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  <Default Extension="wdp" ContentType="image/vnd.ms-photo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2"/>
  </p:notesMasterIdLst>
  <p:sldIdLst>
    <p:sldId id="1054" r:id="rId2"/>
    <p:sldId id="567" r:id="rId3"/>
    <p:sldId id="1120" r:id="rId4"/>
    <p:sldId id="1121" r:id="rId5"/>
    <p:sldId id="1122" r:id="rId6"/>
    <p:sldId id="1123" r:id="rId7"/>
    <p:sldId id="1124" r:id="rId8"/>
    <p:sldId id="1158" r:id="rId9"/>
    <p:sldId id="1109" r:id="rId10"/>
    <p:sldId id="1110" r:id="rId11"/>
    <p:sldId id="1111" r:id="rId12"/>
    <p:sldId id="1112" r:id="rId13"/>
    <p:sldId id="1113" r:id="rId14"/>
    <p:sldId id="1114" r:id="rId15"/>
    <p:sldId id="1115" r:id="rId16"/>
    <p:sldId id="1116" r:id="rId17"/>
    <p:sldId id="1117" r:id="rId18"/>
    <p:sldId id="1118" r:id="rId19"/>
    <p:sldId id="1119" r:id="rId20"/>
    <p:sldId id="1057" r:id="rId21"/>
    <p:sldId id="1106" r:id="rId22"/>
    <p:sldId id="1061" r:id="rId23"/>
    <p:sldId id="1065" r:id="rId24"/>
    <p:sldId id="1062" r:id="rId25"/>
    <p:sldId id="1070" r:id="rId26"/>
    <p:sldId id="879" r:id="rId27"/>
    <p:sldId id="985" r:id="rId28"/>
    <p:sldId id="986" r:id="rId29"/>
    <p:sldId id="987" r:id="rId30"/>
    <p:sldId id="988" r:id="rId31"/>
    <p:sldId id="1157" r:id="rId32"/>
    <p:sldId id="1046" r:id="rId33"/>
    <p:sldId id="1052" r:id="rId34"/>
    <p:sldId id="882" r:id="rId35"/>
    <p:sldId id="883" r:id="rId36"/>
    <p:sldId id="884" r:id="rId37"/>
    <p:sldId id="846" r:id="rId38"/>
    <p:sldId id="847" r:id="rId39"/>
    <p:sldId id="991" r:id="rId40"/>
    <p:sldId id="1177" r:id="rId41"/>
    <p:sldId id="1178" r:id="rId42"/>
    <p:sldId id="1180" r:id="rId43"/>
    <p:sldId id="1181" r:id="rId44"/>
    <p:sldId id="990" r:id="rId45"/>
    <p:sldId id="1001" r:id="rId46"/>
    <p:sldId id="852" r:id="rId47"/>
    <p:sldId id="853" r:id="rId48"/>
    <p:sldId id="854" r:id="rId49"/>
    <p:sldId id="855" r:id="rId50"/>
    <p:sldId id="983" r:id="rId51"/>
    <p:sldId id="1127" r:id="rId52"/>
    <p:sldId id="1126" r:id="rId53"/>
    <p:sldId id="887" r:id="rId54"/>
    <p:sldId id="830" r:id="rId55"/>
    <p:sldId id="833" r:id="rId56"/>
    <p:sldId id="1009" r:id="rId57"/>
    <p:sldId id="977" r:id="rId58"/>
    <p:sldId id="867" r:id="rId59"/>
    <p:sldId id="832" r:id="rId60"/>
    <p:sldId id="864" r:id="rId61"/>
    <p:sldId id="865" r:id="rId62"/>
    <p:sldId id="877" r:id="rId63"/>
    <p:sldId id="1182" r:id="rId64"/>
    <p:sldId id="829" r:id="rId65"/>
    <p:sldId id="890" r:id="rId66"/>
    <p:sldId id="1048" r:id="rId67"/>
    <p:sldId id="1049" r:id="rId68"/>
    <p:sldId id="1050" r:id="rId69"/>
    <p:sldId id="889" r:id="rId70"/>
    <p:sldId id="1183" r:id="rId71"/>
    <p:sldId id="895" r:id="rId72"/>
    <p:sldId id="891" r:id="rId73"/>
    <p:sldId id="894" r:id="rId74"/>
    <p:sldId id="892" r:id="rId75"/>
    <p:sldId id="893" r:id="rId76"/>
    <p:sldId id="1187" r:id="rId77"/>
    <p:sldId id="897" r:id="rId78"/>
    <p:sldId id="1004" r:id="rId79"/>
    <p:sldId id="900" r:id="rId80"/>
    <p:sldId id="925" r:id="rId81"/>
    <p:sldId id="909" r:id="rId82"/>
    <p:sldId id="901" r:id="rId83"/>
    <p:sldId id="1188" r:id="rId84"/>
    <p:sldId id="910" r:id="rId85"/>
    <p:sldId id="1008" r:id="rId86"/>
    <p:sldId id="979" r:id="rId87"/>
    <p:sldId id="1189" r:id="rId88"/>
    <p:sldId id="928" r:id="rId89"/>
    <p:sldId id="1010" r:id="rId90"/>
    <p:sldId id="1011" r:id="rId91"/>
    <p:sldId id="941" r:id="rId92"/>
    <p:sldId id="931" r:id="rId93"/>
    <p:sldId id="1190" r:id="rId94"/>
    <p:sldId id="932" r:id="rId95"/>
    <p:sldId id="912" r:id="rId96"/>
    <p:sldId id="913" r:id="rId97"/>
    <p:sldId id="914" r:id="rId98"/>
    <p:sldId id="915" r:id="rId99"/>
    <p:sldId id="916" r:id="rId100"/>
    <p:sldId id="933" r:id="rId101"/>
    <p:sldId id="918" r:id="rId102"/>
    <p:sldId id="954" r:id="rId103"/>
    <p:sldId id="955" r:id="rId104"/>
    <p:sldId id="956" r:id="rId105"/>
    <p:sldId id="957" r:id="rId106"/>
    <p:sldId id="942" r:id="rId107"/>
    <p:sldId id="981" r:id="rId108"/>
    <p:sldId id="934" r:id="rId109"/>
    <p:sldId id="1162" r:id="rId110"/>
    <p:sldId id="1160" r:id="rId111"/>
    <p:sldId id="1161" r:id="rId112"/>
    <p:sldId id="922" r:id="rId113"/>
    <p:sldId id="940" r:id="rId114"/>
    <p:sldId id="944" r:id="rId115"/>
    <p:sldId id="943" r:id="rId116"/>
    <p:sldId id="947" r:id="rId117"/>
    <p:sldId id="948" r:id="rId118"/>
    <p:sldId id="949" r:id="rId119"/>
    <p:sldId id="950" r:id="rId120"/>
    <p:sldId id="952" r:id="rId121"/>
    <p:sldId id="982" r:id="rId122"/>
    <p:sldId id="951" r:id="rId123"/>
    <p:sldId id="946" r:id="rId124"/>
    <p:sldId id="953" r:id="rId125"/>
    <p:sldId id="969" r:id="rId126"/>
    <p:sldId id="970" r:id="rId127"/>
    <p:sldId id="965" r:id="rId128"/>
    <p:sldId id="1014" r:id="rId129"/>
    <p:sldId id="964" r:id="rId130"/>
    <p:sldId id="966" r:id="rId131"/>
    <p:sldId id="967" r:id="rId132"/>
    <p:sldId id="974" r:id="rId133"/>
    <p:sldId id="975" r:id="rId134"/>
    <p:sldId id="976" r:id="rId135"/>
    <p:sldId id="924" r:id="rId136"/>
    <p:sldId id="972" r:id="rId137"/>
    <p:sldId id="1012" r:id="rId138"/>
    <p:sldId id="1013" r:id="rId139"/>
    <p:sldId id="971" r:id="rId140"/>
    <p:sldId id="973" r:id="rId141"/>
    <p:sldId id="512" r:id="rId142"/>
    <p:sldId id="685" r:id="rId143"/>
    <p:sldId id="566" r:id="rId144"/>
    <p:sldId id="1071" r:id="rId145"/>
    <p:sldId id="1072" r:id="rId146"/>
    <p:sldId id="1073" r:id="rId147"/>
    <p:sldId id="1074" r:id="rId148"/>
    <p:sldId id="1075" r:id="rId149"/>
    <p:sldId id="1076" r:id="rId150"/>
    <p:sldId id="1077" r:id="rId151"/>
    <p:sldId id="1078" r:id="rId152"/>
    <p:sldId id="1079" r:id="rId153"/>
    <p:sldId id="1080" r:id="rId154"/>
    <p:sldId id="1081" r:id="rId155"/>
    <p:sldId id="1082" r:id="rId156"/>
    <p:sldId id="1083" r:id="rId157"/>
    <p:sldId id="1084" r:id="rId158"/>
    <p:sldId id="1085" r:id="rId159"/>
    <p:sldId id="1086" r:id="rId160"/>
    <p:sldId id="1087" r:id="rId161"/>
    <p:sldId id="1088" r:id="rId162"/>
    <p:sldId id="1089" r:id="rId163"/>
    <p:sldId id="1090" r:id="rId164"/>
    <p:sldId id="1142" r:id="rId165"/>
    <p:sldId id="1143" r:id="rId166"/>
    <p:sldId id="1144" r:id="rId167"/>
    <p:sldId id="1145" r:id="rId168"/>
    <p:sldId id="1146" r:id="rId169"/>
    <p:sldId id="1152" r:id="rId170"/>
    <p:sldId id="1147" r:id="rId171"/>
    <p:sldId id="1148" r:id="rId172"/>
    <p:sldId id="1149" r:id="rId173"/>
    <p:sldId id="1150" r:id="rId174"/>
    <p:sldId id="1151" r:id="rId175"/>
    <p:sldId id="1186" r:id="rId176"/>
    <p:sldId id="1091" r:id="rId177"/>
    <p:sldId id="1092" r:id="rId178"/>
    <p:sldId id="1093" r:id="rId179"/>
    <p:sldId id="1094" r:id="rId180"/>
    <p:sldId id="1174" r:id="rId181"/>
    <p:sldId id="572" r:id="rId182"/>
    <p:sldId id="1173" r:id="rId183"/>
    <p:sldId id="1166" r:id="rId184"/>
    <p:sldId id="1167" r:id="rId185"/>
    <p:sldId id="1168" r:id="rId186"/>
    <p:sldId id="1169" r:id="rId187"/>
    <p:sldId id="1170" r:id="rId188"/>
    <p:sldId id="1171" r:id="rId189"/>
    <p:sldId id="1107" r:id="rId190"/>
    <p:sldId id="1108" r:id="rId191"/>
    <p:sldId id="1128" r:id="rId192"/>
    <p:sldId id="1129" r:id="rId193"/>
    <p:sldId id="1130" r:id="rId194"/>
    <p:sldId id="1155" r:id="rId195"/>
    <p:sldId id="1141" r:id="rId196"/>
    <p:sldId id="1154" r:id="rId197"/>
    <p:sldId id="1156" r:id="rId198"/>
    <p:sldId id="1184" r:id="rId199"/>
    <p:sldId id="1185" r:id="rId200"/>
    <p:sldId id="1191" r:id="rId20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6633"/>
    <a:srgbClr val="006666"/>
    <a:srgbClr val="996600"/>
    <a:srgbClr val="FF9900"/>
    <a:srgbClr val="009999"/>
    <a:srgbClr val="006699"/>
    <a:srgbClr val="CC3300"/>
    <a:srgbClr val="3366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220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tableStyles" Target="tableStyles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A66FD-4A73-42B9-9EB6-BFAC75BEBDFF}" type="datetimeFigureOut">
              <a:rPr lang="tr-TR" smtClean="0"/>
              <a:pPr/>
              <a:t>23.11.2014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7321E-361F-4185-8465-71323CB913F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292719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ytometals.com/Article69.htm" TargetMode="External"/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ytometals.com/Article69.htm" TargetMode="External"/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ytometals.com/Article69.htm" TargetMode="External"/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ytometals.com/Article69.htm" TargetMode="External"/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ytometals.com/Article69.htm" TargetMode="External"/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ytometals.com/Article69.htm" TargetMode="External"/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ytometals.com/Article69.htm" TargetMode="External"/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ytometals.com/Article69.htm" TargetMode="External"/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84887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82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http://www.keytometals.com/Article69.htm</a:t>
            </a:r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dirty="0" smtClean="0"/>
              <a:t> tablo kaynağı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84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871794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http://www.keytometals.com/Article69.htm</a:t>
            </a:r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dirty="0" smtClean="0"/>
              <a:t> tablo kaynağı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85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871794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http://www.keytometals.com/Article69.htm</a:t>
            </a:r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dirty="0" smtClean="0"/>
              <a:t> tablo kaynağı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86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871794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http://www.keytometals.com/Article69.htm</a:t>
            </a:r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dirty="0" smtClean="0"/>
              <a:t> tablo kaynağı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87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871794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http://www.keytometals.com/Article69.htm</a:t>
            </a:r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dirty="0" smtClean="0"/>
              <a:t> tablo kaynağı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88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871794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http://www.keytometals.com/Article69.htm</a:t>
            </a:r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dirty="0" smtClean="0"/>
              <a:t> tablo kaynağı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91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871794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http://www.keytometals.com/Article69.htm</a:t>
            </a:r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dirty="0" smtClean="0"/>
              <a:t> tablo kaynağı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92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871794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Copper</a:t>
            </a:r>
            <a:r>
              <a:rPr lang="tr-TR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Development </a:t>
            </a:r>
            <a:r>
              <a:rPr lang="tr-TR" sz="1200" u="sng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Assosiation</a:t>
            </a:r>
            <a:r>
              <a:rPr lang="tr-TR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u="sng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</a:t>
            </a:r>
            <a:r>
              <a:rPr lang="tr-TR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yayını</a:t>
            </a:r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dirty="0" smtClean="0"/>
              <a:t> tablo kaynağı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93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871794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http://www.keytometals.com/Article69.htm</a:t>
            </a:r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dirty="0" smtClean="0"/>
              <a:t> tablo kaynağı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94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871794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Copper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copper</a:t>
            </a:r>
            <a:r>
              <a:rPr lang="tr-TR" dirty="0" smtClean="0"/>
              <a:t> </a:t>
            </a:r>
            <a:r>
              <a:rPr lang="tr-TR" dirty="0" err="1" smtClean="0"/>
              <a:t>alloys</a:t>
            </a:r>
            <a:r>
              <a:rPr lang="tr-TR" dirty="0" smtClean="0"/>
              <a:t> </a:t>
            </a:r>
            <a:r>
              <a:rPr lang="tr-TR" dirty="0" err="1" smtClean="0"/>
              <a:t>handbook</a:t>
            </a:r>
            <a:r>
              <a:rPr lang="tr-TR" dirty="0" smtClean="0"/>
              <a:t> (sy.4)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017943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Copper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copper</a:t>
            </a:r>
            <a:r>
              <a:rPr lang="tr-TR" dirty="0" smtClean="0"/>
              <a:t> </a:t>
            </a:r>
            <a:r>
              <a:rPr lang="tr-TR" dirty="0" err="1" smtClean="0"/>
              <a:t>alloys</a:t>
            </a:r>
            <a:r>
              <a:rPr lang="tr-TR" dirty="0" smtClean="0"/>
              <a:t> </a:t>
            </a:r>
            <a:r>
              <a:rPr lang="tr-TR" dirty="0" err="1" smtClean="0"/>
              <a:t>handbook</a:t>
            </a:r>
            <a:r>
              <a:rPr lang="tr-TR" dirty="0" smtClean="0"/>
              <a:t> (sy.4)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0179436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0914397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Copper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copper</a:t>
            </a:r>
            <a:r>
              <a:rPr lang="tr-TR" dirty="0" smtClean="0"/>
              <a:t> </a:t>
            </a:r>
            <a:r>
              <a:rPr lang="tr-TR" dirty="0" err="1" smtClean="0"/>
              <a:t>alloys</a:t>
            </a:r>
            <a:r>
              <a:rPr lang="tr-TR" dirty="0" smtClean="0"/>
              <a:t> </a:t>
            </a:r>
            <a:r>
              <a:rPr lang="tr-TR" dirty="0" err="1" smtClean="0"/>
              <a:t>handbook</a:t>
            </a:r>
            <a:r>
              <a:rPr lang="tr-TR" dirty="0" smtClean="0"/>
              <a:t> (sy.4)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0179436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mtClean="0"/>
              <a:t>http://www.dailymarkets.info/dunyada-ve-ulkemizde-bakir-madeni-analizi/</a:t>
            </a:r>
          </a:p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183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6264529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mtClean="0"/>
              <a:t>http://www.dailymarkets.info/dunyada-ve-ulkemizde-bakir-madeni-analizi/</a:t>
            </a:r>
          </a:p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184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6264529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mtClean="0"/>
              <a:t>http://www.dailymarkets.info/dunyada-ve-ulkemizde-bakir-madeni-analizi/</a:t>
            </a:r>
          </a:p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185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6264529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mtClean="0"/>
              <a:t>http://www.dailymarkets.info/dunyada-ve-ulkemizde-bakir-madeni-analizi/</a:t>
            </a:r>
          </a:p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187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6264529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mtClean="0"/>
              <a:t>http://www.dailymarkets.info/dunyada-ve-ulkemizde-bakir-madeni-analizi/</a:t>
            </a:r>
          </a:p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188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626452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292444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77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78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79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7321E-361F-4185-8465-71323CB913F4}" type="slidenum">
              <a:rPr lang="tr-TR" smtClean="0"/>
              <a:pPr/>
              <a:t>80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7319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BBCDD-F43A-4FD3-8B84-56D3DCF66F36}" type="datetimeFigureOut">
              <a:rPr lang="tr-TR" smtClean="0"/>
              <a:pPr/>
              <a:t>23.11.2014</a:t>
            </a:fld>
            <a:endParaRPr lang="tr-T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C945-F3F9-45C8-9D54-A385B1A440C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BBCDD-F43A-4FD3-8B84-56D3DCF66F36}" type="datetimeFigureOut">
              <a:rPr lang="tr-TR" smtClean="0"/>
              <a:pPr/>
              <a:t>23.11.2014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C945-F3F9-45C8-9D54-A385B1A440C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BBCDD-F43A-4FD3-8B84-56D3DCF66F36}" type="datetimeFigureOut">
              <a:rPr lang="tr-TR" smtClean="0"/>
              <a:pPr/>
              <a:t>23.11.2014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C945-F3F9-45C8-9D54-A385B1A440C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dirty="0" smtClean="0"/>
              <a:t>Asıl başlık stili için tıklatın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  <a:lvl2pPr>
              <a:defRPr>
                <a:latin typeface="Trebuchet MS" pitchFamily="34" charset="0"/>
              </a:defRPr>
            </a:lvl2pPr>
            <a:lvl3pPr>
              <a:defRPr>
                <a:latin typeface="Trebuchet MS" pitchFamily="34" charset="0"/>
              </a:defRPr>
            </a:lvl3pPr>
            <a:lvl4pPr>
              <a:defRPr>
                <a:latin typeface="Trebuchet MS" pitchFamily="34" charset="0"/>
              </a:defRPr>
            </a:lvl4pPr>
            <a:lvl5pPr>
              <a:defRPr>
                <a:latin typeface="Trebuchet MS" pitchFamily="34" charset="0"/>
              </a:defRPr>
            </a:lvl5pPr>
          </a:lstStyle>
          <a:p>
            <a:pPr lvl="0" eaLnBrk="1" latinLnBrk="0" hangingPunct="1"/>
            <a:r>
              <a:rPr lang="tr-TR" dirty="0" smtClean="0"/>
              <a:t>Asıl metin stillerini düzenlemek için tıklatın</a:t>
            </a:r>
          </a:p>
          <a:p>
            <a:pPr lvl="1" eaLnBrk="1" latinLnBrk="0" hangingPunct="1"/>
            <a:r>
              <a:rPr lang="tr-TR" dirty="0" smtClean="0"/>
              <a:t>İkinci düzey</a:t>
            </a:r>
          </a:p>
          <a:p>
            <a:pPr lvl="2" eaLnBrk="1" latinLnBrk="0" hangingPunct="1"/>
            <a:r>
              <a:rPr lang="tr-TR" dirty="0" smtClean="0"/>
              <a:t>Üçüncü düzey</a:t>
            </a:r>
          </a:p>
          <a:p>
            <a:pPr lvl="3" eaLnBrk="1" latinLnBrk="0" hangingPunct="1"/>
            <a:r>
              <a:rPr lang="tr-TR" dirty="0" smtClean="0"/>
              <a:t>Dördüncü düzey</a:t>
            </a:r>
          </a:p>
          <a:p>
            <a:pPr lvl="4" eaLnBrk="1" latinLnBrk="0" hangingPunct="1"/>
            <a:r>
              <a:rPr lang="tr-TR" dirty="0" smtClean="0"/>
              <a:t>Beşinci düzey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BBCDD-F43A-4FD3-8B84-56D3DCF66F36}" type="datetimeFigureOut">
              <a:rPr lang="tr-TR" smtClean="0"/>
              <a:pPr/>
              <a:t>23.11.2014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C945-F3F9-45C8-9D54-A385B1A440C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BBCDD-F43A-4FD3-8B84-56D3DCF66F36}" type="datetimeFigureOut">
              <a:rPr lang="tr-TR" smtClean="0"/>
              <a:pPr/>
              <a:t>23.11.2014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C945-F3F9-45C8-9D54-A385B1A440C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BBCDD-F43A-4FD3-8B84-56D3DCF66F36}" type="datetimeFigureOut">
              <a:rPr lang="tr-TR" smtClean="0"/>
              <a:pPr/>
              <a:t>23.11.2014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C945-F3F9-45C8-9D54-A385B1A440C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BBCDD-F43A-4FD3-8B84-56D3DCF66F36}" type="datetimeFigureOut">
              <a:rPr lang="tr-TR" smtClean="0"/>
              <a:pPr/>
              <a:t>23.11.2014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C945-F3F9-45C8-9D54-A385B1A440C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BBCDD-F43A-4FD3-8B84-56D3DCF66F36}" type="datetimeFigureOut">
              <a:rPr lang="tr-TR" smtClean="0"/>
              <a:pPr/>
              <a:t>23.11.2014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C945-F3F9-45C8-9D54-A385B1A440C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BBCDD-F43A-4FD3-8B84-56D3DCF66F36}" type="datetimeFigureOut">
              <a:rPr lang="tr-TR" smtClean="0"/>
              <a:pPr/>
              <a:t>23.11.2014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C945-F3F9-45C8-9D54-A385B1A440C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BBCDD-F43A-4FD3-8B84-56D3DCF66F36}" type="datetimeFigureOut">
              <a:rPr lang="tr-TR" smtClean="0"/>
              <a:pPr/>
              <a:t>23.11.2014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C945-F3F9-45C8-9D54-A385B1A440C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BBCDD-F43A-4FD3-8B84-56D3DCF66F36}" type="datetimeFigureOut">
              <a:rPr lang="tr-TR" smtClean="0"/>
              <a:pPr/>
              <a:t>23.11.2014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52EC945-F3F9-45C8-9D54-A385B1A440CE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D6BBCDD-F43A-4FD3-8B84-56D3DCF66F36}" type="datetimeFigureOut">
              <a:rPr lang="tr-TR" smtClean="0"/>
              <a:pPr/>
              <a:t>23.11.2014</a:t>
            </a:fld>
            <a:endParaRPr lang="tr-T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52EC945-F3F9-45C8-9D54-A385B1A440CE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hyperlink" Target="http://img.diytrade.com/cdimg/510438/8983387/0/1242054396/Aluminium_Diamond_Plates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hyperlink" Target="http://en.wikipedia.org/wiki/Tenor_saxophone" TargetMode="Externa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hyperlink" Target="http://img.diytrade.com/cdimg/510438/8983387/0/1242054396/Aluminium_Diamond_Plates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List_of_countries_by_copper_production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uminum pucking scrap metal"/>
          <p:cNvPicPr>
            <a:picLocks noChangeAspect="1" noChangeArrowheads="1"/>
          </p:cNvPicPr>
          <p:nvPr/>
        </p:nvPicPr>
        <p:blipFill>
          <a:blip r:embed="rId2" cstate="print"/>
          <a:srcRect l="5177"/>
          <a:stretch>
            <a:fillRect/>
          </a:stretch>
        </p:blipFill>
        <p:spPr bwMode="auto">
          <a:xfrm>
            <a:off x="0" y="-1"/>
            <a:ext cx="2184726" cy="2206800"/>
          </a:xfrm>
          <a:prstGeom prst="rect">
            <a:avLst/>
          </a:prstGeom>
          <a:noFill/>
        </p:spPr>
      </p:pic>
      <p:pic>
        <p:nvPicPr>
          <p:cNvPr id="1034" name="Picture 10" descr="http://www.schlenk.com/fileadmin/templates/img/content_slider/01_bg_metallfolien.jpg"/>
          <p:cNvPicPr>
            <a:picLocks noChangeAspect="1" noChangeArrowheads="1"/>
          </p:cNvPicPr>
          <p:nvPr/>
        </p:nvPicPr>
        <p:blipFill>
          <a:blip r:embed="rId3" cstate="print"/>
          <a:srcRect r="23630"/>
          <a:stretch>
            <a:fillRect/>
          </a:stretch>
        </p:blipFill>
        <p:spPr bwMode="auto">
          <a:xfrm>
            <a:off x="1907703" y="0"/>
            <a:ext cx="4463876" cy="2206800"/>
          </a:xfrm>
          <a:prstGeom prst="rect">
            <a:avLst/>
          </a:prstGeom>
          <a:noFill/>
        </p:spPr>
      </p:pic>
      <p:pic>
        <p:nvPicPr>
          <p:cNvPr id="1030" name="Picture 6" descr="Aluminium Diamond Plates  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55124" r="41134" b="5501"/>
          <a:stretch>
            <a:fillRect/>
          </a:stretch>
        </p:blipFill>
        <p:spPr bwMode="auto">
          <a:xfrm>
            <a:off x="4211959" y="0"/>
            <a:ext cx="4932041" cy="2204864"/>
          </a:xfrm>
          <a:prstGeom prst="rect">
            <a:avLst/>
          </a:prstGeom>
          <a:noFill/>
        </p:spPr>
      </p:pic>
      <p:sp>
        <p:nvSpPr>
          <p:cNvPr id="9" name="Metin kutusu 1"/>
          <p:cNvSpPr txBox="1"/>
          <p:nvPr/>
        </p:nvSpPr>
        <p:spPr>
          <a:xfrm>
            <a:off x="323528" y="4653136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5400" dirty="0" smtClean="0">
                <a:latin typeface="Trebuchet MS" panose="020B0603020202020204" pitchFamily="34" charset="0"/>
              </a:rPr>
              <a:t>metalik malzemeler</a:t>
            </a:r>
          </a:p>
          <a:p>
            <a:pPr algn="r"/>
            <a:r>
              <a:rPr lang="tr-TR" sz="5400" dirty="0" smtClean="0">
                <a:latin typeface="Trebuchet MS" panose="020B0603020202020204" pitchFamily="34" charset="0"/>
              </a:rPr>
              <a:t>27.11.2014</a:t>
            </a:r>
          </a:p>
        </p:txBody>
      </p:sp>
    </p:spTree>
    <p:extLst>
      <p:ext uri="{BB962C8B-B14F-4D97-AF65-F5344CB8AC3E}">
        <p14:creationId xmlns:p14="http://schemas.microsoft.com/office/powerpoint/2010/main" xmlns="" val="249748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251520" y="1548075"/>
            <a:ext cx="86409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err="1" smtClean="0">
                <a:latin typeface="Trebuchet MS" pitchFamily="34" charset="0"/>
              </a:rPr>
              <a:t>Ni</a:t>
            </a:r>
            <a:r>
              <a:rPr lang="tr-TR" sz="2800" dirty="0" smtClean="0">
                <a:latin typeface="Trebuchet MS" pitchFamily="34" charset="0"/>
              </a:rPr>
              <a:t>, </a:t>
            </a:r>
            <a:r>
              <a:rPr lang="tr-TR" sz="2800" dirty="0" err="1" smtClean="0">
                <a:latin typeface="Trebuchet MS" pitchFamily="34" charset="0"/>
              </a:rPr>
              <a:t>Zn</a:t>
            </a:r>
            <a:r>
              <a:rPr lang="tr-TR" sz="2800" dirty="0" smtClean="0">
                <a:latin typeface="Trebuchet MS" pitchFamily="34" charset="0"/>
              </a:rPr>
              <a:t>, Sn ve Al gibi elementler Bakırda yüksek miktarlarda çözünebilir!</a:t>
            </a:r>
          </a:p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Katı eriyik </a:t>
            </a:r>
            <a:r>
              <a:rPr lang="en-US" sz="2800" dirty="0" smtClean="0">
                <a:latin typeface="Trebuchet MS" pitchFamily="34" charset="0"/>
              </a:rPr>
              <a:t>α</a:t>
            </a:r>
            <a:r>
              <a:rPr lang="tr-TR" sz="2800" dirty="0" smtClean="0">
                <a:latin typeface="Trebuchet MS" pitchFamily="34" charset="0"/>
              </a:rPr>
              <a:t> fazı bakır alaşımlarında rastladığımız yüksek </a:t>
            </a:r>
            <a:r>
              <a:rPr lang="tr-TR" sz="2800" dirty="0" err="1" smtClean="0">
                <a:latin typeface="Trebuchet MS" pitchFamily="34" charset="0"/>
              </a:rPr>
              <a:t>sünekliğin</a:t>
            </a:r>
            <a:r>
              <a:rPr lang="tr-TR" sz="2800" dirty="0" smtClean="0">
                <a:latin typeface="Trebuchet MS" pitchFamily="34" charset="0"/>
              </a:rPr>
              <a:t> sebebidir.</a:t>
            </a:r>
          </a:p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Çözünürlük sınırının üstünde alaşım elementi ilavesi HMK kristal yapılı </a:t>
            </a:r>
            <a:r>
              <a:rPr lang="en-US" sz="2800" dirty="0" smtClean="0">
                <a:latin typeface="Trebuchet MS" pitchFamily="34" charset="0"/>
              </a:rPr>
              <a:t>ß </a:t>
            </a:r>
            <a:r>
              <a:rPr lang="tr-TR" sz="2800" dirty="0" smtClean="0">
                <a:latin typeface="Trebuchet MS" pitchFamily="34" charset="0"/>
              </a:rPr>
              <a:t>fazına yol açar. </a:t>
            </a:r>
          </a:p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en-US" sz="2800" dirty="0" smtClean="0">
                <a:latin typeface="Trebuchet MS" pitchFamily="34" charset="0"/>
              </a:rPr>
              <a:t>ß </a:t>
            </a:r>
            <a:r>
              <a:rPr lang="tr-TR" sz="2800" dirty="0" smtClean="0">
                <a:latin typeface="Trebuchet MS" pitchFamily="34" charset="0"/>
              </a:rPr>
              <a:t>fazı yüksek sıcaklıkta kararlıdır. </a:t>
            </a:r>
            <a:r>
              <a:rPr lang="en-US" sz="2800" dirty="0" err="1" smtClean="0">
                <a:latin typeface="Trebuchet MS" pitchFamily="34" charset="0"/>
              </a:rPr>
              <a:t>α+ß</a:t>
            </a:r>
            <a:r>
              <a:rPr lang="en-US" sz="2800" dirty="0" smtClean="0">
                <a:latin typeface="Trebuchet MS" pitchFamily="34" charset="0"/>
              </a:rPr>
              <a:t> </a:t>
            </a:r>
            <a:r>
              <a:rPr lang="tr-TR" sz="2800" dirty="0" smtClean="0">
                <a:latin typeface="Trebuchet MS" pitchFamily="34" charset="0"/>
              </a:rPr>
              <a:t>faz yapılı alaşımların soğuk şekillendirme kabiliyeti sınırlıdır. </a:t>
            </a:r>
          </a:p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Ancak sıcak şekillendirilebilirler.</a:t>
            </a:r>
            <a:endParaRPr lang="en-US" sz="2800" dirty="0" smtClean="0">
              <a:latin typeface="Trebuchet MS" pitchFamily="34" charset="0"/>
            </a:endParaRPr>
          </a:p>
        </p:txBody>
      </p:sp>
      <p:sp>
        <p:nvSpPr>
          <p:cNvPr id="6" name="Başlık 3"/>
          <p:cNvSpPr>
            <a:spLocks noGrp="1"/>
          </p:cNvSpPr>
          <p:nvPr>
            <p:ph type="title"/>
          </p:nvPr>
        </p:nvSpPr>
        <p:spPr>
          <a:xfrm>
            <a:off x="518864" y="81845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Bakır ve bakır alaşımları</a:t>
            </a:r>
            <a:endParaRPr lang="tr-TR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103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323528" y="1764099"/>
            <a:ext cx="84969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err="1" smtClean="0">
                <a:latin typeface="Trebuchet MS" panose="020B0603020202020204" pitchFamily="34" charset="0"/>
              </a:rPr>
              <a:t>Ekstrüzyon</a:t>
            </a:r>
            <a:r>
              <a:rPr lang="tr-TR" sz="2800" b="1" dirty="0" smtClean="0">
                <a:latin typeface="Trebuchet MS" panose="020B0603020202020204" pitchFamily="34" charset="0"/>
              </a:rPr>
              <a:t>-sıcak şekillendirme</a:t>
            </a:r>
            <a:endParaRPr lang="tr-TR" sz="2800" b="1" dirty="0"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Sürekli dökülen </a:t>
            </a:r>
            <a:r>
              <a:rPr lang="tr-TR" sz="2800" dirty="0" err="1" smtClean="0">
                <a:latin typeface="Trebuchet MS" panose="020B0603020202020204" pitchFamily="34" charset="0"/>
              </a:rPr>
              <a:t>ingotlardan</a:t>
            </a:r>
            <a:r>
              <a:rPr lang="tr-TR" sz="2800" dirty="0" smtClean="0">
                <a:latin typeface="Trebuchet MS" panose="020B0603020202020204" pitchFamily="34" charset="0"/>
              </a:rPr>
              <a:t> kesilen biletler </a:t>
            </a:r>
            <a:r>
              <a:rPr lang="en-US" sz="2800" dirty="0" smtClean="0">
                <a:latin typeface="Trebuchet MS" panose="020B0603020202020204" pitchFamily="34" charset="0"/>
              </a:rPr>
              <a:t>600°C </a:t>
            </a:r>
            <a:r>
              <a:rPr lang="tr-TR" sz="2800" dirty="0" smtClean="0">
                <a:latin typeface="Trebuchet MS" panose="020B0603020202020204" pitchFamily="34" charset="0"/>
              </a:rPr>
              <a:t>ile </a:t>
            </a:r>
            <a:r>
              <a:rPr lang="en-US" sz="2800" dirty="0" smtClean="0">
                <a:latin typeface="Trebuchet MS" panose="020B0603020202020204" pitchFamily="34" charset="0"/>
              </a:rPr>
              <a:t>800°C</a:t>
            </a:r>
            <a:r>
              <a:rPr lang="tr-TR" sz="2800" dirty="0" smtClean="0">
                <a:latin typeface="Trebuchet MS" panose="020B0603020202020204" pitchFamily="34" charset="0"/>
              </a:rPr>
              <a:t> arasına ısıtılır ve ısıtılmış bir kalıptan geçirilerek kare, </a:t>
            </a:r>
            <a:r>
              <a:rPr lang="tr-TR" sz="2800" dirty="0" err="1" smtClean="0">
                <a:latin typeface="Trebuchet MS" panose="020B0603020202020204" pitchFamily="34" charset="0"/>
              </a:rPr>
              <a:t>hekzagonal</a:t>
            </a:r>
            <a:r>
              <a:rPr lang="tr-TR" sz="2800" dirty="0" smtClean="0">
                <a:latin typeface="Trebuchet MS" panose="020B0603020202020204" pitchFamily="34" charset="0"/>
              </a:rPr>
              <a:t> veya daire kesitli profiller üretilir.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err="1" smtClean="0">
                <a:latin typeface="Trebuchet MS" panose="020B0603020202020204" pitchFamily="34" charset="0"/>
              </a:rPr>
              <a:t>Ekstrüzyon</a:t>
            </a:r>
            <a:r>
              <a:rPr lang="tr-TR" sz="2800" dirty="0" smtClean="0">
                <a:latin typeface="Trebuchet MS" panose="020B0603020202020204" pitchFamily="34" charset="0"/>
              </a:rPr>
              <a:t> prosesi için yüksek sıcaklıklarda yüksek şekil alma kabiliyetine sahip </a:t>
            </a:r>
            <a:r>
              <a:rPr lang="tr-TR" sz="2800" dirty="0" err="1" smtClean="0">
                <a:latin typeface="Trebuchet MS" panose="020B0603020202020204" pitchFamily="34" charset="0"/>
              </a:rPr>
              <a:t>dupleks</a:t>
            </a:r>
            <a:r>
              <a:rPr lang="tr-TR" sz="2800" dirty="0" smtClean="0">
                <a:latin typeface="Trebuchet MS" panose="020B0603020202020204" pitchFamily="34" charset="0"/>
              </a:rPr>
              <a:t> pirinçler.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Profil yapıları ince taneli ve kesit boyunca homojendir</a:t>
            </a:r>
            <a:r>
              <a:rPr lang="en-US" sz="2800" dirty="0" smtClean="0">
                <a:latin typeface="Trebuchet MS" panose="020B0603020202020204" pitchFamily="34" charset="0"/>
              </a:rPr>
              <a:t>.</a:t>
            </a:r>
            <a:endParaRPr lang="tr-TR" sz="2800" dirty="0" smtClean="0">
              <a:latin typeface="Trebuchet MS" panose="020B0603020202020204" pitchFamily="34" charset="0"/>
            </a:endParaRPr>
          </a:p>
        </p:txBody>
      </p:sp>
      <p:sp>
        <p:nvSpPr>
          <p:cNvPr id="5" name="Başlık 3"/>
          <p:cNvSpPr>
            <a:spLocks noGrp="1"/>
          </p:cNvSpPr>
          <p:nvPr>
            <p:ph type="title"/>
          </p:nvPr>
        </p:nvSpPr>
        <p:spPr>
          <a:xfrm>
            <a:off x="467544" y="908720"/>
            <a:ext cx="8964488" cy="59432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tr-TR" sz="4400" dirty="0" smtClean="0">
                <a:latin typeface="Trebuchet MS" panose="020B0603020202020204" pitchFamily="34" charset="0"/>
              </a:rPr>
              <a:t>Pirinçler imalat süreçleri</a:t>
            </a:r>
            <a:endParaRPr lang="tr-TR" sz="4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522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05000" y="2833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0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Physical Properties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94390" y="1977802"/>
            <a:ext cx="84969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latin typeface="Trebuchet MS" panose="020B0603020202020204" pitchFamily="34" charset="0"/>
              </a:rPr>
              <a:t>Soğuk şekil verme</a:t>
            </a:r>
            <a:endParaRPr lang="tr-TR" sz="2800" b="1" dirty="0"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Soğuk şekil verme boyutsal kararlılık ve hassasiyet ve üstün yüzey kalitesi gibi artılar sunar.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Dereceli artışlarla soğuk deformasyon sertlik, akma ve çekme dayanımlarını arttırırken, azalan uzama değerlerinden de anlaşılacağı gibi </a:t>
            </a:r>
            <a:r>
              <a:rPr lang="tr-TR" sz="2800" dirty="0" err="1" smtClean="0">
                <a:latin typeface="Trebuchet MS" panose="020B0603020202020204" pitchFamily="34" charset="0"/>
              </a:rPr>
              <a:t>sünekliği</a:t>
            </a:r>
            <a:r>
              <a:rPr lang="tr-TR" sz="2800" dirty="0" smtClean="0">
                <a:latin typeface="Trebuchet MS" panose="020B0603020202020204" pitchFamily="34" charset="0"/>
              </a:rPr>
              <a:t> düşürür</a:t>
            </a:r>
            <a:r>
              <a:rPr lang="en-US" sz="2800" dirty="0" smtClean="0">
                <a:latin typeface="Trebuchet MS" panose="020B0603020202020204" pitchFamily="34" charset="0"/>
              </a:rPr>
              <a:t>.</a:t>
            </a:r>
            <a:endParaRPr lang="tr-TR" sz="2800" dirty="0">
              <a:latin typeface="Trebuchet MS" panose="020B0603020202020204" pitchFamily="34" charset="0"/>
            </a:endParaRPr>
          </a:p>
        </p:txBody>
      </p:sp>
      <p:sp>
        <p:nvSpPr>
          <p:cNvPr id="8" name="Başlık 3"/>
          <p:cNvSpPr>
            <a:spLocks noGrp="1"/>
          </p:cNvSpPr>
          <p:nvPr>
            <p:ph type="title"/>
          </p:nvPr>
        </p:nvSpPr>
        <p:spPr>
          <a:xfrm>
            <a:off x="504056" y="908720"/>
            <a:ext cx="8964488" cy="59432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tr-TR" sz="4400" dirty="0" smtClean="0">
                <a:latin typeface="Trebuchet MS" panose="020B0603020202020204" pitchFamily="34" charset="0"/>
              </a:rPr>
              <a:t>Pirinçler imalat süreçleri</a:t>
            </a:r>
            <a:endParaRPr lang="tr-TR" sz="4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343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1178496"/>
            <a:ext cx="8229600" cy="594320"/>
          </a:xfrm>
        </p:spPr>
        <p:txBody>
          <a:bodyPr>
            <a:noAutofit/>
          </a:bodyPr>
          <a:lstStyle/>
          <a:p>
            <a:r>
              <a:rPr lang="tr-TR" sz="4000" dirty="0">
                <a:latin typeface="Trebuchet MS" pitchFamily="34" charset="0"/>
              </a:rPr>
              <a:t>Cu-</a:t>
            </a:r>
            <a:r>
              <a:rPr lang="tr-TR" sz="4000" dirty="0" err="1">
                <a:latin typeface="Trebuchet MS" pitchFamily="34" charset="0"/>
              </a:rPr>
              <a:t>Zn</a:t>
            </a:r>
            <a:r>
              <a:rPr lang="tr-TR" sz="4000" dirty="0">
                <a:latin typeface="Trebuchet MS" pitchFamily="34" charset="0"/>
              </a:rPr>
              <a:t> (Pirinç) alaşımları </a:t>
            </a:r>
            <a:r>
              <a:rPr lang="tr-TR" sz="4000" dirty="0" smtClean="0">
                <a:latin typeface="Trebuchet MS" pitchFamily="34" charset="0"/>
              </a:rPr>
              <a:t>:</a:t>
            </a:r>
            <a:br>
              <a:rPr lang="tr-TR" sz="4000" dirty="0" smtClean="0">
                <a:latin typeface="Trebuchet MS" pitchFamily="34" charset="0"/>
              </a:rPr>
            </a:br>
            <a:r>
              <a:rPr lang="tr-TR" sz="4000" dirty="0" smtClean="0">
                <a:latin typeface="Trebuchet MS" pitchFamily="34" charset="0"/>
              </a:rPr>
              <a:t>Kalay pirinçleri</a:t>
            </a:r>
            <a:endParaRPr lang="tr-TR" sz="4000" dirty="0">
              <a:latin typeface="Trebuchet MS" panose="020B0603020202020204" pitchFamily="34" charset="0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395536" y="2050970"/>
            <a:ext cx="8424936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>
                <a:latin typeface="Trebuchet MS" panose="020B0603020202020204" pitchFamily="34" charset="0"/>
              </a:rPr>
              <a:t>UNS </a:t>
            </a:r>
            <a:r>
              <a:rPr lang="tr-TR" sz="2800" b="1" dirty="0" smtClean="0">
                <a:latin typeface="Trebuchet MS" panose="020B0603020202020204" pitchFamily="34" charset="0"/>
              </a:rPr>
              <a:t>C40400-C48600 </a:t>
            </a:r>
            <a:endParaRPr lang="tr-TR" sz="2800" dirty="0">
              <a:latin typeface="Trebuchet MS" panose="020B0603020202020204" pitchFamily="34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tr-TR" sz="2800" b="1" i="1" dirty="0" smtClean="0">
                <a:latin typeface="Trebuchet MS" pitchFamily="34" charset="0"/>
              </a:rPr>
              <a:t>Bakır, çinko </a:t>
            </a:r>
            <a:r>
              <a:rPr lang="en-US" sz="2800" dirty="0" smtClean="0">
                <a:latin typeface="Trebuchet MS" pitchFamily="34" charset="0"/>
              </a:rPr>
              <a:t>(2% </a:t>
            </a:r>
            <a:r>
              <a:rPr lang="tr-TR" sz="2800" dirty="0" smtClean="0">
                <a:latin typeface="Trebuchet MS" pitchFamily="34" charset="0"/>
              </a:rPr>
              <a:t>ile</a:t>
            </a:r>
            <a:r>
              <a:rPr lang="en-US" sz="2800" dirty="0" smtClean="0">
                <a:latin typeface="Trebuchet MS" pitchFamily="34" charset="0"/>
              </a:rPr>
              <a:t> 40%) </a:t>
            </a:r>
            <a:r>
              <a:rPr lang="tr-TR" sz="2800" dirty="0" smtClean="0">
                <a:latin typeface="Trebuchet MS" pitchFamily="34" charset="0"/>
              </a:rPr>
              <a:t>ve kalay</a:t>
            </a:r>
            <a:r>
              <a:rPr lang="en-US" sz="2800" dirty="0" smtClean="0">
                <a:latin typeface="Trebuchet MS" pitchFamily="34" charset="0"/>
              </a:rPr>
              <a:t> (0.2% </a:t>
            </a:r>
            <a:r>
              <a:rPr lang="tr-TR" sz="2800" dirty="0" smtClean="0">
                <a:latin typeface="Trebuchet MS" pitchFamily="34" charset="0"/>
              </a:rPr>
              <a:t>ile</a:t>
            </a:r>
            <a:r>
              <a:rPr lang="en-US" sz="2800" dirty="0" smtClean="0">
                <a:latin typeface="Trebuchet MS" pitchFamily="34" charset="0"/>
              </a:rPr>
              <a:t> 3%) </a:t>
            </a:r>
            <a:endParaRPr lang="tr-TR" sz="2800" dirty="0" smtClean="0">
              <a:latin typeface="Trebuchet MS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İyi sıcak </a:t>
            </a:r>
            <a:r>
              <a:rPr lang="tr-TR" sz="2800" dirty="0" err="1" smtClean="0">
                <a:latin typeface="Trebuchet MS" pitchFamily="34" charset="0"/>
              </a:rPr>
              <a:t>dövülebilirlik</a:t>
            </a:r>
            <a:endParaRPr lang="tr-TR" sz="2800" dirty="0" smtClean="0">
              <a:latin typeface="Trebuchet MS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İyi soğul şekillendirme kapasitesi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en-US" sz="2800" dirty="0" smtClean="0">
                <a:latin typeface="Trebuchet MS" pitchFamily="34" charset="0"/>
              </a:rPr>
              <a:t>M</a:t>
            </a:r>
            <a:r>
              <a:rPr lang="tr-TR" sz="2800" dirty="0" err="1" smtClean="0">
                <a:latin typeface="Trebuchet MS" pitchFamily="34" charset="0"/>
              </a:rPr>
              <a:t>akul</a:t>
            </a:r>
            <a:r>
              <a:rPr lang="tr-TR" sz="2800" dirty="0" smtClean="0">
                <a:latin typeface="Trebuchet MS" pitchFamily="34" charset="0"/>
              </a:rPr>
              <a:t> seviyede mukavemet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Yüksek atmosferik ve sulu ortam korozyon direnci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Mükemmel elektrik iletkenliği 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Düşük </a:t>
            </a:r>
            <a:r>
              <a:rPr lang="tr-TR" sz="2800" dirty="0" err="1" smtClean="0">
                <a:latin typeface="Trebuchet MS" pitchFamily="34" charset="0"/>
              </a:rPr>
              <a:t>Çinkosuzlaşma</a:t>
            </a:r>
            <a:r>
              <a:rPr lang="tr-TR" sz="2800" dirty="0" smtClean="0">
                <a:latin typeface="Trebuchet MS" pitchFamily="34" charset="0"/>
              </a:rPr>
              <a:t> eğilimi</a:t>
            </a:r>
          </a:p>
        </p:txBody>
      </p:sp>
    </p:spTree>
    <p:extLst>
      <p:ext uri="{BB962C8B-B14F-4D97-AF65-F5344CB8AC3E}">
        <p14:creationId xmlns:p14="http://schemas.microsoft.com/office/powerpoint/2010/main" xmlns="" val="300134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395536" y="1293723"/>
            <a:ext cx="842493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latin typeface="Trebuchet MS" pitchFamily="34" charset="0"/>
              </a:rPr>
              <a:t>Kullanım alanları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Mukavemetli birleştiriciler 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Elektrik konektörleri 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Yaylar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Korozyona dayanıklı mekanik parçalar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Deniz araçları yapısal parçalar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Pompa şatları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Korozyona dayanıklı vida ve makine parçaları</a:t>
            </a:r>
          </a:p>
          <a:p>
            <a:r>
              <a:rPr lang="tr-TR" sz="1200" dirty="0" smtClean="0">
                <a:latin typeface="Trebuchet MS" pitchFamily="34" charset="0"/>
              </a:rPr>
              <a:t> </a:t>
            </a:r>
          </a:p>
          <a:p>
            <a:r>
              <a:rPr lang="tr-TR" sz="2800" dirty="0" smtClean="0">
                <a:latin typeface="Trebuchet MS" pitchFamily="34" charset="0"/>
              </a:rPr>
              <a:t>Alaşımlar,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Amiral pirinçler</a:t>
            </a:r>
            <a:r>
              <a:rPr lang="en-US" sz="2800" dirty="0" smtClean="0">
                <a:latin typeface="Trebuchet MS" pitchFamily="34" charset="0"/>
              </a:rPr>
              <a:t> </a:t>
            </a:r>
            <a:endParaRPr lang="tr-TR" sz="2800" dirty="0" smtClean="0">
              <a:latin typeface="Trebuchet MS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Gemici pirinci</a:t>
            </a:r>
            <a:r>
              <a:rPr lang="en-US" sz="2800" dirty="0" smtClean="0">
                <a:latin typeface="Trebuchet MS" pitchFamily="34" charset="0"/>
              </a:rPr>
              <a:t> </a:t>
            </a:r>
            <a:endParaRPr lang="tr-TR" sz="2800" dirty="0" smtClean="0">
              <a:latin typeface="Trebuchet MS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Kolay işlenir kalay pirinçleri</a:t>
            </a:r>
            <a:endParaRPr lang="tr-TR" sz="2800" dirty="0">
              <a:latin typeface="Trebuchet MS" pitchFamily="34" charset="0"/>
            </a:endParaRPr>
          </a:p>
        </p:txBody>
      </p:sp>
      <p:sp>
        <p:nvSpPr>
          <p:cNvPr id="5" name="Başlık 3"/>
          <p:cNvSpPr txBox="1">
            <a:spLocks/>
          </p:cNvSpPr>
          <p:nvPr/>
        </p:nvSpPr>
        <p:spPr>
          <a:xfrm>
            <a:off x="395536" y="692696"/>
            <a:ext cx="8568952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dirty="0" smtClean="0">
                <a:latin typeface="Trebuchet MS" pitchFamily="34" charset="0"/>
              </a:rPr>
              <a:t/>
            </a:r>
            <a:br>
              <a:rPr lang="tr-TR" sz="4000" dirty="0" smtClean="0">
                <a:latin typeface="Trebuchet MS" pitchFamily="34" charset="0"/>
              </a:rPr>
            </a:br>
            <a:r>
              <a:rPr lang="tr-TR" sz="4000" dirty="0" smtClean="0">
                <a:latin typeface="Trebuchet MS" pitchFamily="34" charset="0"/>
              </a:rPr>
              <a:t>Kalay pirinçleri</a:t>
            </a:r>
            <a:endParaRPr lang="tr-TR" sz="4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12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530424"/>
            <a:ext cx="8568952" cy="594320"/>
          </a:xfrm>
        </p:spPr>
        <p:txBody>
          <a:bodyPr>
            <a:noAutofit/>
          </a:bodyPr>
          <a:lstStyle/>
          <a:p>
            <a:r>
              <a:rPr lang="tr-TR" sz="4000" dirty="0" smtClean="0">
                <a:latin typeface="Trebuchet MS" panose="020B0603020202020204" pitchFamily="34" charset="0"/>
              </a:rPr>
              <a:t>Silis pirinçleri/silis kırmızı pirinçleri</a:t>
            </a:r>
            <a:endParaRPr lang="tr-TR" sz="4000" dirty="0">
              <a:latin typeface="Trebuchet MS" panose="020B0603020202020204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23528" y="1124744"/>
            <a:ext cx="849694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latin typeface="Trebuchet MS" panose="020B0603020202020204" pitchFamily="34" charset="0"/>
              </a:rPr>
              <a:t>UNS </a:t>
            </a:r>
            <a:r>
              <a:rPr lang="tr-TR" sz="2800" b="1" dirty="0">
                <a:latin typeface="Trebuchet MS" panose="020B0603020202020204" pitchFamily="34" charset="0"/>
              </a:rPr>
              <a:t>C69400-C69710 </a:t>
            </a:r>
            <a:endParaRPr lang="tr-TR" sz="2800" dirty="0"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anose="020B0603020202020204" pitchFamily="34" charset="0"/>
              </a:rPr>
              <a:t>20%’den az </a:t>
            </a:r>
            <a:r>
              <a:rPr lang="tr-TR" sz="2800" dirty="0" err="1">
                <a:latin typeface="Trebuchet MS" panose="020B0603020202020204" pitchFamily="34" charset="0"/>
              </a:rPr>
              <a:t>Zn</a:t>
            </a:r>
            <a:r>
              <a:rPr lang="tr-TR" sz="2800" dirty="0">
                <a:latin typeface="Trebuchet MS" panose="020B0603020202020204" pitchFamily="34" charset="0"/>
              </a:rPr>
              <a:t> ve 6%’dan az Si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Yüksek mukavemet pirinçleri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Katı eriyik sertleşmesi</a:t>
            </a:r>
            <a:endParaRPr lang="tr-TR" sz="2800" dirty="0"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Yüksek mukavemetleri ve yeterli korozyon dirençleri sebebiyle seçilirler.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iletkenlikleri </a:t>
            </a:r>
            <a:r>
              <a:rPr lang="tr-TR" sz="2800" dirty="0" err="1" smtClean="0">
                <a:latin typeface="Trebuchet MS" panose="020B0603020202020204" pitchFamily="34" charset="0"/>
              </a:rPr>
              <a:t>alaşımsız</a:t>
            </a:r>
            <a:r>
              <a:rPr lang="tr-TR" sz="2800" dirty="0" smtClean="0">
                <a:latin typeface="Trebuchet MS" panose="020B0603020202020204" pitchFamily="34" charset="0"/>
              </a:rPr>
              <a:t> bakırdan çok daha düşüktür. </a:t>
            </a:r>
            <a:endParaRPr lang="tr-TR" sz="2800" dirty="0"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Silis kırmızı pirinçleri korozyon direnci ve mukavemetin gerekli olduğu valf gövdelerinde kullanılırlar. Rulman, Dişli</a:t>
            </a:r>
            <a:r>
              <a:rPr lang="tr-TR" sz="2800" dirty="0">
                <a:latin typeface="Trebuchet MS" pitchFamily="34" charset="0"/>
              </a:rPr>
              <a:t> </a:t>
            </a:r>
            <a:r>
              <a:rPr lang="tr-TR" sz="2800" dirty="0" smtClean="0">
                <a:latin typeface="Trebuchet MS" pitchFamily="34" charset="0"/>
              </a:rPr>
              <a:t>ve karmaşık şekilli pompa ve valf parçaları imal etmek için de kullanılır. </a:t>
            </a:r>
          </a:p>
        </p:txBody>
      </p:sp>
    </p:spTree>
    <p:extLst>
      <p:ext uri="{BB962C8B-B14F-4D97-AF65-F5344CB8AC3E}">
        <p14:creationId xmlns:p14="http://schemas.microsoft.com/office/powerpoint/2010/main" xmlns="" val="40309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95536" y="1401738"/>
            <a:ext cx="6048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>
                <a:latin typeface="Trebuchet MS" panose="020B0603020202020204" pitchFamily="34" charset="0"/>
              </a:rPr>
              <a:t>UNS </a:t>
            </a:r>
            <a:r>
              <a:rPr lang="tr-TR" sz="2800" b="1" dirty="0" smtClean="0">
                <a:latin typeface="Trebuchet MS" panose="020B0603020202020204" pitchFamily="34" charset="0"/>
              </a:rPr>
              <a:t>C69400-C69710 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Silisli pirinçlere benzerler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Çok daha düşük </a:t>
            </a:r>
            <a:r>
              <a:rPr lang="tr-TR" sz="2800" dirty="0" err="1" smtClean="0">
                <a:latin typeface="Trebuchet MS" panose="020B0603020202020204" pitchFamily="34" charset="0"/>
              </a:rPr>
              <a:t>Zn</a:t>
            </a:r>
            <a:r>
              <a:rPr lang="tr-TR" sz="2800" dirty="0" smtClean="0">
                <a:latin typeface="Trebuchet MS" panose="020B0603020202020204" pitchFamily="34" charset="0"/>
              </a:rPr>
              <a:t> içerirler.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Soğuk işlenmiş </a:t>
            </a:r>
            <a:r>
              <a:rPr lang="tr-TR" sz="2800" dirty="0" err="1" smtClean="0">
                <a:latin typeface="Trebuchet MS" panose="020B0603020202020204" pitchFamily="34" charset="0"/>
              </a:rPr>
              <a:t>mikroyapılar</a:t>
            </a:r>
            <a:r>
              <a:rPr lang="tr-TR" sz="2800" dirty="0" smtClean="0">
                <a:latin typeface="Trebuchet MS" panose="020B0603020202020204" pitchFamily="34" charset="0"/>
              </a:rPr>
              <a:t> 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eş eksenli, </a:t>
            </a:r>
            <a:r>
              <a:rPr lang="tr-TR" sz="2800" dirty="0" err="1" smtClean="0">
                <a:latin typeface="Trebuchet MS" panose="020B0603020202020204" pitchFamily="34" charset="0"/>
              </a:rPr>
              <a:t>ikizlenmiş</a:t>
            </a:r>
            <a:r>
              <a:rPr lang="tr-TR" sz="2800" dirty="0" smtClean="0">
                <a:latin typeface="Trebuchet MS" panose="020B0603020202020204" pitchFamily="34" charset="0"/>
              </a:rPr>
              <a:t> 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alfa bakır katı eriyiği 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taneleri içerir.</a:t>
            </a:r>
          </a:p>
          <a:p>
            <a:endParaRPr lang="tr-TR" sz="2800" dirty="0">
              <a:latin typeface="Trebuchet MS" panose="020B0603020202020204" pitchFamily="34" charset="0"/>
            </a:endParaRPr>
          </a:p>
        </p:txBody>
      </p:sp>
      <p:grpSp>
        <p:nvGrpSpPr>
          <p:cNvPr id="4" name="Grup 5"/>
          <p:cNvGrpSpPr/>
          <p:nvPr/>
        </p:nvGrpSpPr>
        <p:grpSpPr>
          <a:xfrm>
            <a:off x="4365660" y="3356992"/>
            <a:ext cx="4454811" cy="3199004"/>
            <a:chOff x="4082143" y="3004456"/>
            <a:chExt cx="4288972" cy="2830287"/>
          </a:xfrm>
        </p:grpSpPr>
        <p:pic>
          <p:nvPicPr>
            <p:cNvPr id="5" name="Resim 4" descr="http://www.copper.org/resources/properties/microstructure/images/D2_029h.JPG"/>
            <p:cNvPicPr/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contras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14" t="2648" r="2848" b="3080"/>
            <a:stretch/>
          </p:blipFill>
          <p:spPr bwMode="auto">
            <a:xfrm>
              <a:off x="4082143" y="3004456"/>
              <a:ext cx="4288972" cy="2830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Metin kutusu 2"/>
            <p:cNvSpPr txBox="1"/>
            <p:nvPr/>
          </p:nvSpPr>
          <p:spPr>
            <a:xfrm>
              <a:off x="4161724" y="5427360"/>
              <a:ext cx="79208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r-TR" sz="1600" dirty="0" smtClean="0">
                  <a:latin typeface="Trebuchet MS" panose="020B0603020202020204" pitchFamily="34" charset="0"/>
                </a:rPr>
                <a:t>25</a:t>
              </a:r>
              <a:r>
                <a:rPr lang="tr-TR" sz="1600" dirty="0" smtClean="0">
                  <a:latin typeface="Trebuchet MS" panose="020B0603020202020204" pitchFamily="34" charset="0"/>
                  <a:sym typeface="Symbol"/>
                </a:rPr>
                <a:t>m</a:t>
              </a:r>
              <a:endParaRPr lang="tr-TR" sz="160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8" name="Dikdörtgen 7"/>
          <p:cNvSpPr/>
          <p:nvPr/>
        </p:nvSpPr>
        <p:spPr>
          <a:xfrm>
            <a:off x="467544" y="5027692"/>
            <a:ext cx="3744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2400" dirty="0" smtClean="0">
                <a:latin typeface="Trebuchet MS" panose="020B0603020202020204" pitchFamily="34" charset="0"/>
              </a:rPr>
              <a:t>Soğuk işlenmiş</a:t>
            </a:r>
            <a:r>
              <a:rPr lang="tr-TR" sz="2400" dirty="0">
                <a:latin typeface="Trebuchet MS" panose="020B0603020202020204" pitchFamily="34" charset="0"/>
              </a:rPr>
              <a:t> </a:t>
            </a:r>
            <a:r>
              <a:rPr lang="tr-TR" sz="2400" dirty="0" smtClean="0">
                <a:latin typeface="Trebuchet MS" panose="020B0603020202020204" pitchFamily="34" charset="0"/>
              </a:rPr>
              <a:t>bileşim:</a:t>
            </a:r>
            <a:r>
              <a:rPr lang="tr-TR" sz="2400" dirty="0">
                <a:latin typeface="Trebuchet MS" panose="020B0603020202020204" pitchFamily="34" charset="0"/>
              </a:rPr>
              <a:t/>
            </a:r>
            <a:br>
              <a:rPr lang="tr-TR" sz="2400" dirty="0">
                <a:latin typeface="Trebuchet MS" panose="020B0603020202020204" pitchFamily="34" charset="0"/>
              </a:rPr>
            </a:br>
            <a:r>
              <a:rPr lang="tr-TR" sz="2400" dirty="0">
                <a:latin typeface="Trebuchet MS" panose="020B0603020202020204" pitchFamily="34" charset="0"/>
              </a:rPr>
              <a:t>Cu 75.0-80.0, Si 2.5-3.5, </a:t>
            </a:r>
            <a:r>
              <a:rPr lang="tr-TR" sz="2400" dirty="0" err="1">
                <a:latin typeface="Trebuchet MS" panose="020B0603020202020204" pitchFamily="34" charset="0"/>
              </a:rPr>
              <a:t>Zn</a:t>
            </a:r>
            <a:r>
              <a:rPr lang="tr-TR" sz="2400" dirty="0">
                <a:latin typeface="Trebuchet MS" panose="020B0603020202020204" pitchFamily="34" charset="0"/>
              </a:rPr>
              <a:t> 14.0-21.4, Fe 0.20, Pb 0.5-1.5, Mn 0.4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323528" y="571327"/>
            <a:ext cx="8784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Silis </a:t>
            </a:r>
            <a:r>
              <a:rPr lang="tr-TR" sz="44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kırmızı </a:t>
            </a:r>
            <a:r>
              <a:rPr lang="tr-TR" sz="4400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pirinçleri</a:t>
            </a:r>
            <a:endParaRPr lang="tr-TR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720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05000" y="2833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0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Physical Properties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aşlık 3"/>
          <p:cNvSpPr txBox="1">
            <a:spLocks/>
          </p:cNvSpPr>
          <p:nvPr/>
        </p:nvSpPr>
        <p:spPr>
          <a:xfrm>
            <a:off x="323528" y="1034480"/>
            <a:ext cx="8496944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dirty="0" smtClean="0">
                <a:latin typeface="Trebuchet MS" panose="020B0603020202020204" pitchFamily="34" charset="0"/>
              </a:rPr>
              <a:t>Cu-</a:t>
            </a:r>
            <a:r>
              <a:rPr lang="tr-TR" sz="4000" dirty="0" err="1" smtClean="0">
                <a:latin typeface="Trebuchet MS" panose="020B0603020202020204" pitchFamily="34" charset="0"/>
              </a:rPr>
              <a:t>Zn</a:t>
            </a:r>
            <a:r>
              <a:rPr lang="tr-TR" sz="4000" dirty="0" smtClean="0">
                <a:latin typeface="Trebuchet MS" panose="020B0603020202020204" pitchFamily="34" charset="0"/>
              </a:rPr>
              <a:t> (Pirinç) alaşımları: </a:t>
            </a:r>
          </a:p>
          <a:p>
            <a:r>
              <a:rPr lang="tr-TR" sz="4000" dirty="0" smtClean="0">
                <a:latin typeface="Trebuchet MS" panose="020B0603020202020204" pitchFamily="34" charset="0"/>
              </a:rPr>
              <a:t>Tipik </a:t>
            </a:r>
            <a:r>
              <a:rPr lang="tr-TR" sz="4000" dirty="0" err="1" smtClean="0">
                <a:latin typeface="Trebuchet MS" panose="020B0603020202020204" pitchFamily="34" charset="0"/>
              </a:rPr>
              <a:t>Mikroyapı</a:t>
            </a:r>
            <a:endParaRPr lang="tr-TR" sz="4000" dirty="0">
              <a:latin typeface="Trebuchet MS" panose="020B0603020202020204" pitchFamily="34" charset="0"/>
            </a:endParaRP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48740"/>
            <a:ext cx="4382716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66520"/>
            <a:ext cx="4356998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ikdörtgen 9"/>
          <p:cNvSpPr/>
          <p:nvPr/>
        </p:nvSpPr>
        <p:spPr>
          <a:xfrm>
            <a:off x="179512" y="5188740"/>
            <a:ext cx="4248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latin typeface="Trebuchet MS" panose="020B0603020202020204" pitchFamily="34" charset="0"/>
              </a:rPr>
              <a:t>CuZn40Mn3Fe1 alaşımın           </a:t>
            </a:r>
          </a:p>
          <a:p>
            <a:r>
              <a:rPr lang="tr-TR" sz="2400" dirty="0" smtClean="0">
                <a:latin typeface="Trebuchet MS" panose="020B0603020202020204" pitchFamily="34" charset="0"/>
              </a:rPr>
              <a:t>Döküm 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tane yapısı  </a:t>
            </a:r>
            <a:r>
              <a:rPr lang="tr-TR" sz="2400" dirty="0">
                <a:latin typeface="Trebuchet MS" panose="020B0603020202020204" pitchFamily="34" charset="0"/>
              </a:rPr>
              <a:t>100x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           </a:t>
            </a:r>
            <a:endParaRPr lang="tr-TR" sz="2400" dirty="0">
              <a:latin typeface="Trebuchet MS" panose="020B060302020202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4860032" y="5180999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2400" dirty="0" smtClean="0">
                <a:latin typeface="Trebuchet MS" panose="020B0603020202020204" pitchFamily="34" charset="0"/>
              </a:rPr>
              <a:t>CuZn40Mn3Fe1 </a:t>
            </a:r>
            <a:r>
              <a:rPr lang="tr-TR" sz="2400" dirty="0">
                <a:latin typeface="Trebuchet MS" panose="020B0603020202020204" pitchFamily="34" charset="0"/>
              </a:rPr>
              <a:t>alaşımın </a:t>
            </a:r>
          </a:p>
          <a:p>
            <a:pPr algn="r"/>
            <a:r>
              <a:rPr lang="tr-TR" sz="2400" dirty="0" smtClean="0">
                <a:latin typeface="Trebuchet MS" panose="020B0603020202020204" pitchFamily="34" charset="0"/>
              </a:rPr>
              <a:t>Döküm </a:t>
            </a:r>
            <a:r>
              <a:rPr lang="tr-TR" sz="2400" dirty="0">
                <a:latin typeface="Trebuchet MS" panose="020B0603020202020204" pitchFamily="34" charset="0"/>
                <a:sym typeface="Symbol"/>
              </a:rPr>
              <a:t>tane yapısı  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5</a:t>
            </a:r>
            <a:r>
              <a:rPr lang="tr-TR" sz="2400" dirty="0" smtClean="0">
                <a:latin typeface="Trebuchet MS" panose="020B0603020202020204" pitchFamily="34" charset="0"/>
              </a:rPr>
              <a:t>00x </a:t>
            </a:r>
          </a:p>
          <a:p>
            <a:pPr algn="r"/>
            <a:r>
              <a:rPr lang="tr-TR" sz="2400" dirty="0" smtClean="0">
                <a:latin typeface="Trebuchet MS" panose="020B0603020202020204" pitchFamily="34" charset="0"/>
              </a:rPr>
              <a:t>K</a:t>
            </a:r>
            <a:r>
              <a:rPr lang="tr-TR" sz="2400" baseline="-25000" dirty="0" smtClean="0">
                <a:latin typeface="Trebuchet MS" panose="020B0603020202020204" pitchFamily="34" charset="0"/>
              </a:rPr>
              <a:t>2</a:t>
            </a:r>
            <a:r>
              <a:rPr lang="tr-TR" sz="2400" dirty="0" smtClean="0">
                <a:latin typeface="Trebuchet MS" panose="020B0603020202020204" pitchFamily="34" charset="0"/>
              </a:rPr>
              <a:t>Cr</a:t>
            </a:r>
            <a:r>
              <a:rPr lang="tr-TR" sz="2400" baseline="-25000" dirty="0" smtClean="0">
                <a:latin typeface="Trebuchet MS" panose="020B0603020202020204" pitchFamily="34" charset="0"/>
              </a:rPr>
              <a:t>2</a:t>
            </a:r>
            <a:r>
              <a:rPr lang="tr-TR" sz="2400" dirty="0" smtClean="0">
                <a:latin typeface="Trebuchet MS" panose="020B0603020202020204" pitchFamily="34" charset="0"/>
              </a:rPr>
              <a:t>O</a:t>
            </a:r>
            <a:r>
              <a:rPr lang="tr-TR" sz="2400" baseline="-25000" dirty="0" smtClean="0">
                <a:latin typeface="Trebuchet MS" panose="020B0603020202020204" pitchFamily="34" charset="0"/>
              </a:rPr>
              <a:t>7</a:t>
            </a:r>
            <a:r>
              <a:rPr lang="tr-TR" sz="2400" dirty="0" smtClean="0">
                <a:latin typeface="Trebuchet MS" panose="020B0603020202020204" pitchFamily="34" charset="0"/>
              </a:rPr>
              <a:t> ile dağlanmış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 </a:t>
            </a:r>
            <a:endParaRPr lang="tr-TR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963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05000" y="2833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0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Physical Properties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aşlık 3"/>
          <p:cNvSpPr txBox="1">
            <a:spLocks/>
          </p:cNvSpPr>
          <p:nvPr/>
        </p:nvSpPr>
        <p:spPr>
          <a:xfrm>
            <a:off x="323528" y="1034480"/>
            <a:ext cx="8496944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dirty="0" smtClean="0">
                <a:latin typeface="Trebuchet MS" panose="020B0603020202020204" pitchFamily="34" charset="0"/>
              </a:rPr>
              <a:t>Cu-</a:t>
            </a:r>
            <a:r>
              <a:rPr lang="tr-TR" sz="4000" dirty="0" err="1" smtClean="0">
                <a:latin typeface="Trebuchet MS" panose="020B0603020202020204" pitchFamily="34" charset="0"/>
              </a:rPr>
              <a:t>Zn</a:t>
            </a:r>
            <a:r>
              <a:rPr lang="tr-TR" sz="4000" dirty="0" smtClean="0">
                <a:latin typeface="Trebuchet MS" panose="020B0603020202020204" pitchFamily="34" charset="0"/>
              </a:rPr>
              <a:t> (Pirinç) alaşımları: </a:t>
            </a:r>
          </a:p>
          <a:p>
            <a:r>
              <a:rPr lang="tr-TR" sz="4000" dirty="0" smtClean="0">
                <a:latin typeface="Trebuchet MS" panose="020B0603020202020204" pitchFamily="34" charset="0"/>
              </a:rPr>
              <a:t>Tipik </a:t>
            </a:r>
            <a:r>
              <a:rPr lang="tr-TR" sz="4000" dirty="0" err="1" smtClean="0">
                <a:latin typeface="Trebuchet MS" panose="020B0603020202020204" pitchFamily="34" charset="0"/>
              </a:rPr>
              <a:t>Mikroyapı</a:t>
            </a:r>
            <a:endParaRPr lang="tr-TR" sz="4000" dirty="0">
              <a:latin typeface="Trebuchet MS" panose="020B0603020202020204" pitchFamily="34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317686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7822"/>
            <a:ext cx="4340772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Dikdörtgen 8"/>
          <p:cNvSpPr/>
          <p:nvPr/>
        </p:nvSpPr>
        <p:spPr>
          <a:xfrm>
            <a:off x="243383" y="5145159"/>
            <a:ext cx="403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latin typeface="Trebuchet MS" panose="020B0603020202020204" pitchFamily="34" charset="0"/>
              </a:rPr>
              <a:t>% 70 Cu içeren derin çekme       </a:t>
            </a:r>
          </a:p>
          <a:p>
            <a:r>
              <a:rPr lang="tr-TR" sz="2400" dirty="0" smtClean="0">
                <a:latin typeface="Trebuchet MS" panose="020B0603020202020204" pitchFamily="34" charset="0"/>
              </a:rPr>
              <a:t>pirinç 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 fazı tane yapısı</a:t>
            </a:r>
            <a:endParaRPr lang="tr-TR" sz="2400" dirty="0">
              <a:latin typeface="Trebuchet MS" panose="020B060302020202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4304260" y="5145158"/>
            <a:ext cx="4608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2400" dirty="0" smtClean="0">
                <a:latin typeface="Trebuchet MS" panose="020B0603020202020204" pitchFamily="34" charset="0"/>
              </a:rPr>
              <a:t>% 37 </a:t>
            </a:r>
            <a:r>
              <a:rPr lang="tr-TR" sz="2400" dirty="0" err="1" smtClean="0">
                <a:latin typeface="Trebuchet MS" panose="020B0603020202020204" pitchFamily="34" charset="0"/>
              </a:rPr>
              <a:t>Zn</a:t>
            </a:r>
            <a:r>
              <a:rPr lang="tr-TR" sz="2400" dirty="0" smtClean="0">
                <a:latin typeface="Trebuchet MS" panose="020B0603020202020204" pitchFamily="34" charset="0"/>
              </a:rPr>
              <a:t> içeren dubleks pirinç </a:t>
            </a:r>
          </a:p>
          <a:p>
            <a:pPr algn="r"/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yapısında </a:t>
            </a:r>
            <a:r>
              <a:rPr lang="tr-TR" sz="2400" dirty="0">
                <a:latin typeface="Trebuchet MS" panose="020B0603020202020204" pitchFamily="34" charset="0"/>
                <a:sym typeface="Symbol"/>
              </a:rPr>
              <a:t> fazı 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(eflatun)</a:t>
            </a:r>
            <a:endParaRPr lang="tr-TR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4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489448"/>
          </a:xfrm>
        </p:spPr>
        <p:txBody>
          <a:bodyPr>
            <a:normAutofit/>
          </a:bodyPr>
          <a:lstStyle/>
          <a:p>
            <a:pPr algn="l"/>
            <a:r>
              <a:rPr lang="tr-TR" dirty="0" smtClean="0"/>
              <a:t>Bronzlar</a:t>
            </a:r>
            <a:br>
              <a:rPr lang="tr-TR" dirty="0" smtClean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25814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u-Sn phase diagr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6" t="12251" r="1659"/>
          <a:stretch/>
        </p:blipFill>
        <p:spPr bwMode="auto">
          <a:xfrm>
            <a:off x="971600" y="1484784"/>
            <a:ext cx="7128792" cy="494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323528" y="643335"/>
            <a:ext cx="8784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Cu-</a:t>
            </a:r>
            <a:r>
              <a:rPr lang="tr-TR" sz="4400" dirty="0" err="1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Sn</a:t>
            </a:r>
            <a:r>
              <a:rPr lang="tr-TR" sz="4400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 alaşımları</a:t>
            </a:r>
            <a:endParaRPr lang="tr-TR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520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518864" y="117849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Bakır ve bakır alaşımları</a:t>
            </a:r>
            <a:endParaRPr lang="tr-TR" dirty="0">
              <a:latin typeface="Trebuchet MS" panose="020B0603020202020204" pitchFamily="34" charset="0"/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251520" y="1977802"/>
            <a:ext cx="6988327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Çeşitli alaşım elementleri ilavesi ile geniş bir aralıkta -kırmızı, kahverengi, sarı ve gümüş- renklerin </a:t>
            </a:r>
            <a:r>
              <a:rPr lang="tr-TR" sz="2800" dirty="0" err="1" smtClean="0">
                <a:latin typeface="Trebuchet MS" pitchFamily="34" charset="0"/>
              </a:rPr>
              <a:t>eldesinin</a:t>
            </a:r>
            <a:r>
              <a:rPr lang="tr-TR" sz="2800" dirty="0" smtClean="0">
                <a:latin typeface="Trebuchet MS" pitchFamily="34" charset="0"/>
              </a:rPr>
              <a:t> mümkün olması </a:t>
            </a:r>
          </a:p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Parlak ve albenili yüzeylere çok hassas olarak parlatılabilmesi</a:t>
            </a:r>
          </a:p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Düşük işleme maliyetleri ve kaplama ihtiyacının çok az olması</a:t>
            </a:r>
          </a:p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Kolayca </a:t>
            </a:r>
            <a:r>
              <a:rPr lang="tr-TR" sz="2800" dirty="0" err="1" smtClean="0">
                <a:latin typeface="Trebuchet MS" pitchFamily="34" charset="0"/>
              </a:rPr>
              <a:t>lehimlenebilir</a:t>
            </a:r>
            <a:r>
              <a:rPr lang="tr-TR" sz="2800" dirty="0" smtClean="0">
                <a:latin typeface="Trebuchet MS" pitchFamily="34" charset="0"/>
              </a:rPr>
              <a:t>; kaynaklanabilir!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4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40" t="9206" r="79805" b="7619"/>
          <a:stretch/>
        </p:blipFill>
        <p:spPr bwMode="auto">
          <a:xfrm>
            <a:off x="7455871" y="898470"/>
            <a:ext cx="1652633" cy="570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0795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395536" y="1618922"/>
            <a:ext cx="84249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Tek fazlı bronzlar: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Sadece 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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&lt;%16 </a:t>
            </a:r>
            <a:r>
              <a:rPr lang="tr-TR" sz="2800" dirty="0" err="1" smtClean="0">
                <a:latin typeface="Trebuchet MS" panose="020B0603020202020204" pitchFamily="34" charset="0"/>
                <a:sym typeface="Symbol"/>
              </a:rPr>
              <a:t>Sn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 YMK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Deformasyon uygulanabilir ve deformasyonla sertleşir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İyi ısı ve elektrik iletkeni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Korozyon direnci iyi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Uygulamalar: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Yaylar, madeni paralar, levha ve tel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323528" y="643335"/>
            <a:ext cx="8784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Cu-</a:t>
            </a:r>
            <a:r>
              <a:rPr lang="tr-TR" sz="4400" dirty="0" err="1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Sn</a:t>
            </a:r>
            <a:r>
              <a:rPr lang="tr-TR" sz="4400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 alaşımları</a:t>
            </a:r>
            <a:endParaRPr lang="tr-TR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414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395536" y="1412776"/>
            <a:ext cx="84249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Çift fazlı bronzlar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+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anose="020B0603020202020204" pitchFamily="34" charset="0"/>
                <a:sym typeface="Symbol"/>
              </a:rPr>
              <a:t>&lt;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%22 </a:t>
            </a:r>
            <a:r>
              <a:rPr lang="tr-TR" sz="2800" dirty="0" err="1">
                <a:latin typeface="Trebuchet MS" panose="020B0603020202020204" pitchFamily="34" charset="0"/>
                <a:sym typeface="Symbol"/>
              </a:rPr>
              <a:t>Sn</a:t>
            </a:r>
            <a:r>
              <a:rPr lang="tr-TR" sz="2800" dirty="0">
                <a:latin typeface="Trebuchet MS" panose="020B0603020202020204" pitchFamily="34" charset="0"/>
                <a:sym typeface="Symbol"/>
              </a:rPr>
              <a:t> 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YMK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Özellikleri  fazı belirler.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Düşük ergime noktası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Dökümü kolay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Dişli ve vana döküm parçalar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Plastik deformasyon mümkün değil!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Düşük sürtünme katsayısı-rulman uygulamaları için ideal</a:t>
            </a:r>
            <a:endParaRPr lang="tr-TR" sz="2800" dirty="0">
              <a:latin typeface="Trebuchet MS" panose="020B0603020202020204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323528" y="643335"/>
            <a:ext cx="8784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Cu-</a:t>
            </a:r>
            <a:r>
              <a:rPr lang="tr-TR" sz="4400" dirty="0" err="1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Sn</a:t>
            </a:r>
            <a:r>
              <a:rPr lang="tr-TR" sz="4400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 alaşımları</a:t>
            </a:r>
            <a:endParaRPr lang="tr-TR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062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539552" y="818456"/>
            <a:ext cx="8280920" cy="594320"/>
          </a:xfrm>
        </p:spPr>
        <p:txBody>
          <a:bodyPr>
            <a:noAutofit/>
          </a:bodyPr>
          <a:lstStyle/>
          <a:p>
            <a:r>
              <a:rPr lang="tr-TR" sz="4400" dirty="0" smtClean="0">
                <a:latin typeface="Trebuchet MS" panose="020B0603020202020204" pitchFamily="34" charset="0"/>
              </a:rPr>
              <a:t>Bronzlar</a:t>
            </a:r>
            <a:endParaRPr lang="tr-TR" sz="4400" dirty="0">
              <a:latin typeface="Trebuchet MS" panose="020B060302020202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395536" y="1620083"/>
            <a:ext cx="835292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b="1" dirty="0">
                <a:latin typeface="Trebuchet MS" pitchFamily="34" charset="0"/>
              </a:rPr>
              <a:t>Bronz</a:t>
            </a:r>
            <a:r>
              <a:rPr lang="tr-TR" sz="2800" dirty="0">
                <a:latin typeface="Trebuchet MS" pitchFamily="34" charset="0"/>
              </a:rPr>
              <a:t> </a:t>
            </a:r>
            <a:r>
              <a:rPr lang="tr-TR" sz="2800" dirty="0" smtClean="0">
                <a:latin typeface="Trebuchet MS" pitchFamily="34" charset="0"/>
              </a:rPr>
              <a:t>sadece </a:t>
            </a:r>
            <a:r>
              <a:rPr lang="tr-TR" sz="2800" b="1" dirty="0">
                <a:latin typeface="Trebuchet MS" pitchFamily="34" charset="0"/>
              </a:rPr>
              <a:t>Bakır-Kalay</a:t>
            </a:r>
            <a:r>
              <a:rPr lang="tr-TR" sz="2800" dirty="0">
                <a:latin typeface="Trebuchet MS" pitchFamily="34" charset="0"/>
              </a:rPr>
              <a:t> alaşımlarını tarif </a:t>
            </a:r>
            <a:r>
              <a:rPr lang="tr-TR" sz="2800" dirty="0" smtClean="0">
                <a:latin typeface="Trebuchet MS" pitchFamily="34" charset="0"/>
              </a:rPr>
              <a:t>etmez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Başlıca alaşım elementleri </a:t>
            </a:r>
            <a:r>
              <a:rPr lang="tr-TR" sz="2800" dirty="0" err="1" smtClean="0">
                <a:latin typeface="Trebuchet MS" pitchFamily="34" charset="0"/>
              </a:rPr>
              <a:t>Zn</a:t>
            </a:r>
            <a:r>
              <a:rPr lang="tr-TR" sz="2800" dirty="0" smtClean="0">
                <a:latin typeface="Trebuchet MS" pitchFamily="34" charset="0"/>
              </a:rPr>
              <a:t> ve </a:t>
            </a:r>
            <a:r>
              <a:rPr lang="tr-TR" sz="2800" dirty="0" err="1" smtClean="0">
                <a:latin typeface="Trebuchet MS" pitchFamily="34" charset="0"/>
              </a:rPr>
              <a:t>Ni</a:t>
            </a:r>
            <a:r>
              <a:rPr lang="tr-TR" sz="2800" dirty="0" smtClean="0">
                <a:latin typeface="Trebuchet MS" pitchFamily="34" charset="0"/>
              </a:rPr>
              <a:t> olmayan tüm bakır alaşımlarına BRONZ denir. 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b="1" dirty="0" smtClean="0">
                <a:latin typeface="Trebuchet MS" pitchFamily="34" charset="0"/>
              </a:rPr>
              <a:t>Al</a:t>
            </a:r>
            <a:r>
              <a:rPr lang="tr-TR" sz="2800" dirty="0">
                <a:latin typeface="Trebuchet MS" pitchFamily="34" charset="0"/>
              </a:rPr>
              <a:t>, Si, Be </a:t>
            </a:r>
            <a:r>
              <a:rPr lang="tr-TR" sz="2800" dirty="0" smtClean="0">
                <a:latin typeface="Trebuchet MS" pitchFamily="34" charset="0"/>
              </a:rPr>
              <a:t>katkıları ile elde edilen bronzlara </a:t>
            </a:r>
            <a:r>
              <a:rPr lang="tr-TR" sz="2800" b="1" dirty="0" smtClean="0">
                <a:latin typeface="Trebuchet MS" pitchFamily="34" charset="0"/>
              </a:rPr>
              <a:t>Al bronzu</a:t>
            </a:r>
            <a:r>
              <a:rPr lang="tr-TR" sz="2800" dirty="0" smtClean="0">
                <a:latin typeface="Trebuchet MS" pitchFamily="34" charset="0"/>
              </a:rPr>
              <a:t>, </a:t>
            </a:r>
            <a:r>
              <a:rPr lang="tr-TR" sz="2800" b="1" dirty="0" smtClean="0">
                <a:latin typeface="Trebuchet MS" pitchFamily="34" charset="0"/>
              </a:rPr>
              <a:t>Silisyum bronzu, Berilyum bronzu adı verilir</a:t>
            </a:r>
            <a:r>
              <a:rPr lang="tr-TR" sz="2800" dirty="0" smtClean="0">
                <a:latin typeface="Trebuchet MS" pitchFamily="34" charset="0"/>
              </a:rPr>
              <a:t>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Bronzlar pirinçlerle birlikte en popüler bakır alaşımıdır.</a:t>
            </a:r>
          </a:p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Korozyona dirençleri yüksektir.</a:t>
            </a: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Saf demirden daha serttirler!</a:t>
            </a:r>
          </a:p>
        </p:txBody>
      </p:sp>
    </p:spTree>
    <p:extLst>
      <p:ext uri="{BB962C8B-B14F-4D97-AF65-F5344CB8AC3E}">
        <p14:creationId xmlns:p14="http://schemas.microsoft.com/office/powerpoint/2010/main" xmlns="" val="377183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539552" y="818456"/>
            <a:ext cx="8208912" cy="594320"/>
          </a:xfrm>
        </p:spPr>
        <p:txBody>
          <a:bodyPr>
            <a:noAutofit/>
          </a:bodyPr>
          <a:lstStyle/>
          <a:p>
            <a:r>
              <a:rPr lang="tr-TR" sz="4400" dirty="0" smtClean="0">
                <a:latin typeface="Trebuchet MS" panose="020B0603020202020204" pitchFamily="34" charset="0"/>
              </a:rPr>
              <a:t>Bronzlar</a:t>
            </a:r>
            <a:endParaRPr lang="tr-TR" sz="4400" dirty="0">
              <a:latin typeface="Trebuchet MS" panose="020B0603020202020204" pitchFamily="34" charset="0"/>
            </a:endParaRPr>
          </a:p>
        </p:txBody>
      </p:sp>
      <p:sp>
        <p:nvSpPr>
          <p:cNvPr id="5" name="2 Dikdörtgen"/>
          <p:cNvSpPr/>
          <p:nvPr/>
        </p:nvSpPr>
        <p:spPr>
          <a:xfrm>
            <a:off x="395536" y="1750744"/>
            <a:ext cx="864096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Başlıca alaşım elementleri: Sn, Al, Si ve Be</a:t>
            </a: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Mısırlılar bronzu silah, zırh, alet ve de heykel yapımında kullandı.</a:t>
            </a: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heykel bronzu: %10’dan az</a:t>
            </a:r>
            <a:r>
              <a:rPr lang="en-US" sz="2800" dirty="0" smtClean="0">
                <a:latin typeface="Trebuchet MS" pitchFamily="34" charset="0"/>
              </a:rPr>
              <a:t> </a:t>
            </a:r>
            <a:r>
              <a:rPr lang="tr-TR" sz="2800" dirty="0" smtClean="0">
                <a:latin typeface="Trebuchet MS" pitchFamily="34" charset="0"/>
              </a:rPr>
              <a:t>ve</a:t>
            </a:r>
            <a:r>
              <a:rPr lang="tr-TR" sz="2800" dirty="0">
                <a:latin typeface="Trebuchet MS" pitchFamily="34" charset="0"/>
              </a:rPr>
              <a:t> </a:t>
            </a:r>
            <a:r>
              <a:rPr lang="tr-TR" sz="2800" dirty="0" err="1" smtClean="0">
                <a:latin typeface="Trebuchet MS" pitchFamily="34" charset="0"/>
              </a:rPr>
              <a:t>Zn</a:t>
            </a:r>
            <a:r>
              <a:rPr lang="en-US" sz="2800" dirty="0" smtClean="0">
                <a:latin typeface="Trebuchet MS" pitchFamily="34" charset="0"/>
              </a:rPr>
              <a:t> </a:t>
            </a:r>
            <a:r>
              <a:rPr lang="tr-TR" sz="2800" dirty="0" smtClean="0">
                <a:latin typeface="Trebuchet MS" pitchFamily="34" charset="0"/>
              </a:rPr>
              <a:t>ve</a:t>
            </a:r>
            <a:r>
              <a:rPr lang="en-US" sz="2800" dirty="0" smtClean="0">
                <a:latin typeface="Trebuchet MS" pitchFamily="34" charset="0"/>
              </a:rPr>
              <a:t> </a:t>
            </a:r>
            <a:r>
              <a:rPr lang="tr-TR" sz="2800" dirty="0" smtClean="0">
                <a:latin typeface="Trebuchet MS" pitchFamily="34" charset="0"/>
              </a:rPr>
              <a:t>Pb karışımı</a:t>
            </a:r>
            <a:r>
              <a:rPr lang="en-US" sz="2800" dirty="0" smtClean="0">
                <a:latin typeface="Trebuchet MS" pitchFamily="34" charset="0"/>
              </a:rPr>
              <a:t>. </a:t>
            </a:r>
            <a:r>
              <a:rPr lang="tr-TR" sz="2800" dirty="0" smtClean="0">
                <a:latin typeface="Trebuchet MS" pitchFamily="34" charset="0"/>
              </a:rPr>
              <a:t>Katılaşma sırasında soğuma ile büzülür ve böylece heykelin kalıptan çıkarılması mümkün olur.</a:t>
            </a: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çan metali; %20-25 Sn içeren bronz alaşımıdır ve darbe aldığında çok şık ses verir.</a:t>
            </a:r>
          </a:p>
        </p:txBody>
      </p:sp>
    </p:spTree>
    <p:extLst>
      <p:ext uri="{BB962C8B-B14F-4D97-AF65-F5344CB8AC3E}">
        <p14:creationId xmlns:p14="http://schemas.microsoft.com/office/powerpoint/2010/main" xmlns="" val="284664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23528" y="751419"/>
            <a:ext cx="8820472" cy="594320"/>
          </a:xfrm>
        </p:spPr>
        <p:txBody>
          <a:bodyPr>
            <a:noAutofit/>
          </a:bodyPr>
          <a:lstStyle/>
          <a:p>
            <a:r>
              <a:rPr lang="tr-TR" sz="4400" dirty="0" smtClean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Bronzların çeşitleri</a:t>
            </a:r>
            <a:endParaRPr lang="tr-TR" sz="44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23528" y="1412776"/>
            <a:ext cx="87849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chemeClr val="accent1"/>
                </a:solidFill>
                <a:latin typeface="Trebuchet MS" pitchFamily="34" charset="0"/>
              </a:rPr>
              <a:t>İşlem bronzları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r-TR" sz="2800" dirty="0">
                <a:latin typeface="Trebuchet MS" pitchFamily="34" charset="0"/>
              </a:rPr>
              <a:t>C50000-C52999: </a:t>
            </a:r>
            <a:r>
              <a:rPr lang="tr-TR" sz="2800" dirty="0" smtClean="0">
                <a:latin typeface="Trebuchet MS" pitchFamily="34" charset="0"/>
              </a:rPr>
              <a:t>Bakır-Kalay-Fosfor Alaşımları </a:t>
            </a:r>
            <a:r>
              <a:rPr lang="tr-TR" sz="2800" i="1" dirty="0" smtClean="0">
                <a:latin typeface="Trebuchet MS" pitchFamily="34" charset="0"/>
              </a:rPr>
              <a:t>(</a:t>
            </a:r>
            <a:r>
              <a:rPr lang="tr-TR" sz="2800" i="1" dirty="0">
                <a:latin typeface="Trebuchet MS" pitchFamily="34" charset="0"/>
              </a:rPr>
              <a:t>K</a:t>
            </a:r>
            <a:r>
              <a:rPr lang="tr-TR" sz="2800" i="1" dirty="0" smtClean="0">
                <a:latin typeface="Trebuchet MS" pitchFamily="34" charset="0"/>
              </a:rPr>
              <a:t>alay veya </a:t>
            </a:r>
            <a:r>
              <a:rPr lang="tr-TR" sz="2800" i="1" dirty="0" smtClean="0">
                <a:solidFill>
                  <a:schemeClr val="accent1"/>
                </a:solidFill>
                <a:latin typeface="Trebuchet MS" pitchFamily="34" charset="0"/>
              </a:rPr>
              <a:t>Fosfor Bronzları</a:t>
            </a:r>
            <a:r>
              <a:rPr lang="tr-TR" sz="2800" i="1" dirty="0" smtClean="0">
                <a:latin typeface="Trebuchet MS" pitchFamily="34" charset="0"/>
              </a:rPr>
              <a:t>)</a:t>
            </a:r>
            <a:endParaRPr lang="tr-TR" sz="2800" i="1" dirty="0">
              <a:latin typeface="Trebuchet MS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>
                <a:latin typeface="Trebuchet MS" pitchFamily="34" charset="0"/>
              </a:rPr>
              <a:t>C53000-C54999: </a:t>
            </a:r>
            <a:r>
              <a:rPr lang="tr-TR" sz="2800" dirty="0" smtClean="0">
                <a:latin typeface="Trebuchet MS" pitchFamily="34" charset="0"/>
              </a:rPr>
              <a:t>Bakır-Kalay-Kurşun-Fosfor </a:t>
            </a:r>
            <a:r>
              <a:rPr lang="tr-TR" sz="2800" dirty="0">
                <a:latin typeface="Trebuchet MS" pitchFamily="34" charset="0"/>
              </a:rPr>
              <a:t>Alaşımları </a:t>
            </a:r>
            <a:r>
              <a:rPr lang="en-US" sz="2800" i="1" dirty="0" smtClean="0">
                <a:latin typeface="Trebuchet MS" pitchFamily="34" charset="0"/>
              </a:rPr>
              <a:t>(</a:t>
            </a:r>
            <a:r>
              <a:rPr lang="tr-TR" sz="2800" i="1" dirty="0" smtClean="0">
                <a:solidFill>
                  <a:schemeClr val="accent1"/>
                </a:solidFill>
                <a:latin typeface="Trebuchet MS" pitchFamily="34" charset="0"/>
              </a:rPr>
              <a:t>Kurşunlu Fosfor Bronzları</a:t>
            </a:r>
            <a:r>
              <a:rPr lang="en-US" sz="2800" i="1" dirty="0" smtClean="0">
                <a:latin typeface="Trebuchet MS" pitchFamily="34" charset="0"/>
              </a:rPr>
              <a:t>)</a:t>
            </a:r>
            <a:endParaRPr lang="en-US" sz="2800" i="1" dirty="0">
              <a:latin typeface="Trebuchet MS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>
                <a:latin typeface="Trebuchet MS" pitchFamily="34" charset="0"/>
              </a:rPr>
              <a:t>C55000-C55299: </a:t>
            </a:r>
            <a:r>
              <a:rPr lang="tr-TR" sz="2800" dirty="0" smtClean="0">
                <a:latin typeface="Trebuchet MS" pitchFamily="34" charset="0"/>
              </a:rPr>
              <a:t>Bakır-Fosfor</a:t>
            </a:r>
            <a:r>
              <a:rPr lang="en-US" sz="2800" dirty="0" smtClean="0">
                <a:latin typeface="Trebuchet MS" pitchFamily="34" charset="0"/>
              </a:rPr>
              <a:t> </a:t>
            </a:r>
            <a:r>
              <a:rPr lang="en-US" sz="2800" dirty="0">
                <a:latin typeface="Trebuchet MS" pitchFamily="34" charset="0"/>
              </a:rPr>
              <a:t>and </a:t>
            </a:r>
            <a:r>
              <a:rPr lang="tr-TR" sz="2800" dirty="0" smtClean="0">
                <a:latin typeface="Trebuchet MS" pitchFamily="34" charset="0"/>
              </a:rPr>
              <a:t>Bakır-Gümüş-Fosfor </a:t>
            </a:r>
            <a:r>
              <a:rPr lang="en-US" sz="2800" i="1" dirty="0" smtClean="0">
                <a:latin typeface="Trebuchet MS" pitchFamily="34" charset="0"/>
              </a:rPr>
              <a:t>(</a:t>
            </a:r>
            <a:r>
              <a:rPr lang="tr-TR" sz="2800" i="1" dirty="0" smtClean="0">
                <a:latin typeface="Trebuchet MS" pitchFamily="34" charset="0"/>
              </a:rPr>
              <a:t>Sert Lehimleme Alaşımları</a:t>
            </a:r>
            <a:r>
              <a:rPr lang="en-US" sz="2800" i="1" dirty="0" smtClean="0">
                <a:latin typeface="Trebuchet MS" pitchFamily="34" charset="0"/>
              </a:rPr>
              <a:t>)</a:t>
            </a:r>
            <a:endParaRPr lang="en-US" sz="2800" i="1" dirty="0">
              <a:latin typeface="Trebuchet MS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r-TR" sz="2800" dirty="0">
                <a:latin typeface="Trebuchet MS" pitchFamily="34" charset="0"/>
              </a:rPr>
              <a:t>C55300-C60799: </a:t>
            </a:r>
            <a:r>
              <a:rPr lang="tr-TR" sz="2800" dirty="0" smtClean="0">
                <a:latin typeface="Trebuchet MS" pitchFamily="34" charset="0"/>
              </a:rPr>
              <a:t>Bakır-Gümüş-Çinko Alaşımları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sz="2800" dirty="0" smtClean="0">
                <a:latin typeface="Trebuchet MS" pitchFamily="34" charset="0"/>
              </a:rPr>
              <a:t>C60800-C64699</a:t>
            </a:r>
            <a:r>
              <a:rPr lang="pt-BR" sz="2800" dirty="0">
                <a:latin typeface="Trebuchet MS" pitchFamily="34" charset="0"/>
              </a:rPr>
              <a:t>: </a:t>
            </a:r>
            <a:r>
              <a:rPr lang="tr-TR" sz="2800" dirty="0" smtClean="0">
                <a:latin typeface="Trebuchet MS" pitchFamily="34" charset="0"/>
              </a:rPr>
              <a:t>Bakır-Alüminyum Alaşımları </a:t>
            </a:r>
            <a:r>
              <a:rPr lang="pt-BR" sz="2800" i="1" dirty="0" smtClean="0">
                <a:latin typeface="Trebuchet MS" pitchFamily="34" charset="0"/>
              </a:rPr>
              <a:t>(</a:t>
            </a:r>
            <a:r>
              <a:rPr lang="pt-BR" sz="2800" i="1" dirty="0" smtClean="0">
                <a:solidFill>
                  <a:schemeClr val="accent1"/>
                </a:solidFill>
                <a:latin typeface="Trebuchet MS" pitchFamily="34" charset="0"/>
              </a:rPr>
              <a:t>Al</a:t>
            </a:r>
            <a:r>
              <a:rPr lang="tr-TR" sz="2800" i="1" dirty="0" smtClean="0">
                <a:solidFill>
                  <a:schemeClr val="accent1"/>
                </a:solidFill>
                <a:latin typeface="Trebuchet MS" pitchFamily="34" charset="0"/>
              </a:rPr>
              <a:t>ü</a:t>
            </a:r>
            <a:r>
              <a:rPr lang="pt-BR" sz="2800" i="1" dirty="0" smtClean="0">
                <a:solidFill>
                  <a:schemeClr val="accent1"/>
                </a:solidFill>
                <a:latin typeface="Trebuchet MS" pitchFamily="34" charset="0"/>
              </a:rPr>
              <a:t>min</a:t>
            </a:r>
            <a:r>
              <a:rPr lang="tr-TR" sz="2800" i="1" dirty="0" smtClean="0">
                <a:solidFill>
                  <a:schemeClr val="accent1"/>
                </a:solidFill>
                <a:latin typeface="Trebuchet MS" pitchFamily="34" charset="0"/>
              </a:rPr>
              <a:t>y</a:t>
            </a:r>
            <a:r>
              <a:rPr lang="pt-BR" sz="2800" i="1" dirty="0" smtClean="0">
                <a:solidFill>
                  <a:schemeClr val="accent1"/>
                </a:solidFill>
                <a:latin typeface="Trebuchet MS" pitchFamily="34" charset="0"/>
              </a:rPr>
              <a:t>um Bronz</a:t>
            </a:r>
            <a:r>
              <a:rPr lang="tr-TR" sz="2800" i="1" dirty="0" err="1" smtClean="0">
                <a:solidFill>
                  <a:schemeClr val="accent1"/>
                </a:solidFill>
                <a:latin typeface="Trebuchet MS" pitchFamily="34" charset="0"/>
              </a:rPr>
              <a:t>ları</a:t>
            </a:r>
            <a:r>
              <a:rPr lang="pt-BR" sz="2800" i="1" dirty="0" smtClean="0">
                <a:latin typeface="Trebuchet MS" pitchFamily="34" charset="0"/>
              </a:rPr>
              <a:t>)</a:t>
            </a:r>
            <a:endParaRPr lang="pt-BR" sz="2800" i="1" dirty="0">
              <a:latin typeface="Trebuchet MS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r-TR" sz="2800" dirty="0">
                <a:latin typeface="Trebuchet MS" pitchFamily="34" charset="0"/>
              </a:rPr>
              <a:t>C64700-C66199: </a:t>
            </a:r>
            <a:r>
              <a:rPr lang="tr-TR" sz="2800" dirty="0" smtClean="0">
                <a:latin typeface="Trebuchet MS" pitchFamily="34" charset="0"/>
              </a:rPr>
              <a:t>Bakır-Silis Alaşımları </a:t>
            </a:r>
            <a:r>
              <a:rPr lang="tr-TR" sz="2800" i="1" dirty="0" smtClean="0">
                <a:latin typeface="Trebuchet MS" pitchFamily="34" charset="0"/>
              </a:rPr>
              <a:t>(</a:t>
            </a:r>
            <a:r>
              <a:rPr lang="tr-TR" sz="2800" i="1" dirty="0" smtClean="0">
                <a:solidFill>
                  <a:schemeClr val="accent1"/>
                </a:solidFill>
                <a:latin typeface="Trebuchet MS" pitchFamily="34" charset="0"/>
              </a:rPr>
              <a:t>Silisyum Bronzları </a:t>
            </a:r>
            <a:r>
              <a:rPr lang="tr-TR" sz="2800" i="1" dirty="0" err="1">
                <a:solidFill>
                  <a:schemeClr val="accent1"/>
                </a:solidFill>
                <a:latin typeface="Trebuchet MS" pitchFamily="34" charset="0"/>
              </a:rPr>
              <a:t>and</a:t>
            </a:r>
            <a:r>
              <a:rPr lang="tr-TR" sz="2800" i="1" dirty="0">
                <a:solidFill>
                  <a:schemeClr val="accent1"/>
                </a:solidFill>
                <a:latin typeface="Trebuchet MS" pitchFamily="34" charset="0"/>
              </a:rPr>
              <a:t> </a:t>
            </a:r>
            <a:r>
              <a:rPr lang="tr-TR" sz="2800" i="1" dirty="0" smtClean="0">
                <a:solidFill>
                  <a:schemeClr val="accent1"/>
                </a:solidFill>
                <a:latin typeface="Trebuchet MS" pitchFamily="34" charset="0"/>
              </a:rPr>
              <a:t>Silisyum Pirinçleri</a:t>
            </a:r>
            <a:r>
              <a:rPr lang="tr-TR" sz="2800" i="1" dirty="0" smtClean="0">
                <a:latin typeface="Trebuchet MS" pitchFamily="34" charset="0"/>
              </a:rPr>
              <a:t>)</a:t>
            </a:r>
            <a:endParaRPr lang="tr-TR" sz="2800" i="1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867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23528" y="751419"/>
            <a:ext cx="8820472" cy="594320"/>
          </a:xfrm>
        </p:spPr>
        <p:txBody>
          <a:bodyPr>
            <a:noAutofit/>
          </a:bodyPr>
          <a:lstStyle/>
          <a:p>
            <a:r>
              <a:rPr lang="tr-TR" sz="4400" dirty="0" smtClean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Bronzların çeşitleri</a:t>
            </a:r>
            <a:endParaRPr lang="tr-TR" sz="44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51520" y="1412776"/>
            <a:ext cx="8712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chemeClr val="accent1"/>
                </a:solidFill>
                <a:latin typeface="Trebuchet MS" pitchFamily="34" charset="0"/>
              </a:rPr>
              <a:t>Döküm bronzları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r-TR" sz="2800" dirty="0" smtClean="0">
                <a:latin typeface="Trebuchet MS" pitchFamily="34" charset="0"/>
              </a:rPr>
              <a:t>C90000-C91999</a:t>
            </a:r>
            <a:r>
              <a:rPr lang="tr-TR" sz="2800" dirty="0">
                <a:latin typeface="Trebuchet MS" pitchFamily="34" charset="0"/>
              </a:rPr>
              <a:t>: </a:t>
            </a:r>
            <a:r>
              <a:rPr lang="tr-TR" sz="2800" dirty="0" smtClean="0">
                <a:latin typeface="Trebuchet MS" pitchFamily="34" charset="0"/>
              </a:rPr>
              <a:t>Bakır-Kalay alaşımları            </a:t>
            </a:r>
            <a:r>
              <a:rPr lang="tr-TR" sz="2800" i="1" dirty="0" smtClean="0">
                <a:latin typeface="Trebuchet MS" pitchFamily="34" charset="0"/>
              </a:rPr>
              <a:t>(</a:t>
            </a:r>
            <a:r>
              <a:rPr lang="tr-TR" sz="2800" i="1" dirty="0" smtClean="0">
                <a:solidFill>
                  <a:schemeClr val="accent1"/>
                </a:solidFill>
                <a:latin typeface="Trebuchet MS" pitchFamily="34" charset="0"/>
              </a:rPr>
              <a:t>Kalay bronzları</a:t>
            </a:r>
            <a:r>
              <a:rPr lang="tr-TR" sz="2800" i="1" dirty="0" smtClean="0">
                <a:latin typeface="Trebuchet MS" pitchFamily="34" charset="0"/>
              </a:rPr>
              <a:t>)</a:t>
            </a:r>
            <a:endParaRPr lang="tr-TR" sz="2800" i="1" dirty="0">
              <a:latin typeface="Trebuchet MS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>
                <a:latin typeface="Trebuchet MS" pitchFamily="34" charset="0"/>
              </a:rPr>
              <a:t>C92000-C92900: </a:t>
            </a:r>
            <a:r>
              <a:rPr lang="tr-TR" sz="2800" dirty="0" smtClean="0">
                <a:latin typeface="Trebuchet MS" pitchFamily="34" charset="0"/>
              </a:rPr>
              <a:t>Bakır-Kalay-Kurşun alaşımları </a:t>
            </a:r>
            <a:r>
              <a:rPr lang="en-US" sz="2800" i="1" dirty="0" smtClean="0">
                <a:latin typeface="Trebuchet MS" pitchFamily="34" charset="0"/>
              </a:rPr>
              <a:t>(</a:t>
            </a:r>
            <a:r>
              <a:rPr lang="tr-TR" sz="2800" i="1" dirty="0" smtClean="0">
                <a:solidFill>
                  <a:schemeClr val="accent1"/>
                </a:solidFill>
                <a:latin typeface="Trebuchet MS" pitchFamily="34" charset="0"/>
              </a:rPr>
              <a:t>Kurşunlu Kalay Bronzları</a:t>
            </a:r>
            <a:r>
              <a:rPr lang="en-US" sz="2800" i="1" dirty="0" smtClean="0">
                <a:latin typeface="Trebuchet MS" pitchFamily="34" charset="0"/>
              </a:rPr>
              <a:t>)</a:t>
            </a:r>
            <a:endParaRPr lang="en-US" sz="2800" i="1" dirty="0">
              <a:latin typeface="Trebuchet MS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>
                <a:latin typeface="Trebuchet MS" pitchFamily="34" charset="0"/>
              </a:rPr>
              <a:t>C93000-C94500: </a:t>
            </a:r>
            <a:r>
              <a:rPr lang="tr-TR" sz="2800" dirty="0">
                <a:latin typeface="Trebuchet MS" pitchFamily="34" charset="0"/>
              </a:rPr>
              <a:t>Bakır-Kalay-Kurşun alaşımları </a:t>
            </a:r>
            <a:r>
              <a:rPr lang="en-US" sz="2800" i="1" dirty="0" smtClean="0">
                <a:latin typeface="Trebuchet MS" pitchFamily="34" charset="0"/>
              </a:rPr>
              <a:t>(</a:t>
            </a:r>
            <a:r>
              <a:rPr lang="tr-TR" sz="2800" i="1" dirty="0" smtClean="0">
                <a:solidFill>
                  <a:schemeClr val="accent1"/>
                </a:solidFill>
                <a:latin typeface="Trebuchet MS" pitchFamily="34" charset="0"/>
              </a:rPr>
              <a:t>Yüksek Kurşunlu </a:t>
            </a:r>
            <a:r>
              <a:rPr lang="tr-TR" sz="2800" i="1" dirty="0">
                <a:solidFill>
                  <a:schemeClr val="accent1"/>
                </a:solidFill>
                <a:latin typeface="Trebuchet MS" pitchFamily="34" charset="0"/>
              </a:rPr>
              <a:t>Kalay Bronzları</a:t>
            </a:r>
            <a:r>
              <a:rPr lang="en-US" sz="2800" i="1" dirty="0" smtClean="0">
                <a:latin typeface="Trebuchet MS" pitchFamily="34" charset="0"/>
              </a:rPr>
              <a:t>)</a:t>
            </a:r>
            <a:endParaRPr lang="en-US" sz="2800" i="1" dirty="0">
              <a:latin typeface="Trebuchet MS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2800" dirty="0">
                <a:latin typeface="Trebuchet MS" pitchFamily="34" charset="0"/>
              </a:rPr>
              <a:t>C94600-C94999: </a:t>
            </a:r>
            <a:r>
              <a:rPr lang="tr-TR" sz="2800" dirty="0" smtClean="0">
                <a:latin typeface="Trebuchet MS" pitchFamily="34" charset="0"/>
              </a:rPr>
              <a:t>Bakır-Kalay-Nikel </a:t>
            </a:r>
            <a:r>
              <a:rPr lang="tr-TR" sz="2800" dirty="0">
                <a:latin typeface="Trebuchet MS" pitchFamily="34" charset="0"/>
              </a:rPr>
              <a:t>alaşımları </a:t>
            </a:r>
            <a:r>
              <a:rPr lang="de-DE" sz="2800" i="1" dirty="0" smtClean="0">
                <a:latin typeface="Trebuchet MS" pitchFamily="34" charset="0"/>
              </a:rPr>
              <a:t>(</a:t>
            </a:r>
            <a:r>
              <a:rPr lang="tr-TR" sz="2800" i="1" dirty="0" smtClean="0">
                <a:solidFill>
                  <a:schemeClr val="accent1"/>
                </a:solidFill>
                <a:latin typeface="Trebuchet MS" pitchFamily="34" charset="0"/>
              </a:rPr>
              <a:t>Nikel-Kalay bronzları</a:t>
            </a:r>
            <a:r>
              <a:rPr lang="de-DE" sz="2800" i="1" dirty="0" smtClean="0">
                <a:latin typeface="Trebuchet MS" pitchFamily="34" charset="0"/>
              </a:rPr>
              <a:t>)</a:t>
            </a:r>
            <a:endParaRPr lang="de-DE" sz="2800" i="1" dirty="0">
              <a:latin typeface="Trebuchet MS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r-TR" sz="2800" dirty="0">
                <a:latin typeface="Trebuchet MS" pitchFamily="34" charset="0"/>
              </a:rPr>
              <a:t>C95000-C95999: </a:t>
            </a:r>
            <a:r>
              <a:rPr lang="tr-TR" sz="2800" dirty="0" smtClean="0">
                <a:latin typeface="Trebuchet MS" pitchFamily="34" charset="0"/>
              </a:rPr>
              <a:t>Bakır-Alüminyum-Demir ve Bakır-Alüminyum-Demir-Nikel alaşımları                </a:t>
            </a:r>
            <a:r>
              <a:rPr lang="tr-TR" sz="2800" i="1" dirty="0" smtClean="0">
                <a:latin typeface="Trebuchet MS" pitchFamily="34" charset="0"/>
              </a:rPr>
              <a:t>(</a:t>
            </a:r>
            <a:r>
              <a:rPr lang="tr-TR" sz="2800" i="1" dirty="0" smtClean="0">
                <a:solidFill>
                  <a:schemeClr val="accent1"/>
                </a:solidFill>
                <a:latin typeface="Trebuchet MS" pitchFamily="34" charset="0"/>
              </a:rPr>
              <a:t>Alüminyum bronzları</a:t>
            </a:r>
            <a:r>
              <a:rPr lang="tr-TR" sz="2800" i="1" dirty="0" smtClean="0">
                <a:latin typeface="Trebuchet MS" pitchFamily="34" charset="0"/>
              </a:rPr>
              <a:t>)</a:t>
            </a:r>
            <a:endParaRPr lang="tr-TR" sz="28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503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211510" y="1556792"/>
            <a:ext cx="529659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600" b="1" dirty="0" smtClean="0">
                <a:solidFill>
                  <a:schemeClr val="tx2"/>
                </a:solidFill>
                <a:latin typeface="Trebuchet MS" pitchFamily="34" charset="0"/>
              </a:rPr>
              <a:t>Cu</a:t>
            </a:r>
            <a:r>
              <a:rPr lang="tr-TR" sz="2600" dirty="0" smtClean="0">
                <a:latin typeface="Trebuchet MS" pitchFamily="34" charset="0"/>
              </a:rPr>
              <a:t>, </a:t>
            </a:r>
            <a:r>
              <a:rPr lang="tr-TR" sz="2600" b="1" dirty="0" err="1" smtClean="0">
                <a:solidFill>
                  <a:schemeClr val="tx2"/>
                </a:solidFill>
                <a:latin typeface="Trebuchet MS" pitchFamily="34" charset="0"/>
              </a:rPr>
              <a:t>Sn</a:t>
            </a:r>
            <a:r>
              <a:rPr lang="tr-TR" sz="2600" dirty="0" smtClean="0">
                <a:latin typeface="Trebuchet MS" pitchFamily="34" charset="0"/>
              </a:rPr>
              <a:t> </a:t>
            </a:r>
            <a:r>
              <a:rPr lang="tr-TR" sz="2600" dirty="0">
                <a:latin typeface="Trebuchet MS" pitchFamily="34" charset="0"/>
              </a:rPr>
              <a:t>v</a:t>
            </a:r>
            <a:r>
              <a:rPr lang="tr-TR" sz="2600" dirty="0" smtClean="0">
                <a:latin typeface="Trebuchet MS" pitchFamily="34" charset="0"/>
              </a:rPr>
              <a:t>e P içerirler.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600" dirty="0" smtClean="0">
                <a:solidFill>
                  <a:srgbClr val="FF0000"/>
                </a:solidFill>
                <a:latin typeface="Trebuchet MS" pitchFamily="34" charset="0"/>
              </a:rPr>
              <a:t>P</a:t>
            </a:r>
            <a:r>
              <a:rPr lang="tr-TR" sz="2600" dirty="0" smtClean="0">
                <a:latin typeface="Trebuchet MS" pitchFamily="34" charset="0"/>
              </a:rPr>
              <a:t> genellikle </a:t>
            </a:r>
            <a:r>
              <a:rPr lang="tr-TR" sz="2600" dirty="0" err="1" smtClean="0">
                <a:latin typeface="Trebuchet MS" pitchFamily="34" charset="0"/>
              </a:rPr>
              <a:t>deoksidasyon</a:t>
            </a:r>
            <a:r>
              <a:rPr lang="tr-TR" sz="2600" dirty="0" smtClean="0">
                <a:latin typeface="Trebuchet MS" pitchFamily="34" charset="0"/>
              </a:rPr>
              <a:t> amaçlı ilave edilir: </a:t>
            </a:r>
            <a:r>
              <a:rPr lang="tr-TR" sz="2600" dirty="0" smtClean="0">
                <a:solidFill>
                  <a:srgbClr val="FF0000"/>
                </a:solidFill>
                <a:latin typeface="Trebuchet MS" pitchFamily="34" charset="0"/>
              </a:rPr>
              <a:t>Fosfor bronzu </a:t>
            </a:r>
            <a:r>
              <a:rPr lang="tr-TR" sz="2600" dirty="0" smtClean="0">
                <a:latin typeface="Trebuchet MS" pitchFamily="34" charset="0"/>
              </a:rPr>
              <a:t>olarak da adlandırılırlar.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600" dirty="0" err="1" smtClean="0">
                <a:latin typeface="Trebuchet MS" pitchFamily="34" charset="0"/>
              </a:rPr>
              <a:t>Sn</a:t>
            </a:r>
            <a:r>
              <a:rPr lang="tr-TR" sz="2600" dirty="0" smtClean="0">
                <a:latin typeface="Trebuchet MS" pitchFamily="34" charset="0"/>
              </a:rPr>
              <a:t>, Cu’da 520-586°C’de % at. 15,8’e kadar katı eriyik oluşturur.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6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</a:rPr>
              <a:t>%</a:t>
            </a:r>
            <a:r>
              <a:rPr lang="tr-TR" sz="26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</a:rPr>
              <a:t>11 </a:t>
            </a:r>
            <a:r>
              <a:rPr lang="tr-TR" sz="2600" dirty="0" err="1">
                <a:solidFill>
                  <a:schemeClr val="bg2">
                    <a:lumMod val="25000"/>
                  </a:schemeClr>
                </a:solidFill>
                <a:latin typeface="Trebuchet MS" pitchFamily="34" charset="0"/>
              </a:rPr>
              <a:t>Sn’ya</a:t>
            </a:r>
            <a:r>
              <a:rPr lang="tr-TR" sz="26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</a:rPr>
              <a:t> </a:t>
            </a:r>
            <a:r>
              <a:rPr lang="tr-TR" sz="2600" dirty="0">
                <a:latin typeface="Trebuchet MS" pitchFamily="34" charset="0"/>
              </a:rPr>
              <a:t>kadar </a:t>
            </a:r>
            <a:r>
              <a:rPr lang="tr-TR" sz="2600" dirty="0" smtClean="0">
                <a:latin typeface="Trebuchet MS" pitchFamily="34" charset="0"/>
              </a:rPr>
              <a:t>350°C’nin üzerinden Oda Sıcaklığına soğutulduğu zaman </a:t>
            </a:r>
            <a:r>
              <a:rPr lang="el-GR" sz="2600" b="1" dirty="0" smtClean="0">
                <a:solidFill>
                  <a:srgbClr val="00B050"/>
                </a:solidFill>
                <a:latin typeface="Trebuchet MS" pitchFamily="34" charset="0"/>
              </a:rPr>
              <a:t>ε</a:t>
            </a:r>
            <a:r>
              <a:rPr lang="tr-TR" sz="2600" b="1" dirty="0" smtClean="0">
                <a:solidFill>
                  <a:srgbClr val="00B050"/>
                </a:solidFill>
                <a:latin typeface="Trebuchet MS" pitchFamily="34" charset="0"/>
              </a:rPr>
              <a:t> fazının </a:t>
            </a:r>
            <a:r>
              <a:rPr lang="tr-TR" sz="2600" dirty="0" smtClean="0">
                <a:latin typeface="Trebuchet MS" pitchFamily="34" charset="0"/>
              </a:rPr>
              <a:t>çökelmesi yavaş ilerler, fakat </a:t>
            </a:r>
            <a:r>
              <a:rPr lang="tr-TR" sz="2600" dirty="0" smtClean="0">
                <a:solidFill>
                  <a:srgbClr val="C00000"/>
                </a:solidFill>
                <a:latin typeface="Trebuchet MS" pitchFamily="34" charset="0"/>
              </a:rPr>
              <a:t>yarı-kararlı </a:t>
            </a:r>
            <a:r>
              <a:rPr lang="el-GR" sz="2600" dirty="0" smtClean="0">
                <a:solidFill>
                  <a:srgbClr val="C00000"/>
                </a:solidFill>
                <a:latin typeface="Trebuchet MS" pitchFamily="34" charset="0"/>
              </a:rPr>
              <a:t>ε</a:t>
            </a:r>
            <a:r>
              <a:rPr lang="tr-TR" sz="2600" dirty="0" smtClean="0">
                <a:solidFill>
                  <a:srgbClr val="C00000"/>
                </a:solidFill>
                <a:latin typeface="Trebuchet MS" pitchFamily="34" charset="0"/>
              </a:rPr>
              <a:t>’ </a:t>
            </a:r>
            <a:r>
              <a:rPr lang="tr-TR" sz="2600" dirty="0" smtClean="0">
                <a:latin typeface="Trebuchet MS" pitchFamily="34" charset="0"/>
              </a:rPr>
              <a:t>fazının oluşumu gözlenir.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5946772" y="6156012"/>
            <a:ext cx="2184316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Cu-</a:t>
            </a:r>
            <a:r>
              <a:rPr lang="tr-TR" dirty="0" err="1" smtClean="0">
                <a:solidFill>
                  <a:schemeClr val="bg1"/>
                </a:solidFill>
              </a:rPr>
              <a:t>Sn</a:t>
            </a:r>
            <a:r>
              <a:rPr lang="tr-TR" dirty="0" smtClean="0">
                <a:solidFill>
                  <a:schemeClr val="bg1"/>
                </a:solidFill>
              </a:rPr>
              <a:t> faz diyagramı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1" t="8564" r="8873" b="1828"/>
          <a:stretch>
            <a:fillRect/>
          </a:stretch>
        </p:blipFill>
        <p:spPr bwMode="auto">
          <a:xfrm>
            <a:off x="5364088" y="2060848"/>
            <a:ext cx="3606124" cy="375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aşlık 3"/>
          <p:cNvSpPr txBox="1">
            <a:spLocks/>
          </p:cNvSpPr>
          <p:nvPr/>
        </p:nvSpPr>
        <p:spPr>
          <a:xfrm>
            <a:off x="288032" y="836712"/>
            <a:ext cx="8820472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smtClean="0">
                <a:latin typeface="Trebuchet MS" panose="020B0603020202020204" pitchFamily="34" charset="0"/>
              </a:rPr>
              <a:t>Cu-</a:t>
            </a:r>
            <a:r>
              <a:rPr lang="tr-TR" sz="4400" dirty="0" err="1" smtClean="0">
                <a:latin typeface="Trebuchet MS" panose="020B0603020202020204" pitchFamily="34" charset="0"/>
              </a:rPr>
              <a:t>Sn</a:t>
            </a:r>
            <a:r>
              <a:rPr lang="tr-TR" sz="4400" dirty="0" smtClean="0">
                <a:latin typeface="Trebuchet MS" panose="020B0603020202020204" pitchFamily="34" charset="0"/>
              </a:rPr>
              <a:t> alaşımları (Kalay bronzları) </a:t>
            </a:r>
            <a:endParaRPr lang="tr-TR" sz="4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519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179512" y="1765260"/>
            <a:ext cx="87129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chemeClr val="accent1"/>
                </a:solidFill>
                <a:latin typeface="Trebuchet MS" pitchFamily="34" charset="0"/>
              </a:rPr>
              <a:t>İşlem kalay bronzları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r-TR" sz="2800" dirty="0" smtClean="0">
                <a:latin typeface="Trebuchet MS" pitchFamily="34" charset="0"/>
              </a:rPr>
              <a:t>İşlem Cu-</a:t>
            </a:r>
            <a:r>
              <a:rPr lang="tr-TR" sz="2800" dirty="0" err="1" smtClean="0">
                <a:latin typeface="Trebuchet MS" pitchFamily="34" charset="0"/>
              </a:rPr>
              <a:t>Sn</a:t>
            </a:r>
            <a:r>
              <a:rPr lang="tr-TR" sz="2800" dirty="0" smtClean="0">
                <a:latin typeface="Trebuchet MS" pitchFamily="34" charset="0"/>
              </a:rPr>
              <a:t> bronzları </a:t>
            </a:r>
            <a:r>
              <a:rPr lang="tr-TR" sz="2800" b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% 0,1’e kadar P </a:t>
            </a:r>
            <a:r>
              <a:rPr lang="tr-TR" sz="2800" dirty="0" smtClean="0">
                <a:latin typeface="Trebuchet MS" pitchFamily="34" charset="0"/>
              </a:rPr>
              <a:t>ile </a:t>
            </a:r>
            <a:r>
              <a:rPr lang="tr-TR" sz="2800" b="1" dirty="0" smtClean="0">
                <a:solidFill>
                  <a:srgbClr val="FF9900"/>
                </a:solidFill>
                <a:latin typeface="Trebuchet MS" pitchFamily="34" charset="0"/>
              </a:rPr>
              <a:t>% 1,25-10 </a:t>
            </a:r>
            <a:r>
              <a:rPr lang="tr-TR" sz="2800" b="1" dirty="0" err="1" smtClean="0">
                <a:solidFill>
                  <a:srgbClr val="FF9900"/>
                </a:solidFill>
                <a:latin typeface="Trebuchet MS" pitchFamily="34" charset="0"/>
              </a:rPr>
              <a:t>Sn</a:t>
            </a:r>
            <a:r>
              <a:rPr lang="tr-TR" sz="2800" b="1" dirty="0" smtClean="0">
                <a:solidFill>
                  <a:srgbClr val="FF9900"/>
                </a:solidFill>
                <a:latin typeface="Trebuchet MS" pitchFamily="34" charset="0"/>
              </a:rPr>
              <a:t> </a:t>
            </a:r>
            <a:r>
              <a:rPr lang="tr-TR" sz="2800" dirty="0" smtClean="0">
                <a:latin typeface="Trebuchet MS" pitchFamily="34" charset="0"/>
              </a:rPr>
              <a:t>içerirler</a:t>
            </a:r>
            <a:r>
              <a:rPr lang="tr-TR" sz="2800" dirty="0">
                <a:latin typeface="Trebuchet MS" pitchFamily="34" charset="0"/>
              </a:rPr>
              <a:t>:</a:t>
            </a:r>
            <a:r>
              <a:rPr lang="tr-TR" sz="2800" dirty="0" smtClean="0">
                <a:latin typeface="Trebuchet MS" pitchFamily="34" charset="0"/>
              </a:rPr>
              <a:t> </a:t>
            </a:r>
            <a:r>
              <a:rPr lang="tr-TR" sz="2800" b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Fosfor bronzu</a:t>
            </a:r>
            <a:endParaRPr lang="tr-TR" sz="2800" dirty="0" smtClean="0">
              <a:latin typeface="Trebuchet MS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r-TR" sz="2800" dirty="0" smtClean="0">
                <a:latin typeface="Trebuchet MS" pitchFamily="34" charset="0"/>
              </a:rPr>
              <a:t>P </a:t>
            </a:r>
            <a:r>
              <a:rPr lang="tr-TR" sz="2800" dirty="0" err="1" smtClean="0">
                <a:latin typeface="Trebuchet MS" pitchFamily="34" charset="0"/>
              </a:rPr>
              <a:t>dökülebilirliği</a:t>
            </a:r>
            <a:r>
              <a:rPr lang="tr-TR" sz="2800" dirty="0" smtClean="0">
                <a:latin typeface="Trebuchet MS" pitchFamily="34" charset="0"/>
              </a:rPr>
              <a:t> geliştirmek için </a:t>
            </a:r>
            <a:r>
              <a:rPr lang="tr-TR" sz="2800" dirty="0" err="1" smtClean="0">
                <a:latin typeface="Trebuchet MS" pitchFamily="34" charset="0"/>
              </a:rPr>
              <a:t>deoksidasyon</a:t>
            </a:r>
            <a:r>
              <a:rPr lang="tr-TR" sz="2800" dirty="0" smtClean="0">
                <a:latin typeface="Trebuchet MS" pitchFamily="34" charset="0"/>
              </a:rPr>
              <a:t> amacıyla ilave edilir.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r-TR" sz="2800" dirty="0" smtClean="0">
                <a:latin typeface="Trebuchet MS" pitchFamily="34" charset="0"/>
              </a:rPr>
              <a:t>%92 Cu-%8Sn alaşımının </a:t>
            </a:r>
            <a:r>
              <a:rPr lang="tr-TR" sz="2800" dirty="0" err="1" smtClean="0">
                <a:latin typeface="Trebuchet MS" pitchFamily="34" charset="0"/>
              </a:rPr>
              <a:t>mikroyapısı</a:t>
            </a:r>
            <a:r>
              <a:rPr lang="tr-TR" sz="2800" dirty="0" smtClean="0">
                <a:latin typeface="Trebuchet MS" pitchFamily="34" charset="0"/>
              </a:rPr>
              <a:t> </a:t>
            </a:r>
          </a:p>
          <a:p>
            <a:r>
              <a:rPr lang="tr-TR" sz="2800" dirty="0">
                <a:latin typeface="Trebuchet MS" pitchFamily="34" charset="0"/>
              </a:rPr>
              <a:t> </a:t>
            </a:r>
            <a:r>
              <a:rPr lang="tr-TR" sz="2800" dirty="0" smtClean="0">
                <a:latin typeface="Trebuchet MS" pitchFamily="34" charset="0"/>
              </a:rPr>
              <a:t>  tavlama ikizleriyle yeniden </a:t>
            </a:r>
            <a:r>
              <a:rPr lang="tr-TR" sz="2800" dirty="0">
                <a:latin typeface="Trebuchet MS" pitchFamily="34" charset="0"/>
              </a:rPr>
              <a:t>kristalleşmiş</a:t>
            </a:r>
            <a:r>
              <a:rPr lang="tr-TR" sz="2800" dirty="0" smtClean="0">
                <a:latin typeface="Trebuchet MS" pitchFamily="34" charset="0"/>
              </a:rPr>
              <a:t> </a:t>
            </a:r>
          </a:p>
          <a:p>
            <a:r>
              <a:rPr lang="tr-TR" sz="2800" dirty="0">
                <a:latin typeface="Trebuchet MS" pitchFamily="34" charset="0"/>
                <a:sym typeface="Symbol"/>
              </a:rPr>
              <a:t> </a:t>
            </a:r>
            <a:r>
              <a:rPr lang="tr-TR" sz="2800" dirty="0" smtClean="0">
                <a:latin typeface="Trebuchet MS" pitchFamily="34" charset="0"/>
                <a:sym typeface="Symbol"/>
              </a:rPr>
              <a:t>   tanelerinden oluşur.</a:t>
            </a:r>
            <a:endParaRPr lang="tr-TR" sz="2800" dirty="0">
              <a:latin typeface="Trebuchet MS" pitchFamily="34" charset="0"/>
              <a:sym typeface="Symbol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r-TR" sz="2800" dirty="0" smtClean="0">
                <a:latin typeface="Trebuchet MS" pitchFamily="34" charset="0"/>
                <a:sym typeface="Symbol"/>
              </a:rPr>
              <a:t>soğuk haddelenmiş </a:t>
            </a:r>
            <a:r>
              <a:rPr lang="tr-TR" sz="2800" dirty="0">
                <a:latin typeface="Trebuchet MS" pitchFamily="34" charset="0"/>
                <a:sym typeface="Symbol"/>
              </a:rPr>
              <a:t>halde</a:t>
            </a:r>
            <a:r>
              <a:rPr lang="tr-TR" sz="2800" dirty="0" smtClean="0">
                <a:latin typeface="Trebuchet MS" pitchFamily="34" charset="0"/>
                <a:sym typeface="Symbol"/>
              </a:rPr>
              <a:t>, pirinçlerden </a:t>
            </a:r>
          </a:p>
          <a:p>
            <a:r>
              <a:rPr lang="tr-TR" sz="2800" dirty="0">
                <a:latin typeface="Trebuchet MS" pitchFamily="34" charset="0"/>
                <a:sym typeface="Symbol"/>
              </a:rPr>
              <a:t> </a:t>
            </a:r>
            <a:r>
              <a:rPr lang="tr-TR" sz="2800" dirty="0" smtClean="0">
                <a:latin typeface="Trebuchet MS" pitchFamily="34" charset="0"/>
                <a:sym typeface="Symbol"/>
              </a:rPr>
              <a:t>  daha yüksek mukavemete ve daha </a:t>
            </a:r>
          </a:p>
          <a:p>
            <a:r>
              <a:rPr lang="tr-TR" sz="2800" dirty="0">
                <a:latin typeface="Trebuchet MS" pitchFamily="34" charset="0"/>
                <a:sym typeface="Symbol"/>
              </a:rPr>
              <a:t> </a:t>
            </a:r>
            <a:r>
              <a:rPr lang="tr-TR" sz="2800" dirty="0" smtClean="0">
                <a:latin typeface="Trebuchet MS" pitchFamily="34" charset="0"/>
                <a:sym typeface="Symbol"/>
              </a:rPr>
              <a:t>  iyi korozyon direncine sahiptir.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30" t="63346" r="51991" b="2044"/>
          <a:stretch/>
        </p:blipFill>
        <p:spPr bwMode="auto">
          <a:xfrm>
            <a:off x="6948264" y="4653136"/>
            <a:ext cx="1874521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Başlık 3"/>
          <p:cNvSpPr txBox="1">
            <a:spLocks/>
          </p:cNvSpPr>
          <p:nvPr/>
        </p:nvSpPr>
        <p:spPr>
          <a:xfrm>
            <a:off x="288032" y="836712"/>
            <a:ext cx="8820472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smtClean="0">
                <a:latin typeface="Trebuchet MS" panose="020B0603020202020204" pitchFamily="34" charset="0"/>
              </a:rPr>
              <a:t>Cu-</a:t>
            </a:r>
            <a:r>
              <a:rPr lang="tr-TR" sz="4400" dirty="0" err="1" smtClean="0">
                <a:latin typeface="Trebuchet MS" panose="020B0603020202020204" pitchFamily="34" charset="0"/>
              </a:rPr>
              <a:t>Sn</a:t>
            </a:r>
            <a:r>
              <a:rPr lang="tr-TR" sz="4400" dirty="0" smtClean="0">
                <a:latin typeface="Trebuchet MS" panose="020B0603020202020204" pitchFamily="34" charset="0"/>
              </a:rPr>
              <a:t> alaşımları (Kalay bronzları) </a:t>
            </a:r>
            <a:endParaRPr lang="tr-TR" sz="4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864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179512" y="1324500"/>
            <a:ext cx="8820472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chemeClr val="accent1"/>
                </a:solidFill>
                <a:latin typeface="Trebuchet MS" pitchFamily="34" charset="0"/>
                <a:sym typeface="Symbol"/>
              </a:rPr>
              <a:t>Döküm kalay bronzları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r-TR" sz="2800" b="1" dirty="0" smtClean="0">
                <a:solidFill>
                  <a:schemeClr val="accent1"/>
                </a:solidFill>
                <a:latin typeface="Trebuchet MS" pitchFamily="34" charset="0"/>
                <a:sym typeface="Symbol"/>
              </a:rPr>
              <a:t> </a:t>
            </a:r>
            <a:r>
              <a:rPr lang="tr-TR" sz="2800" dirty="0" smtClean="0">
                <a:latin typeface="Trebuchet MS" pitchFamily="34" charset="0"/>
                <a:sym typeface="Symbol"/>
              </a:rPr>
              <a:t>%16’ya kadar </a:t>
            </a:r>
            <a:r>
              <a:rPr lang="tr-TR" sz="2800" dirty="0" err="1" smtClean="0">
                <a:latin typeface="Trebuchet MS" pitchFamily="34" charset="0"/>
                <a:sym typeface="Symbol"/>
              </a:rPr>
              <a:t>Sn</a:t>
            </a:r>
            <a:r>
              <a:rPr lang="tr-TR" sz="2800" dirty="0" smtClean="0">
                <a:latin typeface="Trebuchet MS" pitchFamily="34" charset="0"/>
                <a:sym typeface="Symbol"/>
              </a:rPr>
              <a:t> içeren döküm alaşımları yüksek mukavemetli yataklar ve dişlilerde kullanılır.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r-TR" sz="2800" dirty="0" smtClean="0">
                <a:latin typeface="Trebuchet MS" pitchFamily="34" charset="0"/>
                <a:sym typeface="Symbol"/>
              </a:rPr>
              <a:t>%10’dan daha yüksek </a:t>
            </a:r>
            <a:r>
              <a:rPr lang="tr-TR" sz="2800" dirty="0" err="1" smtClean="0">
                <a:latin typeface="Trebuchet MS" pitchFamily="34" charset="0"/>
                <a:sym typeface="Symbol"/>
              </a:rPr>
              <a:t>Sn</a:t>
            </a:r>
            <a:r>
              <a:rPr lang="tr-TR" sz="2800" dirty="0" smtClean="0">
                <a:latin typeface="Trebuchet MS" pitchFamily="34" charset="0"/>
                <a:sym typeface="Symbol"/>
              </a:rPr>
              <a:t> döküm halinde çok yüksek mukavemet sağlar ancak işlenemez.</a:t>
            </a:r>
          </a:p>
          <a:p>
            <a:endParaRPr lang="tr-TR" sz="1000" dirty="0" smtClean="0">
              <a:latin typeface="Trebuchet MS" pitchFamily="34" charset="0"/>
              <a:sym typeface="Symbol"/>
            </a:endParaRPr>
          </a:p>
          <a:p>
            <a:r>
              <a:rPr lang="tr-TR" sz="2800" b="1" dirty="0" smtClean="0">
                <a:solidFill>
                  <a:schemeClr val="accent1"/>
                </a:solidFill>
                <a:latin typeface="Trebuchet MS" pitchFamily="34" charset="0"/>
                <a:sym typeface="Symbol"/>
              </a:rPr>
              <a:t>Kurşunlu fosfor bronzları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r-TR" sz="2800" dirty="0" smtClean="0">
                <a:latin typeface="Trebuchet MS" panose="020B0603020202020204" pitchFamily="34" charset="0"/>
              </a:rPr>
              <a:t>Fosfor bronzlarına </a:t>
            </a:r>
            <a:r>
              <a:rPr lang="tr-TR" sz="2800" b="1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kurşun</a:t>
            </a:r>
            <a:r>
              <a:rPr lang="tr-TR" sz="2800" dirty="0" smtClean="0">
                <a:latin typeface="Trebuchet MS" panose="020B0603020202020204" pitchFamily="34" charset="0"/>
              </a:rPr>
              <a:t> ilavesi ile (UNS </a:t>
            </a:r>
            <a:r>
              <a:rPr lang="tr-TR" sz="2800" dirty="0">
                <a:latin typeface="Trebuchet MS" panose="020B0603020202020204" pitchFamily="34" charset="0"/>
              </a:rPr>
              <a:t>C53400-C54400) yüksek mukavemet ile yorulma </a:t>
            </a:r>
            <a:r>
              <a:rPr lang="tr-TR" sz="2800" dirty="0" smtClean="0">
                <a:latin typeface="Trebuchet MS" panose="020B0603020202020204" pitchFamily="34" charset="0"/>
              </a:rPr>
              <a:t>direnci, </a:t>
            </a:r>
            <a:r>
              <a:rPr lang="tr-TR" sz="2800" dirty="0">
                <a:latin typeface="Trebuchet MS" panose="020B0603020202020204" pitchFamily="34" charset="0"/>
              </a:rPr>
              <a:t>iyi </a:t>
            </a:r>
            <a:r>
              <a:rPr lang="tr-TR" sz="2800" dirty="0" err="1">
                <a:latin typeface="Trebuchet MS" panose="020B0603020202020204" pitchFamily="34" charset="0"/>
              </a:rPr>
              <a:t>işlenebilirlik</a:t>
            </a:r>
            <a:r>
              <a:rPr lang="tr-TR" sz="2800" dirty="0">
                <a:latin typeface="Trebuchet MS" panose="020B0603020202020204" pitchFamily="34" charset="0"/>
              </a:rPr>
              <a:t>, yüksek aşınma </a:t>
            </a:r>
            <a:r>
              <a:rPr lang="tr-TR" sz="2800" dirty="0" smtClean="0">
                <a:latin typeface="Trebuchet MS" panose="020B0603020202020204" pitchFamily="34" charset="0"/>
              </a:rPr>
              <a:t>ve </a:t>
            </a:r>
            <a:r>
              <a:rPr lang="tr-TR" sz="2800" dirty="0">
                <a:latin typeface="Trebuchet MS" panose="020B0603020202020204" pitchFamily="34" charset="0"/>
              </a:rPr>
              <a:t>korozyon direnci </a:t>
            </a:r>
            <a:r>
              <a:rPr lang="tr-TR" sz="2800" dirty="0" smtClean="0">
                <a:latin typeface="Trebuchet MS" panose="020B0603020202020204" pitchFamily="34" charset="0"/>
              </a:rPr>
              <a:t>sağlanır.</a:t>
            </a:r>
            <a:endParaRPr lang="tr-TR" sz="2800" dirty="0">
              <a:latin typeface="Trebuchet MS" panose="020B060302020202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r-TR" sz="2800" dirty="0">
                <a:latin typeface="Trebuchet MS" panose="020B0603020202020204" pitchFamily="34" charset="0"/>
              </a:rPr>
              <a:t>Rulman bilezikleri, sağlama pulları ve </a:t>
            </a:r>
            <a:r>
              <a:rPr lang="tr-TR" sz="2800" dirty="0" err="1">
                <a:latin typeface="Trebuchet MS" panose="020B0603020202020204" pitchFamily="34" charset="0"/>
              </a:rPr>
              <a:t>süpab</a:t>
            </a:r>
            <a:r>
              <a:rPr lang="tr-TR" sz="2800" dirty="0">
                <a:latin typeface="Trebuchet MS" panose="020B0603020202020204" pitchFamily="34" charset="0"/>
              </a:rPr>
              <a:t> iteceği gibi uygulamalarda kullanılırlar</a:t>
            </a:r>
            <a:r>
              <a:rPr lang="tr-TR" sz="2800" dirty="0" smtClean="0">
                <a:latin typeface="Trebuchet MS" panose="020B0603020202020204" pitchFamily="34" charset="0"/>
              </a:rPr>
              <a:t>.</a:t>
            </a:r>
            <a:endParaRPr lang="tr-TR" sz="2800" dirty="0">
              <a:latin typeface="Trebuchet MS" panose="020B0603020202020204" pitchFamily="34" charset="0"/>
            </a:endParaRPr>
          </a:p>
        </p:txBody>
      </p:sp>
      <p:sp>
        <p:nvSpPr>
          <p:cNvPr id="5" name="Başlık 3"/>
          <p:cNvSpPr txBox="1">
            <a:spLocks/>
          </p:cNvSpPr>
          <p:nvPr/>
        </p:nvSpPr>
        <p:spPr>
          <a:xfrm>
            <a:off x="288032" y="836712"/>
            <a:ext cx="8820472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smtClean="0">
                <a:latin typeface="Trebuchet MS" panose="020B0603020202020204" pitchFamily="34" charset="0"/>
              </a:rPr>
              <a:t>Cu-</a:t>
            </a:r>
            <a:r>
              <a:rPr lang="tr-TR" sz="4400" dirty="0" err="1" smtClean="0">
                <a:latin typeface="Trebuchet MS" panose="020B0603020202020204" pitchFamily="34" charset="0"/>
              </a:rPr>
              <a:t>Sn</a:t>
            </a:r>
            <a:r>
              <a:rPr lang="tr-TR" sz="4400" dirty="0" smtClean="0">
                <a:latin typeface="Trebuchet MS" panose="020B0603020202020204" pitchFamily="34" charset="0"/>
              </a:rPr>
              <a:t> alaşımları (Kalay bronzları) </a:t>
            </a:r>
            <a:endParaRPr lang="tr-TR" sz="4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99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2" name="Picture 8" descr="http://www.copper.org/resources/properties/microstructure/images/D1_105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58" t="3489" r="3887" b="7848"/>
          <a:stretch/>
        </p:blipFill>
        <p:spPr bwMode="auto">
          <a:xfrm>
            <a:off x="4619368" y="2814300"/>
            <a:ext cx="4338084" cy="314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251520" y="1877923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latin typeface="Trebuchet MS" panose="020B0603020202020204" pitchFamily="34" charset="0"/>
              </a:rPr>
              <a:t>Cu </a:t>
            </a:r>
            <a:r>
              <a:rPr lang="tr-TR" sz="2400" dirty="0">
                <a:latin typeface="Trebuchet MS" panose="020B0603020202020204" pitchFamily="34" charset="0"/>
              </a:rPr>
              <a:t>97.5-98.5, </a:t>
            </a:r>
            <a:r>
              <a:rPr lang="tr-TR" sz="2400" dirty="0" err="1">
                <a:latin typeface="Trebuchet MS" panose="020B0603020202020204" pitchFamily="34" charset="0"/>
              </a:rPr>
              <a:t>Sn</a:t>
            </a:r>
            <a:r>
              <a:rPr lang="tr-TR" sz="2400" dirty="0">
                <a:latin typeface="Trebuchet MS" panose="020B0603020202020204" pitchFamily="34" charset="0"/>
              </a:rPr>
              <a:t> 1.0-1.7, P 0.03-0.35, </a:t>
            </a:r>
            <a:r>
              <a:rPr lang="tr-TR" sz="2400" dirty="0" err="1">
                <a:latin typeface="Trebuchet MS" panose="020B0603020202020204" pitchFamily="34" charset="0"/>
              </a:rPr>
              <a:t>Zn</a:t>
            </a:r>
            <a:r>
              <a:rPr lang="tr-TR" sz="2400" dirty="0">
                <a:latin typeface="Trebuchet MS" panose="020B0603020202020204" pitchFamily="34" charset="0"/>
              </a:rPr>
              <a:t> 0.30, Fe 0.10, Pb, </a:t>
            </a:r>
            <a:r>
              <a:rPr lang="tr-TR" sz="2400" dirty="0" smtClean="0">
                <a:latin typeface="Trebuchet MS" panose="020B0603020202020204" pitchFamily="34" charset="0"/>
              </a:rPr>
              <a:t>0.05 olan </a:t>
            </a:r>
            <a:r>
              <a:rPr lang="tr-TR" sz="2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fosfor bronzunun </a:t>
            </a:r>
            <a:r>
              <a:rPr lang="tr-TR" sz="2400" dirty="0" smtClean="0">
                <a:latin typeface="Trebuchet MS" panose="020B0603020202020204" pitchFamily="34" charset="0"/>
              </a:rPr>
              <a:t>farklı aşamalarda </a:t>
            </a:r>
            <a:r>
              <a:rPr lang="tr-TR" sz="24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mikroyapısı</a:t>
            </a:r>
            <a:endParaRPr lang="tr-TR" sz="24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262295" y="6002124"/>
            <a:ext cx="127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smtClean="0">
                <a:latin typeface="Trebuchet MS" pitchFamily="34" charset="0"/>
              </a:rPr>
              <a:t>Döküm</a:t>
            </a:r>
            <a:endParaRPr lang="tr-TR" sz="2800" dirty="0">
              <a:latin typeface="Trebuchet MS" pitchFamily="34" charset="0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6747680" y="5967215"/>
            <a:ext cx="2247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smtClean="0">
                <a:latin typeface="Trebuchet MS" panose="020B0603020202020204" pitchFamily="34" charset="0"/>
              </a:rPr>
              <a:t>İşlem sonrası</a:t>
            </a:r>
            <a:endParaRPr lang="tr-TR" sz="2800" dirty="0">
              <a:latin typeface="Trebuchet MS" panose="020B0603020202020204" pitchFamily="34" charset="0"/>
            </a:endParaRPr>
          </a:p>
        </p:txBody>
      </p:sp>
      <p:pic>
        <p:nvPicPr>
          <p:cNvPr id="41990" name="Picture 6" descr="http://www.copper.org/resources/properties/microstructure/images/D1_104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83" t="1462" r="4502" b="3675"/>
          <a:stretch/>
        </p:blipFill>
        <p:spPr bwMode="auto">
          <a:xfrm>
            <a:off x="262295" y="2817634"/>
            <a:ext cx="4306187" cy="314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aşlık 3"/>
          <p:cNvSpPr txBox="1">
            <a:spLocks/>
          </p:cNvSpPr>
          <p:nvPr/>
        </p:nvSpPr>
        <p:spPr>
          <a:xfrm>
            <a:off x="288032" y="836712"/>
            <a:ext cx="8820472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smtClean="0">
                <a:latin typeface="Trebuchet MS" panose="020B0603020202020204" pitchFamily="34" charset="0"/>
              </a:rPr>
              <a:t>Cu-</a:t>
            </a:r>
            <a:r>
              <a:rPr lang="tr-TR" sz="4400" dirty="0" err="1" smtClean="0">
                <a:latin typeface="Trebuchet MS" panose="020B0603020202020204" pitchFamily="34" charset="0"/>
              </a:rPr>
              <a:t>Sn</a:t>
            </a:r>
            <a:r>
              <a:rPr lang="tr-TR" sz="4400" dirty="0" smtClean="0">
                <a:latin typeface="Trebuchet MS" panose="020B0603020202020204" pitchFamily="34" charset="0"/>
              </a:rPr>
              <a:t> alaşımları (Kalay bronzları) </a:t>
            </a:r>
            <a:endParaRPr lang="tr-TR" sz="4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105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518864" y="836712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Bakır ve bakır alaşımları</a:t>
            </a:r>
            <a:endParaRPr lang="tr-TR" dirty="0">
              <a:latin typeface="Trebuchet MS" panose="020B0603020202020204" pitchFamily="34" charset="0"/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467544" y="1556792"/>
            <a:ext cx="849694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6666"/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Diğer metallerle kolayca alaşımlanabilir/ 800+ alaşım</a:t>
            </a:r>
          </a:p>
          <a:p>
            <a:pPr marL="457200" indent="-457200">
              <a:buClr>
                <a:srgbClr val="006666"/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Geri dönüşüm kolaylığı</a:t>
            </a:r>
          </a:p>
          <a:p>
            <a:pPr marL="457200" lvl="0" indent="-457200">
              <a:buClr>
                <a:srgbClr val="006666"/>
              </a:buClr>
              <a:buFont typeface="Trebuchet MS" panose="020B0603020202020204" pitchFamily="34" charset="0"/>
              <a:buChar char="●"/>
            </a:pPr>
            <a:r>
              <a:rPr lang="tr-TR" sz="2800" dirty="0" err="1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Dökülebilirliği</a:t>
            </a:r>
            <a:r>
              <a:rPr lang="tr-TR" sz="2800" dirty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iyi. Bütün bakır alaşımları kum kalıba dökülebilir. Bir çoğu santrifüj, </a:t>
            </a:r>
            <a:r>
              <a:rPr lang="tr-TR" sz="2800" dirty="0" err="1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sürekli,kokil</a:t>
            </a:r>
            <a:r>
              <a:rPr lang="tr-TR" sz="2800" dirty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kalıp ve basınçlı döküm pratikleri ile üretilebilirler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tr-TR" sz="2800" dirty="0" smtClean="0">
              <a:latin typeface="Trebuchet MS" pitchFamily="34" charset="0"/>
            </a:endParaRPr>
          </a:p>
          <a:p>
            <a:pPr>
              <a:spcBef>
                <a:spcPts val="1200"/>
              </a:spcBef>
              <a:buClr>
                <a:srgbClr val="006666"/>
              </a:buClr>
            </a:pPr>
            <a:r>
              <a:rPr lang="tr-TR" sz="2800" dirty="0" smtClean="0">
                <a:latin typeface="Trebuchet MS" pitchFamily="34" charset="0"/>
              </a:rPr>
              <a:t>Bu özellikler bakır </a:t>
            </a:r>
            <a:r>
              <a:rPr lang="tr-TR" sz="2800" dirty="0">
                <a:latin typeface="Trebuchet MS" pitchFamily="34" charset="0"/>
              </a:rPr>
              <a:t>ve </a:t>
            </a:r>
            <a:r>
              <a:rPr lang="tr-TR" sz="2800" dirty="0" smtClean="0">
                <a:latin typeface="Trebuchet MS" pitchFamily="34" charset="0"/>
              </a:rPr>
              <a:t>alaşımlarını günümüzde </a:t>
            </a:r>
            <a:r>
              <a:rPr lang="tr-TR" sz="2800" dirty="0">
                <a:latin typeface="Trebuchet MS" pitchFamily="34" charset="0"/>
              </a:rPr>
              <a:t>en yaygın ticari alaşımlar sıralamasında demir-çelik ve alüminyum alaşımlarının ardından </a:t>
            </a:r>
            <a:r>
              <a:rPr lang="tr-TR" sz="2800" b="1" dirty="0">
                <a:latin typeface="Trebuchet MS" panose="020B0603020202020204" pitchFamily="34" charset="0"/>
              </a:rPr>
              <a:t>3. </a:t>
            </a:r>
            <a:r>
              <a:rPr lang="tr-TR" sz="2800" b="1" dirty="0" smtClean="0">
                <a:latin typeface="Trebuchet MS" panose="020B0603020202020204" pitchFamily="34" charset="0"/>
              </a:rPr>
              <a:t>sıraya </a:t>
            </a:r>
            <a:r>
              <a:rPr lang="tr-TR" sz="2800" dirty="0" smtClean="0">
                <a:latin typeface="Trebuchet MS" pitchFamily="34" charset="0"/>
              </a:rPr>
              <a:t>taşımıştır.</a:t>
            </a:r>
            <a:endParaRPr lang="tr-TR" sz="28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736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251520" y="1405220"/>
            <a:ext cx="87129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Alaşım elementlerinin etkisi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b="1" dirty="0" smtClean="0">
                <a:latin typeface="Trebuchet MS" pitchFamily="34" charset="0"/>
              </a:rPr>
              <a:t>Kurşun</a:t>
            </a:r>
            <a:r>
              <a:rPr lang="tr-TR" sz="2800" b="1" dirty="0">
                <a:latin typeface="Trebuchet MS" pitchFamily="34" charset="0"/>
              </a:rPr>
              <a:t>: </a:t>
            </a:r>
            <a:r>
              <a:rPr lang="tr-TR" sz="2800" dirty="0">
                <a:latin typeface="Trebuchet MS" pitchFamily="34" charset="0"/>
              </a:rPr>
              <a:t>Yapıda çözünmeyen yığıntılar (</a:t>
            </a:r>
            <a:r>
              <a:rPr lang="tr-TR" sz="2800" dirty="0" err="1">
                <a:latin typeface="Trebuchet MS" pitchFamily="34" charset="0"/>
              </a:rPr>
              <a:t>segregasyon</a:t>
            </a:r>
            <a:r>
              <a:rPr lang="tr-TR" sz="2800" dirty="0">
                <a:latin typeface="Trebuchet MS" pitchFamily="34" charset="0"/>
              </a:rPr>
              <a:t>) şeklinde </a:t>
            </a:r>
            <a:r>
              <a:rPr lang="tr-TR" sz="2800" dirty="0" smtClean="0">
                <a:latin typeface="Trebuchet MS" pitchFamily="34" charset="0"/>
              </a:rPr>
              <a:t>bulunur. Tornada </a:t>
            </a:r>
            <a:r>
              <a:rPr lang="tr-TR" sz="2800" dirty="0">
                <a:latin typeface="Trebuchet MS" pitchFamily="34" charset="0"/>
              </a:rPr>
              <a:t>iyi işlenebilme, yatak malzemesi ve basınca dayanıklılık </a:t>
            </a:r>
            <a:r>
              <a:rPr lang="tr-TR" sz="2800" dirty="0" smtClean="0">
                <a:latin typeface="Trebuchet MS" pitchFamily="34" charset="0"/>
              </a:rPr>
              <a:t>özelliği kazandırır</a:t>
            </a:r>
            <a:r>
              <a:rPr lang="tr-TR" sz="2800" dirty="0">
                <a:latin typeface="Trebuchet MS" pitchFamily="34" charset="0"/>
              </a:rPr>
              <a:t>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b="1" dirty="0" smtClean="0">
                <a:latin typeface="Trebuchet MS" pitchFamily="34" charset="0"/>
              </a:rPr>
              <a:t>Demir</a:t>
            </a:r>
            <a:r>
              <a:rPr lang="tr-TR" sz="2800" b="1" dirty="0">
                <a:latin typeface="Trebuchet MS" pitchFamily="34" charset="0"/>
              </a:rPr>
              <a:t>: </a:t>
            </a:r>
            <a:r>
              <a:rPr lang="tr-TR" sz="2800" dirty="0" err="1">
                <a:latin typeface="Trebuchet MS" pitchFamily="34" charset="0"/>
              </a:rPr>
              <a:t>Max</a:t>
            </a:r>
            <a:r>
              <a:rPr lang="tr-TR" sz="2800" dirty="0">
                <a:latin typeface="Trebuchet MS" pitchFamily="34" charset="0"/>
              </a:rPr>
              <a:t> % 0.2 oranında bulunur. Çekme mukavemetini ve </a:t>
            </a:r>
            <a:r>
              <a:rPr lang="tr-TR" sz="2800" dirty="0" smtClean="0">
                <a:latin typeface="Trebuchet MS" pitchFamily="34" charset="0"/>
              </a:rPr>
              <a:t>sertliği arttırır</a:t>
            </a:r>
            <a:r>
              <a:rPr lang="tr-TR" sz="2800" dirty="0">
                <a:latin typeface="Trebuchet MS" pitchFamily="34" charset="0"/>
              </a:rPr>
              <a:t>. Fakat </a:t>
            </a:r>
            <a:r>
              <a:rPr lang="tr-TR" sz="2800" dirty="0" err="1">
                <a:latin typeface="Trebuchet MS" pitchFamily="34" charset="0"/>
              </a:rPr>
              <a:t>sünekliği</a:t>
            </a:r>
            <a:r>
              <a:rPr lang="tr-TR" sz="2800" dirty="0">
                <a:latin typeface="Trebuchet MS" pitchFamily="34" charset="0"/>
              </a:rPr>
              <a:t> düşer.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b="1" dirty="0" smtClean="0">
                <a:latin typeface="Trebuchet MS" pitchFamily="34" charset="0"/>
              </a:rPr>
              <a:t>Çinko</a:t>
            </a:r>
            <a:r>
              <a:rPr lang="tr-TR" sz="2800" b="1" dirty="0">
                <a:latin typeface="Trebuchet MS" pitchFamily="34" charset="0"/>
              </a:rPr>
              <a:t>: </a:t>
            </a:r>
            <a:r>
              <a:rPr lang="tr-TR" sz="2800" dirty="0">
                <a:latin typeface="Trebuchet MS" pitchFamily="34" charset="0"/>
              </a:rPr>
              <a:t>Sertleşme özelliği verir</a:t>
            </a:r>
            <a:r>
              <a:rPr lang="tr-TR" sz="2800" dirty="0" smtClean="0">
                <a:latin typeface="Trebuchet MS" pitchFamily="34" charset="0"/>
              </a:rPr>
              <a:t>. Akışkanlığı </a:t>
            </a:r>
            <a:r>
              <a:rPr lang="tr-TR" sz="2800" dirty="0">
                <a:latin typeface="Trebuchet MS" pitchFamily="34" charset="0"/>
              </a:rPr>
              <a:t>mükemmel derecede </a:t>
            </a:r>
            <a:r>
              <a:rPr lang="tr-TR" sz="2800" dirty="0" smtClean="0">
                <a:latin typeface="Trebuchet MS" pitchFamily="34" charset="0"/>
              </a:rPr>
              <a:t>arttırır. </a:t>
            </a:r>
            <a:r>
              <a:rPr lang="tr-TR" sz="2800" dirty="0" err="1" smtClean="0">
                <a:latin typeface="Trebuchet MS" pitchFamily="34" charset="0"/>
              </a:rPr>
              <a:t>Deoksidasyon</a:t>
            </a:r>
            <a:r>
              <a:rPr lang="tr-TR" sz="2800" dirty="0" smtClean="0">
                <a:latin typeface="Trebuchet MS" pitchFamily="34" charset="0"/>
              </a:rPr>
              <a:t> </a:t>
            </a:r>
            <a:r>
              <a:rPr lang="tr-TR" sz="2800" dirty="0">
                <a:latin typeface="Trebuchet MS" pitchFamily="34" charset="0"/>
              </a:rPr>
              <a:t>özelliği vardır</a:t>
            </a:r>
            <a:r>
              <a:rPr lang="tr-TR" sz="2800" dirty="0" smtClean="0">
                <a:latin typeface="Trebuchet MS" pitchFamily="34" charset="0"/>
              </a:rPr>
              <a:t>.</a:t>
            </a:r>
            <a:endParaRPr lang="tr-TR" sz="2800" dirty="0">
              <a:latin typeface="Trebuchet MS" pitchFamily="34" charset="0"/>
            </a:endParaRPr>
          </a:p>
        </p:txBody>
      </p:sp>
      <p:sp>
        <p:nvSpPr>
          <p:cNvPr id="5" name="Başlık 3"/>
          <p:cNvSpPr txBox="1">
            <a:spLocks/>
          </p:cNvSpPr>
          <p:nvPr/>
        </p:nvSpPr>
        <p:spPr>
          <a:xfrm>
            <a:off x="288032" y="836712"/>
            <a:ext cx="8820472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smtClean="0">
                <a:latin typeface="Trebuchet MS" panose="020B0603020202020204" pitchFamily="34" charset="0"/>
              </a:rPr>
              <a:t>Cu-</a:t>
            </a:r>
            <a:r>
              <a:rPr lang="tr-TR" sz="4400" dirty="0" err="1" smtClean="0">
                <a:latin typeface="Trebuchet MS" panose="020B0603020202020204" pitchFamily="34" charset="0"/>
              </a:rPr>
              <a:t>Sn</a:t>
            </a:r>
            <a:r>
              <a:rPr lang="tr-TR" sz="4400" dirty="0" smtClean="0">
                <a:latin typeface="Trebuchet MS" panose="020B0603020202020204" pitchFamily="34" charset="0"/>
              </a:rPr>
              <a:t> alaşımları (Kalay bronzları) </a:t>
            </a:r>
            <a:endParaRPr lang="tr-TR" sz="4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100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251520" y="1546914"/>
            <a:ext cx="8712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Alaşım elementlerinin etkisi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b="1" dirty="0" smtClean="0">
                <a:latin typeface="Trebuchet MS" pitchFamily="34" charset="0"/>
              </a:rPr>
              <a:t>Fosfor</a:t>
            </a:r>
            <a:r>
              <a:rPr lang="tr-TR" sz="2800" b="1" dirty="0">
                <a:latin typeface="Trebuchet MS" pitchFamily="34" charset="0"/>
              </a:rPr>
              <a:t>: </a:t>
            </a:r>
            <a:r>
              <a:rPr lang="tr-TR" sz="2800" dirty="0" err="1">
                <a:latin typeface="Trebuchet MS" pitchFamily="34" charset="0"/>
              </a:rPr>
              <a:t>Deoksidasyon</a:t>
            </a:r>
            <a:r>
              <a:rPr lang="tr-TR" sz="2800" dirty="0">
                <a:latin typeface="Trebuchet MS" pitchFamily="34" charset="0"/>
              </a:rPr>
              <a:t> amacıyla kullanılır. Alaşımı daha sert ve </a:t>
            </a:r>
            <a:r>
              <a:rPr lang="tr-TR" sz="2800" dirty="0" smtClean="0">
                <a:latin typeface="Trebuchet MS" pitchFamily="34" charset="0"/>
              </a:rPr>
              <a:t>kırılgan yapar</a:t>
            </a:r>
            <a:r>
              <a:rPr lang="tr-TR" sz="2800" dirty="0">
                <a:latin typeface="Trebuchet MS" pitchFamily="34" charset="0"/>
              </a:rPr>
              <a:t>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b="1" dirty="0" smtClean="0">
                <a:latin typeface="Trebuchet MS" pitchFamily="34" charset="0"/>
              </a:rPr>
              <a:t>Nikel</a:t>
            </a:r>
            <a:r>
              <a:rPr lang="tr-TR" sz="2800" b="1" dirty="0">
                <a:latin typeface="Trebuchet MS" pitchFamily="34" charset="0"/>
              </a:rPr>
              <a:t>: </a:t>
            </a:r>
            <a:r>
              <a:rPr lang="tr-TR" sz="2800" dirty="0">
                <a:latin typeface="Trebuchet MS" pitchFamily="34" charset="0"/>
              </a:rPr>
              <a:t>S</a:t>
            </a:r>
            <a:r>
              <a:rPr lang="tr-TR" sz="2800" dirty="0" smtClean="0">
                <a:latin typeface="Trebuchet MS" pitchFamily="34" charset="0"/>
              </a:rPr>
              <a:t>ertliği </a:t>
            </a:r>
            <a:r>
              <a:rPr lang="tr-TR" sz="2800" dirty="0">
                <a:latin typeface="Trebuchet MS" pitchFamily="34" charset="0"/>
              </a:rPr>
              <a:t>ve mukavemeti arttırır. </a:t>
            </a:r>
            <a:r>
              <a:rPr lang="tr-TR" sz="2800" dirty="0" err="1">
                <a:latin typeface="Trebuchet MS" pitchFamily="34" charset="0"/>
              </a:rPr>
              <a:t>Max</a:t>
            </a:r>
            <a:r>
              <a:rPr lang="tr-TR" sz="2800" dirty="0">
                <a:latin typeface="Trebuchet MS" pitchFamily="34" charset="0"/>
              </a:rPr>
              <a:t> .% 6’ya kadar kullanılır. </a:t>
            </a:r>
            <a:r>
              <a:rPr lang="tr-TR" sz="2800" dirty="0" smtClean="0">
                <a:latin typeface="Trebuchet MS" pitchFamily="34" charset="0"/>
              </a:rPr>
              <a:t>Yüksek sıcaklıkta </a:t>
            </a:r>
            <a:r>
              <a:rPr lang="tr-TR" sz="2800" dirty="0">
                <a:latin typeface="Trebuchet MS" pitchFamily="34" charset="0"/>
              </a:rPr>
              <a:t>bir katı metal ağı oluşturarak </a:t>
            </a:r>
            <a:r>
              <a:rPr lang="tr-TR" sz="2800" dirty="0" smtClean="0">
                <a:latin typeface="Trebuchet MS" pitchFamily="34" charset="0"/>
              </a:rPr>
              <a:t>katılaşma </a:t>
            </a:r>
            <a:r>
              <a:rPr lang="tr-TR" sz="2800" dirty="0">
                <a:latin typeface="Trebuchet MS" pitchFamily="34" charset="0"/>
              </a:rPr>
              <a:t>noktasını, </a:t>
            </a:r>
            <a:r>
              <a:rPr lang="tr-TR" sz="2800" dirty="0" smtClean="0">
                <a:latin typeface="Trebuchet MS" pitchFamily="34" charset="0"/>
              </a:rPr>
              <a:t>gözenek miktarını düşürür</a:t>
            </a:r>
            <a:r>
              <a:rPr lang="tr-TR" sz="2800" dirty="0">
                <a:latin typeface="Trebuchet MS" pitchFamily="34" charset="0"/>
              </a:rPr>
              <a:t>. Basınç altında kullanılan malzemelerde sızmayı </a:t>
            </a:r>
            <a:r>
              <a:rPr lang="tr-TR" sz="2800" dirty="0" smtClean="0">
                <a:latin typeface="Trebuchet MS" pitchFamily="34" charset="0"/>
              </a:rPr>
              <a:t>azaltarak dayanıklılığı </a:t>
            </a:r>
            <a:r>
              <a:rPr lang="tr-TR" sz="2800" dirty="0">
                <a:latin typeface="Trebuchet MS" pitchFamily="34" charset="0"/>
              </a:rPr>
              <a:t>arttırır. Kurşun </a:t>
            </a:r>
            <a:r>
              <a:rPr lang="tr-TR" sz="2800" dirty="0" err="1">
                <a:latin typeface="Trebuchet MS" pitchFamily="34" charset="0"/>
              </a:rPr>
              <a:t>segregasyonunu</a:t>
            </a:r>
            <a:r>
              <a:rPr lang="tr-TR" sz="2800" dirty="0">
                <a:latin typeface="Trebuchet MS" pitchFamily="34" charset="0"/>
              </a:rPr>
              <a:t> önler.</a:t>
            </a:r>
            <a:endParaRPr lang="tr-TR" sz="2800" dirty="0" smtClean="0">
              <a:latin typeface="Trebuchet MS" pitchFamily="34" charset="0"/>
            </a:endParaRPr>
          </a:p>
        </p:txBody>
      </p:sp>
      <p:sp>
        <p:nvSpPr>
          <p:cNvPr id="5" name="Başlık 3"/>
          <p:cNvSpPr txBox="1">
            <a:spLocks/>
          </p:cNvSpPr>
          <p:nvPr/>
        </p:nvSpPr>
        <p:spPr>
          <a:xfrm>
            <a:off x="288032" y="836712"/>
            <a:ext cx="8820472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smtClean="0">
                <a:latin typeface="Trebuchet MS" panose="020B0603020202020204" pitchFamily="34" charset="0"/>
              </a:rPr>
              <a:t>Cu-</a:t>
            </a:r>
            <a:r>
              <a:rPr lang="tr-TR" sz="4400" dirty="0" err="1" smtClean="0">
                <a:latin typeface="Trebuchet MS" panose="020B0603020202020204" pitchFamily="34" charset="0"/>
              </a:rPr>
              <a:t>Sn</a:t>
            </a:r>
            <a:r>
              <a:rPr lang="tr-TR" sz="4400" dirty="0" smtClean="0">
                <a:latin typeface="Trebuchet MS" panose="020B0603020202020204" pitchFamily="34" charset="0"/>
              </a:rPr>
              <a:t> alaşımları (Kalay bronzları) </a:t>
            </a:r>
            <a:endParaRPr lang="tr-TR" sz="4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849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216024" y="1106488"/>
            <a:ext cx="9036496" cy="594320"/>
          </a:xfrm>
        </p:spPr>
        <p:txBody>
          <a:bodyPr>
            <a:noAutofit/>
          </a:bodyPr>
          <a:lstStyle/>
          <a:p>
            <a:r>
              <a:rPr lang="tr-TR" sz="4400" dirty="0" smtClean="0">
                <a:latin typeface="Trebuchet MS" panose="020B0603020202020204" pitchFamily="34" charset="0"/>
              </a:rPr>
              <a:t>Fosfor Bronzlarının kullanım alanları</a:t>
            </a:r>
            <a:endParaRPr lang="tr-TR" sz="4400" dirty="0">
              <a:latin typeface="Trebuchet MS" panose="020B0603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43" r="11961"/>
          <a:stretch/>
        </p:blipFill>
        <p:spPr bwMode="auto">
          <a:xfrm>
            <a:off x="6063051" y="1844824"/>
            <a:ext cx="290097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275856" y="2276872"/>
            <a:ext cx="2736304" cy="19389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tr-TR" sz="2400" dirty="0" smtClean="0">
                <a:latin typeface="Trebuchet MS" pitchFamily="34" charset="0"/>
              </a:rPr>
              <a:t>1940larda bir Amerikan savaş gemisinin fosfor bronzundan yapılmış pervanesi</a:t>
            </a:r>
            <a:endParaRPr lang="tr-TR" sz="2400" dirty="0">
              <a:latin typeface="Trebuchet MS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58776"/>
            <a:ext cx="2689777" cy="358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251518" y="5517232"/>
            <a:ext cx="2833793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tr-TR" sz="2400" dirty="0" smtClean="0">
                <a:latin typeface="Trebuchet MS" pitchFamily="34" charset="0"/>
              </a:rPr>
              <a:t>Fosfor bronzundan üretilmiş </a:t>
            </a:r>
            <a:r>
              <a:rPr lang="en-US" sz="2400" dirty="0" smtClean="0">
                <a:latin typeface="Trebuchet MS" pitchFamily="34" charset="0"/>
                <a:hlinkClick r:id="rId4" tooltip="Tenor saxophone"/>
              </a:rPr>
              <a:t>tenor</a:t>
            </a:r>
            <a:r>
              <a:rPr lang="en-US" sz="2400" dirty="0" smtClean="0">
                <a:latin typeface="Trebuchet MS" pitchFamily="34" charset="0"/>
              </a:rPr>
              <a:t> </a:t>
            </a:r>
            <a:r>
              <a:rPr lang="tr-TR" sz="2400" dirty="0" smtClean="0">
                <a:latin typeface="Trebuchet MS" pitchFamily="34" charset="0"/>
              </a:rPr>
              <a:t>ve</a:t>
            </a:r>
            <a:r>
              <a:rPr lang="en-US" sz="2400" dirty="0" smtClean="0">
                <a:latin typeface="Trebuchet MS" pitchFamily="34" charset="0"/>
              </a:rPr>
              <a:t> </a:t>
            </a:r>
            <a:r>
              <a:rPr lang="en-US" sz="2400" dirty="0">
                <a:latin typeface="Trebuchet MS" pitchFamily="34" charset="0"/>
              </a:rPr>
              <a:t>soprano </a:t>
            </a:r>
            <a:r>
              <a:rPr lang="en-US" sz="2400" dirty="0" err="1" smtClean="0">
                <a:latin typeface="Trebuchet MS" pitchFamily="34" charset="0"/>
              </a:rPr>
              <a:t>sa</a:t>
            </a:r>
            <a:r>
              <a:rPr lang="tr-TR" sz="2400" dirty="0" err="1" smtClean="0">
                <a:latin typeface="Trebuchet MS" pitchFamily="34" charset="0"/>
              </a:rPr>
              <a:t>ks</a:t>
            </a:r>
            <a:r>
              <a:rPr lang="en-US" sz="2400" dirty="0" smtClean="0">
                <a:latin typeface="Trebuchet MS" pitchFamily="34" charset="0"/>
              </a:rPr>
              <a:t>o</a:t>
            </a:r>
            <a:r>
              <a:rPr lang="tr-TR" sz="2400" dirty="0" smtClean="0">
                <a:latin typeface="Trebuchet MS" pitchFamily="34" charset="0"/>
              </a:rPr>
              <a:t>f</a:t>
            </a:r>
            <a:r>
              <a:rPr lang="en-US" sz="2400" dirty="0" smtClean="0">
                <a:latin typeface="Trebuchet MS" pitchFamily="34" charset="0"/>
              </a:rPr>
              <a:t>on</a:t>
            </a:r>
            <a:endParaRPr lang="tr-TR" sz="2400" dirty="0">
              <a:latin typeface="Trebuchet MS" pitchFamily="34" charset="0"/>
            </a:endParaRPr>
          </a:p>
        </p:txBody>
      </p:sp>
      <p:pic>
        <p:nvPicPr>
          <p:cNvPr id="1029" name="Picture 5" descr="http://upload.wikimedia.org/wikipedia/commons/thumb/a/a4/Phosphorbronzeguitarstring.jpg/1280px-Phosphorbronzeguitarstr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3052" y="4860407"/>
            <a:ext cx="2900978" cy="19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442415" y="5440944"/>
            <a:ext cx="26012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2400" dirty="0" smtClean="0">
                <a:latin typeface="Trebuchet MS" pitchFamily="34" charset="0"/>
              </a:rPr>
              <a:t>Fosfor bronzu ile sarılmış  </a:t>
            </a:r>
            <a:r>
              <a:rPr lang="en-US" sz="2400" b="1" dirty="0" smtClean="0">
                <a:solidFill>
                  <a:srgbClr val="FF9900"/>
                </a:solidFill>
                <a:latin typeface="Trebuchet MS" pitchFamily="34" charset="0"/>
              </a:rPr>
              <a:t>A</a:t>
            </a:r>
            <a:r>
              <a:rPr lang="tr-TR" sz="2400" b="1" dirty="0" smtClean="0">
                <a:solidFill>
                  <a:srgbClr val="FF9900"/>
                </a:solidFill>
                <a:latin typeface="Trebuchet MS" pitchFamily="34" charset="0"/>
              </a:rPr>
              <a:t>k</a:t>
            </a:r>
            <a:r>
              <a:rPr lang="en-US" sz="2400" b="1" dirty="0" err="1" smtClean="0">
                <a:solidFill>
                  <a:srgbClr val="FF9900"/>
                </a:solidFill>
                <a:latin typeface="Trebuchet MS" pitchFamily="34" charset="0"/>
              </a:rPr>
              <a:t>usti</a:t>
            </a:r>
            <a:r>
              <a:rPr lang="tr-TR" sz="2400" b="1" dirty="0" smtClean="0">
                <a:solidFill>
                  <a:srgbClr val="FF9900"/>
                </a:solidFill>
                <a:latin typeface="Trebuchet MS" pitchFamily="34" charset="0"/>
              </a:rPr>
              <a:t>k</a:t>
            </a:r>
            <a:r>
              <a:rPr lang="en-US" sz="2400" b="1" dirty="0" smtClean="0">
                <a:solidFill>
                  <a:srgbClr val="FF9900"/>
                </a:solidFill>
                <a:latin typeface="Trebuchet MS" pitchFamily="34" charset="0"/>
              </a:rPr>
              <a:t> </a:t>
            </a:r>
            <a:r>
              <a:rPr lang="tr-TR" sz="2400" b="1" dirty="0" smtClean="0">
                <a:solidFill>
                  <a:srgbClr val="FF9900"/>
                </a:solidFill>
                <a:latin typeface="Trebuchet MS" pitchFamily="34" charset="0"/>
              </a:rPr>
              <a:t>g</a:t>
            </a:r>
            <a:r>
              <a:rPr lang="en-US" sz="2400" b="1" dirty="0" err="1" smtClean="0">
                <a:solidFill>
                  <a:srgbClr val="FF9900"/>
                </a:solidFill>
                <a:latin typeface="Trebuchet MS" pitchFamily="34" charset="0"/>
              </a:rPr>
              <a:t>itar</a:t>
            </a:r>
            <a:r>
              <a:rPr lang="tr-TR" sz="2400" b="1" dirty="0" smtClean="0">
                <a:solidFill>
                  <a:srgbClr val="FF9900"/>
                </a:solidFill>
                <a:latin typeface="Trebuchet MS" pitchFamily="34" charset="0"/>
              </a:rPr>
              <a:t> teli</a:t>
            </a:r>
            <a:endParaRPr lang="tr-TR" sz="2400" b="1" dirty="0">
              <a:solidFill>
                <a:srgbClr val="FF99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889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288032" y="692696"/>
            <a:ext cx="8820472" cy="594320"/>
          </a:xfrm>
        </p:spPr>
        <p:txBody>
          <a:bodyPr>
            <a:noAutofit/>
          </a:bodyPr>
          <a:lstStyle/>
          <a:p>
            <a:r>
              <a:rPr lang="tr-TR" sz="4000" dirty="0" smtClean="0">
                <a:latin typeface="Trebuchet MS" panose="020B0603020202020204" pitchFamily="34" charset="0"/>
              </a:rPr>
              <a:t>Cu-Si alaşımları (Silisyum bronzları) </a:t>
            </a:r>
            <a:endParaRPr lang="tr-TR" sz="4000" dirty="0">
              <a:latin typeface="Trebuchet MS" panose="020B060302020202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79512" y="1515447"/>
            <a:ext cx="46805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200" dirty="0" err="1" smtClean="0">
                <a:latin typeface="Trebuchet MS" panose="020B0603020202020204" pitchFamily="34" charset="0"/>
              </a:rPr>
              <a:t>Si’un</a:t>
            </a:r>
            <a:r>
              <a:rPr lang="tr-TR" sz="2200" dirty="0" smtClean="0">
                <a:latin typeface="Trebuchet MS" panose="020B0603020202020204" pitchFamily="34" charset="0"/>
              </a:rPr>
              <a:t> Cu içinde maksimum katı eriyik yapabilme sınırı 843°C’de % ağ 5,3’tür.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200" dirty="0" smtClean="0">
                <a:latin typeface="Trebuchet MS" panose="020B0603020202020204" pitchFamily="34" charset="0"/>
              </a:rPr>
              <a:t>Çoğu </a:t>
            </a:r>
            <a:r>
              <a:rPr lang="tr-TR" sz="22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silisyum bronzları </a:t>
            </a:r>
            <a:r>
              <a:rPr lang="tr-TR" sz="2200" dirty="0" smtClean="0">
                <a:latin typeface="Trebuchet MS" panose="020B0603020202020204" pitchFamily="34" charset="0"/>
              </a:rPr>
              <a:t>%1-3 </a:t>
            </a:r>
            <a:r>
              <a:rPr lang="tr-TR" sz="22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Si</a:t>
            </a:r>
            <a:r>
              <a:rPr lang="tr-TR" sz="2200" dirty="0" smtClean="0">
                <a:latin typeface="Trebuchet MS" panose="020B0603020202020204" pitchFamily="34" charset="0"/>
              </a:rPr>
              <a:t> içerir. Bu alaşımlar </a:t>
            </a:r>
            <a:r>
              <a:rPr lang="tr-TR" sz="22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çökelme sertleşmesi</a:t>
            </a:r>
            <a:r>
              <a:rPr lang="tr-TR" sz="2200" dirty="0" smtClean="0">
                <a:latin typeface="Trebuchet MS" panose="020B0603020202020204" pitchFamily="34" charset="0"/>
              </a:rPr>
              <a:t> göstermezler. 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200" dirty="0" smtClean="0">
                <a:latin typeface="Trebuchet MS" panose="020B0603020202020204" pitchFamily="34" charset="0"/>
              </a:rPr>
              <a:t>Bazı durumlarda özelliklerin iyileştirilmesi için </a:t>
            </a:r>
            <a:r>
              <a:rPr lang="tr-TR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Mn </a:t>
            </a:r>
            <a:r>
              <a:rPr lang="tr-TR" sz="2200" dirty="0" smtClean="0">
                <a:latin typeface="Trebuchet MS" panose="020B0603020202020204" pitchFamily="34" charset="0"/>
              </a:rPr>
              <a:t>ve </a:t>
            </a:r>
            <a:r>
              <a:rPr lang="tr-TR" sz="2200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Fe</a:t>
            </a:r>
            <a:r>
              <a:rPr lang="tr-TR" sz="2200" dirty="0" smtClean="0">
                <a:latin typeface="Trebuchet MS" panose="020B0603020202020204" pitchFamily="34" charset="0"/>
              </a:rPr>
              <a:t> ilave edilir.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2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Silisyum bronzları </a:t>
            </a:r>
            <a:r>
              <a:rPr lang="tr-TR" sz="2200" dirty="0" smtClean="0">
                <a:latin typeface="Trebuchet MS" panose="020B0603020202020204" pitchFamily="34" charset="0"/>
              </a:rPr>
              <a:t>yüksek korozyon direnci, yüksek mukavemet (390-100 </a:t>
            </a:r>
            <a:r>
              <a:rPr lang="tr-TR" sz="2200" dirty="0" err="1" smtClean="0">
                <a:latin typeface="Trebuchet MS" panose="020B0603020202020204" pitchFamily="34" charset="0"/>
              </a:rPr>
              <a:t>MPa</a:t>
            </a:r>
            <a:r>
              <a:rPr lang="tr-TR" sz="2200" dirty="0" smtClean="0">
                <a:latin typeface="Trebuchet MS" panose="020B0603020202020204" pitchFamily="34" charset="0"/>
              </a:rPr>
              <a:t>) ve</a:t>
            </a:r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3" t="2047" r="2258" b="2562"/>
          <a:stretch/>
        </p:blipFill>
        <p:spPr bwMode="auto">
          <a:xfrm>
            <a:off x="5025601" y="1339702"/>
            <a:ext cx="3794871" cy="356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6197631" y="4997256"/>
            <a:ext cx="2118785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Cu-Si faz diyagramı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526976" y="5561364"/>
            <a:ext cx="79928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200" dirty="0">
                <a:latin typeface="Trebuchet MS" panose="020B0603020202020204" pitchFamily="34" charset="0"/>
              </a:rPr>
              <a:t>t</a:t>
            </a:r>
            <a:r>
              <a:rPr lang="tr-TR" sz="2200" dirty="0" smtClean="0">
                <a:latin typeface="Trebuchet MS" panose="020B0603020202020204" pitchFamily="34" charset="0"/>
              </a:rPr>
              <a:t>okluğa sahiptir. Bu nedenle, denizel atmosferlerde yüksek korozyon direnci gösteren </a:t>
            </a:r>
            <a:r>
              <a:rPr lang="tr-TR" sz="2200" b="1" dirty="0" smtClean="0">
                <a:solidFill>
                  <a:srgbClr val="FF9900"/>
                </a:solidFill>
                <a:latin typeface="Trebuchet MS" panose="020B0603020202020204" pitchFamily="34" charset="0"/>
              </a:rPr>
              <a:t>kalay bronzlarına </a:t>
            </a:r>
            <a:r>
              <a:rPr lang="tr-TR" sz="2200" dirty="0" smtClean="0">
                <a:latin typeface="Trebuchet MS" panose="020B0603020202020204" pitchFamily="34" charset="0"/>
              </a:rPr>
              <a:t>düşük maliyetli seçenek olarak kullanılmaktadırlar.</a:t>
            </a:r>
          </a:p>
        </p:txBody>
      </p:sp>
    </p:spTree>
    <p:extLst>
      <p:ext uri="{BB962C8B-B14F-4D97-AF65-F5344CB8AC3E}">
        <p14:creationId xmlns:p14="http://schemas.microsoft.com/office/powerpoint/2010/main" xmlns="" val="361716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251520" y="764704"/>
            <a:ext cx="8820472" cy="594320"/>
          </a:xfrm>
        </p:spPr>
        <p:txBody>
          <a:bodyPr>
            <a:noAutofit/>
          </a:bodyPr>
          <a:lstStyle/>
          <a:p>
            <a:r>
              <a:rPr lang="tr-TR" sz="4000" dirty="0" smtClean="0">
                <a:latin typeface="Trebuchet MS" panose="020B0603020202020204" pitchFamily="34" charset="0"/>
              </a:rPr>
              <a:t>Cu-Al alaşımları (Alüminyum bronzları) </a:t>
            </a:r>
            <a:endParaRPr lang="tr-TR" sz="4000" dirty="0">
              <a:latin typeface="Trebuchet MS" panose="020B060302020202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251520" y="1966188"/>
            <a:ext cx="51125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Cu-Al alaşımları </a:t>
            </a:r>
            <a:r>
              <a:rPr lang="tr-TR" sz="2400" b="1" dirty="0" smtClean="0">
                <a:solidFill>
                  <a:schemeClr val="accent1"/>
                </a:solidFill>
                <a:latin typeface="Trebuchet MS" panose="020B0603020202020204" pitchFamily="34" charset="0"/>
              </a:rPr>
              <a:t>Alüminyum Bronzu </a:t>
            </a:r>
            <a:r>
              <a:rPr lang="tr-TR" sz="2400" dirty="0" smtClean="0">
                <a:latin typeface="Trebuchet MS" panose="020B0603020202020204" pitchFamily="34" charset="0"/>
              </a:rPr>
              <a:t>olarak bilinirler ve yaklaşık %15’e kadar Al içerirler.</a:t>
            </a:r>
            <a:endParaRPr lang="tr-TR" sz="2400" dirty="0">
              <a:latin typeface="Trebuchet MS" panose="020B0603020202020204" pitchFamily="34" charset="0"/>
            </a:endParaRP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err="1" smtClean="0">
                <a:latin typeface="Trebuchet MS" panose="020B0603020202020204" pitchFamily="34" charset="0"/>
              </a:rPr>
              <a:t>Al’un</a:t>
            </a:r>
            <a:r>
              <a:rPr lang="tr-TR" sz="2400" dirty="0" smtClean="0">
                <a:latin typeface="Trebuchet MS" panose="020B0603020202020204" pitchFamily="34" charset="0"/>
              </a:rPr>
              <a:t> Cu içinde katı </a:t>
            </a:r>
            <a:r>
              <a:rPr lang="tr-TR" sz="2400" dirty="0">
                <a:latin typeface="Trebuchet MS" panose="020B0603020202020204" pitchFamily="34" charset="0"/>
              </a:rPr>
              <a:t>eriyik </a:t>
            </a:r>
            <a:r>
              <a:rPr lang="tr-TR" sz="2400" dirty="0" smtClean="0">
                <a:latin typeface="Trebuchet MS" panose="020B0603020202020204" pitchFamily="34" charset="0"/>
              </a:rPr>
              <a:t>yaptığı </a:t>
            </a:r>
            <a:r>
              <a:rPr lang="tr-TR" sz="2400" b="1" dirty="0">
                <a:solidFill>
                  <a:srgbClr val="FF9900"/>
                </a:solidFill>
                <a:latin typeface="Trebuchet MS" panose="020B0603020202020204" pitchFamily="34" charset="0"/>
                <a:sym typeface="Symbol"/>
              </a:rPr>
              <a:t> </a:t>
            </a:r>
            <a:r>
              <a:rPr lang="tr-TR" sz="2400" b="1" dirty="0" smtClean="0">
                <a:solidFill>
                  <a:srgbClr val="FF9900"/>
                </a:solidFill>
                <a:latin typeface="Trebuchet MS" panose="020B0603020202020204" pitchFamily="34" charset="0"/>
                <a:sym typeface="Symbol"/>
              </a:rPr>
              <a:t>fazı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nın çözünürlük sınırı</a:t>
            </a:r>
            <a:r>
              <a:rPr lang="tr-TR" sz="2400" dirty="0" smtClean="0">
                <a:latin typeface="Trebuchet MS" panose="020B0603020202020204" pitchFamily="34" charset="0"/>
              </a:rPr>
              <a:t> 565°</a:t>
            </a:r>
            <a:r>
              <a:rPr lang="tr-TR" sz="2400" dirty="0" err="1" smtClean="0">
                <a:latin typeface="Trebuchet MS" panose="020B0603020202020204" pitchFamily="34" charset="0"/>
              </a:rPr>
              <a:t>C’de</a:t>
            </a:r>
            <a:r>
              <a:rPr lang="tr-TR" sz="2400" dirty="0" smtClean="0">
                <a:latin typeface="Trebuchet MS" panose="020B0603020202020204" pitchFamily="34" charset="0"/>
              </a:rPr>
              <a:t> %9,4’e  1035°</a:t>
            </a:r>
            <a:r>
              <a:rPr lang="tr-TR" sz="2400" dirty="0" err="1" smtClean="0">
                <a:latin typeface="Trebuchet MS" panose="020B0603020202020204" pitchFamily="34" charset="0"/>
              </a:rPr>
              <a:t>C’de</a:t>
            </a:r>
            <a:r>
              <a:rPr lang="tr-TR" sz="2400" dirty="0" smtClean="0">
                <a:latin typeface="Trebuchet MS" panose="020B0603020202020204" pitchFamily="34" charset="0"/>
              </a:rPr>
              <a:t> %7,4’e ulaşır.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>
                <a:latin typeface="Trebuchet MS" panose="020B0603020202020204" pitchFamily="34" charset="0"/>
              </a:rPr>
              <a:t>1035°C’de % </a:t>
            </a:r>
            <a:r>
              <a:rPr lang="tr-TR" sz="2400" dirty="0" smtClean="0">
                <a:latin typeface="Trebuchet MS" panose="020B0603020202020204" pitchFamily="34" charset="0"/>
              </a:rPr>
              <a:t>9 </a:t>
            </a:r>
            <a:r>
              <a:rPr lang="tr-TR" sz="2400" dirty="0" err="1" smtClean="0">
                <a:latin typeface="Trebuchet MS" panose="020B0603020202020204" pitchFamily="34" charset="0"/>
              </a:rPr>
              <a:t>Al’e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  fazı hakim olmaya başlar.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3302051" y="1628800"/>
            <a:ext cx="22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latin typeface="Trebuchet MS" pitchFamily="34" charset="0"/>
              </a:rPr>
              <a:t>Cu-Al faz diyagramı</a:t>
            </a:r>
            <a:endParaRPr lang="tr-TR" dirty="0">
              <a:latin typeface="Trebuchet MS" pitchFamily="34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251520" y="5262299"/>
            <a:ext cx="8394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% 9,5 Al üzerinde Al içeren alaşımlar oda sıcaklığına hızla su verilirse yarı kararlı </a:t>
            </a:r>
            <a:r>
              <a:rPr lang="tr-TR" sz="2400" dirty="0" err="1" smtClean="0">
                <a:latin typeface="Trebuchet MS" panose="020B0603020202020204" pitchFamily="34" charset="0"/>
                <a:sym typeface="Symbol"/>
              </a:rPr>
              <a:t>tetragonal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 </a:t>
            </a:r>
            <a:r>
              <a:rPr lang="tr-TR" sz="2400" dirty="0">
                <a:latin typeface="Trebuchet MS" panose="020B0603020202020204" pitchFamily="34" charset="0"/>
                <a:sym typeface="Symbol"/>
              </a:rPr>
              <a:t>’ yapının </a:t>
            </a:r>
            <a:r>
              <a:rPr lang="tr-TR" sz="2400" dirty="0" err="1">
                <a:latin typeface="Trebuchet MS" panose="020B0603020202020204" pitchFamily="34" charset="0"/>
                <a:sym typeface="Symbol"/>
              </a:rPr>
              <a:t>martenzitik</a:t>
            </a:r>
            <a:r>
              <a:rPr lang="tr-TR" sz="2400" dirty="0">
                <a:latin typeface="Trebuchet MS" panose="020B0603020202020204" pitchFamily="34" charset="0"/>
                <a:sym typeface="Symbol"/>
              </a:rPr>
              <a:t> transformasyonu oluşur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.</a:t>
            </a:r>
            <a:endParaRPr lang="tr-TR" sz="2400" dirty="0">
              <a:latin typeface="Trebuchet MS" panose="020B0603020202020204" pitchFamily="34" charset="0"/>
              <a:sym typeface="Symbol"/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4" t="2458" r="4756" b="2180"/>
          <a:stretch/>
        </p:blipFill>
        <p:spPr bwMode="auto">
          <a:xfrm>
            <a:off x="5518298" y="1726375"/>
            <a:ext cx="3359888" cy="3296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6286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179512" y="1668864"/>
            <a:ext cx="49685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900°C’de Al&gt; at% 8: 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 </a:t>
            </a:r>
            <a:r>
              <a:rPr lang="tr-TR" sz="2400" dirty="0">
                <a:latin typeface="Trebuchet MS" panose="020B0603020202020204" pitchFamily="34" charset="0"/>
                <a:sym typeface="Symbol"/>
              </a:rPr>
              <a:t>fazı </a:t>
            </a:r>
            <a:r>
              <a:rPr lang="tr-TR" sz="2400" dirty="0" smtClean="0">
                <a:latin typeface="Trebuchet MS" panose="020B0603020202020204" pitchFamily="34" charset="0"/>
              </a:rPr>
              <a:t>da oluşur ve </a:t>
            </a:r>
            <a:r>
              <a:rPr lang="tr-TR" sz="2400" dirty="0" err="1" smtClean="0">
                <a:latin typeface="Trebuchet MS" panose="020B0603020202020204" pitchFamily="34" charset="0"/>
              </a:rPr>
              <a:t>mikroyapı</a:t>
            </a:r>
            <a:r>
              <a:rPr lang="tr-TR" sz="2400" dirty="0" smtClean="0">
                <a:latin typeface="Trebuchet MS" panose="020B0603020202020204" pitchFamily="34" charset="0"/>
              </a:rPr>
              <a:t> karmaşıklaşmaya başlar.</a:t>
            </a:r>
            <a:endParaRPr lang="tr-TR" sz="2400" dirty="0">
              <a:latin typeface="Trebuchet MS" panose="020B0603020202020204" pitchFamily="34" charset="0"/>
            </a:endParaRP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Uygulanan ısıl işleme bağlı olarak farklı yapı ve özellikler elde edilir.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Örneğin % 9,5 Al </a:t>
            </a:r>
            <a:r>
              <a:rPr lang="tr-TR" sz="2400" dirty="0" smtClean="0">
                <a:latin typeface="Trebuchet MS" panose="020B0603020202020204" pitchFamily="34" charset="0"/>
              </a:rPr>
              <a:t>900°C’den su verilerek soğutulursa </a:t>
            </a:r>
            <a:r>
              <a:rPr lang="tr-TR" sz="2400" dirty="0">
                <a:latin typeface="Trebuchet MS" panose="020B0603020202020204" pitchFamily="34" charset="0"/>
                <a:sym typeface="Symbol"/>
              </a:rPr>
              <a:t>’ 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 </a:t>
            </a:r>
            <a:r>
              <a:rPr lang="tr-TR" sz="2400" dirty="0" err="1">
                <a:latin typeface="Trebuchet MS" panose="020B0603020202020204" pitchFamily="34" charset="0"/>
                <a:sym typeface="Symbol"/>
              </a:rPr>
              <a:t>martenzitik</a:t>
            </a:r>
            <a:r>
              <a:rPr lang="tr-TR" sz="2400" dirty="0">
                <a:latin typeface="Trebuchet MS" panose="020B0603020202020204" pitchFamily="34" charset="0"/>
                <a:sym typeface="Symbol"/>
              </a:rPr>
              <a:t> 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yapı (Şekil a)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5940152" y="4581128"/>
            <a:ext cx="126188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r-TR" sz="1600" dirty="0">
                <a:solidFill>
                  <a:schemeClr val="accent1"/>
                </a:solidFill>
                <a:latin typeface="Trebuchet MS" panose="020B0603020202020204" pitchFamily="34" charset="0"/>
                <a:sym typeface="Symbol"/>
              </a:rPr>
              <a:t> </a:t>
            </a:r>
            <a:r>
              <a:rPr lang="tr-TR" sz="1600" dirty="0" err="1">
                <a:solidFill>
                  <a:schemeClr val="accent1"/>
                </a:solidFill>
                <a:latin typeface="Trebuchet MS" panose="020B0603020202020204" pitchFamily="34" charset="0"/>
                <a:sym typeface="Symbol"/>
              </a:rPr>
              <a:t>martenzit</a:t>
            </a:r>
            <a:endParaRPr lang="tr-TR" sz="1600" dirty="0">
              <a:solidFill>
                <a:schemeClr val="accent1"/>
              </a:solidFill>
              <a:latin typeface="Trebuchet MS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1" t="3408" r="2548" b="2603"/>
          <a:stretch/>
        </p:blipFill>
        <p:spPr bwMode="auto">
          <a:xfrm>
            <a:off x="5694499" y="1340768"/>
            <a:ext cx="3125973" cy="3178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Metin kutusu 9"/>
          <p:cNvSpPr txBox="1"/>
          <p:nvPr/>
        </p:nvSpPr>
        <p:spPr>
          <a:xfrm>
            <a:off x="179511" y="5013176"/>
            <a:ext cx="72728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>
                <a:latin typeface="Trebuchet MS" panose="020B0603020202020204" pitchFamily="34" charset="0"/>
                <a:sym typeface="Symbol"/>
              </a:rPr>
              <a:t>Eğer 800 veya 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560</a:t>
            </a:r>
            <a:r>
              <a:rPr lang="tr-TR" sz="2400" dirty="0">
                <a:latin typeface="Trebuchet MS" panose="020B0603020202020204" pitchFamily="34" charset="0"/>
              </a:rPr>
              <a:t>°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C’ye </a:t>
            </a:r>
            <a:r>
              <a:rPr lang="tr-TR" sz="2400" dirty="0">
                <a:latin typeface="Trebuchet MS" panose="020B0603020202020204" pitchFamily="34" charset="0"/>
                <a:sym typeface="Symbol"/>
              </a:rPr>
              <a:t>yavaş soğutulursa  </a:t>
            </a:r>
            <a:r>
              <a:rPr lang="tr-TR" sz="2400" dirty="0" err="1">
                <a:latin typeface="Trebuchet MS" panose="020B0603020202020204" pitchFamily="34" charset="0"/>
                <a:sym typeface="Symbol"/>
              </a:rPr>
              <a:t>martenzit</a:t>
            </a:r>
            <a:r>
              <a:rPr lang="tr-TR" sz="2400" dirty="0">
                <a:latin typeface="Trebuchet MS" panose="020B0603020202020204" pitchFamily="34" charset="0"/>
                <a:sym typeface="Symbol"/>
              </a:rPr>
              <a:t> 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oluşur (Şekil b ve c).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500</a:t>
            </a:r>
            <a:r>
              <a:rPr lang="tr-TR" sz="2400" dirty="0">
                <a:latin typeface="Trebuchet MS" panose="020B0603020202020204" pitchFamily="34" charset="0"/>
              </a:rPr>
              <a:t>°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C’ye soğutulur ve su verilirse  fazı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   (+</a:t>
            </a:r>
            <a:r>
              <a:rPr lang="tr-TR" sz="2400" baseline="-25000" dirty="0" smtClean="0">
                <a:latin typeface="Trebuchet MS" panose="020B0603020202020204" pitchFamily="34" charset="0"/>
                <a:sym typeface="Symbol"/>
              </a:rPr>
              <a:t>2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) (Alüminyum bronz perlit) </a:t>
            </a:r>
            <a:r>
              <a:rPr lang="tr-TR" sz="2400" dirty="0" err="1" smtClean="0">
                <a:latin typeface="Trebuchet MS" panose="020B0603020202020204" pitchFamily="34" charset="0"/>
                <a:sym typeface="Symbol"/>
              </a:rPr>
              <a:t>bozunur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 (Şek d)</a:t>
            </a:r>
            <a:endParaRPr lang="tr-TR" sz="2400" dirty="0">
              <a:latin typeface="Trebuchet MS" panose="020B0603020202020204" pitchFamily="34" charset="0"/>
              <a:sym typeface="Symbol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7452320" y="4581128"/>
            <a:ext cx="125547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r-TR" sz="1600" dirty="0" smtClean="0">
                <a:latin typeface="Trebuchet MS" panose="020B0603020202020204" pitchFamily="34" charset="0"/>
                <a:sym typeface="Symbol"/>
              </a:rPr>
              <a:t>mukavemet</a:t>
            </a:r>
            <a:endParaRPr lang="tr-TR" sz="1600" dirty="0">
              <a:latin typeface="Trebuchet MS" pitchFamily="34" charset="0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7452320" y="5085184"/>
            <a:ext cx="125547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r-TR" sz="1600" dirty="0" smtClean="0">
                <a:latin typeface="Trebuchet MS" panose="020B0603020202020204" pitchFamily="34" charset="0"/>
                <a:sym typeface="Symbol"/>
              </a:rPr>
              <a:t>mukavemet</a:t>
            </a:r>
            <a:endParaRPr lang="tr-TR" sz="1600" dirty="0">
              <a:latin typeface="Trebuchet MS" pitchFamily="34" charset="0"/>
            </a:endParaRPr>
          </a:p>
        </p:txBody>
      </p:sp>
      <p:sp>
        <p:nvSpPr>
          <p:cNvPr id="3" name="Aşağı Ok 2"/>
          <p:cNvSpPr/>
          <p:nvPr/>
        </p:nvSpPr>
        <p:spPr>
          <a:xfrm>
            <a:off x="7236296" y="4581128"/>
            <a:ext cx="144016" cy="40127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Aşağı Ok 13"/>
          <p:cNvSpPr/>
          <p:nvPr/>
        </p:nvSpPr>
        <p:spPr>
          <a:xfrm>
            <a:off x="8748464" y="4581128"/>
            <a:ext cx="144016" cy="40127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Yukarı Ok 4"/>
          <p:cNvSpPr/>
          <p:nvPr/>
        </p:nvSpPr>
        <p:spPr>
          <a:xfrm>
            <a:off x="8748464" y="5085184"/>
            <a:ext cx="144016" cy="33855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Başlık 3"/>
          <p:cNvSpPr>
            <a:spLocks noGrp="1"/>
          </p:cNvSpPr>
          <p:nvPr>
            <p:ph type="title"/>
          </p:nvPr>
        </p:nvSpPr>
        <p:spPr>
          <a:xfrm>
            <a:off x="251520" y="692696"/>
            <a:ext cx="8820472" cy="594320"/>
          </a:xfrm>
        </p:spPr>
        <p:txBody>
          <a:bodyPr>
            <a:noAutofit/>
          </a:bodyPr>
          <a:lstStyle/>
          <a:p>
            <a:r>
              <a:rPr lang="tr-TR" sz="4000" dirty="0" smtClean="0">
                <a:latin typeface="Trebuchet MS" panose="020B0603020202020204" pitchFamily="34" charset="0"/>
              </a:rPr>
              <a:t>Cu-Al alaşımları (Alüminyum bronzları) </a:t>
            </a:r>
            <a:endParaRPr lang="tr-TR" sz="4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695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557815"/>
            <a:ext cx="57961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chemeClr val="accent1"/>
                </a:solidFill>
                <a:latin typeface="Trebuchet MS" panose="020B0603020202020204" pitchFamily="34" charset="0"/>
                <a:sym typeface="Symbol"/>
              </a:rPr>
              <a:t></a:t>
            </a:r>
            <a:r>
              <a:rPr lang="tr-TR" sz="2400" b="1" dirty="0">
                <a:solidFill>
                  <a:schemeClr val="accent1"/>
                </a:solidFill>
                <a:latin typeface="Trebuchet MS" panose="020B0603020202020204" pitchFamily="34" charset="0"/>
                <a:sym typeface="Symbol"/>
              </a:rPr>
              <a:t>’ </a:t>
            </a:r>
            <a:r>
              <a:rPr lang="tr-TR" sz="2400" b="1" dirty="0" err="1" smtClean="0">
                <a:solidFill>
                  <a:schemeClr val="accent1"/>
                </a:solidFill>
                <a:latin typeface="Trebuchet MS" panose="020B0603020202020204" pitchFamily="34" charset="0"/>
                <a:sym typeface="Symbol"/>
              </a:rPr>
              <a:t>martenzitik</a:t>
            </a:r>
            <a:r>
              <a:rPr lang="tr-TR" sz="2400" b="1" dirty="0" smtClean="0">
                <a:solidFill>
                  <a:schemeClr val="accent1"/>
                </a:solidFill>
                <a:latin typeface="Trebuchet MS" panose="020B0603020202020204" pitchFamily="34" charset="0"/>
                <a:sym typeface="Symbol"/>
              </a:rPr>
              <a:t> yapının </a:t>
            </a:r>
            <a:r>
              <a:rPr lang="tr-TR" sz="2400" b="1" dirty="0" err="1" smtClean="0">
                <a:solidFill>
                  <a:schemeClr val="accent1"/>
                </a:solidFill>
                <a:latin typeface="Trebuchet MS" panose="020B0603020202020204" pitchFamily="34" charset="0"/>
                <a:sym typeface="Symbol"/>
              </a:rPr>
              <a:t>temperlenmesi</a:t>
            </a:r>
            <a:r>
              <a:rPr lang="tr-TR" sz="2400" b="1" dirty="0" smtClean="0">
                <a:solidFill>
                  <a:schemeClr val="accent1"/>
                </a:solidFill>
                <a:latin typeface="Trebuchet MS" panose="020B0603020202020204" pitchFamily="34" charset="0"/>
                <a:sym typeface="Symbol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r-TR" sz="2400" dirty="0">
                <a:latin typeface="Trebuchet MS" panose="020B0603020202020204" pitchFamily="34" charset="0"/>
                <a:sym typeface="Symbol"/>
              </a:rPr>
              <a:t>’ </a:t>
            </a:r>
            <a:r>
              <a:rPr lang="tr-TR" sz="2400" dirty="0" err="1" smtClean="0">
                <a:latin typeface="Trebuchet MS" panose="020B0603020202020204" pitchFamily="34" charset="0"/>
                <a:sym typeface="Symbol"/>
              </a:rPr>
              <a:t>martenzitik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 450-600</a:t>
            </a:r>
            <a:r>
              <a:rPr lang="tr-TR" sz="2400" dirty="0" err="1" smtClean="0">
                <a:latin typeface="Trebuchet MS" panose="020B0603020202020204" pitchFamily="34" charset="0"/>
                <a:sym typeface="Symbol"/>
              </a:rPr>
              <a:t>C’de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 </a:t>
            </a:r>
            <a:r>
              <a:rPr lang="tr-TR" sz="2400" dirty="0" err="1" smtClean="0">
                <a:latin typeface="Trebuchet MS" panose="020B0603020202020204" pitchFamily="34" charset="0"/>
                <a:sym typeface="Symbol"/>
              </a:rPr>
              <a:t>temperlenerek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 iyi özellikler sağlanabilir.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r-TR" sz="2400" dirty="0" err="1" smtClean="0">
                <a:latin typeface="Trebuchet MS" panose="020B0603020202020204" pitchFamily="34" charset="0"/>
                <a:sym typeface="Symbol"/>
              </a:rPr>
              <a:t>Temperleme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 sonucu çok ince </a:t>
            </a:r>
            <a:r>
              <a:rPr lang="tr-TR" sz="2400" b="1" dirty="0" smtClean="0">
                <a:solidFill>
                  <a:schemeClr val="accent1"/>
                </a:solidFill>
                <a:latin typeface="Trebuchet MS" panose="020B0603020202020204" pitchFamily="34" charset="0"/>
                <a:sym typeface="Symbol"/>
              </a:rPr>
              <a:t> fazı çökeltileri 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çok iyi mukavemet ve </a:t>
            </a:r>
            <a:r>
              <a:rPr lang="tr-TR" sz="2400" dirty="0" err="1" smtClean="0">
                <a:latin typeface="Trebuchet MS" panose="020B0603020202020204" pitchFamily="34" charset="0"/>
                <a:sym typeface="Symbol"/>
              </a:rPr>
              <a:t>süneklik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 sağlar.</a:t>
            </a:r>
          </a:p>
          <a:p>
            <a:endParaRPr lang="tr-TR" sz="2400" dirty="0" smtClean="0">
              <a:latin typeface="Trebuchet MS" panose="020B0603020202020204" pitchFamily="34" charset="0"/>
              <a:sym typeface="Symbo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84784"/>
            <a:ext cx="3371850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323528" y="4592009"/>
            <a:ext cx="2087431" cy="646331"/>
          </a:xfrm>
          <a:prstGeom prst="rect">
            <a:avLst/>
          </a:prstGeom>
          <a:noFill/>
          <a:ln>
            <a:solidFill>
              <a:srgbClr val="006666"/>
            </a:solidFill>
          </a:ln>
        </p:spPr>
        <p:txBody>
          <a:bodyPr wrap="none" rtlCol="0">
            <a:spAutoFit/>
          </a:bodyPr>
          <a:lstStyle/>
          <a:p>
            <a:r>
              <a:rPr lang="tr-TR" dirty="0" smtClean="0">
                <a:latin typeface="Trebuchet MS" pitchFamily="34" charset="0"/>
              </a:rPr>
              <a:t>Artan </a:t>
            </a:r>
            <a:r>
              <a:rPr lang="tr-TR" dirty="0" err="1" smtClean="0">
                <a:latin typeface="Trebuchet MS" pitchFamily="34" charset="0"/>
              </a:rPr>
              <a:t>temperleme</a:t>
            </a:r>
            <a:endParaRPr lang="tr-TR" dirty="0" smtClean="0">
              <a:latin typeface="Trebuchet MS" pitchFamily="34" charset="0"/>
            </a:endParaRPr>
          </a:p>
          <a:p>
            <a:r>
              <a:rPr lang="tr-TR" dirty="0" smtClean="0">
                <a:latin typeface="Trebuchet MS" pitchFamily="34" charset="0"/>
              </a:rPr>
              <a:t>sıcaklığı</a:t>
            </a:r>
            <a:endParaRPr lang="tr-TR" dirty="0">
              <a:latin typeface="Trebuchet MS" pitchFamily="34" charset="0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2864406" y="4605885"/>
            <a:ext cx="1707594" cy="646331"/>
          </a:xfrm>
          <a:prstGeom prst="rect">
            <a:avLst/>
          </a:prstGeom>
          <a:noFill/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Trebuchet MS" pitchFamily="34" charset="0"/>
              </a:rPr>
              <a:t>Daha iri</a:t>
            </a:r>
          </a:p>
          <a:p>
            <a:r>
              <a:rPr lang="tr-TR" dirty="0" err="1" smtClean="0">
                <a:latin typeface="Trebuchet MS" pitchFamily="34" charset="0"/>
              </a:rPr>
              <a:t>mikroyapı</a:t>
            </a:r>
            <a:endParaRPr lang="tr-TR" dirty="0">
              <a:latin typeface="Trebuchet MS" pitchFamily="34" charset="0"/>
            </a:endParaRPr>
          </a:p>
        </p:txBody>
      </p:sp>
      <p:sp>
        <p:nvSpPr>
          <p:cNvPr id="8" name="Sağ Ok 7"/>
          <p:cNvSpPr/>
          <p:nvPr/>
        </p:nvSpPr>
        <p:spPr>
          <a:xfrm>
            <a:off x="2410959" y="4915174"/>
            <a:ext cx="453447" cy="2430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Metin kutusu 16"/>
          <p:cNvSpPr txBox="1"/>
          <p:nvPr/>
        </p:nvSpPr>
        <p:spPr>
          <a:xfrm>
            <a:off x="7240865" y="5195282"/>
            <a:ext cx="1584176" cy="1169551"/>
          </a:xfrm>
          <a:prstGeom prst="rect">
            <a:avLst/>
          </a:prstGeom>
          <a:solidFill>
            <a:schemeClr val="bg1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r>
              <a:rPr lang="tr-TR" sz="1400" dirty="0" smtClean="0">
                <a:latin typeface="Trebuchet MS" pitchFamily="34" charset="0"/>
              </a:rPr>
              <a:t>Cu-%10 </a:t>
            </a:r>
            <a:r>
              <a:rPr lang="tr-TR" sz="1400" dirty="0" err="1" smtClean="0">
                <a:latin typeface="Trebuchet MS" pitchFamily="34" charset="0"/>
              </a:rPr>
              <a:t>Al’de</a:t>
            </a:r>
            <a:r>
              <a:rPr lang="tr-TR" sz="1400" dirty="0" smtClean="0">
                <a:latin typeface="Trebuchet MS" pitchFamily="34" charset="0"/>
              </a:rPr>
              <a:t> </a:t>
            </a:r>
            <a:r>
              <a:rPr lang="tr-TR" sz="1400" dirty="0">
                <a:latin typeface="Trebuchet MS" panose="020B0603020202020204" pitchFamily="34" charset="0"/>
                <a:sym typeface="Symbol"/>
              </a:rPr>
              <a:t>’ </a:t>
            </a:r>
            <a:r>
              <a:rPr lang="tr-TR" sz="1400" dirty="0" err="1" smtClean="0">
                <a:latin typeface="Trebuchet MS" panose="020B0603020202020204" pitchFamily="34" charset="0"/>
                <a:sym typeface="Symbol"/>
              </a:rPr>
              <a:t>martenzitin</a:t>
            </a:r>
            <a:r>
              <a:rPr lang="tr-TR" sz="1400" dirty="0" smtClean="0">
                <a:latin typeface="Trebuchet MS" panose="020B0603020202020204" pitchFamily="34" charset="0"/>
                <a:sym typeface="Symbol"/>
              </a:rPr>
              <a:t> </a:t>
            </a:r>
            <a:r>
              <a:rPr lang="tr-TR" sz="1400" dirty="0" smtClean="0">
                <a:latin typeface="Trebuchet MS" pitchFamily="34" charset="0"/>
              </a:rPr>
              <a:t>farklı sıcaklıklarda </a:t>
            </a:r>
            <a:r>
              <a:rPr lang="tr-TR" sz="1400" dirty="0" err="1" smtClean="0">
                <a:latin typeface="Trebuchet MS" panose="020B0603020202020204" pitchFamily="34" charset="0"/>
                <a:sym typeface="Symbol"/>
              </a:rPr>
              <a:t>temperlenmesi</a:t>
            </a:r>
            <a:endParaRPr lang="tr-TR" sz="1400" dirty="0">
              <a:latin typeface="Trebuchet MS" pitchFamily="34" charset="0"/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395536" y="5493202"/>
            <a:ext cx="5040560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tr-TR" dirty="0" smtClean="0">
                <a:latin typeface="Trebuchet MS" pitchFamily="34" charset="0"/>
              </a:rPr>
              <a:t>900</a:t>
            </a:r>
            <a:r>
              <a:rPr lang="tr-TR" dirty="0" smtClean="0">
                <a:latin typeface="Trebuchet MS" pitchFamily="34" charset="0"/>
                <a:sym typeface="Symbol"/>
              </a:rPr>
              <a:t></a:t>
            </a:r>
            <a:r>
              <a:rPr lang="tr-TR" dirty="0" err="1" smtClean="0">
                <a:latin typeface="Trebuchet MS" pitchFamily="34" charset="0"/>
              </a:rPr>
              <a:t>C’de</a:t>
            </a:r>
            <a:r>
              <a:rPr lang="tr-TR" dirty="0" smtClean="0">
                <a:latin typeface="Trebuchet MS" pitchFamily="34" charset="0"/>
              </a:rPr>
              <a:t> 1 s tutulup suda su verildi</a:t>
            </a:r>
          </a:p>
          <a:p>
            <a:pPr marL="342900" indent="-342900">
              <a:buAutoNum type="alphaLcParenR"/>
            </a:pPr>
            <a:r>
              <a:rPr lang="tr-TR" dirty="0" smtClean="0">
                <a:latin typeface="Trebuchet MS" pitchFamily="34" charset="0"/>
              </a:rPr>
              <a:t>400</a:t>
            </a:r>
            <a:r>
              <a:rPr lang="tr-TR" dirty="0" smtClean="0">
                <a:latin typeface="Trebuchet MS" pitchFamily="34" charset="0"/>
                <a:sym typeface="Symbol"/>
              </a:rPr>
              <a:t></a:t>
            </a:r>
            <a:r>
              <a:rPr lang="tr-TR" dirty="0" err="1" smtClean="0">
                <a:latin typeface="Trebuchet MS" pitchFamily="34" charset="0"/>
              </a:rPr>
              <a:t>C’de</a:t>
            </a:r>
            <a:r>
              <a:rPr lang="tr-TR" dirty="0" smtClean="0">
                <a:latin typeface="Trebuchet MS" pitchFamily="34" charset="0"/>
              </a:rPr>
              <a:t> 1 s </a:t>
            </a:r>
            <a:r>
              <a:rPr lang="tr-TR" dirty="0" err="1" smtClean="0">
                <a:latin typeface="Trebuchet MS" pitchFamily="34" charset="0"/>
              </a:rPr>
              <a:t>temperleme</a:t>
            </a:r>
            <a:endParaRPr lang="tr-TR" dirty="0" smtClean="0">
              <a:latin typeface="Trebuchet MS" pitchFamily="34" charset="0"/>
            </a:endParaRPr>
          </a:p>
          <a:p>
            <a:pPr marL="342900" indent="-342900">
              <a:buAutoNum type="alphaLcParenR"/>
            </a:pPr>
            <a:r>
              <a:rPr lang="tr-TR" dirty="0" smtClean="0">
                <a:latin typeface="Trebuchet MS" pitchFamily="34" charset="0"/>
              </a:rPr>
              <a:t>500</a:t>
            </a:r>
            <a:r>
              <a:rPr lang="tr-TR" dirty="0" smtClean="0">
                <a:latin typeface="Trebuchet MS" pitchFamily="34" charset="0"/>
                <a:sym typeface="Symbol"/>
              </a:rPr>
              <a:t></a:t>
            </a:r>
            <a:r>
              <a:rPr lang="tr-TR" dirty="0" err="1" smtClean="0">
                <a:latin typeface="Trebuchet MS" pitchFamily="34" charset="0"/>
              </a:rPr>
              <a:t>C’de</a:t>
            </a:r>
            <a:r>
              <a:rPr lang="tr-TR" dirty="0" smtClean="0">
                <a:latin typeface="Trebuchet MS" pitchFamily="34" charset="0"/>
              </a:rPr>
              <a:t> 1 s </a:t>
            </a:r>
            <a:r>
              <a:rPr lang="tr-TR" dirty="0" err="1" smtClean="0">
                <a:latin typeface="Trebuchet MS" pitchFamily="34" charset="0"/>
              </a:rPr>
              <a:t>temperleme</a:t>
            </a:r>
            <a:endParaRPr lang="tr-TR" dirty="0" smtClean="0">
              <a:latin typeface="Trebuchet MS" pitchFamily="34" charset="0"/>
            </a:endParaRPr>
          </a:p>
          <a:p>
            <a:pPr marL="342900" indent="-342900">
              <a:buAutoNum type="alphaLcParenR"/>
            </a:pPr>
            <a:r>
              <a:rPr lang="tr-TR" dirty="0" smtClean="0">
                <a:latin typeface="Trebuchet MS" pitchFamily="34" charset="0"/>
              </a:rPr>
              <a:t>600</a:t>
            </a:r>
            <a:r>
              <a:rPr lang="tr-TR" dirty="0" smtClean="0">
                <a:latin typeface="Trebuchet MS" pitchFamily="34" charset="0"/>
                <a:sym typeface="Symbol"/>
              </a:rPr>
              <a:t></a:t>
            </a:r>
            <a:r>
              <a:rPr lang="tr-TR" dirty="0" err="1" smtClean="0">
                <a:latin typeface="Trebuchet MS" pitchFamily="34" charset="0"/>
              </a:rPr>
              <a:t>C’de</a:t>
            </a:r>
            <a:r>
              <a:rPr lang="tr-TR" dirty="0" smtClean="0">
                <a:latin typeface="Trebuchet MS" pitchFamily="34" charset="0"/>
              </a:rPr>
              <a:t> 1 s </a:t>
            </a:r>
            <a:r>
              <a:rPr lang="tr-TR" dirty="0" err="1" smtClean="0">
                <a:latin typeface="Trebuchet MS" pitchFamily="34" charset="0"/>
              </a:rPr>
              <a:t>temperleme</a:t>
            </a:r>
            <a:endParaRPr lang="tr-TR" dirty="0">
              <a:latin typeface="Trebuchet MS" pitchFamily="34" charset="0"/>
            </a:endParaRPr>
          </a:p>
        </p:txBody>
      </p:sp>
      <p:sp>
        <p:nvSpPr>
          <p:cNvPr id="11" name="Başlık 3"/>
          <p:cNvSpPr>
            <a:spLocks noGrp="1"/>
          </p:cNvSpPr>
          <p:nvPr>
            <p:ph type="title"/>
          </p:nvPr>
        </p:nvSpPr>
        <p:spPr>
          <a:xfrm>
            <a:off x="251520" y="674440"/>
            <a:ext cx="8820472" cy="594320"/>
          </a:xfrm>
        </p:spPr>
        <p:txBody>
          <a:bodyPr>
            <a:noAutofit/>
          </a:bodyPr>
          <a:lstStyle/>
          <a:p>
            <a:r>
              <a:rPr lang="tr-TR" sz="4000" dirty="0" smtClean="0">
                <a:latin typeface="Trebuchet MS" panose="020B0603020202020204" pitchFamily="34" charset="0"/>
              </a:rPr>
              <a:t>Cu-Al alaşımları (Alüminyum bronzları) </a:t>
            </a:r>
            <a:endParaRPr lang="tr-TR" sz="4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147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251520" y="1496973"/>
            <a:ext cx="8712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Alüminyum </a:t>
            </a:r>
            <a:r>
              <a:rPr lang="tr-TR" sz="2800" dirty="0">
                <a:latin typeface="Trebuchet MS" pitchFamily="34" charset="0"/>
              </a:rPr>
              <a:t>bronzları yüksek ergime sıcaklığına sahiptir(yaklaşık </a:t>
            </a:r>
            <a:r>
              <a:rPr lang="tr-TR" sz="2800" dirty="0" smtClean="0">
                <a:latin typeface="Trebuchet MS" pitchFamily="34" charset="0"/>
              </a:rPr>
              <a:t>1038°C</a:t>
            </a:r>
            <a:r>
              <a:rPr lang="tr-TR" sz="2800" dirty="0">
                <a:latin typeface="Trebuchet MS" pitchFamily="34" charset="0"/>
              </a:rPr>
              <a:t>)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Dar </a:t>
            </a:r>
            <a:r>
              <a:rPr lang="tr-TR" sz="2800" dirty="0">
                <a:latin typeface="Trebuchet MS" pitchFamily="34" charset="0"/>
              </a:rPr>
              <a:t>katılaşma aralığı vardır (</a:t>
            </a:r>
            <a:r>
              <a:rPr lang="tr-TR" sz="2800" dirty="0" err="1">
                <a:latin typeface="Trebuchet MS" pitchFamily="34" charset="0"/>
              </a:rPr>
              <a:t>likidus</a:t>
            </a:r>
            <a:r>
              <a:rPr lang="tr-TR" sz="2800" dirty="0">
                <a:latin typeface="Trebuchet MS" pitchFamily="34" charset="0"/>
              </a:rPr>
              <a:t> – </a:t>
            </a:r>
            <a:r>
              <a:rPr lang="tr-TR" sz="2800" dirty="0" err="1">
                <a:latin typeface="Trebuchet MS" pitchFamily="34" charset="0"/>
              </a:rPr>
              <a:t>solidus</a:t>
            </a:r>
            <a:r>
              <a:rPr lang="tr-TR" sz="2800" dirty="0">
                <a:latin typeface="Trebuchet MS" pitchFamily="34" charset="0"/>
              </a:rPr>
              <a:t> arası yaklaşık </a:t>
            </a:r>
            <a:r>
              <a:rPr lang="tr-TR" sz="2800" dirty="0" smtClean="0">
                <a:latin typeface="Trebuchet MS" pitchFamily="34" charset="0"/>
              </a:rPr>
              <a:t>110°C</a:t>
            </a:r>
            <a:r>
              <a:rPr lang="tr-TR" sz="2800" dirty="0">
                <a:latin typeface="Trebuchet MS" pitchFamily="34" charset="0"/>
              </a:rPr>
              <a:t>)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Sıcaklığın </a:t>
            </a:r>
            <a:r>
              <a:rPr lang="tr-TR" sz="2800" dirty="0">
                <a:latin typeface="Trebuchet MS" pitchFamily="34" charset="0"/>
              </a:rPr>
              <a:t>artması ile </a:t>
            </a:r>
            <a:r>
              <a:rPr lang="el-GR" sz="2800" dirty="0">
                <a:latin typeface="Trebuchet MS" pitchFamily="34" charset="0"/>
              </a:rPr>
              <a:t>α </a:t>
            </a:r>
            <a:r>
              <a:rPr lang="tr-TR" sz="2800" dirty="0">
                <a:latin typeface="Trebuchet MS" pitchFamily="34" charset="0"/>
              </a:rPr>
              <a:t>ve </a:t>
            </a:r>
            <a:r>
              <a:rPr lang="el-GR" sz="2800" dirty="0">
                <a:latin typeface="Trebuchet MS" pitchFamily="34" charset="0"/>
              </a:rPr>
              <a:t>α +β </a:t>
            </a:r>
            <a:r>
              <a:rPr lang="tr-TR" sz="2800" dirty="0">
                <a:latin typeface="Trebuchet MS" pitchFamily="34" charset="0"/>
              </a:rPr>
              <a:t>fazlarının çözünürlük sınırları değişir.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565°C </a:t>
            </a:r>
            <a:r>
              <a:rPr lang="tr-TR" sz="2800" dirty="0">
                <a:latin typeface="Trebuchet MS" pitchFamily="34" charset="0"/>
              </a:rPr>
              <a:t>ve % 11.8 alüminyumda meydana gelen </a:t>
            </a:r>
            <a:r>
              <a:rPr lang="tr-TR" sz="2800" dirty="0" err="1">
                <a:latin typeface="Trebuchet MS" pitchFamily="34" charset="0"/>
              </a:rPr>
              <a:t>ötektoid</a:t>
            </a:r>
            <a:r>
              <a:rPr lang="tr-TR" sz="2800" dirty="0">
                <a:latin typeface="Trebuchet MS" pitchFamily="34" charset="0"/>
              </a:rPr>
              <a:t> dönüşüm, </a:t>
            </a:r>
            <a:r>
              <a:rPr lang="tr-TR" sz="2800" dirty="0" smtClean="0">
                <a:latin typeface="Trebuchet MS" pitchFamily="34" charset="0"/>
              </a:rPr>
              <a:t>ısıl işlemle </a:t>
            </a:r>
            <a:r>
              <a:rPr lang="tr-TR" sz="2800" dirty="0">
                <a:latin typeface="Trebuchet MS" pitchFamily="34" charset="0"/>
              </a:rPr>
              <a:t>sertleştirilebilme karakteristiğini vurgular.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Alüminyum </a:t>
            </a:r>
            <a:r>
              <a:rPr lang="tr-TR" sz="2800" dirty="0" err="1">
                <a:latin typeface="Trebuchet MS" pitchFamily="34" charset="0"/>
              </a:rPr>
              <a:t>brozları</a:t>
            </a:r>
            <a:r>
              <a:rPr lang="tr-TR" sz="2800" dirty="0">
                <a:latin typeface="Trebuchet MS" pitchFamily="34" charset="0"/>
              </a:rPr>
              <a:t> dayanımları yüksek, deniz suyu, </a:t>
            </a:r>
            <a:r>
              <a:rPr lang="tr-TR" sz="2800" dirty="0" err="1">
                <a:latin typeface="Trebuchet MS" pitchFamily="34" charset="0"/>
              </a:rPr>
              <a:t>sülfirik</a:t>
            </a:r>
            <a:r>
              <a:rPr lang="tr-TR" sz="2800" dirty="0">
                <a:latin typeface="Trebuchet MS" pitchFamily="34" charset="0"/>
              </a:rPr>
              <a:t> asit ve </a:t>
            </a:r>
            <a:r>
              <a:rPr lang="tr-TR" sz="2800" dirty="0" smtClean="0">
                <a:latin typeface="Trebuchet MS" pitchFamily="34" charset="0"/>
              </a:rPr>
              <a:t>tuz çözeltilerine </a:t>
            </a:r>
            <a:r>
              <a:rPr lang="tr-TR" sz="2800" dirty="0">
                <a:latin typeface="Trebuchet MS" pitchFamily="34" charset="0"/>
              </a:rPr>
              <a:t>karşı korozyon direnci yüksek alaşımlardır</a:t>
            </a:r>
            <a:r>
              <a:rPr lang="tr-TR" sz="2800" dirty="0" smtClean="0">
                <a:latin typeface="Trebuchet MS" pitchFamily="34" charset="0"/>
              </a:rPr>
              <a:t>.</a:t>
            </a:r>
          </a:p>
        </p:txBody>
      </p:sp>
      <p:sp>
        <p:nvSpPr>
          <p:cNvPr id="5" name="Başlık 3"/>
          <p:cNvSpPr>
            <a:spLocks noGrp="1"/>
          </p:cNvSpPr>
          <p:nvPr>
            <p:ph type="title"/>
          </p:nvPr>
        </p:nvSpPr>
        <p:spPr>
          <a:xfrm>
            <a:off x="251520" y="764704"/>
            <a:ext cx="8820472" cy="594320"/>
          </a:xfrm>
        </p:spPr>
        <p:txBody>
          <a:bodyPr>
            <a:noAutofit/>
          </a:bodyPr>
          <a:lstStyle/>
          <a:p>
            <a:r>
              <a:rPr lang="tr-TR" sz="4000" dirty="0" smtClean="0">
                <a:latin typeface="Trebuchet MS" panose="020B0603020202020204" pitchFamily="34" charset="0"/>
              </a:rPr>
              <a:t>Cu-Al alaşımları (Alüminyum bronzları) </a:t>
            </a:r>
            <a:endParaRPr lang="tr-TR" sz="4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244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251520" y="746448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itchFamily="34" charset="0"/>
              </a:rPr>
              <a:t>Alüminyum bronzları</a:t>
            </a:r>
            <a:endParaRPr lang="tr-TR" dirty="0">
              <a:latin typeface="Trebuchet MS" pitchFamily="34" charset="0"/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179512" y="1406381"/>
            <a:ext cx="85689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latin typeface="Trebuchet MS" pitchFamily="34" charset="0"/>
              </a:rPr>
              <a:t>6% </a:t>
            </a:r>
            <a:r>
              <a:rPr lang="tr-TR" sz="2400" b="1" i="1" dirty="0" smtClean="0">
                <a:latin typeface="Trebuchet MS" pitchFamily="34" charset="0"/>
              </a:rPr>
              <a:t>ile</a:t>
            </a:r>
            <a:r>
              <a:rPr lang="en-US" sz="2400" b="1" i="1" dirty="0" smtClean="0">
                <a:latin typeface="Trebuchet MS" pitchFamily="34" charset="0"/>
              </a:rPr>
              <a:t> 12% aluminum, </a:t>
            </a:r>
            <a:r>
              <a:rPr lang="tr-TR" sz="2400" dirty="0" smtClean="0">
                <a:latin typeface="Trebuchet MS" pitchFamily="34" charset="0"/>
              </a:rPr>
              <a:t>%6’ya kadar</a:t>
            </a:r>
            <a:r>
              <a:rPr lang="en-US" sz="2400" dirty="0" smtClean="0">
                <a:latin typeface="Trebuchet MS" pitchFamily="34" charset="0"/>
              </a:rPr>
              <a:t> </a:t>
            </a:r>
            <a:r>
              <a:rPr lang="tr-TR" sz="2400" dirty="0" err="1" smtClean="0">
                <a:latin typeface="Trebuchet MS" pitchFamily="34" charset="0"/>
              </a:rPr>
              <a:t>Fe</a:t>
            </a:r>
            <a:r>
              <a:rPr lang="tr-TR" sz="2400" dirty="0" smtClean="0">
                <a:latin typeface="Trebuchet MS" pitchFamily="34" charset="0"/>
              </a:rPr>
              <a:t> ve </a:t>
            </a:r>
            <a:r>
              <a:rPr lang="tr-TR" sz="2400" dirty="0" err="1" smtClean="0">
                <a:latin typeface="Trebuchet MS" pitchFamily="34" charset="0"/>
              </a:rPr>
              <a:t>Ni</a:t>
            </a:r>
            <a:r>
              <a:rPr lang="en-US" sz="2400" dirty="0" smtClean="0">
                <a:latin typeface="Trebuchet MS" pitchFamily="34" charset="0"/>
              </a:rPr>
              <a:t> </a:t>
            </a:r>
            <a:endParaRPr lang="tr-TR" sz="2400" dirty="0" smtClean="0">
              <a:latin typeface="Trebuchet MS" pitchFamily="34" charset="0"/>
            </a:endParaRPr>
          </a:p>
          <a:p>
            <a:r>
              <a:rPr lang="tr-TR" sz="2400" dirty="0" smtClean="0">
                <a:latin typeface="Trebuchet MS" pitchFamily="34" charset="0"/>
              </a:rPr>
              <a:t>Yüksek mukavemet ve mükemmel korozyon direnci ve aşınma direnci gösterirler.</a:t>
            </a:r>
          </a:p>
          <a:p>
            <a:r>
              <a:rPr lang="tr-TR" sz="2400" dirty="0" smtClean="0">
                <a:latin typeface="Trebuchet MS" pitchFamily="34" charset="0"/>
              </a:rPr>
              <a:t>Katı eriyik sertleşmesi, soğuk deformasyon, ve </a:t>
            </a:r>
            <a:r>
              <a:rPr lang="tr-TR" sz="2400" dirty="0" err="1" smtClean="0">
                <a:latin typeface="Trebuchet MS" pitchFamily="34" charset="0"/>
              </a:rPr>
              <a:t>Fe’ce</a:t>
            </a:r>
            <a:r>
              <a:rPr lang="tr-TR" sz="2400" dirty="0" smtClean="0">
                <a:latin typeface="Trebuchet MS" pitchFamily="34" charset="0"/>
              </a:rPr>
              <a:t> zengin çökelmesi mukavemeti belirler.</a:t>
            </a:r>
          </a:p>
          <a:p>
            <a:r>
              <a:rPr lang="tr-TR" sz="2400" dirty="0" smtClean="0">
                <a:latin typeface="Trebuchet MS" pitchFamily="34" charset="0"/>
              </a:rPr>
              <a:t>Yüksek alüminyumlu alaşımlar su verilebilir ve </a:t>
            </a:r>
            <a:r>
              <a:rPr lang="tr-TR" sz="2400" dirty="0" err="1" smtClean="0">
                <a:latin typeface="Trebuchet MS" pitchFamily="34" charset="0"/>
              </a:rPr>
              <a:t>temperlenir</a:t>
            </a:r>
            <a:r>
              <a:rPr lang="tr-TR" sz="2400" dirty="0" smtClean="0">
                <a:latin typeface="Trebuchet MS" pitchFamily="34" charset="0"/>
              </a:rPr>
              <a:t>.</a:t>
            </a:r>
          </a:p>
          <a:p>
            <a:r>
              <a:rPr lang="en-US" sz="2400" dirty="0" smtClean="0">
                <a:latin typeface="Trebuchet MS" pitchFamily="34" charset="0"/>
              </a:rPr>
              <a:t>Al</a:t>
            </a:r>
            <a:r>
              <a:rPr lang="tr-TR" sz="2400" dirty="0" err="1" smtClean="0">
                <a:latin typeface="Trebuchet MS" pitchFamily="34" charset="0"/>
              </a:rPr>
              <a:t>üminyum</a:t>
            </a:r>
            <a:r>
              <a:rPr lang="tr-TR" sz="2400" dirty="0" smtClean="0">
                <a:latin typeface="Trebuchet MS" pitchFamily="34" charset="0"/>
              </a:rPr>
              <a:t> bronzları denizcilik malzemelerinde, deniz suyu, oksitleyici olmayan asit ve endüstriyel proses sıvıları taşıyan  tesisatlarının şaft, pompa ve valf parçalarında kullanılır. </a:t>
            </a:r>
          </a:p>
          <a:p>
            <a:r>
              <a:rPr lang="tr-TR" sz="2400" dirty="0" smtClean="0">
                <a:latin typeface="Trebuchet MS" pitchFamily="34" charset="0"/>
              </a:rPr>
              <a:t>Ayni zamanda ağır iş rulmanlarında, makine parçalarında da kullanılır. Alüminyum bronzdan dökülen parçalar mükemmel korozyon direnci, yüksek mukavemet, tokluk ve aşınma direnci gösterirler.  Dökülebilirlik ve kaynaklanabilirlikleri çok iyidir.</a:t>
            </a:r>
          </a:p>
        </p:txBody>
      </p:sp>
    </p:spTree>
    <p:extLst>
      <p:ext uri="{BB962C8B-B14F-4D97-AF65-F5344CB8AC3E}">
        <p14:creationId xmlns:p14="http://schemas.microsoft.com/office/powerpoint/2010/main" xmlns="" val="172198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467544" y="1556792"/>
            <a:ext cx="8424936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  <a:latin typeface="Trebuchet MS" pitchFamily="34" charset="0"/>
              </a:rPr>
              <a:t>I.GRUP: % 4 – 9 Al içerir</a:t>
            </a:r>
            <a:r>
              <a:rPr lang="tr-TR" sz="2800" dirty="0">
                <a:solidFill>
                  <a:srgbClr val="FF0000"/>
                </a:solidFill>
                <a:latin typeface="Trebuchet MS" pitchFamily="34" charset="0"/>
              </a:rPr>
              <a:t>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el-GR" sz="2800" dirty="0" smtClean="0">
                <a:latin typeface="Trebuchet MS" pitchFamily="34" charset="0"/>
              </a:rPr>
              <a:t>α </a:t>
            </a:r>
            <a:r>
              <a:rPr lang="el-GR" sz="2800" dirty="0">
                <a:latin typeface="Trebuchet MS" pitchFamily="34" charset="0"/>
              </a:rPr>
              <a:t>- </a:t>
            </a:r>
            <a:r>
              <a:rPr lang="tr-TR" sz="2800" dirty="0">
                <a:latin typeface="Trebuchet MS" pitchFamily="34" charset="0"/>
              </a:rPr>
              <a:t>katı çözeltisinden </a:t>
            </a:r>
            <a:r>
              <a:rPr lang="tr-TR" sz="2800" dirty="0" err="1">
                <a:latin typeface="Trebuchet MS" pitchFamily="34" charset="0"/>
              </a:rPr>
              <a:t>oluşur.eriyiğinden</a:t>
            </a:r>
            <a:r>
              <a:rPr lang="tr-TR" sz="2800" dirty="0">
                <a:latin typeface="Trebuchet MS" pitchFamily="34" charset="0"/>
              </a:rPr>
              <a:t> oluşur.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Homojen </a:t>
            </a:r>
            <a:r>
              <a:rPr lang="tr-TR" sz="2800" dirty="0">
                <a:latin typeface="Trebuchet MS" pitchFamily="34" charset="0"/>
              </a:rPr>
              <a:t>yapıya sahiptirler.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Oldukça </a:t>
            </a:r>
            <a:r>
              <a:rPr lang="tr-TR" sz="2800" dirty="0" err="1">
                <a:latin typeface="Trebuchet MS" pitchFamily="34" charset="0"/>
              </a:rPr>
              <a:t>sünektirler</a:t>
            </a:r>
            <a:r>
              <a:rPr lang="tr-TR" sz="2800" dirty="0">
                <a:latin typeface="Trebuchet MS" pitchFamily="34" charset="0"/>
              </a:rPr>
              <a:t>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Mukavemetlerini </a:t>
            </a:r>
            <a:r>
              <a:rPr lang="tr-TR" sz="2800" dirty="0">
                <a:latin typeface="Trebuchet MS" pitchFamily="34" charset="0"/>
              </a:rPr>
              <a:t>arttırmak için ısıl işlem uygulanmaz.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Nikel</a:t>
            </a:r>
            <a:r>
              <a:rPr lang="tr-TR" sz="2800" dirty="0">
                <a:latin typeface="Trebuchet MS" pitchFamily="34" charset="0"/>
              </a:rPr>
              <a:t>, demir ve / veya Fe – Mn ilave edilir.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II</a:t>
            </a:r>
            <a:r>
              <a:rPr lang="tr-TR" sz="2800" dirty="0">
                <a:latin typeface="Trebuchet MS" pitchFamily="34" charset="0"/>
              </a:rPr>
              <a:t>. Gruba göre korozyon dirençleri de fazladır.</a:t>
            </a:r>
          </a:p>
          <a:p>
            <a:pPr>
              <a:spcBef>
                <a:spcPts val="1200"/>
              </a:spcBef>
            </a:pPr>
            <a:r>
              <a:rPr lang="tr-TR" sz="2800" b="1" dirty="0">
                <a:solidFill>
                  <a:srgbClr val="FF0000"/>
                </a:solidFill>
                <a:latin typeface="Trebuchet MS" pitchFamily="34" charset="0"/>
              </a:rPr>
              <a:t>II.GRUP: % 9 – 14 Al içerir</a:t>
            </a:r>
            <a:r>
              <a:rPr lang="tr-TR" sz="2800" dirty="0">
                <a:solidFill>
                  <a:srgbClr val="FF0000"/>
                </a:solidFill>
                <a:latin typeface="Trebuchet MS" pitchFamily="34" charset="0"/>
              </a:rPr>
              <a:t>. </a:t>
            </a:r>
            <a:endParaRPr lang="tr-TR" sz="2800" dirty="0" smtClean="0">
              <a:solidFill>
                <a:srgbClr val="FF0000"/>
              </a:solidFill>
              <a:latin typeface="Trebuchet MS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Yapı</a:t>
            </a:r>
            <a:r>
              <a:rPr lang="tr-TR" sz="2800" dirty="0" smtClean="0">
                <a:solidFill>
                  <a:schemeClr val="accent1"/>
                </a:solidFill>
                <a:latin typeface="Trebuchet MS" pitchFamily="34" charset="0"/>
              </a:rPr>
              <a:t> </a:t>
            </a:r>
            <a:r>
              <a:rPr lang="tr-TR" sz="2800" dirty="0" smtClean="0">
                <a:solidFill>
                  <a:schemeClr val="tx2"/>
                </a:solidFill>
                <a:latin typeface="Trebuchet MS" pitchFamily="34" charset="0"/>
              </a:rPr>
              <a:t>( </a:t>
            </a:r>
            <a:r>
              <a:rPr lang="el-GR" sz="2800" dirty="0">
                <a:solidFill>
                  <a:schemeClr val="tx2"/>
                </a:solidFill>
                <a:latin typeface="Trebuchet MS" pitchFamily="34" charset="0"/>
              </a:rPr>
              <a:t>α+β ) </a:t>
            </a:r>
            <a:r>
              <a:rPr lang="tr-TR" sz="2800" dirty="0">
                <a:latin typeface="Trebuchet MS" pitchFamily="34" charset="0"/>
              </a:rPr>
              <a:t>fazındadır. İlk olarak </a:t>
            </a:r>
            <a:r>
              <a:rPr lang="el-GR" sz="2800" dirty="0" smtClean="0">
                <a:latin typeface="Trebuchet MS" pitchFamily="34" charset="0"/>
              </a:rPr>
              <a:t>β</a:t>
            </a:r>
            <a:r>
              <a:rPr lang="tr-TR" sz="2800" dirty="0" smtClean="0">
                <a:latin typeface="Trebuchet MS" pitchFamily="34" charset="0"/>
              </a:rPr>
              <a:t> oluşur</a:t>
            </a:r>
            <a:r>
              <a:rPr lang="tr-TR" sz="2800" dirty="0">
                <a:latin typeface="Trebuchet MS" pitchFamily="34" charset="0"/>
              </a:rPr>
              <a:t>.</a:t>
            </a:r>
            <a:endParaRPr lang="tr-TR" sz="2400" dirty="0" smtClean="0">
              <a:latin typeface="Trebuchet MS" panose="020B0603020202020204" pitchFamily="34" charset="0"/>
            </a:endParaRPr>
          </a:p>
        </p:txBody>
      </p:sp>
      <p:sp>
        <p:nvSpPr>
          <p:cNvPr id="5" name="Başlık 3"/>
          <p:cNvSpPr>
            <a:spLocks noGrp="1"/>
          </p:cNvSpPr>
          <p:nvPr>
            <p:ph type="title"/>
          </p:nvPr>
        </p:nvSpPr>
        <p:spPr>
          <a:xfrm>
            <a:off x="251520" y="764704"/>
            <a:ext cx="8820472" cy="594320"/>
          </a:xfrm>
        </p:spPr>
        <p:txBody>
          <a:bodyPr>
            <a:noAutofit/>
          </a:bodyPr>
          <a:lstStyle/>
          <a:p>
            <a:r>
              <a:rPr lang="tr-TR" sz="4000" dirty="0" smtClean="0">
                <a:latin typeface="Trebuchet MS" panose="020B0603020202020204" pitchFamily="34" charset="0"/>
              </a:rPr>
              <a:t>Cu-Al alaşımları (Alüminyum bronzları) </a:t>
            </a:r>
            <a:endParaRPr lang="tr-TR" sz="4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986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1250504"/>
            <a:ext cx="8229600" cy="594320"/>
          </a:xfrm>
        </p:spPr>
        <p:txBody>
          <a:bodyPr>
            <a:noAutofit/>
          </a:bodyPr>
          <a:lstStyle/>
          <a:p>
            <a:r>
              <a:rPr lang="tr-TR" sz="4400" dirty="0" smtClean="0">
                <a:latin typeface="Trebuchet MS" pitchFamily="34" charset="0"/>
              </a:rPr>
              <a:t>bakır ve alaşımlarının kullanım alanları</a:t>
            </a:r>
            <a:endParaRPr lang="tr-TR" sz="4400" dirty="0">
              <a:latin typeface="Trebuchet MS" pitchFamily="34" charset="0"/>
            </a:endParaRPr>
          </a:p>
        </p:txBody>
      </p:sp>
      <p:grpSp>
        <p:nvGrpSpPr>
          <p:cNvPr id="15" name="14 Grup"/>
          <p:cNvGrpSpPr/>
          <p:nvPr/>
        </p:nvGrpSpPr>
        <p:grpSpPr>
          <a:xfrm>
            <a:off x="261400" y="2132856"/>
            <a:ext cx="6326824" cy="3888432"/>
            <a:chOff x="251520" y="1340768"/>
            <a:chExt cx="6326824" cy="3888432"/>
          </a:xfrm>
        </p:grpSpPr>
        <p:pic>
          <p:nvPicPr>
            <p:cNvPr id="10854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-6000" contrast="24000"/>
                      </a14:imgEffect>
                    </a14:imgLayer>
                  </a14:imgProps>
                </a:ext>
              </a:extLst>
            </a:blip>
            <a:srcRect l="25731" t="35358" r="40619" b="26547"/>
            <a:stretch>
              <a:fillRect/>
            </a:stretch>
          </p:blipFill>
          <p:spPr bwMode="auto">
            <a:xfrm>
              <a:off x="251520" y="1340768"/>
              <a:ext cx="6109132" cy="3888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 useBgFill="1">
          <p:nvSpPr>
            <p:cNvPr id="7" name="6 Metin kutusu"/>
            <p:cNvSpPr txBox="1"/>
            <p:nvPr/>
          </p:nvSpPr>
          <p:spPr>
            <a:xfrm>
              <a:off x="4850152" y="1774557"/>
              <a:ext cx="1728192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tr-TR" dirty="0" smtClean="0">
                  <a:latin typeface="Trebuchet MS" pitchFamily="34" charset="0"/>
                </a:rPr>
                <a:t>elektrik/</a:t>
              </a:r>
            </a:p>
            <a:p>
              <a:r>
                <a:rPr lang="tr-TR" dirty="0" smtClean="0">
                  <a:latin typeface="Trebuchet MS" pitchFamily="34" charset="0"/>
                </a:rPr>
                <a:t>elektronik</a:t>
              </a:r>
              <a:endParaRPr lang="tr-TR" dirty="0">
                <a:latin typeface="Trebuchet MS" pitchFamily="34" charset="0"/>
              </a:endParaRPr>
            </a:p>
          </p:txBody>
        </p:sp>
        <p:sp useBgFill="1">
          <p:nvSpPr>
            <p:cNvPr id="8" name="7 Metin kutusu"/>
            <p:cNvSpPr txBox="1"/>
            <p:nvPr/>
          </p:nvSpPr>
          <p:spPr>
            <a:xfrm>
              <a:off x="1767456" y="1569022"/>
              <a:ext cx="1538630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tr-TR" dirty="0" smtClean="0">
                  <a:latin typeface="Trebuchet MS" pitchFamily="34" charset="0"/>
                </a:rPr>
                <a:t>Endüstriyel Makinelerde </a:t>
              </a:r>
            </a:p>
          </p:txBody>
        </p:sp>
        <p:sp useBgFill="1">
          <p:nvSpPr>
            <p:cNvPr id="9" name="8 Metin kutusu"/>
            <p:cNvSpPr txBox="1"/>
            <p:nvPr/>
          </p:nvSpPr>
          <p:spPr>
            <a:xfrm>
              <a:off x="755576" y="2195572"/>
              <a:ext cx="1224136" cy="43200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tr-TR" dirty="0" smtClean="0">
                  <a:latin typeface="Trebuchet MS" pitchFamily="34" charset="0"/>
                </a:rPr>
                <a:t>Ulaşım</a:t>
              </a:r>
            </a:p>
          </p:txBody>
        </p:sp>
        <p:sp useBgFill="1">
          <p:nvSpPr>
            <p:cNvPr id="10" name="9 Metin kutusu"/>
            <p:cNvSpPr txBox="1"/>
            <p:nvPr/>
          </p:nvSpPr>
          <p:spPr>
            <a:xfrm>
              <a:off x="611560" y="4293096"/>
              <a:ext cx="1436392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tr-TR" dirty="0" smtClean="0">
                  <a:latin typeface="Trebuchet MS" pitchFamily="34" charset="0"/>
                </a:rPr>
                <a:t>Tüketici </a:t>
              </a:r>
              <a:r>
                <a:rPr lang="tr-TR" dirty="0" smtClean="0">
                  <a:latin typeface="+mj-lt"/>
                </a:rPr>
                <a:t>&amp;</a:t>
              </a:r>
              <a:r>
                <a:rPr lang="tr-TR" dirty="0" smtClean="0">
                  <a:latin typeface="Trebuchet MS" pitchFamily="34" charset="0"/>
                </a:rPr>
                <a:t> genel</a:t>
              </a:r>
            </a:p>
          </p:txBody>
        </p:sp>
        <p:sp useBgFill="1">
          <p:nvSpPr>
            <p:cNvPr id="11" name="10 Metin kutusu"/>
            <p:cNvSpPr txBox="1"/>
            <p:nvPr/>
          </p:nvSpPr>
          <p:spPr>
            <a:xfrm>
              <a:off x="4427984" y="4725144"/>
              <a:ext cx="1512168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tr-TR" dirty="0" smtClean="0">
                  <a:latin typeface="Trebuchet MS" pitchFamily="34" charset="0"/>
                </a:rPr>
                <a:t>İnşaat</a:t>
              </a:r>
            </a:p>
          </p:txBody>
        </p:sp>
        <p:sp useBgFill="1">
          <p:nvSpPr>
            <p:cNvPr id="12" name="11 Metin kutusu"/>
            <p:cNvSpPr txBox="1"/>
            <p:nvPr/>
          </p:nvSpPr>
          <p:spPr>
            <a:xfrm>
              <a:off x="3563888" y="1340768"/>
              <a:ext cx="936104" cy="43200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tr-TR" dirty="0" smtClean="0">
                  <a:latin typeface="Trebuchet MS" pitchFamily="34" charset="0"/>
                </a:rPr>
                <a:t>diğer</a:t>
              </a:r>
            </a:p>
          </p:txBody>
        </p:sp>
      </p:grpSp>
      <p:graphicFrame>
        <p:nvGraphicFramePr>
          <p:cNvPr id="14" name="13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97653924"/>
              </p:ext>
            </p:extLst>
          </p:nvPr>
        </p:nvGraphicFramePr>
        <p:xfrm>
          <a:off x="5868144" y="3645024"/>
          <a:ext cx="3024336" cy="258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/>
                <a:gridCol w="504056"/>
              </a:tblGrid>
              <a:tr h="0">
                <a:tc>
                  <a:txBody>
                    <a:bodyPr/>
                    <a:lstStyle/>
                    <a:p>
                      <a:r>
                        <a:rPr lang="tr-TR" dirty="0" err="1" smtClean="0">
                          <a:latin typeface="Trebuchet MS" panose="020B0603020202020204" pitchFamily="34" charset="0"/>
                        </a:rPr>
                        <a:t>Sektörel</a:t>
                      </a:r>
                      <a:r>
                        <a:rPr lang="tr-TR" dirty="0" smtClean="0">
                          <a:latin typeface="Trebuchet MS" panose="020B0603020202020204" pitchFamily="34" charset="0"/>
                        </a:rPr>
                        <a:t> pazar</a:t>
                      </a:r>
                      <a:endParaRPr lang="tr-TR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Arial Narrow" pitchFamily="34" charset="0"/>
                        </a:rPr>
                        <a:t>%</a:t>
                      </a:r>
                      <a:endParaRPr lang="tr-TR" dirty="0"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138296"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Trebuchet MS" panose="020B0603020202020204" pitchFamily="34" charset="0"/>
                        </a:rPr>
                        <a:t>Elektrik/elektronik</a:t>
                      </a:r>
                      <a:endParaRPr lang="tr-TR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Arial Narrow" pitchFamily="34" charset="0"/>
                        </a:rPr>
                        <a:t>31</a:t>
                      </a:r>
                      <a:endParaRPr lang="tr-TR" dirty="0"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Trebuchet MS" panose="020B0603020202020204" pitchFamily="34" charset="0"/>
                        </a:rPr>
                        <a:t>İnşaat</a:t>
                      </a:r>
                      <a:endParaRPr lang="tr-TR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Arial Narrow" pitchFamily="34" charset="0"/>
                        </a:rPr>
                        <a:t>25</a:t>
                      </a:r>
                      <a:endParaRPr lang="tr-TR" dirty="0"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Trebuchet MS" panose="020B0603020202020204" pitchFamily="34" charset="0"/>
                        </a:rPr>
                        <a:t>Tüketici</a:t>
                      </a:r>
                      <a:r>
                        <a:rPr lang="tr-TR" baseline="0" dirty="0" smtClean="0">
                          <a:latin typeface="Trebuchet MS" panose="020B0603020202020204" pitchFamily="34" charset="0"/>
                        </a:rPr>
                        <a:t> /</a:t>
                      </a:r>
                      <a:r>
                        <a:rPr lang="tr-TR" dirty="0" smtClean="0">
                          <a:latin typeface="Trebuchet MS" panose="020B0603020202020204" pitchFamily="34" charset="0"/>
                        </a:rPr>
                        <a:t> genel</a:t>
                      </a:r>
                      <a:endParaRPr lang="tr-TR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Arial Narrow" pitchFamily="34" charset="0"/>
                        </a:rPr>
                        <a:t>17</a:t>
                      </a:r>
                      <a:endParaRPr lang="tr-TR" dirty="0"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Trebuchet MS" panose="020B0603020202020204" pitchFamily="34" charset="0"/>
                        </a:rPr>
                        <a:t>Ulaşım</a:t>
                      </a:r>
                      <a:endParaRPr lang="tr-TR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Arial Narrow" pitchFamily="34" charset="0"/>
                        </a:rPr>
                        <a:t>12</a:t>
                      </a:r>
                      <a:endParaRPr lang="tr-TR" dirty="0"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Trebuchet MS" panose="020B0603020202020204" pitchFamily="34" charset="0"/>
                        </a:rPr>
                        <a:t>Endüstriyel makinalar</a:t>
                      </a:r>
                      <a:endParaRPr lang="tr-TR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Arial Narrow" pitchFamily="34" charset="0"/>
                        </a:rPr>
                        <a:t>10</a:t>
                      </a:r>
                      <a:endParaRPr lang="tr-TR" dirty="0"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Trebuchet MS" panose="020B0603020202020204" pitchFamily="34" charset="0"/>
                        </a:rPr>
                        <a:t>Diğer</a:t>
                      </a:r>
                      <a:endParaRPr lang="tr-TR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latin typeface="Arial Narrow" pitchFamily="34" charset="0"/>
                        </a:rPr>
                        <a:t>5</a:t>
                      </a:r>
                      <a:endParaRPr lang="tr-TR" dirty="0">
                        <a:latin typeface="Arial Narrow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6998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395536" y="1836107"/>
            <a:ext cx="84249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latin typeface="Trebuchet MS" pitchFamily="34" charset="0"/>
              </a:rPr>
              <a:t>Alüminyum bronzları işlem </a:t>
            </a:r>
            <a:r>
              <a:rPr lang="tr-TR" sz="2800" dirty="0">
                <a:latin typeface="Trebuchet MS" pitchFamily="34" charset="0"/>
              </a:rPr>
              <a:t>ve </a:t>
            </a:r>
            <a:r>
              <a:rPr lang="tr-TR" sz="2800" dirty="0" smtClean="0">
                <a:latin typeface="Trebuchet MS" pitchFamily="34" charset="0"/>
              </a:rPr>
              <a:t>döküm </a:t>
            </a:r>
            <a:r>
              <a:rPr lang="tr-TR" sz="2800" dirty="0">
                <a:latin typeface="Trebuchet MS" pitchFamily="34" charset="0"/>
              </a:rPr>
              <a:t>alüminyum </a:t>
            </a:r>
            <a:r>
              <a:rPr lang="tr-TR" sz="2800" dirty="0" smtClean="0">
                <a:latin typeface="Trebuchet MS" pitchFamily="34" charset="0"/>
              </a:rPr>
              <a:t>bronzları </a:t>
            </a:r>
            <a:r>
              <a:rPr lang="tr-TR" sz="2800" dirty="0">
                <a:latin typeface="Trebuchet MS" pitchFamily="34" charset="0"/>
              </a:rPr>
              <a:t>olarak 2 </a:t>
            </a:r>
            <a:r>
              <a:rPr lang="tr-TR" sz="2800" dirty="0" smtClean="0">
                <a:latin typeface="Trebuchet MS" pitchFamily="34" charset="0"/>
              </a:rPr>
              <a:t>grupta incelenebilir</a:t>
            </a:r>
            <a:r>
              <a:rPr lang="tr-TR" sz="2800" dirty="0">
                <a:latin typeface="Trebuchet MS" pitchFamily="34" charset="0"/>
              </a:rPr>
              <a:t>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Demir</a:t>
            </a:r>
            <a:r>
              <a:rPr lang="tr-TR" sz="2800" dirty="0">
                <a:latin typeface="Trebuchet MS" pitchFamily="34" charset="0"/>
              </a:rPr>
              <a:t>, nikel veya mangan katkılı olabilen türlerinden </a:t>
            </a:r>
            <a:r>
              <a:rPr lang="tr-TR" sz="2800" dirty="0" err="1">
                <a:latin typeface="Trebuchet MS" pitchFamily="34" charset="0"/>
              </a:rPr>
              <a:t>ötektoid</a:t>
            </a:r>
            <a:r>
              <a:rPr lang="tr-TR" sz="2800" dirty="0">
                <a:latin typeface="Trebuchet MS" pitchFamily="34" charset="0"/>
              </a:rPr>
              <a:t> </a:t>
            </a:r>
            <a:r>
              <a:rPr lang="tr-TR" sz="2800" dirty="0" smtClean="0">
                <a:latin typeface="Trebuchet MS" pitchFamily="34" charset="0"/>
              </a:rPr>
              <a:t>dönüşüm gösterenler </a:t>
            </a:r>
            <a:r>
              <a:rPr lang="tr-TR" sz="2800" dirty="0">
                <a:latin typeface="Trebuchet MS" pitchFamily="34" charset="0"/>
              </a:rPr>
              <a:t>su verilerek </a:t>
            </a:r>
            <a:r>
              <a:rPr lang="tr-TR" sz="2800" dirty="0" smtClean="0">
                <a:latin typeface="Trebuchet MS" pitchFamily="34" charset="0"/>
              </a:rPr>
              <a:t> sertleştirilebilirler</a:t>
            </a:r>
            <a:r>
              <a:rPr lang="tr-TR" sz="2800" dirty="0">
                <a:latin typeface="Trebuchet MS" pitchFamily="34" charset="0"/>
              </a:rPr>
              <a:t>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Demir </a:t>
            </a:r>
            <a:r>
              <a:rPr lang="tr-TR" sz="2800" dirty="0">
                <a:latin typeface="Trebuchet MS" pitchFamily="34" charset="0"/>
              </a:rPr>
              <a:t>alaşımlarından yapıldıkları zaman, işletme sırasında </a:t>
            </a:r>
            <a:r>
              <a:rPr lang="tr-TR" sz="2800" dirty="0" smtClean="0">
                <a:latin typeface="Trebuchet MS" pitchFamily="34" charset="0"/>
              </a:rPr>
              <a:t>kuvvetli sürtünme </a:t>
            </a:r>
            <a:r>
              <a:rPr lang="tr-TR" sz="2800" dirty="0">
                <a:latin typeface="Trebuchet MS" pitchFamily="34" charset="0"/>
              </a:rPr>
              <a:t>ve adezyondan dolayı yüzey hasarına yol açabilecek </a:t>
            </a:r>
            <a:r>
              <a:rPr lang="tr-TR" sz="2800" dirty="0" smtClean="0">
                <a:latin typeface="Trebuchet MS" pitchFamily="34" charset="0"/>
              </a:rPr>
              <a:t>kılavuz makarası</a:t>
            </a:r>
            <a:r>
              <a:rPr lang="tr-TR" sz="2800" dirty="0">
                <a:latin typeface="Trebuchet MS" pitchFamily="34" charset="0"/>
              </a:rPr>
              <a:t>, kızak ve takımlar için en uygun malzemedir.</a:t>
            </a:r>
            <a:endParaRPr lang="tr-TR" sz="2400" dirty="0" smtClean="0">
              <a:latin typeface="Trebuchet MS" panose="020B0603020202020204" pitchFamily="34" charset="0"/>
            </a:endParaRPr>
          </a:p>
        </p:txBody>
      </p:sp>
      <p:sp>
        <p:nvSpPr>
          <p:cNvPr id="5" name="Başlık 3"/>
          <p:cNvSpPr>
            <a:spLocks noGrp="1"/>
          </p:cNvSpPr>
          <p:nvPr>
            <p:ph type="title"/>
          </p:nvPr>
        </p:nvSpPr>
        <p:spPr>
          <a:xfrm>
            <a:off x="251520" y="764704"/>
            <a:ext cx="8820472" cy="594320"/>
          </a:xfrm>
        </p:spPr>
        <p:txBody>
          <a:bodyPr>
            <a:noAutofit/>
          </a:bodyPr>
          <a:lstStyle/>
          <a:p>
            <a:r>
              <a:rPr lang="tr-TR" sz="4000" dirty="0" smtClean="0">
                <a:latin typeface="Trebuchet MS" panose="020B0603020202020204" pitchFamily="34" charset="0"/>
              </a:rPr>
              <a:t>Cu-Al alaşımları (Alüminyum bronzları) </a:t>
            </a:r>
            <a:endParaRPr lang="tr-TR" sz="4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553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409248" y="1340768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chemeClr val="tx2"/>
                </a:solidFill>
                <a:latin typeface="Trebuchet MS" pitchFamily="34" charset="0"/>
              </a:rPr>
              <a:t>Alaşım elementlerinin etkisi 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b="1" dirty="0" smtClean="0">
                <a:solidFill>
                  <a:schemeClr val="accent1"/>
                </a:solidFill>
                <a:latin typeface="Trebuchet MS" pitchFamily="34" charset="0"/>
              </a:rPr>
              <a:t>Kurşun</a:t>
            </a:r>
            <a:r>
              <a:rPr lang="tr-TR" sz="2400" b="1" dirty="0">
                <a:solidFill>
                  <a:schemeClr val="accent1"/>
                </a:solidFill>
                <a:latin typeface="Trebuchet MS" pitchFamily="34" charset="0"/>
              </a:rPr>
              <a:t>: </a:t>
            </a:r>
            <a:r>
              <a:rPr lang="tr-TR" sz="2400" dirty="0">
                <a:latin typeface="Trebuchet MS" pitchFamily="34" charset="0"/>
              </a:rPr>
              <a:t>Tornada mükemmel işlenebilme ve yatak olarak </a:t>
            </a:r>
            <a:r>
              <a:rPr lang="tr-TR" sz="2400" dirty="0" smtClean="0">
                <a:latin typeface="Trebuchet MS" pitchFamily="34" charset="0"/>
              </a:rPr>
              <a:t>kayma özelliği </a:t>
            </a:r>
            <a:r>
              <a:rPr lang="tr-TR" sz="2400" dirty="0">
                <a:latin typeface="Trebuchet MS" pitchFamily="34" charset="0"/>
              </a:rPr>
              <a:t>verir. Bu nedenle dişli çarkları, volanların ve </a:t>
            </a:r>
            <a:r>
              <a:rPr lang="tr-TR" sz="2400" dirty="0" smtClean="0">
                <a:latin typeface="Trebuchet MS" pitchFamily="34" charset="0"/>
              </a:rPr>
              <a:t>benzer parçaların </a:t>
            </a:r>
            <a:r>
              <a:rPr lang="tr-TR" sz="2400" dirty="0">
                <a:latin typeface="Trebuchet MS" pitchFamily="34" charset="0"/>
              </a:rPr>
              <a:t>dökümünde kurşun ilave edilir. </a:t>
            </a:r>
            <a:r>
              <a:rPr lang="tr-TR" sz="2400" dirty="0" err="1">
                <a:latin typeface="Trebuchet MS" pitchFamily="34" charset="0"/>
              </a:rPr>
              <a:t>Mikroyapı</a:t>
            </a:r>
            <a:r>
              <a:rPr lang="tr-TR" sz="2400" dirty="0">
                <a:latin typeface="Trebuchet MS" pitchFamily="34" charset="0"/>
              </a:rPr>
              <a:t> içinde </a:t>
            </a:r>
            <a:r>
              <a:rPr lang="tr-TR" sz="2400" dirty="0" smtClean="0">
                <a:latin typeface="Trebuchet MS" pitchFamily="34" charset="0"/>
              </a:rPr>
              <a:t>ayrı fazda </a:t>
            </a:r>
            <a:r>
              <a:rPr lang="tr-TR" sz="2400" dirty="0">
                <a:latin typeface="Trebuchet MS" pitchFamily="34" charset="0"/>
              </a:rPr>
              <a:t>ve yumuşaktır.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b="1" dirty="0" smtClean="0">
                <a:solidFill>
                  <a:schemeClr val="accent1"/>
                </a:solidFill>
                <a:latin typeface="Trebuchet MS" pitchFamily="34" charset="0"/>
              </a:rPr>
              <a:t>Demir </a:t>
            </a:r>
            <a:r>
              <a:rPr lang="tr-TR" sz="2400" b="1" dirty="0">
                <a:solidFill>
                  <a:schemeClr val="accent1"/>
                </a:solidFill>
                <a:latin typeface="Trebuchet MS" pitchFamily="34" charset="0"/>
              </a:rPr>
              <a:t>:</a:t>
            </a:r>
            <a:r>
              <a:rPr lang="tr-TR" sz="2400" dirty="0">
                <a:latin typeface="Trebuchet MS" pitchFamily="34" charset="0"/>
              </a:rPr>
              <a:t>Tane küçültücü olarak kullanılır ve bu da çekme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400" dirty="0">
                <a:latin typeface="Trebuchet MS" pitchFamily="34" charset="0"/>
              </a:rPr>
              <a:t> </a:t>
            </a:r>
            <a:r>
              <a:rPr lang="tr-TR" sz="2400" dirty="0" smtClean="0">
                <a:latin typeface="Trebuchet MS" pitchFamily="34" charset="0"/>
              </a:rPr>
              <a:t>   mukavemetini </a:t>
            </a:r>
            <a:r>
              <a:rPr lang="tr-TR" sz="2400" dirty="0">
                <a:latin typeface="Trebuchet MS" pitchFamily="34" charset="0"/>
              </a:rPr>
              <a:t>arttırır. Genelde demir sert noktalara ve </a:t>
            </a:r>
            <a:r>
              <a:rPr lang="tr-TR" sz="2400" dirty="0" smtClean="0">
                <a:latin typeface="Trebuchet MS" pitchFamily="34" charset="0"/>
              </a:rPr>
              <a:t>               demir </a:t>
            </a:r>
            <a:r>
              <a:rPr lang="tr-TR" sz="2400" dirty="0" err="1" smtClean="0">
                <a:latin typeface="Trebuchet MS" pitchFamily="34" charset="0"/>
              </a:rPr>
              <a:t>segregasyonuna</a:t>
            </a:r>
            <a:r>
              <a:rPr lang="tr-TR" sz="2400" dirty="0" smtClean="0">
                <a:latin typeface="Trebuchet MS" pitchFamily="34" charset="0"/>
              </a:rPr>
              <a:t> </a:t>
            </a:r>
            <a:r>
              <a:rPr lang="tr-TR" sz="2400" dirty="0">
                <a:latin typeface="Trebuchet MS" pitchFamily="34" charset="0"/>
              </a:rPr>
              <a:t>neden olduğu için, belli oranı </a:t>
            </a:r>
            <a:r>
              <a:rPr lang="tr-TR" sz="2400" dirty="0" smtClean="0">
                <a:latin typeface="Trebuchet MS" pitchFamily="34" charset="0"/>
              </a:rPr>
              <a:t>    geçmesi </a:t>
            </a:r>
            <a:r>
              <a:rPr lang="tr-TR" sz="2400" dirty="0">
                <a:latin typeface="Trebuchet MS" pitchFamily="34" charset="0"/>
              </a:rPr>
              <a:t>istenmez</a:t>
            </a:r>
            <a:r>
              <a:rPr lang="tr-TR" sz="2400" dirty="0" smtClean="0">
                <a:latin typeface="Trebuchet MS" pitchFamily="34" charset="0"/>
              </a:rPr>
              <a:t>.</a:t>
            </a:r>
            <a:endParaRPr lang="tr-TR" sz="2400" dirty="0">
              <a:latin typeface="Trebuchet MS" pitchFamily="34" charset="0"/>
            </a:endParaRP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b="1" dirty="0" smtClean="0">
                <a:solidFill>
                  <a:schemeClr val="accent1"/>
                </a:solidFill>
                <a:latin typeface="Trebuchet MS" pitchFamily="34" charset="0"/>
              </a:rPr>
              <a:t>Nikel</a:t>
            </a:r>
            <a:r>
              <a:rPr lang="tr-TR" sz="2400" b="1" dirty="0">
                <a:solidFill>
                  <a:schemeClr val="accent1"/>
                </a:solidFill>
                <a:latin typeface="Trebuchet MS" pitchFamily="34" charset="0"/>
              </a:rPr>
              <a:t>: </a:t>
            </a:r>
            <a:r>
              <a:rPr lang="tr-TR" sz="2400" dirty="0">
                <a:latin typeface="Trebuchet MS" pitchFamily="34" charset="0"/>
              </a:rPr>
              <a:t>% 5 ‘e kadar kullanılır ve çekme mukavemetiyle </a:t>
            </a:r>
            <a:r>
              <a:rPr lang="tr-TR" sz="2400" dirty="0" err="1" smtClean="0">
                <a:latin typeface="Trebuchet MS" pitchFamily="34" charset="0"/>
              </a:rPr>
              <a:t>sünekliği</a:t>
            </a:r>
            <a:r>
              <a:rPr lang="tr-TR" sz="2400" dirty="0" smtClean="0">
                <a:latin typeface="Trebuchet MS" pitchFamily="34" charset="0"/>
              </a:rPr>
              <a:t> arttırır</a:t>
            </a:r>
            <a:r>
              <a:rPr lang="tr-TR" sz="2400" dirty="0">
                <a:latin typeface="Trebuchet MS" pitchFamily="34" charset="0"/>
              </a:rPr>
              <a:t>. Döküm alaşımlarına az miktarda ilaveler mekanik </a:t>
            </a:r>
            <a:r>
              <a:rPr lang="tr-TR" sz="2400" dirty="0" smtClean="0">
                <a:latin typeface="Trebuchet MS" pitchFamily="34" charset="0"/>
              </a:rPr>
              <a:t>özellikleri iyileştirir.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b="1" dirty="0" smtClean="0">
                <a:solidFill>
                  <a:schemeClr val="accent1"/>
                </a:solidFill>
                <a:latin typeface="Trebuchet MS" pitchFamily="34" charset="0"/>
              </a:rPr>
              <a:t>Silisyum</a:t>
            </a:r>
            <a:r>
              <a:rPr lang="tr-TR" sz="2400" b="1" dirty="0">
                <a:solidFill>
                  <a:schemeClr val="accent1"/>
                </a:solidFill>
                <a:latin typeface="Trebuchet MS" pitchFamily="34" charset="0"/>
              </a:rPr>
              <a:t>: </a:t>
            </a:r>
            <a:r>
              <a:rPr lang="tr-TR" sz="2400" dirty="0">
                <a:latin typeface="Trebuchet MS" pitchFamily="34" charset="0"/>
              </a:rPr>
              <a:t>Mükemmel akıcılık ve </a:t>
            </a:r>
            <a:r>
              <a:rPr lang="tr-TR" sz="2400" dirty="0" err="1">
                <a:latin typeface="Trebuchet MS" pitchFamily="34" charset="0"/>
              </a:rPr>
              <a:t>dökülebilirlik</a:t>
            </a:r>
            <a:r>
              <a:rPr lang="tr-TR" sz="2400" dirty="0">
                <a:latin typeface="Trebuchet MS" pitchFamily="34" charset="0"/>
              </a:rPr>
              <a:t> özelliği   kazandırıyor.</a:t>
            </a:r>
          </a:p>
          <a:p>
            <a:pPr marL="216000" indent="-216000"/>
            <a:endParaRPr lang="tr-TR" sz="2400" dirty="0">
              <a:latin typeface="Trebuchet MS" pitchFamily="34" charset="0"/>
            </a:endParaRPr>
          </a:p>
        </p:txBody>
      </p:sp>
      <p:sp>
        <p:nvSpPr>
          <p:cNvPr id="5" name="Başlık 3"/>
          <p:cNvSpPr>
            <a:spLocks noGrp="1"/>
          </p:cNvSpPr>
          <p:nvPr>
            <p:ph type="title"/>
          </p:nvPr>
        </p:nvSpPr>
        <p:spPr>
          <a:xfrm>
            <a:off x="251520" y="764704"/>
            <a:ext cx="8820472" cy="594320"/>
          </a:xfrm>
        </p:spPr>
        <p:txBody>
          <a:bodyPr>
            <a:noAutofit/>
          </a:bodyPr>
          <a:lstStyle/>
          <a:p>
            <a:r>
              <a:rPr lang="tr-TR" sz="4000" dirty="0" smtClean="0">
                <a:latin typeface="Trebuchet MS" panose="020B0603020202020204" pitchFamily="34" charset="0"/>
              </a:rPr>
              <a:t>Cu-Al alaşımları (Alüminyum bronzları) </a:t>
            </a:r>
            <a:endParaRPr lang="tr-TR" sz="4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89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179512" y="1693252"/>
            <a:ext cx="882047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Mangan</a:t>
            </a:r>
            <a:r>
              <a:rPr kumimoji="0" lang="tr-TR" sz="2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bronzları</a:t>
            </a:r>
            <a:r>
              <a:rPr kumimoji="0" lang="tr-TR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(C86100 </a:t>
            </a:r>
            <a:r>
              <a:rPr kumimoji="0" lang="tr-TR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to</a:t>
            </a:r>
            <a:r>
              <a:rPr kumimoji="0" lang="tr-TR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C86800)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>
                  <a:lumMod val="50000"/>
                </a:schemeClr>
              </a:buClr>
              <a:buSzTx/>
              <a:buFont typeface="Trebuchet MS" panose="020B0603020202020204" pitchFamily="34" charset="0"/>
              <a:buChar char="●"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Başlıca alaşım elementi olarak </a:t>
            </a:r>
            <a:r>
              <a:rPr kumimoji="0" lang="tr-T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Zn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(22-42%)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içerirler. Buna ilave olarak % 2-5 civarında Mn bulunur.</a:t>
            </a:r>
            <a:endParaRPr kumimoji="0" lang="tr-T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>
                  <a:lumMod val="50000"/>
                </a:schemeClr>
              </a:buClr>
              <a:buSzTx/>
              <a:buFont typeface="Trebuchet MS" panose="020B0603020202020204" pitchFamily="34" charset="0"/>
              <a:buChar char="●"/>
              <a:tabLst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Dökme bakır alaşımları arasında en yüksek mukavemet sahip olanlardan biridir.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>
                  <a:lumMod val="50000"/>
                </a:schemeClr>
              </a:buClr>
              <a:buSzTx/>
              <a:buFont typeface="Trebuchet MS" panose="020B0603020202020204" pitchFamily="34" charset="0"/>
              <a:buChar char="●"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Vites dişlileri, cıvata, valf gövdeleri için kullanılır.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>
                  <a:lumMod val="50000"/>
                </a:schemeClr>
              </a:buClr>
              <a:buSzTx/>
              <a:buFont typeface="Trebuchet MS" panose="020B0603020202020204" pitchFamily="34" charset="0"/>
              <a:buChar char="●"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Ekonomik olarak cazip olduğunda yüksek mukavemetle birlikte daha iyi korozyon direnci gösterdiği için alüminyum bronzları mangan bronzlarının yerine tercih edilir.</a:t>
            </a:r>
          </a:p>
        </p:txBody>
      </p:sp>
      <p:sp>
        <p:nvSpPr>
          <p:cNvPr id="5" name="Başlık 3"/>
          <p:cNvSpPr txBox="1">
            <a:spLocks/>
          </p:cNvSpPr>
          <p:nvPr/>
        </p:nvSpPr>
        <p:spPr>
          <a:xfrm>
            <a:off x="360040" y="908720"/>
            <a:ext cx="8460432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smtClean="0">
                <a:latin typeface="Trebuchet MS" panose="020B0603020202020204" pitchFamily="34" charset="0"/>
              </a:rPr>
              <a:t>Cu-Mn alaşımları (Mn bronzları)</a:t>
            </a:r>
            <a:endParaRPr lang="tr-TR" sz="4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918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323528" y="1764099"/>
            <a:ext cx="846043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Silis-Bronzu</a:t>
            </a:r>
            <a:r>
              <a:rPr kumimoji="0" lang="tr-TR" sz="28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ve silis-pirinci</a:t>
            </a:r>
            <a:r>
              <a:rPr kumimoji="0" lang="tr-TR" sz="28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(C87300 </a:t>
            </a:r>
            <a:r>
              <a:rPr kumimoji="0" lang="tr-TR" sz="2800" b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to</a:t>
            </a:r>
            <a:r>
              <a:rPr kumimoji="0" lang="tr-TR" sz="28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C87800)</a:t>
            </a:r>
            <a:endParaRPr lang="tr-TR" sz="2800" b="1" dirty="0">
              <a:solidFill>
                <a:schemeClr val="tx2"/>
              </a:solidFill>
              <a:latin typeface="Calibri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>
                  <a:lumMod val="50000"/>
                </a:schemeClr>
              </a:buClr>
              <a:buSzTx/>
              <a:buFont typeface="Trebuchet MS" panose="020B0603020202020204" pitchFamily="34" charset="0"/>
              <a:buChar char="●"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Silis-bronzu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ve silis pirinci düşük ergime noktalı ve yüksek </a:t>
            </a:r>
            <a:r>
              <a:rPr kumimoji="0" lang="tr-TR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akışkanlıklı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tr-TR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Zn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ve Si alaşımlarıdır.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>
                  <a:lumMod val="50000"/>
                </a:schemeClr>
              </a:buClr>
              <a:buSzTx/>
              <a:buFont typeface="Trebuchet MS" panose="020B0603020202020204" pitchFamily="34" charset="0"/>
              <a:buChar char="●"/>
              <a:tabLst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Bu özellikleri ile </a:t>
            </a:r>
            <a:r>
              <a:rPr lang="tr-TR" sz="280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kokil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kalıp ve basınçlı döküm için uygundurlar.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>
                  <a:lumMod val="50000"/>
                </a:schemeClr>
              </a:buClr>
              <a:buSzTx/>
              <a:buFont typeface="Trebuchet MS" panose="020B0603020202020204" pitchFamily="34" charset="0"/>
              <a:buChar char="●"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Düşük kurşun içeriği nedeniyle, silis bronzu kurşunlu tesisat pirinçlerinin yerini alır. Ancak sınırlı talaşlı imalat kabiliyeti hacimli şehir su şebekelerinde kullanımını engeller.</a:t>
            </a:r>
          </a:p>
        </p:txBody>
      </p:sp>
      <p:sp>
        <p:nvSpPr>
          <p:cNvPr id="5" name="Başlık 3"/>
          <p:cNvSpPr txBox="1">
            <a:spLocks/>
          </p:cNvSpPr>
          <p:nvPr/>
        </p:nvSpPr>
        <p:spPr>
          <a:xfrm>
            <a:off x="179512" y="908720"/>
            <a:ext cx="9001000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smtClean="0">
                <a:latin typeface="Trebuchet MS" panose="020B0603020202020204" pitchFamily="34" charset="0"/>
              </a:rPr>
              <a:t>Cu-Si alaşımları </a:t>
            </a:r>
            <a:r>
              <a:rPr lang="tr-TR" sz="4000" dirty="0" smtClean="0">
                <a:latin typeface="Trebuchet MS" panose="020B0603020202020204" pitchFamily="34" charset="0"/>
              </a:rPr>
              <a:t>(</a:t>
            </a:r>
            <a:r>
              <a:rPr lang="tr-TR" sz="3600" dirty="0" smtClean="0">
                <a:latin typeface="Trebuchet MS" panose="020B0603020202020204" pitchFamily="34" charset="0"/>
              </a:rPr>
              <a:t>Si bronzları/pirinçleri</a:t>
            </a:r>
            <a:r>
              <a:rPr lang="tr-TR" sz="4000" dirty="0" smtClean="0">
                <a:latin typeface="Trebuchet MS" panose="020B0603020202020204" pitchFamily="34" charset="0"/>
              </a:rPr>
              <a:t>)</a:t>
            </a:r>
            <a:endParaRPr lang="tr-TR" sz="4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960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3"/>
          <p:cNvSpPr txBox="1">
            <a:spLocks/>
          </p:cNvSpPr>
          <p:nvPr/>
        </p:nvSpPr>
        <p:spPr>
          <a:xfrm>
            <a:off x="360040" y="1052736"/>
            <a:ext cx="8244408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err="1" smtClean="0">
                <a:latin typeface="Trebuchet MS" panose="020B0603020202020204" pitchFamily="34" charset="0"/>
              </a:rPr>
              <a:t>Ni-Sn</a:t>
            </a:r>
            <a:r>
              <a:rPr lang="tr-TR" sz="4400" dirty="0" smtClean="0">
                <a:latin typeface="Trebuchet MS" panose="020B0603020202020204" pitchFamily="34" charset="0"/>
              </a:rPr>
              <a:t> bronzları</a:t>
            </a:r>
            <a:endParaRPr lang="tr-TR" sz="4400" dirty="0">
              <a:latin typeface="Trebuchet MS" panose="020B060302020202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512" y="1977802"/>
            <a:ext cx="835292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>
                  <a:lumMod val="50000"/>
                </a:schemeClr>
              </a:buClr>
              <a:buSzTx/>
              <a:buFont typeface="Trebuchet MS" panose="020B0603020202020204" pitchFamily="34" charset="0"/>
              <a:buChar char="●"/>
              <a:tabLst/>
            </a:pPr>
            <a:r>
              <a:rPr kumimoji="0" lang="tr-TR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Nikel-kalay-Bronzu (C94700 </a:t>
            </a:r>
            <a:r>
              <a:rPr lang="tr-TR" sz="2800" i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ile</a:t>
            </a:r>
            <a:r>
              <a:rPr kumimoji="0" lang="tr-TR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C94900)</a:t>
            </a:r>
            <a:endParaRPr lang="tr-TR" sz="2800" i="1" dirty="0">
              <a:latin typeface="Calibri"/>
              <a:ea typeface="Times New Roman" pitchFamily="18" charset="0"/>
              <a:cs typeface="Times New Roman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>
                  <a:lumMod val="50000"/>
                </a:schemeClr>
              </a:buClr>
              <a:buSzTx/>
              <a:buFont typeface="Trebuchet MS" panose="020B0603020202020204" pitchFamily="34" charset="0"/>
              <a:buChar char="●"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4-6% </a:t>
            </a:r>
            <a:r>
              <a:rPr lang="tr-TR" sz="280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Ni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içeren kalay bronzu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>
                  <a:lumMod val="50000"/>
                </a:schemeClr>
              </a:buClr>
              <a:buSzTx/>
              <a:buFont typeface="Trebuchet MS" panose="020B0603020202020204" pitchFamily="34" charset="0"/>
              <a:buChar char="●"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Aşınma direnci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>
                  <a:lumMod val="50000"/>
                </a:schemeClr>
              </a:buClr>
              <a:buSzTx/>
              <a:buFont typeface="Trebuchet MS" panose="020B0603020202020204" pitchFamily="34" charset="0"/>
              <a:buChar char="●"/>
              <a:tabLst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Korozyon direnci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>
                  <a:lumMod val="50000"/>
                </a:schemeClr>
              </a:buClr>
              <a:buSzTx/>
              <a:buFont typeface="Trebuchet MS" panose="020B0603020202020204" pitchFamily="34" charset="0"/>
              <a:buChar char="●"/>
              <a:tabLst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Kalay bronzlarına göre d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aha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yüksek mukavemet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>
                  <a:lumMod val="50000"/>
                </a:schemeClr>
              </a:buClr>
              <a:buSzTx/>
              <a:buFont typeface="Trebuchet MS" panose="020B0603020202020204" pitchFamily="34" charset="0"/>
              <a:buChar char="●"/>
              <a:tabLst/>
            </a:pP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rulmanlarda, dişlilerde, aşınma kılavuzlarında pompa ve valf gövdelerinde, hareketli ve 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aktarma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parçalarında kullanılır.</a:t>
            </a:r>
            <a:endParaRPr kumimoji="0" lang="tr-T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278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432048" y="674440"/>
            <a:ext cx="8820472" cy="594320"/>
          </a:xfrm>
        </p:spPr>
        <p:txBody>
          <a:bodyPr>
            <a:noAutofit/>
          </a:bodyPr>
          <a:lstStyle/>
          <a:p>
            <a:r>
              <a:rPr lang="tr-TR" sz="4000" dirty="0" smtClean="0">
                <a:latin typeface="Trebuchet MS" panose="020B0603020202020204" pitchFamily="34" charset="0"/>
              </a:rPr>
              <a:t>Cu-</a:t>
            </a:r>
            <a:r>
              <a:rPr lang="tr-TR" sz="4000" dirty="0" err="1" smtClean="0">
                <a:latin typeface="Trebuchet MS" panose="020B0603020202020204" pitchFamily="34" charset="0"/>
              </a:rPr>
              <a:t>Ni</a:t>
            </a:r>
            <a:r>
              <a:rPr lang="tr-TR" sz="4000" dirty="0" smtClean="0">
                <a:latin typeface="Trebuchet MS" panose="020B0603020202020204" pitchFamily="34" charset="0"/>
              </a:rPr>
              <a:t> alaşımları ve özellikleri</a:t>
            </a:r>
            <a:endParaRPr lang="tr-TR" sz="4000" dirty="0">
              <a:latin typeface="Trebuchet MS" panose="020B060302020202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92088" y="1333212"/>
            <a:ext cx="86283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Cu ve </a:t>
            </a:r>
            <a:r>
              <a:rPr lang="tr-TR" sz="2800" dirty="0" err="1" smtClean="0">
                <a:latin typeface="Trebuchet MS" panose="020B0603020202020204" pitchFamily="34" charset="0"/>
              </a:rPr>
              <a:t>Ni</a:t>
            </a:r>
            <a:r>
              <a:rPr lang="tr-TR" sz="2800" dirty="0" smtClean="0">
                <a:latin typeface="Trebuchet MS" panose="020B0603020202020204" pitchFamily="34" charset="0"/>
              </a:rPr>
              <a:t> her ikisi de YMK yapıdadır ve birbirleri içinde tamamen çözünerek katı eriyik oluştururlar.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err="1" smtClean="0">
                <a:latin typeface="Trebuchet MS" panose="020B0603020202020204" pitchFamily="34" charset="0"/>
              </a:rPr>
              <a:t>Mikroyapı</a:t>
            </a:r>
            <a:r>
              <a:rPr lang="tr-TR" sz="2800" dirty="0" smtClean="0">
                <a:latin typeface="Trebuchet MS" panose="020B0603020202020204" pitchFamily="34" charset="0"/>
              </a:rPr>
              <a:t> tamamen 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 katı eriyiğinden oluşur.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err="1" smtClean="0">
                <a:latin typeface="Trebuchet MS" panose="020B0603020202020204" pitchFamily="34" charset="0"/>
                <a:sym typeface="Symbol"/>
              </a:rPr>
              <a:t>Ni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 </a:t>
            </a:r>
            <a:r>
              <a:rPr lang="tr-TR" sz="2800" dirty="0" err="1" smtClean="0">
                <a:latin typeface="Trebuchet MS" panose="020B0603020202020204" pitchFamily="34" charset="0"/>
                <a:sym typeface="Symbol"/>
              </a:rPr>
              <a:t>Cu’a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 % 10, 20 ve 30 oranlarında ilave edilir ve </a:t>
            </a:r>
            <a:r>
              <a:rPr lang="tr-TR" sz="2800" b="1" dirty="0" err="1" smtClean="0">
                <a:solidFill>
                  <a:srgbClr val="FF0000"/>
                </a:solidFill>
                <a:latin typeface="Trebuchet MS" panose="020B0603020202020204" pitchFamily="34" charset="0"/>
                <a:sym typeface="Symbol"/>
              </a:rPr>
              <a:t>kupronikel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 olarak adlandırılır.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err="1" smtClean="0">
                <a:latin typeface="Trebuchet MS" panose="020B0603020202020204" pitchFamily="34" charset="0"/>
                <a:sym typeface="Symbol"/>
              </a:rPr>
              <a:t>Ni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 mukavemeti arttırır,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    </a:t>
            </a:r>
            <a:r>
              <a:rPr lang="tr-TR" sz="2800" dirty="0" err="1" smtClean="0">
                <a:latin typeface="Trebuchet MS" panose="020B0603020202020204" pitchFamily="34" charset="0"/>
                <a:sym typeface="Symbol"/>
              </a:rPr>
              <a:t>oksidasyon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 ve korozyon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800" dirty="0">
                <a:latin typeface="Trebuchet MS" panose="020B0603020202020204" pitchFamily="34" charset="0"/>
                <a:sym typeface="Symbol"/>
              </a:rPr>
              <a:t> 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   direncini geliştirir.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800" dirty="0">
                <a:latin typeface="Trebuchet MS" panose="020B0603020202020204" pitchFamily="34" charset="0"/>
                <a:sym typeface="Symbol"/>
              </a:rPr>
              <a:t> 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   Ancak % 1-3 Fe ilavesi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800" dirty="0">
                <a:latin typeface="Trebuchet MS" panose="020B0603020202020204" pitchFamily="34" charset="0"/>
                <a:sym typeface="Symbol"/>
              </a:rPr>
              <a:t> 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   korozyon direncini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800" dirty="0">
                <a:latin typeface="Trebuchet MS" panose="020B0603020202020204" pitchFamily="34" charset="0"/>
                <a:sym typeface="Symbol"/>
              </a:rPr>
              <a:t> 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   azaltır.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0" t="8067" r="2197" b="3148"/>
          <a:stretch/>
        </p:blipFill>
        <p:spPr bwMode="auto">
          <a:xfrm>
            <a:off x="4844375" y="3961729"/>
            <a:ext cx="3976097" cy="2602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6448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292636" y="602432"/>
            <a:ext cx="8820472" cy="594320"/>
          </a:xfrm>
        </p:spPr>
        <p:txBody>
          <a:bodyPr>
            <a:noAutofit/>
          </a:bodyPr>
          <a:lstStyle/>
          <a:p>
            <a:r>
              <a:rPr lang="tr-TR" sz="4000" dirty="0" smtClean="0">
                <a:latin typeface="Trebuchet MS" panose="020B0603020202020204" pitchFamily="34" charset="0"/>
              </a:rPr>
              <a:t>Cu-</a:t>
            </a:r>
            <a:r>
              <a:rPr lang="tr-TR" sz="4000" dirty="0" err="1" smtClean="0">
                <a:latin typeface="Trebuchet MS" panose="020B0603020202020204" pitchFamily="34" charset="0"/>
              </a:rPr>
              <a:t>Ni</a:t>
            </a:r>
            <a:r>
              <a:rPr lang="tr-TR" sz="4000" dirty="0" smtClean="0">
                <a:latin typeface="Trebuchet MS" panose="020B0603020202020204" pitchFamily="34" charset="0"/>
              </a:rPr>
              <a:t> alaşımları ve özellikleri</a:t>
            </a:r>
            <a:endParaRPr lang="tr-TR" sz="4000" dirty="0">
              <a:latin typeface="Trebuchet MS" panose="020B060302020202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07504" y="1231587"/>
            <a:ext cx="878497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600" dirty="0" smtClean="0">
                <a:latin typeface="Trebuchet MS" pitchFamily="34" charset="0"/>
              </a:rPr>
              <a:t>Yüksek </a:t>
            </a:r>
            <a:r>
              <a:rPr lang="tr-TR" sz="2600" dirty="0">
                <a:latin typeface="Trebuchet MS" pitchFamily="34" charset="0"/>
              </a:rPr>
              <a:t>sıcaklıklarda mukavemet özellikleri ve korozyon dirençleri </a:t>
            </a:r>
            <a:r>
              <a:rPr lang="tr-TR" sz="2600" dirty="0" smtClean="0">
                <a:latin typeface="Trebuchet MS" pitchFamily="34" charset="0"/>
              </a:rPr>
              <a:t>çok iyidir</a:t>
            </a:r>
            <a:r>
              <a:rPr lang="tr-TR" sz="2600" dirty="0">
                <a:latin typeface="Trebuchet MS" pitchFamily="34" charset="0"/>
              </a:rPr>
              <a:t>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600" dirty="0" smtClean="0">
                <a:latin typeface="Trebuchet MS" pitchFamily="34" charset="0"/>
              </a:rPr>
              <a:t>Özellikle </a:t>
            </a:r>
            <a:r>
              <a:rPr lang="tr-TR" sz="2600" dirty="0">
                <a:latin typeface="Trebuchet MS" pitchFamily="34" charset="0"/>
              </a:rPr>
              <a:t>–yüksek hız ve sıcaklık aralıklarını da kapsayacak şekilde- </a:t>
            </a:r>
            <a:r>
              <a:rPr lang="tr-TR" sz="2600" dirty="0" smtClean="0">
                <a:latin typeface="Trebuchet MS" pitchFamily="34" charset="0"/>
              </a:rPr>
              <a:t>her türlü </a:t>
            </a:r>
            <a:r>
              <a:rPr lang="tr-TR" sz="2600" dirty="0">
                <a:latin typeface="Trebuchet MS" pitchFamily="34" charset="0"/>
              </a:rPr>
              <a:t>su –temiz su, akar su, deniz suyu, endüstriyel atık sular) işleyen </a:t>
            </a:r>
            <a:r>
              <a:rPr lang="tr-TR" sz="2600" dirty="0" smtClean="0">
                <a:latin typeface="Trebuchet MS" pitchFamily="34" charset="0"/>
              </a:rPr>
              <a:t>veya </a:t>
            </a:r>
            <a:r>
              <a:rPr lang="tr-TR" sz="2600" dirty="0" err="1" smtClean="0">
                <a:latin typeface="Trebuchet MS" pitchFamily="34" charset="0"/>
              </a:rPr>
              <a:t>veya</a:t>
            </a:r>
            <a:r>
              <a:rPr lang="tr-TR" sz="2600" dirty="0" smtClean="0">
                <a:latin typeface="Trebuchet MS" pitchFamily="34" charset="0"/>
              </a:rPr>
              <a:t> </a:t>
            </a:r>
            <a:r>
              <a:rPr lang="tr-TR" sz="2600" dirty="0">
                <a:latin typeface="Trebuchet MS" pitchFamily="34" charset="0"/>
              </a:rPr>
              <a:t>yönlendiren sistemlerde öncelikli kullanılır (yapıya bir miktar Mn (</a:t>
            </a:r>
            <a:r>
              <a:rPr lang="tr-TR" sz="2600" dirty="0" smtClean="0">
                <a:latin typeface="Trebuchet MS" pitchFamily="34" charset="0"/>
              </a:rPr>
              <a:t>≤ %</a:t>
            </a:r>
            <a:r>
              <a:rPr lang="tr-TR" sz="2600" dirty="0">
                <a:latin typeface="Trebuchet MS" pitchFamily="34" charset="0"/>
              </a:rPr>
              <a:t>3,5) ve Fe (≤% 1,5) katmak sureti ile korozyon ve erozyon </a:t>
            </a:r>
            <a:r>
              <a:rPr lang="tr-TR" sz="2600" dirty="0" smtClean="0">
                <a:latin typeface="Trebuchet MS" pitchFamily="34" charset="0"/>
              </a:rPr>
              <a:t>davranışları iyileştirilebilir </a:t>
            </a:r>
            <a:r>
              <a:rPr lang="tr-TR" sz="2600" dirty="0">
                <a:latin typeface="Trebuchet MS" pitchFamily="34" charset="0"/>
              </a:rPr>
              <a:t>(</a:t>
            </a:r>
            <a:r>
              <a:rPr lang="tr-TR" sz="2600" dirty="0" err="1">
                <a:latin typeface="Trebuchet MS" pitchFamily="34" charset="0"/>
              </a:rPr>
              <a:t>CuNi</a:t>
            </a:r>
            <a:r>
              <a:rPr lang="tr-TR" sz="2600" dirty="0">
                <a:latin typeface="Trebuchet MS" pitchFamily="34" charset="0"/>
              </a:rPr>
              <a:t> 10 Fe; </a:t>
            </a:r>
            <a:r>
              <a:rPr lang="tr-TR" sz="2600" dirty="0" err="1">
                <a:latin typeface="Trebuchet MS" pitchFamily="34" charset="0"/>
              </a:rPr>
              <a:t>CuNi</a:t>
            </a:r>
            <a:r>
              <a:rPr lang="tr-TR" sz="2600" dirty="0">
                <a:latin typeface="Trebuchet MS" pitchFamily="34" charset="0"/>
              </a:rPr>
              <a:t> 30 Fe gibi) kimyasallara dayanım artar: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600" dirty="0" smtClean="0">
                <a:latin typeface="Trebuchet MS" pitchFamily="34" charset="0"/>
              </a:rPr>
              <a:t>Ayrıca</a:t>
            </a:r>
            <a:r>
              <a:rPr lang="tr-TR" sz="2600" dirty="0">
                <a:latin typeface="Trebuchet MS" pitchFamily="34" charset="0"/>
              </a:rPr>
              <a:t>, buhar kazanları tesisatlarında, kimyasal tesislerde, </a:t>
            </a:r>
            <a:r>
              <a:rPr lang="tr-TR" sz="2600" dirty="0" smtClean="0">
                <a:latin typeface="Trebuchet MS" pitchFamily="34" charset="0"/>
              </a:rPr>
              <a:t>gemi </a:t>
            </a:r>
            <a:r>
              <a:rPr lang="tr-TR" sz="2600" dirty="0" err="1" smtClean="0">
                <a:latin typeface="Trebuchet MS" pitchFamily="34" charset="0"/>
              </a:rPr>
              <a:t>kondenser</a:t>
            </a:r>
            <a:r>
              <a:rPr lang="tr-TR" sz="2600" dirty="0" smtClean="0">
                <a:latin typeface="Trebuchet MS" pitchFamily="34" charset="0"/>
              </a:rPr>
              <a:t> </a:t>
            </a:r>
            <a:r>
              <a:rPr lang="tr-TR" sz="2600" dirty="0">
                <a:latin typeface="Trebuchet MS" pitchFamily="34" charset="0"/>
              </a:rPr>
              <a:t>boru malzemelerinde ve deniz suyundan tatlı su üretim üniteleri</a:t>
            </a:r>
            <a:r>
              <a:rPr lang="tr-TR" sz="2600" dirty="0" smtClean="0">
                <a:latin typeface="Trebuchet MS" pitchFamily="34" charset="0"/>
              </a:rPr>
              <a:t>, </a:t>
            </a:r>
            <a:r>
              <a:rPr lang="tr-TR" sz="2600" dirty="0" err="1" smtClean="0">
                <a:latin typeface="Trebuchet MS" pitchFamily="34" charset="0"/>
              </a:rPr>
              <a:t>vb</a:t>
            </a:r>
            <a:r>
              <a:rPr lang="tr-TR" sz="2600" dirty="0" smtClean="0">
                <a:latin typeface="Trebuchet MS" pitchFamily="34" charset="0"/>
              </a:rPr>
              <a:t> </a:t>
            </a:r>
            <a:r>
              <a:rPr lang="tr-TR" sz="2600" dirty="0">
                <a:latin typeface="Trebuchet MS" pitchFamily="34" charset="0"/>
              </a:rPr>
              <a:t>yerlerde öncelikle kullanılır</a:t>
            </a:r>
            <a:endParaRPr lang="tr-TR" sz="2600" dirty="0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367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81845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itchFamily="34" charset="0"/>
              </a:rPr>
              <a:t>Bakır nikel alaşımları</a:t>
            </a:r>
            <a:endParaRPr lang="tr-TR" dirty="0">
              <a:latin typeface="Trebuchet MS" pitchFamily="34" charset="0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395536" y="1689770"/>
            <a:ext cx="84969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latin typeface="Trebuchet MS" pitchFamily="34" charset="0"/>
              </a:rPr>
              <a:t>2% </a:t>
            </a:r>
            <a:r>
              <a:rPr lang="tr-TR" sz="2800" b="1" i="1" dirty="0" smtClean="0">
                <a:latin typeface="Trebuchet MS" pitchFamily="34" charset="0"/>
              </a:rPr>
              <a:t>ile</a:t>
            </a:r>
            <a:r>
              <a:rPr lang="en-US" sz="2800" b="1" i="1" dirty="0" smtClean="0">
                <a:latin typeface="Trebuchet MS" pitchFamily="34" charset="0"/>
              </a:rPr>
              <a:t> 30%</a:t>
            </a:r>
            <a:r>
              <a:rPr lang="tr-TR" sz="2800" b="1" i="1" dirty="0" smtClean="0">
                <a:latin typeface="Trebuchet MS" pitchFamily="34" charset="0"/>
              </a:rPr>
              <a:t> </a:t>
            </a:r>
            <a:r>
              <a:rPr lang="en-US" sz="2800" dirty="0" err="1" smtClean="0">
                <a:latin typeface="Trebuchet MS" pitchFamily="34" charset="0"/>
              </a:rPr>
              <a:t>nikel</a:t>
            </a:r>
            <a:r>
              <a:rPr lang="en-US" sz="2800" dirty="0" smtClean="0">
                <a:latin typeface="Trebuchet MS" pitchFamily="34" charset="0"/>
              </a:rPr>
              <a:t> </a:t>
            </a:r>
            <a:r>
              <a:rPr lang="tr-TR" sz="2800" dirty="0" smtClean="0">
                <a:latin typeface="Trebuchet MS" pitchFamily="34" charset="0"/>
              </a:rPr>
              <a:t>içerirler.</a:t>
            </a:r>
          </a:p>
          <a:p>
            <a:r>
              <a:rPr lang="tr-TR" sz="2800" dirty="0" smtClean="0">
                <a:latin typeface="Trebuchet MS" pitchFamily="34" charset="0"/>
              </a:rPr>
              <a:t>Çok yüksek korozyon direnci</a:t>
            </a:r>
          </a:p>
          <a:p>
            <a:r>
              <a:rPr lang="tr-TR" sz="2800" dirty="0" smtClean="0">
                <a:latin typeface="Trebuchet MS" pitchFamily="34" charset="0"/>
              </a:rPr>
              <a:t>Sıcaklıkta kararlı</a:t>
            </a:r>
          </a:p>
          <a:p>
            <a:r>
              <a:rPr lang="tr-TR" sz="2800" dirty="0" err="1" smtClean="0">
                <a:latin typeface="Trebuchet MS" pitchFamily="34" charset="0"/>
              </a:rPr>
              <a:t>Fe</a:t>
            </a:r>
            <a:r>
              <a:rPr lang="en-US" sz="2800" dirty="0" smtClean="0">
                <a:latin typeface="Trebuchet MS" pitchFamily="34" charset="0"/>
              </a:rPr>
              <a:t>,</a:t>
            </a:r>
            <a:r>
              <a:rPr lang="tr-TR" sz="2800" dirty="0" smtClean="0">
                <a:latin typeface="Trebuchet MS" pitchFamily="34" charset="0"/>
              </a:rPr>
              <a:t> </a:t>
            </a:r>
            <a:r>
              <a:rPr lang="tr-TR" sz="2800" dirty="0" err="1" smtClean="0">
                <a:latin typeface="Trebuchet MS" pitchFamily="34" charset="0"/>
              </a:rPr>
              <a:t>Cr</a:t>
            </a:r>
            <a:r>
              <a:rPr lang="tr-TR" sz="2800" dirty="0" smtClean="0">
                <a:latin typeface="Trebuchet MS" pitchFamily="34" charset="0"/>
              </a:rPr>
              <a:t>, </a:t>
            </a:r>
            <a:r>
              <a:rPr lang="tr-TR" sz="2800" dirty="0" err="1" smtClean="0">
                <a:latin typeface="Trebuchet MS" pitchFamily="34" charset="0"/>
              </a:rPr>
              <a:t>Nb</a:t>
            </a:r>
            <a:r>
              <a:rPr lang="en-US" sz="2800" dirty="0" smtClean="0">
                <a:latin typeface="Trebuchet MS" pitchFamily="34" charset="0"/>
              </a:rPr>
              <a:t> </a:t>
            </a:r>
            <a:r>
              <a:rPr lang="tr-TR" sz="2800" dirty="0" smtClean="0">
                <a:latin typeface="Trebuchet MS" pitchFamily="34" charset="0"/>
              </a:rPr>
              <a:t>ve</a:t>
            </a:r>
            <a:r>
              <a:rPr lang="en-US" sz="2800" dirty="0" smtClean="0">
                <a:latin typeface="Trebuchet MS" pitchFamily="34" charset="0"/>
              </a:rPr>
              <a:t>/</a:t>
            </a:r>
            <a:r>
              <a:rPr lang="tr-TR" sz="2800" dirty="0" smtClean="0">
                <a:latin typeface="Trebuchet MS" pitchFamily="34" charset="0"/>
              </a:rPr>
              <a:t>veya</a:t>
            </a:r>
            <a:r>
              <a:rPr lang="en-US" sz="2800" dirty="0" smtClean="0">
                <a:latin typeface="Trebuchet MS" pitchFamily="34" charset="0"/>
              </a:rPr>
              <a:t> </a:t>
            </a:r>
            <a:r>
              <a:rPr lang="tr-TR" sz="2800" dirty="0" err="1" smtClean="0">
                <a:latin typeface="Trebuchet MS" pitchFamily="34" charset="0"/>
              </a:rPr>
              <a:t>Mn</a:t>
            </a:r>
            <a:r>
              <a:rPr lang="tr-TR" sz="2800" dirty="0" smtClean="0">
                <a:latin typeface="Trebuchet MS" pitchFamily="34" charset="0"/>
              </a:rPr>
              <a:t> mukavemeti ve korozyon direncini arttırır.</a:t>
            </a:r>
          </a:p>
          <a:p>
            <a:r>
              <a:rPr lang="tr-TR" sz="2800" dirty="0" smtClean="0">
                <a:latin typeface="Trebuchet MS" pitchFamily="34" charset="0"/>
              </a:rPr>
              <a:t>Gerilmeli korozyon çatlamasından muaftırlar</a:t>
            </a:r>
          </a:p>
          <a:p>
            <a:r>
              <a:rPr lang="tr-TR" sz="2800" dirty="0" smtClean="0">
                <a:latin typeface="Trebuchet MS" pitchFamily="34" charset="0"/>
              </a:rPr>
              <a:t>Su buharı ve rutubetli havada yüksek oksitlenme direnci gösterirler.</a:t>
            </a:r>
          </a:p>
        </p:txBody>
      </p:sp>
    </p:spTree>
    <p:extLst>
      <p:ext uri="{BB962C8B-B14F-4D97-AF65-F5344CB8AC3E}">
        <p14:creationId xmlns:p14="http://schemas.microsoft.com/office/powerpoint/2010/main" xmlns="" val="126996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81845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itchFamily="34" charset="0"/>
              </a:rPr>
              <a:t>Bakır nikel alaşımları</a:t>
            </a:r>
            <a:endParaRPr lang="tr-TR" dirty="0">
              <a:latin typeface="Trebuchet MS" pitchFamily="34" charset="0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323528" y="1761778"/>
            <a:ext cx="84969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latin typeface="Trebuchet MS" pitchFamily="34" charset="0"/>
              </a:rPr>
              <a:t>Daha yüksek nikelli alaşımlar deniz suyunda korozyona ve deniz suyunda organizma büyümelerine (</a:t>
            </a:r>
            <a:r>
              <a:rPr lang="tr-TR" sz="2800" dirty="0" err="1" smtClean="0">
                <a:latin typeface="Trebuchet MS" pitchFamily="34" charset="0"/>
              </a:rPr>
              <a:t>biofouling</a:t>
            </a:r>
            <a:r>
              <a:rPr lang="tr-TR" sz="2800" dirty="0" smtClean="0">
                <a:latin typeface="Trebuchet MS" pitchFamily="34" charset="0"/>
              </a:rPr>
              <a:t>) karşı dayanıklı olmaları ile bilinirler.</a:t>
            </a:r>
          </a:p>
          <a:p>
            <a:r>
              <a:rPr lang="tr-TR" sz="2800" dirty="0" smtClean="0">
                <a:latin typeface="Trebuchet MS" pitchFamily="34" charset="0"/>
              </a:rPr>
              <a:t>Elektrik ve elektronik ekipmanları, gemilerde </a:t>
            </a:r>
            <a:r>
              <a:rPr lang="tr-TR" sz="2800" dirty="0" err="1" smtClean="0">
                <a:latin typeface="Trebuchet MS" pitchFamily="34" charset="0"/>
              </a:rPr>
              <a:t>kondensör</a:t>
            </a:r>
            <a:r>
              <a:rPr lang="tr-TR" sz="2800" dirty="0" smtClean="0">
                <a:latin typeface="Trebuchet MS" pitchFamily="34" charset="0"/>
              </a:rPr>
              <a:t> boruları, açık deniz platformları, enerji santralleri ve valf, pompa, bağlantı parçaları, gemi gövde parçaları gibi çeşitli denizcilik ürünleri için tercih edilirler.</a:t>
            </a:r>
          </a:p>
          <a:p>
            <a:r>
              <a:rPr lang="tr-TR" sz="2800" dirty="0" smtClean="0">
                <a:latin typeface="Trebuchet MS" pitchFamily="34" charset="0"/>
              </a:rPr>
              <a:t> </a:t>
            </a:r>
            <a:endParaRPr lang="tr-TR" sz="28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834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60040" y="836712"/>
            <a:ext cx="8820472" cy="594320"/>
          </a:xfrm>
        </p:spPr>
        <p:txBody>
          <a:bodyPr>
            <a:noAutofit/>
          </a:bodyPr>
          <a:lstStyle/>
          <a:p>
            <a:r>
              <a:rPr lang="tr-TR" sz="4400" dirty="0" smtClean="0">
                <a:latin typeface="Trebuchet MS" panose="020B0603020202020204" pitchFamily="34" charset="0"/>
              </a:rPr>
              <a:t>Cu-</a:t>
            </a:r>
            <a:r>
              <a:rPr lang="tr-TR" sz="4400" dirty="0" err="1" smtClean="0">
                <a:latin typeface="Trebuchet MS" panose="020B0603020202020204" pitchFamily="34" charset="0"/>
              </a:rPr>
              <a:t>Ni</a:t>
            </a:r>
            <a:r>
              <a:rPr lang="tr-TR" sz="4400" dirty="0" smtClean="0">
                <a:latin typeface="Trebuchet MS" panose="020B0603020202020204" pitchFamily="34" charset="0"/>
              </a:rPr>
              <a:t>-</a:t>
            </a:r>
            <a:r>
              <a:rPr lang="tr-TR" sz="4400" dirty="0" err="1" smtClean="0">
                <a:latin typeface="Trebuchet MS" panose="020B0603020202020204" pitchFamily="34" charset="0"/>
              </a:rPr>
              <a:t>Zn</a:t>
            </a:r>
            <a:r>
              <a:rPr lang="tr-TR" sz="4400" dirty="0" smtClean="0">
                <a:latin typeface="Trebuchet MS" panose="020B0603020202020204" pitchFamily="34" charset="0"/>
              </a:rPr>
              <a:t> alaşımları (</a:t>
            </a:r>
            <a:r>
              <a:rPr lang="tr-TR" sz="4400" dirty="0" err="1" smtClean="0">
                <a:latin typeface="Trebuchet MS" panose="020B0603020202020204" pitchFamily="34" charset="0"/>
              </a:rPr>
              <a:t>Ni</a:t>
            </a:r>
            <a:r>
              <a:rPr lang="tr-TR" sz="4400" dirty="0" smtClean="0">
                <a:latin typeface="Trebuchet MS" panose="020B0603020202020204" pitchFamily="34" charset="0"/>
              </a:rPr>
              <a:t> gümüşleri)</a:t>
            </a:r>
            <a:endParaRPr lang="tr-TR" sz="4400" dirty="0">
              <a:latin typeface="Trebuchet MS" panose="020B060302020202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92088" y="1596856"/>
            <a:ext cx="54600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tr-TR" sz="2400" dirty="0" smtClean="0">
                <a:latin typeface="Trebuchet MS" panose="020B0603020202020204" pitchFamily="34" charset="0"/>
              </a:rPr>
              <a:t>Cu-</a:t>
            </a:r>
            <a:r>
              <a:rPr lang="tr-TR" sz="2400" dirty="0" err="1" smtClean="0">
                <a:latin typeface="Trebuchet MS" panose="020B0603020202020204" pitchFamily="34" charset="0"/>
              </a:rPr>
              <a:t>Ni</a:t>
            </a:r>
            <a:r>
              <a:rPr lang="tr-TR" sz="2400" dirty="0">
                <a:latin typeface="Trebuchet MS" panose="020B0603020202020204" pitchFamily="34" charset="0"/>
              </a:rPr>
              <a:t>-</a:t>
            </a:r>
            <a:r>
              <a:rPr lang="tr-TR" sz="2400" dirty="0" err="1" smtClean="0">
                <a:latin typeface="Trebuchet MS" panose="020B0603020202020204" pitchFamily="34" charset="0"/>
              </a:rPr>
              <a:t>Zn</a:t>
            </a:r>
            <a:r>
              <a:rPr lang="tr-TR" sz="2400" dirty="0" smtClean="0">
                <a:latin typeface="Trebuchet MS" panose="020B0603020202020204" pitchFamily="34" charset="0"/>
              </a:rPr>
              <a:t> üçlü alaşımları veya nikel gümüşleri  gümüş içermezler ancak renkleri gümüş rengidir.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r-TR" sz="2400" dirty="0" smtClean="0">
                <a:latin typeface="Trebuchet MS" panose="020B0603020202020204" pitchFamily="34" charset="0"/>
              </a:rPr>
              <a:t>Alaşım % 17-27 </a:t>
            </a:r>
            <a:r>
              <a:rPr lang="tr-TR" sz="2400" dirty="0" err="1" smtClean="0">
                <a:latin typeface="Trebuchet MS" panose="020B0603020202020204" pitchFamily="34" charset="0"/>
              </a:rPr>
              <a:t>Zn</a:t>
            </a:r>
            <a:r>
              <a:rPr lang="tr-TR" sz="2400" dirty="0" smtClean="0">
                <a:latin typeface="Trebuchet MS" panose="020B0603020202020204" pitchFamily="34" charset="0"/>
              </a:rPr>
              <a:t> ve %8-18 </a:t>
            </a:r>
            <a:r>
              <a:rPr lang="tr-TR" sz="2400" dirty="0" err="1" smtClean="0">
                <a:latin typeface="Trebuchet MS" panose="020B0603020202020204" pitchFamily="34" charset="0"/>
              </a:rPr>
              <a:t>Ni</a:t>
            </a:r>
            <a:r>
              <a:rPr lang="tr-TR" sz="2400" dirty="0" smtClean="0">
                <a:latin typeface="Trebuchet MS" panose="020B0603020202020204" pitchFamily="34" charset="0"/>
              </a:rPr>
              <a:t> içerir.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r-TR" sz="2400" dirty="0" smtClean="0">
                <a:latin typeface="Trebuchet MS" panose="020B0603020202020204" pitchFamily="34" charset="0"/>
              </a:rPr>
              <a:t>Alaşımın rengi artan </a:t>
            </a:r>
            <a:r>
              <a:rPr lang="tr-TR" sz="2400" dirty="0" err="1" smtClean="0">
                <a:latin typeface="Trebuchet MS" panose="020B0603020202020204" pitchFamily="34" charset="0"/>
              </a:rPr>
              <a:t>Ni</a:t>
            </a:r>
            <a:r>
              <a:rPr lang="tr-TR" sz="2400" dirty="0" smtClean="0">
                <a:latin typeface="Trebuchet MS" panose="020B0603020202020204" pitchFamily="34" charset="0"/>
              </a:rPr>
              <a:t> içeriğine bağlı olarak  açık fildişi renginden gümüşi beyaza değişir.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r-TR" sz="2400" dirty="0" err="1" smtClean="0">
                <a:latin typeface="Trebuchet MS" panose="020B0603020202020204" pitchFamily="34" charset="0"/>
                <a:sym typeface="Symbol"/>
              </a:rPr>
              <a:t>Mikroyapı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  katı eriyiğinden oluşur.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2" t="1895" r="6024"/>
          <a:stretch/>
        </p:blipFill>
        <p:spPr bwMode="auto">
          <a:xfrm>
            <a:off x="5659819" y="1992146"/>
            <a:ext cx="3069363" cy="262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ikdörtgen 7"/>
          <p:cNvSpPr/>
          <p:nvPr/>
        </p:nvSpPr>
        <p:spPr>
          <a:xfrm>
            <a:off x="227514" y="5013176"/>
            <a:ext cx="852708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latin typeface="Trebuchet MS" pitchFamily="34" charset="0"/>
              </a:rPr>
              <a:t>• </a:t>
            </a:r>
            <a:r>
              <a:rPr lang="tr-TR" sz="2400" dirty="0">
                <a:latin typeface="Trebuchet MS" pitchFamily="34" charset="0"/>
              </a:rPr>
              <a:t>Gümüş görünümünde, fakat gümüşe göre çok daha ucuz malzeme olarak</a:t>
            </a:r>
            <a:r>
              <a:rPr lang="tr-TR" sz="2400" dirty="0" smtClean="0">
                <a:latin typeface="Trebuchet MS" pitchFamily="34" charset="0"/>
              </a:rPr>
              <a:t>, optik </a:t>
            </a:r>
            <a:r>
              <a:rPr lang="tr-TR" sz="2400" dirty="0">
                <a:latin typeface="Trebuchet MS" pitchFamily="34" charset="0"/>
              </a:rPr>
              <a:t>ve saat sanayiinde ve müzik aletleri yapımında, tıbbi cihaz ve </a:t>
            </a:r>
            <a:r>
              <a:rPr lang="tr-TR" sz="2400" dirty="0" smtClean="0">
                <a:latin typeface="Trebuchet MS" pitchFamily="34" charset="0"/>
              </a:rPr>
              <a:t>aletlerin üretiminde</a:t>
            </a:r>
            <a:r>
              <a:rPr lang="tr-TR" sz="2400" dirty="0">
                <a:latin typeface="Trebuchet MS" pitchFamily="34" charset="0"/>
              </a:rPr>
              <a:t>, süs eşyaları, ev ve mutfak eşyaları üretiminde </a:t>
            </a:r>
            <a:r>
              <a:rPr lang="tr-TR" sz="2400" dirty="0" smtClean="0">
                <a:latin typeface="Trebuchet MS" pitchFamily="34" charset="0"/>
              </a:rPr>
              <a:t>tercihen kullanılırlar</a:t>
            </a:r>
            <a:r>
              <a:rPr lang="tr-TR" sz="2400" dirty="0">
                <a:latin typeface="Trebuchet MS" pitchFamily="34" charset="0"/>
              </a:rPr>
              <a:t>.</a:t>
            </a:r>
          </a:p>
          <a:p>
            <a:pPr marL="324000" indent="-324000">
              <a:buFont typeface="Arial" pitchFamily="34" charset="0"/>
              <a:buChar char="•"/>
            </a:pPr>
            <a:endParaRPr lang="tr-TR" sz="2200" dirty="0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818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81468" y="674440"/>
            <a:ext cx="8583020" cy="594320"/>
          </a:xfrm>
        </p:spPr>
        <p:txBody>
          <a:bodyPr>
            <a:noAutofit/>
          </a:bodyPr>
          <a:lstStyle/>
          <a:p>
            <a:r>
              <a:rPr lang="tr-TR" sz="4400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Elektrik ve ısıl iletkenlik</a:t>
            </a:r>
            <a:endParaRPr lang="tr-TR" sz="44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337596" y="1457483"/>
            <a:ext cx="864096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En yüksek elektrik iletkenliği</a:t>
            </a:r>
            <a:r>
              <a:rPr lang="en-US" sz="2800" dirty="0" smtClean="0">
                <a:latin typeface="Trebuchet MS" pitchFamily="34" charset="0"/>
              </a:rPr>
              <a:t>. </a:t>
            </a:r>
            <a:r>
              <a:rPr lang="tr-TR" sz="2800" dirty="0" smtClean="0">
                <a:latin typeface="Trebuchet MS" pitchFamily="34" charset="0"/>
              </a:rPr>
              <a:t>Yüksek iletkenlikle birlikte yüksek mukavemet, </a:t>
            </a:r>
            <a:r>
              <a:rPr lang="tr-TR" sz="2800" dirty="0" err="1" smtClean="0">
                <a:latin typeface="Trebuchet MS" pitchFamily="34" charset="0"/>
              </a:rPr>
              <a:t>süneklik</a:t>
            </a:r>
            <a:r>
              <a:rPr lang="tr-TR" sz="2800" dirty="0" smtClean="0">
                <a:latin typeface="Trebuchet MS" pitchFamily="34" charset="0"/>
              </a:rPr>
              <a:t>, korozyon direnci bakır alaşımlarını en cazip iletken malzemesi yapmıştır.</a:t>
            </a: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Saf bakır yaygın elektrik tel, kablo ve kontak malzemesidir. </a:t>
            </a: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Bakırlar ve bazı pirinçler, bronzlar, bakır nikel alaşımı otomotiv radyatörleri, ısı değiştiricileri, ev ısıtma donanımları, solar paneller  ve ısının seri bir şekilde iletimi gerektiren uygulamalar için öncelikli malzeme seçeneğidir.</a:t>
            </a:r>
          </a:p>
        </p:txBody>
      </p:sp>
    </p:spTree>
    <p:extLst>
      <p:ext uri="{BB962C8B-B14F-4D97-AF65-F5344CB8AC3E}">
        <p14:creationId xmlns:p14="http://schemas.microsoft.com/office/powerpoint/2010/main" xmlns="" val="194084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227514" y="1785005"/>
            <a:ext cx="85270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tr-TR" sz="2400" dirty="0" smtClean="0">
                <a:latin typeface="Trebuchet MS" pitchFamily="34" charset="0"/>
              </a:rPr>
              <a:t>Nikelin </a:t>
            </a:r>
            <a:r>
              <a:rPr lang="tr-TR" sz="2400" dirty="0">
                <a:latin typeface="Trebuchet MS" pitchFamily="34" charset="0"/>
              </a:rPr>
              <a:t>etkisiyle gümüşe benzer bir renk alan bu </a:t>
            </a:r>
            <a:r>
              <a:rPr lang="tr-TR" sz="2400" dirty="0" smtClean="0">
                <a:latin typeface="Trebuchet MS" pitchFamily="34" charset="0"/>
              </a:rPr>
              <a:t> malzemelerin kararmaya dayanıklılığı pirinçten </a:t>
            </a:r>
            <a:r>
              <a:rPr lang="tr-TR" sz="2400" dirty="0">
                <a:latin typeface="Trebuchet MS" pitchFamily="34" charset="0"/>
              </a:rPr>
              <a:t>daha iyidir. Kurşun katılmamış olanları zayıf akım </a:t>
            </a:r>
            <a:r>
              <a:rPr lang="tr-TR" sz="2400" dirty="0" smtClean="0">
                <a:latin typeface="Trebuchet MS" pitchFamily="34" charset="0"/>
              </a:rPr>
              <a:t>röle yayları</a:t>
            </a:r>
            <a:r>
              <a:rPr lang="tr-TR" sz="2400" dirty="0">
                <a:latin typeface="Trebuchet MS" pitchFamily="34" charset="0"/>
              </a:rPr>
              <a:t>, gümüş kaplı çatal-bıçak takımları yapımında kullanılır.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r-TR" sz="2400" dirty="0" smtClean="0">
                <a:latin typeface="Trebuchet MS" pitchFamily="34" charset="0"/>
              </a:rPr>
              <a:t>Kurşun </a:t>
            </a:r>
            <a:r>
              <a:rPr lang="tr-TR" sz="2400" dirty="0">
                <a:latin typeface="Trebuchet MS" pitchFamily="34" charset="0"/>
              </a:rPr>
              <a:t>katılmış olanları ise, optik aletler ve pergel yapımında kullanılır.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r-TR" sz="2400" dirty="0" smtClean="0">
                <a:latin typeface="Trebuchet MS" pitchFamily="34" charset="0"/>
              </a:rPr>
              <a:t>Pirinçler </a:t>
            </a:r>
            <a:r>
              <a:rPr lang="tr-TR" sz="2400" dirty="0">
                <a:latin typeface="Trebuchet MS" pitchFamily="34" charset="0"/>
              </a:rPr>
              <a:t>ve nikel gümüşü gerilme korozyonuna karşı düşük </a:t>
            </a:r>
            <a:r>
              <a:rPr lang="tr-TR" sz="2400" dirty="0" smtClean="0">
                <a:latin typeface="Trebuchet MS" pitchFamily="34" charset="0"/>
              </a:rPr>
              <a:t>dirence sahiptirler</a:t>
            </a:r>
            <a:r>
              <a:rPr lang="tr-TR" sz="2400" dirty="0">
                <a:latin typeface="Trebuchet MS" pitchFamily="34" charset="0"/>
              </a:rPr>
              <a:t>. Bulundukları ortamda </a:t>
            </a:r>
            <a:r>
              <a:rPr lang="tr-TR" sz="2400" dirty="0" err="1">
                <a:latin typeface="Trebuchet MS" pitchFamily="34" charset="0"/>
              </a:rPr>
              <a:t>örn</a:t>
            </a:r>
            <a:r>
              <a:rPr lang="tr-TR" sz="2400" dirty="0">
                <a:latin typeface="Trebuchet MS" pitchFamily="34" charset="0"/>
              </a:rPr>
              <a:t>. yanma gazlarından gelebilecek </a:t>
            </a:r>
            <a:r>
              <a:rPr lang="tr-TR" sz="2400" dirty="0" smtClean="0">
                <a:latin typeface="Trebuchet MS" pitchFamily="34" charset="0"/>
              </a:rPr>
              <a:t>çok az </a:t>
            </a:r>
            <a:r>
              <a:rPr lang="tr-TR" sz="2400" dirty="0">
                <a:latin typeface="Trebuchet MS" pitchFamily="34" charset="0"/>
              </a:rPr>
              <a:t>miktarda amonyak ve nem olması durumunda dış gerilmelerin belirli </a:t>
            </a:r>
            <a:r>
              <a:rPr lang="tr-TR" sz="2400" dirty="0" smtClean="0">
                <a:latin typeface="Trebuchet MS" pitchFamily="34" charset="0"/>
              </a:rPr>
              <a:t>bir düzeye </a:t>
            </a:r>
            <a:r>
              <a:rPr lang="tr-TR" sz="2400" dirty="0">
                <a:latin typeface="Trebuchet MS" pitchFamily="34" charset="0"/>
              </a:rPr>
              <a:t>erişmesi sonucunda pirinç ve nikel gümüşü çatlayarak hasara uğrar</a:t>
            </a:r>
            <a:r>
              <a:rPr lang="tr-TR" sz="2400" dirty="0" smtClean="0">
                <a:latin typeface="Trebuchet MS" pitchFamily="34" charset="0"/>
              </a:rPr>
              <a:t>.</a:t>
            </a:r>
          </a:p>
        </p:txBody>
      </p:sp>
      <p:sp>
        <p:nvSpPr>
          <p:cNvPr id="5" name="Başlık 3"/>
          <p:cNvSpPr>
            <a:spLocks noGrp="1"/>
          </p:cNvSpPr>
          <p:nvPr>
            <p:ph type="title"/>
          </p:nvPr>
        </p:nvSpPr>
        <p:spPr>
          <a:xfrm>
            <a:off x="360040" y="836712"/>
            <a:ext cx="8820472" cy="594320"/>
          </a:xfrm>
        </p:spPr>
        <p:txBody>
          <a:bodyPr>
            <a:noAutofit/>
          </a:bodyPr>
          <a:lstStyle/>
          <a:p>
            <a:r>
              <a:rPr lang="tr-TR" sz="4400" dirty="0" smtClean="0">
                <a:latin typeface="Trebuchet MS" panose="020B0603020202020204" pitchFamily="34" charset="0"/>
              </a:rPr>
              <a:t>Cu-</a:t>
            </a:r>
            <a:r>
              <a:rPr lang="tr-TR" sz="4400" dirty="0" err="1" smtClean="0">
                <a:latin typeface="Trebuchet MS" panose="020B0603020202020204" pitchFamily="34" charset="0"/>
              </a:rPr>
              <a:t>Ni</a:t>
            </a:r>
            <a:r>
              <a:rPr lang="tr-TR" sz="4400" dirty="0" smtClean="0">
                <a:latin typeface="Trebuchet MS" panose="020B0603020202020204" pitchFamily="34" charset="0"/>
              </a:rPr>
              <a:t>-</a:t>
            </a:r>
            <a:r>
              <a:rPr lang="tr-TR" sz="4400" dirty="0" err="1" smtClean="0">
                <a:latin typeface="Trebuchet MS" panose="020B0603020202020204" pitchFamily="34" charset="0"/>
              </a:rPr>
              <a:t>Zn</a:t>
            </a:r>
            <a:r>
              <a:rPr lang="tr-TR" sz="4400" dirty="0" smtClean="0">
                <a:latin typeface="Trebuchet MS" panose="020B0603020202020204" pitchFamily="34" charset="0"/>
              </a:rPr>
              <a:t> alaşımları (</a:t>
            </a:r>
            <a:r>
              <a:rPr lang="tr-TR" sz="4400" dirty="0" err="1" smtClean="0">
                <a:latin typeface="Trebuchet MS" panose="020B0603020202020204" pitchFamily="34" charset="0"/>
              </a:rPr>
              <a:t>Ni</a:t>
            </a:r>
            <a:r>
              <a:rPr lang="tr-TR" sz="4400" dirty="0" smtClean="0">
                <a:latin typeface="Trebuchet MS" panose="020B0603020202020204" pitchFamily="34" charset="0"/>
              </a:rPr>
              <a:t> gümüşleri)</a:t>
            </a:r>
            <a:endParaRPr lang="tr-TR" sz="4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82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216024" y="1927860"/>
            <a:ext cx="84249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tr-TR" sz="2600" dirty="0" smtClean="0">
                <a:latin typeface="Trebuchet MS" pitchFamily="34" charset="0"/>
              </a:rPr>
              <a:t>Ayni zamanda nikel pirinçleri olarak da adlandırılır.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r-TR" sz="2600" dirty="0" smtClean="0">
                <a:latin typeface="Trebuchet MS" pitchFamily="34" charset="0"/>
              </a:rPr>
              <a:t>Bakır, nikel ve çinko içerirler.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r-TR" sz="2600" dirty="0" smtClean="0">
                <a:latin typeface="Trebuchet MS" pitchFamily="34" charset="0"/>
              </a:rPr>
              <a:t>Gümüş içermedikleri halde çok çekici gümüşi bir renkleri vardır.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r-TR" sz="2600" dirty="0" smtClean="0">
                <a:latin typeface="Trebuchet MS" pitchFamily="34" charset="0"/>
              </a:rPr>
              <a:t>Makul seviyede mukavemet, ve iyi korozyon direnci gösterirler.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r-TR" sz="2600" dirty="0" smtClean="0">
                <a:latin typeface="Trebuchet MS" pitchFamily="34" charset="0"/>
              </a:rPr>
              <a:t>Gıda ve içecek depo ve transfer donanımlarında, dekoratif yapısal uygulamalarda, sofra takımlarında, optik ekipmanlar ve fotoğraf makine ve donanımlarında, müzikal aletlerde kullanılırlar.</a:t>
            </a:r>
          </a:p>
        </p:txBody>
      </p:sp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60040" y="836712"/>
            <a:ext cx="8820472" cy="594320"/>
          </a:xfrm>
        </p:spPr>
        <p:txBody>
          <a:bodyPr>
            <a:noAutofit/>
          </a:bodyPr>
          <a:lstStyle/>
          <a:p>
            <a:r>
              <a:rPr lang="tr-TR" sz="4400" dirty="0" smtClean="0">
                <a:latin typeface="Trebuchet MS" panose="020B0603020202020204" pitchFamily="34" charset="0"/>
              </a:rPr>
              <a:t>Cu-</a:t>
            </a:r>
            <a:r>
              <a:rPr lang="tr-TR" sz="4400" dirty="0" err="1" smtClean="0">
                <a:latin typeface="Trebuchet MS" panose="020B0603020202020204" pitchFamily="34" charset="0"/>
              </a:rPr>
              <a:t>Ni</a:t>
            </a:r>
            <a:r>
              <a:rPr lang="tr-TR" sz="4400" dirty="0" smtClean="0">
                <a:latin typeface="Trebuchet MS" panose="020B0603020202020204" pitchFamily="34" charset="0"/>
              </a:rPr>
              <a:t>-</a:t>
            </a:r>
            <a:r>
              <a:rPr lang="tr-TR" sz="4400" dirty="0" err="1" smtClean="0">
                <a:latin typeface="Trebuchet MS" panose="020B0603020202020204" pitchFamily="34" charset="0"/>
              </a:rPr>
              <a:t>Zn</a:t>
            </a:r>
            <a:r>
              <a:rPr lang="tr-TR" sz="4400" dirty="0" smtClean="0">
                <a:latin typeface="Trebuchet MS" panose="020B0603020202020204" pitchFamily="34" charset="0"/>
              </a:rPr>
              <a:t> alaşımları (</a:t>
            </a:r>
            <a:r>
              <a:rPr lang="tr-TR" sz="4400" dirty="0" err="1" smtClean="0">
                <a:latin typeface="Trebuchet MS" panose="020B0603020202020204" pitchFamily="34" charset="0"/>
              </a:rPr>
              <a:t>Ni</a:t>
            </a:r>
            <a:r>
              <a:rPr lang="tr-TR" sz="4400" dirty="0" smtClean="0">
                <a:latin typeface="Trebuchet MS" panose="020B0603020202020204" pitchFamily="34" charset="0"/>
              </a:rPr>
              <a:t> gümüşleri)</a:t>
            </a:r>
            <a:endParaRPr lang="tr-TR" sz="4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535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48686" y="1268760"/>
            <a:ext cx="866058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3200" dirty="0" smtClean="0">
                <a:latin typeface="Trebuchet MS" panose="020B0603020202020204" pitchFamily="34" charset="0"/>
              </a:rPr>
              <a:t>Bakır </a:t>
            </a:r>
            <a:r>
              <a:rPr lang="tr-TR" sz="3200" dirty="0">
                <a:latin typeface="Trebuchet MS" panose="020B0603020202020204" pitchFamily="34" charset="0"/>
              </a:rPr>
              <a:t>krom </a:t>
            </a:r>
            <a:r>
              <a:rPr lang="tr-TR" sz="3200" dirty="0" smtClean="0">
                <a:latin typeface="Trebuchet MS" panose="020B0603020202020204" pitchFamily="34" charset="0"/>
              </a:rPr>
              <a:t>alaşımları (</a:t>
            </a:r>
            <a:r>
              <a:rPr lang="tr-TR" sz="3200" dirty="0" err="1" smtClean="0">
                <a:latin typeface="Trebuchet MS" panose="020B0603020202020204" pitchFamily="34" charset="0"/>
              </a:rPr>
              <a:t>CuCr</a:t>
            </a:r>
            <a:r>
              <a:rPr lang="tr-TR" sz="3200" dirty="0" smtClean="0">
                <a:latin typeface="Trebuchet MS" panose="020B0603020202020204" pitchFamily="34" charset="0"/>
              </a:rPr>
              <a:t>)</a:t>
            </a:r>
            <a:endParaRPr lang="tr-TR" sz="3200" dirty="0"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3200" dirty="0" smtClean="0">
                <a:latin typeface="Trebuchet MS" panose="020B0603020202020204" pitchFamily="34" charset="0"/>
              </a:rPr>
              <a:t>Bakır </a:t>
            </a:r>
            <a:r>
              <a:rPr lang="tr-TR" sz="3200" dirty="0">
                <a:latin typeface="Trebuchet MS" panose="020B0603020202020204" pitchFamily="34" charset="0"/>
              </a:rPr>
              <a:t>krom zirkonyum </a:t>
            </a:r>
            <a:r>
              <a:rPr lang="tr-TR" sz="3200" dirty="0" smtClean="0">
                <a:latin typeface="Trebuchet MS" panose="020B0603020202020204" pitchFamily="34" charset="0"/>
              </a:rPr>
              <a:t>alaşımları (</a:t>
            </a:r>
            <a:r>
              <a:rPr lang="tr-TR" sz="3200" dirty="0" err="1" smtClean="0">
                <a:latin typeface="Trebuchet MS" panose="020B0603020202020204" pitchFamily="34" charset="0"/>
              </a:rPr>
              <a:t>CuCrZr</a:t>
            </a:r>
            <a:r>
              <a:rPr lang="tr-TR" sz="3200" dirty="0">
                <a:latin typeface="Trebuchet MS" panose="020B0603020202020204" pitchFamily="34" charset="0"/>
              </a:rPr>
              <a:t>)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3200" dirty="0" smtClean="0">
                <a:latin typeface="Trebuchet MS" panose="020B0603020202020204" pitchFamily="34" charset="0"/>
              </a:rPr>
              <a:t>Bakır </a:t>
            </a:r>
            <a:r>
              <a:rPr lang="tr-TR" sz="3200" dirty="0">
                <a:latin typeface="Trebuchet MS" panose="020B0603020202020204" pitchFamily="34" charset="0"/>
              </a:rPr>
              <a:t>berilyum </a:t>
            </a:r>
            <a:r>
              <a:rPr lang="tr-TR" sz="3200" dirty="0" smtClean="0">
                <a:latin typeface="Trebuchet MS" panose="020B0603020202020204" pitchFamily="34" charset="0"/>
              </a:rPr>
              <a:t>alaşımları </a:t>
            </a:r>
            <a:r>
              <a:rPr lang="tr-TR" sz="3200" dirty="0">
                <a:latin typeface="Trebuchet MS" panose="020B0603020202020204" pitchFamily="34" charset="0"/>
              </a:rPr>
              <a:t>(</a:t>
            </a:r>
            <a:r>
              <a:rPr lang="tr-TR" sz="3200" dirty="0" err="1">
                <a:latin typeface="Trebuchet MS" panose="020B0603020202020204" pitchFamily="34" charset="0"/>
              </a:rPr>
              <a:t>CuBe</a:t>
            </a:r>
            <a:r>
              <a:rPr lang="tr-TR" sz="3200" dirty="0">
                <a:latin typeface="Trebuchet MS" panose="020B0603020202020204" pitchFamily="34" charset="0"/>
              </a:rPr>
              <a:t>)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3200" dirty="0" smtClean="0">
                <a:latin typeface="Trebuchet MS" panose="020B0603020202020204" pitchFamily="34" charset="0"/>
              </a:rPr>
              <a:t>Bakır </a:t>
            </a:r>
            <a:r>
              <a:rPr lang="tr-TR" sz="3200" dirty="0">
                <a:latin typeface="Trebuchet MS" panose="020B0603020202020204" pitchFamily="34" charset="0"/>
              </a:rPr>
              <a:t>kobalt berilyum </a:t>
            </a:r>
            <a:r>
              <a:rPr lang="tr-TR" sz="3200" dirty="0" smtClean="0">
                <a:latin typeface="Trebuchet MS" panose="020B0603020202020204" pitchFamily="34" charset="0"/>
              </a:rPr>
              <a:t>alaşımları (</a:t>
            </a:r>
            <a:r>
              <a:rPr lang="tr-TR" sz="3200" dirty="0" err="1" smtClean="0">
                <a:latin typeface="Trebuchet MS" panose="020B0603020202020204" pitchFamily="34" charset="0"/>
              </a:rPr>
              <a:t>CuCoBe</a:t>
            </a:r>
            <a:r>
              <a:rPr lang="tr-TR" sz="3200" dirty="0">
                <a:latin typeface="Trebuchet MS" panose="020B0603020202020204" pitchFamily="34" charset="0"/>
              </a:rPr>
              <a:t>)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3200" dirty="0" smtClean="0">
                <a:latin typeface="Trebuchet MS" panose="020B0603020202020204" pitchFamily="34" charset="0"/>
              </a:rPr>
              <a:t>Bakır </a:t>
            </a:r>
            <a:r>
              <a:rPr lang="tr-TR" sz="3200" dirty="0">
                <a:latin typeface="Trebuchet MS" panose="020B0603020202020204" pitchFamily="34" charset="0"/>
              </a:rPr>
              <a:t>nikel silisyum </a:t>
            </a:r>
            <a:r>
              <a:rPr lang="tr-TR" sz="3200" dirty="0" smtClean="0">
                <a:latin typeface="Trebuchet MS" panose="020B0603020202020204" pitchFamily="34" charset="0"/>
              </a:rPr>
              <a:t>alaşımları (</a:t>
            </a:r>
            <a:r>
              <a:rPr lang="tr-TR" sz="3200" dirty="0" err="1" smtClean="0">
                <a:latin typeface="Trebuchet MS" panose="020B0603020202020204" pitchFamily="34" charset="0"/>
              </a:rPr>
              <a:t>CuNiSi</a:t>
            </a:r>
            <a:r>
              <a:rPr lang="tr-TR" sz="3200" dirty="0">
                <a:latin typeface="Trebuchet MS" panose="020B0603020202020204" pitchFamily="34" charset="0"/>
              </a:rPr>
              <a:t>)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3200" dirty="0" smtClean="0">
                <a:latin typeface="Trebuchet MS" panose="020B0603020202020204" pitchFamily="34" charset="0"/>
              </a:rPr>
              <a:t>Bakır </a:t>
            </a:r>
            <a:r>
              <a:rPr lang="tr-TR" sz="3200" dirty="0">
                <a:latin typeface="Trebuchet MS" panose="020B0603020202020204" pitchFamily="34" charset="0"/>
              </a:rPr>
              <a:t>alüminyum demir </a:t>
            </a:r>
            <a:r>
              <a:rPr lang="tr-TR" sz="3200" dirty="0" smtClean="0">
                <a:latin typeface="Trebuchet MS" panose="020B0603020202020204" pitchFamily="34" charset="0"/>
              </a:rPr>
              <a:t>alaşımları (</a:t>
            </a:r>
            <a:r>
              <a:rPr lang="tr-TR" sz="3200" dirty="0" err="1" smtClean="0">
                <a:latin typeface="Trebuchet MS" panose="020B0603020202020204" pitchFamily="34" charset="0"/>
              </a:rPr>
              <a:t>CuAlFe</a:t>
            </a:r>
            <a:r>
              <a:rPr lang="tr-TR" sz="3200" dirty="0">
                <a:latin typeface="Trebuchet MS" panose="020B0603020202020204" pitchFamily="34" charset="0"/>
              </a:rPr>
              <a:t>)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3200" dirty="0" smtClean="0">
                <a:latin typeface="Trebuchet MS" panose="020B0603020202020204" pitchFamily="34" charset="0"/>
              </a:rPr>
              <a:t>Bakır </a:t>
            </a:r>
            <a:r>
              <a:rPr lang="tr-TR" sz="3200" dirty="0">
                <a:latin typeface="Trebuchet MS" panose="020B0603020202020204" pitchFamily="34" charset="0"/>
              </a:rPr>
              <a:t>alüminyum demir </a:t>
            </a:r>
            <a:r>
              <a:rPr lang="tr-TR" sz="3200" dirty="0" smtClean="0">
                <a:latin typeface="Trebuchet MS" panose="020B0603020202020204" pitchFamily="34" charset="0"/>
              </a:rPr>
              <a:t>manganez alaşımları (</a:t>
            </a:r>
            <a:r>
              <a:rPr lang="tr-TR" sz="3200" dirty="0" err="1">
                <a:latin typeface="Trebuchet MS" panose="020B0603020202020204" pitchFamily="34" charset="0"/>
              </a:rPr>
              <a:t>CuAlFeMn</a:t>
            </a:r>
            <a:r>
              <a:rPr lang="tr-TR" sz="3200" dirty="0">
                <a:latin typeface="Trebuchet MS" panose="020B0603020202020204" pitchFamily="34" charset="0"/>
              </a:rPr>
              <a:t>)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3200" dirty="0" smtClean="0">
                <a:latin typeface="Trebuchet MS" panose="020B0603020202020204" pitchFamily="34" charset="0"/>
              </a:rPr>
              <a:t>Bakır </a:t>
            </a:r>
            <a:r>
              <a:rPr lang="tr-TR" sz="3200" dirty="0">
                <a:latin typeface="Trebuchet MS" panose="020B0603020202020204" pitchFamily="34" charset="0"/>
              </a:rPr>
              <a:t>alüminyum demir </a:t>
            </a:r>
            <a:r>
              <a:rPr lang="tr-TR" sz="3200" dirty="0" smtClean="0">
                <a:latin typeface="Trebuchet MS" panose="020B0603020202020204" pitchFamily="34" charset="0"/>
              </a:rPr>
              <a:t>nikel mangan alaşımları (</a:t>
            </a:r>
            <a:r>
              <a:rPr lang="tr-TR" sz="3200" dirty="0" err="1" smtClean="0">
                <a:latin typeface="Trebuchet MS" panose="020B0603020202020204" pitchFamily="34" charset="0"/>
              </a:rPr>
              <a:t>CuAlFeNiMn</a:t>
            </a:r>
            <a:r>
              <a:rPr lang="tr-TR" sz="3200" dirty="0">
                <a:latin typeface="Trebuchet MS" panose="020B0603020202020204" pitchFamily="34" charset="0"/>
              </a:rPr>
              <a:t>)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3200" dirty="0" smtClean="0">
                <a:latin typeface="Trebuchet MS" panose="020B0603020202020204" pitchFamily="34" charset="0"/>
              </a:rPr>
              <a:t>Bakır </a:t>
            </a:r>
            <a:r>
              <a:rPr lang="tr-TR" sz="3200" dirty="0">
                <a:latin typeface="Trebuchet MS" panose="020B0603020202020204" pitchFamily="34" charset="0"/>
              </a:rPr>
              <a:t>tungsten alaşımları (</a:t>
            </a:r>
            <a:r>
              <a:rPr lang="tr-TR" sz="3200" dirty="0" err="1">
                <a:latin typeface="Trebuchet MS" panose="020B0603020202020204" pitchFamily="34" charset="0"/>
              </a:rPr>
              <a:t>CuW</a:t>
            </a:r>
            <a:r>
              <a:rPr lang="tr-TR" sz="3200" dirty="0">
                <a:latin typeface="Trebuchet MS" panose="020B0603020202020204" pitchFamily="34" charset="0"/>
              </a:rPr>
              <a:t>)</a:t>
            </a:r>
          </a:p>
        </p:txBody>
      </p:sp>
      <p:sp>
        <p:nvSpPr>
          <p:cNvPr id="5" name="Başlık 3"/>
          <p:cNvSpPr>
            <a:spLocks noGrp="1"/>
          </p:cNvSpPr>
          <p:nvPr>
            <p:ph type="title"/>
          </p:nvPr>
        </p:nvSpPr>
        <p:spPr>
          <a:xfrm>
            <a:off x="360040" y="620688"/>
            <a:ext cx="8820472" cy="594320"/>
          </a:xfrm>
        </p:spPr>
        <p:txBody>
          <a:bodyPr>
            <a:noAutofit/>
          </a:bodyPr>
          <a:lstStyle/>
          <a:p>
            <a:r>
              <a:rPr lang="tr-TR" sz="4400" dirty="0" smtClean="0">
                <a:latin typeface="Trebuchet MS" panose="020B0603020202020204" pitchFamily="34" charset="0"/>
              </a:rPr>
              <a:t>Özel sert bakır alaşımları</a:t>
            </a:r>
            <a:endParaRPr lang="tr-TR" sz="4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185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288032" y="1471424"/>
            <a:ext cx="874846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i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Kurşunlu bakırlar </a:t>
            </a:r>
            <a:r>
              <a:rPr kumimoji="0" lang="tr-TR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(C98200 ile C98840)</a:t>
            </a:r>
            <a:endParaRPr lang="tr-TR" sz="2800" i="1" dirty="0">
              <a:latin typeface="Calibri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Kurşunlu saf bakır veya yüksek bakır alaşımları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Bakır alaşımlarının yüksek iletkenliği ve makul seviyedeki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korozyon direnci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ile birlikte yüksek kurşunlu bronzların </a:t>
            </a:r>
            <a:r>
              <a:rPr kumimoji="0" lang="tr-TR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kaydırıcılık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ve düşük sürtünme özelliklerine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sahiptirler.</a:t>
            </a:r>
          </a:p>
        </p:txBody>
      </p:sp>
      <p:sp>
        <p:nvSpPr>
          <p:cNvPr id="5" name="Başlık 3"/>
          <p:cNvSpPr>
            <a:spLocks noGrp="1"/>
          </p:cNvSpPr>
          <p:nvPr>
            <p:ph type="title"/>
          </p:nvPr>
        </p:nvSpPr>
        <p:spPr>
          <a:xfrm>
            <a:off x="302840" y="69269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Diğer bakır alaşımları</a:t>
            </a:r>
            <a:endParaRPr lang="tr-TR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535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tr-TR" dirty="0" smtClean="0"/>
              <a:t>Döküm Alaşımları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310728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itchFamily="34" charset="0"/>
              </a:rPr>
              <a:t>bakır döküm alaşımları</a:t>
            </a:r>
            <a:endParaRPr lang="tr-TR" dirty="0">
              <a:latin typeface="Trebuchet MS" pitchFamily="34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23528" y="1406381"/>
            <a:ext cx="860444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r-TR" sz="2800" dirty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Döküm alaşımlarının bir çoğu bakır matris içinde </a:t>
            </a:r>
            <a:r>
              <a:rPr lang="tr-TR" sz="280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Zn</a:t>
            </a:r>
            <a:r>
              <a:rPr lang="tr-TR" sz="2800" dirty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, Sn ve </a:t>
            </a:r>
            <a:r>
              <a:rPr lang="tr-TR" sz="2800" dirty="0" err="1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Ni</a:t>
            </a:r>
            <a:r>
              <a:rPr lang="tr-TR" sz="2800" dirty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çözen tek faz katı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eriyikleridir.</a:t>
            </a:r>
            <a:endParaRPr lang="tr-TR" sz="2800" dirty="0">
              <a:latin typeface="Trebuchet MS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Döküm bakır alaşımları,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	Kolayca dökülebildikleri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	temin edilebildikleri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	Geniş aralıkta fiziksel ve mekanik özelliklere 	sahip oldukları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	kolayca işlenebildikleri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	Lehimlenebildikleri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için tesisat bağlantı parçaları, gemi pervaneleri, enerji tesisleri burç ve rulman bilezikleri gibi çeşitli uygulamalarda kullanılırlar.</a:t>
            </a:r>
          </a:p>
        </p:txBody>
      </p:sp>
    </p:spTree>
    <p:extLst>
      <p:ext uri="{BB962C8B-B14F-4D97-AF65-F5344CB8AC3E}">
        <p14:creationId xmlns:p14="http://schemas.microsoft.com/office/powerpoint/2010/main" xmlns="" val="151626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288032" y="692696"/>
            <a:ext cx="8892480" cy="594320"/>
          </a:xfrm>
        </p:spPr>
        <p:txBody>
          <a:bodyPr>
            <a:noAutofit/>
          </a:bodyPr>
          <a:lstStyle/>
          <a:p>
            <a:r>
              <a:rPr lang="tr-TR" sz="4400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döküm alaşımlarında </a:t>
            </a:r>
            <a:r>
              <a:rPr lang="tr-TR" sz="4400" dirty="0" err="1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Pb’nun</a:t>
            </a:r>
            <a:r>
              <a:rPr lang="tr-TR" sz="4400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 rolü</a:t>
            </a:r>
            <a:endParaRPr lang="tr-TR" sz="4400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1520" y="1325960"/>
            <a:ext cx="8424936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 err="1" smtClean="0">
                <a:latin typeface="Trebuchet MS" pitchFamily="34" charset="0"/>
              </a:rPr>
              <a:t>Dendritler</a:t>
            </a:r>
            <a:r>
              <a:rPr lang="tr-TR" sz="2800" dirty="0" smtClean="0">
                <a:latin typeface="Trebuchet MS" pitchFamily="34" charset="0"/>
              </a:rPr>
              <a:t> arası gözenekleri kapar. </a:t>
            </a:r>
          </a:p>
          <a:p>
            <a:pPr>
              <a:spcAft>
                <a:spcPts val="600"/>
              </a:spcAft>
            </a:pPr>
            <a:r>
              <a:rPr lang="tr-TR" sz="2800" dirty="0" smtClean="0">
                <a:latin typeface="Trebuchet MS" pitchFamily="34" charset="0"/>
              </a:rPr>
              <a:t>Geçirmezliği attırır.</a:t>
            </a:r>
          </a:p>
          <a:p>
            <a:pPr>
              <a:spcAft>
                <a:spcPts val="600"/>
              </a:spcAft>
            </a:pPr>
            <a:r>
              <a:rPr lang="tr-TR" sz="2800" dirty="0" smtClean="0">
                <a:latin typeface="Trebuchet MS" pitchFamily="34" charset="0"/>
              </a:rPr>
              <a:t>Sıvı taşıma ve depolama sistem ve donanımları için bu özellik kritiktir.</a:t>
            </a:r>
          </a:p>
          <a:p>
            <a:pPr>
              <a:spcAft>
                <a:spcPts val="600"/>
              </a:spcAft>
            </a:pPr>
            <a:r>
              <a:rPr lang="tr-TR" sz="2800" dirty="0" smtClean="0">
                <a:latin typeface="Trebuchet MS" pitchFamily="34" charset="0"/>
              </a:rPr>
              <a:t>Kesme takımlarının keskin kenarları için yağlayıcı rolü görür ve </a:t>
            </a:r>
          </a:p>
          <a:p>
            <a:pPr>
              <a:spcAft>
                <a:spcPts val="600"/>
              </a:spcAft>
            </a:pPr>
            <a:r>
              <a:rPr lang="tr-TR" sz="2800" dirty="0" smtClean="0">
                <a:latin typeface="Trebuchet MS" pitchFamily="34" charset="0"/>
              </a:rPr>
              <a:t>kolayca temizlenebilen küçük talaşların oluşmasını sağlar, </a:t>
            </a:r>
          </a:p>
          <a:p>
            <a:pPr>
              <a:spcAft>
                <a:spcPts val="600"/>
              </a:spcAft>
            </a:pPr>
            <a:r>
              <a:rPr lang="tr-TR" sz="2800" dirty="0" smtClean="0">
                <a:latin typeface="Trebuchet MS" pitchFamily="34" charset="0"/>
              </a:rPr>
              <a:t>döküm parçaların soğutma uygulanmaksızın hızlı işlenmesini mümkün kılar. </a:t>
            </a:r>
          </a:p>
          <a:p>
            <a:pPr>
              <a:spcAft>
                <a:spcPts val="600"/>
              </a:spcAft>
            </a:pPr>
            <a:r>
              <a:rPr lang="tr-TR" sz="2800" dirty="0" smtClean="0">
                <a:latin typeface="Trebuchet MS" pitchFamily="34" charset="0"/>
              </a:rPr>
              <a:t>Daha kaliteli yüzeyler verir.</a:t>
            </a:r>
          </a:p>
        </p:txBody>
      </p:sp>
    </p:spTree>
    <p:extLst>
      <p:ext uri="{BB962C8B-B14F-4D97-AF65-F5344CB8AC3E}">
        <p14:creationId xmlns:p14="http://schemas.microsoft.com/office/powerpoint/2010/main" xmlns="" val="386441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74848" y="1322512"/>
            <a:ext cx="8229600" cy="594320"/>
          </a:xfrm>
        </p:spPr>
        <p:txBody>
          <a:bodyPr>
            <a:noAutofit/>
          </a:bodyPr>
          <a:lstStyle/>
          <a:p>
            <a:r>
              <a:rPr lang="tr-TR" sz="4000" dirty="0" smtClean="0">
                <a:latin typeface="Trebuchet MS" pitchFamily="34" charset="0"/>
              </a:rPr>
              <a:t>döküm alaşımlarında </a:t>
            </a:r>
            <a:r>
              <a:rPr lang="tr-TR" sz="4000" dirty="0" err="1" smtClean="0">
                <a:latin typeface="Trebuchet MS" pitchFamily="34" charset="0"/>
              </a:rPr>
              <a:t>Pb’nun</a:t>
            </a:r>
            <a:r>
              <a:rPr lang="tr-TR" sz="4000" dirty="0" smtClean="0">
                <a:latin typeface="Trebuchet MS" pitchFamily="34" charset="0"/>
              </a:rPr>
              <a:t> rolü</a:t>
            </a:r>
            <a:endParaRPr lang="tr-TR" sz="4000" dirty="0">
              <a:latin typeface="Trebuchet MS" pitchFamily="34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1520" y="2259162"/>
            <a:ext cx="8424936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tr-TR" sz="2800" dirty="0" smtClean="0">
                <a:latin typeface="Trebuchet MS" pitchFamily="34" charset="0"/>
              </a:rPr>
              <a:t>Rulman ve burç yatak uygulamalarında da </a:t>
            </a:r>
            <a:r>
              <a:rPr lang="tr-TR" sz="2800" dirty="0" err="1" smtClean="0">
                <a:latin typeface="Trebuchet MS" pitchFamily="34" charset="0"/>
              </a:rPr>
              <a:t>Pb</a:t>
            </a:r>
            <a:r>
              <a:rPr lang="tr-TR" sz="2800" dirty="0" smtClean="0">
                <a:latin typeface="Trebuchet MS" pitchFamily="34" charset="0"/>
              </a:rPr>
              <a:t> yağlayıcı vazifesi görür.</a:t>
            </a:r>
          </a:p>
          <a:p>
            <a:pPr>
              <a:spcAft>
                <a:spcPts val="1200"/>
              </a:spcAft>
            </a:pPr>
            <a:r>
              <a:rPr lang="tr-TR" sz="2800" dirty="0" smtClean="0">
                <a:latin typeface="Trebuchet MS" pitchFamily="34" charset="0"/>
              </a:rPr>
              <a:t>Aşırı miktarda olmadıkça </a:t>
            </a:r>
            <a:r>
              <a:rPr lang="tr-TR" sz="2800" dirty="0" err="1" smtClean="0">
                <a:latin typeface="Trebuchet MS" pitchFamily="34" charset="0"/>
              </a:rPr>
              <a:t>Pb</a:t>
            </a:r>
            <a:r>
              <a:rPr lang="tr-TR" sz="2800" dirty="0" smtClean="0">
                <a:latin typeface="Trebuchet MS" pitchFamily="34" charset="0"/>
              </a:rPr>
              <a:t> mukavemete zarar vermez fakat </a:t>
            </a:r>
            <a:r>
              <a:rPr lang="tr-TR" sz="2800" dirty="0" err="1" smtClean="0">
                <a:latin typeface="Trebuchet MS" pitchFamily="34" charset="0"/>
              </a:rPr>
              <a:t>sünekliği</a:t>
            </a:r>
            <a:r>
              <a:rPr lang="tr-TR" sz="2800" dirty="0" smtClean="0">
                <a:latin typeface="Trebuchet MS" pitchFamily="34" charset="0"/>
              </a:rPr>
              <a:t> arttırır.</a:t>
            </a:r>
          </a:p>
          <a:p>
            <a:pPr>
              <a:spcAft>
                <a:spcPts val="1200"/>
              </a:spcAft>
            </a:pPr>
            <a:r>
              <a:rPr lang="tr-TR" sz="2800" dirty="0" smtClean="0">
                <a:latin typeface="Trebuchet MS" pitchFamily="34" charset="0"/>
              </a:rPr>
              <a:t>Kurşunlu bakır alaşımları lehimlenebilir fakat kaynaklanabilirlikleri yetersizdir.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endParaRPr kumimoji="0" lang="tr-T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970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B</a:t>
            </a:r>
            <a:r>
              <a:rPr lang="tr-TR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akır döküm alaşımları</a:t>
            </a:r>
            <a:endParaRPr lang="tr-TR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1484784"/>
            <a:ext cx="8568952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b="1" i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bakırlar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(C80100 </a:t>
            </a:r>
            <a:r>
              <a:rPr lang="tr-TR" sz="2800" b="1" i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ile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81200)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tav direnci için eser miktarda gümüş veya kaynak işleri için </a:t>
            </a:r>
            <a:r>
              <a:rPr kumimoji="0" lang="tr-T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deoksidant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olarak eser miktarda fosfor içeren saf bakırdır (minimum %99.7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Cu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Bu alaşımlar elektrik konektörleri gibi yüksek ısı ve elektrik iletkenliği gerektiren uygulamalarda tercih edilir.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Yüksek</a:t>
            </a:r>
            <a:r>
              <a:rPr kumimoji="0" lang="tr-TR" sz="28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bakırlar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(C81400 </a:t>
            </a:r>
            <a:r>
              <a:rPr lang="tr-TR" sz="2800" b="1" i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ile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C82800)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—</a:t>
            </a:r>
            <a:endParaRPr lang="tr-TR" sz="2800" b="1" dirty="0" smtClean="0"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%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95.1’den yüksek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tr-TR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Cu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) bu alaşımlar yüksek mukavemet ile yüksek ısı ve elektrik iletkenliği bir arada sunarlar. </a:t>
            </a:r>
            <a:endParaRPr kumimoji="0" lang="tr-T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634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252492"/>
            <a:ext cx="8568952" cy="541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b="1" i="1" dirty="0" smtClean="0">
                <a:latin typeface="Trebuchet MS" panose="020B0603020202020204" pitchFamily="34" charset="0"/>
                <a:ea typeface="Times New Roman" pitchFamily="18" charset="0"/>
                <a:cs typeface="Times New Roman" pitchFamily="18" charset="0"/>
              </a:rPr>
              <a:t>Krom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Times New Roman" pitchFamily="18" charset="0"/>
                <a:cs typeface="Times New Roman" pitchFamily="18" charset="0"/>
              </a:rPr>
              <a:t>-Bakır (C81400 </a:t>
            </a:r>
            <a:r>
              <a:rPr lang="tr-TR" sz="2800" b="1" i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ile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81540)</a:t>
            </a:r>
            <a:endParaRPr lang="tr-TR" sz="2800" b="1" i="1" dirty="0">
              <a:latin typeface="Trebuchet MS" panose="020B0603020202020204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%1.5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’a kadar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Cr </a:t>
            </a:r>
            <a:endParaRPr kumimoji="0" lang="tr-T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Saf bakırın 2 katı kadar mukavemet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Saf bakırın %80’i kadar elektrik iletkenliği. Uygulamaları kaynak mandalları, yüksek mukavemetli elektrik bağlantıları</a:t>
            </a:r>
            <a:endParaRPr kumimoji="0" lang="tr-TR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ts val="1200"/>
              </a:spcBef>
              <a:spcAft>
                <a:spcPct val="0"/>
              </a:spcAft>
            </a:pPr>
            <a:r>
              <a:rPr lang="tr-TR" sz="2800" b="1" i="1" dirty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</a:t>
            </a:r>
            <a:r>
              <a:rPr lang="tr-TR" sz="2800" b="1" i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akır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-Berilyum (C82000 </a:t>
            </a:r>
            <a:r>
              <a:rPr lang="tr-TR" sz="2800" b="1" i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ile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C82800)</a:t>
            </a:r>
            <a:endParaRPr lang="tr-TR" sz="2800" b="1" dirty="0"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% 0.35-2.85% Be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Isıl işlem sırasında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çökelen ikincil ince faz sayesinde yüksek mukavemet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sz="2800" dirty="0" smtClean="0">
                <a:latin typeface="Trebuchet MS" panose="020B0603020202020204" pitchFamily="34" charset="0"/>
              </a:rPr>
              <a:t>Yeterli mukavemet ile yüksek iletkenlik veya     makul iletkenlik ile yüksek mukavemet</a:t>
            </a:r>
            <a:endParaRPr kumimoji="0" lang="tr-T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6" name="Başlık 3"/>
          <p:cNvSpPr>
            <a:spLocks noGrp="1"/>
          </p:cNvSpPr>
          <p:nvPr>
            <p:ph type="title"/>
          </p:nvPr>
        </p:nvSpPr>
        <p:spPr>
          <a:xfrm>
            <a:off x="446856" y="674440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B</a:t>
            </a:r>
            <a:r>
              <a:rPr lang="tr-TR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akır döküm alaşımları</a:t>
            </a:r>
            <a:endParaRPr lang="tr-TR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968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446856" y="746448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Mekanik özellikler</a:t>
            </a:r>
            <a:endParaRPr lang="tr-TR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179512" y="1476067"/>
            <a:ext cx="8784976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Mükemmel şekil verilebilirliğe sahip, yumuşak ve </a:t>
            </a:r>
            <a:r>
              <a:rPr lang="tr-TR" sz="2800" dirty="0" err="1" smtClean="0">
                <a:latin typeface="Trebuchet MS" pitchFamily="34" charset="0"/>
              </a:rPr>
              <a:t>sünek</a:t>
            </a:r>
            <a:r>
              <a:rPr lang="tr-TR" sz="2800" dirty="0" smtClean="0">
                <a:latin typeface="Trebuchet MS" pitchFamily="34" charset="0"/>
              </a:rPr>
              <a:t> bir malzeme</a:t>
            </a:r>
          </a:p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Alaşımlama ve soğuk deformasyonla sertleştirilir ve </a:t>
            </a:r>
            <a:r>
              <a:rPr lang="tr-TR" sz="2800" dirty="0">
                <a:latin typeface="Trebuchet MS" pitchFamily="34" charset="0"/>
              </a:rPr>
              <a:t>g</a:t>
            </a:r>
            <a:r>
              <a:rPr lang="tr-TR" sz="2800" dirty="0" smtClean="0">
                <a:latin typeface="Trebuchet MS" pitchFamily="34" charset="0"/>
              </a:rPr>
              <a:t>eniş yelpazede mekanik özellikler</a:t>
            </a:r>
            <a:r>
              <a:rPr lang="en-US" sz="2800" dirty="0" smtClean="0">
                <a:latin typeface="Trebuchet MS" pitchFamily="34" charset="0"/>
              </a:rPr>
              <a:t>  </a:t>
            </a:r>
            <a:endParaRPr lang="tr-TR" sz="2800" dirty="0" smtClean="0">
              <a:latin typeface="Trebuchet MS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Saf bakır çok yumuşaktır ve yumuşatma tavları ile mikron çapa tel çekmek mümkün iken Mn bronzu mukavemeti su verilmiş ve </a:t>
            </a:r>
            <a:r>
              <a:rPr lang="tr-TR" sz="2800" dirty="0" err="1" smtClean="0">
                <a:latin typeface="Trebuchet MS" pitchFamily="34" charset="0"/>
              </a:rPr>
              <a:t>temperlenmiş</a:t>
            </a:r>
            <a:r>
              <a:rPr lang="tr-TR" sz="2800" dirty="0" smtClean="0">
                <a:latin typeface="Trebuchet MS" pitchFamily="34" charset="0"/>
              </a:rPr>
              <a:t> çeliğinkine benzer.</a:t>
            </a:r>
          </a:p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Bakır alaşımları düşük sıcaklıklarda mekanik özelliklerini ve darbe direncini korur.</a:t>
            </a:r>
            <a:endParaRPr lang="tr-TR" sz="28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72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251520" y="746448"/>
            <a:ext cx="8748464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Döküm pirinçleri</a:t>
            </a:r>
            <a:endParaRPr lang="tr-TR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179512" y="1703124"/>
            <a:ext cx="8748464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C83300 </a:t>
            </a:r>
            <a:r>
              <a:rPr lang="tr-TR" sz="2800" b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ile</a:t>
            </a:r>
            <a:r>
              <a:rPr kumimoji="0" lang="tr-T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C85800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ve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tr-T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C89320 </a:t>
            </a:r>
            <a:r>
              <a:rPr lang="tr-TR" sz="2800" b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ile</a:t>
            </a:r>
            <a:r>
              <a:rPr kumimoji="0" lang="tr-T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C89940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Cu ve </a:t>
            </a:r>
            <a:r>
              <a:rPr kumimoji="0" lang="tr-T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Zn’dan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müteşekkil </a:t>
            </a:r>
            <a:endParaRPr kumimoji="0" lang="tr-T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b="1" i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Kırmızı pirinç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(C83300 </a:t>
            </a:r>
            <a:r>
              <a:rPr lang="tr-TR" sz="2800" b="1" i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ile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83810)</a:t>
            </a:r>
            <a:endParaRPr lang="tr-TR" sz="2800" b="1" i="1" dirty="0">
              <a:latin typeface="Calibri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sz="280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Zn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(1-12%)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ve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Sn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(0.2-6.5%)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ve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Pb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(0.5-7%). </a:t>
            </a:r>
            <a:endParaRPr lang="tr-TR" sz="2800" dirty="0"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Pb sızdırmazlığı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sağlar: </a:t>
            </a:r>
            <a:r>
              <a:rPr lang="tr-TR" sz="280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dendritler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arası gözenekleri kapar! / İmalatta işlenebilirliği arttırır.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Kırmızı renk alaşımda düşük </a:t>
            </a:r>
            <a:r>
              <a:rPr lang="tr-TR" sz="280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Zn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içeriği sayesindedir.</a:t>
            </a:r>
            <a:endParaRPr kumimoji="0" lang="tr-T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Kırmızı pirinç (C83600) ticari olarak yüzlerce yıl kullanılmıştır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ve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diğer tüm alaşımlardan daha fazla üretilmekte ve tüketilmektedir.</a:t>
            </a:r>
            <a:endParaRPr kumimoji="0" lang="tr-T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903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746448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itchFamily="34" charset="0"/>
              </a:rPr>
              <a:t>Döküm pirinçleri</a:t>
            </a:r>
            <a:endParaRPr lang="tr-TR" dirty="0">
              <a:latin typeface="Trebuchet MS" pitchFamily="34" charset="0"/>
            </a:endParaRPr>
          </a:p>
        </p:txBody>
      </p:sp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288032" y="1441514"/>
            <a:ext cx="8748464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tr-TR" sz="2800" b="1" i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Yarı-kırmızı pirinç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(C84200 </a:t>
            </a:r>
            <a:r>
              <a:rPr lang="tr-TR" sz="2800" b="1" i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ile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C84800</a:t>
            </a:r>
            <a:r>
              <a:rPr lang="tr-TR" sz="2800" b="1" i="1" dirty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kumimoji="0" lang="tr-T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Tx/>
              <a:buFont typeface="Trebuchet MS" pitchFamily="34" charset="0"/>
              <a:buChar char="●"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 Kırmızı pirinçlerden daha fazla </a:t>
            </a:r>
            <a:r>
              <a:rPr kumimoji="0" lang="tr-T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Zn</a:t>
            </a:r>
            <a:endParaRPr kumimoji="0" lang="tr-T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Tx/>
              <a:buFont typeface="Trebuchet MS" pitchFamily="34" charset="0"/>
              <a:buChar char="●"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 Daha düşük korozyon direnci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Tx/>
              <a:buFont typeface="Trebuchet MS" pitchFamily="34" charset="0"/>
              <a:buChar char="●"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 Daha düşük malzeme maliyeti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Tx/>
              <a:buFont typeface="Trebuchet MS" pitchFamily="34" charset="0"/>
              <a:buChar char="●"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 Daha açık, yarı-kırmızı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renk 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Tx/>
              <a:buFont typeface="Trebuchet MS" pitchFamily="34" charset="0"/>
              <a:buChar char="●"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 Mukavemette belirsiz bir eksilme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Tx/>
              <a:buFont typeface="Trebuchet MS" pitchFamily="34" charset="0"/>
              <a:buChar char="●"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 Benzeriz sulu ortam korozyon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direnci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Tx/>
              <a:buFont typeface="Trebuchet MS" pitchFamily="34" charset="0"/>
              <a:buChar char="●"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 Kırmızı ve yarı-kırmızı pirinçler tesisat  	parçalarında, birleştirme elemanlarında 	vanalarda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ve su ölçüm metrelerinde kullanılır.</a:t>
            </a:r>
          </a:p>
        </p:txBody>
      </p:sp>
    </p:spTree>
    <p:extLst>
      <p:ext uri="{BB962C8B-B14F-4D97-AF65-F5344CB8AC3E}">
        <p14:creationId xmlns:p14="http://schemas.microsoft.com/office/powerpoint/2010/main" xmlns="" val="81114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74848" y="81845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itchFamily="34" charset="0"/>
              </a:rPr>
              <a:t>Döküm pirinçleri</a:t>
            </a:r>
            <a:endParaRPr lang="tr-TR" dirty="0">
              <a:latin typeface="Trebuchet MS" pitchFamily="34" charset="0"/>
            </a:endParaRPr>
          </a:p>
        </p:txBody>
      </p:sp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288032" y="1577112"/>
            <a:ext cx="853244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bg2">
                  <a:lumMod val="50000"/>
                </a:schemeClr>
              </a:buClr>
              <a:buSzTx/>
              <a:tabLst/>
            </a:pPr>
            <a:r>
              <a:rPr lang="tr-TR" sz="2800" b="1" i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Sarı pirinç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(C85200 </a:t>
            </a:r>
            <a:r>
              <a:rPr lang="tr-TR" sz="2800" b="1" i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ile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C85800)</a:t>
            </a:r>
          </a:p>
          <a:p>
            <a:pPr lv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tr-TR" sz="280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Zn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miktarı daha yüksek </a:t>
            </a:r>
            <a:r>
              <a:rPr lang="tr-TR" sz="2800" dirty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(20-41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%)</a:t>
            </a:r>
          </a:p>
          <a:p>
            <a:pPr lv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  <a:sym typeface="Symbol"/>
              </a:rPr>
              <a:t>  Kırmızı pirinçlerden daha ucuz</a:t>
            </a:r>
          </a:p>
          <a:p>
            <a:pPr lv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 Dökülebilirlik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iyi</a:t>
            </a:r>
            <a:endParaRPr kumimoji="0" lang="tr-T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tr-T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kokil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kalıp ve basınçlı dökümle üretilen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bazı 	alaşımların kolayca parlatılabilen çekici bir 	sarı rengi vardır.</a:t>
            </a:r>
            <a:endParaRPr kumimoji="0" lang="tr-T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790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51520" y="1546914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tr-TR" sz="2800" b="1" i="1" dirty="0">
                <a:latin typeface="Trebuchet MS" panose="020B0603020202020204" pitchFamily="34" charset="0"/>
              </a:rPr>
              <a:t>Silis </a:t>
            </a:r>
            <a:r>
              <a:rPr lang="tr-TR" sz="2800" b="1" i="1" dirty="0" smtClean="0">
                <a:latin typeface="Trebuchet MS" pitchFamily="34" charset="0"/>
              </a:rPr>
              <a:t>pirinci C87300-87900</a:t>
            </a:r>
          </a:p>
          <a:p>
            <a:pPr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  Silisli pirinç döküm parçalar orta seviyede    	mukavemet ve çok iyi sulu ortam ve atmosferik 	korozyon direnci sergilerler. </a:t>
            </a:r>
          </a:p>
          <a:p>
            <a:pPr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  Rulman, vites dişlileri, karmaşık şekilli pompa ve 	vanaların dökümünde kullanılırlar.</a:t>
            </a:r>
          </a:p>
          <a:p>
            <a:pPr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  Silisli kırmızı pirinçler tek fazlı alaşımladır.</a:t>
            </a:r>
          </a:p>
          <a:p>
            <a:pPr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  Silisli pirinç ve bronzlarda </a:t>
            </a:r>
            <a:r>
              <a:rPr lang="tr-TR" sz="2800" dirty="0" err="1" smtClean="0">
                <a:latin typeface="Trebuchet MS" pitchFamily="34" charset="0"/>
              </a:rPr>
              <a:t>Zn</a:t>
            </a:r>
            <a:r>
              <a:rPr lang="tr-TR" sz="2800" dirty="0" smtClean="0">
                <a:latin typeface="Trebuchet MS" pitchFamily="34" charset="0"/>
              </a:rPr>
              <a:t> ve Si oranları alaşım 	elementlerinin çözeltide kalmasını sağlayacak 	kadar düşüktür.</a:t>
            </a:r>
          </a:p>
        </p:txBody>
      </p:sp>
      <p:sp>
        <p:nvSpPr>
          <p:cNvPr id="5" name="Başlık 3"/>
          <p:cNvSpPr>
            <a:spLocks noGrp="1"/>
          </p:cNvSpPr>
          <p:nvPr>
            <p:ph type="title"/>
          </p:nvPr>
        </p:nvSpPr>
        <p:spPr>
          <a:xfrm>
            <a:off x="374848" y="81845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itchFamily="34" charset="0"/>
              </a:rPr>
              <a:t>Döküm pirinçleri</a:t>
            </a:r>
            <a:endParaRPr lang="tr-TR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43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51520" y="1600339"/>
            <a:ext cx="871296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  Döküm halinde </a:t>
            </a:r>
            <a:r>
              <a:rPr lang="tr-TR" sz="2800" dirty="0" err="1" smtClean="0">
                <a:latin typeface="Trebuchet MS" pitchFamily="34" charset="0"/>
              </a:rPr>
              <a:t>mikroyapı</a:t>
            </a:r>
            <a:r>
              <a:rPr lang="tr-TR" sz="2800" dirty="0" smtClean="0">
                <a:latin typeface="Trebuchet MS" pitchFamily="34" charset="0"/>
              </a:rPr>
              <a:t> </a:t>
            </a:r>
            <a:r>
              <a:rPr lang="tr-TR" sz="2800" dirty="0" err="1" smtClean="0">
                <a:latin typeface="Trebuchet MS" pitchFamily="34" charset="0"/>
              </a:rPr>
              <a:t>Zn</a:t>
            </a:r>
            <a:r>
              <a:rPr lang="tr-TR" sz="2800" dirty="0" smtClean="0">
                <a:latin typeface="Trebuchet MS" pitchFamily="34" charset="0"/>
              </a:rPr>
              <a:t> ve Si içeren alfa 	bakır katı eriyiği </a:t>
            </a:r>
            <a:r>
              <a:rPr lang="tr-TR" sz="2800" dirty="0" err="1" smtClean="0">
                <a:latin typeface="Trebuchet MS" pitchFamily="34" charset="0"/>
              </a:rPr>
              <a:t>dendritlerinden</a:t>
            </a:r>
            <a:r>
              <a:rPr lang="tr-TR" sz="2800" dirty="0" smtClean="0">
                <a:latin typeface="Trebuchet MS" pitchFamily="34" charset="0"/>
              </a:rPr>
              <a:t> oluşmaktadır. </a:t>
            </a:r>
          </a:p>
          <a:p>
            <a:pPr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  Daha sonra şekillendirme ve tav işlemlerinde 	</a:t>
            </a:r>
            <a:r>
              <a:rPr lang="tr-TR" sz="2800" dirty="0" err="1" smtClean="0">
                <a:latin typeface="Trebuchet MS" pitchFamily="34" charset="0"/>
              </a:rPr>
              <a:t>dendritler</a:t>
            </a:r>
            <a:r>
              <a:rPr lang="tr-TR" sz="2800" dirty="0" smtClean="0">
                <a:latin typeface="Trebuchet MS" pitchFamily="34" charset="0"/>
              </a:rPr>
              <a:t> kırılır ve ortaya eş eksenli ikizlenmiş 	alfa katı eriyik tanelerinden oluşan bir yapı 	çıkar.</a:t>
            </a:r>
          </a:p>
          <a:p>
            <a:pPr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  Kurşunlu silisli kırmızı pirinçlerde </a:t>
            </a:r>
            <a:r>
              <a:rPr lang="tr-TR" sz="2800" dirty="0" err="1" smtClean="0">
                <a:latin typeface="Trebuchet MS" pitchFamily="34" charset="0"/>
              </a:rPr>
              <a:t>mikroyapı</a:t>
            </a:r>
            <a:r>
              <a:rPr lang="tr-TR" sz="2800" dirty="0" smtClean="0">
                <a:latin typeface="Trebuchet MS" pitchFamily="34" charset="0"/>
              </a:rPr>
              <a:t> 	kurşunsuz alaşımlara benzer ancak kurşun 	partikülleri tane sınırlarında ve </a:t>
            </a:r>
            <a:r>
              <a:rPr lang="tr-TR" sz="2800" dirty="0" err="1" smtClean="0">
                <a:latin typeface="Trebuchet MS" pitchFamily="34" charset="0"/>
              </a:rPr>
              <a:t>dendritler</a:t>
            </a:r>
            <a:r>
              <a:rPr lang="tr-TR" sz="2800" dirty="0" smtClean="0">
                <a:latin typeface="Trebuchet MS" pitchFamily="34" charset="0"/>
              </a:rPr>
              <a:t> 	arasında dağılmıştır.</a:t>
            </a:r>
          </a:p>
        </p:txBody>
      </p:sp>
      <p:sp>
        <p:nvSpPr>
          <p:cNvPr id="5" name="Başlık 3"/>
          <p:cNvSpPr>
            <a:spLocks noGrp="1"/>
          </p:cNvSpPr>
          <p:nvPr>
            <p:ph type="title"/>
          </p:nvPr>
        </p:nvSpPr>
        <p:spPr>
          <a:xfrm>
            <a:off x="374848" y="81845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itchFamily="34" charset="0"/>
              </a:rPr>
              <a:t>Döküm pirinçleri</a:t>
            </a:r>
            <a:endParaRPr lang="tr-TR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295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288032" y="1357457"/>
            <a:ext cx="8748464" cy="521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b="1" i="1" dirty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</a:t>
            </a:r>
            <a:r>
              <a:rPr lang="tr-TR" sz="2800" b="1" i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akır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-Bizmut ve </a:t>
            </a:r>
            <a:r>
              <a:rPr kumimoji="0" lang="tr-TR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SeBiLOYS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(C89320 </a:t>
            </a:r>
            <a:r>
              <a:rPr lang="tr-TR" sz="2800" b="1" i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ile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C89940)</a:t>
            </a:r>
            <a:endParaRPr lang="tr-TR" sz="2800" b="1" i="1" dirty="0">
              <a:latin typeface="Calibri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Bu alaşımlar düşük kurşunlu pirinç alaşımlarıdır.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Gıda üretim sistemlerinde ve şehir su şebekelerinde kullanılır.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SeBiLOY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alaşımları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kurşunlu pirinçlerin mükemmel sızdırmazlık ve </a:t>
            </a:r>
            <a:r>
              <a:rPr lang="tr-TR" sz="280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işlenebilirlik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özelliklerinden bir şey kaybetmeden şebeke suyunda kurşun çözünmesini en aza indirmek için geliştirilmiştir.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Bu </a:t>
            </a:r>
            <a:r>
              <a:rPr kumimoji="0" lang="tr-T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Pb’nun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yerine Se ve </a:t>
            </a:r>
            <a:r>
              <a:rPr kumimoji="0" lang="tr-T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Bi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kullanılması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ile yapılır.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SeBiLoy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I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ve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II kırmızı pirinçlerdir.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SeBiLOY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III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sarı pirinçtir.</a:t>
            </a:r>
          </a:p>
        </p:txBody>
      </p:sp>
      <p:sp>
        <p:nvSpPr>
          <p:cNvPr id="5" name="Başlık 3"/>
          <p:cNvSpPr>
            <a:spLocks noGrp="1"/>
          </p:cNvSpPr>
          <p:nvPr>
            <p:ph type="title"/>
          </p:nvPr>
        </p:nvSpPr>
        <p:spPr>
          <a:xfrm>
            <a:off x="374848" y="81845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itchFamily="34" charset="0"/>
              </a:rPr>
              <a:t>Döküm pirinçleri</a:t>
            </a:r>
            <a:endParaRPr lang="tr-TR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874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251520" y="746448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itchFamily="34" charset="0"/>
              </a:rPr>
              <a:t>Döküm bronzları</a:t>
            </a:r>
            <a:endParaRPr lang="tr-TR" dirty="0">
              <a:latin typeface="Trebuchet MS" pitchFamily="34" charset="0"/>
            </a:endParaRPr>
          </a:p>
        </p:txBody>
      </p: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216024" y="1363409"/>
            <a:ext cx="8604448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Mangan</a:t>
            </a:r>
            <a:r>
              <a:rPr kumimoji="0" lang="tr-TR" sz="28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bronzları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(C86100 </a:t>
            </a:r>
            <a:r>
              <a:rPr kumimoji="0" lang="tr-TR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to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C86800)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Başlıca alaşım elementi olarak </a:t>
            </a:r>
            <a:r>
              <a:rPr kumimoji="0" lang="tr-T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Zn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(22-42%)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içerirler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Dökme bakır alaşımları arasında en yüksek mukavemet sahip olanlardan biridir.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Vites dişlileri, cıvata, valf gövdeleri için kullanılır.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Ekonomik olarak cazip olduğunda yüksek mukavemetle birlikte daha iyi korozyon direnci gösterdiği için alüminyum bronzları mangan bronzlarının yerine tercih edilir.</a:t>
            </a:r>
          </a:p>
        </p:txBody>
      </p:sp>
    </p:spTree>
    <p:extLst>
      <p:ext uri="{BB962C8B-B14F-4D97-AF65-F5344CB8AC3E}">
        <p14:creationId xmlns:p14="http://schemas.microsoft.com/office/powerpoint/2010/main" xmlns="" val="271449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746448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itchFamily="34" charset="0"/>
              </a:rPr>
              <a:t>Döküm bronzları</a:t>
            </a:r>
            <a:endParaRPr lang="tr-TR" dirty="0">
              <a:latin typeface="Trebuchet MS" pitchFamily="34" charset="0"/>
            </a:endParaRPr>
          </a:p>
        </p:txBody>
      </p: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323528" y="1614566"/>
            <a:ext cx="8460432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Silis-Bronzu</a:t>
            </a:r>
            <a:r>
              <a:rPr kumimoji="0" lang="tr-TR" sz="28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ve silis-pirinci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(C87300 </a:t>
            </a:r>
            <a:r>
              <a:rPr kumimoji="0" lang="tr-TR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to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C87800)</a:t>
            </a:r>
            <a:endParaRPr kumimoji="0" lang="tr-T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Silis-bronzu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ve silis pirinci düşük ergime noktalı ve yüksek </a:t>
            </a:r>
            <a:r>
              <a:rPr kumimoji="0" lang="tr-TR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akışkanlıklı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tr-TR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Zn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ve Si alaşımlarıdır.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Bu özellikleri ile </a:t>
            </a:r>
            <a:r>
              <a:rPr lang="tr-TR" sz="280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kokil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kalıp ve basınçlı döküm için uygundurlar.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Düşük kurşun içeriği nedeniyle, silis bronzu kurşunlu tesisat pirinçlerinin yerini alır. Ancak sınırlı talaşlı imalat kabiliyeti hacimli şehir su şebekelerinde kullanımını engeller.</a:t>
            </a:r>
          </a:p>
        </p:txBody>
      </p:sp>
    </p:spTree>
    <p:extLst>
      <p:ext uri="{BB962C8B-B14F-4D97-AF65-F5344CB8AC3E}">
        <p14:creationId xmlns:p14="http://schemas.microsoft.com/office/powerpoint/2010/main" xmlns="" val="33310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746448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Döküm bronzları</a:t>
            </a:r>
            <a:endParaRPr lang="tr-TR" dirty="0">
              <a:latin typeface="Trebuchet MS" panose="020B0603020202020204" pitchFamily="34" charset="0"/>
            </a:endParaRPr>
          </a:p>
        </p:txBody>
      </p: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323528" y="1414512"/>
            <a:ext cx="8496944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tr-TR" sz="2800" b="1" i="1" dirty="0" smtClean="0">
                <a:latin typeface="Trebuchet MS" panose="020B0603020202020204" pitchFamily="34" charset="0"/>
              </a:rPr>
              <a:t>Kalay bronzu (C90200 </a:t>
            </a:r>
            <a:r>
              <a:rPr lang="tr-TR" sz="2800" b="1" i="1" dirty="0" err="1" smtClean="0">
                <a:latin typeface="Trebuchet MS" panose="020B0603020202020204" pitchFamily="34" charset="0"/>
              </a:rPr>
              <a:t>to</a:t>
            </a:r>
            <a:r>
              <a:rPr lang="tr-TR" sz="2800" b="1" i="1" dirty="0" smtClean="0">
                <a:latin typeface="Trebuchet MS" panose="020B0603020202020204" pitchFamily="34" charset="0"/>
              </a:rPr>
              <a:t> C91700)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tr-TR" sz="2800" dirty="0" smtClean="0">
                <a:latin typeface="Trebuchet MS" panose="020B0603020202020204" pitchFamily="34" charset="0"/>
              </a:rPr>
              <a:t>Bakır kalay alaşımı 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tr-TR" sz="2800" dirty="0" smtClean="0">
                <a:latin typeface="Trebuchet MS" panose="020B0603020202020204" pitchFamily="34" charset="0"/>
              </a:rPr>
              <a:t>Sulu ortamlarda korozyon direnci yüksek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tr-TR" sz="2800" dirty="0" smtClean="0">
                <a:latin typeface="Trebuchet MS" panose="020B0603020202020204" pitchFamily="34" charset="0"/>
              </a:rPr>
              <a:t>Yüksek mukavemet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tr-TR" sz="2800" dirty="0" smtClean="0">
                <a:latin typeface="Trebuchet MS" panose="020B0603020202020204" pitchFamily="34" charset="0"/>
              </a:rPr>
              <a:t>İyi aşınma direnci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tr-TR" sz="2800" dirty="0" smtClean="0">
                <a:latin typeface="Trebuchet MS" panose="020B0603020202020204" pitchFamily="34" charset="0"/>
              </a:rPr>
              <a:t>Çeliğe göre daha düşük sürtünme katsayısı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tr-TR" sz="2800" dirty="0" smtClean="0">
                <a:latin typeface="Trebuchet MS" panose="020B0603020202020204" pitchFamily="34" charset="0"/>
              </a:rPr>
              <a:t>Bu özelliği ile rulman, piston bilezikleri ve dişli parçalarında tercih edilir.</a:t>
            </a:r>
          </a:p>
        </p:txBody>
      </p:sp>
    </p:spTree>
    <p:extLst>
      <p:ext uri="{BB962C8B-B14F-4D97-AF65-F5344CB8AC3E}">
        <p14:creationId xmlns:p14="http://schemas.microsoft.com/office/powerpoint/2010/main" xmlns="" val="12357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74848" y="674440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Döküm Bronzları</a:t>
            </a:r>
            <a:endParaRPr lang="tr-TR" dirty="0">
              <a:latin typeface="Trebuchet MS" panose="020B0603020202020204" pitchFamily="34" charset="0"/>
            </a:endParaRPr>
          </a:p>
        </p:txBody>
      </p:sp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251520" y="1393608"/>
            <a:ext cx="8784976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tr-TR" sz="2800" b="1" i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Kurşunlu kalay bronzu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(C92200 </a:t>
            </a:r>
            <a:r>
              <a:rPr lang="tr-TR" sz="2800" b="1" i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ile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C92900)</a:t>
            </a:r>
            <a:endParaRPr lang="tr-TR" sz="2800" b="1" i="1" dirty="0">
              <a:latin typeface="Calibri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0.3-6%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kurşun içeren kalay bronzu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Kurşunlu kalay bronzu talaşlı imalat kabiliyeti yönünden avantaj sağlar.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tr-TR" sz="2800" b="1" i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Yüksek kurşunlu kalay bronzu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(C93100 </a:t>
            </a:r>
            <a:r>
              <a:rPr kumimoji="0" lang="tr-TR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to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C94500)</a:t>
            </a:r>
            <a:endParaRPr lang="tr-TR" sz="2800" b="1" dirty="0"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2-34%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kurşun içeren kalay bronzu</a:t>
            </a:r>
            <a:endParaRPr kumimoji="0" lang="tr-T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Yüksek kurşun </a:t>
            </a:r>
            <a:r>
              <a:rPr kumimoji="0" lang="tr-T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kaydırıcılık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sağladığı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için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Rulman yataklarında ve burçlarda kullanılır</a:t>
            </a:r>
          </a:p>
        </p:txBody>
      </p:sp>
    </p:spTree>
    <p:extLst>
      <p:ext uri="{BB962C8B-B14F-4D97-AF65-F5344CB8AC3E}">
        <p14:creationId xmlns:p14="http://schemas.microsoft.com/office/powerpoint/2010/main" xmlns="" val="17696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98190" y="1528331"/>
            <a:ext cx="8676456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base" latinLnBrk="0" hangingPunct="1">
              <a:spcAft>
                <a:spcPts val="600"/>
              </a:spcAft>
              <a:buClr>
                <a:schemeClr val="bg2">
                  <a:lumMod val="50000"/>
                </a:schemeClr>
              </a:buClr>
              <a:buSzTx/>
              <a:buFont typeface="Trebuchet MS" panose="020B0603020202020204" pitchFamily="34" charset="0"/>
              <a:buChar char="●"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Düşük sürtünme ve aşınma hızları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457200" marR="0" lvl="0" indent="-457200" algn="l" defTabSz="914400" rtl="0" eaLnBrk="1" fontAlgn="base" latinLnBrk="0" hangingPunct="1">
              <a:spcAft>
                <a:spcPts val="600"/>
              </a:spcAft>
              <a:buClr>
                <a:schemeClr val="bg2">
                  <a:lumMod val="50000"/>
                </a:schemeClr>
              </a:buClr>
              <a:buSzTx/>
              <a:buFont typeface="Trebuchet MS" panose="020B0603020202020204" pitchFamily="34" charset="0"/>
              <a:buChar char="●"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Yüksek kurşunlu kalay bronzları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çelikten daha düşük aşınma hızları  gösterir.</a:t>
            </a:r>
            <a:endParaRPr lang="tr-TR" sz="2800" dirty="0"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  <a:p>
            <a:pPr marL="457200" indent="-457200" fontAlgn="base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itchFamily="34" charset="0"/>
              </a:rPr>
              <a:t>Elektronik donanımların minyatürleştirilmesi özel bakır alaşımlarının yüksek mukavemet ve mükemmel iletkenliği sayesinde mümkün olmuştur.</a:t>
            </a:r>
          </a:p>
          <a:p>
            <a:pPr marL="457200" marR="0" lvl="0" indent="-457200" algn="l" defTabSz="914400" rtl="0" eaLnBrk="1" fontAlgn="base" latinLnBrk="0" hangingPunct="1">
              <a:spcAft>
                <a:spcPts val="600"/>
              </a:spcAft>
              <a:buClr>
                <a:schemeClr val="bg2">
                  <a:lumMod val="50000"/>
                </a:schemeClr>
              </a:buClr>
              <a:buSzTx/>
              <a:buFont typeface="Trebuchet MS" panose="020B0603020202020204" pitchFamily="34" charset="0"/>
              <a:buChar char="●"/>
              <a:tabLst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Talaşlı imalat kabiliyeti yüksek.</a:t>
            </a:r>
          </a:p>
          <a:p>
            <a:pPr marL="457200" marR="0" lvl="0" indent="-457200" algn="l" defTabSz="914400" rtl="0" eaLnBrk="1" fontAlgn="base" latinLnBrk="0" hangingPunct="1">
              <a:spcAft>
                <a:spcPts val="600"/>
              </a:spcAft>
              <a:buClr>
                <a:schemeClr val="bg2">
                  <a:lumMod val="50000"/>
                </a:schemeClr>
              </a:buClr>
              <a:buSzTx/>
              <a:buFont typeface="Trebuchet MS" panose="020B0603020202020204" pitchFamily="34" charset="0"/>
              <a:buChar char="●"/>
              <a:tabLst/>
            </a:pP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Kurşunlu bakır alaşımları yüksek torna hızlarında kolay işlenebilirler.</a:t>
            </a:r>
          </a:p>
        </p:txBody>
      </p:sp>
      <p:sp>
        <p:nvSpPr>
          <p:cNvPr id="6" name="Başlık 3"/>
          <p:cNvSpPr>
            <a:spLocks noGrp="1"/>
          </p:cNvSpPr>
          <p:nvPr>
            <p:ph type="title"/>
          </p:nvPr>
        </p:nvSpPr>
        <p:spPr>
          <a:xfrm>
            <a:off x="302840" y="81845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Mekanik özellikler</a:t>
            </a:r>
            <a:endParaRPr lang="tr-TR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569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890464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Döküm Bronzları</a:t>
            </a:r>
            <a:endParaRPr lang="tr-TR" dirty="0">
              <a:latin typeface="Trebuchet MS" panose="020B0603020202020204" pitchFamily="34" charset="0"/>
            </a:endParaRPr>
          </a:p>
        </p:txBody>
      </p:sp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323528" y="1589888"/>
            <a:ext cx="8352928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Nikel-kalay-Bronzu (C94700 </a:t>
            </a:r>
            <a:r>
              <a:rPr lang="tr-TR" sz="2800" b="1" i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ile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C94900)</a:t>
            </a:r>
            <a:endParaRPr lang="tr-TR" sz="2800" b="1" i="1" dirty="0">
              <a:latin typeface="Calibri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4-6% </a:t>
            </a:r>
            <a:r>
              <a:rPr lang="tr-TR" sz="280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Ni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içeren kalay bronzu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Aşınma direnci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Korozyon direnci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Kalay bronzlarına göre d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aha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yüksek mukavemet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rulmanlarda, dişlilerde, aşınma kılavuzlarında pompa ve valf gövdelerinde, hareketli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parçalarda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686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23528" y="602432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Döküm Bronzları</a:t>
            </a:r>
            <a:endParaRPr lang="tr-TR" dirty="0">
              <a:latin typeface="Trebuchet MS" panose="020B0603020202020204" pitchFamily="34" charset="0"/>
            </a:endParaRPr>
          </a:p>
        </p:txBody>
      </p:sp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251520" y="1314047"/>
            <a:ext cx="8640960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Alüminyum-Bronzu (C95200 </a:t>
            </a:r>
            <a:r>
              <a:rPr lang="tr-TR" sz="2800" b="1" i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ile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C95900)</a:t>
            </a:r>
            <a:endParaRPr lang="tr-TR" sz="2800" b="1" i="1" dirty="0">
              <a:latin typeface="Calibri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Koruyucu Alümina filmleri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sayesinde yüksek </a:t>
            </a:r>
            <a:r>
              <a:rPr lang="tr-TR" sz="280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oksidasyon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direnci. </a:t>
            </a:r>
            <a:r>
              <a:rPr lang="tr-TR" sz="2800" dirty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Deniz suyunda, klorürlerde ve seyreltik asitlerde korozyon direnci daha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üstün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Aşınmaya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dirençli!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tr-TR" sz="2800" baseline="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Dökülebilirliği</a:t>
            </a:r>
            <a:r>
              <a:rPr lang="tr-TR" sz="2800" baseline="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 ve </a:t>
            </a:r>
            <a:r>
              <a:rPr lang="tr-TR" sz="2800" baseline="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kaynaklanabilirliği</a:t>
            </a:r>
            <a:r>
              <a:rPr lang="tr-TR" sz="2800" dirty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iyi</a:t>
            </a:r>
            <a:endParaRPr kumimoji="0" lang="tr-T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Pervane, valf, aşınma bilezikleri, asit tankı ve askıları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uygulamalarında yaygın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Nikelli olanlar üstün erozyon, korozyon-</a:t>
            </a:r>
            <a:r>
              <a:rPr lang="tr-TR" sz="280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kavitasyon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direnci sayesinde sıvı hareketine maruz kalan pompa pervaneleri gibi uygulamalarda tercih edilir.</a:t>
            </a:r>
          </a:p>
        </p:txBody>
      </p:sp>
    </p:spTree>
    <p:extLst>
      <p:ext uri="{BB962C8B-B14F-4D97-AF65-F5344CB8AC3E}">
        <p14:creationId xmlns:p14="http://schemas.microsoft.com/office/powerpoint/2010/main" xmlns="" val="260517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746448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bakır döküm alaşımları</a:t>
            </a:r>
            <a:endParaRPr lang="tr-TR" dirty="0">
              <a:latin typeface="Trebuchet MS" panose="020B0603020202020204" pitchFamily="34" charset="0"/>
            </a:endParaRPr>
          </a:p>
        </p:txBody>
      </p:sp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360040" y="1484784"/>
            <a:ext cx="8748464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tr-TR" sz="2800" b="1" i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bakır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-Nikel (C96200 </a:t>
            </a:r>
            <a:r>
              <a:rPr lang="tr-TR" sz="2800" b="1" i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ile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96950)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Bu alaşımlar kurşunsuz bakır-nikel katı eriyikleridir.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Deniz suyunda mükemmel korozyon direnci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Yüksek mukavemet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İmalat kolaylığı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Kullanım alanları: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Pompa, valfler, gemi kuyruk parçaları,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ve diğer denizcilik yapısal uygulamaları</a:t>
            </a:r>
          </a:p>
        </p:txBody>
      </p:sp>
    </p:spTree>
    <p:extLst>
      <p:ext uri="{BB962C8B-B14F-4D97-AF65-F5344CB8AC3E}">
        <p14:creationId xmlns:p14="http://schemas.microsoft.com/office/powerpoint/2010/main" xmlns="" val="124101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323528" y="1616309"/>
            <a:ext cx="8568952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Nikel-gümüş (C97300 </a:t>
            </a:r>
            <a:r>
              <a:rPr lang="tr-TR" sz="2800" b="1" i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ile</a:t>
            </a:r>
            <a:r>
              <a:rPr kumimoji="0" lang="tr-T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C97800)</a:t>
            </a:r>
            <a:endParaRPr lang="tr-TR" sz="2800" b="1" i="1" dirty="0">
              <a:latin typeface="Calibri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Nikel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ile</a:t>
            </a: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gümüşi parlaklık ve renk!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korozyon dirençleri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yüksek.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Dökümü kolay!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Talaşlı imalat kapasiteleri yüksek!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Yüksek alaşım içeriğine rağmen basit katı eriyik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yapıdadır.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Gıda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sektörü donanımları, sızdırmazlık parçaları, mimari uygulamalar, valfler ve müzik enstrümanları imalatında kullanılırlar.</a:t>
            </a:r>
          </a:p>
        </p:txBody>
      </p:sp>
      <p:sp>
        <p:nvSpPr>
          <p:cNvPr id="6" name="Başlık 3"/>
          <p:cNvSpPr>
            <a:spLocks noGrp="1"/>
          </p:cNvSpPr>
          <p:nvPr>
            <p:ph type="title"/>
          </p:nvPr>
        </p:nvSpPr>
        <p:spPr>
          <a:xfrm>
            <a:off x="395536" y="746448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bakır döküm alaşımları</a:t>
            </a:r>
            <a:endParaRPr lang="tr-TR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073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84026" y="764704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err="1" smtClean="0">
                <a:latin typeface="Trebuchet MS" panose="020B0603020202020204" pitchFamily="34" charset="0"/>
              </a:rPr>
              <a:t>mikroyapılar</a:t>
            </a:r>
            <a:endParaRPr lang="tr-TR" dirty="0">
              <a:latin typeface="Trebuchet MS" panose="020B0603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5" t="2158" r="2550" b="2299"/>
          <a:stretch/>
        </p:blipFill>
        <p:spPr bwMode="auto">
          <a:xfrm>
            <a:off x="2915816" y="2492895"/>
            <a:ext cx="5688632" cy="384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99134" y="1700808"/>
            <a:ext cx="5998758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 smtClean="0">
                <a:latin typeface="Trebuchet MS" panose="020B0603020202020204" pitchFamily="34" charset="0"/>
              </a:rPr>
              <a:t>Denizci pirinci-C46400-işlem görmüş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Cu 60</a:t>
            </a:r>
          </a:p>
          <a:p>
            <a:r>
              <a:rPr lang="tr-TR" sz="2800" dirty="0" err="1" smtClean="0">
                <a:latin typeface="Trebuchet MS" panose="020B0603020202020204" pitchFamily="34" charset="0"/>
              </a:rPr>
              <a:t>Zn</a:t>
            </a:r>
            <a:r>
              <a:rPr lang="tr-TR" sz="2800" dirty="0" smtClean="0">
                <a:latin typeface="Trebuchet MS" panose="020B0603020202020204" pitchFamily="34" charset="0"/>
              </a:rPr>
              <a:t> 39.2</a:t>
            </a:r>
          </a:p>
          <a:p>
            <a:r>
              <a:rPr lang="tr-TR" sz="2800" dirty="0" err="1" smtClean="0">
                <a:latin typeface="Trebuchet MS" panose="020B0603020202020204" pitchFamily="34" charset="0"/>
              </a:rPr>
              <a:t>Sn</a:t>
            </a:r>
            <a:r>
              <a:rPr lang="tr-TR" sz="2800" dirty="0" smtClean="0">
                <a:latin typeface="Trebuchet MS" panose="020B0603020202020204" pitchFamily="34" charset="0"/>
              </a:rPr>
              <a:t> 0.8</a:t>
            </a:r>
          </a:p>
        </p:txBody>
      </p:sp>
    </p:spTree>
    <p:extLst>
      <p:ext uri="{BB962C8B-B14F-4D97-AF65-F5344CB8AC3E}">
        <p14:creationId xmlns:p14="http://schemas.microsoft.com/office/powerpoint/2010/main" xmlns="" val="251306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err="1" smtClean="0">
                <a:latin typeface="Trebuchet MS" panose="020B0603020202020204" pitchFamily="34" charset="0"/>
              </a:rPr>
              <a:t>mikroyapılar</a:t>
            </a:r>
            <a:endParaRPr lang="tr-TR" dirty="0">
              <a:latin typeface="Trebuchet MS" panose="020B0603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5" t="3146" r="2738" b="3365"/>
          <a:stretch/>
        </p:blipFill>
        <p:spPr bwMode="auto">
          <a:xfrm>
            <a:off x="2771800" y="2492896"/>
            <a:ext cx="5703659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386446" y="1484784"/>
            <a:ext cx="76328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latin typeface="Trebuchet MS" panose="020B0603020202020204" pitchFamily="34" charset="0"/>
              </a:rPr>
              <a:t>Yüksek bakır alaşımı-C18200 </a:t>
            </a:r>
            <a:r>
              <a:rPr lang="tr-TR" sz="2800" b="1" dirty="0">
                <a:latin typeface="Trebuchet MS" panose="020B0603020202020204" pitchFamily="34" charset="0"/>
              </a:rPr>
              <a:t/>
            </a:r>
            <a:br>
              <a:rPr lang="tr-TR" sz="2800" b="1" dirty="0">
                <a:latin typeface="Trebuchet MS" panose="020B0603020202020204" pitchFamily="34" charset="0"/>
              </a:rPr>
            </a:br>
            <a:r>
              <a:rPr lang="tr-TR" sz="2800" dirty="0">
                <a:latin typeface="Trebuchet MS" panose="020B0603020202020204" pitchFamily="34" charset="0"/>
              </a:rPr>
              <a:t>Cu </a:t>
            </a:r>
            <a:r>
              <a:rPr lang="tr-TR" sz="2800" dirty="0" smtClean="0">
                <a:latin typeface="Trebuchet MS" panose="020B0603020202020204" pitchFamily="34" charset="0"/>
              </a:rPr>
              <a:t>99.5 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Cr 0.6-1.2 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Si 0.10 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Fe 0.10 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Pb </a:t>
            </a:r>
            <a:r>
              <a:rPr lang="tr-TR" sz="2800" dirty="0">
                <a:latin typeface="Trebuchet MS" panose="020B0603020202020204" pitchFamily="34" charset="0"/>
              </a:rPr>
              <a:t>0.05</a:t>
            </a:r>
          </a:p>
        </p:txBody>
      </p:sp>
    </p:spTree>
    <p:extLst>
      <p:ext uri="{BB962C8B-B14F-4D97-AF65-F5344CB8AC3E}">
        <p14:creationId xmlns:p14="http://schemas.microsoft.com/office/powerpoint/2010/main" xmlns="" val="345024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74785" y="764704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err="1" smtClean="0">
                <a:latin typeface="Trebuchet MS" panose="020B0603020202020204" pitchFamily="34" charset="0"/>
              </a:rPr>
              <a:t>mikroyapılar</a:t>
            </a:r>
            <a:endParaRPr lang="tr-TR" dirty="0">
              <a:latin typeface="Trebuchet MS" panose="020B0603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5" t="2789" r="2724" b="2747"/>
          <a:stretch/>
        </p:blipFill>
        <p:spPr bwMode="auto">
          <a:xfrm>
            <a:off x="2915816" y="2636912"/>
            <a:ext cx="5667154" cy="37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93039" y="1484784"/>
            <a:ext cx="85897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latin typeface="Trebuchet MS" panose="020B0603020202020204" pitchFamily="34" charset="0"/>
              </a:rPr>
              <a:t>Pirinç-C21000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Cu </a:t>
            </a:r>
            <a:r>
              <a:rPr lang="tr-TR" sz="2800" dirty="0">
                <a:latin typeface="Trebuchet MS" panose="020B0603020202020204" pitchFamily="34" charset="0"/>
              </a:rPr>
              <a:t>97.0-98.0, 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r>
              <a:rPr lang="tr-TR" sz="2800" dirty="0" err="1" smtClean="0">
                <a:latin typeface="Trebuchet MS" panose="020B0603020202020204" pitchFamily="34" charset="0"/>
              </a:rPr>
              <a:t>Zn</a:t>
            </a:r>
            <a:r>
              <a:rPr lang="tr-TR" sz="2800" dirty="0" smtClean="0">
                <a:latin typeface="Trebuchet MS" panose="020B0603020202020204" pitchFamily="34" charset="0"/>
              </a:rPr>
              <a:t> </a:t>
            </a:r>
            <a:r>
              <a:rPr lang="tr-TR" sz="2800" dirty="0">
                <a:latin typeface="Trebuchet MS" panose="020B0603020202020204" pitchFamily="34" charset="0"/>
              </a:rPr>
              <a:t>1.9-3.0, 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r>
              <a:rPr lang="tr-TR" sz="2800" dirty="0" smtClean="0">
                <a:latin typeface="Trebuchet MS" panose="020B0603020202020204" pitchFamily="34" charset="0"/>
              </a:rPr>
              <a:t>Fe </a:t>
            </a:r>
            <a:r>
              <a:rPr lang="tr-TR" sz="2800" dirty="0">
                <a:latin typeface="Trebuchet MS" panose="020B0603020202020204" pitchFamily="34" charset="0"/>
              </a:rPr>
              <a:t>0.05, 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r>
              <a:rPr lang="tr-TR" sz="2800" dirty="0" smtClean="0">
                <a:latin typeface="Trebuchet MS" panose="020B0603020202020204" pitchFamily="34" charset="0"/>
              </a:rPr>
              <a:t>Pb </a:t>
            </a:r>
            <a:r>
              <a:rPr lang="tr-TR" sz="2800" dirty="0">
                <a:latin typeface="Trebuchet MS" panose="020B0603020202020204" pitchFamily="34" charset="0"/>
              </a:rPr>
              <a:t>0.02</a:t>
            </a:r>
          </a:p>
        </p:txBody>
      </p:sp>
    </p:spTree>
    <p:extLst>
      <p:ext uri="{BB962C8B-B14F-4D97-AF65-F5344CB8AC3E}">
        <p14:creationId xmlns:p14="http://schemas.microsoft.com/office/powerpoint/2010/main" xmlns="" val="197140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446856" y="764704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err="1" smtClean="0">
                <a:latin typeface="Trebuchet MS" panose="020B0603020202020204" pitchFamily="34" charset="0"/>
              </a:rPr>
              <a:t>mikroyapılar</a:t>
            </a:r>
            <a:endParaRPr lang="tr-TR" dirty="0">
              <a:latin typeface="Trebuchet MS" panose="020B0603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26" t="2804" r="2311" b="3232"/>
          <a:stretch/>
        </p:blipFill>
        <p:spPr bwMode="auto">
          <a:xfrm>
            <a:off x="2843808" y="2439890"/>
            <a:ext cx="5582093" cy="372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95536" y="1459716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latin typeface="Trebuchet MS" panose="020B0603020202020204" pitchFamily="34" charset="0"/>
              </a:rPr>
              <a:t>Pirinç-C23000</a:t>
            </a:r>
            <a:r>
              <a:rPr lang="tr-TR" sz="2800" b="1" dirty="0">
                <a:latin typeface="Trebuchet MS" panose="020B0603020202020204" pitchFamily="34" charset="0"/>
              </a:rPr>
              <a:t/>
            </a:r>
            <a:br>
              <a:rPr lang="tr-TR" sz="2800" b="1" dirty="0">
                <a:latin typeface="Trebuchet MS" panose="020B0603020202020204" pitchFamily="34" charset="0"/>
              </a:rPr>
            </a:br>
            <a:r>
              <a:rPr lang="tr-TR" sz="2800" dirty="0">
                <a:latin typeface="Trebuchet MS" panose="020B0603020202020204" pitchFamily="34" charset="0"/>
              </a:rPr>
              <a:t>Cu 84.0-86.0, 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r>
              <a:rPr lang="tr-TR" sz="2800" dirty="0" err="1" smtClean="0">
                <a:latin typeface="Trebuchet MS" panose="020B0603020202020204" pitchFamily="34" charset="0"/>
              </a:rPr>
              <a:t>Zn</a:t>
            </a:r>
            <a:r>
              <a:rPr lang="tr-TR" sz="2800" dirty="0" smtClean="0">
                <a:latin typeface="Trebuchet MS" panose="020B0603020202020204" pitchFamily="34" charset="0"/>
              </a:rPr>
              <a:t> </a:t>
            </a:r>
            <a:r>
              <a:rPr lang="tr-TR" sz="2800" dirty="0">
                <a:latin typeface="Trebuchet MS" panose="020B0603020202020204" pitchFamily="34" charset="0"/>
              </a:rPr>
              <a:t>13.9-16.0, 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r>
              <a:rPr lang="tr-TR" sz="2800" dirty="0" smtClean="0">
                <a:latin typeface="Trebuchet MS" panose="020B0603020202020204" pitchFamily="34" charset="0"/>
              </a:rPr>
              <a:t>Fe </a:t>
            </a:r>
            <a:r>
              <a:rPr lang="tr-TR" sz="2800" dirty="0">
                <a:latin typeface="Trebuchet MS" panose="020B0603020202020204" pitchFamily="34" charset="0"/>
              </a:rPr>
              <a:t>0.05, 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r>
              <a:rPr lang="tr-TR" sz="2800" dirty="0" smtClean="0">
                <a:latin typeface="Trebuchet MS" panose="020B0603020202020204" pitchFamily="34" charset="0"/>
              </a:rPr>
              <a:t>Pb </a:t>
            </a:r>
            <a:r>
              <a:rPr lang="tr-TR" sz="2800" dirty="0">
                <a:latin typeface="Trebuchet MS" panose="020B0603020202020204" pitchFamily="34" charset="0"/>
              </a:rPr>
              <a:t>0.05</a:t>
            </a:r>
          </a:p>
        </p:txBody>
      </p:sp>
    </p:spTree>
    <p:extLst>
      <p:ext uri="{BB962C8B-B14F-4D97-AF65-F5344CB8AC3E}">
        <p14:creationId xmlns:p14="http://schemas.microsoft.com/office/powerpoint/2010/main" xmlns="" val="79395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408664" y="69269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err="1" smtClean="0">
                <a:latin typeface="Trebuchet MS" panose="020B0603020202020204" pitchFamily="34" charset="0"/>
              </a:rPr>
              <a:t>mikroyapılar</a:t>
            </a:r>
            <a:endParaRPr lang="tr-TR" dirty="0">
              <a:latin typeface="Trebuchet MS" panose="020B0603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17" t="3232" r="3035" b="2247"/>
          <a:stretch/>
        </p:blipFill>
        <p:spPr bwMode="auto">
          <a:xfrm>
            <a:off x="3214330" y="2636912"/>
            <a:ext cx="5739450" cy="387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95536" y="1412776"/>
            <a:ext cx="85689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latin typeface="Trebuchet MS" panose="020B0603020202020204" pitchFamily="34" charset="0"/>
              </a:rPr>
              <a:t>Silis pirinci-C69710</a:t>
            </a:r>
            <a:r>
              <a:rPr lang="tr-TR" sz="2800" b="1" dirty="0">
                <a:latin typeface="Trebuchet MS" panose="020B0603020202020204" pitchFamily="34" charset="0"/>
              </a:rPr>
              <a:t/>
            </a:r>
            <a:br>
              <a:rPr lang="tr-TR" sz="2800" b="1" dirty="0">
                <a:latin typeface="Trebuchet MS" panose="020B0603020202020204" pitchFamily="34" charset="0"/>
              </a:rPr>
            </a:br>
            <a:r>
              <a:rPr lang="tr-TR" sz="2800" dirty="0">
                <a:latin typeface="Trebuchet MS" panose="020B0603020202020204" pitchFamily="34" charset="0"/>
              </a:rPr>
              <a:t>Cu 75.0-80.0, 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r>
              <a:rPr lang="tr-TR" sz="2800" dirty="0" smtClean="0">
                <a:latin typeface="Trebuchet MS" panose="020B0603020202020204" pitchFamily="34" charset="0"/>
              </a:rPr>
              <a:t>Si </a:t>
            </a:r>
            <a:r>
              <a:rPr lang="tr-TR" sz="2800" dirty="0">
                <a:latin typeface="Trebuchet MS" panose="020B0603020202020204" pitchFamily="34" charset="0"/>
              </a:rPr>
              <a:t>2.5-3.5, 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r>
              <a:rPr lang="tr-TR" sz="2800" dirty="0" err="1" smtClean="0">
                <a:latin typeface="Trebuchet MS" panose="020B0603020202020204" pitchFamily="34" charset="0"/>
              </a:rPr>
              <a:t>Zn</a:t>
            </a:r>
            <a:r>
              <a:rPr lang="tr-TR" sz="2800" dirty="0" smtClean="0">
                <a:latin typeface="Trebuchet MS" panose="020B0603020202020204" pitchFamily="34" charset="0"/>
              </a:rPr>
              <a:t> </a:t>
            </a:r>
            <a:r>
              <a:rPr lang="tr-TR" sz="2800" dirty="0">
                <a:latin typeface="Trebuchet MS" panose="020B0603020202020204" pitchFamily="34" charset="0"/>
              </a:rPr>
              <a:t>14.0-21.4, 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r>
              <a:rPr lang="tr-TR" sz="2800" dirty="0" smtClean="0">
                <a:latin typeface="Trebuchet MS" panose="020B0603020202020204" pitchFamily="34" charset="0"/>
              </a:rPr>
              <a:t>Fe </a:t>
            </a:r>
            <a:r>
              <a:rPr lang="tr-TR" sz="2800" dirty="0">
                <a:latin typeface="Trebuchet MS" panose="020B0603020202020204" pitchFamily="34" charset="0"/>
              </a:rPr>
              <a:t>0.20, 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r>
              <a:rPr lang="tr-TR" sz="2800" dirty="0" smtClean="0">
                <a:latin typeface="Trebuchet MS" panose="020B0603020202020204" pitchFamily="34" charset="0"/>
              </a:rPr>
              <a:t>Pb </a:t>
            </a:r>
            <a:r>
              <a:rPr lang="tr-TR" sz="2800" dirty="0">
                <a:latin typeface="Trebuchet MS" panose="020B0603020202020204" pitchFamily="34" charset="0"/>
              </a:rPr>
              <a:t>0.5-1.5, 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r>
              <a:rPr lang="tr-TR" sz="2800" dirty="0" smtClean="0">
                <a:latin typeface="Trebuchet MS" panose="020B0603020202020204" pitchFamily="34" charset="0"/>
              </a:rPr>
              <a:t>Mn </a:t>
            </a:r>
            <a:r>
              <a:rPr lang="tr-TR" sz="2800" dirty="0">
                <a:latin typeface="Trebuchet MS" panose="020B0603020202020204" pitchFamily="34" charset="0"/>
              </a:rPr>
              <a:t>0.4</a:t>
            </a:r>
          </a:p>
        </p:txBody>
      </p:sp>
    </p:spTree>
    <p:extLst>
      <p:ext uri="{BB962C8B-B14F-4D97-AF65-F5344CB8AC3E}">
        <p14:creationId xmlns:p14="http://schemas.microsoft.com/office/powerpoint/2010/main" xmlns="" val="107723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84026" y="764704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err="1" smtClean="0">
                <a:latin typeface="Trebuchet MS" panose="020B0603020202020204" pitchFamily="34" charset="0"/>
              </a:rPr>
              <a:t>mikroyapılar</a:t>
            </a:r>
            <a:endParaRPr lang="tr-TR" dirty="0">
              <a:latin typeface="Trebuchet MS" panose="020B0603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5" t="2158" r="2550" b="2299"/>
          <a:stretch/>
        </p:blipFill>
        <p:spPr bwMode="auto">
          <a:xfrm>
            <a:off x="2915816" y="2492895"/>
            <a:ext cx="5688632" cy="384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99134" y="1700808"/>
            <a:ext cx="7366119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 smtClean="0">
                <a:latin typeface="Trebuchet MS" panose="020B0603020202020204" pitchFamily="34" charset="0"/>
              </a:rPr>
              <a:t>Denizci-kalay-pirinci-C46400-işlem görmüş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Cu 60</a:t>
            </a:r>
          </a:p>
          <a:p>
            <a:r>
              <a:rPr lang="tr-TR" sz="2800" dirty="0" err="1" smtClean="0">
                <a:latin typeface="Trebuchet MS" panose="020B0603020202020204" pitchFamily="34" charset="0"/>
              </a:rPr>
              <a:t>Zn</a:t>
            </a:r>
            <a:r>
              <a:rPr lang="tr-TR" sz="2800" dirty="0" smtClean="0">
                <a:latin typeface="Trebuchet MS" panose="020B0603020202020204" pitchFamily="34" charset="0"/>
              </a:rPr>
              <a:t> 39.2</a:t>
            </a:r>
          </a:p>
          <a:p>
            <a:r>
              <a:rPr lang="tr-TR" sz="2800" dirty="0" err="1" smtClean="0">
                <a:latin typeface="Trebuchet MS" panose="020B0603020202020204" pitchFamily="34" charset="0"/>
              </a:rPr>
              <a:t>Sn</a:t>
            </a:r>
            <a:r>
              <a:rPr lang="tr-TR" sz="2800" dirty="0" smtClean="0">
                <a:latin typeface="Trebuchet MS" panose="020B0603020202020204" pitchFamily="34" charset="0"/>
              </a:rPr>
              <a:t> 0.8</a:t>
            </a:r>
          </a:p>
        </p:txBody>
      </p:sp>
    </p:spTree>
    <p:extLst>
      <p:ext uri="{BB962C8B-B14F-4D97-AF65-F5344CB8AC3E}">
        <p14:creationId xmlns:p14="http://schemas.microsoft.com/office/powerpoint/2010/main" xmlns="" val="161564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746448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itchFamily="34" charset="0"/>
              </a:rPr>
              <a:t>Korozyon direnci</a:t>
            </a:r>
            <a:endParaRPr lang="tr-TR" dirty="0">
              <a:latin typeface="Trebuchet MS" pitchFamily="34" charset="0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395536" y="1478389"/>
            <a:ext cx="842493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Mükemmel korozyon direnci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Korozyon hızları çok düşük!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Tuzlu su, alkalin ve organik kimyasal ortamlarında dayanıklı</a:t>
            </a:r>
            <a:endParaRPr lang="tr-TR" sz="2800" dirty="0">
              <a:latin typeface="Trebuchet MS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Antik dönenlerden bakır objeler mükemmel durumda bulunmuştur.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Bakır çatılar 200 yılda 0.4mm kadar korozyona uğramıştır. 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Bakırlar, pirinçler, bronzlar ve bakır nikeller şehir suyu, endüstriyel gazlar taşıyan boru, valf, bağlantı elemanları imalatında kullanılır.</a:t>
            </a:r>
            <a:endParaRPr lang="en-US" sz="28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67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428023" y="698247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err="1" smtClean="0">
                <a:latin typeface="Trebuchet MS" panose="020B0603020202020204" pitchFamily="34" charset="0"/>
              </a:rPr>
              <a:t>mikroyapılar</a:t>
            </a:r>
            <a:endParaRPr lang="tr-TR" dirty="0">
              <a:latin typeface="Trebuchet MS" panose="020B0603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5" t="2407" r="2693" b="2513"/>
          <a:stretch/>
        </p:blipFill>
        <p:spPr bwMode="auto">
          <a:xfrm>
            <a:off x="2843808" y="2492896"/>
            <a:ext cx="5816011" cy="387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95535" y="1543432"/>
            <a:ext cx="82642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latin typeface="Trebuchet MS" panose="020B0603020202020204" pitchFamily="34" charset="0"/>
              </a:rPr>
              <a:t>Kalay pirinci-C46400 döküm yapısı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Cu 59.0-62.0 </a:t>
            </a:r>
          </a:p>
          <a:p>
            <a:r>
              <a:rPr lang="tr-TR" sz="2800" dirty="0" err="1" smtClean="0">
                <a:latin typeface="Trebuchet MS" panose="020B0603020202020204" pitchFamily="34" charset="0"/>
              </a:rPr>
              <a:t>Zn</a:t>
            </a:r>
            <a:r>
              <a:rPr lang="tr-TR" sz="2800" dirty="0" smtClean="0">
                <a:latin typeface="Trebuchet MS" panose="020B0603020202020204" pitchFamily="34" charset="0"/>
              </a:rPr>
              <a:t> 36.7-40.0 </a:t>
            </a:r>
          </a:p>
          <a:p>
            <a:r>
              <a:rPr lang="tr-TR" sz="2800" dirty="0" err="1" smtClean="0">
                <a:latin typeface="Trebuchet MS" panose="020B0603020202020204" pitchFamily="34" charset="0"/>
              </a:rPr>
              <a:t>Sn</a:t>
            </a:r>
            <a:r>
              <a:rPr lang="tr-TR" sz="2800" dirty="0" smtClean="0">
                <a:latin typeface="Trebuchet MS" panose="020B0603020202020204" pitchFamily="34" charset="0"/>
              </a:rPr>
              <a:t> 0.5-1.0 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Pb 0.20 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Fe </a:t>
            </a:r>
            <a:r>
              <a:rPr lang="tr-TR" sz="2800" dirty="0">
                <a:latin typeface="Trebuchet MS" panose="020B0603020202020204" pitchFamily="34" charset="0"/>
              </a:rPr>
              <a:t>0.10</a:t>
            </a:r>
          </a:p>
        </p:txBody>
      </p:sp>
    </p:spTree>
    <p:extLst>
      <p:ext uri="{BB962C8B-B14F-4D97-AF65-F5344CB8AC3E}">
        <p14:creationId xmlns:p14="http://schemas.microsoft.com/office/powerpoint/2010/main" xmlns="" val="308227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467543" y="620688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err="1" smtClean="0">
                <a:latin typeface="Trebuchet MS" panose="020B0603020202020204" pitchFamily="34" charset="0"/>
              </a:rPr>
              <a:t>mikroyapılar</a:t>
            </a:r>
            <a:endParaRPr lang="tr-TR" dirty="0">
              <a:latin typeface="Trebuchet MS" panose="020B0603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74" t="2595" r="2397" b="3403"/>
          <a:stretch/>
        </p:blipFill>
        <p:spPr bwMode="auto">
          <a:xfrm>
            <a:off x="2915816" y="2636912"/>
            <a:ext cx="5762847" cy="384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467543" y="1412776"/>
            <a:ext cx="82111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latin typeface="Trebuchet MS" panose="020B0603020202020204" pitchFamily="34" charset="0"/>
              </a:rPr>
              <a:t>Kurşunlu pirinç-C35300-döküm yapısı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Cu 59.0-64.5 </a:t>
            </a:r>
          </a:p>
          <a:p>
            <a:r>
              <a:rPr lang="tr-TR" sz="2800" dirty="0" err="1" smtClean="0">
                <a:latin typeface="Trebuchet MS" panose="020B0603020202020204" pitchFamily="34" charset="0"/>
              </a:rPr>
              <a:t>Zn</a:t>
            </a:r>
            <a:r>
              <a:rPr lang="tr-TR" sz="2800" dirty="0" smtClean="0">
                <a:latin typeface="Trebuchet MS" panose="020B0603020202020204" pitchFamily="34" charset="0"/>
              </a:rPr>
              <a:t> 33.2-40.0 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Pb 1.3-2.3 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Fe </a:t>
            </a:r>
            <a:r>
              <a:rPr lang="tr-TR" sz="2800" dirty="0">
                <a:latin typeface="Trebuchet MS" panose="020B0603020202020204" pitchFamily="34" charset="0"/>
              </a:rPr>
              <a:t>0.10</a:t>
            </a:r>
          </a:p>
        </p:txBody>
      </p:sp>
    </p:spTree>
    <p:extLst>
      <p:ext uri="{BB962C8B-B14F-4D97-AF65-F5344CB8AC3E}">
        <p14:creationId xmlns:p14="http://schemas.microsoft.com/office/powerpoint/2010/main" xmlns="" val="91917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446643" y="69269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err="1" smtClean="0">
                <a:latin typeface="Trebuchet MS" panose="020B0603020202020204" pitchFamily="34" charset="0"/>
              </a:rPr>
              <a:t>mikroyapılar</a:t>
            </a:r>
            <a:endParaRPr lang="tr-TR" dirty="0">
              <a:latin typeface="Trebuchet MS" panose="020B0603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1" t="2465" r="2125" b="3637"/>
          <a:stretch/>
        </p:blipFill>
        <p:spPr bwMode="auto">
          <a:xfrm>
            <a:off x="2987824" y="2636912"/>
            <a:ext cx="5688419" cy="373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410131" y="1542271"/>
            <a:ext cx="82661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latin typeface="Trebuchet MS" panose="020B0603020202020204" pitchFamily="34" charset="0"/>
              </a:rPr>
              <a:t>Kurşunlu pirinç-C36000-işlem alaşımı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Cu 60.0-63.0</a:t>
            </a:r>
          </a:p>
          <a:p>
            <a:r>
              <a:rPr lang="tr-TR" sz="2800" dirty="0" err="1" smtClean="0">
                <a:latin typeface="Trebuchet MS" panose="020B0603020202020204" pitchFamily="34" charset="0"/>
              </a:rPr>
              <a:t>Zn</a:t>
            </a:r>
            <a:r>
              <a:rPr lang="tr-TR" sz="2800" dirty="0" smtClean="0">
                <a:latin typeface="Trebuchet MS" panose="020B0603020202020204" pitchFamily="34" charset="0"/>
              </a:rPr>
              <a:t> 33.0-37.0 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Pb 2.5-3.7 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Fe </a:t>
            </a:r>
            <a:r>
              <a:rPr lang="tr-TR" sz="2800" dirty="0">
                <a:latin typeface="Trebuchet MS" panose="020B0603020202020204" pitchFamily="34" charset="0"/>
              </a:rPr>
              <a:t>0.35</a:t>
            </a:r>
          </a:p>
        </p:txBody>
      </p:sp>
    </p:spTree>
    <p:extLst>
      <p:ext uri="{BB962C8B-B14F-4D97-AF65-F5344CB8AC3E}">
        <p14:creationId xmlns:p14="http://schemas.microsoft.com/office/powerpoint/2010/main" xmlns="" val="150164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err="1" smtClean="0">
                <a:latin typeface="Trebuchet MS" panose="020B0603020202020204" pitchFamily="34" charset="0"/>
              </a:rPr>
              <a:t>mikroyapılar</a:t>
            </a:r>
            <a:endParaRPr lang="tr-TR" dirty="0">
              <a:latin typeface="Trebuchet MS" panose="020B0603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8" t="2701" r="2765" b="2672"/>
          <a:stretch/>
        </p:blipFill>
        <p:spPr bwMode="auto">
          <a:xfrm>
            <a:off x="2915816" y="2564904"/>
            <a:ext cx="5709685" cy="380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95536" y="1412776"/>
            <a:ext cx="821537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latin typeface="Trebuchet MS" panose="020B0603020202020204" pitchFamily="34" charset="0"/>
              </a:rPr>
              <a:t>Fosfor bronzu-C50500-döküm yapısı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Cu 97.5-98.6 </a:t>
            </a:r>
          </a:p>
          <a:p>
            <a:r>
              <a:rPr lang="tr-TR" sz="2800" dirty="0" err="1" smtClean="0">
                <a:latin typeface="Trebuchet MS" panose="020B0603020202020204" pitchFamily="34" charset="0"/>
              </a:rPr>
              <a:t>Sn</a:t>
            </a:r>
            <a:r>
              <a:rPr lang="tr-TR" sz="2800" dirty="0" smtClean="0">
                <a:latin typeface="Trebuchet MS" panose="020B0603020202020204" pitchFamily="34" charset="0"/>
              </a:rPr>
              <a:t> 1.0-1.7 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P 0.03-0.35 </a:t>
            </a:r>
          </a:p>
          <a:p>
            <a:r>
              <a:rPr lang="tr-TR" sz="2800" dirty="0" err="1" smtClean="0">
                <a:latin typeface="Trebuchet MS" panose="020B0603020202020204" pitchFamily="34" charset="0"/>
              </a:rPr>
              <a:t>Zn</a:t>
            </a:r>
            <a:r>
              <a:rPr lang="tr-TR" sz="2800" dirty="0" smtClean="0">
                <a:latin typeface="Trebuchet MS" panose="020B0603020202020204" pitchFamily="34" charset="0"/>
              </a:rPr>
              <a:t> 0.30 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Fe 0.10 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Pb </a:t>
            </a:r>
            <a:r>
              <a:rPr lang="tr-TR" sz="2800" dirty="0">
                <a:latin typeface="Trebuchet MS" panose="020B0603020202020204" pitchFamily="34" charset="0"/>
              </a:rPr>
              <a:t>0.05</a:t>
            </a:r>
          </a:p>
        </p:txBody>
      </p:sp>
    </p:spTree>
    <p:extLst>
      <p:ext uri="{BB962C8B-B14F-4D97-AF65-F5344CB8AC3E}">
        <p14:creationId xmlns:p14="http://schemas.microsoft.com/office/powerpoint/2010/main" xmlns="" val="166204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448699" y="674440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err="1" smtClean="0">
                <a:latin typeface="Trebuchet MS" panose="020B0603020202020204" pitchFamily="34" charset="0"/>
              </a:rPr>
              <a:t>mikroyapılar</a:t>
            </a:r>
            <a:endParaRPr lang="tr-TR" dirty="0">
              <a:latin typeface="Trebuchet MS" panose="020B0603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4" t="2913" r="2377" b="3078"/>
          <a:stretch/>
        </p:blipFill>
        <p:spPr bwMode="auto">
          <a:xfrm>
            <a:off x="2555776" y="2349409"/>
            <a:ext cx="6092457" cy="406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95535" y="1469102"/>
            <a:ext cx="82526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latin typeface="Trebuchet MS" panose="020B0603020202020204" pitchFamily="34" charset="0"/>
              </a:rPr>
              <a:t>Alüminyum bronzu-C62400-ekstrüzyon yapısı</a:t>
            </a:r>
          </a:p>
          <a:p>
            <a:r>
              <a:rPr lang="it-IT" sz="2800" dirty="0" smtClean="0">
                <a:latin typeface="Trebuchet MS" panose="020B0603020202020204" pitchFamily="34" charset="0"/>
              </a:rPr>
              <a:t>Cu 87.1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r>
              <a:rPr lang="it-IT" sz="2800" dirty="0" smtClean="0">
                <a:latin typeface="Trebuchet MS" panose="020B0603020202020204" pitchFamily="34" charset="0"/>
              </a:rPr>
              <a:t>Al 9.3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r>
              <a:rPr lang="it-IT" sz="2800" dirty="0" smtClean="0">
                <a:latin typeface="Trebuchet MS" panose="020B0603020202020204" pitchFamily="34" charset="0"/>
              </a:rPr>
              <a:t>Fe </a:t>
            </a:r>
            <a:r>
              <a:rPr lang="it-IT" sz="2800" dirty="0">
                <a:latin typeface="Trebuchet MS" panose="020B0603020202020204" pitchFamily="34" charset="0"/>
              </a:rPr>
              <a:t>3.6</a:t>
            </a:r>
            <a:endParaRPr lang="tr-TR" sz="28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466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35496" y="1412776"/>
            <a:ext cx="8856984" cy="4724400"/>
          </a:xfrm>
          <a:noFill/>
        </p:spPr>
        <p:txBody>
          <a:bodyPr>
            <a:noAutofit/>
          </a:bodyPr>
          <a:lstStyle/>
          <a:p>
            <a:pPr lvl="1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Trebuchet MS" pitchFamily="34" charset="0"/>
              <a:buChar char="●"/>
            </a:pPr>
            <a:r>
              <a:rPr lang="tr-TR" dirty="0" smtClean="0"/>
              <a:t>Endüstriyel metaller içinde Emf serisinde en pozitif potansiyele, dolayısıyla metalik olarak en kararlı hale sahip metallerden birisi, korozyona dirençli bir metal.</a:t>
            </a:r>
          </a:p>
          <a:p>
            <a:pPr lvl="1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Trebuchet MS" pitchFamily="34" charset="0"/>
              <a:buChar char="●"/>
            </a:pPr>
            <a:r>
              <a:rPr lang="tr-TR" dirty="0" smtClean="0"/>
              <a:t>Ortama ( özellikle atmosferik ortamda) bağlı olarak yüzeyinde oluşan yeşil renkli (patina) oksitleri korozyondan koruyucu</a:t>
            </a:r>
          </a:p>
          <a:p>
            <a:pPr lvl="1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Trebuchet MS" pitchFamily="34" charset="0"/>
              <a:buChar char="●"/>
            </a:pPr>
            <a:r>
              <a:rPr lang="tr-TR" dirty="0" smtClean="0"/>
              <a:t>Özellikle su ve soğutma sistemlerinde uzun yıllardır yaygın olarak kullanılmaktadır.</a:t>
            </a:r>
          </a:p>
          <a:p>
            <a:pPr lvl="1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Trebuchet MS" pitchFamily="34" charset="0"/>
              <a:buChar char="●"/>
            </a:pPr>
            <a:r>
              <a:rPr lang="tr-TR" dirty="0" smtClean="0"/>
              <a:t>Saf seyreltik oksitleyici olmayan sülfürik, fosforik ve asetik aside dayanıklı. </a:t>
            </a:r>
          </a:p>
          <a:p>
            <a:pPr lvl="1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Trebuchet MS" pitchFamily="34" charset="0"/>
              <a:buChar char="●"/>
            </a:pPr>
            <a:r>
              <a:rPr lang="tr-TR" dirty="0" smtClean="0"/>
              <a:t>Ancak kuvvetli asitler ve oksitleyici asitler bakırı korozyona uğratır. Amonyak atmosferlerinde ise gerilmeli korozyon çatlaması oluşur.</a:t>
            </a:r>
          </a:p>
        </p:txBody>
      </p:sp>
      <p:sp>
        <p:nvSpPr>
          <p:cNvPr id="7" name="6 Metin kutusu"/>
          <p:cNvSpPr txBox="1"/>
          <p:nvPr/>
        </p:nvSpPr>
        <p:spPr>
          <a:xfrm>
            <a:off x="467544" y="620688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Korozyon özellikleri</a:t>
            </a:r>
            <a:endParaRPr lang="tr-TR" sz="4400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643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590872" y="962472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itchFamily="34" charset="0"/>
              </a:rPr>
              <a:t>Ticari Bakır ürünleri </a:t>
            </a:r>
            <a:endParaRPr lang="tr-TR" dirty="0">
              <a:latin typeface="Trebuchet MS" pitchFamily="34" charset="0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467544" y="1833786"/>
            <a:ext cx="84969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  Tel ve kablo</a:t>
            </a:r>
          </a:p>
          <a:p>
            <a:pPr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  Şerit,levha, plaka</a:t>
            </a:r>
          </a:p>
          <a:p>
            <a:pPr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  Çubuk, tüp, profil</a:t>
            </a:r>
          </a:p>
          <a:p>
            <a:pPr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  Dövme parçalar</a:t>
            </a:r>
          </a:p>
          <a:p>
            <a:pPr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  </a:t>
            </a:r>
            <a:r>
              <a:rPr lang="tr-TR" sz="2800" dirty="0" err="1" smtClean="0">
                <a:latin typeface="Trebuchet MS" pitchFamily="34" charset="0"/>
              </a:rPr>
              <a:t>Ekstrüzyon</a:t>
            </a:r>
            <a:r>
              <a:rPr lang="tr-TR" sz="2800" dirty="0" smtClean="0">
                <a:latin typeface="Trebuchet MS" pitchFamily="34" charset="0"/>
              </a:rPr>
              <a:t> profiller</a:t>
            </a:r>
          </a:p>
          <a:p>
            <a:pPr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  Döküm parçalar</a:t>
            </a:r>
            <a:r>
              <a:rPr lang="en-US" sz="2800" dirty="0" smtClean="0">
                <a:latin typeface="Trebuchet MS" pitchFamily="34" charset="0"/>
              </a:rPr>
              <a:t> </a:t>
            </a:r>
            <a:endParaRPr lang="tr-TR" sz="2800" dirty="0" smtClean="0">
              <a:latin typeface="Trebuchet MS" pitchFamily="34" charset="0"/>
            </a:endParaRPr>
          </a:p>
          <a:p>
            <a:pPr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  Toz </a:t>
            </a:r>
            <a:r>
              <a:rPr lang="tr-TR" sz="2800" dirty="0" err="1" smtClean="0">
                <a:latin typeface="Trebuchet MS" pitchFamily="34" charset="0"/>
              </a:rPr>
              <a:t>metalurjisi</a:t>
            </a:r>
            <a:r>
              <a:rPr lang="tr-TR" sz="2800" dirty="0" smtClean="0">
                <a:latin typeface="Trebuchet MS" pitchFamily="34" charset="0"/>
              </a:rPr>
              <a:t> ürünleri</a:t>
            </a:r>
            <a:r>
              <a:rPr lang="en-US" sz="2800" dirty="0" smtClean="0">
                <a:latin typeface="Trebuchet MS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19755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323528" y="1343665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 dirty="0" smtClean="0">
                <a:latin typeface="Trebuchet MS" pitchFamily="34" charset="0"/>
              </a:rPr>
              <a:t>Bir çok işlem alaşımı soğuk şekil verilmiş olarak piyasada mevcuttur. </a:t>
            </a:r>
          </a:p>
          <a:p>
            <a:pPr>
              <a:spcAft>
                <a:spcPts val="600"/>
              </a:spcAft>
            </a:pPr>
            <a:r>
              <a:rPr lang="tr-TR" sz="2600" dirty="0" smtClean="0">
                <a:latin typeface="Trebuchet MS" pitchFamily="34" charset="0"/>
              </a:rPr>
              <a:t>Mukavemet ve şekil verilebilirlikleri soğuk deformasyon miktarına ve alaşım bileşimine bağlıdır.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tr-TR" sz="2600" u="sng" dirty="0" smtClean="0">
                <a:latin typeface="Trebuchet MS" pitchFamily="34" charset="0"/>
              </a:rPr>
              <a:t>Soğuk şekil verilen parçalar</a:t>
            </a:r>
            <a:r>
              <a:rPr lang="en-US" sz="2600" dirty="0" smtClean="0">
                <a:latin typeface="Trebuchet MS" pitchFamily="34" charset="0"/>
              </a:rPr>
              <a:t> </a:t>
            </a:r>
            <a:endParaRPr lang="tr-TR" sz="2600" dirty="0" smtClean="0">
              <a:latin typeface="Trebuchet MS" pitchFamily="34" charset="0"/>
            </a:endParaRPr>
          </a:p>
          <a:p>
            <a:pPr>
              <a:spcAft>
                <a:spcPts val="600"/>
              </a:spcAft>
            </a:pPr>
            <a:r>
              <a:rPr lang="tr-TR" sz="2600" dirty="0" smtClean="0">
                <a:latin typeface="Trebuchet MS" pitchFamily="34" charset="0"/>
              </a:rPr>
              <a:t>Yaylar, birleştirme elemanları, küçük dişliler, eksantrik, elektrik kontakları, elektrik sistem parçaları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tr-TR" sz="2600" u="sng" dirty="0" smtClean="0">
                <a:latin typeface="Trebuchet MS" pitchFamily="34" charset="0"/>
              </a:rPr>
              <a:t>Sıcak dövülen parçalar</a:t>
            </a:r>
            <a:r>
              <a:rPr lang="tr-TR" sz="2600" dirty="0" smtClean="0">
                <a:latin typeface="Trebuchet MS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tr-TR" sz="2600" dirty="0" smtClean="0">
                <a:latin typeface="Trebuchet MS" pitchFamily="34" charset="0"/>
              </a:rPr>
              <a:t>Tesisat bağlantı elemanları, vanalar, </a:t>
            </a:r>
          </a:p>
          <a:p>
            <a:pPr>
              <a:spcAft>
                <a:spcPts val="600"/>
              </a:spcAft>
            </a:pPr>
            <a:r>
              <a:rPr lang="tr-TR" sz="2600" dirty="0" smtClean="0">
                <a:latin typeface="Trebuchet MS" pitchFamily="34" charset="0"/>
              </a:rPr>
              <a:t>başka hiçbir imalat prosesi bu şekilleri istenen özelliklerde ve şekillerde ekonomik olarak üretemez.</a:t>
            </a:r>
          </a:p>
        </p:txBody>
      </p:sp>
      <p:sp>
        <p:nvSpPr>
          <p:cNvPr id="6" name="Başlık 3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itchFamily="34" charset="0"/>
              </a:rPr>
              <a:t>Ticari Bakır ürünleri</a:t>
            </a:r>
            <a:endParaRPr lang="tr-TR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469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395536" y="1546914"/>
            <a:ext cx="84249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latin typeface="Trebuchet MS" pitchFamily="34" charset="0"/>
              </a:rPr>
              <a:t>Şerit, tabaka ve levha gibi yassı ürünler tipik olarak sıcak haddeleme ile üretilirler.</a:t>
            </a:r>
          </a:p>
          <a:p>
            <a:endParaRPr lang="tr-TR" sz="2800" dirty="0" smtClean="0">
              <a:latin typeface="Trebuchet MS" pitchFamily="34" charset="0"/>
            </a:endParaRPr>
          </a:p>
          <a:p>
            <a:r>
              <a:rPr lang="tr-TR" sz="2800" dirty="0" smtClean="0">
                <a:latin typeface="Trebuchet MS" pitchFamily="34" charset="0"/>
              </a:rPr>
              <a:t>Tüp, boru ve çubuk profiller tipik olarak sıcak </a:t>
            </a:r>
            <a:r>
              <a:rPr lang="tr-TR" sz="2800" dirty="0" err="1" smtClean="0">
                <a:latin typeface="Trebuchet MS" pitchFamily="34" charset="0"/>
              </a:rPr>
              <a:t>ekstrüzyonu</a:t>
            </a:r>
            <a:r>
              <a:rPr lang="tr-TR" sz="2800" dirty="0" smtClean="0">
                <a:latin typeface="Trebuchet MS" pitchFamily="34" charset="0"/>
              </a:rPr>
              <a:t> takiben soğuk çekme ile üretilirler.</a:t>
            </a:r>
          </a:p>
          <a:p>
            <a:endParaRPr lang="tr-TR" sz="2800" dirty="0" smtClean="0">
              <a:latin typeface="Trebuchet MS" pitchFamily="34" charset="0"/>
            </a:endParaRPr>
          </a:p>
          <a:p>
            <a:r>
              <a:rPr lang="tr-TR" sz="2800" dirty="0" smtClean="0">
                <a:latin typeface="Trebuchet MS" pitchFamily="34" charset="0"/>
              </a:rPr>
              <a:t>Tel şeklindeki ürünler ise, sürekli bir üretim çevriminde önce sıcak şekillendirme ve sonra soğuk şekillendirme operasyonları ile üretilirler.</a:t>
            </a:r>
          </a:p>
        </p:txBody>
      </p:sp>
      <p:sp>
        <p:nvSpPr>
          <p:cNvPr id="6" name="Başlık 3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itchFamily="34" charset="0"/>
              </a:rPr>
              <a:t>ticari Bakır ürünleri</a:t>
            </a:r>
            <a:endParaRPr lang="tr-TR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718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23528" y="962472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Ticari bakır ürünleri</a:t>
            </a:r>
            <a:endParaRPr lang="tr-TR" dirty="0">
              <a:latin typeface="Trebuchet MS" panose="020B0603020202020204" pitchFamily="34" charset="0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251520" y="1764099"/>
            <a:ext cx="878497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tr-TR" sz="2800" dirty="0" smtClean="0">
                <a:latin typeface="Trebuchet MS" pitchFamily="34" charset="0"/>
              </a:rPr>
              <a:t>Sıcak şekillendirme döküm yapısında mevcut </a:t>
            </a:r>
            <a:r>
              <a:rPr lang="tr-TR" sz="2800" dirty="0" err="1" smtClean="0">
                <a:latin typeface="Trebuchet MS" pitchFamily="34" charset="0"/>
              </a:rPr>
              <a:t>dendritik</a:t>
            </a:r>
            <a:r>
              <a:rPr lang="tr-TR" sz="2800" dirty="0" smtClean="0">
                <a:latin typeface="Trebuchet MS" pitchFamily="34" charset="0"/>
              </a:rPr>
              <a:t> örgüyü dağıtır.  Yüksek </a:t>
            </a:r>
            <a:r>
              <a:rPr lang="tr-TR" sz="2800" dirty="0" err="1" smtClean="0">
                <a:latin typeface="Trebuchet MS" pitchFamily="34" charset="0"/>
              </a:rPr>
              <a:t>çinkolu</a:t>
            </a:r>
            <a:r>
              <a:rPr lang="tr-TR" sz="2800" dirty="0" smtClean="0">
                <a:latin typeface="Trebuchet MS" pitchFamily="34" charset="0"/>
              </a:rPr>
              <a:t> pirinçler, bronzlar ve nikel gümüşleri gibi alaşımlar genellikle 2 fazlı </a:t>
            </a:r>
            <a:r>
              <a:rPr lang="tr-TR" sz="2800" dirty="0" smtClean="0">
                <a:latin typeface="Trebuchet MS" pitchFamily="34" charset="0"/>
                <a:sym typeface="Symbol"/>
              </a:rPr>
              <a:t>+  bölgesinde bulunurlar. Bu alaşımların soğuk deformasyon kapasiteleri sınırlıdır. Bu nedenle, </a:t>
            </a:r>
            <a:r>
              <a:rPr lang="tr-TR" sz="2800" dirty="0" err="1" smtClean="0">
                <a:latin typeface="Trebuchet MS" pitchFamily="34" charset="0"/>
                <a:sym typeface="Symbol"/>
              </a:rPr>
              <a:t>ekstrüzyon</a:t>
            </a:r>
            <a:r>
              <a:rPr lang="tr-TR" sz="2800" dirty="0" smtClean="0">
                <a:latin typeface="Trebuchet MS" pitchFamily="34" charset="0"/>
                <a:sym typeface="Symbol"/>
              </a:rPr>
              <a:t> </a:t>
            </a:r>
            <a:r>
              <a:rPr lang="tr-TR" sz="2800" dirty="0" err="1" smtClean="0">
                <a:latin typeface="Trebuchet MS" pitchFamily="34" charset="0"/>
                <a:sym typeface="Symbol"/>
              </a:rPr>
              <a:t>vb</a:t>
            </a:r>
            <a:r>
              <a:rPr lang="tr-TR" sz="2800" dirty="0" smtClean="0">
                <a:latin typeface="Trebuchet MS" pitchFamily="34" charset="0"/>
                <a:sym typeface="Symbol"/>
              </a:rPr>
              <a:t> işlemlerle son şekline yakın yarı </a:t>
            </a:r>
            <a:r>
              <a:rPr lang="tr-TR" sz="2800" dirty="0" err="1" smtClean="0">
                <a:latin typeface="Trebuchet MS" pitchFamily="34" charset="0"/>
                <a:sym typeface="Symbol"/>
              </a:rPr>
              <a:t>mamül</a:t>
            </a:r>
            <a:r>
              <a:rPr lang="tr-TR" sz="2800" dirty="0" smtClean="0">
                <a:latin typeface="Trebuchet MS" pitchFamily="34" charset="0"/>
                <a:sym typeface="Symbol"/>
              </a:rPr>
              <a:t> formlarında sunulurlar.</a:t>
            </a:r>
          </a:p>
          <a:p>
            <a:pPr>
              <a:spcAft>
                <a:spcPts val="1200"/>
              </a:spcAft>
            </a:pPr>
            <a:r>
              <a:rPr lang="tr-TR" sz="2800" dirty="0" smtClean="0">
                <a:latin typeface="Trebuchet MS" pitchFamily="34" charset="0"/>
                <a:sym typeface="Symbol"/>
              </a:rPr>
              <a:t>Daha sonra sıcak dövme ve/veya talaşlı imalat ile parça üretimi gerçekleştirilir.</a:t>
            </a:r>
          </a:p>
          <a:p>
            <a:pPr>
              <a:spcAft>
                <a:spcPts val="1200"/>
              </a:spcAft>
            </a:pPr>
            <a:endParaRPr lang="tr-TR" sz="2800" dirty="0" err="1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956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530424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/>
              <a:t>A</a:t>
            </a:r>
            <a:r>
              <a:rPr lang="tr-TR" dirty="0" smtClean="0"/>
              <a:t>nti-</a:t>
            </a:r>
            <a:r>
              <a:rPr lang="tr-TR" dirty="0" err="1" smtClean="0"/>
              <a:t>mikrobiyel</a:t>
            </a:r>
            <a:endParaRPr lang="tr-TR" dirty="0"/>
          </a:p>
        </p:txBody>
      </p:sp>
      <p:sp>
        <p:nvSpPr>
          <p:cNvPr id="3" name="2 Dikdörtgen"/>
          <p:cNvSpPr/>
          <p:nvPr/>
        </p:nvSpPr>
        <p:spPr>
          <a:xfrm>
            <a:off x="179512" y="1052736"/>
            <a:ext cx="885698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Hastanelerde, okullarda temas edilen yüzeylerde bakteriyi en aza indirir!</a:t>
            </a:r>
            <a:endParaRPr lang="tr-TR" sz="2800" dirty="0">
              <a:latin typeface="Trebuchet MS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Bakterinin </a:t>
            </a:r>
            <a:r>
              <a:rPr lang="en-US" sz="2800" dirty="0" smtClean="0">
                <a:latin typeface="Trebuchet MS" pitchFamily="34" charset="0"/>
              </a:rPr>
              <a:t>99.9%</a:t>
            </a:r>
            <a:r>
              <a:rPr lang="tr-TR" sz="2800" dirty="0" smtClean="0">
                <a:latin typeface="Trebuchet MS" pitchFamily="34" charset="0"/>
              </a:rPr>
              <a:t>’</a:t>
            </a:r>
            <a:r>
              <a:rPr lang="tr-TR" sz="2800" dirty="0" err="1" smtClean="0">
                <a:latin typeface="Trebuchet MS" pitchFamily="34" charset="0"/>
              </a:rPr>
              <a:t>luk</a:t>
            </a:r>
            <a:r>
              <a:rPr lang="tr-TR" sz="2800" dirty="0" smtClean="0">
                <a:latin typeface="Trebuchet MS" pitchFamily="34" charset="0"/>
              </a:rPr>
              <a:t> kısmını 2 saat içinde bertaraf eder.</a:t>
            </a:r>
            <a:r>
              <a:rPr lang="en-US" sz="2800" dirty="0" smtClean="0">
                <a:latin typeface="Trebuchet MS" pitchFamily="34" charset="0"/>
              </a:rPr>
              <a:t> </a:t>
            </a:r>
            <a:r>
              <a:rPr lang="tr-TR" sz="2800" dirty="0" smtClean="0">
                <a:latin typeface="Trebuchet MS" pitchFamily="34" charset="0"/>
              </a:rPr>
              <a:t>(</a:t>
            </a:r>
            <a:r>
              <a:rPr lang="en-US" sz="2800" dirty="0" smtClean="0">
                <a:latin typeface="Trebuchet MS" pitchFamily="34" charset="0"/>
              </a:rPr>
              <a:t>280</a:t>
            </a:r>
            <a:r>
              <a:rPr lang="tr-TR" sz="2800" dirty="0" smtClean="0">
                <a:latin typeface="Trebuchet MS" pitchFamily="34" charset="0"/>
              </a:rPr>
              <a:t>+</a:t>
            </a:r>
            <a:r>
              <a:rPr lang="en-US" sz="2800" dirty="0" smtClean="0">
                <a:latin typeface="Trebuchet MS" pitchFamily="34" charset="0"/>
              </a:rPr>
              <a:t> </a:t>
            </a:r>
            <a:r>
              <a:rPr lang="tr-TR" sz="2800" dirty="0" smtClean="0">
                <a:latin typeface="Trebuchet MS" pitchFamily="34" charset="0"/>
              </a:rPr>
              <a:t>fazla bakır alaşımı ABD Çevre koruma Ajansı tarafından kayıt edilmiştir.)</a:t>
            </a:r>
            <a:endParaRPr lang="tr-TR" sz="2800" dirty="0">
              <a:latin typeface="Trebuchet MS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Mısırlılar su taşıyan boruları suyu temizlemek için bakırdan imal etmiştir.</a:t>
            </a:r>
            <a:r>
              <a:rPr lang="en-US" sz="2800" dirty="0" smtClean="0">
                <a:latin typeface="Trebuchet MS" pitchFamily="34" charset="0"/>
              </a:rPr>
              <a:t> </a:t>
            </a:r>
            <a:endParaRPr lang="tr-TR" sz="2800" dirty="0" smtClean="0">
              <a:latin typeface="Trebuchet MS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Bakır tarihte bacak ülserleri için kullanılmıştır(MÖ </a:t>
            </a:r>
            <a:r>
              <a:rPr lang="en-US" sz="2800" dirty="0" smtClean="0">
                <a:latin typeface="Trebuchet MS" pitchFamily="34" charset="0"/>
              </a:rPr>
              <a:t>460</a:t>
            </a:r>
            <a:r>
              <a:rPr lang="tr-TR" sz="2800" dirty="0" smtClean="0">
                <a:latin typeface="Trebuchet MS" pitchFamily="34" charset="0"/>
              </a:rPr>
              <a:t>-</a:t>
            </a:r>
            <a:r>
              <a:rPr lang="en-US" sz="2800" dirty="0" smtClean="0">
                <a:latin typeface="Trebuchet MS" pitchFamily="34" charset="0"/>
              </a:rPr>
              <a:t> 380</a:t>
            </a:r>
            <a:r>
              <a:rPr lang="tr-TR" sz="2800" dirty="0" smtClean="0">
                <a:latin typeface="Trebuchet MS" pitchFamily="34" charset="0"/>
              </a:rPr>
              <a:t>).</a:t>
            </a:r>
            <a:r>
              <a:rPr lang="en-US" sz="2800" dirty="0" smtClean="0">
                <a:latin typeface="Trebuchet MS" pitchFamily="34" charset="0"/>
              </a:rPr>
              <a:t> </a:t>
            </a:r>
            <a:endParaRPr lang="tr-TR" sz="2800" dirty="0" smtClean="0">
              <a:latin typeface="Trebuchet MS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err="1" smtClean="0">
                <a:latin typeface="Trebuchet MS" pitchFamily="34" charset="0"/>
              </a:rPr>
              <a:t>Aztekler</a:t>
            </a:r>
            <a:r>
              <a:rPr lang="tr-TR" sz="2800" dirty="0" smtClean="0">
                <a:latin typeface="Trebuchet MS" pitchFamily="34" charset="0"/>
              </a:rPr>
              <a:t> yaralı boğazları rahatlatmak,tedavi etmek için bakır içeren solüsyonlarla gargara yapmıştır.</a:t>
            </a:r>
            <a:endParaRPr lang="tr-TR" sz="2800" dirty="0">
              <a:latin typeface="Trebuchet MS" pitchFamily="34" charset="0"/>
            </a:endParaRPr>
          </a:p>
          <a:p>
            <a:pPr marL="457200" lvl="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Bakır deniz ortamlarında organizma büyümelerini engeller(</a:t>
            </a:r>
            <a:r>
              <a:rPr lang="tr-TR" sz="280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bio-fouling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tr-TR" sz="280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resistance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)</a:t>
            </a:r>
            <a:endParaRPr lang="tr-TR" sz="2800" dirty="0">
              <a:latin typeface="Trebuchet M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649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07504" y="1412776"/>
            <a:ext cx="892899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I</a:t>
            </a:r>
            <a:r>
              <a:rPr lang="tr-TR" sz="2800" dirty="0">
                <a:latin typeface="Trebuchet MS" pitchFamily="34" charset="0"/>
              </a:rPr>
              <a:t>. Dünya ve Kurtuluş </a:t>
            </a:r>
            <a:r>
              <a:rPr lang="tr-TR" sz="2800" dirty="0" smtClean="0">
                <a:latin typeface="Trebuchet MS" pitchFamily="34" charset="0"/>
              </a:rPr>
              <a:t>Savaşlarından </a:t>
            </a:r>
            <a:r>
              <a:rPr lang="tr-TR" sz="2800" dirty="0">
                <a:latin typeface="Trebuchet MS" pitchFamily="34" charset="0"/>
              </a:rPr>
              <a:t>sonra 1924'de Almanlar tarafından yeniden işletilmeye başlanan Ergani Tesislerini 1936'da ETİBANK devralmıştır. </a:t>
            </a:r>
            <a:endParaRPr lang="tr-TR" sz="2800" dirty="0" smtClean="0">
              <a:latin typeface="Trebuchet MS" pitchFamily="34" charset="0"/>
            </a:endParaRP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Etibank burada </a:t>
            </a:r>
            <a:r>
              <a:rPr lang="tr-TR" sz="2800" dirty="0">
                <a:latin typeface="Trebuchet MS" pitchFamily="34" charset="0"/>
              </a:rPr>
              <a:t>54 </a:t>
            </a:r>
            <a:r>
              <a:rPr lang="tr-TR" sz="2800" dirty="0" smtClean="0">
                <a:latin typeface="Trebuchet MS" pitchFamily="34" charset="0"/>
              </a:rPr>
              <a:t>yılda (1990’a kadar!) 530.000 </a:t>
            </a:r>
            <a:r>
              <a:rPr lang="tr-TR" sz="2800" dirty="0">
                <a:latin typeface="Trebuchet MS" pitchFamily="34" charset="0"/>
              </a:rPr>
              <a:t>ton ham bakır (</a:t>
            </a:r>
            <a:r>
              <a:rPr lang="tr-TR" sz="2800" dirty="0" err="1">
                <a:latin typeface="Trebuchet MS" pitchFamily="34" charset="0"/>
              </a:rPr>
              <a:t>blister</a:t>
            </a:r>
            <a:r>
              <a:rPr lang="tr-TR" sz="2800" dirty="0">
                <a:latin typeface="Trebuchet MS" pitchFamily="34" charset="0"/>
              </a:rPr>
              <a:t>) üretmiştir. </a:t>
            </a:r>
            <a:endParaRPr lang="tr-TR" sz="2800" dirty="0" smtClean="0">
              <a:latin typeface="Trebuchet MS" pitchFamily="34" charset="0"/>
            </a:endParaRP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Cevher </a:t>
            </a:r>
            <a:r>
              <a:rPr lang="tr-TR" sz="2800" dirty="0">
                <a:latin typeface="Trebuchet MS" pitchFamily="34" charset="0"/>
              </a:rPr>
              <a:t>tükendi gerekçesi ile terkedilen Ergani İzabe Tesisleri hurdaya çıkarılmış ve </a:t>
            </a:r>
            <a:r>
              <a:rPr lang="tr-TR" sz="2800" dirty="0" smtClean="0">
                <a:latin typeface="Trebuchet MS" pitchFamily="34" charset="0"/>
              </a:rPr>
              <a:t>%1,2 </a:t>
            </a:r>
            <a:r>
              <a:rPr lang="tr-TR" sz="2800" dirty="0" err="1">
                <a:latin typeface="Trebuchet MS" pitchFamily="34" charset="0"/>
              </a:rPr>
              <a:t>tenörlü</a:t>
            </a:r>
            <a:r>
              <a:rPr lang="tr-TR" sz="2800" dirty="0">
                <a:latin typeface="Trebuchet MS" pitchFamily="34" charset="0"/>
              </a:rPr>
              <a:t> bakiye yaklaşık 5 milyon tonluk maden </a:t>
            </a:r>
            <a:r>
              <a:rPr lang="tr-TR" sz="2800" dirty="0" smtClean="0">
                <a:latin typeface="Trebuchet MS" pitchFamily="34" charset="0"/>
              </a:rPr>
              <a:t>rezervi ve </a:t>
            </a:r>
            <a:r>
              <a:rPr lang="tr-TR" sz="2800" dirty="0">
                <a:latin typeface="Trebuchet MS" pitchFamily="34" charset="0"/>
              </a:rPr>
              <a:t>mevcut </a:t>
            </a:r>
            <a:r>
              <a:rPr lang="tr-TR" sz="2800" dirty="0" err="1">
                <a:latin typeface="Trebuchet MS" pitchFamily="34" charset="0"/>
              </a:rPr>
              <a:t>flotasyon</a:t>
            </a:r>
            <a:r>
              <a:rPr lang="tr-TR" sz="2800" dirty="0">
                <a:latin typeface="Trebuchet MS" pitchFamily="34" charset="0"/>
              </a:rPr>
              <a:t> </a:t>
            </a:r>
            <a:r>
              <a:rPr lang="tr-TR" sz="2800" dirty="0" smtClean="0">
                <a:latin typeface="Trebuchet MS" pitchFamily="34" charset="0"/>
              </a:rPr>
              <a:t>tesisleri </a:t>
            </a:r>
            <a:r>
              <a:rPr lang="tr-TR" sz="2800" dirty="0">
                <a:latin typeface="Trebuchet MS" pitchFamily="34" charset="0"/>
              </a:rPr>
              <a:t>özel </a:t>
            </a:r>
            <a:r>
              <a:rPr lang="tr-TR" sz="2800" dirty="0" smtClean="0">
                <a:latin typeface="Trebuchet MS" pitchFamily="34" charset="0"/>
              </a:rPr>
              <a:t>sektöre verilmiştir; </a:t>
            </a:r>
            <a:r>
              <a:rPr lang="tr-TR" sz="2800" dirty="0">
                <a:latin typeface="Trebuchet MS" pitchFamily="34" charset="0"/>
              </a:rPr>
              <a:t>bu </a:t>
            </a:r>
            <a:r>
              <a:rPr lang="tr-TR" sz="2800" dirty="0" smtClean="0">
                <a:latin typeface="Trebuchet MS" pitchFamily="34" charset="0"/>
              </a:rPr>
              <a:t>rezerv </a:t>
            </a:r>
            <a:r>
              <a:rPr lang="tr-TR" sz="2800" dirty="0">
                <a:latin typeface="Trebuchet MS" pitchFamily="34" charset="0"/>
              </a:rPr>
              <a:t>bugünlerde tükenmek üzeredir. </a:t>
            </a:r>
          </a:p>
        </p:txBody>
      </p:sp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Ülkemizde Bakır Sanayi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339296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Bakır sanayi</a:t>
            </a:r>
            <a:endParaRPr lang="tr-TR" dirty="0">
              <a:latin typeface="Trebuchet MS" panose="020B0603020202020204" pitchFamily="34" charset="0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395536" y="1368345"/>
            <a:ext cx="8568952" cy="5178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 smtClean="0">
                <a:latin typeface="Trebuchet MS" panose="020B0603020202020204" pitchFamily="34" charset="0"/>
              </a:rPr>
              <a:t>Türkiye’de bakır konsantreleri ve </a:t>
            </a:r>
            <a:r>
              <a:rPr lang="tr-TR" sz="2800" dirty="0" err="1" smtClean="0">
                <a:latin typeface="Trebuchet MS" panose="020B0603020202020204" pitchFamily="34" charset="0"/>
              </a:rPr>
              <a:t>blister</a:t>
            </a:r>
            <a:r>
              <a:rPr lang="tr-TR" sz="2800" dirty="0" smtClean="0">
                <a:latin typeface="Trebuchet MS" panose="020B0603020202020204" pitchFamily="34" charset="0"/>
              </a:rPr>
              <a:t> bakır üretilen tesisler:</a:t>
            </a:r>
          </a:p>
          <a:p>
            <a:pPr marL="342900" indent="-342900">
              <a:spcAft>
                <a:spcPts val="300"/>
              </a:spcAft>
              <a:buFont typeface="Arial" pitchFamily="34" charset="0"/>
              <a:buChar char="•"/>
            </a:pPr>
            <a:r>
              <a:rPr lang="tr-TR" sz="2800" dirty="0" smtClean="0">
                <a:latin typeface="Trebuchet MS" panose="020B0603020202020204" pitchFamily="34" charset="0"/>
              </a:rPr>
              <a:t>Karadeniz Bakır İşletmeleri (KBİ)</a:t>
            </a:r>
          </a:p>
          <a:p>
            <a:pPr marL="342900" indent="-342900">
              <a:spcAft>
                <a:spcPts val="300"/>
              </a:spcAft>
            </a:pPr>
            <a:r>
              <a:rPr lang="tr-TR" sz="2800" dirty="0" smtClean="0">
                <a:latin typeface="Trebuchet MS" panose="020B0603020202020204" pitchFamily="34" charset="0"/>
              </a:rPr>
              <a:t>	Çıkarılan bakır yeterli olmadığı için KBİ bakir konsantresi ithal etmektedir.</a:t>
            </a:r>
          </a:p>
          <a:p>
            <a:pPr marL="342900" indent="-342900">
              <a:spcAft>
                <a:spcPts val="300"/>
              </a:spcAft>
              <a:buFont typeface="Arial" pitchFamily="34" charset="0"/>
              <a:buChar char="•"/>
            </a:pPr>
            <a:r>
              <a:rPr lang="tr-TR" sz="2800" dirty="0" smtClean="0">
                <a:latin typeface="Trebuchet MS" panose="020B0603020202020204" pitchFamily="34" charset="0"/>
              </a:rPr>
              <a:t>Eti Holding A.Ş.</a:t>
            </a:r>
          </a:p>
          <a:p>
            <a:pPr marL="342900" indent="-342900">
              <a:spcAft>
                <a:spcPts val="300"/>
              </a:spcAft>
              <a:buFont typeface="Arial" pitchFamily="34" charset="0"/>
              <a:buChar char="•"/>
            </a:pPr>
            <a:r>
              <a:rPr lang="tr-TR" sz="2800" dirty="0" smtClean="0">
                <a:latin typeface="Trebuchet MS" panose="020B0603020202020204" pitchFamily="34" charset="0"/>
              </a:rPr>
              <a:t>Demir </a:t>
            </a:r>
            <a:r>
              <a:rPr lang="tr-TR" sz="2800" dirty="0" err="1" smtClean="0">
                <a:latin typeface="Trebuchet MS" panose="020B0603020202020204" pitchFamily="34" charset="0"/>
              </a:rPr>
              <a:t>Export</a:t>
            </a:r>
            <a:r>
              <a:rPr lang="tr-TR" sz="2800" dirty="0" smtClean="0">
                <a:latin typeface="Trebuchet MS" panose="020B0603020202020204" pitchFamily="34" charset="0"/>
              </a:rPr>
              <a:t> A.Ş.</a:t>
            </a:r>
          </a:p>
          <a:p>
            <a:pPr marL="342900" indent="-342900">
              <a:spcAft>
                <a:spcPts val="300"/>
              </a:spcAft>
              <a:buFont typeface="Arial" pitchFamily="34" charset="0"/>
              <a:buChar char="•"/>
            </a:pPr>
            <a:r>
              <a:rPr lang="tr-TR" sz="2800" dirty="0" err="1" smtClean="0">
                <a:latin typeface="Trebuchet MS" panose="020B0603020202020204" pitchFamily="34" charset="0"/>
              </a:rPr>
              <a:t>Ber</a:t>
            </a:r>
            <a:r>
              <a:rPr lang="tr-TR" sz="2800" dirty="0" smtClean="0">
                <a:latin typeface="Trebuchet MS" panose="020B0603020202020204" pitchFamily="34" charset="0"/>
              </a:rPr>
              <a:t>-</a:t>
            </a:r>
            <a:r>
              <a:rPr lang="tr-TR" sz="2800" dirty="0" err="1" smtClean="0">
                <a:latin typeface="Trebuchet MS" panose="020B0603020202020204" pitchFamily="34" charset="0"/>
              </a:rPr>
              <a:t>Oner</a:t>
            </a:r>
            <a:r>
              <a:rPr lang="tr-TR" sz="2800" dirty="0" smtClean="0">
                <a:latin typeface="Trebuchet MS" panose="020B0603020202020204" pitchFamily="34" charset="0"/>
              </a:rPr>
              <a:t> A.Ş.</a:t>
            </a:r>
          </a:p>
          <a:p>
            <a:pPr marL="342900" indent="-342900">
              <a:spcAft>
                <a:spcPts val="300"/>
              </a:spcAft>
              <a:buFont typeface="Arial" pitchFamily="34" charset="0"/>
              <a:buChar char="•"/>
            </a:pPr>
            <a:r>
              <a:rPr lang="tr-TR" sz="2800" dirty="0" smtClean="0">
                <a:latin typeface="Trebuchet MS" panose="020B0603020202020204" pitchFamily="34" charset="0"/>
              </a:rPr>
              <a:t>Çayeli Madenleri A.Ş.</a:t>
            </a:r>
          </a:p>
          <a:p>
            <a:pPr marL="342900" indent="-342900">
              <a:spcAft>
                <a:spcPts val="300"/>
              </a:spcAft>
              <a:buFont typeface="Arial" pitchFamily="34" charset="0"/>
              <a:buChar char="•"/>
            </a:pPr>
            <a:r>
              <a:rPr lang="tr-TR" sz="2800" dirty="0" smtClean="0">
                <a:latin typeface="Trebuchet MS" panose="020B0603020202020204" pitchFamily="34" charset="0"/>
              </a:rPr>
              <a:t>Yeni Anadolu Mineral ve Madencilik </a:t>
            </a:r>
            <a:r>
              <a:rPr lang="tr-TR" sz="2800" dirty="0" err="1" smtClean="0">
                <a:latin typeface="Trebuchet MS" panose="020B0603020202020204" pitchFamily="34" charset="0"/>
              </a:rPr>
              <a:t>Dardanel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itchFamily="34" charset="0"/>
              <a:buChar char="•"/>
            </a:pPr>
            <a:r>
              <a:rPr lang="tr-TR" sz="2800" dirty="0" err="1" smtClean="0">
                <a:latin typeface="Trebuchet MS" panose="020B0603020202020204" pitchFamily="34" charset="0"/>
              </a:rPr>
              <a:t>Cominco</a:t>
            </a:r>
            <a:r>
              <a:rPr lang="tr-TR" sz="2800" dirty="0" smtClean="0">
                <a:latin typeface="Trebuchet MS" panose="020B0603020202020204" pitchFamily="34" charset="0"/>
              </a:rPr>
              <a:t> Madencilik A.Ş.</a:t>
            </a:r>
          </a:p>
        </p:txBody>
      </p:sp>
    </p:spTree>
    <p:extLst>
      <p:ext uri="{BB962C8B-B14F-4D97-AF65-F5344CB8AC3E}">
        <p14:creationId xmlns:p14="http://schemas.microsoft.com/office/powerpoint/2010/main" xmlns="" val="82535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Bakır sanayi</a:t>
            </a:r>
            <a:endParaRPr lang="tr-TR" dirty="0">
              <a:latin typeface="Trebuchet MS" panose="020B0603020202020204" pitchFamily="34" charset="0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323528" y="1268760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latin typeface="Trebuchet MS" panose="020B0603020202020204" pitchFamily="34" charset="0"/>
              </a:rPr>
              <a:t>Bu 7 kuruluş </a:t>
            </a:r>
            <a:r>
              <a:rPr lang="tr-TR" sz="2800" dirty="0" err="1" smtClean="0">
                <a:latin typeface="Trebuchet MS" panose="020B0603020202020204" pitchFamily="34" charset="0"/>
              </a:rPr>
              <a:t>blister</a:t>
            </a:r>
            <a:r>
              <a:rPr lang="tr-TR" sz="2800" dirty="0" smtClean="0">
                <a:latin typeface="Trebuchet MS" panose="020B0603020202020204" pitchFamily="34" charset="0"/>
              </a:rPr>
              <a:t> bakırı elektroliz yoluyla işleyerek elektrolitik bakır üretmektedir.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Kullanılan ileri teknoloji ve ucuz işgücü nedeni ile hammaddelerin dışa bağımlı olmasına rağmen dünya bakır pazarlarında rekabet gücü iyidir.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Bunların dışında sektörde faaliyet gösteren 25 kadar üretici </a:t>
            </a:r>
            <a:r>
              <a:rPr lang="tr-TR" sz="2800" dirty="0">
                <a:latin typeface="Trebuchet MS" panose="020B0603020202020204" pitchFamily="34" charset="0"/>
              </a:rPr>
              <a:t>ş</a:t>
            </a:r>
            <a:r>
              <a:rPr lang="tr-TR" sz="2800" dirty="0" smtClean="0">
                <a:latin typeface="Trebuchet MS" panose="020B0603020202020204" pitchFamily="34" charset="0"/>
              </a:rPr>
              <a:t>irket bulunmaktadır. 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	</a:t>
            </a:r>
            <a:r>
              <a:rPr lang="tr-TR" sz="2800" dirty="0" err="1" smtClean="0">
                <a:latin typeface="Trebuchet MS" panose="020B0603020202020204" pitchFamily="34" charset="0"/>
              </a:rPr>
              <a:t>Sarkuysan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r>
              <a:rPr lang="tr-TR" sz="2800" dirty="0" smtClean="0">
                <a:latin typeface="Trebuchet MS" panose="020B0603020202020204" pitchFamily="34" charset="0"/>
              </a:rPr>
              <a:t>	</a:t>
            </a:r>
            <a:r>
              <a:rPr lang="tr-TR" sz="2800" dirty="0" err="1" smtClean="0">
                <a:latin typeface="Trebuchet MS" panose="020B0603020202020204" pitchFamily="34" charset="0"/>
              </a:rPr>
              <a:t>Albaksan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r>
              <a:rPr lang="tr-TR" sz="2800" dirty="0" smtClean="0">
                <a:latin typeface="Trebuchet MS" panose="020B0603020202020204" pitchFamily="34" charset="0"/>
              </a:rPr>
              <a:t>	</a:t>
            </a:r>
            <a:r>
              <a:rPr lang="tr-TR" sz="2800" dirty="0" err="1" smtClean="0">
                <a:latin typeface="Trebuchet MS" panose="020B0603020202020204" pitchFamily="34" charset="0"/>
              </a:rPr>
              <a:t>Polymetal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r>
              <a:rPr lang="tr-TR" sz="2800" dirty="0" smtClean="0">
                <a:latin typeface="Trebuchet MS" panose="020B0603020202020204" pitchFamily="34" charset="0"/>
              </a:rPr>
              <a:t>	Sağlam Metal 	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	</a:t>
            </a:r>
            <a:r>
              <a:rPr lang="tr-TR" sz="2800" dirty="0" err="1" smtClean="0">
                <a:latin typeface="Trebuchet MS" panose="020B0603020202020204" pitchFamily="34" charset="0"/>
              </a:rPr>
              <a:t>Pireks</a:t>
            </a:r>
            <a:endParaRPr lang="tr-TR" sz="2800" dirty="0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535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395536" y="1472585"/>
            <a:ext cx="84249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err="1" smtClean="0">
                <a:latin typeface="Trebuchet MS" pitchFamily="34" charset="0"/>
              </a:rPr>
              <a:t>Blister</a:t>
            </a:r>
            <a:r>
              <a:rPr lang="tr-TR" sz="2800" dirty="0" smtClean="0">
                <a:latin typeface="Trebuchet MS" pitchFamily="34" charset="0"/>
              </a:rPr>
              <a:t> bakırdan ateşte </a:t>
            </a:r>
            <a:r>
              <a:rPr lang="tr-TR" sz="2800" dirty="0" err="1" smtClean="0">
                <a:latin typeface="Trebuchet MS" pitchFamily="34" charset="0"/>
              </a:rPr>
              <a:t>rafinasyon</a:t>
            </a:r>
            <a:r>
              <a:rPr lang="tr-TR" sz="2800" dirty="0" smtClean="0">
                <a:latin typeface="Trebuchet MS" pitchFamily="34" charset="0"/>
              </a:rPr>
              <a:t> ile anot ve elektroliz yolu ile katot bakır ve diğer ürünler üreten firmalara örnekler:</a:t>
            </a:r>
          </a:p>
          <a:p>
            <a:pPr marL="342900" indent="-342900"/>
            <a:r>
              <a:rPr lang="tr-TR" sz="2800" dirty="0" err="1" smtClean="0">
                <a:solidFill>
                  <a:schemeClr val="accent1"/>
                </a:solidFill>
                <a:latin typeface="Trebuchet MS" pitchFamily="34" charset="0"/>
              </a:rPr>
              <a:t>Sarkusyan</a:t>
            </a:r>
            <a:r>
              <a:rPr lang="tr-TR" sz="2800" dirty="0" smtClean="0">
                <a:solidFill>
                  <a:schemeClr val="accent1"/>
                </a:solidFill>
                <a:latin typeface="Trebuchet MS" pitchFamily="34" charset="0"/>
              </a:rPr>
              <a:t>: </a:t>
            </a:r>
            <a:r>
              <a:rPr lang="tr-TR" sz="2800" dirty="0" smtClean="0">
                <a:latin typeface="Trebuchet MS" pitchFamily="34" charset="0"/>
              </a:rPr>
              <a:t>Entegre tesis. Ateşte </a:t>
            </a:r>
            <a:r>
              <a:rPr lang="tr-TR" sz="2800" dirty="0" err="1" smtClean="0">
                <a:latin typeface="Trebuchet MS" pitchFamily="34" charset="0"/>
              </a:rPr>
              <a:t>rafinasyon</a:t>
            </a:r>
            <a:r>
              <a:rPr lang="tr-TR" sz="2800" dirty="0" smtClean="0">
                <a:latin typeface="Trebuchet MS" pitchFamily="34" charset="0"/>
              </a:rPr>
              <a:t> anot,</a:t>
            </a:r>
          </a:p>
          <a:p>
            <a:pPr marL="342900" indent="-342900"/>
            <a:r>
              <a:rPr lang="tr-TR" sz="2800" dirty="0" smtClean="0">
                <a:latin typeface="Trebuchet MS" pitchFamily="34" charset="0"/>
              </a:rPr>
              <a:t>elektroliz ile katot, sürekli döküm ile kütük, bakır</a:t>
            </a:r>
          </a:p>
          <a:p>
            <a:pPr marL="342900" indent="-342900"/>
            <a:r>
              <a:rPr lang="tr-TR" sz="2800" dirty="0" smtClean="0">
                <a:latin typeface="Trebuchet MS" pitchFamily="34" charset="0"/>
              </a:rPr>
              <a:t>boru ve lama üretimi, çeşitli teller. En köklü ve en</a:t>
            </a:r>
          </a:p>
          <a:p>
            <a:pPr marL="342900" indent="-342900"/>
            <a:r>
              <a:rPr lang="tr-TR" sz="2800" dirty="0" smtClean="0">
                <a:latin typeface="Trebuchet MS" pitchFamily="34" charset="0"/>
              </a:rPr>
              <a:t>büyük firmalardan</a:t>
            </a:r>
          </a:p>
        </p:txBody>
      </p:sp>
      <p:pic>
        <p:nvPicPr>
          <p:cNvPr id="2052" name="Picture 4" descr="http://sarkuysan.com/Upload/Images/dc0bafe917564f2ca42ecc0b1db9ce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4940" y="4291160"/>
            <a:ext cx="2857500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683568" y="5805264"/>
            <a:ext cx="4916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smtClean="0">
                <a:latin typeface="Trebuchet MS" pitchFamily="34" charset="0"/>
              </a:rPr>
              <a:t>Ateşte </a:t>
            </a:r>
            <a:r>
              <a:rPr lang="tr-TR" sz="2400" dirty="0" err="1" smtClean="0">
                <a:latin typeface="Trebuchet MS" pitchFamily="34" charset="0"/>
              </a:rPr>
              <a:t>rafinasyon</a:t>
            </a:r>
            <a:r>
              <a:rPr lang="tr-TR" sz="2400" dirty="0" smtClean="0">
                <a:latin typeface="Trebuchet MS" pitchFamily="34" charset="0"/>
              </a:rPr>
              <a:t> ile anot dökümü</a:t>
            </a:r>
            <a:endParaRPr lang="tr-TR" sz="2400" dirty="0">
              <a:latin typeface="Trebuchet MS" pitchFamily="34" charset="0"/>
            </a:endParaRPr>
          </a:p>
        </p:txBody>
      </p:sp>
      <p:sp>
        <p:nvSpPr>
          <p:cNvPr id="8" name="Başlık 3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Ülkemizde Bakır Sanayi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32144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104243" y="5009754"/>
            <a:ext cx="893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err="1" smtClean="0">
                <a:latin typeface="Trebuchet MS" pitchFamily="34" charset="0"/>
              </a:rPr>
              <a:t>Sarkuysan</a:t>
            </a:r>
            <a:r>
              <a:rPr lang="tr-TR" sz="2400" dirty="0" smtClean="0">
                <a:latin typeface="Trebuchet MS" pitchFamily="34" charset="0"/>
              </a:rPr>
              <a:t> elektroliz tesisleri: % 99.99 safiyetinde katot üretimi</a:t>
            </a:r>
            <a:endParaRPr lang="tr-TR" sz="2400" dirty="0">
              <a:latin typeface="Trebuchet MS" pitchFamily="34" charset="0"/>
            </a:endParaRPr>
          </a:p>
        </p:txBody>
      </p:sp>
      <p:pic>
        <p:nvPicPr>
          <p:cNvPr id="7" name="Picture 2" descr="http://www.sarkuysan.com/Upload/Images/32a56683af494cbc81ec39ec6e8f26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701" y="1619508"/>
            <a:ext cx="8594606" cy="319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aşlık 3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Ülkemizde Bakır Sanayi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69939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395536" y="1256561"/>
            <a:ext cx="84249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latin typeface="Trebuchet MS" pitchFamily="34" charset="0"/>
              </a:rPr>
              <a:t> </a:t>
            </a:r>
            <a:r>
              <a:rPr lang="tr-TR" sz="2800" dirty="0" err="1" smtClean="0">
                <a:solidFill>
                  <a:schemeClr val="accent1"/>
                </a:solidFill>
                <a:latin typeface="Trebuchet MS" pitchFamily="34" charset="0"/>
              </a:rPr>
              <a:t>Sarkusyan</a:t>
            </a:r>
            <a:r>
              <a:rPr lang="tr-TR" sz="2800" dirty="0" smtClean="0">
                <a:solidFill>
                  <a:schemeClr val="accent1"/>
                </a:solidFill>
                <a:latin typeface="Trebuchet MS" pitchFamily="34" charset="0"/>
              </a:rPr>
              <a:t>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tr-TR" sz="2800" dirty="0" smtClean="0">
                <a:latin typeface="Trebuchet MS" pitchFamily="34" charset="0"/>
              </a:rPr>
              <a:t>Sürekli döküm tesisleri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tr-TR" sz="2800" dirty="0" err="1" smtClean="0">
                <a:latin typeface="Trebuchet MS" pitchFamily="34" charset="0"/>
              </a:rPr>
              <a:t>Contirod</a:t>
            </a:r>
            <a:r>
              <a:rPr lang="tr-TR" sz="2800" dirty="0" smtClean="0">
                <a:latin typeface="Trebuchet MS" pitchFamily="34" charset="0"/>
              </a:rPr>
              <a:t> sürekli döküm tesisi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tr-TR" sz="2800" dirty="0" err="1" smtClean="0">
                <a:latin typeface="Trebuchet MS" pitchFamily="34" charset="0"/>
              </a:rPr>
              <a:t>Southwire</a:t>
            </a:r>
            <a:r>
              <a:rPr lang="tr-TR" sz="2800" dirty="0" smtClean="0">
                <a:latin typeface="Trebuchet MS" pitchFamily="34" charset="0"/>
              </a:rPr>
              <a:t> sürekli döküm tesisi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tr-TR" sz="2800" dirty="0" err="1" smtClean="0">
                <a:latin typeface="Trebuchet MS" pitchFamily="34" charset="0"/>
              </a:rPr>
              <a:t>Upcast</a:t>
            </a:r>
            <a:r>
              <a:rPr lang="tr-TR" sz="2800" dirty="0" smtClean="0">
                <a:latin typeface="Trebuchet MS" pitchFamily="34" charset="0"/>
              </a:rPr>
              <a:t> (</a:t>
            </a:r>
            <a:r>
              <a:rPr lang="tr-TR" sz="2800" dirty="0" err="1" smtClean="0">
                <a:latin typeface="Trebuchet MS" pitchFamily="34" charset="0"/>
              </a:rPr>
              <a:t>Outokumpu</a:t>
            </a:r>
            <a:r>
              <a:rPr lang="tr-TR" sz="2800" dirty="0" smtClean="0">
                <a:latin typeface="Trebuchet MS" pitchFamily="34" charset="0"/>
              </a:rPr>
              <a:t>) sürekli döküm tesisi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tr-TR" sz="2800" dirty="0" smtClean="0">
                <a:latin typeface="Trebuchet MS" pitchFamily="34" charset="0"/>
              </a:rPr>
              <a:t>Kütük döküm tesisi</a:t>
            </a:r>
            <a:endParaRPr lang="tr-TR" sz="2800" dirty="0">
              <a:latin typeface="Trebuchet MS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tr-TR" sz="2800" dirty="0" smtClean="0">
                <a:latin typeface="Trebuchet MS" pitchFamily="34" charset="0"/>
              </a:rPr>
              <a:t>Tel çekme tesisi</a:t>
            </a:r>
          </a:p>
        </p:txBody>
      </p:sp>
      <p:pic>
        <p:nvPicPr>
          <p:cNvPr id="7170" name="Picture 2" descr="http://www.sarkuysan.com/Upload/Images/7fff78b9849146bdb108843f9c21870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0644" y="4514056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arkuysan.com/Upload/Images/f7422252be894e57a03b5739009126d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2972" y="450912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aşlık 3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Ülkemizde Bakır Sanayi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47244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602432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err="1" smtClean="0"/>
              <a:t>Sarkuysan</a:t>
            </a:r>
            <a:r>
              <a:rPr lang="tr-TR" dirty="0" smtClean="0"/>
              <a:t> </a:t>
            </a:r>
            <a:r>
              <a:rPr lang="tr-TR" dirty="0" err="1" smtClean="0"/>
              <a:t>Cu</a:t>
            </a:r>
            <a:r>
              <a:rPr lang="tr-TR" dirty="0" smtClean="0"/>
              <a:t> </a:t>
            </a:r>
            <a:r>
              <a:rPr lang="tr-TR" dirty="0" err="1" smtClean="0"/>
              <a:t>filmaşin</a:t>
            </a:r>
            <a:r>
              <a:rPr lang="tr-TR" dirty="0" smtClean="0"/>
              <a:t> üretimi</a:t>
            </a:r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1000"/>
          </a:blip>
          <a:srcRect/>
          <a:stretch>
            <a:fillRect/>
          </a:stretch>
        </p:blipFill>
        <p:spPr bwMode="auto">
          <a:xfrm>
            <a:off x="395536" y="1547500"/>
            <a:ext cx="8273121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971600" y="6011996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 smtClean="0"/>
              <a:t>Southwire</a:t>
            </a:r>
            <a:r>
              <a:rPr lang="tr-TR" dirty="0" smtClean="0"/>
              <a:t> sürekli döküm prosesinin şematik görünümü</a:t>
            </a:r>
            <a:endParaRPr lang="tr-TR" dirty="0"/>
          </a:p>
        </p:txBody>
      </p:sp>
      <p:sp>
        <p:nvSpPr>
          <p:cNvPr id="6" name="5 Dikdörtgen"/>
          <p:cNvSpPr/>
          <p:nvPr/>
        </p:nvSpPr>
        <p:spPr>
          <a:xfrm>
            <a:off x="3203848" y="1484784"/>
            <a:ext cx="5508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2400" dirty="0" smtClean="0">
                <a:latin typeface="Trebuchet MS" pitchFamily="34" charset="0"/>
              </a:rPr>
              <a:t>Temel olarak ergitme, döküm, sıcak şekillendirme ve paketleme aşamalarından oluşan</a:t>
            </a:r>
          </a:p>
          <a:p>
            <a:pPr algn="r"/>
            <a:r>
              <a:rPr lang="tr-TR" sz="2400" dirty="0" err="1" smtClean="0">
                <a:latin typeface="Trebuchet MS" pitchFamily="34" charset="0"/>
              </a:rPr>
              <a:t>Southwire</a:t>
            </a:r>
            <a:r>
              <a:rPr lang="tr-TR" sz="2400" dirty="0" smtClean="0">
                <a:latin typeface="Trebuchet MS" pitchFamily="34" charset="0"/>
              </a:rPr>
              <a:t> prosesi</a:t>
            </a:r>
            <a:endParaRPr lang="tr-TR" sz="24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535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395536" y="1412776"/>
            <a:ext cx="85689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err="1" smtClean="0">
                <a:latin typeface="Trebuchet MS" pitchFamily="34" charset="0"/>
              </a:rPr>
              <a:t>Blister</a:t>
            </a:r>
            <a:r>
              <a:rPr lang="tr-TR" sz="2800" dirty="0" smtClean="0">
                <a:latin typeface="Trebuchet MS" pitchFamily="34" charset="0"/>
              </a:rPr>
              <a:t> bakırdan ateşte </a:t>
            </a:r>
            <a:r>
              <a:rPr lang="tr-TR" sz="2800" dirty="0" err="1" smtClean="0">
                <a:latin typeface="Trebuchet MS" pitchFamily="34" charset="0"/>
              </a:rPr>
              <a:t>rafinasyon</a:t>
            </a:r>
            <a:r>
              <a:rPr lang="tr-TR" sz="2800" dirty="0" smtClean="0">
                <a:latin typeface="Trebuchet MS" pitchFamily="34" charset="0"/>
              </a:rPr>
              <a:t> ile anot ve elektroliz yolu katot bakır ve diğer ürünler üreten firmalara örnekler: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b="1" dirty="0" smtClean="0">
                <a:latin typeface="Trebuchet MS" pitchFamily="34" charset="0"/>
              </a:rPr>
              <a:t>Er-Bakır: </a:t>
            </a:r>
            <a:r>
              <a:rPr lang="tr-TR" sz="2800" dirty="0" smtClean="0">
                <a:latin typeface="Trebuchet MS" pitchFamily="34" charset="0"/>
              </a:rPr>
              <a:t>Entegre tesis. </a:t>
            </a:r>
            <a:r>
              <a:rPr lang="tr-TR" sz="2800" dirty="0" err="1" smtClean="0">
                <a:latin typeface="Trebuchet MS" pitchFamily="34" charset="0"/>
              </a:rPr>
              <a:t>Filmaşin</a:t>
            </a:r>
            <a:r>
              <a:rPr lang="tr-TR" sz="2800" dirty="0" smtClean="0">
                <a:latin typeface="Trebuchet MS" pitchFamily="34" charset="0"/>
              </a:rPr>
              <a:t>, tel, bükülü teller, bobin.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b="1" dirty="0" err="1" smtClean="0">
                <a:latin typeface="Trebuchet MS" pitchFamily="34" charset="0"/>
              </a:rPr>
              <a:t>Hes</a:t>
            </a:r>
            <a:r>
              <a:rPr lang="tr-TR" sz="2800" b="1" dirty="0" smtClean="0">
                <a:latin typeface="Trebuchet MS" pitchFamily="34" charset="0"/>
              </a:rPr>
              <a:t> Kablo: </a:t>
            </a:r>
            <a:r>
              <a:rPr lang="tr-TR" sz="2800" dirty="0" smtClean="0">
                <a:latin typeface="Trebuchet MS" pitchFamily="34" charset="0"/>
              </a:rPr>
              <a:t>Kablo ve tel üretiminde büyük tesis. Bakır haberleşme kabloları, fiber kablolar vs.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b="1" dirty="0" err="1" smtClean="0">
                <a:latin typeface="Trebuchet MS" pitchFamily="34" charset="0"/>
              </a:rPr>
              <a:t>Elektrosan</a:t>
            </a:r>
            <a:r>
              <a:rPr lang="tr-TR" sz="2800" b="1" dirty="0" smtClean="0">
                <a:latin typeface="Trebuchet MS" pitchFamily="34" charset="0"/>
              </a:rPr>
              <a:t> </a:t>
            </a:r>
            <a:r>
              <a:rPr lang="tr-TR" sz="2800" b="1" dirty="0" err="1" smtClean="0">
                <a:latin typeface="Trebuchet MS" pitchFamily="34" charset="0"/>
              </a:rPr>
              <a:t>Elektrobakır</a:t>
            </a:r>
            <a:r>
              <a:rPr lang="tr-TR" sz="2800" b="1" dirty="0" smtClean="0">
                <a:latin typeface="Trebuchet MS" pitchFamily="34" charset="0"/>
              </a:rPr>
              <a:t> Sanayii: </a:t>
            </a:r>
            <a:r>
              <a:rPr lang="tr-TR" sz="2800" dirty="0" smtClean="0">
                <a:latin typeface="Trebuchet MS" pitchFamily="34" charset="0"/>
              </a:rPr>
              <a:t>Bakır </a:t>
            </a:r>
            <a:r>
              <a:rPr lang="tr-TR" sz="2800" dirty="0" err="1" smtClean="0">
                <a:latin typeface="Trebuchet MS" pitchFamily="34" charset="0"/>
              </a:rPr>
              <a:t>katotdan</a:t>
            </a:r>
            <a:r>
              <a:rPr lang="tr-TR" sz="2800" dirty="0" smtClean="0">
                <a:latin typeface="Trebuchet MS" pitchFamily="34" charset="0"/>
              </a:rPr>
              <a:t> bakır çubuk, boruya kadar geniş yelpazede saf bakır ürünleri</a:t>
            </a:r>
          </a:p>
        </p:txBody>
      </p:sp>
      <p:sp>
        <p:nvSpPr>
          <p:cNvPr id="5" name="Başlık 3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Ülkemizde Bakır Sanayi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69220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323528" y="1303595"/>
            <a:ext cx="842493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600" dirty="0" smtClean="0">
                <a:latin typeface="Trebuchet MS" pitchFamily="34" charset="0"/>
              </a:rPr>
              <a:t>çok sayıda küçük dökümhanede hurda bakır, saf bakır, bakır ön alaşımları kullanılarak çok sayıda farklı ürün üretilerek iç pazara ve dış pazara sunulmaktadır.</a:t>
            </a:r>
            <a:endParaRPr lang="tr-TR" sz="2600" dirty="0">
              <a:latin typeface="Trebuchet MS" pitchFamily="34" charset="0"/>
            </a:endParaRP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600" dirty="0" smtClean="0">
                <a:latin typeface="Trebuchet MS" pitchFamily="34" charset="0"/>
              </a:rPr>
              <a:t>Pirinç alaşımları üreticileri</a:t>
            </a:r>
          </a:p>
          <a:p>
            <a:pPr marL="800100" lvl="1" indent="-342900"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600" dirty="0" err="1" smtClean="0">
                <a:latin typeface="Trebuchet MS" pitchFamily="34" charset="0"/>
              </a:rPr>
              <a:t>Sarbak</a:t>
            </a:r>
            <a:endParaRPr lang="tr-TR" sz="2600" dirty="0" smtClean="0">
              <a:latin typeface="Trebuchet MS" pitchFamily="34" charset="0"/>
            </a:endParaRPr>
          </a:p>
          <a:p>
            <a:pPr marL="800100" lvl="1" indent="-342900"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600" dirty="0" err="1" smtClean="0">
                <a:latin typeface="Trebuchet MS" pitchFamily="34" charset="0"/>
              </a:rPr>
              <a:t>Pireks</a:t>
            </a:r>
            <a:r>
              <a:rPr lang="tr-TR" sz="2600" dirty="0" smtClean="0">
                <a:latin typeface="Trebuchet MS" pitchFamily="34" charset="0"/>
              </a:rPr>
              <a:t> Bakır alaşımları</a:t>
            </a:r>
          </a:p>
          <a:p>
            <a:pPr marL="800100" lvl="1" indent="-342900"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600" dirty="0" smtClean="0">
                <a:latin typeface="Trebuchet MS" pitchFamily="34" charset="0"/>
              </a:rPr>
              <a:t>Cem metal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600" dirty="0" smtClean="0">
                <a:latin typeface="Trebuchet MS" pitchFamily="34" charset="0"/>
              </a:rPr>
              <a:t>Bronz alaşımları üreticileri</a:t>
            </a:r>
          </a:p>
          <a:p>
            <a:pPr marL="800100" lvl="1" indent="-342900"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600" dirty="0" smtClean="0">
                <a:latin typeface="Trebuchet MS" pitchFamily="34" charset="0"/>
              </a:rPr>
              <a:t>Kayalar Bakır: Pirinç, bronz şeritler ve levhalar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600" dirty="0" smtClean="0">
                <a:latin typeface="Trebuchet MS" pitchFamily="34" charset="0"/>
              </a:rPr>
              <a:t>Sert bakır ve özel bakır alaşımları üreticileri</a:t>
            </a:r>
          </a:p>
          <a:p>
            <a:pPr marL="800100" lvl="1" indent="-342900"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600" dirty="0" smtClean="0">
                <a:latin typeface="Trebuchet MS" pitchFamily="34" charset="0"/>
              </a:rPr>
              <a:t>Sağlam Metal: Alüminyum bronzları ve özel sert bakır alaşımları</a:t>
            </a:r>
          </a:p>
          <a:p>
            <a:pPr marL="800100" lvl="1" indent="-342900"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600" dirty="0" err="1" smtClean="0">
                <a:latin typeface="Trebuchet MS" pitchFamily="34" charset="0"/>
              </a:rPr>
              <a:t>Polymetal</a:t>
            </a:r>
            <a:endParaRPr lang="tr-TR" sz="2600" dirty="0" smtClean="0">
              <a:latin typeface="Trebuchet MS" pitchFamily="34" charset="0"/>
            </a:endParaRPr>
          </a:p>
        </p:txBody>
      </p:sp>
      <p:sp>
        <p:nvSpPr>
          <p:cNvPr id="5" name="Başlık 3"/>
          <p:cNvSpPr>
            <a:spLocks noGrp="1"/>
          </p:cNvSpPr>
          <p:nvPr>
            <p:ph type="title"/>
          </p:nvPr>
        </p:nvSpPr>
        <p:spPr>
          <a:xfrm>
            <a:off x="323528" y="620688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Ülkemizde Bakır Sanayi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40127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79512" y="1191518"/>
            <a:ext cx="8856984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itchFamily="34" charset="0"/>
              </a:rPr>
              <a:t>Elektrik enerjisi tüm ekonomik faaliyetlerin en önemli müşterek </a:t>
            </a:r>
            <a:r>
              <a:rPr lang="tr-TR" sz="2800" dirty="0" smtClean="0">
                <a:latin typeface="Trebuchet MS" pitchFamily="34" charset="0"/>
              </a:rPr>
              <a:t>girdisidir. Elektriğin üretilmesinde, nakledilmesinde </a:t>
            </a:r>
            <a:r>
              <a:rPr lang="tr-TR" sz="2800" dirty="0">
                <a:latin typeface="Trebuchet MS" pitchFamily="34" charset="0"/>
              </a:rPr>
              <a:t>ve </a:t>
            </a:r>
            <a:r>
              <a:rPr lang="tr-TR" sz="2800" dirty="0" smtClean="0">
                <a:latin typeface="Trebuchet MS" pitchFamily="34" charset="0"/>
              </a:rPr>
              <a:t>kullanılmasında bakır en </a:t>
            </a:r>
            <a:r>
              <a:rPr lang="tr-TR" sz="2800" dirty="0">
                <a:latin typeface="Trebuchet MS" pitchFamily="34" charset="0"/>
              </a:rPr>
              <a:t>iyi ekonomik </a:t>
            </a:r>
            <a:r>
              <a:rPr lang="tr-TR" sz="2800" dirty="0" smtClean="0">
                <a:latin typeface="Trebuchet MS" pitchFamily="34" charset="0"/>
              </a:rPr>
              <a:t>iletken, vazgeçilemez </a:t>
            </a:r>
            <a:r>
              <a:rPr lang="tr-TR" sz="2800" dirty="0">
                <a:latin typeface="Trebuchet MS" pitchFamily="34" charset="0"/>
              </a:rPr>
              <a:t>stratejik bir </a:t>
            </a:r>
            <a:r>
              <a:rPr lang="tr-TR" sz="2800" dirty="0" smtClean="0">
                <a:latin typeface="Trebuchet MS" pitchFamily="34" charset="0"/>
              </a:rPr>
              <a:t>metal. </a:t>
            </a:r>
            <a:endParaRPr lang="tr-TR" sz="2800" dirty="0">
              <a:latin typeface="Trebuchet MS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itchFamily="34" charset="0"/>
              </a:rPr>
              <a:t>Evlerimizdeki aydınlatma gereçleri, radyo ve TV-cihazları, çamaşır ve bulaşık </a:t>
            </a:r>
            <a:r>
              <a:rPr lang="tr-TR" sz="2800" dirty="0" smtClean="0">
                <a:latin typeface="Trebuchet MS" pitchFamily="34" charset="0"/>
              </a:rPr>
              <a:t>makinaları,</a:t>
            </a:r>
            <a:r>
              <a:rPr lang="tr-TR" sz="2800" dirty="0">
                <a:latin typeface="Trebuchet MS" pitchFamily="34" charset="0"/>
              </a:rPr>
              <a:t> </a:t>
            </a:r>
            <a:r>
              <a:rPr lang="tr-TR" sz="2800" dirty="0" smtClean="0">
                <a:latin typeface="Trebuchet MS" pitchFamily="34" charset="0"/>
              </a:rPr>
              <a:t>buzdolabı </a:t>
            </a:r>
            <a:r>
              <a:rPr lang="tr-TR" sz="2800" dirty="0">
                <a:latin typeface="Trebuchet MS" pitchFamily="34" charset="0"/>
              </a:rPr>
              <a:t>ve mutfak robotları gibi  çağdaş yaşamın gerektirdiği tüm donanımlar bakır </a:t>
            </a:r>
            <a:r>
              <a:rPr lang="tr-TR" sz="2800" dirty="0" smtClean="0">
                <a:latin typeface="Trebuchet MS" pitchFamily="34" charset="0"/>
              </a:rPr>
              <a:t>kullanır. </a:t>
            </a:r>
          </a:p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Uzun </a:t>
            </a:r>
            <a:r>
              <a:rPr lang="tr-TR" sz="2800" dirty="0">
                <a:latin typeface="Trebuchet MS" pitchFamily="34" charset="0"/>
              </a:rPr>
              <a:t>ömürlü çatı kaplaması olarak bakır levha ve mobilya malzemesi olarak pirinç kullanımına da rastlanmaktadır. </a:t>
            </a:r>
          </a:p>
        </p:txBody>
      </p:sp>
      <p:sp>
        <p:nvSpPr>
          <p:cNvPr id="3" name="Başlık 3"/>
          <p:cNvSpPr>
            <a:spLocks noGrp="1"/>
          </p:cNvSpPr>
          <p:nvPr>
            <p:ph type="title"/>
          </p:nvPr>
        </p:nvSpPr>
        <p:spPr>
          <a:xfrm>
            <a:off x="446856" y="602432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itchFamily="34" charset="0"/>
              </a:rPr>
              <a:t>Kullanım alanları</a:t>
            </a:r>
            <a:endParaRPr lang="tr-TR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970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71" t="9682" r="20715" b="10794"/>
          <a:stretch/>
        </p:blipFill>
        <p:spPr bwMode="auto">
          <a:xfrm>
            <a:off x="251520" y="1312100"/>
            <a:ext cx="4801914" cy="283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261168" y="2351126"/>
            <a:ext cx="28087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latin typeface="Trebuchet MS" pitchFamily="34" charset="0"/>
              </a:rPr>
              <a:t>Sağlık donanımları </a:t>
            </a:r>
          </a:p>
          <a:p>
            <a:r>
              <a:rPr lang="tr-TR" sz="2400" dirty="0" smtClean="0">
                <a:latin typeface="Trebuchet MS" pitchFamily="34" charset="0"/>
              </a:rPr>
              <a:t>dokunma yüzeyleri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39" t="10160" r="20982" b="10317"/>
          <a:stretch/>
        </p:blipFill>
        <p:spPr bwMode="auto">
          <a:xfrm>
            <a:off x="3851920" y="3645024"/>
            <a:ext cx="5023466" cy="298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539552" y="5139535"/>
            <a:ext cx="3044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latin typeface="Trebuchet MS" pitchFamily="34" charset="0"/>
              </a:rPr>
              <a:t>Merdiven </a:t>
            </a:r>
            <a:r>
              <a:rPr lang="tr-TR" sz="2400" dirty="0" err="1" smtClean="0">
                <a:latin typeface="Trebuchet MS" pitchFamily="34" charset="0"/>
              </a:rPr>
              <a:t>trabzanları</a:t>
            </a:r>
            <a:endParaRPr lang="tr-TR" sz="2400" dirty="0">
              <a:latin typeface="Trebuchet MS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59348"/>
            <a:ext cx="3520368" cy="102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Başlık 3"/>
          <p:cNvSpPr>
            <a:spLocks noGrp="1"/>
          </p:cNvSpPr>
          <p:nvPr>
            <p:ph type="title"/>
          </p:nvPr>
        </p:nvSpPr>
        <p:spPr>
          <a:xfrm>
            <a:off x="395536" y="530424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/>
              <a:t>A</a:t>
            </a:r>
            <a:r>
              <a:rPr lang="tr-TR" dirty="0" smtClean="0"/>
              <a:t>nti-</a:t>
            </a:r>
            <a:r>
              <a:rPr lang="tr-TR" dirty="0" err="1" smtClean="0"/>
              <a:t>mikrobiyel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37067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01224" y="1119510"/>
            <a:ext cx="866326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latin typeface="Trebuchet MS" pitchFamily="34" charset="0"/>
              </a:rPr>
              <a:t>Trafolar, jeneratörler (elektrik üretimi)</a:t>
            </a:r>
          </a:p>
          <a:p>
            <a:r>
              <a:rPr lang="tr-TR" sz="2800" dirty="0" smtClean="0">
                <a:latin typeface="Trebuchet MS" pitchFamily="34" charset="0"/>
              </a:rPr>
              <a:t>Havai elektrik hatları (elektriğin harici nakli)</a:t>
            </a:r>
          </a:p>
          <a:p>
            <a:r>
              <a:rPr lang="tr-TR" sz="2800" dirty="0" smtClean="0">
                <a:latin typeface="Trebuchet MS" pitchFamily="34" charset="0"/>
              </a:rPr>
              <a:t>Torna</a:t>
            </a:r>
            <a:r>
              <a:rPr lang="tr-TR" sz="2800" dirty="0">
                <a:latin typeface="Trebuchet MS" pitchFamily="34" charset="0"/>
              </a:rPr>
              <a:t>, freze, matkap, kaynak </a:t>
            </a:r>
            <a:r>
              <a:rPr lang="tr-TR" sz="2800" dirty="0" smtClean="0">
                <a:latin typeface="Trebuchet MS" pitchFamily="34" charset="0"/>
              </a:rPr>
              <a:t>makinaları </a:t>
            </a:r>
            <a:r>
              <a:rPr lang="tr-TR" sz="2800" dirty="0">
                <a:latin typeface="Trebuchet MS" pitchFamily="34" charset="0"/>
              </a:rPr>
              <a:t>gibi elektrikli makinalar </a:t>
            </a:r>
            <a:r>
              <a:rPr lang="tr-TR" sz="2800" dirty="0" smtClean="0">
                <a:latin typeface="Trebuchet MS" pitchFamily="34" charset="0"/>
              </a:rPr>
              <a:t>(elektriğin </a:t>
            </a:r>
            <a:r>
              <a:rPr lang="tr-TR" sz="2800" dirty="0">
                <a:latin typeface="Trebuchet MS" pitchFamily="34" charset="0"/>
              </a:rPr>
              <a:t>tüketimi ve dahili </a:t>
            </a:r>
            <a:r>
              <a:rPr lang="tr-TR" sz="2800" dirty="0" smtClean="0">
                <a:latin typeface="Trebuchet MS" pitchFamily="34" charset="0"/>
              </a:rPr>
              <a:t>iletimi!) </a:t>
            </a:r>
          </a:p>
          <a:p>
            <a:r>
              <a:rPr lang="tr-TR" sz="2800" dirty="0" smtClean="0">
                <a:latin typeface="Trebuchet MS" pitchFamily="34" charset="0"/>
              </a:rPr>
              <a:t>Gemi</a:t>
            </a:r>
            <a:r>
              <a:rPr lang="tr-TR" sz="2800" dirty="0">
                <a:latin typeface="Trebuchet MS" pitchFamily="34" charset="0"/>
              </a:rPr>
              <a:t>, tren, otomobil türünden ulaşım </a:t>
            </a:r>
            <a:r>
              <a:rPr lang="tr-TR" sz="2800" dirty="0" smtClean="0">
                <a:latin typeface="Trebuchet MS" pitchFamily="34" charset="0"/>
              </a:rPr>
              <a:t>araçları (elektriğin üretimi, iletimi </a:t>
            </a:r>
            <a:r>
              <a:rPr lang="tr-TR" sz="2800" dirty="0">
                <a:latin typeface="Trebuchet MS" pitchFamily="34" charset="0"/>
              </a:rPr>
              <a:t>ve </a:t>
            </a:r>
            <a:r>
              <a:rPr lang="tr-TR" sz="2800" dirty="0" smtClean="0">
                <a:latin typeface="Trebuchet MS" pitchFamily="34" charset="0"/>
              </a:rPr>
              <a:t>tüketimi)</a:t>
            </a:r>
            <a:endParaRPr lang="tr-TR" sz="2800" dirty="0">
              <a:latin typeface="Trebuchet MS" pitchFamily="34" charset="0"/>
            </a:endParaRPr>
          </a:p>
          <a:p>
            <a:endParaRPr lang="tr-TR" sz="1600" dirty="0">
              <a:latin typeface="Trebuchet MS" pitchFamily="34" charset="0"/>
            </a:endParaRPr>
          </a:p>
          <a:p>
            <a:r>
              <a:rPr lang="tr-TR" sz="2800" dirty="0" smtClean="0">
                <a:latin typeface="Trebuchet MS" pitchFamily="34" charset="0"/>
                <a:sym typeface="Symbol"/>
              </a:rPr>
              <a:t> </a:t>
            </a:r>
            <a:r>
              <a:rPr lang="tr-TR" sz="2800" b="1" dirty="0" smtClean="0">
                <a:latin typeface="Trebuchet MS" pitchFamily="34" charset="0"/>
              </a:rPr>
              <a:t>% </a:t>
            </a:r>
            <a:r>
              <a:rPr lang="tr-TR" sz="2800" b="1" dirty="0">
                <a:latin typeface="Trebuchet MS" pitchFamily="34" charset="0"/>
              </a:rPr>
              <a:t>80'inin elektrik/(elektronik) </a:t>
            </a:r>
            <a:r>
              <a:rPr lang="tr-TR" sz="2800" b="1" dirty="0" smtClean="0">
                <a:latin typeface="Trebuchet MS" pitchFamily="34" charset="0"/>
              </a:rPr>
              <a:t>sektörü </a:t>
            </a:r>
          </a:p>
          <a:p>
            <a:r>
              <a:rPr lang="tr-TR" sz="2800" dirty="0" smtClean="0">
                <a:latin typeface="Trebuchet MS" pitchFamily="34" charset="0"/>
                <a:sym typeface="Symbol"/>
              </a:rPr>
              <a:t> </a:t>
            </a:r>
            <a:r>
              <a:rPr lang="tr-TR" sz="2800" b="1" dirty="0" smtClean="0">
                <a:latin typeface="Trebuchet MS" pitchFamily="34" charset="0"/>
              </a:rPr>
              <a:t>% </a:t>
            </a:r>
            <a:r>
              <a:rPr lang="tr-TR" sz="2800" b="1" dirty="0">
                <a:latin typeface="Trebuchet MS" pitchFamily="34" charset="0"/>
              </a:rPr>
              <a:t>20'sinin ise pirinç, bronz  </a:t>
            </a:r>
            <a:r>
              <a:rPr lang="tr-TR" sz="2800" b="1" dirty="0" err="1">
                <a:latin typeface="Trebuchet MS" pitchFamily="34" charset="0"/>
              </a:rPr>
              <a:t>v.b</a:t>
            </a:r>
            <a:r>
              <a:rPr lang="tr-TR" sz="2800" b="1" dirty="0">
                <a:latin typeface="Trebuchet MS" pitchFamily="34" charset="0"/>
              </a:rPr>
              <a:t>. alaşım halinde </a:t>
            </a:r>
            <a:r>
              <a:rPr lang="tr-TR" sz="2800" dirty="0">
                <a:latin typeface="Trebuchet MS" pitchFamily="34" charset="0"/>
              </a:rPr>
              <a:t>genelde makina sektöründe; boru ve içi boş profil halinde ısı </a:t>
            </a:r>
            <a:r>
              <a:rPr lang="tr-TR" sz="2800" dirty="0" err="1">
                <a:latin typeface="Trebuchet MS" pitchFamily="34" charset="0"/>
              </a:rPr>
              <a:t>eşanjörlerinde</a:t>
            </a:r>
            <a:r>
              <a:rPr lang="tr-TR" sz="2800" dirty="0">
                <a:latin typeface="Trebuchet MS" pitchFamily="34" charset="0"/>
              </a:rPr>
              <a:t> ve mobilya </a:t>
            </a:r>
            <a:r>
              <a:rPr lang="tr-TR" sz="2800" dirty="0" smtClean="0">
                <a:latin typeface="Trebuchet MS" pitchFamily="34" charset="0"/>
              </a:rPr>
              <a:t>sanayinde</a:t>
            </a:r>
            <a:r>
              <a:rPr lang="tr-TR" sz="2800" dirty="0">
                <a:latin typeface="Trebuchet MS" pitchFamily="34" charset="0"/>
              </a:rPr>
              <a:t>,  </a:t>
            </a:r>
            <a:endParaRPr lang="tr-TR" sz="2800" dirty="0" smtClean="0">
              <a:latin typeface="Trebuchet MS" pitchFamily="34" charset="0"/>
            </a:endParaRPr>
          </a:p>
          <a:p>
            <a:r>
              <a:rPr lang="tr-TR" sz="2800" dirty="0" smtClean="0">
                <a:latin typeface="Trebuchet MS" pitchFamily="34" charset="0"/>
              </a:rPr>
              <a:t>levha </a:t>
            </a:r>
            <a:r>
              <a:rPr lang="tr-TR" sz="2800" dirty="0">
                <a:latin typeface="Trebuchet MS" pitchFamily="34" charset="0"/>
              </a:rPr>
              <a:t>halinde inşaat ve makina </a:t>
            </a:r>
            <a:r>
              <a:rPr lang="tr-TR" sz="2800" dirty="0" smtClean="0">
                <a:latin typeface="Trebuchet MS" pitchFamily="34" charset="0"/>
              </a:rPr>
              <a:t>sektöründe</a:t>
            </a:r>
            <a:r>
              <a:rPr lang="tr-TR" sz="2800" dirty="0">
                <a:latin typeface="Trebuchet MS" pitchFamily="34" charset="0"/>
              </a:rPr>
              <a:t>    </a:t>
            </a:r>
          </a:p>
        </p:txBody>
      </p:sp>
      <p:sp>
        <p:nvSpPr>
          <p:cNvPr id="5" name="Başlık 3"/>
          <p:cNvSpPr>
            <a:spLocks noGrp="1"/>
          </p:cNvSpPr>
          <p:nvPr>
            <p:ph type="title"/>
          </p:nvPr>
        </p:nvSpPr>
        <p:spPr>
          <a:xfrm>
            <a:off x="446856" y="602432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itchFamily="34" charset="0"/>
              </a:rPr>
              <a:t>Kullanım alanları</a:t>
            </a:r>
            <a:endParaRPr lang="tr-TR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66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Illustration depicting uses of cop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514610"/>
            <a:ext cx="5904656" cy="4082742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323528" y="1398255"/>
            <a:ext cx="8712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latin typeface="Trebuchet MS" pitchFamily="34" charset="0"/>
              </a:rPr>
              <a:t>Mimari uygulamalarda dayanıklılıkları ile</a:t>
            </a:r>
          </a:p>
          <a:p>
            <a:r>
              <a:rPr lang="tr-TR" sz="2800" dirty="0" smtClean="0">
                <a:latin typeface="Trebuchet MS" pitchFamily="34" charset="0"/>
              </a:rPr>
              <a:t>Bronzlar antik dönemden itibaren heykel ve sanat eserleri </a:t>
            </a:r>
          </a:p>
          <a:p>
            <a:r>
              <a:rPr lang="tr-TR" sz="2800" dirty="0" smtClean="0">
                <a:latin typeface="Trebuchet MS" pitchFamily="34" charset="0"/>
              </a:rPr>
              <a:t>yapımında</a:t>
            </a:r>
          </a:p>
          <a:p>
            <a:endParaRPr lang="en-US" sz="2800" dirty="0" smtClean="0">
              <a:latin typeface="Trebuchet MS" pitchFamily="34" charset="0"/>
            </a:endParaRPr>
          </a:p>
        </p:txBody>
      </p:sp>
      <p:sp>
        <p:nvSpPr>
          <p:cNvPr id="9" name="Başlık 3"/>
          <p:cNvSpPr>
            <a:spLocks noGrp="1"/>
          </p:cNvSpPr>
          <p:nvPr>
            <p:ph type="title"/>
          </p:nvPr>
        </p:nvSpPr>
        <p:spPr>
          <a:xfrm>
            <a:off x="446856" y="602432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itchFamily="34" charset="0"/>
              </a:rPr>
              <a:t>Kullanım alanları</a:t>
            </a:r>
            <a:endParaRPr lang="tr-TR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368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llustration depicting marina and other applications"/>
          <p:cNvPicPr>
            <a:picLocks noChangeAspect="1" noChangeArrowheads="1"/>
          </p:cNvPicPr>
          <p:nvPr/>
        </p:nvPicPr>
        <p:blipFill>
          <a:blip r:embed="rId2" cstate="print"/>
          <a:srcRect t="20690" r="18934" b="10345"/>
          <a:stretch>
            <a:fillRect/>
          </a:stretch>
        </p:blipFill>
        <p:spPr bwMode="auto">
          <a:xfrm>
            <a:off x="3563888" y="3356992"/>
            <a:ext cx="4896544" cy="2880320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359024" y="1469102"/>
            <a:ext cx="87849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latin typeface="Trebuchet MS" pitchFamily="34" charset="0"/>
              </a:rPr>
              <a:t>Gemiler ve deniz üstü platformu gibi deniz suyu ile temas gerektiren uygulamalarda bakır alaşımları korozyon dirençleri ve dayanıklılıkları ile tercih edilirler.</a:t>
            </a:r>
          </a:p>
        </p:txBody>
      </p:sp>
      <p:pic>
        <p:nvPicPr>
          <p:cNvPr id="8" name="Picture 2" descr="Illustration depicting marina and other applications"/>
          <p:cNvPicPr>
            <a:picLocks noChangeAspect="1" noChangeArrowheads="1"/>
          </p:cNvPicPr>
          <p:nvPr/>
        </p:nvPicPr>
        <p:blipFill>
          <a:blip r:embed="rId2" cstate="print"/>
          <a:srcRect l="85176" t="64768"/>
          <a:stretch>
            <a:fillRect/>
          </a:stretch>
        </p:blipFill>
        <p:spPr bwMode="auto">
          <a:xfrm>
            <a:off x="1259632" y="3789040"/>
            <a:ext cx="1584176" cy="2603368"/>
          </a:xfrm>
          <a:prstGeom prst="rect">
            <a:avLst/>
          </a:prstGeom>
          <a:noFill/>
        </p:spPr>
      </p:pic>
      <p:sp>
        <p:nvSpPr>
          <p:cNvPr id="9" name="Başlık 3"/>
          <p:cNvSpPr>
            <a:spLocks noGrp="1"/>
          </p:cNvSpPr>
          <p:nvPr>
            <p:ph type="title"/>
          </p:nvPr>
        </p:nvSpPr>
        <p:spPr>
          <a:xfrm>
            <a:off x="446856" y="602432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itchFamily="34" charset="0"/>
              </a:rPr>
              <a:t>Kullanım alanları</a:t>
            </a:r>
            <a:endParaRPr lang="tr-TR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15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llustration depicting marina and other applications"/>
          <p:cNvPicPr>
            <a:picLocks noChangeAspect="1" noChangeArrowheads="1"/>
          </p:cNvPicPr>
          <p:nvPr/>
        </p:nvPicPr>
        <p:blipFill>
          <a:blip r:embed="rId2" cstate="print">
            <a:lum bright="-1000"/>
          </a:blip>
          <a:srcRect l="85148" b="35561"/>
          <a:stretch>
            <a:fillRect/>
          </a:stretch>
        </p:blipFill>
        <p:spPr bwMode="auto">
          <a:xfrm>
            <a:off x="6876256" y="1124744"/>
            <a:ext cx="1800200" cy="5400600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359024" y="1405220"/>
            <a:ext cx="59411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latin typeface="Trebuchet MS" pitchFamily="34" charset="0"/>
              </a:rPr>
              <a:t>Ses kalitesi ve uzun ömürlü olma </a:t>
            </a:r>
            <a:r>
              <a:rPr lang="tr-TR" sz="2800" dirty="0" err="1" smtClean="0">
                <a:latin typeface="Trebuchet MS" pitchFamily="34" charset="0"/>
              </a:rPr>
              <a:t>özellikkeri</a:t>
            </a:r>
            <a:r>
              <a:rPr lang="tr-TR" sz="2800" dirty="0" smtClean="0">
                <a:latin typeface="Trebuchet MS" pitchFamily="34" charset="0"/>
              </a:rPr>
              <a:t> nedeniyle müzik enstrümanlarında bakır alaşımları kullanılır.</a:t>
            </a:r>
          </a:p>
          <a:p>
            <a:r>
              <a:rPr lang="tr-TR" sz="2800" dirty="0" smtClean="0">
                <a:latin typeface="Trebuchet MS" pitchFamily="34" charset="0"/>
              </a:rPr>
              <a:t>Kaliteli bir ses ve şık bir görünüme ek olarak bakır alaşımları çok karmaşık şekillerde üretilebilirler.</a:t>
            </a:r>
          </a:p>
          <a:p>
            <a:r>
              <a:rPr lang="en-US" sz="2800" dirty="0" smtClean="0">
                <a:latin typeface="Trebuchet MS" pitchFamily="34" charset="0"/>
              </a:rPr>
              <a:t>components.</a:t>
            </a:r>
          </a:p>
          <a:p>
            <a:endParaRPr lang="tr-TR" sz="2800" dirty="0" smtClean="0">
              <a:latin typeface="Trebuchet MS" pitchFamily="34" charset="0"/>
            </a:endParaRPr>
          </a:p>
          <a:p>
            <a:r>
              <a:rPr lang="tr-TR" sz="2800" dirty="0" smtClean="0">
                <a:latin typeface="Trebuchet MS" pitchFamily="34" charset="0"/>
              </a:rPr>
              <a:t>Madeni para imalarında bakır alaşımlarından yararlanılır.</a:t>
            </a:r>
          </a:p>
        </p:txBody>
      </p:sp>
      <p:sp>
        <p:nvSpPr>
          <p:cNvPr id="6" name="Başlık 3"/>
          <p:cNvSpPr>
            <a:spLocks noGrp="1"/>
          </p:cNvSpPr>
          <p:nvPr>
            <p:ph type="title"/>
          </p:nvPr>
        </p:nvSpPr>
        <p:spPr>
          <a:xfrm>
            <a:off x="446856" y="674440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itchFamily="34" charset="0"/>
              </a:rPr>
              <a:t>Kullanım alanları</a:t>
            </a:r>
            <a:endParaRPr lang="tr-TR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745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602432"/>
            <a:ext cx="8229600" cy="594320"/>
          </a:xfrm>
        </p:spPr>
        <p:txBody>
          <a:bodyPr>
            <a:noAutofit/>
          </a:bodyPr>
          <a:lstStyle/>
          <a:p>
            <a:r>
              <a:rPr lang="tr-TR" sz="4400" dirty="0" smtClean="0">
                <a:latin typeface="Trebuchet MS" panose="020B0603020202020204" pitchFamily="34" charset="0"/>
              </a:rPr>
              <a:t>Kullanım alanları</a:t>
            </a:r>
            <a:endParaRPr lang="tr-TR" sz="4400" dirty="0">
              <a:latin typeface="Trebuchet MS" panose="020B0603020202020204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31413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8725" y="2434241"/>
            <a:ext cx="23431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698" y="4844206"/>
            <a:ext cx="28384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300" y="3105919"/>
            <a:ext cx="17526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5051" y="2310020"/>
            <a:ext cx="252028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8300" y="4534669"/>
            <a:ext cx="15240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2594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602432"/>
            <a:ext cx="8229600" cy="594320"/>
          </a:xfrm>
        </p:spPr>
        <p:txBody>
          <a:bodyPr>
            <a:noAutofit/>
          </a:bodyPr>
          <a:lstStyle/>
          <a:p>
            <a:r>
              <a:rPr lang="tr-TR" sz="4400" dirty="0" smtClean="0">
                <a:latin typeface="Trebuchet MS" panose="020B0603020202020204" pitchFamily="34" charset="0"/>
              </a:rPr>
              <a:t>Kullanım alanları</a:t>
            </a:r>
            <a:endParaRPr lang="tr-TR" sz="4400" dirty="0">
              <a:latin typeface="Trebuchet MS" panose="020B0603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9585" y="4221379"/>
            <a:ext cx="3243027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719" y="4454343"/>
            <a:ext cx="2293557" cy="230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362" y="1489106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3011" y="1412776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4864" y="1100922"/>
            <a:ext cx="29146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531" y="3443414"/>
            <a:ext cx="22098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87" r="9053"/>
          <a:stretch/>
        </p:blipFill>
        <p:spPr bwMode="auto">
          <a:xfrm>
            <a:off x="503531" y="5005513"/>
            <a:ext cx="2196139" cy="179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9585" y="2780928"/>
            <a:ext cx="1569234" cy="159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1098" y="2763001"/>
            <a:ext cx="1608272" cy="160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3011" y="3159199"/>
            <a:ext cx="2466975" cy="136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101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602432"/>
            <a:ext cx="8229600" cy="594320"/>
          </a:xfrm>
        </p:spPr>
        <p:txBody>
          <a:bodyPr>
            <a:noAutofit/>
          </a:bodyPr>
          <a:lstStyle/>
          <a:p>
            <a:r>
              <a:rPr lang="tr-TR" sz="4400" dirty="0" smtClean="0">
                <a:latin typeface="Trebuchet MS" panose="020B0603020202020204" pitchFamily="34" charset="0"/>
              </a:rPr>
              <a:t>Kullanım alanları</a:t>
            </a:r>
            <a:endParaRPr lang="tr-TR" sz="4400" dirty="0">
              <a:latin typeface="Trebuchet MS" panose="020B0603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574702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575" y="4509120"/>
            <a:ext cx="23336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7" y="1124744"/>
            <a:ext cx="24288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30"/>
          <a:stretch/>
        </p:blipFill>
        <p:spPr bwMode="auto">
          <a:xfrm>
            <a:off x="2626241" y="4474690"/>
            <a:ext cx="1434701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1482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8633" y="2628536"/>
            <a:ext cx="24574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569690"/>
            <a:ext cx="243081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6876" y="908720"/>
            <a:ext cx="2717611" cy="194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04" t="15303" r="7273" b="6656"/>
          <a:stretch/>
        </p:blipFill>
        <p:spPr bwMode="auto">
          <a:xfrm>
            <a:off x="539552" y="3003629"/>
            <a:ext cx="2376264" cy="142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391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818456"/>
            <a:ext cx="8229600" cy="594320"/>
          </a:xfrm>
        </p:spPr>
        <p:txBody>
          <a:bodyPr>
            <a:noAutofit/>
          </a:bodyPr>
          <a:lstStyle/>
          <a:p>
            <a:r>
              <a:rPr lang="tr-TR" sz="4400" dirty="0" smtClean="0">
                <a:latin typeface="Trebuchet MS" panose="020B0603020202020204" pitchFamily="34" charset="0"/>
              </a:rPr>
              <a:t>Kullanım alanları</a:t>
            </a:r>
            <a:endParaRPr lang="tr-TR" sz="4400" dirty="0">
              <a:latin typeface="Trebuchet MS" panose="020B0603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1" t="17075" r="2756" b="23856"/>
          <a:stretch/>
        </p:blipFill>
        <p:spPr bwMode="auto">
          <a:xfrm>
            <a:off x="3203848" y="4077072"/>
            <a:ext cx="5485433" cy="242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23528" y="1544593"/>
            <a:ext cx="823766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latin typeface="Trebuchet MS" panose="020B0603020202020204" pitchFamily="34" charset="0"/>
              </a:rPr>
              <a:t>Bakır binek oto ve diğer taşıtlarda motorda, tüm iletkenlerde, radyatörlerde, konektörlerde, fren aksamında, rulmanlarda gerekli bir malzemedir.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Ortalama  bir otomobilde,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1.5 km bakır tel ve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20-45 kg bakır 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bulunur.</a:t>
            </a:r>
          </a:p>
        </p:txBody>
      </p:sp>
    </p:spTree>
    <p:extLst>
      <p:ext uri="{BB962C8B-B14F-4D97-AF65-F5344CB8AC3E}">
        <p14:creationId xmlns:p14="http://schemas.microsoft.com/office/powerpoint/2010/main" xmlns="" val="63785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23528" y="530424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itchFamily="34" charset="0"/>
              </a:rPr>
              <a:t>Geri kazanım</a:t>
            </a:r>
            <a:endParaRPr lang="tr-TR" dirty="0">
              <a:latin typeface="Trebuchet MS" pitchFamily="34" charset="0"/>
            </a:endParaRPr>
          </a:p>
        </p:txBody>
      </p:sp>
      <p:pic>
        <p:nvPicPr>
          <p:cNvPr id="62466" name="Picture 2" descr="Illustration depicting recycling and reuse"/>
          <p:cNvPicPr>
            <a:picLocks noChangeAspect="1" noChangeArrowheads="1"/>
          </p:cNvPicPr>
          <p:nvPr/>
        </p:nvPicPr>
        <p:blipFill>
          <a:blip r:embed="rId2" cstate="print"/>
          <a:srcRect r="53189"/>
          <a:stretch>
            <a:fillRect/>
          </a:stretch>
        </p:blipFill>
        <p:spPr bwMode="auto">
          <a:xfrm>
            <a:off x="6732240" y="3356992"/>
            <a:ext cx="2196752" cy="3244809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51520" y="1112545"/>
            <a:ext cx="42484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latin typeface="Trebuchet MS" pitchFamily="34" charset="0"/>
              </a:rPr>
              <a:t>Bakır ve alaşımları özellik kaybına uğramadan tekrar tekrar geri kazanılabilirler.</a:t>
            </a:r>
          </a:p>
          <a:p>
            <a:endParaRPr lang="tr-TR" sz="2800" dirty="0" smtClean="0">
              <a:latin typeface="Trebuchet MS" pitchFamily="34" charset="0"/>
            </a:endParaRPr>
          </a:p>
          <a:p>
            <a:endParaRPr lang="tr-TR" sz="2800" dirty="0" smtClean="0">
              <a:latin typeface="Trebuchet MS" pitchFamily="34" charset="0"/>
            </a:endParaRPr>
          </a:p>
          <a:p>
            <a:endParaRPr lang="tr-TR" sz="2800" dirty="0" smtClean="0">
              <a:latin typeface="Trebuchet MS" pitchFamily="34" charset="0"/>
            </a:endParaRPr>
          </a:p>
        </p:txBody>
      </p:sp>
      <p:pic>
        <p:nvPicPr>
          <p:cNvPr id="8" name="Picture 2" descr="Illustration depicting recycling and reuse"/>
          <p:cNvPicPr>
            <a:picLocks noChangeAspect="1" noChangeArrowheads="1"/>
          </p:cNvPicPr>
          <p:nvPr/>
        </p:nvPicPr>
        <p:blipFill>
          <a:blip r:embed="rId2" cstate="print"/>
          <a:srcRect l="49072"/>
          <a:stretch>
            <a:fillRect/>
          </a:stretch>
        </p:blipFill>
        <p:spPr bwMode="auto">
          <a:xfrm>
            <a:off x="4644008" y="1052735"/>
            <a:ext cx="2520280" cy="34217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2643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23528" y="530424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itchFamily="34" charset="0"/>
              </a:rPr>
              <a:t>Geri kazanım</a:t>
            </a:r>
            <a:endParaRPr lang="tr-TR" dirty="0">
              <a:latin typeface="Trebuchet MS" pitchFamily="34" charset="0"/>
            </a:endParaRPr>
          </a:p>
        </p:txBody>
      </p:sp>
      <p:pic>
        <p:nvPicPr>
          <p:cNvPr id="9" name="8 Resim"/>
          <p:cNvPicPr/>
          <p:nvPr/>
        </p:nvPicPr>
        <p:blipFill rotWithShape="1">
          <a:blip r:embed="rId2" cstate="print"/>
          <a:srcRect l="15489" t="15092" r="60239" b="49354"/>
          <a:stretch/>
        </p:blipFill>
        <p:spPr bwMode="auto">
          <a:xfrm>
            <a:off x="395536" y="1340768"/>
            <a:ext cx="3888432" cy="38164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10" name="9 Resim"/>
          <p:cNvPicPr/>
          <p:nvPr/>
        </p:nvPicPr>
        <p:blipFill rotWithShape="1">
          <a:blip r:embed="rId2" cstate="print"/>
          <a:srcRect l="41189" t="15575" r="34167" b="37926"/>
          <a:stretch/>
        </p:blipFill>
        <p:spPr bwMode="auto">
          <a:xfrm>
            <a:off x="4355976" y="1381712"/>
            <a:ext cx="4464496" cy="4896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72643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251520" y="386408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itchFamily="34" charset="0"/>
              </a:rPr>
              <a:t>Bakır</a:t>
            </a:r>
            <a:endParaRPr lang="tr-TR" dirty="0">
              <a:latin typeface="Trebuchet MS" pitchFamily="34" charset="0"/>
            </a:endParaRPr>
          </a:p>
        </p:txBody>
      </p:sp>
      <p:pic>
        <p:nvPicPr>
          <p:cNvPr id="61442" name="Picture 2" descr="http://www.copper.org/education/c-facts/metal/fact-category.jpg"/>
          <p:cNvPicPr>
            <a:picLocks noChangeAspect="1" noChangeArrowheads="1"/>
          </p:cNvPicPr>
          <p:nvPr/>
        </p:nvPicPr>
        <p:blipFill>
          <a:blip r:embed="rId2" cstate="print">
            <a:lum bright="-4000" contrast="35000"/>
          </a:blip>
          <a:srcRect t="4762"/>
          <a:stretch>
            <a:fillRect/>
          </a:stretch>
        </p:blipFill>
        <p:spPr bwMode="auto">
          <a:xfrm>
            <a:off x="251520" y="952592"/>
            <a:ext cx="8592745" cy="2880320"/>
          </a:xfrm>
          <a:prstGeom prst="rect">
            <a:avLst/>
          </a:prstGeom>
          <a:noFill/>
        </p:spPr>
      </p:pic>
      <p:sp>
        <p:nvSpPr>
          <p:cNvPr id="6" name="5 Dikdörtgen"/>
          <p:cNvSpPr/>
          <p:nvPr/>
        </p:nvSpPr>
        <p:spPr>
          <a:xfrm>
            <a:off x="323528" y="3933056"/>
            <a:ext cx="8424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>
                <a:latin typeface="Trebuchet MS" pitchFamily="34" charset="0"/>
              </a:rPr>
              <a:t>A</a:t>
            </a:r>
            <a:r>
              <a:rPr lang="en-US" sz="2800" dirty="0" smtClean="0">
                <a:latin typeface="Trebuchet MS" pitchFamily="34" charset="0"/>
              </a:rPr>
              <a:t>tom n</a:t>
            </a:r>
            <a:r>
              <a:rPr lang="tr-TR" sz="2800" dirty="0" err="1" smtClean="0">
                <a:latin typeface="Trebuchet MS" pitchFamily="34" charset="0"/>
              </a:rPr>
              <a:t>umarası</a:t>
            </a:r>
            <a:r>
              <a:rPr lang="tr-TR" sz="2800" dirty="0" smtClean="0">
                <a:latin typeface="Trebuchet MS" pitchFamily="34" charset="0"/>
              </a:rPr>
              <a:t>:		</a:t>
            </a:r>
            <a:r>
              <a:rPr lang="en-US" sz="2800" dirty="0" smtClean="0">
                <a:latin typeface="Trebuchet MS" pitchFamily="34" charset="0"/>
              </a:rPr>
              <a:t>29 </a:t>
            </a:r>
            <a:endParaRPr lang="tr-TR" sz="2800" dirty="0" smtClean="0">
              <a:latin typeface="Trebuchet MS" pitchFamily="34" charset="0"/>
            </a:endParaRPr>
          </a:p>
          <a:p>
            <a:r>
              <a:rPr lang="tr-TR" sz="2800" dirty="0">
                <a:latin typeface="Trebuchet MS" pitchFamily="34" charset="0"/>
              </a:rPr>
              <a:t>A</a:t>
            </a:r>
            <a:r>
              <a:rPr lang="en-US" sz="2800" dirty="0" smtClean="0">
                <a:latin typeface="Trebuchet MS" pitchFamily="34" charset="0"/>
              </a:rPr>
              <a:t>tom </a:t>
            </a:r>
            <a:r>
              <a:rPr lang="tr-TR" sz="2800" dirty="0" smtClean="0">
                <a:latin typeface="Trebuchet MS" pitchFamily="34" charset="0"/>
              </a:rPr>
              <a:t>ağırlığı:		</a:t>
            </a:r>
            <a:r>
              <a:rPr lang="en-US" sz="2800" dirty="0" smtClean="0">
                <a:latin typeface="Trebuchet MS" pitchFamily="34" charset="0"/>
              </a:rPr>
              <a:t>63.54</a:t>
            </a:r>
            <a:r>
              <a:rPr lang="tr-TR" sz="2800" dirty="0" smtClean="0">
                <a:latin typeface="Trebuchet MS" pitchFamily="34" charset="0"/>
              </a:rPr>
              <a:t> g</a:t>
            </a:r>
          </a:p>
          <a:p>
            <a:r>
              <a:rPr lang="tr-TR" sz="2800" dirty="0" smtClean="0">
                <a:latin typeface="Trebuchet MS" pitchFamily="34" charset="0"/>
              </a:rPr>
              <a:t>Yoğunluk:			</a:t>
            </a:r>
            <a:r>
              <a:rPr lang="en-US" sz="2800" dirty="0" smtClean="0">
                <a:latin typeface="Trebuchet MS" pitchFamily="34" charset="0"/>
              </a:rPr>
              <a:t>8.89 g/c</a:t>
            </a:r>
            <a:r>
              <a:rPr lang="tr-TR" sz="2800" dirty="0" smtClean="0">
                <a:latin typeface="Trebuchet MS" pitchFamily="34" charset="0"/>
              </a:rPr>
              <a:t>m</a:t>
            </a:r>
            <a:r>
              <a:rPr lang="tr-TR" sz="2800" baseline="30000" dirty="0" smtClean="0">
                <a:latin typeface="Trebuchet MS" pitchFamily="34" charset="0"/>
              </a:rPr>
              <a:t>3</a:t>
            </a:r>
            <a:r>
              <a:rPr lang="en-US" sz="2800" dirty="0" smtClean="0">
                <a:latin typeface="Trebuchet MS" pitchFamily="34" charset="0"/>
              </a:rPr>
              <a:t> </a:t>
            </a:r>
            <a:endParaRPr lang="tr-TR" sz="2800" dirty="0" smtClean="0">
              <a:latin typeface="Trebuchet MS" pitchFamily="34" charset="0"/>
            </a:endParaRPr>
          </a:p>
          <a:p>
            <a:r>
              <a:rPr lang="tr-TR" sz="2800" dirty="0" smtClean="0">
                <a:latin typeface="Trebuchet MS" pitchFamily="34" charset="0"/>
              </a:rPr>
              <a:t>Ergime noktası:		</a:t>
            </a:r>
            <a:r>
              <a:rPr lang="en-US" sz="2800" dirty="0" smtClean="0">
                <a:latin typeface="Trebuchet MS" pitchFamily="34" charset="0"/>
              </a:rPr>
              <a:t>1083°C</a:t>
            </a:r>
            <a:r>
              <a:rPr lang="tr-TR" sz="2800" dirty="0" smtClean="0">
                <a:latin typeface="Trebuchet MS" pitchFamily="34" charset="0"/>
              </a:rPr>
              <a:t> (saf </a:t>
            </a:r>
            <a:r>
              <a:rPr lang="tr-TR" sz="2800" dirty="0" err="1" smtClean="0">
                <a:latin typeface="Trebuchet MS" pitchFamily="34" charset="0"/>
              </a:rPr>
              <a:t>Cu</a:t>
            </a:r>
            <a:r>
              <a:rPr lang="tr-TR" sz="2800" dirty="0" smtClean="0">
                <a:latin typeface="Trebuchet MS" pitchFamily="34" charset="0"/>
              </a:rPr>
              <a:t>)</a:t>
            </a:r>
            <a:r>
              <a:rPr lang="en-US" sz="2800" dirty="0" smtClean="0">
                <a:latin typeface="Trebuchet MS" pitchFamily="34" charset="0"/>
              </a:rPr>
              <a:t> </a:t>
            </a:r>
            <a:endParaRPr lang="tr-TR" sz="2800" dirty="0" smtClean="0">
              <a:latin typeface="Trebuchet MS" pitchFamily="34" charset="0"/>
            </a:endParaRPr>
          </a:p>
          <a:p>
            <a:r>
              <a:rPr lang="tr-TR" sz="2800" dirty="0" smtClean="0">
                <a:latin typeface="Trebuchet MS" pitchFamily="34" charset="0"/>
              </a:rPr>
              <a:t>Kristal yapısı: 		Yüzey merkezli kübik (YMK)</a:t>
            </a:r>
          </a:p>
          <a:p>
            <a:r>
              <a:rPr lang="tr-TR" sz="2800" dirty="0" smtClean="0">
                <a:latin typeface="Trebuchet MS" pitchFamily="34" charset="0"/>
              </a:rPr>
              <a:t>Periyodik çizelge		Geçiş elementi/asil metal</a:t>
            </a:r>
          </a:p>
        </p:txBody>
      </p:sp>
      <p:sp>
        <p:nvSpPr>
          <p:cNvPr id="2" name="Yuvarlatılmış Dikdörtgen 1"/>
          <p:cNvSpPr/>
          <p:nvPr/>
        </p:nvSpPr>
        <p:spPr>
          <a:xfrm>
            <a:off x="4932040" y="2276872"/>
            <a:ext cx="648072" cy="72008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82535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08179" y="1477228"/>
            <a:ext cx="856895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itchFamily="34" charset="0"/>
              </a:rPr>
              <a:t>Yer kabuğunda ortalama % 0,01 mertebesinde bakır </a:t>
            </a:r>
            <a:r>
              <a:rPr lang="tr-TR" sz="2800" dirty="0" smtClean="0">
                <a:latin typeface="Trebuchet MS" pitchFamily="34" charset="0"/>
              </a:rPr>
              <a:t>var. 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en </a:t>
            </a:r>
            <a:r>
              <a:rPr lang="tr-TR" sz="2800" dirty="0">
                <a:latin typeface="Trebuchet MS" pitchFamily="34" charset="0"/>
              </a:rPr>
              <a:t>çok bulunan elementler sıralamasında bakır 25. </a:t>
            </a:r>
            <a:r>
              <a:rPr lang="tr-TR" sz="2800" dirty="0" smtClean="0">
                <a:latin typeface="Trebuchet MS" pitchFamily="34" charset="0"/>
              </a:rPr>
              <a:t>sırada. 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bilinen bakır cevherlerinin %85' i kükürtlü, %15'i oksitli. 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en </a:t>
            </a:r>
            <a:r>
              <a:rPr lang="tr-TR" sz="2800" dirty="0">
                <a:latin typeface="Trebuchet MS" pitchFamily="34" charset="0"/>
              </a:rPr>
              <a:t>çok rastlanan </a:t>
            </a:r>
            <a:r>
              <a:rPr lang="tr-TR" sz="2800" dirty="0" smtClean="0">
                <a:latin typeface="Trebuchet MS" pitchFamily="34" charset="0"/>
              </a:rPr>
              <a:t>cevheri </a:t>
            </a:r>
            <a:r>
              <a:rPr lang="tr-TR" sz="2800" dirty="0" err="1" smtClean="0">
                <a:latin typeface="Trebuchet MS" pitchFamily="34" charset="0"/>
              </a:rPr>
              <a:t>kalkopirit</a:t>
            </a:r>
            <a:r>
              <a:rPr lang="tr-TR" sz="2800" dirty="0" smtClean="0">
                <a:latin typeface="Trebuchet MS" pitchFamily="34" charset="0"/>
              </a:rPr>
              <a:t> minerali: </a:t>
            </a:r>
            <a:r>
              <a:rPr lang="tr-TR" sz="2800" dirty="0">
                <a:latin typeface="Trebuchet MS" pitchFamily="34" charset="0"/>
              </a:rPr>
              <a:t>CuFeS</a:t>
            </a:r>
            <a:r>
              <a:rPr lang="tr-TR" sz="2800" baseline="-25000" dirty="0">
                <a:latin typeface="Trebuchet MS" pitchFamily="34" charset="0"/>
              </a:rPr>
              <a:t>2</a:t>
            </a:r>
            <a:r>
              <a:rPr lang="tr-TR" sz="2800" dirty="0">
                <a:latin typeface="Trebuchet MS" pitchFamily="34" charset="0"/>
              </a:rPr>
              <a:t>  (%34,6 Cu). </a:t>
            </a:r>
            <a:endParaRPr lang="tr-TR" sz="2800" dirty="0" smtClean="0">
              <a:latin typeface="Trebuchet MS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birçok </a:t>
            </a:r>
            <a:r>
              <a:rPr lang="tr-TR" sz="2800" dirty="0">
                <a:latin typeface="Trebuchet MS" pitchFamily="34" charset="0"/>
              </a:rPr>
              <a:t>maden yatağında üstteki </a:t>
            </a:r>
            <a:r>
              <a:rPr lang="tr-TR" sz="2800" dirty="0" smtClean="0">
                <a:latin typeface="Trebuchet MS" pitchFamily="34" charset="0"/>
              </a:rPr>
              <a:t>oksitli bakır mineralleri alınarak </a:t>
            </a:r>
            <a:r>
              <a:rPr lang="tr-TR" sz="2800" dirty="0">
                <a:latin typeface="Trebuchet MS" pitchFamily="34" charset="0"/>
              </a:rPr>
              <a:t>derine </a:t>
            </a:r>
            <a:r>
              <a:rPr lang="tr-TR" sz="2800" dirty="0" smtClean="0">
                <a:latin typeface="Trebuchet MS" pitchFamily="34" charset="0"/>
              </a:rPr>
              <a:t>gidildikçe</a:t>
            </a:r>
            <a:r>
              <a:rPr lang="tr-TR" sz="2800" dirty="0">
                <a:latin typeface="Trebuchet MS" pitchFamily="34" charset="0"/>
              </a:rPr>
              <a:t> </a:t>
            </a:r>
            <a:r>
              <a:rPr lang="tr-TR" sz="2800" dirty="0" smtClean="0">
                <a:latin typeface="Trebuchet MS" pitchFamily="34" charset="0"/>
              </a:rPr>
              <a:t>kükürtlü </a:t>
            </a:r>
            <a:r>
              <a:rPr lang="tr-TR" sz="2800" dirty="0">
                <a:latin typeface="Trebuchet MS" pitchFamily="34" charset="0"/>
              </a:rPr>
              <a:t>cevherlere ulaşılır. </a:t>
            </a:r>
            <a:endParaRPr lang="tr-TR" sz="2800" dirty="0" smtClean="0">
              <a:latin typeface="Trebuchet MS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308179" y="571327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Bakır cevherleri</a:t>
            </a:r>
            <a:endParaRPr lang="tr-TR" sz="4800" dirty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225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uminum pucking scrap metal"/>
          <p:cNvPicPr>
            <a:picLocks noChangeAspect="1" noChangeArrowheads="1"/>
          </p:cNvPicPr>
          <p:nvPr/>
        </p:nvPicPr>
        <p:blipFill>
          <a:blip r:embed="rId2" cstate="print"/>
          <a:srcRect l="5177"/>
          <a:stretch>
            <a:fillRect/>
          </a:stretch>
        </p:blipFill>
        <p:spPr bwMode="auto">
          <a:xfrm>
            <a:off x="0" y="-1"/>
            <a:ext cx="2184726" cy="2206800"/>
          </a:xfrm>
          <a:prstGeom prst="rect">
            <a:avLst/>
          </a:prstGeom>
          <a:noFill/>
        </p:spPr>
      </p:pic>
      <p:pic>
        <p:nvPicPr>
          <p:cNvPr id="1034" name="Picture 10" descr="http://www.schlenk.com/fileadmin/templates/img/content_slider/01_bg_metallfolien.jpg"/>
          <p:cNvPicPr>
            <a:picLocks noChangeAspect="1" noChangeArrowheads="1"/>
          </p:cNvPicPr>
          <p:nvPr/>
        </p:nvPicPr>
        <p:blipFill>
          <a:blip r:embed="rId3" cstate="print"/>
          <a:srcRect r="23630"/>
          <a:stretch>
            <a:fillRect/>
          </a:stretch>
        </p:blipFill>
        <p:spPr bwMode="auto">
          <a:xfrm>
            <a:off x="1907703" y="0"/>
            <a:ext cx="4463876" cy="2206800"/>
          </a:xfrm>
          <a:prstGeom prst="rect">
            <a:avLst/>
          </a:prstGeom>
          <a:noFill/>
        </p:spPr>
      </p:pic>
      <p:pic>
        <p:nvPicPr>
          <p:cNvPr id="1030" name="Picture 6" descr="Aluminium Diamond Plates  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55124" r="41134" b="5501"/>
          <a:stretch>
            <a:fillRect/>
          </a:stretch>
        </p:blipFill>
        <p:spPr bwMode="auto">
          <a:xfrm>
            <a:off x="4211959" y="0"/>
            <a:ext cx="4932041" cy="2204864"/>
          </a:xfrm>
          <a:prstGeom prst="rect">
            <a:avLst/>
          </a:prstGeom>
          <a:noFill/>
        </p:spPr>
      </p:pic>
      <p:sp>
        <p:nvSpPr>
          <p:cNvPr id="9" name="Metin kutusu 1"/>
          <p:cNvSpPr txBox="1"/>
          <p:nvPr/>
        </p:nvSpPr>
        <p:spPr>
          <a:xfrm>
            <a:off x="323528" y="4636602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6000" dirty="0" smtClean="0">
                <a:latin typeface="Mistral" panose="03090702030407020403" pitchFamily="66" charset="0"/>
              </a:rPr>
              <a:t>Haftaya görüşmek üzere…..</a:t>
            </a:r>
          </a:p>
        </p:txBody>
      </p:sp>
    </p:spTree>
    <p:extLst>
      <p:ext uri="{BB962C8B-B14F-4D97-AF65-F5344CB8AC3E}">
        <p14:creationId xmlns:p14="http://schemas.microsoft.com/office/powerpoint/2010/main" xmlns="" val="375180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1520" y="1455162"/>
            <a:ext cx="856895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çinko</a:t>
            </a:r>
            <a:r>
              <a:rPr lang="tr-TR" sz="2800" dirty="0">
                <a:latin typeface="Trebuchet MS" pitchFamily="34" charset="0"/>
              </a:rPr>
              <a:t>, kurşun ve gümüş bakırın başlıca </a:t>
            </a:r>
            <a:r>
              <a:rPr lang="tr-TR" sz="2800" dirty="0" smtClean="0">
                <a:latin typeface="Trebuchet MS" pitchFamily="34" charset="0"/>
              </a:rPr>
              <a:t>refakatçileri </a:t>
            </a: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err="1" smtClean="0">
                <a:latin typeface="Trebuchet MS" pitchFamily="34" charset="0"/>
              </a:rPr>
              <a:t>Anod</a:t>
            </a:r>
            <a:r>
              <a:rPr lang="tr-TR" sz="2800" dirty="0" smtClean="0">
                <a:latin typeface="Trebuchet MS" pitchFamily="34" charset="0"/>
              </a:rPr>
              <a:t> </a:t>
            </a:r>
            <a:r>
              <a:rPr lang="tr-TR" sz="2800" dirty="0">
                <a:latin typeface="Trebuchet MS" pitchFamily="34" charset="0"/>
              </a:rPr>
              <a:t>çamuru, yaklaşık 2500 </a:t>
            </a:r>
            <a:r>
              <a:rPr lang="tr-TR" sz="2800" dirty="0" smtClean="0">
                <a:latin typeface="Trebuchet MS" pitchFamily="34" charset="0"/>
              </a:rPr>
              <a:t>t yıllık Dünya </a:t>
            </a:r>
            <a:r>
              <a:rPr lang="tr-TR" sz="2800" dirty="0">
                <a:latin typeface="Trebuchet MS" pitchFamily="34" charset="0"/>
              </a:rPr>
              <a:t>altın </a:t>
            </a:r>
            <a:r>
              <a:rPr lang="tr-TR" sz="2800" dirty="0" smtClean="0">
                <a:latin typeface="Trebuchet MS" pitchFamily="34" charset="0"/>
              </a:rPr>
              <a:t>üretiminin </a:t>
            </a:r>
            <a:r>
              <a:rPr lang="tr-TR" sz="2800" dirty="0">
                <a:latin typeface="Trebuchet MS" pitchFamily="34" charset="0"/>
              </a:rPr>
              <a:t>% 15-20'sini karşılayan bir </a:t>
            </a:r>
            <a:r>
              <a:rPr lang="tr-TR" sz="2800" dirty="0" smtClean="0">
                <a:latin typeface="Trebuchet MS" pitchFamily="34" charset="0"/>
              </a:rPr>
              <a:t>hammadde.</a:t>
            </a: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kükürtlü </a:t>
            </a:r>
            <a:r>
              <a:rPr lang="tr-TR" sz="2800" dirty="0">
                <a:latin typeface="Trebuchet MS" pitchFamily="34" charset="0"/>
              </a:rPr>
              <a:t>bakır cevherlerinde maden yatağı açık işletmeye uygunsa ve altın, molibden gibi ek kıymet ifade eden </a:t>
            </a:r>
            <a:r>
              <a:rPr lang="tr-TR" sz="2800" dirty="0" smtClean="0">
                <a:latin typeface="Trebuchet MS" pitchFamily="34" charset="0"/>
              </a:rPr>
              <a:t>refakatçiler varsa </a:t>
            </a:r>
            <a:r>
              <a:rPr lang="tr-TR" sz="2800" dirty="0" err="1" smtClean="0">
                <a:latin typeface="Trebuchet MS" pitchFamily="34" charset="0"/>
              </a:rPr>
              <a:t>tenörün</a:t>
            </a:r>
            <a:r>
              <a:rPr lang="tr-TR" sz="2800" dirty="0" smtClean="0">
                <a:latin typeface="Trebuchet MS" pitchFamily="34" charset="0"/>
              </a:rPr>
              <a:t> </a:t>
            </a:r>
            <a:r>
              <a:rPr lang="tr-TR" sz="2800" dirty="0">
                <a:latin typeface="Trebuchet MS" pitchFamily="34" charset="0"/>
              </a:rPr>
              <a:t>% </a:t>
            </a:r>
            <a:r>
              <a:rPr lang="tr-TR" sz="2800" dirty="0" smtClean="0">
                <a:latin typeface="Trebuchet MS" pitchFamily="34" charset="0"/>
              </a:rPr>
              <a:t>0.3 </a:t>
            </a:r>
            <a:r>
              <a:rPr lang="tr-TR" sz="2800" dirty="0">
                <a:latin typeface="Trebuchet MS" pitchFamily="34" charset="0"/>
              </a:rPr>
              <a:t>Cu olması bile büyük ölçekli işletmelerde ekonomik </a:t>
            </a:r>
            <a:r>
              <a:rPr lang="tr-TR" sz="2800" dirty="0" smtClean="0">
                <a:latin typeface="Trebuchet MS" pitchFamily="34" charset="0"/>
              </a:rPr>
              <a:t>olabilir</a:t>
            </a:r>
            <a:r>
              <a:rPr lang="tr-TR" sz="2800" dirty="0">
                <a:latin typeface="Trebuchet MS" pitchFamily="34" charset="0"/>
              </a:rPr>
              <a:t>. 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308179" y="571327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Bakır cevherleri</a:t>
            </a:r>
            <a:endParaRPr lang="tr-TR" sz="4800" dirty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287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88032" y="1415673"/>
            <a:ext cx="88204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tr-TR" sz="2600" dirty="0">
                <a:latin typeface="Trebuchet MS" pitchFamily="34" charset="0"/>
              </a:rPr>
              <a:t>Dünya'da önemli bakır yataklarının bulunduğu bölgeler </a:t>
            </a:r>
            <a:r>
              <a:rPr lang="tr-TR" sz="2600" dirty="0" smtClean="0">
                <a:latin typeface="Trebuchet MS" pitchFamily="34" charset="0"/>
              </a:rPr>
              <a:t>:</a:t>
            </a:r>
            <a:r>
              <a:rPr lang="tr-TR" sz="2600" dirty="0">
                <a:latin typeface="Trebuchet MS" pitchFamily="34" charset="0"/>
              </a:rPr>
              <a:t/>
            </a:r>
            <a:br>
              <a:rPr lang="tr-TR" sz="2600" dirty="0">
                <a:latin typeface="Trebuchet MS" pitchFamily="34" charset="0"/>
              </a:rPr>
            </a:br>
            <a:r>
              <a:rPr lang="tr-TR" sz="2600" b="1" dirty="0">
                <a:latin typeface="Trebuchet MS" pitchFamily="34" charset="0"/>
              </a:rPr>
              <a:t>Güney Amerika</a:t>
            </a:r>
            <a:r>
              <a:rPr lang="tr-TR" sz="2600" dirty="0">
                <a:latin typeface="Trebuchet MS" pitchFamily="34" charset="0"/>
              </a:rPr>
              <a:t>'nın özellikle batı sahilleri, </a:t>
            </a:r>
            <a:r>
              <a:rPr lang="tr-TR" sz="2600" dirty="0" smtClean="0">
                <a:latin typeface="Trebuchet MS" pitchFamily="34" charset="0"/>
              </a:rPr>
              <a:t>Kuzey-Şili</a:t>
            </a:r>
            <a:r>
              <a:rPr lang="tr-TR" sz="2600" dirty="0">
                <a:latin typeface="Trebuchet MS" pitchFamily="34" charset="0"/>
              </a:rPr>
              <a:t/>
            </a:r>
            <a:br>
              <a:rPr lang="tr-TR" sz="2600" dirty="0">
                <a:latin typeface="Trebuchet MS" pitchFamily="34" charset="0"/>
              </a:rPr>
            </a:br>
            <a:r>
              <a:rPr lang="tr-TR" sz="2600" b="1" dirty="0">
                <a:latin typeface="Trebuchet MS" pitchFamily="34" charset="0"/>
              </a:rPr>
              <a:t>Kuzey Amerika</a:t>
            </a:r>
            <a:r>
              <a:rPr lang="tr-TR" sz="2600" dirty="0">
                <a:latin typeface="Trebuchet MS" pitchFamily="34" charset="0"/>
              </a:rPr>
              <a:t>'da ABD'nin güney-batısı ve Kanada'nın doğusu (Cu ve </a:t>
            </a:r>
            <a:r>
              <a:rPr lang="tr-TR" sz="2600" dirty="0" err="1">
                <a:latin typeface="Trebuchet MS" pitchFamily="34" charset="0"/>
              </a:rPr>
              <a:t>Ni</a:t>
            </a:r>
            <a:r>
              <a:rPr lang="tr-TR" sz="2600" dirty="0">
                <a:latin typeface="Trebuchet MS" pitchFamily="34" charset="0"/>
              </a:rPr>
              <a:t>)</a:t>
            </a:r>
            <a:br>
              <a:rPr lang="tr-TR" sz="2600" dirty="0">
                <a:latin typeface="Trebuchet MS" pitchFamily="34" charset="0"/>
              </a:rPr>
            </a:br>
            <a:r>
              <a:rPr lang="tr-TR" sz="2600" b="1" dirty="0">
                <a:latin typeface="Trebuchet MS" pitchFamily="34" charset="0"/>
              </a:rPr>
              <a:t>Afrika</a:t>
            </a:r>
            <a:r>
              <a:rPr lang="tr-TR" sz="2600" dirty="0">
                <a:latin typeface="Trebuchet MS" pitchFamily="34" charset="0"/>
              </a:rPr>
              <a:t>'da Kongo, Zaire, Kuzey-Rodezya</a:t>
            </a:r>
            <a:br>
              <a:rPr lang="tr-TR" sz="2600" dirty="0">
                <a:latin typeface="Trebuchet MS" pitchFamily="34" charset="0"/>
              </a:rPr>
            </a:br>
            <a:r>
              <a:rPr lang="tr-TR" sz="2600" b="1" dirty="0">
                <a:latin typeface="Trebuchet MS" pitchFamily="34" charset="0"/>
              </a:rPr>
              <a:t>Asya'</a:t>
            </a:r>
            <a:r>
              <a:rPr lang="tr-TR" sz="2600" dirty="0">
                <a:latin typeface="Trebuchet MS" pitchFamily="34" charset="0"/>
              </a:rPr>
              <a:t>da Kazakistan, Özbekistan, Afganistan (Dünya'nın en zengin bakır ve demir yataklarına sahip olduğu iddiası var, henüz işletilmiyor!),  Hindistan</a:t>
            </a:r>
            <a:br>
              <a:rPr lang="tr-TR" sz="2600" dirty="0">
                <a:latin typeface="Trebuchet MS" pitchFamily="34" charset="0"/>
              </a:rPr>
            </a:br>
            <a:r>
              <a:rPr lang="tr-TR" sz="2600" b="1" dirty="0">
                <a:latin typeface="Trebuchet MS" pitchFamily="34" charset="0"/>
              </a:rPr>
              <a:t>Avrupa</a:t>
            </a:r>
            <a:r>
              <a:rPr lang="tr-TR" sz="2600" dirty="0">
                <a:latin typeface="Trebuchet MS" pitchFamily="34" charset="0"/>
              </a:rPr>
              <a:t>'da Polonya, Finlandiya, Portekiz, Yugoslavya</a:t>
            </a:r>
            <a:br>
              <a:rPr lang="tr-TR" sz="2600" dirty="0">
                <a:latin typeface="Trebuchet MS" pitchFamily="34" charset="0"/>
              </a:rPr>
            </a:br>
            <a:r>
              <a:rPr lang="tr-TR" sz="2600" b="1" dirty="0" smtClean="0">
                <a:latin typeface="Trebuchet MS" pitchFamily="34" charset="0"/>
              </a:rPr>
              <a:t>Avustralya</a:t>
            </a:r>
            <a:r>
              <a:rPr lang="tr-TR" sz="2600" dirty="0" smtClean="0">
                <a:latin typeface="Trebuchet MS" pitchFamily="34" charset="0"/>
              </a:rPr>
              <a:t>'da </a:t>
            </a:r>
            <a:r>
              <a:rPr lang="tr-TR" sz="2600" dirty="0">
                <a:latin typeface="Trebuchet MS" pitchFamily="34" charset="0"/>
              </a:rPr>
              <a:t>ve Papua Yeni </a:t>
            </a:r>
            <a:r>
              <a:rPr lang="tr-TR" sz="2600" dirty="0" smtClean="0">
                <a:latin typeface="Trebuchet MS" pitchFamily="34" charset="0"/>
              </a:rPr>
              <a:t>Gine'de (yöre </a:t>
            </a:r>
            <a:r>
              <a:rPr lang="tr-TR" sz="2600" dirty="0">
                <a:latin typeface="Trebuchet MS" pitchFamily="34" charset="0"/>
              </a:rPr>
              <a:t>halkının isyanı sonucunda işletici firma Rio </a:t>
            </a:r>
            <a:r>
              <a:rPr lang="tr-TR" sz="2600" dirty="0" err="1">
                <a:latin typeface="Trebuchet MS" pitchFamily="34" charset="0"/>
              </a:rPr>
              <a:t>Tinto</a:t>
            </a:r>
            <a:r>
              <a:rPr lang="tr-TR" sz="2600" dirty="0">
                <a:latin typeface="Trebuchet MS" pitchFamily="34" charset="0"/>
              </a:rPr>
              <a:t> bu maden yatağını terk etti</a:t>
            </a:r>
            <a:r>
              <a:rPr lang="tr-TR" sz="2600" dirty="0" smtClean="0">
                <a:latin typeface="Trebuchet MS" pitchFamily="34" charset="0"/>
              </a:rPr>
              <a:t>)</a:t>
            </a:r>
          </a:p>
        </p:txBody>
      </p:sp>
      <p:sp>
        <p:nvSpPr>
          <p:cNvPr id="3" name="Metin kutusu 1"/>
          <p:cNvSpPr txBox="1"/>
          <p:nvPr/>
        </p:nvSpPr>
        <p:spPr>
          <a:xfrm>
            <a:off x="251520" y="476672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Bakır kaynakları</a:t>
            </a:r>
            <a:endParaRPr lang="tr-TR" sz="4400" dirty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851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23528" y="1332051"/>
            <a:ext cx="84969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  Dünya </a:t>
            </a:r>
            <a:r>
              <a:rPr lang="tr-TR" sz="2800" dirty="0">
                <a:latin typeface="Trebuchet MS" pitchFamily="34" charset="0"/>
              </a:rPr>
              <a:t>bakır cevheri üretiminde Amerika </a:t>
            </a:r>
            <a:r>
              <a:rPr lang="tr-TR" sz="2800" dirty="0" smtClean="0">
                <a:latin typeface="Trebuchet MS" pitchFamily="34" charset="0"/>
              </a:rPr>
              <a:t>     	Kıtası'nın </a:t>
            </a:r>
            <a:r>
              <a:rPr lang="tr-TR" sz="2800" dirty="0">
                <a:latin typeface="Trebuchet MS" pitchFamily="34" charset="0"/>
              </a:rPr>
              <a:t>payı büyüktür. </a:t>
            </a:r>
            <a:endParaRPr lang="tr-TR" sz="2800" dirty="0" smtClean="0">
              <a:latin typeface="Trebuchet MS" pitchFamily="34" charset="0"/>
            </a:endParaRPr>
          </a:p>
          <a:p>
            <a:pPr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  A.B.D</a:t>
            </a:r>
            <a:r>
              <a:rPr lang="tr-TR" sz="2800" dirty="0">
                <a:latin typeface="Trebuchet MS" pitchFamily="34" charset="0"/>
              </a:rPr>
              <a:t>., Şili ve Kanada 1992'de Batı-</a:t>
            </a:r>
            <a:r>
              <a:rPr lang="tr-TR" sz="2800" dirty="0" err="1">
                <a:latin typeface="Trebuchet MS" pitchFamily="34" charset="0"/>
              </a:rPr>
              <a:t>Bloku</a:t>
            </a:r>
            <a:r>
              <a:rPr lang="tr-TR" sz="2800" dirty="0">
                <a:latin typeface="Trebuchet MS" pitchFamily="34" charset="0"/>
              </a:rPr>
              <a:t> </a:t>
            </a:r>
            <a:r>
              <a:rPr lang="tr-TR" sz="2800" dirty="0" smtClean="0">
                <a:latin typeface="Trebuchet MS" pitchFamily="34" charset="0"/>
              </a:rPr>
              <a:t>	Dünya</a:t>
            </a:r>
            <a:r>
              <a:rPr lang="tr-TR" sz="2800" dirty="0">
                <a:latin typeface="Trebuchet MS" pitchFamily="34" charset="0"/>
              </a:rPr>
              <a:t>  cevher üretiminin % 58'ini, 2002'de ise </a:t>
            </a:r>
            <a:r>
              <a:rPr lang="tr-TR" sz="2800" dirty="0" smtClean="0">
                <a:latin typeface="Trebuchet MS" pitchFamily="34" charset="0"/>
              </a:rPr>
              <a:t>	% </a:t>
            </a:r>
            <a:r>
              <a:rPr lang="tr-TR" sz="2800" dirty="0">
                <a:latin typeface="Trebuchet MS" pitchFamily="34" charset="0"/>
              </a:rPr>
              <a:t>57,3'ünü gerçekleştirmiştir. </a:t>
            </a:r>
          </a:p>
          <a:p>
            <a:pPr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  Cevher </a:t>
            </a:r>
            <a:r>
              <a:rPr lang="tr-TR" sz="2800" dirty="0">
                <a:latin typeface="Trebuchet MS" pitchFamily="34" charset="0"/>
              </a:rPr>
              <a:t>üretiminde son on yıllık dönem içinde </a:t>
            </a:r>
            <a:r>
              <a:rPr lang="tr-TR" sz="2800" dirty="0" smtClean="0">
                <a:latin typeface="Trebuchet MS" pitchFamily="34" charset="0"/>
              </a:rPr>
              <a:t>	ABD</a:t>
            </a:r>
            <a:r>
              <a:rPr lang="tr-TR" sz="2800" dirty="0">
                <a:latin typeface="Trebuchet MS" pitchFamily="34" charset="0"/>
              </a:rPr>
              <a:t>, Kanada, </a:t>
            </a:r>
            <a:r>
              <a:rPr lang="tr-TR" sz="2800" dirty="0" err="1">
                <a:latin typeface="Trebuchet MS" pitchFamily="34" charset="0"/>
              </a:rPr>
              <a:t>Zambia</a:t>
            </a:r>
            <a:r>
              <a:rPr lang="tr-TR" sz="2800" dirty="0">
                <a:latin typeface="Trebuchet MS" pitchFamily="34" charset="0"/>
              </a:rPr>
              <a:t>, Yugoslavya, </a:t>
            </a:r>
            <a:r>
              <a:rPr lang="tr-TR" sz="2800" dirty="0" err="1">
                <a:latin typeface="Trebuchet MS" pitchFamily="34" charset="0"/>
              </a:rPr>
              <a:t>G.Afrika</a:t>
            </a:r>
            <a:r>
              <a:rPr lang="tr-TR" sz="2800" dirty="0">
                <a:latin typeface="Trebuchet MS" pitchFamily="34" charset="0"/>
              </a:rPr>
              <a:t> ve </a:t>
            </a:r>
            <a:r>
              <a:rPr lang="tr-TR" sz="2800" dirty="0" smtClean="0">
                <a:latin typeface="Trebuchet MS" pitchFamily="34" charset="0"/>
              </a:rPr>
              <a:t>	</a:t>
            </a:r>
            <a:r>
              <a:rPr lang="tr-TR" sz="2800" dirty="0" err="1" smtClean="0">
                <a:latin typeface="Trebuchet MS" pitchFamily="34" charset="0"/>
              </a:rPr>
              <a:t>Filipinler'de</a:t>
            </a:r>
            <a:r>
              <a:rPr lang="tr-TR" sz="2800" dirty="0" smtClean="0">
                <a:latin typeface="Trebuchet MS" pitchFamily="34" charset="0"/>
              </a:rPr>
              <a:t> </a:t>
            </a:r>
            <a:r>
              <a:rPr lang="tr-TR" sz="2800" dirty="0">
                <a:latin typeface="Trebuchet MS" pitchFamily="34" charset="0"/>
              </a:rPr>
              <a:t>düşme , Peru, Endonezya ve </a:t>
            </a:r>
            <a:r>
              <a:rPr lang="tr-TR" sz="2800" dirty="0" smtClean="0">
                <a:latin typeface="Trebuchet MS" pitchFamily="34" charset="0"/>
              </a:rPr>
              <a:t>	Avustralya'da </a:t>
            </a:r>
            <a:r>
              <a:rPr lang="tr-TR" sz="2800" dirty="0">
                <a:latin typeface="Trebuchet MS" pitchFamily="34" charset="0"/>
              </a:rPr>
              <a:t>ise önemli ölçüde yükselme </a:t>
            </a:r>
            <a:r>
              <a:rPr lang="tr-TR" sz="2800" dirty="0" smtClean="0">
                <a:latin typeface="Trebuchet MS" pitchFamily="34" charset="0"/>
              </a:rPr>
              <a:t>	olduğu </a:t>
            </a:r>
            <a:r>
              <a:rPr lang="tr-TR" sz="2800" dirty="0">
                <a:latin typeface="Trebuchet MS" pitchFamily="34" charset="0"/>
              </a:rPr>
              <a:t>izlenmektedir. </a:t>
            </a:r>
          </a:p>
        </p:txBody>
      </p:sp>
      <p:sp>
        <p:nvSpPr>
          <p:cNvPr id="3" name="Metin kutusu 1"/>
          <p:cNvSpPr txBox="1"/>
          <p:nvPr/>
        </p:nvSpPr>
        <p:spPr>
          <a:xfrm>
            <a:off x="251520" y="476672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Bakır kaynakları</a:t>
            </a:r>
            <a:endParaRPr lang="tr-TR" sz="4400" dirty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851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1520" y="1548075"/>
            <a:ext cx="85689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>
                <a:latin typeface="Trebuchet MS" pitchFamily="34" charset="0"/>
              </a:rPr>
              <a:t>Ülkemizde  keşfedilen  bakır madenleri, </a:t>
            </a:r>
            <a:endParaRPr lang="tr-TR" sz="2800" dirty="0" smtClean="0">
              <a:latin typeface="Trebuchet MS" pitchFamily="34" charset="0"/>
            </a:endParaRPr>
          </a:p>
          <a:p>
            <a:r>
              <a:rPr lang="tr-TR" sz="2800" dirty="0" smtClean="0">
                <a:latin typeface="Trebuchet MS" pitchFamily="34" charset="0"/>
              </a:rPr>
              <a:t>Karadeniz </a:t>
            </a:r>
            <a:r>
              <a:rPr lang="tr-TR" sz="2800" dirty="0">
                <a:latin typeface="Trebuchet MS" pitchFamily="34" charset="0"/>
              </a:rPr>
              <a:t>Bölgesi'nde ARTVİN (Murgul, </a:t>
            </a:r>
            <a:r>
              <a:rPr lang="tr-TR" sz="2800" dirty="0" err="1">
                <a:latin typeface="Trebuchet MS" pitchFamily="34" charset="0"/>
              </a:rPr>
              <a:t>Cerattepe</a:t>
            </a:r>
            <a:r>
              <a:rPr lang="tr-TR" sz="2800" dirty="0">
                <a:latin typeface="Trebuchet MS" pitchFamily="34" charset="0"/>
              </a:rPr>
              <a:t>), RİZE (Çayeli),  KASTAMONU (Küre) 'de ve </a:t>
            </a:r>
            <a:endParaRPr lang="tr-TR" sz="2800" dirty="0" smtClean="0">
              <a:latin typeface="Trebuchet MS" pitchFamily="34" charset="0"/>
            </a:endParaRPr>
          </a:p>
          <a:p>
            <a:r>
              <a:rPr lang="tr-TR" sz="2800" dirty="0" smtClean="0">
                <a:latin typeface="Trebuchet MS" pitchFamily="34" charset="0"/>
              </a:rPr>
              <a:t>Güneydoğu </a:t>
            </a:r>
            <a:r>
              <a:rPr lang="tr-TR" sz="2800" dirty="0">
                <a:latin typeface="Trebuchet MS" pitchFamily="34" charset="0"/>
              </a:rPr>
              <a:t>Anadolu Bölgesi'nde SİİRT (</a:t>
            </a:r>
            <a:r>
              <a:rPr lang="tr-TR" sz="2800" dirty="0" err="1">
                <a:latin typeface="Trebuchet MS" pitchFamily="34" charset="0"/>
              </a:rPr>
              <a:t>Madenköy</a:t>
            </a:r>
            <a:r>
              <a:rPr lang="tr-TR" sz="2800" dirty="0">
                <a:latin typeface="Trebuchet MS" pitchFamily="34" charset="0"/>
              </a:rPr>
              <a:t>) ve DİYARBAKIR (Ergani; aslında Elazığ'a bağlı Maden ilçesinde!..) yörelerinde </a:t>
            </a:r>
            <a:r>
              <a:rPr lang="tr-TR" sz="2800" dirty="0" smtClean="0">
                <a:latin typeface="Trebuchet MS" pitchFamily="34" charset="0"/>
              </a:rPr>
              <a:t>ÇANAKKALE</a:t>
            </a:r>
            <a:r>
              <a:rPr lang="tr-TR" sz="2800" dirty="0">
                <a:latin typeface="Trebuchet MS" pitchFamily="34" charset="0"/>
              </a:rPr>
              <a:t>  ve  KIRKLARELİ  yörelerinde  de çinko, kurşun ve molibden içeren kompleks bakır cevherleri olduğuna dair </a:t>
            </a:r>
            <a:r>
              <a:rPr lang="tr-TR" sz="2800" dirty="0" smtClean="0">
                <a:latin typeface="Trebuchet MS" pitchFamily="34" charset="0"/>
              </a:rPr>
              <a:t>bulgular </a:t>
            </a:r>
            <a:r>
              <a:rPr lang="tr-TR" sz="2800" dirty="0">
                <a:latin typeface="Trebuchet MS" pitchFamily="34" charset="0"/>
              </a:rPr>
              <a:t>ve kısmi faaliyetler vardır. </a:t>
            </a:r>
            <a:endParaRPr lang="tr-TR" sz="2800" dirty="0" smtClean="0">
              <a:latin typeface="Trebuchet MS" pitchFamily="34" charset="0"/>
            </a:endParaRPr>
          </a:p>
        </p:txBody>
      </p:sp>
      <p:sp>
        <p:nvSpPr>
          <p:cNvPr id="3" name="Metin kutusu 1"/>
          <p:cNvSpPr txBox="1"/>
          <p:nvPr/>
        </p:nvSpPr>
        <p:spPr>
          <a:xfrm>
            <a:off x="251520" y="571327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Ülkemizde Bakır kaynakları</a:t>
            </a:r>
            <a:endParaRPr lang="tr-TR" sz="4400" dirty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851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1520" y="1917987"/>
            <a:ext cx="86409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Trebuchet MS" pitchFamily="34" charset="0"/>
              </a:rPr>
              <a:t>				rezerv		</a:t>
            </a:r>
            <a:r>
              <a:rPr lang="tr-TR" dirty="0" err="1" smtClean="0">
                <a:latin typeface="Trebuchet MS" pitchFamily="34" charset="0"/>
              </a:rPr>
              <a:t>tenör</a:t>
            </a:r>
            <a:r>
              <a:rPr lang="tr-TR" dirty="0" smtClean="0">
                <a:latin typeface="Trebuchet MS" pitchFamily="34" charset="0"/>
              </a:rPr>
              <a:t>	metal üretim</a:t>
            </a:r>
            <a:endParaRPr lang="tr-TR" dirty="0">
              <a:latin typeface="Trebuchet MS" pitchFamily="34" charset="0"/>
            </a:endParaRPr>
          </a:p>
          <a:p>
            <a:r>
              <a:rPr lang="tr-TR" dirty="0">
                <a:latin typeface="Trebuchet MS" pitchFamily="34" charset="0"/>
              </a:rPr>
              <a:t>1)Rize / Çayeli /  </a:t>
            </a:r>
            <a:r>
              <a:rPr lang="tr-TR" dirty="0" err="1">
                <a:latin typeface="Trebuchet MS" pitchFamily="34" charset="0"/>
              </a:rPr>
              <a:t>Madenköy</a:t>
            </a:r>
            <a:r>
              <a:rPr lang="tr-TR" dirty="0">
                <a:latin typeface="Trebuchet MS" pitchFamily="34" charset="0"/>
              </a:rPr>
              <a:t>          </a:t>
            </a:r>
            <a:r>
              <a:rPr lang="tr-TR" dirty="0" smtClean="0">
                <a:latin typeface="Trebuchet MS" pitchFamily="34" charset="0"/>
              </a:rPr>
              <a:t>	16.511.040</a:t>
            </a:r>
            <a:r>
              <a:rPr lang="tr-TR" dirty="0">
                <a:latin typeface="Trebuchet MS" pitchFamily="34" charset="0"/>
              </a:rPr>
              <a:t>          </a:t>
            </a:r>
            <a:r>
              <a:rPr lang="tr-TR" dirty="0" smtClean="0">
                <a:latin typeface="Trebuchet MS" pitchFamily="34" charset="0"/>
              </a:rPr>
              <a:t>	5,5</a:t>
            </a:r>
            <a:r>
              <a:rPr lang="tr-TR" dirty="0">
                <a:latin typeface="Trebuchet MS" pitchFamily="34" charset="0"/>
              </a:rPr>
              <a:t>      	</a:t>
            </a:r>
            <a:r>
              <a:rPr lang="tr-TR" dirty="0" smtClean="0">
                <a:latin typeface="Trebuchet MS" pitchFamily="34" charset="0"/>
              </a:rPr>
              <a:t>908.107</a:t>
            </a:r>
            <a:r>
              <a:rPr lang="tr-TR" dirty="0">
                <a:latin typeface="Trebuchet MS" pitchFamily="34" charset="0"/>
              </a:rPr>
              <a:t/>
            </a:r>
            <a:br>
              <a:rPr lang="tr-TR" dirty="0">
                <a:latin typeface="Trebuchet MS" pitchFamily="34" charset="0"/>
              </a:rPr>
            </a:br>
            <a:r>
              <a:rPr lang="tr-TR" dirty="0">
                <a:latin typeface="Trebuchet MS" pitchFamily="34" charset="0"/>
              </a:rPr>
              <a:t>2)Trabzon / Maçka / </a:t>
            </a:r>
            <a:r>
              <a:rPr lang="tr-TR" dirty="0" err="1">
                <a:latin typeface="Trebuchet MS" pitchFamily="34" charset="0"/>
              </a:rPr>
              <a:t>Güzelyayla</a:t>
            </a:r>
            <a:r>
              <a:rPr lang="tr-TR" dirty="0">
                <a:latin typeface="Trebuchet MS" pitchFamily="34" charset="0"/>
              </a:rPr>
              <a:t>  </a:t>
            </a:r>
            <a:r>
              <a:rPr lang="tr-TR" dirty="0" smtClean="0">
                <a:latin typeface="Trebuchet MS" pitchFamily="34" charset="0"/>
              </a:rPr>
              <a:t>	154.700.000</a:t>
            </a:r>
            <a:r>
              <a:rPr lang="tr-TR" dirty="0">
                <a:latin typeface="Trebuchet MS" pitchFamily="34" charset="0"/>
              </a:rPr>
              <a:t>         </a:t>
            </a:r>
            <a:r>
              <a:rPr lang="tr-TR" dirty="0" smtClean="0">
                <a:latin typeface="Trebuchet MS" pitchFamily="34" charset="0"/>
              </a:rPr>
              <a:t>0,3</a:t>
            </a:r>
            <a:r>
              <a:rPr lang="tr-TR" dirty="0">
                <a:latin typeface="Trebuchet MS" pitchFamily="34" charset="0"/>
              </a:rPr>
              <a:t>        </a:t>
            </a:r>
            <a:r>
              <a:rPr lang="tr-TR" dirty="0" smtClean="0">
                <a:latin typeface="Trebuchet MS" pitchFamily="34" charset="0"/>
              </a:rPr>
              <a:t>464.100</a:t>
            </a:r>
            <a:r>
              <a:rPr lang="tr-TR" dirty="0">
                <a:latin typeface="Trebuchet MS" pitchFamily="34" charset="0"/>
              </a:rPr>
              <a:t/>
            </a:r>
            <a:br>
              <a:rPr lang="tr-TR" dirty="0">
                <a:latin typeface="Trebuchet MS" pitchFamily="34" charset="0"/>
              </a:rPr>
            </a:br>
            <a:r>
              <a:rPr lang="tr-TR" dirty="0">
                <a:latin typeface="Trebuchet MS" pitchFamily="34" charset="0"/>
              </a:rPr>
              <a:t>3)Siirt / Şirvan / </a:t>
            </a:r>
            <a:r>
              <a:rPr lang="tr-TR" dirty="0" err="1">
                <a:latin typeface="Trebuchet MS" pitchFamily="34" charset="0"/>
              </a:rPr>
              <a:t>Madenköy</a:t>
            </a:r>
            <a:r>
              <a:rPr lang="tr-TR" dirty="0">
                <a:latin typeface="Trebuchet MS" pitchFamily="34" charset="0"/>
              </a:rPr>
              <a:t>            </a:t>
            </a:r>
            <a:r>
              <a:rPr lang="tr-TR" dirty="0" smtClean="0">
                <a:latin typeface="Trebuchet MS" pitchFamily="34" charset="0"/>
              </a:rPr>
              <a:t>	14.515.000</a:t>
            </a:r>
            <a:r>
              <a:rPr lang="tr-TR" dirty="0">
                <a:latin typeface="Trebuchet MS" pitchFamily="34" charset="0"/>
              </a:rPr>
              <a:t>          </a:t>
            </a:r>
            <a:r>
              <a:rPr lang="tr-TR" dirty="0" smtClean="0">
                <a:latin typeface="Trebuchet MS" pitchFamily="34" charset="0"/>
              </a:rPr>
              <a:t>	3,0</a:t>
            </a:r>
            <a:r>
              <a:rPr lang="tr-TR" dirty="0">
                <a:latin typeface="Trebuchet MS" pitchFamily="34" charset="0"/>
              </a:rPr>
              <a:t>    </a:t>
            </a:r>
            <a:r>
              <a:rPr lang="tr-TR" dirty="0" smtClean="0">
                <a:latin typeface="Trebuchet MS" pitchFamily="34" charset="0"/>
              </a:rPr>
              <a:t>	435.450</a:t>
            </a:r>
            <a:r>
              <a:rPr lang="tr-TR" dirty="0">
                <a:latin typeface="Trebuchet MS" pitchFamily="34" charset="0"/>
              </a:rPr>
              <a:t/>
            </a:r>
            <a:br>
              <a:rPr lang="tr-TR" dirty="0">
                <a:latin typeface="Trebuchet MS" pitchFamily="34" charset="0"/>
              </a:rPr>
            </a:br>
            <a:r>
              <a:rPr lang="tr-TR" dirty="0">
                <a:latin typeface="Trebuchet MS" pitchFamily="34" charset="0"/>
              </a:rPr>
              <a:t>4)Erzurum / İspir / Ulutaş               </a:t>
            </a:r>
            <a:r>
              <a:rPr lang="tr-TR" dirty="0" smtClean="0">
                <a:latin typeface="Trebuchet MS" pitchFamily="34" charset="0"/>
              </a:rPr>
              <a:t>73.600.000</a:t>
            </a:r>
            <a:r>
              <a:rPr lang="tr-TR" dirty="0">
                <a:latin typeface="Trebuchet MS" pitchFamily="34" charset="0"/>
              </a:rPr>
              <a:t>          </a:t>
            </a:r>
            <a:r>
              <a:rPr lang="tr-TR" dirty="0" smtClean="0">
                <a:latin typeface="Trebuchet MS" pitchFamily="34" charset="0"/>
              </a:rPr>
              <a:t>0,31</a:t>
            </a:r>
            <a:r>
              <a:rPr lang="tr-TR" dirty="0">
                <a:latin typeface="Trebuchet MS" pitchFamily="34" charset="0"/>
              </a:rPr>
              <a:t>      </a:t>
            </a:r>
            <a:r>
              <a:rPr lang="tr-TR" dirty="0" smtClean="0">
                <a:latin typeface="Trebuchet MS" pitchFamily="34" charset="0"/>
              </a:rPr>
              <a:t>	228.160</a:t>
            </a:r>
            <a:r>
              <a:rPr lang="tr-TR" dirty="0">
                <a:latin typeface="Trebuchet MS" pitchFamily="34" charset="0"/>
              </a:rPr>
              <a:t/>
            </a:r>
            <a:br>
              <a:rPr lang="tr-TR" dirty="0">
                <a:latin typeface="Trebuchet MS" pitchFamily="34" charset="0"/>
              </a:rPr>
            </a:br>
            <a:r>
              <a:rPr lang="tr-TR" dirty="0">
                <a:latin typeface="Trebuchet MS" pitchFamily="34" charset="0"/>
              </a:rPr>
              <a:t>5)Kırklareli / - / </a:t>
            </a:r>
            <a:r>
              <a:rPr lang="tr-TR" dirty="0" err="1">
                <a:latin typeface="Trebuchet MS" pitchFamily="34" charset="0"/>
              </a:rPr>
              <a:t>Dereköy</a:t>
            </a:r>
            <a:r>
              <a:rPr lang="tr-TR" dirty="0">
                <a:latin typeface="Trebuchet MS" pitchFamily="34" charset="0"/>
              </a:rPr>
              <a:t>                </a:t>
            </a:r>
            <a:r>
              <a:rPr lang="tr-TR" dirty="0" smtClean="0">
                <a:latin typeface="Trebuchet MS" pitchFamily="34" charset="0"/>
              </a:rPr>
              <a:t>65.209.000</a:t>
            </a:r>
            <a:r>
              <a:rPr lang="tr-TR" dirty="0">
                <a:latin typeface="Trebuchet MS" pitchFamily="34" charset="0"/>
              </a:rPr>
              <a:t>          </a:t>
            </a:r>
            <a:r>
              <a:rPr lang="tr-TR" dirty="0" smtClean="0">
                <a:latin typeface="Trebuchet MS" pitchFamily="34" charset="0"/>
              </a:rPr>
              <a:t>	0,31</a:t>
            </a:r>
            <a:r>
              <a:rPr lang="tr-TR" dirty="0">
                <a:latin typeface="Trebuchet MS" pitchFamily="34" charset="0"/>
              </a:rPr>
              <a:t>   </a:t>
            </a:r>
            <a:r>
              <a:rPr lang="tr-TR" dirty="0" smtClean="0">
                <a:latin typeface="Trebuchet MS" pitchFamily="34" charset="0"/>
              </a:rPr>
              <a:t>	208.668</a:t>
            </a:r>
            <a:r>
              <a:rPr lang="tr-TR" dirty="0">
                <a:latin typeface="Trebuchet MS" pitchFamily="34" charset="0"/>
              </a:rPr>
              <a:t/>
            </a:r>
            <a:br>
              <a:rPr lang="tr-TR" dirty="0">
                <a:latin typeface="Trebuchet MS" pitchFamily="34" charset="0"/>
              </a:rPr>
            </a:br>
            <a:r>
              <a:rPr lang="tr-TR" dirty="0">
                <a:latin typeface="Trebuchet MS" pitchFamily="34" charset="0"/>
              </a:rPr>
              <a:t>6)Artvin / Murgul / Damar             </a:t>
            </a:r>
            <a:r>
              <a:rPr lang="tr-TR" dirty="0" smtClean="0">
                <a:latin typeface="Trebuchet MS" pitchFamily="34" charset="0"/>
              </a:rPr>
              <a:t>	15.238.000</a:t>
            </a:r>
            <a:r>
              <a:rPr lang="tr-TR" dirty="0">
                <a:latin typeface="Trebuchet MS" pitchFamily="34" charset="0"/>
              </a:rPr>
              <a:t>          </a:t>
            </a:r>
            <a:r>
              <a:rPr lang="tr-TR" dirty="0" smtClean="0">
                <a:latin typeface="Trebuchet MS" pitchFamily="34" charset="0"/>
              </a:rPr>
              <a:t>	1,18</a:t>
            </a:r>
            <a:r>
              <a:rPr lang="tr-TR" dirty="0">
                <a:latin typeface="Trebuchet MS" pitchFamily="34" charset="0"/>
              </a:rPr>
              <a:t>   </a:t>
            </a:r>
            <a:r>
              <a:rPr lang="tr-TR" dirty="0" smtClean="0">
                <a:latin typeface="Trebuchet MS" pitchFamily="34" charset="0"/>
              </a:rPr>
              <a:t>	179.808</a:t>
            </a:r>
            <a:r>
              <a:rPr lang="tr-TR" dirty="0">
                <a:latin typeface="Trebuchet MS" pitchFamily="34" charset="0"/>
              </a:rPr>
              <a:t/>
            </a:r>
            <a:br>
              <a:rPr lang="tr-TR" dirty="0">
                <a:latin typeface="Trebuchet MS" pitchFamily="34" charset="0"/>
              </a:rPr>
            </a:br>
            <a:r>
              <a:rPr lang="tr-TR" dirty="0">
                <a:latin typeface="Trebuchet MS" pitchFamily="34" charset="0"/>
              </a:rPr>
              <a:t>7)Kastamonu / Küre / </a:t>
            </a:r>
            <a:r>
              <a:rPr lang="tr-TR" dirty="0" err="1">
                <a:latin typeface="Trebuchet MS" pitchFamily="34" charset="0"/>
              </a:rPr>
              <a:t>Aşıköy</a:t>
            </a:r>
            <a:r>
              <a:rPr lang="tr-TR" dirty="0">
                <a:latin typeface="Trebuchet MS" pitchFamily="34" charset="0"/>
              </a:rPr>
              <a:t>         </a:t>
            </a:r>
            <a:r>
              <a:rPr lang="tr-TR" dirty="0" smtClean="0">
                <a:latin typeface="Trebuchet MS" pitchFamily="34" charset="0"/>
              </a:rPr>
              <a:t>	11.229.208</a:t>
            </a:r>
            <a:r>
              <a:rPr lang="tr-TR" dirty="0">
                <a:latin typeface="Trebuchet MS" pitchFamily="34" charset="0"/>
              </a:rPr>
              <a:t>          </a:t>
            </a:r>
            <a:r>
              <a:rPr lang="tr-TR" dirty="0" smtClean="0">
                <a:latin typeface="Trebuchet MS" pitchFamily="34" charset="0"/>
              </a:rPr>
              <a:t>	1,56</a:t>
            </a:r>
            <a:r>
              <a:rPr lang="tr-TR" dirty="0">
                <a:latin typeface="Trebuchet MS" pitchFamily="34" charset="0"/>
              </a:rPr>
              <a:t>  </a:t>
            </a:r>
            <a:r>
              <a:rPr lang="tr-TR" dirty="0" smtClean="0">
                <a:latin typeface="Trebuchet MS" pitchFamily="34" charset="0"/>
              </a:rPr>
              <a:t>	175.176</a:t>
            </a:r>
            <a:r>
              <a:rPr lang="tr-TR" dirty="0">
                <a:latin typeface="Trebuchet MS" pitchFamily="34" charset="0"/>
              </a:rPr>
              <a:t/>
            </a:r>
            <a:br>
              <a:rPr lang="tr-TR" dirty="0">
                <a:latin typeface="Trebuchet MS" pitchFamily="34" charset="0"/>
              </a:rPr>
            </a:br>
            <a:r>
              <a:rPr lang="tr-TR" dirty="0">
                <a:latin typeface="Trebuchet MS" pitchFamily="34" charset="0"/>
              </a:rPr>
              <a:t>8)Artvin / Murgul / </a:t>
            </a:r>
            <a:r>
              <a:rPr lang="tr-TR" dirty="0" err="1">
                <a:latin typeface="Trebuchet MS" pitchFamily="34" charset="0"/>
              </a:rPr>
              <a:t>Çakmakkaya</a:t>
            </a:r>
            <a:r>
              <a:rPr lang="tr-TR" dirty="0">
                <a:latin typeface="Trebuchet MS" pitchFamily="34" charset="0"/>
              </a:rPr>
              <a:t>   </a:t>
            </a:r>
            <a:r>
              <a:rPr lang="tr-TR" dirty="0" smtClean="0">
                <a:latin typeface="Trebuchet MS" pitchFamily="34" charset="0"/>
              </a:rPr>
              <a:t>	16.618.000</a:t>
            </a:r>
            <a:r>
              <a:rPr lang="tr-TR" dirty="0">
                <a:latin typeface="Trebuchet MS" pitchFamily="34" charset="0"/>
              </a:rPr>
              <a:t>          </a:t>
            </a:r>
            <a:r>
              <a:rPr lang="tr-TR" dirty="0" smtClean="0">
                <a:latin typeface="Trebuchet MS" pitchFamily="34" charset="0"/>
              </a:rPr>
              <a:t>	0,99</a:t>
            </a:r>
            <a:r>
              <a:rPr lang="tr-TR" dirty="0">
                <a:latin typeface="Trebuchet MS" pitchFamily="34" charset="0"/>
              </a:rPr>
              <a:t>     </a:t>
            </a:r>
            <a:r>
              <a:rPr lang="tr-TR" dirty="0" smtClean="0">
                <a:latin typeface="Trebuchet MS" pitchFamily="34" charset="0"/>
              </a:rPr>
              <a:t>	164.518</a:t>
            </a:r>
            <a:r>
              <a:rPr lang="tr-TR" dirty="0">
                <a:latin typeface="Trebuchet MS" pitchFamily="34" charset="0"/>
              </a:rPr>
              <a:t/>
            </a:r>
            <a:br>
              <a:rPr lang="tr-TR" dirty="0">
                <a:latin typeface="Trebuchet MS" pitchFamily="34" charset="0"/>
              </a:rPr>
            </a:br>
            <a:r>
              <a:rPr lang="tr-TR" dirty="0">
                <a:latin typeface="Trebuchet MS" pitchFamily="34" charset="0"/>
              </a:rPr>
              <a:t>9)Artvin / </a:t>
            </a:r>
            <a:r>
              <a:rPr lang="tr-TR" dirty="0" err="1">
                <a:latin typeface="Trebuchet MS" pitchFamily="34" charset="0"/>
              </a:rPr>
              <a:t>Kafkasör</a:t>
            </a:r>
            <a:r>
              <a:rPr lang="tr-TR" dirty="0">
                <a:latin typeface="Trebuchet MS" pitchFamily="34" charset="0"/>
              </a:rPr>
              <a:t> / </a:t>
            </a:r>
            <a:r>
              <a:rPr lang="tr-TR" dirty="0" err="1">
                <a:latin typeface="Trebuchet MS" pitchFamily="34" charset="0"/>
              </a:rPr>
              <a:t>Cerrattepe</a:t>
            </a:r>
            <a:r>
              <a:rPr lang="tr-TR" dirty="0">
                <a:latin typeface="Trebuchet MS" pitchFamily="34" charset="0"/>
              </a:rPr>
              <a:t>       </a:t>
            </a:r>
            <a:r>
              <a:rPr lang="tr-TR" dirty="0" smtClean="0">
                <a:latin typeface="Trebuchet MS" pitchFamily="34" charset="0"/>
              </a:rPr>
              <a:t>1.200.000</a:t>
            </a:r>
            <a:r>
              <a:rPr lang="tr-TR" dirty="0">
                <a:latin typeface="Trebuchet MS" pitchFamily="34" charset="0"/>
              </a:rPr>
              <a:t>        </a:t>
            </a:r>
            <a:r>
              <a:rPr lang="tr-TR" dirty="0" smtClean="0">
                <a:latin typeface="Trebuchet MS" pitchFamily="34" charset="0"/>
              </a:rPr>
              <a:t>	10,0</a:t>
            </a:r>
            <a:r>
              <a:rPr lang="tr-TR" dirty="0">
                <a:latin typeface="Trebuchet MS" pitchFamily="34" charset="0"/>
              </a:rPr>
              <a:t>  </a:t>
            </a:r>
            <a:r>
              <a:rPr lang="tr-TR" dirty="0" smtClean="0">
                <a:latin typeface="Trebuchet MS" pitchFamily="34" charset="0"/>
              </a:rPr>
              <a:t>	120.000</a:t>
            </a:r>
            <a:r>
              <a:rPr lang="tr-TR" dirty="0">
                <a:latin typeface="Trebuchet MS" pitchFamily="34" charset="0"/>
              </a:rPr>
              <a:t/>
            </a:r>
            <a:br>
              <a:rPr lang="tr-TR" dirty="0">
                <a:latin typeface="Trebuchet MS" pitchFamily="34" charset="0"/>
              </a:rPr>
            </a:br>
            <a:r>
              <a:rPr lang="tr-TR" dirty="0">
                <a:latin typeface="Trebuchet MS" pitchFamily="34" charset="0"/>
              </a:rPr>
              <a:t>10)Artvin / </a:t>
            </a:r>
            <a:r>
              <a:rPr lang="tr-TR" dirty="0" err="1">
                <a:latin typeface="Trebuchet MS" pitchFamily="34" charset="0"/>
              </a:rPr>
              <a:t>Kafkasör</a:t>
            </a:r>
            <a:r>
              <a:rPr lang="tr-TR" dirty="0">
                <a:latin typeface="Trebuchet MS" pitchFamily="34" charset="0"/>
              </a:rPr>
              <a:t> / </a:t>
            </a:r>
            <a:r>
              <a:rPr lang="tr-TR" dirty="0" err="1">
                <a:latin typeface="Trebuchet MS" pitchFamily="34" charset="0"/>
              </a:rPr>
              <a:t>Cerrattepe</a:t>
            </a:r>
            <a:r>
              <a:rPr lang="tr-TR" dirty="0">
                <a:latin typeface="Trebuchet MS" pitchFamily="34" charset="0"/>
              </a:rPr>
              <a:t>    </a:t>
            </a:r>
            <a:r>
              <a:rPr lang="tr-TR" dirty="0" smtClean="0">
                <a:latin typeface="Trebuchet MS" pitchFamily="34" charset="0"/>
              </a:rPr>
              <a:t>3.800.000</a:t>
            </a:r>
            <a:r>
              <a:rPr lang="tr-TR" dirty="0">
                <a:latin typeface="Trebuchet MS" pitchFamily="34" charset="0"/>
              </a:rPr>
              <a:t>           </a:t>
            </a:r>
            <a:r>
              <a:rPr lang="tr-TR" dirty="0" smtClean="0">
                <a:latin typeface="Trebuchet MS" pitchFamily="34" charset="0"/>
              </a:rPr>
              <a:t>2,1</a:t>
            </a:r>
            <a:r>
              <a:rPr lang="tr-TR" dirty="0">
                <a:latin typeface="Trebuchet MS" pitchFamily="34" charset="0"/>
              </a:rPr>
              <a:t>     </a:t>
            </a:r>
            <a:r>
              <a:rPr lang="tr-TR" dirty="0" smtClean="0">
                <a:latin typeface="Trebuchet MS" pitchFamily="34" charset="0"/>
              </a:rPr>
              <a:t>	  79.800</a:t>
            </a:r>
            <a:r>
              <a:rPr lang="tr-TR" dirty="0">
                <a:latin typeface="Trebuchet MS" pitchFamily="34" charset="0"/>
              </a:rPr>
              <a:t/>
            </a:r>
            <a:br>
              <a:rPr lang="tr-TR" dirty="0">
                <a:latin typeface="Trebuchet MS" pitchFamily="34" charset="0"/>
              </a:rPr>
            </a:br>
            <a:r>
              <a:rPr lang="tr-TR" dirty="0">
                <a:latin typeface="Trebuchet MS" pitchFamily="34" charset="0"/>
              </a:rPr>
              <a:t>11)Giresun / Espiye / </a:t>
            </a:r>
            <a:r>
              <a:rPr lang="tr-TR" dirty="0" err="1">
                <a:latin typeface="Trebuchet MS" pitchFamily="34" charset="0"/>
              </a:rPr>
              <a:t>Lahanos</a:t>
            </a:r>
            <a:r>
              <a:rPr lang="tr-TR" dirty="0">
                <a:latin typeface="Trebuchet MS" pitchFamily="34" charset="0"/>
              </a:rPr>
              <a:t>        </a:t>
            </a:r>
            <a:r>
              <a:rPr lang="tr-TR" dirty="0" smtClean="0">
                <a:latin typeface="Trebuchet MS" pitchFamily="34" charset="0"/>
              </a:rPr>
              <a:t>	1.529.000</a:t>
            </a:r>
            <a:r>
              <a:rPr lang="tr-TR" dirty="0">
                <a:latin typeface="Trebuchet MS" pitchFamily="34" charset="0"/>
              </a:rPr>
              <a:t>           </a:t>
            </a:r>
            <a:r>
              <a:rPr lang="tr-TR" dirty="0" smtClean="0">
                <a:latin typeface="Trebuchet MS" pitchFamily="34" charset="0"/>
              </a:rPr>
              <a:t>	4,23</a:t>
            </a:r>
            <a:r>
              <a:rPr lang="tr-TR" dirty="0">
                <a:latin typeface="Trebuchet MS" pitchFamily="34" charset="0"/>
              </a:rPr>
              <a:t>    </a:t>
            </a:r>
            <a:r>
              <a:rPr lang="tr-TR" dirty="0" smtClean="0">
                <a:latin typeface="Trebuchet MS" pitchFamily="34" charset="0"/>
              </a:rPr>
              <a:t>	  64.676</a:t>
            </a:r>
            <a:r>
              <a:rPr lang="tr-TR" dirty="0">
                <a:latin typeface="Trebuchet MS" pitchFamily="34" charset="0"/>
              </a:rPr>
              <a:t/>
            </a:r>
            <a:br>
              <a:rPr lang="tr-TR" dirty="0">
                <a:latin typeface="Trebuchet MS" pitchFamily="34" charset="0"/>
              </a:rPr>
            </a:br>
            <a:r>
              <a:rPr lang="tr-TR" dirty="0">
                <a:latin typeface="Trebuchet MS" pitchFamily="34" charset="0"/>
              </a:rPr>
              <a:t>12)Kırklareli/Demirköy/</a:t>
            </a:r>
            <a:r>
              <a:rPr lang="tr-TR" dirty="0" err="1">
                <a:latin typeface="Trebuchet MS" pitchFamily="34" charset="0"/>
              </a:rPr>
              <a:t>İkiztepe</a:t>
            </a:r>
            <a:r>
              <a:rPr lang="tr-TR" dirty="0">
                <a:latin typeface="Trebuchet MS" pitchFamily="34" charset="0"/>
              </a:rPr>
              <a:t>   </a:t>
            </a:r>
            <a:r>
              <a:rPr lang="tr-TR" dirty="0" smtClean="0">
                <a:latin typeface="Trebuchet MS" pitchFamily="34" charset="0"/>
              </a:rPr>
              <a:t>	12.700.000</a:t>
            </a:r>
            <a:r>
              <a:rPr lang="tr-TR" dirty="0">
                <a:latin typeface="Trebuchet MS" pitchFamily="34" charset="0"/>
              </a:rPr>
              <a:t>          </a:t>
            </a:r>
            <a:r>
              <a:rPr lang="tr-TR" dirty="0" smtClean="0">
                <a:latin typeface="Trebuchet MS" pitchFamily="34" charset="0"/>
              </a:rPr>
              <a:t>0,39</a:t>
            </a:r>
            <a:r>
              <a:rPr lang="tr-TR" dirty="0">
                <a:latin typeface="Trebuchet MS" pitchFamily="34" charset="0"/>
              </a:rPr>
              <a:t>    </a:t>
            </a:r>
            <a:r>
              <a:rPr lang="tr-TR" dirty="0" smtClean="0">
                <a:latin typeface="Trebuchet MS" pitchFamily="34" charset="0"/>
              </a:rPr>
              <a:t>	  49.539</a:t>
            </a:r>
            <a:endParaRPr lang="tr-TR" dirty="0">
              <a:latin typeface="Trebuchet MS" pitchFamily="34" charset="0"/>
            </a:endParaRPr>
          </a:p>
          <a:p>
            <a:r>
              <a:rPr lang="tr-TR" dirty="0">
                <a:latin typeface="Trebuchet MS" pitchFamily="34" charset="0"/>
              </a:rPr>
              <a:t>Toplam                                         </a:t>
            </a:r>
            <a:r>
              <a:rPr lang="tr-TR" dirty="0" smtClean="0">
                <a:latin typeface="Trebuchet MS" pitchFamily="34" charset="0"/>
              </a:rPr>
              <a:t>	436.152.000</a:t>
            </a:r>
            <a:r>
              <a:rPr lang="tr-TR" dirty="0">
                <a:latin typeface="Trebuchet MS" pitchFamily="34" charset="0"/>
              </a:rPr>
              <a:t>            -      </a:t>
            </a:r>
            <a:r>
              <a:rPr lang="tr-TR" dirty="0" smtClean="0">
                <a:latin typeface="Trebuchet MS" pitchFamily="34" charset="0"/>
              </a:rPr>
              <a:t>3.560.499</a:t>
            </a:r>
            <a:endParaRPr lang="tr-TR" dirty="0">
              <a:latin typeface="Trebuchet MS" pitchFamily="34" charset="0"/>
            </a:endParaRPr>
          </a:p>
          <a:p>
            <a:endParaRPr lang="tr-TR" dirty="0">
              <a:latin typeface="Trebuchet MS" pitchFamily="34" charset="0"/>
            </a:endParaRPr>
          </a:p>
        </p:txBody>
      </p:sp>
      <p:sp>
        <p:nvSpPr>
          <p:cNvPr id="3" name="Metin kutusu 1"/>
          <p:cNvSpPr txBox="1"/>
          <p:nvPr/>
        </p:nvSpPr>
        <p:spPr>
          <a:xfrm>
            <a:off x="323528" y="643335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Ülkemizde Bakır kaynakları</a:t>
            </a:r>
            <a:endParaRPr lang="tr-TR" sz="4400" dirty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851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74848" y="674440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Bakır mineralleri</a:t>
            </a:r>
            <a:endParaRPr lang="tr-TR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5 Dikdörtgen"/>
          <p:cNvSpPr/>
          <p:nvPr/>
        </p:nvSpPr>
        <p:spPr>
          <a:xfrm>
            <a:off x="395536" y="1628800"/>
            <a:ext cx="849694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latin typeface="Trebuchet MS" pitchFamily="34" charset="0"/>
              </a:rPr>
              <a:t>Doğada en yaygın bulunan bakır mineralleri oksitli ve kükürtlü minerallerdir.</a:t>
            </a:r>
          </a:p>
          <a:p>
            <a:endParaRPr lang="tr-TR" sz="2800" dirty="0" smtClean="0">
              <a:latin typeface="Trebuchet MS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SzPct val="130000"/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Oksitli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SzPct val="130000"/>
              <a:buFont typeface="Arial" pitchFamily="34" charset="0"/>
              <a:buChar char="•"/>
            </a:pPr>
            <a:endParaRPr lang="tr-TR" sz="2800" dirty="0">
              <a:latin typeface="Trebuchet MS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SzPct val="130000"/>
            </a:pPr>
            <a:endParaRPr lang="tr-TR" sz="2800" dirty="0" smtClean="0">
              <a:latin typeface="Trebuchet MS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SzPct val="130000"/>
            </a:pPr>
            <a:endParaRPr lang="tr-TR" sz="2800" dirty="0" smtClean="0">
              <a:latin typeface="Trebuchet MS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SzPct val="130000"/>
            </a:pPr>
            <a:endParaRPr lang="tr-TR" sz="2800" dirty="0" smtClean="0">
              <a:latin typeface="Trebuchet MS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SzPct val="130000"/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Kükürtlü</a:t>
            </a:r>
          </a:p>
          <a:p>
            <a:pPr>
              <a:buClr>
                <a:schemeClr val="bg2">
                  <a:lumMod val="50000"/>
                </a:schemeClr>
              </a:buClr>
              <a:buSzPct val="130000"/>
            </a:pPr>
            <a:endParaRPr lang="tr-TR" sz="2800" dirty="0" smtClean="0">
              <a:latin typeface="Trebuchet MS" pitchFamily="34" charset="0"/>
            </a:endParaRPr>
          </a:p>
          <a:p>
            <a:pPr marL="457200" indent="-457200">
              <a:buClr>
                <a:schemeClr val="accent1">
                  <a:lumMod val="75000"/>
                </a:schemeClr>
              </a:buClr>
              <a:buSzPct val="130000"/>
              <a:buFont typeface="Arial" pitchFamily="34" charset="0"/>
              <a:buChar char="•"/>
            </a:pPr>
            <a:endParaRPr lang="tr-TR" sz="2800" dirty="0">
              <a:latin typeface="Trebuchet MS" pitchFamily="34" charset="0"/>
            </a:endParaRPr>
          </a:p>
        </p:txBody>
      </p:sp>
      <p:pic>
        <p:nvPicPr>
          <p:cNvPr id="8" name="Picture 2" descr="Illustration depicting Copper exploration and disocver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" contrast="17000"/>
                    </a14:imgEffect>
                  </a14:imgLayer>
                </a14:imgProps>
              </a:ext>
            </a:extLst>
          </a:blip>
          <a:srcRect l="12655" r="49294" b="81218"/>
          <a:stretch/>
        </p:blipFill>
        <p:spPr bwMode="auto">
          <a:xfrm>
            <a:off x="3795822" y="2780928"/>
            <a:ext cx="4641587" cy="1584176"/>
          </a:xfrm>
          <a:prstGeom prst="rect">
            <a:avLst/>
          </a:prstGeom>
          <a:noFill/>
        </p:spPr>
      </p:pic>
      <p:pic>
        <p:nvPicPr>
          <p:cNvPr id="7" name="Picture 2" descr="Illustration depicting Copper exploration and disocver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" contrast="17000"/>
                    </a14:imgEffect>
                  </a14:imgLayer>
                </a14:imgProps>
              </a:ext>
            </a:extLst>
          </a:blip>
          <a:srcRect l="61384" b="81218"/>
          <a:stretch/>
        </p:blipFill>
        <p:spPr bwMode="auto">
          <a:xfrm>
            <a:off x="3943438" y="4725144"/>
            <a:ext cx="4496274" cy="1512168"/>
          </a:xfrm>
          <a:prstGeom prst="rect">
            <a:avLst/>
          </a:prstGeom>
          <a:noFill/>
        </p:spPr>
      </p:pic>
      <p:sp useBgFill="1">
        <p:nvSpPr>
          <p:cNvPr id="2" name="Metin kutusu 1"/>
          <p:cNvSpPr txBox="1"/>
          <p:nvPr/>
        </p:nvSpPr>
        <p:spPr>
          <a:xfrm>
            <a:off x="4773212" y="2607295"/>
            <a:ext cx="366650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tr-TR" sz="2400" dirty="0" smtClean="0">
                <a:latin typeface="Trebuchet MS" panose="020B0603020202020204" pitchFamily="34" charset="0"/>
              </a:rPr>
              <a:t>Oksitli bakır mineralleri</a:t>
            </a:r>
            <a:endParaRPr lang="tr-TR" sz="2400" dirty="0">
              <a:latin typeface="Trebuchet MS" panose="020B0603020202020204" pitchFamily="34" charset="0"/>
            </a:endParaRPr>
          </a:p>
        </p:txBody>
      </p:sp>
      <p:sp useBgFill="1">
        <p:nvSpPr>
          <p:cNvPr id="9" name="Metin kutusu 8"/>
          <p:cNvSpPr txBox="1"/>
          <p:nvPr/>
        </p:nvSpPr>
        <p:spPr>
          <a:xfrm>
            <a:off x="4332954" y="4551511"/>
            <a:ext cx="396044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tr-TR" sz="2400" dirty="0" smtClean="0">
                <a:latin typeface="Trebuchet MS" panose="020B0603020202020204" pitchFamily="34" charset="0"/>
              </a:rPr>
              <a:t>kükürtlü bakır mineralleri</a:t>
            </a:r>
            <a:endParaRPr lang="tr-TR" sz="2400" dirty="0">
              <a:latin typeface="Trebuchet MS" panose="020B0603020202020204" pitchFamily="34" charset="0"/>
            </a:endParaRPr>
          </a:p>
        </p:txBody>
      </p:sp>
      <p:sp useBgFill="1">
        <p:nvSpPr>
          <p:cNvPr id="11" name="Metin kutusu 10"/>
          <p:cNvSpPr txBox="1"/>
          <p:nvPr/>
        </p:nvSpPr>
        <p:spPr>
          <a:xfrm>
            <a:off x="3874657" y="4121886"/>
            <a:ext cx="4877034" cy="415498"/>
          </a:xfrm>
          <a:prstGeom prst="rect">
            <a:avLst/>
          </a:prstGeom>
        </p:spPr>
        <p:txBody>
          <a:bodyPr wrap="square" tIns="0" rtlCol="0">
            <a:spAutoFit/>
          </a:bodyPr>
          <a:lstStyle/>
          <a:p>
            <a:r>
              <a:rPr lang="tr-TR" sz="2400" dirty="0" err="1" smtClean="0">
                <a:latin typeface="Trebuchet MS" panose="020B0603020202020204" pitchFamily="34" charset="0"/>
              </a:rPr>
              <a:t>Malahit</a:t>
            </a:r>
            <a:r>
              <a:rPr lang="tr-TR" sz="2400" dirty="0" smtClean="0">
                <a:latin typeface="Trebuchet MS" panose="020B0603020202020204" pitchFamily="34" charset="0"/>
              </a:rPr>
              <a:t>      </a:t>
            </a:r>
            <a:r>
              <a:rPr lang="tr-TR" sz="2400" dirty="0" err="1" smtClean="0">
                <a:latin typeface="Trebuchet MS" panose="020B0603020202020204" pitchFamily="34" charset="0"/>
              </a:rPr>
              <a:t>azurit</a:t>
            </a:r>
            <a:r>
              <a:rPr lang="tr-TR" sz="2400" dirty="0" smtClean="0">
                <a:latin typeface="Trebuchet MS" panose="020B0603020202020204" pitchFamily="34" charset="0"/>
              </a:rPr>
              <a:t>       </a:t>
            </a:r>
            <a:r>
              <a:rPr lang="tr-TR" sz="2400" dirty="0" err="1" smtClean="0">
                <a:latin typeface="Trebuchet MS" panose="020B0603020202020204" pitchFamily="34" charset="0"/>
              </a:rPr>
              <a:t>krisokol</a:t>
            </a:r>
            <a:endParaRPr lang="tr-TR" sz="2400" dirty="0">
              <a:latin typeface="Trebuchet MS" panose="020B0603020202020204" pitchFamily="34" charset="0"/>
            </a:endParaRPr>
          </a:p>
        </p:txBody>
      </p:sp>
      <p:sp useBgFill="1">
        <p:nvSpPr>
          <p:cNvPr id="12" name="Metin kutusu 11"/>
          <p:cNvSpPr txBox="1"/>
          <p:nvPr/>
        </p:nvSpPr>
        <p:spPr>
          <a:xfrm>
            <a:off x="3943438" y="6027205"/>
            <a:ext cx="4877034" cy="415498"/>
          </a:xfrm>
          <a:prstGeom prst="rect">
            <a:avLst/>
          </a:prstGeom>
        </p:spPr>
        <p:txBody>
          <a:bodyPr wrap="square" tIns="0" rtlCol="0">
            <a:spAutoFit/>
          </a:bodyPr>
          <a:lstStyle/>
          <a:p>
            <a:r>
              <a:rPr lang="tr-TR" sz="2400" dirty="0" smtClean="0">
                <a:latin typeface="Trebuchet MS" panose="020B0603020202020204" pitchFamily="34" charset="0"/>
              </a:rPr>
              <a:t>  </a:t>
            </a:r>
            <a:r>
              <a:rPr lang="tr-TR" sz="2400" dirty="0" err="1" smtClean="0">
                <a:latin typeface="Trebuchet MS" panose="020B0603020202020204" pitchFamily="34" charset="0"/>
              </a:rPr>
              <a:t>bornit</a:t>
            </a:r>
            <a:r>
              <a:rPr lang="tr-TR" sz="2400" dirty="0" smtClean="0">
                <a:latin typeface="Trebuchet MS" panose="020B0603020202020204" pitchFamily="34" charset="0"/>
              </a:rPr>
              <a:t>    </a:t>
            </a:r>
            <a:r>
              <a:rPr lang="tr-TR" sz="2400" dirty="0" err="1" smtClean="0">
                <a:latin typeface="Trebuchet MS" panose="020B0603020202020204" pitchFamily="34" charset="0"/>
              </a:rPr>
              <a:t>kalkozit</a:t>
            </a:r>
            <a:r>
              <a:rPr lang="tr-TR" sz="2400" dirty="0" smtClean="0">
                <a:latin typeface="Trebuchet MS" panose="020B0603020202020204" pitchFamily="34" charset="0"/>
              </a:rPr>
              <a:t>     </a:t>
            </a:r>
            <a:r>
              <a:rPr lang="tr-TR" sz="2400" dirty="0" err="1" smtClean="0">
                <a:latin typeface="Trebuchet MS" panose="020B0603020202020204" pitchFamily="34" charset="0"/>
              </a:rPr>
              <a:t>kalkoprit</a:t>
            </a:r>
            <a:endParaRPr lang="tr-TR" sz="2400" dirty="0">
              <a:latin typeface="Trebuchet MS" panose="020B0603020202020204" pitchFamily="34" charset="0"/>
            </a:endParaRPr>
          </a:p>
        </p:txBody>
      </p:sp>
      <p:sp>
        <p:nvSpPr>
          <p:cNvPr id="5" name="Sol Ayraç 4"/>
          <p:cNvSpPr/>
          <p:nvPr/>
        </p:nvSpPr>
        <p:spPr>
          <a:xfrm>
            <a:off x="3419872" y="2852254"/>
            <a:ext cx="216024" cy="1699257"/>
          </a:xfrm>
          <a:prstGeom prst="leftBrac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Sol Ayraç 13"/>
          <p:cNvSpPr/>
          <p:nvPr/>
        </p:nvSpPr>
        <p:spPr>
          <a:xfrm>
            <a:off x="3419872" y="4653136"/>
            <a:ext cx="216024" cy="1699257"/>
          </a:xfrm>
          <a:prstGeom prst="leftBrac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/>
          <p:cNvSpPr txBox="1"/>
          <p:nvPr/>
        </p:nvSpPr>
        <p:spPr>
          <a:xfrm>
            <a:off x="899592" y="3409836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hidrometalurji</a:t>
            </a:r>
            <a:endParaRPr lang="tr-TR" sz="28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899592" y="5498068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pirometalurji</a:t>
            </a:r>
            <a:endParaRPr lang="tr-TR" sz="28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679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74848" y="674440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Bakır mineralleri</a:t>
            </a:r>
            <a:endParaRPr lang="tr-TR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9714" y="3717032"/>
            <a:ext cx="3990302" cy="265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1270472" y="5885372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dirty="0" err="1" smtClean="0">
                <a:latin typeface="Trebuchet MS" panose="020B0603020202020204" pitchFamily="34" charset="0"/>
              </a:rPr>
              <a:t>Kuprit</a:t>
            </a:r>
            <a:r>
              <a:rPr lang="tr-TR" sz="2800" dirty="0" smtClean="0">
                <a:latin typeface="Trebuchet MS" panose="020B0603020202020204" pitchFamily="34" charset="0"/>
              </a:rPr>
              <a:t> (Cu</a:t>
            </a:r>
            <a:r>
              <a:rPr lang="tr-TR" sz="2800" baseline="-25000" dirty="0" smtClean="0">
                <a:latin typeface="Trebuchet MS" panose="020B0603020202020204" pitchFamily="34" charset="0"/>
              </a:rPr>
              <a:t>2</a:t>
            </a:r>
            <a:r>
              <a:rPr lang="tr-TR" sz="2800" dirty="0" smtClean="0">
                <a:latin typeface="Trebuchet MS" panose="020B0603020202020204" pitchFamily="34" charset="0"/>
              </a:rPr>
              <a:t>O)</a:t>
            </a:r>
            <a:endParaRPr lang="tr-TR" sz="2800" dirty="0">
              <a:latin typeface="Trebuchet MS" panose="020B0603020202020204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259312" cy="374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Metin kutusu 17"/>
          <p:cNvSpPr txBox="1"/>
          <p:nvPr/>
        </p:nvSpPr>
        <p:spPr>
          <a:xfrm>
            <a:off x="4860032" y="1445685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 smtClean="0">
                <a:latin typeface="Trebuchet MS" panose="020B0603020202020204" pitchFamily="34" charset="0"/>
              </a:rPr>
              <a:t>Kalkoprit</a:t>
            </a:r>
            <a:r>
              <a:rPr lang="tr-TR" sz="2800" dirty="0" smtClean="0">
                <a:latin typeface="Trebuchet MS" panose="020B0603020202020204" pitchFamily="34" charset="0"/>
              </a:rPr>
              <a:t> (CuFeS</a:t>
            </a:r>
            <a:r>
              <a:rPr lang="tr-TR" sz="2800" baseline="-25000" dirty="0" smtClean="0">
                <a:latin typeface="Trebuchet MS" panose="020B0603020202020204" pitchFamily="34" charset="0"/>
              </a:rPr>
              <a:t>2</a:t>
            </a:r>
            <a:r>
              <a:rPr lang="tr-TR" sz="2800" dirty="0" smtClean="0">
                <a:latin typeface="Trebuchet MS" panose="020B0603020202020204" pitchFamily="34" charset="0"/>
              </a:rPr>
              <a:t>)</a:t>
            </a:r>
            <a:endParaRPr lang="tr-TR" sz="28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661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74848" y="674440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Bakır mineralleri</a:t>
            </a:r>
            <a:endParaRPr lang="tr-TR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323528" y="5885372"/>
            <a:ext cx="4259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dirty="0" err="1" smtClean="0">
                <a:latin typeface="Trebuchet MS" panose="020B0603020202020204" pitchFamily="34" charset="0"/>
              </a:rPr>
              <a:t>Azurit</a:t>
            </a:r>
            <a:r>
              <a:rPr lang="tr-TR" sz="2800" dirty="0">
                <a:latin typeface="Trebuchet MS" panose="020B0603020202020204" pitchFamily="34" charset="0"/>
              </a:rPr>
              <a:t> </a:t>
            </a:r>
            <a:r>
              <a:rPr lang="tr-TR" sz="2800" dirty="0" smtClean="0">
                <a:latin typeface="Trebuchet MS" panose="020B0603020202020204" pitchFamily="34" charset="0"/>
              </a:rPr>
              <a:t>(2CuCO</a:t>
            </a:r>
            <a:r>
              <a:rPr lang="tr-TR" sz="2800" baseline="-25000" dirty="0" smtClean="0">
                <a:latin typeface="Trebuchet MS" panose="020B0603020202020204" pitchFamily="34" charset="0"/>
              </a:rPr>
              <a:t>3</a:t>
            </a:r>
            <a:r>
              <a:rPr lang="tr-TR" sz="2800" dirty="0" smtClean="0">
                <a:latin typeface="Trebuchet MS" panose="020B0603020202020204" pitchFamily="34" charset="0"/>
              </a:rPr>
              <a:t>.Cu(OH)</a:t>
            </a:r>
            <a:r>
              <a:rPr lang="tr-TR" sz="2800" baseline="-25000" dirty="0" smtClean="0">
                <a:latin typeface="Trebuchet MS" panose="020B0603020202020204" pitchFamily="34" charset="0"/>
              </a:rPr>
              <a:t>2</a:t>
            </a:r>
            <a:r>
              <a:rPr lang="tr-TR" sz="2800" dirty="0">
                <a:latin typeface="Trebuchet MS" panose="020B0603020202020204" pitchFamily="34" charset="0"/>
              </a:rPr>
              <a:t>)</a:t>
            </a:r>
          </a:p>
          <a:p>
            <a:pPr algn="r"/>
            <a:endParaRPr lang="tr-TR" sz="2800" dirty="0">
              <a:latin typeface="Trebuchet MS" panose="020B0603020202020204" pitchFamily="34" charset="0"/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4211960" y="148478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 smtClean="0">
                <a:latin typeface="Trebuchet MS" panose="020B0603020202020204" pitchFamily="34" charset="0"/>
              </a:rPr>
              <a:t>Malahit</a:t>
            </a:r>
            <a:r>
              <a:rPr lang="tr-TR" sz="2800" dirty="0" smtClean="0">
                <a:latin typeface="Trebuchet MS" panose="020B0603020202020204" pitchFamily="34" charset="0"/>
              </a:rPr>
              <a:t> (CuCO</a:t>
            </a:r>
            <a:r>
              <a:rPr lang="tr-TR" sz="2800" baseline="-25000" dirty="0" smtClean="0">
                <a:latin typeface="Trebuchet MS" panose="020B0603020202020204" pitchFamily="34" charset="0"/>
              </a:rPr>
              <a:t>3</a:t>
            </a:r>
            <a:r>
              <a:rPr lang="tr-TR" sz="2800" dirty="0" smtClean="0">
                <a:latin typeface="Trebuchet MS" panose="020B0603020202020204" pitchFamily="34" charset="0"/>
              </a:rPr>
              <a:t>.Cu(OH)</a:t>
            </a:r>
            <a:r>
              <a:rPr lang="tr-TR" sz="2800" baseline="-25000" dirty="0" smtClean="0">
                <a:latin typeface="Trebuchet MS" panose="020B0603020202020204" pitchFamily="34" charset="0"/>
              </a:rPr>
              <a:t>2</a:t>
            </a:r>
            <a:r>
              <a:rPr lang="tr-TR" sz="2800" dirty="0" smtClean="0">
                <a:latin typeface="Trebuchet MS" panose="020B0603020202020204" pitchFamily="34" charset="0"/>
              </a:rPr>
              <a:t>)</a:t>
            </a:r>
            <a:endParaRPr lang="tr-TR" sz="2800" dirty="0">
              <a:latin typeface="Trebuchet MS" panose="020B0603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1254"/>
            <a:ext cx="3484860" cy="394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6872"/>
            <a:ext cx="3888432" cy="438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9034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932" y="3193862"/>
            <a:ext cx="6190268" cy="350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74848" y="674440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Bakır mineralleri</a:t>
            </a:r>
            <a:endParaRPr lang="tr-TR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1331640" y="1588666"/>
            <a:ext cx="325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dirty="0" err="1" smtClean="0">
                <a:latin typeface="Trebuchet MS" panose="020B0603020202020204" pitchFamily="34" charset="0"/>
              </a:rPr>
              <a:t>Bornit</a:t>
            </a:r>
            <a:r>
              <a:rPr lang="tr-TR" sz="2800" dirty="0">
                <a:latin typeface="Trebuchet MS" panose="020B0603020202020204" pitchFamily="34" charset="0"/>
              </a:rPr>
              <a:t> (</a:t>
            </a:r>
            <a:r>
              <a:rPr lang="tr-TR" sz="2800" dirty="0" smtClean="0">
                <a:latin typeface="Trebuchet MS" panose="020B0603020202020204" pitchFamily="34" charset="0"/>
              </a:rPr>
              <a:t>Cu</a:t>
            </a:r>
            <a:r>
              <a:rPr lang="tr-TR" sz="2800" baseline="-25000" dirty="0" smtClean="0">
                <a:latin typeface="Trebuchet MS" panose="020B0603020202020204" pitchFamily="34" charset="0"/>
              </a:rPr>
              <a:t>5</a:t>
            </a:r>
            <a:r>
              <a:rPr lang="tr-TR" sz="2800" dirty="0" smtClean="0">
                <a:latin typeface="Trebuchet MS" panose="020B0603020202020204" pitchFamily="34" charset="0"/>
              </a:rPr>
              <a:t>FeS</a:t>
            </a:r>
            <a:r>
              <a:rPr lang="tr-TR" sz="2800" baseline="-25000" dirty="0">
                <a:latin typeface="Trebuchet MS" panose="020B0603020202020204" pitchFamily="34" charset="0"/>
              </a:rPr>
              <a:t>4</a:t>
            </a:r>
            <a:r>
              <a:rPr lang="tr-TR" sz="2800" dirty="0" smtClean="0">
                <a:latin typeface="Trebuchet MS" panose="020B0603020202020204" pitchFamily="34" charset="0"/>
              </a:rPr>
              <a:t>)</a:t>
            </a:r>
            <a:endParaRPr lang="tr-TR" sz="2800" dirty="0">
              <a:latin typeface="Trebuchet MS" panose="020B0603020202020204" pitchFamily="34" charset="0"/>
            </a:endParaRPr>
          </a:p>
          <a:p>
            <a:pPr algn="r"/>
            <a:endParaRPr lang="tr-TR" sz="2800" dirty="0">
              <a:latin typeface="Trebuchet MS" panose="020B0603020202020204" pitchFamily="34" charset="0"/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6372200" y="6178932"/>
            <a:ext cx="2625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 smtClean="0">
                <a:latin typeface="Trebuchet MS" panose="020B0603020202020204" pitchFamily="34" charset="0"/>
              </a:rPr>
              <a:t>Kalkozit</a:t>
            </a:r>
            <a:r>
              <a:rPr lang="tr-TR" sz="2800" dirty="0" smtClean="0">
                <a:latin typeface="Trebuchet MS" panose="020B0603020202020204" pitchFamily="34" charset="0"/>
              </a:rPr>
              <a:t> (Cu</a:t>
            </a:r>
            <a:r>
              <a:rPr lang="tr-TR" sz="2800" baseline="-25000" dirty="0" smtClean="0">
                <a:latin typeface="Trebuchet MS" panose="020B0603020202020204" pitchFamily="34" charset="0"/>
              </a:rPr>
              <a:t>2</a:t>
            </a:r>
            <a:r>
              <a:rPr lang="tr-TR" sz="2800" dirty="0" smtClean="0">
                <a:latin typeface="Trebuchet MS" panose="020B0603020202020204" pitchFamily="34" charset="0"/>
              </a:rPr>
              <a:t>S)</a:t>
            </a:r>
            <a:endParaRPr lang="tr-TR" sz="2800" dirty="0">
              <a:latin typeface="Trebuchet MS" panose="020B0603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2426" y="1556792"/>
            <a:ext cx="416206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3898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308179" y="499319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tarihçe</a:t>
            </a:r>
            <a:endParaRPr lang="tr-TR" sz="4400" dirty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51520" y="1262365"/>
            <a:ext cx="872831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itchFamily="34" charset="0"/>
              </a:rPr>
              <a:t>Altın, gümüş ve meteor demirinden önce insanlığı Taş Devri'nden kurtaran bakırın en eski kalıntılarına Konya yakınlarındaki </a:t>
            </a:r>
            <a:r>
              <a:rPr lang="tr-TR" sz="2800" dirty="0" err="1">
                <a:latin typeface="Trebuchet MS" pitchFamily="34" charset="0"/>
              </a:rPr>
              <a:t>Çatalhöyük'de</a:t>
            </a:r>
            <a:r>
              <a:rPr lang="tr-TR" sz="2800" dirty="0">
                <a:latin typeface="Trebuchet MS" pitchFamily="34" charset="0"/>
              </a:rPr>
              <a:t> rastlanmıştır. Bunlar günümüzden 9000 yıl öncesine (MÖ 7000)  aittir. </a:t>
            </a:r>
            <a:endParaRPr lang="tr-TR" sz="2800" dirty="0" smtClean="0">
              <a:latin typeface="Trebuchet MS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Anadolu'dan </a:t>
            </a:r>
            <a:r>
              <a:rPr lang="tr-TR" sz="2800" dirty="0">
                <a:latin typeface="Trebuchet MS" pitchFamily="34" charset="0"/>
              </a:rPr>
              <a:t>daha sonra Mısır, Mezopotamya, Hindistan, İspanya ve Çin bakırı erken tanıyan (MÖ. 4000-2500) ülkeler arasında yer almışlardır</a:t>
            </a:r>
            <a:r>
              <a:rPr lang="tr-TR" sz="2800" dirty="0" smtClean="0">
                <a:latin typeface="Trebuchet MS" pitchFamily="34" charset="0"/>
              </a:rPr>
              <a:t>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itchFamily="34" charset="0"/>
              </a:rPr>
              <a:t>Ülkemizde Ergani yöresinde yer alan bakır yatakları M.Ö. </a:t>
            </a:r>
            <a:r>
              <a:rPr lang="tr-TR" sz="2800" dirty="0" smtClean="0">
                <a:latin typeface="Trebuchet MS" pitchFamily="34" charset="0"/>
              </a:rPr>
              <a:t>2000'den itibaren </a:t>
            </a:r>
            <a:r>
              <a:rPr lang="tr-TR" sz="2800" dirty="0">
                <a:latin typeface="Trebuchet MS" pitchFamily="34" charset="0"/>
              </a:rPr>
              <a:t>önce Asurlular, daha sonra </a:t>
            </a:r>
            <a:r>
              <a:rPr lang="tr-TR" sz="2800" dirty="0" smtClean="0">
                <a:latin typeface="Trebuchet MS" pitchFamily="34" charset="0"/>
              </a:rPr>
              <a:t>Romalılar </a:t>
            </a:r>
            <a:r>
              <a:rPr lang="tr-TR" sz="2800" dirty="0">
                <a:latin typeface="Trebuchet MS" pitchFamily="34" charset="0"/>
              </a:rPr>
              <a:t>ve Osmanlılar tarafından </a:t>
            </a:r>
            <a:r>
              <a:rPr lang="tr-TR" sz="2800" dirty="0" smtClean="0">
                <a:latin typeface="Trebuchet MS" pitchFamily="34" charset="0"/>
              </a:rPr>
              <a:t>1915’a </a:t>
            </a:r>
            <a:r>
              <a:rPr lang="tr-TR" sz="2800" dirty="0">
                <a:latin typeface="Trebuchet MS" pitchFamily="34" charset="0"/>
              </a:rPr>
              <a:t>kadar işletilmiştir. </a:t>
            </a:r>
          </a:p>
        </p:txBody>
      </p:sp>
    </p:spTree>
    <p:extLst>
      <p:ext uri="{BB962C8B-B14F-4D97-AF65-F5344CB8AC3E}">
        <p14:creationId xmlns:p14="http://schemas.microsoft.com/office/powerpoint/2010/main" xmlns="" val="208670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74848" y="674440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Bakır mineralleri</a:t>
            </a:r>
            <a:endParaRPr lang="tr-TR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32" t="13644" r="59273" b="29766"/>
          <a:stretch/>
        </p:blipFill>
        <p:spPr bwMode="auto">
          <a:xfrm>
            <a:off x="4139952" y="1340768"/>
            <a:ext cx="4531816" cy="515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9905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3"/>
          <p:cNvSpPr>
            <a:spLocks noGrp="1"/>
          </p:cNvSpPr>
          <p:nvPr>
            <p:ph type="title"/>
          </p:nvPr>
        </p:nvSpPr>
        <p:spPr>
          <a:xfrm>
            <a:off x="323528" y="836712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D</a:t>
            </a:r>
            <a:r>
              <a:rPr lang="tr-TR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ünyada Bakır yatakları</a:t>
            </a:r>
            <a:endParaRPr lang="tr-TR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457719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4713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3"/>
          <p:cNvSpPr>
            <a:spLocks noGrp="1"/>
          </p:cNvSpPr>
          <p:nvPr>
            <p:ph type="title"/>
          </p:nvPr>
        </p:nvSpPr>
        <p:spPr>
          <a:xfrm>
            <a:off x="251520" y="620688"/>
            <a:ext cx="8769152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Ülkemizde Bakır cevher yatakları</a:t>
            </a:r>
            <a:endParaRPr lang="tr-TR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220162" name="Picture 2" descr="http://www.mta.gov.tr/v2.0/images/turkiye_maden/maden_yataklari/b_h/bakir.jpg"/>
          <p:cNvPicPr>
            <a:picLocks noChangeAspect="1" noChangeArrowheads="1"/>
          </p:cNvPicPr>
          <p:nvPr/>
        </p:nvPicPr>
        <p:blipFill>
          <a:blip r:embed="rId2" cstate="print">
            <a:lum bright="-1000"/>
          </a:blip>
          <a:srcRect l="970" t="1733" r="1159" b="2979"/>
          <a:stretch>
            <a:fillRect/>
          </a:stretch>
        </p:blipFill>
        <p:spPr bwMode="auto">
          <a:xfrm>
            <a:off x="251520" y="1916832"/>
            <a:ext cx="8640960" cy="396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1791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251520" y="530424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Ham Bakır Üretimi - Türkiye</a:t>
            </a:r>
            <a:endParaRPr lang="tr-TR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5 Dikdörtgen"/>
          <p:cNvSpPr/>
          <p:nvPr/>
        </p:nvSpPr>
        <p:spPr>
          <a:xfrm>
            <a:off x="683568" y="1196752"/>
            <a:ext cx="79949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latin typeface="Trebuchet MS" pitchFamily="34" charset="0"/>
              </a:rPr>
              <a:t>2006’da 30.000 ton: Çıkarıldığı yerler</a:t>
            </a:r>
          </a:p>
          <a:p>
            <a:pPr marL="914400" lvl="1" indent="-457200">
              <a:buClr>
                <a:schemeClr val="bg2">
                  <a:lumMod val="50000"/>
                </a:schemeClr>
              </a:buClr>
              <a:buSzPct val="130000"/>
              <a:buFont typeface="Trebuchet MS" pitchFamily="34" charset="0"/>
              <a:buChar char="•"/>
            </a:pPr>
            <a:r>
              <a:rPr lang="tr-TR" sz="2400" dirty="0" smtClean="0">
                <a:latin typeface="Trebuchet MS" pitchFamily="34" charset="0"/>
              </a:rPr>
              <a:t>Murgul (Artvin)</a:t>
            </a:r>
          </a:p>
          <a:p>
            <a:pPr marL="914400" lvl="1" indent="-457200">
              <a:buClr>
                <a:schemeClr val="bg2">
                  <a:lumMod val="50000"/>
                </a:schemeClr>
              </a:buClr>
              <a:buSzPct val="130000"/>
              <a:buFont typeface="Trebuchet MS" pitchFamily="34" charset="0"/>
              <a:buChar char="•"/>
            </a:pPr>
            <a:r>
              <a:rPr lang="tr-TR" sz="2400" dirty="0" smtClean="0">
                <a:latin typeface="Trebuchet MS" pitchFamily="34" charset="0"/>
              </a:rPr>
              <a:t>Çayeli (Rize) </a:t>
            </a:r>
          </a:p>
          <a:p>
            <a:pPr marL="914400" lvl="1" indent="-457200">
              <a:buClr>
                <a:schemeClr val="bg2">
                  <a:lumMod val="50000"/>
                </a:schemeClr>
              </a:buClr>
              <a:buSzPct val="130000"/>
              <a:buFont typeface="Trebuchet MS" pitchFamily="34" charset="0"/>
              <a:buChar char="•"/>
            </a:pPr>
            <a:r>
              <a:rPr lang="tr-TR" sz="2400" dirty="0" smtClean="0">
                <a:latin typeface="Trebuchet MS" pitchFamily="34" charset="0"/>
              </a:rPr>
              <a:t>Küre (Kastamonu) </a:t>
            </a:r>
          </a:p>
          <a:p>
            <a:pPr marL="914400" lvl="1" indent="-457200">
              <a:buClr>
                <a:schemeClr val="bg2">
                  <a:lumMod val="50000"/>
                </a:schemeClr>
              </a:buClr>
              <a:buSzPct val="130000"/>
              <a:buFont typeface="Trebuchet MS" pitchFamily="34" charset="0"/>
              <a:buChar char="•"/>
            </a:pPr>
            <a:r>
              <a:rPr lang="tr-TR" sz="2400" dirty="0" smtClean="0">
                <a:latin typeface="Trebuchet MS" pitchFamily="34" charset="0"/>
              </a:rPr>
              <a:t>Ergani-Maden (Elazığ)</a:t>
            </a:r>
            <a:endParaRPr lang="en-US" sz="2400" dirty="0" smtClean="0"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lum bright="-1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033"/>
          <a:stretch/>
        </p:blipFill>
        <p:spPr bwMode="auto">
          <a:xfrm>
            <a:off x="754176" y="3212976"/>
            <a:ext cx="799428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93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341784"/>
            <a:ext cx="8229600" cy="926976"/>
          </a:xfrm>
        </p:spPr>
        <p:txBody>
          <a:bodyPr>
            <a:normAutofit/>
          </a:bodyPr>
          <a:lstStyle/>
          <a:p>
            <a:r>
              <a:rPr lang="tr-TR" sz="4400" dirty="0" smtClean="0">
                <a:latin typeface="Trebuchet MS" panose="020B0603020202020204" pitchFamily="34" charset="0"/>
              </a:rPr>
              <a:t>Bakır madenciliği</a:t>
            </a:r>
            <a:endParaRPr lang="tr-TR" sz="4400" dirty="0">
              <a:latin typeface="Trebuchet MS" panose="020B0603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1329885"/>
            <a:ext cx="8208912" cy="512345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tr-TR" dirty="0" smtClean="0"/>
              <a:t>Bakır üretim süreci, bakır cevherlerinin işlenmesi ile başlar. Doğada bulunan bakır cevherleri iki çeşit madencilik faaliyeti ile değerlendirilir</a:t>
            </a:r>
          </a:p>
          <a:p>
            <a:r>
              <a:rPr lang="tr-TR" b="1" dirty="0"/>
              <a:t>Yeraltı madenciliği</a:t>
            </a:r>
          </a:p>
          <a:p>
            <a:r>
              <a:rPr lang="tr-TR" b="1" dirty="0" smtClean="0"/>
              <a:t>Açık Madencilik</a:t>
            </a:r>
          </a:p>
          <a:p>
            <a:pPr marL="0" indent="0">
              <a:buNone/>
            </a:pPr>
            <a:endParaRPr lang="tr-TR" b="1" dirty="0"/>
          </a:p>
          <a:p>
            <a:pPr marL="0" indent="0">
              <a:buNone/>
            </a:pPr>
            <a:endParaRPr lang="tr-TR" b="1" dirty="0" smtClean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6" name="İçerik Yer Tutucusu 2"/>
          <p:cNvSpPr txBox="1">
            <a:spLocks/>
          </p:cNvSpPr>
          <p:nvPr/>
        </p:nvSpPr>
        <p:spPr>
          <a:xfrm>
            <a:off x="395536" y="3864416"/>
            <a:ext cx="4948562" cy="258892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Wingdings 2"/>
              <a:buNone/>
            </a:pPr>
            <a:r>
              <a:rPr lang="tr-TR" sz="2800" b="1" dirty="0" smtClean="0"/>
              <a:t>Yeraltı Madenciliği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tr-TR" sz="2400" dirty="0" smtClean="0"/>
              <a:t>Bakır cevheri yeryüzünden derinde ise kuyu kazılır ve cevhere ulaşmak için tünel açılır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tr-TR" sz="2400" dirty="0" smtClean="0"/>
              <a:t>Tünel maden yatağını takip eder.</a:t>
            </a:r>
          </a:p>
        </p:txBody>
      </p:sp>
      <p:pic>
        <p:nvPicPr>
          <p:cNvPr id="7" name="Picture 2" descr="Illustration thumbnail depicting copper mining methods"/>
          <p:cNvPicPr>
            <a:picLocks noChangeAspect="1" noChangeArrowheads="1"/>
          </p:cNvPicPr>
          <p:nvPr/>
        </p:nvPicPr>
        <p:blipFill>
          <a:blip r:embed="rId2" cstate="print">
            <a:lum contrast="15000"/>
          </a:blip>
          <a:srcRect l="48684"/>
          <a:stretch>
            <a:fillRect/>
          </a:stretch>
        </p:blipFill>
        <p:spPr bwMode="auto">
          <a:xfrm>
            <a:off x="5796136" y="2708919"/>
            <a:ext cx="2863229" cy="38580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2019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02840" y="404664"/>
            <a:ext cx="8229600" cy="759434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Bakır madenciliği</a:t>
            </a:r>
            <a:endParaRPr lang="tr-TR" dirty="0">
              <a:latin typeface="Trebuchet MS" panose="020B0603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124744"/>
            <a:ext cx="5400600" cy="4752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800" b="1" dirty="0" smtClean="0"/>
              <a:t>Açık Madencilik</a:t>
            </a:r>
          </a:p>
          <a:p>
            <a:r>
              <a:rPr lang="tr-TR" sz="2400" dirty="0"/>
              <a:t>Cevher yüzeye yakın olduğunda </a:t>
            </a:r>
            <a:r>
              <a:rPr lang="tr-TR" sz="2400" dirty="0" smtClean="0"/>
              <a:t>uygulanır. Oldukça yaygındır (Almanya, Avusturalya)</a:t>
            </a:r>
          </a:p>
          <a:p>
            <a:r>
              <a:rPr lang="tr-TR" sz="2400" dirty="0" smtClean="0"/>
              <a:t>Cevher tükenince derin çukurlar kalır.</a:t>
            </a:r>
            <a:endParaRPr lang="tr-TR" sz="2400" dirty="0"/>
          </a:p>
          <a:p>
            <a:r>
              <a:rPr lang="tr-TR" dirty="0" smtClean="0"/>
              <a:t>kükürt içeren yatakların toprakla kapanması gerekir. Yağmur ve oksijen sülfürik asit oluşturur.</a:t>
            </a:r>
          </a:p>
          <a:p>
            <a:r>
              <a:rPr lang="tr-TR" dirty="0" smtClean="0"/>
              <a:t>Çevreye zararlı,</a:t>
            </a:r>
          </a:p>
          <a:p>
            <a:pPr marL="393192" lvl="1" indent="0">
              <a:spcBef>
                <a:spcPts val="0"/>
              </a:spcBef>
              <a:buClr>
                <a:schemeClr val="bg2">
                  <a:lumMod val="50000"/>
                </a:schemeClr>
              </a:buClr>
              <a:buNone/>
            </a:pPr>
            <a:r>
              <a:rPr lang="tr-TR" dirty="0" smtClean="0"/>
              <a:t>   </a:t>
            </a:r>
            <a:r>
              <a:rPr lang="tr-TR" dirty="0" err="1" smtClean="0"/>
              <a:t>Rehabilite</a:t>
            </a:r>
            <a:r>
              <a:rPr lang="tr-TR" dirty="0" smtClean="0"/>
              <a:t> </a:t>
            </a:r>
          </a:p>
          <a:p>
            <a:pPr marL="393192" lvl="1" indent="0">
              <a:spcBef>
                <a:spcPts val="0"/>
              </a:spcBef>
              <a:buClr>
                <a:schemeClr val="bg2">
                  <a:lumMod val="50000"/>
                </a:schemeClr>
              </a:buClr>
              <a:buNone/>
            </a:pPr>
            <a:r>
              <a:rPr lang="tr-TR" dirty="0"/>
              <a:t> </a:t>
            </a:r>
            <a:r>
              <a:rPr lang="tr-TR" dirty="0" smtClean="0"/>
              <a:t>  edilmesi </a:t>
            </a:r>
          </a:p>
          <a:p>
            <a:pPr marL="393192" lvl="1" indent="0">
              <a:spcBef>
                <a:spcPts val="0"/>
              </a:spcBef>
              <a:buClr>
                <a:schemeClr val="bg2">
                  <a:lumMod val="50000"/>
                </a:schemeClr>
              </a:buClr>
              <a:buNone/>
            </a:pPr>
            <a:r>
              <a:rPr lang="tr-TR" dirty="0"/>
              <a:t> </a:t>
            </a:r>
            <a:r>
              <a:rPr lang="tr-TR" dirty="0" smtClean="0"/>
              <a:t>  gerekir.</a:t>
            </a:r>
          </a:p>
        </p:txBody>
      </p:sp>
      <p:pic>
        <p:nvPicPr>
          <p:cNvPr id="4" name="Picture 2" descr="Illustration thumbnail depicting copper mining methods"/>
          <p:cNvPicPr>
            <a:picLocks noChangeAspect="1" noChangeArrowheads="1"/>
          </p:cNvPicPr>
          <p:nvPr/>
        </p:nvPicPr>
        <p:blipFill>
          <a:blip r:embed="rId2" cstate="print"/>
          <a:srcRect r="55263"/>
          <a:stretch>
            <a:fillRect/>
          </a:stretch>
        </p:blipFill>
        <p:spPr bwMode="auto">
          <a:xfrm>
            <a:off x="5580112" y="1464687"/>
            <a:ext cx="3414042" cy="5276681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3" cstate="print"/>
          <a:srcRect l="28640" t="22266" r="20033" b="9813"/>
          <a:stretch/>
        </p:blipFill>
        <p:spPr bwMode="auto">
          <a:xfrm>
            <a:off x="3275856" y="5002780"/>
            <a:ext cx="2304256" cy="171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7608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80226" y="674440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Bakır üretimi</a:t>
            </a:r>
            <a:endParaRPr lang="tr-TR" sz="2700" dirty="0">
              <a:latin typeface="Trebuchet MS" panose="020B0603020202020204" pitchFamily="34" charset="0"/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323528" y="1371540"/>
            <a:ext cx="856895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30000"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Doğada yaygın olarak bulunan bakır cevherleri açık veya yeraltı madenciliği ile çıkartıldıktan sonra zenginleştirme işlemlerine tabi tutulur</a:t>
            </a:r>
            <a:r>
              <a:rPr lang="tr-TR" sz="2800" dirty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. </a:t>
            </a:r>
            <a:endParaRPr lang="tr-TR" sz="2800" dirty="0" smtClean="0"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  <a:p>
            <a:pPr>
              <a:buClr>
                <a:schemeClr val="accent1"/>
              </a:buClr>
              <a:buSzPct val="130000"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Kükürtlü </a:t>
            </a:r>
            <a:r>
              <a:rPr lang="tr-TR" sz="2800" dirty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ve oksitli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cevherlerin kazanma yöntemleri farklıdır</a:t>
            </a:r>
          </a:p>
          <a:p>
            <a:pPr>
              <a:buClr>
                <a:schemeClr val="accent1"/>
              </a:buClr>
              <a:buSzPct val="130000"/>
            </a:pPr>
            <a:endParaRPr lang="tr-TR" b="1" dirty="0"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SzPct val="130000"/>
              <a:buFont typeface="Trebuchet MS" panose="020B0603020202020204" pitchFamily="34" charset="0"/>
              <a:buChar char="●"/>
            </a:pPr>
            <a:r>
              <a:rPr lang="tr-TR" sz="2800" b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Kükürtlü bakır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cevherleri genellikle %1’den az Cu içerir. </a:t>
            </a:r>
            <a:r>
              <a:rPr lang="tr-TR" sz="2800" b="1" i="1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Pirometalurjik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yöntemle işlenir ve zenginleştirilir.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SzPct val="130000"/>
              <a:buFont typeface="Trebuchet MS" panose="020B0603020202020204" pitchFamily="34" charset="0"/>
              <a:buChar char="●"/>
            </a:pPr>
            <a:endParaRPr lang="tr-TR" sz="2400" dirty="0" smtClean="0"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SzPct val="130000"/>
              <a:buFont typeface="Trebuchet MS" panose="020B0603020202020204" pitchFamily="34" charset="0"/>
              <a:buChar char="●"/>
            </a:pPr>
            <a:r>
              <a:rPr lang="tr-TR" sz="2800" b="1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Oksitli (karbonatlı) bakır cevherleri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ise </a:t>
            </a:r>
            <a:r>
              <a:rPr lang="tr-TR" sz="2800" b="1" i="1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Hidrometalurjik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olarak kazanılır.</a:t>
            </a:r>
          </a:p>
        </p:txBody>
      </p:sp>
    </p:spTree>
    <p:extLst>
      <p:ext uri="{BB962C8B-B14F-4D97-AF65-F5344CB8AC3E}">
        <p14:creationId xmlns:p14="http://schemas.microsoft.com/office/powerpoint/2010/main" xmlns="" val="296522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80226" y="69269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Kükürtlü bakır cevherleri</a:t>
            </a:r>
            <a:endParaRPr lang="tr-TR" sz="2700" b="1" dirty="0">
              <a:latin typeface="Trebuchet MS" panose="020B0603020202020204" pitchFamily="34" charset="0"/>
            </a:endParaRPr>
          </a:p>
        </p:txBody>
      </p:sp>
      <p:pic>
        <p:nvPicPr>
          <p:cNvPr id="6146" name="Picture 2" descr="Illustration depicting processing of copper ore"/>
          <p:cNvPicPr>
            <a:picLocks noChangeAspect="1" noChangeArrowheads="1"/>
          </p:cNvPicPr>
          <p:nvPr/>
        </p:nvPicPr>
        <p:blipFill rotWithShape="1">
          <a:blip r:embed="rId2" cstate="print"/>
          <a:srcRect t="5154" b="50070"/>
          <a:stretch/>
        </p:blipFill>
        <p:spPr bwMode="auto">
          <a:xfrm>
            <a:off x="755576" y="4209278"/>
            <a:ext cx="7877829" cy="2438980"/>
          </a:xfrm>
          <a:prstGeom prst="rect">
            <a:avLst/>
          </a:prstGeom>
          <a:noFill/>
        </p:spPr>
      </p:pic>
      <p:sp>
        <p:nvSpPr>
          <p:cNvPr id="6" name="5 Dikdörtgen"/>
          <p:cNvSpPr/>
          <p:nvPr/>
        </p:nvSpPr>
        <p:spPr>
          <a:xfrm>
            <a:off x="323528" y="1484784"/>
            <a:ext cx="856895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bg2">
                  <a:lumMod val="50000"/>
                </a:schemeClr>
              </a:buClr>
              <a:buSzPct val="130000"/>
              <a:buFont typeface="Trebuchet MS" panose="020B0603020202020204" pitchFamily="34" charset="0"/>
              <a:buChar char="●"/>
            </a:pPr>
            <a:r>
              <a:rPr lang="tr-TR" sz="26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Kırma: önce 2-5 cm parça boyutlarına kırılır. 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SzPct val="130000"/>
              <a:buFont typeface="Trebuchet MS" panose="020B0603020202020204" pitchFamily="34" charset="0"/>
              <a:buChar char="●"/>
            </a:pPr>
            <a:r>
              <a:rPr lang="tr-TR" sz="26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Öğütme: parçaları </a:t>
            </a:r>
            <a:r>
              <a:rPr lang="tr-TR" sz="260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flotasyon</a:t>
            </a:r>
            <a:r>
              <a:rPr lang="tr-TR" sz="26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işlemine en uygun boyutlara küçültmek için yaş öğütme yapılır.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SzPct val="130000"/>
              <a:buFont typeface="Trebuchet MS" panose="020B0603020202020204" pitchFamily="34" charset="0"/>
              <a:buChar char="●"/>
            </a:pPr>
            <a:r>
              <a:rPr lang="tr-TR" sz="2600" dirty="0" smtClean="0">
                <a:latin typeface="Trebuchet MS" pitchFamily="34" charset="0"/>
              </a:rPr>
              <a:t>Zenginleştirme, </a:t>
            </a:r>
            <a:r>
              <a:rPr lang="tr-TR" sz="2600" dirty="0" err="1" smtClean="0">
                <a:latin typeface="Trebuchet MS" pitchFamily="34" charset="0"/>
              </a:rPr>
              <a:t>flotasyon</a:t>
            </a:r>
            <a:r>
              <a:rPr lang="tr-TR" sz="2600" dirty="0" smtClean="0">
                <a:latin typeface="Trebuchet MS" pitchFamily="34" charset="0"/>
              </a:rPr>
              <a:t>, ergitme ve </a:t>
            </a:r>
            <a:r>
              <a:rPr lang="tr-TR" sz="2600" dirty="0" err="1" smtClean="0">
                <a:latin typeface="Trebuchet MS" pitchFamily="34" charset="0"/>
              </a:rPr>
              <a:t>rafinasyon</a:t>
            </a:r>
            <a:r>
              <a:rPr lang="tr-TR" sz="2600" dirty="0" smtClean="0">
                <a:latin typeface="Trebuchet MS" pitchFamily="34" charset="0"/>
              </a:rPr>
              <a:t> işlemleri ile cevherdeki bakırın yaklaşık %80’lik kısmı kazanılır. </a:t>
            </a:r>
            <a:endParaRPr lang="en-US" sz="2600" dirty="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2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llustration depicting beneficiation of copper orey"/>
          <p:cNvPicPr>
            <a:picLocks noChangeAspect="1" noChangeArrowheads="1"/>
          </p:cNvPicPr>
          <p:nvPr/>
        </p:nvPicPr>
        <p:blipFill>
          <a:blip r:embed="rId3" cstate="print"/>
          <a:srcRect b="50804"/>
          <a:stretch>
            <a:fillRect/>
          </a:stretch>
        </p:blipFill>
        <p:spPr bwMode="auto">
          <a:xfrm>
            <a:off x="611560" y="3789040"/>
            <a:ext cx="8064896" cy="2743378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323528" y="1412776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bg2">
                  <a:lumMod val="50000"/>
                </a:schemeClr>
              </a:buClr>
              <a:buSzPct val="130000"/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itchFamily="34" charset="0"/>
              </a:rPr>
              <a:t>Kükürtlü cevherler su ve özel kimyasallarla karıştırılarak çamur haline getirilir.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SzPct val="130000"/>
              <a:buFont typeface="Trebuchet MS" panose="020B0603020202020204" pitchFamily="34" charset="0"/>
              <a:buChar char="●"/>
            </a:pPr>
            <a:r>
              <a:rPr lang="tr-TR" sz="2400" dirty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İçinden hava </a:t>
            </a:r>
            <a:r>
              <a:rPr lang="tr-TR" sz="24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geçirilerek k</a:t>
            </a:r>
            <a:r>
              <a:rPr lang="tr-TR" sz="2400" dirty="0" smtClean="0">
                <a:latin typeface="Trebuchet MS" pitchFamily="34" charset="0"/>
              </a:rPr>
              <a:t>arıştırıldığında bakır sülfat bileşikleri hava kabarcıklarına yapışıp yüzer ve yüzeyden alınarak kurutulur. Bakır konsantresi elde edilir.</a:t>
            </a:r>
          </a:p>
        </p:txBody>
      </p:sp>
      <p:sp>
        <p:nvSpPr>
          <p:cNvPr id="6" name="Başlık 3"/>
          <p:cNvSpPr>
            <a:spLocks noGrp="1"/>
          </p:cNvSpPr>
          <p:nvPr>
            <p:ph type="title"/>
          </p:nvPr>
        </p:nvSpPr>
        <p:spPr>
          <a:xfrm>
            <a:off x="446856" y="69269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Kükürtlü bakır cevherleri</a:t>
            </a:r>
            <a:endParaRPr lang="tr-TR" sz="27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1233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179512" y="1324500"/>
            <a:ext cx="885698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900"/>
              </a:spcAft>
              <a:buClr>
                <a:schemeClr val="bg2">
                  <a:lumMod val="50000"/>
                </a:schemeClr>
              </a:buClr>
              <a:buSzPct val="100000"/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Kurutulmuş </a:t>
            </a:r>
            <a:r>
              <a:rPr lang="tr-TR" sz="2800" dirty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bakır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konsantreleri </a:t>
            </a:r>
            <a:r>
              <a:rPr lang="tr-TR" sz="2800" b="1" dirty="0" err="1" smtClean="0">
                <a:solidFill>
                  <a:srgbClr val="FF0000"/>
                </a:solidFill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reverber</a:t>
            </a:r>
            <a:r>
              <a:rPr lang="tr-TR" sz="2800" b="1" dirty="0" smtClean="0">
                <a:solidFill>
                  <a:srgbClr val="FF0000"/>
                </a:solidFill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fırınlarda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ergitilir. Burada </a:t>
            </a:r>
            <a:r>
              <a:rPr lang="tr-TR" sz="2800" b="1" dirty="0" smtClean="0">
                <a:solidFill>
                  <a:srgbClr val="FF0000"/>
                </a:solidFill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Mat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(bakır ve demir sülfat karışımı ve cüruf) elde edilir.</a:t>
            </a:r>
          </a:p>
          <a:p>
            <a:pPr marL="457200" lvl="0" indent="-457200">
              <a:spcAft>
                <a:spcPts val="900"/>
              </a:spcAft>
              <a:buClr>
                <a:schemeClr val="bg2">
                  <a:lumMod val="50000"/>
                </a:schemeClr>
              </a:buClr>
              <a:buSzPct val="100000"/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Mat </a:t>
            </a:r>
            <a:r>
              <a:rPr lang="tr-TR" sz="2800" dirty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tabakası fırın tabanına çöken demir-bakır sülfat karışımıdır. Cüruf tabakası ise </a:t>
            </a:r>
            <a:r>
              <a:rPr lang="tr-TR" sz="2800" dirty="0" err="1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empüriteleri</a:t>
            </a:r>
            <a:r>
              <a:rPr lang="tr-TR" sz="2800" dirty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bulundurur ve mat tabakasının üstünde yer alır. Cüruf atılır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>
              <a:spcAft>
                <a:spcPts val="900"/>
              </a:spcAft>
              <a:buClr>
                <a:schemeClr val="bg2">
                  <a:lumMod val="50000"/>
                </a:schemeClr>
              </a:buClr>
              <a:buSzPct val="100000"/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Mat fırından alınır ve </a:t>
            </a:r>
            <a:r>
              <a:rPr lang="tr-TR" sz="280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konvertöre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şarj edilir.</a:t>
            </a:r>
          </a:p>
          <a:p>
            <a:pPr marL="457200" indent="-457200">
              <a:spcAft>
                <a:spcPts val="900"/>
              </a:spcAft>
              <a:buClr>
                <a:schemeClr val="bg2">
                  <a:lumMod val="50000"/>
                </a:schemeClr>
              </a:buClr>
              <a:buSzPct val="100000"/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Burada hava üflenerek </a:t>
            </a:r>
            <a:r>
              <a:rPr lang="tr-TR" sz="2800" b="1" dirty="0" err="1" smtClean="0">
                <a:solidFill>
                  <a:srgbClr val="FF0000"/>
                </a:solidFill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blister</a:t>
            </a:r>
            <a:r>
              <a:rPr lang="tr-TR" sz="2800" b="1" dirty="0" smtClean="0">
                <a:solidFill>
                  <a:srgbClr val="FF0000"/>
                </a:solidFill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bakır</a:t>
            </a:r>
            <a:r>
              <a:rPr lang="tr-TR" sz="2800" dirty="0" smtClean="0">
                <a:solidFill>
                  <a:schemeClr val="accent1"/>
                </a:solidFill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(%98 </a:t>
            </a:r>
            <a:r>
              <a:rPr lang="tr-TR" sz="280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Cu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+ safsızlıklar) elde edilir.</a:t>
            </a:r>
          </a:p>
          <a:p>
            <a:pPr>
              <a:spcAft>
                <a:spcPts val="900"/>
              </a:spcAft>
              <a:buClr>
                <a:schemeClr val="bg2">
                  <a:lumMod val="50000"/>
                </a:schemeClr>
              </a:buClr>
              <a:buSzPct val="100000"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                     2Cu</a:t>
            </a:r>
            <a:r>
              <a:rPr lang="tr-TR" sz="2800" baseline="-250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S+2O</a:t>
            </a:r>
            <a:r>
              <a:rPr lang="tr-TR" sz="2800" baseline="-250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       4Cu+2SO</a:t>
            </a:r>
            <a:r>
              <a:rPr lang="tr-TR" sz="2800" baseline="-250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2</a:t>
            </a:r>
            <a:endParaRPr lang="tr-TR" sz="2800" baseline="-25000" dirty="0"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Düz Ok Bağlayıcısı 2"/>
          <p:cNvCxnSpPr/>
          <p:nvPr/>
        </p:nvCxnSpPr>
        <p:spPr>
          <a:xfrm>
            <a:off x="4355976" y="6309320"/>
            <a:ext cx="55780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aşlık 3"/>
          <p:cNvSpPr>
            <a:spLocks noGrp="1"/>
          </p:cNvSpPr>
          <p:nvPr>
            <p:ph type="title"/>
          </p:nvPr>
        </p:nvSpPr>
        <p:spPr>
          <a:xfrm>
            <a:off x="380226" y="69269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Kükürtlü bakır cevherleri</a:t>
            </a:r>
            <a:endParaRPr lang="tr-TR" sz="27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207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rcRect l="30712" t="27188" r="29722" b="11782"/>
          <a:stretch>
            <a:fillRect/>
          </a:stretch>
        </p:blipFill>
        <p:spPr bwMode="auto">
          <a:xfrm>
            <a:off x="1835696" y="1556792"/>
            <a:ext cx="5688632" cy="493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611560" y="643335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solidFill>
                  <a:schemeClr val="tx2"/>
                </a:solidFill>
                <a:latin typeface="Trebuchet MS" pitchFamily="34" charset="0"/>
              </a:rPr>
              <a:t>Bakır alaşımları- Tarihçesi </a:t>
            </a:r>
            <a:endParaRPr lang="tr-TR" sz="4400" dirty="0">
              <a:solidFill>
                <a:schemeClr val="tx2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402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251520" y="1354698"/>
            <a:ext cx="88569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SzPct val="100000"/>
              <a:buFont typeface="Trebuchet MS" panose="020B0603020202020204" pitchFamily="34" charset="0"/>
              <a:buChar char="●"/>
            </a:pPr>
            <a:r>
              <a:rPr lang="tr-TR" sz="280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Blister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bakır daha sonra </a:t>
            </a:r>
            <a:r>
              <a:rPr lang="tr-TR" sz="280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pirometalurjik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saflaştırmaya gider. </a:t>
            </a: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SzPct val="100000"/>
              <a:buFont typeface="Trebuchet MS" panose="020B0603020202020204" pitchFamily="34" charset="0"/>
              <a:buChar char="●"/>
            </a:pPr>
            <a:r>
              <a:rPr lang="tr-TR" sz="280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Blister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bakırdan </a:t>
            </a:r>
            <a:r>
              <a:rPr lang="tr-TR" sz="280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rafinasyon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fırınında elektriksel uygulamalar haricindeki uygulamalarda kullanılan «</a:t>
            </a:r>
            <a:r>
              <a:rPr lang="tr-TR" sz="280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tough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tr-TR" sz="280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pitch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tr-TR" sz="2800" dirty="0" err="1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copper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»  üretilir. </a:t>
            </a: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SzPct val="100000"/>
              <a:buFont typeface="Trebuchet MS" panose="020B0603020202020204" pitchFamily="34" charset="0"/>
              <a:buChar char="●"/>
            </a:pPr>
            <a:r>
              <a:rPr lang="tr-TR" sz="2800" dirty="0" err="1" smtClean="0">
                <a:latin typeface="Trebuchet MS" panose="020B0603020202020204" pitchFamily="34" charset="0"/>
                <a:sym typeface="Symbol"/>
              </a:rPr>
              <a:t>Empüritelerin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 çoğu oksitlenir ve cürufa alınır ve bu cüruf metalden kolayca ayrılır.</a:t>
            </a: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SzPct val="100000"/>
            </a:pPr>
            <a:r>
              <a:rPr lang="tr-TR" sz="2800" dirty="0" smtClean="0">
                <a:latin typeface="Trebuchet MS" pitchFamily="34" charset="0"/>
                <a:cs typeface="Times New Roman" pitchFamily="18" charset="0"/>
                <a:sym typeface="Symbol"/>
              </a:rPr>
              <a:t>			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M + Cu</a:t>
            </a:r>
            <a:r>
              <a:rPr lang="tr-TR" sz="2800" baseline="-25000" dirty="0" smtClean="0">
                <a:latin typeface="Trebuchet MS" panose="020B0603020202020204" pitchFamily="34" charset="0"/>
                <a:sym typeface="Symbol"/>
              </a:rPr>
              <a:t>2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O  MO + 2Cu</a:t>
            </a: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SzPct val="100000"/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Bakır oksit ise kok ile kalan bakır oksit oranı %0.5 seviyelerine düşünceye kadar </a:t>
            </a:r>
            <a:r>
              <a:rPr lang="tr-TR" sz="2800" dirty="0" err="1" smtClean="0">
                <a:latin typeface="Trebuchet MS" panose="020B0603020202020204" pitchFamily="34" charset="0"/>
                <a:sym typeface="Symbol"/>
              </a:rPr>
              <a:t>redüklenir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.</a:t>
            </a:r>
          </a:p>
        </p:txBody>
      </p:sp>
      <p:sp>
        <p:nvSpPr>
          <p:cNvPr id="5" name="Başlık 3"/>
          <p:cNvSpPr>
            <a:spLocks noGrp="1"/>
          </p:cNvSpPr>
          <p:nvPr>
            <p:ph type="title"/>
          </p:nvPr>
        </p:nvSpPr>
        <p:spPr>
          <a:xfrm>
            <a:off x="380226" y="69269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Kükürtlü bakır cevherleri</a:t>
            </a:r>
            <a:endParaRPr lang="tr-TR" sz="27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207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251520" y="1301273"/>
            <a:ext cx="871296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SzPct val="100000"/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Bakır içinde kalan kükürt ve oksijeni bertaraf etmek için bakır içinden hava ve doğal gaz geçirilir.</a:t>
            </a: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SzPct val="100000"/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Ergitmeden sonra</a:t>
            </a:r>
            <a:r>
              <a:rPr lang="en-US" sz="2800" dirty="0" smtClean="0">
                <a:latin typeface="Trebuchet MS" pitchFamily="34" charset="0"/>
              </a:rPr>
              <a:t> </a:t>
            </a:r>
            <a:r>
              <a:rPr lang="tr-TR" sz="28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%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99</a:t>
            </a:r>
            <a:r>
              <a:rPr lang="tr-TR" sz="28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,5 </a:t>
            </a:r>
            <a:r>
              <a:rPr lang="tr-TR" sz="2800" dirty="0" err="1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tough</a:t>
            </a:r>
            <a:r>
              <a:rPr lang="tr-TR" sz="28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tr-TR" sz="2800" dirty="0" err="1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pitch</a:t>
            </a:r>
            <a:r>
              <a:rPr lang="tr-TR" sz="28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bakır </a:t>
            </a:r>
            <a:r>
              <a:rPr lang="tr-TR" sz="2800" dirty="0" smtClean="0">
                <a:latin typeface="Trebuchet MS" pitchFamily="34" charset="0"/>
              </a:rPr>
              <a:t>kalıplara </a:t>
            </a:r>
            <a:r>
              <a:rPr lang="tr-TR" sz="28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anotlar</a:t>
            </a:r>
            <a:r>
              <a:rPr lang="tr-TR" sz="2800" dirty="0" smtClean="0">
                <a:latin typeface="Trebuchet MS" pitchFamily="34" charset="0"/>
              </a:rPr>
              <a:t> haline dökülür.</a:t>
            </a: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SzPct val="100000"/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Bu anotlar saflaştırma için </a:t>
            </a:r>
            <a:r>
              <a:rPr lang="tr-TR" sz="28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elektrolitik </a:t>
            </a:r>
            <a:r>
              <a:rPr lang="tr-TR" sz="2800" dirty="0" err="1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rafinasyona</a:t>
            </a:r>
            <a:r>
              <a:rPr lang="tr-TR" sz="28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tr-TR" sz="2800" dirty="0" smtClean="0">
                <a:latin typeface="Trebuchet MS" pitchFamily="34" charset="0"/>
              </a:rPr>
              <a:t>gider.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SzPct val="100000"/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Bakır sülfat ve sülfürik 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SzPct val="100000"/>
            </a:pPr>
            <a:r>
              <a:rPr lang="tr-TR" sz="2800" dirty="0" smtClean="0">
                <a:latin typeface="Trebuchet MS" pitchFamily="34" charset="0"/>
              </a:rPr>
              <a:t>	asit çözeltisi bulunan 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SzPct val="100000"/>
            </a:pPr>
            <a:r>
              <a:rPr lang="tr-TR" sz="2800" dirty="0" smtClean="0">
                <a:latin typeface="Trebuchet MS" pitchFamily="34" charset="0"/>
              </a:rPr>
              <a:t>	tankta anotlardan akım 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SzPct val="100000"/>
            </a:pPr>
            <a:r>
              <a:rPr lang="tr-TR" sz="2800" dirty="0" smtClean="0">
                <a:latin typeface="Trebuchet MS" pitchFamily="34" charset="0"/>
              </a:rPr>
              <a:t>	geçirilir.</a:t>
            </a:r>
          </a:p>
        </p:txBody>
      </p:sp>
      <p:pic>
        <p:nvPicPr>
          <p:cNvPr id="5" name="Picture 2" descr="Illustration depicting refining"/>
          <p:cNvPicPr>
            <a:picLocks noChangeAspect="1" noChangeArrowheads="1"/>
          </p:cNvPicPr>
          <p:nvPr/>
        </p:nvPicPr>
        <p:blipFill>
          <a:blip r:embed="rId2" cstate="print"/>
          <a:srcRect l="893" b="48943"/>
          <a:stretch>
            <a:fillRect/>
          </a:stretch>
        </p:blipFill>
        <p:spPr bwMode="auto">
          <a:xfrm>
            <a:off x="4932040" y="4653136"/>
            <a:ext cx="3816424" cy="1676914"/>
          </a:xfrm>
          <a:prstGeom prst="rect">
            <a:avLst/>
          </a:prstGeom>
          <a:noFill/>
        </p:spPr>
      </p:pic>
      <p:sp>
        <p:nvSpPr>
          <p:cNvPr id="9" name="Başlık 3"/>
          <p:cNvSpPr>
            <a:spLocks noGrp="1"/>
          </p:cNvSpPr>
          <p:nvPr>
            <p:ph type="title"/>
          </p:nvPr>
        </p:nvSpPr>
        <p:spPr>
          <a:xfrm>
            <a:off x="380226" y="69269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Kükürtlü bakır cevherleri</a:t>
            </a:r>
            <a:endParaRPr lang="tr-TR" sz="27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207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323528" y="1340768"/>
            <a:ext cx="8496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SzPct val="100000"/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Anottaki bakır çözünür ve paslanmaz çelik katot yüzeyine çok daha saf (%99.9) bakır olarak kaplanır.</a:t>
            </a: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SzPct val="100000"/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7 ile 14 gün içinde bakırın anottan katoda transferi tamamlanır.</a:t>
            </a: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SzPct val="100000"/>
              <a:buFont typeface="Trebuchet MS" panose="020B0603020202020204" pitchFamily="34" charset="0"/>
              <a:buChar char="●"/>
            </a:pPr>
            <a:r>
              <a:rPr lang="tr-TR" sz="2800" dirty="0" err="1" smtClean="0">
                <a:latin typeface="Trebuchet MS" pitchFamily="34" charset="0"/>
              </a:rPr>
              <a:t>Empüriteler</a:t>
            </a:r>
            <a:r>
              <a:rPr lang="tr-TR" sz="2800" dirty="0" smtClean="0">
                <a:latin typeface="Trebuchet MS" pitchFamily="34" charset="0"/>
              </a:rPr>
              <a:t> çözeltide kalır.</a:t>
            </a: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SzPct val="100000"/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Bakır paslanmaz çelik plakadan sıyrılarak alınır, yıkanır ve müşterilere sevk edilir. </a:t>
            </a: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SzPct val="100000"/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Bu bakır tel haddehanelerine satılabilir veya çubuklara dönüştürülebilir.</a:t>
            </a:r>
          </a:p>
        </p:txBody>
      </p:sp>
      <p:sp>
        <p:nvSpPr>
          <p:cNvPr id="8" name="Başlık 3"/>
          <p:cNvSpPr>
            <a:spLocks noGrp="1"/>
          </p:cNvSpPr>
          <p:nvPr>
            <p:ph type="title"/>
          </p:nvPr>
        </p:nvSpPr>
        <p:spPr>
          <a:xfrm>
            <a:off x="380226" y="69269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Kükürtlü bakır cevherleri</a:t>
            </a:r>
            <a:endParaRPr lang="tr-TR" sz="27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207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3"/>
          <p:cNvSpPr txBox="1">
            <a:spLocks/>
          </p:cNvSpPr>
          <p:nvPr/>
        </p:nvSpPr>
        <p:spPr>
          <a:xfrm>
            <a:off x="251520" y="548680"/>
            <a:ext cx="8640960" cy="64807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dirty="0" smtClean="0">
                <a:latin typeface="Trebuchet MS" panose="020B0603020202020204" pitchFamily="34" charset="0"/>
              </a:rPr>
              <a:t>Elektrolitik kazanma-</a:t>
            </a:r>
            <a:r>
              <a:rPr lang="tr-TR" sz="4000" dirty="0" err="1" smtClean="0">
                <a:latin typeface="Trebuchet MS" panose="020B0603020202020204" pitchFamily="34" charset="0"/>
              </a:rPr>
              <a:t>electro</a:t>
            </a:r>
            <a:r>
              <a:rPr lang="tr-TR" sz="4000" dirty="0" smtClean="0">
                <a:latin typeface="Trebuchet MS" panose="020B0603020202020204" pitchFamily="34" charset="0"/>
              </a:rPr>
              <a:t> </a:t>
            </a:r>
            <a:r>
              <a:rPr lang="tr-TR" sz="4000" dirty="0" err="1" smtClean="0">
                <a:latin typeface="Trebuchet MS" panose="020B0603020202020204" pitchFamily="34" charset="0"/>
              </a:rPr>
              <a:t>winning</a:t>
            </a:r>
            <a:endParaRPr lang="tr-TR" sz="2800" dirty="0">
              <a:latin typeface="Trebuchet MS" panose="020B0603020202020204" pitchFamily="34" charset="0"/>
            </a:endParaRPr>
          </a:p>
        </p:txBody>
      </p:sp>
      <p:grpSp>
        <p:nvGrpSpPr>
          <p:cNvPr id="3" name="Grup 3"/>
          <p:cNvGrpSpPr/>
          <p:nvPr/>
        </p:nvGrpSpPr>
        <p:grpSpPr>
          <a:xfrm>
            <a:off x="327956" y="1628800"/>
            <a:ext cx="8533532" cy="4861411"/>
            <a:chOff x="125082" y="1124744"/>
            <a:chExt cx="8839406" cy="5256584"/>
          </a:xfrm>
        </p:grpSpPr>
        <p:grpSp>
          <p:nvGrpSpPr>
            <p:cNvPr id="4" name="Grup 6"/>
            <p:cNvGrpSpPr>
              <a:grpSpLocks noChangeAspect="1"/>
            </p:cNvGrpSpPr>
            <p:nvPr/>
          </p:nvGrpSpPr>
          <p:grpSpPr>
            <a:xfrm>
              <a:off x="1774530" y="1196752"/>
              <a:ext cx="5317750" cy="4680520"/>
              <a:chOff x="46338" y="548680"/>
              <a:chExt cx="5317750" cy="4680520"/>
            </a:xfrm>
          </p:grpSpPr>
          <p:sp>
            <p:nvSpPr>
              <p:cNvPr id="27" name="Dikdörtgen 26"/>
              <p:cNvSpPr/>
              <p:nvPr/>
            </p:nvSpPr>
            <p:spPr>
              <a:xfrm>
                <a:off x="611560" y="2564904"/>
                <a:ext cx="4392488" cy="2664296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8" name="Dikdörtgen 27"/>
              <p:cNvSpPr/>
              <p:nvPr/>
            </p:nvSpPr>
            <p:spPr>
              <a:xfrm>
                <a:off x="731302" y="2554018"/>
                <a:ext cx="4168080" cy="251189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9" name="Oval 28"/>
              <p:cNvSpPr>
                <a:spLocks noChangeAspect="1"/>
              </p:cNvSpPr>
              <p:nvPr/>
            </p:nvSpPr>
            <p:spPr>
              <a:xfrm>
                <a:off x="2339752" y="764704"/>
                <a:ext cx="792000" cy="792000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30" name="Düz Bağlayıcı 29"/>
              <p:cNvCxnSpPr>
                <a:stCxn id="29" idx="6"/>
              </p:cNvCxnSpPr>
              <p:nvPr/>
            </p:nvCxnSpPr>
            <p:spPr>
              <a:xfrm>
                <a:off x="3131752" y="1160704"/>
                <a:ext cx="864184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Düz Bağlayıcı 30"/>
              <p:cNvCxnSpPr/>
              <p:nvPr/>
            </p:nvCxnSpPr>
            <p:spPr>
              <a:xfrm>
                <a:off x="1475656" y="1164094"/>
                <a:ext cx="864184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Dikdörtgen 31"/>
              <p:cNvSpPr/>
              <p:nvPr/>
            </p:nvSpPr>
            <p:spPr>
              <a:xfrm>
                <a:off x="1270518" y="2492896"/>
                <a:ext cx="432048" cy="209911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3" name="Dikdörtgen 32"/>
              <p:cNvSpPr/>
              <p:nvPr/>
            </p:nvSpPr>
            <p:spPr>
              <a:xfrm>
                <a:off x="3934814" y="2492896"/>
                <a:ext cx="108000" cy="209911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34" name="Düz Bağlayıcı 33"/>
              <p:cNvCxnSpPr/>
              <p:nvPr/>
            </p:nvCxnSpPr>
            <p:spPr>
              <a:xfrm>
                <a:off x="1486542" y="1164094"/>
                <a:ext cx="0" cy="1332000"/>
              </a:xfrm>
              <a:prstGeom prst="line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Düz Bağlayıcı 34"/>
              <p:cNvCxnSpPr/>
              <p:nvPr/>
            </p:nvCxnSpPr>
            <p:spPr>
              <a:xfrm>
                <a:off x="3985050" y="1164094"/>
                <a:ext cx="0" cy="1332000"/>
              </a:xfrm>
              <a:prstGeom prst="line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Düz Ok Bağlayıcısı 35"/>
              <p:cNvCxnSpPr/>
              <p:nvPr/>
            </p:nvCxnSpPr>
            <p:spPr>
              <a:xfrm>
                <a:off x="1835696" y="2708920"/>
                <a:ext cx="4320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Düz Ok Bağlayıcısı 36"/>
              <p:cNvCxnSpPr/>
              <p:nvPr/>
            </p:nvCxnSpPr>
            <p:spPr>
              <a:xfrm>
                <a:off x="1846582" y="3068960"/>
                <a:ext cx="4320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Düz Ok Bağlayıcısı 37"/>
              <p:cNvCxnSpPr/>
              <p:nvPr/>
            </p:nvCxnSpPr>
            <p:spPr>
              <a:xfrm>
                <a:off x="1853274" y="3429000"/>
                <a:ext cx="4320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Düz Ok Bağlayıcısı 38"/>
              <p:cNvCxnSpPr/>
              <p:nvPr/>
            </p:nvCxnSpPr>
            <p:spPr>
              <a:xfrm>
                <a:off x="1864160" y="3789040"/>
                <a:ext cx="4320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Düz Ok Bağlayıcısı 39"/>
              <p:cNvCxnSpPr/>
              <p:nvPr/>
            </p:nvCxnSpPr>
            <p:spPr>
              <a:xfrm>
                <a:off x="1853274" y="4149080"/>
                <a:ext cx="4320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Düz Ok Bağlayıcısı 40"/>
              <p:cNvCxnSpPr/>
              <p:nvPr/>
            </p:nvCxnSpPr>
            <p:spPr>
              <a:xfrm>
                <a:off x="1864160" y="4509120"/>
                <a:ext cx="4320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Düz Ok Bağlayıcısı 41"/>
              <p:cNvCxnSpPr/>
              <p:nvPr/>
            </p:nvCxnSpPr>
            <p:spPr>
              <a:xfrm>
                <a:off x="3391452" y="2708920"/>
                <a:ext cx="4320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Düz Ok Bağlayıcısı 42"/>
              <p:cNvCxnSpPr/>
              <p:nvPr/>
            </p:nvCxnSpPr>
            <p:spPr>
              <a:xfrm>
                <a:off x="3402338" y="3068960"/>
                <a:ext cx="4320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Düz Ok Bağlayıcısı 43"/>
              <p:cNvCxnSpPr/>
              <p:nvPr/>
            </p:nvCxnSpPr>
            <p:spPr>
              <a:xfrm>
                <a:off x="3409030" y="3429000"/>
                <a:ext cx="4320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Düz Ok Bağlayıcısı 44"/>
              <p:cNvCxnSpPr/>
              <p:nvPr/>
            </p:nvCxnSpPr>
            <p:spPr>
              <a:xfrm>
                <a:off x="3419916" y="3789040"/>
                <a:ext cx="4320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Düz Ok Bağlayıcısı 45"/>
              <p:cNvCxnSpPr/>
              <p:nvPr/>
            </p:nvCxnSpPr>
            <p:spPr>
              <a:xfrm>
                <a:off x="3409030" y="4149080"/>
                <a:ext cx="4320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Düz Ok Bağlayıcısı 46"/>
              <p:cNvCxnSpPr/>
              <p:nvPr/>
            </p:nvCxnSpPr>
            <p:spPr>
              <a:xfrm>
                <a:off x="3419916" y="4509120"/>
                <a:ext cx="4320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Metin kutusu 47"/>
              <p:cNvSpPr txBox="1"/>
              <p:nvPr/>
            </p:nvSpPr>
            <p:spPr>
              <a:xfrm>
                <a:off x="46338" y="1289526"/>
                <a:ext cx="144020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r-TR" sz="2400" dirty="0" smtClean="0">
                    <a:latin typeface="Trebuchet MS" panose="020B0603020202020204" pitchFamily="34" charset="0"/>
                  </a:rPr>
                  <a:t>Anot bakırı</a:t>
                </a:r>
                <a:endParaRPr lang="tr-TR" sz="24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49" name="Metin kutusu 48"/>
              <p:cNvSpPr txBox="1"/>
              <p:nvPr/>
            </p:nvSpPr>
            <p:spPr>
              <a:xfrm>
                <a:off x="4046173" y="1268760"/>
                <a:ext cx="131791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2400" dirty="0" err="1" smtClean="0">
                    <a:latin typeface="Trebuchet MS" panose="020B0603020202020204" pitchFamily="34" charset="0"/>
                  </a:rPr>
                  <a:t>katod</a:t>
                </a:r>
                <a:endParaRPr lang="tr-TR" sz="2400" dirty="0" smtClean="0">
                  <a:latin typeface="Trebuchet MS" panose="020B0603020202020204" pitchFamily="34" charset="0"/>
                </a:endParaRPr>
              </a:p>
              <a:p>
                <a:r>
                  <a:rPr lang="tr-TR" sz="2400" dirty="0" smtClean="0">
                    <a:latin typeface="Trebuchet MS" panose="020B0603020202020204" pitchFamily="34" charset="0"/>
                  </a:rPr>
                  <a:t>Saf bakır</a:t>
                </a:r>
                <a:endParaRPr lang="tr-TR" sz="24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50" name="Metin kutusu 49"/>
              <p:cNvSpPr txBox="1"/>
              <p:nvPr/>
            </p:nvSpPr>
            <p:spPr>
              <a:xfrm>
                <a:off x="2123682" y="3020759"/>
                <a:ext cx="1512234" cy="1297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dirty="0" smtClean="0">
                    <a:latin typeface="Trebuchet MS" panose="020B0603020202020204" pitchFamily="34" charset="0"/>
                  </a:rPr>
                  <a:t>çözünür </a:t>
                </a:r>
                <a:r>
                  <a:rPr lang="tr-TR" dirty="0" err="1" smtClean="0">
                    <a:latin typeface="Trebuchet MS" panose="020B0603020202020204" pitchFamily="34" charset="0"/>
                  </a:rPr>
                  <a:t>empüriteler</a:t>
                </a:r>
                <a:r>
                  <a:rPr lang="tr-TR" dirty="0" smtClean="0">
                    <a:latin typeface="Trebuchet MS" panose="020B0603020202020204" pitchFamily="34" charset="0"/>
                  </a:rPr>
                  <a:t> çözeltide kalır</a:t>
                </a:r>
                <a:endParaRPr lang="tr-TR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51" name="Metin kutusu 50"/>
              <p:cNvSpPr txBox="1"/>
              <p:nvPr/>
            </p:nvSpPr>
            <p:spPr>
              <a:xfrm>
                <a:off x="2492196" y="2545740"/>
                <a:ext cx="8556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2800" dirty="0" smtClean="0">
                    <a:latin typeface="Trebuchet MS" panose="020B0603020202020204" pitchFamily="34" charset="0"/>
                  </a:rPr>
                  <a:t>Cu</a:t>
                </a:r>
                <a:r>
                  <a:rPr lang="tr-TR" sz="2800" baseline="30000" dirty="0" smtClean="0">
                    <a:latin typeface="Trebuchet MS" panose="020B0603020202020204" pitchFamily="34" charset="0"/>
                  </a:rPr>
                  <a:t>++</a:t>
                </a:r>
                <a:endParaRPr lang="tr-TR" sz="2800" baseline="300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52" name="Metin kutusu 51"/>
              <p:cNvSpPr txBox="1"/>
              <p:nvPr/>
            </p:nvSpPr>
            <p:spPr>
              <a:xfrm>
                <a:off x="2483768" y="4149080"/>
                <a:ext cx="8556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2800" dirty="0" smtClean="0">
                    <a:latin typeface="Trebuchet MS" panose="020B0603020202020204" pitchFamily="34" charset="0"/>
                  </a:rPr>
                  <a:t>Cu</a:t>
                </a:r>
                <a:r>
                  <a:rPr lang="tr-TR" sz="2800" baseline="30000" dirty="0" smtClean="0">
                    <a:latin typeface="Trebuchet MS" panose="020B0603020202020204" pitchFamily="34" charset="0"/>
                  </a:rPr>
                  <a:t>++</a:t>
                </a:r>
                <a:endParaRPr lang="tr-TR" sz="2800" baseline="300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53" name="Metin kutusu 52"/>
              <p:cNvSpPr txBox="1"/>
              <p:nvPr/>
            </p:nvSpPr>
            <p:spPr>
              <a:xfrm>
                <a:off x="1671600" y="4643844"/>
                <a:ext cx="27563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dirty="0" smtClean="0">
                    <a:latin typeface="Trebuchet MS" panose="020B0603020202020204" pitchFamily="34" charset="0"/>
                  </a:rPr>
                  <a:t>Çözünmez </a:t>
                </a:r>
                <a:r>
                  <a:rPr lang="tr-TR" dirty="0" err="1" smtClean="0">
                    <a:latin typeface="Trebuchet MS" panose="020B0603020202020204" pitchFamily="34" charset="0"/>
                  </a:rPr>
                  <a:t>empüriteler</a:t>
                </a:r>
                <a:r>
                  <a:rPr lang="tr-TR" dirty="0" smtClean="0">
                    <a:latin typeface="Trebuchet MS" panose="020B0603020202020204" pitchFamily="34" charset="0"/>
                  </a:rPr>
                  <a:t> </a:t>
                </a:r>
                <a:endParaRPr lang="tr-TR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54" name="Metin kutusu 53"/>
              <p:cNvSpPr txBox="1"/>
              <p:nvPr/>
            </p:nvSpPr>
            <p:spPr>
              <a:xfrm>
                <a:off x="1671600" y="1599183"/>
                <a:ext cx="20580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2400" dirty="0" smtClean="0">
                    <a:latin typeface="Trebuchet MS" panose="020B0603020202020204" pitchFamily="34" charset="0"/>
                  </a:rPr>
                  <a:t>DC </a:t>
                </a:r>
                <a:r>
                  <a:rPr lang="tr-TR" sz="2400" dirty="0" err="1" smtClean="0">
                    <a:latin typeface="Trebuchet MS" panose="020B0603020202020204" pitchFamily="34" charset="0"/>
                  </a:rPr>
                  <a:t>generator</a:t>
                </a:r>
                <a:endParaRPr lang="tr-TR" sz="2400" dirty="0" smtClean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55" name="Metin kutusu 54"/>
              <p:cNvSpPr txBox="1"/>
              <p:nvPr/>
            </p:nvSpPr>
            <p:spPr>
              <a:xfrm>
                <a:off x="1979756" y="548680"/>
                <a:ext cx="2879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3600" b="1" dirty="0" smtClean="0"/>
                  <a:t>+</a:t>
                </a:r>
                <a:endParaRPr lang="tr-TR" sz="3600" b="1" dirty="0"/>
              </a:p>
            </p:txBody>
          </p:sp>
          <p:sp>
            <p:nvSpPr>
              <p:cNvPr id="56" name="Metin kutusu 55"/>
              <p:cNvSpPr txBox="1"/>
              <p:nvPr/>
            </p:nvSpPr>
            <p:spPr>
              <a:xfrm>
                <a:off x="3059876" y="548680"/>
                <a:ext cx="2879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3600" b="1" dirty="0"/>
                  <a:t>-</a:t>
                </a:r>
              </a:p>
            </p:txBody>
          </p:sp>
        </p:grpSp>
        <p:grpSp>
          <p:nvGrpSpPr>
            <p:cNvPr id="6" name="Grup 7"/>
            <p:cNvGrpSpPr>
              <a:grpSpLocks noChangeAspect="1"/>
            </p:cNvGrpSpPr>
            <p:nvPr/>
          </p:nvGrpSpPr>
          <p:grpSpPr>
            <a:xfrm>
              <a:off x="125082" y="1124744"/>
              <a:ext cx="1800000" cy="2107412"/>
              <a:chOff x="125082" y="836712"/>
              <a:chExt cx="2037996" cy="2386053"/>
            </a:xfrm>
          </p:grpSpPr>
          <p:sp>
            <p:nvSpPr>
              <p:cNvPr id="22" name="Dikdörtgen 21"/>
              <p:cNvSpPr/>
              <p:nvPr/>
            </p:nvSpPr>
            <p:spPr>
              <a:xfrm>
                <a:off x="323528" y="1176491"/>
                <a:ext cx="1642628" cy="2046274"/>
              </a:xfrm>
              <a:prstGeom prst="rect">
                <a:avLst/>
              </a:prstGeom>
              <a:solidFill>
                <a:srgbClr val="CC330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3" name="L-Şekli 22"/>
              <p:cNvSpPr/>
              <p:nvPr/>
            </p:nvSpPr>
            <p:spPr>
              <a:xfrm flipH="1" flipV="1">
                <a:off x="125082" y="836712"/>
                <a:ext cx="360040" cy="323165"/>
              </a:xfrm>
              <a:prstGeom prst="corner">
                <a:avLst/>
              </a:prstGeom>
              <a:solidFill>
                <a:srgbClr val="C0000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4" name="L-Şekli 23"/>
              <p:cNvSpPr/>
              <p:nvPr/>
            </p:nvSpPr>
            <p:spPr>
              <a:xfrm flipV="1">
                <a:off x="1803038" y="836712"/>
                <a:ext cx="360040" cy="323165"/>
              </a:xfrm>
              <a:prstGeom prst="corner">
                <a:avLst/>
              </a:prstGeom>
              <a:solidFill>
                <a:srgbClr val="C0000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5" name="Dikdörtgen 24"/>
              <p:cNvSpPr/>
              <p:nvPr/>
            </p:nvSpPr>
            <p:spPr>
              <a:xfrm>
                <a:off x="345300" y="1052736"/>
                <a:ext cx="136800" cy="19192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6" name="Dikdörtgen 25"/>
              <p:cNvSpPr/>
              <p:nvPr/>
            </p:nvSpPr>
            <p:spPr>
              <a:xfrm>
                <a:off x="1824810" y="1052736"/>
                <a:ext cx="136800" cy="19192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  <p:grpSp>
          <p:nvGrpSpPr>
            <p:cNvPr id="7" name="Grup 8"/>
            <p:cNvGrpSpPr>
              <a:grpSpLocks noChangeAspect="1"/>
            </p:cNvGrpSpPr>
            <p:nvPr/>
          </p:nvGrpSpPr>
          <p:grpSpPr>
            <a:xfrm>
              <a:off x="129276" y="4139294"/>
              <a:ext cx="1800000" cy="517436"/>
              <a:chOff x="129276" y="4139291"/>
              <a:chExt cx="2037996" cy="585853"/>
            </a:xfrm>
          </p:grpSpPr>
          <p:sp>
            <p:nvSpPr>
              <p:cNvPr id="15" name="Dikdörtgen 14"/>
              <p:cNvSpPr/>
              <p:nvPr/>
            </p:nvSpPr>
            <p:spPr>
              <a:xfrm>
                <a:off x="327722" y="4479070"/>
                <a:ext cx="1642628" cy="216000"/>
              </a:xfrm>
              <a:prstGeom prst="rect">
                <a:avLst/>
              </a:prstGeom>
              <a:solidFill>
                <a:srgbClr val="C0000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6" name="L-Şekli 15"/>
              <p:cNvSpPr/>
              <p:nvPr/>
            </p:nvSpPr>
            <p:spPr>
              <a:xfrm flipH="1" flipV="1">
                <a:off x="129276" y="4139291"/>
                <a:ext cx="360040" cy="323165"/>
              </a:xfrm>
              <a:prstGeom prst="corner">
                <a:avLst/>
              </a:prstGeom>
              <a:solidFill>
                <a:srgbClr val="C0000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7" name="L-Şekli 16"/>
              <p:cNvSpPr/>
              <p:nvPr/>
            </p:nvSpPr>
            <p:spPr>
              <a:xfrm flipV="1">
                <a:off x="1807232" y="4139291"/>
                <a:ext cx="360040" cy="323165"/>
              </a:xfrm>
              <a:prstGeom prst="corner">
                <a:avLst/>
              </a:prstGeom>
              <a:solidFill>
                <a:srgbClr val="C0000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8" name="Dikdörtgen 17"/>
              <p:cNvSpPr/>
              <p:nvPr/>
            </p:nvSpPr>
            <p:spPr>
              <a:xfrm>
                <a:off x="349494" y="4355315"/>
                <a:ext cx="126000" cy="19192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9" name="Dikdörtgen 18"/>
              <p:cNvSpPr/>
              <p:nvPr/>
            </p:nvSpPr>
            <p:spPr>
              <a:xfrm>
                <a:off x="1829004" y="4355315"/>
                <a:ext cx="129600" cy="19192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0" name="Dikdörtgen 19"/>
              <p:cNvSpPr/>
              <p:nvPr/>
            </p:nvSpPr>
            <p:spPr>
              <a:xfrm>
                <a:off x="320182" y="4653136"/>
                <a:ext cx="1671904" cy="72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1" name="Serbest Form 20"/>
              <p:cNvSpPr/>
              <p:nvPr/>
            </p:nvSpPr>
            <p:spPr>
              <a:xfrm>
                <a:off x="326571" y="4598706"/>
                <a:ext cx="1643743" cy="65542"/>
              </a:xfrm>
              <a:custGeom>
                <a:avLst/>
                <a:gdLst>
                  <a:gd name="connsiteX0" fmla="*/ 0 w 1643743"/>
                  <a:gd name="connsiteY0" fmla="*/ 21999 h 65542"/>
                  <a:gd name="connsiteX1" fmla="*/ 228600 w 1643743"/>
                  <a:gd name="connsiteY1" fmla="*/ 43771 h 65542"/>
                  <a:gd name="connsiteX2" fmla="*/ 261257 w 1643743"/>
                  <a:gd name="connsiteY2" fmla="*/ 54657 h 65542"/>
                  <a:gd name="connsiteX3" fmla="*/ 435428 w 1643743"/>
                  <a:gd name="connsiteY3" fmla="*/ 65542 h 65542"/>
                  <a:gd name="connsiteX4" fmla="*/ 522514 w 1643743"/>
                  <a:gd name="connsiteY4" fmla="*/ 54657 h 65542"/>
                  <a:gd name="connsiteX5" fmla="*/ 576943 w 1643743"/>
                  <a:gd name="connsiteY5" fmla="*/ 43771 h 65542"/>
                  <a:gd name="connsiteX6" fmla="*/ 664028 w 1643743"/>
                  <a:gd name="connsiteY6" fmla="*/ 32885 h 65542"/>
                  <a:gd name="connsiteX7" fmla="*/ 740228 w 1643743"/>
                  <a:gd name="connsiteY7" fmla="*/ 21999 h 65542"/>
                  <a:gd name="connsiteX8" fmla="*/ 903514 w 1643743"/>
                  <a:gd name="connsiteY8" fmla="*/ 21999 h 65542"/>
                  <a:gd name="connsiteX9" fmla="*/ 1023257 w 1643743"/>
                  <a:gd name="connsiteY9" fmla="*/ 54657 h 65542"/>
                  <a:gd name="connsiteX10" fmla="*/ 1153886 w 1643743"/>
                  <a:gd name="connsiteY10" fmla="*/ 65542 h 65542"/>
                  <a:gd name="connsiteX11" fmla="*/ 1382486 w 1643743"/>
                  <a:gd name="connsiteY11" fmla="*/ 54657 h 65542"/>
                  <a:gd name="connsiteX12" fmla="*/ 1426028 w 1643743"/>
                  <a:gd name="connsiteY12" fmla="*/ 43771 h 65542"/>
                  <a:gd name="connsiteX13" fmla="*/ 1502228 w 1643743"/>
                  <a:gd name="connsiteY13" fmla="*/ 32885 h 65542"/>
                  <a:gd name="connsiteX14" fmla="*/ 1632857 w 1643743"/>
                  <a:gd name="connsiteY14" fmla="*/ 228 h 65542"/>
                  <a:gd name="connsiteX15" fmla="*/ 1643743 w 1643743"/>
                  <a:gd name="connsiteY15" fmla="*/ 228 h 6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43743" h="65542">
                    <a:moveTo>
                      <a:pt x="0" y="21999"/>
                    </a:moveTo>
                    <a:cubicBezTo>
                      <a:pt x="139125" y="49825"/>
                      <a:pt x="-50990" y="14340"/>
                      <a:pt x="228600" y="43771"/>
                    </a:cubicBezTo>
                    <a:cubicBezTo>
                      <a:pt x="240011" y="44972"/>
                      <a:pt x="249846" y="53456"/>
                      <a:pt x="261257" y="54657"/>
                    </a:cubicBezTo>
                    <a:cubicBezTo>
                      <a:pt x="319108" y="60746"/>
                      <a:pt x="377371" y="61914"/>
                      <a:pt x="435428" y="65542"/>
                    </a:cubicBezTo>
                    <a:cubicBezTo>
                      <a:pt x="464457" y="61914"/>
                      <a:pt x="493600" y="59105"/>
                      <a:pt x="522514" y="54657"/>
                    </a:cubicBezTo>
                    <a:cubicBezTo>
                      <a:pt x="540801" y="51844"/>
                      <a:pt x="558656" y="46584"/>
                      <a:pt x="576943" y="43771"/>
                    </a:cubicBezTo>
                    <a:cubicBezTo>
                      <a:pt x="605857" y="39323"/>
                      <a:pt x="635030" y="36751"/>
                      <a:pt x="664028" y="32885"/>
                    </a:cubicBezTo>
                    <a:lnTo>
                      <a:pt x="740228" y="21999"/>
                    </a:lnTo>
                    <a:cubicBezTo>
                      <a:pt x="808119" y="-629"/>
                      <a:pt x="785131" y="2268"/>
                      <a:pt x="903514" y="21999"/>
                    </a:cubicBezTo>
                    <a:cubicBezTo>
                      <a:pt x="1107816" y="56049"/>
                      <a:pt x="848419" y="34088"/>
                      <a:pt x="1023257" y="54657"/>
                    </a:cubicBezTo>
                    <a:cubicBezTo>
                      <a:pt x="1066652" y="59762"/>
                      <a:pt x="1110343" y="61914"/>
                      <a:pt x="1153886" y="65542"/>
                    </a:cubicBezTo>
                    <a:cubicBezTo>
                      <a:pt x="1230086" y="61914"/>
                      <a:pt x="1306443" y="60740"/>
                      <a:pt x="1382486" y="54657"/>
                    </a:cubicBezTo>
                    <a:cubicBezTo>
                      <a:pt x="1397399" y="53464"/>
                      <a:pt x="1411309" y="46447"/>
                      <a:pt x="1426028" y="43771"/>
                    </a:cubicBezTo>
                    <a:cubicBezTo>
                      <a:pt x="1451272" y="39181"/>
                      <a:pt x="1476828" y="36514"/>
                      <a:pt x="1502228" y="32885"/>
                    </a:cubicBezTo>
                    <a:cubicBezTo>
                      <a:pt x="1577050" y="7945"/>
                      <a:pt x="1555901" y="11222"/>
                      <a:pt x="1632857" y="228"/>
                    </a:cubicBezTo>
                    <a:cubicBezTo>
                      <a:pt x="1636449" y="-285"/>
                      <a:pt x="1640114" y="228"/>
                      <a:pt x="1643743" y="228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  <p:sp>
          <p:nvSpPr>
            <p:cNvPr id="10" name="Aşağı Ok 9"/>
            <p:cNvSpPr/>
            <p:nvPr/>
          </p:nvSpPr>
          <p:spPr>
            <a:xfrm>
              <a:off x="899592" y="3573016"/>
              <a:ext cx="258806" cy="590228"/>
            </a:xfrm>
            <a:prstGeom prst="downArrow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1" name="Aşağı Ok 10"/>
            <p:cNvSpPr/>
            <p:nvPr/>
          </p:nvSpPr>
          <p:spPr>
            <a:xfrm>
              <a:off x="7884368" y="3630860"/>
              <a:ext cx="258806" cy="590228"/>
            </a:xfrm>
            <a:prstGeom prst="downArrow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2" name="Metin kutusu 11"/>
            <p:cNvSpPr txBox="1"/>
            <p:nvPr/>
          </p:nvSpPr>
          <p:spPr>
            <a:xfrm>
              <a:off x="251520" y="5013176"/>
              <a:ext cx="18621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800" dirty="0" smtClean="0">
                  <a:latin typeface="Trebuchet MS" panose="020B0603020202020204" pitchFamily="34" charset="0"/>
                </a:rPr>
                <a:t>Çözünmüş anot</a:t>
              </a:r>
              <a:endParaRPr lang="tr-TR" sz="2800" dirty="0">
                <a:latin typeface="Trebuchet MS" panose="020B0603020202020204" pitchFamily="34" charset="0"/>
              </a:endParaRPr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5851" y="1131311"/>
              <a:ext cx="1798637" cy="2103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Dikdörtgen 13"/>
            <p:cNvSpPr/>
            <p:nvPr/>
          </p:nvSpPr>
          <p:spPr>
            <a:xfrm>
              <a:off x="7369426" y="4808038"/>
              <a:ext cx="1404000" cy="157329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2" name="Metin kutusu 1"/>
          <p:cNvSpPr txBox="1"/>
          <p:nvPr/>
        </p:nvSpPr>
        <p:spPr>
          <a:xfrm>
            <a:off x="2987824" y="6057103"/>
            <a:ext cx="3862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latin typeface="Trebuchet MS" panose="020B0603020202020204" pitchFamily="34" charset="0"/>
              </a:rPr>
              <a:t>CuSO</a:t>
            </a:r>
            <a:r>
              <a:rPr lang="tr-TR" sz="2400" baseline="-25000" dirty="0" smtClean="0">
                <a:latin typeface="Trebuchet MS" panose="020B0603020202020204" pitchFamily="34" charset="0"/>
              </a:rPr>
              <a:t>4</a:t>
            </a:r>
            <a:r>
              <a:rPr lang="tr-TR" sz="2400" dirty="0" smtClean="0">
                <a:latin typeface="Trebuchet MS" panose="020B0603020202020204" pitchFamily="34" charset="0"/>
              </a:rPr>
              <a:t> + H</a:t>
            </a:r>
            <a:r>
              <a:rPr lang="tr-TR" sz="2400" baseline="-25000" dirty="0" smtClean="0">
                <a:latin typeface="Trebuchet MS" panose="020B0603020202020204" pitchFamily="34" charset="0"/>
              </a:rPr>
              <a:t>2</a:t>
            </a:r>
            <a:r>
              <a:rPr lang="tr-TR" sz="2400" dirty="0" smtClean="0">
                <a:latin typeface="Trebuchet MS" panose="020B0603020202020204" pitchFamily="34" charset="0"/>
              </a:rPr>
              <a:t>SO</a:t>
            </a:r>
            <a:r>
              <a:rPr lang="tr-TR" sz="2400" baseline="-25000" dirty="0" smtClean="0">
                <a:latin typeface="Trebuchet MS" panose="020B0603020202020204" pitchFamily="34" charset="0"/>
              </a:rPr>
              <a:t>4</a:t>
            </a:r>
            <a:r>
              <a:rPr lang="tr-TR" sz="2400" dirty="0" smtClean="0">
                <a:latin typeface="Trebuchet MS" panose="020B0603020202020204" pitchFamily="34" charset="0"/>
              </a:rPr>
              <a:t> çözeltisi</a:t>
            </a:r>
            <a:endParaRPr lang="tr-TR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442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3851920" y="1979548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 smtClean="0">
                <a:latin typeface="Trebuchet MS" pitchFamily="34" charset="0"/>
              </a:rPr>
              <a:t>Reverber</a:t>
            </a:r>
            <a:r>
              <a:rPr lang="tr-TR" sz="2000" dirty="0" smtClean="0">
                <a:latin typeface="Trebuchet MS" pitchFamily="34" charset="0"/>
              </a:rPr>
              <a:t> fırın</a:t>
            </a:r>
            <a:endParaRPr lang="tr-TR" sz="2000" dirty="0">
              <a:latin typeface="Trebuchet MS" pitchFamily="34" charset="0"/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539552" y="1970256"/>
            <a:ext cx="3275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latin typeface="Trebuchet MS" pitchFamily="34" charset="0"/>
              </a:rPr>
              <a:t>Bakır sülfat konsantresi</a:t>
            </a:r>
            <a:endParaRPr lang="tr-TR" sz="2000" dirty="0">
              <a:latin typeface="Trebuchet MS" pitchFamily="34" charset="0"/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6660232" y="197954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latin typeface="Trebuchet MS" pitchFamily="34" charset="0"/>
              </a:rPr>
              <a:t>cüruf</a:t>
            </a:r>
            <a:endParaRPr lang="tr-TR" sz="2000" dirty="0">
              <a:latin typeface="Trebuchet MS" pitchFamily="34" charset="0"/>
            </a:endParaRPr>
          </a:p>
        </p:txBody>
      </p:sp>
      <p:sp>
        <p:nvSpPr>
          <p:cNvPr id="7" name="6 Metin kutusu"/>
          <p:cNvSpPr txBox="1"/>
          <p:nvPr/>
        </p:nvSpPr>
        <p:spPr>
          <a:xfrm>
            <a:off x="3995936" y="2618328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latin typeface="Trebuchet MS" pitchFamily="34" charset="0"/>
              </a:rPr>
              <a:t>Bakır </a:t>
            </a:r>
            <a:r>
              <a:rPr lang="tr-TR" sz="2000" dirty="0" err="1" smtClean="0">
                <a:latin typeface="Trebuchet MS" pitchFamily="34" charset="0"/>
              </a:rPr>
              <a:t>konvertörü</a:t>
            </a:r>
            <a:endParaRPr lang="tr-TR" sz="2000" dirty="0">
              <a:latin typeface="Trebuchet MS" pitchFamily="34" charset="0"/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3995936" y="3266400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 smtClean="0">
                <a:latin typeface="Trebuchet MS" pitchFamily="34" charset="0"/>
              </a:rPr>
              <a:t>Rafinasyon</a:t>
            </a:r>
            <a:r>
              <a:rPr lang="tr-TR" sz="2000" dirty="0" smtClean="0">
                <a:latin typeface="Trebuchet MS" pitchFamily="34" charset="0"/>
              </a:rPr>
              <a:t> fırını</a:t>
            </a:r>
          </a:p>
        </p:txBody>
      </p:sp>
      <p:sp>
        <p:nvSpPr>
          <p:cNvPr id="9" name="8 Metin kutusu"/>
          <p:cNvSpPr txBox="1"/>
          <p:nvPr/>
        </p:nvSpPr>
        <p:spPr>
          <a:xfrm>
            <a:off x="3563888" y="3923764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latin typeface="Trebuchet MS" pitchFamily="34" charset="0"/>
              </a:rPr>
              <a:t>Elektrolitik </a:t>
            </a:r>
            <a:r>
              <a:rPr lang="tr-TR" sz="2000" dirty="0" err="1" smtClean="0">
                <a:latin typeface="Trebuchet MS" pitchFamily="34" charset="0"/>
              </a:rPr>
              <a:t>rafinasyon</a:t>
            </a:r>
            <a:endParaRPr lang="tr-TR" sz="2000" dirty="0">
              <a:latin typeface="Trebuchet MS" pitchFamily="34" charset="0"/>
            </a:endParaRPr>
          </a:p>
        </p:txBody>
      </p:sp>
      <p:sp>
        <p:nvSpPr>
          <p:cNvPr id="10" name="9 Metin kutusu"/>
          <p:cNvSpPr txBox="1"/>
          <p:nvPr/>
        </p:nvSpPr>
        <p:spPr>
          <a:xfrm>
            <a:off x="3491880" y="4643844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latin typeface="Trebuchet MS" pitchFamily="34" charset="0"/>
              </a:rPr>
              <a:t>ergitme/</a:t>
            </a:r>
            <a:r>
              <a:rPr lang="tr-TR" sz="2000" dirty="0" err="1" smtClean="0">
                <a:latin typeface="Trebuchet MS" pitchFamily="34" charset="0"/>
              </a:rPr>
              <a:t>rafinasyon</a:t>
            </a:r>
            <a:r>
              <a:rPr lang="tr-TR" sz="2000" dirty="0" smtClean="0">
                <a:latin typeface="Trebuchet MS" pitchFamily="34" charset="0"/>
              </a:rPr>
              <a:t>/döküm</a:t>
            </a:r>
            <a:endParaRPr lang="tr-TR" sz="2000" dirty="0">
              <a:latin typeface="Trebuchet MS" pitchFamily="34" charset="0"/>
            </a:endParaRPr>
          </a:p>
        </p:txBody>
      </p:sp>
      <p:sp>
        <p:nvSpPr>
          <p:cNvPr id="11" name="10 Metin kutusu"/>
          <p:cNvSpPr txBox="1"/>
          <p:nvPr/>
        </p:nvSpPr>
        <p:spPr>
          <a:xfrm>
            <a:off x="2159732" y="5363924"/>
            <a:ext cx="5868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rgbClr val="FF0000"/>
                </a:solidFill>
                <a:latin typeface="Trebuchet MS" pitchFamily="34" charset="0"/>
              </a:rPr>
              <a:t>elektrolitik </a:t>
            </a:r>
            <a:r>
              <a:rPr lang="tr-TR" sz="2400" dirty="0" err="1" smtClean="0">
                <a:solidFill>
                  <a:srgbClr val="FF0000"/>
                </a:solidFill>
                <a:latin typeface="Trebuchet MS" pitchFamily="34" charset="0"/>
              </a:rPr>
              <a:t>tough</a:t>
            </a:r>
            <a:r>
              <a:rPr lang="tr-TR" sz="2400" dirty="0" smtClean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Trebuchet MS" pitchFamily="34" charset="0"/>
              </a:rPr>
              <a:t>pitch</a:t>
            </a:r>
            <a:r>
              <a:rPr lang="tr-TR" sz="2400" dirty="0" smtClean="0">
                <a:solidFill>
                  <a:srgbClr val="FF0000"/>
                </a:solidFill>
                <a:latin typeface="Trebuchet MS" pitchFamily="34" charset="0"/>
              </a:rPr>
              <a:t> bakır (99.9 Cu)</a:t>
            </a:r>
            <a:endParaRPr lang="tr-TR" sz="2400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2" name="11 Metin kutusu"/>
          <p:cNvSpPr txBox="1"/>
          <p:nvPr/>
        </p:nvSpPr>
        <p:spPr>
          <a:xfrm>
            <a:off x="2267744" y="621872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>
                <a:latin typeface="Trebuchet MS" pitchFamily="34" charset="0"/>
              </a:rPr>
              <a:t>ingot</a:t>
            </a:r>
            <a:endParaRPr lang="tr-TR" dirty="0">
              <a:latin typeface="Trebuchet MS" pitchFamily="34" charset="0"/>
            </a:endParaRPr>
          </a:p>
        </p:txBody>
      </p:sp>
      <p:sp>
        <p:nvSpPr>
          <p:cNvPr id="13" name="12 Metin kutusu"/>
          <p:cNvSpPr txBox="1"/>
          <p:nvPr/>
        </p:nvSpPr>
        <p:spPr>
          <a:xfrm>
            <a:off x="4499992" y="622802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>
                <a:latin typeface="Trebuchet MS" pitchFamily="34" charset="0"/>
              </a:rPr>
              <a:t>billet</a:t>
            </a:r>
            <a:endParaRPr lang="tr-TR" dirty="0">
              <a:latin typeface="Trebuchet MS" pitchFamily="34" charset="0"/>
            </a:endParaRPr>
          </a:p>
        </p:txBody>
      </p:sp>
      <p:sp>
        <p:nvSpPr>
          <p:cNvPr id="14" name="13 Metin kutusu"/>
          <p:cNvSpPr txBox="1"/>
          <p:nvPr/>
        </p:nvSpPr>
        <p:spPr>
          <a:xfrm>
            <a:off x="6372200" y="62280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Trebuchet MS" pitchFamily="34" charset="0"/>
              </a:rPr>
              <a:t>Tel/bara</a:t>
            </a:r>
            <a:endParaRPr lang="tr-TR" dirty="0">
              <a:latin typeface="Trebuchet MS" pitchFamily="34" charset="0"/>
            </a:endParaRPr>
          </a:p>
        </p:txBody>
      </p:sp>
      <p:sp>
        <p:nvSpPr>
          <p:cNvPr id="17" name="16 Metin kutusu"/>
          <p:cNvSpPr txBox="1"/>
          <p:nvPr/>
        </p:nvSpPr>
        <p:spPr>
          <a:xfrm>
            <a:off x="1152128" y="2629361"/>
            <a:ext cx="2123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latin typeface="Trebuchet MS" pitchFamily="34" charset="0"/>
              </a:rPr>
              <a:t>Mat (30-40Cu)</a:t>
            </a:r>
            <a:endParaRPr lang="tr-TR" sz="2000" dirty="0">
              <a:latin typeface="Trebuchet MS" pitchFamily="34" charset="0"/>
            </a:endParaRPr>
          </a:p>
        </p:txBody>
      </p:sp>
      <p:sp>
        <p:nvSpPr>
          <p:cNvPr id="18" name="17 Metin kutusu"/>
          <p:cNvSpPr txBox="1"/>
          <p:nvPr/>
        </p:nvSpPr>
        <p:spPr>
          <a:xfrm>
            <a:off x="755576" y="3275692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 smtClean="0">
                <a:latin typeface="Trebuchet MS" pitchFamily="34" charset="0"/>
              </a:rPr>
              <a:t>Blister</a:t>
            </a:r>
            <a:r>
              <a:rPr lang="tr-TR" sz="2000" dirty="0" smtClean="0">
                <a:latin typeface="Trebuchet MS" pitchFamily="34" charset="0"/>
              </a:rPr>
              <a:t> bakır (&gt;98+Cu)</a:t>
            </a:r>
            <a:endParaRPr lang="tr-TR" sz="2000" dirty="0">
              <a:latin typeface="Trebuchet MS" pitchFamily="34" charset="0"/>
            </a:endParaRPr>
          </a:p>
        </p:txBody>
      </p:sp>
      <p:sp>
        <p:nvSpPr>
          <p:cNvPr id="19" name="18 Metin kutusu"/>
          <p:cNvSpPr txBox="1"/>
          <p:nvPr/>
        </p:nvSpPr>
        <p:spPr>
          <a:xfrm>
            <a:off x="323528" y="3789040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000" dirty="0" err="1" smtClean="0">
                <a:latin typeface="Trebuchet MS" pitchFamily="34" charset="0"/>
              </a:rPr>
              <a:t>Tough</a:t>
            </a:r>
            <a:r>
              <a:rPr lang="tr-TR" sz="2000" dirty="0" smtClean="0">
                <a:latin typeface="Trebuchet MS" pitchFamily="34" charset="0"/>
              </a:rPr>
              <a:t> </a:t>
            </a:r>
            <a:r>
              <a:rPr lang="tr-TR" sz="2000" dirty="0" err="1" smtClean="0">
                <a:latin typeface="Trebuchet MS" pitchFamily="34" charset="0"/>
              </a:rPr>
              <a:t>pitch</a:t>
            </a:r>
            <a:r>
              <a:rPr lang="tr-TR" sz="2000" dirty="0" smtClean="0">
                <a:latin typeface="Trebuchet MS" pitchFamily="34" charset="0"/>
              </a:rPr>
              <a:t> bakır (&gt;99.5Cu)</a:t>
            </a:r>
            <a:endParaRPr lang="tr-TR" sz="2000" dirty="0">
              <a:latin typeface="Trebuchet MS" pitchFamily="34" charset="0"/>
            </a:endParaRPr>
          </a:p>
        </p:txBody>
      </p:sp>
      <p:sp>
        <p:nvSpPr>
          <p:cNvPr id="21" name="20 Metin kutusu"/>
          <p:cNvSpPr txBox="1"/>
          <p:nvPr/>
        </p:nvSpPr>
        <p:spPr>
          <a:xfrm>
            <a:off x="755576" y="4653136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 smtClean="0">
                <a:latin typeface="Trebuchet MS" pitchFamily="34" charset="0"/>
              </a:rPr>
              <a:t>Katod</a:t>
            </a:r>
            <a:r>
              <a:rPr lang="tr-TR" sz="2000" dirty="0" smtClean="0">
                <a:latin typeface="Trebuchet MS" pitchFamily="34" charset="0"/>
              </a:rPr>
              <a:t> bakırı (&gt;99.9Cu)</a:t>
            </a:r>
            <a:endParaRPr lang="tr-TR" sz="2000" dirty="0">
              <a:latin typeface="Trebuchet MS" pitchFamily="34" charset="0"/>
            </a:endParaRPr>
          </a:p>
        </p:txBody>
      </p:sp>
      <p:sp>
        <p:nvSpPr>
          <p:cNvPr id="22" name="21 Metin kutusu"/>
          <p:cNvSpPr txBox="1"/>
          <p:nvPr/>
        </p:nvSpPr>
        <p:spPr>
          <a:xfrm>
            <a:off x="6660232" y="261832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latin typeface="Trebuchet MS" pitchFamily="34" charset="0"/>
              </a:rPr>
              <a:t>cüruf</a:t>
            </a:r>
            <a:endParaRPr lang="tr-TR" sz="2000" dirty="0">
              <a:latin typeface="Trebuchet MS" pitchFamily="34" charset="0"/>
            </a:endParaRPr>
          </a:p>
        </p:txBody>
      </p:sp>
      <p:sp>
        <p:nvSpPr>
          <p:cNvPr id="23" name="22 Metin kutusu"/>
          <p:cNvSpPr txBox="1"/>
          <p:nvPr/>
        </p:nvSpPr>
        <p:spPr>
          <a:xfrm>
            <a:off x="6660232" y="3266400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latin typeface="Trebuchet MS" pitchFamily="34" charset="0"/>
              </a:rPr>
              <a:t>cüruf</a:t>
            </a:r>
            <a:endParaRPr lang="tr-TR" sz="2000" dirty="0">
              <a:latin typeface="Trebuchet MS" pitchFamily="34" charset="0"/>
            </a:endParaRPr>
          </a:p>
        </p:txBody>
      </p:sp>
      <p:sp>
        <p:nvSpPr>
          <p:cNvPr id="24" name="23 Metin kutusu"/>
          <p:cNvSpPr txBox="1"/>
          <p:nvPr/>
        </p:nvSpPr>
        <p:spPr>
          <a:xfrm>
            <a:off x="6660232" y="3923764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latin typeface="Trebuchet MS" pitchFamily="34" charset="0"/>
              </a:rPr>
              <a:t>Anot çamuru </a:t>
            </a:r>
          </a:p>
          <a:p>
            <a:r>
              <a:rPr lang="tr-TR" sz="2000" dirty="0" err="1" smtClean="0">
                <a:latin typeface="Trebuchet MS" pitchFamily="34" charset="0"/>
              </a:rPr>
              <a:t>Au</a:t>
            </a:r>
            <a:r>
              <a:rPr lang="tr-TR" sz="2000" dirty="0" smtClean="0">
                <a:latin typeface="Trebuchet MS" pitchFamily="34" charset="0"/>
              </a:rPr>
              <a:t>, </a:t>
            </a:r>
            <a:r>
              <a:rPr lang="tr-TR" sz="2000" dirty="0" err="1" smtClean="0">
                <a:latin typeface="Trebuchet MS" pitchFamily="34" charset="0"/>
              </a:rPr>
              <a:t>Ag</a:t>
            </a:r>
            <a:r>
              <a:rPr lang="tr-TR" sz="2000" dirty="0" smtClean="0">
                <a:latin typeface="Trebuchet MS" pitchFamily="34" charset="0"/>
              </a:rPr>
              <a:t> kazanımı</a:t>
            </a:r>
            <a:endParaRPr lang="tr-TR" sz="2000" dirty="0">
              <a:latin typeface="Trebuchet MS" pitchFamily="34" charset="0"/>
            </a:endParaRPr>
          </a:p>
        </p:txBody>
      </p:sp>
      <p:cxnSp>
        <p:nvCxnSpPr>
          <p:cNvPr id="3" name="Düz Ok Bağlayıcısı 2"/>
          <p:cNvCxnSpPr/>
          <p:nvPr/>
        </p:nvCxnSpPr>
        <p:spPr>
          <a:xfrm>
            <a:off x="3388808" y="2184686"/>
            <a:ext cx="504000" cy="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Düz Ok Bağlayıcısı 25"/>
          <p:cNvCxnSpPr/>
          <p:nvPr/>
        </p:nvCxnSpPr>
        <p:spPr>
          <a:xfrm>
            <a:off x="5624936" y="2184686"/>
            <a:ext cx="1008000" cy="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Düz Ok Bağlayıcısı 24"/>
          <p:cNvCxnSpPr/>
          <p:nvPr/>
        </p:nvCxnSpPr>
        <p:spPr>
          <a:xfrm flipH="1">
            <a:off x="2555776" y="2348880"/>
            <a:ext cx="2376264" cy="28048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Düz Ok Bağlayıcısı 28"/>
          <p:cNvCxnSpPr/>
          <p:nvPr/>
        </p:nvCxnSpPr>
        <p:spPr>
          <a:xfrm flipH="1">
            <a:off x="2555776" y="2995211"/>
            <a:ext cx="2376264" cy="28048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Düz Ok Bağlayıcısı 29"/>
          <p:cNvCxnSpPr/>
          <p:nvPr/>
        </p:nvCxnSpPr>
        <p:spPr>
          <a:xfrm flipH="1">
            <a:off x="2555776" y="3635732"/>
            <a:ext cx="2376264" cy="28048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Düz Ok Bağlayıcısı 30"/>
          <p:cNvCxnSpPr/>
          <p:nvPr/>
        </p:nvCxnSpPr>
        <p:spPr>
          <a:xfrm flipH="1">
            <a:off x="2555776" y="4291355"/>
            <a:ext cx="2376264" cy="28048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Düz Ok Bağlayıcısı 27"/>
          <p:cNvCxnSpPr/>
          <p:nvPr/>
        </p:nvCxnSpPr>
        <p:spPr>
          <a:xfrm>
            <a:off x="4932040" y="2339587"/>
            <a:ext cx="0" cy="36000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Düz Ok Bağlayıcısı 33"/>
          <p:cNvCxnSpPr/>
          <p:nvPr/>
        </p:nvCxnSpPr>
        <p:spPr>
          <a:xfrm>
            <a:off x="4932040" y="2998586"/>
            <a:ext cx="0" cy="36000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Düz Ok Bağlayıcısı 34"/>
          <p:cNvCxnSpPr/>
          <p:nvPr/>
        </p:nvCxnSpPr>
        <p:spPr>
          <a:xfrm>
            <a:off x="4932040" y="3635772"/>
            <a:ext cx="0" cy="36000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Düz Ok Bağlayıcısı 35"/>
          <p:cNvCxnSpPr/>
          <p:nvPr/>
        </p:nvCxnSpPr>
        <p:spPr>
          <a:xfrm>
            <a:off x="4932040" y="4294730"/>
            <a:ext cx="0" cy="36000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Düz Ok Bağlayıcısı 36"/>
          <p:cNvCxnSpPr/>
          <p:nvPr/>
        </p:nvCxnSpPr>
        <p:spPr>
          <a:xfrm>
            <a:off x="4932040" y="5003884"/>
            <a:ext cx="0" cy="36000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Düz Bağlayıcı 32"/>
          <p:cNvCxnSpPr/>
          <p:nvPr/>
        </p:nvCxnSpPr>
        <p:spPr>
          <a:xfrm>
            <a:off x="2631978" y="5867980"/>
            <a:ext cx="4392000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Düz Ok Bağlayıcısı 39"/>
          <p:cNvCxnSpPr/>
          <p:nvPr/>
        </p:nvCxnSpPr>
        <p:spPr>
          <a:xfrm>
            <a:off x="4932040" y="5868020"/>
            <a:ext cx="0" cy="36000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Düz Ok Bağlayıcısı 40"/>
          <p:cNvCxnSpPr/>
          <p:nvPr/>
        </p:nvCxnSpPr>
        <p:spPr>
          <a:xfrm>
            <a:off x="7020272" y="5867980"/>
            <a:ext cx="0" cy="36000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Düz Ok Bağlayıcısı 41"/>
          <p:cNvCxnSpPr/>
          <p:nvPr/>
        </p:nvCxnSpPr>
        <p:spPr>
          <a:xfrm>
            <a:off x="2627784" y="5867980"/>
            <a:ext cx="0" cy="36000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Düz Ok Bağlayıcısı 42"/>
          <p:cNvCxnSpPr/>
          <p:nvPr/>
        </p:nvCxnSpPr>
        <p:spPr>
          <a:xfrm>
            <a:off x="6012232" y="2810986"/>
            <a:ext cx="648000" cy="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Düz Ok Bağlayıcısı 43"/>
          <p:cNvCxnSpPr/>
          <p:nvPr/>
        </p:nvCxnSpPr>
        <p:spPr>
          <a:xfrm>
            <a:off x="5940152" y="3480830"/>
            <a:ext cx="684000" cy="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Düz Ok Bağlayıcısı 44"/>
          <p:cNvCxnSpPr/>
          <p:nvPr/>
        </p:nvCxnSpPr>
        <p:spPr>
          <a:xfrm>
            <a:off x="6192232" y="4139788"/>
            <a:ext cx="468000" cy="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Düz Ok Bağlayıcısı 45"/>
          <p:cNvCxnSpPr/>
          <p:nvPr/>
        </p:nvCxnSpPr>
        <p:spPr>
          <a:xfrm>
            <a:off x="3038060" y="2810986"/>
            <a:ext cx="900000" cy="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Düz Ok Bağlayıcısı 46"/>
          <p:cNvCxnSpPr/>
          <p:nvPr/>
        </p:nvCxnSpPr>
        <p:spPr>
          <a:xfrm>
            <a:off x="3336978" y="3469944"/>
            <a:ext cx="612000" cy="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Düz Ok Bağlayıcısı 47"/>
          <p:cNvCxnSpPr/>
          <p:nvPr/>
        </p:nvCxnSpPr>
        <p:spPr>
          <a:xfrm>
            <a:off x="2627784" y="4139788"/>
            <a:ext cx="864000" cy="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Metin kutusu 4"/>
          <p:cNvSpPr txBox="1"/>
          <p:nvPr/>
        </p:nvSpPr>
        <p:spPr>
          <a:xfrm>
            <a:off x="2627784" y="1484784"/>
            <a:ext cx="4520789" cy="46166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tr-TR" sz="2400" dirty="0" smtClean="0">
                <a:latin typeface="Trebuchet MS" pitchFamily="34" charset="0"/>
              </a:rPr>
              <a:t>Konsantreden </a:t>
            </a:r>
            <a:r>
              <a:rPr lang="tr-TR" sz="2400" dirty="0">
                <a:latin typeface="Trebuchet MS" pitchFamily="34" charset="0"/>
              </a:rPr>
              <a:t>s</a:t>
            </a:r>
            <a:r>
              <a:rPr lang="tr-TR" sz="2400" dirty="0" smtClean="0">
                <a:latin typeface="Trebuchet MS" pitchFamily="34" charset="0"/>
              </a:rPr>
              <a:t>af bakıra üretim</a:t>
            </a:r>
            <a:endParaRPr lang="tr-TR" sz="2400" dirty="0">
              <a:latin typeface="Trebuchet MS" pitchFamily="34" charset="0"/>
            </a:endParaRPr>
          </a:p>
        </p:txBody>
      </p:sp>
      <p:sp>
        <p:nvSpPr>
          <p:cNvPr id="50" name="Başlık 3"/>
          <p:cNvSpPr>
            <a:spLocks noGrp="1"/>
          </p:cNvSpPr>
          <p:nvPr>
            <p:ph type="title"/>
          </p:nvPr>
        </p:nvSpPr>
        <p:spPr>
          <a:xfrm>
            <a:off x="380226" y="69269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Kükürtlü bakır cevherleri</a:t>
            </a:r>
            <a:endParaRPr lang="tr-TR" sz="27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97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1"/>
          <p:cNvSpPr>
            <a:spLocks noChangeArrowheads="1"/>
          </p:cNvSpPr>
          <p:nvPr/>
        </p:nvSpPr>
        <p:spPr bwMode="auto">
          <a:xfrm>
            <a:off x="323528" y="1516137"/>
            <a:ext cx="8496944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Bakırı saflaştırmanın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diğer yolu </a:t>
            </a:r>
            <a:r>
              <a:rPr kumimoji="0" lang="tr-TR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hidrometalurji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prensipleri ile gerçekleşir.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Süreç oksitlenmiş bakır veya oksitlenmiş bakır artıkları ile başlar.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Oksitlenmiş malzeme ergitme işleminden gelen sülfürik asit ile </a:t>
            </a:r>
            <a:r>
              <a:rPr kumimoji="0" lang="tr-TR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liç</a:t>
            </a: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edilir.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tr-T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Sülfürik asit oksitlenmiş metal yığını arasından sızdırılır ve aside dayanıklı bir tankta toplanır.</a:t>
            </a:r>
          </a:p>
        </p:txBody>
      </p:sp>
      <p:sp>
        <p:nvSpPr>
          <p:cNvPr id="5" name="Başlık 3"/>
          <p:cNvSpPr>
            <a:spLocks noGrp="1"/>
          </p:cNvSpPr>
          <p:nvPr>
            <p:ph type="title"/>
          </p:nvPr>
        </p:nvSpPr>
        <p:spPr>
          <a:xfrm>
            <a:off x="380226" y="69269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oksitli bakır cevherleri</a:t>
            </a:r>
            <a:endParaRPr lang="tr-TR" sz="27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99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llustration depicting processing of copper ore"/>
          <p:cNvPicPr>
            <a:picLocks noChangeAspect="1" noChangeArrowheads="1"/>
          </p:cNvPicPr>
          <p:nvPr/>
        </p:nvPicPr>
        <p:blipFill>
          <a:blip r:embed="rId2" cstate="print"/>
          <a:srcRect t="51652"/>
          <a:stretch>
            <a:fillRect/>
          </a:stretch>
        </p:blipFill>
        <p:spPr bwMode="auto">
          <a:xfrm>
            <a:off x="467543" y="3501008"/>
            <a:ext cx="8185131" cy="2736304"/>
          </a:xfrm>
          <a:prstGeom prst="rect">
            <a:avLst/>
          </a:prstGeom>
          <a:noFill/>
        </p:spPr>
      </p:pic>
      <p:sp>
        <p:nvSpPr>
          <p:cNvPr id="6" name="5 Dikdörtgen"/>
          <p:cNvSpPr/>
          <p:nvPr/>
        </p:nvSpPr>
        <p:spPr>
          <a:xfrm>
            <a:off x="323528" y="1541110"/>
            <a:ext cx="8820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bg2">
                  <a:lumMod val="50000"/>
                </a:schemeClr>
              </a:buClr>
              <a:buSzPct val="100000"/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Oksitli </a:t>
            </a:r>
            <a:r>
              <a:rPr lang="tr-TR" sz="2800" dirty="0">
                <a:latin typeface="Trebuchet MS" pitchFamily="34" charset="0"/>
              </a:rPr>
              <a:t>madenler </a:t>
            </a:r>
            <a:r>
              <a:rPr lang="tr-TR" sz="2800" dirty="0" err="1">
                <a:latin typeface="Trebuchet MS" pitchFamily="34" charset="0"/>
              </a:rPr>
              <a:t>liçleme</a:t>
            </a:r>
            <a:r>
              <a:rPr lang="tr-TR" sz="2800" dirty="0">
                <a:latin typeface="Trebuchet MS" pitchFamily="34" charset="0"/>
              </a:rPr>
              <a:t> işlemi </a:t>
            </a:r>
            <a:r>
              <a:rPr lang="tr-TR" sz="2800" dirty="0" err="1">
                <a:latin typeface="Trebuchet MS" pitchFamily="34" charset="0"/>
              </a:rPr>
              <a:t>flotasyon</a:t>
            </a:r>
            <a:r>
              <a:rPr lang="tr-TR" sz="2800" dirty="0">
                <a:latin typeface="Trebuchet MS" pitchFamily="34" charset="0"/>
              </a:rPr>
              <a:t> gibi küçük parçacıklar gerektirmediği için işlenmeden önce sadece kırılırlar</a:t>
            </a:r>
            <a:endParaRPr lang="en-US" sz="2800" dirty="0">
              <a:latin typeface="Trebuchet MS" pitchFamily="34" charset="0"/>
            </a:endParaRPr>
          </a:p>
        </p:txBody>
      </p:sp>
      <p:sp>
        <p:nvSpPr>
          <p:cNvPr id="7" name="Başlık 3"/>
          <p:cNvSpPr>
            <a:spLocks noGrp="1"/>
          </p:cNvSpPr>
          <p:nvPr>
            <p:ph type="title"/>
          </p:nvPr>
        </p:nvSpPr>
        <p:spPr>
          <a:xfrm>
            <a:off x="380226" y="69269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oksitli bakır cevherleri</a:t>
            </a:r>
            <a:endParaRPr lang="tr-TR" sz="27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490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llustration depicting beneficiation of copper orey"/>
          <p:cNvPicPr>
            <a:picLocks noChangeAspect="1" noChangeArrowheads="1"/>
          </p:cNvPicPr>
          <p:nvPr/>
        </p:nvPicPr>
        <p:blipFill rotWithShape="1">
          <a:blip r:embed="rId2" cstate="print"/>
          <a:srcRect t="52600" b="2090"/>
          <a:stretch/>
        </p:blipFill>
        <p:spPr bwMode="auto">
          <a:xfrm>
            <a:off x="395536" y="3786984"/>
            <a:ext cx="8280857" cy="2594344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51520" y="1398255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err="1" smtClean="0">
                <a:latin typeface="Trebuchet MS" pitchFamily="34" charset="0"/>
              </a:rPr>
              <a:t>Liç</a:t>
            </a:r>
            <a:r>
              <a:rPr lang="tr-TR" sz="2800" dirty="0" smtClean="0">
                <a:latin typeface="Trebuchet MS" pitchFamily="34" charset="0"/>
              </a:rPr>
              <a:t> tablasına yerleştirilir ve mineral içeriğindeki bakırı çözen zayıf asitlerle doyurulur</a:t>
            </a:r>
            <a:r>
              <a:rPr lang="en-US" sz="2800" dirty="0" smtClean="0">
                <a:latin typeface="Trebuchet MS" pitchFamily="34" charset="0"/>
              </a:rPr>
              <a:t>.</a:t>
            </a:r>
            <a:r>
              <a:rPr lang="tr-TR" sz="2800" dirty="0" smtClean="0">
                <a:latin typeface="Trebuchet MS" pitchFamily="34" charset="0"/>
              </a:rPr>
              <a:t> 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Elde edilen bakır esaslı çözelti toplanır ve bir </a:t>
            </a:r>
            <a:r>
              <a:rPr lang="tr-TR" sz="2800" dirty="0" err="1" smtClean="0">
                <a:latin typeface="Trebuchet MS" pitchFamily="34" charset="0"/>
              </a:rPr>
              <a:t>solvent</a:t>
            </a:r>
            <a:r>
              <a:rPr lang="tr-TR" sz="2800" dirty="0" smtClean="0">
                <a:latin typeface="Trebuchet MS" pitchFamily="34" charset="0"/>
              </a:rPr>
              <a:t> </a:t>
            </a:r>
            <a:r>
              <a:rPr lang="tr-TR" sz="2800" dirty="0" err="1" smtClean="0">
                <a:latin typeface="Trebuchet MS" pitchFamily="34" charset="0"/>
              </a:rPr>
              <a:t>ekstraksiyon</a:t>
            </a:r>
            <a:r>
              <a:rPr lang="tr-TR" sz="2800" dirty="0" smtClean="0">
                <a:latin typeface="Trebuchet MS" pitchFamily="34" charset="0"/>
              </a:rPr>
              <a:t> tesisine pompalanır.</a:t>
            </a:r>
            <a:r>
              <a:rPr lang="en-US" sz="2800" dirty="0" smtClean="0">
                <a:latin typeface="Trebuchet MS" pitchFamily="34" charset="0"/>
              </a:rPr>
              <a:t> </a:t>
            </a:r>
            <a:endParaRPr lang="en-US" sz="2800" dirty="0">
              <a:latin typeface="Trebuchet MS" pitchFamily="34" charset="0"/>
            </a:endParaRPr>
          </a:p>
        </p:txBody>
      </p:sp>
      <p:sp>
        <p:nvSpPr>
          <p:cNvPr id="6" name="Başlık 3"/>
          <p:cNvSpPr>
            <a:spLocks noGrp="1"/>
          </p:cNvSpPr>
          <p:nvPr>
            <p:ph type="title"/>
          </p:nvPr>
        </p:nvSpPr>
        <p:spPr>
          <a:xfrm>
            <a:off x="380226" y="69269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oksitli bakır cevherleri</a:t>
            </a:r>
            <a:endParaRPr lang="tr-TR" sz="27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088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llustration depicting smelting and extraction"/>
          <p:cNvPicPr>
            <a:picLocks noChangeAspect="1" noChangeArrowheads="1"/>
          </p:cNvPicPr>
          <p:nvPr/>
        </p:nvPicPr>
        <p:blipFill rotWithShape="1">
          <a:blip r:embed="rId2" cstate="print">
            <a:lum contrast="20000"/>
          </a:blip>
          <a:srcRect t="51926" b="4024"/>
          <a:stretch/>
        </p:blipFill>
        <p:spPr bwMode="auto">
          <a:xfrm>
            <a:off x="526163" y="3933056"/>
            <a:ext cx="8064896" cy="2451433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88032" y="1412776"/>
            <a:ext cx="86044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tr-TR" sz="2800" dirty="0" smtClean="0">
                <a:latin typeface="Trebuchet MS" pitchFamily="34" charset="0"/>
              </a:rPr>
              <a:t>Bakırlı çözelti </a:t>
            </a:r>
            <a:r>
              <a:rPr lang="tr-TR" sz="2800" dirty="0" err="1" smtClean="0">
                <a:latin typeface="Trebuchet MS" pitchFamily="34" charset="0"/>
              </a:rPr>
              <a:t>ekstraksiyon</a:t>
            </a:r>
            <a:r>
              <a:rPr lang="tr-TR" sz="2800" dirty="0" smtClean="0">
                <a:latin typeface="Trebuchet MS" pitchFamily="34" charset="0"/>
              </a:rPr>
              <a:t> tesisinde saflaştırılır.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r-TR" sz="2800" dirty="0" smtClean="0">
                <a:latin typeface="Trebuchet MS" pitchFamily="34" charset="0"/>
              </a:rPr>
              <a:t>Bu işlem çözeltideki </a:t>
            </a:r>
            <a:r>
              <a:rPr lang="tr-TR" sz="2800" dirty="0">
                <a:latin typeface="Trebuchet MS" pitchFamily="34" charset="0"/>
              </a:rPr>
              <a:t>b</a:t>
            </a:r>
            <a:r>
              <a:rPr lang="tr-TR" sz="2800" dirty="0" smtClean="0">
                <a:latin typeface="Trebuchet MS" pitchFamily="34" charset="0"/>
              </a:rPr>
              <a:t>akır konsantrasyonu elektro kaplama için yeterli konsantrasyona ulaşana kadar organik bir </a:t>
            </a:r>
            <a:r>
              <a:rPr lang="tr-TR" sz="2800" dirty="0" err="1" smtClean="0">
                <a:latin typeface="Trebuchet MS" pitchFamily="34" charset="0"/>
              </a:rPr>
              <a:t>solvent</a:t>
            </a:r>
            <a:r>
              <a:rPr lang="tr-TR" sz="2800" dirty="0" smtClean="0">
                <a:latin typeface="Trebuchet MS" pitchFamily="34" charset="0"/>
              </a:rPr>
              <a:t> veya sülfürik asit ilave edilerek yapılır.</a:t>
            </a:r>
            <a:endParaRPr lang="en-US" sz="2800" dirty="0">
              <a:latin typeface="Trebuchet MS" pitchFamily="34" charset="0"/>
            </a:endParaRPr>
          </a:p>
        </p:txBody>
      </p:sp>
      <p:sp>
        <p:nvSpPr>
          <p:cNvPr id="6" name="Başlık 3"/>
          <p:cNvSpPr>
            <a:spLocks noGrp="1"/>
          </p:cNvSpPr>
          <p:nvPr>
            <p:ph type="title"/>
          </p:nvPr>
        </p:nvSpPr>
        <p:spPr>
          <a:xfrm>
            <a:off x="380226" y="69269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oksitli bakır cevherleri</a:t>
            </a:r>
            <a:endParaRPr lang="tr-TR" sz="27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87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llustration depicting refining"/>
          <p:cNvPicPr>
            <a:picLocks noChangeAspect="1" noChangeArrowheads="1"/>
          </p:cNvPicPr>
          <p:nvPr/>
        </p:nvPicPr>
        <p:blipFill rotWithShape="1">
          <a:blip r:embed="rId2" cstate="print"/>
          <a:srcRect l="857" t="60645"/>
          <a:stretch/>
        </p:blipFill>
        <p:spPr bwMode="auto">
          <a:xfrm>
            <a:off x="395536" y="4221088"/>
            <a:ext cx="8326533" cy="2285373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251520" y="1412776"/>
            <a:ext cx="8568952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 smtClean="0">
                <a:latin typeface="Trebuchet MS" pitchFamily="34" charset="0"/>
              </a:rPr>
              <a:t>Bakır paslanmaz çelik katotlar üzerine elektrokimyasal biriktirme ile kaplanır. </a:t>
            </a:r>
          </a:p>
          <a:p>
            <a:pPr>
              <a:spcAft>
                <a:spcPts val="600"/>
              </a:spcAft>
            </a:pPr>
            <a:r>
              <a:rPr lang="tr-TR" sz="2800" dirty="0" smtClean="0">
                <a:latin typeface="Trebuchet MS" pitchFamily="34" charset="0"/>
              </a:rPr>
              <a:t>Yeterli bakırın kaplanması 1 hafta kadar sürer.</a:t>
            </a:r>
          </a:p>
          <a:p>
            <a:pPr>
              <a:spcAft>
                <a:spcPts val="600"/>
              </a:spcAft>
            </a:pPr>
            <a:r>
              <a:rPr lang="tr-TR" sz="2800" dirty="0" smtClean="0">
                <a:latin typeface="Trebuchet MS" pitchFamily="34" charset="0"/>
              </a:rPr>
              <a:t>Bu kaplama % 99.99 safiyettedir. </a:t>
            </a:r>
          </a:p>
          <a:p>
            <a:pPr>
              <a:spcAft>
                <a:spcPts val="600"/>
              </a:spcAft>
            </a:pPr>
            <a:r>
              <a:rPr lang="tr-TR" sz="2800" dirty="0" smtClean="0">
                <a:latin typeface="Trebuchet MS" pitchFamily="34" charset="0"/>
              </a:rPr>
              <a:t>Tel, boru </a:t>
            </a:r>
            <a:r>
              <a:rPr lang="tr-TR" sz="2800" dirty="0" err="1" smtClean="0">
                <a:latin typeface="Trebuchet MS" pitchFamily="34" charset="0"/>
              </a:rPr>
              <a:t>vb</a:t>
            </a:r>
            <a:r>
              <a:rPr lang="tr-TR" sz="2800" dirty="0" smtClean="0">
                <a:latin typeface="Trebuchet MS" pitchFamily="34" charset="0"/>
              </a:rPr>
              <a:t> üretilmesi için uygun bir safiyettir.</a:t>
            </a:r>
          </a:p>
        </p:txBody>
      </p:sp>
      <p:sp>
        <p:nvSpPr>
          <p:cNvPr id="6" name="Başlık 3"/>
          <p:cNvSpPr>
            <a:spLocks noGrp="1"/>
          </p:cNvSpPr>
          <p:nvPr>
            <p:ph type="title"/>
          </p:nvPr>
        </p:nvSpPr>
        <p:spPr>
          <a:xfrm>
            <a:off x="380226" y="692696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oksitli bakır cevherleri</a:t>
            </a:r>
            <a:endParaRPr lang="tr-TR" sz="27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037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76" t="10476" r="37780" b="7619"/>
          <a:stretch/>
        </p:blipFill>
        <p:spPr bwMode="auto">
          <a:xfrm>
            <a:off x="4427983" y="1340768"/>
            <a:ext cx="4735903" cy="532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92" t="27619" r="43214" b="31021"/>
          <a:stretch/>
        </p:blipFill>
        <p:spPr bwMode="auto">
          <a:xfrm>
            <a:off x="467544" y="2040805"/>
            <a:ext cx="4896544" cy="383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etin kutusu"/>
          <p:cNvSpPr txBox="1"/>
          <p:nvPr/>
        </p:nvSpPr>
        <p:spPr>
          <a:xfrm>
            <a:off x="611560" y="643335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solidFill>
                  <a:schemeClr val="tx2"/>
                </a:solidFill>
                <a:latin typeface="Trebuchet MS" pitchFamily="34" charset="0"/>
              </a:rPr>
              <a:t>Bakır alaşımları-Tarihçe </a:t>
            </a:r>
            <a:endParaRPr lang="tr-TR" sz="4400" dirty="0">
              <a:solidFill>
                <a:schemeClr val="tx2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989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251520" y="602432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Ham Bakır Üretimi</a:t>
            </a:r>
            <a:endParaRPr lang="tr-TR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5 Dikdörtgen"/>
          <p:cNvSpPr/>
          <p:nvPr/>
        </p:nvSpPr>
        <p:spPr>
          <a:xfrm>
            <a:off x="683568" y="1373867"/>
            <a:ext cx="79949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latin typeface="Trebuchet MS" pitchFamily="34" charset="0"/>
              </a:rPr>
              <a:t>Dünyadaki en önemli ham bakır üreticileri</a:t>
            </a:r>
          </a:p>
          <a:p>
            <a:pPr marL="457200" indent="-457200">
              <a:buClr>
                <a:schemeClr val="tx2">
                  <a:lumMod val="75000"/>
                </a:schemeClr>
              </a:buClr>
              <a:buSzPct val="130000"/>
              <a:buFont typeface="Trebuchet MS" pitchFamily="34" charset="0"/>
              <a:buChar char="•"/>
            </a:pPr>
            <a:endParaRPr lang="en-US" sz="2000" dirty="0" smtClean="0">
              <a:latin typeface="Trebuchet MS" pitchFamily="34" charset="0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2238891"/>
              </p:ext>
            </p:extLst>
          </p:nvPr>
        </p:nvGraphicFramePr>
        <p:xfrm>
          <a:off x="1475656" y="1988840"/>
          <a:ext cx="6371764" cy="4402028"/>
        </p:xfrm>
        <a:graphic>
          <a:graphicData uri="http://schemas.openxmlformats.org/drawingml/2006/table">
            <a:tbl>
              <a:tblPr/>
              <a:tblGrid>
                <a:gridCol w="1592941"/>
                <a:gridCol w="1592941"/>
                <a:gridCol w="1592941"/>
                <a:gridCol w="1592941"/>
              </a:tblGrid>
              <a:tr h="707974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effectLst/>
                        </a:rPr>
                        <a:t>Sıralama</a:t>
                      </a:r>
                      <a:endParaRPr lang="tr-TR" sz="1400" dirty="0">
                        <a:effectLst/>
                      </a:endParaRPr>
                    </a:p>
                  </a:txBody>
                  <a:tcPr marL="70797" marR="154869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>
                          <a:effectLst/>
                        </a:rPr>
                        <a:t>Ülke</a:t>
                      </a:r>
                      <a:endParaRPr lang="tr-TR" sz="1400" dirty="0">
                        <a:effectLst/>
                      </a:endParaRPr>
                    </a:p>
                  </a:txBody>
                  <a:tcPr marL="70797" marR="154869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effectLst/>
                        </a:rPr>
                        <a:t>2006 </a:t>
                      </a:r>
                      <a:r>
                        <a:rPr lang="tr-TR" sz="1400" dirty="0" smtClean="0">
                          <a:effectLst/>
                        </a:rPr>
                        <a:t>Bakır üretim(ton)</a:t>
                      </a:r>
                      <a:endParaRPr lang="tr-TR" sz="1400" dirty="0">
                        <a:effectLst/>
                      </a:endParaRPr>
                    </a:p>
                  </a:txBody>
                  <a:tcPr marL="70797" marR="154869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effectLst/>
                        </a:rPr>
                        <a:t>2013 </a:t>
                      </a:r>
                      <a:r>
                        <a:rPr lang="tr-TR" sz="1400" dirty="0" smtClean="0">
                          <a:effectLst/>
                        </a:rPr>
                        <a:t>Bakır üretimi </a:t>
                      </a:r>
                      <a:r>
                        <a:rPr lang="tr-TR" sz="1400" dirty="0">
                          <a:effectLst/>
                        </a:rPr>
                        <a:t>(</a:t>
                      </a:r>
                      <a:r>
                        <a:rPr lang="tr-TR" sz="1400" dirty="0" smtClean="0">
                          <a:effectLst/>
                        </a:rPr>
                        <a:t>ton)</a:t>
                      </a:r>
                      <a:endParaRPr lang="tr-TR" sz="1400" dirty="0">
                        <a:effectLst/>
                      </a:endParaRPr>
                    </a:p>
                  </a:txBody>
                  <a:tcPr marL="70797" marR="154869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83189">
                <a:tc>
                  <a:txBody>
                    <a:bodyPr/>
                    <a:lstStyle/>
                    <a:p>
                      <a:endParaRPr lang="tr-TR" sz="1400">
                        <a:effectLst/>
                      </a:endParaRP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tr-TR" sz="140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Dünya</a:t>
                      </a:r>
                      <a:endParaRPr lang="tr-TR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>
                          <a:effectLst/>
                        </a:rPr>
                        <a:t>15,100,000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17,900,000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83189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1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tr-TR" sz="140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Şili</a:t>
                      </a:r>
                      <a:endParaRPr lang="tr-TR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>
                          <a:effectLst/>
                        </a:rPr>
                        <a:t>5,360,800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5,700,000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83189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2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tr-TR" sz="140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Amerika</a:t>
                      </a:r>
                      <a:endParaRPr lang="tr-TR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>
                          <a:effectLst/>
                        </a:rPr>
                        <a:t>1,220,000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1,220,000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83189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3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Peru</a:t>
                      </a:r>
                      <a:endParaRPr lang="tr-TR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>
                          <a:effectLst/>
                        </a:rPr>
                        <a:t>1,049,933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1,300,000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83189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4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tr-TR" sz="140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Çin</a:t>
                      </a:r>
                      <a:endParaRPr lang="tr-TR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>
                          <a:effectLst/>
                        </a:rPr>
                        <a:t>915,000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1,650,000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83189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5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tr-TR" sz="140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Avusturalya</a:t>
                      </a:r>
                      <a:endParaRPr lang="tr-TR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>
                          <a:effectLst/>
                        </a:rPr>
                        <a:t>875,000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990,000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83189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6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tr-TR" sz="140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Endonezya</a:t>
                      </a:r>
                      <a:endParaRPr lang="tr-TR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>
                          <a:effectLst/>
                        </a:rPr>
                        <a:t>817,796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380,000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83189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7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Rusya</a:t>
                      </a:r>
                      <a:endParaRPr lang="tr-TR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>
                          <a:effectLst/>
                        </a:rPr>
                        <a:t>675,000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930,000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83189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8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tr-TR" sz="140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Zambiya</a:t>
                      </a:r>
                      <a:endParaRPr lang="tr-TR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>
                          <a:effectLst/>
                        </a:rPr>
                        <a:t>502,998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830,000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83189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9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tr-TR" sz="140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Kanada</a:t>
                      </a:r>
                      <a:endParaRPr lang="tr-TR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>
                          <a:effectLst/>
                        </a:rPr>
                        <a:t>606,958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630,000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83189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10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tr-TR" sz="140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Polonya</a:t>
                      </a:r>
                      <a:endParaRPr lang="tr-TR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>
                          <a:effectLst/>
                        </a:rPr>
                        <a:t>497,200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430,000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83189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11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tr-TR" sz="140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Kazakistan</a:t>
                      </a:r>
                      <a:endParaRPr lang="tr-TR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>
                          <a:effectLst/>
                        </a:rPr>
                        <a:t>459,200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440,000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83189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12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İran</a:t>
                      </a:r>
                      <a:endParaRPr lang="tr-TR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>
                          <a:effectLst/>
                        </a:rPr>
                        <a:t>249,100</a:t>
                      </a: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effectLst/>
                        </a:rPr>
                        <a:t>255,000</a:t>
                      </a:r>
                      <a:r>
                        <a:rPr lang="tr-TR" sz="1400" b="0" i="0" u="none" strike="noStrike" baseline="30000" dirty="0">
                          <a:solidFill>
                            <a:srgbClr val="0B0080"/>
                          </a:solidFill>
                          <a:effectLst/>
                          <a:hlinkClick r:id="rId2"/>
                        </a:rPr>
                        <a:t>[2]</a:t>
                      </a:r>
                      <a:endParaRPr lang="tr-TR" sz="1400" dirty="0">
                        <a:effectLst/>
                      </a:endParaRPr>
                    </a:p>
                  </a:txBody>
                  <a:tcPr marL="70797" marR="70797" marT="35399" marB="3539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9233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26882" y="1404059"/>
            <a:ext cx="8568952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anose="020B0603020202020204" pitchFamily="34" charset="0"/>
              </a:rPr>
              <a:t>Uluslararası Bakır Çalışma Grubu (ICSG) verilerine göre, </a:t>
            </a:r>
            <a:r>
              <a:rPr lang="tr-TR" sz="2800" dirty="0" smtClean="0">
                <a:latin typeface="Trebuchet MS" panose="020B0603020202020204" pitchFamily="34" charset="0"/>
              </a:rPr>
              <a:t>Şili</a:t>
            </a:r>
            <a:r>
              <a:rPr lang="tr-TR" sz="2800" dirty="0">
                <a:latin typeface="Trebuchet MS" panose="020B0603020202020204" pitchFamily="34" charset="0"/>
              </a:rPr>
              <a:t>, 2013’de yıllık 5,7 milyon tonluk maden üretimiyle, dünya bakır üretiminin yaklaşık %32’sini tek başına gerçekleştirmiştir. 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Rafine </a:t>
            </a:r>
            <a:r>
              <a:rPr lang="tr-TR" sz="2800" dirty="0">
                <a:latin typeface="Trebuchet MS" panose="020B0603020202020204" pitchFamily="34" charset="0"/>
              </a:rPr>
              <a:t>bakır üretiminde ise, ilk beş ülke sırasıyla Çin, Şili, Japonya, ABD ve Rusya olmuştur.</a:t>
            </a:r>
          </a:p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anose="020B0603020202020204" pitchFamily="34" charset="0"/>
              </a:rPr>
              <a:t>2008 yılı Nisan ayında 8.685 $/ton seviyesine kadar çıkmıştır. 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Krizden </a:t>
            </a:r>
            <a:r>
              <a:rPr lang="tr-TR" sz="2800" dirty="0">
                <a:latin typeface="Trebuchet MS" panose="020B0603020202020204" pitchFamily="34" charset="0"/>
              </a:rPr>
              <a:t>sonra sert bir düşüşün yaşandığı bakır fiyatları, 2008 yılı Aralık ayında 3.072 $/ton düzeyine kadar gerilemiştir. </a:t>
            </a:r>
          </a:p>
        </p:txBody>
      </p:sp>
      <p:sp>
        <p:nvSpPr>
          <p:cNvPr id="3" name="Başlık 3"/>
          <p:cNvSpPr>
            <a:spLocks noGrp="1"/>
          </p:cNvSpPr>
          <p:nvPr>
            <p:ph type="title"/>
          </p:nvPr>
        </p:nvSpPr>
        <p:spPr>
          <a:xfrm>
            <a:off x="374848" y="746448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Dünya Bakır Üretimi</a:t>
            </a:r>
            <a:endParaRPr lang="tr-TR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106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1520" y="1334373"/>
            <a:ext cx="87849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dünya </a:t>
            </a:r>
            <a:r>
              <a:rPr lang="tr-TR" sz="2800" dirty="0">
                <a:latin typeface="Trebuchet MS" panose="020B0603020202020204" pitchFamily="34" charset="0"/>
              </a:rPr>
              <a:t>bakır üretiminin %30’u ekipman </a:t>
            </a:r>
            <a:r>
              <a:rPr lang="tr-TR" sz="2800" dirty="0" smtClean="0">
                <a:latin typeface="Trebuchet MS" panose="020B0603020202020204" pitchFamily="34" charset="0"/>
              </a:rPr>
              <a:t>üretimi, </a:t>
            </a:r>
            <a:r>
              <a:rPr lang="tr-TR" sz="2800" dirty="0">
                <a:latin typeface="Trebuchet MS" panose="020B0603020202020204" pitchFamily="34" charset="0"/>
              </a:rPr>
              <a:t>%30’u </a:t>
            </a:r>
            <a:r>
              <a:rPr lang="tr-TR" sz="2800" dirty="0" smtClean="0">
                <a:latin typeface="Trebuchet MS" panose="020B0603020202020204" pitchFamily="34" charset="0"/>
              </a:rPr>
              <a:t>inşaat, </a:t>
            </a:r>
            <a:r>
              <a:rPr lang="tr-TR" sz="2800" dirty="0">
                <a:latin typeface="Trebuchet MS" panose="020B0603020202020204" pitchFamily="34" charset="0"/>
              </a:rPr>
              <a:t>%15’i altyapı </a:t>
            </a:r>
            <a:r>
              <a:rPr lang="tr-TR" sz="2800" dirty="0" smtClean="0">
                <a:latin typeface="Trebuchet MS" panose="020B0603020202020204" pitchFamily="34" charset="0"/>
              </a:rPr>
              <a:t>uygulamaları, </a:t>
            </a:r>
            <a:r>
              <a:rPr lang="tr-TR" sz="2800" dirty="0">
                <a:latin typeface="Trebuchet MS" panose="020B0603020202020204" pitchFamily="34" charset="0"/>
              </a:rPr>
              <a:t>%13’ü </a:t>
            </a:r>
            <a:r>
              <a:rPr lang="tr-TR" sz="2800" dirty="0" smtClean="0">
                <a:latin typeface="Trebuchet MS" panose="020B0603020202020204" pitchFamily="34" charset="0"/>
              </a:rPr>
              <a:t>ulaştırma </a:t>
            </a:r>
            <a:r>
              <a:rPr lang="tr-TR" sz="2800" dirty="0">
                <a:latin typeface="Trebuchet MS" panose="020B0603020202020204" pitchFamily="34" charset="0"/>
              </a:rPr>
              <a:t>ve %12’si endüstriyel amaçlarla kullanılmaktadır. 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2013 </a:t>
            </a:r>
            <a:r>
              <a:rPr lang="tr-TR" sz="2800" dirty="0">
                <a:latin typeface="Trebuchet MS" panose="020B0603020202020204" pitchFamily="34" charset="0"/>
              </a:rPr>
              <a:t>yılı itibarıyla dünyanın en büyük bakır rezervleri Şili’de bulunmakta (%28), onu sırasıyla Avustralya, Peru, ABD ve Meksika izlemekte ve bu beş ülke dünya bakır rezervlerinin yaklaşık %61’ini barındırmaktadır. 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Maden </a:t>
            </a:r>
            <a:r>
              <a:rPr lang="tr-TR" sz="2800" dirty="0">
                <a:latin typeface="Trebuchet MS" panose="020B0603020202020204" pitchFamily="34" charset="0"/>
              </a:rPr>
              <a:t>üretimi açısından bakıldığında ise, dünyanın en büyük beş bakır madeni üreticisi sırasıyla Şili, Çin, Peru, ABD ve Avustralya’dır. </a:t>
            </a:r>
          </a:p>
        </p:txBody>
      </p:sp>
      <p:sp>
        <p:nvSpPr>
          <p:cNvPr id="3" name="Başlık 3"/>
          <p:cNvSpPr>
            <a:spLocks noGrp="1"/>
          </p:cNvSpPr>
          <p:nvPr>
            <p:ph type="title"/>
          </p:nvPr>
        </p:nvSpPr>
        <p:spPr>
          <a:xfrm>
            <a:off x="374848" y="602432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Dünya Bakır pazarı</a:t>
            </a:r>
            <a:endParaRPr lang="tr-TR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72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539552" y="1340768"/>
            <a:ext cx="81369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latin typeface="Trebuchet MS" pitchFamily="34" charset="0"/>
              </a:rPr>
              <a:t>Bakır alaşımları pek çok döküm yöntemine uygundur; 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Sürekli döküm			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err="1" smtClean="0">
                <a:latin typeface="Trebuchet MS" pitchFamily="34" charset="0"/>
              </a:rPr>
              <a:t>Kokil</a:t>
            </a:r>
            <a:r>
              <a:rPr lang="tr-TR" sz="2800" dirty="0" smtClean="0">
                <a:latin typeface="Trebuchet MS" pitchFamily="34" charset="0"/>
              </a:rPr>
              <a:t> kalıba döküm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Kuma döküm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Santrifüj döküm</a:t>
            </a:r>
          </a:p>
          <a:p>
            <a:endParaRPr lang="tr-TR" dirty="0" smtClean="0">
              <a:latin typeface="Trebuchet MS" pitchFamily="34" charset="0"/>
            </a:endParaRPr>
          </a:p>
          <a:p>
            <a:r>
              <a:rPr lang="tr-TR" sz="2800" dirty="0" smtClean="0">
                <a:latin typeface="Trebuchet MS" pitchFamily="34" charset="0"/>
              </a:rPr>
              <a:t>Bakır alaşımlarının şekillendirilmesinde;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Kapalı/açık sıcak ve soğuk dövme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Soğuk çekme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Haddeleme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err="1" smtClean="0">
                <a:latin typeface="Trebuchet MS" pitchFamily="34" charset="0"/>
              </a:rPr>
              <a:t>Ekstrüzyon</a:t>
            </a:r>
            <a:endParaRPr lang="tr-TR" sz="2800" dirty="0" smtClean="0">
              <a:latin typeface="Trebuchet MS" pitchFamily="34" charset="0"/>
            </a:endParaRPr>
          </a:p>
        </p:txBody>
      </p:sp>
      <p:sp>
        <p:nvSpPr>
          <p:cNvPr id="5" name="Başlık 3"/>
          <p:cNvSpPr txBox="1">
            <a:spLocks/>
          </p:cNvSpPr>
          <p:nvPr/>
        </p:nvSpPr>
        <p:spPr>
          <a:xfrm>
            <a:off x="395536" y="421507"/>
            <a:ext cx="8568952" cy="847253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smtClean="0">
                <a:latin typeface="Trebuchet MS" panose="020B0603020202020204" pitchFamily="34" charset="0"/>
              </a:rPr>
              <a:t>Bakır ve alaşımları ikincil üretim</a:t>
            </a:r>
            <a:endParaRPr lang="tr-TR" sz="4400" dirty="0">
              <a:latin typeface="Trebuchet MS" panose="020B0603020202020204" pitchFamily="34" charset="0"/>
            </a:endParaRPr>
          </a:p>
        </p:txBody>
      </p:sp>
      <p:sp>
        <p:nvSpPr>
          <p:cNvPr id="6" name="6 Dikdörtgen"/>
          <p:cNvSpPr/>
          <p:nvPr/>
        </p:nvSpPr>
        <p:spPr>
          <a:xfrm>
            <a:off x="4704556" y="1700808"/>
            <a:ext cx="38440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endParaRPr lang="tr-TR" sz="2800" dirty="0" smtClean="0">
              <a:latin typeface="Trebuchet MS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Hassas döküm	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Enjeksiyon</a:t>
            </a:r>
          </a:p>
          <a:p>
            <a:pPr lvl="1"/>
            <a:endParaRPr lang="tr-TR" sz="2800" dirty="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111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421196" y="746448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itchFamily="34" charset="0"/>
              </a:rPr>
              <a:t>Bakır ve bakır alaşım grupları </a:t>
            </a:r>
            <a:endParaRPr lang="tr-TR" dirty="0">
              <a:latin typeface="Trebuchet MS" pitchFamily="34" charset="0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395536" y="1617762"/>
            <a:ext cx="82809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Bakırı alaşımlamada en </a:t>
            </a:r>
            <a:r>
              <a:rPr lang="tr-TR" sz="2800" dirty="0">
                <a:latin typeface="Trebuchet MS" pitchFamily="34" charset="0"/>
              </a:rPr>
              <a:t>yaygın </a:t>
            </a:r>
            <a:r>
              <a:rPr lang="tr-TR" sz="2800" dirty="0" smtClean="0">
                <a:latin typeface="Trebuchet MS" pitchFamily="34" charset="0"/>
              </a:rPr>
              <a:t>kullanılan elementler : 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</a:pPr>
            <a:r>
              <a:rPr lang="tr-TR" sz="2800" b="1" dirty="0" smtClean="0">
                <a:solidFill>
                  <a:srgbClr val="FF0000"/>
                </a:solidFill>
                <a:latin typeface="Trebuchet MS" pitchFamily="34" charset="0"/>
              </a:rPr>
              <a:t>	Al, </a:t>
            </a:r>
            <a:r>
              <a:rPr lang="tr-TR" sz="2800" b="1" dirty="0" err="1" smtClean="0">
                <a:solidFill>
                  <a:srgbClr val="FF0000"/>
                </a:solidFill>
                <a:latin typeface="Trebuchet MS" pitchFamily="34" charset="0"/>
              </a:rPr>
              <a:t>Ni</a:t>
            </a:r>
            <a:r>
              <a:rPr lang="tr-TR" sz="2800" b="1" dirty="0" smtClean="0">
                <a:solidFill>
                  <a:srgbClr val="FF0000"/>
                </a:solidFill>
                <a:latin typeface="Trebuchet MS" pitchFamily="34" charset="0"/>
              </a:rPr>
              <a:t>, Si, Sn, ve </a:t>
            </a:r>
            <a:r>
              <a:rPr lang="tr-TR" sz="2800" b="1" dirty="0" err="1" smtClean="0">
                <a:solidFill>
                  <a:srgbClr val="FF0000"/>
                </a:solidFill>
                <a:latin typeface="Trebuchet MS" pitchFamily="34" charset="0"/>
              </a:rPr>
              <a:t>Zn</a:t>
            </a:r>
            <a:r>
              <a:rPr lang="tr-TR" sz="2800" b="1" dirty="0" smtClean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tr-TR" sz="2800" dirty="0" smtClean="0">
                <a:latin typeface="Trebuchet MS" pitchFamily="34" charset="0"/>
              </a:rPr>
              <a:t>elementler bakır içinde yüksek oranda çözünürler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endParaRPr lang="tr-TR" sz="2800" dirty="0" smtClean="0">
              <a:latin typeface="Trebuchet MS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  <a:cs typeface="Arial" pitchFamily="34" charset="0"/>
              </a:rPr>
              <a:t>Diğer element ve metaller az miktarlarda belirli özelliklerini -örneğin işlenebilirlik veya korozyon özellikleri-  geliştirmek amacıyla kullanılır.</a:t>
            </a:r>
            <a:endParaRPr lang="tr-TR" sz="2800" dirty="0"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427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02840" y="414542"/>
            <a:ext cx="8229600" cy="926226"/>
          </a:xfrm>
        </p:spPr>
        <p:txBody>
          <a:bodyPr>
            <a:normAutofit/>
          </a:bodyPr>
          <a:lstStyle/>
          <a:p>
            <a:r>
              <a:rPr lang="tr-TR" sz="4400" dirty="0" smtClean="0">
                <a:latin typeface="Trebuchet MS" pitchFamily="34" charset="0"/>
              </a:rPr>
              <a:t>Bakır ve bakır alaşım grupları </a:t>
            </a:r>
            <a:endParaRPr lang="tr-TR" sz="4400" dirty="0">
              <a:latin typeface="Trebuchet MS" pitchFamily="34" charset="0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251520" y="1268760"/>
            <a:ext cx="878497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latin typeface="Trebuchet MS" pitchFamily="34" charset="0"/>
              </a:rPr>
              <a:t>Bakırı ve bakır alaşımları temel olarak aşağıdaki gruplarda toplanır:</a:t>
            </a:r>
          </a:p>
          <a:p>
            <a:endParaRPr lang="tr-TR" sz="1000" dirty="0" smtClean="0">
              <a:latin typeface="Trebuchet MS" pitchFamily="34" charset="0"/>
            </a:endParaRPr>
          </a:p>
          <a:p>
            <a:pPr marL="914400" lvl="1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b="1" dirty="0" smtClean="0">
                <a:latin typeface="Trebuchet MS" pitchFamily="34" charset="0"/>
              </a:rPr>
              <a:t>Saf bakırlar: </a:t>
            </a:r>
            <a:r>
              <a:rPr lang="tr-TR" sz="2800" dirty="0" smtClean="0">
                <a:latin typeface="Trebuchet MS" pitchFamily="34" charset="0"/>
              </a:rPr>
              <a:t>En az % 99,3 Cu </a:t>
            </a:r>
          </a:p>
          <a:p>
            <a:pPr marL="914400" lvl="1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b="1" dirty="0" smtClean="0">
                <a:latin typeface="Trebuchet MS" pitchFamily="34" charset="0"/>
              </a:rPr>
              <a:t>Yüksek bakır alaşımları: </a:t>
            </a:r>
          </a:p>
          <a:p>
            <a:pPr lvl="1">
              <a:buClr>
                <a:schemeClr val="bg2">
                  <a:lumMod val="50000"/>
                </a:schemeClr>
              </a:buClr>
            </a:pPr>
            <a:r>
              <a:rPr lang="tr-TR" sz="2800" b="1" i="1" dirty="0">
                <a:latin typeface="Trebuchet MS" pitchFamily="34" charset="0"/>
              </a:rPr>
              <a:t>	</a:t>
            </a:r>
            <a:r>
              <a:rPr lang="tr-TR" sz="2800" dirty="0" smtClean="0">
                <a:latin typeface="Trebuchet MS" pitchFamily="34" charset="0"/>
              </a:rPr>
              <a:t>96 &lt; Cu &lt; 99.3 / döküm: 94 &lt; Cu &lt; 99.3</a:t>
            </a:r>
          </a:p>
          <a:p>
            <a:pPr marL="914400" lvl="1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b="1" dirty="0" smtClean="0">
                <a:latin typeface="Trebuchet MS" pitchFamily="34" charset="0"/>
              </a:rPr>
              <a:t>Pirinçler:</a:t>
            </a:r>
            <a:r>
              <a:rPr lang="tr-TR" sz="2800" b="1" i="1" dirty="0" smtClean="0">
                <a:latin typeface="Trebuchet MS" pitchFamily="34" charset="0"/>
              </a:rPr>
              <a:t> </a:t>
            </a:r>
          </a:p>
          <a:p>
            <a:pPr lvl="1">
              <a:buClr>
                <a:schemeClr val="bg2">
                  <a:lumMod val="50000"/>
                </a:schemeClr>
              </a:buClr>
            </a:pPr>
            <a:r>
              <a:rPr lang="tr-TR" sz="2800" b="1" i="1" dirty="0">
                <a:latin typeface="Trebuchet MS" pitchFamily="34" charset="0"/>
              </a:rPr>
              <a:t>	</a:t>
            </a:r>
            <a:r>
              <a:rPr lang="tr-TR" sz="2800" dirty="0" smtClean="0">
                <a:latin typeface="Trebuchet MS" pitchFamily="34" charset="0"/>
              </a:rPr>
              <a:t>% 40’a kadar </a:t>
            </a:r>
            <a:r>
              <a:rPr lang="tr-TR" sz="2800" dirty="0" err="1" smtClean="0">
                <a:latin typeface="Trebuchet MS" pitchFamily="34" charset="0"/>
              </a:rPr>
              <a:t>Zn</a:t>
            </a:r>
            <a:r>
              <a:rPr lang="tr-TR" sz="2800" dirty="0" smtClean="0">
                <a:latin typeface="Trebuchet MS" pitchFamily="34" charset="0"/>
              </a:rPr>
              <a:t> içeren Cu-</a:t>
            </a:r>
            <a:r>
              <a:rPr lang="tr-TR" sz="2800" dirty="0" err="1" smtClean="0">
                <a:latin typeface="Trebuchet MS" pitchFamily="34" charset="0"/>
              </a:rPr>
              <a:t>Zn</a:t>
            </a:r>
            <a:r>
              <a:rPr lang="tr-TR" sz="2800" dirty="0" smtClean="0">
                <a:latin typeface="Trebuchet MS" pitchFamily="34" charset="0"/>
              </a:rPr>
              <a:t> alaşımları</a:t>
            </a:r>
          </a:p>
          <a:p>
            <a:pPr marL="914400" lvl="1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b="1" dirty="0" smtClean="0">
                <a:latin typeface="Trebuchet MS" panose="020B0603020202020204" pitchFamily="34" charset="0"/>
              </a:rPr>
              <a:t>Bronzlar</a:t>
            </a:r>
            <a:endParaRPr lang="tr-TR" sz="2800" b="1" dirty="0">
              <a:latin typeface="Trebuchet MS" panose="020B0603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bg2">
                  <a:lumMod val="50000"/>
                </a:schemeClr>
              </a:buClr>
            </a:pPr>
            <a:r>
              <a:rPr lang="tr-TR" sz="2800" dirty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başlıca </a:t>
            </a:r>
            <a:r>
              <a:rPr lang="tr-TR" sz="2800" dirty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alaşım elementi </a:t>
            </a:r>
            <a:r>
              <a:rPr lang="tr-TR" sz="2800" dirty="0" err="1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Zn</a:t>
            </a:r>
            <a:r>
              <a:rPr lang="tr-TR" sz="2800" dirty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ve </a:t>
            </a:r>
            <a:r>
              <a:rPr lang="tr-TR" sz="2800" dirty="0" err="1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Ni</a:t>
            </a:r>
            <a:r>
              <a:rPr lang="tr-TR" sz="2800" dirty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 dışında bir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	element </a:t>
            </a:r>
            <a:r>
              <a:rPr lang="tr-TR" sz="2800" dirty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olan tüm </a:t>
            </a:r>
            <a:r>
              <a:rPr lang="tr-TR" sz="2800" dirty="0" smtClean="0"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alaşımlar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b="1" dirty="0" smtClean="0">
                <a:latin typeface="Trebuchet MS" pitchFamily="34" charset="0"/>
                <a:cs typeface="Times New Roman" pitchFamily="18" charset="0"/>
              </a:rPr>
              <a:t>özel alaşımlar</a:t>
            </a:r>
            <a:endParaRPr lang="tr-TR" sz="2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980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8519" y="260648"/>
            <a:ext cx="8229600" cy="926226"/>
          </a:xfrm>
        </p:spPr>
        <p:txBody>
          <a:bodyPr>
            <a:normAutofit/>
          </a:bodyPr>
          <a:lstStyle/>
          <a:p>
            <a:r>
              <a:rPr lang="tr-TR" sz="4000" dirty="0" smtClean="0">
                <a:latin typeface="Trebuchet MS" pitchFamily="34" charset="0"/>
              </a:rPr>
              <a:t>Bakır ve bakır alaşım grupları </a:t>
            </a:r>
            <a:endParaRPr lang="tr-TR" sz="4000" dirty="0">
              <a:latin typeface="Trebuchet MS" pitchFamily="34" charset="0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-36512" y="1628800"/>
            <a:ext cx="7776864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Bakır-Çinko </a:t>
            </a:r>
            <a:r>
              <a:rPr lang="tr-TR" sz="2800" dirty="0">
                <a:latin typeface="Trebuchet MS" panose="020B0603020202020204" pitchFamily="34" charset="0"/>
              </a:rPr>
              <a:t>Alaşımları </a:t>
            </a:r>
            <a:r>
              <a:rPr lang="en-US" sz="2800" dirty="0">
                <a:latin typeface="Trebuchet MS" panose="020B0603020202020204" pitchFamily="34" charset="0"/>
              </a:rPr>
              <a:t>(</a:t>
            </a:r>
            <a:r>
              <a:rPr lang="tr-TR" sz="2800" dirty="0">
                <a:latin typeface="Trebuchet MS" panose="020B0603020202020204" pitchFamily="34" charset="0"/>
              </a:rPr>
              <a:t>Sarı Pirinçler</a:t>
            </a:r>
            <a:r>
              <a:rPr lang="en-US" sz="2800" dirty="0">
                <a:latin typeface="Trebuchet MS" panose="020B0603020202020204" pitchFamily="34" charset="0"/>
              </a:rPr>
              <a:t>)</a:t>
            </a:r>
          </a:p>
          <a:p>
            <a:pPr marL="914400" lvl="1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anose="020B0603020202020204" pitchFamily="34" charset="0"/>
              </a:rPr>
              <a:t>Bakır-Çinko-Kurşun Alaşım </a:t>
            </a:r>
            <a:r>
              <a:rPr lang="en-US" sz="2800" dirty="0">
                <a:latin typeface="Trebuchet MS" panose="020B0603020202020204" pitchFamily="34" charset="0"/>
              </a:rPr>
              <a:t>(</a:t>
            </a:r>
            <a:r>
              <a:rPr lang="tr-TR" sz="2800" dirty="0">
                <a:latin typeface="Trebuchet MS" panose="020B0603020202020204" pitchFamily="34" charset="0"/>
              </a:rPr>
              <a:t>Kurşunlu Pirinçler</a:t>
            </a:r>
            <a:r>
              <a:rPr lang="en-US" sz="2800" dirty="0">
                <a:latin typeface="Trebuchet MS" panose="020B0603020202020204" pitchFamily="34" charset="0"/>
              </a:rPr>
              <a:t>) </a:t>
            </a:r>
            <a:endParaRPr lang="tr-TR" sz="2800" dirty="0">
              <a:latin typeface="Trebuchet MS" panose="020B0603020202020204" pitchFamily="34" charset="0"/>
            </a:endParaRPr>
          </a:p>
          <a:p>
            <a:pPr marL="914400" lvl="1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anose="020B0603020202020204" pitchFamily="34" charset="0"/>
              </a:rPr>
              <a:t>Bakır</a:t>
            </a:r>
            <a:r>
              <a:rPr lang="en-US" sz="2800" dirty="0">
                <a:latin typeface="Trebuchet MS" panose="020B0603020202020204" pitchFamily="34" charset="0"/>
              </a:rPr>
              <a:t>-</a:t>
            </a:r>
            <a:r>
              <a:rPr lang="tr-TR" sz="2800" dirty="0">
                <a:latin typeface="Trebuchet MS" panose="020B0603020202020204" pitchFamily="34" charset="0"/>
              </a:rPr>
              <a:t>Çinko-Kalay ve Bakır-Çinko-Kalay-Kurşun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tr-TR" sz="2800" dirty="0" smtClean="0">
                <a:latin typeface="Trebuchet MS" panose="020B0603020202020204" pitchFamily="34" charset="0"/>
              </a:rPr>
              <a:t>Alaşımları</a:t>
            </a:r>
          </a:p>
          <a:p>
            <a:pPr marL="914400" lvl="1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anose="020B0603020202020204" pitchFamily="34" charset="0"/>
              </a:rPr>
              <a:t>Bakır</a:t>
            </a:r>
            <a:r>
              <a:rPr lang="en-US" sz="2800" dirty="0">
                <a:latin typeface="Trebuchet MS" panose="020B0603020202020204" pitchFamily="34" charset="0"/>
              </a:rPr>
              <a:t>-</a:t>
            </a:r>
            <a:r>
              <a:rPr lang="tr-TR" sz="2800" dirty="0">
                <a:latin typeface="Trebuchet MS" panose="020B0603020202020204" pitchFamily="34" charset="0"/>
              </a:rPr>
              <a:t>Kalay</a:t>
            </a:r>
            <a:r>
              <a:rPr lang="en-US" sz="2800" dirty="0">
                <a:latin typeface="Trebuchet MS" panose="020B0603020202020204" pitchFamily="34" charset="0"/>
              </a:rPr>
              <a:t>-</a:t>
            </a:r>
            <a:r>
              <a:rPr lang="tr-TR" sz="2800" dirty="0">
                <a:latin typeface="Trebuchet MS" panose="020B0603020202020204" pitchFamily="34" charset="0"/>
              </a:rPr>
              <a:t>Çinko ve Bakır-Çinko-Kalay-Kurşun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tr-TR" sz="2800" dirty="0">
                <a:latin typeface="Trebuchet MS" panose="020B0603020202020204" pitchFamily="34" charset="0"/>
              </a:rPr>
              <a:t>Alaşımları</a:t>
            </a:r>
            <a:r>
              <a:rPr lang="tr-TR" sz="2800" b="1" i="1" dirty="0" smtClean="0">
                <a:latin typeface="Trebuchet MS" pitchFamily="34" charset="0"/>
              </a:rPr>
              <a:t>  </a:t>
            </a:r>
          </a:p>
          <a:p>
            <a:pPr marL="914400" lvl="1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anose="020B0603020202020204" pitchFamily="34" charset="0"/>
              </a:rPr>
              <a:t>Bakır-Silis Alaşımları 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pPr marL="914400" lvl="1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anose="020B0603020202020204" pitchFamily="34" charset="0"/>
              </a:rPr>
              <a:t>Bakır-Bizmut ve Bakır-Bizmut-Selenyum </a:t>
            </a:r>
            <a:r>
              <a:rPr lang="tr-TR" sz="2800" dirty="0" smtClean="0">
                <a:latin typeface="Trebuchet MS" panose="020B0603020202020204" pitchFamily="34" charset="0"/>
              </a:rPr>
              <a:t>alaşımı</a:t>
            </a:r>
            <a:endParaRPr lang="tr-TR" sz="2800" dirty="0">
              <a:latin typeface="Trebuchet MS" panose="020B060302020202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8207896" y="2998971"/>
            <a:ext cx="738664" cy="194219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tr-TR" sz="36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pirinçler</a:t>
            </a:r>
            <a:endParaRPr lang="tr-TR" sz="36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Sağ Ayraç 1"/>
          <p:cNvSpPr/>
          <p:nvPr/>
        </p:nvSpPr>
        <p:spPr>
          <a:xfrm>
            <a:off x="8063880" y="1794976"/>
            <a:ext cx="288032" cy="458635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16000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8519" y="260648"/>
            <a:ext cx="8229600" cy="926226"/>
          </a:xfrm>
        </p:spPr>
        <p:txBody>
          <a:bodyPr>
            <a:normAutofit/>
          </a:bodyPr>
          <a:lstStyle/>
          <a:p>
            <a:r>
              <a:rPr lang="tr-TR" sz="4000" dirty="0" smtClean="0">
                <a:latin typeface="Trebuchet MS" pitchFamily="34" charset="0"/>
              </a:rPr>
              <a:t>Bakır ve bakır alaşım grupları </a:t>
            </a:r>
            <a:endParaRPr lang="tr-TR" sz="4000" dirty="0">
              <a:latin typeface="Trebuchet MS" pitchFamily="34" charset="0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-36512" y="1744355"/>
            <a:ext cx="867645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b="1" i="1" dirty="0" smtClean="0">
                <a:latin typeface="Trebuchet MS" pitchFamily="34" charset="0"/>
              </a:rPr>
              <a:t>Bakır-Kalay alaşımları (Fosfor bronzları</a:t>
            </a:r>
            <a:r>
              <a:rPr lang="tr-TR" sz="2800" dirty="0" smtClean="0">
                <a:latin typeface="Trebuchet MS" pitchFamily="34" charset="0"/>
              </a:rPr>
              <a:t>):    % 10’a kadar </a:t>
            </a:r>
            <a:r>
              <a:rPr lang="tr-TR" sz="2800" dirty="0" err="1" smtClean="0">
                <a:latin typeface="Trebuchet MS" pitchFamily="34" charset="0"/>
              </a:rPr>
              <a:t>Sn</a:t>
            </a:r>
            <a:r>
              <a:rPr lang="tr-TR" sz="2800" dirty="0" smtClean="0">
                <a:latin typeface="Trebuchet MS" pitchFamily="34" charset="0"/>
              </a:rPr>
              <a:t>, % 0,2 P</a:t>
            </a:r>
          </a:p>
          <a:p>
            <a:pPr marL="914400" lvl="1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b="1" i="1" dirty="0" smtClean="0">
                <a:latin typeface="Trebuchet MS" pitchFamily="34" charset="0"/>
              </a:rPr>
              <a:t>Bakır- Alüminyum alaşımları (Alüminyum bronzları): </a:t>
            </a:r>
            <a:r>
              <a:rPr lang="tr-TR" sz="2800" dirty="0" smtClean="0">
                <a:latin typeface="Trebuchet MS" pitchFamily="34" charset="0"/>
              </a:rPr>
              <a:t>% 10’a kadar Al</a:t>
            </a:r>
          </a:p>
          <a:p>
            <a:pPr marL="914400" lvl="1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b="1" i="1" dirty="0" smtClean="0">
                <a:latin typeface="Trebuchet MS" pitchFamily="34" charset="0"/>
                <a:cs typeface="Arial" pitchFamily="34" charset="0"/>
              </a:rPr>
              <a:t>Bakır-Silis alaşımları (Si bronzları):         </a:t>
            </a:r>
            <a:r>
              <a:rPr lang="tr-TR" sz="2800" dirty="0" smtClean="0">
                <a:latin typeface="Trebuchet MS" pitchFamily="34" charset="0"/>
                <a:cs typeface="Arial" pitchFamily="34" charset="0"/>
              </a:rPr>
              <a:t>%3’e kadar Si</a:t>
            </a:r>
          </a:p>
          <a:p>
            <a:pPr marL="914400" lvl="1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b="1" i="1" dirty="0" smtClean="0">
                <a:latin typeface="Trebuchet MS" pitchFamily="34" charset="0"/>
                <a:cs typeface="Arial" pitchFamily="34" charset="0"/>
              </a:rPr>
              <a:t>Bakır-Nikel alaşımları:                                   </a:t>
            </a:r>
            <a:r>
              <a:rPr lang="tr-TR" sz="2800" dirty="0" smtClean="0">
                <a:latin typeface="Trebuchet MS" pitchFamily="34" charset="0"/>
                <a:cs typeface="Arial" pitchFamily="34" charset="0"/>
              </a:rPr>
              <a:t>% 30’a kadar </a:t>
            </a:r>
            <a:r>
              <a:rPr lang="tr-TR" sz="2800" dirty="0" err="1" smtClean="0">
                <a:latin typeface="Trebuchet MS" pitchFamily="34" charset="0"/>
                <a:cs typeface="Arial" pitchFamily="34" charset="0"/>
              </a:rPr>
              <a:t>Ni</a:t>
            </a:r>
            <a:r>
              <a:rPr lang="tr-TR" sz="2800" dirty="0" smtClean="0">
                <a:latin typeface="Trebuchet MS" pitchFamily="34" charset="0"/>
                <a:cs typeface="Arial" pitchFamily="34" charset="0"/>
              </a:rPr>
              <a:t> </a:t>
            </a:r>
          </a:p>
          <a:p>
            <a:pPr marL="914400" lvl="1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b="1" i="1" dirty="0" smtClean="0">
                <a:latin typeface="Trebuchet MS" pitchFamily="34" charset="0"/>
                <a:cs typeface="Arial" pitchFamily="34" charset="0"/>
              </a:rPr>
              <a:t>Bakır-Nikel-Çinko (</a:t>
            </a:r>
            <a:r>
              <a:rPr lang="tr-TR" sz="2800" b="1" i="1" dirty="0" err="1" smtClean="0">
                <a:latin typeface="Trebuchet MS" pitchFamily="34" charset="0"/>
                <a:cs typeface="Arial" pitchFamily="34" charset="0"/>
              </a:rPr>
              <a:t>Ni</a:t>
            </a:r>
            <a:r>
              <a:rPr lang="tr-TR" sz="2800" b="1" i="1" dirty="0" smtClean="0">
                <a:latin typeface="Trebuchet MS" pitchFamily="34" charset="0"/>
                <a:cs typeface="Arial" pitchFamily="34" charset="0"/>
              </a:rPr>
              <a:t> gümüşleri):                  </a:t>
            </a:r>
            <a:r>
              <a:rPr lang="tr-TR" sz="2800" dirty="0" smtClean="0">
                <a:latin typeface="Trebuchet MS" pitchFamily="34" charset="0"/>
                <a:cs typeface="Arial" pitchFamily="34" charset="0"/>
              </a:rPr>
              <a:t>% 27’ye kadar </a:t>
            </a:r>
            <a:r>
              <a:rPr lang="tr-TR" sz="2800" dirty="0" err="1" smtClean="0">
                <a:latin typeface="Trebuchet MS" pitchFamily="34" charset="0"/>
                <a:cs typeface="Arial" pitchFamily="34" charset="0"/>
              </a:rPr>
              <a:t>Zn</a:t>
            </a:r>
            <a:r>
              <a:rPr lang="tr-TR" sz="2800" dirty="0" smtClean="0">
                <a:latin typeface="Trebuchet MS" pitchFamily="34" charset="0"/>
                <a:cs typeface="Arial" pitchFamily="34" charset="0"/>
              </a:rPr>
              <a:t>, % 18’e kadar </a:t>
            </a:r>
            <a:r>
              <a:rPr lang="tr-TR" sz="2800" dirty="0" err="1" smtClean="0">
                <a:latin typeface="Trebuchet MS" pitchFamily="34" charset="0"/>
                <a:cs typeface="Arial" pitchFamily="34" charset="0"/>
              </a:rPr>
              <a:t>Ni</a:t>
            </a:r>
            <a:endParaRPr lang="tr-TR" sz="2800" dirty="0" smtClean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8207896" y="3021412"/>
            <a:ext cx="738664" cy="191975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tr-TR" sz="36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Bronzlar</a:t>
            </a:r>
            <a:endParaRPr lang="tr-TR" sz="36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Sağ Ayraç 1"/>
          <p:cNvSpPr/>
          <p:nvPr/>
        </p:nvSpPr>
        <p:spPr>
          <a:xfrm>
            <a:off x="8063880" y="1794976"/>
            <a:ext cx="288032" cy="458635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92882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179512" y="620688"/>
            <a:ext cx="8784976" cy="594320"/>
          </a:xfrm>
        </p:spPr>
        <p:txBody>
          <a:bodyPr>
            <a:noAutofit/>
          </a:bodyPr>
          <a:lstStyle/>
          <a:p>
            <a:r>
              <a:rPr lang="tr-TR" sz="4400" dirty="0" smtClean="0">
                <a:latin typeface="Trebuchet MS" pitchFamily="34" charset="0"/>
              </a:rPr>
              <a:t>Bakır ve bakır alaşımları sınıflama</a:t>
            </a:r>
            <a:endParaRPr lang="tr-TR" sz="4400" dirty="0">
              <a:latin typeface="Trebuchet MS" pitchFamily="34" charset="0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251520" y="1364570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600" dirty="0" smtClean="0">
                <a:latin typeface="Trebuchet MS" pitchFamily="34" charset="0"/>
              </a:rPr>
              <a:t>Bakır ve bakır alaşımlarını şekillendirme yöntemine göre de sınıflandırmak mümkündür: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600" dirty="0" smtClean="0">
                <a:latin typeface="Trebuchet MS" pitchFamily="34" charset="0"/>
                <a:cs typeface="Arial" pitchFamily="34" charset="0"/>
              </a:rPr>
              <a:t>İşlem alaşımları (</a:t>
            </a:r>
            <a:r>
              <a:rPr lang="tr-TR" sz="2600" dirty="0" err="1" smtClean="0">
                <a:latin typeface="Trebuchet MS" pitchFamily="34" charset="0"/>
                <a:cs typeface="Arial" pitchFamily="34" charset="0"/>
              </a:rPr>
              <a:t>Wrought</a:t>
            </a:r>
            <a:r>
              <a:rPr lang="tr-TR" sz="2600" dirty="0" smtClean="0">
                <a:latin typeface="Trebuchet MS" pitchFamily="34" charset="0"/>
                <a:cs typeface="Arial" pitchFamily="34" charset="0"/>
              </a:rPr>
              <a:t>)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600" dirty="0" smtClean="0">
                <a:latin typeface="Trebuchet MS" pitchFamily="34" charset="0"/>
                <a:cs typeface="Arial" pitchFamily="34" charset="0"/>
              </a:rPr>
              <a:t>Döküm alaşımları (</a:t>
            </a:r>
            <a:r>
              <a:rPr lang="tr-TR" sz="2600" dirty="0" err="1" smtClean="0">
                <a:latin typeface="Trebuchet MS" pitchFamily="34" charset="0"/>
                <a:cs typeface="Arial" pitchFamily="34" charset="0"/>
              </a:rPr>
              <a:t>Casting</a:t>
            </a:r>
            <a:r>
              <a:rPr lang="tr-TR" sz="2600" dirty="0" smtClean="0">
                <a:latin typeface="Trebuchet MS" pitchFamily="34" charset="0"/>
                <a:cs typeface="Arial" pitchFamily="34" charset="0"/>
              </a:rPr>
              <a:t>): Katılaşma aralığına göre</a:t>
            </a:r>
          </a:p>
          <a:p>
            <a:pPr marL="914400" lvl="1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b="1" dirty="0" smtClean="0">
                <a:latin typeface="Trebuchet MS" pitchFamily="34" charset="0"/>
                <a:cs typeface="Arial" pitchFamily="34" charset="0"/>
              </a:rPr>
              <a:t>Grup I; </a:t>
            </a:r>
            <a:r>
              <a:rPr lang="tr-TR" sz="2400" dirty="0" smtClean="0">
                <a:latin typeface="Trebuchet MS" pitchFamily="34" charset="0"/>
                <a:cs typeface="Arial" pitchFamily="34" charset="0"/>
              </a:rPr>
              <a:t>Dar katılaşma aralığı (50ºC) olan alaşımlar. Sarı pirinçler, Mn ve Al bronzları, </a:t>
            </a:r>
            <a:r>
              <a:rPr lang="tr-TR" sz="2400" dirty="0" err="1" smtClean="0">
                <a:latin typeface="Trebuchet MS" pitchFamily="34" charset="0"/>
                <a:cs typeface="Arial" pitchFamily="34" charset="0"/>
              </a:rPr>
              <a:t>Ni</a:t>
            </a:r>
            <a:r>
              <a:rPr lang="tr-TR" sz="2400" dirty="0" smtClean="0">
                <a:latin typeface="Trebuchet MS" pitchFamily="34" charset="0"/>
                <a:cs typeface="Arial" pitchFamily="34" charset="0"/>
              </a:rPr>
              <a:t> bronzları, Mn bronzları, Kromlu bakır ve bakır</a:t>
            </a:r>
          </a:p>
          <a:p>
            <a:pPr marL="914400" lvl="1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b="1" dirty="0" smtClean="0">
                <a:latin typeface="Trebuchet MS" pitchFamily="34" charset="0"/>
                <a:cs typeface="Arial" pitchFamily="34" charset="0"/>
              </a:rPr>
              <a:t>Grup II; </a:t>
            </a:r>
            <a:r>
              <a:rPr lang="tr-TR" sz="2400" dirty="0" smtClean="0">
                <a:latin typeface="Trebuchet MS" pitchFamily="34" charset="0"/>
                <a:cs typeface="Arial" pitchFamily="34" charset="0"/>
              </a:rPr>
              <a:t>Orta katılaşma aralığı (50-110ºC arasında) olan alaşımlar. Be bakırları, silis bronzları, Cu-</a:t>
            </a:r>
            <a:r>
              <a:rPr lang="tr-TR" sz="2400" dirty="0" err="1" smtClean="0">
                <a:latin typeface="Trebuchet MS" pitchFamily="34" charset="0"/>
                <a:cs typeface="Arial" pitchFamily="34" charset="0"/>
              </a:rPr>
              <a:t>Ni</a:t>
            </a:r>
            <a:r>
              <a:rPr lang="tr-TR" sz="2400" dirty="0" smtClean="0">
                <a:latin typeface="Trebuchet MS" pitchFamily="34" charset="0"/>
                <a:cs typeface="Arial" pitchFamily="34" charset="0"/>
              </a:rPr>
              <a:t> alaşımları </a:t>
            </a:r>
          </a:p>
          <a:p>
            <a:pPr marL="914400" lvl="1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b="1" dirty="0" smtClean="0">
                <a:latin typeface="Trebuchet MS" pitchFamily="34" charset="0"/>
                <a:cs typeface="Arial" pitchFamily="34" charset="0"/>
              </a:rPr>
              <a:t>Grup III; </a:t>
            </a:r>
            <a:r>
              <a:rPr lang="tr-TR" sz="2400" dirty="0">
                <a:latin typeface="Trebuchet MS" pitchFamily="34" charset="0"/>
                <a:cs typeface="Arial" pitchFamily="34" charset="0"/>
              </a:rPr>
              <a:t>G</a:t>
            </a:r>
            <a:r>
              <a:rPr lang="tr-TR" sz="2400" dirty="0" smtClean="0">
                <a:latin typeface="Trebuchet MS" pitchFamily="34" charset="0"/>
                <a:cs typeface="Arial" pitchFamily="34" charset="0"/>
              </a:rPr>
              <a:t>eniş katılaşma </a:t>
            </a:r>
            <a:r>
              <a:rPr lang="tr-TR" sz="2400" dirty="0">
                <a:latin typeface="Trebuchet MS" pitchFamily="34" charset="0"/>
                <a:cs typeface="Arial" pitchFamily="34" charset="0"/>
              </a:rPr>
              <a:t>aralığı </a:t>
            </a:r>
            <a:r>
              <a:rPr lang="tr-TR" sz="2400" dirty="0" smtClean="0">
                <a:latin typeface="Trebuchet MS" pitchFamily="34" charset="0"/>
                <a:cs typeface="Arial" pitchFamily="34" charset="0"/>
              </a:rPr>
              <a:t>(110</a:t>
            </a:r>
            <a:r>
              <a:rPr lang="tr-TR" sz="2400" dirty="0">
                <a:latin typeface="Trebuchet MS" pitchFamily="34" charset="0"/>
                <a:cs typeface="Arial" pitchFamily="34" charset="0"/>
              </a:rPr>
              <a:t>º</a:t>
            </a:r>
            <a:r>
              <a:rPr lang="tr-TR" sz="2400" dirty="0" smtClean="0">
                <a:latin typeface="Trebuchet MS" pitchFamily="34" charset="0"/>
                <a:cs typeface="Arial" pitchFamily="34" charset="0"/>
              </a:rPr>
              <a:t>C </a:t>
            </a:r>
            <a:r>
              <a:rPr lang="tr-TR" sz="2400" dirty="0">
                <a:latin typeface="Trebuchet MS" pitchFamily="34" charset="0"/>
                <a:cs typeface="Arial" pitchFamily="34" charset="0"/>
              </a:rPr>
              <a:t>üzerinde</a:t>
            </a:r>
            <a:r>
              <a:rPr lang="tr-TR" sz="2400" dirty="0" smtClean="0">
                <a:latin typeface="Trebuchet MS" pitchFamily="34" charset="0"/>
                <a:cs typeface="Arial" pitchFamily="34" charset="0"/>
              </a:rPr>
              <a:t>) olan alaşımlar. Kurşun kırmızı pirinç, yarı-kırmızı pirinçler, kalay ve kurşun bronzları, yüksek kurşunlu kalay bronzları</a:t>
            </a:r>
          </a:p>
        </p:txBody>
      </p:sp>
    </p:spTree>
    <p:extLst>
      <p:ext uri="{BB962C8B-B14F-4D97-AF65-F5344CB8AC3E}">
        <p14:creationId xmlns:p14="http://schemas.microsoft.com/office/powerpoint/2010/main" xmlns="" val="47432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1250504"/>
            <a:ext cx="8640960" cy="594320"/>
          </a:xfrm>
        </p:spPr>
        <p:txBody>
          <a:bodyPr>
            <a:noAutofit/>
          </a:bodyPr>
          <a:lstStyle/>
          <a:p>
            <a:r>
              <a:rPr lang="tr-TR" sz="4400" dirty="0" smtClean="0">
                <a:latin typeface="Trebuchet MS" pitchFamily="34" charset="0"/>
              </a:rPr>
              <a:t>Bakır ve alaşımlarının standart gösterimleri</a:t>
            </a:r>
            <a:endParaRPr lang="tr-TR" sz="4400" dirty="0">
              <a:latin typeface="Trebuchet MS" pitchFamily="34" charset="0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323528" y="2121818"/>
            <a:ext cx="86409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3200" b="1" i="1" dirty="0" err="1" smtClean="0">
                <a:latin typeface="Trebuchet MS" pitchFamily="34" charset="0"/>
                <a:cs typeface="Arial" pitchFamily="34" charset="0"/>
              </a:rPr>
              <a:t>Copper</a:t>
            </a:r>
            <a:r>
              <a:rPr lang="tr-TR" sz="3200" b="1" i="1" dirty="0" smtClean="0">
                <a:latin typeface="Trebuchet MS" pitchFamily="34" charset="0"/>
                <a:cs typeface="Arial" pitchFamily="34" charset="0"/>
              </a:rPr>
              <a:t> Development </a:t>
            </a:r>
            <a:r>
              <a:rPr lang="tr-TR" sz="3200" b="1" i="1" dirty="0" err="1" smtClean="0">
                <a:latin typeface="Trebuchet MS" pitchFamily="34" charset="0"/>
                <a:cs typeface="Arial" pitchFamily="34" charset="0"/>
              </a:rPr>
              <a:t>Association</a:t>
            </a:r>
            <a:r>
              <a:rPr lang="tr-TR" sz="3200" b="1" i="1" dirty="0" smtClean="0">
                <a:latin typeface="Trebuchet MS" pitchFamily="34" charset="0"/>
                <a:cs typeface="Arial" pitchFamily="34" charset="0"/>
              </a:rPr>
              <a:t> (CDA)</a:t>
            </a:r>
            <a:endParaRPr lang="tr-TR" sz="3200" dirty="0" smtClean="0">
              <a:latin typeface="Trebuchet MS" pitchFamily="34" charset="0"/>
              <a:cs typeface="Arial" pitchFamily="34" charset="0"/>
            </a:endParaRPr>
          </a:p>
          <a:p>
            <a:pPr marL="914400" lvl="1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3200" dirty="0" smtClean="0">
                <a:latin typeface="Trebuchet MS" pitchFamily="34" charset="0"/>
                <a:cs typeface="Arial" pitchFamily="34" charset="0"/>
              </a:rPr>
              <a:t>İşlem alaşımları : 	</a:t>
            </a:r>
            <a:r>
              <a:rPr lang="tr-TR" sz="3200" b="1" dirty="0" smtClean="0">
                <a:solidFill>
                  <a:srgbClr val="FF0000"/>
                </a:solidFill>
                <a:latin typeface="Trebuchet MS" pitchFamily="34" charset="0"/>
                <a:cs typeface="Arial" pitchFamily="34" charset="0"/>
              </a:rPr>
              <a:t>C100-C799</a:t>
            </a:r>
          </a:p>
          <a:p>
            <a:pPr marL="914400" lvl="1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3200" dirty="0" smtClean="0">
                <a:latin typeface="Trebuchet MS" pitchFamily="34" charset="0"/>
                <a:cs typeface="Arial" pitchFamily="34" charset="0"/>
              </a:rPr>
              <a:t>Döküm alaşımları : 	</a:t>
            </a:r>
            <a:r>
              <a:rPr lang="tr-TR" sz="3200" b="1" dirty="0" smtClean="0">
                <a:solidFill>
                  <a:srgbClr val="FF0000"/>
                </a:solidFill>
                <a:latin typeface="Trebuchet MS" pitchFamily="34" charset="0"/>
                <a:cs typeface="Arial" pitchFamily="34" charset="0"/>
              </a:rPr>
              <a:t>C800-C999</a:t>
            </a:r>
            <a:endParaRPr lang="tr-TR" sz="3200" b="1" dirty="0">
              <a:solidFill>
                <a:srgbClr val="FF0000"/>
              </a:solidFill>
              <a:latin typeface="Trebuchet MS" pitchFamily="34" charset="0"/>
              <a:cs typeface="Arial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3200" b="1" i="1" dirty="0" smtClean="0">
                <a:latin typeface="Trebuchet MS" pitchFamily="34" charset="0"/>
                <a:cs typeface="Arial" pitchFamily="34" charset="0"/>
              </a:rPr>
              <a:t>UNS gösterimi: </a:t>
            </a:r>
            <a:r>
              <a:rPr lang="tr-TR" sz="3200" dirty="0" smtClean="0">
                <a:latin typeface="Trebuchet MS" pitchFamily="34" charset="0"/>
                <a:cs typeface="Arial" pitchFamily="34" charset="0"/>
              </a:rPr>
              <a:t>C harfi ile başlar ve 5  basamaklı</a:t>
            </a:r>
          </a:p>
          <a:p>
            <a:pPr marL="914400" lvl="1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3200" dirty="0">
                <a:latin typeface="Trebuchet MS" pitchFamily="34" charset="0"/>
                <a:cs typeface="Arial" pitchFamily="34" charset="0"/>
              </a:rPr>
              <a:t>İşlem alaşımları : </a:t>
            </a:r>
            <a:r>
              <a:rPr lang="tr-TR" sz="3200" dirty="0" smtClean="0">
                <a:latin typeface="Trebuchet MS" pitchFamily="34" charset="0"/>
                <a:cs typeface="Arial" pitchFamily="34" charset="0"/>
              </a:rPr>
              <a:t>	</a:t>
            </a:r>
            <a:r>
              <a:rPr lang="tr-TR" sz="3200" b="1" dirty="0" smtClean="0">
                <a:solidFill>
                  <a:srgbClr val="FF0000"/>
                </a:solidFill>
                <a:latin typeface="Trebuchet MS" pitchFamily="34" charset="0"/>
                <a:cs typeface="Arial" pitchFamily="34" charset="0"/>
              </a:rPr>
              <a:t>C10000-C79900</a:t>
            </a:r>
            <a:endParaRPr lang="tr-TR" sz="3200" b="1" dirty="0">
              <a:solidFill>
                <a:srgbClr val="FF0000"/>
              </a:solidFill>
              <a:latin typeface="Trebuchet MS" pitchFamily="34" charset="0"/>
              <a:cs typeface="Arial" pitchFamily="34" charset="0"/>
            </a:endParaRPr>
          </a:p>
          <a:p>
            <a:pPr marL="914400" lvl="1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3200" dirty="0">
                <a:latin typeface="Trebuchet MS" pitchFamily="34" charset="0"/>
                <a:cs typeface="Arial" pitchFamily="34" charset="0"/>
              </a:rPr>
              <a:t>Döküm alaşımları : </a:t>
            </a:r>
            <a:r>
              <a:rPr lang="tr-TR" sz="3200" dirty="0" smtClean="0">
                <a:latin typeface="Trebuchet MS" pitchFamily="34" charset="0"/>
                <a:cs typeface="Arial" pitchFamily="34" charset="0"/>
              </a:rPr>
              <a:t>	</a:t>
            </a:r>
            <a:r>
              <a:rPr lang="tr-TR" sz="3200" b="1" dirty="0" smtClean="0">
                <a:solidFill>
                  <a:srgbClr val="FF0000"/>
                </a:solidFill>
                <a:latin typeface="Trebuchet MS" pitchFamily="34" charset="0"/>
                <a:cs typeface="Arial" pitchFamily="34" charset="0"/>
              </a:rPr>
              <a:t>C80000-C99900</a:t>
            </a:r>
            <a:endParaRPr lang="tr-TR" sz="3200" b="1" dirty="0">
              <a:solidFill>
                <a:srgbClr val="FF0000"/>
              </a:solidFill>
              <a:latin typeface="Trebuchet M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656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421196" y="746448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Bakırın tarihçesi</a:t>
            </a:r>
            <a:endParaRPr lang="tr-TR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79512" y="1484784"/>
            <a:ext cx="878497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En erken geliştirilmiş metal üretim süreçlerine bakır ve alaşımlarında rastlanır: Bu tip eserler MÖ 7000 yıllarında Anadolu topraklarından çıkarılmıştır.</a:t>
            </a: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MÖ 4500-4000 döneminde Güney Doğu Asya’da bakırın hassas dökümü işaretlerine rastlanmıştır: MÖ 4000 Tayland ve MÖ 3000 Türkiye’de! </a:t>
            </a:r>
            <a:endParaRPr lang="tr-TR" sz="2800" dirty="0">
              <a:latin typeface="Trebuchet MS" panose="020B0603020202020204" pitchFamily="34" charset="0"/>
            </a:endParaRP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Mısırlılar bakıra kalay ilave etmenin dökümü kolaylaştırdığı, daha sert yeni bir metalik malzeme elde edildiğini fark etmiştir: bu buluş Bronz Çağını başlatmıştır.</a:t>
            </a:r>
            <a:endParaRPr lang="tr-TR" sz="28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769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1341" t="28172" r="27228" b="13751"/>
          <a:stretch>
            <a:fillRect/>
          </a:stretch>
        </p:blipFill>
        <p:spPr bwMode="auto">
          <a:xfrm>
            <a:off x="179512" y="1772816"/>
            <a:ext cx="880572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Metin kutusu 1"/>
          <p:cNvSpPr txBox="1"/>
          <p:nvPr/>
        </p:nvSpPr>
        <p:spPr>
          <a:xfrm>
            <a:off x="395536" y="124959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latin typeface="Trebuchet MS" panose="020B0603020202020204" pitchFamily="34" charset="0"/>
              </a:rPr>
              <a:t>UNS sisteminde alaşım numaraları</a:t>
            </a:r>
            <a:endParaRPr lang="tr-TR" sz="2800" dirty="0">
              <a:latin typeface="Trebuchet MS" panose="020B0603020202020204" pitchFamily="34" charset="0"/>
            </a:endParaRPr>
          </a:p>
        </p:txBody>
      </p:sp>
      <p:sp>
        <p:nvSpPr>
          <p:cNvPr id="6" name="Başlık 3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Trebuchet MS" panose="020B0603020202020204" pitchFamily="34" charset="0"/>
              </a:rPr>
              <a:t>Bakır alaşım grupları</a:t>
            </a:r>
            <a:endParaRPr lang="tr-TR" dirty="0">
              <a:latin typeface="Trebuchet MS" panose="020B0603020202020204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611560" y="2060848"/>
            <a:ext cx="1063112" cy="338554"/>
          </a:xfrm>
          <a:prstGeom prst="rect">
            <a:avLst/>
          </a:prstGeom>
          <a:solidFill>
            <a:srgbClr val="996633"/>
          </a:solidFill>
        </p:spPr>
        <p:txBody>
          <a:bodyPr wrap="none" rtlCol="0">
            <a:spAutoFit/>
          </a:bodyPr>
          <a:lstStyle/>
          <a:p>
            <a:r>
              <a:rPr lang="tr-TR" sz="1600" dirty="0" smtClean="0">
                <a:solidFill>
                  <a:schemeClr val="bg1"/>
                </a:solidFill>
                <a:latin typeface="Arial Black" pitchFamily="34" charset="0"/>
              </a:rPr>
              <a:t>ALAŞIM</a:t>
            </a:r>
            <a:endParaRPr lang="tr-T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3059832" y="2058313"/>
            <a:ext cx="2374368" cy="338554"/>
          </a:xfrm>
          <a:prstGeom prst="rect">
            <a:avLst/>
          </a:prstGeom>
          <a:solidFill>
            <a:srgbClr val="996600"/>
          </a:solidFill>
        </p:spPr>
        <p:txBody>
          <a:bodyPr wrap="none" rtlCol="0">
            <a:spAutoFit/>
          </a:bodyPr>
          <a:lstStyle/>
          <a:p>
            <a:r>
              <a:rPr lang="tr-TR" sz="1600" dirty="0" smtClean="0">
                <a:solidFill>
                  <a:schemeClr val="bg1"/>
                </a:solidFill>
                <a:latin typeface="Arial Black" pitchFamily="34" charset="0"/>
              </a:rPr>
              <a:t>İŞLEM ALAŞIMLARI</a:t>
            </a:r>
            <a:endParaRPr lang="tr-T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6012160" y="2060848"/>
            <a:ext cx="2537874" cy="338554"/>
          </a:xfrm>
          <a:prstGeom prst="rect">
            <a:avLst/>
          </a:prstGeom>
          <a:solidFill>
            <a:srgbClr val="996600"/>
          </a:solidFill>
        </p:spPr>
        <p:txBody>
          <a:bodyPr wrap="none" rtlCol="0">
            <a:spAutoFit/>
          </a:bodyPr>
          <a:lstStyle/>
          <a:p>
            <a:r>
              <a:rPr lang="tr-TR" sz="1600" dirty="0" smtClean="0">
                <a:solidFill>
                  <a:schemeClr val="bg1"/>
                </a:solidFill>
                <a:latin typeface="Arial Black" pitchFamily="34" charset="0"/>
              </a:rPr>
              <a:t>DÖKÜM ALAŞIMLARI</a:t>
            </a:r>
            <a:endParaRPr lang="tr-T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78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179512" y="602432"/>
            <a:ext cx="8809826" cy="594320"/>
          </a:xfrm>
        </p:spPr>
        <p:txBody>
          <a:bodyPr>
            <a:noAutofit/>
          </a:bodyPr>
          <a:lstStyle/>
          <a:p>
            <a:r>
              <a:rPr lang="tr-TR" sz="3200" dirty="0" smtClean="0">
                <a:latin typeface="Trebuchet MS" panose="020B0603020202020204" pitchFamily="34" charset="0"/>
              </a:rPr>
              <a:t>Başlıca bakır alaşımlarının bileşimi ve özellikleri</a:t>
            </a:r>
            <a:endParaRPr lang="tr-TR" sz="3200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65" t="21428" r="28036" b="12126"/>
          <a:stretch/>
        </p:blipFill>
        <p:spPr bwMode="auto">
          <a:xfrm>
            <a:off x="67995" y="1262340"/>
            <a:ext cx="8921343" cy="53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0805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2186608"/>
            <a:ext cx="4896544" cy="594320"/>
          </a:xfrm>
        </p:spPr>
        <p:txBody>
          <a:bodyPr>
            <a:noAutofit/>
          </a:bodyPr>
          <a:lstStyle/>
          <a:p>
            <a:r>
              <a:rPr lang="tr-TR" sz="4000" dirty="0" smtClean="0">
                <a:latin typeface="Trebuchet MS" panose="020B0603020202020204" pitchFamily="34" charset="0"/>
              </a:rPr>
              <a:t>Bakır alaşımlarının </a:t>
            </a:r>
            <a:r>
              <a:rPr lang="tr-TR" sz="4000" dirty="0" err="1" smtClean="0">
                <a:latin typeface="Trebuchet MS" panose="020B0603020202020204" pitchFamily="34" charset="0"/>
              </a:rPr>
              <a:t>temperleri</a:t>
            </a:r>
            <a:r>
              <a:rPr lang="tr-TR" sz="4000" dirty="0" smtClean="0">
                <a:latin typeface="Trebuchet MS" panose="020B0603020202020204" pitchFamily="34" charset="0"/>
              </a:rPr>
              <a:t> </a:t>
            </a:r>
            <a:br>
              <a:rPr lang="tr-TR" sz="4000" dirty="0" smtClean="0">
                <a:latin typeface="Trebuchet MS" panose="020B0603020202020204" pitchFamily="34" charset="0"/>
              </a:rPr>
            </a:br>
            <a:r>
              <a:rPr lang="tr-TR" sz="4000" dirty="0" smtClean="0">
                <a:latin typeface="Trebuchet MS" panose="020B0603020202020204" pitchFamily="34" charset="0"/>
              </a:rPr>
              <a:t>ASTM B </a:t>
            </a:r>
            <a:br>
              <a:rPr lang="tr-TR" sz="4000" dirty="0" smtClean="0">
                <a:latin typeface="Trebuchet MS" panose="020B0603020202020204" pitchFamily="34" charset="0"/>
              </a:rPr>
            </a:br>
            <a:r>
              <a:rPr lang="tr-TR" sz="4000" dirty="0" smtClean="0">
                <a:latin typeface="Trebuchet MS" panose="020B0603020202020204" pitchFamily="34" charset="0"/>
              </a:rPr>
              <a:t>601</a:t>
            </a:r>
            <a:endParaRPr lang="tr-TR" sz="4000" dirty="0">
              <a:latin typeface="Trebuchet MS" panose="020B0603020202020204" pitchFamily="34" charset="0"/>
            </a:endParaRPr>
          </a:p>
        </p:txBody>
      </p:sp>
      <p:graphicFrame>
        <p:nvGraphicFramePr>
          <p:cNvPr id="5" name="4 Tablo"/>
          <p:cNvGraphicFramePr>
            <a:graphicFrameLocks noGrp="1"/>
          </p:cNvGraphicFramePr>
          <p:nvPr/>
        </p:nvGraphicFramePr>
        <p:xfrm>
          <a:off x="3347864" y="1196752"/>
          <a:ext cx="5400600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758"/>
                <a:gridCol w="4155842"/>
              </a:tblGrid>
              <a:tr h="325553">
                <a:tc>
                  <a:txBody>
                    <a:bodyPr/>
                    <a:lstStyle/>
                    <a:p>
                      <a:r>
                        <a:rPr lang="tr-TR" sz="2400" dirty="0" err="1" smtClean="0">
                          <a:latin typeface="Trebuchet MS" pitchFamily="34" charset="0"/>
                        </a:rPr>
                        <a:t>temper</a:t>
                      </a:r>
                      <a:endParaRPr lang="tr-TR" sz="24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 smtClean="0">
                          <a:latin typeface="Trebuchet MS" pitchFamily="34" charset="0"/>
                        </a:rPr>
                        <a:t>açıklama</a:t>
                      </a:r>
                      <a:endParaRPr lang="tr-TR" sz="240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298424">
                <a:tc gridSpan="2">
                  <a:txBody>
                    <a:bodyPr/>
                    <a:lstStyle/>
                    <a:p>
                      <a:r>
                        <a:rPr lang="tr-TR" sz="2400" b="1" dirty="0" smtClean="0">
                          <a:latin typeface="Trebuchet MS" pitchFamily="34" charset="0"/>
                        </a:rPr>
                        <a:t>Tavlı </a:t>
                      </a:r>
                      <a:r>
                        <a:rPr lang="tr-TR" sz="2400" b="1" dirty="0" err="1" smtClean="0">
                          <a:latin typeface="Trebuchet MS" pitchFamily="34" charset="0"/>
                        </a:rPr>
                        <a:t>temperler</a:t>
                      </a:r>
                      <a:endParaRPr lang="tr-TR" sz="2400" b="1" dirty="0">
                        <a:latin typeface="Trebuchet MS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sz="180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298424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O10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Döküm +tavlama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298424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O20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Sıcak dövme+tavlama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298424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O60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Yumuşak kondisyona tavlama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298424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O61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tavlanmış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298424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O81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Çeyrek sert kondisyona tavlanmış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298424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O5015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Ortalama tane çapı: 0.015mm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298424">
                <a:tc gridSpan="2">
                  <a:txBody>
                    <a:bodyPr/>
                    <a:lstStyle/>
                    <a:p>
                      <a:r>
                        <a:rPr lang="tr-TR" sz="2400" b="1" dirty="0" smtClean="0">
                          <a:latin typeface="Trebuchet MS" pitchFamily="34" charset="0"/>
                        </a:rPr>
                        <a:t>Soğuk deformasyon</a:t>
                      </a:r>
                      <a:endParaRPr lang="tr-TR" sz="2400" b="1" dirty="0">
                        <a:latin typeface="Trebuchet MS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298424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H01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¼ sert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298424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H02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½ sert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298424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H04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Tam sert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298424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H08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yay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737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23528" y="2114600"/>
            <a:ext cx="7992888" cy="594320"/>
          </a:xfrm>
        </p:spPr>
        <p:txBody>
          <a:bodyPr>
            <a:noAutofit/>
          </a:bodyPr>
          <a:lstStyle/>
          <a:p>
            <a:r>
              <a:rPr lang="tr-TR" sz="4000" dirty="0" smtClean="0">
                <a:latin typeface="Trebuchet MS" panose="020B0603020202020204" pitchFamily="34" charset="0"/>
              </a:rPr>
              <a:t>Bakır alaşımlarının </a:t>
            </a:r>
            <a:br>
              <a:rPr lang="tr-TR" sz="4000" dirty="0" smtClean="0">
                <a:latin typeface="Trebuchet MS" panose="020B0603020202020204" pitchFamily="34" charset="0"/>
              </a:rPr>
            </a:br>
            <a:r>
              <a:rPr lang="tr-TR" sz="4000" dirty="0" err="1" smtClean="0">
                <a:latin typeface="Trebuchet MS" panose="020B0603020202020204" pitchFamily="34" charset="0"/>
              </a:rPr>
              <a:t>temperleri</a:t>
            </a:r>
            <a:r>
              <a:rPr lang="tr-TR" sz="4000" dirty="0" smtClean="0">
                <a:latin typeface="Trebuchet MS" panose="020B0603020202020204" pitchFamily="34" charset="0"/>
              </a:rPr>
              <a:t/>
            </a:r>
            <a:br>
              <a:rPr lang="tr-TR" sz="4000" dirty="0" smtClean="0">
                <a:latin typeface="Trebuchet MS" panose="020B0603020202020204" pitchFamily="34" charset="0"/>
              </a:rPr>
            </a:br>
            <a:r>
              <a:rPr lang="tr-TR" sz="4000" dirty="0" smtClean="0">
                <a:latin typeface="Trebuchet MS" panose="020B0603020202020204" pitchFamily="34" charset="0"/>
              </a:rPr>
              <a:t>ASTM B </a:t>
            </a:r>
            <a:br>
              <a:rPr lang="tr-TR" sz="4000" dirty="0" smtClean="0">
                <a:latin typeface="Trebuchet MS" panose="020B0603020202020204" pitchFamily="34" charset="0"/>
              </a:rPr>
            </a:br>
            <a:r>
              <a:rPr lang="tr-TR" sz="4000" dirty="0" smtClean="0">
                <a:latin typeface="Trebuchet MS" panose="020B0603020202020204" pitchFamily="34" charset="0"/>
              </a:rPr>
              <a:t>601</a:t>
            </a:r>
            <a:endParaRPr lang="tr-TR" sz="4000" dirty="0">
              <a:latin typeface="Trebuchet MS" panose="020B0603020202020204" pitchFamily="34" charset="0"/>
            </a:endParaRPr>
          </a:p>
        </p:txBody>
      </p:sp>
      <p:graphicFrame>
        <p:nvGraphicFramePr>
          <p:cNvPr id="5" name="4 Tablo"/>
          <p:cNvGraphicFramePr>
            <a:graphicFrameLocks noGrp="1"/>
          </p:cNvGraphicFramePr>
          <p:nvPr/>
        </p:nvGraphicFramePr>
        <p:xfrm>
          <a:off x="2915816" y="1196752"/>
          <a:ext cx="6048672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406"/>
                <a:gridCol w="3778266"/>
              </a:tblGrid>
              <a:tr h="325553">
                <a:tc>
                  <a:txBody>
                    <a:bodyPr/>
                    <a:lstStyle/>
                    <a:p>
                      <a:r>
                        <a:rPr lang="tr-TR" sz="2400" dirty="0" err="1" smtClean="0">
                          <a:latin typeface="Trebuchet MS" pitchFamily="34" charset="0"/>
                        </a:rPr>
                        <a:t>Temper</a:t>
                      </a:r>
                      <a:r>
                        <a:rPr lang="tr-TR" sz="2400" dirty="0" smtClean="0">
                          <a:latin typeface="Trebuchet MS" pitchFamily="34" charset="0"/>
                        </a:rPr>
                        <a:t> </a:t>
                      </a:r>
                      <a:endParaRPr lang="tr-TR" sz="24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/>
                        <a:t>açıklama</a:t>
                      </a:r>
                      <a:endParaRPr lang="tr-TR" sz="2000" dirty="0"/>
                    </a:p>
                  </a:txBody>
                  <a:tcPr/>
                </a:tc>
              </a:tr>
              <a:tr h="298424">
                <a:tc gridSpan="2">
                  <a:txBody>
                    <a:bodyPr/>
                    <a:lstStyle/>
                    <a:p>
                      <a:r>
                        <a:rPr lang="tr-TR" sz="2400" b="1" dirty="0" err="1" smtClean="0">
                          <a:latin typeface="Trebuchet MS" pitchFamily="34" charset="0"/>
                        </a:rPr>
                        <a:t>Soğukdeformasyon</a:t>
                      </a:r>
                      <a:r>
                        <a:rPr lang="tr-TR" sz="2400" b="1" dirty="0" smtClean="0">
                          <a:latin typeface="Trebuchet MS" pitchFamily="34" charset="0"/>
                        </a:rPr>
                        <a:t> + gerilim giderme</a:t>
                      </a:r>
                      <a:endParaRPr lang="tr-TR" sz="2400" b="1" dirty="0">
                        <a:latin typeface="Trebuchet MS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98424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HR01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H01 + gerilim giderme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298424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HR04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H04 + gerilim giderme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298424">
                <a:tc gridSpan="2">
                  <a:txBody>
                    <a:bodyPr/>
                    <a:lstStyle/>
                    <a:p>
                      <a:r>
                        <a:rPr lang="tr-TR" sz="2400" b="1" dirty="0" smtClean="0">
                          <a:latin typeface="Trebuchet MS" pitchFamily="34" charset="0"/>
                        </a:rPr>
                        <a:t>Çökelme</a:t>
                      </a:r>
                      <a:r>
                        <a:rPr lang="tr-TR" sz="2400" b="1" baseline="0" dirty="0" smtClean="0">
                          <a:latin typeface="Trebuchet MS" pitchFamily="34" charset="0"/>
                        </a:rPr>
                        <a:t> sertleşmeli</a:t>
                      </a:r>
                      <a:endParaRPr lang="tr-TR" sz="2400" b="1" dirty="0">
                        <a:latin typeface="Trebuchet MS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98424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TB00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Çözeltiye alınmış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298424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TF00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TB00 + yaşlandırılmış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298424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TH02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TB00 + soğuk def + yaşlandırma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298424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TM00/TM02/TM08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Haddeden sertleşmiş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298424">
                <a:tc gridSpan="2">
                  <a:txBody>
                    <a:bodyPr/>
                    <a:lstStyle/>
                    <a:p>
                      <a:r>
                        <a:rPr lang="tr-TR" sz="2400" b="1" dirty="0" smtClean="0">
                          <a:latin typeface="Trebuchet MS" pitchFamily="34" charset="0"/>
                        </a:rPr>
                        <a:t>İmalat </a:t>
                      </a:r>
                      <a:r>
                        <a:rPr lang="tr-TR" sz="2400" b="1" dirty="0" err="1" smtClean="0">
                          <a:latin typeface="Trebuchet MS" pitchFamily="34" charset="0"/>
                        </a:rPr>
                        <a:t>temperleri</a:t>
                      </a:r>
                      <a:endParaRPr lang="tr-TR" sz="2400" b="1" dirty="0">
                        <a:latin typeface="Trebuchet MS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98424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M01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Kuma döküm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298424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M04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Basınçlı döküm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298424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M06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Trebuchet MS" pitchFamily="34" charset="0"/>
                        </a:rPr>
                        <a:t>Hassas döküm</a:t>
                      </a:r>
                      <a:endParaRPr lang="tr-TR" sz="200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737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323528" y="1395928"/>
            <a:ext cx="864096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latin typeface="Trebuchet MS" pitchFamily="34" charset="0"/>
              </a:rPr>
              <a:t>Ticari saf bakırlar % 99’dan daha yüksek Cu içerir ve üç grupta toplanır: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b="1" dirty="0" smtClean="0">
                <a:solidFill>
                  <a:srgbClr val="FF0000"/>
                </a:solidFill>
                <a:latin typeface="Trebuchet MS" pitchFamily="34" charset="0"/>
              </a:rPr>
              <a:t>C10100- Oksijensiz saf bakır (OFE</a:t>
            </a:r>
            <a:r>
              <a:rPr lang="tr-TR" sz="2400" dirty="0" smtClean="0">
                <a:solidFill>
                  <a:schemeClr val="tx2"/>
                </a:solidFill>
                <a:latin typeface="Trebuchet MS" pitchFamily="34" charset="0"/>
              </a:rPr>
              <a:t>). </a:t>
            </a:r>
            <a:r>
              <a:rPr lang="tr-TR" sz="2400" dirty="0" smtClean="0">
                <a:latin typeface="Trebuchet MS" pitchFamily="34" charset="0"/>
              </a:rPr>
              <a:t>%99,99 saflığında en fazla % 0,0005 oksijen içerir. Elektrik iletkenliği en yüksek (% IACS 101) ve en pahalı!</a:t>
            </a:r>
          </a:p>
          <a:p>
            <a:pPr marL="457200" indent="-457200">
              <a:spcBef>
                <a:spcPts val="1200"/>
              </a:spcBef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en-US" sz="2400" b="1" dirty="0">
                <a:solidFill>
                  <a:srgbClr val="FF0000"/>
                </a:solidFill>
                <a:latin typeface="Trebuchet MS" pitchFamily="34" charset="0"/>
              </a:rPr>
              <a:t>C10200 </a:t>
            </a:r>
            <a:r>
              <a:rPr lang="en-US" sz="2400" b="1" dirty="0" smtClean="0">
                <a:solidFill>
                  <a:srgbClr val="FF0000"/>
                </a:solidFill>
                <a:latin typeface="Trebuchet MS" pitchFamily="34" charset="0"/>
              </a:rPr>
              <a:t>– </a:t>
            </a:r>
            <a:r>
              <a:rPr lang="tr-TR" sz="2400" b="1" dirty="0" smtClean="0">
                <a:solidFill>
                  <a:srgbClr val="FF0000"/>
                </a:solidFill>
                <a:latin typeface="Trebuchet MS" pitchFamily="34" charset="0"/>
              </a:rPr>
              <a:t>oksijensiz bakır (OF)</a:t>
            </a:r>
            <a:r>
              <a:rPr lang="tr-TR" sz="2400" dirty="0">
                <a:solidFill>
                  <a:schemeClr val="tx2"/>
                </a:solidFill>
                <a:latin typeface="Trebuchet MS" pitchFamily="34" charset="0"/>
              </a:rPr>
              <a:t>.</a:t>
            </a:r>
            <a:r>
              <a:rPr lang="tr-TR" sz="2400" dirty="0" smtClean="0">
                <a:latin typeface="Trebuchet MS" pitchFamily="34" charset="0"/>
              </a:rPr>
              <a:t> Elektrik iletkenliği ETP bakırdan daha iyi (% 100 IACS).  % 99,95 Cu ve izin verilebilen oksijen içeriği  </a:t>
            </a:r>
            <a:r>
              <a:rPr lang="en-US" sz="2400" dirty="0">
                <a:latin typeface="Trebuchet MS" pitchFamily="34" charset="0"/>
              </a:rPr>
              <a:t>%</a:t>
            </a:r>
            <a:r>
              <a:rPr lang="en-US" sz="2400" dirty="0" smtClean="0">
                <a:latin typeface="Trebuchet MS" pitchFamily="34" charset="0"/>
              </a:rPr>
              <a:t>0.001</a:t>
            </a:r>
            <a:r>
              <a:rPr lang="tr-TR" sz="2400" dirty="0" smtClean="0">
                <a:latin typeface="Trebuchet MS" pitchFamily="34" charset="0"/>
              </a:rPr>
              <a:t>.</a:t>
            </a:r>
          </a:p>
          <a:p>
            <a:pPr marL="457200" indent="-457200">
              <a:spcBef>
                <a:spcPts val="1200"/>
              </a:spcBef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en-US" sz="2400" b="1" dirty="0" smtClean="0">
                <a:solidFill>
                  <a:srgbClr val="FF0000"/>
                </a:solidFill>
                <a:latin typeface="Trebuchet MS" pitchFamily="34" charset="0"/>
              </a:rPr>
              <a:t>C11000 – </a:t>
            </a:r>
            <a:r>
              <a:rPr lang="tr-TR" sz="2400" b="1" dirty="0" smtClean="0">
                <a:solidFill>
                  <a:srgbClr val="FF0000"/>
                </a:solidFill>
                <a:latin typeface="Trebuchet MS" pitchFamily="34" charset="0"/>
              </a:rPr>
              <a:t>«</a:t>
            </a:r>
            <a:r>
              <a:rPr lang="en-US" sz="2400" b="1" dirty="0" smtClean="0">
                <a:solidFill>
                  <a:srgbClr val="FF0000"/>
                </a:solidFill>
                <a:latin typeface="Trebuchet MS" pitchFamily="34" charset="0"/>
              </a:rPr>
              <a:t>Electrolytic-Tough-Pitch </a:t>
            </a:r>
            <a:r>
              <a:rPr lang="en-US" sz="2400" b="1" dirty="0">
                <a:solidFill>
                  <a:srgbClr val="FF0000"/>
                </a:solidFill>
                <a:latin typeface="Trebuchet MS" pitchFamily="34" charset="0"/>
              </a:rPr>
              <a:t>(ETP</a:t>
            </a:r>
            <a:r>
              <a:rPr lang="en-US" sz="2400" b="1" dirty="0" smtClean="0">
                <a:solidFill>
                  <a:srgbClr val="FF0000"/>
                </a:solidFill>
                <a:latin typeface="Trebuchet MS" pitchFamily="34" charset="0"/>
              </a:rPr>
              <a:t>)</a:t>
            </a:r>
            <a:r>
              <a:rPr lang="tr-TR" sz="2400" b="1" dirty="0" smtClean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tr-TR" sz="2400" dirty="0" smtClean="0">
                <a:latin typeface="Trebuchet MS" pitchFamily="34" charset="0"/>
              </a:rPr>
              <a:t>                    En yaygın bilinen ve kullanılan bakırdır ve genel olarak elektrik uygulamaları için kullanılır.</a:t>
            </a:r>
            <a:r>
              <a:rPr lang="en-US" sz="2400" dirty="0" smtClean="0">
                <a:latin typeface="Trebuchet MS" pitchFamily="34" charset="0"/>
              </a:rPr>
              <a:t> </a:t>
            </a:r>
            <a:r>
              <a:rPr lang="tr-TR" sz="2400" dirty="0" smtClean="0">
                <a:latin typeface="Trebuchet MS" pitchFamily="34" charset="0"/>
              </a:rPr>
              <a:t>Safiyeti % 99.9’dur. Elektrik iletkenliği % 100 </a:t>
            </a:r>
            <a:r>
              <a:rPr lang="tr-TR" sz="2400" dirty="0" err="1" smtClean="0">
                <a:latin typeface="Trebuchet MS" pitchFamily="34" charset="0"/>
              </a:rPr>
              <a:t>IACS’dir</a:t>
            </a:r>
            <a:r>
              <a:rPr lang="tr-TR" sz="2400" dirty="0" smtClean="0">
                <a:latin typeface="Trebuchet MS" pitchFamily="34" charset="0"/>
              </a:rPr>
              <a:t>. Tipik Oksijen içeriği </a:t>
            </a:r>
            <a:r>
              <a:rPr lang="en-US" sz="2400" dirty="0" smtClean="0">
                <a:latin typeface="Trebuchet MS" pitchFamily="34" charset="0"/>
              </a:rPr>
              <a:t>0.02</a:t>
            </a:r>
            <a:r>
              <a:rPr lang="en-US" sz="2400" dirty="0">
                <a:latin typeface="Trebuchet MS" pitchFamily="34" charset="0"/>
              </a:rPr>
              <a:t>% to 0.04% </a:t>
            </a:r>
            <a:r>
              <a:rPr lang="tr-TR" sz="2400" dirty="0" smtClean="0">
                <a:latin typeface="Trebuchet MS" pitchFamily="34" charset="0"/>
              </a:rPr>
              <a:t>arasındadır.</a:t>
            </a:r>
            <a:endParaRPr lang="en-US" sz="2400" dirty="0">
              <a:latin typeface="Trebuchet MS" pitchFamily="34" charset="0"/>
            </a:endParaRPr>
          </a:p>
        </p:txBody>
      </p:sp>
      <p:sp>
        <p:nvSpPr>
          <p:cNvPr id="6" name="Başlık 3"/>
          <p:cNvSpPr>
            <a:spLocks noGrp="1"/>
          </p:cNvSpPr>
          <p:nvPr>
            <p:ph type="title"/>
          </p:nvPr>
        </p:nvSpPr>
        <p:spPr>
          <a:xfrm>
            <a:off x="395536" y="674440"/>
            <a:ext cx="8229600" cy="594320"/>
          </a:xfrm>
        </p:spPr>
        <p:txBody>
          <a:bodyPr>
            <a:noAutofit/>
          </a:bodyPr>
          <a:lstStyle/>
          <a:p>
            <a:r>
              <a:rPr lang="tr-TR" sz="4400" dirty="0" smtClean="0">
                <a:latin typeface="Trebuchet MS" panose="020B0603020202020204" pitchFamily="34" charset="0"/>
              </a:rPr>
              <a:t>Saf Bakırlar ve özellikleri </a:t>
            </a:r>
            <a:endParaRPr lang="tr-TR" sz="4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644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323528" y="1327408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latin typeface="Trebuchet MS" pitchFamily="34" charset="0"/>
              </a:rPr>
              <a:t>Bu saf bakırlara ilave olarak;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b="1" dirty="0" smtClean="0">
                <a:solidFill>
                  <a:srgbClr val="FF0000"/>
                </a:solidFill>
                <a:latin typeface="Trebuchet MS" pitchFamily="34" charset="0"/>
              </a:rPr>
              <a:t>Oksijensiz yüksek iletkenlik bakırı (OFHC): </a:t>
            </a:r>
            <a:r>
              <a:rPr lang="tr-TR" sz="2400" dirty="0">
                <a:latin typeface="Trebuchet MS" pitchFamily="34" charset="0"/>
              </a:rPr>
              <a:t>% 99,99 safiyette çok temiz </a:t>
            </a:r>
            <a:r>
              <a:rPr lang="tr-TR" sz="2400" dirty="0" smtClean="0">
                <a:latin typeface="Trebuchet MS" pitchFamily="34" charset="0"/>
              </a:rPr>
              <a:t>bakır; </a:t>
            </a:r>
            <a:r>
              <a:rPr lang="tr-TR" sz="2400" dirty="0" err="1" smtClean="0">
                <a:latin typeface="Trebuchet MS" pitchFamily="34" charset="0"/>
              </a:rPr>
              <a:t>Kriyojenik</a:t>
            </a:r>
            <a:r>
              <a:rPr lang="tr-TR" sz="2400" dirty="0" smtClean="0">
                <a:latin typeface="Trebuchet MS" pitchFamily="34" charset="0"/>
              </a:rPr>
              <a:t> uygulamalar için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b="1" dirty="0" smtClean="0">
                <a:solidFill>
                  <a:srgbClr val="FF0000"/>
                </a:solidFill>
                <a:latin typeface="Trebuchet MS" pitchFamily="34" charset="0"/>
              </a:rPr>
              <a:t>Oksijensiz fosfor içeren bakır (</a:t>
            </a:r>
            <a:r>
              <a:rPr lang="tr-TR" sz="2400" b="1" dirty="0" err="1" smtClean="0">
                <a:solidFill>
                  <a:srgbClr val="FF0000"/>
                </a:solidFill>
                <a:latin typeface="Trebuchet MS" pitchFamily="34" charset="0"/>
              </a:rPr>
              <a:t>CuOFP</a:t>
            </a:r>
            <a:r>
              <a:rPr lang="tr-TR" sz="2400" b="1" dirty="0" smtClean="0">
                <a:solidFill>
                  <a:srgbClr val="FF0000"/>
                </a:solidFill>
                <a:latin typeface="Trebuchet MS" pitchFamily="34" charset="0"/>
              </a:rPr>
              <a:t>): </a:t>
            </a:r>
            <a:r>
              <a:rPr lang="tr-TR" sz="2400" dirty="0" smtClean="0">
                <a:latin typeface="Trebuchet MS" pitchFamily="34" charset="0"/>
              </a:rPr>
              <a:t>Fosfor ile </a:t>
            </a:r>
            <a:r>
              <a:rPr lang="tr-TR" sz="2400" dirty="0" err="1" smtClean="0">
                <a:latin typeface="Trebuchet MS" pitchFamily="34" charset="0"/>
              </a:rPr>
              <a:t>deokside</a:t>
            </a:r>
            <a:r>
              <a:rPr lang="tr-TR" sz="2400" dirty="0" smtClean="0">
                <a:latin typeface="Trebuchet MS" pitchFamily="34" charset="0"/>
              </a:rPr>
              <a:t> edilmiş yüksek </a:t>
            </a:r>
            <a:r>
              <a:rPr lang="tr-TR" sz="2400" dirty="0" err="1" smtClean="0">
                <a:latin typeface="Trebuchet MS" pitchFamily="34" charset="0"/>
              </a:rPr>
              <a:t>iletkenlikli</a:t>
            </a:r>
            <a:r>
              <a:rPr lang="tr-TR" sz="2400" dirty="0" smtClean="0">
                <a:latin typeface="Trebuchet MS" pitchFamily="34" charset="0"/>
              </a:rPr>
              <a:t> genel amaçlı bakırlar. </a:t>
            </a:r>
          </a:p>
          <a:p>
            <a:endParaRPr lang="tr-TR" sz="2400" dirty="0">
              <a:latin typeface="Trebuchet MS" pitchFamily="34" charset="0"/>
            </a:endParaRPr>
          </a:p>
          <a:p>
            <a:endParaRPr lang="tr-TR" sz="2400" dirty="0" smtClean="0">
              <a:latin typeface="Trebuchet MS" pitchFamily="34" charset="0"/>
            </a:endParaRPr>
          </a:p>
        </p:txBody>
      </p:sp>
      <p:sp>
        <p:nvSpPr>
          <p:cNvPr id="6" name="Başlık 3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594320"/>
          </a:xfrm>
        </p:spPr>
        <p:txBody>
          <a:bodyPr>
            <a:noAutofit/>
          </a:bodyPr>
          <a:lstStyle/>
          <a:p>
            <a:r>
              <a:rPr lang="tr-TR" sz="4400" dirty="0" smtClean="0">
                <a:latin typeface="Trebuchet MS" panose="020B0603020202020204" pitchFamily="34" charset="0"/>
              </a:rPr>
              <a:t>Saf Bakırlar ve özellikleri </a:t>
            </a:r>
            <a:endParaRPr lang="tr-TR" sz="4400" dirty="0">
              <a:latin typeface="Trebuchet MS" panose="020B0603020202020204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lum bright="-1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01008"/>
            <a:ext cx="5328592" cy="154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lum bright="-1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210" y="5157192"/>
            <a:ext cx="8640960" cy="148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395536" y="4077072"/>
            <a:ext cx="2193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smtClean="0">
                <a:latin typeface="Trebuchet MS" pitchFamily="34" charset="0"/>
              </a:rPr>
              <a:t>ASTM B 379-04</a:t>
            </a:r>
            <a:endParaRPr lang="tr-TR" sz="24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37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251520" y="643335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oksijensiz saf bakır (C10100) </a:t>
            </a:r>
            <a:endParaRPr lang="tr-TR" sz="4400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51520" y="1476067"/>
            <a:ext cx="87849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Elektrolitik olarak saflaştırılmış </a:t>
            </a:r>
            <a:r>
              <a:rPr lang="tr-TR" sz="2800" dirty="0" err="1" smtClean="0">
                <a:latin typeface="Trebuchet MS" panose="020B0603020202020204" pitchFamily="34" charset="0"/>
              </a:rPr>
              <a:t>katod</a:t>
            </a:r>
            <a:r>
              <a:rPr lang="tr-TR" sz="2800" dirty="0" smtClean="0">
                <a:latin typeface="Trebuchet MS" panose="020B0603020202020204" pitchFamily="34" charset="0"/>
              </a:rPr>
              <a:t> bakırından oksijensiz -CO ve N’den müteşekkil- </a:t>
            </a:r>
            <a:r>
              <a:rPr lang="tr-TR" sz="2800" dirty="0" err="1" smtClean="0">
                <a:latin typeface="Trebuchet MS" panose="020B0603020202020204" pitchFamily="34" charset="0"/>
              </a:rPr>
              <a:t>redükleyici</a:t>
            </a:r>
            <a:r>
              <a:rPr lang="tr-TR" sz="2800" dirty="0">
                <a:latin typeface="Trebuchet MS" panose="020B0603020202020204" pitchFamily="34" charset="0"/>
              </a:rPr>
              <a:t> bir </a:t>
            </a:r>
            <a:r>
              <a:rPr lang="tr-TR" sz="2800" dirty="0" smtClean="0">
                <a:latin typeface="Trebuchet MS" panose="020B0603020202020204" pitchFamily="34" charset="0"/>
              </a:rPr>
              <a:t>ortamda elde edilmiştir. </a:t>
            </a: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en-US" sz="2800" dirty="0" smtClean="0">
                <a:latin typeface="Trebuchet MS" panose="020B0603020202020204" pitchFamily="34" charset="0"/>
              </a:rPr>
              <a:t>minimum </a:t>
            </a:r>
            <a:r>
              <a:rPr lang="en-US" sz="2800" dirty="0">
                <a:latin typeface="Trebuchet MS" panose="020B0603020202020204" pitchFamily="34" charset="0"/>
              </a:rPr>
              <a:t>101% IACS </a:t>
            </a:r>
            <a:r>
              <a:rPr lang="tr-TR" sz="2800" dirty="0" smtClean="0">
                <a:latin typeface="Trebuchet MS" panose="020B0603020202020204" pitchFamily="34" charset="0"/>
              </a:rPr>
              <a:t>iletkenlik seviyesine </a:t>
            </a:r>
            <a:r>
              <a:rPr lang="tr-TR" sz="2800" dirty="0">
                <a:latin typeface="Trebuchet MS" panose="020B0603020202020204" pitchFamily="34" charset="0"/>
              </a:rPr>
              <a:t>ulaşmış </a:t>
            </a:r>
            <a:r>
              <a:rPr lang="tr-TR" sz="2800" dirty="0" smtClean="0">
                <a:latin typeface="Trebuchet MS" panose="020B0603020202020204" pitchFamily="34" charset="0"/>
              </a:rPr>
              <a:t>ve bu gruptaki 3 </a:t>
            </a:r>
            <a:r>
              <a:rPr lang="tr-TR" sz="2800" dirty="0">
                <a:latin typeface="Trebuchet MS" panose="020B0603020202020204" pitchFamily="34" charset="0"/>
              </a:rPr>
              <a:t>alaşım arasında </a:t>
            </a:r>
            <a:r>
              <a:rPr lang="tr-TR" sz="2800" dirty="0" smtClean="0">
                <a:latin typeface="Trebuchet MS" panose="020B0603020202020204" pitchFamily="34" charset="0"/>
              </a:rPr>
              <a:t>en pahalı olandır.</a:t>
            </a: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Döküm halinde </a:t>
            </a:r>
            <a:r>
              <a:rPr lang="tr-TR" sz="2800" dirty="0" err="1" smtClean="0">
                <a:latin typeface="Trebuchet MS" panose="020B0603020202020204" pitchFamily="34" charset="0"/>
              </a:rPr>
              <a:t>mikroyapı</a:t>
            </a:r>
            <a:r>
              <a:rPr lang="tr-TR" sz="2800" dirty="0" smtClean="0">
                <a:latin typeface="Trebuchet MS" panose="020B0603020202020204" pitchFamily="34" charset="0"/>
              </a:rPr>
              <a:t> </a:t>
            </a:r>
            <a:r>
              <a:rPr lang="tr-TR" sz="2800" dirty="0" err="1" smtClean="0">
                <a:latin typeface="Trebuchet MS" panose="020B0603020202020204" pitchFamily="34" charset="0"/>
              </a:rPr>
              <a:t>dendritler</a:t>
            </a:r>
            <a:r>
              <a:rPr lang="tr-TR" sz="2800" dirty="0" smtClean="0">
                <a:latin typeface="Trebuchet MS" panose="020B0603020202020204" pitchFamily="34" charset="0"/>
              </a:rPr>
              <a:t> arası </a:t>
            </a:r>
            <a:r>
              <a:rPr lang="tr-TR" sz="2800" dirty="0" err="1" smtClean="0">
                <a:latin typeface="Trebuchet MS" panose="020B0603020202020204" pitchFamily="34" charset="0"/>
              </a:rPr>
              <a:t>ötektik</a:t>
            </a:r>
            <a:r>
              <a:rPr lang="tr-TR" sz="2800" dirty="0" smtClean="0">
                <a:latin typeface="Trebuchet MS" panose="020B0603020202020204" pitchFamily="34" charset="0"/>
              </a:rPr>
              <a:t> Cu</a:t>
            </a:r>
            <a:r>
              <a:rPr lang="tr-TR" sz="2800" baseline="-25000" dirty="0" smtClean="0">
                <a:latin typeface="Trebuchet MS" panose="020B0603020202020204" pitchFamily="34" charset="0"/>
              </a:rPr>
              <a:t>2</a:t>
            </a:r>
            <a:r>
              <a:rPr lang="tr-TR" sz="2800" dirty="0" smtClean="0">
                <a:latin typeface="Trebuchet MS" panose="020B0603020202020204" pitchFamily="34" charset="0"/>
              </a:rPr>
              <a:t>O fazı içermez; bu sayede sıcak işlenmiş </a:t>
            </a:r>
            <a:r>
              <a:rPr lang="tr-TR" sz="2800" dirty="0" err="1" smtClean="0">
                <a:latin typeface="Trebuchet MS" panose="020B0603020202020204" pitchFamily="34" charset="0"/>
              </a:rPr>
              <a:t>mikroyapıda</a:t>
            </a:r>
            <a:r>
              <a:rPr lang="tr-TR" sz="2800" dirty="0" smtClean="0">
                <a:latin typeface="Trebuchet MS" panose="020B0603020202020204" pitchFamily="34" charset="0"/>
              </a:rPr>
              <a:t> bakır matris homojen karakterlidir. Oksijensiz bakırlar yüksek iletkenlik ve eşsiz </a:t>
            </a:r>
            <a:r>
              <a:rPr lang="tr-TR" sz="2800" dirty="0" err="1" smtClean="0">
                <a:latin typeface="Trebuchet MS" panose="020B0603020202020204" pitchFamily="34" charset="0"/>
              </a:rPr>
              <a:t>süneklik</a:t>
            </a:r>
            <a:r>
              <a:rPr lang="tr-TR" sz="2800" dirty="0" smtClean="0">
                <a:latin typeface="Trebuchet MS" panose="020B0603020202020204" pitchFamily="34" charset="0"/>
              </a:rPr>
              <a:t> gerektiren uygulamalarda kullanılırlar.</a:t>
            </a:r>
          </a:p>
        </p:txBody>
      </p:sp>
    </p:spTree>
    <p:extLst>
      <p:ext uri="{BB962C8B-B14F-4D97-AF65-F5344CB8AC3E}">
        <p14:creationId xmlns:p14="http://schemas.microsoft.com/office/powerpoint/2010/main" xmlns="" val="268661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251520" y="643335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Elektrolitik «</a:t>
            </a:r>
            <a:r>
              <a:rPr lang="tr-TR" sz="4400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tough</a:t>
            </a:r>
            <a:r>
              <a:rPr lang="tr-TR" sz="4400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tr-TR" sz="4400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pitch</a:t>
            </a:r>
            <a:r>
              <a:rPr lang="tr-TR" sz="4400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» bakır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251520" y="1412776"/>
            <a:ext cx="8784976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C11000 (CDA 110 )</a:t>
            </a:r>
          </a:p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en-US" sz="2800" dirty="0" smtClean="0">
                <a:latin typeface="Trebuchet MS" panose="020B0603020202020204" pitchFamily="34" charset="0"/>
              </a:rPr>
              <a:t>99.9</a:t>
            </a:r>
            <a:r>
              <a:rPr lang="en-US" sz="2800" dirty="0">
                <a:latin typeface="Trebuchet MS" panose="020B0603020202020204" pitchFamily="34" charset="0"/>
              </a:rPr>
              <a:t>% </a:t>
            </a:r>
            <a:r>
              <a:rPr lang="tr-TR" sz="2800" dirty="0" smtClean="0">
                <a:latin typeface="Trebuchet MS" panose="020B0603020202020204" pitchFamily="34" charset="0"/>
              </a:rPr>
              <a:t>saflık</a:t>
            </a:r>
            <a:r>
              <a:rPr lang="en-US" sz="2800" dirty="0" smtClean="0">
                <a:latin typeface="Trebuchet MS" panose="020B0603020202020204" pitchFamily="34" charset="0"/>
              </a:rPr>
              <a:t> </a:t>
            </a:r>
            <a:r>
              <a:rPr lang="tr-TR" sz="2800" dirty="0" smtClean="0">
                <a:latin typeface="Trebuchet MS" panose="020B0603020202020204" pitchFamily="34" charset="0"/>
              </a:rPr>
              <a:t>/ </a:t>
            </a:r>
            <a:r>
              <a:rPr lang="en-US" sz="2800" dirty="0" smtClean="0">
                <a:latin typeface="Trebuchet MS" panose="020B0603020202020204" pitchFamily="34" charset="0"/>
              </a:rPr>
              <a:t>0.02</a:t>
            </a:r>
            <a:r>
              <a:rPr lang="en-US" sz="2800" dirty="0">
                <a:latin typeface="Trebuchet MS" panose="020B0603020202020204" pitchFamily="34" charset="0"/>
              </a:rPr>
              <a:t>% </a:t>
            </a:r>
            <a:r>
              <a:rPr lang="tr-TR" sz="2800" dirty="0" smtClean="0">
                <a:latin typeface="Trebuchet MS" panose="020B0603020202020204" pitchFamily="34" charset="0"/>
              </a:rPr>
              <a:t>ile</a:t>
            </a:r>
            <a:r>
              <a:rPr lang="en-US" sz="2800" dirty="0" smtClean="0">
                <a:latin typeface="Trebuchet MS" panose="020B0603020202020204" pitchFamily="34" charset="0"/>
              </a:rPr>
              <a:t> </a:t>
            </a:r>
            <a:r>
              <a:rPr lang="en-US" sz="2800" dirty="0">
                <a:latin typeface="Trebuchet MS" panose="020B0603020202020204" pitchFamily="34" charset="0"/>
              </a:rPr>
              <a:t>0.04% </a:t>
            </a:r>
            <a:r>
              <a:rPr lang="en-US" sz="2800" dirty="0" smtClean="0">
                <a:latin typeface="Trebuchet MS" panose="020B0603020202020204" pitchFamily="34" charset="0"/>
              </a:rPr>
              <a:t>o</a:t>
            </a:r>
            <a:r>
              <a:rPr lang="tr-TR" sz="2800" dirty="0" err="1" smtClean="0">
                <a:latin typeface="Trebuchet MS" panose="020B0603020202020204" pitchFamily="34" charset="0"/>
              </a:rPr>
              <a:t>ksijen</a:t>
            </a:r>
            <a:endParaRPr lang="tr-TR" sz="2800" dirty="0" smtClean="0">
              <a:latin typeface="Trebuchet MS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En popüler bakır/elektrik iletken uygulamaları için üniversal</a:t>
            </a:r>
          </a:p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İletkenlik seviyesi minimum</a:t>
            </a:r>
            <a:r>
              <a:rPr lang="en-US" sz="2800" dirty="0" smtClean="0">
                <a:latin typeface="Trebuchet MS" panose="020B0603020202020204" pitchFamily="34" charset="0"/>
              </a:rPr>
              <a:t> </a:t>
            </a:r>
            <a:r>
              <a:rPr lang="en-US" sz="2800" dirty="0">
                <a:latin typeface="Trebuchet MS" panose="020B0603020202020204" pitchFamily="34" charset="0"/>
              </a:rPr>
              <a:t>100% </a:t>
            </a:r>
            <a:r>
              <a:rPr lang="en-US" sz="2800" dirty="0" smtClean="0">
                <a:latin typeface="Trebuchet MS" panose="020B0603020202020204" pitchFamily="34" charset="0"/>
              </a:rPr>
              <a:t>IACS </a:t>
            </a:r>
            <a:endParaRPr lang="en-US" sz="2800" dirty="0">
              <a:latin typeface="Trebuchet MS" panose="020B0603020202020204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err="1" smtClean="0">
                <a:latin typeface="Trebuchet MS" pitchFamily="34" charset="0"/>
              </a:rPr>
              <a:t>Dendritler</a:t>
            </a:r>
            <a:r>
              <a:rPr lang="tr-TR" sz="2800" dirty="0" smtClean="0">
                <a:latin typeface="Trebuchet MS" pitchFamily="34" charset="0"/>
              </a:rPr>
              <a:t> arasındaki Cu</a:t>
            </a:r>
            <a:r>
              <a:rPr lang="tr-TR" sz="2800" baseline="-25000" dirty="0" smtClean="0">
                <a:latin typeface="Trebuchet MS" pitchFamily="34" charset="0"/>
              </a:rPr>
              <a:t>2</a:t>
            </a:r>
            <a:r>
              <a:rPr lang="tr-TR" sz="2800" dirty="0" smtClean="0">
                <a:latin typeface="Trebuchet MS" pitchFamily="34" charset="0"/>
              </a:rPr>
              <a:t>O örgüsü sıcak işlem sırasında parçalanır ve işlem yönünde dizilir.</a:t>
            </a:r>
          </a:p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Korozyon direnci ve </a:t>
            </a:r>
            <a:r>
              <a:rPr lang="tr-TR" sz="2800" dirty="0" err="1" smtClean="0">
                <a:latin typeface="Trebuchet MS" pitchFamily="34" charset="0"/>
              </a:rPr>
              <a:t>lehimlenebilirliği</a:t>
            </a:r>
            <a:r>
              <a:rPr lang="tr-TR" sz="2800" dirty="0" smtClean="0">
                <a:latin typeface="Trebuchet MS" pitchFamily="34" charset="0"/>
              </a:rPr>
              <a:t> iyidir</a:t>
            </a:r>
            <a:endParaRPr lang="tr-TR" sz="2800" dirty="0">
              <a:latin typeface="Trebuchet MS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İmalat kolaylığı sunar</a:t>
            </a:r>
          </a:p>
          <a:p>
            <a:pPr marL="457200" indent="-4572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Kaynak bağlantıları, anot, elektrik güç iletiminde </a:t>
            </a:r>
            <a:r>
              <a:rPr lang="tr-TR" sz="2800" dirty="0" err="1" smtClean="0">
                <a:latin typeface="Trebuchet MS" pitchFamily="34" charset="0"/>
              </a:rPr>
              <a:t>busbar</a:t>
            </a:r>
            <a:r>
              <a:rPr lang="tr-TR" sz="2800" dirty="0" smtClean="0">
                <a:latin typeface="Trebuchet MS" pitchFamily="34" charset="0"/>
              </a:rPr>
              <a:t>, komütatör</a:t>
            </a:r>
          </a:p>
        </p:txBody>
      </p:sp>
    </p:spTree>
    <p:extLst>
      <p:ext uri="{BB962C8B-B14F-4D97-AF65-F5344CB8AC3E}">
        <p14:creationId xmlns:p14="http://schemas.microsoft.com/office/powerpoint/2010/main" xmlns="" val="323110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251520" y="571327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Fosforla </a:t>
            </a:r>
            <a:r>
              <a:rPr lang="tr-TR" sz="4400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deoksidize</a:t>
            </a:r>
            <a:r>
              <a:rPr lang="tr-TR" sz="4400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edilmiş bakır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179512" y="1405220"/>
            <a:ext cx="88569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UNS C12200</a:t>
            </a:r>
            <a:r>
              <a:rPr lang="tr-TR" sz="2800" dirty="0">
                <a:latin typeface="Trebuchet MS" pitchFamily="34" charset="0"/>
              </a:rPr>
              <a:t> </a:t>
            </a:r>
            <a:r>
              <a:rPr lang="tr-TR" sz="2800" dirty="0" smtClean="0">
                <a:latin typeface="Trebuchet MS" pitchFamily="34" charset="0"/>
              </a:rPr>
              <a:t>/ </a:t>
            </a:r>
            <a:r>
              <a:rPr lang="tr-TR" sz="2800" dirty="0">
                <a:latin typeface="Trebuchet MS" pitchFamily="34" charset="0"/>
              </a:rPr>
              <a:t>CDA </a:t>
            </a:r>
            <a:r>
              <a:rPr lang="tr-TR" sz="2800" dirty="0" smtClean="0">
                <a:latin typeface="Trebuchet MS" pitchFamily="34" charset="0"/>
              </a:rPr>
              <a:t>122</a:t>
            </a:r>
            <a:endParaRPr lang="tr-TR" sz="2800" dirty="0">
              <a:latin typeface="Trebuchet MS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P</a:t>
            </a:r>
            <a:r>
              <a:rPr lang="tr-TR" sz="2800" baseline="-25000" dirty="0" smtClean="0">
                <a:latin typeface="Trebuchet MS" pitchFamily="34" charset="0"/>
              </a:rPr>
              <a:t>2</a:t>
            </a:r>
            <a:r>
              <a:rPr lang="tr-TR" sz="2800" dirty="0" smtClean="0">
                <a:latin typeface="Trebuchet MS" pitchFamily="34" charset="0"/>
              </a:rPr>
              <a:t>O</a:t>
            </a:r>
            <a:r>
              <a:rPr lang="tr-TR" sz="2800" baseline="-25000" dirty="0" smtClean="0">
                <a:latin typeface="Trebuchet MS" pitchFamily="34" charset="0"/>
              </a:rPr>
              <a:t>5 </a:t>
            </a:r>
            <a:r>
              <a:rPr lang="tr-TR" sz="2800" dirty="0" smtClean="0">
                <a:latin typeface="Trebuchet MS" pitchFamily="34" charset="0"/>
              </a:rPr>
              <a:t>oluşturmak için P ilave edilmiştir. Bu uygulama oksijen miktarını azaltarak yüksek iletkenlik sağlar (ancak aşırı P elektrik iletkenliğini düşürür!)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Yüksek elektrik </a:t>
            </a:r>
            <a:r>
              <a:rPr lang="tr-TR" sz="2800" dirty="0" err="1" smtClean="0">
                <a:latin typeface="Trebuchet MS" pitchFamily="34" charset="0"/>
              </a:rPr>
              <a:t>iletkenlikli</a:t>
            </a:r>
            <a:r>
              <a:rPr lang="tr-TR" sz="2800" dirty="0" smtClean="0">
                <a:latin typeface="Trebuchet MS" pitchFamily="34" charset="0"/>
              </a:rPr>
              <a:t> bakırlar ergitme işlemleri sırasında P ile </a:t>
            </a:r>
            <a:r>
              <a:rPr lang="tr-TR" sz="2800" dirty="0" err="1" smtClean="0">
                <a:latin typeface="Trebuchet MS" pitchFamily="34" charset="0"/>
              </a:rPr>
              <a:t>deokside</a:t>
            </a:r>
            <a:r>
              <a:rPr lang="tr-TR" sz="2800" dirty="0" smtClean="0">
                <a:latin typeface="Trebuchet MS" pitchFamily="34" charset="0"/>
              </a:rPr>
              <a:t> edilen bakırlardan farklıdır.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P içeren oksijensiz bakırlar </a:t>
            </a:r>
            <a:r>
              <a:rPr lang="en-US" sz="2800" dirty="0" smtClean="0">
                <a:latin typeface="Trebuchet MS" pitchFamily="34" charset="0"/>
              </a:rPr>
              <a:t>(</a:t>
            </a:r>
            <a:r>
              <a:rPr lang="en-US" sz="2800" dirty="0" err="1" smtClean="0">
                <a:latin typeface="Trebuchet MS" pitchFamily="34" charset="0"/>
              </a:rPr>
              <a:t>CuOFP</a:t>
            </a:r>
            <a:r>
              <a:rPr lang="en-US" sz="2800" dirty="0" smtClean="0">
                <a:latin typeface="Trebuchet MS" pitchFamily="34" charset="0"/>
              </a:rPr>
              <a:t>) </a:t>
            </a:r>
            <a:r>
              <a:rPr lang="tr-TR" sz="2800" dirty="0" smtClean="0">
                <a:latin typeface="Trebuchet MS" pitchFamily="34" charset="0"/>
              </a:rPr>
              <a:t>hidrojen gevrekliğine veya buhar gevrekliğine neden olacak kadar yüksek sıcaklıklara maruz kalan yapısal uygulamalar için seçilir. Örnek: kaynak/sert lehim </a:t>
            </a:r>
            <a:r>
              <a:rPr lang="tr-TR" sz="2800" dirty="0" err="1" smtClean="0">
                <a:latin typeface="Trebuchet MS" pitchFamily="34" charset="0"/>
              </a:rPr>
              <a:t>filmaşinleri</a:t>
            </a:r>
            <a:r>
              <a:rPr lang="tr-TR" sz="2800" dirty="0">
                <a:latin typeface="Trebuchet MS" pitchFamily="34" charset="0"/>
              </a:rPr>
              <a:t>,</a:t>
            </a:r>
            <a:r>
              <a:rPr lang="tr-TR" sz="2800" dirty="0" smtClean="0">
                <a:latin typeface="Trebuchet MS" pitchFamily="34" charset="0"/>
              </a:rPr>
              <a:t> ısı değiştirici boruları </a:t>
            </a:r>
          </a:p>
        </p:txBody>
      </p:sp>
    </p:spTree>
    <p:extLst>
      <p:ext uri="{BB962C8B-B14F-4D97-AF65-F5344CB8AC3E}">
        <p14:creationId xmlns:p14="http://schemas.microsoft.com/office/powerpoint/2010/main" xmlns="" val="358434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323528" y="1262365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latin typeface="Trebuchet MS" pitchFamily="34" charset="0"/>
              </a:rPr>
              <a:t>Saf bakırların elektrik iletkenliği yapıdaki oksijen içeriğinden önemli ölçüde etkilenir. 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</a:pPr>
            <a:r>
              <a:rPr lang="tr-TR" sz="2800" dirty="0" smtClean="0">
                <a:latin typeface="Trebuchet MS" pitchFamily="34" charset="0"/>
              </a:rPr>
              <a:t>Yüksek sıcaklıklarda bakırda oksijen çözünürlüğü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</a:pPr>
            <a:r>
              <a:rPr lang="tr-TR" sz="2800" dirty="0" smtClean="0">
                <a:latin typeface="Trebuchet MS" pitchFamily="34" charset="0"/>
              </a:rPr>
              <a:t>yüksek, katılaşma sonrasında çok daha az: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</a:pPr>
            <a:r>
              <a:rPr lang="tr-TR" sz="2800" dirty="0" smtClean="0">
                <a:latin typeface="Trebuchet MS" pitchFamily="34" charset="0"/>
              </a:rPr>
              <a:t>iyi </a:t>
            </a:r>
            <a:r>
              <a:rPr lang="tr-TR" sz="2800" dirty="0" err="1">
                <a:latin typeface="Trebuchet MS" pitchFamily="34" charset="0"/>
              </a:rPr>
              <a:t>deokside</a:t>
            </a:r>
            <a:r>
              <a:rPr lang="tr-TR" sz="2800" dirty="0">
                <a:latin typeface="Trebuchet MS" pitchFamily="34" charset="0"/>
              </a:rPr>
              <a:t> </a:t>
            </a:r>
            <a:r>
              <a:rPr lang="tr-TR" sz="2800" dirty="0" smtClean="0">
                <a:latin typeface="Trebuchet MS" pitchFamily="34" charset="0"/>
              </a:rPr>
              <a:t>edilmemiş 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</a:pPr>
            <a:r>
              <a:rPr lang="tr-TR" sz="2800" dirty="0" smtClean="0">
                <a:latin typeface="Trebuchet MS" pitchFamily="34" charset="0"/>
              </a:rPr>
              <a:t>yapılarda </a:t>
            </a:r>
            <a:r>
              <a:rPr lang="tr-TR" sz="2800" dirty="0">
                <a:latin typeface="Trebuchet MS" pitchFamily="34" charset="0"/>
              </a:rPr>
              <a:t>Cu</a:t>
            </a:r>
            <a:r>
              <a:rPr lang="tr-TR" sz="2800" baseline="-25000" dirty="0">
                <a:latin typeface="Trebuchet MS" pitchFamily="34" charset="0"/>
              </a:rPr>
              <a:t>2</a:t>
            </a:r>
            <a:r>
              <a:rPr lang="tr-TR" sz="2800" dirty="0">
                <a:latin typeface="Trebuchet MS" pitchFamily="34" charset="0"/>
              </a:rPr>
              <a:t>O </a:t>
            </a:r>
            <a:r>
              <a:rPr lang="tr-TR" sz="2800" dirty="0" smtClean="0">
                <a:latin typeface="Trebuchet MS" pitchFamily="34" charset="0"/>
              </a:rPr>
              <a:t>olarak </a:t>
            </a:r>
            <a:r>
              <a:rPr lang="tr-TR" sz="2800" dirty="0">
                <a:latin typeface="Trebuchet MS" pitchFamily="34" charset="0"/>
              </a:rPr>
              <a:t>tane </a:t>
            </a:r>
            <a:endParaRPr lang="tr-TR" sz="2800" dirty="0" smtClean="0">
              <a:latin typeface="Trebuchet MS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</a:pPr>
            <a:r>
              <a:rPr lang="tr-TR" sz="2800" dirty="0" smtClean="0">
                <a:latin typeface="Trebuchet MS" pitchFamily="34" charset="0"/>
              </a:rPr>
              <a:t>sınırlarına </a:t>
            </a:r>
            <a:r>
              <a:rPr lang="tr-TR" sz="2800" dirty="0">
                <a:latin typeface="Trebuchet MS" pitchFamily="34" charset="0"/>
              </a:rPr>
              <a:t>çökelir. </a:t>
            </a:r>
            <a:endParaRPr lang="tr-TR" sz="2800" dirty="0" smtClean="0">
              <a:latin typeface="Trebuchet MS" pitchFamily="34" charset="0"/>
            </a:endParaRP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800" dirty="0" smtClean="0">
                <a:latin typeface="Trebuchet MS" pitchFamily="34" charset="0"/>
              </a:rPr>
              <a:t>Bu </a:t>
            </a:r>
            <a:r>
              <a:rPr lang="tr-TR" sz="2800" dirty="0">
                <a:latin typeface="Trebuchet MS" pitchFamily="34" charset="0"/>
              </a:rPr>
              <a:t>hem elektrik iletkenliğini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800" dirty="0" smtClean="0">
                <a:latin typeface="Trebuchet MS" pitchFamily="34" charset="0"/>
              </a:rPr>
              <a:t>düşürür </a:t>
            </a:r>
            <a:r>
              <a:rPr lang="tr-TR" sz="2800" dirty="0">
                <a:latin typeface="Trebuchet MS" pitchFamily="34" charset="0"/>
              </a:rPr>
              <a:t>hem de yapıyı gevrek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800" dirty="0" smtClean="0">
                <a:latin typeface="Trebuchet MS" pitchFamily="34" charset="0"/>
              </a:rPr>
              <a:t>yapar</a:t>
            </a:r>
            <a:r>
              <a:rPr lang="tr-TR" sz="2800" dirty="0">
                <a:latin typeface="Trebuchet MS" pitchFamily="34" charset="0"/>
              </a:rPr>
              <a:t>. Bu nedenle ergitme ve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800" dirty="0" smtClean="0">
                <a:latin typeface="Trebuchet MS" pitchFamily="34" charset="0"/>
              </a:rPr>
              <a:t>döküm </a:t>
            </a:r>
            <a:r>
              <a:rPr lang="tr-TR" sz="2800" dirty="0">
                <a:latin typeface="Trebuchet MS" pitchFamily="34" charset="0"/>
              </a:rPr>
              <a:t>sırasında önlemlerin </a:t>
            </a:r>
            <a:endParaRPr lang="tr-TR" sz="2800" dirty="0" smtClean="0">
              <a:latin typeface="Trebuchet MS" pitchFamily="34" charset="0"/>
            </a:endParaRP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800" dirty="0" smtClean="0">
                <a:latin typeface="Trebuchet MS" pitchFamily="34" charset="0"/>
              </a:rPr>
              <a:t>alınması </a:t>
            </a:r>
            <a:r>
              <a:rPr lang="tr-TR" sz="2800" dirty="0">
                <a:latin typeface="Trebuchet MS" pitchFamily="34" charset="0"/>
              </a:rPr>
              <a:t>gerekir</a:t>
            </a:r>
            <a:r>
              <a:rPr lang="tr-TR" sz="2800" dirty="0" smtClean="0">
                <a:latin typeface="Trebuchet MS" pitchFamily="34" charset="0"/>
              </a:rPr>
              <a:t>.</a:t>
            </a:r>
            <a:endParaRPr lang="tr-TR" sz="2800" dirty="0">
              <a:latin typeface="Trebuchet MS" pitchFamily="34" charset="0"/>
            </a:endParaRPr>
          </a:p>
        </p:txBody>
      </p:sp>
      <p:sp>
        <p:nvSpPr>
          <p:cNvPr id="6" name="Başlık 3"/>
          <p:cNvSpPr>
            <a:spLocks noGrp="1"/>
          </p:cNvSpPr>
          <p:nvPr>
            <p:ph type="title"/>
          </p:nvPr>
        </p:nvSpPr>
        <p:spPr>
          <a:xfrm>
            <a:off x="395536" y="674440"/>
            <a:ext cx="8229600" cy="594320"/>
          </a:xfrm>
        </p:spPr>
        <p:txBody>
          <a:bodyPr>
            <a:noAutofit/>
          </a:bodyPr>
          <a:lstStyle/>
          <a:p>
            <a:r>
              <a:rPr lang="tr-TR" sz="4400" dirty="0" smtClean="0">
                <a:latin typeface="Trebuchet MS" panose="020B0603020202020204" pitchFamily="34" charset="0"/>
              </a:rPr>
              <a:t>Saf Bakırlar ve özellikleri </a:t>
            </a:r>
            <a:endParaRPr lang="tr-TR" sz="4400" dirty="0">
              <a:latin typeface="Trebuchet MS" panose="020B0603020202020204" pitchFamily="34" charset="0"/>
            </a:endParaRPr>
          </a:p>
        </p:txBody>
      </p:sp>
      <p:pic>
        <p:nvPicPr>
          <p:cNvPr id="5" name="Resim 4"/>
          <p:cNvPicPr/>
          <p:nvPr/>
        </p:nvPicPr>
        <p:blipFill rotWithShape="1">
          <a:blip r:embed="rId2" cstate="print">
            <a:lum bright="-1000"/>
          </a:blip>
          <a:srcRect l="24637" t="45777" r="56843" b="12647"/>
          <a:stretch/>
        </p:blipFill>
        <p:spPr bwMode="auto">
          <a:xfrm>
            <a:off x="5796136" y="3114253"/>
            <a:ext cx="3011041" cy="34110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97195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323528" y="1535881"/>
            <a:ext cx="84969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Bakırın antik çağda en çarpıcı uygulamalarından biri Mısır’daki borulardır. Bugünkü şebekeler gibi imal edilmiş ve döşenmiştir. Kraliyet sarayları ve mezarlarında bulunan bakır borular 5000 yıldan sonra hala mükemmel durumdadır.</a:t>
            </a:r>
          </a:p>
          <a:p>
            <a:pPr marL="457200" indent="-4572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Bakır </a:t>
            </a:r>
            <a:r>
              <a:rPr lang="tr-TR" sz="2800" dirty="0" err="1" smtClean="0">
                <a:latin typeface="Trebuchet MS" panose="020B0603020202020204" pitchFamily="34" charset="0"/>
              </a:rPr>
              <a:t>ekstraktif</a:t>
            </a:r>
            <a:r>
              <a:rPr lang="tr-TR" sz="2800" dirty="0" smtClean="0">
                <a:latin typeface="Trebuchet MS" panose="020B0603020202020204" pitchFamily="34" charset="0"/>
              </a:rPr>
              <a:t> </a:t>
            </a:r>
            <a:r>
              <a:rPr lang="tr-TR" sz="2800" dirty="0" err="1" smtClean="0">
                <a:latin typeface="Trebuchet MS" panose="020B0603020202020204" pitchFamily="34" charset="0"/>
              </a:rPr>
              <a:t>metalurjisi</a:t>
            </a:r>
            <a:r>
              <a:rPr lang="tr-TR" sz="2800" dirty="0" smtClean="0">
                <a:latin typeface="Trebuchet MS" panose="020B0603020202020204" pitchFamily="34" charset="0"/>
              </a:rPr>
              <a:t> özellikle Çin’in Pekin bölgesinde Yan hanedanlığı döneminde (2000-3000 yıl önce) çok gelişmişti.</a:t>
            </a:r>
          </a:p>
        </p:txBody>
      </p:sp>
      <p:sp>
        <p:nvSpPr>
          <p:cNvPr id="6" name="Başlık 3"/>
          <p:cNvSpPr>
            <a:spLocks noGrp="1"/>
          </p:cNvSpPr>
          <p:nvPr>
            <p:ph type="title"/>
          </p:nvPr>
        </p:nvSpPr>
        <p:spPr>
          <a:xfrm>
            <a:off x="421196" y="746448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Bakırın tarihçesi</a:t>
            </a:r>
            <a:endParaRPr lang="tr-TR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542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7 Grup"/>
          <p:cNvGrpSpPr/>
          <p:nvPr/>
        </p:nvGrpSpPr>
        <p:grpSpPr>
          <a:xfrm>
            <a:off x="2627784" y="2636912"/>
            <a:ext cx="6120680" cy="3888432"/>
            <a:chOff x="1115616" y="1412776"/>
            <a:chExt cx="6912768" cy="4536504"/>
          </a:xfrm>
        </p:grpSpPr>
        <p:pic>
          <p:nvPicPr>
            <p:cNvPr id="2050" name="Picture 2" descr="http://www.copper.org/resources/properties/microstructure/images/D1_011h.JPG"/>
            <p:cNvPicPr>
              <a:picLocks noChangeAspect="1" noChangeArrowheads="1"/>
            </p:cNvPicPr>
            <p:nvPr/>
          </p:nvPicPr>
          <p:blipFill>
            <a:blip r:embed="rId2" cstate="print"/>
            <a:srcRect l="1987" t="2982" r="2645" b="3078"/>
            <a:stretch>
              <a:fillRect/>
            </a:stretch>
          </p:blipFill>
          <p:spPr bwMode="auto">
            <a:xfrm>
              <a:off x="1115616" y="1412776"/>
              <a:ext cx="6912768" cy="4536504"/>
            </a:xfrm>
            <a:prstGeom prst="rect">
              <a:avLst/>
            </a:prstGeom>
            <a:noFill/>
          </p:spPr>
        </p:pic>
        <p:sp>
          <p:nvSpPr>
            <p:cNvPr id="7" name="6 Metin kutusu"/>
            <p:cNvSpPr txBox="1"/>
            <p:nvPr/>
          </p:nvSpPr>
          <p:spPr>
            <a:xfrm>
              <a:off x="1317992" y="5449580"/>
              <a:ext cx="12961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dirty="0" smtClean="0">
                  <a:latin typeface="Trebuchet MS" pitchFamily="34" charset="0"/>
                </a:rPr>
                <a:t>125 </a:t>
              </a:r>
              <a:r>
                <a:rPr lang="tr-TR" dirty="0" smtClean="0">
                  <a:latin typeface="Trebuchet MS" pitchFamily="34" charset="0"/>
                  <a:sym typeface="Symbol"/>
                </a:rPr>
                <a:t>m</a:t>
              </a:r>
              <a:endParaRPr lang="tr-TR" dirty="0">
                <a:latin typeface="Trebuchet MS" pitchFamily="34" charset="0"/>
              </a:endParaRPr>
            </a:p>
          </p:txBody>
        </p:sp>
      </p:grpSp>
      <p:pic>
        <p:nvPicPr>
          <p:cNvPr id="2052" name="Picture 4" descr="Electrolytic Tough Pitch Cop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149080"/>
            <a:ext cx="2381250" cy="2381250"/>
          </a:xfrm>
          <a:prstGeom prst="rect">
            <a:avLst/>
          </a:prstGeom>
          <a:noFill/>
        </p:spPr>
      </p:pic>
      <p:sp>
        <p:nvSpPr>
          <p:cNvPr id="10" name="Metin kutusu 9"/>
          <p:cNvSpPr txBox="1"/>
          <p:nvPr/>
        </p:nvSpPr>
        <p:spPr>
          <a:xfrm>
            <a:off x="251520" y="323945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Elektrolitik «</a:t>
            </a:r>
            <a:r>
              <a:rPr lang="tr-TR" sz="4400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tough</a:t>
            </a:r>
            <a:r>
              <a:rPr lang="tr-TR" sz="4400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tr-TR" sz="4400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pitch</a:t>
            </a:r>
            <a:r>
              <a:rPr lang="tr-TR" sz="4400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» bakır</a:t>
            </a:r>
          </a:p>
        </p:txBody>
      </p:sp>
      <p:sp>
        <p:nvSpPr>
          <p:cNvPr id="3" name="Dikdörtgen 2"/>
          <p:cNvSpPr/>
          <p:nvPr/>
        </p:nvSpPr>
        <p:spPr>
          <a:xfrm>
            <a:off x="346770" y="1268760"/>
            <a:ext cx="83296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>
                <a:latin typeface="Trebuchet MS" pitchFamily="34" charset="0"/>
              </a:rPr>
              <a:t>Oksijen bakırda neredeyse çözünmezdir ve katılaşma sonrasında </a:t>
            </a:r>
            <a:r>
              <a:rPr lang="tr-TR" sz="2800" dirty="0" err="1">
                <a:latin typeface="Trebuchet MS" pitchFamily="34" charset="0"/>
              </a:rPr>
              <a:t>dendritler</a:t>
            </a:r>
            <a:r>
              <a:rPr lang="tr-TR" sz="2800" dirty="0">
                <a:latin typeface="Trebuchet MS" pitchFamily="34" charset="0"/>
              </a:rPr>
              <a:t> arasında Cu</a:t>
            </a:r>
            <a:r>
              <a:rPr lang="tr-TR" sz="2800" baseline="-25000" dirty="0">
                <a:latin typeface="Trebuchet MS" pitchFamily="34" charset="0"/>
              </a:rPr>
              <a:t>2</a:t>
            </a:r>
            <a:r>
              <a:rPr lang="tr-TR" sz="2800" dirty="0">
                <a:latin typeface="Trebuchet MS" pitchFamily="34" charset="0"/>
              </a:rPr>
              <a:t>O </a:t>
            </a:r>
            <a:r>
              <a:rPr lang="tr-TR" sz="2800" dirty="0" err="1">
                <a:latin typeface="Trebuchet MS" pitchFamily="34" charset="0"/>
              </a:rPr>
              <a:t>ötektiği</a:t>
            </a:r>
            <a:r>
              <a:rPr lang="tr-TR" sz="2800" dirty="0">
                <a:latin typeface="Trebuchet MS" pitchFamily="34" charset="0"/>
              </a:rPr>
              <a:t> oluşturur.</a:t>
            </a:r>
          </a:p>
        </p:txBody>
      </p:sp>
    </p:spTree>
    <p:extLst>
      <p:ext uri="{BB962C8B-B14F-4D97-AF65-F5344CB8AC3E}">
        <p14:creationId xmlns:p14="http://schemas.microsoft.com/office/powerpoint/2010/main" xmlns="" val="289125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323528" y="1541110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latin typeface="Trebuchet MS" pitchFamily="34" charset="0"/>
              </a:rPr>
              <a:t>Saf bakırlarda elektrik iletkenliği </a:t>
            </a:r>
            <a:r>
              <a:rPr lang="tr-TR" sz="2800" dirty="0" err="1" smtClean="0">
                <a:latin typeface="Trebuchet MS" pitchFamily="34" charset="0"/>
              </a:rPr>
              <a:t>safsızlıklardan</a:t>
            </a:r>
            <a:r>
              <a:rPr lang="tr-TR" sz="2800" dirty="0" smtClean="0">
                <a:latin typeface="Trebuchet MS" pitchFamily="34" charset="0"/>
              </a:rPr>
              <a:t> önemli ölçüde etkilenir. Fe, P, Si, Be gibi elementler çok düşük miktarlarda bile elektrik iletkenliğini önemli ölçüde düşürürler.</a:t>
            </a:r>
          </a:p>
        </p:txBody>
      </p:sp>
      <p:sp>
        <p:nvSpPr>
          <p:cNvPr id="6" name="Başlık 3"/>
          <p:cNvSpPr>
            <a:spLocks noGrp="1"/>
          </p:cNvSpPr>
          <p:nvPr>
            <p:ph type="title"/>
          </p:nvPr>
        </p:nvSpPr>
        <p:spPr>
          <a:xfrm>
            <a:off x="395536" y="674440"/>
            <a:ext cx="8229600" cy="594320"/>
          </a:xfrm>
        </p:spPr>
        <p:txBody>
          <a:bodyPr>
            <a:noAutofit/>
          </a:bodyPr>
          <a:lstStyle/>
          <a:p>
            <a:r>
              <a:rPr lang="tr-TR" sz="4400" dirty="0" smtClean="0">
                <a:latin typeface="Trebuchet MS" panose="020B0603020202020204" pitchFamily="34" charset="0"/>
              </a:rPr>
              <a:t>Saf Bakırlar ve özellikleri </a:t>
            </a:r>
            <a:endParaRPr lang="tr-TR" sz="4400" dirty="0">
              <a:latin typeface="Trebuchet MS" panose="020B0603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lum bright="-1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476228"/>
            <a:ext cx="4683812" cy="29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5719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323528" y="1549236"/>
            <a:ext cx="86409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latin typeface="Trebuchet MS" pitchFamily="34" charset="0"/>
              </a:rPr>
              <a:t>Saf bakırların kullanım alanları: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r-TR" sz="2800" dirty="0" smtClean="0">
                <a:latin typeface="Trebuchet MS" pitchFamily="34" charset="0"/>
              </a:rPr>
              <a:t>Bakır boru ve tel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r-TR" sz="2800" dirty="0" smtClean="0">
                <a:latin typeface="Trebuchet MS" pitchFamily="34" charset="0"/>
              </a:rPr>
              <a:t>Motor bobini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r-TR" sz="2800" dirty="0" smtClean="0">
                <a:latin typeface="Trebuchet MS" pitchFamily="34" charset="0"/>
              </a:rPr>
              <a:t>Jeneratörler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r-TR" sz="2800" dirty="0" smtClean="0">
                <a:latin typeface="Trebuchet MS" pitchFamily="34" charset="0"/>
              </a:rPr>
              <a:t>Transformatörler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r-TR" sz="2800" dirty="0" smtClean="0">
                <a:latin typeface="Trebuchet MS" pitchFamily="34" charset="0"/>
              </a:rPr>
              <a:t>Elektrikli trenlerin havai hatları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r-TR" sz="2800" dirty="0" smtClean="0">
                <a:latin typeface="Trebuchet MS" pitchFamily="34" charset="0"/>
              </a:rPr>
              <a:t>Troleybüs </a:t>
            </a:r>
            <a:r>
              <a:rPr lang="tr-TR" sz="2800" dirty="0" err="1" smtClean="0">
                <a:latin typeface="Trebuchet MS" pitchFamily="34" charset="0"/>
              </a:rPr>
              <a:t>baraları</a:t>
            </a:r>
            <a:endParaRPr lang="tr-TR" sz="2800" dirty="0" smtClean="0">
              <a:latin typeface="Trebuchet MS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tr-TR" sz="2800" dirty="0" smtClean="0">
                <a:latin typeface="Trebuchet MS" pitchFamily="34" charset="0"/>
              </a:rPr>
              <a:t>Endüstri ve evlere elektrik enerji nakil hatlarında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r-TR" sz="2800" dirty="0" smtClean="0">
                <a:latin typeface="Trebuchet MS" pitchFamily="34" charset="0"/>
              </a:rPr>
              <a:t>Radyatörler ve yağ soğutucuları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r-TR" sz="2800" dirty="0" smtClean="0">
                <a:latin typeface="Trebuchet MS" pitchFamily="34" charset="0"/>
              </a:rPr>
              <a:t>Yüksek fırın tüyer, yastık radyatör ve </a:t>
            </a:r>
            <a:r>
              <a:rPr lang="tr-TR" sz="2800" dirty="0" err="1" smtClean="0">
                <a:latin typeface="Trebuchet MS" pitchFamily="34" charset="0"/>
              </a:rPr>
              <a:t>monkilerin</a:t>
            </a:r>
            <a:r>
              <a:rPr lang="tr-TR" sz="2800" dirty="0" smtClean="0">
                <a:latin typeface="Trebuchet MS" pitchFamily="34" charset="0"/>
              </a:rPr>
              <a:t> yapımında</a:t>
            </a:r>
          </a:p>
        </p:txBody>
      </p:sp>
      <p:sp>
        <p:nvSpPr>
          <p:cNvPr id="6" name="Başlık 3"/>
          <p:cNvSpPr>
            <a:spLocks noGrp="1"/>
          </p:cNvSpPr>
          <p:nvPr>
            <p:ph type="title"/>
          </p:nvPr>
        </p:nvSpPr>
        <p:spPr>
          <a:xfrm>
            <a:off x="395536" y="746448"/>
            <a:ext cx="8229600" cy="594320"/>
          </a:xfrm>
        </p:spPr>
        <p:txBody>
          <a:bodyPr>
            <a:noAutofit/>
          </a:bodyPr>
          <a:lstStyle/>
          <a:p>
            <a:r>
              <a:rPr lang="tr-TR" sz="4400" dirty="0" smtClean="0">
                <a:latin typeface="Trebuchet MS" panose="020B0603020202020204" pitchFamily="34" charset="0"/>
              </a:rPr>
              <a:t>Saf Bakırlar ve özellikleri </a:t>
            </a:r>
            <a:endParaRPr lang="tr-TR" sz="4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94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251520" y="499319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Alaşım elementlerinin etkileri</a:t>
            </a:r>
            <a:endParaRPr lang="tr-TR" sz="4400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49" t="9332" r="35178" b="7539"/>
          <a:stretch/>
        </p:blipFill>
        <p:spPr bwMode="auto">
          <a:xfrm>
            <a:off x="3995936" y="1700808"/>
            <a:ext cx="4973190" cy="490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Metin kutusu"/>
          <p:cNvSpPr txBox="1"/>
          <p:nvPr/>
        </p:nvSpPr>
        <p:spPr>
          <a:xfrm>
            <a:off x="251520" y="1222400"/>
            <a:ext cx="5256584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latin typeface="Trebuchet MS" pitchFamily="34" charset="0"/>
              </a:rPr>
              <a:t>MUKAVEMET</a:t>
            </a:r>
          </a:p>
          <a:p>
            <a:r>
              <a:rPr lang="tr-TR" sz="2000" dirty="0" smtClean="0">
                <a:latin typeface="Trebuchet MS" pitchFamily="34" charset="0"/>
              </a:rPr>
              <a:t>Cr	Si	Al	Fe</a:t>
            </a:r>
          </a:p>
          <a:p>
            <a:r>
              <a:rPr lang="tr-TR" sz="2000" dirty="0" smtClean="0">
                <a:latin typeface="Trebuchet MS" pitchFamily="34" charset="0"/>
              </a:rPr>
              <a:t>Mn	P	</a:t>
            </a:r>
            <a:r>
              <a:rPr lang="tr-TR" sz="2000" dirty="0" err="1" smtClean="0">
                <a:latin typeface="Trebuchet MS" pitchFamily="34" charset="0"/>
              </a:rPr>
              <a:t>Zn</a:t>
            </a:r>
            <a:r>
              <a:rPr lang="tr-TR" sz="2000" dirty="0" smtClean="0">
                <a:latin typeface="Trebuchet MS" pitchFamily="34" charset="0"/>
              </a:rPr>
              <a:t>	</a:t>
            </a:r>
            <a:r>
              <a:rPr lang="tr-TR" sz="2000" dirty="0" err="1" smtClean="0">
                <a:latin typeface="Trebuchet MS" pitchFamily="34" charset="0"/>
              </a:rPr>
              <a:t>Zr</a:t>
            </a:r>
            <a:endParaRPr lang="tr-TR" sz="2000" dirty="0" smtClean="0">
              <a:latin typeface="Trebuchet MS" pitchFamily="34" charset="0"/>
            </a:endParaRPr>
          </a:p>
          <a:p>
            <a:r>
              <a:rPr lang="tr-TR" sz="1100" dirty="0" smtClean="0">
                <a:latin typeface="Trebuchet MS" pitchFamily="34" charset="0"/>
              </a:rPr>
              <a:t> </a:t>
            </a:r>
          </a:p>
          <a:p>
            <a:r>
              <a:rPr lang="tr-TR" sz="2000" b="1" dirty="0" smtClean="0">
                <a:latin typeface="Trebuchet MS" pitchFamily="34" charset="0"/>
              </a:rPr>
              <a:t>KOROZYON DİRENCİ</a:t>
            </a:r>
            <a:endParaRPr lang="tr-TR" sz="2000" dirty="0" smtClean="0">
              <a:latin typeface="Trebuchet MS" pitchFamily="34" charset="0"/>
            </a:endParaRPr>
          </a:p>
          <a:p>
            <a:r>
              <a:rPr lang="tr-TR" sz="2000" dirty="0" smtClean="0">
                <a:latin typeface="Trebuchet MS" pitchFamily="34" charset="0"/>
              </a:rPr>
              <a:t>Cu asil bir metal olmakla birlikte    korozyona uğrayabilir:</a:t>
            </a:r>
          </a:p>
          <a:p>
            <a:r>
              <a:rPr lang="tr-TR" sz="2000" dirty="0" err="1" smtClean="0">
                <a:latin typeface="Trebuchet MS" pitchFamily="34" charset="0"/>
              </a:rPr>
              <a:t>Ni</a:t>
            </a:r>
            <a:r>
              <a:rPr lang="tr-TR" sz="2000" dirty="0" smtClean="0">
                <a:latin typeface="Trebuchet MS" pitchFamily="34" charset="0"/>
              </a:rPr>
              <a:t>	Al	</a:t>
            </a:r>
            <a:r>
              <a:rPr lang="tr-TR" sz="2000" dirty="0" err="1" smtClean="0">
                <a:latin typeface="Trebuchet MS" pitchFamily="34" charset="0"/>
              </a:rPr>
              <a:t>Sn</a:t>
            </a:r>
            <a:r>
              <a:rPr lang="tr-TR" sz="2000" dirty="0" smtClean="0">
                <a:latin typeface="Trebuchet MS" pitchFamily="34" charset="0"/>
              </a:rPr>
              <a:t>	</a:t>
            </a:r>
          </a:p>
          <a:p>
            <a:r>
              <a:rPr lang="tr-TR" sz="2000" dirty="0" smtClean="0">
                <a:latin typeface="Trebuchet MS" pitchFamily="34" charset="0"/>
              </a:rPr>
              <a:t>As	Fe	Si        Mn</a:t>
            </a:r>
          </a:p>
          <a:p>
            <a:r>
              <a:rPr lang="tr-TR" sz="1200" dirty="0" smtClean="0">
                <a:latin typeface="Trebuchet MS" pitchFamily="34" charset="0"/>
              </a:rPr>
              <a:t> </a:t>
            </a:r>
          </a:p>
          <a:p>
            <a:r>
              <a:rPr lang="tr-TR" sz="2000" b="1" dirty="0" smtClean="0">
                <a:latin typeface="Trebuchet MS" pitchFamily="34" charset="0"/>
              </a:rPr>
              <a:t>AŞINMA DİRENCİ</a:t>
            </a:r>
          </a:p>
          <a:p>
            <a:r>
              <a:rPr lang="tr-TR" sz="2000" dirty="0" smtClean="0">
                <a:latin typeface="Trebuchet MS" pitchFamily="34" charset="0"/>
              </a:rPr>
              <a:t>Al	</a:t>
            </a:r>
            <a:r>
              <a:rPr lang="tr-TR" sz="2000" dirty="0" err="1" smtClean="0">
                <a:latin typeface="Trebuchet MS" pitchFamily="34" charset="0"/>
              </a:rPr>
              <a:t>Ag</a:t>
            </a:r>
            <a:r>
              <a:rPr lang="tr-TR" sz="2000" dirty="0" smtClean="0">
                <a:latin typeface="Trebuchet MS" pitchFamily="34" charset="0"/>
              </a:rPr>
              <a:t>	Si</a:t>
            </a:r>
          </a:p>
          <a:p>
            <a:r>
              <a:rPr lang="tr-TR" sz="2000" dirty="0" err="1" smtClean="0">
                <a:latin typeface="Trebuchet MS" pitchFamily="34" charset="0"/>
              </a:rPr>
              <a:t>Sn</a:t>
            </a:r>
            <a:r>
              <a:rPr lang="tr-TR" sz="2000" dirty="0" smtClean="0">
                <a:latin typeface="Trebuchet MS" pitchFamily="34" charset="0"/>
              </a:rPr>
              <a:t>	Be	</a:t>
            </a:r>
            <a:r>
              <a:rPr lang="tr-TR" sz="2000" dirty="0" err="1" smtClean="0">
                <a:latin typeface="Trebuchet MS" pitchFamily="34" charset="0"/>
              </a:rPr>
              <a:t>Co</a:t>
            </a:r>
            <a:r>
              <a:rPr lang="tr-TR" sz="2000" dirty="0">
                <a:latin typeface="Trebuchet MS" pitchFamily="34" charset="0"/>
              </a:rPr>
              <a:t> </a:t>
            </a:r>
            <a:r>
              <a:rPr lang="tr-TR" sz="2000" dirty="0" smtClean="0">
                <a:latin typeface="Trebuchet MS" pitchFamily="34" charset="0"/>
              </a:rPr>
              <a:t>      </a:t>
            </a:r>
            <a:r>
              <a:rPr lang="tr-TR" sz="2000" dirty="0" err="1" smtClean="0">
                <a:latin typeface="Trebuchet MS" pitchFamily="34" charset="0"/>
              </a:rPr>
              <a:t>Cd</a:t>
            </a:r>
            <a:endParaRPr lang="tr-TR" sz="2000" dirty="0" smtClean="0">
              <a:latin typeface="Trebuchet MS" pitchFamily="34" charset="0"/>
            </a:endParaRPr>
          </a:p>
          <a:p>
            <a:endParaRPr lang="tr-TR" sz="1200" dirty="0" smtClean="0">
              <a:latin typeface="Trebuchet MS" pitchFamily="34" charset="0"/>
            </a:endParaRPr>
          </a:p>
          <a:p>
            <a:r>
              <a:rPr lang="tr-TR" sz="2000" b="1" dirty="0" smtClean="0">
                <a:latin typeface="Trebuchet MS" pitchFamily="34" charset="0"/>
              </a:rPr>
              <a:t>TALAŞLI İMALAT KABİLİYETİ</a:t>
            </a:r>
          </a:p>
          <a:p>
            <a:r>
              <a:rPr lang="tr-TR" sz="2000" dirty="0" smtClean="0">
                <a:latin typeface="Trebuchet MS" pitchFamily="34" charset="0"/>
              </a:rPr>
              <a:t>Te	Pb	S         </a:t>
            </a:r>
            <a:r>
              <a:rPr lang="tr-TR" sz="2000" dirty="0" err="1" smtClean="0">
                <a:latin typeface="Trebuchet MS" pitchFamily="34" charset="0"/>
              </a:rPr>
              <a:t>Zn</a:t>
            </a:r>
            <a:endParaRPr lang="tr-TR" sz="2000" dirty="0" smtClean="0">
              <a:latin typeface="Trebuchet MS" pitchFamily="34" charset="0"/>
            </a:endParaRPr>
          </a:p>
          <a:p>
            <a:endParaRPr lang="tr-TR" sz="1100" dirty="0" smtClean="0">
              <a:latin typeface="Trebuchet MS" pitchFamily="34" charset="0"/>
            </a:endParaRPr>
          </a:p>
          <a:p>
            <a:r>
              <a:rPr lang="tr-TR" sz="2000" b="1" dirty="0" smtClean="0">
                <a:latin typeface="Trebuchet MS" pitchFamily="34" charset="0"/>
              </a:rPr>
              <a:t>RENK DEĞİŞTİRİCİ</a:t>
            </a:r>
          </a:p>
          <a:p>
            <a:r>
              <a:rPr lang="tr-TR" sz="2000" b="1" dirty="0" err="1" smtClean="0">
                <a:latin typeface="Trebuchet MS" pitchFamily="34" charset="0"/>
              </a:rPr>
              <a:t>Zn</a:t>
            </a:r>
            <a:r>
              <a:rPr lang="tr-TR" sz="2000" b="1" dirty="0" smtClean="0">
                <a:latin typeface="Trebuchet MS" pitchFamily="34" charset="0"/>
              </a:rPr>
              <a:t>	</a:t>
            </a:r>
            <a:r>
              <a:rPr lang="tr-TR" sz="2000" b="1" dirty="0" err="1" smtClean="0">
                <a:latin typeface="Trebuchet MS" pitchFamily="34" charset="0"/>
              </a:rPr>
              <a:t>Ni</a:t>
            </a:r>
            <a:r>
              <a:rPr lang="tr-TR" sz="2000" b="1" dirty="0" smtClean="0">
                <a:latin typeface="Trebuchet MS" pitchFamily="34" charset="0"/>
              </a:rPr>
              <a:t>	</a:t>
            </a:r>
            <a:r>
              <a:rPr lang="tr-TR" sz="2000" b="1" dirty="0" err="1" smtClean="0">
                <a:latin typeface="Trebuchet MS" pitchFamily="34" charset="0"/>
              </a:rPr>
              <a:t>Sn</a:t>
            </a:r>
            <a:endParaRPr lang="tr-TR" sz="2000" b="1" dirty="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621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323528" y="1334373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Yüksek bakır alaşımları </a:t>
            </a:r>
            <a:r>
              <a:rPr lang="tr-TR" sz="2800" b="1" dirty="0" smtClean="0">
                <a:solidFill>
                  <a:srgbClr val="FF0000"/>
                </a:solidFill>
                <a:latin typeface="Trebuchet MS" pitchFamily="34" charset="0"/>
              </a:rPr>
              <a:t>en az % 94 Cu </a:t>
            </a:r>
            <a:r>
              <a:rPr lang="tr-TR" sz="2800" dirty="0" smtClean="0">
                <a:latin typeface="Trebuchet MS" pitchFamily="34" charset="0"/>
              </a:rPr>
              <a:t>içeren ve </a:t>
            </a:r>
            <a:r>
              <a:rPr lang="tr-TR" sz="2800" b="1" dirty="0" smtClean="0">
                <a:solidFill>
                  <a:srgbClr val="FF0000"/>
                </a:solidFill>
                <a:latin typeface="Trebuchet MS" pitchFamily="34" charset="0"/>
              </a:rPr>
              <a:t>Be, Cr, </a:t>
            </a:r>
            <a:r>
              <a:rPr lang="tr-TR" sz="2800" b="1" dirty="0" err="1" smtClean="0">
                <a:solidFill>
                  <a:srgbClr val="FF0000"/>
                </a:solidFill>
                <a:latin typeface="Trebuchet MS" pitchFamily="34" charset="0"/>
              </a:rPr>
              <a:t>Cd</a:t>
            </a:r>
            <a:r>
              <a:rPr lang="tr-TR" sz="2800" b="1" dirty="0" smtClean="0">
                <a:solidFill>
                  <a:srgbClr val="FF0000"/>
                </a:solidFill>
                <a:latin typeface="Trebuchet MS" pitchFamily="34" charset="0"/>
              </a:rPr>
              <a:t>, </a:t>
            </a:r>
            <a:r>
              <a:rPr lang="tr-TR" sz="2800" b="1" dirty="0" err="1" smtClean="0">
                <a:solidFill>
                  <a:srgbClr val="FF0000"/>
                </a:solidFill>
                <a:latin typeface="Trebuchet MS" pitchFamily="34" charset="0"/>
              </a:rPr>
              <a:t>Zr</a:t>
            </a:r>
            <a:r>
              <a:rPr lang="tr-TR" sz="2800" dirty="0">
                <a:latin typeface="Trebuchet MS" pitchFamily="34" charset="0"/>
              </a:rPr>
              <a:t> </a:t>
            </a:r>
            <a:r>
              <a:rPr lang="tr-TR" sz="2800" dirty="0" smtClean="0">
                <a:latin typeface="Trebuchet MS" pitchFamily="34" charset="0"/>
              </a:rPr>
              <a:t>gibi Cu’da çözünürlüğü %8’den düşük olan alaşım elementi/elementleri ilavesi ile elde edilen alaşımlardır. 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Alaşım elementleri yüzey merkezli kübik (YMK)  </a:t>
            </a:r>
            <a:r>
              <a:rPr lang="tr-TR" sz="2800" b="1" dirty="0" smtClean="0">
                <a:solidFill>
                  <a:schemeClr val="tx2"/>
                </a:solidFill>
                <a:latin typeface="Trebuchet MS" pitchFamily="34" charset="0"/>
                <a:sym typeface="Symbol"/>
              </a:rPr>
              <a:t>-Cu </a:t>
            </a:r>
            <a:r>
              <a:rPr lang="tr-TR" sz="2800" dirty="0" smtClean="0">
                <a:latin typeface="Trebuchet MS" pitchFamily="34" charset="0"/>
                <a:sym typeface="Symbol"/>
              </a:rPr>
              <a:t>yapısında tutulduğu için bu alaşımlar fiziksel özellikler açısından saf bakır ile benzer özellikler gösterirler. 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Yüksek </a:t>
            </a:r>
            <a:r>
              <a:rPr lang="tr-TR" sz="2800" dirty="0">
                <a:latin typeface="Trebuchet MS" panose="020B0603020202020204" pitchFamily="34" charset="0"/>
              </a:rPr>
              <a:t>bakır </a:t>
            </a:r>
            <a:r>
              <a:rPr lang="tr-TR" sz="2800" dirty="0" smtClean="0">
                <a:latin typeface="Trebuchet MS" panose="020B0603020202020204" pitchFamily="34" charset="0"/>
              </a:rPr>
              <a:t>alaşımları, </a:t>
            </a:r>
            <a:r>
              <a:rPr lang="tr-TR" sz="2800" dirty="0">
                <a:latin typeface="Trebuchet MS" panose="020B0603020202020204" pitchFamily="34" charset="0"/>
              </a:rPr>
              <a:t>biraz daha düşük elektrik ve ısı iletkenliği yeterli olabilecek ve </a:t>
            </a:r>
            <a:r>
              <a:rPr lang="tr-TR" sz="2800" dirty="0" smtClean="0">
                <a:latin typeface="Trebuchet MS" panose="020B0603020202020204" pitchFamily="34" charset="0"/>
              </a:rPr>
              <a:t>ancak daha </a:t>
            </a:r>
            <a:r>
              <a:rPr lang="tr-TR" sz="2800" dirty="0">
                <a:latin typeface="Trebuchet MS" panose="020B0603020202020204" pitchFamily="34" charset="0"/>
              </a:rPr>
              <a:t>yüksek mekanik </a:t>
            </a:r>
            <a:r>
              <a:rPr lang="tr-TR" sz="2800" dirty="0" smtClean="0">
                <a:latin typeface="Trebuchet MS" panose="020B0603020202020204" pitchFamily="34" charset="0"/>
              </a:rPr>
              <a:t>özelliklerin </a:t>
            </a:r>
            <a:r>
              <a:rPr lang="tr-TR" sz="2800" dirty="0">
                <a:latin typeface="Trebuchet MS" panose="020B0603020202020204" pitchFamily="34" charset="0"/>
              </a:rPr>
              <a:t>gerekli </a:t>
            </a:r>
            <a:r>
              <a:rPr lang="tr-TR" sz="2800" dirty="0" smtClean="0">
                <a:latin typeface="Trebuchet MS" panose="020B0603020202020204" pitchFamily="34" charset="0"/>
              </a:rPr>
              <a:t>olduğu alanlarda </a:t>
            </a:r>
            <a:r>
              <a:rPr lang="tr-TR" sz="2800" dirty="0">
                <a:latin typeface="Trebuchet MS" panose="020B0603020202020204" pitchFamily="34" charset="0"/>
              </a:rPr>
              <a:t>kullanılır</a:t>
            </a:r>
            <a:r>
              <a:rPr lang="tr-TR" sz="2800" dirty="0" smtClean="0">
                <a:latin typeface="Trebuchet MS" panose="020B0603020202020204" pitchFamily="34" charset="0"/>
              </a:rPr>
              <a:t>.</a:t>
            </a:r>
            <a:endParaRPr lang="tr-TR" sz="2800" dirty="0">
              <a:latin typeface="Trebuchet MS" panose="020B0603020202020204" pitchFamily="34" charset="0"/>
            </a:endParaRPr>
          </a:p>
        </p:txBody>
      </p:sp>
      <p:sp>
        <p:nvSpPr>
          <p:cNvPr id="6" name="Başlık 3"/>
          <p:cNvSpPr>
            <a:spLocks noGrp="1"/>
          </p:cNvSpPr>
          <p:nvPr>
            <p:ph type="title"/>
          </p:nvPr>
        </p:nvSpPr>
        <p:spPr>
          <a:xfrm>
            <a:off x="302840" y="602432"/>
            <a:ext cx="8661648" cy="594320"/>
          </a:xfrm>
        </p:spPr>
        <p:txBody>
          <a:bodyPr>
            <a:noAutofit/>
          </a:bodyPr>
          <a:lstStyle/>
          <a:p>
            <a:r>
              <a:rPr lang="tr-TR" sz="4000" dirty="0" smtClean="0">
                <a:latin typeface="Trebuchet MS" panose="020B0603020202020204" pitchFamily="34" charset="0"/>
              </a:rPr>
              <a:t>Yüksek Bakır Alaşımları ve özellikleri </a:t>
            </a:r>
            <a:endParaRPr lang="tr-TR" sz="4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236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23528" y="674440"/>
            <a:ext cx="8568952" cy="594320"/>
          </a:xfrm>
        </p:spPr>
        <p:txBody>
          <a:bodyPr>
            <a:noAutofit/>
          </a:bodyPr>
          <a:lstStyle/>
          <a:p>
            <a:r>
              <a:rPr lang="tr-TR" sz="4000" dirty="0" smtClean="0">
                <a:latin typeface="Trebuchet MS" panose="020B0603020202020204" pitchFamily="34" charset="0"/>
              </a:rPr>
              <a:t>Yüksek bakır alaşımları</a:t>
            </a:r>
            <a:endParaRPr lang="tr-TR" sz="4000" dirty="0">
              <a:latin typeface="Trebuchet MS" panose="020B0603020202020204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23528" y="1334373"/>
            <a:ext cx="8712968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</a:pPr>
            <a:r>
              <a:rPr lang="tr-TR" sz="2800" b="1" dirty="0" smtClean="0">
                <a:latin typeface="Trebuchet MS" panose="020B0603020202020204" pitchFamily="34" charset="0"/>
              </a:rPr>
              <a:t>İşlem alaşımları </a:t>
            </a:r>
            <a:r>
              <a:rPr lang="tr-TR" sz="2800" dirty="0" smtClean="0">
                <a:latin typeface="Trebuchet MS" panose="020B0603020202020204" pitchFamily="34" charset="0"/>
              </a:rPr>
              <a:t>(</a:t>
            </a:r>
            <a:r>
              <a:rPr lang="tr-TR" sz="2800" dirty="0" err="1" smtClean="0">
                <a:latin typeface="Trebuchet MS" panose="020B0603020202020204" pitchFamily="34" charset="0"/>
              </a:rPr>
              <a:t>wrought</a:t>
            </a:r>
            <a:r>
              <a:rPr lang="tr-TR" sz="2800" dirty="0" smtClean="0">
                <a:latin typeface="Trebuchet MS" panose="020B0603020202020204" pitchFamily="34" charset="0"/>
              </a:rPr>
              <a:t>)	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anose="020B0603020202020204" pitchFamily="34" charset="0"/>
              </a:rPr>
              <a:t>K</a:t>
            </a:r>
            <a:r>
              <a:rPr lang="tr-TR" sz="2800" dirty="0" smtClean="0">
                <a:latin typeface="Trebuchet MS" panose="020B0603020202020204" pitchFamily="34" charset="0"/>
              </a:rPr>
              <a:t>admiyum bakırları </a:t>
            </a:r>
            <a:r>
              <a:rPr lang="tr-TR" sz="2800" dirty="0">
                <a:latin typeface="Trebuchet MS" panose="020B0603020202020204" pitchFamily="34" charset="0"/>
              </a:rPr>
              <a:t>(C16200 </a:t>
            </a:r>
            <a:r>
              <a:rPr lang="tr-TR" sz="2800" dirty="0" err="1">
                <a:latin typeface="Trebuchet MS" panose="020B0603020202020204" pitchFamily="34" charset="0"/>
              </a:rPr>
              <a:t>and</a:t>
            </a:r>
            <a:r>
              <a:rPr lang="tr-TR" sz="2800" dirty="0">
                <a:latin typeface="Trebuchet MS" panose="020B0603020202020204" pitchFamily="34" charset="0"/>
              </a:rPr>
              <a:t> C16500</a:t>
            </a:r>
            <a:r>
              <a:rPr lang="tr-TR" sz="2800" dirty="0" smtClean="0">
                <a:latin typeface="Trebuchet MS" panose="020B0603020202020204" pitchFamily="34" charset="0"/>
              </a:rPr>
              <a:t>) </a:t>
            </a:r>
            <a:endParaRPr lang="tr-TR" sz="2800" dirty="0"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anose="020B0603020202020204" pitchFamily="34" charset="0"/>
              </a:rPr>
              <a:t>B</a:t>
            </a:r>
            <a:r>
              <a:rPr lang="tr-TR" sz="2800" dirty="0" smtClean="0">
                <a:latin typeface="Trebuchet MS" panose="020B0603020202020204" pitchFamily="34" charset="0"/>
              </a:rPr>
              <a:t>erilyum bakırları </a:t>
            </a:r>
            <a:r>
              <a:rPr lang="tr-TR" sz="2800" dirty="0">
                <a:latin typeface="Trebuchet MS" panose="020B0603020202020204" pitchFamily="34" charset="0"/>
              </a:rPr>
              <a:t>(C17000-C17500</a:t>
            </a:r>
            <a:r>
              <a:rPr lang="tr-TR" sz="2800" dirty="0" smtClean="0">
                <a:latin typeface="Trebuchet MS" panose="020B0603020202020204" pitchFamily="34" charset="0"/>
              </a:rPr>
              <a:t>) </a:t>
            </a:r>
            <a:endParaRPr lang="tr-TR" sz="2800" dirty="0"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anose="020B0603020202020204" pitchFamily="34" charset="0"/>
              </a:rPr>
              <a:t>K</a:t>
            </a:r>
            <a:r>
              <a:rPr lang="tr-TR" sz="2800" dirty="0" smtClean="0">
                <a:latin typeface="Trebuchet MS" panose="020B0603020202020204" pitchFamily="34" charset="0"/>
              </a:rPr>
              <a:t>rom bakırları </a:t>
            </a:r>
            <a:r>
              <a:rPr lang="tr-TR" sz="2800" dirty="0">
                <a:latin typeface="Trebuchet MS" panose="020B0603020202020204" pitchFamily="34" charset="0"/>
              </a:rPr>
              <a:t>(C18100-C18400</a:t>
            </a:r>
            <a:r>
              <a:rPr lang="tr-TR" sz="2800" dirty="0" smtClean="0">
                <a:latin typeface="Trebuchet MS" panose="020B0603020202020204" pitchFamily="34" charset="0"/>
              </a:rPr>
              <a:t>) </a:t>
            </a:r>
            <a:endParaRPr lang="tr-TR" sz="2800" dirty="0"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anose="020B0603020202020204" pitchFamily="34" charset="0"/>
              </a:rPr>
              <a:t>Z</a:t>
            </a:r>
            <a:r>
              <a:rPr lang="tr-TR" sz="2800" dirty="0" smtClean="0">
                <a:latin typeface="Trebuchet MS" panose="020B0603020202020204" pitchFamily="34" charset="0"/>
              </a:rPr>
              <a:t>irkonyum bakırları </a:t>
            </a:r>
            <a:r>
              <a:rPr lang="tr-TR" sz="2800" dirty="0">
                <a:latin typeface="Trebuchet MS" panose="020B0603020202020204" pitchFamily="34" charset="0"/>
              </a:rPr>
              <a:t>(C15000</a:t>
            </a:r>
            <a:r>
              <a:rPr lang="tr-TR" sz="2800" dirty="0" smtClean="0">
                <a:latin typeface="Trebuchet MS" panose="020B0603020202020204" pitchFamily="34" charset="0"/>
              </a:rPr>
              <a:t>) </a:t>
            </a:r>
            <a:endParaRPr lang="tr-TR" sz="2800" dirty="0"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anose="020B0603020202020204" pitchFamily="34" charset="0"/>
              </a:rPr>
              <a:t>K</a:t>
            </a:r>
            <a:r>
              <a:rPr lang="tr-TR" sz="2800" dirty="0" smtClean="0">
                <a:latin typeface="Trebuchet MS" panose="020B0603020202020204" pitchFamily="34" charset="0"/>
              </a:rPr>
              <a:t>rom-zirkonyum bakırı </a:t>
            </a:r>
            <a:r>
              <a:rPr lang="tr-TR" sz="2800" dirty="0">
                <a:latin typeface="Trebuchet MS" panose="020B0603020202020204" pitchFamily="34" charset="0"/>
              </a:rPr>
              <a:t>(C14500</a:t>
            </a:r>
            <a:r>
              <a:rPr lang="tr-TR" sz="2800" dirty="0" smtClean="0">
                <a:latin typeface="Trebuchet MS" panose="020B0603020202020204" pitchFamily="34" charset="0"/>
              </a:rPr>
              <a:t>) </a:t>
            </a:r>
            <a:endParaRPr lang="tr-TR" sz="2800" dirty="0"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endParaRPr lang="tr-TR" sz="1200" dirty="0" smtClean="0">
              <a:latin typeface="Trebuchet MS" panose="020B0603020202020204" pitchFamily="34" charset="0"/>
            </a:endParaRP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800" b="1" dirty="0" smtClean="0">
                <a:latin typeface="Trebuchet MS" panose="020B0603020202020204" pitchFamily="34" charset="0"/>
              </a:rPr>
              <a:t>Döküm alaşımları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anose="020B0603020202020204" pitchFamily="34" charset="0"/>
              </a:rPr>
              <a:t>%94 üzerinde bakır içerirler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 UNS kodları C81400-C83299 arasındadır.</a:t>
            </a:r>
          </a:p>
          <a:p>
            <a:pPr>
              <a:spcBef>
                <a:spcPts val="1200"/>
              </a:spcBef>
              <a:buClr>
                <a:schemeClr val="bg2">
                  <a:lumMod val="50000"/>
                </a:schemeClr>
              </a:buClr>
            </a:pPr>
            <a:r>
              <a:rPr lang="tr-TR" sz="2400" dirty="0" smtClean="0">
                <a:latin typeface="Trebuchet MS" panose="020B0603020202020204" pitchFamily="34" charset="0"/>
              </a:rPr>
              <a:t>Yüksek </a:t>
            </a:r>
            <a:r>
              <a:rPr lang="tr-TR" sz="2400" dirty="0">
                <a:latin typeface="Trebuchet MS" panose="020B0603020202020204" pitchFamily="34" charset="0"/>
              </a:rPr>
              <a:t>bakır alaşımları biraz daha düşük elektrik ve ısı iletkenliği yeterli olabilecek ve daha yüksek mekanik özellikler gerekli ise kullanılır</a:t>
            </a:r>
            <a:r>
              <a:rPr lang="tr-TR" sz="2400" dirty="0" smtClean="0">
                <a:latin typeface="Trebuchet MS" panose="020B0603020202020204" pitchFamily="34" charset="0"/>
              </a:rPr>
              <a:t>.</a:t>
            </a:r>
            <a:endParaRPr lang="tr-TR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330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23528" y="1278334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600" dirty="0" smtClean="0">
                <a:latin typeface="Trebuchet MS" panose="020B0603020202020204" pitchFamily="34" charset="0"/>
              </a:rPr>
              <a:t>İyi elektrik ve ısı iletkenliğinin yanı sıra yüksek mukavemet sunması sebebiyle kullanılırlar.</a:t>
            </a:r>
            <a:endParaRPr lang="tr-TR" sz="2600" dirty="0">
              <a:latin typeface="Trebuchet MS" panose="020B0603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tr-TR" sz="2600" b="1" dirty="0" smtClean="0">
                <a:latin typeface="Trebuchet MS" panose="020B0603020202020204" pitchFamily="34" charset="0"/>
              </a:rPr>
              <a:t>2 gruba ayrılırlar</a:t>
            </a:r>
            <a:endParaRPr lang="tr-TR" sz="2600" dirty="0" smtClean="0">
              <a:latin typeface="Trebuchet MS" panose="020B0603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tr-TR" sz="2600" u="sng" dirty="0" smtClean="0">
                <a:latin typeface="Trebuchet MS" panose="020B0603020202020204" pitchFamily="34" charset="0"/>
              </a:rPr>
              <a:t>Yüksek mukavemet alaşımları</a:t>
            </a:r>
            <a:endParaRPr lang="tr-TR" sz="2600" u="sng" dirty="0">
              <a:latin typeface="Trebuchet MS" panose="020B0603020202020204" pitchFamily="34" charset="0"/>
            </a:endParaRPr>
          </a:p>
          <a:p>
            <a:r>
              <a:rPr lang="tr-TR" sz="26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İşlem alaşımları: </a:t>
            </a:r>
            <a:r>
              <a:rPr lang="tr-TR" sz="2600" dirty="0">
                <a:latin typeface="Trebuchet MS" panose="020B0603020202020204" pitchFamily="34" charset="0"/>
              </a:rPr>
              <a:t>C17200 </a:t>
            </a:r>
            <a:r>
              <a:rPr lang="tr-TR" sz="2600" dirty="0" smtClean="0">
                <a:latin typeface="Trebuchet MS" panose="020B0603020202020204" pitchFamily="34" charset="0"/>
              </a:rPr>
              <a:t>ile </a:t>
            </a:r>
            <a:r>
              <a:rPr lang="tr-TR" sz="2600" dirty="0">
                <a:latin typeface="Trebuchet MS" panose="020B0603020202020204" pitchFamily="34" charset="0"/>
              </a:rPr>
              <a:t>C17400 </a:t>
            </a:r>
          </a:p>
          <a:p>
            <a:r>
              <a:rPr lang="tr-TR" sz="2600" dirty="0" smtClean="0">
                <a:latin typeface="Trebuchet MS" panose="020B0603020202020204" pitchFamily="34" charset="0"/>
              </a:rPr>
              <a:t>1.6 ile </a:t>
            </a:r>
            <a:r>
              <a:rPr lang="tr-TR" sz="2600" dirty="0">
                <a:latin typeface="Trebuchet MS" panose="020B0603020202020204" pitchFamily="34" charset="0"/>
              </a:rPr>
              <a:t>2.0% </a:t>
            </a:r>
            <a:r>
              <a:rPr lang="tr-TR" sz="2600" dirty="0" smtClean="0">
                <a:latin typeface="Trebuchet MS" panose="020B0603020202020204" pitchFamily="34" charset="0"/>
              </a:rPr>
              <a:t>Be ve </a:t>
            </a:r>
            <a:r>
              <a:rPr lang="tr-TR" sz="2600" dirty="0">
                <a:latin typeface="Trebuchet MS" panose="020B0603020202020204" pitchFamily="34" charset="0"/>
                <a:sym typeface="Symbol"/>
              </a:rPr>
              <a:t></a:t>
            </a:r>
            <a:r>
              <a:rPr lang="tr-TR" sz="2600" dirty="0" smtClean="0">
                <a:latin typeface="Trebuchet MS" panose="020B0603020202020204" pitchFamily="34" charset="0"/>
              </a:rPr>
              <a:t> </a:t>
            </a:r>
            <a:r>
              <a:rPr lang="tr-TR" sz="2600" dirty="0">
                <a:latin typeface="Trebuchet MS" panose="020B0603020202020204" pitchFamily="34" charset="0"/>
              </a:rPr>
              <a:t>0.3% </a:t>
            </a:r>
            <a:r>
              <a:rPr lang="tr-TR" sz="2600" dirty="0" err="1" smtClean="0">
                <a:latin typeface="Trebuchet MS" panose="020B0603020202020204" pitchFamily="34" charset="0"/>
              </a:rPr>
              <a:t>Co</a:t>
            </a:r>
            <a:r>
              <a:rPr lang="tr-TR" sz="2600" dirty="0" smtClean="0">
                <a:latin typeface="Trebuchet MS" panose="020B0603020202020204" pitchFamily="34" charset="0"/>
              </a:rPr>
              <a:t> içerirler. </a:t>
            </a:r>
            <a:endParaRPr lang="tr-TR" sz="2600" dirty="0">
              <a:latin typeface="Trebuchet MS" panose="020B0603020202020204" pitchFamily="34" charset="0"/>
            </a:endParaRPr>
          </a:p>
          <a:p>
            <a:r>
              <a:rPr lang="tr-TR" sz="26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Döküm alaşımları: </a:t>
            </a:r>
            <a:r>
              <a:rPr lang="tr-TR" sz="2600" dirty="0" smtClean="0">
                <a:latin typeface="Trebuchet MS" panose="020B0603020202020204" pitchFamily="34" charset="0"/>
              </a:rPr>
              <a:t>C82000 ile C82800</a:t>
            </a:r>
            <a:endParaRPr lang="tr-TR" sz="2600" dirty="0">
              <a:latin typeface="Trebuchet MS" panose="020B0603020202020204" pitchFamily="34" charset="0"/>
            </a:endParaRPr>
          </a:p>
          <a:p>
            <a:r>
              <a:rPr lang="tr-TR" sz="2600" dirty="0" smtClean="0">
                <a:latin typeface="Trebuchet MS" panose="020B0603020202020204" pitchFamily="34" charset="0"/>
              </a:rPr>
              <a:t>2.7%’ye kadar Be. </a:t>
            </a:r>
          </a:p>
          <a:p>
            <a:endParaRPr lang="tr-TR" sz="900" dirty="0" smtClean="0">
              <a:latin typeface="Trebuchet MS" panose="020B0603020202020204" pitchFamily="34" charset="0"/>
            </a:endParaRPr>
          </a:p>
          <a:p>
            <a:r>
              <a:rPr lang="tr-TR" sz="2600" u="sng" dirty="0" smtClean="0">
                <a:latin typeface="Trebuchet MS" panose="020B0603020202020204" pitchFamily="34" charset="0"/>
              </a:rPr>
              <a:t>Yüksek </a:t>
            </a:r>
            <a:r>
              <a:rPr lang="tr-TR" sz="2600" u="sng" dirty="0" err="1" smtClean="0">
                <a:latin typeface="Trebuchet MS" panose="020B0603020202020204" pitchFamily="34" charset="0"/>
              </a:rPr>
              <a:t>iletkenlikli</a:t>
            </a:r>
            <a:r>
              <a:rPr lang="tr-TR" sz="2600" u="sng" dirty="0" smtClean="0">
                <a:latin typeface="Trebuchet MS" panose="020B0603020202020204" pitchFamily="34" charset="0"/>
              </a:rPr>
              <a:t> alaşımlar</a:t>
            </a:r>
            <a:endParaRPr lang="tr-TR" sz="2600" dirty="0">
              <a:latin typeface="Trebuchet MS" panose="020B0603020202020204" pitchFamily="34" charset="0"/>
            </a:endParaRPr>
          </a:p>
          <a:p>
            <a:r>
              <a:rPr lang="tr-TR" sz="2600" dirty="0" smtClean="0">
                <a:latin typeface="Trebuchet MS" panose="020B0603020202020204" pitchFamily="34" charset="0"/>
              </a:rPr>
              <a:t>0.2-0.7</a:t>
            </a:r>
            <a:r>
              <a:rPr lang="tr-TR" sz="2600" dirty="0">
                <a:latin typeface="Trebuchet MS" panose="020B0603020202020204" pitchFamily="34" charset="0"/>
              </a:rPr>
              <a:t>% Be </a:t>
            </a:r>
            <a:r>
              <a:rPr lang="tr-TR" sz="2600" dirty="0" smtClean="0">
                <a:latin typeface="Trebuchet MS" panose="020B0603020202020204" pitchFamily="34" charset="0"/>
              </a:rPr>
              <a:t>ve daha yüksek miktarlarda </a:t>
            </a:r>
            <a:r>
              <a:rPr lang="tr-TR" sz="2600" dirty="0" err="1">
                <a:latin typeface="Trebuchet MS" panose="020B0603020202020204" pitchFamily="34" charset="0"/>
              </a:rPr>
              <a:t>Ni</a:t>
            </a:r>
            <a:r>
              <a:rPr lang="tr-TR" sz="2600" dirty="0">
                <a:latin typeface="Trebuchet MS" panose="020B0603020202020204" pitchFamily="34" charset="0"/>
              </a:rPr>
              <a:t> </a:t>
            </a:r>
            <a:r>
              <a:rPr lang="tr-TR" sz="2600" dirty="0">
                <a:latin typeface="+mj-lt"/>
              </a:rPr>
              <a:t>&amp;</a:t>
            </a:r>
            <a:r>
              <a:rPr lang="tr-TR" sz="2600" dirty="0">
                <a:latin typeface="Trebuchet MS" panose="020B0603020202020204" pitchFamily="34" charset="0"/>
              </a:rPr>
              <a:t> </a:t>
            </a:r>
            <a:r>
              <a:rPr lang="tr-TR" sz="2600" dirty="0" err="1">
                <a:latin typeface="Trebuchet MS" panose="020B0603020202020204" pitchFamily="34" charset="0"/>
              </a:rPr>
              <a:t>Co</a:t>
            </a:r>
            <a:r>
              <a:rPr lang="tr-TR" sz="2600" dirty="0">
                <a:latin typeface="Trebuchet MS" panose="020B0603020202020204" pitchFamily="34" charset="0"/>
              </a:rPr>
              <a:t> </a:t>
            </a:r>
            <a:endParaRPr lang="tr-TR" sz="2600" dirty="0" smtClean="0">
              <a:latin typeface="Trebuchet MS" panose="020B0603020202020204" pitchFamily="34" charset="0"/>
            </a:endParaRPr>
          </a:p>
          <a:p>
            <a:r>
              <a:rPr lang="tr-TR" sz="2600" dirty="0">
                <a:latin typeface="Trebuchet MS" panose="020B0603020202020204" pitchFamily="34" charset="0"/>
              </a:rPr>
              <a:t>Ancak yüksek maliyet ve çevreye zararlı etkileri (zehirli) nedeniyle alternatifleri araştırılıyor</a:t>
            </a:r>
            <a:r>
              <a:rPr lang="tr-TR" sz="2600" dirty="0" smtClean="0">
                <a:latin typeface="Trebuchet MS" panose="020B0603020202020204" pitchFamily="34" charset="0"/>
              </a:rPr>
              <a:t>.</a:t>
            </a:r>
            <a:endParaRPr lang="tr-TR" sz="2600" dirty="0">
              <a:latin typeface="Trebuchet MS" panose="020B0603020202020204" pitchFamily="34" charset="0"/>
            </a:endParaRPr>
          </a:p>
        </p:txBody>
      </p:sp>
      <p:sp>
        <p:nvSpPr>
          <p:cNvPr id="5" name="Başlık 3"/>
          <p:cNvSpPr txBox="1">
            <a:spLocks/>
          </p:cNvSpPr>
          <p:nvPr/>
        </p:nvSpPr>
        <p:spPr>
          <a:xfrm>
            <a:off x="395536" y="674440"/>
            <a:ext cx="8568952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dirty="0" smtClean="0">
                <a:latin typeface="Trebuchet MS" panose="020B0603020202020204" pitchFamily="34" charset="0"/>
              </a:rPr>
              <a:t>Berilyum bakırları</a:t>
            </a:r>
            <a:endParaRPr lang="tr-TR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422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23528" y="548680"/>
            <a:ext cx="8712968" cy="594320"/>
          </a:xfrm>
        </p:spPr>
        <p:txBody>
          <a:bodyPr>
            <a:noAutofit/>
          </a:bodyPr>
          <a:lstStyle/>
          <a:p>
            <a:r>
              <a:rPr lang="tr-TR" sz="4400" dirty="0">
                <a:latin typeface="Trebuchet MS" panose="020B0603020202020204" pitchFamily="34" charset="0"/>
              </a:rPr>
              <a:t>Cu-Be </a:t>
            </a:r>
            <a:r>
              <a:rPr lang="tr-TR" sz="4400" dirty="0" smtClean="0">
                <a:latin typeface="Trebuchet MS" panose="020B0603020202020204" pitchFamily="34" charset="0"/>
              </a:rPr>
              <a:t>alaşımları</a:t>
            </a:r>
            <a:endParaRPr lang="tr-TR" sz="4400" dirty="0">
              <a:latin typeface="Trebuchet MS" panose="020B0603020202020204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23528" y="1272817"/>
            <a:ext cx="835292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</a:pPr>
            <a:r>
              <a:rPr lang="tr-TR" sz="2800" dirty="0" smtClean="0">
                <a:latin typeface="Trebuchet MS" panose="020B0603020202020204" pitchFamily="34" charset="0"/>
              </a:rPr>
              <a:t>Berilyum bakırları (C17000-C17500</a:t>
            </a:r>
            <a:r>
              <a:rPr lang="tr-TR" sz="2800" dirty="0">
                <a:latin typeface="Trebuchet MS" panose="020B0603020202020204" pitchFamily="34" charset="0"/>
              </a:rPr>
              <a:t>)</a:t>
            </a:r>
            <a:endParaRPr lang="tr-TR" sz="2600" dirty="0" smtClean="0"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600" dirty="0" err="1" smtClean="0">
                <a:latin typeface="Trebuchet MS" panose="020B0603020202020204" pitchFamily="34" charset="0"/>
              </a:rPr>
              <a:t>Be’ın</a:t>
            </a:r>
            <a:r>
              <a:rPr lang="tr-TR" sz="2600" dirty="0" smtClean="0">
                <a:latin typeface="Trebuchet MS" panose="020B0603020202020204" pitchFamily="34" charset="0"/>
              </a:rPr>
              <a:t> Cu içinde çözünürlüğü 860°C’de </a:t>
            </a:r>
            <a:r>
              <a:rPr lang="tr-TR" sz="2600" dirty="0" err="1" smtClean="0">
                <a:latin typeface="Trebuchet MS" panose="020B0603020202020204" pitchFamily="34" charset="0"/>
              </a:rPr>
              <a:t>maks</a:t>
            </a:r>
            <a:r>
              <a:rPr lang="tr-TR" sz="2600" dirty="0" smtClean="0">
                <a:latin typeface="Trebuchet MS" panose="020B0603020202020204" pitchFamily="34" charset="0"/>
              </a:rPr>
              <a:t> %2,7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600" dirty="0">
                <a:latin typeface="Trebuchet MS" panose="020B0603020202020204" pitchFamily="34" charset="0"/>
              </a:rPr>
              <a:t> </a:t>
            </a:r>
            <a:r>
              <a:rPr lang="tr-TR" sz="2600" dirty="0" smtClean="0">
                <a:latin typeface="Trebuchet MS" panose="020B0603020202020204" pitchFamily="34" charset="0"/>
              </a:rPr>
              <a:t>    Oda </a:t>
            </a:r>
            <a:r>
              <a:rPr lang="tr-TR" sz="2600" dirty="0">
                <a:latin typeface="Trebuchet MS" panose="020B0603020202020204" pitchFamily="34" charset="0"/>
              </a:rPr>
              <a:t>sıcaklığında ise </a:t>
            </a:r>
            <a:r>
              <a:rPr lang="tr-TR" sz="2600" dirty="0" smtClean="0">
                <a:latin typeface="Trebuchet MS" panose="020B0603020202020204" pitchFamily="34" charset="0"/>
              </a:rPr>
              <a:t>çözünürlük çok </a:t>
            </a:r>
            <a:r>
              <a:rPr lang="tr-TR" sz="2600" dirty="0">
                <a:latin typeface="Trebuchet MS" panose="020B0603020202020204" pitchFamily="34" charset="0"/>
              </a:rPr>
              <a:t>düşük</a:t>
            </a:r>
            <a:r>
              <a:rPr lang="tr-TR" sz="2600" dirty="0" smtClean="0">
                <a:latin typeface="Trebuchet MS" panose="020B0603020202020204" pitchFamily="34" charset="0"/>
              </a:rPr>
              <a:t>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600" dirty="0">
                <a:latin typeface="Trebuchet MS" panose="020B0603020202020204" pitchFamily="34" charset="0"/>
              </a:rPr>
              <a:t>%2’ye kadar Be içeren     </a:t>
            </a:r>
            <a:endParaRPr lang="tr-TR" sz="2600" dirty="0" smtClean="0">
              <a:latin typeface="Trebuchet MS" panose="020B0603020202020204" pitchFamily="34" charset="0"/>
            </a:endParaRP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600" dirty="0" smtClean="0">
                <a:latin typeface="Trebuchet MS" panose="020B0603020202020204" pitchFamily="34" charset="0"/>
              </a:rPr>
              <a:t>    Cu-Be </a:t>
            </a:r>
            <a:r>
              <a:rPr lang="tr-TR" sz="2600" dirty="0">
                <a:latin typeface="Trebuchet MS" panose="020B0603020202020204" pitchFamily="34" charset="0"/>
              </a:rPr>
              <a:t>çökelmeyle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600" dirty="0" smtClean="0">
                <a:latin typeface="Trebuchet MS" panose="020B0603020202020204" pitchFamily="34" charset="0"/>
              </a:rPr>
              <a:t>    sertleşebilir!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600" b="1" dirty="0">
                <a:latin typeface="Trebuchet MS" panose="020B0603020202020204" pitchFamily="34" charset="0"/>
              </a:rPr>
              <a:t>ısıl işlemle çözeltiye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600" b="1" dirty="0" smtClean="0">
                <a:latin typeface="Trebuchet MS" panose="020B0603020202020204" pitchFamily="34" charset="0"/>
              </a:rPr>
              <a:t>    (</a:t>
            </a:r>
            <a:r>
              <a:rPr lang="tr-TR" sz="2600" dirty="0">
                <a:latin typeface="Trebuchet MS" panose="020B0603020202020204" pitchFamily="34" charset="0"/>
              </a:rPr>
              <a:t>800ºC</a:t>
            </a:r>
            <a:r>
              <a:rPr lang="tr-TR" sz="2600" b="1" dirty="0">
                <a:latin typeface="Trebuchet MS" panose="020B0603020202020204" pitchFamily="34" charset="0"/>
              </a:rPr>
              <a:t>)</a:t>
            </a:r>
            <a:r>
              <a:rPr lang="tr-TR" sz="2600" dirty="0">
                <a:latin typeface="Trebuchet MS" panose="020B0603020202020204" pitchFamily="34" charset="0"/>
              </a:rPr>
              <a:t> alınarak ve </a:t>
            </a:r>
            <a:endParaRPr lang="tr-TR" sz="2600" dirty="0" smtClean="0">
              <a:latin typeface="Trebuchet MS" panose="020B0603020202020204" pitchFamily="34" charset="0"/>
            </a:endParaRP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600" dirty="0" smtClean="0">
                <a:latin typeface="Trebuchet MS" panose="020B0603020202020204" pitchFamily="34" charset="0"/>
              </a:rPr>
              <a:t>    300-400ºC’lerde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600" b="1" dirty="0" smtClean="0">
                <a:latin typeface="Trebuchet MS" panose="020B0603020202020204" pitchFamily="34" charset="0"/>
              </a:rPr>
              <a:t>    yaşlandırma</a:t>
            </a:r>
            <a:r>
              <a:rPr lang="tr-TR" sz="2600" dirty="0" smtClean="0">
                <a:latin typeface="Trebuchet MS" panose="020B0603020202020204" pitchFamily="34" charset="0"/>
              </a:rPr>
              <a:t> </a:t>
            </a:r>
            <a:r>
              <a:rPr lang="tr-TR" sz="2600" dirty="0">
                <a:latin typeface="Trebuchet MS" panose="020B0603020202020204" pitchFamily="34" charset="0"/>
              </a:rPr>
              <a:t>ile ticari </a:t>
            </a:r>
            <a:endParaRPr lang="tr-TR" sz="2600" dirty="0" smtClean="0">
              <a:latin typeface="Trebuchet MS" panose="020B0603020202020204" pitchFamily="34" charset="0"/>
            </a:endParaRP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600" dirty="0" smtClean="0">
                <a:latin typeface="Trebuchet MS" panose="020B0603020202020204" pitchFamily="34" charset="0"/>
              </a:rPr>
              <a:t>    bakır </a:t>
            </a:r>
            <a:r>
              <a:rPr lang="tr-TR" sz="2600" dirty="0">
                <a:latin typeface="Trebuchet MS" panose="020B0603020202020204" pitchFamily="34" charset="0"/>
              </a:rPr>
              <a:t>alaşımları içinde </a:t>
            </a:r>
            <a:endParaRPr lang="tr-TR" sz="2600" dirty="0" smtClean="0">
              <a:latin typeface="Trebuchet MS" panose="020B0603020202020204" pitchFamily="34" charset="0"/>
            </a:endParaRP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600" dirty="0" smtClean="0">
                <a:latin typeface="Trebuchet MS" panose="020B0603020202020204" pitchFamily="34" charset="0"/>
              </a:rPr>
              <a:t>    en </a:t>
            </a:r>
            <a:r>
              <a:rPr lang="tr-TR" sz="2600" dirty="0">
                <a:latin typeface="Trebuchet MS" panose="020B0603020202020204" pitchFamily="34" charset="0"/>
              </a:rPr>
              <a:t>yüksek sertlik ve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600" dirty="0" smtClean="0">
                <a:latin typeface="Trebuchet MS" panose="020B0603020202020204" pitchFamily="34" charset="0"/>
              </a:rPr>
              <a:t>    mukavemet </a:t>
            </a:r>
            <a:r>
              <a:rPr lang="tr-TR" sz="2600" dirty="0">
                <a:latin typeface="Trebuchet MS" panose="020B0603020202020204" pitchFamily="34" charset="0"/>
              </a:rPr>
              <a:t>değeri</a:t>
            </a:r>
            <a:r>
              <a:rPr lang="tr-TR" sz="2600" dirty="0" smtClean="0">
                <a:latin typeface="Trebuchet MS" panose="020B0603020202020204" pitchFamily="34" charset="0"/>
              </a:rPr>
              <a:t>!</a:t>
            </a:r>
            <a:endParaRPr lang="tr-TR" sz="2600" dirty="0">
              <a:latin typeface="Trebuchet MS" panose="020B0603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2" t="6859" r="2325"/>
          <a:stretch/>
        </p:blipFill>
        <p:spPr bwMode="auto">
          <a:xfrm>
            <a:off x="4788024" y="2831633"/>
            <a:ext cx="4087169" cy="3621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6769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323527" y="1334373"/>
            <a:ext cx="619268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err="1" smtClean="0">
                <a:latin typeface="Trebuchet MS" panose="020B0603020202020204" pitchFamily="34" charset="0"/>
              </a:rPr>
              <a:t>Cu</a:t>
            </a:r>
            <a:r>
              <a:rPr lang="tr-TR" sz="2400" dirty="0" smtClean="0">
                <a:latin typeface="Trebuchet MS" panose="020B0603020202020204" pitchFamily="34" charset="0"/>
              </a:rPr>
              <a:t>-Be alaşımlarında çökelme adımları aşağıdaki gibidir:</a:t>
            </a:r>
          </a:p>
          <a:p>
            <a:endParaRPr lang="tr-TR" sz="2400" dirty="0">
              <a:latin typeface="Trebuchet MS" panose="020B0603020202020204" pitchFamily="34" charset="0"/>
            </a:endParaRPr>
          </a:p>
          <a:p>
            <a:endParaRPr lang="tr-TR" sz="2400" dirty="0">
              <a:latin typeface="Trebuchet MS" panose="020B0603020202020204" pitchFamily="34" charset="0"/>
            </a:endParaRP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önce GP </a:t>
            </a:r>
            <a:r>
              <a:rPr lang="tr-TR" sz="2400" dirty="0" err="1" smtClean="0">
                <a:latin typeface="Trebuchet MS" panose="020B0603020202020204" pitchFamily="34" charset="0"/>
              </a:rPr>
              <a:t>zonları</a:t>
            </a:r>
            <a:r>
              <a:rPr lang="tr-TR" sz="2400" dirty="0" smtClean="0">
                <a:latin typeface="Trebuchet MS" panose="020B0603020202020204" pitchFamily="34" charset="0"/>
              </a:rPr>
              <a:t> oluşur, kısmi yaşlandırmaya devam edildiğinde </a:t>
            </a:r>
            <a:r>
              <a:rPr lang="tr-TR" sz="2400" dirty="0" err="1" smtClean="0">
                <a:latin typeface="Trebuchet MS" panose="020B0603020202020204" pitchFamily="34" charset="0"/>
              </a:rPr>
              <a:t>koheran</a:t>
            </a:r>
            <a:r>
              <a:rPr lang="tr-TR" sz="2400" dirty="0" smtClean="0">
                <a:latin typeface="Trebuchet MS" panose="020B0603020202020204" pitchFamily="34" charset="0"/>
              </a:rPr>
              <a:t> 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 çökeltilerine dönüşür.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Artan yaşlandırma sıcaklığı (380°C) düzenli HMK </a:t>
            </a:r>
            <a:r>
              <a:rPr lang="tr-TR" sz="2400" b="1" dirty="0" smtClean="0">
                <a:solidFill>
                  <a:schemeClr val="tx2"/>
                </a:solidFill>
                <a:latin typeface="Trebuchet MS" panose="020B0603020202020204" pitchFamily="34" charset="0"/>
                <a:sym typeface="Symbol"/>
              </a:rPr>
              <a:t>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 denge fazı oluşur ve aşırı yaşlanma ile sertlik de düşer.</a:t>
            </a:r>
            <a:endParaRPr lang="tr-TR" sz="2400" dirty="0" smtClean="0">
              <a:latin typeface="Trebuchet MS" panose="020B0603020202020204" pitchFamily="34" charset="0"/>
            </a:endParaRP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>
                <a:latin typeface="Trebuchet MS" panose="020B0603020202020204" pitchFamily="34" charset="0"/>
              </a:rPr>
              <a:t>Bu alaşımlar yüksek sertlik ve mukavemetleri nedeniyle </a:t>
            </a:r>
            <a:r>
              <a:rPr lang="tr-TR" sz="2400" dirty="0" smtClean="0">
                <a:latin typeface="Trebuchet MS" panose="020B0603020202020204" pitchFamily="34" charset="0"/>
              </a:rPr>
              <a:t>kesici, </a:t>
            </a:r>
            <a:r>
              <a:rPr lang="tr-TR" sz="2400" dirty="0">
                <a:latin typeface="Trebuchet MS" panose="020B0603020202020204" pitchFamily="34" charset="0"/>
              </a:rPr>
              <a:t>delici takımlarda, kalıp </a:t>
            </a:r>
            <a:r>
              <a:rPr lang="tr-TR" sz="2400" dirty="0" smtClean="0">
                <a:latin typeface="Trebuchet MS" panose="020B0603020202020204" pitchFamily="34" charset="0"/>
              </a:rPr>
              <a:t>malzemesi olarak kullanılır.</a:t>
            </a:r>
            <a:endParaRPr lang="tr-TR" sz="2400" dirty="0">
              <a:latin typeface="Trebuchet MS" panose="020B0603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4" t="31052" r="5217" b="2912"/>
          <a:stretch/>
        </p:blipFill>
        <p:spPr bwMode="auto">
          <a:xfrm>
            <a:off x="6709571" y="2139238"/>
            <a:ext cx="1953876" cy="188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20" t="4874" r="3597" b="4170"/>
          <a:stretch/>
        </p:blipFill>
        <p:spPr bwMode="auto">
          <a:xfrm>
            <a:off x="6718116" y="4077072"/>
            <a:ext cx="1936786" cy="187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5868144" y="1109057"/>
            <a:ext cx="2898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b="1" dirty="0" smtClean="0">
                <a:latin typeface="Trebuchet MS" pitchFamily="34" charset="0"/>
              </a:rPr>
              <a:t>800°C’de çözeltiye alınmış, </a:t>
            </a:r>
          </a:p>
          <a:p>
            <a:pPr algn="r"/>
            <a:r>
              <a:rPr lang="tr-TR" sz="1400" b="1" dirty="0" smtClean="0">
                <a:latin typeface="Trebuchet MS" pitchFamily="34" charset="0"/>
              </a:rPr>
              <a:t>suda su verilmiş ve 350°C’de 4 saat yaşlandırılmış %1,87Be alaşımının </a:t>
            </a:r>
            <a:r>
              <a:rPr lang="tr-TR" sz="1400" b="1" dirty="0" err="1" smtClean="0">
                <a:latin typeface="Trebuchet MS" pitchFamily="34" charset="0"/>
              </a:rPr>
              <a:t>mikroyapısı</a:t>
            </a:r>
            <a:endParaRPr lang="tr-TR" sz="1400" b="1" dirty="0">
              <a:latin typeface="Trebuchet MS" pitchFamily="34" charset="0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6300192" y="6002704"/>
            <a:ext cx="24429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b="1" dirty="0" smtClean="0">
                <a:latin typeface="Trebuchet MS" pitchFamily="34" charset="0"/>
              </a:rPr>
              <a:t>Aynı alaşımın 400°C’de 16 saat yaşlandırma sonrasında </a:t>
            </a:r>
            <a:r>
              <a:rPr lang="tr-TR" sz="1400" b="1" dirty="0" err="1" smtClean="0">
                <a:latin typeface="Trebuchet MS" pitchFamily="34" charset="0"/>
              </a:rPr>
              <a:t>mikroyapısı</a:t>
            </a:r>
            <a:r>
              <a:rPr lang="tr-TR" sz="1400" b="1" dirty="0" smtClean="0">
                <a:latin typeface="Trebuchet MS" pitchFamily="34" charset="0"/>
              </a:rPr>
              <a:t> </a:t>
            </a:r>
            <a:endParaRPr lang="tr-TR" sz="1400" b="1" dirty="0">
              <a:latin typeface="Trebuchet MS" pitchFamily="34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lum bright="-1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94" t="17709" r="4749" b="72724"/>
          <a:stretch/>
        </p:blipFill>
        <p:spPr bwMode="auto">
          <a:xfrm>
            <a:off x="395536" y="2363639"/>
            <a:ext cx="5195668" cy="561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ağ Ok 6"/>
          <p:cNvSpPr/>
          <p:nvPr/>
        </p:nvSpPr>
        <p:spPr>
          <a:xfrm>
            <a:off x="6012160" y="4941168"/>
            <a:ext cx="570354" cy="21602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Başlık 3"/>
          <p:cNvSpPr>
            <a:spLocks noGrp="1"/>
          </p:cNvSpPr>
          <p:nvPr>
            <p:ph type="title"/>
          </p:nvPr>
        </p:nvSpPr>
        <p:spPr>
          <a:xfrm>
            <a:off x="323528" y="548680"/>
            <a:ext cx="8712968" cy="594320"/>
          </a:xfrm>
        </p:spPr>
        <p:txBody>
          <a:bodyPr>
            <a:noAutofit/>
          </a:bodyPr>
          <a:lstStyle/>
          <a:p>
            <a:r>
              <a:rPr lang="tr-TR" sz="4400" dirty="0">
                <a:latin typeface="Trebuchet MS" panose="020B0603020202020204" pitchFamily="34" charset="0"/>
              </a:rPr>
              <a:t>Cu-Be </a:t>
            </a:r>
            <a:r>
              <a:rPr lang="tr-TR" sz="4400" dirty="0" smtClean="0">
                <a:latin typeface="Trebuchet MS" panose="020B0603020202020204" pitchFamily="34" charset="0"/>
              </a:rPr>
              <a:t>alaşımları</a:t>
            </a:r>
            <a:endParaRPr lang="tr-TR" sz="4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41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23528" y="602432"/>
            <a:ext cx="8568952" cy="594320"/>
          </a:xfrm>
        </p:spPr>
        <p:txBody>
          <a:bodyPr>
            <a:noAutofit/>
          </a:bodyPr>
          <a:lstStyle/>
          <a:p>
            <a:r>
              <a:rPr lang="tr-TR" sz="4000" dirty="0" smtClean="0">
                <a:latin typeface="Trebuchet MS" panose="020B0603020202020204" pitchFamily="34" charset="0"/>
              </a:rPr>
              <a:t>Krom bakırları</a:t>
            </a:r>
            <a:endParaRPr lang="tr-TR" sz="2800" b="1" dirty="0">
              <a:latin typeface="Trebuchet MS" panose="020B0603020202020204" pitchFamily="34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251520" y="1405220"/>
            <a:ext cx="87849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0.6 ile </a:t>
            </a:r>
            <a:r>
              <a:rPr lang="tr-TR" sz="2400" dirty="0">
                <a:latin typeface="Trebuchet MS" panose="020B0603020202020204" pitchFamily="34" charset="0"/>
              </a:rPr>
              <a:t>1.2% </a:t>
            </a:r>
            <a:r>
              <a:rPr lang="tr-TR" sz="2400" dirty="0" smtClean="0">
                <a:latin typeface="Trebuchet MS" panose="020B0603020202020204" pitchFamily="34" charset="0"/>
              </a:rPr>
              <a:t>Cr içeren yüksek bakır alaşımları </a:t>
            </a:r>
            <a:endParaRPr lang="tr-TR" sz="2400" dirty="0">
              <a:latin typeface="Trebuchet MS" panose="020B0603020202020204" pitchFamily="34" charset="0"/>
            </a:endParaRPr>
          </a:p>
          <a:p>
            <a:pPr>
              <a:spcAft>
                <a:spcPts val="300"/>
              </a:spcAft>
              <a:buClr>
                <a:schemeClr val="bg2">
                  <a:lumMod val="50000"/>
                </a:schemeClr>
              </a:buClr>
            </a:pPr>
            <a:r>
              <a:rPr lang="tr-TR" sz="2400" b="1" dirty="0">
                <a:solidFill>
                  <a:schemeClr val="tx2"/>
                </a:solidFill>
                <a:latin typeface="Trebuchet MS" panose="020B0603020202020204" pitchFamily="34" charset="0"/>
              </a:rPr>
              <a:t>	</a:t>
            </a:r>
            <a:r>
              <a:rPr lang="tr-TR" sz="2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İşlem alaşımları: </a:t>
            </a:r>
            <a:r>
              <a:rPr lang="tr-TR" sz="2400" dirty="0">
                <a:latin typeface="Trebuchet MS" panose="020B0603020202020204" pitchFamily="34" charset="0"/>
              </a:rPr>
              <a:t>C18050 </a:t>
            </a:r>
            <a:r>
              <a:rPr lang="tr-TR" sz="2400" dirty="0" smtClean="0">
                <a:latin typeface="Trebuchet MS" panose="020B0603020202020204" pitchFamily="34" charset="0"/>
              </a:rPr>
              <a:t>ile C18600 </a:t>
            </a:r>
            <a:endParaRPr lang="tr-TR" sz="2400" dirty="0">
              <a:latin typeface="Trebuchet MS" panose="020B0603020202020204" pitchFamily="34" charset="0"/>
            </a:endParaRPr>
          </a:p>
          <a:p>
            <a:pPr>
              <a:spcAft>
                <a:spcPts val="300"/>
              </a:spcAft>
              <a:buClr>
                <a:schemeClr val="bg2">
                  <a:lumMod val="50000"/>
                </a:schemeClr>
              </a:buClr>
            </a:pPr>
            <a:r>
              <a:rPr lang="tr-TR" sz="2400" b="1" dirty="0">
                <a:solidFill>
                  <a:schemeClr val="tx2"/>
                </a:solidFill>
                <a:latin typeface="Trebuchet MS" panose="020B0603020202020204" pitchFamily="34" charset="0"/>
              </a:rPr>
              <a:t>	</a:t>
            </a:r>
            <a:r>
              <a:rPr lang="tr-TR" sz="2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Döküm alaşımları: </a:t>
            </a:r>
            <a:r>
              <a:rPr lang="tr-TR" sz="2400" dirty="0">
                <a:latin typeface="Trebuchet MS" panose="020B0603020202020204" pitchFamily="34" charset="0"/>
              </a:rPr>
              <a:t>C81400 </a:t>
            </a:r>
            <a:r>
              <a:rPr lang="tr-TR" sz="2400" dirty="0" smtClean="0">
                <a:latin typeface="Trebuchet MS" panose="020B0603020202020204" pitchFamily="34" charset="0"/>
              </a:rPr>
              <a:t>ile C81540 </a:t>
            </a:r>
            <a:endParaRPr lang="tr-TR" sz="2400" dirty="0">
              <a:latin typeface="Trebuchet MS" panose="020B0603020202020204" pitchFamily="34" charset="0"/>
            </a:endParaRPr>
          </a:p>
          <a:p>
            <a:pPr marL="342900" indent="-342900">
              <a:spcAft>
                <a:spcPts val="3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Yüksek mukavemet (çökelme sertleşmesi sayesinde</a:t>
            </a:r>
            <a:r>
              <a:rPr lang="tr-TR" sz="2400" dirty="0">
                <a:latin typeface="Trebuchet MS" panose="020B0603020202020204" pitchFamily="34" charset="0"/>
              </a:rPr>
              <a:t>) Tam yaşlandırıldığında mukavemeti saf bakırınkinin 2 katı kadar</a:t>
            </a:r>
            <a:r>
              <a:rPr lang="tr-TR" sz="2400" dirty="0" smtClean="0">
                <a:latin typeface="Trebuchet MS" panose="020B0603020202020204" pitchFamily="34" charset="0"/>
              </a:rPr>
              <a:t>!</a:t>
            </a:r>
          </a:p>
          <a:p>
            <a:pPr marL="342900" indent="-342900">
              <a:spcAft>
                <a:spcPts val="3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Saf bakırdan daha üstün korozyon direnci </a:t>
            </a:r>
            <a:r>
              <a:rPr lang="tr-TR" sz="2400" dirty="0">
                <a:latin typeface="Trebuchet MS" panose="020B0603020202020204" pitchFamily="34" charset="0"/>
              </a:rPr>
              <a:t>(</a:t>
            </a:r>
            <a:r>
              <a:rPr lang="tr-TR" sz="2400" dirty="0" smtClean="0">
                <a:latin typeface="Trebuchet MS" panose="020B0603020202020204" pitchFamily="34" charset="0"/>
              </a:rPr>
              <a:t>Cr koruyucu oksit filmini daha sağlam yapar!)</a:t>
            </a:r>
            <a:endParaRPr lang="tr-TR" sz="2400" dirty="0">
              <a:latin typeface="Trebuchet MS" panose="020B0603020202020204" pitchFamily="34" charset="0"/>
            </a:endParaRPr>
          </a:p>
          <a:p>
            <a:pPr marL="342900" indent="-342900">
              <a:spcAft>
                <a:spcPts val="3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Yüksek elektrik iletkenliği: 85</a:t>
            </a:r>
            <a:r>
              <a:rPr lang="tr-TR" sz="2400" dirty="0">
                <a:latin typeface="Trebuchet MS" panose="020B0603020202020204" pitchFamily="34" charset="0"/>
              </a:rPr>
              <a:t>% IACS </a:t>
            </a:r>
            <a:r>
              <a:rPr lang="tr-TR" sz="2400" dirty="0" smtClean="0">
                <a:latin typeface="Trebuchet MS" panose="020B0603020202020204" pitchFamily="34" charset="0"/>
              </a:rPr>
              <a:t>civarında</a:t>
            </a:r>
          </a:p>
          <a:p>
            <a:pPr marL="342900" indent="-342900">
              <a:spcAft>
                <a:spcPts val="3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Mükemmel soğuk ve sıcak şekillendirme kabiliyeti </a:t>
            </a:r>
            <a:endParaRPr lang="tr-TR" sz="2400" dirty="0">
              <a:latin typeface="Trebuchet MS" panose="020B0603020202020204" pitchFamily="34" charset="0"/>
            </a:endParaRPr>
          </a:p>
          <a:p>
            <a:pPr marL="342900" indent="-342900">
              <a:spcAft>
                <a:spcPts val="3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Yüksek sıcaklıklarda (450°C civarında) mukavemetini korur</a:t>
            </a:r>
          </a:p>
          <a:p>
            <a:pPr marL="342900" indent="-342900">
              <a:spcAft>
                <a:spcPts val="3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İyi iletkenlikle birlikte yüksek mukavemet gerekli olduğunda kullanılır</a:t>
            </a:r>
          </a:p>
        </p:txBody>
      </p:sp>
    </p:spTree>
    <p:extLst>
      <p:ext uri="{BB962C8B-B14F-4D97-AF65-F5344CB8AC3E}">
        <p14:creationId xmlns:p14="http://schemas.microsoft.com/office/powerpoint/2010/main" xmlns="" val="213058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298226" y="764704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smtClean="0">
                <a:solidFill>
                  <a:schemeClr val="tx2"/>
                </a:solidFill>
                <a:latin typeface="Trebuchet MS" pitchFamily="34" charset="0"/>
              </a:rPr>
              <a:t>Bakır alaşımları-Tarihçe </a:t>
            </a:r>
            <a:endParaRPr lang="tr-TR" sz="4400" dirty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8" t="4231" r="4555" b="6173"/>
          <a:stretch/>
        </p:blipFill>
        <p:spPr bwMode="auto">
          <a:xfrm>
            <a:off x="5012110" y="1988840"/>
            <a:ext cx="3780639" cy="374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98226" y="1866304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800" dirty="0" smtClean="0">
                <a:latin typeface="Trebuchet MS" panose="020B0603020202020204" pitchFamily="34" charset="0"/>
              </a:rPr>
              <a:t>Bakır madeni para imalatında kullanılan ilk metaldir ve bu pratiğin MÖ 8000 yılında başladığı düşünülmektedir.</a:t>
            </a:r>
          </a:p>
          <a:p>
            <a:endParaRPr lang="tr-TR" sz="2800" dirty="0" smtClean="0">
              <a:latin typeface="Trebuchet MS" panose="020B0603020202020204" pitchFamily="34" charset="0"/>
            </a:endParaRPr>
          </a:p>
          <a:p>
            <a:r>
              <a:rPr lang="en-US" sz="2400" dirty="0" smtClean="0">
                <a:latin typeface="Trebuchet MS" panose="020B0603020202020204" pitchFamily="34" charset="0"/>
              </a:rPr>
              <a:t>Roma</a:t>
            </a:r>
            <a:r>
              <a:rPr lang="tr-TR" sz="2400" dirty="0" smtClean="0">
                <a:latin typeface="Trebuchet MS" panose="020B0603020202020204" pitchFamily="34" charset="0"/>
              </a:rPr>
              <a:t> İmparatorluğu döneminde basılan imparator</a:t>
            </a:r>
            <a:r>
              <a:rPr lang="en-US" sz="2400" dirty="0" smtClean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Constantinus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smtClean="0">
                <a:latin typeface="Trebuchet MS" panose="020B0603020202020204" pitchFamily="34" charset="0"/>
              </a:rPr>
              <a:t>I</a:t>
            </a:r>
            <a:r>
              <a:rPr lang="tr-TR" sz="2400" dirty="0" smtClean="0">
                <a:latin typeface="Trebuchet MS" panose="020B0603020202020204" pitchFamily="34" charset="0"/>
              </a:rPr>
              <a:t>’in resminin basıldığı madeni para!</a:t>
            </a:r>
            <a:r>
              <a:rPr lang="en-US" sz="2400" dirty="0" smtClean="0">
                <a:latin typeface="Trebuchet MS" panose="020B0603020202020204" pitchFamily="34" charset="0"/>
              </a:rPr>
              <a:t>.</a:t>
            </a:r>
            <a:endParaRPr lang="tr-TR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184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23528" y="890464"/>
            <a:ext cx="8568952" cy="594320"/>
          </a:xfrm>
        </p:spPr>
        <p:txBody>
          <a:bodyPr>
            <a:noAutofit/>
          </a:bodyPr>
          <a:lstStyle/>
          <a:p>
            <a:r>
              <a:rPr lang="tr-TR" sz="4000" dirty="0" smtClean="0">
                <a:latin typeface="Trebuchet MS" panose="020B0603020202020204" pitchFamily="34" charset="0"/>
              </a:rPr>
              <a:t>Yüksek bakır alaşımları ve özellikleri</a:t>
            </a:r>
            <a:endParaRPr lang="tr-TR" sz="2800" b="1" dirty="0">
              <a:latin typeface="Trebuchet MS" panose="020B0603020202020204" pitchFamily="34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4355976" y="2276872"/>
            <a:ext cx="3528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latin typeface="Trebuchet MS" panose="020B0603020202020204" pitchFamily="34" charset="0"/>
              </a:rPr>
              <a:t>Krom bakırlarının döküm yapısı</a:t>
            </a:r>
          </a:p>
        </p:txBody>
      </p:sp>
      <p:pic>
        <p:nvPicPr>
          <p:cNvPr id="22530" name="Picture 2" descr="Microstructu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2" t="4379" r="3361" b="5100"/>
          <a:stretch/>
        </p:blipFill>
        <p:spPr bwMode="auto">
          <a:xfrm>
            <a:off x="683970" y="1705936"/>
            <a:ext cx="3416183" cy="220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Microstructur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2" t="4292" r="3361" b="4077"/>
          <a:stretch/>
        </p:blipFill>
        <p:spPr bwMode="auto">
          <a:xfrm>
            <a:off x="683970" y="3937359"/>
            <a:ext cx="3416183" cy="222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4283968" y="4424970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latin typeface="Trebuchet MS" panose="020B0603020202020204" pitchFamily="34" charset="0"/>
              </a:rPr>
              <a:t>Krom bakırlarının Yaşlandırılmış ve soğuk çekilmiş yapısı</a:t>
            </a:r>
          </a:p>
        </p:txBody>
      </p:sp>
    </p:spTree>
    <p:extLst>
      <p:ext uri="{BB962C8B-B14F-4D97-AF65-F5344CB8AC3E}">
        <p14:creationId xmlns:p14="http://schemas.microsoft.com/office/powerpoint/2010/main" xmlns="" val="233389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23528" y="1844824"/>
            <a:ext cx="86409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Elektrik, elektronik ve otomotiv sektörlerinde terminal ve konektör uygulamalarında</a:t>
            </a:r>
            <a:endParaRPr lang="tr-TR" sz="2400" dirty="0"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Röle ve şalter panolarında yay uygulamaları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Entegre devre 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err="1">
                <a:latin typeface="Trebuchet MS" panose="020B0603020202020204" pitchFamily="34" charset="0"/>
              </a:rPr>
              <a:t>B</a:t>
            </a:r>
            <a:r>
              <a:rPr lang="tr-TR" sz="2400" dirty="0" err="1" smtClean="0">
                <a:latin typeface="Trebuchet MS" panose="020B0603020202020204" pitchFamily="34" charset="0"/>
              </a:rPr>
              <a:t>usbar</a:t>
            </a:r>
            <a:r>
              <a:rPr lang="tr-TR" sz="2400" dirty="0" smtClean="0">
                <a:latin typeface="Trebuchet MS" panose="020B0603020202020204" pitchFamily="34" charset="0"/>
              </a:rPr>
              <a:t> </a:t>
            </a:r>
            <a:endParaRPr lang="tr-TR" sz="2400" dirty="0"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Rotor çekirdek ve gövdeleri 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>
                <a:latin typeface="Trebuchet MS" panose="020B0603020202020204" pitchFamily="34" charset="0"/>
              </a:rPr>
              <a:t>A</a:t>
            </a:r>
            <a:r>
              <a:rPr lang="tr-TR" sz="2400" dirty="0" smtClean="0">
                <a:latin typeface="Trebuchet MS" panose="020B0603020202020204" pitchFamily="34" charset="0"/>
              </a:rPr>
              <a:t>rmatürler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err="1" smtClean="0">
                <a:latin typeface="Trebuchet MS" panose="020B0603020202020204" pitchFamily="34" charset="0"/>
              </a:rPr>
              <a:t>Komutatörler</a:t>
            </a:r>
            <a:endParaRPr lang="tr-TR" sz="2400" dirty="0" smtClean="0"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Nokta kaynak </a:t>
            </a:r>
            <a:r>
              <a:rPr lang="tr-TR" sz="2400" dirty="0" err="1" smtClean="0">
                <a:latin typeface="Trebuchet MS" panose="020B0603020202020204" pitchFamily="34" charset="0"/>
              </a:rPr>
              <a:t>elektrodları</a:t>
            </a:r>
            <a:r>
              <a:rPr lang="tr-TR" sz="2400" dirty="0" smtClean="0">
                <a:latin typeface="Trebuchet MS" panose="020B0603020202020204" pitchFamily="34" charset="0"/>
              </a:rPr>
              <a:t>, direnç kaynak diskleri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Elektrik şalterleri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Sürekli ve statik döküm kalıplar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Yüksek fırın </a:t>
            </a:r>
            <a:r>
              <a:rPr lang="tr-TR" sz="2400" dirty="0" err="1" smtClean="0">
                <a:latin typeface="Trebuchet MS" panose="020B0603020202020204" pitchFamily="34" charset="0"/>
              </a:rPr>
              <a:t>tüyerleri</a:t>
            </a:r>
            <a:endParaRPr lang="tr-TR" sz="2400" dirty="0" smtClean="0"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err="1" smtClean="0">
                <a:latin typeface="Trebuchet MS" panose="020B0603020202020204" pitchFamily="34" charset="0"/>
              </a:rPr>
              <a:t>Kıvılcımlanmaz</a:t>
            </a:r>
            <a:r>
              <a:rPr lang="tr-TR" sz="2400" dirty="0" smtClean="0">
                <a:latin typeface="Trebuchet MS" panose="020B0603020202020204" pitchFamily="34" charset="0"/>
              </a:rPr>
              <a:t> yapısal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251520" y="597110"/>
            <a:ext cx="8928992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tr-TR" sz="44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Bakır ve yüksek </a:t>
            </a:r>
            <a:r>
              <a:rPr lang="tr-TR" sz="4400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bakırlı alaşımların </a:t>
            </a:r>
            <a:r>
              <a:rPr lang="tr-TR" sz="44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kullanım alanları</a:t>
            </a:r>
          </a:p>
        </p:txBody>
      </p:sp>
    </p:spTree>
    <p:extLst>
      <p:ext uri="{BB962C8B-B14F-4D97-AF65-F5344CB8AC3E}">
        <p14:creationId xmlns:p14="http://schemas.microsoft.com/office/powerpoint/2010/main" xmlns="" val="176384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395536" y="602432"/>
            <a:ext cx="8712968" cy="594320"/>
          </a:xfrm>
        </p:spPr>
        <p:txBody>
          <a:bodyPr>
            <a:noAutofit/>
          </a:bodyPr>
          <a:lstStyle/>
          <a:p>
            <a:r>
              <a:rPr lang="tr-TR" sz="4000" dirty="0" smtClean="0">
                <a:latin typeface="Trebuchet MS" panose="020B0603020202020204" pitchFamily="34" charset="0"/>
              </a:rPr>
              <a:t>Cu-</a:t>
            </a:r>
            <a:r>
              <a:rPr lang="tr-TR" sz="4000" dirty="0" err="1" smtClean="0">
                <a:latin typeface="Trebuchet MS" panose="020B0603020202020204" pitchFamily="34" charset="0"/>
              </a:rPr>
              <a:t>Zn</a:t>
            </a:r>
            <a:r>
              <a:rPr lang="tr-TR" sz="4000" dirty="0" smtClean="0">
                <a:latin typeface="Trebuchet MS" panose="020B0603020202020204" pitchFamily="34" charset="0"/>
              </a:rPr>
              <a:t> (Pirinç) alaşımları</a:t>
            </a:r>
            <a:endParaRPr lang="tr-TR" sz="4000" dirty="0">
              <a:latin typeface="Trebuchet MS" panose="020B060302020202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70740" y="1412776"/>
            <a:ext cx="504881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err="1" smtClean="0">
                <a:latin typeface="Trebuchet MS" panose="020B0603020202020204" pitchFamily="34" charset="0"/>
                <a:sym typeface="Symbol"/>
              </a:rPr>
              <a:t>Zn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 456</a:t>
            </a:r>
            <a:r>
              <a:rPr lang="tr-TR" sz="2400" dirty="0" err="1" smtClean="0">
                <a:latin typeface="Trebuchet MS" pitchFamily="34" charset="0"/>
                <a:sym typeface="Symbol"/>
              </a:rPr>
              <a:t>C’de</a:t>
            </a:r>
            <a:r>
              <a:rPr lang="tr-TR" sz="2400" dirty="0" smtClean="0">
                <a:latin typeface="Trebuchet MS" panose="020B0603020202020204" pitchFamily="34" charset="0"/>
              </a:rPr>
              <a:t> </a:t>
            </a:r>
            <a:r>
              <a:rPr lang="tr-TR" sz="2400" b="1" dirty="0" err="1" smtClean="0">
                <a:latin typeface="Trebuchet MS" panose="020B0603020202020204" pitchFamily="34" charset="0"/>
              </a:rPr>
              <a:t>Cu</a:t>
            </a:r>
            <a:r>
              <a:rPr lang="tr-TR" sz="2400" b="1" dirty="0" smtClean="0">
                <a:latin typeface="Trebuchet MS" panose="020B0603020202020204" pitchFamily="34" charset="0"/>
              </a:rPr>
              <a:t> içinde % 39’a kadar</a:t>
            </a:r>
            <a:r>
              <a:rPr lang="tr-TR" sz="2400" dirty="0" smtClean="0">
                <a:latin typeface="Trebuchet MS" panose="020B0603020202020204" pitchFamily="34" charset="0"/>
              </a:rPr>
              <a:t> çözünerek </a:t>
            </a:r>
            <a:r>
              <a:rPr lang="tr-TR" sz="2400" b="1" dirty="0" smtClean="0">
                <a:latin typeface="Trebuchet MS" panose="020B0603020202020204" pitchFamily="34" charset="0"/>
              </a:rPr>
              <a:t>katı eriyik </a:t>
            </a:r>
            <a:r>
              <a:rPr lang="tr-TR" sz="2400" dirty="0" smtClean="0">
                <a:latin typeface="Trebuchet MS" panose="020B0603020202020204" pitchFamily="34" charset="0"/>
              </a:rPr>
              <a:t>oluşturur ve geniş bir aralıkta değişen özellikler gösterir.</a:t>
            </a:r>
          </a:p>
          <a:p>
            <a:pPr marL="342900" indent="-3429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Cu-</a:t>
            </a:r>
            <a:r>
              <a:rPr lang="tr-TR" sz="2400" dirty="0" err="1" smtClean="0">
                <a:latin typeface="Trebuchet MS" panose="020B0603020202020204" pitchFamily="34" charset="0"/>
                <a:sym typeface="Symbol"/>
              </a:rPr>
              <a:t>Zn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 alaşımlarına </a:t>
            </a:r>
            <a:r>
              <a:rPr lang="tr-TR" sz="2400" b="1" dirty="0" err="1">
                <a:latin typeface="Trebuchet MS" panose="020B0603020202020204" pitchFamily="34" charset="0"/>
                <a:sym typeface="Symbol"/>
              </a:rPr>
              <a:t>Sn</a:t>
            </a:r>
            <a:r>
              <a:rPr lang="tr-TR" sz="2400" b="1" dirty="0" smtClean="0">
                <a:latin typeface="Trebuchet MS" panose="020B0603020202020204" pitchFamily="34" charset="0"/>
                <a:sym typeface="Symbol"/>
              </a:rPr>
              <a:t>, </a:t>
            </a:r>
            <a:r>
              <a:rPr lang="tr-TR" sz="2400" b="1" dirty="0" smtClean="0">
                <a:latin typeface="Trebuchet MS" panose="020B0603020202020204" pitchFamily="34" charset="0"/>
              </a:rPr>
              <a:t>Al</a:t>
            </a:r>
            <a:r>
              <a:rPr lang="tr-TR" sz="2400" b="1" dirty="0">
                <a:latin typeface="Trebuchet MS" panose="020B0603020202020204" pitchFamily="34" charset="0"/>
              </a:rPr>
              <a:t>, Si, Mg, </a:t>
            </a:r>
            <a:r>
              <a:rPr lang="tr-TR" sz="2400" b="1" dirty="0" err="1">
                <a:latin typeface="Trebuchet MS" panose="020B0603020202020204" pitchFamily="34" charset="0"/>
              </a:rPr>
              <a:t>Ni</a:t>
            </a:r>
            <a:r>
              <a:rPr lang="tr-TR" sz="2400" b="1" dirty="0">
                <a:latin typeface="Trebuchet MS" panose="020B0603020202020204" pitchFamily="34" charset="0"/>
              </a:rPr>
              <a:t> ve Pb </a:t>
            </a:r>
            <a:r>
              <a:rPr lang="tr-TR" sz="2400" dirty="0">
                <a:latin typeface="Trebuchet MS" panose="020B0603020202020204" pitchFamily="34" charset="0"/>
              </a:rPr>
              <a:t>gibi  elementler ilave </a:t>
            </a:r>
            <a:r>
              <a:rPr lang="tr-TR" sz="2400" dirty="0" smtClean="0">
                <a:latin typeface="Trebuchet MS" panose="020B0603020202020204" pitchFamily="34" charset="0"/>
              </a:rPr>
              <a:t>edilerek çok farklı özelliklerde alaşımlar elde edilir </a:t>
            </a:r>
            <a:r>
              <a:rPr lang="tr-TR" sz="2400" dirty="0">
                <a:latin typeface="Trebuchet MS" panose="020B0603020202020204" pitchFamily="34" charset="0"/>
              </a:rPr>
              <a:t>ve bu </a:t>
            </a:r>
            <a:r>
              <a:rPr lang="tr-TR" sz="2400" dirty="0" smtClean="0">
                <a:latin typeface="Trebuchet MS" panose="020B0603020202020204" pitchFamily="34" charset="0"/>
              </a:rPr>
              <a:t>alaşımlara genel </a:t>
            </a:r>
            <a:r>
              <a:rPr lang="tr-TR" sz="2400" b="1" dirty="0">
                <a:latin typeface="Trebuchet MS" panose="020B0603020202020204" pitchFamily="34" charset="0"/>
              </a:rPr>
              <a:t>PİRİNÇ </a:t>
            </a:r>
            <a:r>
              <a:rPr lang="tr-TR" sz="2400" dirty="0">
                <a:latin typeface="Trebuchet MS" panose="020B0603020202020204" pitchFamily="34" charset="0"/>
              </a:rPr>
              <a:t>adı verilir. </a:t>
            </a:r>
            <a:endParaRPr lang="tr-TR" sz="2400" dirty="0" smtClean="0">
              <a:latin typeface="Trebuchet MS" panose="020B060302020202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Cu-</a:t>
            </a:r>
            <a:r>
              <a:rPr lang="tr-TR" sz="2400" dirty="0" err="1" smtClean="0">
                <a:latin typeface="Trebuchet MS" panose="020B0603020202020204" pitchFamily="34" charset="0"/>
              </a:rPr>
              <a:t>Zn</a:t>
            </a:r>
            <a:r>
              <a:rPr lang="tr-TR" sz="2400" dirty="0" smtClean="0">
                <a:latin typeface="Trebuchet MS" panose="020B0603020202020204" pitchFamily="34" charset="0"/>
              </a:rPr>
              <a:t> </a:t>
            </a:r>
            <a:r>
              <a:rPr lang="tr-TR" sz="2400" dirty="0">
                <a:latin typeface="Trebuchet MS" panose="020B0603020202020204" pitchFamily="34" charset="0"/>
              </a:rPr>
              <a:t>faz sisteminde alaşım özelliklerini belirleyen 4 ana faz bulunmaktadır: </a:t>
            </a:r>
            <a:r>
              <a:rPr lang="tr-TR" sz="2400" b="1" dirty="0">
                <a:latin typeface="Trebuchet MS" panose="020B0603020202020204" pitchFamily="34" charset="0"/>
                <a:sym typeface="Symbol"/>
              </a:rPr>
              <a:t>, , ’, </a:t>
            </a:r>
            <a:r>
              <a:rPr lang="tr-TR" sz="2400" b="1" dirty="0" smtClean="0">
                <a:latin typeface="Trebuchet MS" panose="020B0603020202020204" pitchFamily="34" charset="0"/>
                <a:sym typeface="Symbol"/>
              </a:rPr>
              <a:t></a:t>
            </a:r>
            <a:endParaRPr lang="tr-TR" sz="2400" b="1" dirty="0">
              <a:latin typeface="Trebuchet MS" panose="020B0603020202020204" pitchFamily="34" charset="0"/>
              <a:sym typeface="Symbo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528" r="15392" b="-301"/>
          <a:stretch/>
        </p:blipFill>
        <p:spPr bwMode="auto">
          <a:xfrm>
            <a:off x="4953542" y="1412776"/>
            <a:ext cx="401094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9552" y="5013176"/>
            <a:ext cx="3916944" cy="151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4859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90" t="22625" r="50955" b="31310"/>
          <a:stretch/>
        </p:blipFill>
        <p:spPr bwMode="auto">
          <a:xfrm>
            <a:off x="3707904" y="2682151"/>
            <a:ext cx="5348177" cy="398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323528" y="1405220"/>
            <a:ext cx="777686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solidFill>
                  <a:srgbClr val="FF0000"/>
                </a:solidFill>
                <a:latin typeface="Trebuchet MS" panose="020B0603020202020204" pitchFamily="34" charset="0"/>
                <a:sym typeface="Symbol"/>
              </a:rPr>
              <a:t>: YMK; kolayca deforme edilebilir: %</a:t>
            </a:r>
            <a:r>
              <a:rPr lang="tr-TR" sz="2800" b="1" dirty="0" err="1" smtClean="0">
                <a:solidFill>
                  <a:srgbClr val="FF0000"/>
                </a:solidFill>
                <a:latin typeface="Trebuchet MS" panose="020B0603020202020204" pitchFamily="34" charset="0"/>
                <a:sym typeface="Symbol"/>
              </a:rPr>
              <a:t>Zn</a:t>
            </a:r>
            <a:r>
              <a:rPr lang="tr-TR" sz="2800" b="1" dirty="0" smtClean="0">
                <a:solidFill>
                  <a:srgbClr val="FF0000"/>
                </a:solidFill>
                <a:latin typeface="Trebuchet MS" panose="020B0603020202020204" pitchFamily="34" charset="0"/>
                <a:sym typeface="Symbol"/>
              </a:rPr>
              <a:t>  </a:t>
            </a:r>
          </a:p>
          <a:p>
            <a:endParaRPr lang="tr-TR" sz="1400" dirty="0">
              <a:latin typeface="Trebuchet MS" panose="020B0603020202020204" pitchFamily="34" charset="0"/>
              <a:sym typeface="Symbol"/>
            </a:endParaRPr>
          </a:p>
          <a:p>
            <a:r>
              <a:rPr lang="tr-TR" sz="2800" b="1" dirty="0" smtClean="0">
                <a:solidFill>
                  <a:srgbClr val="FF0000"/>
                </a:solidFill>
                <a:latin typeface="Trebuchet MS" panose="020B0603020202020204" pitchFamily="34" charset="0"/>
                <a:sym typeface="Symbol"/>
              </a:rPr>
              <a:t>: HMK; soğuk deforme edilemez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!</a:t>
            </a:r>
          </a:p>
          <a:p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T&lt; 456-468C  </a:t>
            </a:r>
          </a:p>
          <a:p>
            <a:r>
              <a:rPr lang="tr-TR" sz="2800" b="1" dirty="0" smtClean="0">
                <a:solidFill>
                  <a:srgbClr val="FF0000"/>
                </a:solidFill>
                <a:latin typeface="Trebuchet MS" panose="020B0603020202020204" pitchFamily="34" charset="0"/>
                <a:sym typeface="Symbol"/>
              </a:rPr>
              <a:t> (düzenli)</a:t>
            </a:r>
          </a:p>
          <a:p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T&gt; 456-468 </a:t>
            </a:r>
            <a:r>
              <a:rPr lang="tr-TR" sz="2800" dirty="0">
                <a:latin typeface="Trebuchet MS" panose="020B0603020202020204" pitchFamily="34" charset="0"/>
                <a:sym typeface="Symbol"/>
              </a:rPr>
              <a:t>C 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 </a:t>
            </a:r>
          </a:p>
          <a:p>
            <a:r>
              <a:rPr lang="tr-TR" sz="2800" b="1" dirty="0" smtClean="0">
                <a:solidFill>
                  <a:srgbClr val="FF0000"/>
                </a:solidFill>
                <a:latin typeface="Trebuchet MS" panose="020B0603020202020204" pitchFamily="34" charset="0"/>
                <a:sym typeface="Symbol"/>
              </a:rPr>
              <a:t> (düzensiz)</a:t>
            </a:r>
          </a:p>
          <a:p>
            <a:endParaRPr lang="tr-TR" sz="2800" dirty="0">
              <a:latin typeface="Trebuchet MS" panose="020B0603020202020204" pitchFamily="34" charset="0"/>
              <a:sym typeface="Symbol"/>
            </a:endParaRPr>
          </a:p>
          <a:p>
            <a:r>
              <a:rPr lang="tr-TR" sz="2800" b="1" dirty="0" smtClean="0">
                <a:solidFill>
                  <a:srgbClr val="FF0000"/>
                </a:solidFill>
                <a:latin typeface="Trebuchet MS" panose="020B0603020202020204" pitchFamily="34" charset="0"/>
                <a:sym typeface="Symbol"/>
              </a:rPr>
              <a:t>: kompleks kübik </a:t>
            </a:r>
          </a:p>
          <a:p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(Cu</a:t>
            </a:r>
            <a:r>
              <a:rPr lang="tr-TR" sz="2800" baseline="-25000" dirty="0" smtClean="0">
                <a:latin typeface="Trebuchet MS" panose="020B0603020202020204" pitchFamily="34" charset="0"/>
                <a:sym typeface="Symbol"/>
              </a:rPr>
              <a:t>5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Zn</a:t>
            </a:r>
            <a:r>
              <a:rPr lang="tr-TR" sz="2800" baseline="-25000" dirty="0" smtClean="0">
                <a:latin typeface="Trebuchet MS" panose="020B0603020202020204" pitchFamily="34" charset="0"/>
                <a:sym typeface="Symbol"/>
              </a:rPr>
              <a:t>8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)</a:t>
            </a:r>
          </a:p>
          <a:p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Çok sert ve gevrek</a:t>
            </a:r>
            <a:endParaRPr lang="tr-TR" sz="2800" dirty="0">
              <a:latin typeface="Trebuchet MS" panose="020B0603020202020204" pitchFamily="34" charset="0"/>
            </a:endParaRPr>
          </a:p>
        </p:txBody>
      </p:sp>
      <p:sp>
        <p:nvSpPr>
          <p:cNvPr id="5" name="Başlık 3"/>
          <p:cNvSpPr txBox="1">
            <a:spLocks/>
          </p:cNvSpPr>
          <p:nvPr/>
        </p:nvSpPr>
        <p:spPr>
          <a:xfrm>
            <a:off x="467544" y="674440"/>
            <a:ext cx="8189870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Cu-</a:t>
            </a:r>
            <a:r>
              <a:rPr lang="tr-TR" sz="4400" dirty="0" err="1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Zn</a:t>
            </a:r>
            <a:r>
              <a:rPr lang="tr-TR" sz="4400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 faz sistemi</a:t>
            </a:r>
            <a:endParaRPr lang="tr-TR" sz="44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334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05000" y="2833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0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Physical Properties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78066" y="1525429"/>
            <a:ext cx="851441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latin typeface="Trebuchet MS" panose="020B0603020202020204" pitchFamily="34" charset="0"/>
              </a:rPr>
              <a:t>Pirinç alaşımlarının özellikleri yapıda bulunan </a:t>
            </a:r>
            <a:r>
              <a:rPr lang="tr-TR" sz="2800" dirty="0">
                <a:latin typeface="Trebuchet MS" panose="020B0603020202020204" pitchFamily="34" charset="0"/>
                <a:sym typeface="Symbol"/>
              </a:rPr>
              <a:t>, , ’, 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 </a:t>
            </a:r>
            <a:r>
              <a:rPr lang="tr-TR" sz="2800" dirty="0" smtClean="0">
                <a:latin typeface="Trebuchet MS" panose="020B0603020202020204" pitchFamily="34" charset="0"/>
              </a:rPr>
              <a:t>fazlarının oranlarına ve </a:t>
            </a:r>
            <a:r>
              <a:rPr lang="tr-TR" sz="2800" dirty="0" err="1" smtClean="0">
                <a:latin typeface="Trebuchet MS" panose="020B0603020202020204" pitchFamily="34" charset="0"/>
              </a:rPr>
              <a:t>mikroyapıya</a:t>
            </a:r>
            <a:r>
              <a:rPr lang="tr-TR" sz="2800" dirty="0" smtClean="0">
                <a:latin typeface="Trebuchet MS" panose="020B0603020202020204" pitchFamily="34" charset="0"/>
              </a:rPr>
              <a:t> göre değişir. 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Buna göre pirinçler 2 gruba ayrılır:</a:t>
            </a:r>
          </a:p>
          <a:p>
            <a:endParaRPr lang="tr-TR" sz="1400" dirty="0" smtClean="0"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err="1">
                <a:latin typeface="Trebuchet MS" panose="020B0603020202020204" pitchFamily="34" charset="0"/>
              </a:rPr>
              <a:t>Zn</a:t>
            </a:r>
            <a:r>
              <a:rPr lang="tr-TR" sz="2800" dirty="0">
                <a:latin typeface="Trebuchet MS" panose="020B0603020202020204" pitchFamily="34" charset="0"/>
              </a:rPr>
              <a:t> &lt;</a:t>
            </a:r>
            <a:r>
              <a:rPr lang="en-US" sz="2800" dirty="0">
                <a:latin typeface="Trebuchet MS" panose="020B0603020202020204" pitchFamily="34" charset="0"/>
              </a:rPr>
              <a:t> 35</a:t>
            </a:r>
            <a:r>
              <a:rPr lang="tr-TR" sz="2800" dirty="0">
                <a:latin typeface="Trebuchet MS" panose="020B0603020202020204" pitchFamily="34" charset="0"/>
              </a:rPr>
              <a:t>%: </a:t>
            </a:r>
            <a:r>
              <a:rPr lang="en-US" sz="2800" dirty="0">
                <a:latin typeface="Trebuchet MS" panose="020B0603020202020204" pitchFamily="34" charset="0"/>
              </a:rPr>
              <a:t>al</a:t>
            </a:r>
            <a:r>
              <a:rPr lang="tr-TR" sz="2800" dirty="0">
                <a:latin typeface="Trebuchet MS" panose="020B0603020202020204" pitchFamily="34" charset="0"/>
              </a:rPr>
              <a:t>fa </a:t>
            </a:r>
            <a:r>
              <a:rPr lang="tr-TR" sz="2800" dirty="0" smtClean="0">
                <a:latin typeface="Trebuchet MS" panose="020B0603020202020204" pitchFamily="34" charset="0"/>
              </a:rPr>
              <a:t>pirinçleri: </a:t>
            </a:r>
            <a:r>
              <a:rPr lang="tr-TR" sz="2800" dirty="0" err="1" smtClean="0">
                <a:latin typeface="Trebuchet MS" panose="020B0603020202020204" pitchFamily="34" charset="0"/>
              </a:rPr>
              <a:t>peritektik</a:t>
            </a:r>
            <a:r>
              <a:rPr lang="tr-TR" sz="2800" dirty="0" smtClean="0">
                <a:latin typeface="Trebuchet MS" panose="020B0603020202020204" pitchFamily="34" charset="0"/>
              </a:rPr>
              <a:t>-altı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</a:pPr>
            <a:r>
              <a:rPr lang="tr-TR" sz="2800" dirty="0" smtClean="0">
                <a:latin typeface="Trebuchet MS" panose="020B0603020202020204" pitchFamily="34" charset="0"/>
              </a:rPr>
              <a:t>	yapı </a:t>
            </a:r>
            <a:r>
              <a:rPr lang="tr-TR" sz="2800" dirty="0">
                <a:latin typeface="Trebuchet MS" panose="020B0603020202020204" pitchFamily="34" charset="0"/>
              </a:rPr>
              <a:t>sadece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>
                <a:latin typeface="Trebuchet MS" panose="020B0603020202020204" pitchFamily="34" charset="0"/>
                <a:sym typeface="Symbol"/>
              </a:rPr>
              <a:t></a:t>
            </a: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tr-TR" sz="2800" dirty="0">
                <a:latin typeface="Trebuchet MS" panose="020B0603020202020204" pitchFamily="34" charset="0"/>
              </a:rPr>
              <a:t>katı eriyiğinden </a:t>
            </a:r>
            <a:r>
              <a:rPr lang="tr-TR" sz="2800" dirty="0" smtClean="0">
                <a:latin typeface="Trebuchet MS" panose="020B0603020202020204" pitchFamily="34" charset="0"/>
              </a:rPr>
              <a:t>oluşur.</a:t>
            </a:r>
          </a:p>
          <a:p>
            <a:r>
              <a:rPr lang="tr-TR" sz="2800" dirty="0" smtClean="0">
                <a:latin typeface="Trebuchet MS" panose="020B0603020202020204" pitchFamily="34" charset="0"/>
              </a:rPr>
              <a:t>	Oda sıcaklığında </a:t>
            </a:r>
            <a:r>
              <a:rPr lang="tr-TR" sz="2800" dirty="0" err="1" smtClean="0">
                <a:latin typeface="Trebuchet MS" panose="020B0603020202020204" pitchFamily="34" charset="0"/>
              </a:rPr>
              <a:t>sünektir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r>
              <a:rPr lang="tr-TR" sz="2800" dirty="0" smtClean="0">
                <a:latin typeface="Trebuchet MS" panose="020B0603020202020204" pitchFamily="34" charset="0"/>
              </a:rPr>
              <a:t>	Soğuk işleme için idealdir.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endParaRPr lang="tr-TR" sz="1400" dirty="0"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err="1">
                <a:latin typeface="Trebuchet MS" panose="020B0603020202020204" pitchFamily="34" charset="0"/>
              </a:rPr>
              <a:t>Zn</a:t>
            </a:r>
            <a:r>
              <a:rPr lang="tr-TR" sz="2800" dirty="0">
                <a:latin typeface="Trebuchet MS" panose="020B0603020202020204" pitchFamily="34" charset="0"/>
              </a:rPr>
              <a:t> &gt;</a:t>
            </a:r>
            <a:r>
              <a:rPr lang="en-US" sz="2800" dirty="0">
                <a:latin typeface="Trebuchet MS" panose="020B0603020202020204" pitchFamily="34" charset="0"/>
              </a:rPr>
              <a:t> 35</a:t>
            </a:r>
            <a:r>
              <a:rPr lang="tr-TR" sz="2800" dirty="0">
                <a:latin typeface="Trebuchet MS" panose="020B0603020202020204" pitchFamily="34" charset="0"/>
              </a:rPr>
              <a:t>%: </a:t>
            </a:r>
            <a:r>
              <a:rPr lang="en-US" sz="2800" dirty="0">
                <a:latin typeface="Trebuchet MS" panose="020B0603020202020204" pitchFamily="34" charset="0"/>
              </a:rPr>
              <a:t>al</a:t>
            </a:r>
            <a:r>
              <a:rPr lang="tr-TR" sz="2800" dirty="0">
                <a:latin typeface="Trebuchet MS" panose="020B0603020202020204" pitchFamily="34" charset="0"/>
              </a:rPr>
              <a:t>f</a:t>
            </a:r>
            <a:r>
              <a:rPr lang="en-US" sz="2800" dirty="0">
                <a:latin typeface="Trebuchet MS" panose="020B0603020202020204" pitchFamily="34" charset="0"/>
              </a:rPr>
              <a:t>a</a:t>
            </a:r>
            <a:r>
              <a:rPr lang="tr-TR" sz="2800" dirty="0">
                <a:latin typeface="Trebuchet MS" panose="020B0603020202020204" pitchFamily="34" charset="0"/>
              </a:rPr>
              <a:t>-</a:t>
            </a:r>
            <a:r>
              <a:rPr lang="en-US" sz="2800" dirty="0" smtClean="0">
                <a:latin typeface="Trebuchet MS" panose="020B0603020202020204" pitchFamily="34" charset="0"/>
              </a:rPr>
              <a:t>beta</a:t>
            </a:r>
            <a:r>
              <a:rPr lang="tr-TR" sz="2800" dirty="0">
                <a:latin typeface="Trebuchet MS" panose="020B0603020202020204" pitchFamily="34" charset="0"/>
              </a:rPr>
              <a:t> </a:t>
            </a:r>
            <a:r>
              <a:rPr lang="tr-TR" sz="2800" dirty="0" smtClean="0">
                <a:latin typeface="Trebuchet MS" panose="020B0603020202020204" pitchFamily="34" charset="0"/>
              </a:rPr>
              <a:t>pirinçleri: </a:t>
            </a:r>
            <a:r>
              <a:rPr lang="tr-TR" sz="2800" dirty="0" err="1" smtClean="0">
                <a:latin typeface="Trebuchet MS" panose="020B0603020202020204" pitchFamily="34" charset="0"/>
              </a:rPr>
              <a:t>peritektik</a:t>
            </a:r>
            <a:r>
              <a:rPr lang="tr-TR" sz="2800" dirty="0" smtClean="0">
                <a:latin typeface="Trebuchet MS" panose="020B0603020202020204" pitchFamily="34" charset="0"/>
              </a:rPr>
              <a:t>-üstü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</a:pPr>
            <a:r>
              <a:rPr lang="tr-TR" sz="2800" dirty="0" smtClean="0">
                <a:latin typeface="Trebuchet MS" panose="020B0603020202020204" pitchFamily="34" charset="0"/>
              </a:rPr>
              <a:t>	Sıcak işlem gerekir.</a:t>
            </a:r>
            <a:endParaRPr lang="en-US" sz="2800" dirty="0" smtClean="0">
              <a:latin typeface="Trebuchet MS" panose="020B0603020202020204" pitchFamily="34" charset="0"/>
            </a:endParaRPr>
          </a:p>
        </p:txBody>
      </p:sp>
      <p:sp>
        <p:nvSpPr>
          <p:cNvPr id="9" name="Başlık 3"/>
          <p:cNvSpPr txBox="1">
            <a:spLocks/>
          </p:cNvSpPr>
          <p:nvPr/>
        </p:nvSpPr>
        <p:spPr>
          <a:xfrm>
            <a:off x="395536" y="818456"/>
            <a:ext cx="8712968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err="1" smtClean="0">
                <a:latin typeface="Trebuchet MS" panose="020B0603020202020204" pitchFamily="34" charset="0"/>
              </a:rPr>
              <a:t>Cu</a:t>
            </a:r>
            <a:r>
              <a:rPr lang="tr-TR" sz="4400" dirty="0" smtClean="0">
                <a:latin typeface="Trebuchet MS" panose="020B0603020202020204" pitchFamily="34" charset="0"/>
              </a:rPr>
              <a:t>-</a:t>
            </a:r>
            <a:r>
              <a:rPr lang="tr-TR" sz="4400" dirty="0" err="1" smtClean="0">
                <a:latin typeface="Trebuchet MS" panose="020B0603020202020204" pitchFamily="34" charset="0"/>
              </a:rPr>
              <a:t>Zn</a:t>
            </a:r>
            <a:r>
              <a:rPr lang="tr-TR" sz="4400" dirty="0" smtClean="0">
                <a:latin typeface="Trebuchet MS" panose="020B0603020202020204" pitchFamily="34" charset="0"/>
              </a:rPr>
              <a:t> alaşımları</a:t>
            </a:r>
            <a:endParaRPr lang="tr-TR" sz="4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073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şlık 3"/>
          <p:cNvSpPr txBox="1">
            <a:spLocks/>
          </p:cNvSpPr>
          <p:nvPr/>
        </p:nvSpPr>
        <p:spPr>
          <a:xfrm>
            <a:off x="558594" y="530424"/>
            <a:ext cx="8189870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Cu-</a:t>
            </a:r>
            <a:r>
              <a:rPr lang="tr-TR" sz="4400" dirty="0" err="1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Zn</a:t>
            </a:r>
            <a:r>
              <a:rPr lang="tr-TR" sz="4400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 faz sistemi</a:t>
            </a:r>
            <a:endParaRPr lang="tr-TR" sz="44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" name="7 Grup"/>
          <p:cNvGrpSpPr>
            <a:grpSpLocks noChangeAspect="1"/>
          </p:cNvGrpSpPr>
          <p:nvPr/>
        </p:nvGrpSpPr>
        <p:grpSpPr>
          <a:xfrm>
            <a:off x="568675" y="1108020"/>
            <a:ext cx="8208912" cy="5561340"/>
            <a:chOff x="395536" y="938946"/>
            <a:chExt cx="8426668" cy="570886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-5000" contrast="20000"/>
                      </a14:imgEffect>
                    </a14:imgLayer>
                  </a14:imgProps>
                </a:ext>
              </a:extLst>
            </a:blip>
            <a:srcRect l="26838" t="25219" r="29079" b="15703"/>
            <a:stretch/>
          </p:blipFill>
          <p:spPr bwMode="auto">
            <a:xfrm>
              <a:off x="395536" y="938946"/>
              <a:ext cx="8426668" cy="5708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6 Dikdörtgen"/>
            <p:cNvSpPr/>
            <p:nvPr/>
          </p:nvSpPr>
          <p:spPr>
            <a:xfrm>
              <a:off x="1341520" y="1286176"/>
              <a:ext cx="7038000" cy="4482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xmlns="" val="342433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05000" y="2833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0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Physical Properties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34905996"/>
              </p:ext>
            </p:extLst>
          </p:nvPr>
        </p:nvGraphicFramePr>
        <p:xfrm>
          <a:off x="323528" y="1484784"/>
          <a:ext cx="8515988" cy="5129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2208"/>
                <a:gridCol w="1800200"/>
                <a:gridCol w="2304256"/>
                <a:gridCol w="2539324"/>
              </a:tblGrid>
              <a:tr h="34227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  <a:latin typeface="Trebuchet MS" pitchFamily="34" charset="0"/>
                        </a:rPr>
                        <a:t>% Bileşim</a:t>
                      </a:r>
                      <a:endParaRPr lang="tr-TR" sz="20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  <a:latin typeface="Trebuchet MS" pitchFamily="34" charset="0"/>
                        </a:rPr>
                        <a:t>Tam katılaşma noktasının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  <a:latin typeface="Trebuchet MS" pitchFamily="34" charset="0"/>
                        </a:rPr>
                        <a:t>altındaki bileşen</a:t>
                      </a:r>
                      <a:endParaRPr lang="tr-TR" sz="20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  <a:latin typeface="Trebuchet MS" pitchFamily="34" charset="0"/>
                        </a:rPr>
                        <a:t>400°C ‘ye yavaş soğutma sonrasında bileşenler</a:t>
                      </a:r>
                      <a:endParaRPr lang="tr-TR" sz="20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</a:tr>
              <a:tr h="6445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tr-TR" sz="3200" dirty="0" smtClean="0"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Cu</a:t>
                      </a:r>
                      <a:endParaRPr lang="tr-TR" sz="32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b="1" dirty="0" err="1" smtClean="0"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Zn</a:t>
                      </a:r>
                      <a:endParaRPr lang="tr-TR" sz="3200" b="1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422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rebuchet MS" pitchFamily="34" charset="0"/>
                        </a:rPr>
                        <a:t>100 </a:t>
                      </a:r>
                      <a:r>
                        <a:rPr lang="tr-TR" sz="2800" dirty="0" smtClean="0">
                          <a:effectLst/>
                          <a:latin typeface="Trebuchet MS" pitchFamily="34" charset="0"/>
                        </a:rPr>
                        <a:t>- </a:t>
                      </a:r>
                      <a:r>
                        <a:rPr lang="tr-TR" sz="2800" dirty="0">
                          <a:effectLst/>
                          <a:latin typeface="Trebuchet MS" pitchFamily="34" charset="0"/>
                        </a:rPr>
                        <a:t>67.5</a:t>
                      </a:r>
                      <a:endParaRPr lang="tr-TR" sz="28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Trebuchet MS" pitchFamily="34" charset="0"/>
                        </a:rPr>
                        <a:t>0 </a:t>
                      </a:r>
                      <a:r>
                        <a:rPr lang="tr-TR" sz="2800" b="1" dirty="0" smtClean="0">
                          <a:effectLst/>
                          <a:latin typeface="Trebuchet MS" pitchFamily="34" charset="0"/>
                        </a:rPr>
                        <a:t>- </a:t>
                      </a:r>
                      <a:r>
                        <a:rPr lang="tr-TR" sz="2800" b="1" dirty="0">
                          <a:effectLst/>
                          <a:latin typeface="Trebuchet MS" pitchFamily="34" charset="0"/>
                        </a:rPr>
                        <a:t>32.5</a:t>
                      </a:r>
                      <a:endParaRPr lang="tr-TR" sz="2800" b="1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b="1" dirty="0" smtClean="0">
                          <a:effectLst/>
                          <a:latin typeface="Trebuchet MS" pitchFamily="34" charset="0"/>
                          <a:sym typeface="Symbol"/>
                        </a:rPr>
                        <a:t></a:t>
                      </a:r>
                      <a:endParaRPr lang="tr-TR" sz="3200" b="1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b="1" dirty="0">
                          <a:effectLst/>
                          <a:latin typeface="Symbol" pitchFamily="18" charset="2"/>
                        </a:rPr>
                        <a:t>a</a:t>
                      </a:r>
                      <a:endParaRPr lang="tr-TR" sz="3200" b="1" dirty="0">
                        <a:effectLst/>
                        <a:latin typeface="Symbol" pitchFamily="18" charset="2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</a:tr>
              <a:tr h="3422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rebuchet MS" pitchFamily="34" charset="0"/>
                        </a:rPr>
                        <a:t>67.5 </a:t>
                      </a:r>
                      <a:r>
                        <a:rPr lang="tr-TR" sz="2800" dirty="0" smtClean="0">
                          <a:effectLst/>
                          <a:latin typeface="Trebuchet MS" pitchFamily="34" charset="0"/>
                        </a:rPr>
                        <a:t>- </a:t>
                      </a:r>
                      <a:r>
                        <a:rPr lang="tr-TR" sz="2800" dirty="0">
                          <a:effectLst/>
                          <a:latin typeface="Trebuchet MS" pitchFamily="34" charset="0"/>
                        </a:rPr>
                        <a:t>63</a:t>
                      </a:r>
                      <a:endParaRPr lang="tr-TR" sz="28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Trebuchet MS" pitchFamily="34" charset="0"/>
                        </a:rPr>
                        <a:t>32.5 </a:t>
                      </a:r>
                      <a:r>
                        <a:rPr lang="tr-TR" sz="2800" b="1" dirty="0" smtClean="0">
                          <a:effectLst/>
                          <a:latin typeface="Trebuchet MS" pitchFamily="34" charset="0"/>
                        </a:rPr>
                        <a:t>- </a:t>
                      </a:r>
                      <a:r>
                        <a:rPr lang="tr-TR" sz="2800" b="1" dirty="0">
                          <a:effectLst/>
                          <a:latin typeface="Trebuchet MS" pitchFamily="34" charset="0"/>
                        </a:rPr>
                        <a:t>37</a:t>
                      </a:r>
                      <a:endParaRPr lang="tr-TR" sz="2800" b="1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b="1" dirty="0" smtClean="0">
                          <a:effectLst/>
                          <a:latin typeface="Symbol" pitchFamily="18" charset="2"/>
                        </a:rPr>
                        <a:t>a + b</a:t>
                      </a:r>
                      <a:endParaRPr lang="tr-TR" sz="3200" b="1" dirty="0">
                        <a:effectLst/>
                        <a:latin typeface="Symbol" pitchFamily="18" charset="2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b="1" dirty="0">
                          <a:effectLst/>
                          <a:latin typeface="Symbol" pitchFamily="18" charset="2"/>
                        </a:rPr>
                        <a:t>a</a:t>
                      </a:r>
                      <a:endParaRPr lang="tr-TR" sz="3200" b="1" dirty="0">
                        <a:effectLst/>
                        <a:latin typeface="Symbol" pitchFamily="18" charset="2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</a:tr>
              <a:tr h="3422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rebuchet MS" pitchFamily="34" charset="0"/>
                        </a:rPr>
                        <a:t>63 </a:t>
                      </a:r>
                      <a:r>
                        <a:rPr lang="tr-TR" sz="2800" dirty="0" smtClean="0">
                          <a:effectLst/>
                          <a:latin typeface="Trebuchet MS" pitchFamily="34" charset="0"/>
                        </a:rPr>
                        <a:t>- </a:t>
                      </a:r>
                      <a:r>
                        <a:rPr lang="tr-TR" sz="2800" dirty="0">
                          <a:effectLst/>
                          <a:latin typeface="Trebuchet MS" pitchFamily="34" charset="0"/>
                        </a:rPr>
                        <a:t>61</a:t>
                      </a:r>
                      <a:endParaRPr lang="tr-TR" sz="28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Trebuchet MS" pitchFamily="34" charset="0"/>
                        </a:rPr>
                        <a:t>37 </a:t>
                      </a:r>
                      <a:r>
                        <a:rPr lang="tr-TR" sz="2800" b="1" dirty="0" smtClean="0">
                          <a:effectLst/>
                          <a:latin typeface="Trebuchet MS" pitchFamily="34" charset="0"/>
                        </a:rPr>
                        <a:t>- </a:t>
                      </a:r>
                      <a:r>
                        <a:rPr lang="tr-TR" sz="2800" b="1" dirty="0">
                          <a:effectLst/>
                          <a:latin typeface="Trebuchet MS" pitchFamily="34" charset="0"/>
                        </a:rPr>
                        <a:t>39</a:t>
                      </a:r>
                      <a:endParaRPr lang="tr-TR" sz="2800" b="1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b="1" dirty="0">
                          <a:effectLst/>
                          <a:latin typeface="Symbol" pitchFamily="18" charset="2"/>
                        </a:rPr>
                        <a:t>b</a:t>
                      </a:r>
                      <a:endParaRPr lang="tr-TR" sz="3200" b="1" dirty="0">
                        <a:effectLst/>
                        <a:latin typeface="Symbol" pitchFamily="18" charset="2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b="1" dirty="0">
                          <a:effectLst/>
                          <a:latin typeface="Symbol" pitchFamily="18" charset="2"/>
                        </a:rPr>
                        <a:t>a</a:t>
                      </a:r>
                      <a:endParaRPr lang="tr-TR" sz="3200" b="1" dirty="0">
                        <a:effectLst/>
                        <a:latin typeface="Symbol" pitchFamily="18" charset="2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</a:tr>
              <a:tr h="3422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rebuchet MS" pitchFamily="34" charset="0"/>
                        </a:rPr>
                        <a:t>61 </a:t>
                      </a:r>
                      <a:r>
                        <a:rPr lang="tr-TR" sz="2800" dirty="0" smtClean="0">
                          <a:effectLst/>
                          <a:latin typeface="Trebuchet MS" pitchFamily="34" charset="0"/>
                        </a:rPr>
                        <a:t>- </a:t>
                      </a:r>
                      <a:r>
                        <a:rPr lang="tr-TR" sz="2800" dirty="0">
                          <a:effectLst/>
                          <a:latin typeface="Trebuchet MS" pitchFamily="34" charset="0"/>
                        </a:rPr>
                        <a:t>55.5</a:t>
                      </a:r>
                      <a:endParaRPr lang="tr-TR" sz="28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Trebuchet MS" pitchFamily="34" charset="0"/>
                        </a:rPr>
                        <a:t>39 </a:t>
                      </a:r>
                      <a:r>
                        <a:rPr lang="tr-TR" sz="2800" b="1" dirty="0" smtClean="0">
                          <a:effectLst/>
                          <a:latin typeface="Trebuchet MS" pitchFamily="34" charset="0"/>
                        </a:rPr>
                        <a:t>- </a:t>
                      </a:r>
                      <a:r>
                        <a:rPr lang="tr-TR" sz="2800" b="1" dirty="0">
                          <a:effectLst/>
                          <a:latin typeface="Trebuchet MS" pitchFamily="34" charset="0"/>
                        </a:rPr>
                        <a:t>45.5</a:t>
                      </a:r>
                      <a:endParaRPr lang="tr-TR" sz="2800" b="1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b="1" dirty="0">
                          <a:effectLst/>
                          <a:latin typeface="Symbol" pitchFamily="18" charset="2"/>
                        </a:rPr>
                        <a:t>b</a:t>
                      </a:r>
                      <a:endParaRPr lang="tr-TR" sz="3200" b="1" dirty="0">
                        <a:effectLst/>
                        <a:latin typeface="Symbol" pitchFamily="18" charset="2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b="1" dirty="0">
                          <a:effectLst/>
                          <a:latin typeface="Symbol" pitchFamily="18" charset="2"/>
                        </a:rPr>
                        <a:t>a + </a:t>
                      </a:r>
                      <a:r>
                        <a:rPr lang="tr-TR" sz="3200" b="1" dirty="0" smtClean="0">
                          <a:effectLst/>
                          <a:latin typeface="Symbol" pitchFamily="18" charset="2"/>
                        </a:rPr>
                        <a:t>b</a:t>
                      </a:r>
                      <a:r>
                        <a:rPr lang="tr-TR" sz="3200" b="1" dirty="0" smtClean="0">
                          <a:effectLst/>
                          <a:latin typeface="Trebuchet MS" pitchFamily="34" charset="0"/>
                        </a:rPr>
                        <a:t>`</a:t>
                      </a:r>
                      <a:endParaRPr lang="tr-TR" sz="3200" b="1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</a:tr>
              <a:tr h="3422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rebuchet MS" pitchFamily="34" charset="0"/>
                        </a:rPr>
                        <a:t>55.5 </a:t>
                      </a:r>
                      <a:r>
                        <a:rPr lang="tr-TR" sz="2800" dirty="0" smtClean="0">
                          <a:effectLst/>
                          <a:latin typeface="Trebuchet MS" pitchFamily="34" charset="0"/>
                        </a:rPr>
                        <a:t>- 50</a:t>
                      </a: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Trebuchet MS" pitchFamily="34" charset="0"/>
                        </a:rPr>
                        <a:t>45.5 </a:t>
                      </a:r>
                      <a:r>
                        <a:rPr lang="tr-TR" sz="2800" b="1" dirty="0" smtClean="0">
                          <a:effectLst/>
                          <a:latin typeface="Trebuchet MS" pitchFamily="34" charset="0"/>
                        </a:rPr>
                        <a:t>- </a:t>
                      </a:r>
                      <a:r>
                        <a:rPr lang="tr-TR" sz="2800" b="1" dirty="0">
                          <a:effectLst/>
                          <a:latin typeface="Trebuchet MS" pitchFamily="34" charset="0"/>
                        </a:rPr>
                        <a:t>50</a:t>
                      </a:r>
                      <a:endParaRPr lang="tr-TR" sz="2800" b="1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b="1" dirty="0">
                          <a:effectLst/>
                          <a:latin typeface="Symbol" pitchFamily="18" charset="2"/>
                        </a:rPr>
                        <a:t>b</a:t>
                      </a:r>
                      <a:endParaRPr lang="tr-TR" sz="3200" b="1" dirty="0">
                        <a:effectLst/>
                        <a:latin typeface="Symbol" pitchFamily="18" charset="2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b="1" dirty="0" smtClean="0">
                          <a:effectLst/>
                          <a:latin typeface="Symbol" pitchFamily="18" charset="2"/>
                        </a:rPr>
                        <a:t>b</a:t>
                      </a:r>
                      <a:r>
                        <a:rPr lang="tr-TR" sz="3200" b="1" dirty="0" smtClean="0">
                          <a:effectLst/>
                          <a:latin typeface="Trebuchet MS" pitchFamily="34" charset="0"/>
                        </a:rPr>
                        <a:t>`</a:t>
                      </a:r>
                      <a:endParaRPr lang="tr-TR" sz="3200" b="1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</a:tr>
              <a:tr h="4892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rebuchet MS" pitchFamily="34" charset="0"/>
                        </a:rPr>
                        <a:t>50 </a:t>
                      </a:r>
                      <a:r>
                        <a:rPr lang="tr-TR" sz="2800" dirty="0" smtClean="0">
                          <a:effectLst/>
                          <a:latin typeface="Trebuchet MS" pitchFamily="34" charset="0"/>
                        </a:rPr>
                        <a:t>- </a:t>
                      </a:r>
                      <a:r>
                        <a:rPr lang="tr-TR" sz="2800" dirty="0">
                          <a:effectLst/>
                          <a:latin typeface="Trebuchet MS" pitchFamily="34" charset="0"/>
                        </a:rPr>
                        <a:t>43.5</a:t>
                      </a:r>
                      <a:endParaRPr lang="tr-TR" sz="28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 smtClean="0">
                          <a:effectLst/>
                          <a:latin typeface="Trebuchet MS" pitchFamily="34" charset="0"/>
                        </a:rPr>
                        <a:t>50 - 56.5</a:t>
                      </a:r>
                      <a:endParaRPr lang="tr-TR" sz="2800" b="1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b="1" dirty="0">
                          <a:effectLst/>
                          <a:latin typeface="Symbol" pitchFamily="18" charset="2"/>
                        </a:rPr>
                        <a:t>b</a:t>
                      </a:r>
                      <a:endParaRPr lang="tr-TR" sz="3200" b="1" dirty="0">
                        <a:effectLst/>
                        <a:latin typeface="Symbol" pitchFamily="18" charset="2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3200" b="1" dirty="0" smtClean="0">
                          <a:effectLst/>
                          <a:latin typeface="Symbol" pitchFamily="18" charset="2"/>
                        </a:rPr>
                        <a:t>b</a:t>
                      </a:r>
                      <a:r>
                        <a:rPr lang="tr-TR" sz="3200" b="1" dirty="0" smtClean="0">
                          <a:effectLst/>
                          <a:latin typeface="Trebuchet MS" pitchFamily="34" charset="0"/>
                        </a:rPr>
                        <a:t>`</a:t>
                      </a:r>
                      <a:r>
                        <a:rPr lang="tr-TR" sz="3200" b="1" dirty="0" smtClean="0">
                          <a:effectLst/>
                          <a:latin typeface="Symbol" pitchFamily="18" charset="2"/>
                        </a:rPr>
                        <a:t>+</a:t>
                      </a:r>
                      <a:r>
                        <a:rPr lang="tr-TR" sz="3200" b="1" dirty="0">
                          <a:effectLst/>
                          <a:latin typeface="Symbol" pitchFamily="18" charset="2"/>
                        </a:rPr>
                        <a:t> g</a:t>
                      </a:r>
                      <a:endParaRPr lang="tr-TR" sz="3200" b="1" dirty="0">
                        <a:effectLst/>
                        <a:latin typeface="Symbol" pitchFamily="18" charset="2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</a:tr>
              <a:tr h="3422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Trebuchet MS" pitchFamily="34" charset="0"/>
                        </a:rPr>
                        <a:t>43.5 </a:t>
                      </a:r>
                      <a:r>
                        <a:rPr lang="tr-TR" sz="2800" dirty="0" smtClean="0">
                          <a:effectLst/>
                          <a:latin typeface="Trebuchet MS" pitchFamily="34" charset="0"/>
                        </a:rPr>
                        <a:t>- </a:t>
                      </a:r>
                      <a:r>
                        <a:rPr lang="tr-TR" sz="2800" dirty="0">
                          <a:effectLst/>
                          <a:latin typeface="Trebuchet MS" pitchFamily="34" charset="0"/>
                        </a:rPr>
                        <a:t>41</a:t>
                      </a:r>
                      <a:endParaRPr lang="tr-TR" sz="2800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Trebuchet MS" pitchFamily="34" charset="0"/>
                        </a:rPr>
                        <a:t>56.5 </a:t>
                      </a:r>
                      <a:r>
                        <a:rPr lang="tr-TR" sz="2800" b="1" dirty="0" smtClean="0">
                          <a:effectLst/>
                          <a:latin typeface="Trebuchet MS" pitchFamily="34" charset="0"/>
                        </a:rPr>
                        <a:t>- </a:t>
                      </a:r>
                      <a:r>
                        <a:rPr lang="tr-TR" sz="2800" b="1" dirty="0">
                          <a:effectLst/>
                          <a:latin typeface="Trebuchet MS" pitchFamily="34" charset="0"/>
                        </a:rPr>
                        <a:t>59</a:t>
                      </a:r>
                      <a:endParaRPr lang="tr-TR" sz="2800" b="1" dirty="0">
                        <a:effectLst/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200" b="1" dirty="0">
                          <a:effectLst/>
                          <a:latin typeface="Symbol" pitchFamily="18" charset="2"/>
                        </a:rPr>
                        <a:t>b + g</a:t>
                      </a:r>
                      <a:endParaRPr lang="tr-TR" sz="3200" b="1" dirty="0">
                        <a:effectLst/>
                        <a:latin typeface="Symbol" pitchFamily="18" charset="2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3200" b="1" dirty="0" smtClean="0">
                          <a:effectLst/>
                          <a:latin typeface="Symbol" pitchFamily="18" charset="2"/>
                        </a:rPr>
                        <a:t>b</a:t>
                      </a:r>
                      <a:r>
                        <a:rPr lang="tr-TR" sz="3200" b="1" dirty="0" smtClean="0">
                          <a:effectLst/>
                          <a:latin typeface="Trebuchet MS" pitchFamily="34" charset="0"/>
                        </a:rPr>
                        <a:t>`</a:t>
                      </a:r>
                      <a:r>
                        <a:rPr lang="tr-TR" sz="3200" b="1" dirty="0" smtClean="0">
                          <a:effectLst/>
                          <a:latin typeface="Symbol" pitchFamily="18" charset="2"/>
                        </a:rPr>
                        <a:t>+</a:t>
                      </a:r>
                      <a:r>
                        <a:rPr lang="tr-TR" sz="3200" b="1" dirty="0">
                          <a:effectLst/>
                          <a:latin typeface="Symbol" pitchFamily="18" charset="2"/>
                        </a:rPr>
                        <a:t> g</a:t>
                      </a:r>
                      <a:endParaRPr lang="tr-TR" sz="3200" b="1" dirty="0">
                        <a:effectLst/>
                        <a:latin typeface="Symbol" pitchFamily="18" charset="2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/>
                </a:tc>
              </a:tr>
            </a:tbl>
          </a:graphicData>
        </a:graphic>
      </p:graphicFrame>
      <p:sp>
        <p:nvSpPr>
          <p:cNvPr id="9" name="Başlık 3"/>
          <p:cNvSpPr txBox="1">
            <a:spLocks/>
          </p:cNvSpPr>
          <p:nvPr/>
        </p:nvSpPr>
        <p:spPr>
          <a:xfrm>
            <a:off x="323528" y="746448"/>
            <a:ext cx="8712968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smtClean="0">
                <a:latin typeface="Trebuchet MS" panose="020B0603020202020204" pitchFamily="34" charset="0"/>
              </a:rPr>
              <a:t>Cu-</a:t>
            </a:r>
            <a:r>
              <a:rPr lang="tr-TR" sz="4400" dirty="0" err="1" smtClean="0">
                <a:latin typeface="Trebuchet MS" panose="020B0603020202020204" pitchFamily="34" charset="0"/>
              </a:rPr>
              <a:t>Zn</a:t>
            </a:r>
            <a:r>
              <a:rPr lang="tr-TR" sz="4400" dirty="0" smtClean="0">
                <a:latin typeface="Trebuchet MS" panose="020B0603020202020204" pitchFamily="34" charset="0"/>
              </a:rPr>
              <a:t> (Pirinç) alaşımları</a:t>
            </a:r>
            <a:endParaRPr lang="tr-TR" sz="4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922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67544" y="1596856"/>
            <a:ext cx="8352928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Tek fazlı</a:t>
            </a:r>
            <a:r>
              <a:rPr lang="tr-TR" sz="2800" b="1" dirty="0" smtClean="0">
                <a:latin typeface="Trebuchet MS" panose="020B0603020202020204" pitchFamily="34" charset="0"/>
                <a:sym typeface="Symbol"/>
              </a:rPr>
              <a:t>  fazı 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içeren alaşımlar soğuk deformasyona uygundur. Hem sıcak hem de soğuk haddelenebilirler.</a:t>
            </a:r>
          </a:p>
          <a:p>
            <a:pPr marL="342900" indent="-3429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b="1" dirty="0" smtClean="0">
                <a:latin typeface="Trebuchet MS" panose="020B0603020202020204" pitchFamily="34" charset="0"/>
                <a:sym typeface="Symbol"/>
              </a:rPr>
              <a:t>+</a:t>
            </a:r>
            <a:r>
              <a:rPr lang="tr-TR" sz="2800" b="1" dirty="0">
                <a:latin typeface="Trebuchet MS" panose="020B0603020202020204" pitchFamily="34" charset="0"/>
                <a:sym typeface="Symbol"/>
              </a:rPr>
              <a:t> </a:t>
            </a:r>
            <a:r>
              <a:rPr lang="tr-TR" sz="2800" b="1" dirty="0" smtClean="0">
                <a:latin typeface="Trebuchet MS" panose="020B0603020202020204" pitchFamily="34" charset="0"/>
                <a:sym typeface="Symbol"/>
              </a:rPr>
              <a:t> 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fazı içeren yapılar ise sadece sıcak deformasyona uygundur. Sıcak dövme, haddeleme ve </a:t>
            </a:r>
            <a:r>
              <a:rPr lang="tr-TR" sz="2800" dirty="0" err="1" smtClean="0">
                <a:latin typeface="Trebuchet MS" panose="020B0603020202020204" pitchFamily="34" charset="0"/>
                <a:sym typeface="Symbol"/>
              </a:rPr>
              <a:t>ekstrüzyon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 ile işlenebilir.</a:t>
            </a:r>
            <a:endParaRPr lang="tr-TR" sz="2800" dirty="0" smtClean="0">
              <a:latin typeface="Trebuchet MS" panose="020B0603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b="1" dirty="0" smtClean="0">
                <a:latin typeface="Trebuchet MS" panose="020B0603020202020204" pitchFamily="34" charset="0"/>
                <a:sym typeface="Symbol"/>
              </a:rPr>
              <a:t> </a:t>
            </a:r>
            <a:r>
              <a:rPr lang="tr-TR" sz="2800" b="1" dirty="0">
                <a:latin typeface="Trebuchet MS" panose="020B0603020202020204" pitchFamily="34" charset="0"/>
                <a:sym typeface="Symbol"/>
              </a:rPr>
              <a:t>fazı 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çok </a:t>
            </a:r>
            <a:r>
              <a:rPr lang="tr-TR" sz="2800" dirty="0">
                <a:latin typeface="Trebuchet MS" panose="020B0603020202020204" pitchFamily="34" charset="0"/>
                <a:sym typeface="Symbol"/>
              </a:rPr>
              <a:t>yüksek şok direnci gösterir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, yapıda </a:t>
            </a:r>
            <a:r>
              <a:rPr lang="tr-TR" sz="2800" b="1" dirty="0">
                <a:latin typeface="Trebuchet MS" panose="020B0603020202020204" pitchFamily="34" charset="0"/>
                <a:sym typeface="Symbol"/>
              </a:rPr>
              <a:t> </a:t>
            </a:r>
            <a:r>
              <a:rPr lang="tr-TR" sz="2800" dirty="0">
                <a:latin typeface="Trebuchet MS" panose="020B0603020202020204" pitchFamily="34" charset="0"/>
                <a:sym typeface="Symbol"/>
              </a:rPr>
              <a:t>fazının oluşmasıyla </a:t>
            </a:r>
            <a:r>
              <a:rPr lang="tr-TR" sz="2800" b="1" dirty="0">
                <a:latin typeface="Trebuchet MS" panose="020B0603020202020204" pitchFamily="34" charset="0"/>
                <a:sym typeface="Symbol"/>
              </a:rPr>
              <a:t>şok direnci </a:t>
            </a:r>
            <a:r>
              <a:rPr lang="tr-TR" sz="2800" dirty="0">
                <a:latin typeface="Trebuchet MS" panose="020B0603020202020204" pitchFamily="34" charset="0"/>
                <a:sym typeface="Symbol"/>
              </a:rPr>
              <a:t>önemli ölçüde düşer.</a:t>
            </a:r>
          </a:p>
          <a:p>
            <a:pPr marL="342900" indent="-3429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anose="020B0603020202020204" pitchFamily="34" charset="0"/>
                <a:sym typeface="Symbol"/>
              </a:rPr>
              <a:t>Gevrek </a:t>
            </a:r>
            <a:r>
              <a:rPr lang="tr-TR" sz="2800" b="1" dirty="0">
                <a:latin typeface="Trebuchet MS" panose="020B0603020202020204" pitchFamily="34" charset="0"/>
                <a:sym typeface="Symbol"/>
              </a:rPr>
              <a:t> </a:t>
            </a:r>
            <a:r>
              <a:rPr lang="tr-TR" sz="2800" dirty="0">
                <a:latin typeface="Trebuchet MS" panose="020B0603020202020204" pitchFamily="34" charset="0"/>
                <a:sym typeface="Symbol"/>
              </a:rPr>
              <a:t>faz içeren alaşımlarda mekanik işlemlerden 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kaçınılmalıdır</a:t>
            </a:r>
            <a:r>
              <a:rPr lang="tr-TR" sz="2800" dirty="0">
                <a:latin typeface="Trebuchet MS" panose="020B0603020202020204" pitchFamily="34" charset="0"/>
                <a:sym typeface="Symbol"/>
              </a:rPr>
              <a:t>.</a:t>
            </a:r>
            <a:endParaRPr lang="tr-TR" sz="2800" dirty="0">
              <a:latin typeface="Trebuchet MS" panose="020B0603020202020204" pitchFamily="34" charset="0"/>
            </a:endParaRPr>
          </a:p>
        </p:txBody>
      </p:sp>
      <p:sp>
        <p:nvSpPr>
          <p:cNvPr id="9" name="Başlık 3"/>
          <p:cNvSpPr txBox="1">
            <a:spLocks/>
          </p:cNvSpPr>
          <p:nvPr/>
        </p:nvSpPr>
        <p:spPr>
          <a:xfrm>
            <a:off x="539552" y="818456"/>
            <a:ext cx="7992888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smtClean="0">
                <a:latin typeface="Trebuchet MS" panose="020B0603020202020204" pitchFamily="34" charset="0"/>
              </a:rPr>
              <a:t>Cu-</a:t>
            </a:r>
            <a:r>
              <a:rPr lang="tr-TR" sz="4400" dirty="0" err="1" smtClean="0">
                <a:latin typeface="Trebuchet MS" panose="020B0603020202020204" pitchFamily="34" charset="0"/>
              </a:rPr>
              <a:t>Zn</a:t>
            </a:r>
            <a:r>
              <a:rPr lang="tr-TR" sz="4400" dirty="0" smtClean="0">
                <a:latin typeface="Trebuchet MS" panose="020B0603020202020204" pitchFamily="34" charset="0"/>
              </a:rPr>
              <a:t> (Pirinç) alaşımları</a:t>
            </a:r>
            <a:endParaRPr lang="tr-TR" sz="4400" dirty="0">
              <a:latin typeface="Trebuchet MS" panose="020B0603020202020204" pitchFamily="34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683568" y="3573016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b="1" dirty="0" smtClean="0">
              <a:latin typeface="Trebuchet MS" panose="020B0603020202020204" pitchFamily="34" charset="0"/>
            </a:endParaRPr>
          </a:p>
          <a:p>
            <a:endParaRPr lang="tr-TR" sz="2400" b="1" dirty="0">
              <a:latin typeface="Trebuchet MS" panose="020B0603020202020204" pitchFamily="34" charset="0"/>
            </a:endParaRPr>
          </a:p>
          <a:p>
            <a:endParaRPr lang="tr-TR" sz="2400" b="1" dirty="0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654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79512" y="1478389"/>
            <a:ext cx="85689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Çekme mukavemeti, </a:t>
            </a:r>
            <a:r>
              <a:rPr lang="tr-TR" sz="2400" dirty="0" err="1" smtClean="0">
                <a:latin typeface="Trebuchet MS" panose="020B0603020202020204" pitchFamily="34" charset="0"/>
              </a:rPr>
              <a:t>Zn</a:t>
            </a:r>
            <a:r>
              <a:rPr lang="tr-TR" sz="2400" dirty="0" smtClean="0">
                <a:latin typeface="Trebuchet MS" panose="020B0603020202020204" pitchFamily="34" charset="0"/>
              </a:rPr>
              <a:t> miktarı artıkça artar ve </a:t>
            </a:r>
            <a:r>
              <a:rPr lang="tr-TR" sz="2400" b="1" dirty="0" smtClean="0">
                <a:solidFill>
                  <a:schemeClr val="accent1"/>
                </a:solidFill>
                <a:latin typeface="Trebuchet MS" panose="020B0603020202020204" pitchFamily="34" charset="0"/>
                <a:sym typeface="Symbol"/>
              </a:rPr>
              <a:t>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 fazının oluşmasıyla aniden yükselir ve birbirine yakın oranlarda </a:t>
            </a:r>
            <a:r>
              <a:rPr lang="tr-TR" sz="2400" b="1" dirty="0" smtClean="0">
                <a:solidFill>
                  <a:schemeClr val="accent1"/>
                </a:solidFill>
                <a:latin typeface="Trebuchet MS" panose="020B0603020202020204" pitchFamily="34" charset="0"/>
                <a:sym typeface="Symbol"/>
              </a:rPr>
              <a:t>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 ve </a:t>
            </a:r>
            <a:r>
              <a:rPr lang="tr-TR" sz="2400" b="1" dirty="0" smtClean="0">
                <a:solidFill>
                  <a:schemeClr val="accent1"/>
                </a:solidFill>
                <a:latin typeface="Trebuchet MS" panose="020B0603020202020204" pitchFamily="34" charset="0"/>
                <a:sym typeface="Symbol"/>
              </a:rPr>
              <a:t>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 fazının bulunduğu bölgede maksimuma ulaşır, daha sonra yapıda </a:t>
            </a:r>
            <a:r>
              <a:rPr lang="tr-TR" sz="2400" b="1" dirty="0" smtClean="0">
                <a:solidFill>
                  <a:schemeClr val="accent1"/>
                </a:solidFill>
                <a:latin typeface="Trebuchet MS" panose="020B0603020202020204" pitchFamily="34" charset="0"/>
                <a:sym typeface="Symbol"/>
              </a:rPr>
              <a:t>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 fazının ortaya çıkmasıyla düşmeye başlar.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Uzama, </a:t>
            </a:r>
            <a:r>
              <a:rPr lang="tr-TR" sz="2400" dirty="0">
                <a:latin typeface="Trebuchet MS" panose="020B0603020202020204" pitchFamily="34" charset="0"/>
              </a:rPr>
              <a:t>artan </a:t>
            </a:r>
            <a:r>
              <a:rPr lang="tr-TR" sz="2400" dirty="0" err="1">
                <a:latin typeface="Trebuchet MS" panose="020B0603020202020204" pitchFamily="34" charset="0"/>
              </a:rPr>
              <a:t>Zn</a:t>
            </a:r>
            <a:r>
              <a:rPr lang="tr-TR" sz="2400" dirty="0">
                <a:latin typeface="Trebuchet MS" panose="020B0603020202020204" pitchFamily="34" charset="0"/>
              </a:rPr>
              <a:t> içeriği ile </a:t>
            </a:r>
            <a:endParaRPr lang="tr-TR" sz="2400" dirty="0" smtClean="0">
              <a:latin typeface="Trebuchet MS" panose="020B0603020202020204" pitchFamily="34" charset="0"/>
            </a:endParaRP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400" dirty="0">
                <a:latin typeface="Trebuchet MS" panose="020B0603020202020204" pitchFamily="34" charset="0"/>
              </a:rPr>
              <a:t> </a:t>
            </a:r>
            <a:r>
              <a:rPr lang="tr-TR" sz="2400" dirty="0" smtClean="0">
                <a:latin typeface="Trebuchet MS" panose="020B0603020202020204" pitchFamily="34" charset="0"/>
              </a:rPr>
              <a:t>   önce </a:t>
            </a:r>
            <a:r>
              <a:rPr lang="tr-TR" sz="2400" dirty="0">
                <a:latin typeface="Trebuchet MS" panose="020B0603020202020204" pitchFamily="34" charset="0"/>
              </a:rPr>
              <a:t>maksimum değere ulaşır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400" dirty="0" smtClean="0">
                <a:latin typeface="Trebuchet MS" panose="020B0603020202020204" pitchFamily="34" charset="0"/>
              </a:rPr>
              <a:t>    ve </a:t>
            </a:r>
            <a:r>
              <a:rPr lang="tr-TR" sz="2400" b="1" dirty="0">
                <a:solidFill>
                  <a:schemeClr val="accent1"/>
                </a:solidFill>
                <a:latin typeface="Trebuchet MS" panose="020B0603020202020204" pitchFamily="34" charset="0"/>
                <a:sym typeface="Symbol"/>
              </a:rPr>
              <a:t></a:t>
            </a:r>
            <a:r>
              <a:rPr lang="tr-TR" sz="2400" dirty="0">
                <a:latin typeface="Trebuchet MS" panose="020B0603020202020204" pitchFamily="34" charset="0"/>
                <a:sym typeface="Symbol"/>
              </a:rPr>
              <a:t> </a:t>
            </a:r>
            <a:r>
              <a:rPr lang="tr-TR" sz="2400" dirty="0">
                <a:latin typeface="Trebuchet MS" panose="020B0603020202020204" pitchFamily="34" charset="0"/>
              </a:rPr>
              <a:t>katı eriyik sınırından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400" dirty="0" smtClean="0">
                <a:latin typeface="Trebuchet MS" panose="020B0603020202020204" pitchFamily="34" charset="0"/>
              </a:rPr>
              <a:t>    önce </a:t>
            </a:r>
            <a:r>
              <a:rPr lang="tr-TR" sz="2400" dirty="0">
                <a:latin typeface="Trebuchet MS" panose="020B0603020202020204" pitchFamily="34" charset="0"/>
              </a:rPr>
              <a:t>tekrar düşmeye başlar. </a:t>
            </a:r>
            <a:endParaRPr lang="tr-TR" sz="2400" dirty="0" smtClean="0">
              <a:latin typeface="Trebuchet MS" panose="020B0603020202020204" pitchFamily="34" charset="0"/>
            </a:endParaRP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400" dirty="0">
                <a:latin typeface="Trebuchet MS" panose="020B0603020202020204" pitchFamily="34" charset="0"/>
              </a:rPr>
              <a:t> </a:t>
            </a:r>
            <a:r>
              <a:rPr lang="tr-TR" sz="2400" dirty="0" smtClean="0">
                <a:latin typeface="Trebuchet MS" panose="020B0603020202020204" pitchFamily="34" charset="0"/>
              </a:rPr>
              <a:t>   Yapıda </a:t>
            </a:r>
            <a:r>
              <a:rPr lang="tr-TR" sz="2400" b="1" dirty="0">
                <a:solidFill>
                  <a:schemeClr val="accent1"/>
                </a:solidFill>
                <a:latin typeface="Trebuchet MS" panose="020B0603020202020204" pitchFamily="34" charset="0"/>
                <a:sym typeface="Symbol"/>
              </a:rPr>
              <a:t></a:t>
            </a:r>
            <a:r>
              <a:rPr lang="tr-TR" sz="2400" dirty="0">
                <a:latin typeface="Trebuchet MS" panose="020B0603020202020204" pitchFamily="34" charset="0"/>
                <a:sym typeface="Symbol"/>
              </a:rPr>
              <a:t> fazının artmasıyla </a:t>
            </a:r>
            <a:endParaRPr lang="tr-TR" sz="2400" dirty="0" smtClean="0">
              <a:latin typeface="Trebuchet MS" panose="020B0603020202020204" pitchFamily="34" charset="0"/>
              <a:sym typeface="Symbol"/>
            </a:endParaRP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400" dirty="0">
                <a:latin typeface="Trebuchet MS" panose="020B0603020202020204" pitchFamily="34" charset="0"/>
                <a:sym typeface="Symbol"/>
              </a:rPr>
              <a:t> 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   belirgin </a:t>
            </a:r>
            <a:r>
              <a:rPr lang="tr-TR" sz="2400" dirty="0">
                <a:latin typeface="Trebuchet MS" panose="020B0603020202020204" pitchFamily="34" charset="0"/>
                <a:sym typeface="Symbol"/>
              </a:rPr>
              <a:t>şekilde düşer.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b="1" dirty="0">
                <a:solidFill>
                  <a:srgbClr val="FF0000"/>
                </a:solidFill>
                <a:latin typeface="Trebuchet MS" panose="020B0603020202020204" pitchFamily="34" charset="0"/>
                <a:sym typeface="Symbol"/>
              </a:rPr>
              <a:t>Sertlik</a:t>
            </a:r>
            <a:r>
              <a:rPr lang="tr-TR" sz="2400" dirty="0">
                <a:solidFill>
                  <a:srgbClr val="FF0000"/>
                </a:solidFill>
                <a:latin typeface="Trebuchet MS" panose="020B0603020202020204" pitchFamily="34" charset="0"/>
                <a:sym typeface="Symbol"/>
              </a:rPr>
              <a:t> </a:t>
            </a:r>
            <a:r>
              <a:rPr lang="tr-TR" sz="2400" b="1" dirty="0">
                <a:solidFill>
                  <a:schemeClr val="accent1"/>
                </a:solidFill>
                <a:latin typeface="Trebuchet MS" panose="020B0603020202020204" pitchFamily="34" charset="0"/>
                <a:sym typeface="Symbol"/>
              </a:rPr>
              <a:t></a:t>
            </a:r>
            <a:r>
              <a:rPr lang="tr-TR" sz="2400" dirty="0">
                <a:latin typeface="Trebuchet MS" panose="020B0603020202020204" pitchFamily="34" charset="0"/>
                <a:sym typeface="Symbol"/>
              </a:rPr>
              <a:t> fazının artmasıyla </a:t>
            </a:r>
            <a:endParaRPr lang="tr-TR" sz="2400" dirty="0" smtClean="0">
              <a:latin typeface="Trebuchet MS" panose="020B0603020202020204" pitchFamily="34" charset="0"/>
              <a:sym typeface="Symbol"/>
            </a:endParaRP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400" dirty="0">
                <a:latin typeface="Trebuchet MS" panose="020B0603020202020204" pitchFamily="34" charset="0"/>
                <a:sym typeface="Symbol"/>
              </a:rPr>
              <a:t> 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   belirgin </a:t>
            </a:r>
            <a:r>
              <a:rPr lang="tr-TR" sz="2400" dirty="0">
                <a:latin typeface="Trebuchet MS" panose="020B0603020202020204" pitchFamily="34" charset="0"/>
                <a:sym typeface="Symbol"/>
              </a:rPr>
              <a:t>olarak artar ve 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    fazının </a:t>
            </a:r>
            <a:r>
              <a:rPr lang="tr-TR" sz="2400" dirty="0">
                <a:latin typeface="Trebuchet MS" panose="020B0603020202020204" pitchFamily="34" charset="0"/>
                <a:sym typeface="Symbol"/>
              </a:rPr>
              <a:t>katkısıyla daha da </a:t>
            </a:r>
            <a:endParaRPr lang="tr-TR" sz="2400" dirty="0" smtClean="0">
              <a:latin typeface="Trebuchet MS" panose="020B0603020202020204" pitchFamily="34" charset="0"/>
              <a:sym typeface="Symbol"/>
            </a:endParaRP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tr-TR" sz="2400" dirty="0">
                <a:latin typeface="Trebuchet MS" panose="020B0603020202020204" pitchFamily="34" charset="0"/>
                <a:sym typeface="Symbol"/>
              </a:rPr>
              <a:t> 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   artar.</a:t>
            </a:r>
            <a:endParaRPr lang="tr-TR" sz="2400" dirty="0">
              <a:latin typeface="Trebuchet MS" panose="020B0603020202020204" pitchFamily="34" charset="0"/>
              <a:sym typeface="Symbol"/>
            </a:endParaRPr>
          </a:p>
        </p:txBody>
      </p:sp>
      <p:sp>
        <p:nvSpPr>
          <p:cNvPr id="9" name="Başlık 3"/>
          <p:cNvSpPr txBox="1">
            <a:spLocks/>
          </p:cNvSpPr>
          <p:nvPr/>
        </p:nvSpPr>
        <p:spPr>
          <a:xfrm>
            <a:off x="467544" y="818456"/>
            <a:ext cx="8424936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Cu-</a:t>
            </a:r>
            <a:r>
              <a:rPr lang="tr-TR" sz="4400" dirty="0" err="1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Zn</a:t>
            </a:r>
            <a:r>
              <a:rPr lang="tr-TR" sz="4400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 (Pirinç) alaşımları</a:t>
            </a:r>
            <a:endParaRPr lang="tr-TR" sz="44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 rotWithShape="1">
          <a:blip r:embed="rId3" cstate="print">
            <a:lum bright="-1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3" t="4303" r="7910" b="4725"/>
          <a:stretch/>
        </p:blipFill>
        <p:spPr bwMode="auto">
          <a:xfrm>
            <a:off x="4879166" y="3168502"/>
            <a:ext cx="4157330" cy="332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2248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etin kutusu"/>
          <p:cNvSpPr txBox="1"/>
          <p:nvPr/>
        </p:nvSpPr>
        <p:spPr>
          <a:xfrm>
            <a:off x="5508104" y="1262365"/>
            <a:ext cx="34563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dirty="0" smtClean="0">
                <a:latin typeface="Trebuchet MS" pitchFamily="34" charset="0"/>
                <a:sym typeface="Symbol"/>
              </a:rPr>
              <a:t>-pirinci: 70 Cu-30Zn</a:t>
            </a:r>
          </a:p>
          <a:p>
            <a:pPr algn="r"/>
            <a:r>
              <a:rPr lang="tr-TR" sz="2800" dirty="0" smtClean="0">
                <a:latin typeface="Trebuchet MS" pitchFamily="34" charset="0"/>
              </a:rPr>
              <a:t>Düz kenarlı tav ikizleri.</a:t>
            </a:r>
          </a:p>
          <a:p>
            <a:pPr algn="r"/>
            <a:r>
              <a:rPr lang="tr-TR" sz="2800" dirty="0" smtClean="0">
                <a:latin typeface="Trebuchet MS" pitchFamily="34" charset="0"/>
              </a:rPr>
              <a:t>Tav ikizleri (111) CP düzlemlerinde istif hatalarıdır.</a:t>
            </a:r>
          </a:p>
          <a:p>
            <a:pPr algn="r"/>
            <a:r>
              <a:rPr lang="tr-TR" sz="2800" dirty="0" smtClean="0">
                <a:latin typeface="Trebuchet MS" pitchFamily="34" charset="0"/>
              </a:rPr>
              <a:t>Matris tek fazlı bir yapıdır: </a:t>
            </a:r>
          </a:p>
          <a:p>
            <a:pPr algn="r"/>
            <a:r>
              <a:rPr lang="tr-TR" sz="2800" dirty="0" smtClean="0">
                <a:latin typeface="Trebuchet MS" pitchFamily="34" charset="0"/>
                <a:sym typeface="Symbol"/>
              </a:rPr>
              <a:t>-pirinci çözeltide  ağ%30’a kadar </a:t>
            </a:r>
            <a:r>
              <a:rPr lang="tr-TR" sz="2800" dirty="0" err="1" smtClean="0">
                <a:latin typeface="Trebuchet MS" pitchFamily="34" charset="0"/>
                <a:sym typeface="Symbol"/>
              </a:rPr>
              <a:t>Zn</a:t>
            </a:r>
            <a:r>
              <a:rPr lang="tr-TR" sz="2800" dirty="0" smtClean="0">
                <a:latin typeface="Trebuchet MS" pitchFamily="34" charset="0"/>
                <a:sym typeface="Symbol"/>
              </a:rPr>
              <a:t> bulundurabilir</a:t>
            </a:r>
            <a:r>
              <a:rPr lang="tr-TR" sz="2800" dirty="0" smtClean="0">
                <a:latin typeface="Trebuchet MS" pitchFamily="34" charset="0"/>
              </a:rPr>
              <a:t> </a:t>
            </a:r>
            <a:endParaRPr lang="tr-TR" sz="2800" dirty="0">
              <a:latin typeface="Trebuchet MS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28498" t="34078" r="44384" b="17688"/>
          <a:stretch>
            <a:fillRect/>
          </a:stretch>
        </p:blipFill>
        <p:spPr bwMode="auto">
          <a:xfrm>
            <a:off x="395536" y="1478389"/>
            <a:ext cx="496855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aşlık 3"/>
          <p:cNvSpPr txBox="1">
            <a:spLocks/>
          </p:cNvSpPr>
          <p:nvPr/>
        </p:nvSpPr>
        <p:spPr>
          <a:xfrm>
            <a:off x="395536" y="764704"/>
            <a:ext cx="8424936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Cu-</a:t>
            </a:r>
            <a:r>
              <a:rPr lang="tr-TR" sz="4400" dirty="0" err="1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Zn</a:t>
            </a:r>
            <a:r>
              <a:rPr lang="tr-TR" sz="4400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 (Pirinç) alaşımları</a:t>
            </a:r>
            <a:endParaRPr lang="tr-TR" sz="44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57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323528" y="1535881"/>
            <a:ext cx="84969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Mükemmel </a:t>
            </a:r>
            <a:r>
              <a:rPr lang="tr-TR" sz="2800" dirty="0">
                <a:latin typeface="Trebuchet MS" panose="020B0603020202020204" pitchFamily="34" charset="0"/>
              </a:rPr>
              <a:t>elektrik ve ısı iletkenliği (gümüş dışında tüm diğer metallerden daha yüksek!)</a:t>
            </a:r>
            <a:endParaRPr lang="tr-TR" sz="2800" dirty="0">
              <a:latin typeface="Trebuchet MS" pitchFamily="34" charset="0"/>
              <a:ea typeface="Times New Roman" pitchFamily="18" charset="0"/>
              <a:cs typeface="Times New Roman" pitchFamily="18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itchFamily="34" charset="0"/>
              </a:rPr>
              <a:t>Yüksek </a:t>
            </a:r>
            <a:r>
              <a:rPr lang="tr-TR" sz="2800" dirty="0" smtClean="0">
                <a:latin typeface="Trebuchet MS" pitchFamily="34" charset="0"/>
              </a:rPr>
              <a:t>mukavemet</a:t>
            </a:r>
            <a:endParaRPr lang="tr-TR" sz="2800" dirty="0">
              <a:latin typeface="Trebuchet MS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itchFamily="34" charset="0"/>
              </a:rPr>
              <a:t>Yüksek </a:t>
            </a:r>
            <a:r>
              <a:rPr lang="tr-TR" sz="2800" dirty="0" err="1">
                <a:latin typeface="Trebuchet MS" pitchFamily="34" charset="0"/>
              </a:rPr>
              <a:t>süneklik</a:t>
            </a:r>
            <a:r>
              <a:rPr lang="tr-TR" sz="2800" dirty="0">
                <a:latin typeface="Trebuchet MS" pitchFamily="34" charset="0"/>
              </a:rPr>
              <a:t> </a:t>
            </a:r>
            <a:r>
              <a:rPr lang="tr-TR" sz="2800" dirty="0"/>
              <a:t>&amp;</a:t>
            </a:r>
            <a:r>
              <a:rPr lang="tr-TR" sz="2800" dirty="0">
                <a:latin typeface="Trebuchet MS" pitchFamily="34" charset="0"/>
              </a:rPr>
              <a:t> şekil verilebilirlik</a:t>
            </a:r>
            <a:r>
              <a:rPr lang="en-US" sz="2800" dirty="0">
                <a:latin typeface="Trebuchet MS" pitchFamily="34" charset="0"/>
              </a:rPr>
              <a:t> </a:t>
            </a:r>
            <a:endParaRPr lang="tr-TR" sz="2800" dirty="0">
              <a:latin typeface="Trebuchet MS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itchFamily="34" charset="0"/>
              </a:rPr>
              <a:t>Üstün yorulma direnci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itchFamily="34" charset="0"/>
              </a:rPr>
              <a:t>Korozyona direnç-uzun süreli dayanıklılık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N</a:t>
            </a:r>
            <a:r>
              <a:rPr lang="en-US" sz="2800" dirty="0" err="1" smtClean="0">
                <a:latin typeface="Trebuchet MS" pitchFamily="34" charset="0"/>
              </a:rPr>
              <a:t>onma</a:t>
            </a:r>
            <a:r>
              <a:rPr lang="tr-TR" sz="2800" dirty="0" err="1" smtClean="0">
                <a:latin typeface="Trebuchet MS" pitchFamily="34" charset="0"/>
              </a:rPr>
              <a:t>nyetik</a:t>
            </a:r>
            <a:r>
              <a:rPr lang="en-US" sz="2800" dirty="0" smtClean="0">
                <a:latin typeface="Trebuchet MS" pitchFamily="34" charset="0"/>
              </a:rPr>
              <a:t> </a:t>
            </a:r>
            <a:endParaRPr lang="tr-TR" sz="2800" dirty="0" smtClean="0">
              <a:latin typeface="Trebuchet MS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Kaynaklama, lehimleme, yapıştırma gibi tüm birleştirme yöntemlerine uygunluk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itchFamily="34" charset="0"/>
              </a:rPr>
              <a:t>Anti-bakteriyel</a:t>
            </a:r>
          </a:p>
        </p:txBody>
      </p:sp>
      <p:sp>
        <p:nvSpPr>
          <p:cNvPr id="6" name="Başlık 3"/>
          <p:cNvSpPr>
            <a:spLocks noGrp="1"/>
          </p:cNvSpPr>
          <p:nvPr>
            <p:ph type="title"/>
          </p:nvPr>
        </p:nvSpPr>
        <p:spPr>
          <a:xfrm>
            <a:off x="421196" y="746448"/>
            <a:ext cx="8229600" cy="59432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Bakırın özellikleri</a:t>
            </a:r>
            <a:endParaRPr lang="tr-TR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891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etin kutusu"/>
          <p:cNvSpPr txBox="1"/>
          <p:nvPr/>
        </p:nvSpPr>
        <p:spPr>
          <a:xfrm>
            <a:off x="6012160" y="1549236"/>
            <a:ext cx="28803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dirty="0" smtClean="0">
                <a:latin typeface="Trebuchet MS" pitchFamily="34" charset="0"/>
                <a:sym typeface="Symbol"/>
              </a:rPr>
              <a:t>- pirinci: </a:t>
            </a:r>
          </a:p>
          <a:p>
            <a:pPr algn="r"/>
            <a:r>
              <a:rPr lang="tr-TR" sz="2800" dirty="0" smtClean="0">
                <a:latin typeface="Trebuchet MS" pitchFamily="34" charset="0"/>
                <a:sym typeface="Symbol"/>
              </a:rPr>
              <a:t>60 Cu-40Zn</a:t>
            </a:r>
          </a:p>
          <a:p>
            <a:pPr algn="r"/>
            <a:r>
              <a:rPr lang="tr-TR" sz="2800" dirty="0" smtClean="0">
                <a:latin typeface="Trebuchet MS" pitchFamily="34" charset="0"/>
                <a:sym typeface="Symbol"/>
              </a:rPr>
              <a:t>matris: </a:t>
            </a:r>
          </a:p>
          <a:p>
            <a:pPr algn="r">
              <a:buFont typeface="Symbol"/>
              <a:buChar char="b"/>
            </a:pPr>
            <a:r>
              <a:rPr lang="tr-TR" sz="2800" dirty="0" smtClean="0">
                <a:latin typeface="Trebuchet MS" pitchFamily="34" charset="0"/>
                <a:sym typeface="Symbol"/>
              </a:rPr>
              <a:t> fazı (beyaz). </a:t>
            </a:r>
          </a:p>
          <a:p>
            <a:pPr algn="r"/>
            <a:r>
              <a:rPr lang="tr-TR" sz="2800" dirty="0">
                <a:latin typeface="Trebuchet MS" pitchFamily="34" charset="0"/>
                <a:sym typeface="Symbol"/>
              </a:rPr>
              <a:t> </a:t>
            </a:r>
            <a:r>
              <a:rPr lang="tr-TR" sz="2800" dirty="0" smtClean="0">
                <a:latin typeface="Trebuchet MS" pitchFamily="34" charset="0"/>
                <a:sym typeface="Symbol"/>
              </a:rPr>
              <a:t>   Fazı </a:t>
            </a:r>
            <a:r>
              <a:rPr lang="tr-TR" sz="2800" dirty="0" err="1" smtClean="0">
                <a:latin typeface="Trebuchet MS" pitchFamily="34" charset="0"/>
                <a:sym typeface="Symbol"/>
              </a:rPr>
              <a:t>Zn</a:t>
            </a:r>
            <a:r>
              <a:rPr lang="tr-TR" sz="2800" dirty="0" smtClean="0">
                <a:latin typeface="Trebuchet MS" pitchFamily="34" charset="0"/>
                <a:sym typeface="Symbol"/>
              </a:rPr>
              <a:t> ile zengin fazdır.</a:t>
            </a:r>
          </a:p>
          <a:p>
            <a:pPr algn="r"/>
            <a:r>
              <a:rPr lang="tr-TR" sz="2800" dirty="0" err="1" smtClean="0">
                <a:latin typeface="Trebuchet MS" pitchFamily="34" charset="0"/>
                <a:sym typeface="Symbol"/>
              </a:rPr>
              <a:t>Muntz</a:t>
            </a:r>
            <a:r>
              <a:rPr lang="tr-TR" sz="2800" dirty="0" smtClean="0">
                <a:latin typeface="Trebuchet MS" pitchFamily="34" charset="0"/>
                <a:sym typeface="Symbol"/>
              </a:rPr>
              <a:t> metali</a:t>
            </a:r>
          </a:p>
          <a:p>
            <a:pPr algn="r">
              <a:buFont typeface="Symbol"/>
              <a:buChar char="b"/>
            </a:pPr>
            <a:r>
              <a:rPr lang="tr-TR" sz="2800" dirty="0" smtClean="0">
                <a:latin typeface="Trebuchet MS" pitchFamily="34" charset="0"/>
                <a:sym typeface="Symbol"/>
              </a:rPr>
              <a:t> fazı bu alaşımı ısıl işlem uygulanabilir yapar.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lum bright="-5000" contrast="25000"/>
          </a:blip>
          <a:srcRect l="28498" t="25219" r="44384" b="28516"/>
          <a:stretch>
            <a:fillRect/>
          </a:stretch>
        </p:blipFill>
        <p:spPr bwMode="auto">
          <a:xfrm>
            <a:off x="467542" y="1412776"/>
            <a:ext cx="5330125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aşlık 3"/>
          <p:cNvSpPr txBox="1">
            <a:spLocks/>
          </p:cNvSpPr>
          <p:nvPr/>
        </p:nvSpPr>
        <p:spPr>
          <a:xfrm>
            <a:off x="395536" y="764704"/>
            <a:ext cx="8424936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Cu-</a:t>
            </a:r>
            <a:r>
              <a:rPr lang="tr-TR" sz="4400" dirty="0" err="1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Zn</a:t>
            </a:r>
            <a:r>
              <a:rPr lang="tr-TR" sz="4400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 (Pirinç) alaşımları</a:t>
            </a:r>
            <a:endParaRPr lang="tr-TR" sz="44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530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16024" y="1476067"/>
            <a:ext cx="87484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Yeniden kristalleşme tavlaması pirinçlerin temel ısıl işlem prosesidir. Yeniden kristalleşme tavı ve deformasyon ile malzemelerin tane yapısı değiştirilerek  sertleşme kapasitesi etkilenir.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İkili Cu-</a:t>
            </a:r>
            <a:r>
              <a:rPr lang="tr-TR" sz="2800" dirty="0" err="1" smtClean="0">
                <a:latin typeface="Trebuchet MS" panose="020B0603020202020204" pitchFamily="34" charset="0"/>
                <a:sym typeface="Symbol"/>
              </a:rPr>
              <a:t>Zn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 alaşımları için yeniden kristalleşme alt sınırı 425°C, üst sınır ise alaşımdaki </a:t>
            </a:r>
            <a:r>
              <a:rPr lang="tr-TR" sz="2800" dirty="0" err="1" smtClean="0">
                <a:latin typeface="Trebuchet MS" panose="020B0603020202020204" pitchFamily="34" charset="0"/>
                <a:sym typeface="Symbol"/>
              </a:rPr>
              <a:t>Zn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 miktarı ile değişir.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>
                <a:latin typeface="Trebuchet MS" panose="020B0603020202020204" pitchFamily="34" charset="0"/>
                <a:sym typeface="Symbol"/>
              </a:rPr>
              <a:t>Gerilme-giderme tavı ikinci önemli ısıl işlemdir. 250-300°C </a:t>
            </a:r>
            <a:r>
              <a:rPr lang="tr-TR" sz="2800" dirty="0" err="1">
                <a:latin typeface="Trebuchet MS" panose="020B0603020202020204" pitchFamily="34" charset="0"/>
                <a:sym typeface="Symbol"/>
              </a:rPr>
              <a:t>lerde</a:t>
            </a:r>
            <a:r>
              <a:rPr lang="tr-TR" sz="2800" dirty="0">
                <a:latin typeface="Trebuchet MS" panose="020B0603020202020204" pitchFamily="34" charset="0"/>
                <a:sym typeface="Symbol"/>
              </a:rPr>
              <a:t> yapılan bu ısıl işlem korozyon çatlaması riskini azaltır</a:t>
            </a:r>
            <a:r>
              <a:rPr lang="tr-TR" sz="2800" dirty="0" smtClean="0">
                <a:latin typeface="Trebuchet MS" panose="020B0603020202020204" pitchFamily="34" charset="0"/>
                <a:sym typeface="Symbol"/>
              </a:rPr>
              <a:t>.</a:t>
            </a:r>
            <a:endParaRPr lang="tr-TR" sz="2800" b="1" dirty="0">
              <a:latin typeface="Trebuchet MS" panose="020B0603020202020204" pitchFamily="34" charset="0"/>
            </a:endParaRPr>
          </a:p>
        </p:txBody>
      </p:sp>
      <p:sp>
        <p:nvSpPr>
          <p:cNvPr id="9" name="Başlık 3"/>
          <p:cNvSpPr txBox="1">
            <a:spLocks/>
          </p:cNvSpPr>
          <p:nvPr/>
        </p:nvSpPr>
        <p:spPr>
          <a:xfrm>
            <a:off x="486586" y="746448"/>
            <a:ext cx="6749710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smtClean="0">
                <a:latin typeface="Trebuchet MS" panose="020B0603020202020204" pitchFamily="34" charset="0"/>
              </a:rPr>
              <a:t>Cu-</a:t>
            </a:r>
            <a:r>
              <a:rPr lang="tr-TR" sz="4400" dirty="0" err="1" smtClean="0">
                <a:latin typeface="Trebuchet MS" panose="020B0603020202020204" pitchFamily="34" charset="0"/>
              </a:rPr>
              <a:t>Zn</a:t>
            </a:r>
            <a:r>
              <a:rPr lang="tr-TR" sz="4400" dirty="0" smtClean="0">
                <a:latin typeface="Trebuchet MS" panose="020B0603020202020204" pitchFamily="34" charset="0"/>
              </a:rPr>
              <a:t> (Pirinç) alaşımları </a:t>
            </a:r>
            <a:endParaRPr lang="tr-TR" sz="4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011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198554" y="1331327"/>
            <a:ext cx="8837942" cy="3177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latin typeface="Trebuchet MS" panose="020B0603020202020204" pitchFamily="34" charset="0"/>
              </a:rPr>
              <a:t>Pirinç alaşımlarının UNS standartlarında sınıflanması: </a:t>
            </a:r>
          </a:p>
          <a:p>
            <a:endParaRPr lang="tr-TR" sz="1050" dirty="0">
              <a:latin typeface="Trebuchet MS" panose="020B0603020202020204" pitchFamily="34" charset="0"/>
            </a:endParaRPr>
          </a:p>
          <a:p>
            <a:r>
              <a:rPr lang="tr-TR" sz="28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İşlem pirinç alaşımları</a:t>
            </a:r>
          </a:p>
          <a:p>
            <a:r>
              <a:rPr lang="en-US" sz="2400" dirty="0">
                <a:solidFill>
                  <a:schemeClr val="tx2"/>
                </a:solidFill>
                <a:latin typeface="Trebuchet MS" panose="020B0603020202020204" pitchFamily="34" charset="0"/>
              </a:rPr>
              <a:t>C20000-C29999: </a:t>
            </a:r>
            <a:r>
              <a:rPr lang="tr-TR" sz="2400" dirty="0" smtClean="0">
                <a:latin typeface="Trebuchet MS" panose="020B0603020202020204" pitchFamily="34" charset="0"/>
              </a:rPr>
              <a:t>Bakır-Çinko Alaşımı (Sarı Pirinç</a:t>
            </a:r>
            <a:r>
              <a:rPr lang="en-US" sz="2400" dirty="0" smtClean="0">
                <a:latin typeface="Trebuchet MS" panose="020B0603020202020204" pitchFamily="34" charset="0"/>
              </a:rPr>
              <a:t>)</a:t>
            </a:r>
            <a:endParaRPr lang="en-US" sz="2400" dirty="0">
              <a:latin typeface="Trebuchet MS" panose="020B0603020202020204" pitchFamily="34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Trebuchet MS" panose="020B0603020202020204" pitchFamily="34" charset="0"/>
              </a:rPr>
              <a:t>C30000-C39999: </a:t>
            </a:r>
            <a:r>
              <a:rPr lang="tr-TR" sz="2400" dirty="0" smtClean="0">
                <a:latin typeface="Trebuchet MS" panose="020B0603020202020204" pitchFamily="34" charset="0"/>
              </a:rPr>
              <a:t>Bakır-Çinko-Kurşun Alaşım </a:t>
            </a:r>
            <a:r>
              <a:rPr lang="en-US" sz="2400" dirty="0" smtClean="0">
                <a:latin typeface="Trebuchet MS" panose="020B0603020202020204" pitchFamily="34" charset="0"/>
              </a:rPr>
              <a:t>(</a:t>
            </a:r>
            <a:r>
              <a:rPr lang="tr-TR" sz="2400" dirty="0" smtClean="0">
                <a:latin typeface="Trebuchet MS" panose="020B0603020202020204" pitchFamily="34" charset="0"/>
              </a:rPr>
              <a:t>Kurşunlu Pirinçler</a:t>
            </a:r>
            <a:r>
              <a:rPr lang="en-US" sz="2400" dirty="0" smtClean="0">
                <a:latin typeface="Trebuchet MS" panose="020B0603020202020204" pitchFamily="34" charset="0"/>
              </a:rPr>
              <a:t>)</a:t>
            </a:r>
            <a:endParaRPr lang="en-US" sz="2400" dirty="0">
              <a:latin typeface="Trebuchet MS" panose="020B0603020202020204" pitchFamily="34" charset="0"/>
            </a:endParaRPr>
          </a:p>
          <a:p>
            <a:r>
              <a:rPr lang="tr-TR" sz="2400" dirty="0">
                <a:solidFill>
                  <a:schemeClr val="tx2"/>
                </a:solidFill>
                <a:latin typeface="Trebuchet MS" panose="020B0603020202020204" pitchFamily="34" charset="0"/>
              </a:rPr>
              <a:t>C40000-C49999: </a:t>
            </a:r>
            <a:r>
              <a:rPr lang="tr-TR" sz="2400" dirty="0" smtClean="0">
                <a:latin typeface="Trebuchet MS" panose="020B0603020202020204" pitchFamily="34" charset="0"/>
              </a:rPr>
              <a:t>Bakır-Çinko-Kalay Alaşımları (Kalay Pirinçleri)</a:t>
            </a:r>
          </a:p>
          <a:p>
            <a:endParaRPr lang="tr-TR" sz="1400" dirty="0" smtClean="0">
              <a:latin typeface="Trebuchet MS" panose="020B0603020202020204" pitchFamily="34" charset="0"/>
            </a:endParaRPr>
          </a:p>
          <a:p>
            <a:r>
              <a:rPr lang="tr-TR" sz="2400" dirty="0" smtClean="0">
                <a:latin typeface="Trebuchet MS" panose="020B0603020202020204" pitchFamily="34" charset="0"/>
              </a:rPr>
              <a:t>Yaygın kullanımı olan pirinç alaşımları ticari isimleri ve </a:t>
            </a:r>
            <a:r>
              <a:rPr lang="tr-TR" sz="2400" dirty="0" err="1" smtClean="0">
                <a:latin typeface="Trebuchet MS" panose="020B0603020202020204" pitchFamily="34" charset="0"/>
              </a:rPr>
              <a:t>Zn</a:t>
            </a:r>
            <a:r>
              <a:rPr lang="tr-TR" sz="2400" dirty="0" smtClean="0">
                <a:latin typeface="Trebuchet MS" panose="020B0603020202020204" pitchFamily="34" charset="0"/>
              </a:rPr>
              <a:t> içeriği</a:t>
            </a:r>
            <a:endParaRPr lang="tr-TR" sz="2400" dirty="0">
              <a:latin typeface="Trebuchet MS" panose="020B0603020202020204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>
            <a:off x="143827" y="4676924"/>
            <a:ext cx="4410075" cy="177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/>
          <a:stretch/>
        </p:blipFill>
        <p:spPr bwMode="auto">
          <a:xfrm>
            <a:off x="4607172" y="4676923"/>
            <a:ext cx="4410075" cy="177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aşlık 3"/>
          <p:cNvSpPr txBox="1">
            <a:spLocks/>
          </p:cNvSpPr>
          <p:nvPr/>
        </p:nvSpPr>
        <p:spPr>
          <a:xfrm>
            <a:off x="251520" y="674440"/>
            <a:ext cx="8712968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smtClean="0">
                <a:latin typeface="Trebuchet MS" panose="020B0603020202020204" pitchFamily="34" charset="0"/>
              </a:rPr>
              <a:t>Cu-</a:t>
            </a:r>
            <a:r>
              <a:rPr lang="tr-TR" sz="4400" dirty="0" err="1" smtClean="0">
                <a:latin typeface="Trebuchet MS" panose="020B0603020202020204" pitchFamily="34" charset="0"/>
              </a:rPr>
              <a:t>Zn</a:t>
            </a:r>
            <a:r>
              <a:rPr lang="tr-TR" sz="4400" dirty="0" smtClean="0">
                <a:latin typeface="Trebuchet MS" panose="020B0603020202020204" pitchFamily="34" charset="0"/>
              </a:rPr>
              <a:t> (Pirinç) alaşımları</a:t>
            </a:r>
            <a:endParaRPr lang="tr-TR" sz="4400" dirty="0">
              <a:latin typeface="Trebuchet MS" panose="020B0603020202020204" pitchFamily="34" charset="0"/>
            </a:endParaRPr>
          </a:p>
        </p:txBody>
      </p:sp>
      <p:sp>
        <p:nvSpPr>
          <p:cNvPr id="7" name="6 Metin kutusu"/>
          <p:cNvSpPr txBox="1"/>
          <p:nvPr/>
        </p:nvSpPr>
        <p:spPr>
          <a:xfrm>
            <a:off x="3059832" y="493187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  <a:latin typeface="Trebuchet MS" pitchFamily="34" charset="0"/>
              </a:rPr>
              <a:t>Yaldız pirinci</a:t>
            </a:r>
            <a:endParaRPr lang="tr-TR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2771800" y="579597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  <a:latin typeface="Trebuchet MS" pitchFamily="34" charset="0"/>
              </a:rPr>
              <a:t>kuyumcu pirinci</a:t>
            </a:r>
            <a:endParaRPr lang="tr-TR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7524328" y="529191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  <a:latin typeface="Trebuchet MS" pitchFamily="34" charset="0"/>
              </a:rPr>
              <a:t>fişek pirinci</a:t>
            </a:r>
            <a:endParaRPr lang="tr-TR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045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şlık 3"/>
          <p:cNvSpPr txBox="1">
            <a:spLocks/>
          </p:cNvSpPr>
          <p:nvPr/>
        </p:nvSpPr>
        <p:spPr>
          <a:xfrm>
            <a:off x="323528" y="602432"/>
            <a:ext cx="8712968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smtClean="0">
                <a:latin typeface="Trebuchet MS" panose="020B0603020202020204" pitchFamily="34" charset="0"/>
              </a:rPr>
              <a:t>Cu-</a:t>
            </a:r>
            <a:r>
              <a:rPr lang="tr-TR" sz="4400" dirty="0" err="1" smtClean="0">
                <a:latin typeface="Trebuchet MS" panose="020B0603020202020204" pitchFamily="34" charset="0"/>
              </a:rPr>
              <a:t>Zn</a:t>
            </a:r>
            <a:r>
              <a:rPr lang="tr-TR" sz="4400" dirty="0" smtClean="0">
                <a:latin typeface="Trebuchet MS" panose="020B0603020202020204" pitchFamily="34" charset="0"/>
              </a:rPr>
              <a:t> (Pirinç) alaşımları</a:t>
            </a:r>
            <a:endParaRPr lang="tr-TR" sz="4400" dirty="0">
              <a:latin typeface="Trebuchet MS" panose="020B060302020202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270562" y="1160160"/>
            <a:ext cx="876593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latin typeface="Trebuchet MS" panose="020B0603020202020204" pitchFamily="34" charset="0"/>
              </a:rPr>
              <a:t>Pirinç alaşımlarının UNS standartlarında sınıflanması: </a:t>
            </a:r>
          </a:p>
          <a:p>
            <a:endParaRPr lang="tr-TR" sz="1100" dirty="0">
              <a:latin typeface="Trebuchet MS" panose="020B0603020202020204" pitchFamily="34" charset="0"/>
            </a:endParaRPr>
          </a:p>
          <a:p>
            <a:r>
              <a:rPr lang="tr-TR" sz="2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Döküm pirinç alaşımları</a:t>
            </a:r>
          </a:p>
          <a:p>
            <a:r>
              <a:rPr lang="en-US" sz="2400" dirty="0">
                <a:solidFill>
                  <a:schemeClr val="tx2"/>
                </a:solidFill>
                <a:latin typeface="Trebuchet MS" panose="020B0603020202020204" pitchFamily="34" charset="0"/>
              </a:rPr>
              <a:t>C83300-C83999: </a:t>
            </a:r>
            <a:r>
              <a:rPr lang="tr-TR" sz="2400" dirty="0" smtClean="0">
                <a:latin typeface="Trebuchet MS" panose="020B0603020202020204" pitchFamily="34" charset="0"/>
              </a:rPr>
              <a:t>Bakır</a:t>
            </a:r>
            <a:r>
              <a:rPr lang="en-US" sz="2400" dirty="0" smtClean="0">
                <a:latin typeface="Trebuchet MS" panose="020B0603020202020204" pitchFamily="34" charset="0"/>
              </a:rPr>
              <a:t>-</a:t>
            </a:r>
            <a:r>
              <a:rPr lang="tr-TR" sz="2400" dirty="0" smtClean="0">
                <a:latin typeface="Trebuchet MS" panose="020B0603020202020204" pitchFamily="34" charset="0"/>
              </a:rPr>
              <a:t>Kalay</a:t>
            </a:r>
            <a:r>
              <a:rPr lang="en-US" sz="2400" dirty="0" smtClean="0">
                <a:latin typeface="Trebuchet MS" panose="020B0603020202020204" pitchFamily="34" charset="0"/>
              </a:rPr>
              <a:t>-</a:t>
            </a:r>
            <a:r>
              <a:rPr lang="tr-TR" sz="2400" dirty="0" smtClean="0">
                <a:latin typeface="Trebuchet MS" panose="020B0603020202020204" pitchFamily="34" charset="0"/>
              </a:rPr>
              <a:t>Çinko ve Bakır-Çinko-Kalay-Kurşun</a:t>
            </a:r>
            <a:r>
              <a:rPr lang="en-US" sz="2400" dirty="0" smtClean="0">
                <a:latin typeface="Trebuchet MS" panose="020B0603020202020204" pitchFamily="34" charset="0"/>
              </a:rPr>
              <a:t> </a:t>
            </a:r>
            <a:r>
              <a:rPr lang="tr-TR" sz="2400" dirty="0" smtClean="0">
                <a:latin typeface="Trebuchet MS" panose="020B0603020202020204" pitchFamily="34" charset="0"/>
              </a:rPr>
              <a:t>Alaşımları </a:t>
            </a:r>
            <a:r>
              <a:rPr lang="en-US" sz="2400" dirty="0" smtClean="0">
                <a:latin typeface="Trebuchet MS" panose="020B0603020202020204" pitchFamily="34" charset="0"/>
              </a:rPr>
              <a:t>(</a:t>
            </a:r>
            <a:r>
              <a:rPr lang="tr-TR" sz="2400" dirty="0" smtClean="0">
                <a:latin typeface="Trebuchet MS" panose="020B0603020202020204" pitchFamily="34" charset="0"/>
              </a:rPr>
              <a:t> Kırmızı ve Kurşunlu Kırmızı Pirinçler</a:t>
            </a:r>
            <a:r>
              <a:rPr lang="en-US" sz="2400" dirty="0" smtClean="0">
                <a:latin typeface="Trebuchet MS" panose="020B0603020202020204" pitchFamily="34" charset="0"/>
              </a:rPr>
              <a:t>)</a:t>
            </a:r>
            <a:endParaRPr lang="en-US" sz="2400" dirty="0">
              <a:latin typeface="Trebuchet MS" panose="020B0603020202020204" pitchFamily="34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Trebuchet MS" panose="020B0603020202020204" pitchFamily="34" charset="0"/>
              </a:rPr>
              <a:t>C84000-C84999: </a:t>
            </a:r>
            <a:r>
              <a:rPr lang="tr-TR" sz="2400" dirty="0">
                <a:latin typeface="Trebuchet MS" panose="020B0603020202020204" pitchFamily="34" charset="0"/>
              </a:rPr>
              <a:t>Bakır</a:t>
            </a:r>
            <a:r>
              <a:rPr lang="en-US" sz="2400" dirty="0">
                <a:latin typeface="Trebuchet MS" panose="020B0603020202020204" pitchFamily="34" charset="0"/>
              </a:rPr>
              <a:t>-</a:t>
            </a:r>
            <a:r>
              <a:rPr lang="tr-TR" sz="2400" dirty="0">
                <a:latin typeface="Trebuchet MS" panose="020B0603020202020204" pitchFamily="34" charset="0"/>
              </a:rPr>
              <a:t>Kalay</a:t>
            </a:r>
            <a:r>
              <a:rPr lang="en-US" sz="2400" dirty="0">
                <a:latin typeface="Trebuchet MS" panose="020B0603020202020204" pitchFamily="34" charset="0"/>
              </a:rPr>
              <a:t>-</a:t>
            </a:r>
            <a:r>
              <a:rPr lang="tr-TR" sz="2400" dirty="0">
                <a:latin typeface="Trebuchet MS" panose="020B0603020202020204" pitchFamily="34" charset="0"/>
              </a:rPr>
              <a:t>Çinko ve Bakır-Çinko-Kalay-Kurşun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tr-TR" sz="2400" dirty="0">
                <a:latin typeface="Trebuchet MS" panose="020B0603020202020204" pitchFamily="34" charset="0"/>
              </a:rPr>
              <a:t>Alaşımları</a:t>
            </a:r>
            <a:r>
              <a:rPr lang="en-US" sz="2400" dirty="0" smtClean="0">
                <a:latin typeface="Trebuchet MS" panose="020B0603020202020204" pitchFamily="34" charset="0"/>
              </a:rPr>
              <a:t> (</a:t>
            </a:r>
            <a:r>
              <a:rPr lang="tr-TR" sz="2400" dirty="0" smtClean="0">
                <a:latin typeface="Trebuchet MS" panose="020B0603020202020204" pitchFamily="34" charset="0"/>
              </a:rPr>
              <a:t>Yarı-kırmızı</a:t>
            </a:r>
            <a:r>
              <a:rPr lang="en-US" sz="2400" dirty="0" smtClean="0">
                <a:latin typeface="Trebuchet MS" panose="020B0603020202020204" pitchFamily="34" charset="0"/>
              </a:rPr>
              <a:t> </a:t>
            </a:r>
            <a:r>
              <a:rPr lang="tr-TR" sz="2400" dirty="0" smtClean="0">
                <a:latin typeface="Trebuchet MS" panose="020B0603020202020204" pitchFamily="34" charset="0"/>
              </a:rPr>
              <a:t>ve Kurşunlu Yarı-Kırmızı Pirinçler</a:t>
            </a:r>
            <a:r>
              <a:rPr lang="en-US" sz="2400" dirty="0" smtClean="0">
                <a:latin typeface="Trebuchet MS" panose="020B0603020202020204" pitchFamily="34" charset="0"/>
              </a:rPr>
              <a:t>)</a:t>
            </a:r>
            <a:endParaRPr lang="en-US" sz="2400" dirty="0">
              <a:latin typeface="Trebuchet MS" panose="020B0603020202020204" pitchFamily="34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Trebuchet MS" panose="020B0603020202020204" pitchFamily="34" charset="0"/>
              </a:rPr>
              <a:t>C85000-C85999: </a:t>
            </a:r>
            <a:r>
              <a:rPr lang="tr-TR" sz="2400" dirty="0" smtClean="0">
                <a:latin typeface="Trebuchet MS" panose="020B0603020202020204" pitchFamily="34" charset="0"/>
              </a:rPr>
              <a:t>Bakır-Çinko Alaşımları </a:t>
            </a:r>
            <a:r>
              <a:rPr lang="en-US" sz="2400" dirty="0" smtClean="0">
                <a:latin typeface="Trebuchet MS" panose="020B0603020202020204" pitchFamily="34" charset="0"/>
              </a:rPr>
              <a:t>(</a:t>
            </a:r>
            <a:r>
              <a:rPr lang="tr-TR" sz="2400" dirty="0" smtClean="0">
                <a:latin typeface="Trebuchet MS" panose="020B0603020202020204" pitchFamily="34" charset="0"/>
              </a:rPr>
              <a:t>Sarı Pirinçler</a:t>
            </a:r>
            <a:r>
              <a:rPr lang="en-US" sz="2400" dirty="0" smtClean="0">
                <a:latin typeface="Trebuchet MS" panose="020B0603020202020204" pitchFamily="34" charset="0"/>
              </a:rPr>
              <a:t>)</a:t>
            </a:r>
            <a:endParaRPr lang="en-US" sz="2400" dirty="0">
              <a:latin typeface="Trebuchet MS" panose="020B0603020202020204" pitchFamily="34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Trebuchet MS" panose="020B0603020202020204" pitchFamily="34" charset="0"/>
              </a:rPr>
              <a:t>C86000-C86999: </a:t>
            </a:r>
            <a:r>
              <a:rPr lang="tr-TR" sz="2400" dirty="0" smtClean="0">
                <a:latin typeface="Trebuchet MS" panose="020B0603020202020204" pitchFamily="34" charset="0"/>
              </a:rPr>
              <a:t>Mangan Bronzu ve Kurşunlu Mangan Bronz Alaşımı </a:t>
            </a:r>
            <a:r>
              <a:rPr lang="en-US" sz="2400" dirty="0" smtClean="0">
                <a:latin typeface="Trebuchet MS" panose="020B0603020202020204" pitchFamily="34" charset="0"/>
              </a:rPr>
              <a:t>(</a:t>
            </a:r>
            <a:r>
              <a:rPr lang="tr-TR" sz="2400" dirty="0" smtClean="0">
                <a:latin typeface="Trebuchet MS" panose="020B0603020202020204" pitchFamily="34" charset="0"/>
              </a:rPr>
              <a:t>Yüksek Mukavemetli Sarı Pirinç</a:t>
            </a:r>
            <a:r>
              <a:rPr lang="en-US" sz="2400" dirty="0" smtClean="0">
                <a:latin typeface="Trebuchet MS" panose="020B0603020202020204" pitchFamily="34" charset="0"/>
              </a:rPr>
              <a:t>)</a:t>
            </a:r>
            <a:endParaRPr lang="en-US" sz="2400" dirty="0">
              <a:latin typeface="Trebuchet MS" panose="020B0603020202020204" pitchFamily="34" charset="0"/>
            </a:endParaRPr>
          </a:p>
          <a:p>
            <a:r>
              <a:rPr lang="tr-TR" sz="2400" dirty="0">
                <a:solidFill>
                  <a:schemeClr val="tx2"/>
                </a:solidFill>
                <a:latin typeface="Trebuchet MS" panose="020B0603020202020204" pitchFamily="34" charset="0"/>
              </a:rPr>
              <a:t>C87000-C87999: </a:t>
            </a:r>
            <a:r>
              <a:rPr lang="tr-TR" sz="2400" dirty="0" smtClean="0">
                <a:latin typeface="Trebuchet MS" panose="020B0603020202020204" pitchFamily="34" charset="0"/>
              </a:rPr>
              <a:t>Bakır-Silis Alaşımları (Silis bronzu ve Silis Pirinci )</a:t>
            </a:r>
            <a:endParaRPr lang="tr-TR" sz="2400" dirty="0">
              <a:latin typeface="Trebuchet MS" panose="020B0603020202020204" pitchFamily="34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Trebuchet MS" panose="020B0603020202020204" pitchFamily="34" charset="0"/>
              </a:rPr>
              <a:t>C88000-C89999: </a:t>
            </a:r>
            <a:r>
              <a:rPr lang="tr-TR" sz="2400" dirty="0" smtClean="0">
                <a:latin typeface="Trebuchet MS" panose="020B0603020202020204" pitchFamily="34" charset="0"/>
              </a:rPr>
              <a:t>Bakır-Bizmut ve Bakır-Bizmut-Selenyum alaşımı</a:t>
            </a:r>
            <a:endParaRPr lang="tr-TR" sz="2800" b="1" dirty="0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848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366536" y="1451967"/>
            <a:ext cx="8568952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 smtClean="0">
                <a:latin typeface="Trebuchet MS" panose="020B0603020202020204" pitchFamily="34" charset="0"/>
              </a:rPr>
              <a:t>Talaşlı imalat</a:t>
            </a:r>
            <a:endParaRPr lang="tr-TR" sz="2400" b="1" dirty="0">
              <a:latin typeface="Trebuchet MS" panose="020B0603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Mükemmel </a:t>
            </a:r>
            <a:endParaRPr lang="tr-TR" sz="2400" dirty="0">
              <a:latin typeface="Trebuchet MS" panose="020B0603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3% Pb</a:t>
            </a:r>
            <a:r>
              <a:rPr lang="en-US" sz="2400" dirty="0" smtClean="0">
                <a:latin typeface="Trebuchet MS" panose="020B0603020202020204" pitchFamily="34" charset="0"/>
              </a:rPr>
              <a:t> </a:t>
            </a:r>
            <a:r>
              <a:rPr lang="tr-TR" sz="2400" dirty="0" smtClean="0">
                <a:latin typeface="Trebuchet MS" panose="020B0603020202020204" pitchFamily="34" charset="0"/>
              </a:rPr>
              <a:t>ilavesi ile daha da iyileştirilir/ yüksek hız pirinçleri </a:t>
            </a:r>
            <a:endParaRPr lang="tr-TR" sz="2400" dirty="0">
              <a:latin typeface="Trebuchet MS" panose="020B0603020202020204" pitchFamily="34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tr-TR" sz="2400" b="1" dirty="0">
                <a:latin typeface="Trebuchet MS" panose="020B0603020202020204" pitchFamily="34" charset="0"/>
              </a:rPr>
              <a:t>M</a:t>
            </a:r>
            <a:r>
              <a:rPr lang="tr-TR" sz="2400" b="1" dirty="0" smtClean="0">
                <a:latin typeface="Trebuchet MS" panose="020B0603020202020204" pitchFamily="34" charset="0"/>
              </a:rPr>
              <a:t>ukavemet</a:t>
            </a:r>
            <a:endParaRPr lang="tr-TR" sz="2400" b="1" dirty="0">
              <a:latin typeface="Trebuchet MS" panose="020B0603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en-US" sz="2400" dirty="0" smtClean="0">
                <a:latin typeface="Trebuchet MS" panose="020B0603020202020204" pitchFamily="34" charset="0"/>
              </a:rPr>
              <a:t>T</a:t>
            </a:r>
            <a:r>
              <a:rPr lang="tr-TR" sz="2400" dirty="0" smtClean="0">
                <a:latin typeface="Trebuchet MS" panose="020B0603020202020204" pitchFamily="34" charset="0"/>
              </a:rPr>
              <a:t>avlandıklarında </a:t>
            </a:r>
            <a:r>
              <a:rPr lang="tr-TR" sz="2400" dirty="0" err="1" smtClean="0">
                <a:latin typeface="Trebuchet MS" panose="020B0603020202020204" pitchFamily="34" charset="0"/>
              </a:rPr>
              <a:t>sünek</a:t>
            </a:r>
            <a:r>
              <a:rPr lang="tr-TR" sz="2400" dirty="0" smtClean="0">
                <a:latin typeface="Trebuchet MS" panose="020B0603020202020204" pitchFamily="34" charset="0"/>
              </a:rPr>
              <a:t> ve dayanıklıdır</a:t>
            </a:r>
            <a:r>
              <a:rPr lang="en-US" sz="2400" dirty="0" smtClean="0">
                <a:latin typeface="Trebuchet MS" panose="020B0603020202020204" pitchFamily="34" charset="0"/>
              </a:rPr>
              <a:t> </a:t>
            </a:r>
            <a:endParaRPr lang="tr-TR" sz="2400" dirty="0" smtClean="0">
              <a:latin typeface="Trebuchet MS" panose="020B0603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Soğuk deformasyonla mukavemetleri artar.</a:t>
            </a:r>
            <a:r>
              <a:rPr lang="en-US" sz="2400" dirty="0" smtClean="0">
                <a:latin typeface="Trebuchet MS" panose="020B0603020202020204" pitchFamily="34" charset="0"/>
              </a:rPr>
              <a:t> </a:t>
            </a:r>
            <a:endParaRPr lang="tr-TR" sz="2400" dirty="0" smtClean="0">
              <a:latin typeface="Trebuchet MS" panose="020B0603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Mn, Al, </a:t>
            </a:r>
            <a:r>
              <a:rPr lang="tr-TR" sz="2400" dirty="0" err="1" smtClean="0">
                <a:latin typeface="Trebuchet MS" panose="020B0603020202020204" pitchFamily="34" charset="0"/>
              </a:rPr>
              <a:t>Sn</a:t>
            </a:r>
            <a:r>
              <a:rPr lang="tr-TR" sz="2400" dirty="0" smtClean="0">
                <a:latin typeface="Trebuchet MS" panose="020B0603020202020204" pitchFamily="34" charset="0"/>
              </a:rPr>
              <a:t>, Si, Fe ve </a:t>
            </a:r>
            <a:r>
              <a:rPr lang="tr-TR" sz="2400" dirty="0" err="1" smtClean="0">
                <a:latin typeface="Trebuchet MS" panose="020B0603020202020204" pitchFamily="34" charset="0"/>
              </a:rPr>
              <a:t>Ni</a:t>
            </a:r>
            <a:r>
              <a:rPr lang="en-US" sz="2400" dirty="0" smtClean="0">
                <a:latin typeface="Trebuchet MS" panose="020B0603020202020204" pitchFamily="34" charset="0"/>
              </a:rPr>
              <a:t> </a:t>
            </a:r>
            <a:r>
              <a:rPr lang="tr-TR" sz="2400" dirty="0" smtClean="0">
                <a:latin typeface="Trebuchet MS" panose="020B0603020202020204" pitchFamily="34" charset="0"/>
              </a:rPr>
              <a:t>ilavesi ile yüksek çekme mukavemeti kazanırlar</a:t>
            </a:r>
            <a:r>
              <a:rPr lang="en-US" sz="2400" dirty="0" smtClean="0">
                <a:latin typeface="Trebuchet MS" panose="020B0603020202020204" pitchFamily="34" charset="0"/>
              </a:rPr>
              <a:t> </a:t>
            </a:r>
            <a:r>
              <a:rPr lang="tr-TR" sz="2400" dirty="0" smtClean="0">
                <a:latin typeface="Trebuchet MS" panose="020B0603020202020204" pitchFamily="34" charset="0"/>
              </a:rPr>
              <a:t>(UTS 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&gt; </a:t>
            </a:r>
            <a:r>
              <a:rPr lang="en-US" sz="2400" dirty="0" smtClean="0">
                <a:latin typeface="Trebuchet MS" panose="020B0603020202020204" pitchFamily="34" charset="0"/>
              </a:rPr>
              <a:t>500</a:t>
            </a:r>
            <a:r>
              <a:rPr lang="tr-TR" sz="2400" dirty="0" smtClean="0">
                <a:latin typeface="Trebuchet MS" panose="020B0603020202020204" pitchFamily="34" charset="0"/>
              </a:rPr>
              <a:t> </a:t>
            </a:r>
            <a:r>
              <a:rPr lang="en-US" sz="2400" dirty="0" smtClean="0">
                <a:latin typeface="Trebuchet MS" panose="020B0603020202020204" pitchFamily="34" charset="0"/>
              </a:rPr>
              <a:t>MN/m</a:t>
            </a:r>
            <a:r>
              <a:rPr lang="en-US" sz="2400" baseline="30000" dirty="0" smtClean="0">
                <a:latin typeface="Trebuchet MS" panose="020B0603020202020204" pitchFamily="34" charset="0"/>
              </a:rPr>
              <a:t>2</a:t>
            </a:r>
            <a:r>
              <a:rPr lang="tr-TR" sz="2400" dirty="0">
                <a:latin typeface="Trebuchet MS" panose="020B0603020202020204" pitchFamily="34" charset="0"/>
              </a:rPr>
              <a:t>)</a:t>
            </a:r>
            <a:r>
              <a:rPr lang="en-US" sz="2400" dirty="0" smtClean="0">
                <a:latin typeface="Trebuchet MS" panose="020B0603020202020204" pitchFamily="34" charset="0"/>
              </a:rPr>
              <a:t> </a:t>
            </a:r>
            <a:endParaRPr lang="tr-TR" sz="2400" dirty="0" smtClean="0">
              <a:latin typeface="Trebuchet MS" panose="020B0603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Aşırı soğuk deformasyonla UTS </a:t>
            </a:r>
            <a:r>
              <a:rPr lang="tr-TR" sz="2400" dirty="0" smtClean="0">
                <a:latin typeface="Trebuchet MS" panose="020B0603020202020204" pitchFamily="34" charset="0"/>
                <a:sym typeface="Symbol"/>
              </a:rPr>
              <a:t> </a:t>
            </a:r>
            <a:r>
              <a:rPr lang="en-US" sz="2400" dirty="0" smtClean="0">
                <a:latin typeface="Trebuchet MS" panose="020B0603020202020204" pitchFamily="34" charset="0"/>
              </a:rPr>
              <a:t>750</a:t>
            </a:r>
            <a:r>
              <a:rPr lang="tr-TR" sz="2400" dirty="0" smtClean="0">
                <a:latin typeface="Trebuchet MS" panose="020B0603020202020204" pitchFamily="34" charset="0"/>
              </a:rPr>
              <a:t> </a:t>
            </a:r>
            <a:r>
              <a:rPr lang="en-US" sz="2400" dirty="0" smtClean="0">
                <a:latin typeface="Trebuchet MS" panose="020B0603020202020204" pitchFamily="34" charset="0"/>
              </a:rPr>
              <a:t>MN/m</a:t>
            </a:r>
            <a:r>
              <a:rPr lang="en-US" sz="2400" baseline="30000" dirty="0" smtClean="0">
                <a:latin typeface="Trebuchet MS" panose="020B0603020202020204" pitchFamily="34" charset="0"/>
              </a:rPr>
              <a:t>2</a:t>
            </a:r>
            <a:endParaRPr lang="tr-TR" sz="2400" dirty="0" smtClean="0">
              <a:latin typeface="Trebuchet MS" panose="020B0603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400" dirty="0" smtClean="0">
                <a:latin typeface="Trebuchet MS" panose="020B0603020202020204" pitchFamily="34" charset="0"/>
              </a:rPr>
              <a:t>Yüksek darbe direnci</a:t>
            </a:r>
            <a:r>
              <a:rPr lang="en-US" sz="2400" dirty="0" smtClean="0">
                <a:latin typeface="Trebuchet MS" panose="020B0603020202020204" pitchFamily="34" charset="0"/>
              </a:rPr>
              <a:t> </a:t>
            </a:r>
            <a:endParaRPr lang="tr-TR" sz="2400" dirty="0" smtClean="0">
              <a:latin typeface="Trebuchet MS" panose="020B0603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en-US" sz="2400" dirty="0" smtClean="0">
                <a:latin typeface="Trebuchet MS" panose="020B0603020202020204" pitchFamily="34" charset="0"/>
              </a:rPr>
              <a:t>D</a:t>
            </a:r>
            <a:r>
              <a:rPr lang="tr-TR" sz="2400" dirty="0" err="1" smtClean="0">
                <a:latin typeface="Trebuchet MS" panose="020B0603020202020204" pitchFamily="34" charset="0"/>
              </a:rPr>
              <a:t>arbeli</a:t>
            </a:r>
            <a:r>
              <a:rPr lang="tr-TR" sz="2400" dirty="0" smtClean="0">
                <a:latin typeface="Trebuchet MS" panose="020B0603020202020204" pitchFamily="34" charset="0"/>
              </a:rPr>
              <a:t> yüklemelerde parçalanmaz, kırılmaz!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4" name="Başlık 3"/>
          <p:cNvSpPr txBox="1">
            <a:spLocks/>
          </p:cNvSpPr>
          <p:nvPr/>
        </p:nvSpPr>
        <p:spPr>
          <a:xfrm>
            <a:off x="414578" y="674440"/>
            <a:ext cx="7829830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smtClean="0">
                <a:latin typeface="Trebuchet MS" panose="020B0603020202020204" pitchFamily="34" charset="0"/>
              </a:rPr>
              <a:t>Pirinçler ve özellikleri</a:t>
            </a:r>
            <a:endParaRPr lang="tr-TR" sz="4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17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05000" y="2833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0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Physical Properties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23528" y="1340768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Mekanik özellikleri korunduğu ve hatta bir miktar arttığı için </a:t>
            </a:r>
            <a:r>
              <a:rPr lang="tr-TR" sz="2800" dirty="0" err="1" smtClean="0">
                <a:latin typeface="Trebuchet MS" panose="020B0603020202020204" pitchFamily="34" charset="0"/>
              </a:rPr>
              <a:t>krojenik</a:t>
            </a:r>
            <a:r>
              <a:rPr lang="tr-TR" sz="2800" dirty="0" smtClean="0">
                <a:latin typeface="Trebuchet MS" panose="020B0603020202020204" pitchFamily="34" charset="0"/>
              </a:rPr>
              <a:t> </a:t>
            </a:r>
            <a:r>
              <a:rPr lang="tr-TR" sz="2800" dirty="0">
                <a:latin typeface="Trebuchet MS" panose="020B0603020202020204" pitchFamily="34" charset="0"/>
              </a:rPr>
              <a:t>sıcaklıklarda (</a:t>
            </a:r>
            <a:r>
              <a:rPr lang="en-US" sz="2800" dirty="0" smtClean="0">
                <a:latin typeface="Trebuchet MS" panose="020B0603020202020204" pitchFamily="34" charset="0"/>
              </a:rPr>
              <a:t>-197ºC)</a:t>
            </a:r>
            <a:r>
              <a:rPr lang="tr-TR" sz="2800" dirty="0" smtClean="0">
                <a:latin typeface="Trebuchet MS" panose="020B0603020202020204" pitchFamily="34" charset="0"/>
              </a:rPr>
              <a:t> kullanılabilirler.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Mukavemetleri 200°C’ye kadar korunur.</a:t>
            </a:r>
            <a:endParaRPr lang="tr-TR" sz="2800" dirty="0"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Pirinçte </a:t>
            </a:r>
            <a:r>
              <a:rPr lang="tr-TR" sz="28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kurşun</a:t>
            </a:r>
            <a:r>
              <a:rPr lang="tr-TR" sz="2800" dirty="0" smtClean="0">
                <a:latin typeface="Trebuchet MS" panose="020B0603020202020204" pitchFamily="34" charset="0"/>
              </a:rPr>
              <a:t> bulunduğunda </a:t>
            </a:r>
            <a:r>
              <a:rPr lang="tr-TR" sz="28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yağlayıcı etki </a:t>
            </a:r>
            <a:r>
              <a:rPr lang="tr-TR" sz="2800" dirty="0" smtClean="0">
                <a:latin typeface="Trebuchet MS" panose="020B0603020202020204" pitchFamily="34" charset="0"/>
              </a:rPr>
              <a:t>yapar ve sürtünme ve aşınma özelliklerini iyileştirir. 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Bu özelliği ile saat ve benzeri hassas enstrümanlarda dişli uygulamalarında tercih edilirler.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Silis</a:t>
            </a:r>
            <a:r>
              <a:rPr lang="tr-TR" sz="2800" dirty="0" smtClean="0">
                <a:latin typeface="Trebuchet MS" panose="020B0603020202020204" pitchFamily="34" charset="0"/>
              </a:rPr>
              <a:t> ilavesi ile üretilen pirinçler </a:t>
            </a:r>
            <a:r>
              <a:rPr lang="tr-TR" sz="28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ağır iş rulmanlarında</a:t>
            </a:r>
            <a:r>
              <a:rPr lang="tr-TR" sz="2800" dirty="0" smtClean="0">
                <a:latin typeface="Trebuchet MS" panose="020B0603020202020204" pitchFamily="34" charset="0"/>
              </a:rPr>
              <a:t> kullanılırlar.</a:t>
            </a:r>
          </a:p>
        </p:txBody>
      </p:sp>
      <p:sp>
        <p:nvSpPr>
          <p:cNvPr id="6" name="Başlık 3"/>
          <p:cNvSpPr txBox="1">
            <a:spLocks/>
          </p:cNvSpPr>
          <p:nvPr/>
        </p:nvSpPr>
        <p:spPr>
          <a:xfrm>
            <a:off x="414578" y="674440"/>
            <a:ext cx="7829830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smtClean="0">
                <a:latin typeface="Trebuchet MS" panose="020B0603020202020204" pitchFamily="34" charset="0"/>
              </a:rPr>
              <a:t>Pirinçler ve özellikleri</a:t>
            </a:r>
            <a:endParaRPr lang="tr-TR" sz="4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490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05000" y="2833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0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Physical Properties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34558" y="1549236"/>
            <a:ext cx="856895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latin typeface="Trebuchet MS" panose="020B0603020202020204" pitchFamily="34" charset="0"/>
              </a:rPr>
              <a:t>Korozyon özellikleri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b="1" dirty="0" smtClean="0">
                <a:latin typeface="Trebuchet MS" panose="020B0603020202020204" pitchFamily="34" charset="0"/>
              </a:rPr>
              <a:t>Mükemmel korozyon direnci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b="1" dirty="0" smtClean="0">
                <a:latin typeface="Trebuchet MS" panose="020B0603020202020204" pitchFamily="34" charset="0"/>
              </a:rPr>
              <a:t>Kalay </a:t>
            </a:r>
            <a:r>
              <a:rPr lang="tr-TR" sz="2800" dirty="0" smtClean="0">
                <a:latin typeface="Trebuchet MS" panose="020B0603020202020204" pitchFamily="34" charset="0"/>
              </a:rPr>
              <a:t>ilavesi ile deniz ortamlarında kullanılan </a:t>
            </a:r>
            <a:r>
              <a:rPr lang="en-US" sz="28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naval</a:t>
            </a:r>
            <a:r>
              <a:rPr lang="en-US" sz="2800" dirty="0" smtClean="0">
                <a:latin typeface="Trebuchet MS" panose="020B0603020202020204" pitchFamily="34" charset="0"/>
              </a:rPr>
              <a:t> </a:t>
            </a:r>
            <a:r>
              <a:rPr lang="tr-TR" sz="2800" dirty="0" smtClean="0">
                <a:latin typeface="Trebuchet MS" panose="020B0603020202020204" pitchFamily="34" charset="0"/>
              </a:rPr>
              <a:t>ve</a:t>
            </a:r>
            <a:r>
              <a:rPr lang="en-US" sz="2800" dirty="0" smtClean="0">
                <a:latin typeface="Trebuchet MS" panose="020B0603020202020204" pitchFamily="34" charset="0"/>
              </a:rPr>
              <a:t> </a:t>
            </a:r>
            <a:r>
              <a:rPr lang="en-US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admiralty </a:t>
            </a:r>
            <a:r>
              <a:rPr lang="tr-TR" sz="28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pirinçleri </a:t>
            </a:r>
            <a:r>
              <a:rPr lang="tr-TR" sz="2800" dirty="0" smtClean="0">
                <a:latin typeface="Trebuchet MS" panose="020B0603020202020204" pitchFamily="34" charset="0"/>
              </a:rPr>
              <a:t>için korozyon direnci daha da artar.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Alfa pirinçlerine </a:t>
            </a:r>
            <a:r>
              <a:rPr lang="tr-TR" sz="2800" dirty="0" smtClean="0">
                <a:latin typeface="Trebuchet MS" panose="020B0603020202020204" pitchFamily="34" charset="0"/>
              </a:rPr>
              <a:t>bir miktar </a:t>
            </a:r>
            <a:r>
              <a:rPr lang="tr-TR" sz="28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arsenik</a:t>
            </a:r>
            <a:r>
              <a:rPr lang="tr-TR" sz="2800" dirty="0" smtClean="0">
                <a:latin typeface="Trebuchet MS" panose="020B0603020202020204" pitchFamily="34" charset="0"/>
              </a:rPr>
              <a:t> ilave edildiğinde su ortamlarında bağlantı elemanı olarak kullanılan, </a:t>
            </a:r>
            <a:r>
              <a:rPr lang="tr-TR" sz="2800" dirty="0" err="1" smtClean="0">
                <a:latin typeface="Trebuchet MS" panose="020B0603020202020204" pitchFamily="34" charset="0"/>
              </a:rPr>
              <a:t>çinkosuzlaşma</a:t>
            </a:r>
            <a:r>
              <a:rPr lang="tr-TR" sz="2800" dirty="0" smtClean="0">
                <a:latin typeface="Trebuchet MS" panose="020B0603020202020204" pitchFamily="34" charset="0"/>
              </a:rPr>
              <a:t> direnci yüksek pirinç elde edilir.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b="1" dirty="0" smtClean="0">
                <a:latin typeface="Trebuchet MS" panose="020B0603020202020204" pitchFamily="34" charset="0"/>
              </a:rPr>
              <a:t>Hijyeniktirler. </a:t>
            </a:r>
            <a:r>
              <a:rPr lang="tr-TR" sz="2800" dirty="0" smtClean="0">
                <a:latin typeface="Trebuchet MS" panose="020B0603020202020204" pitchFamily="34" charset="0"/>
              </a:rPr>
              <a:t>Pirinç yüzeylerinde mikro organizmaların büyümesi güçtür.</a:t>
            </a:r>
          </a:p>
        </p:txBody>
      </p:sp>
      <p:sp>
        <p:nvSpPr>
          <p:cNvPr id="7" name="Başlık 3"/>
          <p:cNvSpPr txBox="1">
            <a:spLocks/>
          </p:cNvSpPr>
          <p:nvPr/>
        </p:nvSpPr>
        <p:spPr>
          <a:xfrm>
            <a:off x="414578" y="674440"/>
            <a:ext cx="7829830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smtClean="0">
                <a:latin typeface="Trebuchet MS" panose="020B0603020202020204" pitchFamily="34" charset="0"/>
              </a:rPr>
              <a:t>Pirinçler ve özellikleri</a:t>
            </a:r>
            <a:endParaRPr lang="tr-TR" sz="4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544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05000" y="2833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0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Physical Properties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212616" y="1119510"/>
            <a:ext cx="867986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latin typeface="Trebuchet MS" panose="020B0603020202020204" pitchFamily="34" charset="0"/>
              </a:rPr>
              <a:t>Estetik görünüş</a:t>
            </a:r>
            <a:endParaRPr lang="tr-TR" sz="2800" b="1" dirty="0"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Pirinç alaşımları albenili görünümleri, yüzey kaliteleri ve uzun servis ömür gibi artıları ile dayanıklı dekoratif uygulamalar için tercih edilirler.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Alüminyum pirinçleri gümüşi, ipeksi görünümleri ile çok caziptir.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err="1" smtClean="0">
                <a:latin typeface="Trebuchet MS" panose="020B0603020202020204" pitchFamily="34" charset="0"/>
              </a:rPr>
              <a:t>Mn’lı</a:t>
            </a:r>
            <a:r>
              <a:rPr lang="tr-TR" sz="2800" dirty="0" smtClean="0">
                <a:latin typeface="Trebuchet MS" panose="020B0603020202020204" pitchFamily="34" charset="0"/>
              </a:rPr>
              <a:t> bazı pirinçler </a:t>
            </a:r>
            <a:r>
              <a:rPr lang="tr-TR" sz="2800" dirty="0" err="1" smtClean="0">
                <a:latin typeface="Trebuchet MS" panose="020B0603020202020204" pitchFamily="34" charset="0"/>
              </a:rPr>
              <a:t>ekstrüde</a:t>
            </a:r>
            <a:r>
              <a:rPr lang="tr-TR" sz="2800" dirty="0" smtClean="0">
                <a:latin typeface="Trebuchet MS" panose="020B0603020202020204" pitchFamily="34" charset="0"/>
              </a:rPr>
              <a:t> edildiklerinde çekici bronz renk alırlar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Bazıları Mn bronzları olarak da bilinen yüksek çekme mukavemetli pirinçler kahverengi ile bronz arasında renkler verilebildiklerinde mimari uygulamalarda tercih edilirler.</a:t>
            </a:r>
          </a:p>
        </p:txBody>
      </p:sp>
      <p:sp>
        <p:nvSpPr>
          <p:cNvPr id="6" name="Başlık 3"/>
          <p:cNvSpPr txBox="1">
            <a:spLocks/>
          </p:cNvSpPr>
          <p:nvPr/>
        </p:nvSpPr>
        <p:spPr>
          <a:xfrm>
            <a:off x="270562" y="548680"/>
            <a:ext cx="7829830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smtClean="0">
                <a:latin typeface="Trebuchet MS" panose="020B0603020202020204" pitchFamily="34" charset="0"/>
              </a:rPr>
              <a:t>Pirinçler ve özellikleri</a:t>
            </a:r>
            <a:endParaRPr lang="tr-TR" sz="4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980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05000" y="2833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0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Physical Properties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23528" y="1404059"/>
            <a:ext cx="85689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latin typeface="Trebuchet MS" panose="020B0603020202020204" pitchFamily="34" charset="0"/>
              </a:rPr>
              <a:t>Geri kazanım</a:t>
            </a:r>
            <a:endParaRPr lang="tr-TR" sz="2800" b="1" dirty="0"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Pirinçler özelliklerinde ciddi kayıplar yaşamadan tekrar ergitilebilirler ve geri </a:t>
            </a:r>
            <a:r>
              <a:rPr lang="tr-TR" sz="2800" dirty="0" err="1" smtClean="0">
                <a:latin typeface="Trebuchet MS" panose="020B0603020202020204" pitchFamily="34" charset="0"/>
              </a:rPr>
              <a:t>kazanılabilirlikleri</a:t>
            </a:r>
            <a:r>
              <a:rPr lang="tr-TR" sz="2800" dirty="0" smtClean="0">
                <a:latin typeface="Trebuchet MS" panose="020B0603020202020204" pitchFamily="34" charset="0"/>
              </a:rPr>
              <a:t> yüksektir.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İmalat sürecinde talaşlı süreçte ortaya çıkan talaş-toz gibi yan atıkların yüksek değeri proses maliyetleri hesaplanırken göz önünde bulundurulmalıdır.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Pirinç hurdasının değeri tipik olarak sıfır malzemenin %40’ı kadardır.</a:t>
            </a:r>
          </a:p>
        </p:txBody>
      </p:sp>
      <p:sp>
        <p:nvSpPr>
          <p:cNvPr id="6" name="Başlık 3"/>
          <p:cNvSpPr txBox="1">
            <a:spLocks/>
          </p:cNvSpPr>
          <p:nvPr/>
        </p:nvSpPr>
        <p:spPr>
          <a:xfrm>
            <a:off x="414578" y="674440"/>
            <a:ext cx="7829830" cy="5943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dirty="0" smtClean="0">
                <a:latin typeface="Trebuchet MS" panose="020B0603020202020204" pitchFamily="34" charset="0"/>
              </a:rPr>
              <a:t>Pirinçler ve özellikleri</a:t>
            </a:r>
            <a:endParaRPr lang="tr-TR" sz="4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484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504056" y="908720"/>
            <a:ext cx="8964488" cy="59432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tr-TR" sz="4400" dirty="0" smtClean="0">
                <a:latin typeface="Trebuchet MS" panose="020B0603020202020204" pitchFamily="34" charset="0"/>
              </a:rPr>
              <a:t>Pirinçler imalat süreçleri</a:t>
            </a:r>
            <a:endParaRPr lang="tr-TR" sz="4400" dirty="0">
              <a:latin typeface="Trebuchet MS" panose="020B0603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05000" y="2833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0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Physical Properties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95536" y="1693252"/>
            <a:ext cx="849694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>
                <a:latin typeface="Trebuchet MS" panose="020B0603020202020204" pitchFamily="34" charset="0"/>
              </a:rPr>
              <a:t>D</a:t>
            </a:r>
            <a:r>
              <a:rPr lang="tr-TR" sz="2800" b="1" dirty="0" smtClean="0">
                <a:latin typeface="Trebuchet MS" panose="020B0603020202020204" pitchFamily="34" charset="0"/>
              </a:rPr>
              <a:t>öküm</a:t>
            </a:r>
            <a:endParaRPr lang="tr-TR" sz="2800" b="1" dirty="0"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Ergimiş pirincin akışkanlığının yüksek olması tüm döküm pratikleri ile üretilmesine olanak sağlar.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Hassas döküm için ideal bir metaldir.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err="1" smtClean="0">
                <a:latin typeface="Trebuchet MS" panose="020B0603020202020204" pitchFamily="34" charset="0"/>
              </a:rPr>
              <a:t>Gravite</a:t>
            </a:r>
            <a:r>
              <a:rPr lang="tr-TR" sz="2800" dirty="0" smtClean="0">
                <a:latin typeface="Trebuchet MS" panose="020B0603020202020204" pitchFamily="34" charset="0"/>
              </a:rPr>
              <a:t> ve basınçlı döküm teknikleri ile üretime uygun olması karmaşık parçaların son şekle yakın (talaşlı imalat gerektirmeyecek şekilde) çok yüksek sayılarda üretilmesini mümkün kılar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Pirinç santrifüjde dökülebilir ve boru şeklinde parçalar için idealdir.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Trebuchet MS" panose="020B0603020202020204" pitchFamily="34" charset="0"/>
              <a:buChar char="●"/>
            </a:pPr>
            <a:r>
              <a:rPr lang="tr-TR" sz="2800" dirty="0" smtClean="0">
                <a:latin typeface="Trebuchet MS" panose="020B0603020202020204" pitchFamily="34" charset="0"/>
              </a:rPr>
              <a:t>Sürekli döküme de uygundur.</a:t>
            </a:r>
          </a:p>
        </p:txBody>
      </p:sp>
    </p:spTree>
    <p:extLst>
      <p:ext uri="{BB962C8B-B14F-4D97-AF65-F5344CB8AC3E}">
        <p14:creationId xmlns:p14="http://schemas.microsoft.com/office/powerpoint/2010/main" xmlns="" val="303912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kış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24659</TotalTime>
  <Words>9059</Words>
  <Application>Microsoft Office PowerPoint</Application>
  <PresentationFormat>Ekran Gösterisi (4:3)</PresentationFormat>
  <Paragraphs>1479</Paragraphs>
  <Slides>200</Slides>
  <Notes>47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200</vt:i4>
      </vt:variant>
    </vt:vector>
  </HeadingPairs>
  <TitlesOfParts>
    <vt:vector size="201" baseType="lpstr">
      <vt:lpstr>Akış</vt:lpstr>
      <vt:lpstr>Slayt 1</vt:lpstr>
      <vt:lpstr>Bakır</vt:lpstr>
      <vt:lpstr>Slayt 3</vt:lpstr>
      <vt:lpstr>Slayt 4</vt:lpstr>
      <vt:lpstr>Slayt 5</vt:lpstr>
      <vt:lpstr>Bakırın tarihçesi</vt:lpstr>
      <vt:lpstr>Bakırın tarihçesi</vt:lpstr>
      <vt:lpstr>Slayt 8</vt:lpstr>
      <vt:lpstr>Bakırın özellikleri</vt:lpstr>
      <vt:lpstr>Bakır ve bakır alaşımları</vt:lpstr>
      <vt:lpstr>Bakır ve bakır alaşımları</vt:lpstr>
      <vt:lpstr>Bakır ve bakır alaşımları</vt:lpstr>
      <vt:lpstr>bakır ve alaşımlarının kullanım alanları</vt:lpstr>
      <vt:lpstr>Elektrik ve ısıl iletkenlik</vt:lpstr>
      <vt:lpstr>Mekanik özellikler</vt:lpstr>
      <vt:lpstr>Mekanik özellikler</vt:lpstr>
      <vt:lpstr>Korozyon direnci</vt:lpstr>
      <vt:lpstr>Anti-mikrobiyel</vt:lpstr>
      <vt:lpstr>Anti-mikrobiyel</vt:lpstr>
      <vt:lpstr>Slayt 20</vt:lpstr>
      <vt:lpstr>Slayt 21</vt:lpstr>
      <vt:lpstr>Slayt 22</vt:lpstr>
      <vt:lpstr>Slayt 23</vt:lpstr>
      <vt:lpstr>Slayt 24</vt:lpstr>
      <vt:lpstr>Slayt 25</vt:lpstr>
      <vt:lpstr>Bakır mineralleri</vt:lpstr>
      <vt:lpstr>Bakır mineralleri</vt:lpstr>
      <vt:lpstr>Bakır mineralleri</vt:lpstr>
      <vt:lpstr>Bakır mineralleri</vt:lpstr>
      <vt:lpstr>Bakır mineralleri</vt:lpstr>
      <vt:lpstr>Dünyada Bakır yatakları</vt:lpstr>
      <vt:lpstr>Ülkemizde Bakır cevher yatakları</vt:lpstr>
      <vt:lpstr>Ham Bakır Üretimi - Türkiye</vt:lpstr>
      <vt:lpstr>Bakır madenciliği</vt:lpstr>
      <vt:lpstr>Bakır madenciliği</vt:lpstr>
      <vt:lpstr>Bakır üretimi</vt:lpstr>
      <vt:lpstr>Kükürtlü bakır cevherleri</vt:lpstr>
      <vt:lpstr>Kükürtlü bakır cevherleri</vt:lpstr>
      <vt:lpstr>Kükürtlü bakır cevherleri</vt:lpstr>
      <vt:lpstr>Kükürtlü bakır cevherleri</vt:lpstr>
      <vt:lpstr>Kükürtlü bakır cevherleri</vt:lpstr>
      <vt:lpstr>Kükürtlü bakır cevherleri</vt:lpstr>
      <vt:lpstr>Slayt 43</vt:lpstr>
      <vt:lpstr>Kükürtlü bakır cevherleri</vt:lpstr>
      <vt:lpstr>oksitli bakır cevherleri</vt:lpstr>
      <vt:lpstr>oksitli bakır cevherleri</vt:lpstr>
      <vt:lpstr>oksitli bakır cevherleri</vt:lpstr>
      <vt:lpstr>oksitli bakır cevherleri</vt:lpstr>
      <vt:lpstr>oksitli bakır cevherleri</vt:lpstr>
      <vt:lpstr>Ham Bakır Üretimi</vt:lpstr>
      <vt:lpstr>Dünya Bakır Üretimi</vt:lpstr>
      <vt:lpstr>Dünya Bakır pazarı</vt:lpstr>
      <vt:lpstr>Slayt 53</vt:lpstr>
      <vt:lpstr>Bakır ve bakır alaşım grupları </vt:lpstr>
      <vt:lpstr>Bakır ve bakır alaşım grupları </vt:lpstr>
      <vt:lpstr>Bakır ve bakır alaşım grupları </vt:lpstr>
      <vt:lpstr>Bakır ve bakır alaşım grupları </vt:lpstr>
      <vt:lpstr>Bakır ve bakır alaşımları sınıflama</vt:lpstr>
      <vt:lpstr>Bakır ve alaşımlarının standart gösterimleri</vt:lpstr>
      <vt:lpstr>Bakır alaşım grupları</vt:lpstr>
      <vt:lpstr>Başlıca bakır alaşımlarının bileşimi ve özellikleri</vt:lpstr>
      <vt:lpstr>Bakır alaşımlarının temperleri  ASTM B  601</vt:lpstr>
      <vt:lpstr>Bakır alaşımlarının  temperleri ASTM B  601</vt:lpstr>
      <vt:lpstr>Saf Bakırlar ve özellikleri </vt:lpstr>
      <vt:lpstr>Saf Bakırlar ve özellikleri </vt:lpstr>
      <vt:lpstr>Slayt 66</vt:lpstr>
      <vt:lpstr>Slayt 67</vt:lpstr>
      <vt:lpstr>Slayt 68</vt:lpstr>
      <vt:lpstr>Saf Bakırlar ve özellikleri </vt:lpstr>
      <vt:lpstr>Slayt 70</vt:lpstr>
      <vt:lpstr>Saf Bakırlar ve özellikleri </vt:lpstr>
      <vt:lpstr>Saf Bakırlar ve özellikleri </vt:lpstr>
      <vt:lpstr>Slayt 73</vt:lpstr>
      <vt:lpstr>Yüksek Bakır Alaşımları ve özellikleri </vt:lpstr>
      <vt:lpstr>Yüksek bakır alaşımları</vt:lpstr>
      <vt:lpstr>Slayt 76</vt:lpstr>
      <vt:lpstr>Cu-Be alaşımları</vt:lpstr>
      <vt:lpstr>Cu-Be alaşımları</vt:lpstr>
      <vt:lpstr>Krom bakırları</vt:lpstr>
      <vt:lpstr>Yüksek bakır alaşımları ve özellikleri</vt:lpstr>
      <vt:lpstr>Slayt 81</vt:lpstr>
      <vt:lpstr>Cu-Zn (Pirinç) alaşımları</vt:lpstr>
      <vt:lpstr>Slayt 83</vt:lpstr>
      <vt:lpstr>Slayt 84</vt:lpstr>
      <vt:lpstr>Slayt 85</vt:lpstr>
      <vt:lpstr>Slayt 86</vt:lpstr>
      <vt:lpstr>Slayt 87</vt:lpstr>
      <vt:lpstr>Slayt 88</vt:lpstr>
      <vt:lpstr>Slayt 89</vt:lpstr>
      <vt:lpstr>Slayt 90</vt:lpstr>
      <vt:lpstr>Slayt 91</vt:lpstr>
      <vt:lpstr>Slayt 92</vt:lpstr>
      <vt:lpstr>Slayt 93</vt:lpstr>
      <vt:lpstr>Slayt 94</vt:lpstr>
      <vt:lpstr>Slayt 95</vt:lpstr>
      <vt:lpstr>Slayt 96</vt:lpstr>
      <vt:lpstr>Slayt 97</vt:lpstr>
      <vt:lpstr>Slayt 98</vt:lpstr>
      <vt:lpstr>Pirinçler imalat süreçleri</vt:lpstr>
      <vt:lpstr>Pirinçler imalat süreçleri</vt:lpstr>
      <vt:lpstr>Pirinçler imalat süreçleri</vt:lpstr>
      <vt:lpstr>Cu-Zn (Pirinç) alaşımları : Kalay pirinçleri</vt:lpstr>
      <vt:lpstr>Slayt 103</vt:lpstr>
      <vt:lpstr>Silis pirinçleri/silis kırmızı pirinçleri</vt:lpstr>
      <vt:lpstr>Slayt 105</vt:lpstr>
      <vt:lpstr>Slayt 106</vt:lpstr>
      <vt:lpstr>Slayt 107</vt:lpstr>
      <vt:lpstr>Bronzlar </vt:lpstr>
      <vt:lpstr>Slayt 109</vt:lpstr>
      <vt:lpstr>Slayt 110</vt:lpstr>
      <vt:lpstr>Slayt 111</vt:lpstr>
      <vt:lpstr>Bronzlar</vt:lpstr>
      <vt:lpstr>Bronzlar</vt:lpstr>
      <vt:lpstr>Bronzların çeşitleri</vt:lpstr>
      <vt:lpstr>Bronzların çeşitleri</vt:lpstr>
      <vt:lpstr>Slayt 116</vt:lpstr>
      <vt:lpstr>Slayt 117</vt:lpstr>
      <vt:lpstr>Slayt 118</vt:lpstr>
      <vt:lpstr>Slayt 119</vt:lpstr>
      <vt:lpstr>Slayt 120</vt:lpstr>
      <vt:lpstr>Slayt 121</vt:lpstr>
      <vt:lpstr>Fosfor Bronzlarının kullanım alanları</vt:lpstr>
      <vt:lpstr>Cu-Si alaşımları (Silisyum bronzları) </vt:lpstr>
      <vt:lpstr>Cu-Al alaşımları (Alüminyum bronzları) </vt:lpstr>
      <vt:lpstr>Cu-Al alaşımları (Alüminyum bronzları) </vt:lpstr>
      <vt:lpstr>Cu-Al alaşımları (Alüminyum bronzları) </vt:lpstr>
      <vt:lpstr>Cu-Al alaşımları (Alüminyum bronzları) </vt:lpstr>
      <vt:lpstr>Alüminyum bronzları</vt:lpstr>
      <vt:lpstr>Cu-Al alaşımları (Alüminyum bronzları) </vt:lpstr>
      <vt:lpstr>Cu-Al alaşımları (Alüminyum bronzları) </vt:lpstr>
      <vt:lpstr>Cu-Al alaşımları (Alüminyum bronzları) </vt:lpstr>
      <vt:lpstr>Slayt 132</vt:lpstr>
      <vt:lpstr>Slayt 133</vt:lpstr>
      <vt:lpstr>Slayt 134</vt:lpstr>
      <vt:lpstr>Cu-Ni alaşımları ve özellikleri</vt:lpstr>
      <vt:lpstr>Cu-Ni alaşımları ve özellikleri</vt:lpstr>
      <vt:lpstr>Bakır nikel alaşımları</vt:lpstr>
      <vt:lpstr>Bakır nikel alaşımları</vt:lpstr>
      <vt:lpstr>Cu-Ni-Zn alaşımları (Ni gümüşleri)</vt:lpstr>
      <vt:lpstr>Cu-Ni-Zn alaşımları (Ni gümüşleri)</vt:lpstr>
      <vt:lpstr>Cu-Ni-Zn alaşımları (Ni gümüşleri)</vt:lpstr>
      <vt:lpstr>Özel sert bakır alaşımları</vt:lpstr>
      <vt:lpstr>Diğer bakır alaşımları</vt:lpstr>
      <vt:lpstr>Döküm Alaşımları</vt:lpstr>
      <vt:lpstr>bakır döküm alaşımları</vt:lpstr>
      <vt:lpstr>döküm alaşımlarında Pb’nun rolü</vt:lpstr>
      <vt:lpstr>döküm alaşımlarında Pb’nun rolü</vt:lpstr>
      <vt:lpstr>Bakır döküm alaşımları</vt:lpstr>
      <vt:lpstr>Bakır döküm alaşımları</vt:lpstr>
      <vt:lpstr>Döküm pirinçleri</vt:lpstr>
      <vt:lpstr>Döküm pirinçleri</vt:lpstr>
      <vt:lpstr>Döküm pirinçleri</vt:lpstr>
      <vt:lpstr>Döküm pirinçleri</vt:lpstr>
      <vt:lpstr>Döküm pirinçleri</vt:lpstr>
      <vt:lpstr>Döküm pirinçleri</vt:lpstr>
      <vt:lpstr>Döküm bronzları</vt:lpstr>
      <vt:lpstr>Döküm bronzları</vt:lpstr>
      <vt:lpstr>Döküm bronzları</vt:lpstr>
      <vt:lpstr>Döküm Bronzları</vt:lpstr>
      <vt:lpstr>Döküm Bronzları</vt:lpstr>
      <vt:lpstr>Döküm Bronzları</vt:lpstr>
      <vt:lpstr>bakır döküm alaşımları</vt:lpstr>
      <vt:lpstr>bakır döküm alaşımları</vt:lpstr>
      <vt:lpstr>mikroyapılar</vt:lpstr>
      <vt:lpstr>mikroyapılar</vt:lpstr>
      <vt:lpstr>mikroyapılar</vt:lpstr>
      <vt:lpstr>mikroyapılar</vt:lpstr>
      <vt:lpstr>mikroyapılar</vt:lpstr>
      <vt:lpstr>mikroyapılar</vt:lpstr>
      <vt:lpstr>mikroyapılar</vt:lpstr>
      <vt:lpstr>mikroyapılar</vt:lpstr>
      <vt:lpstr>mikroyapılar</vt:lpstr>
      <vt:lpstr>mikroyapılar</vt:lpstr>
      <vt:lpstr>mikroyapılar</vt:lpstr>
      <vt:lpstr>Slayt 175</vt:lpstr>
      <vt:lpstr>Ticari Bakır ürünleri </vt:lpstr>
      <vt:lpstr>Ticari Bakır ürünleri</vt:lpstr>
      <vt:lpstr>ticari Bakır ürünleri</vt:lpstr>
      <vt:lpstr>Ticari bakır ürünleri</vt:lpstr>
      <vt:lpstr>Ülkemizde Bakır Sanayi</vt:lpstr>
      <vt:lpstr>Bakır sanayi</vt:lpstr>
      <vt:lpstr>Bakır sanayi</vt:lpstr>
      <vt:lpstr>Ülkemizde Bakır Sanayi</vt:lpstr>
      <vt:lpstr>Ülkemizde Bakır Sanayi</vt:lpstr>
      <vt:lpstr>Ülkemizde Bakır Sanayi</vt:lpstr>
      <vt:lpstr>Sarkuysan Cu filmaşin üretimi</vt:lpstr>
      <vt:lpstr>Ülkemizde Bakır Sanayi</vt:lpstr>
      <vt:lpstr>Ülkemizde Bakır Sanayi</vt:lpstr>
      <vt:lpstr>Kullanım alanları</vt:lpstr>
      <vt:lpstr>Kullanım alanları</vt:lpstr>
      <vt:lpstr>Kullanım alanları</vt:lpstr>
      <vt:lpstr>Kullanım alanları</vt:lpstr>
      <vt:lpstr>Kullanım alanları</vt:lpstr>
      <vt:lpstr>Kullanım alanları</vt:lpstr>
      <vt:lpstr>Kullanım alanları</vt:lpstr>
      <vt:lpstr>Kullanım alanları</vt:lpstr>
      <vt:lpstr>Kullanım alanları</vt:lpstr>
      <vt:lpstr>Geri kazanım</vt:lpstr>
      <vt:lpstr>Geri kazanım</vt:lpstr>
      <vt:lpstr>Slayt 200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Asus</dc:creator>
  <cp:lastModifiedBy>Yucel</cp:lastModifiedBy>
  <cp:revision>705</cp:revision>
  <dcterms:created xsi:type="dcterms:W3CDTF">2014-06-18T13:33:51Z</dcterms:created>
  <dcterms:modified xsi:type="dcterms:W3CDTF">2014-11-23T17:34:27Z</dcterms:modified>
</cp:coreProperties>
</file>