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9"/>
  </p:notesMasterIdLst>
  <p:handoutMasterIdLst>
    <p:handoutMasterId r:id="rId200"/>
  </p:handoutMasterIdLst>
  <p:sldIdLst>
    <p:sldId id="542" r:id="rId2"/>
    <p:sldId id="846" r:id="rId3"/>
    <p:sldId id="505" r:id="rId4"/>
    <p:sldId id="506" r:id="rId5"/>
    <p:sldId id="810" r:id="rId6"/>
    <p:sldId id="811" r:id="rId7"/>
    <p:sldId id="832" r:id="rId8"/>
    <p:sldId id="833" r:id="rId9"/>
    <p:sldId id="834" r:id="rId10"/>
    <p:sldId id="813" r:id="rId11"/>
    <p:sldId id="814" r:id="rId12"/>
    <p:sldId id="816" r:id="rId13"/>
    <p:sldId id="819" r:id="rId14"/>
    <p:sldId id="532" r:id="rId15"/>
    <p:sldId id="668" r:id="rId16"/>
    <p:sldId id="820" r:id="rId17"/>
    <p:sldId id="666" r:id="rId18"/>
    <p:sldId id="669" r:id="rId19"/>
    <p:sldId id="670" r:id="rId20"/>
    <p:sldId id="667" r:id="rId21"/>
    <p:sldId id="503" r:id="rId22"/>
    <p:sldId id="671" r:id="rId23"/>
    <p:sldId id="492" r:id="rId24"/>
    <p:sldId id="662" r:id="rId25"/>
    <p:sldId id="493" r:id="rId26"/>
    <p:sldId id="831" r:id="rId27"/>
    <p:sldId id="519" r:id="rId28"/>
    <p:sldId id="520" r:id="rId29"/>
    <p:sldId id="663" r:id="rId30"/>
    <p:sldId id="521" r:id="rId31"/>
    <p:sldId id="522" r:id="rId32"/>
    <p:sldId id="535" r:id="rId33"/>
    <p:sldId id="536" r:id="rId34"/>
    <p:sldId id="537" r:id="rId35"/>
    <p:sldId id="494" r:id="rId36"/>
    <p:sldId id="672" r:id="rId37"/>
    <p:sldId id="679" r:id="rId38"/>
    <p:sldId id="680" r:id="rId39"/>
    <p:sldId id="681" r:id="rId40"/>
    <p:sldId id="821" r:id="rId41"/>
    <p:sldId id="822" r:id="rId42"/>
    <p:sldId id="823" r:id="rId43"/>
    <p:sldId id="824" r:id="rId44"/>
    <p:sldId id="825" r:id="rId45"/>
    <p:sldId id="826" r:id="rId46"/>
    <p:sldId id="827" r:id="rId47"/>
    <p:sldId id="682" r:id="rId48"/>
    <p:sldId id="683" r:id="rId49"/>
    <p:sldId id="839" r:id="rId50"/>
    <p:sldId id="828" r:id="rId51"/>
    <p:sldId id="829" r:id="rId52"/>
    <p:sldId id="830" r:id="rId53"/>
    <p:sldId id="499" r:id="rId54"/>
    <p:sldId id="665" r:id="rId55"/>
    <p:sldId id="510" r:id="rId56"/>
    <p:sldId id="511" r:id="rId57"/>
    <p:sldId id="528" r:id="rId58"/>
    <p:sldId id="512" r:id="rId59"/>
    <p:sldId id="529" r:id="rId60"/>
    <p:sldId id="847" r:id="rId61"/>
    <p:sldId id="515" r:id="rId62"/>
    <p:sldId id="674" r:id="rId63"/>
    <p:sldId id="675" r:id="rId64"/>
    <p:sldId id="530" r:id="rId65"/>
    <p:sldId id="531" r:id="rId66"/>
    <p:sldId id="841" r:id="rId67"/>
    <p:sldId id="842" r:id="rId68"/>
    <p:sldId id="843" r:id="rId69"/>
    <p:sldId id="835" r:id="rId70"/>
    <p:sldId id="844" r:id="rId71"/>
    <p:sldId id="840" r:id="rId72"/>
    <p:sldId id="685" r:id="rId73"/>
    <p:sldId id="686" r:id="rId74"/>
    <p:sldId id="687" r:id="rId75"/>
    <p:sldId id="688" r:id="rId76"/>
    <p:sldId id="689" r:id="rId77"/>
    <p:sldId id="690" r:id="rId78"/>
    <p:sldId id="691" r:id="rId79"/>
    <p:sldId id="692" r:id="rId80"/>
    <p:sldId id="693" r:id="rId81"/>
    <p:sldId id="694" r:id="rId82"/>
    <p:sldId id="695" r:id="rId83"/>
    <p:sldId id="696" r:id="rId84"/>
    <p:sldId id="697" r:id="rId85"/>
    <p:sldId id="698" r:id="rId86"/>
    <p:sldId id="699" r:id="rId87"/>
    <p:sldId id="700" r:id="rId88"/>
    <p:sldId id="701" r:id="rId89"/>
    <p:sldId id="702" r:id="rId90"/>
    <p:sldId id="703" r:id="rId91"/>
    <p:sldId id="704" r:id="rId92"/>
    <p:sldId id="705" r:id="rId93"/>
    <p:sldId id="706" r:id="rId94"/>
    <p:sldId id="707" r:id="rId95"/>
    <p:sldId id="708" r:id="rId96"/>
    <p:sldId id="709" r:id="rId97"/>
    <p:sldId id="710" r:id="rId98"/>
    <p:sldId id="711" r:id="rId99"/>
    <p:sldId id="712" r:id="rId100"/>
    <p:sldId id="713" r:id="rId101"/>
    <p:sldId id="714" r:id="rId102"/>
    <p:sldId id="715" r:id="rId103"/>
    <p:sldId id="716" r:id="rId104"/>
    <p:sldId id="717" r:id="rId105"/>
    <p:sldId id="718" r:id="rId106"/>
    <p:sldId id="719" r:id="rId107"/>
    <p:sldId id="720" r:id="rId108"/>
    <p:sldId id="721" r:id="rId109"/>
    <p:sldId id="722" r:id="rId110"/>
    <p:sldId id="723" r:id="rId111"/>
    <p:sldId id="724" r:id="rId112"/>
    <p:sldId id="725" r:id="rId113"/>
    <p:sldId id="726" r:id="rId114"/>
    <p:sldId id="727" r:id="rId115"/>
    <p:sldId id="728" r:id="rId116"/>
    <p:sldId id="729" r:id="rId117"/>
    <p:sldId id="730" r:id="rId118"/>
    <p:sldId id="731" r:id="rId119"/>
    <p:sldId id="732" r:id="rId120"/>
    <p:sldId id="733" r:id="rId121"/>
    <p:sldId id="734" r:id="rId122"/>
    <p:sldId id="735" r:id="rId123"/>
    <p:sldId id="736" r:id="rId124"/>
    <p:sldId id="737" r:id="rId125"/>
    <p:sldId id="738" r:id="rId126"/>
    <p:sldId id="739" r:id="rId127"/>
    <p:sldId id="740" r:id="rId128"/>
    <p:sldId id="741" r:id="rId129"/>
    <p:sldId id="742" r:id="rId130"/>
    <p:sldId id="743" r:id="rId131"/>
    <p:sldId id="744" r:id="rId132"/>
    <p:sldId id="745" r:id="rId133"/>
    <p:sldId id="746" r:id="rId134"/>
    <p:sldId id="747" r:id="rId135"/>
    <p:sldId id="748" r:id="rId136"/>
    <p:sldId id="749" r:id="rId137"/>
    <p:sldId id="750" r:id="rId138"/>
    <p:sldId id="751" r:id="rId139"/>
    <p:sldId id="848" r:id="rId140"/>
    <p:sldId id="752" r:id="rId141"/>
    <p:sldId id="753" r:id="rId142"/>
    <p:sldId id="754" r:id="rId143"/>
    <p:sldId id="755" r:id="rId144"/>
    <p:sldId id="756" r:id="rId145"/>
    <p:sldId id="757" r:id="rId146"/>
    <p:sldId id="758" r:id="rId147"/>
    <p:sldId id="759" r:id="rId148"/>
    <p:sldId id="760" r:id="rId149"/>
    <p:sldId id="761" r:id="rId150"/>
    <p:sldId id="762" r:id="rId151"/>
    <p:sldId id="763" r:id="rId152"/>
    <p:sldId id="764" r:id="rId153"/>
    <p:sldId id="765" r:id="rId154"/>
    <p:sldId id="766" r:id="rId155"/>
    <p:sldId id="849" r:id="rId156"/>
    <p:sldId id="767" r:id="rId157"/>
    <p:sldId id="768" r:id="rId158"/>
    <p:sldId id="769" r:id="rId159"/>
    <p:sldId id="845" r:id="rId160"/>
    <p:sldId id="771" r:id="rId161"/>
    <p:sldId id="772" r:id="rId162"/>
    <p:sldId id="773" r:id="rId163"/>
    <p:sldId id="774" r:id="rId164"/>
    <p:sldId id="775" r:id="rId165"/>
    <p:sldId id="776" r:id="rId166"/>
    <p:sldId id="777" r:id="rId167"/>
    <p:sldId id="778" r:id="rId168"/>
    <p:sldId id="779" r:id="rId169"/>
    <p:sldId id="780" r:id="rId170"/>
    <p:sldId id="781" r:id="rId171"/>
    <p:sldId id="782" r:id="rId172"/>
    <p:sldId id="783" r:id="rId173"/>
    <p:sldId id="784" r:id="rId174"/>
    <p:sldId id="785" r:id="rId175"/>
    <p:sldId id="786" r:id="rId176"/>
    <p:sldId id="787" r:id="rId177"/>
    <p:sldId id="788" r:id="rId178"/>
    <p:sldId id="789" r:id="rId179"/>
    <p:sldId id="790" r:id="rId180"/>
    <p:sldId id="791" r:id="rId181"/>
    <p:sldId id="792" r:id="rId182"/>
    <p:sldId id="793" r:id="rId183"/>
    <p:sldId id="794" r:id="rId184"/>
    <p:sldId id="795" r:id="rId185"/>
    <p:sldId id="796" r:id="rId186"/>
    <p:sldId id="797" r:id="rId187"/>
    <p:sldId id="798" r:id="rId188"/>
    <p:sldId id="799" r:id="rId189"/>
    <p:sldId id="800" r:id="rId190"/>
    <p:sldId id="801" r:id="rId191"/>
    <p:sldId id="802" r:id="rId192"/>
    <p:sldId id="803" r:id="rId193"/>
    <p:sldId id="804" r:id="rId194"/>
    <p:sldId id="805" r:id="rId195"/>
    <p:sldId id="806" r:id="rId196"/>
    <p:sldId id="807" r:id="rId197"/>
    <p:sldId id="808" r:id="rId198"/>
  </p:sldIdLst>
  <p:sldSz cx="9144000" cy="6858000" type="screen4x3"/>
  <p:notesSz cx="6735763" cy="98663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6" d="100"/>
          <a:sy n="66" d="100"/>
        </p:scale>
        <p:origin x="-1276" y="-56"/>
      </p:cViewPr>
      <p:guideLst>
        <p:guide orient="horz" pos="2160"/>
        <p:guide pos="2880"/>
      </p:guideLst>
    </p:cSldViewPr>
  </p:slideViewPr>
  <p:notesTextViewPr>
    <p:cViewPr>
      <p:scale>
        <a:sx n="1" d="1"/>
        <a:sy n="1" d="1"/>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notesMaster" Target="notesMasters/notesMaster1.xml"/><Relationship Id="rId20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handoutMaster" Target="handoutMasters/handout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viewProps" Target="view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03D91361-7F27-4442-93A7-F9C49F6FF75F}" type="datetimeFigureOut">
              <a:rPr lang="tr-TR" smtClean="0"/>
              <a:pPr/>
              <a:t>18.12.2014</a:t>
            </a:fld>
            <a:endParaRPr lang="tr-TR"/>
          </a:p>
        </p:txBody>
      </p:sp>
      <p:sp>
        <p:nvSpPr>
          <p:cNvPr id="4" name="Altbilgi Yer Tutucusu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553D85F4-E82E-4878-8290-51CA209D7257}" type="slidenum">
              <a:rPr lang="tr-TR" smtClean="0"/>
              <a:pPr/>
              <a:t>‹#›</a:t>
            </a:fld>
            <a:endParaRPr lang="tr-TR"/>
          </a:p>
        </p:txBody>
      </p:sp>
    </p:spTree>
    <p:extLst>
      <p:ext uri="{BB962C8B-B14F-4D97-AF65-F5344CB8AC3E}">
        <p14:creationId xmlns:p14="http://schemas.microsoft.com/office/powerpoint/2010/main" val="15598014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0F4FE236-761E-435E-A28E-7B8830DAE7BF}" type="datetimeFigureOut">
              <a:rPr lang="tr-TR" smtClean="0"/>
              <a:pPr/>
              <a:t>18.12.2014</a:t>
            </a:fld>
            <a:endParaRPr lang="tr-TR"/>
          </a:p>
        </p:txBody>
      </p:sp>
      <p:sp>
        <p:nvSpPr>
          <p:cNvPr id="4" name="3 Slayt Görüntüsü Yer Tutucusu"/>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E9A355DF-70F6-4781-892D-35EB21F47C3C}" type="slidenum">
              <a:rPr lang="tr-TR" smtClean="0"/>
              <a:pPr/>
              <a:t>‹#›</a:t>
            </a:fld>
            <a:endParaRPr lang="tr-TR"/>
          </a:p>
        </p:txBody>
      </p:sp>
    </p:spTree>
    <p:extLst>
      <p:ext uri="{BB962C8B-B14F-4D97-AF65-F5344CB8AC3E}">
        <p14:creationId xmlns:p14="http://schemas.microsoft.com/office/powerpoint/2010/main" val="2019974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Date Placeholder 29"/>
          <p:cNvSpPr>
            <a:spLocks noGrp="1"/>
          </p:cNvSpPr>
          <p:nvPr>
            <p:ph type="dt" sz="half" idx="10"/>
          </p:nvPr>
        </p:nvSpPr>
        <p:spPr/>
        <p:txBody>
          <a:bodyPr/>
          <a:lstStyle/>
          <a:p>
            <a:fld id="{BD6BBCDD-F43A-4FD3-8B84-56D3DCF66F36}" type="datetimeFigureOut">
              <a:rPr lang="tr-TR" smtClean="0"/>
              <a:pPr/>
              <a:t>18.12.2014</a:t>
            </a:fld>
            <a:endParaRPr lang="tr-TR"/>
          </a:p>
        </p:txBody>
      </p:sp>
      <p:sp>
        <p:nvSpPr>
          <p:cNvPr id="19" name="Footer Placeholder 18"/>
          <p:cNvSpPr>
            <a:spLocks noGrp="1"/>
          </p:cNvSpPr>
          <p:nvPr>
            <p:ph type="ftr" sz="quarter" idx="11"/>
          </p:nvPr>
        </p:nvSpPr>
        <p:spPr/>
        <p:txBody>
          <a:bodyPr/>
          <a:lstStyle/>
          <a:p>
            <a:endParaRPr lang="tr-TR"/>
          </a:p>
        </p:txBody>
      </p:sp>
      <p:sp>
        <p:nvSpPr>
          <p:cNvPr id="27" name="Slide Number Placeholder 26"/>
          <p:cNvSpPr>
            <a:spLocks noGrp="1"/>
          </p:cNvSpPr>
          <p:nvPr>
            <p:ph type="sldNum" sz="quarter" idx="12"/>
          </p:nvPr>
        </p:nvSpPr>
        <p:spPr/>
        <p:txBody>
          <a:bodyPr/>
          <a:lstStyle/>
          <a:p>
            <a:fld id="{A52EC945-F3F9-45C8-9D54-A385B1A440CE}"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BD6BBCDD-F43A-4FD3-8B84-56D3DCF66F36}" type="datetimeFigureOut">
              <a:rPr lang="tr-TR" smtClean="0"/>
              <a:pPr/>
              <a:t>18.12.2014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BD6BBCDD-F43A-4FD3-8B84-56D3DCF66F36}" type="datetimeFigureOut">
              <a:rPr lang="tr-TR" smtClean="0"/>
              <a:pPr/>
              <a:t>18.12.2014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Content Placeholder 2"/>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BD6BBCDD-F43A-4FD3-8B84-56D3DCF66F36}" type="datetimeFigureOut">
              <a:rPr lang="tr-TR" smtClean="0"/>
              <a:pPr/>
              <a:t>18.12.2014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Date Placeholder 3"/>
          <p:cNvSpPr>
            <a:spLocks noGrp="1"/>
          </p:cNvSpPr>
          <p:nvPr>
            <p:ph type="dt" sz="half" idx="10"/>
          </p:nvPr>
        </p:nvSpPr>
        <p:spPr/>
        <p:txBody>
          <a:bodyPr/>
          <a:lstStyle/>
          <a:p>
            <a:fld id="{BD6BBCDD-F43A-4FD3-8B84-56D3DCF66F36}" type="datetimeFigureOut">
              <a:rPr lang="tr-TR" smtClean="0"/>
              <a:pPr/>
              <a:t>18.12.2014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BD6BBCDD-F43A-4FD3-8B84-56D3DCF66F36}" type="datetimeFigureOut">
              <a:rPr lang="tr-TR" smtClean="0"/>
              <a:pPr/>
              <a:t>18.12.2014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Date Placeholder 6"/>
          <p:cNvSpPr>
            <a:spLocks noGrp="1"/>
          </p:cNvSpPr>
          <p:nvPr>
            <p:ph type="dt" sz="half" idx="10"/>
          </p:nvPr>
        </p:nvSpPr>
        <p:spPr/>
        <p:txBody>
          <a:bodyPr/>
          <a:lstStyle/>
          <a:p>
            <a:fld id="{BD6BBCDD-F43A-4FD3-8B84-56D3DCF66F36}" type="datetimeFigureOut">
              <a:rPr lang="tr-TR" smtClean="0"/>
              <a:pPr/>
              <a:t>18.12.2014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Date Placeholder 2"/>
          <p:cNvSpPr>
            <a:spLocks noGrp="1"/>
          </p:cNvSpPr>
          <p:nvPr>
            <p:ph type="dt" sz="half" idx="10"/>
          </p:nvPr>
        </p:nvSpPr>
        <p:spPr/>
        <p:txBody>
          <a:bodyPr/>
          <a:lstStyle/>
          <a:p>
            <a:fld id="{BD6BBCDD-F43A-4FD3-8B84-56D3DCF66F36}" type="datetimeFigureOut">
              <a:rPr lang="tr-TR" smtClean="0"/>
              <a:pPr/>
              <a:t>18.12.2014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6BBCDD-F43A-4FD3-8B84-56D3DCF66F36}" type="datetimeFigureOut">
              <a:rPr lang="tr-TR" smtClean="0"/>
              <a:pPr/>
              <a:t>18.12.2014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BD6BBCDD-F43A-4FD3-8B84-56D3DCF66F36}" type="datetimeFigureOut">
              <a:rPr lang="tr-TR" smtClean="0"/>
              <a:pPr/>
              <a:t>18.12.2014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Date Placeholder 4"/>
          <p:cNvSpPr>
            <a:spLocks noGrp="1"/>
          </p:cNvSpPr>
          <p:nvPr>
            <p:ph type="dt" sz="half" idx="10"/>
          </p:nvPr>
        </p:nvSpPr>
        <p:spPr/>
        <p:txBody>
          <a:bodyPr/>
          <a:lstStyle/>
          <a:p>
            <a:fld id="{BD6BBCDD-F43A-4FD3-8B84-56D3DCF66F36}" type="datetimeFigureOut">
              <a:rPr lang="tr-TR" smtClean="0"/>
              <a:pPr/>
              <a:t>18.12.2014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a:xfrm>
            <a:off x="8077200" y="6356350"/>
            <a:ext cx="609600" cy="365125"/>
          </a:xfrm>
        </p:spPr>
        <p:txBody>
          <a:bodyPr/>
          <a:lstStyle/>
          <a:p>
            <a:fld id="{A52EC945-F3F9-45C8-9D54-A385B1A440CE}" type="slidenum">
              <a:rPr lang="tr-TR" smtClean="0"/>
              <a:pPr/>
              <a:t>‹#›</a:t>
            </a:fld>
            <a:endParaRPr lang="tr-T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D6BBCDD-F43A-4FD3-8B84-56D3DCF66F36}" type="datetimeFigureOut">
              <a:rPr lang="tr-TR" smtClean="0"/>
              <a:pPr/>
              <a:t>18.12.2014</a:t>
            </a:fld>
            <a:endParaRPr lang="tr-T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52EC945-F3F9-45C8-9D54-A385B1A440CE}" type="slidenum">
              <a:rPr lang="tr-TR" smtClean="0"/>
              <a:pPr/>
              <a:t>‹#›</a:t>
            </a:fld>
            <a:endParaRPr lang="tr-T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img.diytrade.com/cdimg/510438/8983387/0/1242054396/Aluminium_Diamond_Plates.jp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202.197.63.119/magnesium/uploaded_files/Mg-Al_0.JPG"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hyperlink" Target="http://www.marvic.it/en/categorie-prodotti/" TargetMode="External"/><Relationship Id="rId4" Type="http://schemas.openxmlformats.org/officeDocument/2006/relationships/image" Target="../media/image97.jpeg"/></Relationships>
</file>

<file path=ppt/slides/_rels/slide18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www.marvic.it/en/azienda/gallery-storica/"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hyperlink" Target="http://www.hybridcars.com/wp-content/uploads/2013/07/BMW-i3-interior1.jpg" TargetMode="External"/><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19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hyperlink" Target="http://www.flickr.com/photos/huggerindustries/4334575163/" TargetMode="External"/></Relationships>
</file>

<file path=ppt/slides/_rels/slide192.xml.rels><?xml version="1.0" encoding="UTF-8" standalone="yes"?>
<Relationships xmlns="http://schemas.openxmlformats.org/package/2006/relationships"><Relationship Id="rId3" Type="http://schemas.openxmlformats.org/officeDocument/2006/relationships/hyperlink" Target="http://www.socalautoparts.com/images/product/043101025.jpg" TargetMode="External"/><Relationship Id="rId2" Type="http://schemas.openxmlformats.org/officeDocument/2006/relationships/image" Target="../media/image106.jpe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4.bp.blogspot.com/-jLqzRx-o5P0/T1ETLOyZSlI/AAAAAAAACuI/xu3uJlELQXk/s1600/Canon_5D-MkIII_bodies.jpg" TargetMode="Externa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19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img.diytrade.com/cdimg/510438/8983387/0/1242054396/Aluminium_Diamond_Plates.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6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img.diytrade.com/cdimg/510438/8983387/0/1242054396/Aluminium_Diamond_Plates.jp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uminum pucking scrap metal"/>
          <p:cNvPicPr>
            <a:picLocks noChangeAspect="1" noChangeArrowheads="1"/>
          </p:cNvPicPr>
          <p:nvPr/>
        </p:nvPicPr>
        <p:blipFill>
          <a:blip r:embed="rId2" cstate="print"/>
          <a:srcRect l="5177"/>
          <a:stretch>
            <a:fillRect/>
          </a:stretch>
        </p:blipFill>
        <p:spPr bwMode="auto">
          <a:xfrm>
            <a:off x="0" y="-1"/>
            <a:ext cx="2184726" cy="2206800"/>
          </a:xfrm>
          <a:prstGeom prst="rect">
            <a:avLst/>
          </a:prstGeom>
          <a:noFill/>
        </p:spPr>
      </p:pic>
      <p:pic>
        <p:nvPicPr>
          <p:cNvPr id="1034" name="Picture 10" descr="http://www.schlenk.com/fileadmin/templates/img/content_slider/01_bg_metallfolien.jpg"/>
          <p:cNvPicPr>
            <a:picLocks noChangeAspect="1" noChangeArrowheads="1"/>
          </p:cNvPicPr>
          <p:nvPr/>
        </p:nvPicPr>
        <p:blipFill>
          <a:blip r:embed="rId3" cstate="print"/>
          <a:srcRect r="23630"/>
          <a:stretch>
            <a:fillRect/>
          </a:stretch>
        </p:blipFill>
        <p:spPr bwMode="auto">
          <a:xfrm>
            <a:off x="1907703" y="0"/>
            <a:ext cx="4463876" cy="2206800"/>
          </a:xfrm>
          <a:prstGeom prst="rect">
            <a:avLst/>
          </a:prstGeom>
          <a:noFill/>
        </p:spPr>
      </p:pic>
      <p:pic>
        <p:nvPicPr>
          <p:cNvPr id="1030" name="Picture 6" descr="Aluminium Diamond Plates  1">
            <a:hlinkClick r:id="rId4"/>
          </p:cNvPr>
          <p:cNvPicPr>
            <a:picLocks noChangeAspect="1" noChangeArrowheads="1"/>
          </p:cNvPicPr>
          <p:nvPr/>
        </p:nvPicPr>
        <p:blipFill>
          <a:blip r:embed="rId5" cstate="print"/>
          <a:srcRect t="55124" r="41134" b="5501"/>
          <a:stretch>
            <a:fillRect/>
          </a:stretch>
        </p:blipFill>
        <p:spPr bwMode="auto">
          <a:xfrm>
            <a:off x="4211959" y="0"/>
            <a:ext cx="4932041" cy="2204864"/>
          </a:xfrm>
          <a:prstGeom prst="rect">
            <a:avLst/>
          </a:prstGeom>
          <a:noFill/>
        </p:spPr>
      </p:pic>
      <p:sp>
        <p:nvSpPr>
          <p:cNvPr id="9" name="Metin kutusu 1"/>
          <p:cNvSpPr txBox="1"/>
          <p:nvPr/>
        </p:nvSpPr>
        <p:spPr>
          <a:xfrm>
            <a:off x="323528" y="4653136"/>
            <a:ext cx="8352928" cy="1754326"/>
          </a:xfrm>
          <a:prstGeom prst="rect">
            <a:avLst/>
          </a:prstGeom>
          <a:noFill/>
        </p:spPr>
        <p:txBody>
          <a:bodyPr wrap="square" rtlCol="0">
            <a:spAutoFit/>
          </a:bodyPr>
          <a:lstStyle/>
          <a:p>
            <a:pPr algn="r"/>
            <a:r>
              <a:rPr lang="tr-TR" sz="5400" dirty="0" smtClean="0">
                <a:latin typeface="Trebuchet MS" panose="020B0603020202020204" pitchFamily="34" charset="0"/>
              </a:rPr>
              <a:t>metalik malzemeler</a:t>
            </a:r>
          </a:p>
          <a:p>
            <a:pPr algn="r"/>
            <a:r>
              <a:rPr lang="tr-TR" sz="5400" dirty="0" smtClean="0">
                <a:latin typeface="Trebuchet MS" panose="020B0603020202020204" pitchFamily="34" charset="0"/>
              </a:rPr>
              <a:t>18.12.2014</a:t>
            </a:r>
          </a:p>
        </p:txBody>
      </p:sp>
    </p:spTree>
    <p:extLst>
      <p:ext uri="{BB962C8B-B14F-4D97-AF65-F5344CB8AC3E}">
        <p14:creationId xmlns:p14="http://schemas.microsoft.com/office/powerpoint/2010/main" val="29807789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746448"/>
            <a:ext cx="8229600" cy="594320"/>
          </a:xfrm>
        </p:spPr>
        <p:txBody>
          <a:bodyPr>
            <a:normAutofit fontScale="90000"/>
          </a:bodyPr>
          <a:lstStyle/>
          <a:p>
            <a:r>
              <a:rPr lang="tr-TR" dirty="0" smtClean="0">
                <a:latin typeface="Trebuchet MS" panose="020B0603020202020204" pitchFamily="34" charset="0"/>
              </a:rPr>
              <a:t>Çinko üretimi</a:t>
            </a:r>
            <a:endParaRPr lang="tr-TR" dirty="0">
              <a:latin typeface="Trebuchet MS" panose="020B0603020202020204" pitchFamily="34" charset="0"/>
            </a:endParaRPr>
          </a:p>
        </p:txBody>
      </p:sp>
      <p:sp>
        <p:nvSpPr>
          <p:cNvPr id="3" name="Dikdörtgen 2"/>
          <p:cNvSpPr/>
          <p:nvPr/>
        </p:nvSpPr>
        <p:spPr>
          <a:xfrm>
            <a:off x="251520" y="1526009"/>
            <a:ext cx="8712968" cy="3847207"/>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Türkiye’nin çinko metal tüketimi yılda 60 bin ton dolayında. </a:t>
            </a:r>
          </a:p>
          <a:p>
            <a:pPr marL="457200" indent="-457200">
              <a:spcAft>
                <a:spcPts val="1200"/>
              </a:spcAft>
              <a:buClr>
                <a:schemeClr val="bg2">
                  <a:lumMod val="50000"/>
                </a:schemeClr>
              </a:buClr>
              <a:buFont typeface="Trebuchet MS" panose="020B0603020202020204" pitchFamily="34" charset="0"/>
              <a:buChar char="●"/>
            </a:pPr>
            <a:r>
              <a:rPr lang="tr-TR" sz="2800" dirty="0">
                <a:latin typeface="Trebuchet MS" panose="020B0603020202020204" pitchFamily="34" charset="0"/>
              </a:rPr>
              <a:t>Türkiye’de 2.3 milyon </a:t>
            </a:r>
            <a:r>
              <a:rPr lang="tr-TR" sz="2800" dirty="0" smtClean="0">
                <a:latin typeface="Trebuchet MS" panose="020B0603020202020204" pitchFamily="34" charset="0"/>
              </a:rPr>
              <a:t>ton rezerv var: </a:t>
            </a:r>
            <a:r>
              <a:rPr lang="tr-TR" sz="2800" dirty="0">
                <a:latin typeface="Trebuchet MS" panose="020B0603020202020204" pitchFamily="34" charset="0"/>
              </a:rPr>
              <a:t>%35’i Rize-Çayeli </a:t>
            </a:r>
            <a:r>
              <a:rPr lang="tr-TR" sz="2800" dirty="0" smtClean="0">
                <a:latin typeface="Trebuchet MS" panose="020B0603020202020204" pitchFamily="34" charset="0"/>
              </a:rPr>
              <a:t>bakır-çinko </a:t>
            </a:r>
            <a:r>
              <a:rPr lang="tr-TR" sz="2800" dirty="0">
                <a:latin typeface="Trebuchet MS" panose="020B0603020202020204" pitchFamily="34" charset="0"/>
              </a:rPr>
              <a:t>yatağında</a:t>
            </a:r>
            <a:r>
              <a:rPr lang="tr-TR" sz="2800" dirty="0" smtClean="0">
                <a:latin typeface="Trebuchet MS" panose="020B0603020202020204" pitchFamily="34" charset="0"/>
              </a:rPr>
              <a:t>!</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Bunun 10 bin tonu geçici ihraç yoluyla yurtdışına gönderilen cevherlerden geri dönen metalle, bir bölümü hurdadan kazanılmakta, geri kalan 20-30 bin tonu ithalatla karşılanıyor. </a:t>
            </a:r>
          </a:p>
        </p:txBody>
      </p:sp>
    </p:spTree>
    <p:extLst>
      <p:ext uri="{BB962C8B-B14F-4D97-AF65-F5344CB8AC3E}">
        <p14:creationId xmlns:p14="http://schemas.microsoft.com/office/powerpoint/2010/main" val="132327731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23528" y="404664"/>
            <a:ext cx="882047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Magnezyumun üretimi</a:t>
            </a:r>
            <a:endParaRPr lang="tr-TR" sz="4400" dirty="0">
              <a:solidFill>
                <a:schemeClr val="accent2">
                  <a:lumMod val="50000"/>
                </a:schemeClr>
              </a:solidFill>
              <a:latin typeface="Trebuchet MS" pitchFamily="34" charset="0"/>
            </a:endParaRPr>
          </a:p>
        </p:txBody>
      </p:sp>
      <p:grpSp>
        <p:nvGrpSpPr>
          <p:cNvPr id="19" name="18 Grup"/>
          <p:cNvGrpSpPr/>
          <p:nvPr/>
        </p:nvGrpSpPr>
        <p:grpSpPr>
          <a:xfrm>
            <a:off x="395536" y="1386384"/>
            <a:ext cx="8525080" cy="5426992"/>
            <a:chOff x="323528" y="1196752"/>
            <a:chExt cx="8525080" cy="5426992"/>
          </a:xfrm>
        </p:grpSpPr>
        <p:pic>
          <p:nvPicPr>
            <p:cNvPr id="7" name="6 Resim" descr="http://www.essentialchemicalindustry.org/images/stories/730_Magnesium/Magnesium_09.JPG"/>
            <p:cNvPicPr>
              <a:picLocks noChangeAspect="1"/>
            </p:cNvPicPr>
            <p:nvPr/>
          </p:nvPicPr>
          <p:blipFill>
            <a:blip r:embed="rId2" cstate="print">
              <a:lum bright="-1000"/>
            </a:blip>
            <a:srcRect/>
            <a:stretch>
              <a:fillRect/>
            </a:stretch>
          </p:blipFill>
          <p:spPr bwMode="auto">
            <a:xfrm>
              <a:off x="395536" y="1196752"/>
              <a:ext cx="8424000" cy="5426992"/>
            </a:xfrm>
            <a:prstGeom prst="rect">
              <a:avLst/>
            </a:prstGeom>
            <a:noFill/>
            <a:ln w="9525">
              <a:noFill/>
              <a:miter lim="800000"/>
              <a:headEnd/>
              <a:tailEnd/>
            </a:ln>
          </p:spPr>
        </p:pic>
        <p:sp useBgFill="1">
          <p:nvSpPr>
            <p:cNvPr id="9" name="8 Metin kutusu"/>
            <p:cNvSpPr txBox="1"/>
            <p:nvPr/>
          </p:nvSpPr>
          <p:spPr>
            <a:xfrm>
              <a:off x="583424" y="1979735"/>
              <a:ext cx="2448272" cy="830997"/>
            </a:xfrm>
            <a:prstGeom prst="rect">
              <a:avLst/>
            </a:prstGeom>
          </p:spPr>
          <p:txBody>
            <a:bodyPr wrap="square" lIns="0" rIns="0" rtlCol="0">
              <a:spAutoFit/>
            </a:bodyPr>
            <a:lstStyle/>
            <a:p>
              <a:pPr algn="r"/>
              <a:r>
                <a:rPr lang="tr-TR" sz="2400" dirty="0" smtClean="0">
                  <a:latin typeface="Trebuchet MS" pitchFamily="34" charset="0"/>
                </a:rPr>
                <a:t>Mg vakumla tahliye edilir</a:t>
              </a:r>
              <a:endParaRPr lang="tr-TR" sz="2400" dirty="0">
                <a:latin typeface="Trebuchet MS" pitchFamily="34" charset="0"/>
              </a:endParaRPr>
            </a:p>
          </p:txBody>
        </p:sp>
        <p:sp useBgFill="1">
          <p:nvSpPr>
            <p:cNvPr id="10" name="9 Metin kutusu"/>
            <p:cNvSpPr txBox="1"/>
            <p:nvPr/>
          </p:nvSpPr>
          <p:spPr>
            <a:xfrm>
              <a:off x="3203848" y="1369091"/>
              <a:ext cx="1584176" cy="461665"/>
            </a:xfrm>
            <a:prstGeom prst="rect">
              <a:avLst/>
            </a:prstGeom>
          </p:spPr>
          <p:txBody>
            <a:bodyPr wrap="square" lIns="0" rIns="0" rtlCol="0">
              <a:spAutoFit/>
            </a:bodyPr>
            <a:lstStyle/>
            <a:p>
              <a:pPr algn="r"/>
              <a:r>
                <a:rPr lang="tr-TR" sz="2400" dirty="0" smtClean="0">
                  <a:latin typeface="Trebuchet MS" pitchFamily="34" charset="0"/>
                </a:rPr>
                <a:t>Mg klorür</a:t>
              </a:r>
              <a:endParaRPr lang="tr-TR" sz="2400" dirty="0">
                <a:latin typeface="Trebuchet MS" pitchFamily="34" charset="0"/>
              </a:endParaRPr>
            </a:p>
          </p:txBody>
        </p:sp>
        <p:sp useBgFill="1">
          <p:nvSpPr>
            <p:cNvPr id="11" name="10 Metin kutusu"/>
            <p:cNvSpPr txBox="1"/>
            <p:nvPr/>
          </p:nvSpPr>
          <p:spPr>
            <a:xfrm>
              <a:off x="4716016" y="1959223"/>
              <a:ext cx="1584176" cy="461665"/>
            </a:xfrm>
            <a:prstGeom prst="rect">
              <a:avLst/>
            </a:prstGeom>
          </p:spPr>
          <p:txBody>
            <a:bodyPr wrap="square" lIns="0" rIns="0" rtlCol="0">
              <a:spAutoFit/>
            </a:bodyPr>
            <a:lstStyle/>
            <a:p>
              <a:pPr algn="r"/>
              <a:r>
                <a:rPr lang="tr-TR" sz="2400" dirty="0" smtClean="0">
                  <a:latin typeface="Trebuchet MS" pitchFamily="34" charset="0"/>
                </a:rPr>
                <a:t>Grafit anot</a:t>
              </a:r>
              <a:endParaRPr lang="tr-TR" sz="2400" dirty="0">
                <a:latin typeface="Trebuchet MS" pitchFamily="34" charset="0"/>
              </a:endParaRPr>
            </a:p>
          </p:txBody>
        </p:sp>
        <p:sp useBgFill="1">
          <p:nvSpPr>
            <p:cNvPr id="12" name="11 Metin kutusu"/>
            <p:cNvSpPr txBox="1"/>
            <p:nvPr/>
          </p:nvSpPr>
          <p:spPr>
            <a:xfrm>
              <a:off x="7264432" y="2103239"/>
              <a:ext cx="1584176" cy="461665"/>
            </a:xfrm>
            <a:prstGeom prst="rect">
              <a:avLst/>
            </a:prstGeom>
          </p:spPr>
          <p:txBody>
            <a:bodyPr wrap="square" lIns="0" rIns="0" rtlCol="0">
              <a:spAutoFit/>
            </a:bodyPr>
            <a:lstStyle/>
            <a:p>
              <a:r>
                <a:rPr lang="tr-TR" sz="2400" dirty="0" smtClean="0">
                  <a:latin typeface="Trebuchet MS" pitchFamily="34" charset="0"/>
                </a:rPr>
                <a:t>Klor gazı</a:t>
              </a:r>
              <a:endParaRPr lang="tr-TR" sz="2400" dirty="0">
                <a:latin typeface="Trebuchet MS" pitchFamily="34" charset="0"/>
              </a:endParaRPr>
            </a:p>
          </p:txBody>
        </p:sp>
        <p:sp useBgFill="1">
          <p:nvSpPr>
            <p:cNvPr id="13" name="12 Metin kutusu"/>
            <p:cNvSpPr txBox="1"/>
            <p:nvPr/>
          </p:nvSpPr>
          <p:spPr>
            <a:xfrm>
              <a:off x="7136152" y="4421563"/>
              <a:ext cx="1584176" cy="461665"/>
            </a:xfrm>
            <a:prstGeom prst="rect">
              <a:avLst/>
            </a:prstGeom>
          </p:spPr>
          <p:txBody>
            <a:bodyPr wrap="square" lIns="0" rIns="0" rtlCol="0">
              <a:spAutoFit/>
            </a:bodyPr>
            <a:lstStyle/>
            <a:p>
              <a:r>
                <a:rPr lang="tr-TR" sz="2400" dirty="0" smtClean="0">
                  <a:latin typeface="Trebuchet MS" pitchFamily="34" charset="0"/>
                </a:rPr>
                <a:t>Çelik </a:t>
              </a:r>
              <a:r>
                <a:rPr lang="tr-TR" sz="2400" dirty="0" err="1" smtClean="0">
                  <a:latin typeface="Trebuchet MS" pitchFamily="34" charset="0"/>
                </a:rPr>
                <a:t>katod</a:t>
              </a:r>
              <a:endParaRPr lang="tr-TR" sz="2400" dirty="0">
                <a:latin typeface="Trebuchet MS" pitchFamily="34" charset="0"/>
              </a:endParaRPr>
            </a:p>
          </p:txBody>
        </p:sp>
        <p:sp useBgFill="1">
          <p:nvSpPr>
            <p:cNvPr id="14" name="13 Metin kutusu"/>
            <p:cNvSpPr txBox="1"/>
            <p:nvPr/>
          </p:nvSpPr>
          <p:spPr>
            <a:xfrm>
              <a:off x="7064144" y="5415607"/>
              <a:ext cx="1584176" cy="461665"/>
            </a:xfrm>
            <a:prstGeom prst="rect">
              <a:avLst/>
            </a:prstGeom>
          </p:spPr>
          <p:txBody>
            <a:bodyPr wrap="square" lIns="0" rIns="0" rtlCol="0">
              <a:spAutoFit/>
            </a:bodyPr>
            <a:lstStyle/>
            <a:p>
              <a:r>
                <a:rPr lang="tr-TR" sz="2400" dirty="0" smtClean="0">
                  <a:latin typeface="Trebuchet MS" pitchFamily="34" charset="0"/>
                </a:rPr>
                <a:t>elektrolit</a:t>
              </a:r>
              <a:endParaRPr lang="tr-TR" sz="2400" dirty="0">
                <a:latin typeface="Trebuchet MS" pitchFamily="34" charset="0"/>
              </a:endParaRPr>
            </a:p>
          </p:txBody>
        </p:sp>
        <p:sp useBgFill="1">
          <p:nvSpPr>
            <p:cNvPr id="15" name="14 Metin kutusu"/>
            <p:cNvSpPr txBox="1"/>
            <p:nvPr/>
          </p:nvSpPr>
          <p:spPr>
            <a:xfrm>
              <a:off x="323528" y="3743500"/>
              <a:ext cx="1584176" cy="461665"/>
            </a:xfrm>
            <a:prstGeom prst="rect">
              <a:avLst/>
            </a:prstGeom>
          </p:spPr>
          <p:txBody>
            <a:bodyPr wrap="square" lIns="0" rIns="0" rtlCol="0">
              <a:spAutoFit/>
            </a:bodyPr>
            <a:lstStyle/>
            <a:p>
              <a:pPr algn="r"/>
              <a:r>
                <a:rPr lang="tr-TR" sz="2400" dirty="0" smtClean="0">
                  <a:latin typeface="Trebuchet MS" pitchFamily="34" charset="0"/>
                </a:rPr>
                <a:t>Mg metal</a:t>
              </a:r>
              <a:endParaRPr lang="tr-TR" sz="2400" dirty="0">
                <a:latin typeface="Trebuchet MS" pitchFamily="34" charset="0"/>
              </a:endParaRPr>
            </a:p>
          </p:txBody>
        </p:sp>
        <p:sp useBgFill="1">
          <p:nvSpPr>
            <p:cNvPr id="16" name="15 Metin kutusu"/>
            <p:cNvSpPr txBox="1"/>
            <p:nvPr/>
          </p:nvSpPr>
          <p:spPr>
            <a:xfrm>
              <a:off x="395536" y="4653136"/>
              <a:ext cx="1584176" cy="830997"/>
            </a:xfrm>
            <a:prstGeom prst="rect">
              <a:avLst/>
            </a:prstGeom>
          </p:spPr>
          <p:txBody>
            <a:bodyPr wrap="square" lIns="0" rIns="0" rtlCol="0">
              <a:spAutoFit/>
            </a:bodyPr>
            <a:lstStyle/>
            <a:p>
              <a:pPr algn="r"/>
              <a:r>
                <a:rPr lang="tr-TR" sz="2400" dirty="0" err="1" smtClean="0">
                  <a:latin typeface="Trebuchet MS" pitchFamily="34" charset="0"/>
                </a:rPr>
                <a:t>Refrakter</a:t>
              </a:r>
              <a:r>
                <a:rPr lang="tr-TR" sz="2400" dirty="0" smtClean="0">
                  <a:latin typeface="Trebuchet MS" pitchFamily="34" charset="0"/>
                </a:rPr>
                <a:t> astar</a:t>
              </a:r>
              <a:endParaRPr lang="tr-TR" sz="2400" dirty="0">
                <a:latin typeface="Trebuchet MS" pitchFamily="34" charset="0"/>
              </a:endParaRPr>
            </a:p>
          </p:txBody>
        </p:sp>
        <p:sp useBgFill="1">
          <p:nvSpPr>
            <p:cNvPr id="17" name="16 Metin kutusu"/>
            <p:cNvSpPr txBox="1"/>
            <p:nvPr/>
          </p:nvSpPr>
          <p:spPr>
            <a:xfrm>
              <a:off x="2843808" y="6207695"/>
              <a:ext cx="1584176" cy="369332"/>
            </a:xfrm>
            <a:prstGeom prst="rect">
              <a:avLst/>
            </a:prstGeom>
          </p:spPr>
          <p:txBody>
            <a:bodyPr wrap="square" lIns="0" tIns="0" rIns="0" bIns="0" rtlCol="0">
              <a:spAutoFit/>
            </a:bodyPr>
            <a:lstStyle/>
            <a:p>
              <a:pPr algn="ctr"/>
              <a:r>
                <a:rPr lang="tr-TR" sz="2400" dirty="0" smtClean="0">
                  <a:latin typeface="Trebuchet MS" pitchFamily="34" charset="0"/>
                </a:rPr>
                <a:t>bölme</a:t>
              </a:r>
              <a:endParaRPr lang="tr-TR" sz="2400" dirty="0">
                <a:latin typeface="Trebuchet MS" pitchFamily="34" charset="0"/>
              </a:endParaRPr>
            </a:p>
          </p:txBody>
        </p:sp>
        <p:sp useBgFill="1">
          <p:nvSpPr>
            <p:cNvPr id="18" name="17 Metin kutusu"/>
            <p:cNvSpPr txBox="1"/>
            <p:nvPr/>
          </p:nvSpPr>
          <p:spPr>
            <a:xfrm>
              <a:off x="2582244" y="4705006"/>
              <a:ext cx="1116000" cy="758051"/>
            </a:xfrm>
            <a:prstGeom prst="rect">
              <a:avLst/>
            </a:prstGeom>
          </p:spPr>
          <p:txBody>
            <a:bodyPr wrap="square" lIns="0" tIns="144000" rIns="0" bIns="180000" rtlCol="0">
              <a:spAutoFit/>
            </a:bodyPr>
            <a:lstStyle/>
            <a:p>
              <a:pPr algn="ctr"/>
              <a:r>
                <a:rPr lang="tr-TR" sz="1400" b="1" dirty="0" smtClean="0">
                  <a:solidFill>
                    <a:schemeClr val="accent6">
                      <a:lumMod val="50000"/>
                    </a:schemeClr>
                  </a:solidFill>
                  <a:latin typeface="Trebuchet MS" pitchFamily="34" charset="0"/>
                </a:rPr>
                <a:t>Elektrolit sirkülasyonu</a:t>
              </a:r>
              <a:endParaRPr lang="tr-TR" sz="1400" b="1" dirty="0">
                <a:solidFill>
                  <a:schemeClr val="accent6">
                    <a:lumMod val="50000"/>
                  </a:schemeClr>
                </a:solidFill>
                <a:latin typeface="Trebuchet MS" pitchFamily="34" charset="0"/>
              </a:endParaRPr>
            </a:p>
          </p:txBody>
        </p:sp>
      </p:grpSp>
      <p:sp>
        <p:nvSpPr>
          <p:cNvPr id="8" name="7 Dikdörtgen"/>
          <p:cNvSpPr/>
          <p:nvPr/>
        </p:nvSpPr>
        <p:spPr>
          <a:xfrm>
            <a:off x="323528" y="1052736"/>
            <a:ext cx="3802259" cy="523220"/>
          </a:xfrm>
          <a:prstGeom prst="rect">
            <a:avLst/>
          </a:prstGeom>
        </p:spPr>
        <p:txBody>
          <a:bodyPr wrap="none">
            <a:spAutoFit/>
          </a:bodyPr>
          <a:lstStyle/>
          <a:p>
            <a:r>
              <a:rPr lang="tr-TR" sz="2800" dirty="0" smtClean="0">
                <a:latin typeface="Trebuchet MS" pitchFamily="34" charset="0"/>
              </a:rPr>
              <a:t>Mg klorürün elektrolizi</a:t>
            </a:r>
            <a:endParaRPr lang="tr-TR" sz="2800" dirty="0">
              <a:latin typeface="Trebuchet MS" pitchFamily="34" charset="0"/>
            </a:endParaRPr>
          </a:p>
        </p:txBody>
      </p:sp>
    </p:spTree>
    <p:extLst>
      <p:ext uri="{BB962C8B-B14F-4D97-AF65-F5344CB8AC3E}">
        <p14:creationId xmlns:p14="http://schemas.microsoft.com/office/powerpoint/2010/main" val="95427150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51520" y="404664"/>
            <a:ext cx="882047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Magnezyumun üretimi</a:t>
            </a:r>
            <a:endParaRPr lang="tr-TR" sz="4400" dirty="0">
              <a:solidFill>
                <a:schemeClr val="accent2">
                  <a:lumMod val="50000"/>
                </a:schemeClr>
              </a:solidFill>
              <a:latin typeface="Trebuchet MS" pitchFamily="34" charset="0"/>
            </a:endParaRPr>
          </a:p>
        </p:txBody>
      </p:sp>
      <p:sp>
        <p:nvSpPr>
          <p:cNvPr id="104449" name="Rectangle 1"/>
          <p:cNvSpPr>
            <a:spLocks noChangeArrowheads="1"/>
          </p:cNvSpPr>
          <p:nvPr/>
        </p:nvSpPr>
        <p:spPr bwMode="auto">
          <a:xfrm>
            <a:off x="251520" y="1150287"/>
            <a:ext cx="8892480" cy="54476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tr-TR" sz="2800" dirty="0" smtClean="0">
                <a:solidFill>
                  <a:srgbClr val="000000"/>
                </a:solidFill>
                <a:latin typeface="Trebuchet MS" pitchFamily="34" charset="0"/>
                <a:ea typeface="Times New Roman" pitchFamily="18" charset="0"/>
                <a:cs typeface="Arial" pitchFamily="34" charset="0"/>
              </a:rPr>
              <a:t>Gerçekleşen reaksiyonlar:</a:t>
            </a:r>
          </a:p>
          <a:p>
            <a:pPr marL="0" marR="0" lvl="0" indent="0" algn="l" defTabSz="914400" rtl="0" eaLnBrk="1" fontAlgn="base" latinLnBrk="0" hangingPunct="1">
              <a:lnSpc>
                <a:spcPct val="100000"/>
              </a:lnSpc>
              <a:spcBef>
                <a:spcPts val="1200"/>
              </a:spcBef>
              <a:spcAft>
                <a:spcPct val="0"/>
              </a:spcAft>
              <a:buClrTx/>
              <a:buSzTx/>
              <a:buFontTx/>
              <a:buNone/>
              <a:tabLst/>
            </a:pPr>
            <a:r>
              <a:rPr kumimoji="0" lang="tr-TR" sz="280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	</a:t>
            </a:r>
            <a:r>
              <a:rPr kumimoji="0" lang="tr-TR" sz="280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2MgO(k</a:t>
            </a:r>
            <a:r>
              <a:rPr kumimoji="0" lang="tr-TR" sz="280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 + </a:t>
            </a:r>
            <a:r>
              <a:rPr kumimoji="0" lang="tr-TR" sz="280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C(k</a:t>
            </a:r>
            <a:r>
              <a:rPr kumimoji="0" lang="tr-TR" sz="280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 + </a:t>
            </a:r>
            <a:r>
              <a:rPr kumimoji="0" lang="tr-TR" sz="280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Cl</a:t>
            </a:r>
            <a:r>
              <a:rPr kumimoji="0" lang="tr-TR" sz="2800" i="0" u="none" strike="noStrike" cap="none" normalizeH="0" baseline="-25000" dirty="0" smtClean="0">
                <a:ln>
                  <a:noFill/>
                </a:ln>
                <a:solidFill>
                  <a:srgbClr val="000000"/>
                </a:solidFill>
                <a:effectLst/>
                <a:latin typeface="Trebuchet MS" pitchFamily="34" charset="0"/>
                <a:ea typeface="Times New Roman" pitchFamily="18" charset="0"/>
                <a:cs typeface="Arial" pitchFamily="34" charset="0"/>
              </a:rPr>
              <a:t>2</a:t>
            </a:r>
            <a:r>
              <a:rPr kumimoji="0" lang="tr-TR" sz="280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(g</a:t>
            </a:r>
            <a:r>
              <a:rPr kumimoji="0" lang="tr-TR" sz="280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 </a:t>
            </a:r>
            <a:r>
              <a:rPr kumimoji="0" lang="tr-TR" sz="280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sym typeface="Symbol"/>
              </a:rPr>
              <a:t> </a:t>
            </a:r>
            <a:r>
              <a:rPr kumimoji="0" lang="tr-TR" sz="280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sym typeface="Symbol"/>
              </a:rPr>
              <a:t>2MgCl</a:t>
            </a:r>
            <a:r>
              <a:rPr kumimoji="0" lang="tr-TR" sz="2800" i="0" u="none" strike="noStrike" cap="none" normalizeH="0" baseline="-25000" dirty="0" smtClean="0">
                <a:ln>
                  <a:noFill/>
                </a:ln>
                <a:solidFill>
                  <a:srgbClr val="000000"/>
                </a:solidFill>
                <a:effectLst/>
                <a:latin typeface="Trebuchet MS" pitchFamily="34" charset="0"/>
                <a:ea typeface="Times New Roman" pitchFamily="18" charset="0"/>
                <a:cs typeface="Arial" pitchFamily="34" charset="0"/>
                <a:sym typeface="Symbol"/>
              </a:rPr>
              <a:t>2</a:t>
            </a:r>
            <a:r>
              <a:rPr kumimoji="0" lang="tr-TR" sz="280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sym typeface="Symbol"/>
              </a:rPr>
              <a:t>(k</a:t>
            </a:r>
            <a:r>
              <a:rPr kumimoji="0" lang="tr-TR" sz="280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sym typeface="Symbol"/>
              </a:rPr>
              <a:t>) + </a:t>
            </a:r>
            <a:r>
              <a:rPr kumimoji="0" lang="tr-TR" sz="280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sym typeface="Symbol"/>
              </a:rPr>
              <a:t>CO</a:t>
            </a:r>
            <a:r>
              <a:rPr kumimoji="0" lang="tr-TR" sz="2800" i="0" u="none" strike="noStrike" cap="none" normalizeH="0" baseline="-25000" dirty="0" smtClean="0">
                <a:ln>
                  <a:noFill/>
                </a:ln>
                <a:solidFill>
                  <a:srgbClr val="000000"/>
                </a:solidFill>
                <a:effectLst/>
                <a:latin typeface="Trebuchet MS" pitchFamily="34" charset="0"/>
                <a:ea typeface="Times New Roman" pitchFamily="18" charset="0"/>
                <a:cs typeface="Arial" pitchFamily="34" charset="0"/>
                <a:sym typeface="Symbol"/>
              </a:rPr>
              <a:t>2</a:t>
            </a:r>
            <a:r>
              <a:rPr kumimoji="0" lang="tr-TR" sz="280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sym typeface="Symbol"/>
              </a:rPr>
              <a:t>(g</a:t>
            </a:r>
            <a:r>
              <a:rPr kumimoji="0" lang="tr-TR" sz="280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sym typeface="Symbol"/>
              </a:rPr>
              <a:t>)</a:t>
            </a:r>
          </a:p>
          <a:p>
            <a:pPr marL="0" marR="0" lvl="0" indent="0" algn="l" defTabSz="914400" rtl="0" eaLnBrk="1" fontAlgn="base" latinLnBrk="0" hangingPunct="1">
              <a:lnSpc>
                <a:spcPct val="100000"/>
              </a:lnSpc>
              <a:spcBef>
                <a:spcPct val="0"/>
              </a:spcBef>
              <a:spcAft>
                <a:spcPct val="0"/>
              </a:spcAft>
              <a:buClrTx/>
              <a:buSzTx/>
              <a:buFontTx/>
              <a:buNone/>
              <a:tabLst/>
            </a:pPr>
            <a:r>
              <a:rPr lang="tr-TR" sz="2800" dirty="0" smtClean="0">
                <a:solidFill>
                  <a:srgbClr val="000000"/>
                </a:solidFill>
                <a:latin typeface="Trebuchet MS" pitchFamily="34" charset="0"/>
                <a:ea typeface="Times New Roman" pitchFamily="18" charset="0"/>
                <a:cs typeface="Arial" pitchFamily="34" charset="0"/>
                <a:sym typeface="Symbol"/>
              </a:rPr>
              <a:t>	Cl</a:t>
            </a:r>
            <a:r>
              <a:rPr lang="tr-TR" sz="2800" baseline="-25000" dirty="0" smtClean="0">
                <a:solidFill>
                  <a:srgbClr val="000000"/>
                </a:solidFill>
                <a:latin typeface="Trebuchet MS" pitchFamily="34" charset="0"/>
                <a:ea typeface="Times New Roman" pitchFamily="18" charset="0"/>
                <a:cs typeface="Arial" pitchFamily="34" charset="0"/>
                <a:sym typeface="Symbol"/>
              </a:rPr>
              <a:t>2</a:t>
            </a:r>
            <a:r>
              <a:rPr lang="tr-TR" sz="2800" dirty="0" smtClean="0">
                <a:solidFill>
                  <a:srgbClr val="000000"/>
                </a:solidFill>
                <a:latin typeface="Trebuchet MS" pitchFamily="34" charset="0"/>
                <a:ea typeface="Times New Roman" pitchFamily="18" charset="0"/>
                <a:cs typeface="Arial" pitchFamily="34" charset="0"/>
                <a:sym typeface="Symbol"/>
              </a:rPr>
              <a:t> (g) + C (k) </a:t>
            </a:r>
            <a:r>
              <a:rPr lang="tr-TR" sz="2800" dirty="0" smtClean="0">
                <a:solidFill>
                  <a:srgbClr val="000000"/>
                </a:solidFill>
                <a:latin typeface="Trebuchet MS" pitchFamily="34" charset="0"/>
                <a:ea typeface="Times New Roman" pitchFamily="18" charset="0"/>
                <a:cs typeface="Arial" pitchFamily="34" charset="0"/>
                <a:sym typeface="Symbol"/>
              </a:rPr>
              <a:t>+ H</a:t>
            </a:r>
            <a:r>
              <a:rPr lang="tr-TR" sz="2800" baseline="-25000" dirty="0" smtClean="0">
                <a:solidFill>
                  <a:srgbClr val="000000"/>
                </a:solidFill>
                <a:latin typeface="Trebuchet MS" pitchFamily="34" charset="0"/>
                <a:ea typeface="Times New Roman" pitchFamily="18" charset="0"/>
                <a:cs typeface="Arial" pitchFamily="34" charset="0"/>
                <a:sym typeface="Symbol"/>
              </a:rPr>
              <a:t>2</a:t>
            </a:r>
            <a:r>
              <a:rPr lang="tr-TR" sz="2800" dirty="0" smtClean="0">
                <a:solidFill>
                  <a:srgbClr val="000000"/>
                </a:solidFill>
                <a:latin typeface="Trebuchet MS" pitchFamily="34" charset="0"/>
                <a:ea typeface="Times New Roman" pitchFamily="18" charset="0"/>
                <a:cs typeface="Arial" pitchFamily="34" charset="0"/>
                <a:sym typeface="Symbol"/>
              </a:rPr>
              <a:t>O  </a:t>
            </a:r>
            <a:r>
              <a:rPr lang="tr-TR" sz="2800" dirty="0" smtClean="0">
                <a:solidFill>
                  <a:srgbClr val="000000"/>
                </a:solidFill>
                <a:latin typeface="Trebuchet MS" pitchFamily="34" charset="0"/>
                <a:ea typeface="Times New Roman" pitchFamily="18" charset="0"/>
                <a:cs typeface="Arial" pitchFamily="34" charset="0"/>
                <a:sym typeface="Symbol"/>
              </a:rPr>
              <a:t>2HCl (g) + CO (g) </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280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sym typeface="Symbol"/>
              </a:rPr>
              <a:t>	</a:t>
            </a:r>
            <a:r>
              <a:rPr kumimoji="0" lang="tr-TR" sz="2800" i="0" u="none" strike="noStrike" cap="none" normalizeH="0" baseline="0" dirty="0" err="1" smtClean="0">
                <a:ln>
                  <a:noFill/>
                </a:ln>
                <a:solidFill>
                  <a:srgbClr val="000000"/>
                </a:solidFill>
                <a:effectLst/>
                <a:latin typeface="Trebuchet MS" pitchFamily="34" charset="0"/>
                <a:ea typeface="Times New Roman" pitchFamily="18" charset="0"/>
                <a:cs typeface="Arial" pitchFamily="34" charset="0"/>
                <a:sym typeface="Symbol"/>
              </a:rPr>
              <a:t>MgO</a:t>
            </a:r>
            <a:r>
              <a:rPr kumimoji="0" lang="tr-TR" sz="280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sym typeface="Symbol"/>
              </a:rPr>
              <a:t> (k) +</a:t>
            </a:r>
            <a:r>
              <a:rPr kumimoji="0" lang="tr-TR" sz="2800" i="0" u="none" strike="noStrike" cap="none" normalizeH="0" dirty="0" smtClean="0">
                <a:ln>
                  <a:noFill/>
                </a:ln>
                <a:solidFill>
                  <a:srgbClr val="000000"/>
                </a:solidFill>
                <a:effectLst/>
                <a:latin typeface="Trebuchet MS" pitchFamily="34" charset="0"/>
                <a:ea typeface="Times New Roman" pitchFamily="18" charset="0"/>
                <a:cs typeface="Arial" pitchFamily="34" charset="0"/>
                <a:sym typeface="Symbol"/>
              </a:rPr>
              <a:t> 2HCl (g)  MgCl</a:t>
            </a:r>
            <a:r>
              <a:rPr kumimoji="0" lang="tr-TR" sz="2800" i="0" u="none" strike="noStrike" cap="none" normalizeH="0" baseline="-25000" dirty="0" smtClean="0">
                <a:ln>
                  <a:noFill/>
                </a:ln>
                <a:solidFill>
                  <a:srgbClr val="000000"/>
                </a:solidFill>
                <a:effectLst/>
                <a:latin typeface="Trebuchet MS" pitchFamily="34" charset="0"/>
                <a:ea typeface="Times New Roman" pitchFamily="18" charset="0"/>
                <a:cs typeface="Arial" pitchFamily="34" charset="0"/>
                <a:sym typeface="Symbol"/>
              </a:rPr>
              <a:t>2</a:t>
            </a:r>
            <a:r>
              <a:rPr kumimoji="0" lang="tr-TR" sz="2800" i="0" u="none" strike="noStrike" cap="none" normalizeH="0" dirty="0" smtClean="0">
                <a:ln>
                  <a:noFill/>
                </a:ln>
                <a:solidFill>
                  <a:srgbClr val="000000"/>
                </a:solidFill>
                <a:effectLst/>
                <a:latin typeface="Trebuchet MS" pitchFamily="34" charset="0"/>
                <a:ea typeface="Times New Roman" pitchFamily="18" charset="0"/>
                <a:cs typeface="Arial" pitchFamily="34" charset="0"/>
                <a:sym typeface="Symbol"/>
              </a:rPr>
              <a:t> (k) + H</a:t>
            </a:r>
            <a:r>
              <a:rPr kumimoji="0" lang="tr-TR" sz="2800" i="0" u="none" strike="noStrike" cap="none" normalizeH="0" baseline="-25000" dirty="0" smtClean="0">
                <a:ln>
                  <a:noFill/>
                </a:ln>
                <a:solidFill>
                  <a:srgbClr val="000000"/>
                </a:solidFill>
                <a:effectLst/>
                <a:latin typeface="Trebuchet MS" pitchFamily="34" charset="0"/>
                <a:ea typeface="Times New Roman" pitchFamily="18" charset="0"/>
                <a:cs typeface="Arial" pitchFamily="34" charset="0"/>
                <a:sym typeface="Symbol"/>
              </a:rPr>
              <a:t>2</a:t>
            </a:r>
            <a:r>
              <a:rPr kumimoji="0" lang="tr-TR" sz="2800" i="0" u="none" strike="noStrike" cap="none" normalizeH="0" dirty="0" smtClean="0">
                <a:ln>
                  <a:noFill/>
                </a:ln>
                <a:solidFill>
                  <a:srgbClr val="000000"/>
                </a:solidFill>
                <a:effectLst/>
                <a:latin typeface="Trebuchet MS" pitchFamily="34" charset="0"/>
                <a:ea typeface="Times New Roman" pitchFamily="18" charset="0"/>
                <a:cs typeface="Arial" pitchFamily="34" charset="0"/>
                <a:sym typeface="Symbol"/>
              </a:rPr>
              <a:t>O (g)</a:t>
            </a:r>
            <a:endParaRPr lang="tr-TR" sz="2800" dirty="0" smtClean="0">
              <a:solidFill>
                <a:srgbClr val="000000"/>
              </a:solidFill>
              <a:latin typeface="Trebuchet MS" pitchFamily="34" charset="0"/>
              <a:cs typeface="Arial" pitchFamily="34" charset="0"/>
            </a:endParaRPr>
          </a:p>
          <a:p>
            <a:pPr>
              <a:spcBef>
                <a:spcPts val="1200"/>
              </a:spcBef>
            </a:pPr>
            <a:r>
              <a:rPr lang="tr-TR" sz="2800" dirty="0" smtClean="0">
                <a:latin typeface="Trebuchet MS" pitchFamily="34" charset="0"/>
              </a:rPr>
              <a:t>MgCl</a:t>
            </a:r>
            <a:r>
              <a:rPr lang="tr-TR" sz="2800" baseline="-25000" dirty="0" smtClean="0">
                <a:latin typeface="Trebuchet MS" pitchFamily="34" charset="0"/>
              </a:rPr>
              <a:t>2</a:t>
            </a:r>
            <a:r>
              <a:rPr lang="tr-TR" sz="2800" dirty="0" smtClean="0">
                <a:latin typeface="Trebuchet MS" pitchFamily="34" charset="0"/>
              </a:rPr>
              <a:t> sürekli olarak elektroliz hücrelerine beslenir. Burada sıcaklık klorürü ergitecek kadar yüksektir.</a:t>
            </a:r>
          </a:p>
          <a:p>
            <a:r>
              <a:rPr lang="tr-TR" sz="2800" dirty="0" smtClean="0">
                <a:latin typeface="Trebuchet MS" pitchFamily="34" charset="0"/>
              </a:rPr>
              <a:t>Mg klorürün elektrolizi ile Mg ve </a:t>
            </a:r>
            <a:r>
              <a:rPr lang="tr-TR" sz="2800" dirty="0" err="1" smtClean="0">
                <a:latin typeface="Trebuchet MS" pitchFamily="34" charset="0"/>
              </a:rPr>
              <a:t>Cl</a:t>
            </a:r>
            <a:r>
              <a:rPr lang="tr-TR" sz="2800" dirty="0" smtClean="0">
                <a:latin typeface="Trebuchet MS" pitchFamily="34" charset="0"/>
              </a:rPr>
              <a:t> elde edilir.</a:t>
            </a:r>
          </a:p>
          <a:p>
            <a:pPr>
              <a:spcBef>
                <a:spcPts val="1200"/>
              </a:spcBef>
            </a:pPr>
            <a:r>
              <a:rPr lang="tr-TR" sz="2800" dirty="0" smtClean="0">
                <a:latin typeface="Trebuchet MS" pitchFamily="34" charset="0"/>
              </a:rPr>
              <a:t>	Anot: 	2Cl</a:t>
            </a:r>
            <a:r>
              <a:rPr lang="tr-TR" sz="2800" baseline="30000" dirty="0" smtClean="0">
                <a:latin typeface="Trebuchet MS" pitchFamily="34" charset="0"/>
                <a:sym typeface="Symbol"/>
              </a:rPr>
              <a:t></a:t>
            </a:r>
            <a:r>
              <a:rPr lang="tr-TR" sz="2800" dirty="0" smtClean="0">
                <a:latin typeface="Trebuchet MS" pitchFamily="34" charset="0"/>
              </a:rPr>
              <a:t> </a:t>
            </a:r>
            <a:r>
              <a:rPr lang="tr-TR" sz="2800" dirty="0" smtClean="0">
                <a:latin typeface="Trebuchet MS" pitchFamily="34" charset="0"/>
                <a:sym typeface="Symbol"/>
              </a:rPr>
              <a:t> Cl</a:t>
            </a:r>
            <a:r>
              <a:rPr lang="tr-TR" sz="2800" baseline="-25000" dirty="0" smtClean="0">
                <a:latin typeface="Trebuchet MS" pitchFamily="34" charset="0"/>
                <a:sym typeface="Symbol"/>
              </a:rPr>
              <a:t>2</a:t>
            </a:r>
            <a:r>
              <a:rPr lang="tr-TR" sz="2800" dirty="0" smtClean="0">
                <a:latin typeface="Trebuchet MS" pitchFamily="34" charset="0"/>
                <a:sym typeface="Symbol"/>
              </a:rPr>
              <a:t> + 2e</a:t>
            </a:r>
            <a:r>
              <a:rPr lang="tr-TR" sz="2800" baseline="30000" dirty="0" smtClean="0">
                <a:latin typeface="Trebuchet MS" pitchFamily="34" charset="0"/>
                <a:sym typeface="Symbol"/>
              </a:rPr>
              <a:t></a:t>
            </a:r>
          </a:p>
          <a:p>
            <a:r>
              <a:rPr lang="tr-TR" sz="2800" dirty="0" smtClean="0">
                <a:latin typeface="Trebuchet MS" pitchFamily="34" charset="0"/>
                <a:sym typeface="Symbol"/>
              </a:rPr>
              <a:t>	</a:t>
            </a:r>
            <a:r>
              <a:rPr lang="tr-TR" sz="2800" dirty="0" err="1" smtClean="0">
                <a:latin typeface="Trebuchet MS" pitchFamily="34" charset="0"/>
                <a:sym typeface="Symbol"/>
              </a:rPr>
              <a:t>Katod</a:t>
            </a:r>
            <a:r>
              <a:rPr lang="tr-TR" sz="2800" dirty="0" smtClean="0">
                <a:latin typeface="Trebuchet MS" pitchFamily="34" charset="0"/>
                <a:sym typeface="Symbol"/>
              </a:rPr>
              <a:t>: 	Mg</a:t>
            </a:r>
            <a:r>
              <a:rPr lang="tr-TR" sz="2800" baseline="30000" dirty="0" smtClean="0">
                <a:latin typeface="Trebuchet MS" pitchFamily="34" charset="0"/>
                <a:sym typeface="Symbol"/>
              </a:rPr>
              <a:t>2+</a:t>
            </a:r>
            <a:r>
              <a:rPr lang="tr-TR" sz="2800" dirty="0" smtClean="0">
                <a:latin typeface="Trebuchet MS" pitchFamily="34" charset="0"/>
                <a:sym typeface="Symbol"/>
              </a:rPr>
              <a:t> + 2e</a:t>
            </a:r>
            <a:r>
              <a:rPr lang="tr-TR" sz="2800" baseline="30000" dirty="0" smtClean="0">
                <a:latin typeface="Trebuchet MS" pitchFamily="34" charset="0"/>
                <a:sym typeface="Symbol"/>
              </a:rPr>
              <a:t></a:t>
            </a:r>
            <a:r>
              <a:rPr lang="tr-TR" sz="2800" dirty="0" smtClean="0">
                <a:latin typeface="Trebuchet MS" pitchFamily="34" charset="0"/>
                <a:sym typeface="Symbol"/>
              </a:rPr>
              <a:t>  Mg</a:t>
            </a:r>
            <a:endParaRPr lang="tr-TR" sz="2800" dirty="0" smtClean="0">
              <a:latin typeface="Trebuchet MS" pitchFamily="34" charset="0"/>
            </a:endParaRPr>
          </a:p>
          <a:p>
            <a:pPr>
              <a:spcBef>
                <a:spcPts val="1200"/>
              </a:spcBef>
            </a:pPr>
            <a:r>
              <a:rPr lang="tr-TR" sz="2800" dirty="0" smtClean="0">
                <a:latin typeface="Trebuchet MS" pitchFamily="34" charset="0"/>
              </a:rPr>
              <a:t>Ergimiş metal </a:t>
            </a:r>
            <a:r>
              <a:rPr lang="tr-TR" sz="2800" dirty="0" err="1" smtClean="0">
                <a:latin typeface="Trebuchet MS" pitchFamily="34" charset="0"/>
              </a:rPr>
              <a:t>ingot</a:t>
            </a:r>
            <a:r>
              <a:rPr lang="tr-TR" sz="2800" dirty="0" smtClean="0">
                <a:latin typeface="Trebuchet MS" pitchFamily="34" charset="0"/>
              </a:rPr>
              <a:t> şeklinde dökülür.</a:t>
            </a:r>
          </a:p>
          <a:p>
            <a:r>
              <a:rPr lang="tr-TR" sz="2800" dirty="0" smtClean="0">
                <a:latin typeface="Trebuchet MS" pitchFamily="34" charset="0"/>
              </a:rPr>
              <a:t>Klor gazı klorlama fırınına geri gönderilir.</a:t>
            </a:r>
          </a:p>
        </p:txBody>
      </p:sp>
    </p:spTree>
    <p:extLst>
      <p:ext uri="{BB962C8B-B14F-4D97-AF65-F5344CB8AC3E}">
        <p14:creationId xmlns:p14="http://schemas.microsoft.com/office/powerpoint/2010/main" val="236217205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74440"/>
            <a:ext cx="8712968" cy="594320"/>
          </a:xfrm>
        </p:spPr>
        <p:txBody>
          <a:bodyPr>
            <a:normAutofit fontScale="90000"/>
          </a:bodyPr>
          <a:lstStyle/>
          <a:p>
            <a:r>
              <a:rPr lang="tr-TR" dirty="0" smtClean="0">
                <a:solidFill>
                  <a:schemeClr val="accent1">
                    <a:lumMod val="50000"/>
                  </a:schemeClr>
                </a:solidFill>
                <a:latin typeface="Trebuchet MS" panose="020B0603020202020204" pitchFamily="34" charset="0"/>
              </a:rPr>
              <a:t>Alaşım elementlerinin etkisi</a:t>
            </a:r>
            <a:endParaRPr lang="tr-TR" dirty="0">
              <a:solidFill>
                <a:schemeClr val="accent1">
                  <a:lumMod val="50000"/>
                </a:schemeClr>
              </a:solidFill>
              <a:latin typeface="Trebuchet MS" panose="020B0603020202020204" pitchFamily="34" charset="0"/>
            </a:endParaRPr>
          </a:p>
        </p:txBody>
      </p:sp>
      <p:sp>
        <p:nvSpPr>
          <p:cNvPr id="2" name="Metin kutusu 1"/>
          <p:cNvSpPr txBox="1"/>
          <p:nvPr/>
        </p:nvSpPr>
        <p:spPr>
          <a:xfrm>
            <a:off x="257429" y="1385475"/>
            <a:ext cx="8568952" cy="5139869"/>
          </a:xfrm>
          <a:prstGeom prst="rect">
            <a:avLst/>
          </a:prstGeom>
          <a:noFill/>
        </p:spPr>
        <p:txBody>
          <a:bodyPr wrap="square" rtlCol="0">
            <a:spAutoFit/>
          </a:bodyPr>
          <a:lstStyle/>
          <a:p>
            <a:r>
              <a:rPr lang="tr-TR" sz="2800" b="1" dirty="0" smtClean="0">
                <a:latin typeface="Trebuchet MS" panose="020B0603020202020204" pitchFamily="34" charset="0"/>
              </a:rPr>
              <a:t>Alüminyum</a:t>
            </a:r>
          </a:p>
          <a:p>
            <a:r>
              <a:rPr lang="tr-TR" sz="2800" dirty="0" err="1" smtClean="0">
                <a:latin typeface="Trebuchet MS" panose="020B0603020202020204" pitchFamily="34" charset="0"/>
              </a:rPr>
              <a:t>Dökülebilirliği</a:t>
            </a:r>
            <a:r>
              <a:rPr lang="tr-TR" sz="2800" dirty="0" smtClean="0">
                <a:latin typeface="Trebuchet MS" panose="020B0603020202020204" pitchFamily="34" charset="0"/>
              </a:rPr>
              <a:t> iyileştirir.</a:t>
            </a:r>
          </a:p>
          <a:p>
            <a:r>
              <a:rPr lang="tr-TR" sz="2800" dirty="0" smtClean="0">
                <a:latin typeface="Trebuchet MS" panose="020B0603020202020204" pitchFamily="34" charset="0"/>
              </a:rPr>
              <a:t>Katı eriyik ve çökelme sertleşmesi ile mukavemeti arttırır.</a:t>
            </a:r>
          </a:p>
          <a:p>
            <a:r>
              <a:rPr lang="tr-TR" sz="2800" dirty="0" smtClean="0">
                <a:latin typeface="Trebuchet MS" panose="020B0603020202020204" pitchFamily="34" charset="0"/>
              </a:rPr>
              <a:t>Korozyon direncini arttırır.</a:t>
            </a:r>
          </a:p>
          <a:p>
            <a:pPr>
              <a:spcBef>
                <a:spcPts val="1200"/>
              </a:spcBef>
            </a:pPr>
            <a:r>
              <a:rPr lang="tr-TR" sz="2800" b="1" dirty="0" smtClean="0">
                <a:latin typeface="Trebuchet MS" panose="020B0603020202020204" pitchFamily="34" charset="0"/>
              </a:rPr>
              <a:t>Mangan</a:t>
            </a:r>
          </a:p>
          <a:p>
            <a:r>
              <a:rPr lang="tr-TR" sz="2800" dirty="0" smtClean="0">
                <a:latin typeface="Trebuchet MS" panose="020B0603020202020204" pitchFamily="34" charset="0"/>
              </a:rPr>
              <a:t>Korozyon direncini arttırır.</a:t>
            </a:r>
            <a:endParaRPr lang="tr-TR" sz="2800" dirty="0">
              <a:latin typeface="Trebuchet MS" panose="020B0603020202020204" pitchFamily="34" charset="0"/>
            </a:endParaRPr>
          </a:p>
          <a:p>
            <a:pPr>
              <a:spcBef>
                <a:spcPts val="1200"/>
              </a:spcBef>
            </a:pPr>
            <a:r>
              <a:rPr lang="tr-TR" sz="2800" b="1" dirty="0" smtClean="0">
                <a:latin typeface="Trebuchet MS" panose="020B0603020202020204" pitchFamily="34" charset="0"/>
              </a:rPr>
              <a:t>Çinko</a:t>
            </a:r>
          </a:p>
          <a:p>
            <a:r>
              <a:rPr lang="tr-TR" sz="2800" dirty="0" smtClean="0">
                <a:latin typeface="Trebuchet MS" panose="020B0603020202020204" pitchFamily="34" charset="0"/>
              </a:rPr>
              <a:t>Akışkanlığı arttırır.</a:t>
            </a:r>
          </a:p>
          <a:p>
            <a:r>
              <a:rPr lang="tr-TR" sz="2800" dirty="0" smtClean="0">
                <a:latin typeface="Trebuchet MS" panose="020B0603020202020204" pitchFamily="34" charset="0"/>
              </a:rPr>
              <a:t>Çökelme sertleşmesi sağlar ve mukavemeti arttırır.</a:t>
            </a:r>
          </a:p>
          <a:p>
            <a:r>
              <a:rPr lang="tr-TR" sz="2800" dirty="0" smtClean="0">
                <a:latin typeface="Trebuchet MS" panose="020B0603020202020204" pitchFamily="34" charset="0"/>
              </a:rPr>
              <a:t>Korozyon performansına etkisi zayıftır.</a:t>
            </a:r>
            <a:endParaRPr lang="tr-TR" sz="2800" dirty="0">
              <a:latin typeface="Trebuchet MS" panose="020B0603020202020204" pitchFamily="34" charset="0"/>
            </a:endParaRPr>
          </a:p>
        </p:txBody>
      </p:sp>
    </p:spTree>
    <p:extLst>
      <p:ext uri="{BB962C8B-B14F-4D97-AF65-F5344CB8AC3E}">
        <p14:creationId xmlns:p14="http://schemas.microsoft.com/office/powerpoint/2010/main" val="227011148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712968" cy="594320"/>
          </a:xfrm>
        </p:spPr>
        <p:txBody>
          <a:bodyPr>
            <a:normAutofit fontScale="90000"/>
          </a:bodyPr>
          <a:lstStyle/>
          <a:p>
            <a:r>
              <a:rPr lang="tr-TR" dirty="0" smtClean="0">
                <a:latin typeface="Trebuchet MS" panose="020B0603020202020204" pitchFamily="34" charset="0"/>
              </a:rPr>
              <a:t>Alaşım elementlerinin etkisi</a:t>
            </a:r>
            <a:endParaRPr lang="tr-TR" dirty="0">
              <a:latin typeface="Trebuchet MS" panose="020B0603020202020204" pitchFamily="34" charset="0"/>
            </a:endParaRPr>
          </a:p>
        </p:txBody>
      </p:sp>
      <p:sp>
        <p:nvSpPr>
          <p:cNvPr id="2" name="Metin kutusu 1"/>
          <p:cNvSpPr txBox="1"/>
          <p:nvPr/>
        </p:nvSpPr>
        <p:spPr>
          <a:xfrm>
            <a:off x="291472" y="1160740"/>
            <a:ext cx="8673015" cy="5570756"/>
          </a:xfrm>
          <a:prstGeom prst="rect">
            <a:avLst/>
          </a:prstGeom>
          <a:noFill/>
        </p:spPr>
        <p:txBody>
          <a:bodyPr wrap="square" rtlCol="0">
            <a:spAutoFit/>
          </a:bodyPr>
          <a:lstStyle/>
          <a:p>
            <a:pPr>
              <a:spcBef>
                <a:spcPts val="1200"/>
              </a:spcBef>
            </a:pPr>
            <a:r>
              <a:rPr lang="tr-TR" sz="2800" b="1" dirty="0">
                <a:latin typeface="Trebuchet MS" panose="020B0603020202020204" pitchFamily="34" charset="0"/>
              </a:rPr>
              <a:t>Zirkonyum</a:t>
            </a:r>
          </a:p>
          <a:p>
            <a:r>
              <a:rPr lang="tr-TR" sz="2800" dirty="0">
                <a:latin typeface="Trebuchet MS" panose="020B0603020202020204" pitchFamily="34" charset="0"/>
              </a:rPr>
              <a:t>Etkili bir tane küçültücüdür.</a:t>
            </a:r>
          </a:p>
          <a:p>
            <a:r>
              <a:rPr lang="tr-TR" sz="2800" dirty="0">
                <a:latin typeface="Trebuchet MS" panose="020B0603020202020204" pitchFamily="34" charset="0"/>
              </a:rPr>
              <a:t>Çökelme sertleşmesi sağlar ve mukavemeti arttırır.</a:t>
            </a:r>
          </a:p>
          <a:p>
            <a:r>
              <a:rPr lang="tr-TR" sz="2800" dirty="0">
                <a:latin typeface="Trebuchet MS" panose="020B0603020202020204" pitchFamily="34" charset="0"/>
              </a:rPr>
              <a:t>Korozyon performansına etkisi zayıftır.</a:t>
            </a:r>
          </a:p>
          <a:p>
            <a:pPr>
              <a:spcBef>
                <a:spcPts val="1200"/>
              </a:spcBef>
            </a:pPr>
            <a:r>
              <a:rPr lang="tr-TR" sz="2800" b="1" dirty="0" smtClean="0">
                <a:latin typeface="Trebuchet MS" panose="020B0603020202020204" pitchFamily="34" charset="0"/>
              </a:rPr>
              <a:t>Silis</a:t>
            </a:r>
          </a:p>
          <a:p>
            <a:r>
              <a:rPr lang="tr-TR" sz="2800" dirty="0" err="1" smtClean="0">
                <a:latin typeface="Trebuchet MS" panose="020B0603020202020204" pitchFamily="34" charset="0"/>
              </a:rPr>
              <a:t>Dökülebilirliği</a:t>
            </a:r>
            <a:r>
              <a:rPr lang="tr-TR" sz="2800" dirty="0" smtClean="0">
                <a:latin typeface="Trebuchet MS" panose="020B0603020202020204" pitchFamily="34" charset="0"/>
              </a:rPr>
              <a:t> arttırır.</a:t>
            </a:r>
          </a:p>
          <a:p>
            <a:r>
              <a:rPr lang="tr-TR" sz="2800" dirty="0" smtClean="0">
                <a:latin typeface="Trebuchet MS" panose="020B0603020202020204" pitchFamily="34" charset="0"/>
              </a:rPr>
              <a:t>Sürünme dayanımı iyileştirir.</a:t>
            </a:r>
          </a:p>
          <a:p>
            <a:r>
              <a:rPr lang="tr-TR" sz="2800" dirty="0" smtClean="0">
                <a:latin typeface="Trebuchet MS" panose="020B0603020202020204" pitchFamily="34" charset="0"/>
              </a:rPr>
              <a:t>Korozyon direncini azaltır.</a:t>
            </a:r>
            <a:endParaRPr lang="tr-TR" sz="2800" dirty="0">
              <a:latin typeface="Trebuchet MS" panose="020B0603020202020204" pitchFamily="34" charset="0"/>
            </a:endParaRPr>
          </a:p>
          <a:p>
            <a:pPr>
              <a:spcBef>
                <a:spcPts val="1200"/>
              </a:spcBef>
            </a:pPr>
            <a:r>
              <a:rPr lang="tr-TR" sz="2800" b="1" dirty="0" smtClean="0">
                <a:latin typeface="Trebuchet MS" panose="020B0603020202020204" pitchFamily="34" charset="0"/>
              </a:rPr>
              <a:t>Toprak alkaliler</a:t>
            </a:r>
          </a:p>
          <a:p>
            <a:r>
              <a:rPr lang="tr-TR" sz="2800" dirty="0" err="1" smtClean="0">
                <a:latin typeface="Trebuchet MS" panose="020B0603020202020204" pitchFamily="34" charset="0"/>
              </a:rPr>
              <a:t>Dökülebilirliği</a:t>
            </a:r>
            <a:r>
              <a:rPr lang="tr-TR" sz="2800" dirty="0" smtClean="0">
                <a:latin typeface="Trebuchet MS" panose="020B0603020202020204" pitchFamily="34" charset="0"/>
              </a:rPr>
              <a:t> arttırır.</a:t>
            </a:r>
          </a:p>
          <a:p>
            <a:r>
              <a:rPr lang="tr-TR" sz="2800" dirty="0" smtClean="0">
                <a:latin typeface="Trebuchet MS" panose="020B0603020202020204" pitchFamily="34" charset="0"/>
              </a:rPr>
              <a:t>Çökelme sertleşmesi sağlar</a:t>
            </a:r>
          </a:p>
          <a:p>
            <a:r>
              <a:rPr lang="tr-TR" sz="2800" dirty="0" smtClean="0">
                <a:latin typeface="Trebuchet MS" panose="020B0603020202020204" pitchFamily="34" charset="0"/>
              </a:rPr>
              <a:t>Korozyon direncini arttırır.</a:t>
            </a:r>
            <a:endParaRPr lang="tr-TR" sz="2800" dirty="0">
              <a:latin typeface="Trebuchet MS" panose="020B0603020202020204" pitchFamily="34" charset="0"/>
            </a:endParaRPr>
          </a:p>
        </p:txBody>
      </p:sp>
    </p:spTree>
    <p:extLst>
      <p:ext uri="{BB962C8B-B14F-4D97-AF65-F5344CB8AC3E}">
        <p14:creationId xmlns:p14="http://schemas.microsoft.com/office/powerpoint/2010/main" val="312023223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74440"/>
            <a:ext cx="8712968" cy="594320"/>
          </a:xfrm>
        </p:spPr>
        <p:txBody>
          <a:bodyPr>
            <a:normAutofit fontScale="90000"/>
          </a:bodyPr>
          <a:lstStyle/>
          <a:p>
            <a:r>
              <a:rPr lang="tr-TR" dirty="0" smtClean="0">
                <a:latin typeface="Trebuchet MS" panose="020B0603020202020204" pitchFamily="34" charset="0"/>
              </a:rPr>
              <a:t>Alaşım elementlerinin etkisi</a:t>
            </a:r>
            <a:endParaRPr lang="tr-TR" dirty="0">
              <a:latin typeface="Trebuchet MS" panose="020B0603020202020204" pitchFamily="34" charset="0"/>
            </a:endParaRPr>
          </a:p>
        </p:txBody>
      </p:sp>
      <p:sp>
        <p:nvSpPr>
          <p:cNvPr id="2" name="Metin kutusu 1"/>
          <p:cNvSpPr txBox="1"/>
          <p:nvPr/>
        </p:nvSpPr>
        <p:spPr>
          <a:xfrm>
            <a:off x="251520" y="1385475"/>
            <a:ext cx="8568952" cy="5139869"/>
          </a:xfrm>
          <a:prstGeom prst="rect">
            <a:avLst/>
          </a:prstGeom>
          <a:noFill/>
        </p:spPr>
        <p:txBody>
          <a:bodyPr wrap="square" rtlCol="0">
            <a:spAutoFit/>
          </a:bodyPr>
          <a:lstStyle/>
          <a:p>
            <a:pPr>
              <a:spcBef>
                <a:spcPts val="1200"/>
              </a:spcBef>
            </a:pPr>
            <a:r>
              <a:rPr lang="tr-TR" sz="2800" b="1" dirty="0">
                <a:latin typeface="Trebuchet MS" panose="020B0603020202020204" pitchFamily="34" charset="0"/>
              </a:rPr>
              <a:t>gümüş</a:t>
            </a:r>
          </a:p>
          <a:p>
            <a:r>
              <a:rPr lang="tr-TR" sz="2800" dirty="0">
                <a:latin typeface="Trebuchet MS" panose="020B0603020202020204" pitchFamily="34" charset="0"/>
              </a:rPr>
              <a:t>Yüksek sıcaklık mukavemetini ve sürünme dayanımı iyileştirir.</a:t>
            </a:r>
          </a:p>
          <a:p>
            <a:r>
              <a:rPr lang="tr-TR" sz="2800" dirty="0">
                <a:latin typeface="Trebuchet MS" panose="020B0603020202020204" pitchFamily="34" charset="0"/>
              </a:rPr>
              <a:t>Korozyon direncini azaltır.</a:t>
            </a:r>
          </a:p>
          <a:p>
            <a:pPr>
              <a:spcBef>
                <a:spcPts val="1200"/>
              </a:spcBef>
            </a:pPr>
            <a:r>
              <a:rPr lang="tr-TR" sz="2800" b="1" dirty="0">
                <a:latin typeface="Trebuchet MS" panose="020B0603020202020204" pitchFamily="34" charset="0"/>
              </a:rPr>
              <a:t>kalay</a:t>
            </a:r>
          </a:p>
          <a:p>
            <a:r>
              <a:rPr lang="tr-TR" sz="2800" dirty="0" err="1">
                <a:latin typeface="Trebuchet MS" panose="020B0603020202020204" pitchFamily="34" charset="0"/>
              </a:rPr>
              <a:t>Dökülebilirliği</a:t>
            </a:r>
            <a:r>
              <a:rPr lang="tr-TR" sz="2800" dirty="0">
                <a:latin typeface="Trebuchet MS" panose="020B0603020202020204" pitchFamily="34" charset="0"/>
              </a:rPr>
              <a:t> arttırır. </a:t>
            </a:r>
            <a:endParaRPr lang="tr-TR" sz="2800" dirty="0" smtClean="0">
              <a:latin typeface="Trebuchet MS" panose="020B0603020202020204" pitchFamily="34" charset="0"/>
            </a:endParaRPr>
          </a:p>
          <a:p>
            <a:pPr>
              <a:spcBef>
                <a:spcPts val="1200"/>
              </a:spcBef>
            </a:pPr>
            <a:r>
              <a:rPr lang="tr-TR" sz="2800" b="1" dirty="0" smtClean="0">
                <a:latin typeface="Trebuchet MS" panose="020B0603020202020204" pitchFamily="34" charset="0"/>
              </a:rPr>
              <a:t>kalsiyum</a:t>
            </a:r>
          </a:p>
          <a:p>
            <a:r>
              <a:rPr lang="tr-TR" sz="2800" dirty="0" smtClean="0">
                <a:latin typeface="Trebuchet MS" panose="020B0603020202020204" pitchFamily="34" charset="0"/>
              </a:rPr>
              <a:t>Etkili tane küçültücüdür.</a:t>
            </a:r>
          </a:p>
          <a:p>
            <a:r>
              <a:rPr lang="tr-TR" sz="2800" dirty="0" err="1" smtClean="0">
                <a:latin typeface="Trebuchet MS" panose="020B0603020202020204" pitchFamily="34" charset="0"/>
              </a:rPr>
              <a:t>Deoksidan</a:t>
            </a:r>
            <a:endParaRPr lang="tr-TR" sz="2800" dirty="0" smtClean="0">
              <a:latin typeface="Trebuchet MS" panose="020B0603020202020204" pitchFamily="34" charset="0"/>
            </a:endParaRPr>
          </a:p>
          <a:p>
            <a:r>
              <a:rPr lang="tr-TR" sz="2800" dirty="0" smtClean="0">
                <a:latin typeface="Trebuchet MS" panose="020B0603020202020204" pitchFamily="34" charset="0"/>
              </a:rPr>
              <a:t>Sürünme dayanımı arttırır.</a:t>
            </a:r>
          </a:p>
          <a:p>
            <a:r>
              <a:rPr lang="tr-TR" sz="2800" dirty="0" smtClean="0">
                <a:latin typeface="Trebuchet MS" panose="020B0603020202020204" pitchFamily="34" charset="0"/>
              </a:rPr>
              <a:t>Korozyon direncini azaltır.</a:t>
            </a:r>
          </a:p>
        </p:txBody>
      </p:sp>
    </p:spTree>
    <p:extLst>
      <p:ext uri="{BB962C8B-B14F-4D97-AF65-F5344CB8AC3E}">
        <p14:creationId xmlns:p14="http://schemas.microsoft.com/office/powerpoint/2010/main" val="76787075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746448"/>
            <a:ext cx="8712968" cy="594320"/>
          </a:xfrm>
        </p:spPr>
        <p:txBody>
          <a:bodyPr>
            <a:normAutofit fontScale="90000"/>
          </a:bodyPr>
          <a:lstStyle/>
          <a:p>
            <a:r>
              <a:rPr lang="tr-TR" dirty="0" smtClean="0">
                <a:latin typeface="Trebuchet MS" panose="020B0603020202020204" pitchFamily="34" charset="0"/>
              </a:rPr>
              <a:t>Alaşım elementlerinin etkisi</a:t>
            </a:r>
            <a:endParaRPr lang="tr-TR" dirty="0">
              <a:latin typeface="Trebuchet MS" panose="020B0603020202020204" pitchFamily="34" charset="0"/>
            </a:endParaRPr>
          </a:p>
        </p:txBody>
      </p:sp>
      <p:sp>
        <p:nvSpPr>
          <p:cNvPr id="2" name="Metin kutusu 1"/>
          <p:cNvSpPr txBox="1"/>
          <p:nvPr/>
        </p:nvSpPr>
        <p:spPr>
          <a:xfrm>
            <a:off x="251520" y="1390704"/>
            <a:ext cx="8568952" cy="3262432"/>
          </a:xfrm>
          <a:prstGeom prst="rect">
            <a:avLst/>
          </a:prstGeom>
          <a:noFill/>
        </p:spPr>
        <p:txBody>
          <a:bodyPr wrap="square" rtlCol="0">
            <a:spAutoFit/>
          </a:bodyPr>
          <a:lstStyle/>
          <a:p>
            <a:pPr>
              <a:spcBef>
                <a:spcPts val="1200"/>
              </a:spcBef>
            </a:pPr>
            <a:r>
              <a:rPr lang="tr-TR" sz="2800" b="1" dirty="0" smtClean="0">
                <a:latin typeface="Trebuchet MS" panose="020B0603020202020204" pitchFamily="34" charset="0"/>
              </a:rPr>
              <a:t>demir</a:t>
            </a:r>
          </a:p>
          <a:p>
            <a:r>
              <a:rPr lang="tr-TR" sz="2800" dirty="0" smtClean="0">
                <a:latin typeface="Trebuchet MS" panose="020B0603020202020204" pitchFamily="34" charset="0"/>
              </a:rPr>
              <a:t>Çelik kalıplarla etkileşimi azaltır.</a:t>
            </a:r>
          </a:p>
          <a:p>
            <a:r>
              <a:rPr lang="tr-TR" sz="2800" dirty="0" smtClean="0">
                <a:latin typeface="Trebuchet MS" panose="020B0603020202020204" pitchFamily="34" charset="0"/>
              </a:rPr>
              <a:t>Korozyon direncine etkisi olumsuzudur.</a:t>
            </a:r>
          </a:p>
          <a:p>
            <a:pPr>
              <a:spcBef>
                <a:spcPts val="1200"/>
              </a:spcBef>
            </a:pPr>
            <a:r>
              <a:rPr lang="tr-TR" sz="2800" b="1" dirty="0" smtClean="0">
                <a:latin typeface="Trebuchet MS" panose="020B0603020202020204" pitchFamily="34" charset="0"/>
              </a:rPr>
              <a:t>Toryum</a:t>
            </a:r>
          </a:p>
          <a:p>
            <a:r>
              <a:rPr lang="tr-TR" sz="2800" dirty="0" smtClean="0">
                <a:latin typeface="Trebuchet MS" panose="020B0603020202020204" pitchFamily="34" charset="0"/>
              </a:rPr>
              <a:t>Mikro gözenekleri azaltır.</a:t>
            </a:r>
          </a:p>
          <a:p>
            <a:r>
              <a:rPr lang="tr-TR" sz="2800" dirty="0" smtClean="0">
                <a:latin typeface="Trebuchet MS" panose="020B0603020202020204" pitchFamily="34" charset="0"/>
              </a:rPr>
              <a:t>Yüksek sıcaklık mukavemeti ve sürünme dayanımını iyileştirir.</a:t>
            </a:r>
            <a:endParaRPr lang="tr-TR" sz="2800" dirty="0">
              <a:latin typeface="Trebuchet MS" pitchFamily="34" charset="0"/>
            </a:endParaRPr>
          </a:p>
        </p:txBody>
      </p:sp>
    </p:spTree>
    <p:extLst>
      <p:ext uri="{BB962C8B-B14F-4D97-AF65-F5344CB8AC3E}">
        <p14:creationId xmlns:p14="http://schemas.microsoft.com/office/powerpoint/2010/main" val="140941662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530424"/>
            <a:ext cx="7344816" cy="594320"/>
          </a:xfrm>
        </p:spPr>
        <p:txBody>
          <a:bodyPr>
            <a:normAutofit fontScale="90000"/>
          </a:bodyPr>
          <a:lstStyle/>
          <a:p>
            <a:r>
              <a:rPr lang="tr-TR" dirty="0" smtClean="0">
                <a:latin typeface="Trebuchet MS" panose="020B0603020202020204" pitchFamily="34" charset="0"/>
              </a:rPr>
              <a:t>Mg alaşımları</a:t>
            </a:r>
            <a:endParaRPr lang="tr-TR" dirty="0">
              <a:latin typeface="Trebuchet MS" panose="020B0603020202020204" pitchFamily="34" charset="0"/>
            </a:endParaRPr>
          </a:p>
        </p:txBody>
      </p:sp>
      <p:sp>
        <p:nvSpPr>
          <p:cNvPr id="2" name="Dikdörtgen 1"/>
          <p:cNvSpPr/>
          <p:nvPr/>
        </p:nvSpPr>
        <p:spPr>
          <a:xfrm>
            <a:off x="323528" y="1333212"/>
            <a:ext cx="8712968" cy="5262979"/>
          </a:xfrm>
          <a:prstGeom prst="rect">
            <a:avLst/>
          </a:prstGeom>
        </p:spPr>
        <p:txBody>
          <a:bodyPr wrap="square">
            <a:spAutoFit/>
          </a:bodyPr>
          <a:lstStyle/>
          <a:p>
            <a:r>
              <a:rPr lang="tr-TR" sz="2800" dirty="0" smtClean="0">
                <a:latin typeface="Trebuchet MS" pitchFamily="34" charset="0"/>
              </a:rPr>
              <a:t>En önemli </a:t>
            </a:r>
            <a:r>
              <a:rPr lang="tr-TR" sz="2800" dirty="0">
                <a:latin typeface="Trebuchet MS" pitchFamily="34" charset="0"/>
              </a:rPr>
              <a:t>alaşım </a:t>
            </a:r>
            <a:r>
              <a:rPr lang="tr-TR" sz="2800" dirty="0" smtClean="0">
                <a:latin typeface="Trebuchet MS" pitchFamily="34" charset="0"/>
              </a:rPr>
              <a:t>elementleri </a:t>
            </a:r>
          </a:p>
          <a:p>
            <a:r>
              <a:rPr lang="tr-TR" sz="2800" b="1" dirty="0" smtClean="0">
                <a:latin typeface="Trebuchet MS" pitchFamily="34" charset="0"/>
              </a:rPr>
              <a:t>	alüminyum 	</a:t>
            </a:r>
          </a:p>
          <a:p>
            <a:r>
              <a:rPr lang="tr-TR" sz="2800" b="1" dirty="0" smtClean="0">
                <a:latin typeface="Trebuchet MS" pitchFamily="34" charset="0"/>
              </a:rPr>
              <a:t>	çinko 		 </a:t>
            </a:r>
          </a:p>
          <a:p>
            <a:r>
              <a:rPr lang="tr-TR" sz="2800" b="1" dirty="0" smtClean="0">
                <a:latin typeface="Trebuchet MS" pitchFamily="34" charset="0"/>
              </a:rPr>
              <a:t>	zirkonyum</a:t>
            </a:r>
            <a:endParaRPr lang="tr-TR" sz="2800" b="1" dirty="0">
              <a:latin typeface="Trebuchet MS" pitchFamily="34" charset="0"/>
            </a:endParaRPr>
          </a:p>
          <a:p>
            <a:r>
              <a:rPr lang="tr-TR" sz="2800" b="1" dirty="0" smtClean="0">
                <a:latin typeface="Trebuchet MS" pitchFamily="34" charset="0"/>
              </a:rPr>
              <a:t>	toprak </a:t>
            </a:r>
            <a:r>
              <a:rPr lang="tr-TR" sz="2800" b="1" dirty="0">
                <a:latin typeface="Trebuchet MS" pitchFamily="34" charset="0"/>
              </a:rPr>
              <a:t>alkaliler </a:t>
            </a:r>
            <a:r>
              <a:rPr lang="tr-TR" sz="2800" dirty="0" smtClean="0">
                <a:latin typeface="Trebuchet MS" pitchFamily="34" charset="0"/>
              </a:rPr>
              <a:t> </a:t>
            </a:r>
          </a:p>
          <a:p>
            <a:endParaRPr lang="tr-TR" sz="2800" dirty="0" smtClean="0">
              <a:latin typeface="Trebuchet MS" pitchFamily="34" charset="0"/>
            </a:endParaRPr>
          </a:p>
          <a:p>
            <a:r>
              <a:rPr lang="tr-TR" sz="2800" b="1" dirty="0" smtClean="0">
                <a:latin typeface="Trebuchet MS" pitchFamily="34" charset="0"/>
              </a:rPr>
              <a:t>Yüksek </a:t>
            </a:r>
            <a:r>
              <a:rPr lang="tr-TR" sz="2800" b="1" dirty="0">
                <a:latin typeface="Trebuchet MS" pitchFamily="34" charset="0"/>
              </a:rPr>
              <a:t>sıcaklık uygulamaları</a:t>
            </a:r>
            <a:r>
              <a:rPr lang="tr-TR" sz="2800" dirty="0">
                <a:latin typeface="Trebuchet MS" pitchFamily="34" charset="0"/>
              </a:rPr>
              <a:t> için </a:t>
            </a:r>
            <a:endParaRPr lang="tr-TR" sz="2800" dirty="0" smtClean="0">
              <a:latin typeface="Trebuchet MS" pitchFamily="34" charset="0"/>
            </a:endParaRPr>
          </a:p>
          <a:p>
            <a:r>
              <a:rPr lang="tr-TR" sz="2800" dirty="0">
                <a:latin typeface="Trebuchet MS" pitchFamily="34" charset="0"/>
              </a:rPr>
              <a:t>	</a:t>
            </a:r>
            <a:r>
              <a:rPr lang="tr-TR" sz="2800" dirty="0" smtClean="0">
                <a:latin typeface="Trebuchet MS" pitchFamily="34" charset="0"/>
              </a:rPr>
              <a:t>Mg + </a:t>
            </a:r>
            <a:r>
              <a:rPr lang="tr-TR" sz="2800" b="1" dirty="0" smtClean="0">
                <a:latin typeface="Trebuchet MS" pitchFamily="34" charset="0"/>
              </a:rPr>
              <a:t>nadir </a:t>
            </a:r>
            <a:r>
              <a:rPr lang="tr-TR" sz="2800" b="1" dirty="0">
                <a:latin typeface="Trebuchet MS" pitchFamily="34" charset="0"/>
              </a:rPr>
              <a:t>toprak </a:t>
            </a:r>
            <a:r>
              <a:rPr lang="tr-TR" sz="2800" b="1" dirty="0" smtClean="0">
                <a:latin typeface="Trebuchet MS" pitchFamily="34" charset="0"/>
              </a:rPr>
              <a:t>metalleri</a:t>
            </a:r>
            <a:endParaRPr lang="tr-TR" sz="2800" b="1" dirty="0">
              <a:latin typeface="Trebuchet MS" pitchFamily="34" charset="0"/>
            </a:endParaRPr>
          </a:p>
          <a:p>
            <a:endParaRPr lang="tr-TR" sz="2800" dirty="0" smtClean="0">
              <a:latin typeface="Trebuchet MS" pitchFamily="34" charset="0"/>
            </a:endParaRPr>
          </a:p>
          <a:p>
            <a:r>
              <a:rPr lang="tr-TR" sz="2800" dirty="0" smtClean="0">
                <a:latin typeface="Trebuchet MS" pitchFamily="34" charset="0"/>
              </a:rPr>
              <a:t>Çekme mukavemeti: 160-300 </a:t>
            </a:r>
            <a:r>
              <a:rPr lang="tr-TR" sz="2800" dirty="0" err="1" smtClean="0">
                <a:latin typeface="Trebuchet MS" pitchFamily="34" charset="0"/>
              </a:rPr>
              <a:t>MPa</a:t>
            </a:r>
            <a:endParaRPr lang="tr-TR" sz="2800" dirty="0" smtClean="0">
              <a:latin typeface="Trebuchet MS" pitchFamily="34" charset="0"/>
            </a:endParaRPr>
          </a:p>
          <a:p>
            <a:r>
              <a:rPr lang="tr-TR" sz="2800" dirty="0" smtClean="0">
                <a:latin typeface="Trebuchet MS" pitchFamily="34" charset="0"/>
              </a:rPr>
              <a:t>Akma mukavemeti: 80-190 </a:t>
            </a:r>
            <a:r>
              <a:rPr lang="tr-TR" sz="2800" dirty="0" err="1" smtClean="0">
                <a:latin typeface="Trebuchet MS" pitchFamily="34" charset="0"/>
              </a:rPr>
              <a:t>MPa</a:t>
            </a:r>
            <a:endParaRPr lang="tr-TR" sz="2800" dirty="0">
              <a:latin typeface="Trebuchet MS" pitchFamily="34" charset="0"/>
            </a:endParaRPr>
          </a:p>
          <a:p>
            <a:r>
              <a:rPr lang="tr-TR" sz="2800" dirty="0" smtClean="0">
                <a:latin typeface="Trebuchet MS" pitchFamily="34" charset="0"/>
              </a:rPr>
              <a:t>kopma uzaması: %2-15</a:t>
            </a:r>
            <a:endParaRPr lang="tr-TR" sz="2800" dirty="0">
              <a:latin typeface="Trebuchet MS" pitchFamily="34" charset="0"/>
            </a:endParaRPr>
          </a:p>
        </p:txBody>
      </p:sp>
    </p:spTree>
    <p:extLst>
      <p:ext uri="{BB962C8B-B14F-4D97-AF65-F5344CB8AC3E}">
        <p14:creationId xmlns:p14="http://schemas.microsoft.com/office/powerpoint/2010/main" val="161481238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10097" y="1621244"/>
            <a:ext cx="8568952" cy="4832092"/>
          </a:xfrm>
          <a:prstGeom prst="rect">
            <a:avLst/>
          </a:prstGeom>
        </p:spPr>
        <p:txBody>
          <a:bodyPr wrap="square">
            <a:spAutoFit/>
          </a:bodyPr>
          <a:lstStyle/>
          <a:p>
            <a:r>
              <a:rPr lang="tr-TR" sz="2800" dirty="0" smtClean="0">
                <a:latin typeface="Trebuchet MS" pitchFamily="34" charset="0"/>
              </a:rPr>
              <a:t>Bir çok Mg alaşımı yüksek miktarlarda Fe, </a:t>
            </a:r>
            <a:r>
              <a:rPr lang="tr-TR" sz="2800" dirty="0" err="1" smtClean="0">
                <a:latin typeface="Trebuchet MS" pitchFamily="34" charset="0"/>
              </a:rPr>
              <a:t>Ni</a:t>
            </a:r>
            <a:r>
              <a:rPr lang="tr-TR" sz="2800" dirty="0" smtClean="0">
                <a:latin typeface="Trebuchet MS" pitchFamily="34" charset="0"/>
              </a:rPr>
              <a:t> ve </a:t>
            </a:r>
            <a:r>
              <a:rPr lang="tr-TR" sz="2800" dirty="0" err="1" smtClean="0">
                <a:latin typeface="Trebuchet MS" pitchFamily="34" charset="0"/>
              </a:rPr>
              <a:t>Cu’ın</a:t>
            </a:r>
            <a:r>
              <a:rPr lang="tr-TR" sz="2800" dirty="0" smtClean="0">
                <a:latin typeface="Trebuchet MS" pitchFamily="34" charset="0"/>
              </a:rPr>
              <a:t> neden olduğu potansiyel korozyon sorunlarını gidermek için yüksek saflıkta üretilirler.</a:t>
            </a:r>
          </a:p>
          <a:p>
            <a:endParaRPr lang="tr-TR" sz="2800" dirty="0" smtClean="0">
              <a:latin typeface="Trebuchet MS" pitchFamily="34" charset="0"/>
            </a:endParaRPr>
          </a:p>
          <a:p>
            <a:r>
              <a:rPr lang="tr-TR" sz="2800" dirty="0" smtClean="0">
                <a:latin typeface="Trebuchet MS" pitchFamily="34" charset="0"/>
              </a:rPr>
              <a:t>Kum döküm alaşımları az miktarda </a:t>
            </a:r>
            <a:r>
              <a:rPr lang="tr-TR" sz="2800" dirty="0" err="1" smtClean="0">
                <a:latin typeface="Trebuchet MS" pitchFamily="34" charset="0"/>
              </a:rPr>
              <a:t>Zr</a:t>
            </a:r>
            <a:r>
              <a:rPr lang="tr-TR" sz="2800" dirty="0" smtClean="0">
                <a:latin typeface="Trebuchet MS" pitchFamily="34" charset="0"/>
              </a:rPr>
              <a:t> ilavesi ile ince tane yapılı üretilirler.</a:t>
            </a:r>
          </a:p>
          <a:p>
            <a:endParaRPr lang="tr-TR" sz="2800" dirty="0">
              <a:latin typeface="Trebuchet MS" pitchFamily="34" charset="0"/>
            </a:endParaRPr>
          </a:p>
          <a:p>
            <a:r>
              <a:rPr lang="tr-TR" sz="2800" dirty="0" err="1">
                <a:latin typeface="Trebuchet MS" pitchFamily="34" charset="0"/>
              </a:rPr>
              <a:t>Temper</a:t>
            </a:r>
            <a:r>
              <a:rPr lang="tr-TR" sz="2800" dirty="0">
                <a:latin typeface="Trebuchet MS" pitchFamily="34" charset="0"/>
              </a:rPr>
              <a:t> tanımları alüminyum alaşımlarında olduğu gibidir.</a:t>
            </a:r>
          </a:p>
          <a:p>
            <a:r>
              <a:rPr lang="tr-TR" sz="2800" dirty="0">
                <a:latin typeface="Trebuchet MS" pitchFamily="34" charset="0"/>
              </a:rPr>
              <a:t>–F, -O, -H1, -T4, -T5, ve –T6 </a:t>
            </a:r>
            <a:endParaRPr lang="tr-TR" sz="2800" dirty="0" smtClean="0">
              <a:latin typeface="Trebuchet MS" pitchFamily="34" charset="0"/>
            </a:endParaRPr>
          </a:p>
          <a:p>
            <a:r>
              <a:rPr lang="tr-TR" sz="2800" dirty="0" smtClean="0">
                <a:latin typeface="Trebuchet MS" pitchFamily="34" charset="0"/>
              </a:rPr>
              <a:t>kondisyonları </a:t>
            </a:r>
            <a:r>
              <a:rPr lang="tr-TR" sz="2800" dirty="0">
                <a:latin typeface="Trebuchet MS" pitchFamily="34" charset="0"/>
              </a:rPr>
              <a:t>kullanılır</a:t>
            </a:r>
            <a:r>
              <a:rPr lang="tr-TR" sz="2800" dirty="0" smtClean="0">
                <a:latin typeface="Trebuchet MS" pitchFamily="34" charset="0"/>
              </a:rPr>
              <a:t>.</a:t>
            </a:r>
            <a:endParaRPr lang="tr-TR" sz="2800" dirty="0">
              <a:latin typeface="Trebuchet MS" pitchFamily="34" charset="0"/>
            </a:endParaRPr>
          </a:p>
        </p:txBody>
      </p:sp>
      <p:sp>
        <p:nvSpPr>
          <p:cNvPr id="6" name="Başlık 3"/>
          <p:cNvSpPr>
            <a:spLocks noGrp="1"/>
          </p:cNvSpPr>
          <p:nvPr>
            <p:ph type="title"/>
          </p:nvPr>
        </p:nvSpPr>
        <p:spPr>
          <a:xfrm>
            <a:off x="395536" y="746448"/>
            <a:ext cx="7344816" cy="594320"/>
          </a:xfrm>
        </p:spPr>
        <p:txBody>
          <a:bodyPr>
            <a:normAutofit fontScale="90000"/>
          </a:bodyPr>
          <a:lstStyle/>
          <a:p>
            <a:r>
              <a:rPr lang="tr-TR" dirty="0" smtClean="0">
                <a:latin typeface="Trebuchet MS" panose="020B0603020202020204" pitchFamily="34" charset="0"/>
              </a:rPr>
              <a:t>Magnezyum alaşımları</a:t>
            </a:r>
            <a:endParaRPr lang="tr-TR" dirty="0">
              <a:latin typeface="Trebuchet MS" panose="020B0603020202020204" pitchFamily="34" charset="0"/>
            </a:endParaRPr>
          </a:p>
        </p:txBody>
      </p:sp>
    </p:spTree>
    <p:extLst>
      <p:ext uri="{BB962C8B-B14F-4D97-AF65-F5344CB8AC3E}">
        <p14:creationId xmlns:p14="http://schemas.microsoft.com/office/powerpoint/2010/main" val="112176410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602432"/>
            <a:ext cx="8640960" cy="594320"/>
          </a:xfrm>
        </p:spPr>
        <p:txBody>
          <a:bodyPr>
            <a:normAutofit fontScale="90000"/>
          </a:bodyPr>
          <a:lstStyle/>
          <a:p>
            <a:r>
              <a:rPr lang="tr-TR" dirty="0" smtClean="0">
                <a:latin typeface="Trebuchet MS" panose="020B0603020202020204" pitchFamily="34" charset="0"/>
              </a:rPr>
              <a:t>Magnezyum alaşımları gösterilişi</a:t>
            </a:r>
            <a:endParaRPr lang="tr-TR" dirty="0">
              <a:latin typeface="Trebuchet MS" panose="020B0603020202020204" pitchFamily="34" charset="0"/>
            </a:endParaRPr>
          </a:p>
        </p:txBody>
      </p:sp>
      <p:sp>
        <p:nvSpPr>
          <p:cNvPr id="2" name="Dikdörtgen 1"/>
          <p:cNvSpPr/>
          <p:nvPr/>
        </p:nvSpPr>
        <p:spPr>
          <a:xfrm>
            <a:off x="251520" y="1340768"/>
            <a:ext cx="8640960" cy="5139869"/>
          </a:xfrm>
          <a:prstGeom prst="rect">
            <a:avLst/>
          </a:prstGeom>
        </p:spPr>
        <p:txBody>
          <a:bodyPr wrap="square">
            <a:spAutoFit/>
          </a:bodyPr>
          <a:lstStyle/>
          <a:p>
            <a:pPr>
              <a:spcAft>
                <a:spcPts val="1200"/>
              </a:spcAft>
            </a:pPr>
            <a:r>
              <a:rPr lang="tr-TR" sz="2800" dirty="0" smtClean="0">
                <a:latin typeface="Trebuchet MS" pitchFamily="34" charset="0"/>
              </a:rPr>
              <a:t>İki harf ve iki/üç rakamdan oluşan tanım kodu:</a:t>
            </a:r>
          </a:p>
          <a:p>
            <a:r>
              <a:rPr lang="tr-TR" sz="2800" b="1" dirty="0" smtClean="0">
                <a:latin typeface="Trebuchet MS" pitchFamily="34" charset="0"/>
              </a:rPr>
              <a:t>Harfler başlıca 2 alaşım elementini gösterir</a:t>
            </a:r>
            <a:r>
              <a:rPr lang="tr-TR" sz="2800" dirty="0" smtClean="0">
                <a:latin typeface="Trebuchet MS" pitchFamily="34" charset="0"/>
              </a:rPr>
              <a:t>. </a:t>
            </a:r>
          </a:p>
          <a:p>
            <a:r>
              <a:rPr lang="tr-TR" sz="2800" dirty="0" smtClean="0">
                <a:latin typeface="Trebuchet MS" pitchFamily="34" charset="0"/>
              </a:rPr>
              <a:t>İlk harf en çok bulunan; ikinci harf ikinci element</a:t>
            </a:r>
          </a:p>
          <a:p>
            <a:pPr>
              <a:spcBef>
                <a:spcPts val="1200"/>
              </a:spcBef>
            </a:pPr>
            <a:r>
              <a:rPr lang="tr-TR" sz="2800" b="1" dirty="0" smtClean="0">
                <a:latin typeface="Trebuchet MS" pitchFamily="34" charset="0"/>
              </a:rPr>
              <a:t>Takip eden rakamlar bu 2 alaşım elementinin miktarını gösterir</a:t>
            </a:r>
            <a:r>
              <a:rPr lang="tr-TR" sz="2800" dirty="0" smtClean="0">
                <a:latin typeface="Trebuchet MS" pitchFamily="34" charset="0"/>
              </a:rPr>
              <a:t>: </a:t>
            </a:r>
          </a:p>
          <a:p>
            <a:r>
              <a:rPr lang="tr-TR" sz="2800" dirty="0" smtClean="0">
                <a:latin typeface="Trebuchet MS" pitchFamily="34" charset="0"/>
              </a:rPr>
              <a:t>ilk rakam en çok bulunan elemente, </a:t>
            </a:r>
          </a:p>
          <a:p>
            <a:r>
              <a:rPr lang="tr-TR" sz="2800" dirty="0" smtClean="0">
                <a:latin typeface="Trebuchet MS" pitchFamily="34" charset="0"/>
              </a:rPr>
              <a:t>2. rakam 2. elemente aittir.</a:t>
            </a:r>
          </a:p>
          <a:p>
            <a:endParaRPr lang="tr-TR" sz="2800" dirty="0">
              <a:latin typeface="Trebuchet MS" pitchFamily="34" charset="0"/>
            </a:endParaRPr>
          </a:p>
          <a:p>
            <a:r>
              <a:rPr lang="tr-TR" sz="2800" dirty="0">
                <a:latin typeface="Trebuchet MS" pitchFamily="34" charset="0"/>
              </a:rPr>
              <a:t>A,B gibi harfler numaraları takip ederse bu, genellikle </a:t>
            </a:r>
            <a:r>
              <a:rPr lang="tr-TR" sz="2800" dirty="0" err="1" smtClean="0">
                <a:latin typeface="Trebuchet MS" pitchFamily="34" charset="0"/>
              </a:rPr>
              <a:t>impurite</a:t>
            </a:r>
            <a:r>
              <a:rPr lang="tr-TR" sz="2800" dirty="0" smtClean="0">
                <a:latin typeface="Trebuchet MS" pitchFamily="34" charset="0"/>
              </a:rPr>
              <a:t> </a:t>
            </a:r>
            <a:r>
              <a:rPr lang="tr-TR" sz="2800" dirty="0">
                <a:latin typeface="Trebuchet MS" pitchFamily="34" charset="0"/>
              </a:rPr>
              <a:t>seviyelerinde alaşım için A, B gibi bir modifikasyonu gösterir</a:t>
            </a:r>
            <a:r>
              <a:rPr lang="tr-TR" sz="2800" dirty="0" smtClean="0">
                <a:latin typeface="Trebuchet MS" pitchFamily="34" charset="0"/>
              </a:rPr>
              <a:t>.</a:t>
            </a:r>
          </a:p>
        </p:txBody>
      </p:sp>
    </p:spTree>
    <p:extLst>
      <p:ext uri="{BB962C8B-B14F-4D97-AF65-F5344CB8AC3E}">
        <p14:creationId xmlns:p14="http://schemas.microsoft.com/office/powerpoint/2010/main" val="165516214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539552" y="674440"/>
            <a:ext cx="7344816" cy="594320"/>
          </a:xfrm>
        </p:spPr>
        <p:txBody>
          <a:bodyPr>
            <a:normAutofit fontScale="90000"/>
          </a:bodyPr>
          <a:lstStyle/>
          <a:p>
            <a:r>
              <a:rPr lang="tr-TR" dirty="0" smtClean="0">
                <a:latin typeface="Trebuchet MS" panose="020B0603020202020204" pitchFamily="34" charset="0"/>
              </a:rPr>
              <a:t>Magnezyum alaşım çeşitleri</a:t>
            </a:r>
            <a:endParaRPr lang="tr-TR" dirty="0">
              <a:latin typeface="Trebuchet MS" panose="020B0603020202020204" pitchFamily="34" charset="0"/>
            </a:endParaRPr>
          </a:p>
        </p:txBody>
      </p:sp>
      <p:sp>
        <p:nvSpPr>
          <p:cNvPr id="2" name="Dikdörtgen 1"/>
          <p:cNvSpPr/>
          <p:nvPr/>
        </p:nvSpPr>
        <p:spPr>
          <a:xfrm>
            <a:off x="467544" y="1549236"/>
            <a:ext cx="8640960" cy="4832092"/>
          </a:xfrm>
          <a:prstGeom prst="rect">
            <a:avLst/>
          </a:prstGeom>
        </p:spPr>
        <p:txBody>
          <a:bodyPr wrap="square">
            <a:spAutoFit/>
          </a:bodyPr>
          <a:lstStyle/>
          <a:p>
            <a:r>
              <a:rPr lang="tr-TR" sz="2800" dirty="0" smtClean="0">
                <a:latin typeface="Trebuchet MS" pitchFamily="34" charset="0"/>
              </a:rPr>
              <a:t>A </a:t>
            </a:r>
            <a:r>
              <a:rPr lang="tr-TR" sz="2800" dirty="0">
                <a:latin typeface="Trebuchet MS" pitchFamily="34" charset="0"/>
              </a:rPr>
              <a:t>– </a:t>
            </a:r>
            <a:r>
              <a:rPr lang="tr-TR" sz="2800" dirty="0" err="1" smtClean="0">
                <a:latin typeface="Trebuchet MS" pitchFamily="34" charset="0"/>
              </a:rPr>
              <a:t>Aluminyum</a:t>
            </a:r>
            <a:r>
              <a:rPr lang="tr-TR" sz="2800" dirty="0">
                <a:latin typeface="Trebuchet MS" pitchFamily="34" charset="0"/>
              </a:rPr>
              <a:t>			N – </a:t>
            </a:r>
            <a:r>
              <a:rPr lang="tr-TR" sz="2800" dirty="0" smtClean="0">
                <a:latin typeface="Trebuchet MS" pitchFamily="34" charset="0"/>
              </a:rPr>
              <a:t>Nikel</a:t>
            </a:r>
          </a:p>
          <a:p>
            <a:r>
              <a:rPr lang="tr-TR" sz="2800" dirty="0" smtClean="0">
                <a:latin typeface="Trebuchet MS" pitchFamily="34" charset="0"/>
              </a:rPr>
              <a:t>B </a:t>
            </a:r>
            <a:r>
              <a:rPr lang="tr-TR" sz="2800" dirty="0">
                <a:latin typeface="Trebuchet MS" pitchFamily="34" charset="0"/>
              </a:rPr>
              <a:t>– </a:t>
            </a:r>
            <a:r>
              <a:rPr lang="tr-TR" sz="2800" dirty="0" smtClean="0">
                <a:latin typeface="Trebuchet MS" pitchFamily="34" charset="0"/>
              </a:rPr>
              <a:t>Bizmut</a:t>
            </a:r>
            <a:r>
              <a:rPr lang="tr-TR" sz="2800" dirty="0">
                <a:latin typeface="Trebuchet MS" pitchFamily="34" charset="0"/>
              </a:rPr>
              <a:t>				P – kurşun </a:t>
            </a:r>
            <a:endParaRPr lang="tr-TR" sz="2800" dirty="0" smtClean="0">
              <a:latin typeface="Trebuchet MS" pitchFamily="34" charset="0"/>
            </a:endParaRPr>
          </a:p>
          <a:p>
            <a:r>
              <a:rPr lang="tr-TR" sz="2800" dirty="0" smtClean="0">
                <a:latin typeface="Trebuchet MS" pitchFamily="34" charset="0"/>
              </a:rPr>
              <a:t>C </a:t>
            </a:r>
            <a:r>
              <a:rPr lang="tr-TR" sz="2800" dirty="0">
                <a:latin typeface="Trebuchet MS" pitchFamily="34" charset="0"/>
              </a:rPr>
              <a:t>– bakır				Q – Gümüş 	</a:t>
            </a:r>
            <a:endParaRPr lang="tr-TR" sz="2800" dirty="0" smtClean="0">
              <a:latin typeface="Trebuchet MS" pitchFamily="34" charset="0"/>
            </a:endParaRPr>
          </a:p>
          <a:p>
            <a:r>
              <a:rPr lang="tr-TR" sz="2800" dirty="0" smtClean="0">
                <a:latin typeface="Trebuchet MS" pitchFamily="34" charset="0"/>
              </a:rPr>
              <a:t>D </a:t>
            </a:r>
            <a:r>
              <a:rPr lang="tr-TR" sz="2800" dirty="0">
                <a:latin typeface="Trebuchet MS" pitchFamily="34" charset="0"/>
              </a:rPr>
              <a:t>– Kadmiyum			R – Krom </a:t>
            </a:r>
          </a:p>
          <a:p>
            <a:r>
              <a:rPr lang="tr-TR" sz="2800" dirty="0" smtClean="0">
                <a:latin typeface="Trebuchet MS" pitchFamily="34" charset="0"/>
              </a:rPr>
              <a:t>E </a:t>
            </a:r>
            <a:r>
              <a:rPr lang="tr-TR" sz="2800" dirty="0">
                <a:latin typeface="Trebuchet MS" pitchFamily="34" charset="0"/>
              </a:rPr>
              <a:t>– </a:t>
            </a:r>
            <a:r>
              <a:rPr lang="tr-TR" sz="2800" dirty="0" smtClean="0">
                <a:latin typeface="Trebuchet MS" pitchFamily="34" charset="0"/>
              </a:rPr>
              <a:t>nadir </a:t>
            </a:r>
            <a:r>
              <a:rPr lang="tr-TR" sz="2800" dirty="0">
                <a:latin typeface="Trebuchet MS" pitchFamily="34" charset="0"/>
              </a:rPr>
              <a:t>toprak			</a:t>
            </a:r>
            <a:r>
              <a:rPr lang="tr-TR" sz="2800" dirty="0" smtClean="0">
                <a:latin typeface="Trebuchet MS" pitchFamily="34" charset="0"/>
              </a:rPr>
              <a:t>S </a:t>
            </a:r>
            <a:r>
              <a:rPr lang="tr-TR" sz="2800" dirty="0">
                <a:latin typeface="Trebuchet MS" pitchFamily="34" charset="0"/>
              </a:rPr>
              <a:t>– Silis</a:t>
            </a:r>
          </a:p>
          <a:p>
            <a:r>
              <a:rPr lang="tr-TR" sz="2800" dirty="0" smtClean="0">
                <a:latin typeface="Trebuchet MS" pitchFamily="34" charset="0"/>
              </a:rPr>
              <a:t>F </a:t>
            </a:r>
            <a:r>
              <a:rPr lang="tr-TR" sz="2800" dirty="0">
                <a:latin typeface="Trebuchet MS" pitchFamily="34" charset="0"/>
              </a:rPr>
              <a:t>– </a:t>
            </a:r>
            <a:r>
              <a:rPr lang="tr-TR" sz="2800" dirty="0" smtClean="0">
                <a:latin typeface="Trebuchet MS" pitchFamily="34" charset="0"/>
              </a:rPr>
              <a:t>demir</a:t>
            </a:r>
            <a:r>
              <a:rPr lang="tr-TR" sz="2800" dirty="0">
                <a:latin typeface="Trebuchet MS" pitchFamily="34" charset="0"/>
              </a:rPr>
              <a:t>				</a:t>
            </a:r>
            <a:r>
              <a:rPr lang="tr-TR" sz="2800" dirty="0" smtClean="0">
                <a:latin typeface="Trebuchet MS" pitchFamily="34" charset="0"/>
              </a:rPr>
              <a:t>T </a:t>
            </a:r>
            <a:r>
              <a:rPr lang="tr-TR" sz="2800" dirty="0">
                <a:latin typeface="Trebuchet MS" pitchFamily="34" charset="0"/>
              </a:rPr>
              <a:t>– kalay</a:t>
            </a:r>
            <a:r>
              <a:rPr lang="tr-TR" sz="2800" dirty="0" smtClean="0">
                <a:latin typeface="Trebuchet MS" pitchFamily="34" charset="0"/>
              </a:rPr>
              <a:t> </a:t>
            </a:r>
          </a:p>
          <a:p>
            <a:r>
              <a:rPr lang="tr-TR" sz="2800" dirty="0" smtClean="0">
                <a:latin typeface="Trebuchet MS" pitchFamily="34" charset="0"/>
              </a:rPr>
              <a:t>H </a:t>
            </a:r>
            <a:r>
              <a:rPr lang="tr-TR" sz="2800" dirty="0">
                <a:latin typeface="Trebuchet MS" pitchFamily="34" charset="0"/>
              </a:rPr>
              <a:t>– Toryum </a:t>
            </a:r>
            <a:r>
              <a:rPr lang="tr-TR" sz="2800" dirty="0" smtClean="0">
                <a:latin typeface="Trebuchet MS" pitchFamily="34" charset="0"/>
              </a:rPr>
              <a:t>			</a:t>
            </a:r>
            <a:r>
              <a:rPr lang="tr-TR" sz="2800" dirty="0">
                <a:latin typeface="Trebuchet MS" pitchFamily="34" charset="0"/>
              </a:rPr>
              <a:t>W –</a:t>
            </a:r>
            <a:r>
              <a:rPr lang="tr-TR" sz="2800" dirty="0" err="1">
                <a:latin typeface="Trebuchet MS" pitchFamily="34" charset="0"/>
              </a:rPr>
              <a:t>Yitrium</a:t>
            </a:r>
            <a:r>
              <a:rPr lang="tr-TR" sz="2800" dirty="0">
                <a:latin typeface="Trebuchet MS" pitchFamily="34" charset="0"/>
              </a:rPr>
              <a:t>	</a:t>
            </a:r>
            <a:endParaRPr lang="tr-TR" sz="2800" dirty="0" smtClean="0">
              <a:latin typeface="Trebuchet MS" pitchFamily="34" charset="0"/>
            </a:endParaRPr>
          </a:p>
          <a:p>
            <a:r>
              <a:rPr lang="tr-TR" sz="2800" dirty="0">
                <a:latin typeface="Trebuchet MS" pitchFamily="34" charset="0"/>
              </a:rPr>
              <a:t>L – </a:t>
            </a:r>
            <a:r>
              <a:rPr lang="tr-TR" sz="2800" dirty="0" smtClean="0">
                <a:latin typeface="Trebuchet MS" pitchFamily="34" charset="0"/>
              </a:rPr>
              <a:t>Lityum				</a:t>
            </a:r>
            <a:r>
              <a:rPr lang="tr-TR" sz="2800" dirty="0">
                <a:latin typeface="Trebuchet MS" pitchFamily="34" charset="0"/>
              </a:rPr>
              <a:t>Z – Çinko </a:t>
            </a:r>
            <a:r>
              <a:rPr lang="tr-TR" sz="2800" dirty="0" smtClean="0">
                <a:latin typeface="Trebuchet MS" pitchFamily="34" charset="0"/>
              </a:rPr>
              <a:t> </a:t>
            </a:r>
            <a:endParaRPr lang="tr-TR" sz="2800" dirty="0">
              <a:latin typeface="Trebuchet MS" pitchFamily="34" charset="0"/>
            </a:endParaRPr>
          </a:p>
          <a:p>
            <a:r>
              <a:rPr lang="tr-TR" sz="2800" dirty="0">
                <a:latin typeface="Trebuchet MS" pitchFamily="34" charset="0"/>
              </a:rPr>
              <a:t>K – Zirkonyum </a:t>
            </a:r>
            <a:endParaRPr lang="tr-TR" sz="2800" dirty="0" smtClean="0">
              <a:latin typeface="Trebuchet MS" pitchFamily="34" charset="0"/>
            </a:endParaRPr>
          </a:p>
          <a:p>
            <a:r>
              <a:rPr lang="tr-TR" sz="2800" dirty="0">
                <a:latin typeface="Trebuchet MS" pitchFamily="34" charset="0"/>
              </a:rPr>
              <a:t>J - Stronsiyum </a:t>
            </a:r>
            <a:endParaRPr lang="tr-TR" sz="2800" dirty="0" smtClean="0">
              <a:latin typeface="Trebuchet MS" pitchFamily="34" charset="0"/>
            </a:endParaRPr>
          </a:p>
          <a:p>
            <a:r>
              <a:rPr lang="tr-TR" sz="2800" dirty="0" smtClean="0">
                <a:latin typeface="Trebuchet MS" pitchFamily="34" charset="0"/>
              </a:rPr>
              <a:t>M </a:t>
            </a:r>
            <a:r>
              <a:rPr lang="tr-TR" sz="2800" dirty="0">
                <a:latin typeface="Trebuchet MS" pitchFamily="34" charset="0"/>
              </a:rPr>
              <a:t>– Mangan </a:t>
            </a:r>
            <a:r>
              <a:rPr lang="tr-TR" sz="2800" dirty="0" smtClean="0">
                <a:latin typeface="Trebuchet MS" pitchFamily="34" charset="0"/>
              </a:rPr>
              <a:t>	</a:t>
            </a:r>
            <a:r>
              <a:rPr lang="tr-TR" sz="2800" dirty="0">
                <a:latin typeface="Trebuchet MS" pitchFamily="34" charset="0"/>
              </a:rPr>
              <a:t> </a:t>
            </a:r>
            <a:r>
              <a:rPr lang="tr-TR" sz="2800" dirty="0" smtClean="0">
                <a:latin typeface="Trebuchet MS" pitchFamily="34" charset="0"/>
              </a:rPr>
              <a:t>		</a:t>
            </a:r>
          </a:p>
        </p:txBody>
      </p:sp>
    </p:spTree>
    <p:extLst>
      <p:ext uri="{BB962C8B-B14F-4D97-AF65-F5344CB8AC3E}">
        <p14:creationId xmlns:p14="http://schemas.microsoft.com/office/powerpoint/2010/main" val="6312246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746448"/>
            <a:ext cx="8229600" cy="594320"/>
          </a:xfrm>
        </p:spPr>
        <p:txBody>
          <a:bodyPr>
            <a:normAutofit fontScale="90000"/>
          </a:bodyPr>
          <a:lstStyle/>
          <a:p>
            <a:r>
              <a:rPr lang="tr-TR" dirty="0" smtClean="0">
                <a:latin typeface="Trebuchet MS" panose="020B0603020202020204" pitchFamily="34" charset="0"/>
              </a:rPr>
              <a:t>Çinko üretimi</a:t>
            </a:r>
            <a:endParaRPr lang="tr-TR" dirty="0">
              <a:latin typeface="Trebuchet MS" panose="020B0603020202020204" pitchFamily="34" charset="0"/>
            </a:endParaRPr>
          </a:p>
        </p:txBody>
      </p:sp>
      <p:sp>
        <p:nvSpPr>
          <p:cNvPr id="3" name="Dikdörtgen 2"/>
          <p:cNvSpPr/>
          <p:nvPr/>
        </p:nvSpPr>
        <p:spPr>
          <a:xfrm>
            <a:off x="107504" y="1340768"/>
            <a:ext cx="9001000" cy="5355312"/>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TR’de ham </a:t>
            </a:r>
            <a:r>
              <a:rPr lang="tr-TR" sz="2600" dirty="0">
                <a:latin typeface="Trebuchet MS" panose="020B0603020202020204" pitchFamily="34" charset="0"/>
              </a:rPr>
              <a:t>cevherden çinko metali </a:t>
            </a:r>
            <a:r>
              <a:rPr lang="tr-TR" sz="2600" dirty="0" smtClean="0">
                <a:latin typeface="Trebuchet MS" panose="020B0603020202020204" pitchFamily="34" charset="0"/>
              </a:rPr>
              <a:t>üreten </a:t>
            </a:r>
            <a:r>
              <a:rPr lang="tr-TR" sz="2600" dirty="0">
                <a:latin typeface="Trebuchet MS" panose="020B0603020202020204" pitchFamily="34" charset="0"/>
              </a:rPr>
              <a:t>tek </a:t>
            </a:r>
            <a:r>
              <a:rPr lang="tr-TR" sz="2600" dirty="0" smtClean="0">
                <a:latin typeface="Trebuchet MS" panose="020B0603020202020204" pitchFamily="34" charset="0"/>
              </a:rPr>
              <a:t>işletme </a:t>
            </a:r>
            <a:r>
              <a:rPr lang="tr-TR" sz="2600" dirty="0">
                <a:latin typeface="Trebuchet MS" panose="020B0603020202020204" pitchFamily="34" charset="0"/>
              </a:rPr>
              <a:t>ÇİNKUR </a:t>
            </a:r>
            <a:r>
              <a:rPr lang="tr-TR" sz="2600" dirty="0" smtClean="0">
                <a:latin typeface="Trebuchet MS" panose="020B0603020202020204" pitchFamily="34" charset="0"/>
              </a:rPr>
              <a:t>: </a:t>
            </a:r>
            <a:r>
              <a:rPr lang="tr-TR" sz="2600" dirty="0">
                <a:latin typeface="Trebuchet MS" panose="020B0603020202020204" pitchFamily="34" charset="0"/>
              </a:rPr>
              <a:t>yılda 30 bin ton üretim kapasitesi </a:t>
            </a:r>
            <a:endParaRPr lang="tr-TR" sz="2600" dirty="0" smtClean="0">
              <a:latin typeface="Trebuchet MS" panose="020B0603020202020204" pitchFamily="34" charset="0"/>
            </a:endParaRPr>
          </a:p>
          <a:p>
            <a:pPr marL="457200" indent="-457200">
              <a:spcAft>
                <a:spcPts val="1200"/>
              </a:spcAft>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1996’da </a:t>
            </a:r>
            <a:r>
              <a:rPr lang="tr-TR" sz="2600" dirty="0">
                <a:latin typeface="Trebuchet MS" panose="020B0603020202020204" pitchFamily="34" charset="0"/>
              </a:rPr>
              <a:t>Özelleştirme İdaresi tarafından </a:t>
            </a:r>
            <a:r>
              <a:rPr lang="tr-TR" sz="2600" dirty="0" smtClean="0">
                <a:latin typeface="Trebuchet MS" panose="020B0603020202020204" pitchFamily="34" charset="0"/>
              </a:rPr>
              <a:t>İran sermayeli </a:t>
            </a:r>
            <a:r>
              <a:rPr lang="tr-TR" sz="2600" dirty="0">
                <a:latin typeface="Trebuchet MS" panose="020B0603020202020204" pitchFamily="34" charset="0"/>
              </a:rPr>
              <a:t>Kayseri Maden Metal Ticaret AŞ’ye 14 milyon dolara </a:t>
            </a:r>
            <a:r>
              <a:rPr lang="tr-TR" sz="2600" dirty="0" smtClean="0">
                <a:latin typeface="Trebuchet MS" panose="020B0603020202020204" pitchFamily="34" charset="0"/>
              </a:rPr>
              <a:t>satılan ÇİNKUR, </a:t>
            </a:r>
            <a:r>
              <a:rPr lang="tr-TR" sz="2600" dirty="0">
                <a:latin typeface="Trebuchet MS" panose="020B0603020202020204" pitchFamily="34" charset="0"/>
              </a:rPr>
              <a:t>3 yıl üretim yapma şartı sonrasında 26 Kasım 1999 yılında üretimini durdurdu.</a:t>
            </a:r>
          </a:p>
          <a:p>
            <a:pPr marL="457200" indent="-457200">
              <a:spcAft>
                <a:spcPts val="1200"/>
              </a:spcAft>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1999 yılında kapatılan ve İncesu İcra Dairesi tarafından 14. kez satışa çıkarılan </a:t>
            </a:r>
            <a:r>
              <a:rPr lang="tr-TR" sz="2600" dirty="0" err="1" smtClean="0">
                <a:latin typeface="Trebuchet MS" panose="020B0603020202020204" pitchFamily="34" charset="0"/>
              </a:rPr>
              <a:t>Çinkur</a:t>
            </a:r>
            <a:r>
              <a:rPr lang="tr-TR" sz="2600" dirty="0" smtClean="0">
                <a:latin typeface="Trebuchet MS" panose="020B0603020202020204" pitchFamily="34" charset="0"/>
              </a:rPr>
              <a:t>, iflas masasından 4.6 milyon YTL'ye  İpek Mobilya AŞ'ye satıldı.</a:t>
            </a:r>
          </a:p>
          <a:p>
            <a:pPr marL="457200" indent="-457200">
              <a:spcAft>
                <a:spcPts val="1200"/>
              </a:spcAft>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İpek Mobilya, </a:t>
            </a:r>
            <a:r>
              <a:rPr lang="tr-TR" sz="2600" dirty="0" err="1" smtClean="0">
                <a:latin typeface="Trebuchet MS" panose="020B0603020202020204" pitchFamily="34" charset="0"/>
              </a:rPr>
              <a:t>Çinkur'u</a:t>
            </a:r>
            <a:r>
              <a:rPr lang="tr-TR" sz="2600" dirty="0" smtClean="0">
                <a:latin typeface="Trebuchet MS" panose="020B0603020202020204" pitchFamily="34" charset="0"/>
              </a:rPr>
              <a:t> sahip olduğu arazi nedeni ile satın almış ve mobilya sektörünün gelişmesinde kullanacağını beyan etmiştir.</a:t>
            </a:r>
          </a:p>
        </p:txBody>
      </p:sp>
    </p:spTree>
    <p:extLst>
      <p:ext uri="{BB962C8B-B14F-4D97-AF65-F5344CB8AC3E}">
        <p14:creationId xmlns:p14="http://schemas.microsoft.com/office/powerpoint/2010/main" val="132327731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7344816" cy="594320"/>
          </a:xfrm>
        </p:spPr>
        <p:txBody>
          <a:bodyPr>
            <a:normAutofit fontScale="90000"/>
          </a:bodyPr>
          <a:lstStyle/>
          <a:p>
            <a:r>
              <a:rPr lang="tr-TR" dirty="0" smtClean="0">
                <a:latin typeface="Trebuchet MS" panose="020B0603020202020204" pitchFamily="34" charset="0"/>
              </a:rPr>
              <a:t>Magnezyum alaşımları</a:t>
            </a:r>
            <a:endParaRPr lang="tr-TR" dirty="0">
              <a:latin typeface="Trebuchet MS" panose="020B0603020202020204" pitchFamily="34" charset="0"/>
            </a:endParaRPr>
          </a:p>
        </p:txBody>
      </p:sp>
      <p:sp>
        <p:nvSpPr>
          <p:cNvPr id="3" name="2 Dikdörtgen"/>
          <p:cNvSpPr/>
          <p:nvPr/>
        </p:nvSpPr>
        <p:spPr>
          <a:xfrm>
            <a:off x="323528" y="1549236"/>
            <a:ext cx="8424936" cy="4832092"/>
          </a:xfrm>
          <a:prstGeom prst="rect">
            <a:avLst/>
          </a:prstGeom>
        </p:spPr>
        <p:txBody>
          <a:bodyPr wrap="square">
            <a:spAutoFit/>
          </a:bodyPr>
          <a:lstStyle/>
          <a:p>
            <a:r>
              <a:rPr lang="tr-TR" sz="2800" dirty="0" smtClean="0">
                <a:latin typeface="Trebuchet MS" pitchFamily="34" charset="0"/>
              </a:rPr>
              <a:t>AE Serisi : 	Mg + Al + nadir toprak alaşımları-				Örn:AE42</a:t>
            </a:r>
          </a:p>
          <a:p>
            <a:r>
              <a:rPr lang="tr-TR" sz="2800" dirty="0" smtClean="0">
                <a:latin typeface="Trebuchet MS" pitchFamily="34" charset="0"/>
              </a:rPr>
              <a:t>AJ Serisi :  Mg + Al + </a:t>
            </a:r>
            <a:r>
              <a:rPr lang="tr-TR" sz="2800" dirty="0" err="1" smtClean="0">
                <a:latin typeface="Trebuchet MS" pitchFamily="34" charset="0"/>
              </a:rPr>
              <a:t>Sr</a:t>
            </a:r>
            <a:r>
              <a:rPr lang="tr-TR" sz="2800" dirty="0" smtClean="0">
                <a:latin typeface="Trebuchet MS" pitchFamily="34" charset="0"/>
              </a:rPr>
              <a:t> alaşımları-Örn:AJ52 HP-			(Yüksek Basınç)</a:t>
            </a:r>
          </a:p>
          <a:p>
            <a:r>
              <a:rPr lang="tr-TR" sz="2800" dirty="0" smtClean="0">
                <a:latin typeface="Trebuchet MS" pitchFamily="34" charset="0"/>
              </a:rPr>
              <a:t>AM Serisi : Mg + Al + </a:t>
            </a:r>
            <a:r>
              <a:rPr lang="tr-TR" sz="2800" dirty="0" err="1" smtClean="0">
                <a:latin typeface="Trebuchet MS" pitchFamily="34" charset="0"/>
              </a:rPr>
              <a:t>Mn</a:t>
            </a:r>
            <a:r>
              <a:rPr lang="tr-TR" sz="2800" dirty="0" smtClean="0">
                <a:latin typeface="Trebuchet MS" pitchFamily="34" charset="0"/>
              </a:rPr>
              <a:t> alaşımları-Örn:AM60B</a:t>
            </a:r>
          </a:p>
          <a:p>
            <a:r>
              <a:rPr lang="tr-TR" sz="2800" dirty="0" smtClean="0">
                <a:latin typeface="Trebuchet MS" pitchFamily="34" charset="0"/>
              </a:rPr>
              <a:t>AS  Serisi : Mg + Al + Si alaşımları-Örn:AS31</a:t>
            </a:r>
          </a:p>
          <a:p>
            <a:r>
              <a:rPr lang="tr-TR" sz="2800" dirty="0" smtClean="0">
                <a:latin typeface="Trebuchet MS" pitchFamily="34" charset="0"/>
              </a:rPr>
              <a:t>AZ Serisi :  Mg + Al + </a:t>
            </a:r>
            <a:r>
              <a:rPr lang="tr-TR" sz="2800" dirty="0" err="1" smtClean="0">
                <a:latin typeface="Trebuchet MS" pitchFamily="34" charset="0"/>
              </a:rPr>
              <a:t>Zn</a:t>
            </a:r>
            <a:r>
              <a:rPr lang="tr-TR" sz="2800" dirty="0" smtClean="0">
                <a:latin typeface="Trebuchet MS" pitchFamily="34" charset="0"/>
              </a:rPr>
              <a:t> alaşımları-Örn:AZ91D</a:t>
            </a:r>
          </a:p>
          <a:p>
            <a:r>
              <a:rPr lang="tr-TR" sz="2800" dirty="0" smtClean="0">
                <a:latin typeface="Trebuchet MS" pitchFamily="34" charset="0"/>
              </a:rPr>
              <a:t>EQ Serisi :  Mg + Nadir toprak + </a:t>
            </a:r>
            <a:r>
              <a:rPr lang="tr-TR" sz="2800" dirty="0" err="1" smtClean="0">
                <a:latin typeface="Trebuchet MS" pitchFamily="34" charset="0"/>
              </a:rPr>
              <a:t>Ag</a:t>
            </a:r>
            <a:r>
              <a:rPr lang="tr-TR" sz="2800" dirty="0" smtClean="0">
                <a:latin typeface="Trebuchet MS" pitchFamily="34" charset="0"/>
              </a:rPr>
              <a:t> ve bakır 				alaşımları-Örn:EQ21</a:t>
            </a:r>
          </a:p>
          <a:p>
            <a:r>
              <a:rPr lang="tr-TR" sz="2800" dirty="0" smtClean="0">
                <a:latin typeface="Trebuchet MS" pitchFamily="34" charset="0"/>
              </a:rPr>
              <a:t>EZ Serisi :  Mg + nadir toprak + </a:t>
            </a:r>
            <a:r>
              <a:rPr lang="tr-TR" sz="2800" dirty="0" err="1" smtClean="0">
                <a:latin typeface="Trebuchet MS" pitchFamily="34" charset="0"/>
              </a:rPr>
              <a:t>Zn</a:t>
            </a:r>
            <a:r>
              <a:rPr lang="tr-TR" sz="2800" dirty="0" smtClean="0">
                <a:latin typeface="Trebuchet MS" pitchFamily="34" charset="0"/>
              </a:rPr>
              <a:t> alaşımları-				Örn:EZ33A</a:t>
            </a:r>
          </a:p>
        </p:txBody>
      </p:sp>
    </p:spTree>
    <p:extLst>
      <p:ext uri="{BB962C8B-B14F-4D97-AF65-F5344CB8AC3E}">
        <p14:creationId xmlns:p14="http://schemas.microsoft.com/office/powerpoint/2010/main" val="59761473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23528" y="1476067"/>
            <a:ext cx="8640960" cy="4401205"/>
          </a:xfrm>
          <a:prstGeom prst="rect">
            <a:avLst/>
          </a:prstGeom>
        </p:spPr>
        <p:txBody>
          <a:bodyPr wrap="square">
            <a:spAutoFit/>
          </a:bodyPr>
          <a:lstStyle/>
          <a:p>
            <a:r>
              <a:rPr lang="tr-TR" sz="2800" dirty="0" smtClean="0">
                <a:latin typeface="Trebuchet MS" pitchFamily="34" charset="0"/>
              </a:rPr>
              <a:t>HM Serisi : Mg + </a:t>
            </a:r>
            <a:r>
              <a:rPr lang="tr-TR" sz="2800" dirty="0" err="1" smtClean="0">
                <a:latin typeface="Trebuchet MS" pitchFamily="34" charset="0"/>
              </a:rPr>
              <a:t>Th</a:t>
            </a:r>
            <a:r>
              <a:rPr lang="tr-TR" sz="2800" dirty="0" smtClean="0">
                <a:latin typeface="Trebuchet MS" pitchFamily="34" charset="0"/>
              </a:rPr>
              <a:t> + Mn alaşımları-Örn:HM21A</a:t>
            </a:r>
          </a:p>
          <a:p>
            <a:r>
              <a:rPr lang="tr-TR" sz="2800" dirty="0" smtClean="0">
                <a:latin typeface="Trebuchet MS" pitchFamily="34" charset="0"/>
              </a:rPr>
              <a:t>HZ Serisi :  Mg + </a:t>
            </a:r>
            <a:r>
              <a:rPr lang="tr-TR" sz="2800" dirty="0" err="1" smtClean="0">
                <a:latin typeface="Trebuchet MS" pitchFamily="34" charset="0"/>
              </a:rPr>
              <a:t>Th</a:t>
            </a:r>
            <a:r>
              <a:rPr lang="tr-TR" sz="2800" dirty="0" smtClean="0">
                <a:latin typeface="Trebuchet MS" pitchFamily="34" charset="0"/>
              </a:rPr>
              <a:t> + </a:t>
            </a:r>
            <a:r>
              <a:rPr lang="tr-TR" sz="2800" dirty="0" err="1" smtClean="0">
                <a:latin typeface="Trebuchet MS" pitchFamily="34" charset="0"/>
              </a:rPr>
              <a:t>Zr</a:t>
            </a:r>
            <a:r>
              <a:rPr lang="tr-TR" sz="2800" dirty="0" smtClean="0">
                <a:latin typeface="Trebuchet MS" pitchFamily="34" charset="0"/>
              </a:rPr>
              <a:t> alaşımları-Örn:HZ32A</a:t>
            </a:r>
          </a:p>
          <a:p>
            <a:r>
              <a:rPr lang="tr-TR" sz="2800" dirty="0" smtClean="0">
                <a:latin typeface="Trebuchet MS" pitchFamily="34" charset="0"/>
              </a:rPr>
              <a:t>QE Serisi :  Mg + </a:t>
            </a:r>
            <a:r>
              <a:rPr lang="tr-TR" sz="2800" dirty="0" err="1" smtClean="0">
                <a:latin typeface="Trebuchet MS" pitchFamily="34" charset="0"/>
              </a:rPr>
              <a:t>Ag</a:t>
            </a:r>
            <a:r>
              <a:rPr lang="tr-TR" sz="2800" dirty="0" smtClean="0">
                <a:latin typeface="Trebuchet MS" pitchFamily="34" charset="0"/>
              </a:rPr>
              <a:t> + nadir toprak alaşımları-				Örn:QE22A</a:t>
            </a:r>
          </a:p>
          <a:p>
            <a:r>
              <a:rPr lang="tr-TR" sz="2800" dirty="0" smtClean="0">
                <a:latin typeface="Trebuchet MS" pitchFamily="34" charset="0"/>
              </a:rPr>
              <a:t>QH Serisi : Mg + </a:t>
            </a:r>
            <a:r>
              <a:rPr lang="tr-TR" sz="2800" dirty="0" err="1" smtClean="0">
                <a:latin typeface="Trebuchet MS" pitchFamily="34" charset="0"/>
              </a:rPr>
              <a:t>Ag</a:t>
            </a:r>
            <a:r>
              <a:rPr lang="tr-TR" sz="2800" dirty="0" smtClean="0">
                <a:latin typeface="Trebuchet MS" pitchFamily="34" charset="0"/>
              </a:rPr>
              <a:t> + </a:t>
            </a:r>
            <a:r>
              <a:rPr lang="tr-TR" sz="2800" dirty="0" err="1" smtClean="0">
                <a:latin typeface="Trebuchet MS" pitchFamily="34" charset="0"/>
              </a:rPr>
              <a:t>Th</a:t>
            </a:r>
            <a:r>
              <a:rPr lang="tr-TR" sz="2800" dirty="0" smtClean="0">
                <a:latin typeface="Trebuchet MS" pitchFamily="34" charset="0"/>
              </a:rPr>
              <a:t> alaşımları-Örn:QH21</a:t>
            </a:r>
          </a:p>
          <a:p>
            <a:r>
              <a:rPr lang="tr-TR" sz="2800" dirty="0" smtClean="0">
                <a:latin typeface="Trebuchet MS" pitchFamily="34" charset="0"/>
              </a:rPr>
              <a:t>WE Serisi : Mg + </a:t>
            </a:r>
            <a:r>
              <a:rPr lang="tr-TR" sz="2800" dirty="0" err="1" smtClean="0">
                <a:latin typeface="Trebuchet MS" pitchFamily="34" charset="0"/>
              </a:rPr>
              <a:t>Yt</a:t>
            </a:r>
            <a:r>
              <a:rPr lang="tr-TR" sz="2800" dirty="0" smtClean="0">
                <a:latin typeface="Trebuchet MS" pitchFamily="34" charset="0"/>
              </a:rPr>
              <a:t> + nadir toprak alaşımları-				Örn:WE43</a:t>
            </a:r>
          </a:p>
          <a:p>
            <a:r>
              <a:rPr lang="tr-TR" sz="2800" dirty="0" smtClean="0">
                <a:latin typeface="Trebuchet MS" pitchFamily="34" charset="0"/>
              </a:rPr>
              <a:t>ZC Serisi :  Mg + </a:t>
            </a:r>
            <a:r>
              <a:rPr lang="tr-TR" sz="2800" dirty="0" err="1" smtClean="0">
                <a:latin typeface="Trebuchet MS" pitchFamily="34" charset="0"/>
              </a:rPr>
              <a:t>Zn</a:t>
            </a:r>
            <a:r>
              <a:rPr lang="tr-TR" sz="2800" dirty="0" smtClean="0">
                <a:latin typeface="Trebuchet MS" pitchFamily="34" charset="0"/>
              </a:rPr>
              <a:t> + </a:t>
            </a:r>
            <a:r>
              <a:rPr lang="tr-TR" sz="2800" dirty="0" err="1" smtClean="0">
                <a:latin typeface="Trebuchet MS" pitchFamily="34" charset="0"/>
              </a:rPr>
              <a:t>Cu</a:t>
            </a:r>
            <a:r>
              <a:rPr lang="tr-TR" sz="2800" dirty="0" smtClean="0">
                <a:latin typeface="Trebuchet MS" pitchFamily="34" charset="0"/>
              </a:rPr>
              <a:t> alaşımları-Örn:ZC71</a:t>
            </a:r>
          </a:p>
          <a:p>
            <a:r>
              <a:rPr lang="tr-TR" sz="2800" dirty="0" smtClean="0">
                <a:latin typeface="Trebuchet MS" pitchFamily="34" charset="0"/>
              </a:rPr>
              <a:t>ZK Serisi :  Mg + </a:t>
            </a:r>
            <a:r>
              <a:rPr lang="tr-TR" sz="2800" dirty="0" err="1" smtClean="0">
                <a:latin typeface="Trebuchet MS" pitchFamily="34" charset="0"/>
              </a:rPr>
              <a:t>Zn</a:t>
            </a:r>
            <a:r>
              <a:rPr lang="tr-TR" sz="2800" dirty="0" smtClean="0">
                <a:latin typeface="Trebuchet MS" pitchFamily="34" charset="0"/>
              </a:rPr>
              <a:t> + </a:t>
            </a:r>
            <a:r>
              <a:rPr lang="tr-TR" sz="2800" dirty="0" err="1" smtClean="0">
                <a:latin typeface="Trebuchet MS" pitchFamily="34" charset="0"/>
              </a:rPr>
              <a:t>Zr</a:t>
            </a:r>
            <a:r>
              <a:rPr lang="tr-TR" sz="2800" dirty="0" smtClean="0">
                <a:latin typeface="Trebuchet MS" pitchFamily="34" charset="0"/>
              </a:rPr>
              <a:t> alaşımları-Örn:ZK11</a:t>
            </a:r>
          </a:p>
          <a:p>
            <a:r>
              <a:rPr lang="tr-TR" sz="2800" dirty="0" smtClean="0">
                <a:latin typeface="Trebuchet MS" pitchFamily="34" charset="0"/>
              </a:rPr>
              <a:t>ZT Serisi :  Mg + </a:t>
            </a:r>
            <a:r>
              <a:rPr lang="tr-TR" sz="2800" dirty="0" err="1" smtClean="0">
                <a:latin typeface="Trebuchet MS" pitchFamily="34" charset="0"/>
              </a:rPr>
              <a:t>Zn</a:t>
            </a:r>
            <a:r>
              <a:rPr lang="tr-TR" sz="2800" dirty="0" smtClean="0">
                <a:latin typeface="Trebuchet MS" pitchFamily="34" charset="0"/>
              </a:rPr>
              <a:t> + </a:t>
            </a:r>
            <a:r>
              <a:rPr lang="tr-TR" sz="2800" dirty="0" err="1" smtClean="0">
                <a:latin typeface="Trebuchet MS" pitchFamily="34" charset="0"/>
              </a:rPr>
              <a:t>Th</a:t>
            </a:r>
            <a:r>
              <a:rPr lang="tr-TR" sz="2800" dirty="0" smtClean="0">
                <a:latin typeface="Trebuchet MS" pitchFamily="34" charset="0"/>
              </a:rPr>
              <a:t> alaşımları-Örn:ZT32</a:t>
            </a:r>
            <a:endParaRPr lang="tr-TR" sz="2800" dirty="0">
              <a:latin typeface="Trebuchet MS" pitchFamily="34" charset="0"/>
            </a:endParaRPr>
          </a:p>
        </p:txBody>
      </p:sp>
      <p:sp>
        <p:nvSpPr>
          <p:cNvPr id="5" name="Başlık 3"/>
          <p:cNvSpPr>
            <a:spLocks noGrp="1"/>
          </p:cNvSpPr>
          <p:nvPr>
            <p:ph type="title"/>
          </p:nvPr>
        </p:nvSpPr>
        <p:spPr>
          <a:xfrm>
            <a:off x="323528" y="746448"/>
            <a:ext cx="7344816" cy="594320"/>
          </a:xfrm>
        </p:spPr>
        <p:txBody>
          <a:bodyPr>
            <a:normAutofit fontScale="90000"/>
          </a:bodyPr>
          <a:lstStyle/>
          <a:p>
            <a:r>
              <a:rPr lang="tr-TR" dirty="0" smtClean="0">
                <a:latin typeface="Trebuchet MS" panose="020B0603020202020204" pitchFamily="34" charset="0"/>
              </a:rPr>
              <a:t>Magnezyum alaşımları</a:t>
            </a:r>
            <a:endParaRPr lang="tr-TR" dirty="0">
              <a:latin typeface="Trebuchet MS" panose="020B0603020202020204" pitchFamily="34" charset="0"/>
            </a:endParaRPr>
          </a:p>
        </p:txBody>
      </p:sp>
    </p:spTree>
    <p:extLst>
      <p:ext uri="{BB962C8B-B14F-4D97-AF65-F5344CB8AC3E}">
        <p14:creationId xmlns:p14="http://schemas.microsoft.com/office/powerpoint/2010/main" val="356053267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3"/>
          <p:cNvSpPr>
            <a:spLocks noGrp="1"/>
          </p:cNvSpPr>
          <p:nvPr>
            <p:ph type="title"/>
          </p:nvPr>
        </p:nvSpPr>
        <p:spPr>
          <a:xfrm>
            <a:off x="539552" y="530424"/>
            <a:ext cx="7344816" cy="594320"/>
          </a:xfrm>
        </p:spPr>
        <p:txBody>
          <a:bodyPr>
            <a:normAutofit fontScale="90000"/>
          </a:bodyPr>
          <a:lstStyle/>
          <a:p>
            <a:r>
              <a:rPr lang="tr-TR" dirty="0" smtClean="0">
                <a:latin typeface="Trebuchet MS" panose="020B0603020202020204" pitchFamily="34" charset="0"/>
              </a:rPr>
              <a:t>Magnezyum alaşım çeşitleri</a:t>
            </a:r>
            <a:endParaRPr lang="tr-TR" dirty="0">
              <a:latin typeface="Trebuchet MS" panose="020B0603020202020204" pitchFamily="34" charset="0"/>
            </a:endParaRPr>
          </a:p>
        </p:txBody>
      </p:sp>
      <p:sp>
        <p:nvSpPr>
          <p:cNvPr id="7" name="6 Metin kutusu"/>
          <p:cNvSpPr txBox="1"/>
          <p:nvPr/>
        </p:nvSpPr>
        <p:spPr>
          <a:xfrm>
            <a:off x="467544" y="1191518"/>
            <a:ext cx="8280920" cy="5693866"/>
          </a:xfrm>
          <a:prstGeom prst="rect">
            <a:avLst/>
          </a:prstGeom>
          <a:noFill/>
        </p:spPr>
        <p:txBody>
          <a:bodyPr wrap="square" rtlCol="0">
            <a:spAutoFit/>
          </a:bodyPr>
          <a:lstStyle/>
          <a:p>
            <a:r>
              <a:rPr lang="tr-TR" sz="2800" dirty="0" smtClean="0">
                <a:latin typeface="Trebuchet MS" pitchFamily="34" charset="0"/>
              </a:rPr>
              <a:t>Örnekler:</a:t>
            </a:r>
          </a:p>
          <a:p>
            <a:r>
              <a:rPr lang="tr-TR" sz="2800" b="1" dirty="0" smtClean="0">
                <a:latin typeface="Trebuchet MS" pitchFamily="34" charset="0"/>
              </a:rPr>
              <a:t>AZ91D</a:t>
            </a:r>
          </a:p>
          <a:p>
            <a:r>
              <a:rPr lang="tr-TR" sz="2800" dirty="0" smtClean="0">
                <a:latin typeface="Trebuchet MS" pitchFamily="34" charset="0"/>
              </a:rPr>
              <a:t>%9 Alüminyum</a:t>
            </a:r>
          </a:p>
          <a:p>
            <a:r>
              <a:rPr lang="tr-TR" sz="2800" dirty="0" smtClean="0">
                <a:latin typeface="Trebuchet MS" pitchFamily="34" charset="0"/>
              </a:rPr>
              <a:t>%1 Çinko</a:t>
            </a:r>
          </a:p>
          <a:p>
            <a:r>
              <a:rPr lang="tr-TR" sz="2800" dirty="0" smtClean="0">
                <a:latin typeface="Trebuchet MS" pitchFamily="34" charset="0"/>
              </a:rPr>
              <a:t>Alaşımın modifikasyonu: D</a:t>
            </a:r>
          </a:p>
          <a:p>
            <a:endParaRPr lang="tr-TR" dirty="0" smtClean="0">
              <a:latin typeface="Trebuchet MS" pitchFamily="34" charset="0"/>
            </a:endParaRPr>
          </a:p>
          <a:p>
            <a:r>
              <a:rPr lang="tr-TR" sz="2800" b="1" dirty="0" smtClean="0">
                <a:latin typeface="Trebuchet MS" pitchFamily="34" charset="0"/>
              </a:rPr>
              <a:t>QE22A-T6</a:t>
            </a:r>
          </a:p>
          <a:p>
            <a:r>
              <a:rPr lang="tr-TR" sz="2800" dirty="0" smtClean="0">
                <a:latin typeface="Trebuchet MS" pitchFamily="34" charset="0"/>
              </a:rPr>
              <a:t>%2 gümüş</a:t>
            </a:r>
          </a:p>
          <a:p>
            <a:r>
              <a:rPr lang="tr-TR" sz="2800" dirty="0" smtClean="0">
                <a:latin typeface="Trebuchet MS" pitchFamily="34" charset="0"/>
              </a:rPr>
              <a:t>%2 nadir toprak elementi</a:t>
            </a:r>
          </a:p>
          <a:p>
            <a:r>
              <a:rPr lang="tr-TR" sz="2800" dirty="0" smtClean="0">
                <a:latin typeface="Trebuchet MS" pitchFamily="34" charset="0"/>
              </a:rPr>
              <a:t>Alaşım modifikasyonu: A</a:t>
            </a:r>
          </a:p>
          <a:p>
            <a:r>
              <a:rPr lang="tr-TR" sz="2800" dirty="0" smtClean="0">
                <a:latin typeface="Trebuchet MS" pitchFamily="34" charset="0"/>
              </a:rPr>
              <a:t>T6 ısıl işlemi uygulanmış</a:t>
            </a:r>
          </a:p>
          <a:p>
            <a:r>
              <a:rPr lang="tr-TR" sz="2800" dirty="0" smtClean="0">
                <a:latin typeface="Trebuchet MS" pitchFamily="34" charset="0"/>
              </a:rPr>
              <a:t>Çözeltiye </a:t>
            </a:r>
            <a:r>
              <a:rPr lang="tr-TR" sz="2800" dirty="0" err="1" smtClean="0">
                <a:latin typeface="Trebuchet MS" pitchFamily="34" charset="0"/>
              </a:rPr>
              <a:t>lınmış</a:t>
            </a:r>
            <a:r>
              <a:rPr lang="tr-TR" sz="2800" dirty="0" smtClean="0">
                <a:latin typeface="Trebuchet MS" pitchFamily="34" charset="0"/>
              </a:rPr>
              <a:t>/su verilmiş ve suni yaşlandırma uygulanmış.</a:t>
            </a:r>
          </a:p>
        </p:txBody>
      </p:sp>
    </p:spTree>
    <p:extLst>
      <p:ext uri="{BB962C8B-B14F-4D97-AF65-F5344CB8AC3E}">
        <p14:creationId xmlns:p14="http://schemas.microsoft.com/office/powerpoint/2010/main" val="11374836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2432"/>
            <a:ext cx="8568952" cy="594320"/>
          </a:xfrm>
        </p:spPr>
        <p:txBody>
          <a:bodyPr>
            <a:normAutofit fontScale="90000"/>
          </a:bodyPr>
          <a:lstStyle/>
          <a:p>
            <a:r>
              <a:rPr lang="tr-TR" dirty="0" smtClean="0">
                <a:latin typeface="Trebuchet MS" panose="020B0603020202020204" pitchFamily="34" charset="0"/>
              </a:rPr>
              <a:t>Mg alaşımları</a:t>
            </a:r>
            <a:endParaRPr lang="tr-TR" dirty="0">
              <a:latin typeface="Trebuchet MS" panose="020B0603020202020204" pitchFamily="34" charset="0"/>
            </a:endParaRPr>
          </a:p>
        </p:txBody>
      </p:sp>
      <p:sp>
        <p:nvSpPr>
          <p:cNvPr id="2" name="Dikdörtgen 1"/>
          <p:cNvSpPr/>
          <p:nvPr/>
        </p:nvSpPr>
        <p:spPr>
          <a:xfrm>
            <a:off x="251520" y="1262365"/>
            <a:ext cx="8640960" cy="5493812"/>
          </a:xfrm>
          <a:prstGeom prst="rect">
            <a:avLst/>
          </a:prstGeom>
        </p:spPr>
        <p:txBody>
          <a:bodyPr wrap="square">
            <a:spAutoFit/>
          </a:bodyPr>
          <a:lstStyle/>
          <a:p>
            <a:r>
              <a:rPr lang="tr-TR" sz="2800" b="1" dirty="0" smtClean="0">
                <a:latin typeface="Trebuchet MS" panose="020B0603020202020204" pitchFamily="34" charset="0"/>
              </a:rPr>
              <a:t>Döküm Alaşımları</a:t>
            </a:r>
          </a:p>
          <a:p>
            <a:r>
              <a:rPr lang="tr-TR" sz="2800" dirty="0" smtClean="0">
                <a:latin typeface="Trebuchet MS" panose="020B0603020202020204" pitchFamily="34" charset="0"/>
              </a:rPr>
              <a:t>akışkanlık, besleme, mukavemet </a:t>
            </a:r>
            <a:r>
              <a:rPr lang="tr-TR" sz="2800" dirty="0">
                <a:latin typeface="Trebuchet MS" panose="020B0603020202020204" pitchFamily="34" charset="0"/>
              </a:rPr>
              <a:t>ve korozyon dirençlerinin iyileştirilmesi </a:t>
            </a:r>
            <a:r>
              <a:rPr lang="tr-TR" sz="2800" dirty="0" smtClean="0">
                <a:latin typeface="Trebuchet MS" panose="020B0603020202020204" pitchFamily="34" charset="0"/>
              </a:rPr>
              <a:t>bakımından Al, </a:t>
            </a:r>
            <a:r>
              <a:rPr lang="tr-TR" sz="2800" dirty="0" err="1" smtClean="0">
                <a:latin typeface="Trebuchet MS" panose="020B0603020202020204" pitchFamily="34" charset="0"/>
              </a:rPr>
              <a:t>Zn</a:t>
            </a:r>
            <a:r>
              <a:rPr lang="tr-TR" sz="2800" dirty="0" smtClean="0">
                <a:latin typeface="Trebuchet MS" panose="020B0603020202020204" pitchFamily="34" charset="0"/>
              </a:rPr>
              <a:t>, </a:t>
            </a:r>
            <a:r>
              <a:rPr lang="tr-TR" sz="2800" dirty="0" err="1" smtClean="0">
                <a:latin typeface="Trebuchet MS" panose="020B0603020202020204" pitchFamily="34" charset="0"/>
              </a:rPr>
              <a:t>Zr</a:t>
            </a:r>
            <a:r>
              <a:rPr lang="tr-TR" sz="2800" dirty="0" smtClean="0">
                <a:latin typeface="Trebuchet MS" panose="020B0603020202020204" pitchFamily="34" charset="0"/>
              </a:rPr>
              <a:t> </a:t>
            </a:r>
            <a:r>
              <a:rPr lang="tr-TR" sz="2800" dirty="0">
                <a:latin typeface="Trebuchet MS" panose="020B0603020202020204" pitchFamily="34" charset="0"/>
              </a:rPr>
              <a:t>ve nadir toprak elementleri ile </a:t>
            </a:r>
            <a:r>
              <a:rPr lang="tr-TR" sz="2800" dirty="0" smtClean="0">
                <a:latin typeface="Trebuchet MS" panose="020B0603020202020204" pitchFamily="34" charset="0"/>
              </a:rPr>
              <a:t>alaşımlanıp döküm </a:t>
            </a:r>
            <a:r>
              <a:rPr lang="tr-TR" sz="2800" dirty="0">
                <a:latin typeface="Trebuchet MS" panose="020B0603020202020204" pitchFamily="34" charset="0"/>
              </a:rPr>
              <a:t>yöntemiyle üretilir</a:t>
            </a:r>
            <a:r>
              <a:rPr lang="tr-TR" sz="2800" dirty="0" smtClean="0">
                <a:latin typeface="Trebuchet MS" panose="020B0603020202020204" pitchFamily="34" charset="0"/>
              </a:rPr>
              <a:t>.</a:t>
            </a:r>
            <a:endParaRPr lang="tr-TR" sz="2800" dirty="0">
              <a:latin typeface="Trebuchet MS" panose="020B0603020202020204" pitchFamily="34" charset="0"/>
            </a:endParaRPr>
          </a:p>
          <a:p>
            <a:pPr>
              <a:spcBef>
                <a:spcPts val="1800"/>
              </a:spcBef>
            </a:pPr>
            <a:r>
              <a:rPr lang="tr-TR" sz="2800" b="1" dirty="0" smtClean="0">
                <a:latin typeface="Trebuchet MS" panose="020B0603020202020204" pitchFamily="34" charset="0"/>
              </a:rPr>
              <a:t>İşlem Alaşımları</a:t>
            </a:r>
            <a:endParaRPr lang="tr-TR" sz="2800" b="1" dirty="0">
              <a:latin typeface="Trebuchet MS" panose="020B0603020202020204" pitchFamily="34" charset="0"/>
            </a:endParaRPr>
          </a:p>
          <a:p>
            <a:r>
              <a:rPr lang="tr-TR" sz="2800" dirty="0" smtClean="0">
                <a:latin typeface="Trebuchet MS" panose="020B0603020202020204" pitchFamily="34" charset="0"/>
              </a:rPr>
              <a:t>haddelenmiş levha/folyo</a:t>
            </a:r>
            <a:r>
              <a:rPr lang="tr-TR" sz="2800" dirty="0">
                <a:latin typeface="Trebuchet MS" panose="020B0603020202020204" pitchFamily="34" charset="0"/>
              </a:rPr>
              <a:t>, </a:t>
            </a:r>
            <a:r>
              <a:rPr lang="tr-TR" sz="2800" dirty="0" err="1" smtClean="0">
                <a:latin typeface="Trebuchet MS" panose="020B0603020202020204" pitchFamily="34" charset="0"/>
              </a:rPr>
              <a:t>ektrüzyon</a:t>
            </a:r>
            <a:r>
              <a:rPr lang="tr-TR" sz="2800" dirty="0" smtClean="0">
                <a:latin typeface="Trebuchet MS" panose="020B0603020202020204" pitchFamily="34" charset="0"/>
              </a:rPr>
              <a:t> (çubuk</a:t>
            </a:r>
            <a:r>
              <a:rPr lang="tr-TR" sz="2800" dirty="0">
                <a:latin typeface="Trebuchet MS" panose="020B0603020202020204" pitchFamily="34" charset="0"/>
              </a:rPr>
              <a:t>, boru ve şekilli parçalar) </a:t>
            </a:r>
            <a:r>
              <a:rPr lang="tr-TR" sz="2800" dirty="0" smtClean="0">
                <a:latin typeface="Trebuchet MS" panose="020B0603020202020204" pitchFamily="34" charset="0"/>
              </a:rPr>
              <a:t>ve dövme mamuller </a:t>
            </a:r>
            <a:r>
              <a:rPr lang="tr-TR" sz="2800" dirty="0">
                <a:latin typeface="Trebuchet MS" panose="020B0603020202020204" pitchFamily="34" charset="0"/>
              </a:rPr>
              <a:t>olarak üretilir</a:t>
            </a:r>
            <a:r>
              <a:rPr lang="tr-TR" sz="2800" dirty="0" smtClean="0">
                <a:latin typeface="Trebuchet MS" panose="020B0603020202020204" pitchFamily="34" charset="0"/>
              </a:rPr>
              <a:t>. İşlem </a:t>
            </a:r>
            <a:r>
              <a:rPr lang="tr-TR" sz="2800" dirty="0">
                <a:latin typeface="Trebuchet MS" panose="020B0603020202020204" pitchFamily="34" charset="0"/>
              </a:rPr>
              <a:t>alaşımlarının en önemli avantajı düşük fiyat, </a:t>
            </a:r>
            <a:r>
              <a:rPr lang="tr-TR" sz="2800" dirty="0" smtClean="0">
                <a:latin typeface="Trebuchet MS" panose="020B0603020202020204" pitchFamily="34" charset="0"/>
              </a:rPr>
              <a:t>yüksek dayanım </a:t>
            </a:r>
            <a:r>
              <a:rPr lang="tr-TR" sz="2800" dirty="0">
                <a:latin typeface="Trebuchet MS" panose="020B0603020202020204" pitchFamily="34" charset="0"/>
              </a:rPr>
              <a:t>ve </a:t>
            </a:r>
            <a:r>
              <a:rPr lang="tr-TR" sz="2800" dirty="0" err="1" smtClean="0">
                <a:latin typeface="Trebuchet MS" panose="020B0603020202020204" pitchFamily="34" charset="0"/>
              </a:rPr>
              <a:t>sünekliktir</a:t>
            </a:r>
            <a:r>
              <a:rPr lang="tr-TR" sz="2800" dirty="0" smtClean="0">
                <a:latin typeface="Trebuchet MS" panose="020B0603020202020204" pitchFamily="34" charset="0"/>
              </a:rPr>
              <a:t>. </a:t>
            </a:r>
          </a:p>
          <a:p>
            <a:r>
              <a:rPr lang="tr-TR" sz="2800" dirty="0" smtClean="0">
                <a:latin typeface="Trebuchet MS" panose="020B0603020202020204" pitchFamily="34" charset="0"/>
              </a:rPr>
              <a:t>Döküm </a:t>
            </a:r>
            <a:r>
              <a:rPr lang="tr-TR" sz="2800" dirty="0">
                <a:latin typeface="Trebuchet MS" panose="020B0603020202020204" pitchFamily="34" charset="0"/>
              </a:rPr>
              <a:t>haline göre mekanik özellikler </a:t>
            </a:r>
            <a:r>
              <a:rPr lang="tr-TR" sz="2800" dirty="0" smtClean="0">
                <a:latin typeface="Trebuchet MS" panose="020B0603020202020204" pitchFamily="34" charset="0"/>
              </a:rPr>
              <a:t>bakımından daha </a:t>
            </a:r>
            <a:r>
              <a:rPr lang="tr-TR" sz="2800" dirty="0">
                <a:latin typeface="Trebuchet MS" panose="020B0603020202020204" pitchFamily="34" charset="0"/>
              </a:rPr>
              <a:t>fazla alanda kullanılma özelliğine sahiptir</a:t>
            </a:r>
            <a:r>
              <a:rPr lang="tr-TR" sz="2800" dirty="0" smtClean="0">
                <a:latin typeface="Trebuchet MS" panose="020B0603020202020204" pitchFamily="34" charset="0"/>
              </a:rPr>
              <a:t>.</a:t>
            </a:r>
            <a:endParaRPr lang="tr-TR" sz="2800" dirty="0">
              <a:latin typeface="Trebuchet MS" panose="020B0603020202020204" pitchFamily="34" charset="0"/>
            </a:endParaRPr>
          </a:p>
        </p:txBody>
      </p:sp>
    </p:spTree>
    <p:extLst>
      <p:ext uri="{BB962C8B-B14F-4D97-AF65-F5344CB8AC3E}">
        <p14:creationId xmlns:p14="http://schemas.microsoft.com/office/powerpoint/2010/main" val="350090857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536" y="1591920"/>
            <a:ext cx="7200800" cy="4001095"/>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Mg-Al döküm alaşımları</a:t>
            </a:r>
            <a:endParaRPr lang="tr-TR" sz="2800" dirty="0">
              <a:latin typeface="Trebuchet MS" pitchFamily="34" charset="0"/>
            </a:endParaRP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Mg-Al-</a:t>
            </a:r>
            <a:r>
              <a:rPr lang="tr-TR" sz="2800" dirty="0" err="1" smtClean="0">
                <a:latin typeface="Trebuchet MS" pitchFamily="34" charset="0"/>
              </a:rPr>
              <a:t>Zn</a:t>
            </a:r>
            <a:r>
              <a:rPr lang="tr-TR" sz="2800" dirty="0" smtClean="0">
                <a:latin typeface="Trebuchet MS" pitchFamily="34" charset="0"/>
              </a:rPr>
              <a:t> döküm </a:t>
            </a:r>
            <a:r>
              <a:rPr lang="tr-TR" sz="2800" dirty="0" smtClean="0">
                <a:latin typeface="Trebuchet MS" pitchFamily="34" charset="0"/>
              </a:rPr>
              <a:t>alaşımları</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Mg-Al-Mn döküm alaşımları</a:t>
            </a:r>
            <a:endParaRPr lang="tr-TR" sz="2800" dirty="0">
              <a:latin typeface="Trebuchet MS" pitchFamily="34" charset="0"/>
            </a:endParaRPr>
          </a:p>
          <a:p>
            <a:pPr marL="457200" indent="-457200">
              <a:spcAft>
                <a:spcPts val="600"/>
              </a:spcAft>
              <a:buClr>
                <a:schemeClr val="bg2">
                  <a:lumMod val="50000"/>
                </a:schemeClr>
              </a:buClr>
              <a:buFont typeface="Trebuchet MS" panose="020B0603020202020204" pitchFamily="34" charset="0"/>
              <a:buChar char="●"/>
            </a:pPr>
            <a:r>
              <a:rPr lang="en-US" sz="2800" dirty="0" smtClean="0">
                <a:latin typeface="Trebuchet MS" pitchFamily="34" charset="0"/>
              </a:rPr>
              <a:t>Mg-Zn </a:t>
            </a:r>
            <a:r>
              <a:rPr lang="tr-TR" sz="2800" dirty="0" smtClean="0">
                <a:latin typeface="Trebuchet MS" pitchFamily="34" charset="0"/>
              </a:rPr>
              <a:t>ve</a:t>
            </a:r>
            <a:r>
              <a:rPr lang="en-US" sz="2800" dirty="0" smtClean="0">
                <a:latin typeface="Trebuchet MS" pitchFamily="34" charset="0"/>
              </a:rPr>
              <a:t> </a:t>
            </a:r>
            <a:r>
              <a:rPr lang="en-US" sz="2800" dirty="0">
                <a:latin typeface="Trebuchet MS" pitchFamily="34" charset="0"/>
              </a:rPr>
              <a:t>Mg-Zn-Cu </a:t>
            </a:r>
            <a:r>
              <a:rPr lang="tr-TR" sz="2800" dirty="0" smtClean="0">
                <a:latin typeface="Trebuchet MS" pitchFamily="34" charset="0"/>
              </a:rPr>
              <a:t>döküm alaşımları</a:t>
            </a:r>
            <a:endParaRPr lang="en-US" sz="2800" dirty="0">
              <a:latin typeface="Trebuchet MS" pitchFamily="34" charset="0"/>
            </a:endParaRPr>
          </a:p>
          <a:p>
            <a:pPr marL="457200" indent="-457200">
              <a:spcAft>
                <a:spcPts val="600"/>
              </a:spcAft>
              <a:buClr>
                <a:schemeClr val="bg2">
                  <a:lumMod val="50000"/>
                </a:schemeClr>
              </a:buClr>
              <a:buFont typeface="Trebuchet MS" panose="020B0603020202020204" pitchFamily="34" charset="0"/>
              <a:buChar char="●"/>
            </a:pPr>
            <a:r>
              <a:rPr lang="en-US" sz="2800" dirty="0" smtClean="0">
                <a:latin typeface="Trebuchet MS" pitchFamily="34" charset="0"/>
              </a:rPr>
              <a:t>Mg-Zn-</a:t>
            </a:r>
            <a:r>
              <a:rPr lang="en-US" sz="2800" dirty="0" err="1" smtClean="0">
                <a:latin typeface="Trebuchet MS" pitchFamily="34" charset="0"/>
              </a:rPr>
              <a:t>Zr</a:t>
            </a:r>
            <a:r>
              <a:rPr lang="en-US" sz="2800" dirty="0" smtClean="0">
                <a:latin typeface="Trebuchet MS" pitchFamily="34" charset="0"/>
              </a:rPr>
              <a:t> </a:t>
            </a:r>
            <a:r>
              <a:rPr lang="tr-TR" sz="2800" dirty="0" smtClean="0">
                <a:latin typeface="Trebuchet MS" pitchFamily="34" charset="0"/>
              </a:rPr>
              <a:t>ve</a:t>
            </a:r>
            <a:r>
              <a:rPr lang="en-US" sz="2800" dirty="0" smtClean="0">
                <a:latin typeface="Trebuchet MS" pitchFamily="34" charset="0"/>
              </a:rPr>
              <a:t> </a:t>
            </a:r>
            <a:r>
              <a:rPr lang="en-US" sz="2800" dirty="0">
                <a:latin typeface="Trebuchet MS" pitchFamily="34" charset="0"/>
              </a:rPr>
              <a:t>Mg-RE-Zn-</a:t>
            </a:r>
            <a:r>
              <a:rPr lang="en-US" sz="2800" dirty="0" err="1">
                <a:latin typeface="Trebuchet MS" pitchFamily="34" charset="0"/>
              </a:rPr>
              <a:t>Zr</a:t>
            </a:r>
            <a:r>
              <a:rPr lang="en-US" sz="2800" dirty="0">
                <a:latin typeface="Trebuchet MS" pitchFamily="34" charset="0"/>
              </a:rPr>
              <a:t> </a:t>
            </a:r>
            <a:r>
              <a:rPr lang="tr-TR" sz="2800" dirty="0" smtClean="0">
                <a:latin typeface="Trebuchet MS" pitchFamily="34" charset="0"/>
              </a:rPr>
              <a:t>döküm alaşımı</a:t>
            </a:r>
            <a:endParaRPr lang="en-US" sz="2800" dirty="0">
              <a:latin typeface="Trebuchet MS" pitchFamily="34" charset="0"/>
            </a:endParaRP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yüksek sıcaklık Mg döküm alaşımları</a:t>
            </a:r>
          </a:p>
          <a:p>
            <a:pPr marL="457200" indent="-457200">
              <a:buClr>
                <a:schemeClr val="bg2">
                  <a:lumMod val="50000"/>
                </a:schemeClr>
              </a:buClr>
              <a:buFont typeface="Trebuchet MS" panose="020B0603020202020204" pitchFamily="34" charset="0"/>
              <a:buChar char="●"/>
            </a:pP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Mg işlem alaşımları</a:t>
            </a:r>
          </a:p>
        </p:txBody>
      </p:sp>
      <p:sp>
        <p:nvSpPr>
          <p:cNvPr id="6" name="Başlık 3"/>
          <p:cNvSpPr>
            <a:spLocks noGrp="1"/>
          </p:cNvSpPr>
          <p:nvPr>
            <p:ph type="title"/>
          </p:nvPr>
        </p:nvSpPr>
        <p:spPr>
          <a:xfrm>
            <a:off x="467544" y="818456"/>
            <a:ext cx="7344816" cy="594320"/>
          </a:xfrm>
        </p:spPr>
        <p:txBody>
          <a:bodyPr>
            <a:normAutofit fontScale="90000"/>
          </a:bodyPr>
          <a:lstStyle/>
          <a:p>
            <a:r>
              <a:rPr lang="tr-TR" dirty="0" smtClean="0">
                <a:latin typeface="Trebuchet MS" panose="020B0603020202020204" pitchFamily="34" charset="0"/>
              </a:rPr>
              <a:t>Magnezyum alaşım çeşitleri</a:t>
            </a:r>
            <a:endParaRPr lang="tr-TR" dirty="0">
              <a:latin typeface="Trebuchet MS" panose="020B0603020202020204" pitchFamily="34" charset="0"/>
            </a:endParaRPr>
          </a:p>
        </p:txBody>
      </p:sp>
    </p:spTree>
    <p:extLst>
      <p:ext uri="{BB962C8B-B14F-4D97-AF65-F5344CB8AC3E}">
        <p14:creationId xmlns:p14="http://schemas.microsoft.com/office/powerpoint/2010/main" val="354345352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3"/>
          <p:cNvSpPr>
            <a:spLocks noGrp="1"/>
          </p:cNvSpPr>
          <p:nvPr>
            <p:ph type="title"/>
          </p:nvPr>
        </p:nvSpPr>
        <p:spPr>
          <a:xfrm>
            <a:off x="395536" y="674440"/>
            <a:ext cx="7344816" cy="594320"/>
          </a:xfrm>
        </p:spPr>
        <p:txBody>
          <a:bodyPr>
            <a:normAutofit fontScale="90000"/>
          </a:bodyPr>
          <a:lstStyle/>
          <a:p>
            <a:r>
              <a:rPr lang="tr-TR" dirty="0" smtClean="0">
                <a:latin typeface="Trebuchet MS" panose="020B0603020202020204" pitchFamily="34" charset="0"/>
              </a:rPr>
              <a:t>Mg-Al döküm alaşımı</a:t>
            </a:r>
            <a:endParaRPr lang="tr-TR" dirty="0">
              <a:latin typeface="Trebuchet MS" panose="020B0603020202020204" pitchFamily="34" charset="0"/>
            </a:endParaRPr>
          </a:p>
        </p:txBody>
      </p:sp>
      <p:sp>
        <p:nvSpPr>
          <p:cNvPr id="7" name="6 Metin kutusu"/>
          <p:cNvSpPr txBox="1"/>
          <p:nvPr/>
        </p:nvSpPr>
        <p:spPr>
          <a:xfrm>
            <a:off x="323528" y="1412776"/>
            <a:ext cx="8640960" cy="3108543"/>
          </a:xfrm>
          <a:prstGeom prst="rect">
            <a:avLst/>
          </a:prstGeom>
          <a:noFill/>
        </p:spPr>
        <p:txBody>
          <a:bodyPr wrap="square" rtlCol="0">
            <a:spAutoFit/>
          </a:bodyPr>
          <a:lstStyle/>
          <a:p>
            <a:r>
              <a:rPr lang="tr-TR" sz="2800" dirty="0" smtClean="0">
                <a:latin typeface="Trebuchet MS" pitchFamily="34" charset="0"/>
              </a:rPr>
              <a:t>En yüksek Al çözünürlüğü 473 </a:t>
            </a:r>
            <a:r>
              <a:rPr lang="tr-TR" sz="2800" dirty="0" smtClean="0">
                <a:latin typeface="Trebuchet MS" pitchFamily="34" charset="0"/>
                <a:sym typeface="Symbol"/>
              </a:rPr>
              <a:t></a:t>
            </a:r>
            <a:r>
              <a:rPr lang="tr-TR" sz="2800" dirty="0" smtClean="0">
                <a:latin typeface="Trebuchet MS" pitchFamily="34" charset="0"/>
              </a:rPr>
              <a:t>C’de %12.7 kadardır.</a:t>
            </a:r>
          </a:p>
          <a:p>
            <a:r>
              <a:rPr lang="tr-TR" sz="2800" dirty="0" smtClean="0">
                <a:latin typeface="Trebuchet MS" pitchFamily="34" charset="0"/>
              </a:rPr>
              <a:t>Çözeltiye alma işlemi sonrasında bu alaşımda GP </a:t>
            </a:r>
            <a:r>
              <a:rPr lang="tr-TR" sz="2800" dirty="0" err="1" smtClean="0">
                <a:latin typeface="Trebuchet MS" pitchFamily="34" charset="0"/>
              </a:rPr>
              <a:t>zonları</a:t>
            </a:r>
            <a:r>
              <a:rPr lang="tr-TR" sz="2800" dirty="0">
                <a:latin typeface="Trebuchet MS" pitchFamily="34" charset="0"/>
              </a:rPr>
              <a:t> </a:t>
            </a:r>
            <a:r>
              <a:rPr lang="tr-TR" sz="2800" dirty="0" smtClean="0">
                <a:latin typeface="Trebuchet MS" pitchFamily="34" charset="0"/>
              </a:rPr>
              <a:t>yerine </a:t>
            </a:r>
          </a:p>
          <a:p>
            <a:r>
              <a:rPr lang="tr-TR" sz="2800" dirty="0" smtClean="0">
                <a:latin typeface="Trebuchet MS" pitchFamily="34" charset="0"/>
              </a:rPr>
              <a:t>doğrudan </a:t>
            </a:r>
          </a:p>
          <a:p>
            <a:r>
              <a:rPr lang="tr-TR" sz="2800" dirty="0" smtClean="0">
                <a:latin typeface="Trebuchet MS" pitchFamily="34" charset="0"/>
              </a:rPr>
              <a:t>Mg</a:t>
            </a:r>
            <a:r>
              <a:rPr lang="tr-TR" sz="2800" baseline="-25000" dirty="0" smtClean="0">
                <a:latin typeface="Trebuchet MS" pitchFamily="34" charset="0"/>
              </a:rPr>
              <a:t>17</a:t>
            </a:r>
            <a:r>
              <a:rPr lang="tr-TR" sz="2800" dirty="0" smtClean="0">
                <a:latin typeface="Trebuchet MS" pitchFamily="34" charset="0"/>
              </a:rPr>
              <a:t>Al</a:t>
            </a:r>
            <a:r>
              <a:rPr lang="tr-TR" sz="2800" baseline="-25000" dirty="0" smtClean="0">
                <a:latin typeface="Trebuchet MS" pitchFamily="34" charset="0"/>
              </a:rPr>
              <a:t>12</a:t>
            </a:r>
            <a:r>
              <a:rPr lang="tr-TR" sz="2800" dirty="0" smtClean="0">
                <a:latin typeface="Trebuchet MS" pitchFamily="34" charset="0"/>
              </a:rPr>
              <a:t> </a:t>
            </a:r>
          </a:p>
          <a:p>
            <a:r>
              <a:rPr lang="tr-TR" sz="2800" dirty="0" smtClean="0">
                <a:latin typeface="Trebuchet MS" pitchFamily="34" charset="0"/>
              </a:rPr>
              <a:t>denge fazı </a:t>
            </a:r>
          </a:p>
          <a:p>
            <a:r>
              <a:rPr lang="tr-TR" sz="2800" dirty="0" smtClean="0">
                <a:latin typeface="Trebuchet MS" pitchFamily="34" charset="0"/>
              </a:rPr>
              <a:t>oluşur. </a:t>
            </a:r>
          </a:p>
        </p:txBody>
      </p:sp>
      <p:pic>
        <p:nvPicPr>
          <p:cNvPr id="51202" name="Picture 2" descr="#">
            <a:hlinkClick r:id="rId2"/>
          </p:cNvPr>
          <p:cNvPicPr>
            <a:picLocks noChangeAspect="1" noChangeArrowheads="1"/>
          </p:cNvPicPr>
          <p:nvPr/>
        </p:nvPicPr>
        <p:blipFill>
          <a:blip r:embed="rId3" cstate="print">
            <a:lum bright="-1000"/>
          </a:blip>
          <a:srcRect/>
          <a:stretch>
            <a:fillRect/>
          </a:stretch>
        </p:blipFill>
        <p:spPr bwMode="auto">
          <a:xfrm>
            <a:off x="2987824" y="2513903"/>
            <a:ext cx="5663211" cy="4011441"/>
          </a:xfrm>
          <a:prstGeom prst="rect">
            <a:avLst/>
          </a:prstGeom>
          <a:noFill/>
        </p:spPr>
      </p:pic>
    </p:spTree>
    <p:extLst>
      <p:ext uri="{BB962C8B-B14F-4D97-AF65-F5344CB8AC3E}">
        <p14:creationId xmlns:p14="http://schemas.microsoft.com/office/powerpoint/2010/main" val="247516048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3"/>
          <p:cNvSpPr>
            <a:spLocks noGrp="1"/>
          </p:cNvSpPr>
          <p:nvPr>
            <p:ph type="title"/>
          </p:nvPr>
        </p:nvSpPr>
        <p:spPr>
          <a:xfrm>
            <a:off x="395536" y="818456"/>
            <a:ext cx="7344816" cy="594320"/>
          </a:xfrm>
        </p:spPr>
        <p:txBody>
          <a:bodyPr>
            <a:normAutofit fontScale="90000"/>
          </a:bodyPr>
          <a:lstStyle/>
          <a:p>
            <a:r>
              <a:rPr lang="tr-TR" dirty="0" smtClean="0">
                <a:latin typeface="Trebuchet MS" panose="020B0603020202020204" pitchFamily="34" charset="0"/>
              </a:rPr>
              <a:t>Mg-Al döküm alaşımı</a:t>
            </a:r>
            <a:endParaRPr lang="tr-TR" dirty="0">
              <a:latin typeface="Trebuchet MS" panose="020B0603020202020204" pitchFamily="34" charset="0"/>
            </a:endParaRPr>
          </a:p>
        </p:txBody>
      </p:sp>
      <p:sp>
        <p:nvSpPr>
          <p:cNvPr id="7" name="6 Metin kutusu"/>
          <p:cNvSpPr txBox="1"/>
          <p:nvPr/>
        </p:nvSpPr>
        <p:spPr>
          <a:xfrm>
            <a:off x="323528" y="1474906"/>
            <a:ext cx="8640960" cy="4739759"/>
          </a:xfrm>
          <a:prstGeom prst="rect">
            <a:avLst/>
          </a:prstGeom>
          <a:noFill/>
        </p:spPr>
        <p:txBody>
          <a:bodyPr wrap="square" rtlCol="0">
            <a:spAutoFit/>
          </a:bodyPr>
          <a:lstStyle/>
          <a:p>
            <a:pPr>
              <a:spcAft>
                <a:spcPts val="1200"/>
              </a:spcAft>
            </a:pPr>
            <a:r>
              <a:rPr lang="tr-TR" sz="2800" dirty="0" smtClean="0">
                <a:latin typeface="Trebuchet MS" pitchFamily="34" charset="0"/>
              </a:rPr>
              <a:t>hafiftir </a:t>
            </a:r>
            <a:r>
              <a:rPr lang="tr-TR" sz="2800" dirty="0">
                <a:latin typeface="Trebuchet MS" pitchFamily="34" charset="0"/>
              </a:rPr>
              <a:t>ve yüksek </a:t>
            </a:r>
            <a:r>
              <a:rPr lang="tr-TR" sz="2800" dirty="0" err="1">
                <a:latin typeface="Trebuchet MS" pitchFamily="34" charset="0"/>
              </a:rPr>
              <a:t>sünekliğe</a:t>
            </a:r>
            <a:r>
              <a:rPr lang="tr-TR" sz="2800" dirty="0">
                <a:latin typeface="Trebuchet MS" pitchFamily="34" charset="0"/>
              </a:rPr>
              <a:t> sahiptir.</a:t>
            </a:r>
          </a:p>
          <a:p>
            <a:pPr>
              <a:spcAft>
                <a:spcPts val="1200"/>
              </a:spcAft>
            </a:pPr>
            <a:r>
              <a:rPr lang="tr-TR" sz="2800" dirty="0" smtClean="0">
                <a:latin typeface="Trebuchet MS" pitchFamily="34" charset="0"/>
              </a:rPr>
              <a:t>Al ile mukavemet, dökülebilirlik ve korozyon direnci artar.</a:t>
            </a:r>
          </a:p>
          <a:p>
            <a:pPr>
              <a:spcAft>
                <a:spcPts val="1200"/>
              </a:spcAft>
            </a:pPr>
            <a:r>
              <a:rPr lang="tr-TR" sz="2800" dirty="0" smtClean="0">
                <a:latin typeface="Trebuchet MS" pitchFamily="34" charset="0"/>
              </a:rPr>
              <a:t>Mg</a:t>
            </a:r>
            <a:r>
              <a:rPr lang="tr-TR" sz="2800" baseline="-25000" dirty="0" smtClean="0">
                <a:latin typeface="Trebuchet MS" pitchFamily="34" charset="0"/>
              </a:rPr>
              <a:t>17</a:t>
            </a:r>
            <a:r>
              <a:rPr lang="tr-TR" sz="2800" dirty="0" smtClean="0">
                <a:latin typeface="Trebuchet MS" pitchFamily="34" charset="0"/>
              </a:rPr>
              <a:t>Al</a:t>
            </a:r>
            <a:r>
              <a:rPr lang="tr-TR" sz="2800" baseline="-25000" dirty="0" smtClean="0">
                <a:latin typeface="Trebuchet MS" pitchFamily="34" charset="0"/>
              </a:rPr>
              <a:t>12</a:t>
            </a:r>
            <a:r>
              <a:rPr lang="tr-TR" sz="2800" dirty="0" smtClean="0">
                <a:latin typeface="Trebuchet MS" pitchFamily="34" charset="0"/>
              </a:rPr>
              <a:t> bileşik partikülleri iridir ve matrisle </a:t>
            </a:r>
            <a:r>
              <a:rPr lang="tr-TR" sz="2800" dirty="0" err="1" smtClean="0">
                <a:latin typeface="Trebuchet MS" pitchFamily="34" charset="0"/>
              </a:rPr>
              <a:t>koheran</a:t>
            </a:r>
            <a:r>
              <a:rPr lang="tr-TR" sz="2800" dirty="0" smtClean="0">
                <a:latin typeface="Trebuchet MS" pitchFamily="34" charset="0"/>
              </a:rPr>
              <a:t> </a:t>
            </a:r>
          </a:p>
          <a:p>
            <a:pPr>
              <a:spcAft>
                <a:spcPts val="1200"/>
              </a:spcAft>
            </a:pPr>
            <a:r>
              <a:rPr lang="tr-TR" sz="2800" dirty="0" smtClean="0">
                <a:latin typeface="Trebuchet MS" pitchFamily="34" charset="0"/>
              </a:rPr>
              <a:t>değildir.</a:t>
            </a:r>
          </a:p>
          <a:p>
            <a:pPr>
              <a:spcAft>
                <a:spcPts val="1200"/>
              </a:spcAft>
            </a:pPr>
            <a:r>
              <a:rPr lang="tr-TR" sz="2800" dirty="0" smtClean="0">
                <a:latin typeface="Trebuchet MS" pitchFamily="34" charset="0"/>
              </a:rPr>
              <a:t>Bu nedenle bu alaşımlarda çökelme sertleşmesi mümkün değildir</a:t>
            </a:r>
            <a:r>
              <a:rPr lang="tr-TR" sz="2800" dirty="0">
                <a:latin typeface="Trebuchet MS" pitchFamily="34" charset="0"/>
              </a:rPr>
              <a:t>.</a:t>
            </a:r>
            <a:endParaRPr lang="tr-TR" sz="2800" dirty="0" smtClean="0">
              <a:latin typeface="Trebuchet MS" pitchFamily="34" charset="0"/>
            </a:endParaRPr>
          </a:p>
          <a:p>
            <a:pPr>
              <a:spcAft>
                <a:spcPts val="1200"/>
              </a:spcAft>
            </a:pPr>
            <a:r>
              <a:rPr lang="tr-TR" sz="2800" dirty="0" smtClean="0">
                <a:latin typeface="Trebuchet MS" pitchFamily="34" charset="0"/>
              </a:rPr>
              <a:t>Çökelme sertleşmesi için bu alaşımlara </a:t>
            </a:r>
            <a:r>
              <a:rPr lang="tr-TR" sz="2800" dirty="0" err="1" smtClean="0">
                <a:latin typeface="Trebuchet MS" pitchFamily="34" charset="0"/>
              </a:rPr>
              <a:t>Zn</a:t>
            </a:r>
            <a:r>
              <a:rPr lang="tr-TR" sz="2800" dirty="0" smtClean="0">
                <a:latin typeface="Trebuchet MS" pitchFamily="34" charset="0"/>
              </a:rPr>
              <a:t> ilave edilir.</a:t>
            </a:r>
          </a:p>
        </p:txBody>
      </p:sp>
    </p:spTree>
    <p:extLst>
      <p:ext uri="{BB962C8B-B14F-4D97-AF65-F5344CB8AC3E}">
        <p14:creationId xmlns:p14="http://schemas.microsoft.com/office/powerpoint/2010/main" val="296034536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3"/>
          <p:cNvSpPr>
            <a:spLocks noGrp="1"/>
          </p:cNvSpPr>
          <p:nvPr>
            <p:ph type="title"/>
          </p:nvPr>
        </p:nvSpPr>
        <p:spPr>
          <a:xfrm>
            <a:off x="323528" y="602432"/>
            <a:ext cx="7344816" cy="594320"/>
          </a:xfrm>
        </p:spPr>
        <p:txBody>
          <a:bodyPr>
            <a:normAutofit fontScale="90000"/>
          </a:bodyPr>
          <a:lstStyle/>
          <a:p>
            <a:r>
              <a:rPr lang="tr-TR" dirty="0" smtClean="0">
                <a:latin typeface="Trebuchet MS" panose="020B0603020202020204" pitchFamily="34" charset="0"/>
              </a:rPr>
              <a:t>Mg-Al-</a:t>
            </a:r>
            <a:r>
              <a:rPr lang="tr-TR" dirty="0" err="1" smtClean="0">
                <a:latin typeface="Trebuchet MS" panose="020B0603020202020204" pitchFamily="34" charset="0"/>
              </a:rPr>
              <a:t>Zn</a:t>
            </a:r>
            <a:r>
              <a:rPr lang="tr-TR" dirty="0" smtClean="0">
                <a:latin typeface="Trebuchet MS" panose="020B0603020202020204" pitchFamily="34" charset="0"/>
              </a:rPr>
              <a:t> döküm alaşımları</a:t>
            </a:r>
            <a:endParaRPr lang="tr-TR" dirty="0">
              <a:latin typeface="Trebuchet MS" panose="020B0603020202020204" pitchFamily="34" charset="0"/>
            </a:endParaRPr>
          </a:p>
        </p:txBody>
      </p:sp>
      <p:sp>
        <p:nvSpPr>
          <p:cNvPr id="7" name="6 Metin kutusu"/>
          <p:cNvSpPr txBox="1"/>
          <p:nvPr/>
        </p:nvSpPr>
        <p:spPr>
          <a:xfrm>
            <a:off x="251520" y="1146224"/>
            <a:ext cx="8676456" cy="4893647"/>
          </a:xfrm>
          <a:prstGeom prst="rect">
            <a:avLst/>
          </a:prstGeom>
          <a:noFill/>
        </p:spPr>
        <p:txBody>
          <a:bodyPr wrap="square" rtlCol="0">
            <a:spAutoFit/>
          </a:bodyPr>
          <a:lstStyle/>
          <a:p>
            <a:r>
              <a:rPr lang="tr-TR" sz="2600" dirty="0" smtClean="0">
                <a:latin typeface="Trebuchet MS" pitchFamily="34" charset="0"/>
              </a:rPr>
              <a:t>Hafif, mukavemetli ve korozyona dirençli, </a:t>
            </a:r>
            <a:r>
              <a:rPr lang="tr-TR" sz="2600" dirty="0" err="1" smtClean="0">
                <a:latin typeface="Trebuchet MS" pitchFamily="34" charset="0"/>
              </a:rPr>
              <a:t>dökülebilirliği</a:t>
            </a:r>
            <a:r>
              <a:rPr lang="tr-TR" sz="2600" dirty="0" smtClean="0">
                <a:latin typeface="Trebuchet MS" pitchFamily="34" charset="0"/>
              </a:rPr>
              <a:t> yüksek</a:t>
            </a:r>
          </a:p>
          <a:p>
            <a:r>
              <a:rPr lang="tr-TR" sz="2600" dirty="0" smtClean="0">
                <a:latin typeface="Trebuchet MS" pitchFamily="34" charset="0"/>
              </a:rPr>
              <a:t>Mg-Al alaşımlarına </a:t>
            </a:r>
            <a:r>
              <a:rPr lang="tr-TR" sz="2600" dirty="0" err="1" smtClean="0">
                <a:latin typeface="Trebuchet MS" pitchFamily="34" charset="0"/>
              </a:rPr>
              <a:t>Zn</a:t>
            </a:r>
            <a:r>
              <a:rPr lang="tr-TR" sz="2600" dirty="0" smtClean="0">
                <a:latin typeface="Trebuchet MS" pitchFamily="34" charset="0"/>
              </a:rPr>
              <a:t> ilavesi ile katı eriyik </a:t>
            </a:r>
            <a:r>
              <a:rPr lang="tr-TR" sz="2600" dirty="0">
                <a:latin typeface="Trebuchet MS" pitchFamily="34" charset="0"/>
              </a:rPr>
              <a:t>+</a:t>
            </a:r>
            <a:r>
              <a:rPr lang="tr-TR" sz="2600" dirty="0" smtClean="0">
                <a:latin typeface="Trebuchet MS" pitchFamily="34" charset="0"/>
              </a:rPr>
              <a:t> çökelme sertleşmesi</a:t>
            </a:r>
          </a:p>
          <a:p>
            <a:r>
              <a:rPr lang="tr-TR" sz="2600" dirty="0" smtClean="0">
                <a:latin typeface="Trebuchet MS" pitchFamily="34" charset="0"/>
              </a:rPr>
              <a:t>Çekme mukavemeti: 214-241 </a:t>
            </a:r>
            <a:r>
              <a:rPr lang="tr-TR" sz="2600" dirty="0" err="1" smtClean="0">
                <a:latin typeface="Trebuchet MS" pitchFamily="34" charset="0"/>
              </a:rPr>
              <a:t>MPa</a:t>
            </a:r>
            <a:r>
              <a:rPr lang="tr-TR" sz="2600" dirty="0" smtClean="0">
                <a:latin typeface="Trebuchet MS" pitchFamily="34" charset="0"/>
              </a:rPr>
              <a:t> ve uzama: %1-8</a:t>
            </a:r>
          </a:p>
          <a:p>
            <a:r>
              <a:rPr lang="tr-TR" sz="2600" dirty="0" smtClean="0">
                <a:latin typeface="Trebuchet MS" pitchFamily="34" charset="0"/>
              </a:rPr>
              <a:t>Soğumanın hızlı olduğu durumlarda Döküm yapısında tane sınırlarında Mg</a:t>
            </a:r>
            <a:r>
              <a:rPr lang="tr-TR" sz="2600" baseline="-25000" dirty="0" smtClean="0">
                <a:latin typeface="Trebuchet MS" pitchFamily="34" charset="0"/>
              </a:rPr>
              <a:t>17</a:t>
            </a:r>
            <a:r>
              <a:rPr lang="tr-TR" sz="2600" dirty="0" smtClean="0">
                <a:latin typeface="Trebuchet MS" pitchFamily="34" charset="0"/>
              </a:rPr>
              <a:t>Al</a:t>
            </a:r>
            <a:r>
              <a:rPr lang="tr-TR" sz="2600" baseline="-25000" dirty="0" smtClean="0">
                <a:latin typeface="Trebuchet MS" pitchFamily="34" charset="0"/>
              </a:rPr>
              <a:t>12</a:t>
            </a:r>
            <a:r>
              <a:rPr lang="tr-TR" sz="2600" dirty="0" smtClean="0">
                <a:latin typeface="Trebuchet MS" pitchFamily="34" charset="0"/>
              </a:rPr>
              <a:t> </a:t>
            </a:r>
            <a:r>
              <a:rPr lang="tr-TR" sz="2600" dirty="0">
                <a:latin typeface="Trebuchet MS" pitchFamily="34" charset="0"/>
              </a:rPr>
              <a:t>(</a:t>
            </a:r>
            <a:r>
              <a:rPr lang="tr-TR" sz="2600" dirty="0" smtClean="0">
                <a:latin typeface="Trebuchet MS" pitchFamily="34" charset="0"/>
                <a:sym typeface="Symbol"/>
              </a:rPr>
              <a:t> fazı) örgüsü oluşur. </a:t>
            </a:r>
          </a:p>
          <a:p>
            <a:r>
              <a:rPr lang="tr-TR" sz="2600" dirty="0" smtClean="0">
                <a:latin typeface="Trebuchet MS" pitchFamily="34" charset="0"/>
                <a:sym typeface="Symbol"/>
              </a:rPr>
              <a:t>Bu </a:t>
            </a:r>
            <a:r>
              <a:rPr lang="tr-TR" sz="2600" dirty="0" err="1" smtClean="0">
                <a:latin typeface="Trebuchet MS" pitchFamily="34" charset="0"/>
                <a:sym typeface="Symbol"/>
              </a:rPr>
              <a:t>mikroyapı</a:t>
            </a:r>
            <a:r>
              <a:rPr lang="tr-TR" sz="2600" dirty="0" smtClean="0">
                <a:latin typeface="Trebuchet MS" pitchFamily="34" charset="0"/>
                <a:sym typeface="Symbol"/>
              </a:rPr>
              <a:t> çekme mukavemeti </a:t>
            </a:r>
          </a:p>
          <a:p>
            <a:r>
              <a:rPr lang="tr-TR" sz="2600" dirty="0" smtClean="0">
                <a:latin typeface="Trebuchet MS" pitchFamily="34" charset="0"/>
                <a:sym typeface="Symbol"/>
              </a:rPr>
              <a:t>ve uzama değerlerini </a:t>
            </a:r>
          </a:p>
          <a:p>
            <a:r>
              <a:rPr lang="tr-TR" sz="2600" dirty="0" smtClean="0">
                <a:latin typeface="Trebuchet MS" pitchFamily="34" charset="0"/>
                <a:sym typeface="Symbol"/>
              </a:rPr>
              <a:t>düşürür.</a:t>
            </a:r>
          </a:p>
          <a:p>
            <a:endParaRPr lang="tr-TR" sz="2600" dirty="0" smtClean="0">
              <a:latin typeface="Trebuchet MS" pitchFamily="34" charset="0"/>
              <a:sym typeface="Symbol"/>
            </a:endParaRPr>
          </a:p>
          <a:p>
            <a:endParaRPr lang="tr-TR" sz="2600" dirty="0" smtClean="0">
              <a:latin typeface="Trebuchet MS" pitchFamily="34" charset="0"/>
              <a:sym typeface="Symbol"/>
            </a:endParaRPr>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934" t="19830" r="30151" b="56212"/>
          <a:stretch/>
        </p:blipFill>
        <p:spPr bwMode="auto">
          <a:xfrm>
            <a:off x="5553915" y="4238385"/>
            <a:ext cx="3050533" cy="2430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etin kutusu 1"/>
          <p:cNvSpPr txBox="1"/>
          <p:nvPr/>
        </p:nvSpPr>
        <p:spPr>
          <a:xfrm>
            <a:off x="683568" y="5445224"/>
            <a:ext cx="4896544" cy="1200329"/>
          </a:xfrm>
          <a:prstGeom prst="rect">
            <a:avLst/>
          </a:prstGeom>
          <a:noFill/>
        </p:spPr>
        <p:txBody>
          <a:bodyPr wrap="square" rtlCol="0">
            <a:spAutoFit/>
          </a:bodyPr>
          <a:lstStyle/>
          <a:p>
            <a:r>
              <a:rPr lang="tr-TR" sz="2400" dirty="0" smtClean="0">
                <a:latin typeface="Trebuchet MS" pitchFamily="34" charset="0"/>
              </a:rPr>
              <a:t>Hızlı soğutulmuş döküm parçada tane sınırlarında </a:t>
            </a:r>
            <a:r>
              <a:rPr lang="tr-TR" sz="2400" dirty="0">
                <a:latin typeface="Trebuchet MS" pitchFamily="34" charset="0"/>
              </a:rPr>
              <a:t>Mg</a:t>
            </a:r>
            <a:r>
              <a:rPr lang="tr-TR" sz="2400" baseline="-25000" dirty="0">
                <a:latin typeface="Trebuchet MS" pitchFamily="34" charset="0"/>
              </a:rPr>
              <a:t>17</a:t>
            </a:r>
            <a:r>
              <a:rPr lang="tr-TR" sz="2400" dirty="0">
                <a:latin typeface="Trebuchet MS" pitchFamily="34" charset="0"/>
              </a:rPr>
              <a:t>Al</a:t>
            </a:r>
            <a:r>
              <a:rPr lang="tr-TR" sz="2400" baseline="-25000" dirty="0">
                <a:latin typeface="Trebuchet MS" pitchFamily="34" charset="0"/>
              </a:rPr>
              <a:t>12</a:t>
            </a:r>
            <a:r>
              <a:rPr lang="tr-TR" sz="2400" dirty="0">
                <a:latin typeface="Trebuchet MS" pitchFamily="34" charset="0"/>
              </a:rPr>
              <a:t> (</a:t>
            </a:r>
            <a:r>
              <a:rPr lang="tr-TR" sz="2400" dirty="0">
                <a:latin typeface="Trebuchet MS" pitchFamily="34" charset="0"/>
                <a:sym typeface="Symbol"/>
              </a:rPr>
              <a:t> fazı) örgüsü </a:t>
            </a:r>
            <a:endParaRPr lang="tr-TR" sz="2400" dirty="0">
              <a:latin typeface="Trebuchet MS" pitchFamily="34" charset="0"/>
            </a:endParaRPr>
          </a:p>
        </p:txBody>
      </p:sp>
    </p:spTree>
    <p:extLst>
      <p:ext uri="{BB962C8B-B14F-4D97-AF65-F5344CB8AC3E}">
        <p14:creationId xmlns:p14="http://schemas.microsoft.com/office/powerpoint/2010/main" val="342557876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251520" y="1253073"/>
            <a:ext cx="8676456" cy="5293757"/>
          </a:xfrm>
          <a:prstGeom prst="rect">
            <a:avLst/>
          </a:prstGeom>
          <a:noFill/>
        </p:spPr>
        <p:txBody>
          <a:bodyPr wrap="square" rtlCol="0">
            <a:spAutoFit/>
          </a:bodyPr>
          <a:lstStyle/>
          <a:p>
            <a:r>
              <a:rPr lang="tr-TR" sz="2600" dirty="0" smtClean="0">
                <a:latin typeface="Trebuchet MS" pitchFamily="34" charset="0"/>
                <a:sym typeface="Symbol"/>
              </a:rPr>
              <a:t>Daha yavaş soğutulan alaşımda tane sınırlarında sürekli olmayan, </a:t>
            </a:r>
            <a:r>
              <a:rPr lang="tr-TR" sz="2600" dirty="0" err="1" smtClean="0">
                <a:latin typeface="Trebuchet MS" pitchFamily="34" charset="0"/>
                <a:sym typeface="Symbol"/>
              </a:rPr>
              <a:t>perlitik</a:t>
            </a:r>
            <a:r>
              <a:rPr lang="tr-TR" sz="2600" dirty="0" smtClean="0">
                <a:latin typeface="Trebuchet MS" pitchFamily="34" charset="0"/>
                <a:sym typeface="Symbol"/>
              </a:rPr>
              <a:t> yapıda  fazı oluşur.</a:t>
            </a:r>
          </a:p>
          <a:p>
            <a:r>
              <a:rPr lang="tr-TR" sz="2600" dirty="0" smtClean="0">
                <a:latin typeface="Trebuchet MS" panose="020B0603020202020204" pitchFamily="34" charset="0"/>
              </a:rPr>
              <a:t>%10 </a:t>
            </a:r>
            <a:r>
              <a:rPr lang="tr-TR" sz="2600" dirty="0">
                <a:latin typeface="Trebuchet MS" panose="020B0603020202020204" pitchFamily="34" charset="0"/>
              </a:rPr>
              <a:t>dan fazla Al+</a:t>
            </a:r>
            <a:r>
              <a:rPr lang="tr-TR" sz="2600" dirty="0" err="1">
                <a:latin typeface="Trebuchet MS" panose="020B0603020202020204" pitchFamily="34" charset="0"/>
              </a:rPr>
              <a:t>Zn</a:t>
            </a:r>
            <a:r>
              <a:rPr lang="tr-TR" sz="2600" dirty="0">
                <a:latin typeface="Trebuchet MS" panose="020B0603020202020204" pitchFamily="34" charset="0"/>
              </a:rPr>
              <a:t> ile </a:t>
            </a:r>
            <a:r>
              <a:rPr lang="tr-TR" sz="2600" dirty="0" smtClean="0">
                <a:latin typeface="Trebuchet MS" panose="020B0603020202020204" pitchFamily="34" charset="0"/>
              </a:rPr>
              <a:t>alaşımlandırma yapılmaz çünkü alaşımın </a:t>
            </a:r>
            <a:r>
              <a:rPr lang="tr-TR" sz="2600" dirty="0" err="1">
                <a:latin typeface="Trebuchet MS" panose="020B0603020202020204" pitchFamily="34" charset="0"/>
              </a:rPr>
              <a:t>sünekliği</a:t>
            </a:r>
            <a:r>
              <a:rPr lang="tr-TR" sz="2600" dirty="0">
                <a:latin typeface="Trebuchet MS" panose="020B0603020202020204" pitchFamily="34" charset="0"/>
              </a:rPr>
              <a:t>, gevrek metaller arası bileşik oluşumu nedeni ile azalır.</a:t>
            </a:r>
          </a:p>
          <a:p>
            <a:endParaRPr lang="tr-TR" sz="2600" dirty="0" smtClean="0">
              <a:latin typeface="Trebuchet MS" pitchFamily="34" charset="0"/>
              <a:sym typeface="Symbol"/>
            </a:endParaRPr>
          </a:p>
          <a:p>
            <a:endParaRPr lang="tr-TR" sz="2600" dirty="0" smtClean="0">
              <a:latin typeface="Trebuchet MS" pitchFamily="34" charset="0"/>
              <a:sym typeface="Symbol"/>
            </a:endParaRPr>
          </a:p>
          <a:p>
            <a:endParaRPr lang="tr-TR" sz="2600" dirty="0">
              <a:latin typeface="Trebuchet MS" pitchFamily="34" charset="0"/>
              <a:sym typeface="Symbol"/>
            </a:endParaRPr>
          </a:p>
          <a:p>
            <a:endParaRPr lang="tr-TR" sz="2600" dirty="0" smtClean="0">
              <a:latin typeface="Trebuchet MS" pitchFamily="34" charset="0"/>
              <a:sym typeface="Symbol"/>
            </a:endParaRPr>
          </a:p>
          <a:p>
            <a:endParaRPr lang="tr-TR" sz="2600" dirty="0">
              <a:latin typeface="Trebuchet MS" pitchFamily="34" charset="0"/>
              <a:sym typeface="Symbol"/>
            </a:endParaRPr>
          </a:p>
          <a:p>
            <a:r>
              <a:rPr lang="tr-TR" sz="2600" dirty="0" smtClean="0">
                <a:latin typeface="Trebuchet MS" pitchFamily="34" charset="0"/>
                <a:sym typeface="Symbol"/>
              </a:rPr>
              <a:t>T6 kondisyonda:</a:t>
            </a:r>
          </a:p>
          <a:p>
            <a:r>
              <a:rPr lang="tr-TR" sz="2600" dirty="0" smtClean="0">
                <a:latin typeface="Trebuchet MS" pitchFamily="34" charset="0"/>
                <a:sym typeface="Symbol"/>
              </a:rPr>
              <a:t>Mg</a:t>
            </a:r>
            <a:r>
              <a:rPr lang="tr-TR" sz="2600" baseline="-25000" dirty="0" smtClean="0">
                <a:latin typeface="Trebuchet MS" pitchFamily="34" charset="0"/>
                <a:sym typeface="Symbol"/>
              </a:rPr>
              <a:t>17</a:t>
            </a:r>
            <a:r>
              <a:rPr lang="tr-TR" sz="2600" dirty="0" smtClean="0">
                <a:latin typeface="Trebuchet MS" pitchFamily="34" charset="0"/>
                <a:sym typeface="Symbol"/>
              </a:rPr>
              <a:t>Al</a:t>
            </a:r>
            <a:r>
              <a:rPr lang="tr-TR" sz="2600" baseline="-25000" dirty="0" smtClean="0">
                <a:latin typeface="Trebuchet MS" pitchFamily="34" charset="0"/>
                <a:sym typeface="Symbol"/>
              </a:rPr>
              <a:t>12</a:t>
            </a:r>
            <a:r>
              <a:rPr lang="tr-TR" sz="2600" dirty="0" smtClean="0">
                <a:latin typeface="Trebuchet MS" pitchFamily="34" charset="0"/>
                <a:sym typeface="Symbol"/>
              </a:rPr>
              <a:t> ince ve homojen </a:t>
            </a:r>
          </a:p>
          <a:p>
            <a:r>
              <a:rPr lang="tr-TR" sz="2600" dirty="0" smtClean="0">
                <a:latin typeface="Trebuchet MS" pitchFamily="34" charset="0"/>
                <a:sym typeface="Symbol"/>
              </a:rPr>
              <a:t>olarak dağılır. Mekanik özellikler üstündür.</a:t>
            </a:r>
          </a:p>
        </p:txBody>
      </p:sp>
      <p:pic>
        <p:nvPicPr>
          <p:cNvPr id="10242"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5000" contrast="30000"/>
                    </a14:imgEffect>
                  </a14:imgLayer>
                </a14:imgProps>
              </a:ext>
              <a:ext uri="{28A0092B-C50C-407E-A947-70E740481C1C}">
                <a14:useLocalDpi xmlns:a14="http://schemas.microsoft.com/office/drawing/2010/main" val="0"/>
              </a:ext>
            </a:extLst>
          </a:blip>
          <a:srcRect l="52879" t="54401" r="30060" b="22243"/>
          <a:stretch/>
        </p:blipFill>
        <p:spPr bwMode="auto">
          <a:xfrm>
            <a:off x="5148064" y="3140968"/>
            <a:ext cx="3528392" cy="2716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Başlık 3"/>
          <p:cNvSpPr>
            <a:spLocks noGrp="1"/>
          </p:cNvSpPr>
          <p:nvPr>
            <p:ph type="title"/>
          </p:nvPr>
        </p:nvSpPr>
        <p:spPr>
          <a:xfrm>
            <a:off x="323528" y="602432"/>
            <a:ext cx="7344816" cy="594320"/>
          </a:xfrm>
        </p:spPr>
        <p:txBody>
          <a:bodyPr>
            <a:normAutofit fontScale="90000"/>
          </a:bodyPr>
          <a:lstStyle/>
          <a:p>
            <a:r>
              <a:rPr lang="tr-TR" dirty="0" smtClean="0">
                <a:latin typeface="Trebuchet MS" panose="020B0603020202020204" pitchFamily="34" charset="0"/>
              </a:rPr>
              <a:t>Mg-Al-</a:t>
            </a:r>
            <a:r>
              <a:rPr lang="tr-TR" dirty="0" err="1" smtClean="0">
                <a:latin typeface="Trebuchet MS" panose="020B0603020202020204" pitchFamily="34" charset="0"/>
              </a:rPr>
              <a:t>Zn</a:t>
            </a:r>
            <a:r>
              <a:rPr lang="tr-TR" dirty="0" smtClean="0">
                <a:latin typeface="Trebuchet MS" panose="020B0603020202020204" pitchFamily="34" charset="0"/>
              </a:rPr>
              <a:t> döküm alaşımları</a:t>
            </a:r>
            <a:endParaRPr lang="tr-TR" dirty="0">
              <a:latin typeface="Trebuchet MS" panose="020B0603020202020204" pitchFamily="34" charset="0"/>
            </a:endParaRPr>
          </a:p>
        </p:txBody>
      </p:sp>
      <p:sp>
        <p:nvSpPr>
          <p:cNvPr id="2" name="Metin kutusu 1"/>
          <p:cNvSpPr txBox="1"/>
          <p:nvPr/>
        </p:nvSpPr>
        <p:spPr>
          <a:xfrm>
            <a:off x="611560" y="3501008"/>
            <a:ext cx="4320480" cy="1569660"/>
          </a:xfrm>
          <a:prstGeom prst="rect">
            <a:avLst/>
          </a:prstGeom>
          <a:noFill/>
        </p:spPr>
        <p:txBody>
          <a:bodyPr wrap="square" rtlCol="0">
            <a:spAutoFit/>
          </a:bodyPr>
          <a:lstStyle/>
          <a:p>
            <a:r>
              <a:rPr lang="tr-TR" sz="2400" dirty="0" smtClean="0">
                <a:latin typeface="Trebuchet MS" pitchFamily="34" charset="0"/>
              </a:rPr>
              <a:t>AZ80 alaşımının döküm yapısı:</a:t>
            </a:r>
          </a:p>
          <a:p>
            <a:r>
              <a:rPr lang="tr-TR" sz="2400" dirty="0" smtClean="0">
                <a:latin typeface="Trebuchet MS" pitchFamily="34" charset="0"/>
              </a:rPr>
              <a:t>Daha yavaş soğuma ile süreksiz çökelme (</a:t>
            </a:r>
            <a:r>
              <a:rPr lang="tr-TR" sz="2400" dirty="0" err="1" smtClean="0">
                <a:latin typeface="Trebuchet MS" pitchFamily="34" charset="0"/>
              </a:rPr>
              <a:t>discontinuous</a:t>
            </a:r>
            <a:r>
              <a:rPr lang="tr-TR" sz="2400" dirty="0" smtClean="0">
                <a:latin typeface="Trebuchet MS" pitchFamily="34" charset="0"/>
              </a:rPr>
              <a:t> </a:t>
            </a:r>
            <a:r>
              <a:rPr lang="tr-TR" sz="2400" dirty="0" err="1" smtClean="0">
                <a:latin typeface="Trebuchet MS" pitchFamily="34" charset="0"/>
              </a:rPr>
              <a:t>precipitation</a:t>
            </a:r>
            <a:r>
              <a:rPr lang="tr-TR" sz="2400" dirty="0" smtClean="0">
                <a:latin typeface="Trebuchet MS" pitchFamily="34" charset="0"/>
              </a:rPr>
              <a:t>)</a:t>
            </a:r>
            <a:endParaRPr lang="tr-TR" sz="2400" dirty="0">
              <a:latin typeface="Trebuchet MS" pitchFamily="34" charset="0"/>
            </a:endParaRPr>
          </a:p>
        </p:txBody>
      </p:sp>
    </p:spTree>
    <p:extLst>
      <p:ext uri="{BB962C8B-B14F-4D97-AF65-F5344CB8AC3E}">
        <p14:creationId xmlns:p14="http://schemas.microsoft.com/office/powerpoint/2010/main" val="86715018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10097" y="1405800"/>
            <a:ext cx="8568952" cy="5047536"/>
          </a:xfrm>
          <a:prstGeom prst="rect">
            <a:avLst/>
          </a:prstGeom>
        </p:spPr>
        <p:txBody>
          <a:bodyPr wrap="square">
            <a:spAutoFit/>
          </a:bodyPr>
          <a:lstStyle/>
          <a:p>
            <a:r>
              <a:rPr lang="tr-TR" sz="2600" dirty="0">
                <a:latin typeface="Trebuchet MS" pitchFamily="34" charset="0"/>
                <a:sym typeface="Symbol"/>
              </a:rPr>
              <a:t>AZ91 döküm halinde ince ve homojen yapısı ile en yaygın basınçlı döküm alaşımıdır.</a:t>
            </a:r>
          </a:p>
          <a:p>
            <a:r>
              <a:rPr lang="tr-TR" sz="2600" dirty="0" smtClean="0">
                <a:latin typeface="Trebuchet MS" pitchFamily="34" charset="0"/>
              </a:rPr>
              <a:t>Ancak Al ve </a:t>
            </a:r>
            <a:r>
              <a:rPr lang="tr-TR" sz="2600" dirty="0" err="1" smtClean="0">
                <a:latin typeface="Trebuchet MS" pitchFamily="34" charset="0"/>
              </a:rPr>
              <a:t>Zn</a:t>
            </a:r>
            <a:r>
              <a:rPr lang="tr-TR" sz="2600" dirty="0" smtClean="0">
                <a:latin typeface="Trebuchet MS" pitchFamily="34" charset="0"/>
              </a:rPr>
              <a:t> ile bütün özellikler iyileşmez.</a:t>
            </a:r>
          </a:p>
          <a:p>
            <a:r>
              <a:rPr lang="tr-TR" sz="2600" dirty="0" smtClean="0">
                <a:latin typeface="Trebuchet MS" pitchFamily="34" charset="0"/>
              </a:rPr>
              <a:t>Artan alüminyum ile </a:t>
            </a:r>
            <a:r>
              <a:rPr lang="tr-TR" sz="2600" dirty="0" err="1" smtClean="0">
                <a:latin typeface="Trebuchet MS" pitchFamily="34" charset="0"/>
              </a:rPr>
              <a:t>süneklik</a:t>
            </a:r>
            <a:r>
              <a:rPr lang="tr-TR" sz="2600" dirty="0" smtClean="0">
                <a:latin typeface="Trebuchet MS" pitchFamily="34" charset="0"/>
              </a:rPr>
              <a:t> ve kırılma tokluğu düşer.</a:t>
            </a:r>
          </a:p>
          <a:p>
            <a:endParaRPr lang="tr-TR" dirty="0" smtClean="0">
              <a:latin typeface="Trebuchet MS" pitchFamily="34" charset="0"/>
            </a:endParaRPr>
          </a:p>
          <a:p>
            <a:r>
              <a:rPr lang="tr-TR" sz="2600" b="1" dirty="0" smtClean="0">
                <a:latin typeface="Trebuchet MS" pitchFamily="34" charset="0"/>
              </a:rPr>
              <a:t>Bu nedenle, daha az alüminyumlu ve mangan katkılı bir dizi alaşım geliştirilmiştir (AM serisi).</a:t>
            </a:r>
          </a:p>
          <a:p>
            <a:r>
              <a:rPr lang="tr-TR" sz="2600" dirty="0" smtClean="0">
                <a:latin typeface="Trebuchet MS" pitchFamily="34" charset="0"/>
              </a:rPr>
              <a:t>Mn alaşımdaki Fe miktarını kontrol etmek için</a:t>
            </a:r>
            <a:r>
              <a:rPr lang="tr-TR" sz="2600" dirty="0" smtClean="0">
                <a:latin typeface="Trebuchet MS" pitchFamily="34" charset="0"/>
              </a:rPr>
              <a:t>!</a:t>
            </a:r>
            <a:endParaRPr lang="tr-TR" sz="2600" dirty="0" smtClean="0">
              <a:latin typeface="Trebuchet MS" pitchFamily="34" charset="0"/>
            </a:endParaRPr>
          </a:p>
          <a:p>
            <a:pPr>
              <a:spcBef>
                <a:spcPts val="1200"/>
              </a:spcBef>
            </a:pPr>
            <a:r>
              <a:rPr lang="tr-TR" sz="2600" dirty="0" smtClean="0">
                <a:latin typeface="Trebuchet MS" pitchFamily="34" charset="0"/>
              </a:rPr>
              <a:t>%6 Al ve %0.05 Mn içeren (AM60) alaşımı, otomobillerde ön panel, direksiyon simidi ve koltuk iskeleti gibi güvenlik kritik parçalarda </a:t>
            </a:r>
            <a:r>
              <a:rPr lang="tr-TR" sz="2600" dirty="0" smtClean="0">
                <a:latin typeface="Trebuchet MS" pitchFamily="34" charset="0"/>
              </a:rPr>
              <a:t>yaygın</a:t>
            </a:r>
            <a:r>
              <a:rPr lang="tr-TR" sz="2600" dirty="0">
                <a:latin typeface="Trebuchet MS" pitchFamily="34" charset="0"/>
              </a:rPr>
              <a:t>!</a:t>
            </a:r>
            <a:endParaRPr lang="tr-TR" sz="2600" dirty="0" smtClean="0">
              <a:latin typeface="Trebuchet MS" pitchFamily="34" charset="0"/>
            </a:endParaRPr>
          </a:p>
          <a:p>
            <a:r>
              <a:rPr lang="tr-TR" sz="2600" dirty="0" smtClean="0">
                <a:latin typeface="Trebuchet MS" pitchFamily="34" charset="0"/>
              </a:rPr>
              <a:t>Jantlarda da tercih </a:t>
            </a:r>
            <a:r>
              <a:rPr lang="tr-TR" sz="2600" dirty="0" smtClean="0">
                <a:latin typeface="Trebuchet MS" pitchFamily="34" charset="0"/>
              </a:rPr>
              <a:t>edilir</a:t>
            </a:r>
            <a:r>
              <a:rPr lang="tr-TR" sz="2600" dirty="0" smtClean="0">
                <a:latin typeface="Trebuchet MS" pitchFamily="34" charset="0"/>
              </a:rPr>
              <a:t>.</a:t>
            </a:r>
            <a:endParaRPr lang="tr-TR" sz="2600" dirty="0">
              <a:latin typeface="Trebuchet MS" pitchFamily="34" charset="0"/>
            </a:endParaRPr>
          </a:p>
        </p:txBody>
      </p:sp>
      <p:sp>
        <p:nvSpPr>
          <p:cNvPr id="5" name="Başlık 3"/>
          <p:cNvSpPr>
            <a:spLocks noGrp="1"/>
          </p:cNvSpPr>
          <p:nvPr>
            <p:ph type="title"/>
          </p:nvPr>
        </p:nvSpPr>
        <p:spPr>
          <a:xfrm>
            <a:off x="408968" y="746448"/>
            <a:ext cx="8699536" cy="594320"/>
          </a:xfrm>
        </p:spPr>
        <p:txBody>
          <a:bodyPr>
            <a:noAutofit/>
          </a:bodyPr>
          <a:lstStyle/>
          <a:p>
            <a:r>
              <a:rPr lang="tr-TR" sz="4000" dirty="0" smtClean="0">
                <a:latin typeface="Trebuchet MS" panose="020B0603020202020204" pitchFamily="34" charset="0"/>
              </a:rPr>
              <a:t>Mg-Al-</a:t>
            </a:r>
            <a:r>
              <a:rPr lang="tr-TR" sz="4000" dirty="0" err="1" smtClean="0">
                <a:latin typeface="Trebuchet MS" panose="020B0603020202020204" pitchFamily="34" charset="0"/>
              </a:rPr>
              <a:t>Zn</a:t>
            </a:r>
            <a:r>
              <a:rPr lang="tr-TR" sz="4000" dirty="0" smtClean="0">
                <a:latin typeface="Trebuchet MS" panose="020B0603020202020204" pitchFamily="34" charset="0"/>
              </a:rPr>
              <a:t>/Mg-Al-Mn döküm alaşımları</a:t>
            </a:r>
            <a:endParaRPr lang="tr-TR" sz="4000" dirty="0">
              <a:latin typeface="Trebuchet MS" panose="020B0603020202020204" pitchFamily="34" charset="0"/>
            </a:endParaRPr>
          </a:p>
        </p:txBody>
      </p:sp>
    </p:spTree>
    <p:extLst>
      <p:ext uri="{BB962C8B-B14F-4D97-AF65-F5344CB8AC3E}">
        <p14:creationId xmlns:p14="http://schemas.microsoft.com/office/powerpoint/2010/main" val="17096873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746448"/>
            <a:ext cx="8229600" cy="594320"/>
          </a:xfrm>
        </p:spPr>
        <p:txBody>
          <a:bodyPr>
            <a:normAutofit fontScale="90000"/>
          </a:bodyPr>
          <a:lstStyle/>
          <a:p>
            <a:r>
              <a:rPr lang="tr-TR" dirty="0" smtClean="0">
                <a:latin typeface="Trebuchet MS" panose="020B0603020202020204" pitchFamily="34" charset="0"/>
              </a:rPr>
              <a:t>Çinko </a:t>
            </a:r>
            <a:endParaRPr lang="tr-TR" dirty="0">
              <a:latin typeface="Trebuchet MS" panose="020B0603020202020204" pitchFamily="34" charset="0"/>
            </a:endParaRPr>
          </a:p>
        </p:txBody>
      </p:sp>
      <p:sp>
        <p:nvSpPr>
          <p:cNvPr id="3" name="Dikdörtgen 2"/>
          <p:cNvSpPr/>
          <p:nvPr/>
        </p:nvSpPr>
        <p:spPr>
          <a:xfrm>
            <a:off x="179512" y="1454001"/>
            <a:ext cx="8784976" cy="3847207"/>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En önemli kullanım alanı: Demir ve çeliğin korozyona karşı direncinin artırılmasında </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Küresel çinko tüketiminin yaklaşık %60’ı galvanizli çelik yapımında kullanılıyor; galvanizli çelik ise toplam çelik üretiminin %10’una karşılık geliyor. </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pirinç ve özel alaşımların yapımında, ayrıca çatı kaplama malzemeleri, lastik ve pil yapımında önemli miktarlarda çinko kullanılıyor.</a:t>
            </a:r>
          </a:p>
        </p:txBody>
      </p:sp>
    </p:spTree>
    <p:extLst>
      <p:ext uri="{BB962C8B-B14F-4D97-AF65-F5344CB8AC3E}">
        <p14:creationId xmlns:p14="http://schemas.microsoft.com/office/powerpoint/2010/main" val="132327731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7344816" cy="594320"/>
          </a:xfrm>
        </p:spPr>
        <p:txBody>
          <a:bodyPr>
            <a:normAutofit fontScale="90000"/>
          </a:bodyPr>
          <a:lstStyle/>
          <a:p>
            <a:r>
              <a:rPr lang="tr-TR" dirty="0" smtClean="0">
                <a:latin typeface="Trebuchet MS" panose="020B0603020202020204" pitchFamily="34" charset="0"/>
              </a:rPr>
              <a:t>Mg-Al-Mn alaşımı</a:t>
            </a:r>
            <a:endParaRPr lang="tr-TR" dirty="0">
              <a:latin typeface="Trebuchet MS" panose="020B0603020202020204" pitchFamily="34" charset="0"/>
            </a:endParaRPr>
          </a:p>
        </p:txBody>
      </p:sp>
      <p:sp>
        <p:nvSpPr>
          <p:cNvPr id="2" name="Dikdörtgen 1"/>
          <p:cNvSpPr/>
          <p:nvPr/>
        </p:nvSpPr>
        <p:spPr>
          <a:xfrm>
            <a:off x="323528" y="1385475"/>
            <a:ext cx="8568952" cy="5139869"/>
          </a:xfrm>
          <a:prstGeom prst="rect">
            <a:avLst/>
          </a:prstGeom>
        </p:spPr>
        <p:txBody>
          <a:bodyPr wrap="square">
            <a:spAutoFit/>
          </a:bodyPr>
          <a:lstStyle/>
          <a:p>
            <a:pPr>
              <a:defRPr/>
            </a:pPr>
            <a:r>
              <a:rPr lang="tr-TR" sz="2800" b="1" u="sng" dirty="0" smtClean="0">
                <a:latin typeface="Trebuchet MS" panose="020B0603020202020204" pitchFamily="34" charset="0"/>
              </a:rPr>
              <a:t>AM60</a:t>
            </a:r>
          </a:p>
          <a:p>
            <a:pPr>
              <a:defRPr/>
            </a:pPr>
            <a:r>
              <a:rPr lang="en-US" sz="2800" dirty="0" smtClean="0">
                <a:latin typeface="Trebuchet MS" panose="020B0603020202020204" pitchFamily="34" charset="0"/>
              </a:rPr>
              <a:t>Mg-Al-</a:t>
            </a:r>
            <a:r>
              <a:rPr lang="en-US" sz="2800" dirty="0" err="1" smtClean="0">
                <a:latin typeface="Trebuchet MS" panose="020B0603020202020204" pitchFamily="34" charset="0"/>
              </a:rPr>
              <a:t>Mn</a:t>
            </a:r>
            <a:r>
              <a:rPr lang="en-US" sz="2800" dirty="0" smtClean="0">
                <a:latin typeface="Trebuchet MS" panose="020B0603020202020204" pitchFamily="34" charset="0"/>
              </a:rPr>
              <a:t> a</a:t>
            </a:r>
            <a:r>
              <a:rPr lang="tr-TR" sz="2800" dirty="0" err="1" smtClean="0">
                <a:latin typeface="Trebuchet MS" panose="020B0603020202020204" pitchFamily="34" charset="0"/>
              </a:rPr>
              <a:t>laşımı</a:t>
            </a:r>
            <a:endParaRPr lang="en-US" sz="2800" dirty="0">
              <a:latin typeface="Trebuchet MS" panose="020B0603020202020204" pitchFamily="34" charset="0"/>
            </a:endParaRPr>
          </a:p>
          <a:p>
            <a:pPr>
              <a:defRPr/>
            </a:pPr>
            <a:r>
              <a:rPr lang="tr-TR" sz="2800" dirty="0" smtClean="0">
                <a:latin typeface="Trebuchet MS" panose="020B0603020202020204" pitchFamily="34" charset="0"/>
              </a:rPr>
              <a:t>Döküm halinde mükemmel </a:t>
            </a:r>
            <a:r>
              <a:rPr lang="tr-TR" sz="2800" dirty="0" err="1" smtClean="0">
                <a:latin typeface="Trebuchet MS" panose="020B0603020202020204" pitchFamily="34" charset="0"/>
              </a:rPr>
              <a:t>süneklik</a:t>
            </a:r>
            <a:r>
              <a:rPr lang="tr-TR" sz="2800" dirty="0">
                <a:latin typeface="Trebuchet MS" panose="020B0603020202020204" pitchFamily="34" charset="0"/>
              </a:rPr>
              <a:t>!</a:t>
            </a:r>
            <a:endParaRPr lang="tr-TR" sz="2800" dirty="0" smtClean="0">
              <a:latin typeface="Trebuchet MS" panose="020B0603020202020204" pitchFamily="34" charset="0"/>
            </a:endParaRPr>
          </a:p>
          <a:p>
            <a:pPr>
              <a:defRPr/>
            </a:pPr>
            <a:r>
              <a:rPr lang="tr-TR" sz="2800" dirty="0" smtClean="0">
                <a:latin typeface="Trebuchet MS" panose="020B0603020202020204" pitchFamily="34" charset="0"/>
              </a:rPr>
              <a:t>Tipik olarak ısıl işlem uygulanmaz.</a:t>
            </a:r>
            <a:endParaRPr lang="tr-TR" sz="2800" dirty="0">
              <a:latin typeface="Trebuchet MS" panose="020B0603020202020204" pitchFamily="34" charset="0"/>
            </a:endParaRPr>
          </a:p>
          <a:p>
            <a:pPr>
              <a:spcBef>
                <a:spcPts val="1200"/>
              </a:spcBef>
            </a:pPr>
            <a:r>
              <a:rPr lang="tr-TR" sz="2800" dirty="0">
                <a:latin typeface="Trebuchet MS" panose="020B0603020202020204" pitchFamily="34" charset="0"/>
              </a:rPr>
              <a:t>ABD’de üretilen Magnezyum alaşımlarının tamamı %3-13 kadar Al ve </a:t>
            </a:r>
            <a:r>
              <a:rPr lang="tr-TR" sz="2800" dirty="0" smtClean="0">
                <a:latin typeface="Trebuchet MS" panose="020B0603020202020204" pitchFamily="34" charset="0"/>
                <a:sym typeface="Symbol"/>
              </a:rPr>
              <a:t></a:t>
            </a:r>
            <a:r>
              <a:rPr lang="tr-TR" sz="2800" dirty="0" smtClean="0">
                <a:latin typeface="Trebuchet MS" panose="020B0603020202020204" pitchFamily="34" charset="0"/>
              </a:rPr>
              <a:t>%0.1-0.4 </a:t>
            </a:r>
            <a:r>
              <a:rPr lang="tr-TR" sz="2800" dirty="0">
                <a:latin typeface="Trebuchet MS" panose="020B0603020202020204" pitchFamily="34" charset="0"/>
              </a:rPr>
              <a:t>Mn içerir.</a:t>
            </a:r>
          </a:p>
          <a:p>
            <a:r>
              <a:rPr lang="tr-TR" sz="2800" dirty="0">
                <a:latin typeface="Trebuchet MS" panose="020B0603020202020204" pitchFamily="34" charset="0"/>
              </a:rPr>
              <a:t>Bir çok </a:t>
            </a:r>
            <a:r>
              <a:rPr lang="tr-TR" sz="2800" dirty="0" smtClean="0">
                <a:latin typeface="Trebuchet MS" panose="020B0603020202020204" pitchFamily="34" charset="0"/>
              </a:rPr>
              <a:t>alaşımda </a:t>
            </a:r>
            <a:r>
              <a:rPr lang="tr-TR" sz="2800" dirty="0">
                <a:latin typeface="Trebuchet MS" panose="020B0603020202020204" pitchFamily="34" charset="0"/>
              </a:rPr>
              <a:t>%0.5-3 kadar </a:t>
            </a:r>
            <a:r>
              <a:rPr lang="tr-TR" sz="2800" dirty="0" err="1">
                <a:latin typeface="Trebuchet MS" panose="020B0603020202020204" pitchFamily="34" charset="0"/>
              </a:rPr>
              <a:t>Zn</a:t>
            </a:r>
            <a:r>
              <a:rPr lang="tr-TR" sz="2800" dirty="0">
                <a:latin typeface="Trebuchet MS" panose="020B0603020202020204" pitchFamily="34" charset="0"/>
              </a:rPr>
              <a:t> </a:t>
            </a:r>
            <a:r>
              <a:rPr lang="tr-TR" sz="2800" dirty="0" smtClean="0">
                <a:latin typeface="Trebuchet MS" panose="020B0603020202020204" pitchFamily="34" charset="0"/>
              </a:rPr>
              <a:t>bulunur.</a:t>
            </a:r>
            <a:endParaRPr lang="tr-TR" sz="2800" dirty="0">
              <a:latin typeface="Trebuchet MS" panose="020B0603020202020204" pitchFamily="34" charset="0"/>
            </a:endParaRPr>
          </a:p>
          <a:p>
            <a:r>
              <a:rPr lang="tr-TR" sz="2800" dirty="0" smtClean="0">
                <a:latin typeface="Trebuchet MS" panose="020B0603020202020204" pitchFamily="34" charset="0"/>
              </a:rPr>
              <a:t>Bazıları </a:t>
            </a:r>
            <a:r>
              <a:rPr lang="tr-TR" sz="2800" dirty="0">
                <a:latin typeface="Trebuchet MS" panose="020B0603020202020204" pitchFamily="34" charset="0"/>
              </a:rPr>
              <a:t>ısıl işlemle sertleştirilebilir</a:t>
            </a:r>
            <a:r>
              <a:rPr lang="tr-TR" sz="2800" dirty="0" smtClean="0">
                <a:latin typeface="Trebuchet MS" panose="020B0603020202020204" pitchFamily="34" charset="0"/>
              </a:rPr>
              <a:t>.</a:t>
            </a:r>
            <a:endParaRPr lang="tr-TR" sz="2800" dirty="0">
              <a:latin typeface="Trebuchet MS" panose="020B0603020202020204" pitchFamily="34" charset="0"/>
            </a:endParaRPr>
          </a:p>
          <a:p>
            <a:pPr>
              <a:spcBef>
                <a:spcPts val="1200"/>
              </a:spcBef>
            </a:pPr>
            <a:r>
              <a:rPr lang="tr-TR" sz="2800" dirty="0">
                <a:latin typeface="Trebuchet MS" panose="020B0603020202020204" pitchFamily="34" charset="0"/>
              </a:rPr>
              <a:t>AZ63 ve AZ92 alaşımları çoğunlukla kum döküm için,</a:t>
            </a:r>
          </a:p>
          <a:p>
            <a:r>
              <a:rPr lang="tr-TR" sz="2800" dirty="0">
                <a:latin typeface="Trebuchet MS" panose="020B0603020202020204" pitchFamily="34" charset="0"/>
              </a:rPr>
              <a:t>AZ91 alaşımı basınçlı döküm için</a:t>
            </a:r>
          </a:p>
          <a:p>
            <a:r>
              <a:rPr lang="tr-TR" sz="2800" dirty="0">
                <a:latin typeface="Trebuchet MS" panose="020B0603020202020204" pitchFamily="34" charset="0"/>
              </a:rPr>
              <a:t>AZ92 genellikle </a:t>
            </a:r>
            <a:r>
              <a:rPr lang="tr-TR" sz="2800" dirty="0" err="1">
                <a:latin typeface="Trebuchet MS" panose="020B0603020202020204" pitchFamily="34" charset="0"/>
              </a:rPr>
              <a:t>kokil</a:t>
            </a:r>
            <a:r>
              <a:rPr lang="tr-TR" sz="2800" dirty="0">
                <a:latin typeface="Trebuchet MS" panose="020B0603020202020204" pitchFamily="34" charset="0"/>
              </a:rPr>
              <a:t> döküm için </a:t>
            </a:r>
            <a:r>
              <a:rPr lang="tr-TR" sz="2800" dirty="0" smtClean="0">
                <a:latin typeface="Trebuchet MS" panose="020B0603020202020204" pitchFamily="34" charset="0"/>
              </a:rPr>
              <a:t>kullanılır.</a:t>
            </a:r>
            <a:endParaRPr lang="tr-TR" sz="2800" dirty="0">
              <a:latin typeface="Trebuchet MS" panose="020B0603020202020204" pitchFamily="34" charset="0"/>
            </a:endParaRPr>
          </a:p>
        </p:txBody>
      </p:sp>
    </p:spTree>
    <p:extLst>
      <p:ext uri="{BB962C8B-B14F-4D97-AF65-F5344CB8AC3E}">
        <p14:creationId xmlns:p14="http://schemas.microsoft.com/office/powerpoint/2010/main" val="218735410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602432"/>
            <a:ext cx="7344816" cy="594320"/>
          </a:xfrm>
        </p:spPr>
        <p:txBody>
          <a:bodyPr>
            <a:normAutofit fontScale="90000"/>
          </a:bodyPr>
          <a:lstStyle/>
          <a:p>
            <a:r>
              <a:rPr lang="tr-TR" dirty="0" smtClean="0">
                <a:latin typeface="Trebuchet MS" panose="020B0603020202020204" pitchFamily="34" charset="0"/>
              </a:rPr>
              <a:t>Basınçlı döküm alaşımları</a:t>
            </a:r>
            <a:endParaRPr lang="tr-TR" dirty="0">
              <a:latin typeface="Trebuchet MS" panose="020B0603020202020204" pitchFamily="34" charset="0"/>
            </a:endParaRPr>
          </a:p>
        </p:txBody>
      </p:sp>
      <p:sp>
        <p:nvSpPr>
          <p:cNvPr id="3" name="2 Dikdörtgen"/>
          <p:cNvSpPr/>
          <p:nvPr/>
        </p:nvSpPr>
        <p:spPr>
          <a:xfrm>
            <a:off x="395536" y="1196752"/>
            <a:ext cx="8496944" cy="5724644"/>
          </a:xfrm>
          <a:prstGeom prst="rect">
            <a:avLst/>
          </a:prstGeom>
        </p:spPr>
        <p:txBody>
          <a:bodyPr wrap="square">
            <a:spAutoFit/>
          </a:bodyPr>
          <a:lstStyle/>
          <a:p>
            <a:r>
              <a:rPr lang="tr-TR" sz="2800" dirty="0" smtClean="0">
                <a:latin typeface="Trebuchet MS" pitchFamily="34" charset="0"/>
              </a:rPr>
              <a:t>Magnezyumun </a:t>
            </a:r>
            <a:r>
              <a:rPr lang="tr-TR" sz="2800" b="1" dirty="0" smtClean="0">
                <a:solidFill>
                  <a:srgbClr val="FF0000"/>
                </a:solidFill>
                <a:latin typeface="Trebuchet MS" pitchFamily="34" charset="0"/>
              </a:rPr>
              <a:t>basınçlı dökümü </a:t>
            </a:r>
            <a:r>
              <a:rPr lang="tr-TR" sz="2800" dirty="0" smtClean="0">
                <a:latin typeface="Trebuchet MS" pitchFamily="34" charset="0"/>
              </a:rPr>
              <a:t>için, ticari olarak kullanılan dört adet magnezyum alaşım serisi bulunmaktadır: </a:t>
            </a:r>
            <a:endParaRPr lang="tr-TR" sz="2800" dirty="0">
              <a:latin typeface="Trebuchet MS" pitchFamily="34" charset="0"/>
            </a:endParaRPr>
          </a:p>
          <a:p>
            <a:r>
              <a:rPr lang="tr-TR" sz="2800" dirty="0" smtClean="0">
                <a:latin typeface="Trebuchet MS" pitchFamily="34" charset="0"/>
              </a:rPr>
              <a:t>	</a:t>
            </a:r>
            <a:r>
              <a:rPr lang="tr-TR" sz="2800" b="1" dirty="0" smtClean="0">
                <a:solidFill>
                  <a:srgbClr val="FF0000"/>
                </a:solidFill>
                <a:latin typeface="Trebuchet MS" pitchFamily="34" charset="0"/>
              </a:rPr>
              <a:t>Mg-Al-</a:t>
            </a:r>
            <a:r>
              <a:rPr lang="tr-TR" sz="2800" b="1" dirty="0" err="1" smtClean="0">
                <a:solidFill>
                  <a:srgbClr val="FF0000"/>
                </a:solidFill>
                <a:latin typeface="Trebuchet MS" pitchFamily="34" charset="0"/>
              </a:rPr>
              <a:t>Zn</a:t>
            </a:r>
            <a:r>
              <a:rPr lang="tr-TR" sz="2800" b="1" dirty="0" smtClean="0">
                <a:solidFill>
                  <a:srgbClr val="FF0000"/>
                </a:solidFill>
                <a:latin typeface="Trebuchet MS" pitchFamily="34" charset="0"/>
              </a:rPr>
              <a:t> (AZ) serisi, </a:t>
            </a:r>
          </a:p>
          <a:p>
            <a:r>
              <a:rPr lang="tr-TR" sz="2800" b="1" dirty="0" smtClean="0">
                <a:solidFill>
                  <a:srgbClr val="FF0000"/>
                </a:solidFill>
                <a:latin typeface="Trebuchet MS" pitchFamily="34" charset="0"/>
              </a:rPr>
              <a:t>	Mg-Al-Mn (AM) serisi, </a:t>
            </a:r>
          </a:p>
          <a:p>
            <a:r>
              <a:rPr lang="tr-TR" sz="2800" b="1" dirty="0" smtClean="0">
                <a:solidFill>
                  <a:srgbClr val="FF0000"/>
                </a:solidFill>
                <a:latin typeface="Trebuchet MS" pitchFamily="34" charset="0"/>
              </a:rPr>
              <a:t>	Mg-Al-Si (AS) serisi ve </a:t>
            </a:r>
          </a:p>
          <a:p>
            <a:r>
              <a:rPr lang="tr-TR" sz="2800" b="1" dirty="0" smtClean="0">
                <a:solidFill>
                  <a:srgbClr val="FF0000"/>
                </a:solidFill>
                <a:latin typeface="Trebuchet MS" pitchFamily="34" charset="0"/>
              </a:rPr>
              <a:t>	yeni geliştirilen Mg-Al-RE (AE) serisi</a:t>
            </a:r>
          </a:p>
          <a:p>
            <a:r>
              <a:rPr lang="tr-TR" sz="1600" dirty="0" smtClean="0">
                <a:latin typeface="Trebuchet MS" pitchFamily="34" charset="0"/>
              </a:rPr>
              <a:t/>
            </a:r>
            <a:br>
              <a:rPr lang="tr-TR" sz="1600" dirty="0" smtClean="0">
                <a:latin typeface="Trebuchet MS" pitchFamily="34" charset="0"/>
              </a:rPr>
            </a:br>
            <a:r>
              <a:rPr lang="tr-TR" sz="2800" dirty="0" smtClean="0">
                <a:latin typeface="Trebuchet MS" pitchFamily="34" charset="0"/>
              </a:rPr>
              <a:t>AZ91D, piyasada en çok kullanılan basınçlı döküm magnezyum alaşımıdır. </a:t>
            </a:r>
          </a:p>
          <a:p>
            <a:r>
              <a:rPr lang="tr-TR" sz="2800" dirty="0" smtClean="0">
                <a:latin typeface="Trebuchet MS" pitchFamily="34" charset="0"/>
              </a:rPr>
              <a:t>AZ91D, iyi fiziksel ve mekanik özelliklere sahip olmasının yanında, mükemmel döküm kabiliyetine ve tuzlu su korozyon direncine sahiptir. </a:t>
            </a:r>
            <a:endParaRPr lang="tr-TR" sz="2800" dirty="0">
              <a:latin typeface="Trebuchet MS" pitchFamily="34" charset="0"/>
            </a:endParaRPr>
          </a:p>
        </p:txBody>
      </p:sp>
    </p:spTree>
    <p:extLst>
      <p:ext uri="{BB962C8B-B14F-4D97-AF65-F5344CB8AC3E}">
        <p14:creationId xmlns:p14="http://schemas.microsoft.com/office/powerpoint/2010/main" val="209794963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95536" y="1419011"/>
            <a:ext cx="8496944" cy="5178341"/>
          </a:xfrm>
          <a:prstGeom prst="rect">
            <a:avLst/>
          </a:prstGeom>
        </p:spPr>
        <p:txBody>
          <a:bodyPr wrap="square">
            <a:spAutoFit/>
          </a:bodyPr>
          <a:lstStyle/>
          <a:p>
            <a:pPr>
              <a:spcAft>
                <a:spcPts val="900"/>
              </a:spcAft>
            </a:pPr>
            <a:r>
              <a:rPr lang="tr-TR" sz="2800" dirty="0" smtClean="0">
                <a:latin typeface="Trebuchet MS" pitchFamily="34" charset="0"/>
              </a:rPr>
              <a:t>Yüksek saflıktaki AZ91D alaşımının yüksek korozyon direnci, </a:t>
            </a:r>
            <a:r>
              <a:rPr lang="tr-TR" sz="2800" dirty="0" smtClean="0">
                <a:latin typeface="Trebuchet MS" pitchFamily="34" charset="0"/>
              </a:rPr>
              <a:t>Fe</a:t>
            </a:r>
            <a:r>
              <a:rPr lang="tr-TR" sz="2800" dirty="0" smtClean="0">
                <a:latin typeface="Trebuchet MS" pitchFamily="34" charset="0"/>
              </a:rPr>
              <a:t>, </a:t>
            </a:r>
            <a:r>
              <a:rPr lang="tr-TR" sz="2800" dirty="0" err="1" smtClean="0">
                <a:latin typeface="Trebuchet MS" pitchFamily="34" charset="0"/>
              </a:rPr>
              <a:t>Ni</a:t>
            </a:r>
            <a:r>
              <a:rPr lang="tr-TR" sz="2800" dirty="0" smtClean="0">
                <a:latin typeface="Trebuchet MS" pitchFamily="34" charset="0"/>
              </a:rPr>
              <a:t>, </a:t>
            </a:r>
            <a:r>
              <a:rPr lang="tr-TR" sz="2800" dirty="0" err="1" smtClean="0">
                <a:latin typeface="Trebuchet MS" pitchFamily="34" charset="0"/>
              </a:rPr>
              <a:t>Cu</a:t>
            </a:r>
            <a:r>
              <a:rPr lang="tr-TR" sz="2800" dirty="0" err="1" smtClean="0">
                <a:latin typeface="Trebuchet MS" pitchFamily="34" charset="0"/>
              </a:rPr>
              <a:t>’ın</a:t>
            </a:r>
            <a:r>
              <a:rPr lang="tr-TR" sz="2800" dirty="0" smtClean="0">
                <a:latin typeface="Trebuchet MS" pitchFamily="34" charset="0"/>
              </a:rPr>
              <a:t> </a:t>
            </a:r>
            <a:r>
              <a:rPr lang="tr-TR" sz="2800" dirty="0" smtClean="0">
                <a:latin typeface="Trebuchet MS" pitchFamily="34" charset="0"/>
              </a:rPr>
              <a:t>kontrol altında tutulmasından </a:t>
            </a:r>
            <a:r>
              <a:rPr lang="tr-TR" sz="2800" dirty="0" smtClean="0">
                <a:latin typeface="Trebuchet MS" pitchFamily="34" charset="0"/>
              </a:rPr>
              <a:t>kaynaklanıyor. </a:t>
            </a:r>
            <a:endParaRPr lang="tr-TR" sz="2800" dirty="0" smtClean="0">
              <a:latin typeface="Trebuchet MS" pitchFamily="34" charset="0"/>
            </a:endParaRPr>
          </a:p>
          <a:p>
            <a:pPr>
              <a:spcAft>
                <a:spcPts val="900"/>
              </a:spcAft>
            </a:pPr>
            <a:r>
              <a:rPr lang="tr-TR" sz="2800" dirty="0" smtClean="0">
                <a:latin typeface="Trebuchet MS" pitchFamily="34" charset="0"/>
              </a:rPr>
              <a:t>AZ91D alaşımının sağladığından daha fazla </a:t>
            </a:r>
            <a:r>
              <a:rPr lang="tr-TR" sz="2800" dirty="0" err="1" smtClean="0">
                <a:latin typeface="Trebuchet MS" pitchFamily="34" charset="0"/>
              </a:rPr>
              <a:t>süneklik</a:t>
            </a:r>
            <a:r>
              <a:rPr lang="tr-TR" sz="2800" dirty="0" smtClean="0">
                <a:latin typeface="Trebuchet MS" pitchFamily="34" charset="0"/>
              </a:rPr>
              <a:t> gerektiren uygulamalarda, yüksek saflıktaki AM60B basınçlı döküm alaşımı kullanılır. </a:t>
            </a:r>
          </a:p>
          <a:p>
            <a:pPr>
              <a:spcAft>
                <a:spcPts val="900"/>
              </a:spcAft>
            </a:pPr>
            <a:r>
              <a:rPr lang="tr-TR" sz="2800" dirty="0" smtClean="0">
                <a:latin typeface="Trebuchet MS" pitchFamily="34" charset="0"/>
              </a:rPr>
              <a:t>AM60B alaşımı, AZ91D alaşımına kıyasla daha iyi uzamaya ve tokluğa sahiptir. </a:t>
            </a:r>
          </a:p>
          <a:p>
            <a:pPr>
              <a:spcAft>
                <a:spcPts val="900"/>
              </a:spcAft>
            </a:pPr>
            <a:r>
              <a:rPr lang="tr-TR" sz="2800" dirty="0" smtClean="0">
                <a:latin typeface="Trebuchet MS" pitchFamily="34" charset="0"/>
              </a:rPr>
              <a:t>AM60B’nin çekme ve akma dayanımı, alüminyum içeriğinin oldukça azalmasına rağmen, AZ91D’ye oldukça yakındır. </a:t>
            </a:r>
            <a:endParaRPr lang="tr-TR" sz="2800" dirty="0">
              <a:latin typeface="Trebuchet MS" pitchFamily="34" charset="0"/>
            </a:endParaRPr>
          </a:p>
        </p:txBody>
      </p:sp>
      <p:sp>
        <p:nvSpPr>
          <p:cNvPr id="6" name="Başlık 3"/>
          <p:cNvSpPr>
            <a:spLocks noGrp="1"/>
          </p:cNvSpPr>
          <p:nvPr>
            <p:ph type="title"/>
          </p:nvPr>
        </p:nvSpPr>
        <p:spPr>
          <a:xfrm>
            <a:off x="467544" y="746448"/>
            <a:ext cx="7344816" cy="594320"/>
          </a:xfrm>
        </p:spPr>
        <p:txBody>
          <a:bodyPr>
            <a:normAutofit fontScale="90000"/>
          </a:bodyPr>
          <a:lstStyle/>
          <a:p>
            <a:r>
              <a:rPr lang="tr-TR" dirty="0" smtClean="0">
                <a:latin typeface="Trebuchet MS" panose="020B0603020202020204" pitchFamily="34" charset="0"/>
              </a:rPr>
              <a:t>Basınçlı döküm alaşımları</a:t>
            </a:r>
            <a:endParaRPr lang="tr-TR" dirty="0">
              <a:latin typeface="Trebuchet MS" panose="020B0603020202020204" pitchFamily="34" charset="0"/>
            </a:endParaRPr>
          </a:p>
        </p:txBody>
      </p:sp>
    </p:spTree>
    <p:extLst>
      <p:ext uri="{BB962C8B-B14F-4D97-AF65-F5344CB8AC3E}">
        <p14:creationId xmlns:p14="http://schemas.microsoft.com/office/powerpoint/2010/main" val="287383833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323528" y="1447909"/>
            <a:ext cx="8496944" cy="954107"/>
          </a:xfrm>
          <a:prstGeom prst="rect">
            <a:avLst/>
          </a:prstGeom>
          <a:noFill/>
        </p:spPr>
        <p:txBody>
          <a:bodyPr wrap="square" rtlCol="0">
            <a:spAutoFit/>
          </a:bodyPr>
          <a:lstStyle/>
          <a:p>
            <a:endParaRPr lang="tr-TR" sz="2800" dirty="0" smtClean="0">
              <a:latin typeface="Trebuchet MS" panose="020B0603020202020204" pitchFamily="34" charset="0"/>
            </a:endParaRPr>
          </a:p>
          <a:p>
            <a:r>
              <a:rPr lang="tr-TR" sz="2800" dirty="0" smtClean="0">
                <a:latin typeface="Trebuchet MS" panose="020B0603020202020204" pitchFamily="34" charset="0"/>
              </a:rPr>
              <a:t>Basınçlı döküm</a:t>
            </a:r>
            <a:endParaRPr lang="tr-TR" sz="2800" dirty="0">
              <a:latin typeface="Trebuchet MS" panose="020B0603020202020204" pitchFamily="34" charset="0"/>
            </a:endParaRPr>
          </a:p>
        </p:txBody>
      </p:sp>
      <p:graphicFrame>
        <p:nvGraphicFramePr>
          <p:cNvPr id="8" name="7 Tablo"/>
          <p:cNvGraphicFramePr>
            <a:graphicFrameLocks noGrp="1"/>
          </p:cNvGraphicFramePr>
          <p:nvPr/>
        </p:nvGraphicFramePr>
        <p:xfrm>
          <a:off x="323528" y="2348880"/>
          <a:ext cx="8568954" cy="4023360"/>
        </p:xfrm>
        <a:graphic>
          <a:graphicData uri="http://schemas.openxmlformats.org/drawingml/2006/table">
            <a:tbl>
              <a:tblPr firstRow="1" bandRow="1">
                <a:tableStyleId>{5C22544A-7EE6-4342-B048-85BDC9FD1C3A}</a:tableStyleId>
              </a:tblPr>
              <a:tblGrid>
                <a:gridCol w="1152128"/>
                <a:gridCol w="792088"/>
                <a:gridCol w="792088"/>
                <a:gridCol w="720080"/>
                <a:gridCol w="1512168"/>
                <a:gridCol w="3600402"/>
              </a:tblGrid>
              <a:tr h="370840">
                <a:tc>
                  <a:txBody>
                    <a:bodyPr/>
                    <a:lstStyle/>
                    <a:p>
                      <a:r>
                        <a:rPr lang="tr-TR" sz="2400" dirty="0" smtClean="0">
                          <a:latin typeface="Trebuchet MS" pitchFamily="34" charset="0"/>
                        </a:rPr>
                        <a:t>alaşım</a:t>
                      </a:r>
                      <a:endParaRPr lang="tr-TR" sz="2400" dirty="0">
                        <a:latin typeface="Trebuchet MS" pitchFamily="34" charset="0"/>
                      </a:endParaRPr>
                    </a:p>
                  </a:txBody>
                  <a:tcPr/>
                </a:tc>
                <a:tc>
                  <a:txBody>
                    <a:bodyPr/>
                    <a:lstStyle/>
                    <a:p>
                      <a:r>
                        <a:rPr lang="tr-TR" sz="2400" dirty="0" smtClean="0">
                          <a:latin typeface="Trebuchet MS" pitchFamily="34" charset="0"/>
                        </a:rPr>
                        <a:t>Al</a:t>
                      </a:r>
                      <a:endParaRPr lang="tr-TR" sz="2400" dirty="0">
                        <a:latin typeface="Trebuchet MS" pitchFamily="34" charset="0"/>
                      </a:endParaRPr>
                    </a:p>
                  </a:txBody>
                  <a:tcPr/>
                </a:tc>
                <a:tc>
                  <a:txBody>
                    <a:bodyPr/>
                    <a:lstStyle/>
                    <a:p>
                      <a:r>
                        <a:rPr lang="tr-TR" sz="2400" dirty="0" err="1" smtClean="0">
                          <a:latin typeface="Trebuchet MS" pitchFamily="34" charset="0"/>
                        </a:rPr>
                        <a:t>Mn</a:t>
                      </a:r>
                      <a:endParaRPr lang="tr-TR" sz="2400" dirty="0">
                        <a:latin typeface="Trebuchet MS" pitchFamily="34" charset="0"/>
                      </a:endParaRPr>
                    </a:p>
                  </a:txBody>
                  <a:tcPr/>
                </a:tc>
                <a:tc>
                  <a:txBody>
                    <a:bodyPr/>
                    <a:lstStyle/>
                    <a:p>
                      <a:r>
                        <a:rPr lang="tr-TR" sz="2400" dirty="0" err="1" smtClean="0">
                          <a:latin typeface="Trebuchet MS" pitchFamily="34" charset="0"/>
                        </a:rPr>
                        <a:t>Zn</a:t>
                      </a:r>
                      <a:endParaRPr lang="tr-TR" sz="2400" dirty="0">
                        <a:latin typeface="Trebuchet MS" pitchFamily="34" charset="0"/>
                      </a:endParaRPr>
                    </a:p>
                  </a:txBody>
                  <a:tcPr/>
                </a:tc>
                <a:tc>
                  <a:txBody>
                    <a:bodyPr/>
                    <a:lstStyle/>
                    <a:p>
                      <a:r>
                        <a:rPr lang="tr-TR" sz="2400" dirty="0" smtClean="0">
                          <a:latin typeface="Trebuchet MS" pitchFamily="34" charset="0"/>
                        </a:rPr>
                        <a:t>diğer</a:t>
                      </a:r>
                      <a:endParaRPr lang="tr-TR" sz="2400" dirty="0">
                        <a:latin typeface="Trebuchet MS" pitchFamily="34" charset="0"/>
                      </a:endParaRPr>
                    </a:p>
                  </a:txBody>
                  <a:tcPr/>
                </a:tc>
                <a:tc>
                  <a:txBody>
                    <a:bodyPr/>
                    <a:lstStyle/>
                    <a:p>
                      <a:r>
                        <a:rPr lang="tr-TR" sz="2400" dirty="0" smtClean="0">
                          <a:latin typeface="Trebuchet MS" pitchFamily="34" charset="0"/>
                        </a:rPr>
                        <a:t>uygulama</a:t>
                      </a:r>
                      <a:endParaRPr lang="tr-TR" sz="2400" dirty="0">
                        <a:latin typeface="Trebuchet MS" pitchFamily="34" charset="0"/>
                      </a:endParaRPr>
                    </a:p>
                  </a:txBody>
                  <a:tcPr/>
                </a:tc>
              </a:tr>
              <a:tr h="370840">
                <a:tc>
                  <a:txBody>
                    <a:bodyPr/>
                    <a:lstStyle/>
                    <a:p>
                      <a:r>
                        <a:rPr lang="tr-TR" sz="2400" dirty="0" smtClean="0">
                          <a:latin typeface="Trebuchet MS" pitchFamily="34" charset="0"/>
                        </a:rPr>
                        <a:t>AM60B</a:t>
                      </a:r>
                      <a:endParaRPr lang="tr-TR" sz="2400" dirty="0">
                        <a:latin typeface="Trebuchet MS" pitchFamily="34" charset="0"/>
                      </a:endParaRPr>
                    </a:p>
                  </a:txBody>
                  <a:tcPr/>
                </a:tc>
                <a:tc>
                  <a:txBody>
                    <a:bodyPr/>
                    <a:lstStyle/>
                    <a:p>
                      <a:r>
                        <a:rPr lang="tr-TR" sz="2400" dirty="0" smtClean="0">
                          <a:latin typeface="Trebuchet MS" pitchFamily="34" charset="0"/>
                        </a:rPr>
                        <a:t>6.0</a:t>
                      </a:r>
                      <a:endParaRPr lang="tr-TR" sz="2400" dirty="0">
                        <a:latin typeface="Trebuchet MS" pitchFamily="34" charset="0"/>
                      </a:endParaRPr>
                    </a:p>
                  </a:txBody>
                  <a:tcPr/>
                </a:tc>
                <a:tc>
                  <a:txBody>
                    <a:bodyPr/>
                    <a:lstStyle/>
                    <a:p>
                      <a:r>
                        <a:rPr lang="tr-TR" sz="2400" dirty="0" smtClean="0">
                          <a:latin typeface="Trebuchet MS" pitchFamily="34" charset="0"/>
                        </a:rPr>
                        <a:t>0.13</a:t>
                      </a:r>
                      <a:endParaRPr lang="tr-TR" sz="2400" dirty="0">
                        <a:latin typeface="Trebuchet MS" pitchFamily="34" charset="0"/>
                      </a:endParaRPr>
                    </a:p>
                  </a:txBody>
                  <a:tcPr/>
                </a:tc>
                <a:tc>
                  <a:txBody>
                    <a:bodyPr/>
                    <a:lstStyle/>
                    <a:p>
                      <a:endParaRPr lang="tr-TR" sz="2400">
                        <a:latin typeface="Trebuchet MS" pitchFamily="34" charset="0"/>
                      </a:endParaRPr>
                    </a:p>
                  </a:txBody>
                  <a:tcPr/>
                </a:tc>
                <a:tc>
                  <a:txBody>
                    <a:bodyPr/>
                    <a:lstStyle/>
                    <a:p>
                      <a:endParaRPr lang="tr-TR" sz="2400">
                        <a:latin typeface="Trebuchet MS" pitchFamily="34" charset="0"/>
                      </a:endParaRPr>
                    </a:p>
                  </a:txBody>
                  <a:tcPr/>
                </a:tc>
                <a:tc>
                  <a:txBody>
                    <a:bodyPr/>
                    <a:lstStyle/>
                    <a:p>
                      <a:r>
                        <a:rPr lang="tr-TR" sz="2400" dirty="0" smtClean="0">
                          <a:latin typeface="Trebuchet MS" pitchFamily="34" charset="0"/>
                        </a:rPr>
                        <a:t>jant</a:t>
                      </a:r>
                      <a:endParaRPr lang="tr-TR" sz="2400" dirty="0">
                        <a:latin typeface="Trebuchet MS" pitchFamily="34" charset="0"/>
                      </a:endParaRPr>
                    </a:p>
                  </a:txBody>
                  <a:tcPr/>
                </a:tc>
              </a:tr>
              <a:tr h="370840">
                <a:tc>
                  <a:txBody>
                    <a:bodyPr/>
                    <a:lstStyle/>
                    <a:p>
                      <a:r>
                        <a:rPr lang="tr-TR" sz="2400" dirty="0" smtClean="0">
                          <a:latin typeface="Trebuchet MS" pitchFamily="34" charset="0"/>
                        </a:rPr>
                        <a:t>AS41A</a:t>
                      </a:r>
                      <a:endParaRPr lang="tr-TR" sz="2400" dirty="0">
                        <a:latin typeface="Trebuchet MS" pitchFamily="34" charset="0"/>
                      </a:endParaRPr>
                    </a:p>
                  </a:txBody>
                  <a:tcPr/>
                </a:tc>
                <a:tc>
                  <a:txBody>
                    <a:bodyPr/>
                    <a:lstStyle/>
                    <a:p>
                      <a:r>
                        <a:rPr lang="tr-TR" sz="2400" dirty="0" smtClean="0">
                          <a:latin typeface="Trebuchet MS" pitchFamily="34" charset="0"/>
                        </a:rPr>
                        <a:t>4.2</a:t>
                      </a:r>
                      <a:endParaRPr lang="tr-TR" sz="2400" dirty="0">
                        <a:latin typeface="Trebuchet MS" pitchFamily="34" charset="0"/>
                      </a:endParaRPr>
                    </a:p>
                  </a:txBody>
                  <a:tcPr/>
                </a:tc>
                <a:tc>
                  <a:txBody>
                    <a:bodyPr/>
                    <a:lstStyle/>
                    <a:p>
                      <a:r>
                        <a:rPr lang="tr-TR" sz="2400" dirty="0" smtClean="0">
                          <a:latin typeface="Trebuchet MS" pitchFamily="34" charset="0"/>
                        </a:rPr>
                        <a:t>0.35</a:t>
                      </a:r>
                      <a:endParaRPr lang="tr-TR" sz="2400" dirty="0">
                        <a:latin typeface="Trebuchet MS" pitchFamily="34" charset="0"/>
                      </a:endParaRPr>
                    </a:p>
                  </a:txBody>
                  <a:tcPr/>
                </a:tc>
                <a:tc>
                  <a:txBody>
                    <a:bodyPr/>
                    <a:lstStyle/>
                    <a:p>
                      <a:endParaRPr lang="tr-TR" sz="2400">
                        <a:latin typeface="Trebuchet MS" pitchFamily="34" charset="0"/>
                      </a:endParaRPr>
                    </a:p>
                  </a:txBody>
                  <a:tcPr/>
                </a:tc>
                <a:tc>
                  <a:txBody>
                    <a:bodyPr/>
                    <a:lstStyle/>
                    <a:p>
                      <a:r>
                        <a:rPr lang="tr-TR" sz="2400" dirty="0" smtClean="0">
                          <a:latin typeface="Trebuchet MS" pitchFamily="34" charset="0"/>
                        </a:rPr>
                        <a:t>1.0 Si</a:t>
                      </a:r>
                      <a:endParaRPr lang="tr-TR" sz="2400" dirty="0">
                        <a:latin typeface="Trebuchet MS" pitchFamily="34" charset="0"/>
                      </a:endParaRPr>
                    </a:p>
                  </a:txBody>
                  <a:tcPr/>
                </a:tc>
                <a:tc>
                  <a:txBody>
                    <a:bodyPr/>
                    <a:lstStyle/>
                    <a:p>
                      <a:r>
                        <a:rPr lang="tr-TR" sz="2400" dirty="0" smtClean="0">
                          <a:latin typeface="Trebuchet MS" pitchFamily="34" charset="0"/>
                        </a:rPr>
                        <a:t>Motor bloğu ve kutular; iyi sürünme direnci</a:t>
                      </a:r>
                      <a:endParaRPr lang="tr-TR" sz="2400" dirty="0">
                        <a:latin typeface="Trebuchet MS" pitchFamily="34" charset="0"/>
                      </a:endParaRPr>
                    </a:p>
                  </a:txBody>
                  <a:tcPr/>
                </a:tc>
              </a:tr>
              <a:tr h="370840">
                <a:tc>
                  <a:txBody>
                    <a:bodyPr/>
                    <a:lstStyle/>
                    <a:p>
                      <a:r>
                        <a:rPr lang="tr-TR" sz="2400" dirty="0" smtClean="0">
                          <a:latin typeface="Trebuchet MS" pitchFamily="34" charset="0"/>
                        </a:rPr>
                        <a:t>AZ91D</a:t>
                      </a:r>
                      <a:endParaRPr lang="tr-TR" sz="2400" dirty="0">
                        <a:latin typeface="Trebuchet MS" pitchFamily="34" charset="0"/>
                      </a:endParaRPr>
                    </a:p>
                  </a:txBody>
                  <a:tcPr/>
                </a:tc>
                <a:tc>
                  <a:txBody>
                    <a:bodyPr/>
                    <a:lstStyle/>
                    <a:p>
                      <a:r>
                        <a:rPr lang="tr-TR" sz="2400" dirty="0" smtClean="0">
                          <a:latin typeface="Trebuchet MS" pitchFamily="34" charset="0"/>
                        </a:rPr>
                        <a:t>9.0</a:t>
                      </a:r>
                      <a:endParaRPr lang="tr-TR" sz="2400" dirty="0">
                        <a:latin typeface="Trebuchet MS" pitchFamily="34" charset="0"/>
                      </a:endParaRPr>
                    </a:p>
                  </a:txBody>
                  <a:tcPr/>
                </a:tc>
                <a:tc>
                  <a:txBody>
                    <a:bodyPr/>
                    <a:lstStyle/>
                    <a:p>
                      <a:r>
                        <a:rPr lang="tr-TR" sz="2400" dirty="0" smtClean="0">
                          <a:latin typeface="Trebuchet MS" pitchFamily="34" charset="0"/>
                        </a:rPr>
                        <a:t>0.15</a:t>
                      </a:r>
                      <a:endParaRPr lang="tr-TR" sz="2400" dirty="0">
                        <a:latin typeface="Trebuchet MS" pitchFamily="34" charset="0"/>
                      </a:endParaRPr>
                    </a:p>
                  </a:txBody>
                  <a:tcPr/>
                </a:tc>
                <a:tc>
                  <a:txBody>
                    <a:bodyPr/>
                    <a:lstStyle/>
                    <a:p>
                      <a:r>
                        <a:rPr lang="tr-TR" sz="2400" dirty="0" smtClean="0">
                          <a:latin typeface="Trebuchet MS" pitchFamily="34" charset="0"/>
                        </a:rPr>
                        <a:t>0.7</a:t>
                      </a:r>
                      <a:endParaRPr lang="tr-TR" sz="2400" dirty="0">
                        <a:latin typeface="Trebuchet MS" pitchFamily="34" charset="0"/>
                      </a:endParaRPr>
                    </a:p>
                  </a:txBody>
                  <a:tcPr/>
                </a:tc>
                <a:tc>
                  <a:txBody>
                    <a:bodyPr/>
                    <a:lstStyle/>
                    <a:p>
                      <a:r>
                        <a:rPr lang="tr-TR" sz="2400" dirty="0" smtClean="0">
                          <a:latin typeface="Trebuchet MS" pitchFamily="34" charset="0"/>
                        </a:rPr>
                        <a:t>0.001 </a:t>
                      </a:r>
                      <a:r>
                        <a:rPr lang="tr-TR" sz="2400" dirty="0" err="1" smtClean="0">
                          <a:latin typeface="Trebuchet MS" pitchFamily="34" charset="0"/>
                        </a:rPr>
                        <a:t>Ni</a:t>
                      </a:r>
                      <a:r>
                        <a:rPr lang="tr-TR" sz="2400" dirty="0" smtClean="0">
                          <a:latin typeface="Trebuchet MS" pitchFamily="34" charset="0"/>
                        </a:rPr>
                        <a:t> </a:t>
                      </a:r>
                      <a:r>
                        <a:rPr lang="tr-TR" sz="2400" dirty="0" err="1" smtClean="0">
                          <a:latin typeface="Trebuchet MS" pitchFamily="34" charset="0"/>
                        </a:rPr>
                        <a:t>max</a:t>
                      </a:r>
                      <a:endParaRPr lang="tr-TR" sz="2400" dirty="0" smtClean="0">
                        <a:latin typeface="Trebuchet MS" pitchFamily="34" charset="0"/>
                      </a:endParaRPr>
                    </a:p>
                    <a:p>
                      <a:r>
                        <a:rPr lang="tr-TR" sz="2400" dirty="0" smtClean="0">
                          <a:latin typeface="Trebuchet MS" pitchFamily="34" charset="0"/>
                        </a:rPr>
                        <a:t>0.005Fe </a:t>
                      </a:r>
                      <a:r>
                        <a:rPr lang="tr-TR" sz="2400" dirty="0" err="1" smtClean="0">
                          <a:latin typeface="Trebuchet MS" pitchFamily="34" charset="0"/>
                        </a:rPr>
                        <a:t>max</a:t>
                      </a:r>
                      <a:endParaRPr lang="tr-TR" sz="2400" dirty="0">
                        <a:latin typeface="Trebuchet MS" pitchFamily="34" charset="0"/>
                      </a:endParaRPr>
                    </a:p>
                  </a:txBody>
                  <a:tcPr/>
                </a:tc>
                <a:tc>
                  <a:txBody>
                    <a:bodyPr/>
                    <a:lstStyle/>
                    <a:p>
                      <a:r>
                        <a:rPr lang="tr-TR" sz="2400" dirty="0" smtClean="0">
                          <a:latin typeface="Trebuchet MS" pitchFamily="34" charset="0"/>
                        </a:rPr>
                        <a:t>Basınçlı</a:t>
                      </a:r>
                      <a:r>
                        <a:rPr lang="tr-TR" sz="2400" baseline="0" dirty="0" smtClean="0">
                          <a:latin typeface="Trebuchet MS" pitchFamily="34" charset="0"/>
                        </a:rPr>
                        <a:t> döküm </a:t>
                      </a:r>
                      <a:r>
                        <a:rPr lang="tr-TR" sz="2400" dirty="0" smtClean="0">
                          <a:latin typeface="Trebuchet MS" pitchFamily="34" charset="0"/>
                        </a:rPr>
                        <a:t>Oto parçaları; çim biçme</a:t>
                      </a:r>
                      <a:r>
                        <a:rPr lang="tr-TR" sz="2400" baseline="0" dirty="0" smtClean="0">
                          <a:latin typeface="Trebuchet MS" pitchFamily="34" charset="0"/>
                        </a:rPr>
                        <a:t> makineleri, iş </a:t>
                      </a:r>
                      <a:r>
                        <a:rPr lang="tr-TR" sz="2400" baseline="0" dirty="0" err="1" smtClean="0">
                          <a:latin typeface="Trebuchet MS" pitchFamily="34" charset="0"/>
                        </a:rPr>
                        <a:t>makinaları</a:t>
                      </a:r>
                      <a:r>
                        <a:rPr lang="tr-TR" sz="2400" baseline="0" dirty="0" smtClean="0">
                          <a:latin typeface="Trebuchet MS" pitchFamily="34" charset="0"/>
                        </a:rPr>
                        <a:t>, el aletleri, spor ekipmanları</a:t>
                      </a:r>
                    </a:p>
                    <a:p>
                      <a:r>
                        <a:rPr lang="tr-TR" sz="2400" baseline="0" dirty="0" smtClean="0">
                          <a:latin typeface="Trebuchet MS" pitchFamily="34" charset="0"/>
                        </a:rPr>
                        <a:t>İyi korozyon direnci</a:t>
                      </a:r>
                      <a:endParaRPr lang="tr-TR" sz="2400" dirty="0">
                        <a:latin typeface="Trebuchet MS" pitchFamily="34" charset="0"/>
                      </a:endParaRPr>
                    </a:p>
                  </a:txBody>
                  <a:tcPr/>
                </a:tc>
              </a:tr>
            </a:tbl>
          </a:graphicData>
        </a:graphic>
      </p:graphicFrame>
      <p:sp>
        <p:nvSpPr>
          <p:cNvPr id="2" name="Metin kutusu 1"/>
          <p:cNvSpPr txBox="1"/>
          <p:nvPr/>
        </p:nvSpPr>
        <p:spPr>
          <a:xfrm>
            <a:off x="251520" y="521385"/>
            <a:ext cx="8784976" cy="1323439"/>
          </a:xfrm>
          <a:prstGeom prst="rect">
            <a:avLst/>
          </a:prstGeom>
          <a:noFill/>
        </p:spPr>
        <p:txBody>
          <a:bodyPr wrap="square" rtlCol="0">
            <a:spAutoFit/>
          </a:bodyPr>
          <a:lstStyle/>
          <a:p>
            <a:r>
              <a:rPr lang="tr-TR" sz="4000" dirty="0" smtClean="0">
                <a:solidFill>
                  <a:schemeClr val="accent2">
                    <a:lumMod val="50000"/>
                  </a:schemeClr>
                </a:solidFill>
                <a:latin typeface="Trebuchet MS" panose="020B0603020202020204" pitchFamily="34" charset="0"/>
              </a:rPr>
              <a:t>Mg-Al/Mg-Al-</a:t>
            </a:r>
            <a:r>
              <a:rPr lang="tr-TR" sz="4000" dirty="0" err="1" smtClean="0">
                <a:solidFill>
                  <a:schemeClr val="accent2">
                    <a:lumMod val="50000"/>
                  </a:schemeClr>
                </a:solidFill>
                <a:latin typeface="Trebuchet MS" panose="020B0603020202020204" pitchFamily="34" charset="0"/>
              </a:rPr>
              <a:t>Zn</a:t>
            </a:r>
            <a:r>
              <a:rPr lang="tr-TR" sz="4000" dirty="0" smtClean="0">
                <a:solidFill>
                  <a:schemeClr val="accent2">
                    <a:lumMod val="50000"/>
                  </a:schemeClr>
                </a:solidFill>
                <a:latin typeface="Trebuchet MS" panose="020B0603020202020204" pitchFamily="34" charset="0"/>
              </a:rPr>
              <a:t>, </a:t>
            </a:r>
            <a:r>
              <a:rPr lang="tr-TR" sz="4000" dirty="0">
                <a:solidFill>
                  <a:schemeClr val="accent2">
                    <a:lumMod val="50000"/>
                  </a:schemeClr>
                </a:solidFill>
                <a:latin typeface="Trebuchet MS" panose="020B0603020202020204" pitchFamily="34" charset="0"/>
              </a:rPr>
              <a:t>Mg-Al-Mn, Mg-Al-Si döküm </a:t>
            </a:r>
            <a:r>
              <a:rPr lang="tr-TR" sz="4000" dirty="0" smtClean="0">
                <a:solidFill>
                  <a:schemeClr val="accent2">
                    <a:lumMod val="50000"/>
                  </a:schemeClr>
                </a:solidFill>
                <a:latin typeface="Trebuchet MS" panose="020B0603020202020204" pitchFamily="34" charset="0"/>
              </a:rPr>
              <a:t>alaşımları</a:t>
            </a:r>
            <a:endParaRPr lang="tr-TR" sz="40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72019703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3"/>
          <p:cNvSpPr>
            <a:spLocks noGrp="1"/>
          </p:cNvSpPr>
          <p:nvPr>
            <p:ph type="title"/>
          </p:nvPr>
        </p:nvSpPr>
        <p:spPr>
          <a:xfrm>
            <a:off x="179512" y="458416"/>
            <a:ext cx="8856984" cy="594320"/>
          </a:xfrm>
        </p:spPr>
        <p:txBody>
          <a:bodyPr>
            <a:noAutofit/>
          </a:bodyPr>
          <a:lstStyle/>
          <a:p>
            <a:r>
              <a:rPr lang="tr-TR" sz="4000" dirty="0" smtClean="0">
                <a:latin typeface="Trebuchet MS" panose="020B0603020202020204" pitchFamily="34" charset="0"/>
              </a:rPr>
              <a:t>Mg-Al/Mg-Al-</a:t>
            </a:r>
            <a:r>
              <a:rPr lang="tr-TR" sz="4000" dirty="0" err="1" smtClean="0">
                <a:latin typeface="Trebuchet MS" panose="020B0603020202020204" pitchFamily="34" charset="0"/>
              </a:rPr>
              <a:t>Zn</a:t>
            </a:r>
            <a:r>
              <a:rPr lang="tr-TR" sz="4000" dirty="0" smtClean="0">
                <a:latin typeface="Trebuchet MS" panose="020B0603020202020204" pitchFamily="34" charset="0"/>
              </a:rPr>
              <a:t> ve Mg-Al-Mn alaşımları</a:t>
            </a:r>
            <a:endParaRPr lang="tr-TR" sz="4000" dirty="0">
              <a:latin typeface="Trebuchet MS" panose="020B0603020202020204" pitchFamily="34" charset="0"/>
            </a:endParaRPr>
          </a:p>
        </p:txBody>
      </p:sp>
      <p:sp>
        <p:nvSpPr>
          <p:cNvPr id="7" name="6 Metin kutusu"/>
          <p:cNvSpPr txBox="1"/>
          <p:nvPr/>
        </p:nvSpPr>
        <p:spPr>
          <a:xfrm>
            <a:off x="251520" y="1124744"/>
            <a:ext cx="8496944" cy="523220"/>
          </a:xfrm>
          <a:prstGeom prst="rect">
            <a:avLst/>
          </a:prstGeom>
          <a:noFill/>
        </p:spPr>
        <p:txBody>
          <a:bodyPr wrap="square" rtlCol="0">
            <a:spAutoFit/>
          </a:bodyPr>
          <a:lstStyle/>
          <a:p>
            <a:r>
              <a:rPr lang="tr-TR" sz="2800" dirty="0" smtClean="0">
                <a:latin typeface="Trebuchet MS" panose="020B0603020202020204" pitchFamily="34" charset="0"/>
              </a:rPr>
              <a:t>Kum ve </a:t>
            </a:r>
            <a:r>
              <a:rPr lang="tr-TR" sz="2800" dirty="0" err="1" smtClean="0">
                <a:latin typeface="Trebuchet MS" panose="020B0603020202020204" pitchFamily="34" charset="0"/>
              </a:rPr>
              <a:t>kokil</a:t>
            </a:r>
            <a:r>
              <a:rPr lang="tr-TR" sz="2800" dirty="0" smtClean="0">
                <a:latin typeface="Trebuchet MS" panose="020B0603020202020204" pitchFamily="34" charset="0"/>
              </a:rPr>
              <a:t> döküm</a:t>
            </a:r>
            <a:endParaRPr lang="tr-TR" sz="2800" dirty="0">
              <a:latin typeface="Trebuchet MS" panose="020B0603020202020204" pitchFamily="34" charset="0"/>
            </a:endParaRPr>
          </a:p>
        </p:txBody>
      </p:sp>
      <p:graphicFrame>
        <p:nvGraphicFramePr>
          <p:cNvPr id="8" name="7 Tablo"/>
          <p:cNvGraphicFramePr>
            <a:graphicFrameLocks noGrp="1"/>
          </p:cNvGraphicFramePr>
          <p:nvPr>
            <p:extLst>
              <p:ext uri="{D42A27DB-BD31-4B8C-83A1-F6EECF244321}">
                <p14:modId xmlns:p14="http://schemas.microsoft.com/office/powerpoint/2010/main" val="2043675464"/>
              </p:ext>
            </p:extLst>
          </p:nvPr>
        </p:nvGraphicFramePr>
        <p:xfrm>
          <a:off x="323528" y="1844824"/>
          <a:ext cx="8568954" cy="4815840"/>
        </p:xfrm>
        <a:graphic>
          <a:graphicData uri="http://schemas.openxmlformats.org/drawingml/2006/table">
            <a:tbl>
              <a:tblPr firstRow="1" bandRow="1">
                <a:tableStyleId>{5C22544A-7EE6-4342-B048-85BDC9FD1C3A}</a:tableStyleId>
              </a:tblPr>
              <a:tblGrid>
                <a:gridCol w="1152128"/>
                <a:gridCol w="792088"/>
                <a:gridCol w="792088"/>
                <a:gridCol w="576064"/>
                <a:gridCol w="1152128"/>
                <a:gridCol w="4104458"/>
              </a:tblGrid>
              <a:tr h="370840">
                <a:tc>
                  <a:txBody>
                    <a:bodyPr/>
                    <a:lstStyle/>
                    <a:p>
                      <a:r>
                        <a:rPr lang="tr-TR" sz="2000" dirty="0" smtClean="0">
                          <a:latin typeface="Trebuchet MS" pitchFamily="34" charset="0"/>
                        </a:rPr>
                        <a:t>alaşım</a:t>
                      </a:r>
                      <a:endParaRPr lang="tr-TR" sz="2000" dirty="0">
                        <a:latin typeface="Trebuchet MS" pitchFamily="34" charset="0"/>
                      </a:endParaRPr>
                    </a:p>
                  </a:txBody>
                  <a:tcPr/>
                </a:tc>
                <a:tc>
                  <a:txBody>
                    <a:bodyPr/>
                    <a:lstStyle/>
                    <a:p>
                      <a:r>
                        <a:rPr lang="tr-TR" sz="2000" dirty="0" smtClean="0">
                          <a:latin typeface="Trebuchet MS" pitchFamily="34" charset="0"/>
                        </a:rPr>
                        <a:t>Al</a:t>
                      </a:r>
                      <a:endParaRPr lang="tr-TR" sz="2000" dirty="0">
                        <a:latin typeface="Trebuchet MS" pitchFamily="34" charset="0"/>
                      </a:endParaRPr>
                    </a:p>
                  </a:txBody>
                  <a:tcPr/>
                </a:tc>
                <a:tc>
                  <a:txBody>
                    <a:bodyPr/>
                    <a:lstStyle/>
                    <a:p>
                      <a:r>
                        <a:rPr lang="tr-TR" sz="2000" dirty="0" err="1" smtClean="0">
                          <a:latin typeface="Trebuchet MS" pitchFamily="34" charset="0"/>
                        </a:rPr>
                        <a:t>Mn</a:t>
                      </a:r>
                      <a:endParaRPr lang="tr-TR" sz="2000" dirty="0">
                        <a:latin typeface="Trebuchet MS" pitchFamily="34" charset="0"/>
                      </a:endParaRPr>
                    </a:p>
                  </a:txBody>
                  <a:tcPr/>
                </a:tc>
                <a:tc>
                  <a:txBody>
                    <a:bodyPr/>
                    <a:lstStyle/>
                    <a:p>
                      <a:r>
                        <a:rPr lang="tr-TR" sz="2000" dirty="0" err="1" smtClean="0">
                          <a:latin typeface="Trebuchet MS" pitchFamily="34" charset="0"/>
                        </a:rPr>
                        <a:t>Zn</a:t>
                      </a:r>
                      <a:endParaRPr lang="tr-TR" sz="2000" dirty="0">
                        <a:latin typeface="Trebuchet MS" pitchFamily="34" charset="0"/>
                      </a:endParaRPr>
                    </a:p>
                  </a:txBody>
                  <a:tcPr/>
                </a:tc>
                <a:tc>
                  <a:txBody>
                    <a:bodyPr/>
                    <a:lstStyle/>
                    <a:p>
                      <a:r>
                        <a:rPr lang="tr-TR" sz="2000" dirty="0" smtClean="0">
                          <a:latin typeface="Trebuchet MS" pitchFamily="34" charset="0"/>
                        </a:rPr>
                        <a:t>diğer</a:t>
                      </a:r>
                      <a:endParaRPr lang="tr-TR" sz="2000" dirty="0">
                        <a:latin typeface="Trebuchet MS" pitchFamily="34" charset="0"/>
                      </a:endParaRPr>
                    </a:p>
                  </a:txBody>
                  <a:tcPr/>
                </a:tc>
                <a:tc>
                  <a:txBody>
                    <a:bodyPr/>
                    <a:lstStyle/>
                    <a:p>
                      <a:r>
                        <a:rPr lang="tr-TR" sz="2000" dirty="0" smtClean="0">
                          <a:latin typeface="Trebuchet MS" pitchFamily="34" charset="0"/>
                        </a:rPr>
                        <a:t>uygulama</a:t>
                      </a:r>
                      <a:endParaRPr lang="tr-TR" sz="2000" dirty="0">
                        <a:latin typeface="Trebuchet MS" pitchFamily="34" charset="0"/>
                      </a:endParaRPr>
                    </a:p>
                  </a:txBody>
                  <a:tcPr/>
                </a:tc>
              </a:tr>
              <a:tr h="370840">
                <a:tc>
                  <a:txBody>
                    <a:bodyPr/>
                    <a:lstStyle/>
                    <a:p>
                      <a:r>
                        <a:rPr lang="tr-TR" sz="2000" dirty="0" smtClean="0">
                          <a:latin typeface="Trebuchet MS" pitchFamily="34" charset="0"/>
                        </a:rPr>
                        <a:t>AM100A</a:t>
                      </a:r>
                      <a:endParaRPr lang="tr-TR" sz="2000" dirty="0">
                        <a:latin typeface="Trebuchet MS" pitchFamily="34" charset="0"/>
                      </a:endParaRPr>
                    </a:p>
                  </a:txBody>
                  <a:tcPr/>
                </a:tc>
                <a:tc>
                  <a:txBody>
                    <a:bodyPr/>
                    <a:lstStyle/>
                    <a:p>
                      <a:r>
                        <a:rPr lang="tr-TR" sz="2000" dirty="0" smtClean="0">
                          <a:latin typeface="Trebuchet MS" pitchFamily="34" charset="0"/>
                        </a:rPr>
                        <a:t>10.0</a:t>
                      </a:r>
                      <a:endParaRPr lang="tr-TR" sz="2000" dirty="0">
                        <a:latin typeface="Trebuchet MS" pitchFamily="34" charset="0"/>
                      </a:endParaRPr>
                    </a:p>
                  </a:txBody>
                  <a:tcPr/>
                </a:tc>
                <a:tc>
                  <a:txBody>
                    <a:bodyPr/>
                    <a:lstStyle/>
                    <a:p>
                      <a:r>
                        <a:rPr lang="tr-TR" sz="2000" dirty="0" smtClean="0">
                          <a:latin typeface="Trebuchet MS" pitchFamily="34" charset="0"/>
                        </a:rPr>
                        <a:t>0.1</a:t>
                      </a:r>
                      <a:endParaRPr lang="tr-TR" sz="2000" dirty="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r>
                        <a:rPr lang="tr-TR" sz="2000" dirty="0" smtClean="0">
                          <a:latin typeface="Trebuchet MS" pitchFamily="34" charset="0"/>
                        </a:rPr>
                        <a:t>Sızdırmaz</a:t>
                      </a:r>
                      <a:r>
                        <a:rPr lang="tr-TR" sz="2000" baseline="0" dirty="0" smtClean="0">
                          <a:latin typeface="Trebuchet MS" pitchFamily="34" charset="0"/>
                        </a:rPr>
                        <a:t> kum ve </a:t>
                      </a:r>
                      <a:r>
                        <a:rPr lang="tr-TR" sz="2000" baseline="0" dirty="0" err="1" smtClean="0">
                          <a:latin typeface="Trebuchet MS" pitchFamily="34" charset="0"/>
                        </a:rPr>
                        <a:t>kokil</a:t>
                      </a:r>
                      <a:r>
                        <a:rPr lang="tr-TR" sz="2000" baseline="0" dirty="0" smtClean="0">
                          <a:latin typeface="Trebuchet MS" pitchFamily="34" charset="0"/>
                        </a:rPr>
                        <a:t> dökümler</a:t>
                      </a:r>
                      <a:endParaRPr lang="tr-TR" sz="2000" dirty="0">
                        <a:latin typeface="Trebuchet MS" pitchFamily="34" charset="0"/>
                      </a:endParaRPr>
                    </a:p>
                  </a:txBody>
                  <a:tcPr/>
                </a:tc>
              </a:tr>
              <a:tr h="370840">
                <a:tc>
                  <a:txBody>
                    <a:bodyPr/>
                    <a:lstStyle/>
                    <a:p>
                      <a:r>
                        <a:rPr lang="tr-TR" sz="2000" dirty="0" smtClean="0">
                          <a:latin typeface="Trebuchet MS" pitchFamily="34" charset="0"/>
                        </a:rPr>
                        <a:t>AZ63A</a:t>
                      </a:r>
                      <a:endParaRPr lang="tr-TR" sz="2000" dirty="0">
                        <a:latin typeface="Trebuchet MS" pitchFamily="34" charset="0"/>
                      </a:endParaRPr>
                    </a:p>
                  </a:txBody>
                  <a:tcPr/>
                </a:tc>
                <a:tc>
                  <a:txBody>
                    <a:bodyPr/>
                    <a:lstStyle/>
                    <a:p>
                      <a:r>
                        <a:rPr lang="tr-TR" sz="2000" dirty="0" smtClean="0">
                          <a:latin typeface="Trebuchet MS" pitchFamily="34" charset="0"/>
                        </a:rPr>
                        <a:t>6.0</a:t>
                      </a:r>
                      <a:endParaRPr lang="tr-TR" sz="2000" dirty="0">
                        <a:latin typeface="Trebuchet MS" pitchFamily="34" charset="0"/>
                      </a:endParaRPr>
                    </a:p>
                  </a:txBody>
                  <a:tcPr/>
                </a:tc>
                <a:tc>
                  <a:txBody>
                    <a:bodyPr/>
                    <a:lstStyle/>
                    <a:p>
                      <a:r>
                        <a:rPr lang="tr-TR" sz="2000" dirty="0" smtClean="0">
                          <a:latin typeface="Trebuchet MS" pitchFamily="34" charset="0"/>
                        </a:rPr>
                        <a:t>0.15</a:t>
                      </a:r>
                      <a:endParaRPr lang="tr-TR" sz="2000" dirty="0">
                        <a:latin typeface="Trebuchet MS" pitchFamily="34" charset="0"/>
                      </a:endParaRPr>
                    </a:p>
                  </a:txBody>
                  <a:tcPr/>
                </a:tc>
                <a:tc>
                  <a:txBody>
                    <a:bodyPr/>
                    <a:lstStyle/>
                    <a:p>
                      <a:r>
                        <a:rPr lang="tr-TR" sz="2000" dirty="0" smtClean="0">
                          <a:latin typeface="Trebuchet MS" pitchFamily="34" charset="0"/>
                        </a:rPr>
                        <a:t>3.0</a:t>
                      </a:r>
                      <a:endParaRPr lang="tr-TR" sz="2000" dirty="0">
                        <a:latin typeface="Trebuchet MS" pitchFamily="34" charset="0"/>
                      </a:endParaRPr>
                    </a:p>
                  </a:txBody>
                  <a:tcPr/>
                </a:tc>
                <a:tc>
                  <a:txBody>
                    <a:bodyPr/>
                    <a:lstStyle/>
                    <a:p>
                      <a:r>
                        <a:rPr lang="tr-TR" sz="2000" dirty="0" smtClean="0">
                          <a:latin typeface="Trebuchet MS" pitchFamily="34" charset="0"/>
                        </a:rPr>
                        <a:t>1.0 Si</a:t>
                      </a:r>
                      <a:endParaRPr lang="tr-TR" sz="2000" dirty="0">
                        <a:latin typeface="Trebuchet MS" pitchFamily="34" charset="0"/>
                      </a:endParaRPr>
                    </a:p>
                  </a:txBody>
                  <a:tcPr/>
                </a:tc>
                <a:tc>
                  <a:txBody>
                    <a:bodyPr/>
                    <a:lstStyle/>
                    <a:p>
                      <a:r>
                        <a:rPr lang="tr-TR" sz="2000" dirty="0" smtClean="0">
                          <a:latin typeface="Trebuchet MS" pitchFamily="34" charset="0"/>
                        </a:rPr>
                        <a:t>Oda sıcaklığında iyi mukavemet ve </a:t>
                      </a:r>
                      <a:r>
                        <a:rPr lang="tr-TR" sz="2000" dirty="0" err="1" smtClean="0">
                          <a:latin typeface="Trebuchet MS" pitchFamily="34" charset="0"/>
                        </a:rPr>
                        <a:t>süneklik</a:t>
                      </a:r>
                      <a:r>
                        <a:rPr lang="tr-TR" sz="2000" dirty="0" smtClean="0">
                          <a:latin typeface="Trebuchet MS" pitchFamily="34" charset="0"/>
                        </a:rPr>
                        <a:t> gerektiren kum döküm parçalarda</a:t>
                      </a:r>
                      <a:endParaRPr lang="tr-TR" sz="2000" dirty="0">
                        <a:latin typeface="Trebuchet MS" pitchFamily="34" charset="0"/>
                      </a:endParaRPr>
                    </a:p>
                  </a:txBody>
                  <a:tcPr/>
                </a:tc>
              </a:tr>
              <a:tr h="370840">
                <a:tc>
                  <a:txBody>
                    <a:bodyPr/>
                    <a:lstStyle/>
                    <a:p>
                      <a:r>
                        <a:rPr lang="tr-TR" sz="2000" dirty="0" smtClean="0">
                          <a:latin typeface="Trebuchet MS" pitchFamily="34" charset="0"/>
                        </a:rPr>
                        <a:t>AZ81A</a:t>
                      </a:r>
                      <a:endParaRPr lang="tr-TR" sz="2000" dirty="0">
                        <a:latin typeface="Trebuchet MS" pitchFamily="34" charset="0"/>
                      </a:endParaRPr>
                    </a:p>
                  </a:txBody>
                  <a:tcPr/>
                </a:tc>
                <a:tc>
                  <a:txBody>
                    <a:bodyPr/>
                    <a:lstStyle/>
                    <a:p>
                      <a:r>
                        <a:rPr lang="tr-TR" sz="2000" dirty="0" smtClean="0">
                          <a:latin typeface="Trebuchet MS" pitchFamily="34" charset="0"/>
                        </a:rPr>
                        <a:t>7.6</a:t>
                      </a:r>
                      <a:endParaRPr lang="tr-TR" sz="2000" dirty="0">
                        <a:latin typeface="Trebuchet MS" pitchFamily="34" charset="0"/>
                      </a:endParaRPr>
                    </a:p>
                  </a:txBody>
                  <a:tcPr/>
                </a:tc>
                <a:tc>
                  <a:txBody>
                    <a:bodyPr/>
                    <a:lstStyle/>
                    <a:p>
                      <a:r>
                        <a:rPr lang="tr-TR" sz="2000" dirty="0" smtClean="0">
                          <a:latin typeface="Trebuchet MS" pitchFamily="34" charset="0"/>
                        </a:rPr>
                        <a:t>0.13</a:t>
                      </a:r>
                      <a:endParaRPr lang="tr-TR" sz="2000" dirty="0">
                        <a:latin typeface="Trebuchet MS" pitchFamily="34" charset="0"/>
                      </a:endParaRPr>
                    </a:p>
                  </a:txBody>
                  <a:tcPr/>
                </a:tc>
                <a:tc>
                  <a:txBody>
                    <a:bodyPr/>
                    <a:lstStyle/>
                    <a:p>
                      <a:r>
                        <a:rPr lang="tr-TR" sz="2000" dirty="0" smtClean="0">
                          <a:latin typeface="Trebuchet MS" pitchFamily="34" charset="0"/>
                        </a:rPr>
                        <a:t>0.7</a:t>
                      </a:r>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r>
                        <a:rPr lang="tr-TR" sz="2000" dirty="0" smtClean="0">
                          <a:latin typeface="Trebuchet MS" pitchFamily="34" charset="0"/>
                        </a:rPr>
                        <a:t>Tok sızdırmaz kum</a:t>
                      </a:r>
                      <a:r>
                        <a:rPr lang="tr-TR" sz="2000" baseline="0" dirty="0" smtClean="0">
                          <a:latin typeface="Trebuchet MS" pitchFamily="34" charset="0"/>
                        </a:rPr>
                        <a:t> döküm parçalarda</a:t>
                      </a:r>
                      <a:endParaRPr lang="tr-TR" sz="2000" dirty="0">
                        <a:latin typeface="Trebuchet MS" pitchFamily="34" charset="0"/>
                      </a:endParaRPr>
                    </a:p>
                  </a:txBody>
                  <a:tcPr/>
                </a:tc>
              </a:tr>
              <a:tr h="370840">
                <a:tc>
                  <a:txBody>
                    <a:bodyPr/>
                    <a:lstStyle/>
                    <a:p>
                      <a:r>
                        <a:rPr lang="tr-TR" sz="2000" dirty="0" smtClean="0">
                          <a:latin typeface="Trebuchet MS" pitchFamily="34" charset="0"/>
                        </a:rPr>
                        <a:t>AZ91E</a:t>
                      </a:r>
                      <a:endParaRPr lang="tr-TR" sz="2000" dirty="0">
                        <a:latin typeface="Trebuchet MS" pitchFamily="34" charset="0"/>
                      </a:endParaRPr>
                    </a:p>
                  </a:txBody>
                  <a:tcPr/>
                </a:tc>
                <a:tc>
                  <a:txBody>
                    <a:bodyPr/>
                    <a:lstStyle/>
                    <a:p>
                      <a:r>
                        <a:rPr lang="tr-TR" sz="2000" dirty="0" smtClean="0">
                          <a:latin typeface="Trebuchet MS" pitchFamily="34" charset="0"/>
                        </a:rPr>
                        <a:t>8.7</a:t>
                      </a:r>
                      <a:endParaRPr lang="tr-TR" sz="2000" dirty="0">
                        <a:latin typeface="Trebuchet MS" pitchFamily="34" charset="0"/>
                      </a:endParaRPr>
                    </a:p>
                  </a:txBody>
                  <a:tcPr/>
                </a:tc>
                <a:tc>
                  <a:txBody>
                    <a:bodyPr/>
                    <a:lstStyle/>
                    <a:p>
                      <a:r>
                        <a:rPr lang="tr-TR" sz="2000" dirty="0" smtClean="0">
                          <a:latin typeface="Trebuchet MS" pitchFamily="34" charset="0"/>
                        </a:rPr>
                        <a:t>0.26</a:t>
                      </a:r>
                      <a:endParaRPr lang="tr-TR" sz="2000" dirty="0">
                        <a:latin typeface="Trebuchet MS" pitchFamily="34" charset="0"/>
                      </a:endParaRPr>
                    </a:p>
                  </a:txBody>
                  <a:tcPr/>
                </a:tc>
                <a:tc>
                  <a:txBody>
                    <a:bodyPr/>
                    <a:lstStyle/>
                    <a:p>
                      <a:r>
                        <a:rPr lang="tr-TR" sz="2000" dirty="0" smtClean="0">
                          <a:latin typeface="Trebuchet MS" pitchFamily="34" charset="0"/>
                        </a:rPr>
                        <a:t>0.7</a:t>
                      </a:r>
                      <a:endParaRPr lang="tr-TR" sz="2000" dirty="0">
                        <a:latin typeface="Trebuchet MS" pitchFamily="34" charset="0"/>
                      </a:endParaRPr>
                    </a:p>
                  </a:txBody>
                  <a:tcPr/>
                </a:tc>
                <a:tc>
                  <a:txBody>
                    <a:bodyPr/>
                    <a:lstStyle/>
                    <a:p>
                      <a:r>
                        <a:rPr lang="tr-TR" sz="2000" dirty="0" smtClean="0">
                          <a:latin typeface="Trebuchet MS" pitchFamily="34" charset="0"/>
                        </a:rPr>
                        <a:t>0.001Ni </a:t>
                      </a:r>
                    </a:p>
                    <a:p>
                      <a:r>
                        <a:rPr lang="tr-TR" sz="2000" dirty="0" err="1" smtClean="0">
                          <a:latin typeface="Trebuchet MS" pitchFamily="34" charset="0"/>
                        </a:rPr>
                        <a:t>max</a:t>
                      </a:r>
                      <a:endParaRPr lang="tr-TR" sz="2000" dirty="0" smtClean="0">
                        <a:latin typeface="Trebuchet MS" pitchFamily="34" charset="0"/>
                      </a:endParaRPr>
                    </a:p>
                    <a:p>
                      <a:r>
                        <a:rPr lang="tr-TR" sz="2000" dirty="0" smtClean="0">
                          <a:latin typeface="Trebuchet MS" pitchFamily="34" charset="0"/>
                        </a:rPr>
                        <a:t>0.005Fe </a:t>
                      </a:r>
                    </a:p>
                    <a:p>
                      <a:r>
                        <a:rPr lang="tr-TR" sz="2000" dirty="0" err="1" smtClean="0">
                          <a:latin typeface="Trebuchet MS" pitchFamily="34" charset="0"/>
                        </a:rPr>
                        <a:t>max</a:t>
                      </a:r>
                      <a:endParaRPr lang="tr-TR" sz="2000" dirty="0">
                        <a:latin typeface="Trebuchet MS"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itchFamily="34" charset="0"/>
                        </a:rPr>
                        <a:t>Oda sıcaklığında iyi mukavemet ve </a:t>
                      </a:r>
                      <a:r>
                        <a:rPr lang="tr-TR" sz="2000" dirty="0" err="1" smtClean="0">
                          <a:latin typeface="Trebuchet MS" pitchFamily="34" charset="0"/>
                        </a:rPr>
                        <a:t>süneklik</a:t>
                      </a:r>
                      <a:r>
                        <a:rPr lang="tr-TR" sz="2000" dirty="0" smtClean="0">
                          <a:latin typeface="Trebuchet MS" pitchFamily="34" charset="0"/>
                        </a:rPr>
                        <a:t> gerektiren kum ve </a:t>
                      </a:r>
                      <a:r>
                        <a:rPr lang="tr-TR" sz="2000" dirty="0" err="1" smtClean="0">
                          <a:latin typeface="Trebuchet MS" pitchFamily="34" charset="0"/>
                        </a:rPr>
                        <a:t>kokil</a:t>
                      </a:r>
                      <a:r>
                        <a:rPr lang="tr-TR" sz="2000" dirty="0" smtClean="0">
                          <a:latin typeface="Trebuchet MS" pitchFamily="34" charset="0"/>
                        </a:rPr>
                        <a:t> döküm parçalarda</a:t>
                      </a:r>
                    </a:p>
                    <a:p>
                      <a:endParaRPr lang="tr-TR" sz="2000" dirty="0">
                        <a:latin typeface="Trebuchet MS" pitchFamily="34" charset="0"/>
                      </a:endParaRPr>
                    </a:p>
                  </a:txBody>
                  <a:tcPr/>
                </a:tc>
              </a:tr>
              <a:tr h="370840">
                <a:tc>
                  <a:txBody>
                    <a:bodyPr/>
                    <a:lstStyle/>
                    <a:p>
                      <a:r>
                        <a:rPr lang="tr-TR" sz="2000" dirty="0" smtClean="0">
                          <a:latin typeface="Trebuchet MS" pitchFamily="34" charset="0"/>
                        </a:rPr>
                        <a:t>AZ92A</a:t>
                      </a:r>
                      <a:endParaRPr lang="tr-TR" sz="2000" dirty="0">
                        <a:latin typeface="Trebuchet MS" pitchFamily="34" charset="0"/>
                      </a:endParaRPr>
                    </a:p>
                  </a:txBody>
                  <a:tcPr/>
                </a:tc>
                <a:tc>
                  <a:txBody>
                    <a:bodyPr/>
                    <a:lstStyle/>
                    <a:p>
                      <a:r>
                        <a:rPr lang="tr-TR" sz="2000" dirty="0" smtClean="0">
                          <a:latin typeface="Trebuchet MS" pitchFamily="34" charset="0"/>
                        </a:rPr>
                        <a:t>9.0</a:t>
                      </a:r>
                      <a:endParaRPr lang="tr-TR" sz="2000" dirty="0">
                        <a:latin typeface="Trebuchet MS" pitchFamily="34" charset="0"/>
                      </a:endParaRPr>
                    </a:p>
                  </a:txBody>
                  <a:tcPr/>
                </a:tc>
                <a:tc>
                  <a:txBody>
                    <a:bodyPr/>
                    <a:lstStyle/>
                    <a:p>
                      <a:r>
                        <a:rPr lang="tr-TR" sz="2000" dirty="0" smtClean="0">
                          <a:latin typeface="Trebuchet MS" pitchFamily="34" charset="0"/>
                        </a:rPr>
                        <a:t>0.10</a:t>
                      </a:r>
                      <a:endParaRPr lang="tr-TR" sz="2000" dirty="0">
                        <a:latin typeface="Trebuchet MS" pitchFamily="34" charset="0"/>
                      </a:endParaRPr>
                    </a:p>
                  </a:txBody>
                  <a:tcPr/>
                </a:tc>
                <a:tc>
                  <a:txBody>
                    <a:bodyPr/>
                    <a:lstStyle/>
                    <a:p>
                      <a:r>
                        <a:rPr lang="tr-TR" sz="2000" dirty="0" smtClean="0">
                          <a:latin typeface="Trebuchet MS" pitchFamily="34" charset="0"/>
                        </a:rPr>
                        <a:t>2.0</a:t>
                      </a:r>
                      <a:endParaRPr lang="tr-TR" sz="2000" dirty="0">
                        <a:latin typeface="Trebuchet MS" pitchFamily="34" charset="0"/>
                      </a:endParaRPr>
                    </a:p>
                  </a:txBody>
                  <a:tcPr/>
                </a:tc>
                <a:tc>
                  <a:txBody>
                    <a:bodyPr/>
                    <a:lstStyle/>
                    <a:p>
                      <a:endParaRPr lang="tr-TR" sz="2000">
                        <a:latin typeface="Trebuchet MS"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itchFamily="34" charset="0"/>
                        </a:rPr>
                        <a:t>Oda sıcaklığında iyi mukavemet ve </a:t>
                      </a:r>
                      <a:r>
                        <a:rPr lang="tr-TR" sz="2000" dirty="0" err="1" smtClean="0">
                          <a:latin typeface="Trebuchet MS" pitchFamily="34" charset="0"/>
                        </a:rPr>
                        <a:t>süneklik</a:t>
                      </a:r>
                      <a:r>
                        <a:rPr lang="tr-TR" sz="2000" dirty="0" smtClean="0">
                          <a:latin typeface="Trebuchet MS" pitchFamily="34" charset="0"/>
                        </a:rPr>
                        <a:t> gerektiren sızdırmaz kum ve </a:t>
                      </a:r>
                      <a:r>
                        <a:rPr lang="tr-TR" sz="2000" dirty="0" err="1" smtClean="0">
                          <a:latin typeface="Trebuchet MS" pitchFamily="34" charset="0"/>
                        </a:rPr>
                        <a:t>kokil</a:t>
                      </a:r>
                      <a:r>
                        <a:rPr lang="tr-TR" sz="2000" dirty="0" smtClean="0">
                          <a:latin typeface="Trebuchet MS" pitchFamily="34" charset="0"/>
                        </a:rPr>
                        <a:t> döküm parçalarda</a:t>
                      </a:r>
                    </a:p>
                  </a:txBody>
                  <a:tcPr/>
                </a:tc>
              </a:tr>
            </a:tbl>
          </a:graphicData>
        </a:graphic>
      </p:graphicFrame>
    </p:spTree>
    <p:extLst>
      <p:ext uri="{BB962C8B-B14F-4D97-AF65-F5344CB8AC3E}">
        <p14:creationId xmlns:p14="http://schemas.microsoft.com/office/powerpoint/2010/main" val="221902488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329" t="38258" r="30595" b="42978"/>
          <a:stretch/>
        </p:blipFill>
        <p:spPr bwMode="auto">
          <a:xfrm>
            <a:off x="5076056" y="3645024"/>
            <a:ext cx="3528392" cy="2470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Başlık 3"/>
          <p:cNvSpPr>
            <a:spLocks noGrp="1"/>
          </p:cNvSpPr>
          <p:nvPr>
            <p:ph type="title"/>
          </p:nvPr>
        </p:nvSpPr>
        <p:spPr>
          <a:xfrm>
            <a:off x="329422" y="746448"/>
            <a:ext cx="8851090" cy="594320"/>
          </a:xfrm>
        </p:spPr>
        <p:txBody>
          <a:bodyPr>
            <a:noAutofit/>
          </a:bodyPr>
          <a:lstStyle/>
          <a:p>
            <a:r>
              <a:rPr lang="tr-TR" sz="4400" dirty="0" smtClean="0">
                <a:latin typeface="Trebuchet MS" panose="020B0603020202020204" pitchFamily="34" charset="0"/>
              </a:rPr>
              <a:t>Mg-</a:t>
            </a:r>
            <a:r>
              <a:rPr lang="tr-TR" sz="4400" dirty="0" err="1" smtClean="0">
                <a:latin typeface="Trebuchet MS" panose="020B0603020202020204" pitchFamily="34" charset="0"/>
              </a:rPr>
              <a:t>Zn</a:t>
            </a:r>
            <a:r>
              <a:rPr lang="tr-TR" sz="4400" dirty="0" smtClean="0">
                <a:latin typeface="Trebuchet MS" panose="020B0603020202020204" pitchFamily="34" charset="0"/>
              </a:rPr>
              <a:t> döküm alaşımları</a:t>
            </a:r>
            <a:endParaRPr lang="tr-TR" sz="4400" dirty="0">
              <a:latin typeface="Trebuchet MS" panose="020B0603020202020204" pitchFamily="34" charset="0"/>
            </a:endParaRPr>
          </a:p>
        </p:txBody>
      </p:sp>
      <p:sp>
        <p:nvSpPr>
          <p:cNvPr id="7" name="6 Metin kutusu"/>
          <p:cNvSpPr txBox="1"/>
          <p:nvPr/>
        </p:nvSpPr>
        <p:spPr>
          <a:xfrm>
            <a:off x="251520" y="1380832"/>
            <a:ext cx="8424936" cy="4832092"/>
          </a:xfrm>
          <a:prstGeom prst="rect">
            <a:avLst/>
          </a:prstGeom>
          <a:noFill/>
        </p:spPr>
        <p:txBody>
          <a:bodyPr wrap="square" rtlCol="0">
            <a:spAutoFit/>
          </a:bodyPr>
          <a:lstStyle/>
          <a:p>
            <a:r>
              <a:rPr lang="tr-TR" sz="2800" dirty="0" smtClean="0">
                <a:latin typeface="Trebuchet MS" pitchFamily="34" charset="0"/>
              </a:rPr>
              <a:t>Yaşlanma sertleşmesi mümkün (MgZn</a:t>
            </a:r>
            <a:r>
              <a:rPr lang="tr-TR" sz="2800" baseline="-25000" dirty="0" smtClean="0">
                <a:latin typeface="Trebuchet MS" pitchFamily="34" charset="0"/>
              </a:rPr>
              <a:t>2</a:t>
            </a:r>
            <a:r>
              <a:rPr lang="tr-TR" sz="2800" dirty="0" smtClean="0">
                <a:latin typeface="Trebuchet MS" pitchFamily="34" charset="0"/>
              </a:rPr>
              <a:t> çökeltileri GP </a:t>
            </a:r>
            <a:r>
              <a:rPr lang="tr-TR" sz="2800" dirty="0" err="1" smtClean="0">
                <a:latin typeface="Trebuchet MS" pitchFamily="34" charset="0"/>
              </a:rPr>
              <a:t>zonlarından</a:t>
            </a:r>
            <a:r>
              <a:rPr lang="tr-TR" sz="2800" dirty="0" smtClean="0">
                <a:latin typeface="Trebuchet MS" pitchFamily="34" charset="0"/>
              </a:rPr>
              <a:t> oluşuyor!)</a:t>
            </a:r>
          </a:p>
          <a:p>
            <a:r>
              <a:rPr lang="tr-TR" sz="2800" dirty="0" smtClean="0">
                <a:latin typeface="Trebuchet MS" pitchFamily="34" charset="0"/>
              </a:rPr>
              <a:t>Tane küçültme etkili değil!</a:t>
            </a:r>
          </a:p>
          <a:p>
            <a:r>
              <a:rPr lang="tr-TR" sz="2800" dirty="0" smtClean="0">
                <a:latin typeface="Trebuchet MS" pitchFamily="34" charset="0"/>
              </a:rPr>
              <a:t>Mikro </a:t>
            </a:r>
            <a:r>
              <a:rPr lang="tr-TR" sz="2800" dirty="0" err="1" smtClean="0">
                <a:latin typeface="Trebuchet MS" pitchFamily="34" charset="0"/>
              </a:rPr>
              <a:t>gözenekliliğe</a:t>
            </a:r>
            <a:r>
              <a:rPr lang="tr-TR" sz="2800" dirty="0" smtClean="0">
                <a:latin typeface="Trebuchet MS" pitchFamily="34" charset="0"/>
              </a:rPr>
              <a:t> </a:t>
            </a:r>
            <a:r>
              <a:rPr lang="tr-TR" sz="2800" dirty="0" err="1" smtClean="0">
                <a:latin typeface="Trebuchet MS" pitchFamily="34" charset="0"/>
              </a:rPr>
              <a:t>meğilli</a:t>
            </a:r>
            <a:endParaRPr lang="tr-TR" sz="2800" dirty="0" smtClean="0">
              <a:latin typeface="Trebuchet MS" pitchFamily="34" charset="0"/>
            </a:endParaRPr>
          </a:p>
          <a:p>
            <a:endParaRPr lang="tr-TR" sz="2800" dirty="0">
              <a:latin typeface="Trebuchet MS" pitchFamily="34" charset="0"/>
            </a:endParaRPr>
          </a:p>
          <a:p>
            <a:endParaRPr lang="tr-TR" sz="2800" dirty="0" smtClean="0">
              <a:latin typeface="Trebuchet MS" pitchFamily="34" charset="0"/>
            </a:endParaRPr>
          </a:p>
          <a:p>
            <a:endParaRPr lang="tr-TR" sz="2800" dirty="0">
              <a:latin typeface="Trebuchet MS" pitchFamily="34" charset="0"/>
            </a:endParaRPr>
          </a:p>
          <a:p>
            <a:r>
              <a:rPr lang="tr-TR" sz="2800" dirty="0" smtClean="0">
                <a:latin typeface="Trebuchet MS" pitchFamily="34" charset="0"/>
              </a:rPr>
              <a:t>Mg-</a:t>
            </a:r>
            <a:r>
              <a:rPr lang="tr-TR" sz="2800" dirty="0" err="1" smtClean="0">
                <a:latin typeface="Trebuchet MS" pitchFamily="34" charset="0"/>
              </a:rPr>
              <a:t>Zn</a:t>
            </a:r>
            <a:r>
              <a:rPr lang="tr-TR" sz="2800" dirty="0" smtClean="0">
                <a:latin typeface="Trebuchet MS" pitchFamily="34" charset="0"/>
              </a:rPr>
              <a:t> </a:t>
            </a:r>
            <a:r>
              <a:rPr lang="tr-TR" sz="2800" dirty="0">
                <a:latin typeface="Trebuchet MS" pitchFamily="34" charset="0"/>
              </a:rPr>
              <a:t>alaşımı 330</a:t>
            </a:r>
            <a:r>
              <a:rPr lang="tr-TR" sz="2800" dirty="0">
                <a:latin typeface="Trebuchet MS" pitchFamily="34" charset="0"/>
                <a:sym typeface="Symbol"/>
              </a:rPr>
              <a:t></a:t>
            </a:r>
            <a:r>
              <a:rPr lang="tr-TR" sz="2800" dirty="0">
                <a:latin typeface="Trebuchet MS" pitchFamily="34" charset="0"/>
              </a:rPr>
              <a:t>C’de </a:t>
            </a:r>
          </a:p>
          <a:p>
            <a:r>
              <a:rPr lang="tr-TR" sz="2800" dirty="0">
                <a:latin typeface="Trebuchet MS" pitchFamily="34" charset="0"/>
              </a:rPr>
              <a:t>8 </a:t>
            </a:r>
            <a:r>
              <a:rPr lang="tr-TR" sz="2800" dirty="0" err="1">
                <a:latin typeface="Trebuchet MS" pitchFamily="34" charset="0"/>
              </a:rPr>
              <a:t>st</a:t>
            </a:r>
            <a:r>
              <a:rPr lang="tr-TR" sz="2800" dirty="0">
                <a:latin typeface="Trebuchet MS" pitchFamily="34" charset="0"/>
              </a:rPr>
              <a:t> tav </a:t>
            </a:r>
            <a:r>
              <a:rPr lang="tr-TR" sz="2800" dirty="0" smtClean="0">
                <a:latin typeface="Trebuchet MS" pitchFamily="34" charset="0"/>
              </a:rPr>
              <a:t>uygulanmış:</a:t>
            </a:r>
            <a:endParaRPr lang="tr-TR" sz="2800" dirty="0">
              <a:latin typeface="Trebuchet MS" pitchFamily="34" charset="0"/>
            </a:endParaRPr>
          </a:p>
          <a:p>
            <a:r>
              <a:rPr lang="tr-TR" sz="2800" dirty="0" smtClean="0">
                <a:latin typeface="Trebuchet MS" pitchFamily="34" charset="0"/>
              </a:rPr>
              <a:t>Tane </a:t>
            </a:r>
            <a:r>
              <a:rPr lang="tr-TR" sz="2800" dirty="0" smtClean="0">
                <a:latin typeface="Trebuchet MS" pitchFamily="34" charset="0"/>
              </a:rPr>
              <a:t>sınırlarında ve </a:t>
            </a:r>
            <a:r>
              <a:rPr lang="tr-TR" sz="2800" dirty="0" err="1" smtClean="0">
                <a:latin typeface="Trebuchet MS" pitchFamily="34" charset="0"/>
              </a:rPr>
              <a:t>dendrit</a:t>
            </a:r>
            <a:r>
              <a:rPr lang="tr-TR" sz="2800" dirty="0" smtClean="0">
                <a:latin typeface="Trebuchet MS" pitchFamily="34" charset="0"/>
              </a:rPr>
              <a:t> </a:t>
            </a:r>
          </a:p>
          <a:p>
            <a:r>
              <a:rPr lang="tr-TR" sz="2800" dirty="0" smtClean="0">
                <a:latin typeface="Trebuchet MS" pitchFamily="34" charset="0"/>
              </a:rPr>
              <a:t>aralarında Mg-</a:t>
            </a:r>
            <a:r>
              <a:rPr lang="tr-TR" sz="2800" dirty="0" err="1" smtClean="0">
                <a:latin typeface="Trebuchet MS" pitchFamily="34" charset="0"/>
              </a:rPr>
              <a:t>Zn</a:t>
            </a:r>
            <a:r>
              <a:rPr lang="tr-TR" sz="2800" dirty="0" smtClean="0">
                <a:latin typeface="Trebuchet MS" pitchFamily="34" charset="0"/>
              </a:rPr>
              <a:t> </a:t>
            </a:r>
            <a:r>
              <a:rPr lang="tr-TR" sz="2800" dirty="0" smtClean="0">
                <a:latin typeface="Trebuchet MS" pitchFamily="34" charset="0"/>
              </a:rPr>
              <a:t>bileşikleri</a:t>
            </a:r>
            <a:endParaRPr lang="tr-TR" sz="2800" dirty="0" smtClean="0">
              <a:latin typeface="Trebuchet MS" pitchFamily="34" charset="0"/>
            </a:endParaRPr>
          </a:p>
        </p:txBody>
      </p:sp>
    </p:spTree>
    <p:extLst>
      <p:ext uri="{BB962C8B-B14F-4D97-AF65-F5344CB8AC3E}">
        <p14:creationId xmlns:p14="http://schemas.microsoft.com/office/powerpoint/2010/main" val="404986205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710" t="64478" r="30431" b="16975"/>
          <a:stretch/>
        </p:blipFill>
        <p:spPr bwMode="auto">
          <a:xfrm>
            <a:off x="5220072" y="4162858"/>
            <a:ext cx="3617127" cy="2539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Başlık 3"/>
          <p:cNvSpPr>
            <a:spLocks noGrp="1"/>
          </p:cNvSpPr>
          <p:nvPr>
            <p:ph type="title"/>
          </p:nvPr>
        </p:nvSpPr>
        <p:spPr>
          <a:xfrm>
            <a:off x="329422" y="620688"/>
            <a:ext cx="8851090" cy="594320"/>
          </a:xfrm>
        </p:spPr>
        <p:txBody>
          <a:bodyPr>
            <a:noAutofit/>
          </a:bodyPr>
          <a:lstStyle/>
          <a:p>
            <a:r>
              <a:rPr lang="tr-TR" sz="4400" dirty="0" smtClean="0">
                <a:latin typeface="Trebuchet MS" panose="020B0603020202020204" pitchFamily="34" charset="0"/>
              </a:rPr>
              <a:t>Mg-</a:t>
            </a:r>
            <a:r>
              <a:rPr lang="tr-TR" sz="4400" dirty="0" err="1" smtClean="0">
                <a:latin typeface="Trebuchet MS" panose="020B0603020202020204" pitchFamily="34" charset="0"/>
              </a:rPr>
              <a:t>Zn</a:t>
            </a:r>
            <a:r>
              <a:rPr lang="tr-TR" sz="4400" dirty="0" smtClean="0">
                <a:latin typeface="Trebuchet MS" panose="020B0603020202020204" pitchFamily="34" charset="0"/>
              </a:rPr>
              <a:t>-Cu döküm alaşımları</a:t>
            </a:r>
            <a:endParaRPr lang="tr-TR" sz="4400" dirty="0">
              <a:latin typeface="Trebuchet MS" panose="020B0603020202020204" pitchFamily="34" charset="0"/>
            </a:endParaRPr>
          </a:p>
        </p:txBody>
      </p:sp>
      <p:sp>
        <p:nvSpPr>
          <p:cNvPr id="7" name="6 Metin kutusu"/>
          <p:cNvSpPr txBox="1"/>
          <p:nvPr/>
        </p:nvSpPr>
        <p:spPr>
          <a:xfrm>
            <a:off x="251520" y="1328569"/>
            <a:ext cx="8712968" cy="3262432"/>
          </a:xfrm>
          <a:prstGeom prst="rect">
            <a:avLst/>
          </a:prstGeom>
          <a:noFill/>
        </p:spPr>
        <p:txBody>
          <a:bodyPr wrap="square" rtlCol="0">
            <a:spAutoFit/>
          </a:bodyPr>
          <a:lstStyle/>
          <a:p>
            <a:r>
              <a:rPr lang="tr-TR" sz="2800" dirty="0" smtClean="0">
                <a:latin typeface="Trebuchet MS" pitchFamily="34" charset="0"/>
              </a:rPr>
              <a:t>Cu ilavesi </a:t>
            </a:r>
            <a:r>
              <a:rPr lang="tr-TR" sz="2800" dirty="0" err="1" smtClean="0">
                <a:latin typeface="Trebuchet MS" pitchFamily="34" charset="0"/>
              </a:rPr>
              <a:t>sünekliği</a:t>
            </a:r>
            <a:r>
              <a:rPr lang="tr-TR" sz="2800" dirty="0" smtClean="0">
                <a:latin typeface="Trebuchet MS" pitchFamily="34" charset="0"/>
              </a:rPr>
              <a:t> belirgin şekilde arttırıyor.</a:t>
            </a:r>
          </a:p>
          <a:p>
            <a:r>
              <a:rPr lang="tr-TR" sz="2800" dirty="0" smtClean="0">
                <a:latin typeface="Trebuchet MS" pitchFamily="34" charset="0"/>
              </a:rPr>
              <a:t>Yaşlanma sertleşmesi kapasitesi </a:t>
            </a:r>
            <a:r>
              <a:rPr lang="tr-TR" sz="2800" dirty="0" err="1" smtClean="0">
                <a:latin typeface="Trebuchet MS" pitchFamily="34" charset="0"/>
              </a:rPr>
              <a:t>Cu</a:t>
            </a:r>
            <a:r>
              <a:rPr lang="tr-TR" sz="2800" dirty="0" smtClean="0">
                <a:latin typeface="Trebuchet MS" pitchFamily="34" charset="0"/>
              </a:rPr>
              <a:t> ile daha yüksek</a:t>
            </a:r>
          </a:p>
          <a:p>
            <a:r>
              <a:rPr lang="tr-TR" sz="2800" dirty="0" smtClean="0">
                <a:latin typeface="Trebuchet MS" pitchFamily="34" charset="0"/>
              </a:rPr>
              <a:t>Akma: 130-160, </a:t>
            </a:r>
            <a:r>
              <a:rPr lang="tr-TR" sz="2800" dirty="0" smtClean="0">
                <a:latin typeface="Trebuchet MS" pitchFamily="34" charset="0"/>
              </a:rPr>
              <a:t>Çekme</a:t>
            </a:r>
            <a:r>
              <a:rPr lang="tr-TR" sz="2800" dirty="0" smtClean="0">
                <a:latin typeface="Trebuchet MS" pitchFamily="34" charset="0"/>
              </a:rPr>
              <a:t>: 215-260 </a:t>
            </a:r>
            <a:r>
              <a:rPr lang="tr-TR" sz="2800" dirty="0" err="1" smtClean="0">
                <a:latin typeface="Trebuchet MS" pitchFamily="34" charset="0"/>
              </a:rPr>
              <a:t>MPa</a:t>
            </a:r>
            <a:r>
              <a:rPr lang="tr-TR" sz="2800" dirty="0" smtClean="0">
                <a:latin typeface="Trebuchet MS" pitchFamily="34" charset="0"/>
              </a:rPr>
              <a:t>, uzama: %3-8</a:t>
            </a:r>
          </a:p>
          <a:p>
            <a:pPr>
              <a:spcBef>
                <a:spcPts val="1200"/>
              </a:spcBef>
            </a:pPr>
            <a:r>
              <a:rPr lang="tr-TR" sz="2800" dirty="0" smtClean="0">
                <a:latin typeface="Trebuchet MS" pitchFamily="34" charset="0"/>
              </a:rPr>
              <a:t>Bakır ilavesi ayni zamanda </a:t>
            </a:r>
            <a:r>
              <a:rPr lang="tr-TR" sz="2800" dirty="0" err="1" smtClean="0">
                <a:latin typeface="Trebuchet MS" pitchFamily="34" charset="0"/>
              </a:rPr>
              <a:t>ötektik</a:t>
            </a:r>
            <a:r>
              <a:rPr lang="tr-TR" sz="2800" dirty="0" smtClean="0">
                <a:latin typeface="Trebuchet MS" pitchFamily="34" charset="0"/>
              </a:rPr>
              <a:t> sıcaklığı da yükseltiyor. </a:t>
            </a:r>
          </a:p>
          <a:p>
            <a:r>
              <a:rPr lang="tr-TR" sz="2800" dirty="0" smtClean="0">
                <a:latin typeface="Trebuchet MS" pitchFamily="34" charset="0"/>
              </a:rPr>
              <a:t>Bu sayede </a:t>
            </a:r>
            <a:r>
              <a:rPr lang="tr-TR" sz="2800" dirty="0" err="1" smtClean="0">
                <a:latin typeface="Trebuchet MS" pitchFamily="34" charset="0"/>
              </a:rPr>
              <a:t>Zn</a:t>
            </a:r>
            <a:r>
              <a:rPr lang="tr-TR" sz="2800" dirty="0" smtClean="0">
                <a:latin typeface="Trebuchet MS" pitchFamily="34" charset="0"/>
              </a:rPr>
              <a:t> ve </a:t>
            </a:r>
            <a:r>
              <a:rPr lang="tr-TR" sz="2800" dirty="0" err="1" smtClean="0">
                <a:latin typeface="Trebuchet MS" pitchFamily="34" charset="0"/>
              </a:rPr>
              <a:t>Cu’ın</a:t>
            </a:r>
            <a:r>
              <a:rPr lang="tr-TR" sz="2800" dirty="0" smtClean="0">
                <a:latin typeface="Trebuchet MS" pitchFamily="34" charset="0"/>
              </a:rPr>
              <a:t> çözünme </a:t>
            </a:r>
          </a:p>
          <a:p>
            <a:r>
              <a:rPr lang="tr-TR" sz="2800" dirty="0" smtClean="0">
                <a:latin typeface="Trebuchet MS" pitchFamily="34" charset="0"/>
              </a:rPr>
              <a:t>miktarı da artıyor.</a:t>
            </a:r>
            <a:endParaRPr lang="tr-TR" sz="2800" dirty="0">
              <a:latin typeface="Trebuchet MS" pitchFamily="34" charset="0"/>
            </a:endParaRPr>
          </a:p>
        </p:txBody>
      </p:sp>
      <p:sp>
        <p:nvSpPr>
          <p:cNvPr id="2" name="Metin kutusu 1"/>
          <p:cNvSpPr txBox="1"/>
          <p:nvPr/>
        </p:nvSpPr>
        <p:spPr>
          <a:xfrm>
            <a:off x="179512" y="5253007"/>
            <a:ext cx="4968552" cy="1200329"/>
          </a:xfrm>
          <a:prstGeom prst="rect">
            <a:avLst/>
          </a:prstGeom>
          <a:noFill/>
        </p:spPr>
        <p:txBody>
          <a:bodyPr wrap="square" rtlCol="0">
            <a:spAutoFit/>
          </a:bodyPr>
          <a:lstStyle/>
          <a:p>
            <a:pPr algn="r"/>
            <a:r>
              <a:rPr lang="tr-TR" sz="2400" dirty="0" smtClean="0">
                <a:latin typeface="Trebuchet MS" pitchFamily="34" charset="0"/>
              </a:rPr>
              <a:t>Cu ilavesi ile yapıdaki değişim:</a:t>
            </a:r>
          </a:p>
          <a:p>
            <a:pPr algn="r"/>
            <a:r>
              <a:rPr lang="tr-TR" sz="2400" dirty="0" smtClean="0">
                <a:latin typeface="Trebuchet MS" pitchFamily="34" charset="0"/>
              </a:rPr>
              <a:t>Mg-6Zn-1.5Cu alaşımı </a:t>
            </a:r>
          </a:p>
          <a:p>
            <a:pPr algn="r"/>
            <a:r>
              <a:rPr lang="tr-TR" sz="2400" dirty="0" smtClean="0">
                <a:latin typeface="Trebuchet MS" pitchFamily="34" charset="0"/>
              </a:rPr>
              <a:t>430</a:t>
            </a:r>
            <a:r>
              <a:rPr lang="tr-TR" sz="2400" dirty="0" smtClean="0">
                <a:latin typeface="Trebuchet MS" pitchFamily="34" charset="0"/>
                <a:sym typeface="Symbol"/>
              </a:rPr>
              <a:t></a:t>
            </a:r>
            <a:r>
              <a:rPr lang="tr-TR" sz="2400" dirty="0" smtClean="0">
                <a:latin typeface="Trebuchet MS" pitchFamily="34" charset="0"/>
              </a:rPr>
              <a:t>C’de 8 saat çözeltiye alınmış</a:t>
            </a:r>
            <a:r>
              <a:rPr lang="tr-TR" sz="2400" dirty="0" smtClean="0">
                <a:latin typeface="Trebuchet MS" pitchFamily="34" charset="0"/>
              </a:rPr>
              <a:t>.</a:t>
            </a:r>
            <a:endParaRPr lang="tr-TR" sz="2400" dirty="0" smtClean="0">
              <a:latin typeface="Trebuchet MS" pitchFamily="34" charset="0"/>
            </a:endParaRPr>
          </a:p>
        </p:txBody>
      </p:sp>
    </p:spTree>
    <p:extLst>
      <p:ext uri="{BB962C8B-B14F-4D97-AF65-F5344CB8AC3E}">
        <p14:creationId xmlns:p14="http://schemas.microsoft.com/office/powerpoint/2010/main" val="270287252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3"/>
          <p:cNvSpPr>
            <a:spLocks noGrp="1"/>
          </p:cNvSpPr>
          <p:nvPr>
            <p:ph type="title"/>
          </p:nvPr>
        </p:nvSpPr>
        <p:spPr>
          <a:xfrm>
            <a:off x="323528" y="890464"/>
            <a:ext cx="7344816" cy="594320"/>
          </a:xfrm>
        </p:spPr>
        <p:txBody>
          <a:bodyPr>
            <a:normAutofit fontScale="90000"/>
          </a:bodyPr>
          <a:lstStyle/>
          <a:p>
            <a:r>
              <a:rPr lang="tr-TR" dirty="0" smtClean="0">
                <a:latin typeface="Trebuchet MS" panose="020B0603020202020204" pitchFamily="34" charset="0"/>
              </a:rPr>
              <a:t>Mg-</a:t>
            </a:r>
            <a:r>
              <a:rPr lang="tr-TR" dirty="0" err="1" smtClean="0">
                <a:latin typeface="Trebuchet MS" panose="020B0603020202020204" pitchFamily="34" charset="0"/>
              </a:rPr>
              <a:t>Zn</a:t>
            </a:r>
            <a:r>
              <a:rPr lang="tr-TR" dirty="0" smtClean="0">
                <a:latin typeface="Trebuchet MS" panose="020B0603020202020204" pitchFamily="34" charset="0"/>
              </a:rPr>
              <a:t>-</a:t>
            </a:r>
            <a:r>
              <a:rPr lang="tr-TR" dirty="0" err="1" smtClean="0">
                <a:latin typeface="Trebuchet MS" panose="020B0603020202020204" pitchFamily="34" charset="0"/>
              </a:rPr>
              <a:t>Zr</a:t>
            </a:r>
            <a:r>
              <a:rPr lang="tr-TR" dirty="0" smtClean="0">
                <a:latin typeface="Trebuchet MS" panose="020B0603020202020204" pitchFamily="34" charset="0"/>
              </a:rPr>
              <a:t> döküm alaşımları</a:t>
            </a:r>
            <a:endParaRPr lang="tr-TR" dirty="0">
              <a:latin typeface="Trebuchet MS" panose="020B0603020202020204" pitchFamily="34" charset="0"/>
            </a:endParaRPr>
          </a:p>
        </p:txBody>
      </p:sp>
      <p:sp>
        <p:nvSpPr>
          <p:cNvPr id="7" name="6 Metin kutusu"/>
          <p:cNvSpPr txBox="1"/>
          <p:nvPr/>
        </p:nvSpPr>
        <p:spPr>
          <a:xfrm>
            <a:off x="258692" y="1618922"/>
            <a:ext cx="8712968" cy="3970318"/>
          </a:xfrm>
          <a:prstGeom prst="rect">
            <a:avLst/>
          </a:prstGeom>
          <a:noFill/>
        </p:spPr>
        <p:txBody>
          <a:bodyPr wrap="square" rtlCol="0">
            <a:spAutoFit/>
          </a:bodyPr>
          <a:lstStyle/>
          <a:p>
            <a:r>
              <a:rPr lang="tr-TR" sz="2800" dirty="0" smtClean="0">
                <a:latin typeface="Trebuchet MS" pitchFamily="34" charset="0"/>
              </a:rPr>
              <a:t>ZK51 ve ZK61 kum dökümdür.</a:t>
            </a:r>
          </a:p>
          <a:p>
            <a:endParaRPr lang="tr-TR" sz="2800" dirty="0" smtClean="0">
              <a:latin typeface="Trebuchet MS" pitchFamily="34" charset="0"/>
            </a:endParaRPr>
          </a:p>
          <a:p>
            <a:r>
              <a:rPr lang="tr-TR" sz="2800" dirty="0" smtClean="0">
                <a:latin typeface="Trebuchet MS" pitchFamily="34" charset="0"/>
              </a:rPr>
              <a:t>%5-6 </a:t>
            </a:r>
            <a:r>
              <a:rPr lang="tr-TR" sz="2800" dirty="0" err="1" smtClean="0">
                <a:latin typeface="Trebuchet MS" pitchFamily="34" charset="0"/>
              </a:rPr>
              <a:t>Zn</a:t>
            </a:r>
            <a:r>
              <a:rPr lang="tr-TR" sz="2800" dirty="0" smtClean="0">
                <a:latin typeface="Trebuchet MS" pitchFamily="34" charset="0"/>
              </a:rPr>
              <a:t> ilavesi: katı eriyik sertleşmesi</a:t>
            </a:r>
          </a:p>
          <a:p>
            <a:r>
              <a:rPr lang="tr-TR" sz="2800" dirty="0" smtClean="0">
                <a:latin typeface="Trebuchet MS" pitchFamily="34" charset="0"/>
              </a:rPr>
              <a:t>%1 </a:t>
            </a:r>
            <a:r>
              <a:rPr lang="tr-TR" sz="2800" dirty="0" err="1" smtClean="0">
                <a:latin typeface="Trebuchet MS" pitchFamily="34" charset="0"/>
              </a:rPr>
              <a:t>Zr</a:t>
            </a:r>
            <a:r>
              <a:rPr lang="tr-TR" sz="2800" dirty="0" smtClean="0">
                <a:latin typeface="Trebuchet MS" pitchFamily="34" charset="0"/>
              </a:rPr>
              <a:t> ilavesi: tane küçültme</a:t>
            </a:r>
          </a:p>
          <a:p>
            <a:endParaRPr lang="tr-TR" sz="2800" dirty="0" smtClean="0">
              <a:latin typeface="Trebuchet MS" pitchFamily="34" charset="0"/>
            </a:endParaRPr>
          </a:p>
          <a:p>
            <a:r>
              <a:rPr lang="tr-TR" sz="2800" dirty="0" smtClean="0">
                <a:latin typeface="Trebuchet MS" pitchFamily="34" charset="0"/>
              </a:rPr>
              <a:t>Bu alaşımlar dökümde mikro gözenek riski nedeniyle sınırlı kullanılır.</a:t>
            </a:r>
          </a:p>
          <a:p>
            <a:r>
              <a:rPr lang="tr-TR" sz="2800" dirty="0" err="1" smtClean="0">
                <a:latin typeface="Trebuchet MS" pitchFamily="34" charset="0"/>
              </a:rPr>
              <a:t>Zn</a:t>
            </a:r>
            <a:r>
              <a:rPr lang="tr-TR" sz="2800" dirty="0" smtClean="0">
                <a:latin typeface="Trebuchet MS" pitchFamily="34" charset="0"/>
              </a:rPr>
              <a:t> nedeniyle kaynaklanamaz.</a:t>
            </a:r>
          </a:p>
          <a:p>
            <a:endParaRPr lang="tr-TR" sz="2800" dirty="0" smtClean="0">
              <a:latin typeface="Trebuchet MS" pitchFamily="34" charset="0"/>
            </a:endParaRPr>
          </a:p>
        </p:txBody>
      </p:sp>
    </p:spTree>
    <p:extLst>
      <p:ext uri="{BB962C8B-B14F-4D97-AF65-F5344CB8AC3E}">
        <p14:creationId xmlns:p14="http://schemas.microsoft.com/office/powerpoint/2010/main" val="273443444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251520" y="1170612"/>
            <a:ext cx="8712968" cy="5570756"/>
          </a:xfrm>
          <a:prstGeom prst="rect">
            <a:avLst/>
          </a:prstGeom>
          <a:noFill/>
        </p:spPr>
        <p:txBody>
          <a:bodyPr wrap="square" rtlCol="0">
            <a:spAutoFit/>
          </a:bodyPr>
          <a:lstStyle/>
          <a:p>
            <a:r>
              <a:rPr lang="tr-TR" sz="2800" dirty="0" smtClean="0">
                <a:latin typeface="Trebuchet MS" panose="020B0603020202020204" pitchFamily="34" charset="0"/>
              </a:rPr>
              <a:t>Bu </a:t>
            </a:r>
            <a:r>
              <a:rPr lang="tr-TR" sz="2800" dirty="0">
                <a:latin typeface="Trebuchet MS" panose="020B0603020202020204" pitchFamily="34" charset="0"/>
              </a:rPr>
              <a:t>alaşımlar (EZ33, ZE43) nispeten iyi </a:t>
            </a:r>
            <a:r>
              <a:rPr lang="tr-TR" sz="2800" dirty="0" err="1">
                <a:latin typeface="Trebuchet MS" panose="020B0603020202020204" pitchFamily="34" charset="0"/>
              </a:rPr>
              <a:t>dökülebilirliğe</a:t>
            </a:r>
            <a:r>
              <a:rPr lang="tr-TR" sz="2800" dirty="0">
                <a:latin typeface="Trebuchet MS" panose="020B0603020202020204" pitchFamily="34" charset="0"/>
              </a:rPr>
              <a:t> sahiptir. Nadir </a:t>
            </a:r>
            <a:r>
              <a:rPr lang="tr-TR" sz="2800" dirty="0" smtClean="0">
                <a:latin typeface="Trebuchet MS" panose="020B0603020202020204" pitchFamily="34" charset="0"/>
              </a:rPr>
              <a:t>toprak elementleri </a:t>
            </a:r>
            <a:r>
              <a:rPr lang="tr-TR" sz="2800" dirty="0" smtClean="0">
                <a:latin typeface="Trebuchet MS" panose="020B0603020202020204" pitchFamily="34" charset="0"/>
                <a:sym typeface="Symbol"/>
              </a:rPr>
              <a:t> </a:t>
            </a:r>
            <a:r>
              <a:rPr lang="tr-TR" sz="2800" dirty="0" smtClean="0">
                <a:latin typeface="Trebuchet MS" panose="020B0603020202020204" pitchFamily="34" charset="0"/>
              </a:rPr>
              <a:t>mikro </a:t>
            </a:r>
            <a:r>
              <a:rPr lang="tr-TR" sz="2800" dirty="0">
                <a:latin typeface="Trebuchet MS" panose="020B0603020202020204" pitchFamily="34" charset="0"/>
              </a:rPr>
              <a:t>boşlukları bastırma </a:t>
            </a:r>
            <a:r>
              <a:rPr lang="tr-TR" sz="2800" dirty="0" smtClean="0">
                <a:latin typeface="Trebuchet MS" panose="020B0603020202020204" pitchFamily="34" charset="0"/>
              </a:rPr>
              <a:t>eğilimi </a:t>
            </a:r>
            <a:r>
              <a:rPr lang="tr-TR" sz="2800" dirty="0" smtClean="0">
                <a:latin typeface="Trebuchet MS" panose="020B0603020202020204" pitchFamily="34" charset="0"/>
                <a:sym typeface="Symbol"/>
              </a:rPr>
              <a:t></a:t>
            </a:r>
            <a:r>
              <a:rPr lang="tr-TR" sz="2800" dirty="0" smtClean="0">
                <a:latin typeface="Trebuchet MS" panose="020B0603020202020204" pitchFamily="34" charset="0"/>
              </a:rPr>
              <a:t> dökülebilirlik iyileşir.</a:t>
            </a:r>
          </a:p>
          <a:p>
            <a:pPr>
              <a:spcBef>
                <a:spcPts val="1200"/>
              </a:spcBef>
            </a:pPr>
            <a:r>
              <a:rPr lang="tr-TR" sz="2800" dirty="0" err="1" smtClean="0">
                <a:latin typeface="Trebuchet MS" pitchFamily="34" charset="0"/>
              </a:rPr>
              <a:t>Ce</a:t>
            </a:r>
            <a:r>
              <a:rPr lang="tr-TR" sz="2800" dirty="0" smtClean="0">
                <a:latin typeface="Trebuchet MS" pitchFamily="34" charset="0"/>
              </a:rPr>
              <a:t> ve </a:t>
            </a:r>
            <a:r>
              <a:rPr lang="tr-TR" sz="2800" dirty="0" err="1" smtClean="0">
                <a:latin typeface="Trebuchet MS" pitchFamily="34" charset="0"/>
              </a:rPr>
              <a:t>Nd</a:t>
            </a:r>
            <a:r>
              <a:rPr lang="tr-TR" sz="2800" dirty="0" smtClean="0">
                <a:latin typeface="Trebuchet MS" pitchFamily="34" charset="0"/>
              </a:rPr>
              <a:t> nadir elementleri EZ33 ve ZE41 kum döküm alaşımları elde etmek için ilave edilir. Katılaşma sırasında tane sınırlarında oluşan düşük ergime noktalı </a:t>
            </a:r>
            <a:r>
              <a:rPr lang="tr-TR" sz="2800" dirty="0" err="1" smtClean="0">
                <a:latin typeface="Trebuchet MS" pitchFamily="34" charset="0"/>
              </a:rPr>
              <a:t>ötektikler</a:t>
            </a:r>
            <a:r>
              <a:rPr lang="tr-TR" sz="2800" dirty="0" smtClean="0">
                <a:latin typeface="Trebuchet MS" pitchFamily="34" charset="0"/>
              </a:rPr>
              <a:t> sayesinde dökülebilirlik iyidir. Fakat bu tane sınırı </a:t>
            </a:r>
            <a:r>
              <a:rPr lang="tr-TR" sz="2800" dirty="0" err="1" smtClean="0">
                <a:latin typeface="Trebuchet MS" pitchFamily="34" charset="0"/>
              </a:rPr>
              <a:t>ötektiği</a:t>
            </a:r>
            <a:r>
              <a:rPr lang="tr-TR" sz="2800" dirty="0" smtClean="0">
                <a:latin typeface="Trebuchet MS" pitchFamily="34" charset="0"/>
              </a:rPr>
              <a:t> yüzünden mikro gözenek riski vardır.</a:t>
            </a:r>
          </a:p>
          <a:p>
            <a:pPr>
              <a:spcBef>
                <a:spcPts val="1200"/>
              </a:spcBef>
            </a:pPr>
            <a:r>
              <a:rPr lang="tr-TR" sz="2800" dirty="0" smtClean="0">
                <a:latin typeface="Trebuchet MS" pitchFamily="34" charset="0"/>
              </a:rPr>
              <a:t>Tane sınırlarında Mg-</a:t>
            </a:r>
            <a:r>
              <a:rPr lang="tr-TR" sz="2800" dirty="0" err="1" smtClean="0">
                <a:latin typeface="Trebuchet MS" pitchFamily="34" charset="0"/>
              </a:rPr>
              <a:t>Zn</a:t>
            </a:r>
            <a:r>
              <a:rPr lang="tr-TR" sz="2800" dirty="0" smtClean="0">
                <a:latin typeface="Trebuchet MS" pitchFamily="34" charset="0"/>
              </a:rPr>
              <a:t>-RE fazını oluşturmak üzere </a:t>
            </a:r>
            <a:r>
              <a:rPr lang="tr-TR" sz="2800" dirty="0" smtClean="0">
                <a:latin typeface="Trebuchet MS" pitchFamily="34" charset="0"/>
              </a:rPr>
              <a:t>katı </a:t>
            </a:r>
            <a:r>
              <a:rPr lang="tr-TR" sz="2800" dirty="0" smtClean="0">
                <a:latin typeface="Trebuchet MS" pitchFamily="34" charset="0"/>
              </a:rPr>
              <a:t>eriyikten </a:t>
            </a:r>
            <a:r>
              <a:rPr lang="tr-TR" sz="2800" dirty="0" err="1" smtClean="0">
                <a:latin typeface="Trebuchet MS" pitchFamily="34" charset="0"/>
              </a:rPr>
              <a:t>Zn’un</a:t>
            </a:r>
            <a:r>
              <a:rPr lang="tr-TR" sz="2800" dirty="0" smtClean="0">
                <a:latin typeface="Trebuchet MS" pitchFamily="34" charset="0"/>
              </a:rPr>
              <a:t> alınması sebebiyle daha düşük mukavemete sahiptir.</a:t>
            </a:r>
          </a:p>
        </p:txBody>
      </p:sp>
      <p:sp>
        <p:nvSpPr>
          <p:cNvPr id="6" name="Başlık 3"/>
          <p:cNvSpPr>
            <a:spLocks noGrp="1"/>
          </p:cNvSpPr>
          <p:nvPr>
            <p:ph type="title"/>
          </p:nvPr>
        </p:nvSpPr>
        <p:spPr>
          <a:xfrm>
            <a:off x="323528" y="530424"/>
            <a:ext cx="7776864" cy="594320"/>
          </a:xfrm>
        </p:spPr>
        <p:txBody>
          <a:bodyPr>
            <a:normAutofit fontScale="90000"/>
          </a:bodyPr>
          <a:lstStyle/>
          <a:p>
            <a:r>
              <a:rPr lang="tr-TR" dirty="0" smtClean="0">
                <a:latin typeface="Trebuchet MS" panose="020B0603020202020204" pitchFamily="34" charset="0"/>
              </a:rPr>
              <a:t>Mg-RE-</a:t>
            </a:r>
            <a:r>
              <a:rPr lang="tr-TR" dirty="0" err="1" smtClean="0">
                <a:latin typeface="Trebuchet MS" panose="020B0603020202020204" pitchFamily="34" charset="0"/>
              </a:rPr>
              <a:t>Zn</a:t>
            </a:r>
            <a:r>
              <a:rPr lang="tr-TR" dirty="0" smtClean="0">
                <a:latin typeface="Trebuchet MS" panose="020B0603020202020204" pitchFamily="34" charset="0"/>
              </a:rPr>
              <a:t>-</a:t>
            </a:r>
            <a:r>
              <a:rPr lang="tr-TR" dirty="0" err="1" smtClean="0">
                <a:latin typeface="Trebuchet MS" panose="020B0603020202020204" pitchFamily="34" charset="0"/>
              </a:rPr>
              <a:t>Zr</a:t>
            </a:r>
            <a:r>
              <a:rPr lang="tr-TR" dirty="0" smtClean="0">
                <a:latin typeface="Trebuchet MS" panose="020B0603020202020204" pitchFamily="34" charset="0"/>
              </a:rPr>
              <a:t> döküm alaşımları</a:t>
            </a:r>
            <a:endParaRPr lang="tr-TR" dirty="0">
              <a:latin typeface="Trebuchet MS" panose="020B0603020202020204" pitchFamily="34" charset="0"/>
            </a:endParaRPr>
          </a:p>
        </p:txBody>
      </p:sp>
    </p:spTree>
    <p:extLst>
      <p:ext uri="{BB962C8B-B14F-4D97-AF65-F5344CB8AC3E}">
        <p14:creationId xmlns:p14="http://schemas.microsoft.com/office/powerpoint/2010/main" val="121426113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251520" y="1405220"/>
            <a:ext cx="8712968" cy="4832092"/>
          </a:xfrm>
          <a:prstGeom prst="rect">
            <a:avLst/>
          </a:prstGeom>
          <a:noFill/>
        </p:spPr>
        <p:txBody>
          <a:bodyPr wrap="square" rtlCol="0">
            <a:spAutoFit/>
          </a:bodyPr>
          <a:lstStyle/>
          <a:p>
            <a:r>
              <a:rPr lang="tr-TR" sz="2800" dirty="0" smtClean="0">
                <a:latin typeface="Trebuchet MS" pitchFamily="34" charset="0"/>
              </a:rPr>
              <a:t>Çökelme sırası:  </a:t>
            </a:r>
          </a:p>
          <a:p>
            <a:endParaRPr lang="tr-TR" dirty="0" smtClean="0">
              <a:latin typeface="Trebuchet MS" pitchFamily="34" charset="0"/>
            </a:endParaRPr>
          </a:p>
          <a:p>
            <a:r>
              <a:rPr lang="tr-TR" sz="2800" dirty="0" smtClean="0">
                <a:latin typeface="Trebuchet MS" pitchFamily="34" charset="0"/>
              </a:rPr>
              <a:t>Mg(aşırı doymuş katı eriyik) </a:t>
            </a:r>
            <a:r>
              <a:rPr lang="tr-TR" sz="2800" dirty="0" smtClean="0">
                <a:latin typeface="Trebuchet MS" pitchFamily="34" charset="0"/>
                <a:sym typeface="Symbol"/>
              </a:rPr>
              <a:t> </a:t>
            </a:r>
          </a:p>
          <a:p>
            <a:endParaRPr lang="tr-TR" sz="2800" dirty="0" smtClean="0">
              <a:latin typeface="Trebuchet MS" pitchFamily="34" charset="0"/>
              <a:sym typeface="Symbol"/>
            </a:endParaRPr>
          </a:p>
          <a:p>
            <a:r>
              <a:rPr lang="tr-TR" sz="2800" dirty="0" smtClean="0">
                <a:latin typeface="Trebuchet MS" pitchFamily="34" charset="0"/>
                <a:sym typeface="Symbol"/>
              </a:rPr>
              <a:t>  GP </a:t>
            </a:r>
            <a:r>
              <a:rPr lang="tr-TR" sz="2800" dirty="0" err="1" smtClean="0">
                <a:latin typeface="Trebuchet MS" pitchFamily="34" charset="0"/>
                <a:sym typeface="Symbol"/>
              </a:rPr>
              <a:t>zonları</a:t>
            </a:r>
            <a:r>
              <a:rPr lang="tr-TR" sz="2800" dirty="0" smtClean="0">
                <a:latin typeface="Trebuchet MS" pitchFamily="34" charset="0"/>
                <a:sym typeface="Symbol"/>
              </a:rPr>
              <a:t>  </a:t>
            </a:r>
          </a:p>
          <a:p>
            <a:endParaRPr lang="tr-TR" sz="2800" b="1" dirty="0" smtClean="0">
              <a:latin typeface="Trebuchet MS" pitchFamily="34" charset="0"/>
              <a:sym typeface="Symbol"/>
            </a:endParaRPr>
          </a:p>
          <a:p>
            <a:r>
              <a:rPr lang="tr-TR" sz="2800" b="1" dirty="0" smtClean="0">
                <a:latin typeface="Trebuchet MS" pitchFamily="34" charset="0"/>
                <a:sym typeface="Symbol"/>
              </a:rPr>
              <a:t>	</a:t>
            </a:r>
            <a:r>
              <a:rPr lang="tr-TR" sz="2800" dirty="0" smtClean="0">
                <a:latin typeface="Trebuchet MS" pitchFamily="34" charset="0"/>
                <a:sym typeface="Symbol"/>
              </a:rPr>
              <a:t> (sertleştirici)</a:t>
            </a:r>
          </a:p>
          <a:p>
            <a:endParaRPr lang="tr-TR" sz="2800" dirty="0" smtClean="0">
              <a:latin typeface="Trebuchet MS" pitchFamily="34" charset="0"/>
              <a:sym typeface="Symbol"/>
            </a:endParaRPr>
          </a:p>
          <a:p>
            <a:r>
              <a:rPr lang="tr-TR" sz="2800" dirty="0" smtClean="0">
                <a:latin typeface="Trebuchet MS" pitchFamily="34" charset="0"/>
                <a:sym typeface="Symbol"/>
              </a:rPr>
              <a:t>	</a:t>
            </a:r>
          </a:p>
          <a:p>
            <a:endParaRPr lang="tr-TR" sz="2800" dirty="0" smtClean="0">
              <a:latin typeface="Trebuchet MS" pitchFamily="34" charset="0"/>
              <a:sym typeface="Symbol"/>
            </a:endParaRPr>
          </a:p>
          <a:p>
            <a:r>
              <a:rPr lang="tr-TR" sz="2800" dirty="0" smtClean="0">
                <a:latin typeface="Trebuchet MS" pitchFamily="34" charset="0"/>
                <a:sym typeface="Symbol"/>
              </a:rPr>
              <a:t>  (Mg</a:t>
            </a:r>
            <a:r>
              <a:rPr lang="tr-TR" sz="2800" baseline="-25000" dirty="0" smtClean="0">
                <a:latin typeface="Trebuchet MS" pitchFamily="34" charset="0"/>
                <a:sym typeface="Symbol"/>
              </a:rPr>
              <a:t>12</a:t>
            </a:r>
            <a:r>
              <a:rPr lang="tr-TR" sz="2800" dirty="0" smtClean="0">
                <a:latin typeface="Trebuchet MS" pitchFamily="34" charset="0"/>
                <a:sym typeface="Symbol"/>
              </a:rPr>
              <a:t>Nd)</a:t>
            </a:r>
          </a:p>
        </p:txBody>
      </p:sp>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989" t="65415" r="58405" b="12801"/>
          <a:stretch/>
        </p:blipFill>
        <p:spPr bwMode="auto">
          <a:xfrm>
            <a:off x="4572000" y="3068960"/>
            <a:ext cx="4171767" cy="3078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Başlık 3"/>
          <p:cNvSpPr>
            <a:spLocks noGrp="1"/>
          </p:cNvSpPr>
          <p:nvPr>
            <p:ph type="title"/>
          </p:nvPr>
        </p:nvSpPr>
        <p:spPr>
          <a:xfrm>
            <a:off x="395536" y="602432"/>
            <a:ext cx="7776864" cy="594320"/>
          </a:xfrm>
        </p:spPr>
        <p:txBody>
          <a:bodyPr>
            <a:normAutofit fontScale="90000"/>
          </a:bodyPr>
          <a:lstStyle/>
          <a:p>
            <a:r>
              <a:rPr lang="tr-TR" dirty="0" smtClean="0">
                <a:latin typeface="Trebuchet MS" panose="020B0603020202020204" pitchFamily="34" charset="0"/>
              </a:rPr>
              <a:t>Mg-RE-</a:t>
            </a:r>
            <a:r>
              <a:rPr lang="tr-TR" dirty="0" err="1" smtClean="0">
                <a:latin typeface="Trebuchet MS" panose="020B0603020202020204" pitchFamily="34" charset="0"/>
              </a:rPr>
              <a:t>Zn</a:t>
            </a:r>
            <a:r>
              <a:rPr lang="tr-TR" dirty="0" smtClean="0">
                <a:latin typeface="Trebuchet MS" panose="020B0603020202020204" pitchFamily="34" charset="0"/>
              </a:rPr>
              <a:t>-</a:t>
            </a:r>
            <a:r>
              <a:rPr lang="tr-TR" dirty="0" err="1" smtClean="0">
                <a:latin typeface="Trebuchet MS" panose="020B0603020202020204" pitchFamily="34" charset="0"/>
              </a:rPr>
              <a:t>Zr</a:t>
            </a:r>
            <a:r>
              <a:rPr lang="tr-TR" dirty="0" smtClean="0">
                <a:latin typeface="Trebuchet MS" panose="020B0603020202020204" pitchFamily="34" charset="0"/>
              </a:rPr>
              <a:t> döküm alaşımları</a:t>
            </a:r>
            <a:endParaRPr lang="tr-TR" dirty="0">
              <a:latin typeface="Trebuchet MS" panose="020B0603020202020204" pitchFamily="34" charset="0"/>
            </a:endParaRPr>
          </a:p>
        </p:txBody>
      </p:sp>
      <p:sp>
        <p:nvSpPr>
          <p:cNvPr id="2" name="Metin kutusu 1"/>
          <p:cNvSpPr txBox="1"/>
          <p:nvPr/>
        </p:nvSpPr>
        <p:spPr>
          <a:xfrm>
            <a:off x="2411760" y="6135687"/>
            <a:ext cx="6408712" cy="461665"/>
          </a:xfrm>
          <a:prstGeom prst="rect">
            <a:avLst/>
          </a:prstGeom>
          <a:noFill/>
        </p:spPr>
        <p:txBody>
          <a:bodyPr wrap="square" rtlCol="0">
            <a:spAutoFit/>
          </a:bodyPr>
          <a:lstStyle/>
          <a:p>
            <a:pPr algn="r"/>
            <a:r>
              <a:rPr lang="tr-TR" sz="2400" dirty="0" smtClean="0">
                <a:latin typeface="Trebuchet MS" pitchFamily="34" charset="0"/>
              </a:rPr>
              <a:t>400</a:t>
            </a:r>
            <a:r>
              <a:rPr lang="tr-TR" sz="2400" dirty="0" smtClean="0">
                <a:latin typeface="Trebuchet MS" pitchFamily="34" charset="0"/>
                <a:sym typeface="Symbol"/>
              </a:rPr>
              <a:t></a:t>
            </a:r>
            <a:r>
              <a:rPr lang="tr-TR" sz="2400" dirty="0" err="1" smtClean="0">
                <a:latin typeface="Trebuchet MS" pitchFamily="34" charset="0"/>
              </a:rPr>
              <a:t>C’de</a:t>
            </a:r>
            <a:r>
              <a:rPr lang="tr-TR" sz="2400" dirty="0" smtClean="0">
                <a:latin typeface="Trebuchet MS" pitchFamily="34" charset="0"/>
              </a:rPr>
              <a:t> 48 saat ısıtılan Mg-RE-</a:t>
            </a:r>
            <a:r>
              <a:rPr lang="tr-TR" sz="2400" dirty="0" err="1" smtClean="0">
                <a:latin typeface="Trebuchet MS" pitchFamily="34" charset="0"/>
              </a:rPr>
              <a:t>Zn</a:t>
            </a:r>
            <a:r>
              <a:rPr lang="tr-TR" sz="2400" dirty="0" smtClean="0">
                <a:latin typeface="Trebuchet MS" pitchFamily="34" charset="0"/>
              </a:rPr>
              <a:t>-</a:t>
            </a:r>
            <a:r>
              <a:rPr lang="tr-TR" sz="2400" dirty="0" err="1" smtClean="0">
                <a:latin typeface="Trebuchet MS" pitchFamily="34" charset="0"/>
              </a:rPr>
              <a:t>Zr</a:t>
            </a:r>
            <a:r>
              <a:rPr lang="tr-TR" sz="2400" dirty="0" smtClean="0">
                <a:latin typeface="Trebuchet MS" pitchFamily="34" charset="0"/>
              </a:rPr>
              <a:t> alaşımı</a:t>
            </a:r>
            <a:endParaRPr lang="tr-TR" sz="2400" dirty="0">
              <a:latin typeface="Trebuchet MS" pitchFamily="34" charset="0"/>
            </a:endParaRPr>
          </a:p>
        </p:txBody>
      </p:sp>
      <p:cxnSp>
        <p:nvCxnSpPr>
          <p:cNvPr id="9" name="8 Düz Ok Bağlayıcısı"/>
          <p:cNvCxnSpPr/>
          <p:nvPr/>
        </p:nvCxnSpPr>
        <p:spPr>
          <a:xfrm>
            <a:off x="1403648" y="2638580"/>
            <a:ext cx="0" cy="4320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9 Düz Ok Bağlayıcısı"/>
          <p:cNvCxnSpPr/>
          <p:nvPr/>
        </p:nvCxnSpPr>
        <p:spPr>
          <a:xfrm>
            <a:off x="1403648" y="3501008"/>
            <a:ext cx="0" cy="4320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10 Düz Ok Bağlayıcısı"/>
          <p:cNvCxnSpPr/>
          <p:nvPr/>
        </p:nvCxnSpPr>
        <p:spPr>
          <a:xfrm>
            <a:off x="1403648" y="4365104"/>
            <a:ext cx="0" cy="4320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11 Düz Ok Bağlayıcısı"/>
          <p:cNvCxnSpPr/>
          <p:nvPr/>
        </p:nvCxnSpPr>
        <p:spPr>
          <a:xfrm>
            <a:off x="1403648" y="5229200"/>
            <a:ext cx="0" cy="4320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2339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746448"/>
            <a:ext cx="8229600" cy="594320"/>
          </a:xfrm>
        </p:spPr>
        <p:txBody>
          <a:bodyPr>
            <a:normAutofit fontScale="90000"/>
          </a:bodyPr>
          <a:lstStyle/>
          <a:p>
            <a:r>
              <a:rPr lang="tr-TR" dirty="0" smtClean="0">
                <a:latin typeface="Trebuchet MS" panose="020B0603020202020204" pitchFamily="34" charset="0"/>
              </a:rPr>
              <a:t>Çinko cevherleri</a:t>
            </a:r>
            <a:endParaRPr lang="tr-TR" dirty="0">
              <a:latin typeface="Trebuchet MS" panose="020B0603020202020204" pitchFamily="34" charset="0"/>
            </a:endParaRPr>
          </a:p>
        </p:txBody>
      </p:sp>
      <p:sp>
        <p:nvSpPr>
          <p:cNvPr id="3" name="Dikdörtgen 2"/>
          <p:cNvSpPr/>
          <p:nvPr/>
        </p:nvSpPr>
        <p:spPr>
          <a:xfrm>
            <a:off x="179512" y="1395928"/>
            <a:ext cx="8784976" cy="4278094"/>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En yaygın bulunan ve madenciliği ön plana çıkan çinko minerali</a:t>
            </a:r>
            <a:r>
              <a:rPr lang="en-US" sz="2800" i="1" dirty="0" smtClean="0">
                <a:latin typeface="Trebuchet MS" panose="020B0603020202020204" pitchFamily="34" charset="0"/>
              </a:rPr>
              <a:t> zinc </a:t>
            </a:r>
            <a:r>
              <a:rPr lang="en-US" sz="2800" i="1" dirty="0" err="1" smtClean="0">
                <a:latin typeface="Trebuchet MS" panose="020B0603020202020204" pitchFamily="34" charset="0"/>
              </a:rPr>
              <a:t>blende</a:t>
            </a:r>
            <a:r>
              <a:rPr lang="tr-TR" sz="2800" dirty="0" smtClean="0">
                <a:latin typeface="Trebuchet MS" panose="020B0603020202020204" pitchFamily="34" charset="0"/>
              </a:rPr>
              <a:t> olarak da bilinen </a:t>
            </a:r>
            <a:r>
              <a:rPr lang="en-US" sz="2800" i="1" dirty="0" smtClean="0">
                <a:latin typeface="Trebuchet MS" panose="020B0603020202020204" pitchFamily="34" charset="0"/>
              </a:rPr>
              <a:t>s</a:t>
            </a:r>
            <a:r>
              <a:rPr lang="tr-TR" sz="2800" i="1" dirty="0" smtClean="0">
                <a:latin typeface="Trebuchet MS" panose="020B0603020202020204" pitchFamily="34" charset="0"/>
              </a:rPr>
              <a:t>f</a:t>
            </a:r>
            <a:r>
              <a:rPr lang="en-US" sz="2800" i="1" dirty="0" err="1" smtClean="0">
                <a:latin typeface="Trebuchet MS" panose="020B0603020202020204" pitchFamily="34" charset="0"/>
              </a:rPr>
              <a:t>alerit</a:t>
            </a:r>
            <a:r>
              <a:rPr lang="en-US" sz="2800" i="1" dirty="0" smtClean="0">
                <a:latin typeface="Trebuchet MS" panose="020B0603020202020204" pitchFamily="34" charset="0"/>
              </a:rPr>
              <a:t> </a:t>
            </a:r>
            <a:r>
              <a:rPr lang="en-US" sz="2800" dirty="0" smtClean="0">
                <a:latin typeface="Trebuchet MS" panose="020B0603020202020204" pitchFamily="34" charset="0"/>
              </a:rPr>
              <a:t>(</a:t>
            </a:r>
            <a:r>
              <a:rPr lang="en-US" sz="2800" dirty="0" err="1" smtClean="0">
                <a:latin typeface="Trebuchet MS" panose="020B0603020202020204" pitchFamily="34" charset="0"/>
              </a:rPr>
              <a:t>ZnS</a:t>
            </a:r>
            <a:r>
              <a:rPr lang="en-US" sz="2800" dirty="0" smtClean="0">
                <a:latin typeface="Trebuchet MS" panose="020B0603020202020204" pitchFamily="34" charset="0"/>
              </a:rPr>
              <a:t>)</a:t>
            </a:r>
            <a:r>
              <a:rPr lang="tr-TR" sz="2800" dirty="0" smtClean="0">
                <a:latin typeface="Trebuchet MS" panose="020B0603020202020204" pitchFamily="34" charset="0"/>
              </a:rPr>
              <a:t> </a:t>
            </a:r>
            <a:r>
              <a:rPr lang="tr-TR" sz="2800" dirty="0" err="1" smtClean="0">
                <a:latin typeface="Trebuchet MS" panose="020B0603020202020204" pitchFamily="34" charset="0"/>
              </a:rPr>
              <a:t>dir</a:t>
            </a:r>
            <a:r>
              <a:rPr lang="tr-TR" sz="2800" dirty="0" smtClean="0">
                <a:latin typeface="Trebuchet MS" panose="020B0603020202020204" pitchFamily="34" charset="0"/>
              </a:rPr>
              <a:t>.</a:t>
            </a:r>
          </a:p>
          <a:p>
            <a:pPr marL="457200" indent="-457200">
              <a:spcAft>
                <a:spcPts val="1200"/>
              </a:spcAft>
              <a:buClr>
                <a:schemeClr val="bg2">
                  <a:lumMod val="50000"/>
                </a:schemeClr>
              </a:buClr>
              <a:buFont typeface="Trebuchet MS" panose="020B0603020202020204" pitchFamily="34" charset="0"/>
              <a:buChar char="●"/>
            </a:pPr>
            <a:r>
              <a:rPr lang="en-US" sz="2800" i="1" dirty="0" err="1" smtClean="0">
                <a:latin typeface="Trebuchet MS" panose="020B0603020202020204" pitchFamily="34" charset="0"/>
              </a:rPr>
              <a:t>marmatit</a:t>
            </a:r>
            <a:r>
              <a:rPr lang="en-US" sz="2800" dirty="0" smtClean="0">
                <a:latin typeface="Trebuchet MS" panose="020B0603020202020204" pitchFamily="34" charset="0"/>
              </a:rPr>
              <a:t> </a:t>
            </a:r>
            <a:r>
              <a:rPr lang="tr-TR" sz="2800" dirty="0" smtClean="0">
                <a:latin typeface="Trebuchet MS" panose="020B0603020202020204" pitchFamily="34" charset="0"/>
              </a:rPr>
              <a:t>karmaşık bir </a:t>
            </a:r>
            <a:r>
              <a:rPr lang="tr-TR" sz="2800" dirty="0" err="1" smtClean="0">
                <a:latin typeface="Trebuchet MS" panose="020B0603020202020204" pitchFamily="34" charset="0"/>
              </a:rPr>
              <a:t>Zn</a:t>
            </a:r>
            <a:r>
              <a:rPr lang="tr-TR" sz="2800" dirty="0" smtClean="0">
                <a:latin typeface="Trebuchet MS" panose="020B0603020202020204" pitchFamily="34" charset="0"/>
              </a:rPr>
              <a:t>-</a:t>
            </a:r>
            <a:r>
              <a:rPr lang="tr-TR" sz="2800" dirty="0" err="1" smtClean="0">
                <a:latin typeface="Trebuchet MS" panose="020B0603020202020204" pitchFamily="34" charset="0"/>
              </a:rPr>
              <a:t>Fe</a:t>
            </a:r>
            <a:r>
              <a:rPr lang="tr-TR" sz="2800" dirty="0" smtClean="0">
                <a:latin typeface="Trebuchet MS" panose="020B0603020202020204" pitchFamily="34" charset="0"/>
              </a:rPr>
              <a:t> sülfitidir; bolca bulunur fakat ergitilmesi güç olduğu için günümüzde değerlendirilmiyor.</a:t>
            </a:r>
          </a:p>
          <a:p>
            <a:pPr marL="457200" indent="-457200">
              <a:spcAft>
                <a:spcPts val="1200"/>
              </a:spcAft>
              <a:buClr>
                <a:schemeClr val="bg2">
                  <a:lumMod val="50000"/>
                </a:schemeClr>
              </a:buClr>
              <a:buFont typeface="Trebuchet MS" panose="020B0603020202020204" pitchFamily="34" charset="0"/>
              <a:buChar char="●"/>
            </a:pPr>
            <a:r>
              <a:rPr lang="tr-TR" altLang="tr-TR" sz="2800" dirty="0" smtClean="0">
                <a:latin typeface="Trebuchet MS" panose="020B0603020202020204" pitchFamily="34" charset="0"/>
                <a:cs typeface="Arial" pitchFamily="34" charset="0"/>
              </a:rPr>
              <a:t>500 yıl boyunca çinko oksitli minerallerinden üretilmişti. Fakat günümüzde çinko metal elde etmek için kükürtlü mineralleri kullanılıyor.</a:t>
            </a:r>
          </a:p>
        </p:txBody>
      </p:sp>
    </p:spTree>
    <p:extLst>
      <p:ext uri="{BB962C8B-B14F-4D97-AF65-F5344CB8AC3E}">
        <p14:creationId xmlns:p14="http://schemas.microsoft.com/office/powerpoint/2010/main" val="132327731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784976" cy="594320"/>
          </a:xfrm>
        </p:spPr>
        <p:txBody>
          <a:bodyPr>
            <a:noAutofit/>
          </a:bodyPr>
          <a:lstStyle/>
          <a:p>
            <a:r>
              <a:rPr lang="tr-TR" sz="4000" dirty="0" smtClean="0">
                <a:latin typeface="Trebuchet MS" panose="020B0603020202020204" pitchFamily="34" charset="0"/>
              </a:rPr>
              <a:t>Mg-</a:t>
            </a:r>
            <a:r>
              <a:rPr lang="tr-TR" sz="4000" dirty="0" err="1" smtClean="0">
                <a:latin typeface="Trebuchet MS" panose="020B0603020202020204" pitchFamily="34" charset="0"/>
              </a:rPr>
              <a:t>Zn</a:t>
            </a:r>
            <a:r>
              <a:rPr lang="tr-TR" sz="4000" dirty="0" smtClean="0">
                <a:latin typeface="Trebuchet MS" panose="020B0603020202020204" pitchFamily="34" charset="0"/>
              </a:rPr>
              <a:t>-</a:t>
            </a:r>
            <a:r>
              <a:rPr lang="tr-TR" sz="4000" dirty="0" err="1" smtClean="0">
                <a:latin typeface="Trebuchet MS" panose="020B0603020202020204" pitchFamily="34" charset="0"/>
              </a:rPr>
              <a:t>Zr</a:t>
            </a:r>
            <a:r>
              <a:rPr lang="tr-TR" sz="4000" dirty="0" smtClean="0">
                <a:latin typeface="Trebuchet MS" panose="020B0603020202020204" pitchFamily="34" charset="0"/>
              </a:rPr>
              <a:t> ve Mg-RE-</a:t>
            </a:r>
            <a:r>
              <a:rPr lang="tr-TR" sz="4000" dirty="0" err="1" smtClean="0">
                <a:latin typeface="Trebuchet MS" panose="020B0603020202020204" pitchFamily="34" charset="0"/>
              </a:rPr>
              <a:t>Zn</a:t>
            </a:r>
            <a:r>
              <a:rPr lang="tr-TR" sz="4000" dirty="0" smtClean="0">
                <a:latin typeface="Trebuchet MS" panose="020B0603020202020204" pitchFamily="34" charset="0"/>
              </a:rPr>
              <a:t>-</a:t>
            </a:r>
            <a:r>
              <a:rPr lang="tr-TR" sz="4000" dirty="0" err="1" smtClean="0">
                <a:latin typeface="Trebuchet MS" panose="020B0603020202020204" pitchFamily="34" charset="0"/>
              </a:rPr>
              <a:t>Zr</a:t>
            </a:r>
            <a:r>
              <a:rPr lang="tr-TR" sz="4000" dirty="0" smtClean="0">
                <a:latin typeface="Trebuchet MS" panose="020B0603020202020204" pitchFamily="34" charset="0"/>
              </a:rPr>
              <a:t> alaşımları</a:t>
            </a:r>
            <a:endParaRPr lang="tr-TR" sz="4000" dirty="0">
              <a:latin typeface="Trebuchet MS" panose="020B0603020202020204" pitchFamily="34" charset="0"/>
            </a:endParaRPr>
          </a:p>
        </p:txBody>
      </p:sp>
      <p:graphicFrame>
        <p:nvGraphicFramePr>
          <p:cNvPr id="2" name="Tablo 1"/>
          <p:cNvGraphicFramePr>
            <a:graphicFrameLocks noGrp="1"/>
          </p:cNvGraphicFramePr>
          <p:nvPr>
            <p:extLst>
              <p:ext uri="{D42A27DB-BD31-4B8C-83A1-F6EECF244321}">
                <p14:modId xmlns:p14="http://schemas.microsoft.com/office/powerpoint/2010/main" val="2658494078"/>
              </p:ext>
            </p:extLst>
          </p:nvPr>
        </p:nvGraphicFramePr>
        <p:xfrm>
          <a:off x="323530" y="1397000"/>
          <a:ext cx="8640960" cy="4937760"/>
        </p:xfrm>
        <a:graphic>
          <a:graphicData uri="http://schemas.openxmlformats.org/drawingml/2006/table">
            <a:tbl>
              <a:tblPr firstRow="1" bandRow="1">
                <a:tableStyleId>{5C22544A-7EE6-4342-B048-85BDC9FD1C3A}</a:tableStyleId>
              </a:tblPr>
              <a:tblGrid>
                <a:gridCol w="1368150"/>
                <a:gridCol w="792088"/>
                <a:gridCol w="792088"/>
                <a:gridCol w="792088"/>
                <a:gridCol w="4896546"/>
              </a:tblGrid>
              <a:tr h="370840">
                <a:tc>
                  <a:txBody>
                    <a:bodyPr/>
                    <a:lstStyle/>
                    <a:p>
                      <a:r>
                        <a:rPr lang="tr-TR" sz="2400" dirty="0" smtClean="0">
                          <a:latin typeface="Trebuchet MS" panose="020B0603020202020204" pitchFamily="34" charset="0"/>
                        </a:rPr>
                        <a:t>alaşım</a:t>
                      </a:r>
                      <a:endParaRPr lang="tr-TR" sz="2400" dirty="0">
                        <a:latin typeface="Trebuchet MS" panose="020B0603020202020204" pitchFamily="34" charset="0"/>
                      </a:endParaRPr>
                    </a:p>
                  </a:txBody>
                  <a:tcPr/>
                </a:tc>
                <a:tc>
                  <a:txBody>
                    <a:bodyPr/>
                    <a:lstStyle/>
                    <a:p>
                      <a:r>
                        <a:rPr lang="tr-TR" sz="2400" dirty="0" err="1" smtClean="0">
                          <a:latin typeface="Trebuchet MS" panose="020B0603020202020204" pitchFamily="34" charset="0"/>
                        </a:rPr>
                        <a:t>Zn</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RE</a:t>
                      </a:r>
                      <a:endParaRPr lang="tr-TR" sz="2400" dirty="0">
                        <a:latin typeface="Trebuchet MS" panose="020B0603020202020204" pitchFamily="34" charset="0"/>
                      </a:endParaRPr>
                    </a:p>
                  </a:txBody>
                  <a:tcPr/>
                </a:tc>
                <a:tc>
                  <a:txBody>
                    <a:bodyPr/>
                    <a:lstStyle/>
                    <a:p>
                      <a:r>
                        <a:rPr lang="tr-TR" sz="2400" dirty="0" err="1" smtClean="0">
                          <a:latin typeface="Trebuchet MS" panose="020B0603020202020204" pitchFamily="34" charset="0"/>
                        </a:rPr>
                        <a:t>Zr</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uygulamalar</a:t>
                      </a:r>
                      <a:endParaRPr lang="tr-TR" sz="2400" dirty="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ZK51A</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4.6</a:t>
                      </a:r>
                      <a:endParaRPr lang="tr-TR" sz="2400" dirty="0">
                        <a:latin typeface="Trebuchet MS" panose="020B0603020202020204" pitchFamily="34" charset="0"/>
                      </a:endParaRPr>
                    </a:p>
                  </a:txBody>
                  <a:tcPr/>
                </a:tc>
                <a:tc>
                  <a:txBody>
                    <a:bodyPr/>
                    <a:lstStyle/>
                    <a:p>
                      <a:endParaRPr lang="tr-TR" sz="2400">
                        <a:latin typeface="Trebuchet MS" panose="020B0603020202020204" pitchFamily="34" charset="0"/>
                      </a:endParaRPr>
                    </a:p>
                  </a:txBody>
                  <a:tcPr/>
                </a:tc>
                <a:tc>
                  <a:txBody>
                    <a:bodyPr/>
                    <a:lstStyle/>
                    <a:p>
                      <a:r>
                        <a:rPr lang="tr-TR" sz="2400" dirty="0" smtClean="0">
                          <a:latin typeface="Trebuchet MS" panose="020B0603020202020204" pitchFamily="34" charset="0"/>
                        </a:rPr>
                        <a:t>0.7</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Kum döküm parçalar; oda sıcaklığı mukavemeti</a:t>
                      </a:r>
                      <a:r>
                        <a:rPr lang="tr-TR" sz="2400" baseline="0" dirty="0" smtClean="0">
                          <a:latin typeface="Trebuchet MS" panose="020B0603020202020204" pitchFamily="34" charset="0"/>
                        </a:rPr>
                        <a:t> iyi!</a:t>
                      </a:r>
                      <a:endParaRPr lang="tr-TR" sz="2400" dirty="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ZK61A</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6.0</a:t>
                      </a:r>
                      <a:endParaRPr lang="tr-TR" sz="2400" dirty="0">
                        <a:latin typeface="Trebuchet MS" panose="020B0603020202020204" pitchFamily="34" charset="0"/>
                      </a:endParaRPr>
                    </a:p>
                  </a:txBody>
                  <a:tcPr/>
                </a:tc>
                <a:tc>
                  <a:txBody>
                    <a:bodyPr/>
                    <a:lstStyle/>
                    <a:p>
                      <a:endParaRPr lang="tr-TR" sz="2400">
                        <a:latin typeface="Trebuchet MS" panose="020B0603020202020204" pitchFamily="34" charset="0"/>
                      </a:endParaRPr>
                    </a:p>
                  </a:txBody>
                  <a:tcPr/>
                </a:tc>
                <a:tc>
                  <a:txBody>
                    <a:bodyPr/>
                    <a:lstStyle/>
                    <a:p>
                      <a:r>
                        <a:rPr lang="tr-TR" sz="2400" dirty="0" smtClean="0">
                          <a:latin typeface="Trebuchet MS" panose="020B0603020202020204" pitchFamily="34" charset="0"/>
                        </a:rPr>
                        <a:t>0.8</a:t>
                      </a:r>
                      <a:endParaRPr lang="tr-TR" sz="24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anose="020B0603020202020204" pitchFamily="34" charset="0"/>
                        </a:rPr>
                        <a:t>Kum döküm parçalar; oda sıcaklığı mukavemeti</a:t>
                      </a:r>
                      <a:r>
                        <a:rPr lang="tr-TR" sz="2400" baseline="0" dirty="0" smtClean="0">
                          <a:latin typeface="Trebuchet MS" panose="020B0603020202020204" pitchFamily="34" charset="0"/>
                        </a:rPr>
                        <a:t> iyi!</a:t>
                      </a:r>
                      <a:endParaRPr lang="tr-TR" sz="2400" dirty="0" smtClean="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EZ33A</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2.6</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3.2</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0.7</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175-260</a:t>
                      </a:r>
                      <a:r>
                        <a:rPr lang="tr-TR" sz="2400" dirty="0" smtClean="0">
                          <a:latin typeface="Trebuchet MS" panose="020B0603020202020204" pitchFamily="34" charset="0"/>
                          <a:sym typeface="Symbol"/>
                        </a:rPr>
                        <a:t></a:t>
                      </a:r>
                      <a:r>
                        <a:rPr lang="tr-TR" sz="2400" dirty="0" smtClean="0">
                          <a:latin typeface="Trebuchet MS" panose="020B0603020202020204" pitchFamily="34" charset="0"/>
                        </a:rPr>
                        <a:t>C’deki </a:t>
                      </a:r>
                      <a:r>
                        <a:rPr lang="tr-TR" sz="2400" dirty="0" smtClean="0">
                          <a:latin typeface="Trebuchet MS" panose="020B0603020202020204" pitchFamily="34" charset="0"/>
                        </a:rPr>
                        <a:t>uygulamalar için basınç sızdırmaz; kum ve </a:t>
                      </a:r>
                      <a:r>
                        <a:rPr lang="tr-TR" sz="2400" dirty="0" err="1" smtClean="0">
                          <a:latin typeface="Trebuchet MS" panose="020B0603020202020204" pitchFamily="34" charset="0"/>
                        </a:rPr>
                        <a:t>kokil</a:t>
                      </a:r>
                      <a:r>
                        <a:rPr lang="tr-TR" sz="2400" baseline="0" dirty="0" smtClean="0">
                          <a:latin typeface="Trebuchet MS" panose="020B0603020202020204" pitchFamily="34" charset="0"/>
                        </a:rPr>
                        <a:t> </a:t>
                      </a:r>
                      <a:r>
                        <a:rPr lang="tr-TR" sz="2400" dirty="0" smtClean="0">
                          <a:latin typeface="Trebuchet MS" panose="020B0603020202020204" pitchFamily="34" charset="0"/>
                        </a:rPr>
                        <a:t>döküm</a:t>
                      </a:r>
                      <a:endParaRPr lang="tr-TR" sz="2400" dirty="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ZE41A</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4.2</a:t>
                      </a:r>
                      <a:endParaRPr lang="tr-TR" sz="2400" dirty="0">
                        <a:latin typeface="Trebuchet MS" panose="020B0603020202020204" pitchFamily="34" charset="0"/>
                      </a:endParaRPr>
                    </a:p>
                  </a:txBody>
                  <a:tcPr/>
                </a:tc>
                <a:tc>
                  <a:txBody>
                    <a:bodyPr/>
                    <a:lstStyle/>
                    <a:p>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0.7</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Kum döküm parçalar; oda sıcaklığı dayanımı yeterli!</a:t>
                      </a:r>
                      <a:endParaRPr lang="tr-TR" sz="2400" dirty="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ZE63A</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5.7</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2.5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0.7</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ZK alaşımlarının sağladığından daha yüksek</a:t>
                      </a:r>
                      <a:r>
                        <a:rPr lang="tr-TR" sz="2400" baseline="0" dirty="0" smtClean="0">
                          <a:latin typeface="Trebuchet MS" panose="020B0603020202020204" pitchFamily="34" charset="0"/>
                        </a:rPr>
                        <a:t> </a:t>
                      </a:r>
                      <a:r>
                        <a:rPr lang="tr-TR" sz="2400" baseline="0" dirty="0" err="1" smtClean="0">
                          <a:latin typeface="Trebuchet MS" panose="020B0603020202020204" pitchFamily="34" charset="0"/>
                        </a:rPr>
                        <a:t>dökülebilirlik</a:t>
                      </a:r>
                      <a:endParaRPr lang="tr-TR" sz="2400" dirty="0">
                        <a:latin typeface="Trebuchet MS" panose="020B0603020202020204" pitchFamily="34" charset="0"/>
                      </a:endParaRPr>
                    </a:p>
                  </a:txBody>
                  <a:tcPr/>
                </a:tc>
              </a:tr>
            </a:tbl>
          </a:graphicData>
        </a:graphic>
      </p:graphicFrame>
    </p:spTree>
    <p:extLst>
      <p:ext uri="{BB962C8B-B14F-4D97-AF65-F5344CB8AC3E}">
        <p14:creationId xmlns:p14="http://schemas.microsoft.com/office/powerpoint/2010/main" val="268394876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23528" y="1496973"/>
            <a:ext cx="8640960" cy="5262979"/>
          </a:xfrm>
          <a:prstGeom prst="rect">
            <a:avLst/>
          </a:prstGeom>
        </p:spPr>
        <p:txBody>
          <a:bodyPr wrap="square">
            <a:spAutoFit/>
          </a:bodyPr>
          <a:lstStyle/>
          <a:p>
            <a:r>
              <a:rPr lang="tr-TR" sz="2800" dirty="0" smtClean="0">
                <a:latin typeface="Trebuchet MS" pitchFamily="34" charset="0"/>
              </a:rPr>
              <a:t>Bazı uygulamalarda parça yüksek çalışma sıcaklıklarına ve sürekli gerilmelere maruz kalır. Bu servis şartları uzun vadede deformasyon ve sürünme kaygılarına neden olur. Bu şartlara uygun olan Mg alaşımları tane sınırlarında çok ince </a:t>
            </a:r>
            <a:r>
              <a:rPr lang="tr-TR" sz="2800" dirty="0" err="1" smtClean="0">
                <a:latin typeface="Trebuchet MS" pitchFamily="34" charset="0"/>
              </a:rPr>
              <a:t>dispersoid</a:t>
            </a:r>
            <a:r>
              <a:rPr lang="tr-TR" sz="2800" dirty="0" smtClean="0">
                <a:latin typeface="Trebuchet MS" pitchFamily="34" charset="0"/>
              </a:rPr>
              <a:t> taneleri oluşturan silisli AS ve nadir toprak elementli AE serisi alaşımlar arasından üretilir.</a:t>
            </a:r>
          </a:p>
          <a:p>
            <a:endParaRPr lang="tr-TR" sz="2800" dirty="0" smtClean="0">
              <a:latin typeface="Trebuchet MS" pitchFamily="34" charset="0"/>
            </a:endParaRPr>
          </a:p>
          <a:p>
            <a:r>
              <a:rPr lang="tr-TR" sz="2800" dirty="0" smtClean="0">
                <a:latin typeface="Trebuchet MS" pitchFamily="34" charset="0"/>
              </a:rPr>
              <a:t>Kalsiyum ve stronsiyum katkılı Mg alaşımlarının özellikle sürünme dayanımının arttığı belirlenmiştir. Bu alaşımlar yüksek sıcaklık uygulamaları için caziptir.</a:t>
            </a:r>
            <a:endParaRPr lang="tr-TR" sz="2800" dirty="0">
              <a:latin typeface="Trebuchet MS" pitchFamily="34" charset="0"/>
            </a:endParaRPr>
          </a:p>
        </p:txBody>
      </p:sp>
      <p:sp>
        <p:nvSpPr>
          <p:cNvPr id="6" name="Başlık 3"/>
          <p:cNvSpPr>
            <a:spLocks noGrp="1"/>
          </p:cNvSpPr>
          <p:nvPr>
            <p:ph type="title"/>
          </p:nvPr>
        </p:nvSpPr>
        <p:spPr>
          <a:xfrm>
            <a:off x="395536" y="674440"/>
            <a:ext cx="7344816" cy="594320"/>
          </a:xfrm>
        </p:spPr>
        <p:txBody>
          <a:bodyPr>
            <a:normAutofit fontScale="90000"/>
          </a:bodyPr>
          <a:lstStyle/>
          <a:p>
            <a:r>
              <a:rPr lang="tr-TR" dirty="0" smtClean="0">
                <a:latin typeface="Trebuchet MS" panose="020B0603020202020204" pitchFamily="34" charset="0"/>
              </a:rPr>
              <a:t>Magnezyum AS/AE alaşımları</a:t>
            </a:r>
            <a:endParaRPr lang="tr-TR" dirty="0">
              <a:latin typeface="Trebuchet MS" panose="020B0603020202020204" pitchFamily="34" charset="0"/>
            </a:endParaRPr>
          </a:p>
        </p:txBody>
      </p:sp>
    </p:spTree>
    <p:extLst>
      <p:ext uri="{BB962C8B-B14F-4D97-AF65-F5344CB8AC3E}">
        <p14:creationId xmlns:p14="http://schemas.microsoft.com/office/powerpoint/2010/main" val="102363132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1714157"/>
            <a:ext cx="8712968" cy="5047536"/>
          </a:xfrm>
          <a:prstGeom prst="rect">
            <a:avLst/>
          </a:prstGeom>
        </p:spPr>
        <p:txBody>
          <a:bodyPr wrap="square">
            <a:spAutoFit/>
          </a:bodyPr>
          <a:lstStyle/>
          <a:p>
            <a:r>
              <a:rPr lang="tr-TR" sz="2600" dirty="0" smtClean="0">
                <a:latin typeface="Trebuchet MS" pitchFamily="34" charset="0"/>
              </a:rPr>
              <a:t>• </a:t>
            </a:r>
            <a:r>
              <a:rPr lang="tr-TR" sz="2800" dirty="0">
                <a:latin typeface="Trebuchet MS" pitchFamily="34" charset="0"/>
              </a:rPr>
              <a:t>Mg-</a:t>
            </a:r>
            <a:r>
              <a:rPr lang="tr-TR" sz="2800" dirty="0" err="1">
                <a:latin typeface="Trebuchet MS" pitchFamily="34" charset="0"/>
              </a:rPr>
              <a:t>Ag</a:t>
            </a:r>
            <a:r>
              <a:rPr lang="tr-TR" sz="2800" dirty="0">
                <a:latin typeface="Trebuchet MS" pitchFamily="34" charset="0"/>
              </a:rPr>
              <a:t>-RE </a:t>
            </a:r>
            <a:r>
              <a:rPr lang="tr-TR" sz="2800" dirty="0" smtClean="0">
                <a:latin typeface="Trebuchet MS" pitchFamily="34" charset="0"/>
              </a:rPr>
              <a:t>alaşımları</a:t>
            </a:r>
            <a:endParaRPr lang="tr-TR" sz="2800" dirty="0">
              <a:latin typeface="Trebuchet MS" pitchFamily="34" charset="0"/>
            </a:endParaRPr>
          </a:p>
          <a:p>
            <a:r>
              <a:rPr lang="tr-TR" sz="2800" dirty="0">
                <a:latin typeface="Trebuchet MS" pitchFamily="34" charset="0"/>
              </a:rPr>
              <a:t>• Mg-Y-RE </a:t>
            </a:r>
            <a:r>
              <a:rPr lang="tr-TR" sz="2800" dirty="0" smtClean="0">
                <a:latin typeface="Trebuchet MS" pitchFamily="34" charset="0"/>
              </a:rPr>
              <a:t>alaşımları</a:t>
            </a:r>
            <a:endParaRPr lang="tr-TR" sz="2800" dirty="0">
              <a:latin typeface="Trebuchet MS" pitchFamily="34" charset="0"/>
            </a:endParaRPr>
          </a:p>
          <a:p>
            <a:r>
              <a:rPr lang="tr-TR" sz="2800" dirty="0">
                <a:latin typeface="Trebuchet MS" pitchFamily="34" charset="0"/>
              </a:rPr>
              <a:t>• Mg-</a:t>
            </a:r>
            <a:r>
              <a:rPr lang="tr-TR" sz="2800" dirty="0" err="1">
                <a:latin typeface="Trebuchet MS" pitchFamily="34" charset="0"/>
              </a:rPr>
              <a:t>Ag</a:t>
            </a:r>
            <a:r>
              <a:rPr lang="tr-TR" sz="2800" dirty="0">
                <a:latin typeface="Trebuchet MS" pitchFamily="34" charset="0"/>
              </a:rPr>
              <a:t>-</a:t>
            </a:r>
            <a:r>
              <a:rPr lang="tr-TR" sz="2800" dirty="0" err="1">
                <a:latin typeface="Trebuchet MS" pitchFamily="34" charset="0"/>
              </a:rPr>
              <a:t>Th</a:t>
            </a:r>
            <a:r>
              <a:rPr lang="tr-TR" sz="2800" dirty="0">
                <a:latin typeface="Trebuchet MS" pitchFamily="34" charset="0"/>
              </a:rPr>
              <a:t>-RE-</a:t>
            </a:r>
            <a:r>
              <a:rPr lang="tr-TR" sz="2800" dirty="0" err="1">
                <a:latin typeface="Trebuchet MS" pitchFamily="34" charset="0"/>
              </a:rPr>
              <a:t>Zr</a:t>
            </a:r>
            <a:r>
              <a:rPr lang="tr-TR" sz="2800" dirty="0">
                <a:latin typeface="Trebuchet MS" pitchFamily="34" charset="0"/>
              </a:rPr>
              <a:t> </a:t>
            </a:r>
            <a:r>
              <a:rPr lang="tr-TR" sz="2800" dirty="0" smtClean="0">
                <a:latin typeface="Trebuchet MS" pitchFamily="34" charset="0"/>
              </a:rPr>
              <a:t>alaşımları</a:t>
            </a:r>
          </a:p>
          <a:p>
            <a:pPr>
              <a:spcBef>
                <a:spcPts val="1200"/>
              </a:spcBef>
            </a:pPr>
            <a:r>
              <a:rPr lang="tr-TR" sz="2600" dirty="0" smtClean="0">
                <a:latin typeface="Trebuchet MS" pitchFamily="34" charset="0"/>
              </a:rPr>
              <a:t>hafiflikleri nedeniyle esas itibarı ile havacılıkta </a:t>
            </a:r>
            <a:r>
              <a:rPr lang="en-US" sz="2600" b="1" dirty="0" smtClean="0">
                <a:latin typeface="Trebuchet MS" pitchFamily="34" charset="0"/>
              </a:rPr>
              <a:t>200-250</a:t>
            </a:r>
            <a:r>
              <a:rPr lang="en-US" sz="2600" b="1" dirty="0" smtClean="0">
                <a:latin typeface="Trebuchet MS" pitchFamily="34" charset="0"/>
                <a:sym typeface="Symbol"/>
              </a:rPr>
              <a:t></a:t>
            </a:r>
            <a:r>
              <a:rPr lang="en-US" sz="2600" b="1" dirty="0" smtClean="0">
                <a:latin typeface="Trebuchet MS" pitchFamily="34" charset="0"/>
              </a:rPr>
              <a:t>C</a:t>
            </a:r>
            <a:r>
              <a:rPr lang="tr-TR" sz="2600" dirty="0" smtClean="0">
                <a:latin typeface="Trebuchet MS" pitchFamily="34" charset="0"/>
              </a:rPr>
              <a:t>’de kullanılırlar.</a:t>
            </a:r>
          </a:p>
          <a:p>
            <a:r>
              <a:rPr lang="tr-TR" sz="2600" dirty="0" smtClean="0">
                <a:latin typeface="Trebuchet MS" pitchFamily="34" charset="0"/>
              </a:rPr>
              <a:t>Çekme mukavemeti: </a:t>
            </a:r>
            <a:r>
              <a:rPr lang="en-US" sz="2600" dirty="0" smtClean="0">
                <a:latin typeface="Trebuchet MS" pitchFamily="34" charset="0"/>
              </a:rPr>
              <a:t>~240 </a:t>
            </a:r>
            <a:r>
              <a:rPr lang="en-US" sz="2600" dirty="0" err="1">
                <a:latin typeface="Trebuchet MS" pitchFamily="34" charset="0"/>
              </a:rPr>
              <a:t>MPa</a:t>
            </a:r>
            <a:r>
              <a:rPr lang="en-US" sz="2600" dirty="0" smtClean="0">
                <a:latin typeface="Trebuchet MS" pitchFamily="34" charset="0"/>
              </a:rPr>
              <a:t>.</a:t>
            </a:r>
            <a:endParaRPr lang="tr-TR" sz="2600" dirty="0" smtClean="0">
              <a:latin typeface="Trebuchet MS" pitchFamily="34" charset="0"/>
            </a:endParaRPr>
          </a:p>
          <a:p>
            <a:pPr>
              <a:spcBef>
                <a:spcPts val="1200"/>
              </a:spcBef>
            </a:pPr>
            <a:r>
              <a:rPr lang="en-US" sz="2600" dirty="0" smtClean="0">
                <a:latin typeface="Trebuchet MS" pitchFamily="34" charset="0"/>
              </a:rPr>
              <a:t>QE22 </a:t>
            </a:r>
            <a:r>
              <a:rPr lang="tr-TR" sz="2600" dirty="0" smtClean="0">
                <a:latin typeface="Trebuchet MS" pitchFamily="34" charset="0"/>
              </a:rPr>
              <a:t>alaşımı iniş takımlarında vites kutusunda kullanılır.</a:t>
            </a:r>
          </a:p>
          <a:p>
            <a:r>
              <a:rPr lang="en-US" sz="2600" dirty="0" smtClean="0">
                <a:latin typeface="Trebuchet MS" pitchFamily="34" charset="0"/>
              </a:rPr>
              <a:t>WE43 </a:t>
            </a:r>
            <a:r>
              <a:rPr lang="tr-TR" sz="2600" dirty="0" smtClean="0">
                <a:latin typeface="Trebuchet MS" pitchFamily="34" charset="0"/>
              </a:rPr>
              <a:t>üstün yüksek sıcaklık performansı </a:t>
            </a:r>
            <a:r>
              <a:rPr lang="tr-TR" sz="2600" dirty="0" smtClean="0">
                <a:latin typeface="Trebuchet MS" pitchFamily="34" charset="0"/>
              </a:rPr>
              <a:t>için!</a:t>
            </a:r>
            <a:endParaRPr lang="tr-TR" sz="2600" dirty="0" smtClean="0">
              <a:latin typeface="Trebuchet MS" pitchFamily="34" charset="0"/>
            </a:endParaRPr>
          </a:p>
          <a:p>
            <a:pPr>
              <a:spcBef>
                <a:spcPts val="1200"/>
              </a:spcBef>
            </a:pPr>
            <a:r>
              <a:rPr lang="en-US" sz="2600" dirty="0" smtClean="0">
                <a:latin typeface="Trebuchet MS" pitchFamily="34" charset="0"/>
              </a:rPr>
              <a:t>T</a:t>
            </a:r>
            <a:r>
              <a:rPr lang="tr-TR" sz="2600" dirty="0" err="1" smtClean="0">
                <a:latin typeface="Trebuchet MS" pitchFamily="34" charset="0"/>
              </a:rPr>
              <a:t>ory</a:t>
            </a:r>
            <a:r>
              <a:rPr lang="en-US" sz="2600" dirty="0" smtClean="0">
                <a:latin typeface="Trebuchet MS" pitchFamily="34" charset="0"/>
              </a:rPr>
              <a:t>um </a:t>
            </a:r>
            <a:r>
              <a:rPr lang="tr-TR" sz="2600" dirty="0" smtClean="0">
                <a:latin typeface="Trebuchet MS" pitchFamily="34" charset="0"/>
              </a:rPr>
              <a:t>yaşlanma sertleşmesi ve daha ince tane yapısı nedeniyle cazip bir alaşımlama elementidir fakat hafif radyoaktif olması sebebiyle ticari olarak mevcut değildir.</a:t>
            </a:r>
          </a:p>
        </p:txBody>
      </p:sp>
      <p:sp>
        <p:nvSpPr>
          <p:cNvPr id="6" name="Başlık 3"/>
          <p:cNvSpPr>
            <a:spLocks noGrp="1"/>
          </p:cNvSpPr>
          <p:nvPr>
            <p:ph type="title"/>
          </p:nvPr>
        </p:nvSpPr>
        <p:spPr>
          <a:xfrm>
            <a:off x="323528" y="962472"/>
            <a:ext cx="8640960" cy="594320"/>
          </a:xfrm>
        </p:spPr>
        <p:txBody>
          <a:bodyPr>
            <a:noAutofit/>
          </a:bodyPr>
          <a:lstStyle/>
          <a:p>
            <a:pPr>
              <a:lnSpc>
                <a:spcPct val="80000"/>
              </a:lnSpc>
            </a:pPr>
            <a:r>
              <a:rPr lang="tr-TR" sz="4400" dirty="0" smtClean="0">
                <a:latin typeface="Trebuchet MS" panose="020B0603020202020204" pitchFamily="34" charset="0"/>
              </a:rPr>
              <a:t>Yüksek sıcaklık Magnezyum döküm alaşımları</a:t>
            </a:r>
            <a:endParaRPr lang="tr-TR" sz="4400" dirty="0">
              <a:latin typeface="Trebuchet MS" panose="020B0603020202020204" pitchFamily="34" charset="0"/>
            </a:endParaRPr>
          </a:p>
        </p:txBody>
      </p:sp>
    </p:spTree>
    <p:extLst>
      <p:ext uri="{BB962C8B-B14F-4D97-AF65-F5344CB8AC3E}">
        <p14:creationId xmlns:p14="http://schemas.microsoft.com/office/powerpoint/2010/main" val="168301481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3"/>
          <p:cNvSpPr>
            <a:spLocks noGrp="1"/>
          </p:cNvSpPr>
          <p:nvPr>
            <p:ph type="title"/>
          </p:nvPr>
        </p:nvSpPr>
        <p:spPr>
          <a:xfrm>
            <a:off x="467544" y="674440"/>
            <a:ext cx="7344816" cy="594320"/>
          </a:xfrm>
        </p:spPr>
        <p:txBody>
          <a:bodyPr>
            <a:normAutofit fontScale="90000"/>
          </a:bodyPr>
          <a:lstStyle/>
          <a:p>
            <a:r>
              <a:rPr lang="tr-TR" dirty="0" smtClean="0">
                <a:latin typeface="Trebuchet MS" panose="020B0603020202020204" pitchFamily="34" charset="0"/>
              </a:rPr>
              <a:t>Mg-</a:t>
            </a:r>
            <a:r>
              <a:rPr lang="tr-TR" dirty="0" err="1" smtClean="0">
                <a:latin typeface="Trebuchet MS" panose="020B0603020202020204" pitchFamily="34" charset="0"/>
              </a:rPr>
              <a:t>Ag</a:t>
            </a:r>
            <a:r>
              <a:rPr lang="tr-TR" dirty="0" smtClean="0">
                <a:latin typeface="Trebuchet MS" panose="020B0603020202020204" pitchFamily="34" charset="0"/>
              </a:rPr>
              <a:t>-RE alaşımları</a:t>
            </a:r>
            <a:endParaRPr lang="tr-TR" dirty="0">
              <a:latin typeface="Trebuchet MS" panose="020B0603020202020204" pitchFamily="34" charset="0"/>
            </a:endParaRPr>
          </a:p>
        </p:txBody>
      </p:sp>
      <p:sp>
        <p:nvSpPr>
          <p:cNvPr id="2" name="Metin kutusu 1"/>
          <p:cNvSpPr txBox="1"/>
          <p:nvPr/>
        </p:nvSpPr>
        <p:spPr>
          <a:xfrm>
            <a:off x="323528" y="1467356"/>
            <a:ext cx="8568952" cy="4985980"/>
          </a:xfrm>
          <a:prstGeom prst="rect">
            <a:avLst/>
          </a:prstGeom>
          <a:noFill/>
        </p:spPr>
        <p:txBody>
          <a:bodyPr wrap="square" rtlCol="0">
            <a:spAutoFit/>
          </a:bodyPr>
          <a:lstStyle/>
          <a:p>
            <a:r>
              <a:rPr lang="tr-TR" sz="2800" dirty="0" smtClean="0">
                <a:latin typeface="Trebuchet MS" panose="020B0603020202020204" pitchFamily="34" charset="0"/>
              </a:rPr>
              <a:t>Gümüşün Mg-RE alaşımlarının çökelme davranışı üzerinde olumlu etkisi olduğu belirlenmiştir.</a:t>
            </a:r>
          </a:p>
          <a:p>
            <a:r>
              <a:rPr lang="tr-TR" sz="2800" dirty="0" smtClean="0">
                <a:latin typeface="Trebuchet MS" panose="020B0603020202020204" pitchFamily="34" charset="0"/>
              </a:rPr>
              <a:t>Böylece yüksek sıcaklık uygulamaları için yeterli mukavemete ve sürünme direncine sahip QE serisi alaşımlar geliştirilmiştir.</a:t>
            </a:r>
          </a:p>
          <a:p>
            <a:pPr>
              <a:spcBef>
                <a:spcPts val="1200"/>
              </a:spcBef>
            </a:pPr>
            <a:r>
              <a:rPr lang="tr-TR" sz="2800" dirty="0" smtClean="0">
                <a:latin typeface="Trebuchet MS" panose="020B0603020202020204" pitchFamily="34" charset="0"/>
              </a:rPr>
              <a:t>QE22</a:t>
            </a:r>
          </a:p>
          <a:p>
            <a:r>
              <a:rPr lang="tr-TR" sz="2800" dirty="0" smtClean="0">
                <a:latin typeface="Trebuchet MS" panose="020B0603020202020204" pitchFamily="34" charset="0"/>
              </a:rPr>
              <a:t>2.5 </a:t>
            </a:r>
            <a:r>
              <a:rPr lang="tr-TR" sz="2800" dirty="0" err="1" smtClean="0">
                <a:latin typeface="Trebuchet MS" panose="020B0603020202020204" pitchFamily="34" charset="0"/>
              </a:rPr>
              <a:t>Ag</a:t>
            </a:r>
            <a:r>
              <a:rPr lang="tr-TR" sz="2800" dirty="0" smtClean="0">
                <a:latin typeface="Trebuchet MS" panose="020B0603020202020204" pitchFamily="34" charset="0"/>
              </a:rPr>
              <a:t> + %2 RE (mesela Nd)</a:t>
            </a:r>
          </a:p>
          <a:p>
            <a:endParaRPr lang="tr-TR" dirty="0" smtClean="0">
              <a:latin typeface="Trebuchet MS" panose="020B0603020202020204" pitchFamily="34" charset="0"/>
            </a:endParaRPr>
          </a:p>
          <a:p>
            <a:r>
              <a:rPr lang="tr-TR" sz="2800" dirty="0" smtClean="0">
                <a:latin typeface="Trebuchet MS" panose="020B0603020202020204" pitchFamily="34" charset="0"/>
              </a:rPr>
              <a:t>Mükemmel yaşlanma sertleşmesi </a:t>
            </a:r>
          </a:p>
          <a:p>
            <a:r>
              <a:rPr lang="tr-TR" sz="2800" dirty="0" smtClean="0">
                <a:latin typeface="Trebuchet MS" panose="020B0603020202020204" pitchFamily="34" charset="0"/>
              </a:rPr>
              <a:t>(Mg</a:t>
            </a:r>
            <a:r>
              <a:rPr lang="tr-TR" sz="2800" baseline="-25000" dirty="0" smtClean="0">
                <a:latin typeface="Trebuchet MS" panose="020B0603020202020204" pitchFamily="34" charset="0"/>
              </a:rPr>
              <a:t>12</a:t>
            </a:r>
            <a:r>
              <a:rPr lang="tr-TR" sz="2800" dirty="0" smtClean="0">
                <a:latin typeface="Trebuchet MS" panose="020B0603020202020204" pitchFamily="34" charset="0"/>
              </a:rPr>
              <a:t>Nd</a:t>
            </a:r>
            <a:r>
              <a:rPr lang="tr-TR" sz="2800" baseline="-25000" dirty="0" smtClean="0">
                <a:latin typeface="Trebuchet MS" panose="020B0603020202020204" pitchFamily="34" charset="0"/>
              </a:rPr>
              <a:t>2</a:t>
            </a:r>
            <a:r>
              <a:rPr lang="tr-TR" sz="2800" dirty="0" smtClean="0">
                <a:latin typeface="Trebuchet MS" panose="020B0603020202020204" pitchFamily="34" charset="0"/>
              </a:rPr>
              <a:t>Ag çökeltileri sayesinde)</a:t>
            </a:r>
          </a:p>
          <a:p>
            <a:r>
              <a:rPr lang="tr-TR" sz="2800" dirty="0" smtClean="0">
                <a:latin typeface="Trebuchet MS" panose="020B0603020202020204" pitchFamily="34" charset="0"/>
              </a:rPr>
              <a:t>200</a:t>
            </a:r>
            <a:r>
              <a:rPr lang="tr-TR" sz="2800" dirty="0" smtClean="0">
                <a:latin typeface="Trebuchet MS" panose="020B0603020202020204" pitchFamily="34" charset="0"/>
                <a:sym typeface="Symbol"/>
              </a:rPr>
              <a:t></a:t>
            </a:r>
            <a:r>
              <a:rPr lang="tr-TR" sz="2800" dirty="0" err="1" smtClean="0">
                <a:latin typeface="Trebuchet MS" panose="020B0603020202020204" pitchFamily="34" charset="0"/>
              </a:rPr>
              <a:t>C’ye</a:t>
            </a:r>
            <a:r>
              <a:rPr lang="tr-TR" sz="2800" dirty="0" smtClean="0">
                <a:latin typeface="Trebuchet MS" panose="020B0603020202020204" pitchFamily="34" charset="0"/>
              </a:rPr>
              <a:t> </a:t>
            </a:r>
            <a:r>
              <a:rPr lang="tr-TR" sz="2800" b="1" dirty="0" smtClean="0">
                <a:latin typeface="Trebuchet MS" panose="020B0603020202020204" pitchFamily="34" charset="0"/>
              </a:rPr>
              <a:t>kadar iyi çekme mukavemeti</a:t>
            </a:r>
            <a:endParaRPr lang="tr-TR" sz="2800" b="1" dirty="0">
              <a:latin typeface="Trebuchet MS" panose="020B0603020202020204" pitchFamily="34" charset="0"/>
            </a:endParaRPr>
          </a:p>
        </p:txBody>
      </p:sp>
    </p:spTree>
    <p:extLst>
      <p:ext uri="{BB962C8B-B14F-4D97-AF65-F5344CB8AC3E}">
        <p14:creationId xmlns:p14="http://schemas.microsoft.com/office/powerpoint/2010/main" val="177603606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8431" t="44524" r="30017" b="35415"/>
          <a:stretch/>
        </p:blipFill>
        <p:spPr bwMode="auto">
          <a:xfrm>
            <a:off x="611560" y="2132856"/>
            <a:ext cx="3096000"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Başlık 3"/>
          <p:cNvSpPr>
            <a:spLocks noGrp="1"/>
          </p:cNvSpPr>
          <p:nvPr>
            <p:ph type="title"/>
          </p:nvPr>
        </p:nvSpPr>
        <p:spPr>
          <a:xfrm>
            <a:off x="611560" y="818456"/>
            <a:ext cx="7344816" cy="594320"/>
          </a:xfrm>
        </p:spPr>
        <p:txBody>
          <a:bodyPr>
            <a:normAutofit fontScale="90000"/>
          </a:bodyPr>
          <a:lstStyle/>
          <a:p>
            <a:r>
              <a:rPr lang="tr-TR" dirty="0" smtClean="0">
                <a:latin typeface="Trebuchet MS" panose="020B0603020202020204" pitchFamily="34" charset="0"/>
              </a:rPr>
              <a:t>Mg-</a:t>
            </a:r>
            <a:r>
              <a:rPr lang="tr-TR" dirty="0" err="1" smtClean="0">
                <a:latin typeface="Trebuchet MS" panose="020B0603020202020204" pitchFamily="34" charset="0"/>
              </a:rPr>
              <a:t>Ag</a:t>
            </a:r>
            <a:r>
              <a:rPr lang="tr-TR" dirty="0" smtClean="0">
                <a:latin typeface="Trebuchet MS" panose="020B0603020202020204" pitchFamily="34" charset="0"/>
              </a:rPr>
              <a:t>-RE alaşımları</a:t>
            </a:r>
            <a:endParaRPr lang="tr-TR" dirty="0">
              <a:latin typeface="Trebuchet MS" panose="020B0603020202020204" pitchFamily="34" charset="0"/>
            </a:endParaRPr>
          </a:p>
        </p:txBody>
      </p:sp>
      <p:sp>
        <p:nvSpPr>
          <p:cNvPr id="3" name="Metin kutusu 2"/>
          <p:cNvSpPr txBox="1"/>
          <p:nvPr/>
        </p:nvSpPr>
        <p:spPr>
          <a:xfrm>
            <a:off x="755576" y="5301208"/>
            <a:ext cx="7776864" cy="954107"/>
          </a:xfrm>
          <a:prstGeom prst="rect">
            <a:avLst/>
          </a:prstGeom>
          <a:noFill/>
        </p:spPr>
        <p:txBody>
          <a:bodyPr wrap="square" rtlCol="0">
            <a:spAutoFit/>
          </a:bodyPr>
          <a:lstStyle/>
          <a:p>
            <a:r>
              <a:rPr lang="tr-TR" sz="2800" dirty="0" err="1" smtClean="0">
                <a:latin typeface="Trebuchet MS" pitchFamily="34" charset="0"/>
              </a:rPr>
              <a:t>Ag</a:t>
            </a:r>
            <a:r>
              <a:rPr lang="tr-TR" sz="2800" dirty="0" smtClean="0">
                <a:latin typeface="Trebuchet MS" pitchFamily="34" charset="0"/>
              </a:rPr>
              <a:t> ilavesinden sonra daha ince ve daha sık çökelti dağılımı!</a:t>
            </a:r>
            <a:endParaRPr lang="tr-TR" sz="2800" dirty="0">
              <a:latin typeface="Trebuchet MS" pitchFamily="34" charset="0"/>
            </a:endParaRP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8431" t="66071" r="30017" b="14305"/>
          <a:stretch/>
        </p:blipFill>
        <p:spPr bwMode="auto">
          <a:xfrm>
            <a:off x="5220072" y="2132856"/>
            <a:ext cx="3240360"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10" name="9 Metin kutusu"/>
          <p:cNvSpPr txBox="1"/>
          <p:nvPr/>
        </p:nvSpPr>
        <p:spPr>
          <a:xfrm>
            <a:off x="2367888" y="4711076"/>
            <a:ext cx="1296144" cy="442035"/>
          </a:xfrm>
          <a:prstGeom prst="rect">
            <a:avLst/>
          </a:prstGeom>
        </p:spPr>
        <p:txBody>
          <a:bodyPr wrap="square" lIns="144000" tIns="36000" bIns="36000" rtlCol="0">
            <a:spAutoFit/>
          </a:bodyPr>
          <a:lstStyle/>
          <a:p>
            <a:r>
              <a:rPr lang="tr-TR" sz="2400" dirty="0" smtClean="0">
                <a:latin typeface="Trebuchet MS" pitchFamily="34" charset="0"/>
              </a:rPr>
              <a:t>0.5 </a:t>
            </a:r>
            <a:r>
              <a:rPr lang="tr-TR" sz="2400" dirty="0" smtClean="0">
                <a:latin typeface="Trebuchet MS" pitchFamily="34" charset="0"/>
                <a:sym typeface="Symbol"/>
              </a:rPr>
              <a:t>m</a:t>
            </a:r>
            <a:endParaRPr lang="tr-TR" sz="2400" dirty="0">
              <a:latin typeface="Trebuchet MS" pitchFamily="34" charset="0"/>
            </a:endParaRPr>
          </a:p>
        </p:txBody>
      </p:sp>
      <p:cxnSp>
        <p:nvCxnSpPr>
          <p:cNvPr id="9" name="8 Düz Bağlayıcı"/>
          <p:cNvCxnSpPr/>
          <p:nvPr/>
        </p:nvCxnSpPr>
        <p:spPr>
          <a:xfrm>
            <a:off x="2541708" y="5113320"/>
            <a:ext cx="90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1" name="10 Metin kutusu"/>
          <p:cNvSpPr txBox="1"/>
          <p:nvPr/>
        </p:nvSpPr>
        <p:spPr>
          <a:xfrm>
            <a:off x="7164288" y="4787165"/>
            <a:ext cx="1296144" cy="442035"/>
          </a:xfrm>
          <a:prstGeom prst="rect">
            <a:avLst/>
          </a:prstGeom>
        </p:spPr>
        <p:txBody>
          <a:bodyPr wrap="square" lIns="144000" tIns="36000" bIns="36000" rtlCol="0">
            <a:spAutoFit/>
          </a:bodyPr>
          <a:lstStyle/>
          <a:p>
            <a:r>
              <a:rPr lang="tr-TR" sz="2400" dirty="0" smtClean="0">
                <a:latin typeface="Trebuchet MS" pitchFamily="34" charset="0"/>
              </a:rPr>
              <a:t>0.5 </a:t>
            </a:r>
            <a:r>
              <a:rPr lang="tr-TR" sz="2400" dirty="0" smtClean="0">
                <a:latin typeface="Trebuchet MS" pitchFamily="34" charset="0"/>
                <a:sym typeface="Symbol"/>
              </a:rPr>
              <a:t>m</a:t>
            </a:r>
            <a:endParaRPr lang="tr-TR" sz="2400" dirty="0">
              <a:latin typeface="Trebuchet MS" pitchFamily="34" charset="0"/>
            </a:endParaRPr>
          </a:p>
        </p:txBody>
      </p:sp>
      <p:cxnSp>
        <p:nvCxnSpPr>
          <p:cNvPr id="12" name="11 Düz Bağlayıcı"/>
          <p:cNvCxnSpPr/>
          <p:nvPr/>
        </p:nvCxnSpPr>
        <p:spPr>
          <a:xfrm>
            <a:off x="7338108" y="5189409"/>
            <a:ext cx="90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12 Sağ Ok"/>
          <p:cNvSpPr/>
          <p:nvPr/>
        </p:nvSpPr>
        <p:spPr>
          <a:xfrm>
            <a:off x="3923928" y="3429000"/>
            <a:ext cx="1080120" cy="64807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13 Metin kutusu"/>
          <p:cNvSpPr txBox="1"/>
          <p:nvPr/>
        </p:nvSpPr>
        <p:spPr>
          <a:xfrm>
            <a:off x="6228184" y="1609636"/>
            <a:ext cx="1440160" cy="523220"/>
          </a:xfrm>
          <a:prstGeom prst="rect">
            <a:avLst/>
          </a:prstGeom>
          <a:noFill/>
        </p:spPr>
        <p:txBody>
          <a:bodyPr wrap="square" rtlCol="0">
            <a:spAutoFit/>
          </a:bodyPr>
          <a:lstStyle/>
          <a:p>
            <a:r>
              <a:rPr lang="tr-TR" sz="2800" dirty="0" smtClean="0">
                <a:latin typeface="Trebuchet MS" pitchFamily="34" charset="0"/>
              </a:rPr>
              <a:t>+ </a:t>
            </a:r>
            <a:r>
              <a:rPr lang="tr-TR" sz="2800" dirty="0" err="1" smtClean="0">
                <a:latin typeface="Trebuchet MS" pitchFamily="34" charset="0"/>
              </a:rPr>
              <a:t>Ag</a:t>
            </a:r>
            <a:endParaRPr lang="tr-TR" sz="2800" dirty="0">
              <a:latin typeface="Trebuchet MS" pitchFamily="34" charset="0"/>
            </a:endParaRPr>
          </a:p>
        </p:txBody>
      </p:sp>
    </p:spTree>
    <p:extLst>
      <p:ext uri="{BB962C8B-B14F-4D97-AF65-F5344CB8AC3E}">
        <p14:creationId xmlns:p14="http://schemas.microsoft.com/office/powerpoint/2010/main" val="280233898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3"/>
          <p:cNvSpPr>
            <a:spLocks noGrp="1"/>
          </p:cNvSpPr>
          <p:nvPr>
            <p:ph type="title"/>
          </p:nvPr>
        </p:nvSpPr>
        <p:spPr>
          <a:xfrm>
            <a:off x="395536" y="602432"/>
            <a:ext cx="7344816" cy="594320"/>
          </a:xfrm>
        </p:spPr>
        <p:txBody>
          <a:bodyPr>
            <a:normAutofit fontScale="90000"/>
          </a:bodyPr>
          <a:lstStyle/>
          <a:p>
            <a:r>
              <a:rPr lang="tr-TR" dirty="0" smtClean="0">
                <a:latin typeface="Trebuchet MS" panose="020B0603020202020204" pitchFamily="34" charset="0"/>
              </a:rPr>
              <a:t>Mg-Y-RE alaşımları</a:t>
            </a:r>
            <a:endParaRPr lang="tr-TR" dirty="0">
              <a:latin typeface="Trebuchet MS" panose="020B0603020202020204" pitchFamily="34" charset="0"/>
            </a:endParaRPr>
          </a:p>
        </p:txBody>
      </p:sp>
      <p:sp>
        <p:nvSpPr>
          <p:cNvPr id="2" name="Metin kutusu 1"/>
          <p:cNvSpPr txBox="1"/>
          <p:nvPr/>
        </p:nvSpPr>
        <p:spPr>
          <a:xfrm>
            <a:off x="323528" y="1334373"/>
            <a:ext cx="8640960" cy="5139869"/>
          </a:xfrm>
          <a:prstGeom prst="rect">
            <a:avLst/>
          </a:prstGeom>
          <a:noFill/>
        </p:spPr>
        <p:txBody>
          <a:bodyPr wrap="square" rtlCol="0">
            <a:spAutoFit/>
          </a:bodyPr>
          <a:lstStyle/>
          <a:p>
            <a:r>
              <a:rPr lang="tr-TR" sz="2800" dirty="0" smtClean="0">
                <a:latin typeface="Trebuchet MS" panose="020B0603020202020204" pitchFamily="34" charset="0"/>
              </a:rPr>
              <a:t>Mg-Y alaşımları </a:t>
            </a:r>
            <a:r>
              <a:rPr lang="tr-TR" sz="2800" dirty="0" err="1" smtClean="0">
                <a:latin typeface="Trebuchet MS" panose="020B0603020202020204" pitchFamily="34" charset="0"/>
              </a:rPr>
              <a:t>Y’un</a:t>
            </a:r>
            <a:r>
              <a:rPr lang="tr-TR" sz="2800" dirty="0" smtClean="0">
                <a:latin typeface="Trebuchet MS" panose="020B0603020202020204" pitchFamily="34" charset="0"/>
              </a:rPr>
              <a:t> %12.5 seviyesindeki çözünürlüğü sayesinde yaşlanma sertleşmesi kapasitesine sahiptirler.</a:t>
            </a:r>
          </a:p>
          <a:p>
            <a:pPr>
              <a:spcBef>
                <a:spcPts val="1200"/>
              </a:spcBef>
            </a:pPr>
            <a:r>
              <a:rPr lang="tr-TR" sz="2800" dirty="0" smtClean="0">
                <a:latin typeface="Trebuchet MS" panose="020B0603020202020204" pitchFamily="34" charset="0"/>
              </a:rPr>
              <a:t>300</a:t>
            </a:r>
            <a:r>
              <a:rPr lang="tr-TR" sz="2800" dirty="0" smtClean="0">
                <a:latin typeface="Trebuchet MS" panose="020B0603020202020204" pitchFamily="34" charset="0"/>
                <a:sym typeface="Symbol"/>
              </a:rPr>
              <a:t></a:t>
            </a:r>
            <a:r>
              <a:rPr lang="tr-TR" sz="2800" dirty="0" err="1" smtClean="0">
                <a:latin typeface="Trebuchet MS" panose="020B0603020202020204" pitchFamily="34" charset="0"/>
              </a:rPr>
              <a:t>C’ye</a:t>
            </a:r>
            <a:r>
              <a:rPr lang="tr-TR" sz="2800" dirty="0" smtClean="0">
                <a:latin typeface="Trebuchet MS" panose="020B0603020202020204" pitchFamily="34" charset="0"/>
              </a:rPr>
              <a:t> kadar iyi mukavemet ve sürünme direnci gösterirler.</a:t>
            </a:r>
            <a:endParaRPr lang="tr-TR" sz="2800" dirty="0">
              <a:latin typeface="Trebuchet MS" panose="020B0603020202020204" pitchFamily="34" charset="0"/>
            </a:endParaRPr>
          </a:p>
          <a:p>
            <a:pPr>
              <a:spcBef>
                <a:spcPts val="1200"/>
              </a:spcBef>
            </a:pPr>
            <a:r>
              <a:rPr lang="tr-TR" sz="2800" dirty="0" smtClean="0">
                <a:latin typeface="Trebuchet MS" panose="020B0603020202020204" pitchFamily="34" charset="0"/>
              </a:rPr>
              <a:t>Ancak,</a:t>
            </a:r>
          </a:p>
          <a:p>
            <a:r>
              <a:rPr lang="tr-TR" sz="2800" dirty="0" smtClean="0">
                <a:latin typeface="Trebuchet MS" panose="020B0603020202020204" pitchFamily="34" charset="0"/>
              </a:rPr>
              <a:t>Y pahalı bir elementtir.</a:t>
            </a:r>
          </a:p>
          <a:p>
            <a:r>
              <a:rPr lang="tr-TR" sz="2800" dirty="0" smtClean="0">
                <a:latin typeface="Trebuchet MS" panose="020B0603020202020204" pitchFamily="34" charset="0"/>
              </a:rPr>
              <a:t>Yüksek ergime noktası nedeniyle </a:t>
            </a:r>
          </a:p>
          <a:p>
            <a:r>
              <a:rPr lang="tr-TR" sz="2800" dirty="0" smtClean="0">
                <a:latin typeface="Trebuchet MS" panose="020B0603020202020204" pitchFamily="34" charset="0"/>
              </a:rPr>
              <a:t>Mg ile alaşımlanması güçtür </a:t>
            </a:r>
          </a:p>
          <a:p>
            <a:r>
              <a:rPr lang="tr-TR" sz="2800" dirty="0" smtClean="0">
                <a:latin typeface="Trebuchet MS" panose="020B0603020202020204" pitchFamily="34" charset="0"/>
              </a:rPr>
              <a:t>(</a:t>
            </a:r>
            <a:r>
              <a:rPr lang="tr-TR" sz="2800" dirty="0" err="1" smtClean="0">
                <a:latin typeface="Trebuchet MS" panose="020B0603020202020204" pitchFamily="34" charset="0"/>
              </a:rPr>
              <a:t>Terg</a:t>
            </a:r>
            <a:r>
              <a:rPr lang="tr-TR" sz="2800" dirty="0">
                <a:latin typeface="Trebuchet MS" panose="020B0603020202020204" pitchFamily="34" charset="0"/>
              </a:rPr>
              <a:t> </a:t>
            </a:r>
            <a:r>
              <a:rPr lang="tr-TR" sz="2800" dirty="0" smtClean="0">
                <a:latin typeface="Trebuchet MS" panose="020B0603020202020204" pitchFamily="34" charset="0"/>
                <a:sym typeface="Symbol"/>
              </a:rPr>
              <a:t> 1500C)</a:t>
            </a:r>
          </a:p>
          <a:p>
            <a:r>
              <a:rPr lang="tr-TR" sz="2800" dirty="0" smtClean="0">
                <a:latin typeface="Trebuchet MS" panose="020B0603020202020204" pitchFamily="34" charset="0"/>
                <a:sym typeface="Symbol"/>
              </a:rPr>
              <a:t>Oksijene ilgisi bir hayli fazladır.</a:t>
            </a:r>
            <a:endParaRPr lang="tr-TR" sz="2800" dirty="0" smtClean="0">
              <a:latin typeface="Trebuchet MS" panose="020B0603020202020204" pitchFamily="34" charset="0"/>
            </a:endParaRPr>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323" t="67248" r="31177" b="16271"/>
          <a:stretch/>
        </p:blipFill>
        <p:spPr bwMode="auto">
          <a:xfrm>
            <a:off x="6012160" y="4149080"/>
            <a:ext cx="2736304" cy="202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987375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3"/>
          <p:cNvSpPr>
            <a:spLocks noGrp="1"/>
          </p:cNvSpPr>
          <p:nvPr>
            <p:ph type="title"/>
          </p:nvPr>
        </p:nvSpPr>
        <p:spPr>
          <a:xfrm>
            <a:off x="395536" y="674440"/>
            <a:ext cx="7344816" cy="594320"/>
          </a:xfrm>
        </p:spPr>
        <p:txBody>
          <a:bodyPr>
            <a:normAutofit fontScale="90000"/>
          </a:bodyPr>
          <a:lstStyle/>
          <a:p>
            <a:r>
              <a:rPr lang="tr-TR" dirty="0" smtClean="0">
                <a:latin typeface="Trebuchet MS" panose="020B0603020202020204" pitchFamily="34" charset="0"/>
              </a:rPr>
              <a:t>Mg-Y-RE alaşımları</a:t>
            </a:r>
            <a:endParaRPr lang="tr-TR" dirty="0">
              <a:latin typeface="Trebuchet MS" panose="020B0603020202020204" pitchFamily="34" charset="0"/>
            </a:endParaRPr>
          </a:p>
        </p:txBody>
      </p:sp>
      <p:sp>
        <p:nvSpPr>
          <p:cNvPr id="2" name="Metin kutusu 1"/>
          <p:cNvSpPr txBox="1"/>
          <p:nvPr/>
        </p:nvSpPr>
        <p:spPr>
          <a:xfrm>
            <a:off x="323528" y="1471424"/>
            <a:ext cx="8640960" cy="2677656"/>
          </a:xfrm>
          <a:prstGeom prst="rect">
            <a:avLst/>
          </a:prstGeom>
          <a:noFill/>
        </p:spPr>
        <p:txBody>
          <a:bodyPr wrap="square" rtlCol="0">
            <a:spAutoFit/>
          </a:bodyPr>
          <a:lstStyle/>
          <a:p>
            <a:r>
              <a:rPr lang="tr-TR" sz="2800" dirty="0" smtClean="0">
                <a:latin typeface="Trebuchet MS" panose="020B0603020202020204" pitchFamily="34" charset="0"/>
              </a:rPr>
              <a:t>WE43</a:t>
            </a:r>
          </a:p>
          <a:p>
            <a:r>
              <a:rPr lang="tr-TR" sz="2800" dirty="0" smtClean="0">
                <a:latin typeface="Trebuchet MS" panose="020B0603020202020204" pitchFamily="34" charset="0"/>
              </a:rPr>
              <a:t>%4 Y, %2.25 Nd, %1 ağır nadir elementler, %0.3 </a:t>
            </a:r>
            <a:r>
              <a:rPr lang="tr-TR" sz="2800" dirty="0" err="1" smtClean="0">
                <a:latin typeface="Trebuchet MS" panose="020B0603020202020204" pitchFamily="34" charset="0"/>
              </a:rPr>
              <a:t>Zr</a:t>
            </a:r>
            <a:endParaRPr lang="tr-TR" sz="2800" dirty="0" smtClean="0">
              <a:latin typeface="Trebuchet MS" panose="020B0603020202020204" pitchFamily="34" charset="0"/>
            </a:endParaRPr>
          </a:p>
          <a:p>
            <a:r>
              <a:rPr lang="tr-TR" sz="2800" dirty="0" smtClean="0">
                <a:latin typeface="Trebuchet MS" panose="020B0603020202020204" pitchFamily="34" charset="0"/>
              </a:rPr>
              <a:t>gelişmiş yüksek sıcaklık özellikleri</a:t>
            </a:r>
          </a:p>
          <a:p>
            <a:r>
              <a:rPr lang="tr-TR" sz="2800" dirty="0" smtClean="0">
                <a:latin typeface="Trebuchet MS" panose="020B0603020202020204" pitchFamily="34" charset="0"/>
              </a:rPr>
              <a:t>250 </a:t>
            </a:r>
            <a:r>
              <a:rPr lang="tr-TR" sz="2800" dirty="0" err="1" smtClean="0">
                <a:latin typeface="Trebuchet MS" panose="020B0603020202020204" pitchFamily="34" charset="0"/>
              </a:rPr>
              <a:t>MPa</a:t>
            </a:r>
            <a:r>
              <a:rPr lang="tr-TR" sz="2800" dirty="0" smtClean="0">
                <a:latin typeface="Trebuchet MS" panose="020B0603020202020204" pitchFamily="34" charset="0"/>
              </a:rPr>
              <a:t> olan çekme mukavemeti 200</a:t>
            </a:r>
            <a:r>
              <a:rPr lang="tr-TR" sz="2800" dirty="0" smtClean="0">
                <a:latin typeface="Trebuchet MS" panose="020B0603020202020204" pitchFamily="34" charset="0"/>
                <a:sym typeface="Symbol"/>
              </a:rPr>
              <a:t></a:t>
            </a:r>
            <a:r>
              <a:rPr lang="tr-TR" sz="2800" dirty="0" err="1" smtClean="0">
                <a:latin typeface="Trebuchet MS" panose="020B0603020202020204" pitchFamily="34" charset="0"/>
              </a:rPr>
              <a:t>C’de</a:t>
            </a:r>
            <a:r>
              <a:rPr lang="tr-TR" sz="2800" dirty="0" smtClean="0">
                <a:latin typeface="Trebuchet MS" panose="020B0603020202020204" pitchFamily="34" charset="0"/>
              </a:rPr>
              <a:t> uzun süreli servisten sonra korunmuş.</a:t>
            </a:r>
          </a:p>
          <a:p>
            <a:r>
              <a:rPr lang="tr-TR" sz="2800" dirty="0" smtClean="0">
                <a:latin typeface="Trebuchet MS" panose="020B0603020202020204" pitchFamily="34" charset="0"/>
              </a:rPr>
              <a:t>İleri havacılık yapısal uygulamalarına aday.</a:t>
            </a:r>
            <a:endParaRPr lang="tr-TR" sz="2800" dirty="0">
              <a:latin typeface="Trebuchet MS" panose="020B0603020202020204" pitchFamily="34" charset="0"/>
            </a:endParaRPr>
          </a:p>
        </p:txBody>
      </p:sp>
    </p:spTree>
    <p:extLst>
      <p:ext uri="{BB962C8B-B14F-4D97-AF65-F5344CB8AC3E}">
        <p14:creationId xmlns:p14="http://schemas.microsoft.com/office/powerpoint/2010/main" val="363233318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1355284"/>
            <a:ext cx="8496944" cy="1569660"/>
          </a:xfrm>
          <a:prstGeom prst="rect">
            <a:avLst/>
          </a:prstGeom>
        </p:spPr>
        <p:txBody>
          <a:bodyPr wrap="square">
            <a:spAutoFit/>
          </a:bodyPr>
          <a:lstStyle/>
          <a:p>
            <a:r>
              <a:rPr lang="tr-TR" sz="2400" b="1" dirty="0">
                <a:latin typeface="Trebuchet MS" panose="020B0603020202020204" pitchFamily="34" charset="0"/>
              </a:rPr>
              <a:t>Yüksek Sıcaklık Mg Döküm Alaşımları</a:t>
            </a:r>
          </a:p>
          <a:p>
            <a:r>
              <a:rPr lang="tr-TR" sz="2400" dirty="0" smtClean="0">
                <a:latin typeface="Trebuchet MS" panose="020B0603020202020204" pitchFamily="34" charset="0"/>
              </a:rPr>
              <a:t>En iyi çekme özellikleri -T6 </a:t>
            </a:r>
            <a:r>
              <a:rPr lang="tr-TR" sz="2400" dirty="0" err="1" smtClean="0">
                <a:latin typeface="Trebuchet MS" panose="020B0603020202020204" pitchFamily="34" charset="0"/>
              </a:rPr>
              <a:t>temper</a:t>
            </a:r>
            <a:r>
              <a:rPr lang="tr-TR" sz="2400" dirty="0" smtClean="0">
                <a:latin typeface="Trebuchet MS" panose="020B0603020202020204" pitchFamily="34" charset="0"/>
              </a:rPr>
              <a:t> alaşımını 525°C de 8 saat çözeltiye alma, 60°C de su verme ve 250°C de 16 saat yaşlandırma ısıl işlem uygulamakla elde edilmiştir.</a:t>
            </a:r>
            <a:endParaRPr lang="tr-TR" sz="2400" dirty="0">
              <a:latin typeface="Trebuchet MS" panose="020B0603020202020204" pitchFamily="34" charset="0"/>
            </a:endParaRPr>
          </a:p>
        </p:txBody>
      </p:sp>
      <p:graphicFrame>
        <p:nvGraphicFramePr>
          <p:cNvPr id="5" name="Tablo 4"/>
          <p:cNvGraphicFramePr>
            <a:graphicFrameLocks noGrp="1"/>
          </p:cNvGraphicFramePr>
          <p:nvPr>
            <p:extLst>
              <p:ext uri="{D42A27DB-BD31-4B8C-83A1-F6EECF244321}">
                <p14:modId xmlns:p14="http://schemas.microsoft.com/office/powerpoint/2010/main" val="3353058140"/>
              </p:ext>
            </p:extLst>
          </p:nvPr>
        </p:nvGraphicFramePr>
        <p:xfrm>
          <a:off x="273450" y="3275032"/>
          <a:ext cx="8597099" cy="3322320"/>
        </p:xfrm>
        <a:graphic>
          <a:graphicData uri="http://schemas.openxmlformats.org/drawingml/2006/table">
            <a:tbl>
              <a:tblPr firstRow="1" bandRow="1">
                <a:tableStyleId>{5C22544A-7EE6-4342-B048-85BDC9FD1C3A}</a:tableStyleId>
              </a:tblPr>
              <a:tblGrid>
                <a:gridCol w="1080120"/>
                <a:gridCol w="626142"/>
                <a:gridCol w="504056"/>
                <a:gridCol w="576064"/>
                <a:gridCol w="720080"/>
                <a:gridCol w="576064"/>
                <a:gridCol w="4514573"/>
              </a:tblGrid>
              <a:tr h="370840">
                <a:tc>
                  <a:txBody>
                    <a:bodyPr/>
                    <a:lstStyle/>
                    <a:p>
                      <a:r>
                        <a:rPr lang="tr-TR" sz="2000" dirty="0" smtClean="0">
                          <a:latin typeface="Trebuchet MS" panose="020B0603020202020204" pitchFamily="34" charset="0"/>
                        </a:rPr>
                        <a:t>alaşım</a:t>
                      </a:r>
                      <a:endParaRPr lang="tr-TR" sz="2000" dirty="0">
                        <a:latin typeface="Trebuchet MS" panose="020B0603020202020204" pitchFamily="34" charset="0"/>
                      </a:endParaRPr>
                    </a:p>
                  </a:txBody>
                  <a:tcPr/>
                </a:tc>
                <a:tc>
                  <a:txBody>
                    <a:bodyPr/>
                    <a:lstStyle/>
                    <a:p>
                      <a:r>
                        <a:rPr lang="tr-TR" sz="2000" dirty="0" err="1" smtClean="0">
                          <a:latin typeface="Trebuchet MS" panose="020B0603020202020204" pitchFamily="34" charset="0"/>
                        </a:rPr>
                        <a:t>Ag</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Y</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RE</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Cu</a:t>
                      </a:r>
                      <a:endParaRPr lang="tr-TR" sz="2000" dirty="0">
                        <a:latin typeface="Trebuchet MS" panose="020B0603020202020204" pitchFamily="34" charset="0"/>
                      </a:endParaRPr>
                    </a:p>
                  </a:txBody>
                  <a:tcPr/>
                </a:tc>
                <a:tc>
                  <a:txBody>
                    <a:bodyPr/>
                    <a:lstStyle/>
                    <a:p>
                      <a:r>
                        <a:rPr lang="tr-TR" sz="2000" dirty="0" err="1" smtClean="0">
                          <a:latin typeface="Trebuchet MS" panose="020B0603020202020204" pitchFamily="34" charset="0"/>
                        </a:rPr>
                        <a:t>Zr</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uygulamalar</a:t>
                      </a:r>
                      <a:endParaRPr lang="tr-TR" sz="2000" dirty="0">
                        <a:latin typeface="Trebuchet MS" panose="020B0603020202020204" pitchFamily="34" charset="0"/>
                      </a:endParaRPr>
                    </a:p>
                  </a:txBody>
                  <a:tcPr/>
                </a:tc>
              </a:tr>
              <a:tr h="370840">
                <a:tc>
                  <a:txBody>
                    <a:bodyPr/>
                    <a:lstStyle/>
                    <a:p>
                      <a:r>
                        <a:rPr lang="tr-TR" sz="2000" dirty="0" smtClean="0">
                          <a:latin typeface="Trebuchet MS" panose="020B0603020202020204" pitchFamily="34" charset="0"/>
                        </a:rPr>
                        <a:t>QE22A</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2.5</a:t>
                      </a:r>
                      <a:endParaRPr lang="tr-TR" sz="2000" dirty="0">
                        <a:latin typeface="Trebuchet MS" panose="020B0603020202020204" pitchFamily="34" charset="0"/>
                      </a:endParaRPr>
                    </a:p>
                  </a:txBody>
                  <a:tcPr/>
                </a:tc>
                <a:tc>
                  <a:txBody>
                    <a:bodyPr/>
                    <a:lstStyle/>
                    <a:p>
                      <a:endParaRPr lang="tr-TR" sz="2000">
                        <a:latin typeface="Trebuchet MS" panose="020B0603020202020204" pitchFamily="34" charset="0"/>
                      </a:endParaRPr>
                    </a:p>
                  </a:txBody>
                  <a:tcPr/>
                </a:tc>
                <a:tc>
                  <a:txBody>
                    <a:bodyPr/>
                    <a:lstStyle/>
                    <a:p>
                      <a:r>
                        <a:rPr lang="tr-TR" sz="2000" dirty="0" smtClean="0">
                          <a:latin typeface="Trebuchet MS" panose="020B0603020202020204" pitchFamily="34" charset="0"/>
                        </a:rPr>
                        <a:t>2.2</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0.08</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0.7</a:t>
                      </a:r>
                      <a:endParaRPr lang="tr-TR" sz="2000" dirty="0">
                        <a:latin typeface="Trebuchet MS" panose="020B0603020202020204" pitchFamily="34" charset="0"/>
                      </a:endParaRPr>
                    </a:p>
                  </a:txBody>
                  <a:tcPr/>
                </a:tc>
                <a:tc rowSpan="2">
                  <a:txBody>
                    <a:bodyPr/>
                    <a:lstStyle/>
                    <a:p>
                      <a:r>
                        <a:rPr lang="tr-TR" sz="2000" dirty="0" smtClean="0">
                          <a:latin typeface="Trebuchet MS" panose="020B0603020202020204" pitchFamily="34" charset="0"/>
                        </a:rPr>
                        <a:t>200</a:t>
                      </a:r>
                      <a:r>
                        <a:rPr lang="tr-TR" sz="2000" dirty="0" smtClean="0">
                          <a:latin typeface="Trebuchet MS" panose="020B0603020202020204" pitchFamily="34" charset="0"/>
                          <a:sym typeface="Symbol"/>
                        </a:rPr>
                        <a:t></a:t>
                      </a:r>
                      <a:r>
                        <a:rPr lang="tr-TR" sz="2000" dirty="0" smtClean="0">
                          <a:latin typeface="Trebuchet MS" panose="020B0603020202020204" pitchFamily="34" charset="0"/>
                        </a:rPr>
                        <a:t>C’ye kadar yüksek sıcaklıklarda kullanılacak kum ve </a:t>
                      </a:r>
                      <a:r>
                        <a:rPr lang="tr-TR" sz="2000" dirty="0" err="1" smtClean="0">
                          <a:latin typeface="Trebuchet MS" panose="020B0603020202020204" pitchFamily="34" charset="0"/>
                        </a:rPr>
                        <a:t>kokil</a:t>
                      </a:r>
                      <a:r>
                        <a:rPr lang="tr-TR" sz="2000" dirty="0" smtClean="0">
                          <a:latin typeface="Trebuchet MS" panose="020B0603020202020204" pitchFamily="34" charset="0"/>
                        </a:rPr>
                        <a:t> döküm</a:t>
                      </a:r>
                      <a:r>
                        <a:rPr lang="tr-TR" sz="2000" baseline="0" dirty="0" smtClean="0">
                          <a:latin typeface="Trebuchet MS" panose="020B0603020202020204" pitchFamily="34" charset="0"/>
                        </a:rPr>
                        <a:t> parçalar; uçak motor parçaları, helikopter gövde </a:t>
                      </a:r>
                      <a:r>
                        <a:rPr lang="tr-TR" sz="2000" baseline="0" dirty="0" err="1" smtClean="0">
                          <a:latin typeface="Trebuchet MS" panose="020B0603020202020204" pitchFamily="34" charset="0"/>
                        </a:rPr>
                        <a:t>parçları</a:t>
                      </a:r>
                      <a:r>
                        <a:rPr lang="tr-TR" sz="2000" baseline="0" dirty="0" smtClean="0">
                          <a:latin typeface="Trebuchet MS" panose="020B0603020202020204" pitchFamily="34" charset="0"/>
                        </a:rPr>
                        <a:t>, füze ve yarış otomobili parçaları</a:t>
                      </a:r>
                      <a:endParaRPr lang="tr-TR" sz="2000" dirty="0">
                        <a:latin typeface="Trebuchet MS" panose="020B0603020202020204" pitchFamily="34" charset="0"/>
                      </a:endParaRPr>
                    </a:p>
                  </a:txBody>
                  <a:tcPr/>
                </a:tc>
              </a:tr>
              <a:tr h="370840">
                <a:tc>
                  <a:txBody>
                    <a:bodyPr/>
                    <a:lstStyle/>
                    <a:p>
                      <a:r>
                        <a:rPr lang="tr-TR" sz="2000" dirty="0" smtClean="0">
                          <a:latin typeface="Trebuchet MS" panose="020B0603020202020204" pitchFamily="34" charset="0"/>
                        </a:rPr>
                        <a:t>EQ21</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1.5</a:t>
                      </a:r>
                      <a:endParaRPr lang="tr-TR" sz="2000" dirty="0">
                        <a:latin typeface="Trebuchet MS" panose="020B0603020202020204" pitchFamily="34" charset="0"/>
                      </a:endParaRPr>
                    </a:p>
                  </a:txBody>
                  <a:tcPr/>
                </a:tc>
                <a:tc>
                  <a:txBody>
                    <a:bodyPr/>
                    <a:lstStyle/>
                    <a:p>
                      <a:endParaRPr lang="tr-TR" sz="2000">
                        <a:latin typeface="Trebuchet MS" panose="020B0603020202020204" pitchFamily="34" charset="0"/>
                      </a:endParaRPr>
                    </a:p>
                  </a:txBody>
                  <a:tcPr/>
                </a:tc>
                <a:tc>
                  <a:txBody>
                    <a:bodyPr/>
                    <a:lstStyle/>
                    <a:p>
                      <a:r>
                        <a:rPr lang="tr-TR" sz="2000" dirty="0" smtClean="0">
                          <a:latin typeface="Trebuchet MS" panose="020B0603020202020204" pitchFamily="34" charset="0"/>
                        </a:rPr>
                        <a:t>2.1</a:t>
                      </a:r>
                      <a:endParaRPr lang="tr-TR" sz="2000" dirty="0">
                        <a:latin typeface="Trebuchet MS" panose="020B0603020202020204" pitchFamily="34" charset="0"/>
                      </a:endParaRPr>
                    </a:p>
                  </a:txBody>
                  <a:tcPr/>
                </a:tc>
                <a:tc>
                  <a:txBody>
                    <a:bodyPr/>
                    <a:lstStyle/>
                    <a:p>
                      <a:endParaRPr lang="tr-TR" sz="2000">
                        <a:latin typeface="Trebuchet MS" panose="020B0603020202020204" pitchFamily="34" charset="0"/>
                      </a:endParaRPr>
                    </a:p>
                  </a:txBody>
                  <a:tcPr/>
                </a:tc>
                <a:tc>
                  <a:txBody>
                    <a:bodyPr/>
                    <a:lstStyle/>
                    <a:p>
                      <a:r>
                        <a:rPr lang="tr-TR" sz="2000" dirty="0" smtClean="0">
                          <a:latin typeface="Trebuchet MS" panose="020B0603020202020204" pitchFamily="34" charset="0"/>
                        </a:rPr>
                        <a:t>0.6</a:t>
                      </a:r>
                      <a:endParaRPr lang="tr-TR" sz="2000" dirty="0">
                        <a:latin typeface="Trebuchet MS" panose="020B0603020202020204" pitchFamily="34" charset="0"/>
                      </a:endParaRPr>
                    </a:p>
                  </a:txBody>
                  <a:tcPr/>
                </a:tc>
                <a:tc vMerge="1">
                  <a:txBody>
                    <a:bodyPr/>
                    <a:lstStyle/>
                    <a:p>
                      <a:endParaRPr lang="tr-TR" sz="2000" dirty="0">
                        <a:latin typeface="Trebuchet MS" panose="020B0603020202020204" pitchFamily="34" charset="0"/>
                      </a:endParaRPr>
                    </a:p>
                  </a:txBody>
                  <a:tcPr/>
                </a:tc>
              </a:tr>
              <a:tr h="370840">
                <a:tc>
                  <a:txBody>
                    <a:bodyPr/>
                    <a:lstStyle/>
                    <a:p>
                      <a:r>
                        <a:rPr lang="tr-TR" sz="2000" dirty="0" smtClean="0">
                          <a:latin typeface="Trebuchet MS" panose="020B0603020202020204" pitchFamily="34" charset="0"/>
                        </a:rPr>
                        <a:t>WE43</a:t>
                      </a:r>
                      <a:endParaRPr lang="tr-TR" sz="2000" dirty="0">
                        <a:latin typeface="Trebuchet MS" panose="020B0603020202020204" pitchFamily="34" charset="0"/>
                      </a:endParaRPr>
                    </a:p>
                  </a:txBody>
                  <a:tcPr/>
                </a:tc>
                <a:tc>
                  <a:txBody>
                    <a:bodyPr/>
                    <a:lstStyle/>
                    <a:p>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4</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3.4</a:t>
                      </a:r>
                      <a:endParaRPr lang="tr-TR" sz="2000" dirty="0">
                        <a:latin typeface="Trebuchet MS" panose="020B0603020202020204" pitchFamily="34" charset="0"/>
                      </a:endParaRPr>
                    </a:p>
                  </a:txBody>
                  <a:tcPr/>
                </a:tc>
                <a:tc>
                  <a:txBody>
                    <a:bodyPr/>
                    <a:lstStyle/>
                    <a:p>
                      <a:endParaRPr lang="tr-TR" sz="2000">
                        <a:latin typeface="Trebuchet MS" panose="020B0603020202020204" pitchFamily="34" charset="0"/>
                      </a:endParaRPr>
                    </a:p>
                  </a:txBody>
                  <a:tcPr/>
                </a:tc>
                <a:tc>
                  <a:txBody>
                    <a:bodyPr/>
                    <a:lstStyle/>
                    <a:p>
                      <a:r>
                        <a:rPr lang="tr-TR" sz="2000" dirty="0" smtClean="0">
                          <a:latin typeface="Trebuchet MS" panose="020B0603020202020204" pitchFamily="34" charset="0"/>
                        </a:rPr>
                        <a:t>0.4</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250</a:t>
                      </a:r>
                      <a:r>
                        <a:rPr lang="tr-TR" sz="2000" dirty="0" smtClean="0">
                          <a:latin typeface="Trebuchet MS" panose="020B0603020202020204" pitchFamily="34" charset="0"/>
                          <a:sym typeface="Symbol"/>
                        </a:rPr>
                        <a:t></a:t>
                      </a:r>
                      <a:r>
                        <a:rPr lang="tr-TR" sz="2000" dirty="0" smtClean="0">
                          <a:latin typeface="Trebuchet MS" panose="020B0603020202020204" pitchFamily="34" charset="0"/>
                        </a:rPr>
                        <a:t>C’ye kadar yüksek sıcaklıklarda kullanılacak kum ve </a:t>
                      </a:r>
                      <a:r>
                        <a:rPr lang="tr-TR" sz="2000" dirty="0" err="1" smtClean="0">
                          <a:latin typeface="Trebuchet MS" panose="020B0603020202020204" pitchFamily="34" charset="0"/>
                        </a:rPr>
                        <a:t>kokil</a:t>
                      </a:r>
                      <a:r>
                        <a:rPr lang="tr-TR" sz="2000" dirty="0" smtClean="0">
                          <a:latin typeface="Trebuchet MS" panose="020B0603020202020204" pitchFamily="34" charset="0"/>
                        </a:rPr>
                        <a:t> döküm</a:t>
                      </a:r>
                      <a:r>
                        <a:rPr lang="tr-TR" sz="2000" baseline="0" dirty="0" smtClean="0">
                          <a:latin typeface="Trebuchet MS" panose="020B0603020202020204" pitchFamily="34" charset="0"/>
                        </a:rPr>
                        <a:t> parçalar; iyi korozyon direnci; uçak motor parçaları; helikopter parçaları</a:t>
                      </a:r>
                      <a:endParaRPr lang="tr-TR" sz="2000" dirty="0">
                        <a:latin typeface="Trebuchet MS" panose="020B0603020202020204" pitchFamily="34" charset="0"/>
                      </a:endParaRPr>
                    </a:p>
                  </a:txBody>
                  <a:tcPr/>
                </a:tc>
              </a:tr>
            </a:tbl>
          </a:graphicData>
        </a:graphic>
      </p:graphicFrame>
      <p:sp>
        <p:nvSpPr>
          <p:cNvPr id="8" name="Başlık 3"/>
          <p:cNvSpPr>
            <a:spLocks noGrp="1"/>
          </p:cNvSpPr>
          <p:nvPr>
            <p:ph type="title"/>
          </p:nvPr>
        </p:nvSpPr>
        <p:spPr>
          <a:xfrm>
            <a:off x="323528" y="674440"/>
            <a:ext cx="8712968" cy="594320"/>
          </a:xfrm>
        </p:spPr>
        <p:txBody>
          <a:bodyPr>
            <a:noAutofit/>
          </a:bodyPr>
          <a:lstStyle/>
          <a:p>
            <a:r>
              <a:rPr lang="tr-TR" sz="4000" dirty="0" smtClean="0">
                <a:latin typeface="Trebuchet MS" panose="020B0603020202020204" pitchFamily="34" charset="0"/>
              </a:rPr>
              <a:t>Mg-</a:t>
            </a:r>
            <a:r>
              <a:rPr lang="tr-TR" sz="4000" dirty="0" err="1" smtClean="0">
                <a:latin typeface="Trebuchet MS" panose="020B0603020202020204" pitchFamily="34" charset="0"/>
              </a:rPr>
              <a:t>Ag</a:t>
            </a:r>
            <a:r>
              <a:rPr lang="tr-TR" sz="4000" dirty="0" smtClean="0">
                <a:latin typeface="Trebuchet MS" panose="020B0603020202020204" pitchFamily="34" charset="0"/>
              </a:rPr>
              <a:t>-RE/Mg-Y-RE döküm alaşımları</a:t>
            </a:r>
            <a:endParaRPr lang="tr-TR" sz="4000" dirty="0">
              <a:latin typeface="Trebuchet MS" panose="020B0603020202020204" pitchFamily="34" charset="0"/>
            </a:endParaRPr>
          </a:p>
        </p:txBody>
      </p:sp>
    </p:spTree>
    <p:extLst>
      <p:ext uri="{BB962C8B-B14F-4D97-AF65-F5344CB8AC3E}">
        <p14:creationId xmlns:p14="http://schemas.microsoft.com/office/powerpoint/2010/main" val="311689200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7344816" cy="594320"/>
          </a:xfrm>
        </p:spPr>
        <p:txBody>
          <a:bodyPr>
            <a:normAutofit fontScale="90000"/>
          </a:bodyPr>
          <a:lstStyle/>
          <a:p>
            <a:r>
              <a:rPr lang="tr-TR" dirty="0" smtClean="0">
                <a:latin typeface="Trebuchet MS" panose="020B0603020202020204" pitchFamily="34" charset="0"/>
              </a:rPr>
              <a:t>Magnezyumun ergitilmesi</a:t>
            </a:r>
            <a:endParaRPr lang="tr-TR" dirty="0">
              <a:latin typeface="Trebuchet MS" panose="020B0603020202020204" pitchFamily="34" charset="0"/>
            </a:endParaRPr>
          </a:p>
        </p:txBody>
      </p:sp>
      <p:sp>
        <p:nvSpPr>
          <p:cNvPr id="2" name="Dikdörtgen 1"/>
          <p:cNvSpPr/>
          <p:nvPr/>
        </p:nvSpPr>
        <p:spPr>
          <a:xfrm>
            <a:off x="179512" y="1461259"/>
            <a:ext cx="8856984" cy="4632037"/>
          </a:xfrm>
          <a:prstGeom prst="rect">
            <a:avLst/>
          </a:prstGeom>
        </p:spPr>
        <p:txBody>
          <a:bodyPr wrap="square">
            <a:spAutoFit/>
          </a:bodyPr>
          <a:lstStyle/>
          <a:p>
            <a:pPr marL="342900" indent="-342900">
              <a:spcAft>
                <a:spcPts val="600"/>
              </a:spcAft>
              <a:buClr>
                <a:schemeClr val="bg2">
                  <a:lumMod val="50000"/>
                </a:schemeClr>
              </a:buClr>
              <a:buFont typeface="Trebuchet MS" panose="020B0603020202020204" pitchFamily="34" charset="0"/>
              <a:buChar char="●"/>
            </a:pPr>
            <a:r>
              <a:rPr lang="en-US" sz="2800" dirty="0" err="1" smtClean="0">
                <a:latin typeface="Trebuchet MS" pitchFamily="34" charset="0"/>
              </a:rPr>
              <a:t>Magne</a:t>
            </a:r>
            <a:r>
              <a:rPr lang="tr-TR" sz="2800" dirty="0" err="1" smtClean="0">
                <a:latin typeface="Trebuchet MS" pitchFamily="34" charset="0"/>
              </a:rPr>
              <a:t>zy</a:t>
            </a:r>
            <a:r>
              <a:rPr lang="en-US" sz="2800" dirty="0" smtClean="0">
                <a:latin typeface="Trebuchet MS" pitchFamily="34" charset="0"/>
              </a:rPr>
              <a:t>um</a:t>
            </a:r>
            <a:r>
              <a:rPr lang="tr-TR" sz="2800" dirty="0" smtClean="0">
                <a:latin typeface="Trebuchet MS" pitchFamily="34" charset="0"/>
              </a:rPr>
              <a:t>,</a:t>
            </a:r>
            <a:r>
              <a:rPr lang="en-US" sz="2800" dirty="0" smtClean="0">
                <a:latin typeface="Trebuchet MS" pitchFamily="34" charset="0"/>
              </a:rPr>
              <a:t> </a:t>
            </a:r>
            <a:r>
              <a:rPr lang="tr-TR" sz="2800" dirty="0" smtClean="0">
                <a:latin typeface="Trebuchet MS" pitchFamily="34" charset="0"/>
              </a:rPr>
              <a:t>demirle reaksiyonu çok yavaş olduğundan yumuşak çelik potalarda eritilir ve döküme hazırlanır.</a:t>
            </a:r>
          </a:p>
          <a:p>
            <a:pPr marL="342900" indent="-3429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Ergimiş m</a:t>
            </a:r>
            <a:r>
              <a:rPr lang="en-US" sz="2800" dirty="0" err="1" smtClean="0">
                <a:latin typeface="Trebuchet MS" pitchFamily="34" charset="0"/>
              </a:rPr>
              <a:t>agne</a:t>
            </a:r>
            <a:r>
              <a:rPr lang="tr-TR" sz="2800" dirty="0" err="1" smtClean="0">
                <a:latin typeface="Trebuchet MS" pitchFamily="34" charset="0"/>
              </a:rPr>
              <a:t>zyum</a:t>
            </a:r>
            <a:r>
              <a:rPr lang="tr-TR" sz="2800" dirty="0" smtClean="0">
                <a:latin typeface="Trebuchet MS" pitchFamily="34" charset="0"/>
              </a:rPr>
              <a:t> ve alaşımları oksijenle çok kolayca reaksiyona girer ve havada yanarlar. </a:t>
            </a:r>
          </a:p>
          <a:p>
            <a:pPr marL="342900" indent="-3429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Oksit filmleri </a:t>
            </a:r>
            <a:r>
              <a:rPr lang="tr-TR" sz="2800" dirty="0" err="1" smtClean="0">
                <a:latin typeface="Trebuchet MS" pitchFamily="34" charset="0"/>
              </a:rPr>
              <a:t>oksidasyon</a:t>
            </a:r>
            <a:r>
              <a:rPr lang="tr-TR" sz="2800" dirty="0" smtClean="0">
                <a:latin typeface="Trebuchet MS" pitchFamily="34" charset="0"/>
              </a:rPr>
              <a:t> sürecini hızlandırırlar.</a:t>
            </a:r>
          </a:p>
          <a:p>
            <a:pPr marL="342900" indent="-3429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Ergitme aşamasında </a:t>
            </a:r>
            <a:r>
              <a:rPr lang="en-US" sz="2800" dirty="0" smtClean="0">
                <a:latin typeface="Trebuchet MS" pitchFamily="34" charset="0"/>
              </a:rPr>
              <a:t>MgCl</a:t>
            </a:r>
            <a:r>
              <a:rPr lang="en-US" sz="2800" baseline="-25000" dirty="0" smtClean="0">
                <a:latin typeface="Trebuchet MS" pitchFamily="34" charset="0"/>
              </a:rPr>
              <a:t>2</a:t>
            </a:r>
            <a:r>
              <a:rPr lang="en-US" sz="2800" dirty="0" smtClean="0">
                <a:latin typeface="Trebuchet MS" pitchFamily="34" charset="0"/>
              </a:rPr>
              <a:t>, </a:t>
            </a:r>
            <a:r>
              <a:rPr lang="en-US" sz="2800" dirty="0" err="1" smtClean="0">
                <a:latin typeface="Trebuchet MS" pitchFamily="34" charset="0"/>
              </a:rPr>
              <a:t>KCl</a:t>
            </a:r>
            <a:r>
              <a:rPr lang="en-US" sz="2800" dirty="0" smtClean="0">
                <a:latin typeface="Trebuchet MS" pitchFamily="34" charset="0"/>
              </a:rPr>
              <a:t> </a:t>
            </a:r>
            <a:r>
              <a:rPr lang="tr-TR" sz="2800" dirty="0" smtClean="0">
                <a:latin typeface="Trebuchet MS" pitchFamily="34" charset="0"/>
              </a:rPr>
              <a:t>veya</a:t>
            </a:r>
            <a:r>
              <a:rPr lang="en-US" sz="2800" dirty="0" smtClean="0">
                <a:latin typeface="Trebuchet MS" pitchFamily="34" charset="0"/>
              </a:rPr>
              <a:t> </a:t>
            </a:r>
            <a:r>
              <a:rPr lang="en-US" sz="2800" dirty="0" err="1" smtClean="0">
                <a:latin typeface="Trebuchet MS" pitchFamily="34" charset="0"/>
              </a:rPr>
              <a:t>NaCl</a:t>
            </a:r>
            <a:r>
              <a:rPr lang="tr-TR" sz="2800" dirty="0" smtClean="0">
                <a:latin typeface="Trebuchet MS" pitchFamily="34" charset="0"/>
              </a:rPr>
              <a:t> gibi klorürlerin karışımlarından oluşan </a:t>
            </a:r>
            <a:r>
              <a:rPr lang="tr-TR" sz="2800" dirty="0" err="1" smtClean="0">
                <a:latin typeface="Trebuchet MS" pitchFamily="34" charset="0"/>
              </a:rPr>
              <a:t>flakslar</a:t>
            </a:r>
            <a:r>
              <a:rPr lang="tr-TR" sz="2800" dirty="0" smtClean="0">
                <a:latin typeface="Trebuchet MS" pitchFamily="34" charset="0"/>
              </a:rPr>
              <a:t> kullanılır. </a:t>
            </a:r>
            <a:r>
              <a:rPr lang="tr-TR" sz="2800" dirty="0" err="1" smtClean="0">
                <a:latin typeface="Trebuchet MS" pitchFamily="34" charset="0"/>
              </a:rPr>
              <a:t>Korozif</a:t>
            </a:r>
            <a:r>
              <a:rPr lang="tr-TR" sz="2800" dirty="0" smtClean="0">
                <a:latin typeface="Trebuchet MS" pitchFamily="34" charset="0"/>
              </a:rPr>
              <a:t> etkileri nedeniyle döküme geçilmeden önce klorürlerin alınması zorunludur</a:t>
            </a:r>
            <a:r>
              <a:rPr lang="tr-TR" sz="2800" dirty="0" smtClean="0">
                <a:latin typeface="Trebuchet MS" pitchFamily="34" charset="0"/>
              </a:rPr>
              <a:t>.</a:t>
            </a:r>
            <a:endParaRPr lang="tr-TR" sz="2800" dirty="0" smtClean="0">
              <a:latin typeface="Trebuchet MS" pitchFamily="34" charset="0"/>
            </a:endParaRPr>
          </a:p>
        </p:txBody>
      </p:sp>
    </p:spTree>
    <p:extLst>
      <p:ext uri="{BB962C8B-B14F-4D97-AF65-F5344CB8AC3E}">
        <p14:creationId xmlns:p14="http://schemas.microsoft.com/office/powerpoint/2010/main" val="17151365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7344816" cy="594320"/>
          </a:xfrm>
        </p:spPr>
        <p:txBody>
          <a:bodyPr>
            <a:normAutofit fontScale="90000"/>
          </a:bodyPr>
          <a:lstStyle/>
          <a:p>
            <a:r>
              <a:rPr lang="tr-TR" dirty="0" smtClean="0">
                <a:latin typeface="Trebuchet MS" panose="020B0603020202020204" pitchFamily="34" charset="0"/>
              </a:rPr>
              <a:t>Magnezyumun ergitilmesi</a:t>
            </a:r>
            <a:endParaRPr lang="tr-TR" dirty="0">
              <a:latin typeface="Trebuchet MS" panose="020B0603020202020204" pitchFamily="34" charset="0"/>
            </a:endParaRPr>
          </a:p>
        </p:txBody>
      </p:sp>
      <p:sp>
        <p:nvSpPr>
          <p:cNvPr id="2" name="Dikdörtgen 1"/>
          <p:cNvSpPr/>
          <p:nvPr/>
        </p:nvSpPr>
        <p:spPr>
          <a:xfrm>
            <a:off x="179512" y="1467649"/>
            <a:ext cx="8856984" cy="3185487"/>
          </a:xfrm>
          <a:prstGeom prst="rect">
            <a:avLst/>
          </a:prstGeom>
        </p:spPr>
        <p:txBody>
          <a:bodyPr wrap="square">
            <a:spAutoFit/>
          </a:bodyPr>
          <a:lstStyle/>
          <a:p>
            <a:pPr marL="342900" indent="-342900">
              <a:spcAft>
                <a:spcPts val="600"/>
              </a:spcAft>
              <a:buClr>
                <a:schemeClr val="bg2">
                  <a:lumMod val="50000"/>
                </a:schemeClr>
              </a:buClr>
              <a:buFont typeface="Trebuchet MS" panose="020B0603020202020204" pitchFamily="34" charset="0"/>
              <a:buChar char="●"/>
            </a:pPr>
            <a:r>
              <a:rPr lang="tr-TR" sz="2800" dirty="0" err="1" smtClean="0">
                <a:latin typeface="Trebuchet MS" pitchFamily="34" charset="0"/>
              </a:rPr>
              <a:t>Alaşımlama</a:t>
            </a:r>
            <a:r>
              <a:rPr lang="tr-TR" sz="2800" dirty="0" smtClean="0">
                <a:latin typeface="Trebuchet MS" pitchFamily="34" charset="0"/>
              </a:rPr>
              <a:t> </a:t>
            </a:r>
            <a:r>
              <a:rPr lang="tr-TR" sz="2800" dirty="0" smtClean="0">
                <a:latin typeface="Trebuchet MS" pitchFamily="34" charset="0"/>
              </a:rPr>
              <a:t>ve </a:t>
            </a:r>
            <a:r>
              <a:rPr lang="tr-TR" sz="2800" dirty="0" err="1" smtClean="0">
                <a:latin typeface="Trebuchet MS" pitchFamily="34" charset="0"/>
              </a:rPr>
              <a:t>rafinasyon</a:t>
            </a:r>
            <a:r>
              <a:rPr lang="tr-TR" sz="2800" dirty="0" smtClean="0">
                <a:latin typeface="Trebuchet MS" pitchFamily="34" charset="0"/>
              </a:rPr>
              <a:t> aşamasında hava ile münasebeti kesmek üzere viskoz bir tabaka oluşturmak için </a:t>
            </a:r>
            <a:r>
              <a:rPr lang="en-US" sz="2800" dirty="0" smtClean="0">
                <a:latin typeface="Trebuchet MS" pitchFamily="34" charset="0"/>
              </a:rPr>
              <a:t>CaF</a:t>
            </a:r>
            <a:r>
              <a:rPr lang="en-US" sz="2800" baseline="-25000" dirty="0" smtClean="0">
                <a:latin typeface="Trebuchet MS" pitchFamily="34" charset="0"/>
              </a:rPr>
              <a:t>2</a:t>
            </a:r>
            <a:r>
              <a:rPr lang="en-US" sz="2800" dirty="0" smtClean="0">
                <a:latin typeface="Trebuchet MS" pitchFamily="34" charset="0"/>
              </a:rPr>
              <a:t>, MgF</a:t>
            </a:r>
            <a:r>
              <a:rPr lang="en-US" sz="2800" baseline="-25000" dirty="0" smtClean="0">
                <a:latin typeface="Trebuchet MS" pitchFamily="34" charset="0"/>
              </a:rPr>
              <a:t>2</a:t>
            </a:r>
            <a:r>
              <a:rPr lang="en-US" sz="2800" dirty="0" smtClean="0">
                <a:latin typeface="Trebuchet MS" pitchFamily="34" charset="0"/>
              </a:rPr>
              <a:t> </a:t>
            </a:r>
            <a:r>
              <a:rPr lang="tr-TR" sz="2800" dirty="0" smtClean="0">
                <a:latin typeface="Trebuchet MS" pitchFamily="34" charset="0"/>
              </a:rPr>
              <a:t>ve</a:t>
            </a:r>
            <a:r>
              <a:rPr lang="en-US" sz="2800" dirty="0" smtClean="0">
                <a:latin typeface="Trebuchet MS" pitchFamily="34" charset="0"/>
              </a:rPr>
              <a:t> </a:t>
            </a:r>
            <a:r>
              <a:rPr lang="en-US" sz="2800" dirty="0" err="1" smtClean="0">
                <a:latin typeface="Trebuchet MS" pitchFamily="34" charset="0"/>
              </a:rPr>
              <a:t>MgO</a:t>
            </a:r>
            <a:r>
              <a:rPr lang="tr-TR" sz="2800" dirty="0" smtClean="0">
                <a:latin typeface="Trebuchet MS" pitchFamily="34" charset="0"/>
              </a:rPr>
              <a:t>’un karışımından oluşan </a:t>
            </a:r>
            <a:r>
              <a:rPr lang="tr-TR" sz="2800" dirty="0" err="1" smtClean="0">
                <a:latin typeface="Trebuchet MS" pitchFamily="34" charset="0"/>
              </a:rPr>
              <a:t>flaks</a:t>
            </a:r>
            <a:r>
              <a:rPr lang="tr-TR" sz="2800" dirty="0" smtClean="0">
                <a:latin typeface="Trebuchet MS" pitchFamily="34" charset="0"/>
              </a:rPr>
              <a:t> kullanılmalıdır.</a:t>
            </a:r>
          </a:p>
          <a:p>
            <a:pPr marL="342900" indent="-342900">
              <a:spcAft>
                <a:spcPts val="600"/>
              </a:spcAft>
              <a:buClr>
                <a:schemeClr val="bg2">
                  <a:lumMod val="50000"/>
                </a:schemeClr>
              </a:buClr>
              <a:buFont typeface="Trebuchet MS" panose="020B0603020202020204" pitchFamily="34" charset="0"/>
              <a:buChar char="●"/>
            </a:pPr>
            <a:r>
              <a:rPr lang="tr-TR" sz="2800" dirty="0" err="1" smtClean="0">
                <a:latin typeface="Trebuchet MS" pitchFamily="34" charset="0"/>
              </a:rPr>
              <a:t>Oksidasyon</a:t>
            </a:r>
            <a:r>
              <a:rPr lang="tr-TR" sz="2800" dirty="0" smtClean="0">
                <a:latin typeface="Trebuchet MS" pitchFamily="34" charset="0"/>
              </a:rPr>
              <a:t> kayıplarını azaltmak için banyo yüzeyinde Kükürt </a:t>
            </a:r>
            <a:r>
              <a:rPr lang="tr-TR" sz="2800" dirty="0" err="1" smtClean="0">
                <a:latin typeface="Trebuchet MS" pitchFamily="34" charset="0"/>
              </a:rPr>
              <a:t>hekza</a:t>
            </a:r>
            <a:r>
              <a:rPr lang="tr-TR" sz="2800" dirty="0" smtClean="0">
                <a:latin typeface="Trebuchet MS" pitchFamily="34" charset="0"/>
              </a:rPr>
              <a:t> </a:t>
            </a:r>
            <a:r>
              <a:rPr lang="tr-TR" sz="2800" dirty="0" err="1" smtClean="0">
                <a:latin typeface="Trebuchet MS" pitchFamily="34" charset="0"/>
              </a:rPr>
              <a:t>florür</a:t>
            </a:r>
            <a:r>
              <a:rPr lang="en-US" sz="2800" dirty="0" smtClean="0">
                <a:latin typeface="Trebuchet MS" pitchFamily="34" charset="0"/>
              </a:rPr>
              <a:t> </a:t>
            </a:r>
            <a:r>
              <a:rPr lang="tr-TR" sz="2800" dirty="0" smtClean="0">
                <a:latin typeface="Trebuchet MS" pitchFamily="34" charset="0"/>
              </a:rPr>
              <a:t>(</a:t>
            </a:r>
            <a:r>
              <a:rPr lang="en-US" sz="2800" dirty="0" smtClean="0">
                <a:latin typeface="Trebuchet MS" pitchFamily="34" charset="0"/>
              </a:rPr>
              <a:t>SF</a:t>
            </a:r>
            <a:r>
              <a:rPr lang="en-US" sz="2800" baseline="-25000" dirty="0" smtClean="0">
                <a:latin typeface="Trebuchet MS" pitchFamily="34" charset="0"/>
              </a:rPr>
              <a:t>6</a:t>
            </a:r>
            <a:r>
              <a:rPr lang="tr-TR" sz="2800" dirty="0" smtClean="0">
                <a:latin typeface="Trebuchet MS" pitchFamily="34" charset="0"/>
              </a:rPr>
              <a:t>)</a:t>
            </a:r>
            <a:r>
              <a:rPr lang="en-US" sz="2800" dirty="0" smtClean="0">
                <a:latin typeface="Trebuchet MS" pitchFamily="34" charset="0"/>
              </a:rPr>
              <a:t> </a:t>
            </a:r>
            <a:r>
              <a:rPr lang="tr-TR" sz="2800" dirty="0" smtClean="0">
                <a:latin typeface="Trebuchet MS" pitchFamily="34" charset="0"/>
              </a:rPr>
              <a:t>gazından da yararlanılır.</a:t>
            </a:r>
          </a:p>
        </p:txBody>
      </p:sp>
    </p:spTree>
    <p:extLst>
      <p:ext uri="{BB962C8B-B14F-4D97-AF65-F5344CB8AC3E}">
        <p14:creationId xmlns:p14="http://schemas.microsoft.com/office/powerpoint/2010/main" val="11861086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890464"/>
            <a:ext cx="8229600" cy="594320"/>
          </a:xfrm>
        </p:spPr>
        <p:txBody>
          <a:bodyPr>
            <a:normAutofit fontScale="90000"/>
          </a:bodyPr>
          <a:lstStyle/>
          <a:p>
            <a:r>
              <a:rPr lang="tr-TR" dirty="0" smtClean="0">
                <a:latin typeface="Trebuchet MS" panose="020B0603020202020204" pitchFamily="34" charset="0"/>
              </a:rPr>
              <a:t>Çinko madenciliği</a:t>
            </a:r>
            <a:endParaRPr lang="tr-TR" dirty="0">
              <a:latin typeface="Trebuchet MS" panose="020B0603020202020204" pitchFamily="34" charset="0"/>
            </a:endParaRPr>
          </a:p>
        </p:txBody>
      </p:sp>
      <p:sp>
        <p:nvSpPr>
          <p:cNvPr id="3" name="Dikdörtgen 2"/>
          <p:cNvSpPr/>
          <p:nvPr/>
        </p:nvSpPr>
        <p:spPr>
          <a:xfrm>
            <a:off x="323528" y="1732161"/>
            <a:ext cx="8496944" cy="4001095"/>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Çinkonun %95’i kükürtlü maden yataklarından elde edilir.</a:t>
            </a:r>
          </a:p>
          <a:p>
            <a:pPr marL="457200" indent="-457200">
              <a:spcAft>
                <a:spcPts val="12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ZnS</a:t>
            </a:r>
            <a:r>
              <a:rPr lang="tr-TR" sz="2800" dirty="0" smtClean="0">
                <a:latin typeface="Trebuchet MS" panose="020B0603020202020204" pitchFamily="34" charset="0"/>
              </a:rPr>
              <a:t> hemen her zaman Cu, Pb ve </a:t>
            </a:r>
            <a:r>
              <a:rPr lang="tr-TR" sz="2800" dirty="0" err="1" smtClean="0">
                <a:latin typeface="Trebuchet MS" panose="020B0603020202020204" pitchFamily="34" charset="0"/>
              </a:rPr>
              <a:t>Fe’in</a:t>
            </a:r>
            <a:r>
              <a:rPr lang="tr-TR" sz="2800" dirty="0" smtClean="0">
                <a:latin typeface="Trebuchet MS" panose="020B0603020202020204" pitchFamily="34" charset="0"/>
              </a:rPr>
              <a:t> kükürtlü bileşikleri ile birlikte bulunur.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Başlıca </a:t>
            </a:r>
            <a:r>
              <a:rPr lang="tr-TR" sz="2800" dirty="0" err="1" smtClean="0">
                <a:latin typeface="Trebuchet MS" panose="020B0603020202020204" pitchFamily="34" charset="0"/>
              </a:rPr>
              <a:t>Zn</a:t>
            </a:r>
            <a:r>
              <a:rPr lang="tr-TR" sz="2800" dirty="0" smtClean="0">
                <a:latin typeface="Trebuchet MS" panose="020B0603020202020204" pitchFamily="34" charset="0"/>
              </a:rPr>
              <a:t> yatakları Çin, Avustralya ve Peru’da bulunur.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Çin dünya Çinko üretiminin %29’unu gerçekleştirmiştir.</a:t>
            </a:r>
          </a:p>
        </p:txBody>
      </p:sp>
    </p:spTree>
    <p:extLst>
      <p:ext uri="{BB962C8B-B14F-4D97-AF65-F5344CB8AC3E}">
        <p14:creationId xmlns:p14="http://schemas.microsoft.com/office/powerpoint/2010/main" val="132327731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530424"/>
            <a:ext cx="8208912" cy="594320"/>
          </a:xfrm>
        </p:spPr>
        <p:txBody>
          <a:bodyPr>
            <a:normAutofit fontScale="90000"/>
          </a:bodyPr>
          <a:lstStyle/>
          <a:p>
            <a:r>
              <a:rPr lang="tr-TR" dirty="0" smtClean="0">
                <a:latin typeface="Trebuchet MS" panose="020B0603020202020204" pitchFamily="34" charset="0"/>
              </a:rPr>
              <a:t>Mg alaşımlarında tane küçültme</a:t>
            </a:r>
            <a:endParaRPr lang="tr-TR" dirty="0">
              <a:latin typeface="Trebuchet MS" panose="020B0603020202020204" pitchFamily="34" charset="0"/>
            </a:endParaRPr>
          </a:p>
        </p:txBody>
      </p:sp>
      <p:sp>
        <p:nvSpPr>
          <p:cNvPr id="2" name="Dikdörtgen 1"/>
          <p:cNvSpPr/>
          <p:nvPr/>
        </p:nvSpPr>
        <p:spPr>
          <a:xfrm>
            <a:off x="251520" y="1092800"/>
            <a:ext cx="8712968" cy="5570756"/>
          </a:xfrm>
          <a:prstGeom prst="rect">
            <a:avLst/>
          </a:prstGeom>
        </p:spPr>
        <p:txBody>
          <a:bodyPr wrap="square">
            <a:spAutoFit/>
          </a:bodyPr>
          <a:lstStyle/>
          <a:p>
            <a:r>
              <a:rPr lang="tr-TR" sz="2400" b="1" dirty="0" smtClean="0">
                <a:latin typeface="Trebuchet MS" pitchFamily="34" charset="0"/>
              </a:rPr>
              <a:t>Basınçlı döküm seçeneğinde, sıkıştırma dökümde, yarı-katı dökümde tane küçültme gereksizdir. </a:t>
            </a:r>
          </a:p>
          <a:p>
            <a:r>
              <a:rPr lang="tr-TR" sz="2400" dirty="0" smtClean="0">
                <a:latin typeface="Trebuchet MS" pitchFamily="34" charset="0"/>
              </a:rPr>
              <a:t>Fakat yavaş katılaşma nedeniyle kum dökümde tane küçültme uygulanmalıdır.</a:t>
            </a:r>
          </a:p>
          <a:p>
            <a:pPr>
              <a:spcBef>
                <a:spcPts val="1200"/>
              </a:spcBef>
            </a:pPr>
            <a:r>
              <a:rPr lang="tr-TR" sz="2400" b="1" dirty="0" smtClean="0">
                <a:latin typeface="Trebuchet MS" pitchFamily="34" charset="0"/>
              </a:rPr>
              <a:t>Alüminyumlu Mg alaşımlarında (Mg-Al/Mg-Al-</a:t>
            </a:r>
            <a:r>
              <a:rPr lang="tr-TR" sz="2400" b="1" dirty="0" err="1" smtClean="0">
                <a:latin typeface="Trebuchet MS" pitchFamily="34" charset="0"/>
              </a:rPr>
              <a:t>Zn</a:t>
            </a:r>
            <a:r>
              <a:rPr lang="tr-TR" sz="2400" b="1" dirty="0" smtClean="0">
                <a:latin typeface="Trebuchet MS" pitchFamily="34" charset="0"/>
              </a:rPr>
              <a:t> alaşımları),</a:t>
            </a:r>
          </a:p>
          <a:p>
            <a:r>
              <a:rPr lang="tr-TR" sz="2400" b="1" dirty="0" smtClean="0">
                <a:latin typeface="Trebuchet MS" pitchFamily="34" charset="0"/>
              </a:rPr>
              <a:t>Karbon </a:t>
            </a:r>
            <a:r>
              <a:rPr lang="tr-TR" sz="2400" b="1" dirty="0" err="1" smtClean="0">
                <a:latin typeface="Trebuchet MS" pitchFamily="34" charset="0"/>
              </a:rPr>
              <a:t>inokülasyonu</a:t>
            </a:r>
            <a:r>
              <a:rPr lang="tr-TR" sz="2400" b="1" dirty="0" smtClean="0">
                <a:latin typeface="Trebuchet MS" pitchFamily="34" charset="0"/>
              </a:rPr>
              <a:t> ile tane küçültme</a:t>
            </a:r>
          </a:p>
          <a:p>
            <a:r>
              <a:rPr lang="tr-TR" sz="2400" dirty="0" err="1" smtClean="0">
                <a:latin typeface="Trebuchet MS" pitchFamily="34" charset="0"/>
              </a:rPr>
              <a:t>Hekzakloretan</a:t>
            </a:r>
            <a:r>
              <a:rPr lang="tr-TR" sz="2400" dirty="0" smtClean="0">
                <a:latin typeface="Trebuchet MS" pitchFamily="34" charset="0"/>
              </a:rPr>
              <a:t> veya </a:t>
            </a:r>
            <a:r>
              <a:rPr lang="tr-TR" sz="2400" dirty="0" err="1" smtClean="0">
                <a:latin typeface="Trebuchet MS" pitchFamily="34" charset="0"/>
              </a:rPr>
              <a:t>hekzaklorbenzen</a:t>
            </a:r>
            <a:r>
              <a:rPr lang="tr-TR" sz="2400" dirty="0" smtClean="0">
                <a:latin typeface="Trebuchet MS" pitchFamily="34" charset="0"/>
              </a:rPr>
              <a:t> tabletleri karbon ilave edilerek Al</a:t>
            </a:r>
            <a:r>
              <a:rPr lang="tr-TR" sz="2400" baseline="-25000" dirty="0" smtClean="0">
                <a:latin typeface="Trebuchet MS" pitchFamily="34" charset="0"/>
              </a:rPr>
              <a:t>4</a:t>
            </a:r>
            <a:r>
              <a:rPr lang="tr-TR" sz="2400" dirty="0" smtClean="0">
                <a:latin typeface="Trebuchet MS" pitchFamily="34" charset="0"/>
              </a:rPr>
              <a:t>C</a:t>
            </a:r>
            <a:r>
              <a:rPr lang="tr-TR" sz="2400" baseline="-25000" dirty="0" smtClean="0">
                <a:latin typeface="Trebuchet MS" pitchFamily="34" charset="0"/>
              </a:rPr>
              <a:t>3</a:t>
            </a:r>
            <a:r>
              <a:rPr lang="tr-TR" sz="2400" dirty="0" smtClean="0">
                <a:latin typeface="Trebuchet MS" pitchFamily="34" charset="0"/>
              </a:rPr>
              <a:t> tanecikleri oluşturulur ve bu tanecikler heterojen çekirdeklenme için çekirdek görevi görürler.</a:t>
            </a:r>
          </a:p>
          <a:p>
            <a:pPr>
              <a:spcBef>
                <a:spcPts val="1200"/>
              </a:spcBef>
            </a:pPr>
            <a:r>
              <a:rPr lang="tr-TR" sz="2400" b="1" dirty="0" smtClean="0">
                <a:latin typeface="Trebuchet MS" pitchFamily="34" charset="0"/>
              </a:rPr>
              <a:t>Alüminyum içermeyen Mg alaşımları</a:t>
            </a:r>
          </a:p>
          <a:p>
            <a:r>
              <a:rPr lang="tr-TR" sz="2400" b="1" dirty="0" err="1" smtClean="0">
                <a:latin typeface="Trebuchet MS" pitchFamily="34" charset="0"/>
              </a:rPr>
              <a:t>Zr</a:t>
            </a:r>
            <a:r>
              <a:rPr lang="tr-TR" sz="2400" b="1" dirty="0" smtClean="0">
                <a:latin typeface="Trebuchet MS" pitchFamily="34" charset="0"/>
              </a:rPr>
              <a:t> ilavesi ile tane küçültme</a:t>
            </a:r>
            <a:r>
              <a:rPr lang="tr-TR" sz="2400" dirty="0" smtClean="0">
                <a:latin typeface="Trebuchet MS" pitchFamily="34" charset="0"/>
              </a:rPr>
              <a:t>: </a:t>
            </a:r>
          </a:p>
          <a:p>
            <a:r>
              <a:rPr lang="tr-TR" sz="2400" dirty="0" err="1" smtClean="0">
                <a:latin typeface="Trebuchet MS" pitchFamily="34" charset="0"/>
              </a:rPr>
              <a:t>Zr</a:t>
            </a:r>
            <a:r>
              <a:rPr lang="tr-TR" sz="2400" dirty="0" smtClean="0">
                <a:latin typeface="Trebuchet MS" pitchFamily="34" charset="0"/>
              </a:rPr>
              <a:t> </a:t>
            </a:r>
            <a:r>
              <a:rPr lang="tr-TR" sz="2400" dirty="0" err="1" smtClean="0">
                <a:latin typeface="Trebuchet MS" pitchFamily="34" charset="0"/>
              </a:rPr>
              <a:t>Mg’u</a:t>
            </a:r>
            <a:r>
              <a:rPr lang="tr-TR" sz="2400" dirty="0" smtClean="0">
                <a:latin typeface="Trebuchet MS" pitchFamily="34" charset="0"/>
              </a:rPr>
              <a:t> </a:t>
            </a:r>
            <a:r>
              <a:rPr lang="tr-TR" sz="2400" dirty="0" err="1" smtClean="0">
                <a:latin typeface="Trebuchet MS" pitchFamily="34" charset="0"/>
              </a:rPr>
              <a:t>çekirdeklendirecek</a:t>
            </a:r>
            <a:r>
              <a:rPr lang="tr-TR" sz="2400" dirty="0" smtClean="0">
                <a:latin typeface="Trebuchet MS" pitchFamily="34" charset="0"/>
              </a:rPr>
              <a:t> heterojen çekirdekler oluşturur.</a:t>
            </a:r>
          </a:p>
          <a:p>
            <a:r>
              <a:rPr lang="tr-TR" sz="2400" dirty="0" err="1" smtClean="0">
                <a:latin typeface="Trebuchet MS" pitchFamily="34" charset="0"/>
              </a:rPr>
              <a:t>Zr</a:t>
            </a:r>
            <a:r>
              <a:rPr lang="tr-TR" sz="2400" dirty="0" smtClean="0">
                <a:latin typeface="Trebuchet MS" pitchFamily="34" charset="0"/>
              </a:rPr>
              <a:t> Al ile bileşikler oluşturduğu için Al içeren alaşımlarda kullanılamaz.</a:t>
            </a:r>
          </a:p>
        </p:txBody>
      </p:sp>
    </p:spTree>
    <p:extLst>
      <p:ext uri="{BB962C8B-B14F-4D97-AF65-F5344CB8AC3E}">
        <p14:creationId xmlns:p14="http://schemas.microsoft.com/office/powerpoint/2010/main" val="31681158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674440"/>
            <a:ext cx="7344816" cy="594320"/>
          </a:xfrm>
        </p:spPr>
        <p:txBody>
          <a:bodyPr>
            <a:normAutofit fontScale="90000"/>
          </a:bodyPr>
          <a:lstStyle/>
          <a:p>
            <a:r>
              <a:rPr lang="tr-TR" dirty="0" smtClean="0">
                <a:latin typeface="Trebuchet MS" panose="020B0603020202020204" pitchFamily="34" charset="0"/>
              </a:rPr>
              <a:t>Magnezyum üretim notları</a:t>
            </a:r>
            <a:endParaRPr lang="tr-TR" dirty="0">
              <a:latin typeface="Trebuchet MS" panose="020B0603020202020204" pitchFamily="34" charset="0"/>
            </a:endParaRPr>
          </a:p>
        </p:txBody>
      </p:sp>
      <p:sp>
        <p:nvSpPr>
          <p:cNvPr id="2" name="Dikdörtgen 1"/>
          <p:cNvSpPr/>
          <p:nvPr/>
        </p:nvSpPr>
        <p:spPr>
          <a:xfrm>
            <a:off x="395536" y="1328569"/>
            <a:ext cx="8568952" cy="5262979"/>
          </a:xfrm>
          <a:prstGeom prst="rect">
            <a:avLst/>
          </a:prstGeom>
        </p:spPr>
        <p:txBody>
          <a:bodyPr wrap="square">
            <a:spAutoFit/>
          </a:bodyPr>
          <a:lstStyle/>
          <a:p>
            <a:r>
              <a:rPr lang="tr-TR" sz="2800" dirty="0" smtClean="0">
                <a:latin typeface="Trebuchet MS" panose="020B0603020202020204" pitchFamily="34" charset="0"/>
              </a:rPr>
              <a:t>Döküm parça üretimi için </a:t>
            </a:r>
          </a:p>
          <a:p>
            <a:r>
              <a:rPr lang="tr-TR" sz="2800" dirty="0">
                <a:latin typeface="Trebuchet MS" panose="020B0603020202020204" pitchFamily="34" charset="0"/>
              </a:rPr>
              <a:t>	</a:t>
            </a:r>
            <a:r>
              <a:rPr lang="tr-TR" sz="2800" dirty="0" smtClean="0">
                <a:latin typeface="Trebuchet MS" panose="020B0603020202020204" pitchFamily="34" charset="0"/>
              </a:rPr>
              <a:t>Basınçlı döküm</a:t>
            </a:r>
          </a:p>
          <a:p>
            <a:r>
              <a:rPr lang="tr-TR" sz="2800" dirty="0" smtClean="0">
                <a:latin typeface="Trebuchet MS" panose="020B0603020202020204" pitchFamily="34" charset="0"/>
              </a:rPr>
              <a:t>	</a:t>
            </a:r>
            <a:r>
              <a:rPr lang="tr-TR" sz="2800" dirty="0" err="1" smtClean="0">
                <a:latin typeface="Trebuchet MS" panose="020B0603020202020204" pitchFamily="34" charset="0"/>
              </a:rPr>
              <a:t>Kokil</a:t>
            </a:r>
            <a:r>
              <a:rPr lang="tr-TR" sz="2800" dirty="0" smtClean="0">
                <a:latin typeface="Trebuchet MS" panose="020B0603020202020204" pitchFamily="34" charset="0"/>
              </a:rPr>
              <a:t> döküm</a:t>
            </a:r>
          </a:p>
          <a:p>
            <a:r>
              <a:rPr lang="tr-TR" sz="2800" dirty="0" smtClean="0">
                <a:latin typeface="Trebuchet MS" panose="020B0603020202020204" pitchFamily="34" charset="0"/>
              </a:rPr>
              <a:t>	Kum döküm</a:t>
            </a:r>
          </a:p>
          <a:p>
            <a:r>
              <a:rPr lang="tr-TR" sz="2800" dirty="0" smtClean="0">
                <a:latin typeface="Trebuchet MS" panose="020B0603020202020204" pitchFamily="34" charset="0"/>
              </a:rPr>
              <a:t>	Yarı-katı döküm</a:t>
            </a:r>
          </a:p>
          <a:p>
            <a:r>
              <a:rPr lang="tr-TR" sz="2800" dirty="0" smtClean="0">
                <a:latin typeface="Trebuchet MS" panose="020B0603020202020204" pitchFamily="34" charset="0"/>
              </a:rPr>
              <a:t>	Sıkıştırma döküm</a:t>
            </a:r>
          </a:p>
          <a:p>
            <a:r>
              <a:rPr lang="tr-TR" sz="2800" dirty="0">
                <a:latin typeface="Trebuchet MS" panose="020B0603020202020204" pitchFamily="34" charset="0"/>
              </a:rPr>
              <a:t>y</a:t>
            </a:r>
            <a:r>
              <a:rPr lang="tr-TR" sz="2800" dirty="0" smtClean="0">
                <a:latin typeface="Trebuchet MS" panose="020B0603020202020204" pitchFamily="34" charset="0"/>
              </a:rPr>
              <a:t>öntemleri kullanılır.</a:t>
            </a:r>
          </a:p>
          <a:p>
            <a:endParaRPr lang="tr-TR" sz="2800" dirty="0">
              <a:latin typeface="Trebuchet MS" panose="020B0603020202020204" pitchFamily="34" charset="0"/>
            </a:endParaRPr>
          </a:p>
          <a:p>
            <a:r>
              <a:rPr lang="tr-TR" sz="2800" dirty="0">
                <a:latin typeface="Trebuchet MS" panose="020B0603020202020204" pitchFamily="34" charset="0"/>
              </a:rPr>
              <a:t>Plastik şekil verme</a:t>
            </a:r>
          </a:p>
          <a:p>
            <a:r>
              <a:rPr lang="tr-TR" sz="2800" dirty="0">
                <a:latin typeface="Trebuchet MS" panose="020B0603020202020204" pitchFamily="34" charset="0"/>
              </a:rPr>
              <a:t>	hadde</a:t>
            </a:r>
          </a:p>
          <a:p>
            <a:r>
              <a:rPr lang="tr-TR" sz="2800" dirty="0">
                <a:latin typeface="Trebuchet MS" panose="020B0603020202020204" pitchFamily="34" charset="0"/>
              </a:rPr>
              <a:t>	dövme</a:t>
            </a:r>
          </a:p>
          <a:p>
            <a:r>
              <a:rPr lang="tr-TR" sz="2800" dirty="0">
                <a:latin typeface="Trebuchet MS" panose="020B0603020202020204" pitchFamily="34" charset="0"/>
              </a:rPr>
              <a:t>	</a:t>
            </a:r>
            <a:r>
              <a:rPr lang="tr-TR" sz="2800" dirty="0" err="1" smtClean="0">
                <a:latin typeface="Trebuchet MS" panose="020B0603020202020204" pitchFamily="34" charset="0"/>
              </a:rPr>
              <a:t>ekstrüzyon</a:t>
            </a:r>
            <a:endParaRPr lang="tr-TR" sz="2800" dirty="0">
              <a:latin typeface="Trebuchet MS" panose="020B0603020202020204" pitchFamily="34" charset="0"/>
            </a:endParaRPr>
          </a:p>
        </p:txBody>
      </p:sp>
    </p:spTree>
    <p:extLst>
      <p:ext uri="{BB962C8B-B14F-4D97-AF65-F5344CB8AC3E}">
        <p14:creationId xmlns:p14="http://schemas.microsoft.com/office/powerpoint/2010/main" val="216410724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458416"/>
            <a:ext cx="7344816" cy="594320"/>
          </a:xfrm>
        </p:spPr>
        <p:txBody>
          <a:bodyPr>
            <a:normAutofit fontScale="90000"/>
          </a:bodyPr>
          <a:lstStyle/>
          <a:p>
            <a:r>
              <a:rPr lang="tr-TR" dirty="0" smtClean="0">
                <a:latin typeface="Trebuchet MS" panose="020B0603020202020204" pitchFamily="34" charset="0"/>
              </a:rPr>
              <a:t>Magnezyum dökümü</a:t>
            </a:r>
            <a:endParaRPr lang="tr-TR" dirty="0">
              <a:latin typeface="Trebuchet MS" panose="020B0603020202020204" pitchFamily="34" charset="0"/>
            </a:endParaRPr>
          </a:p>
        </p:txBody>
      </p:sp>
      <p:sp>
        <p:nvSpPr>
          <p:cNvPr id="2" name="Dikdörtgen 1"/>
          <p:cNvSpPr/>
          <p:nvPr/>
        </p:nvSpPr>
        <p:spPr>
          <a:xfrm>
            <a:off x="179512" y="1052736"/>
            <a:ext cx="8856984" cy="5570756"/>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En yaygın olanı basınçlı dökümdür.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Basınçlı dökümle karmaşık, ince et kalınlıklı parçalar sıvı metalin sınırlı ısı sığası sayesinde yüksek hızlarda üretilebilirler.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Hem soğuk hem de sıcak kamaralı döküm uygundur.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Mg Al’dan yaklaşık 2 kat daha pahalı olduğu halde, sıcak kamaralı basınçlı dökümü daha kolaydır ve alüminyumdaki soğuk kamaralı basınçlı döküme göre %40-50 kadar daha hızlıdır.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Optimum performans için, özellikle ince parçaların üretiminde magnezyum için alüminyuma göre daha yüksek üretim hızlarının kullanılması tavsiye edilir.</a:t>
            </a:r>
          </a:p>
        </p:txBody>
      </p:sp>
    </p:spTree>
    <p:extLst>
      <p:ext uri="{BB962C8B-B14F-4D97-AF65-F5344CB8AC3E}">
        <p14:creationId xmlns:p14="http://schemas.microsoft.com/office/powerpoint/2010/main" val="11523910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458416"/>
            <a:ext cx="7344816" cy="594320"/>
          </a:xfrm>
        </p:spPr>
        <p:txBody>
          <a:bodyPr>
            <a:normAutofit fontScale="90000"/>
          </a:bodyPr>
          <a:lstStyle/>
          <a:p>
            <a:r>
              <a:rPr lang="tr-TR" dirty="0" smtClean="0">
                <a:latin typeface="Trebuchet MS" panose="020B0603020202020204" pitchFamily="34" charset="0"/>
              </a:rPr>
              <a:t>Mg alaşımlı parça imalatı </a:t>
            </a:r>
            <a:endParaRPr lang="tr-TR" dirty="0">
              <a:latin typeface="Trebuchet MS" panose="020B0603020202020204" pitchFamily="34" charset="0"/>
            </a:endParaRPr>
          </a:p>
        </p:txBody>
      </p:sp>
      <p:sp>
        <p:nvSpPr>
          <p:cNvPr id="3" name="2 Dikdörtgen"/>
          <p:cNvSpPr/>
          <p:nvPr/>
        </p:nvSpPr>
        <p:spPr>
          <a:xfrm>
            <a:off x="179512" y="1124744"/>
            <a:ext cx="8964488" cy="1938992"/>
          </a:xfrm>
          <a:prstGeom prst="rect">
            <a:avLst/>
          </a:prstGeom>
        </p:spPr>
        <p:txBody>
          <a:bodyPr wrap="square">
            <a:spAutoFit/>
          </a:bodyPr>
          <a:lstStyle/>
          <a:p>
            <a:r>
              <a:rPr lang="tr-TR" sz="2400" dirty="0" smtClean="0">
                <a:latin typeface="Trebuchet MS" panose="020B0603020202020204" pitchFamily="34" charset="0"/>
              </a:rPr>
              <a:t>Yüksek basınçlı döküm teknolojisi gerek tasarım gerek üretimde büyük esneklik sağlar.</a:t>
            </a:r>
          </a:p>
          <a:p>
            <a:r>
              <a:rPr lang="tr-TR" sz="2400" dirty="0" smtClean="0">
                <a:latin typeface="Trebuchet MS" panose="020B0603020202020204" pitchFamily="34" charset="0"/>
              </a:rPr>
              <a:t>Mg alaşımlarının mükemmel kalıp doldurma becerileri büyük, karmaşık ve ince parçaların bu şekilde ve ekonomik üretilmesini mümkün kılar.</a:t>
            </a:r>
          </a:p>
        </p:txBody>
      </p:sp>
      <p:pic>
        <p:nvPicPr>
          <p:cNvPr id="92162" name="Picture 2"/>
          <p:cNvPicPr>
            <a:picLocks noChangeAspect="1" noChangeArrowheads="1"/>
          </p:cNvPicPr>
          <p:nvPr/>
        </p:nvPicPr>
        <p:blipFill>
          <a:blip r:embed="rId2" cstate="print">
            <a:lum bright="-1000"/>
          </a:blip>
          <a:srcRect l="26284" t="23250" r="28334" b="13751"/>
          <a:stretch>
            <a:fillRect/>
          </a:stretch>
        </p:blipFill>
        <p:spPr bwMode="auto">
          <a:xfrm>
            <a:off x="94002" y="2924944"/>
            <a:ext cx="4982054" cy="3888432"/>
          </a:xfrm>
          <a:prstGeom prst="rect">
            <a:avLst/>
          </a:prstGeom>
          <a:noFill/>
          <a:ln w="9525">
            <a:noFill/>
            <a:miter lim="800000"/>
            <a:headEnd/>
            <a:tailEnd/>
          </a:ln>
        </p:spPr>
      </p:pic>
      <p:pic>
        <p:nvPicPr>
          <p:cNvPr id="92164" name="Picture 4"/>
          <p:cNvPicPr>
            <a:picLocks noChangeAspect="1" noChangeArrowheads="1"/>
          </p:cNvPicPr>
          <p:nvPr/>
        </p:nvPicPr>
        <p:blipFill>
          <a:blip r:embed="rId3" cstate="print">
            <a:lum bright="-1000"/>
          </a:blip>
          <a:srcRect l="40673" t="23250" r="5644" b="12766"/>
          <a:stretch>
            <a:fillRect/>
          </a:stretch>
        </p:blipFill>
        <p:spPr bwMode="auto">
          <a:xfrm>
            <a:off x="4738217" y="3429000"/>
            <a:ext cx="4405783" cy="2952328"/>
          </a:xfrm>
          <a:prstGeom prst="rect">
            <a:avLst/>
          </a:prstGeom>
          <a:noFill/>
          <a:ln w="9525">
            <a:noFill/>
            <a:miter lim="800000"/>
            <a:headEnd/>
            <a:tailEnd/>
          </a:ln>
        </p:spPr>
      </p:pic>
    </p:spTree>
    <p:extLst>
      <p:ext uri="{BB962C8B-B14F-4D97-AF65-F5344CB8AC3E}">
        <p14:creationId xmlns:p14="http://schemas.microsoft.com/office/powerpoint/2010/main" val="346314991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476672"/>
            <a:ext cx="7344816" cy="594320"/>
          </a:xfrm>
        </p:spPr>
        <p:txBody>
          <a:bodyPr>
            <a:normAutofit fontScale="90000"/>
          </a:bodyPr>
          <a:lstStyle/>
          <a:p>
            <a:r>
              <a:rPr lang="tr-TR" dirty="0" smtClean="0">
                <a:latin typeface="Trebuchet MS" panose="020B0603020202020204" pitchFamily="34" charset="0"/>
              </a:rPr>
              <a:t>Basınçlı döküm</a:t>
            </a:r>
            <a:endParaRPr lang="tr-TR" dirty="0">
              <a:latin typeface="Trebuchet MS" panose="020B0603020202020204" pitchFamily="34" charset="0"/>
            </a:endParaRPr>
          </a:p>
        </p:txBody>
      </p:sp>
      <p:pic>
        <p:nvPicPr>
          <p:cNvPr id="19458" name="Picture 2"/>
          <p:cNvPicPr>
            <a:picLocks noChangeAspect="1" noChangeArrowheads="1"/>
          </p:cNvPicPr>
          <p:nvPr/>
        </p:nvPicPr>
        <p:blipFill rotWithShape="1">
          <a:blip r:embed="rId2" cstate="print">
            <a:lum bright="-1000"/>
            <a:extLst>
              <a:ext uri="{28A0092B-C50C-407E-A947-70E740481C1C}">
                <a14:useLocalDpi xmlns:a14="http://schemas.microsoft.com/office/drawing/2010/main" val="0"/>
              </a:ext>
            </a:extLst>
          </a:blip>
          <a:srcRect l="11949" t="21360" r="26689" b="10584"/>
          <a:stretch/>
        </p:blipFill>
        <p:spPr bwMode="auto">
          <a:xfrm>
            <a:off x="755576" y="1124744"/>
            <a:ext cx="7848872"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Metin kutusu"/>
          <p:cNvSpPr txBox="1"/>
          <p:nvPr/>
        </p:nvSpPr>
        <p:spPr>
          <a:xfrm>
            <a:off x="1259632" y="6021288"/>
            <a:ext cx="6624736" cy="461665"/>
          </a:xfrm>
          <a:prstGeom prst="rect">
            <a:avLst/>
          </a:prstGeom>
          <a:noFill/>
        </p:spPr>
        <p:txBody>
          <a:bodyPr wrap="square" rtlCol="0">
            <a:spAutoFit/>
          </a:bodyPr>
          <a:lstStyle/>
          <a:p>
            <a:r>
              <a:rPr lang="tr-TR" sz="2400" dirty="0" smtClean="0">
                <a:latin typeface="Trebuchet MS" pitchFamily="34" charset="0"/>
              </a:rPr>
              <a:t>Soğuk kamaralı basınçlı döküm sistemi</a:t>
            </a:r>
            <a:endParaRPr lang="tr-TR" sz="2400" dirty="0">
              <a:latin typeface="Trebuchet MS" pitchFamily="34" charset="0"/>
            </a:endParaRPr>
          </a:p>
        </p:txBody>
      </p:sp>
      <p:sp useBgFill="1">
        <p:nvSpPr>
          <p:cNvPr id="6" name="5 Metin kutusu"/>
          <p:cNvSpPr txBox="1"/>
          <p:nvPr/>
        </p:nvSpPr>
        <p:spPr>
          <a:xfrm>
            <a:off x="1619672" y="5621178"/>
            <a:ext cx="2232248" cy="400110"/>
          </a:xfrm>
          <a:prstGeom prst="rect">
            <a:avLst/>
          </a:prstGeom>
        </p:spPr>
        <p:txBody>
          <a:bodyPr wrap="square" rtlCol="0">
            <a:spAutoFit/>
          </a:bodyPr>
          <a:lstStyle/>
          <a:p>
            <a:r>
              <a:rPr lang="tr-TR" sz="2000" dirty="0" smtClean="0">
                <a:latin typeface="Trebuchet MS" pitchFamily="34" charset="0"/>
              </a:rPr>
              <a:t>Kalıp boşluğu</a:t>
            </a:r>
            <a:endParaRPr lang="tr-TR" sz="2000" dirty="0">
              <a:latin typeface="Trebuchet MS" pitchFamily="34" charset="0"/>
            </a:endParaRPr>
          </a:p>
        </p:txBody>
      </p:sp>
      <p:sp useBgFill="1">
        <p:nvSpPr>
          <p:cNvPr id="7" name="6 Metin kutusu"/>
          <p:cNvSpPr txBox="1"/>
          <p:nvPr/>
        </p:nvSpPr>
        <p:spPr>
          <a:xfrm>
            <a:off x="4716016" y="4869160"/>
            <a:ext cx="1368152" cy="400110"/>
          </a:xfrm>
          <a:prstGeom prst="rect">
            <a:avLst/>
          </a:prstGeom>
        </p:spPr>
        <p:txBody>
          <a:bodyPr wrap="square" rtlCol="0">
            <a:spAutoFit/>
          </a:bodyPr>
          <a:lstStyle/>
          <a:p>
            <a:r>
              <a:rPr lang="tr-TR" sz="2000" dirty="0" smtClean="0">
                <a:latin typeface="Trebuchet MS" pitchFamily="34" charset="0"/>
              </a:rPr>
              <a:t>Eriyik doz</a:t>
            </a:r>
            <a:endParaRPr lang="tr-TR" sz="2000" dirty="0">
              <a:latin typeface="Trebuchet MS" pitchFamily="34" charset="0"/>
            </a:endParaRPr>
          </a:p>
        </p:txBody>
      </p:sp>
      <p:sp useBgFill="1">
        <p:nvSpPr>
          <p:cNvPr id="8" name="7 Metin kutusu"/>
          <p:cNvSpPr txBox="1"/>
          <p:nvPr/>
        </p:nvSpPr>
        <p:spPr>
          <a:xfrm>
            <a:off x="4860032" y="3212976"/>
            <a:ext cx="1368152" cy="400110"/>
          </a:xfrm>
          <a:prstGeom prst="rect">
            <a:avLst/>
          </a:prstGeom>
        </p:spPr>
        <p:txBody>
          <a:bodyPr wrap="square" rtlCol="0">
            <a:spAutoFit/>
          </a:bodyPr>
          <a:lstStyle/>
          <a:p>
            <a:r>
              <a:rPr lang="tr-TR" sz="2000" dirty="0" smtClean="0">
                <a:latin typeface="Trebuchet MS" pitchFamily="34" charset="0"/>
              </a:rPr>
              <a:t>Eriyik doz</a:t>
            </a:r>
            <a:endParaRPr lang="tr-TR" sz="2000" dirty="0">
              <a:latin typeface="Trebuchet MS" pitchFamily="34" charset="0"/>
            </a:endParaRPr>
          </a:p>
        </p:txBody>
      </p:sp>
      <p:sp useBgFill="1">
        <p:nvSpPr>
          <p:cNvPr id="9" name="8 Metin kutusu"/>
          <p:cNvSpPr txBox="1"/>
          <p:nvPr/>
        </p:nvSpPr>
        <p:spPr>
          <a:xfrm>
            <a:off x="6372200" y="4869160"/>
            <a:ext cx="1368152" cy="400110"/>
          </a:xfrm>
          <a:prstGeom prst="rect">
            <a:avLst/>
          </a:prstGeom>
        </p:spPr>
        <p:txBody>
          <a:bodyPr wrap="square" rtlCol="0">
            <a:spAutoFit/>
          </a:bodyPr>
          <a:lstStyle/>
          <a:p>
            <a:r>
              <a:rPr lang="tr-TR" sz="2000" dirty="0" smtClean="0">
                <a:latin typeface="Trebuchet MS" pitchFamily="34" charset="0"/>
              </a:rPr>
              <a:t>piston</a:t>
            </a:r>
            <a:endParaRPr lang="tr-TR" sz="2000" dirty="0">
              <a:latin typeface="Trebuchet MS" pitchFamily="34" charset="0"/>
            </a:endParaRPr>
          </a:p>
        </p:txBody>
      </p:sp>
      <p:sp useBgFill="1">
        <p:nvSpPr>
          <p:cNvPr id="10" name="9 Metin kutusu"/>
          <p:cNvSpPr txBox="1"/>
          <p:nvPr/>
        </p:nvSpPr>
        <p:spPr>
          <a:xfrm>
            <a:off x="3779912" y="1124744"/>
            <a:ext cx="1656184" cy="400110"/>
          </a:xfrm>
          <a:prstGeom prst="rect">
            <a:avLst/>
          </a:prstGeom>
        </p:spPr>
        <p:txBody>
          <a:bodyPr wrap="square" rtlCol="0">
            <a:spAutoFit/>
          </a:bodyPr>
          <a:lstStyle/>
          <a:p>
            <a:r>
              <a:rPr lang="tr-TR" sz="2000" dirty="0" smtClean="0">
                <a:latin typeface="Trebuchet MS" pitchFamily="34" charset="0"/>
              </a:rPr>
              <a:t>Hidrolik pres</a:t>
            </a:r>
            <a:endParaRPr lang="tr-TR" sz="2000" dirty="0">
              <a:latin typeface="Trebuchet MS" pitchFamily="34" charset="0"/>
            </a:endParaRPr>
          </a:p>
        </p:txBody>
      </p:sp>
      <p:sp useBgFill="1">
        <p:nvSpPr>
          <p:cNvPr id="11" name="10 Metin kutusu"/>
          <p:cNvSpPr txBox="1"/>
          <p:nvPr/>
        </p:nvSpPr>
        <p:spPr>
          <a:xfrm>
            <a:off x="2195736" y="1124744"/>
            <a:ext cx="1368152" cy="400110"/>
          </a:xfrm>
          <a:prstGeom prst="rect">
            <a:avLst/>
          </a:prstGeom>
        </p:spPr>
        <p:txBody>
          <a:bodyPr wrap="square" rtlCol="0">
            <a:spAutoFit/>
          </a:bodyPr>
          <a:lstStyle/>
          <a:p>
            <a:r>
              <a:rPr lang="tr-TR" sz="2000" dirty="0" smtClean="0">
                <a:latin typeface="Trebuchet MS" pitchFamily="34" charset="0"/>
              </a:rPr>
              <a:t>kalıp</a:t>
            </a:r>
            <a:endParaRPr lang="tr-TR" sz="2000" dirty="0">
              <a:latin typeface="Trebuchet MS" pitchFamily="34" charset="0"/>
            </a:endParaRPr>
          </a:p>
        </p:txBody>
      </p:sp>
    </p:spTree>
    <p:extLst>
      <p:ext uri="{BB962C8B-B14F-4D97-AF65-F5344CB8AC3E}">
        <p14:creationId xmlns:p14="http://schemas.microsoft.com/office/powerpoint/2010/main" val="172014073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530424"/>
            <a:ext cx="7344816" cy="594320"/>
          </a:xfrm>
        </p:spPr>
        <p:txBody>
          <a:bodyPr>
            <a:normAutofit fontScale="90000"/>
          </a:bodyPr>
          <a:lstStyle/>
          <a:p>
            <a:r>
              <a:rPr lang="tr-TR" dirty="0" smtClean="0">
                <a:latin typeface="Trebuchet MS" panose="020B0603020202020204" pitchFamily="34" charset="0"/>
              </a:rPr>
              <a:t>Basınçlı döküm</a:t>
            </a:r>
            <a:endParaRPr lang="tr-TR" dirty="0">
              <a:latin typeface="Trebuchet MS" panose="020B0603020202020204" pitchFamily="34" charset="0"/>
            </a:endParaRP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164" t="23666" r="37947" b="56978"/>
          <a:stretch/>
        </p:blipFill>
        <p:spPr bwMode="auto">
          <a:xfrm>
            <a:off x="7211150" y="3417663"/>
            <a:ext cx="1681327" cy="1681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Metin kutusu"/>
          <p:cNvSpPr txBox="1"/>
          <p:nvPr/>
        </p:nvSpPr>
        <p:spPr>
          <a:xfrm>
            <a:off x="179512" y="1174968"/>
            <a:ext cx="8784976" cy="5278368"/>
          </a:xfrm>
          <a:prstGeom prst="rect">
            <a:avLst/>
          </a:prstGeom>
          <a:noFill/>
        </p:spPr>
        <p:txBody>
          <a:bodyPr wrap="square" rtlCol="0">
            <a:spAutoFit/>
          </a:bodyPr>
          <a:lstStyle/>
          <a:p>
            <a:r>
              <a:rPr lang="tr-TR" sz="2600" dirty="0" smtClean="0">
                <a:latin typeface="Trebuchet MS" pitchFamily="34" charset="0"/>
              </a:rPr>
              <a:t>Sıcak kamaralı/soğuk kamaralı basınçlı döküm</a:t>
            </a:r>
          </a:p>
          <a:p>
            <a:endParaRPr lang="tr-TR" sz="1100" dirty="0" smtClean="0">
              <a:latin typeface="Trebuchet MS" pitchFamily="34" charset="0"/>
            </a:endParaRPr>
          </a:p>
          <a:p>
            <a:r>
              <a:rPr lang="tr-TR" sz="2600" dirty="0" smtClean="0">
                <a:latin typeface="Trebuchet MS" pitchFamily="34" charset="0"/>
              </a:rPr>
              <a:t>Mg üretiminde en popüler ve en ekonomik yöntem</a:t>
            </a:r>
          </a:p>
          <a:p>
            <a:r>
              <a:rPr lang="tr-TR" sz="2600" dirty="0" smtClean="0">
                <a:latin typeface="Trebuchet MS" pitchFamily="34" charset="0"/>
              </a:rPr>
              <a:t>Düşük döküm sıcaklığı: 650-680 </a:t>
            </a:r>
            <a:r>
              <a:rPr lang="tr-TR" sz="2600" dirty="0" smtClean="0">
                <a:latin typeface="Trebuchet MS" pitchFamily="34" charset="0"/>
                <a:sym typeface="Symbol"/>
              </a:rPr>
              <a:t></a:t>
            </a:r>
            <a:r>
              <a:rPr lang="tr-TR" sz="2600" dirty="0" smtClean="0">
                <a:latin typeface="Trebuchet MS" pitchFamily="34" charset="0"/>
              </a:rPr>
              <a:t>C</a:t>
            </a:r>
          </a:p>
          <a:p>
            <a:r>
              <a:rPr lang="tr-TR" sz="2600" dirty="0" smtClean="0">
                <a:latin typeface="Trebuchet MS" pitchFamily="34" charset="0"/>
              </a:rPr>
              <a:t>Düşük ısı içeriği: alüminyumdan %50 daha hızlı eritilebilir.</a:t>
            </a:r>
          </a:p>
          <a:p>
            <a:r>
              <a:rPr lang="tr-TR" sz="2600" dirty="0" smtClean="0">
                <a:latin typeface="Trebuchet MS" pitchFamily="34" charset="0"/>
              </a:rPr>
              <a:t>Hassas ve kaliteli yüzey</a:t>
            </a:r>
          </a:p>
          <a:p>
            <a:r>
              <a:rPr lang="tr-TR" sz="2600" dirty="0" smtClean="0">
                <a:latin typeface="Trebuchet MS" pitchFamily="34" charset="0"/>
              </a:rPr>
              <a:t>Demir kalıplarla etkileşimi sınırlı/</a:t>
            </a:r>
            <a:r>
              <a:rPr lang="tr-TR" sz="2600" dirty="0" smtClean="0">
                <a:latin typeface="Trebuchet MS" pitchFamily="34" charset="0"/>
                <a:sym typeface="Symbol"/>
              </a:rPr>
              <a:t></a:t>
            </a:r>
            <a:r>
              <a:rPr lang="tr-TR" sz="2600" dirty="0" smtClean="0">
                <a:latin typeface="Trebuchet MS" pitchFamily="34" charset="0"/>
              </a:rPr>
              <a:t> kalıp ömrü</a:t>
            </a:r>
          </a:p>
          <a:p>
            <a:r>
              <a:rPr lang="tr-TR" sz="2600" dirty="0" smtClean="0">
                <a:latin typeface="Trebuchet MS" pitchFamily="34" charset="0"/>
              </a:rPr>
              <a:t>İşlenebilirliği iyi</a:t>
            </a:r>
          </a:p>
          <a:p>
            <a:r>
              <a:rPr lang="tr-TR" sz="2600" dirty="0" smtClean="0">
                <a:latin typeface="Trebuchet MS" pitchFamily="34" charset="0"/>
              </a:rPr>
              <a:t>Yüksek basınç ile hızlı kalıp dolumu</a:t>
            </a:r>
          </a:p>
          <a:p>
            <a:endParaRPr lang="tr-TR" sz="1400" dirty="0" smtClean="0">
              <a:latin typeface="Trebuchet MS" pitchFamily="34" charset="0"/>
            </a:endParaRPr>
          </a:p>
          <a:p>
            <a:r>
              <a:rPr lang="tr-TR" sz="2600" dirty="0" smtClean="0">
                <a:latin typeface="Trebuchet MS" pitchFamily="34" charset="0"/>
              </a:rPr>
              <a:t>Yüksek üretim verimi ve hızlı katılaşma</a:t>
            </a:r>
          </a:p>
          <a:p>
            <a:r>
              <a:rPr lang="tr-TR" sz="2600" dirty="0" smtClean="0">
                <a:latin typeface="Trebuchet MS" pitchFamily="34" charset="0"/>
              </a:rPr>
              <a:t>İnce et kalınlıklı, son şekilde parçalar</a:t>
            </a:r>
          </a:p>
          <a:p>
            <a:r>
              <a:rPr lang="tr-TR" sz="2600" dirty="0" smtClean="0">
                <a:latin typeface="Trebuchet MS" pitchFamily="34" charset="0"/>
              </a:rPr>
              <a:t>İnce taneli ve iyi mekanik özelliklere </a:t>
            </a:r>
          </a:p>
          <a:p>
            <a:r>
              <a:rPr lang="tr-TR" sz="2600" dirty="0" smtClean="0">
                <a:latin typeface="Trebuchet MS" pitchFamily="34" charset="0"/>
              </a:rPr>
              <a:t>sahip </a:t>
            </a:r>
            <a:r>
              <a:rPr lang="tr-TR" sz="2600" dirty="0" err="1" smtClean="0">
                <a:latin typeface="Trebuchet MS" pitchFamily="34" charset="0"/>
              </a:rPr>
              <a:t>mikroyapı</a:t>
            </a:r>
            <a:endParaRPr lang="tr-TR" sz="2600" dirty="0">
              <a:latin typeface="Trebuchet MS" pitchFamily="34" charset="0"/>
            </a:endParaRP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460" t="40257" r="29651" b="41309"/>
          <a:stretch/>
        </p:blipFill>
        <p:spPr bwMode="auto">
          <a:xfrm>
            <a:off x="7211149" y="5122650"/>
            <a:ext cx="1681329" cy="160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001803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539552" y="692696"/>
            <a:ext cx="7344816" cy="594320"/>
          </a:xfrm>
        </p:spPr>
        <p:txBody>
          <a:bodyPr>
            <a:normAutofit fontScale="90000"/>
          </a:bodyPr>
          <a:lstStyle/>
          <a:p>
            <a:r>
              <a:rPr lang="tr-TR" dirty="0" smtClean="0">
                <a:latin typeface="Trebuchet MS" panose="020B0603020202020204" pitchFamily="34" charset="0"/>
              </a:rPr>
              <a:t>Magnezyum dökümü</a:t>
            </a:r>
            <a:endParaRPr lang="tr-TR" dirty="0">
              <a:latin typeface="Trebuchet MS" panose="020B0603020202020204" pitchFamily="34" charset="0"/>
            </a:endParaRPr>
          </a:p>
        </p:txBody>
      </p:sp>
      <p:sp>
        <p:nvSpPr>
          <p:cNvPr id="3" name="2 Dikdörtgen"/>
          <p:cNvSpPr/>
          <p:nvPr/>
        </p:nvSpPr>
        <p:spPr>
          <a:xfrm>
            <a:off x="467544" y="1471424"/>
            <a:ext cx="8424936" cy="2985433"/>
          </a:xfrm>
          <a:prstGeom prst="rect">
            <a:avLst/>
          </a:prstGeom>
        </p:spPr>
        <p:txBody>
          <a:bodyPr wrap="square">
            <a:spAutoFit/>
          </a:bodyPr>
          <a:lstStyle/>
          <a:p>
            <a:pPr>
              <a:spcAft>
                <a:spcPts val="1200"/>
              </a:spcAft>
            </a:pPr>
            <a:r>
              <a:rPr lang="tr-TR" sz="2800" dirty="0" smtClean="0">
                <a:latin typeface="Trebuchet MS" panose="020B0603020202020204" pitchFamily="34" charset="0"/>
              </a:rPr>
              <a:t>Sıcak kamaralı basınçlı dökümde nispeten küçük  parçalar dökülür; döküm makinaları soğuk kamaralılara göre daha karmaşık ve pahalıdır.</a:t>
            </a:r>
          </a:p>
          <a:p>
            <a:pPr>
              <a:spcAft>
                <a:spcPts val="1200"/>
              </a:spcAft>
            </a:pPr>
            <a:r>
              <a:rPr lang="tr-TR" sz="2800" dirty="0" smtClean="0">
                <a:latin typeface="Trebuchet MS" panose="020B0603020202020204" pitchFamily="34" charset="0"/>
              </a:rPr>
              <a:t>Soğuk </a:t>
            </a:r>
            <a:r>
              <a:rPr lang="tr-TR" sz="2800" dirty="0" smtClean="0">
                <a:latin typeface="Trebuchet MS" panose="020B0603020202020204" pitchFamily="34" charset="0"/>
              </a:rPr>
              <a:t>kamaralılar döküm makinaları </a:t>
            </a:r>
            <a:r>
              <a:rPr lang="tr-TR" sz="2800" dirty="0" smtClean="0">
                <a:latin typeface="Trebuchet MS" panose="020B0603020202020204" pitchFamily="34" charset="0"/>
              </a:rPr>
              <a:t>kalın kesitli parçalar için tercih edilir. </a:t>
            </a:r>
          </a:p>
          <a:p>
            <a:pPr>
              <a:spcAft>
                <a:spcPts val="1200"/>
              </a:spcAft>
            </a:pPr>
            <a:r>
              <a:rPr lang="tr-TR" sz="2800" dirty="0" err="1" smtClean="0">
                <a:latin typeface="Trebuchet MS" panose="020B0603020202020204" pitchFamily="34" charset="0"/>
              </a:rPr>
              <a:t>Oksidasyondan</a:t>
            </a:r>
            <a:r>
              <a:rPr lang="tr-TR" sz="2800" dirty="0" smtClean="0">
                <a:latin typeface="Trebuchet MS" panose="020B0603020202020204" pitchFamily="34" charset="0"/>
              </a:rPr>
              <a:t> korunma daha başarılıdır.</a:t>
            </a:r>
          </a:p>
        </p:txBody>
      </p:sp>
    </p:spTree>
    <p:extLst>
      <p:ext uri="{BB962C8B-B14F-4D97-AF65-F5344CB8AC3E}">
        <p14:creationId xmlns:p14="http://schemas.microsoft.com/office/powerpoint/2010/main" val="327303368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539552" y="674440"/>
            <a:ext cx="7344816" cy="594320"/>
          </a:xfrm>
        </p:spPr>
        <p:txBody>
          <a:bodyPr>
            <a:normAutofit fontScale="90000"/>
          </a:bodyPr>
          <a:lstStyle/>
          <a:p>
            <a:r>
              <a:rPr lang="tr-TR" dirty="0" smtClean="0">
                <a:latin typeface="Trebuchet MS" panose="020B0603020202020204" pitchFamily="34" charset="0"/>
              </a:rPr>
              <a:t>Magnezyum dökümü</a:t>
            </a:r>
            <a:endParaRPr lang="tr-TR" dirty="0">
              <a:latin typeface="Trebuchet MS" panose="020B0603020202020204" pitchFamily="34" charset="0"/>
            </a:endParaRPr>
          </a:p>
        </p:txBody>
      </p:sp>
      <p:sp>
        <p:nvSpPr>
          <p:cNvPr id="2" name="Dikdörtgen 1"/>
          <p:cNvSpPr/>
          <p:nvPr/>
        </p:nvSpPr>
        <p:spPr>
          <a:xfrm>
            <a:off x="323528" y="1508586"/>
            <a:ext cx="8568952" cy="5016758"/>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Standart basınçlı döküme göre vakumlu basınçlı döküm daha az gözenekli ve daha üstün özellikli parçaların dökümünü sağlar.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Magnezyum alaşımları yarı-katı döküm için de çok elverişlidir.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Yarı-katı prosesleri alaşım granülleri veya kısmen katılaşmış alaşım kullanır.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Bu teknik elektronik endüstrisinde kullanılan küçük parçalar için idealdir.</a:t>
            </a:r>
          </a:p>
          <a:p>
            <a:pPr marL="457200" indent="-457200">
              <a:spcAft>
                <a:spcPts val="1200"/>
              </a:spcAft>
              <a:buClr>
                <a:schemeClr val="bg2">
                  <a:lumMod val="50000"/>
                </a:schemeClr>
              </a:buClr>
              <a:buFont typeface="Trebuchet MS" panose="020B0603020202020204" pitchFamily="34" charset="0"/>
              <a:buChar char="●"/>
            </a:pPr>
            <a:endParaRPr lang="tr-TR" sz="2800" dirty="0" smtClean="0">
              <a:latin typeface="Trebuchet MS" panose="020B0603020202020204" pitchFamily="34" charset="0"/>
            </a:endParaRPr>
          </a:p>
        </p:txBody>
      </p:sp>
    </p:spTree>
    <p:extLst>
      <p:ext uri="{BB962C8B-B14F-4D97-AF65-F5344CB8AC3E}">
        <p14:creationId xmlns:p14="http://schemas.microsoft.com/office/powerpoint/2010/main" val="124894392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74440"/>
            <a:ext cx="8352928" cy="594320"/>
          </a:xfrm>
        </p:spPr>
        <p:txBody>
          <a:bodyPr>
            <a:normAutofit fontScale="90000"/>
          </a:bodyPr>
          <a:lstStyle/>
          <a:p>
            <a:r>
              <a:rPr lang="tr-TR" dirty="0" smtClean="0">
                <a:latin typeface="Trebuchet MS" panose="020B0603020202020204" pitchFamily="34" charset="0"/>
              </a:rPr>
              <a:t>Mg alaşımlarının kum dökümü</a:t>
            </a:r>
            <a:endParaRPr lang="tr-TR" dirty="0">
              <a:latin typeface="Trebuchet MS" panose="020B0603020202020204" pitchFamily="34" charset="0"/>
            </a:endParaRPr>
          </a:p>
        </p:txBody>
      </p:sp>
      <p:sp>
        <p:nvSpPr>
          <p:cNvPr id="2" name="Dikdörtgen 1"/>
          <p:cNvSpPr/>
          <p:nvPr/>
        </p:nvSpPr>
        <p:spPr>
          <a:xfrm>
            <a:off x="251520" y="1406381"/>
            <a:ext cx="8568952" cy="5139869"/>
          </a:xfrm>
          <a:prstGeom prst="rect">
            <a:avLst/>
          </a:prstGeom>
        </p:spPr>
        <p:txBody>
          <a:bodyPr wrap="square">
            <a:spAutoFit/>
          </a:bodyPr>
          <a:lstStyle/>
          <a:p>
            <a:pPr>
              <a:spcAft>
                <a:spcPts val="1200"/>
              </a:spcAft>
            </a:pPr>
            <a:r>
              <a:rPr lang="tr-TR" sz="2800" dirty="0" smtClean="0">
                <a:latin typeface="Trebuchet MS" pitchFamily="34" charset="0"/>
              </a:rPr>
              <a:t>Özellikle çökelme sertleşmesi olan alaşımlar dökümle üretilir.</a:t>
            </a:r>
          </a:p>
          <a:p>
            <a:pPr>
              <a:spcAft>
                <a:spcPts val="1200"/>
              </a:spcAft>
            </a:pPr>
            <a:r>
              <a:rPr lang="tr-TR" sz="2800" dirty="0" smtClean="0">
                <a:latin typeface="Trebuchet MS" pitchFamily="34" charset="0"/>
              </a:rPr>
              <a:t>Mg kumun rutubeti ile reaksiyona girerek </a:t>
            </a:r>
            <a:r>
              <a:rPr lang="tr-TR" sz="2800" dirty="0" err="1" smtClean="0">
                <a:latin typeface="Trebuchet MS" pitchFamily="34" charset="0"/>
              </a:rPr>
              <a:t>MgO</a:t>
            </a:r>
            <a:r>
              <a:rPr lang="tr-TR" sz="2800" dirty="0" smtClean="0">
                <a:latin typeface="Trebuchet MS" pitchFamily="34" charset="0"/>
              </a:rPr>
              <a:t> oluşturur ve bu reaksiyondan açığa H çıkar. Oksitler döküm parça yüzeyinde yanma tabir edilen kara lekeler oluşturur; hidrojen ise gözeneklere yol açar. Bu nedenle Mg alaşımlarının kum kalıba dökümlerinde önlem alınmalıdır.</a:t>
            </a:r>
          </a:p>
          <a:p>
            <a:pPr>
              <a:spcAft>
                <a:spcPts val="1200"/>
              </a:spcAft>
            </a:pPr>
            <a:r>
              <a:rPr lang="tr-TR" sz="2800" dirty="0" smtClean="0">
                <a:latin typeface="Trebuchet MS" pitchFamily="34" charset="0"/>
              </a:rPr>
              <a:t>Nemli kalıp kumu, kükürt, borik asit, etil glikol veya amonyum </a:t>
            </a:r>
            <a:r>
              <a:rPr lang="tr-TR" sz="2800" dirty="0" err="1" smtClean="0">
                <a:latin typeface="Trebuchet MS" pitchFamily="34" charset="0"/>
              </a:rPr>
              <a:t>florür</a:t>
            </a:r>
            <a:r>
              <a:rPr lang="tr-TR" sz="2800" dirty="0" smtClean="0">
                <a:latin typeface="Trebuchet MS" pitchFamily="34" charset="0"/>
              </a:rPr>
              <a:t> gibi kimyasallarla karıştırılarak bu reaksiyon önlenmeye çalışılır.</a:t>
            </a:r>
          </a:p>
        </p:txBody>
      </p:sp>
    </p:spTree>
    <p:extLst>
      <p:ext uri="{BB962C8B-B14F-4D97-AF65-F5344CB8AC3E}">
        <p14:creationId xmlns:p14="http://schemas.microsoft.com/office/powerpoint/2010/main" val="215160881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352928" cy="594320"/>
          </a:xfrm>
        </p:spPr>
        <p:txBody>
          <a:bodyPr>
            <a:normAutofit fontScale="90000"/>
          </a:bodyPr>
          <a:lstStyle/>
          <a:p>
            <a:r>
              <a:rPr lang="tr-TR" dirty="0" smtClean="0">
                <a:latin typeface="Trebuchet MS" panose="020B0603020202020204" pitchFamily="34" charset="0"/>
              </a:rPr>
              <a:t>Mg alaşımlarının dökümü</a:t>
            </a:r>
            <a:endParaRPr lang="tr-TR" dirty="0">
              <a:latin typeface="Trebuchet MS" panose="020B0603020202020204" pitchFamily="34" charset="0"/>
            </a:endParaRPr>
          </a:p>
        </p:txBody>
      </p:sp>
      <p:sp>
        <p:nvSpPr>
          <p:cNvPr id="2" name="Dikdörtgen 1"/>
          <p:cNvSpPr/>
          <p:nvPr/>
        </p:nvSpPr>
        <p:spPr>
          <a:xfrm>
            <a:off x="251520" y="1406381"/>
            <a:ext cx="8568952" cy="5139869"/>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err="1" smtClean="0">
                <a:latin typeface="Trebuchet MS" pitchFamily="34" charset="0"/>
              </a:rPr>
              <a:t>Gravite</a:t>
            </a:r>
            <a:r>
              <a:rPr lang="tr-TR" sz="2800" dirty="0" smtClean="0">
                <a:latin typeface="Trebuchet MS" pitchFamily="34" charset="0"/>
              </a:rPr>
              <a:t> döküm süreçlerinde çıkıcının gaz kabarcıklarını sıvı metalden dışarı zorlayacak ve parçanın kalıbın şeklini mükemmel almasını sağlayacak şekilde basınç oluşturmak için mümkün olduğunca yüksek tasarlanması gerekir.</a:t>
            </a:r>
            <a:endParaRPr lang="tr-TR" sz="2800" dirty="0">
              <a:latin typeface="Trebuchet MS" pitchFamily="34" charset="0"/>
            </a:endParaRPr>
          </a:p>
          <a:p>
            <a:pPr marL="457200" indent="-457200">
              <a:spcAft>
                <a:spcPts val="1200"/>
              </a:spcAft>
              <a:buClr>
                <a:schemeClr val="bg2">
                  <a:lumMod val="50000"/>
                </a:schemeClr>
              </a:buClr>
              <a:buFont typeface="Trebuchet MS" panose="020B0603020202020204" pitchFamily="34" charset="0"/>
              <a:buChar char="●"/>
            </a:pPr>
            <a:r>
              <a:rPr lang="tr-TR" sz="2800" dirty="0">
                <a:latin typeface="Trebuchet MS" pitchFamily="34" charset="0"/>
              </a:rPr>
              <a:t>Bir çok Mg alaşımı yüksek miktarlarda Fe, </a:t>
            </a:r>
            <a:r>
              <a:rPr lang="tr-TR" sz="2800" dirty="0" err="1">
                <a:latin typeface="Trebuchet MS" pitchFamily="34" charset="0"/>
              </a:rPr>
              <a:t>Ni</a:t>
            </a:r>
            <a:r>
              <a:rPr lang="tr-TR" sz="2800" dirty="0">
                <a:latin typeface="Trebuchet MS" pitchFamily="34" charset="0"/>
              </a:rPr>
              <a:t> ve </a:t>
            </a:r>
            <a:r>
              <a:rPr lang="tr-TR" sz="2800" dirty="0" err="1">
                <a:latin typeface="Trebuchet MS" pitchFamily="34" charset="0"/>
              </a:rPr>
              <a:t>Cu’ın</a:t>
            </a:r>
            <a:r>
              <a:rPr lang="tr-TR" sz="2800" dirty="0">
                <a:latin typeface="Trebuchet MS" pitchFamily="34" charset="0"/>
              </a:rPr>
              <a:t> neden olduğu potansiyel korozyon sorunlarını gidermek için yüksek saflıkta üretilirler</a:t>
            </a:r>
            <a:r>
              <a:rPr lang="tr-TR" sz="2800" dirty="0" smtClean="0">
                <a:latin typeface="Trebuchet MS" pitchFamily="34" charset="0"/>
              </a:rPr>
              <a:t>.</a:t>
            </a:r>
            <a:endParaRPr lang="tr-TR" sz="2800" dirty="0">
              <a:latin typeface="Trebuchet MS" pitchFamily="34" charset="0"/>
            </a:endParaRPr>
          </a:p>
          <a:p>
            <a:pPr marL="457200" indent="-457200">
              <a:spcAft>
                <a:spcPts val="1200"/>
              </a:spcAft>
              <a:buClr>
                <a:schemeClr val="bg2">
                  <a:lumMod val="50000"/>
                </a:schemeClr>
              </a:buClr>
              <a:buFont typeface="Trebuchet MS" panose="020B0603020202020204" pitchFamily="34" charset="0"/>
              <a:buChar char="●"/>
            </a:pPr>
            <a:r>
              <a:rPr lang="tr-TR" sz="2800" dirty="0">
                <a:latin typeface="Trebuchet MS" pitchFamily="34" charset="0"/>
              </a:rPr>
              <a:t>Kum döküm alaşımları az miktarda </a:t>
            </a:r>
            <a:r>
              <a:rPr lang="tr-TR" sz="2800" dirty="0" err="1">
                <a:latin typeface="Trebuchet MS" pitchFamily="34" charset="0"/>
              </a:rPr>
              <a:t>Zr</a:t>
            </a:r>
            <a:r>
              <a:rPr lang="tr-TR" sz="2800" dirty="0">
                <a:latin typeface="Trebuchet MS" pitchFamily="34" charset="0"/>
              </a:rPr>
              <a:t> ilavesi ile ince tane yapılı üretilirler</a:t>
            </a:r>
            <a:r>
              <a:rPr lang="tr-TR" sz="2800" dirty="0" smtClean="0">
                <a:latin typeface="Trebuchet MS" pitchFamily="34" charset="0"/>
              </a:rPr>
              <a:t>.</a:t>
            </a:r>
            <a:endParaRPr lang="tr-TR" sz="2800" dirty="0">
              <a:latin typeface="Trebuchet MS" pitchFamily="34" charset="0"/>
            </a:endParaRPr>
          </a:p>
        </p:txBody>
      </p:sp>
    </p:spTree>
    <p:extLst>
      <p:ext uri="{BB962C8B-B14F-4D97-AF65-F5344CB8AC3E}">
        <p14:creationId xmlns:p14="http://schemas.microsoft.com/office/powerpoint/2010/main" val="2570108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818456"/>
            <a:ext cx="8229600" cy="594320"/>
          </a:xfrm>
        </p:spPr>
        <p:txBody>
          <a:bodyPr>
            <a:normAutofit fontScale="90000"/>
          </a:bodyPr>
          <a:lstStyle/>
          <a:p>
            <a:r>
              <a:rPr lang="tr-TR" dirty="0" smtClean="0">
                <a:latin typeface="Trebuchet MS" panose="020B0603020202020204" pitchFamily="34" charset="0"/>
              </a:rPr>
              <a:t>Çinko madenciliği</a:t>
            </a:r>
            <a:endParaRPr lang="tr-TR" dirty="0">
              <a:latin typeface="Trebuchet MS" panose="020B0603020202020204" pitchFamily="34" charset="0"/>
            </a:endParaRPr>
          </a:p>
        </p:txBody>
      </p:sp>
      <p:sp>
        <p:nvSpPr>
          <p:cNvPr id="2" name="Dikdörtgen 1"/>
          <p:cNvSpPr/>
          <p:nvPr/>
        </p:nvSpPr>
        <p:spPr>
          <a:xfrm>
            <a:off x="323528" y="1526009"/>
            <a:ext cx="8496944" cy="3847207"/>
          </a:xfrm>
          <a:prstGeom prst="rect">
            <a:avLst/>
          </a:prstGeom>
        </p:spPr>
        <p:txBody>
          <a:bodyPr wrap="square">
            <a:spAutoFit/>
          </a:bodyPr>
          <a:lstStyle/>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Çinko madenlerinin %80’i yer altında iken %8 kadarı yer üstünde, açık madencilik işletmeleridir.</a:t>
            </a:r>
          </a:p>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Buna karşın açık madenciliğin üretimdeki payı %15, yer altı madenciliğininki %64 dür.</a:t>
            </a:r>
          </a:p>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Elde edilen cevherler nadiren metal üretiminde doğrudan kullanılabilecek </a:t>
            </a:r>
            <a:r>
              <a:rPr lang="tr-TR" sz="2800" dirty="0" err="1" smtClean="0">
                <a:latin typeface="Trebuchet MS" panose="020B0603020202020204" pitchFamily="34" charset="0"/>
              </a:rPr>
              <a:t>tenördedir</a:t>
            </a:r>
            <a:r>
              <a:rPr lang="tr-TR" sz="2800" dirty="0" smtClean="0">
                <a:latin typeface="Trebuchet MS" panose="020B0603020202020204" pitchFamily="34" charset="0"/>
              </a:rPr>
              <a:t>.  Bu nedenle cevher zenginleştirme uygulanmak zorundadır.</a:t>
            </a:r>
          </a:p>
        </p:txBody>
      </p:sp>
    </p:spTree>
    <p:extLst>
      <p:ext uri="{BB962C8B-B14F-4D97-AF65-F5344CB8AC3E}">
        <p14:creationId xmlns:p14="http://schemas.microsoft.com/office/powerpoint/2010/main" val="260412367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7344816" cy="594320"/>
          </a:xfrm>
        </p:spPr>
        <p:txBody>
          <a:bodyPr>
            <a:normAutofit fontScale="90000"/>
          </a:bodyPr>
          <a:lstStyle/>
          <a:p>
            <a:r>
              <a:rPr lang="tr-TR" dirty="0" smtClean="0">
                <a:latin typeface="Trebuchet MS" panose="020B0603020202020204" pitchFamily="34" charset="0"/>
              </a:rPr>
              <a:t>Mg dökümünün özellikleri</a:t>
            </a:r>
            <a:endParaRPr lang="tr-TR" dirty="0">
              <a:latin typeface="Trebuchet MS" panose="020B0603020202020204" pitchFamily="34" charset="0"/>
            </a:endParaRPr>
          </a:p>
        </p:txBody>
      </p:sp>
      <p:sp>
        <p:nvSpPr>
          <p:cNvPr id="2" name="Dikdörtgen 1"/>
          <p:cNvSpPr/>
          <p:nvPr/>
        </p:nvSpPr>
        <p:spPr>
          <a:xfrm>
            <a:off x="323528" y="1599178"/>
            <a:ext cx="8568952" cy="4278094"/>
          </a:xfrm>
          <a:prstGeom prst="rect">
            <a:avLst/>
          </a:prstGeom>
        </p:spPr>
        <p:txBody>
          <a:bodyPr wrap="square">
            <a:spAutoFit/>
          </a:bodyPr>
          <a:lstStyle/>
          <a:p>
            <a:pPr>
              <a:spcAft>
                <a:spcPts val="1200"/>
              </a:spcAft>
              <a:buClr>
                <a:schemeClr val="bg2">
                  <a:lumMod val="50000"/>
                </a:schemeClr>
              </a:buClr>
            </a:pPr>
            <a:r>
              <a:rPr lang="tr-TR" sz="2800" b="1" dirty="0" smtClean="0">
                <a:latin typeface="Trebuchet MS" pitchFamily="34" charset="0"/>
              </a:rPr>
              <a:t>Uzun kalıp ömrü</a:t>
            </a:r>
            <a:r>
              <a:rPr lang="tr-TR" sz="2800" dirty="0" smtClean="0">
                <a:latin typeface="Trebuchet MS" pitchFamily="34" charset="0"/>
              </a:rPr>
              <a:t>:</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Alüminyumdan farklı olarak sıvı Mg kalıp çelikleri ile reaksiyona girmezler. Bu sayede kalıp ömrü uzun, üretim verimliliği yüksektir.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Bu olumluluğu düşük erozyona, daha sınırlı sıvı metal ısısına ve kalıbın ısıl yorulma şartlarının hafiflemesine borçluyuz. Mg basınçlı dökümünde kalıp ömürleri alüminyuma göre en az 3-4 kat daha uzundur.</a:t>
            </a:r>
          </a:p>
        </p:txBody>
      </p:sp>
    </p:spTree>
    <p:extLst>
      <p:ext uri="{BB962C8B-B14F-4D97-AF65-F5344CB8AC3E}">
        <p14:creationId xmlns:p14="http://schemas.microsoft.com/office/powerpoint/2010/main" val="374615405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7344816" cy="594320"/>
          </a:xfrm>
        </p:spPr>
        <p:txBody>
          <a:bodyPr>
            <a:normAutofit fontScale="90000"/>
          </a:bodyPr>
          <a:lstStyle/>
          <a:p>
            <a:r>
              <a:rPr lang="tr-TR" dirty="0" smtClean="0">
                <a:latin typeface="Trebuchet MS" panose="020B0603020202020204" pitchFamily="34" charset="0"/>
              </a:rPr>
              <a:t>Mg dökümünün özellikleri</a:t>
            </a:r>
            <a:endParaRPr lang="tr-TR" dirty="0">
              <a:latin typeface="Trebuchet MS" panose="020B0603020202020204" pitchFamily="34" charset="0"/>
            </a:endParaRPr>
          </a:p>
        </p:txBody>
      </p:sp>
      <p:sp>
        <p:nvSpPr>
          <p:cNvPr id="2" name="Dikdörtgen 1"/>
          <p:cNvSpPr/>
          <p:nvPr/>
        </p:nvSpPr>
        <p:spPr>
          <a:xfrm>
            <a:off x="323528" y="1517297"/>
            <a:ext cx="8568952" cy="4431983"/>
          </a:xfrm>
          <a:prstGeom prst="rect">
            <a:avLst/>
          </a:prstGeom>
        </p:spPr>
        <p:txBody>
          <a:bodyPr wrap="square">
            <a:spAutoFit/>
          </a:bodyPr>
          <a:lstStyle/>
          <a:p>
            <a:pPr>
              <a:spcAft>
                <a:spcPts val="1200"/>
              </a:spcAft>
              <a:buClr>
                <a:schemeClr val="bg2">
                  <a:lumMod val="50000"/>
                </a:schemeClr>
              </a:buClr>
            </a:pPr>
            <a:r>
              <a:rPr lang="tr-TR" sz="2800" b="1" dirty="0" smtClean="0">
                <a:latin typeface="Trebuchet MS" pitchFamily="34" charset="0"/>
              </a:rPr>
              <a:t>Talaşlı imalat</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Magnezyum bilinen en kolay işlenebilir metaldir. Metallerin işlenebilirliği yönünden standart oluşturur. İmalat için düşük enerji gereksinimi, daha derin </a:t>
            </a:r>
            <a:r>
              <a:rPr lang="tr-TR" sz="2800" dirty="0" err="1" smtClean="0">
                <a:latin typeface="Trebuchet MS" pitchFamily="34" charset="0"/>
              </a:rPr>
              <a:t>işlemepaylarına</a:t>
            </a:r>
            <a:r>
              <a:rPr lang="tr-TR" sz="2800" dirty="0" smtClean="0">
                <a:latin typeface="Trebuchet MS" pitchFamily="34" charset="0"/>
              </a:rPr>
              <a:t>, daha seri ve verimli çalışmaya imkan tanır.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Magnezyum alaşımları çok net talaş oluşturarak bu konuda katkı sağlar.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Talaşlarını proses etmek kolaydır.</a:t>
            </a:r>
          </a:p>
        </p:txBody>
      </p:sp>
    </p:spTree>
    <p:extLst>
      <p:ext uri="{BB962C8B-B14F-4D97-AF65-F5344CB8AC3E}">
        <p14:creationId xmlns:p14="http://schemas.microsoft.com/office/powerpoint/2010/main" val="233577110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530424"/>
            <a:ext cx="7344816" cy="594320"/>
          </a:xfrm>
        </p:spPr>
        <p:txBody>
          <a:bodyPr>
            <a:normAutofit fontScale="90000"/>
          </a:bodyPr>
          <a:lstStyle/>
          <a:p>
            <a:r>
              <a:rPr lang="tr-TR" dirty="0" smtClean="0">
                <a:latin typeface="Trebuchet MS" panose="020B0603020202020204" pitchFamily="34" charset="0"/>
              </a:rPr>
              <a:t>Mg döküm alaşımları</a:t>
            </a:r>
            <a:endParaRPr lang="tr-TR" dirty="0">
              <a:latin typeface="Trebuchet MS" panose="020B0603020202020204" pitchFamily="34" charset="0"/>
            </a:endParaRPr>
          </a:p>
        </p:txBody>
      </p:sp>
      <p:sp>
        <p:nvSpPr>
          <p:cNvPr id="2" name="Dikdörtgen 1"/>
          <p:cNvSpPr/>
          <p:nvPr/>
        </p:nvSpPr>
        <p:spPr>
          <a:xfrm>
            <a:off x="323528" y="1264686"/>
            <a:ext cx="8496944" cy="5476682"/>
          </a:xfrm>
          <a:prstGeom prst="rect">
            <a:avLst/>
          </a:prstGeom>
        </p:spPr>
        <p:txBody>
          <a:bodyPr wrap="square">
            <a:spAutoFit/>
          </a:bodyPr>
          <a:lstStyle/>
          <a:p>
            <a:r>
              <a:rPr lang="tr-TR" sz="2800" dirty="0" smtClean="0">
                <a:latin typeface="Trebuchet MS" panose="020B0603020202020204" pitchFamily="34" charset="0"/>
              </a:rPr>
              <a:t>Akma mukavemeti</a:t>
            </a:r>
            <a:r>
              <a:rPr lang="tr-TR" sz="2800" b="1" dirty="0" smtClean="0">
                <a:latin typeface="Trebuchet MS" panose="020B0603020202020204" pitchFamily="34" charset="0"/>
              </a:rPr>
              <a:t>: </a:t>
            </a:r>
            <a:r>
              <a:rPr lang="tr-TR" sz="2800" dirty="0" smtClean="0">
                <a:latin typeface="Trebuchet MS" panose="020B0603020202020204" pitchFamily="34" charset="0"/>
              </a:rPr>
              <a:t>75-200</a:t>
            </a:r>
            <a:r>
              <a:rPr lang="tr-TR" sz="2800" dirty="0">
                <a:latin typeface="Trebuchet MS" panose="020B0603020202020204" pitchFamily="34" charset="0"/>
              </a:rPr>
              <a:t> </a:t>
            </a:r>
            <a:r>
              <a:rPr lang="tr-TR" sz="2800" dirty="0" err="1" smtClean="0">
                <a:latin typeface="Trebuchet MS" panose="020B0603020202020204" pitchFamily="34" charset="0"/>
              </a:rPr>
              <a:t>MPa</a:t>
            </a:r>
            <a:endParaRPr lang="tr-TR" sz="2800" dirty="0" smtClean="0">
              <a:latin typeface="Trebuchet MS" panose="020B0603020202020204" pitchFamily="34" charset="0"/>
            </a:endParaRPr>
          </a:p>
          <a:p>
            <a:r>
              <a:rPr lang="tr-TR" sz="2800" dirty="0" smtClean="0">
                <a:latin typeface="Trebuchet MS" panose="020B0603020202020204" pitchFamily="34" charset="0"/>
              </a:rPr>
              <a:t>çekme mukavemeti: 135-285</a:t>
            </a:r>
            <a:r>
              <a:rPr lang="tr-TR" sz="2800" dirty="0">
                <a:latin typeface="Trebuchet MS" panose="020B0603020202020204" pitchFamily="34" charset="0"/>
              </a:rPr>
              <a:t> </a:t>
            </a:r>
            <a:r>
              <a:rPr lang="tr-TR" sz="2800" dirty="0" err="1">
                <a:latin typeface="Trebuchet MS" panose="020B0603020202020204" pitchFamily="34" charset="0"/>
              </a:rPr>
              <a:t>MPa</a:t>
            </a:r>
            <a:r>
              <a:rPr lang="tr-TR" sz="2800" dirty="0">
                <a:latin typeface="Trebuchet MS" panose="020B0603020202020204" pitchFamily="34" charset="0"/>
              </a:rPr>
              <a:t> </a:t>
            </a:r>
            <a:endParaRPr lang="tr-TR" sz="2800" dirty="0" smtClean="0">
              <a:latin typeface="Trebuchet MS" panose="020B0603020202020204" pitchFamily="34" charset="0"/>
            </a:endParaRPr>
          </a:p>
          <a:p>
            <a:r>
              <a:rPr lang="tr-TR" sz="2800" dirty="0" smtClean="0">
                <a:latin typeface="Trebuchet MS" panose="020B0603020202020204" pitchFamily="34" charset="0"/>
              </a:rPr>
              <a:t>Uzama: 2-10</a:t>
            </a:r>
            <a:r>
              <a:rPr lang="tr-TR" sz="2800" dirty="0">
                <a:latin typeface="Trebuchet MS" panose="020B0603020202020204" pitchFamily="34" charset="0"/>
              </a:rPr>
              <a:t>%. </a:t>
            </a:r>
            <a:endParaRPr lang="tr-TR" sz="2800" dirty="0" smtClean="0">
              <a:latin typeface="Trebuchet MS" panose="020B0603020202020204" pitchFamily="34" charset="0"/>
            </a:endParaRPr>
          </a:p>
          <a:p>
            <a:r>
              <a:rPr lang="tr-TR" sz="2800" dirty="0" smtClean="0">
                <a:latin typeface="Trebuchet MS" panose="020B0603020202020204" pitchFamily="34" charset="0"/>
              </a:rPr>
              <a:t>yoğunluk </a:t>
            </a:r>
            <a:r>
              <a:rPr lang="tr-TR" sz="2800" dirty="0">
                <a:latin typeface="Trebuchet MS" panose="020B0603020202020204" pitchFamily="34" charset="0"/>
              </a:rPr>
              <a:t>1.8 g/cm</a:t>
            </a:r>
            <a:r>
              <a:rPr lang="tr-TR" sz="2800" baseline="30000" dirty="0">
                <a:latin typeface="Trebuchet MS" panose="020B0603020202020204" pitchFamily="34" charset="0"/>
              </a:rPr>
              <a:t>3</a:t>
            </a:r>
            <a:r>
              <a:rPr lang="tr-TR" sz="2800" dirty="0">
                <a:latin typeface="Trebuchet MS" panose="020B0603020202020204" pitchFamily="34" charset="0"/>
              </a:rPr>
              <a:t> </a:t>
            </a:r>
            <a:endParaRPr lang="tr-TR" sz="2800" dirty="0" smtClean="0">
              <a:latin typeface="Trebuchet MS" panose="020B0603020202020204" pitchFamily="34" charset="0"/>
            </a:endParaRPr>
          </a:p>
          <a:p>
            <a:r>
              <a:rPr lang="tr-TR" sz="2800" dirty="0" smtClean="0">
                <a:latin typeface="Trebuchet MS" panose="020B0603020202020204" pitchFamily="34" charset="0"/>
              </a:rPr>
              <a:t>Elastik modül: 42 </a:t>
            </a:r>
            <a:r>
              <a:rPr lang="tr-TR" sz="2800" dirty="0" err="1" smtClean="0">
                <a:latin typeface="Trebuchet MS" panose="020B0603020202020204" pitchFamily="34" charset="0"/>
              </a:rPr>
              <a:t>GPa</a:t>
            </a:r>
            <a:endParaRPr lang="tr-TR" sz="2800" u="sng" baseline="30000" dirty="0" smtClean="0">
              <a:latin typeface="Trebuchet MS" panose="020B0603020202020204" pitchFamily="34" charset="0"/>
            </a:endParaRPr>
          </a:p>
          <a:p>
            <a:endParaRPr lang="tr-TR" sz="1400" dirty="0" smtClean="0">
              <a:latin typeface="Trebuchet MS" panose="020B0603020202020204" pitchFamily="34" charset="0"/>
            </a:endParaRPr>
          </a:p>
          <a:p>
            <a:r>
              <a:rPr lang="tr-TR" sz="2800" b="1" dirty="0" smtClean="0">
                <a:latin typeface="Trebuchet MS" panose="020B0603020202020204" pitchFamily="34" charset="0"/>
              </a:rPr>
              <a:t>En yaygın döküm alaşımları</a:t>
            </a:r>
            <a:r>
              <a:rPr lang="tr-TR" sz="2800" dirty="0" smtClean="0">
                <a:latin typeface="Trebuchet MS" panose="020B0603020202020204" pitchFamily="34" charset="0"/>
              </a:rPr>
              <a:t>:</a:t>
            </a:r>
          </a:p>
          <a:p>
            <a:r>
              <a:rPr lang="tr-TR" sz="2800" dirty="0">
                <a:latin typeface="Trebuchet MS" panose="020B0603020202020204" pitchFamily="34" charset="0"/>
              </a:rPr>
              <a:t>AZ63		 </a:t>
            </a:r>
            <a:r>
              <a:rPr lang="tr-TR" sz="2800" dirty="0" smtClean="0">
                <a:latin typeface="Trebuchet MS" panose="020B0603020202020204" pitchFamily="34" charset="0"/>
              </a:rPr>
              <a:t>	ZK61			QE22</a:t>
            </a:r>
            <a:endParaRPr lang="tr-TR" sz="2800" dirty="0">
              <a:latin typeface="Trebuchet MS" panose="020B0603020202020204" pitchFamily="34" charset="0"/>
            </a:endParaRPr>
          </a:p>
          <a:p>
            <a:r>
              <a:rPr lang="tr-TR" sz="2800" dirty="0">
                <a:latin typeface="Trebuchet MS" panose="020B0603020202020204" pitchFamily="34" charset="0"/>
              </a:rPr>
              <a:t>AZ81			</a:t>
            </a:r>
            <a:r>
              <a:rPr lang="tr-TR" sz="2800" dirty="0" smtClean="0">
                <a:latin typeface="Trebuchet MS" panose="020B0603020202020204" pitchFamily="34" charset="0"/>
              </a:rPr>
              <a:t>ZE41			QH21</a:t>
            </a:r>
            <a:endParaRPr lang="tr-TR" sz="2800" dirty="0">
              <a:latin typeface="Trebuchet MS" panose="020B0603020202020204" pitchFamily="34" charset="0"/>
            </a:endParaRPr>
          </a:p>
          <a:p>
            <a:r>
              <a:rPr lang="tr-TR" sz="2800" dirty="0">
                <a:latin typeface="Trebuchet MS" panose="020B0603020202020204" pitchFamily="34" charset="0"/>
              </a:rPr>
              <a:t>AZ91			</a:t>
            </a:r>
            <a:r>
              <a:rPr lang="tr-TR" sz="2800" dirty="0" smtClean="0">
                <a:latin typeface="Trebuchet MS" panose="020B0603020202020204" pitchFamily="34" charset="0"/>
              </a:rPr>
              <a:t>ZC63			WE54</a:t>
            </a:r>
            <a:endParaRPr lang="tr-TR" sz="2800" dirty="0">
              <a:latin typeface="Trebuchet MS" panose="020B0603020202020204" pitchFamily="34" charset="0"/>
            </a:endParaRPr>
          </a:p>
          <a:p>
            <a:r>
              <a:rPr lang="tr-TR" sz="2800" dirty="0">
                <a:latin typeface="Trebuchet MS" panose="020B0603020202020204" pitchFamily="34" charset="0"/>
              </a:rPr>
              <a:t>AM50			</a:t>
            </a:r>
            <a:r>
              <a:rPr lang="tr-TR" sz="2800" dirty="0" smtClean="0">
                <a:latin typeface="Trebuchet MS" panose="020B0603020202020204" pitchFamily="34" charset="0"/>
              </a:rPr>
              <a:t>HK31			WE43</a:t>
            </a:r>
            <a:endParaRPr lang="tr-TR" sz="2800" dirty="0">
              <a:latin typeface="Trebuchet MS" panose="020B0603020202020204" pitchFamily="34" charset="0"/>
            </a:endParaRPr>
          </a:p>
          <a:p>
            <a:r>
              <a:rPr lang="tr-TR" sz="2800" dirty="0">
                <a:latin typeface="Trebuchet MS" panose="020B0603020202020204" pitchFamily="34" charset="0"/>
              </a:rPr>
              <a:t>AM60			</a:t>
            </a:r>
            <a:r>
              <a:rPr lang="tr-TR" sz="2800" dirty="0" smtClean="0">
                <a:latin typeface="Trebuchet MS" panose="020B0603020202020204" pitchFamily="34" charset="0"/>
              </a:rPr>
              <a:t>HZ32			</a:t>
            </a:r>
            <a:r>
              <a:rPr lang="tr-TR" sz="2800" dirty="0">
                <a:latin typeface="Trebuchet MS" panose="020B0603020202020204" pitchFamily="34" charset="0"/>
              </a:rPr>
              <a:t>Elektron </a:t>
            </a:r>
            <a:r>
              <a:rPr lang="tr-TR" sz="2800" dirty="0" smtClean="0">
                <a:latin typeface="Trebuchet MS" panose="020B0603020202020204" pitchFamily="34" charset="0"/>
              </a:rPr>
              <a:t>21</a:t>
            </a:r>
            <a:endParaRPr lang="tr-TR" sz="2800" dirty="0">
              <a:latin typeface="Trebuchet MS" panose="020B0603020202020204" pitchFamily="34" charset="0"/>
            </a:endParaRPr>
          </a:p>
          <a:p>
            <a:r>
              <a:rPr lang="tr-TR" sz="2800" dirty="0" smtClean="0">
                <a:latin typeface="Trebuchet MS" panose="020B0603020202020204" pitchFamily="34" charset="0"/>
              </a:rPr>
              <a:t>ZK51</a:t>
            </a:r>
            <a:endParaRPr lang="tr-TR" sz="2800" dirty="0">
              <a:latin typeface="Trebuchet MS" panose="020B0603020202020204" pitchFamily="34" charset="0"/>
            </a:endParaRPr>
          </a:p>
        </p:txBody>
      </p:sp>
    </p:spTree>
    <p:extLst>
      <p:ext uri="{BB962C8B-B14F-4D97-AF65-F5344CB8AC3E}">
        <p14:creationId xmlns:p14="http://schemas.microsoft.com/office/powerpoint/2010/main" val="222011546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179512" y="1106488"/>
            <a:ext cx="8712968" cy="594320"/>
          </a:xfrm>
        </p:spPr>
        <p:txBody>
          <a:bodyPr>
            <a:noAutofit/>
          </a:bodyPr>
          <a:lstStyle/>
          <a:p>
            <a:r>
              <a:rPr lang="tr-TR" sz="4400" dirty="0" smtClean="0">
                <a:latin typeface="Trebuchet MS" panose="020B0603020202020204" pitchFamily="34" charset="0"/>
              </a:rPr>
              <a:t>Magnezyum alaşımlarının mekanik özellikleri</a:t>
            </a:r>
            <a:endParaRPr lang="tr-TR" sz="4400" dirty="0">
              <a:latin typeface="Trebuchet MS" panose="020B0603020202020204" pitchFamily="34" charset="0"/>
            </a:endParaRPr>
          </a:p>
        </p:txBody>
      </p:sp>
      <p:graphicFrame>
        <p:nvGraphicFramePr>
          <p:cNvPr id="2" name="Tablo 1"/>
          <p:cNvGraphicFramePr>
            <a:graphicFrameLocks noGrp="1"/>
          </p:cNvGraphicFramePr>
          <p:nvPr>
            <p:extLst>
              <p:ext uri="{D42A27DB-BD31-4B8C-83A1-F6EECF244321}">
                <p14:modId xmlns:p14="http://schemas.microsoft.com/office/powerpoint/2010/main" val="2385460769"/>
              </p:ext>
            </p:extLst>
          </p:nvPr>
        </p:nvGraphicFramePr>
        <p:xfrm>
          <a:off x="179512" y="1906488"/>
          <a:ext cx="8725376" cy="4114800"/>
        </p:xfrm>
        <a:graphic>
          <a:graphicData uri="http://schemas.openxmlformats.org/drawingml/2006/table">
            <a:tbl>
              <a:tblPr firstRow="1" bandRow="1">
                <a:tableStyleId>{5C22544A-7EE6-4342-B048-85BDC9FD1C3A}</a:tableStyleId>
              </a:tblPr>
              <a:tblGrid>
                <a:gridCol w="2016224"/>
                <a:gridCol w="936104"/>
                <a:gridCol w="1008112"/>
                <a:gridCol w="1008112"/>
                <a:gridCol w="1008112"/>
                <a:gridCol w="936104"/>
                <a:gridCol w="936104"/>
                <a:gridCol w="876504"/>
              </a:tblGrid>
              <a:tr h="370840">
                <a:tc>
                  <a:txBody>
                    <a:bodyPr/>
                    <a:lstStyle/>
                    <a:p>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AZ91</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AM60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AM50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AM20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AS41</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AS21</a:t>
                      </a:r>
                      <a:endParaRPr lang="tr-TR" sz="24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AE42</a:t>
                      </a:r>
                      <a:endParaRPr lang="tr-TR" sz="2000" dirty="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Çekme, </a:t>
                      </a:r>
                      <a:r>
                        <a:rPr lang="tr-TR" sz="2400" dirty="0" err="1" smtClean="0">
                          <a:latin typeface="Trebuchet MS" panose="020B0603020202020204" pitchFamily="34" charset="0"/>
                        </a:rPr>
                        <a:t>MPa</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240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225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210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190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215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175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230</a:t>
                      </a:r>
                      <a:endParaRPr lang="tr-TR" sz="2400" dirty="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Akma, </a:t>
                      </a:r>
                      <a:r>
                        <a:rPr lang="tr-TR" sz="2400" dirty="0" err="1" smtClean="0">
                          <a:latin typeface="Trebuchet MS" panose="020B0603020202020204" pitchFamily="34" charset="0"/>
                        </a:rPr>
                        <a:t>MPa</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160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130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125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90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140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110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145</a:t>
                      </a:r>
                      <a:endParaRPr lang="tr-TR" sz="2400" dirty="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Akma/basma</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160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130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125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90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140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110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145</a:t>
                      </a:r>
                      <a:endParaRPr lang="tr-TR" sz="2400" dirty="0">
                        <a:latin typeface="Trebuchet MS" panose="020B0603020202020204" pitchFamily="34" charset="0"/>
                      </a:endParaRPr>
                    </a:p>
                  </a:txBody>
                  <a:tcPr/>
                </a:tc>
              </a:tr>
              <a:tr h="316840">
                <a:tc>
                  <a:txBody>
                    <a:bodyPr/>
                    <a:lstStyle/>
                    <a:p>
                      <a:r>
                        <a:rPr lang="tr-TR" sz="2400" dirty="0" smtClean="0">
                          <a:latin typeface="Trebuchet MS" panose="020B0603020202020204" pitchFamily="34" charset="0"/>
                        </a:rPr>
                        <a:t>Uzama %</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3</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8</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12</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6</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9</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10</a:t>
                      </a:r>
                      <a:endParaRPr lang="tr-TR" sz="2400" dirty="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E, </a:t>
                      </a:r>
                      <a:r>
                        <a:rPr lang="tr-TR" sz="2400" dirty="0" err="1" smtClean="0">
                          <a:latin typeface="Trebuchet MS" panose="020B0603020202020204" pitchFamily="34" charset="0"/>
                        </a:rPr>
                        <a:t>GPa</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45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45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45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45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45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45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45</a:t>
                      </a:r>
                      <a:endParaRPr lang="tr-TR" sz="2400" dirty="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G, </a:t>
                      </a:r>
                      <a:r>
                        <a:rPr lang="tr-TR" sz="2400" dirty="0" err="1" smtClean="0">
                          <a:latin typeface="Trebuchet MS" panose="020B0603020202020204" pitchFamily="34" charset="0"/>
                        </a:rPr>
                        <a:t>GPa</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17</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17</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17</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17</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17</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17</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17</a:t>
                      </a:r>
                      <a:endParaRPr lang="tr-TR" sz="2400" dirty="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Sertlik HB</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70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65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60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45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60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55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60</a:t>
                      </a:r>
                      <a:endParaRPr lang="tr-TR" sz="2400" dirty="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Darbe </a:t>
                      </a:r>
                      <a:r>
                        <a:rPr lang="tr-TR" sz="2400" dirty="0" err="1" smtClean="0">
                          <a:latin typeface="Trebuchet MS" panose="020B0603020202020204" pitchFamily="34" charset="0"/>
                        </a:rPr>
                        <a:t>muk</a:t>
                      </a:r>
                      <a:r>
                        <a:rPr lang="tr-TR" sz="2400" dirty="0" smtClean="0">
                          <a:latin typeface="Trebuchet MS" panose="020B0603020202020204" pitchFamily="34" charset="0"/>
                        </a:rPr>
                        <a:t>, J</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6</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17</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18</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18</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4</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5</a:t>
                      </a:r>
                      <a:endParaRPr lang="tr-TR" sz="2400" dirty="0">
                        <a:latin typeface="Trebuchet MS" panose="020B0603020202020204" pitchFamily="34" charset="0"/>
                      </a:endParaRPr>
                    </a:p>
                  </a:txBody>
                  <a:tcPr/>
                </a:tc>
              </a:tr>
            </a:tbl>
          </a:graphicData>
        </a:graphic>
      </p:graphicFrame>
    </p:spTree>
    <p:extLst>
      <p:ext uri="{BB962C8B-B14F-4D97-AF65-F5344CB8AC3E}">
        <p14:creationId xmlns:p14="http://schemas.microsoft.com/office/powerpoint/2010/main" val="119752901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3"/>
          <p:cNvSpPr>
            <a:spLocks noGrp="1"/>
          </p:cNvSpPr>
          <p:nvPr>
            <p:ph type="title"/>
          </p:nvPr>
        </p:nvSpPr>
        <p:spPr>
          <a:xfrm>
            <a:off x="179512" y="1106488"/>
            <a:ext cx="8712968" cy="594320"/>
          </a:xfrm>
        </p:spPr>
        <p:txBody>
          <a:bodyPr>
            <a:noAutofit/>
          </a:bodyPr>
          <a:lstStyle/>
          <a:p>
            <a:r>
              <a:rPr lang="tr-TR" sz="4400" dirty="0" smtClean="0">
                <a:latin typeface="Trebuchet MS" panose="020B0603020202020204" pitchFamily="34" charset="0"/>
              </a:rPr>
              <a:t>Magnezyum alaşımlarının fiziksel özellikleri</a:t>
            </a:r>
            <a:endParaRPr lang="tr-TR" sz="4400" dirty="0">
              <a:latin typeface="Trebuchet MS" panose="020B0603020202020204" pitchFamily="34" charset="0"/>
            </a:endParaRPr>
          </a:p>
        </p:txBody>
      </p:sp>
      <p:graphicFrame>
        <p:nvGraphicFramePr>
          <p:cNvPr id="6" name="Tablo 5"/>
          <p:cNvGraphicFramePr>
            <a:graphicFrameLocks noGrp="1"/>
          </p:cNvGraphicFramePr>
          <p:nvPr>
            <p:extLst>
              <p:ext uri="{D42A27DB-BD31-4B8C-83A1-F6EECF244321}">
                <p14:modId xmlns:p14="http://schemas.microsoft.com/office/powerpoint/2010/main" val="2125064903"/>
              </p:ext>
            </p:extLst>
          </p:nvPr>
        </p:nvGraphicFramePr>
        <p:xfrm>
          <a:off x="251520" y="2039456"/>
          <a:ext cx="8725376" cy="4053840"/>
        </p:xfrm>
        <a:graphic>
          <a:graphicData uri="http://schemas.openxmlformats.org/drawingml/2006/table">
            <a:tbl>
              <a:tblPr firstRow="1" bandRow="1">
                <a:tableStyleId>{5C22544A-7EE6-4342-B048-85BDC9FD1C3A}</a:tableStyleId>
              </a:tblPr>
              <a:tblGrid>
                <a:gridCol w="3168352"/>
                <a:gridCol w="864096"/>
                <a:gridCol w="792088"/>
                <a:gridCol w="792088"/>
                <a:gridCol w="792088"/>
                <a:gridCol w="792088"/>
                <a:gridCol w="792088"/>
                <a:gridCol w="732488"/>
              </a:tblGrid>
              <a:tr h="370840">
                <a:tc>
                  <a:txBody>
                    <a:bodyPr/>
                    <a:lstStyle/>
                    <a:p>
                      <a:endParaRPr lang="tr-TR" sz="20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AZ91</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AM60</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AM50</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AM20</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AS41</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AS21</a:t>
                      </a:r>
                      <a:endParaRPr lang="tr-TR" sz="1800" dirty="0">
                        <a:latin typeface="Trebuchet MS" panose="020B0603020202020204" pitchFamily="34" charset="0"/>
                      </a:endParaRPr>
                    </a:p>
                  </a:txBody>
                  <a:tcPr/>
                </a:tc>
                <a:tc>
                  <a:txBody>
                    <a:bodyPr/>
                    <a:lstStyle/>
                    <a:p>
                      <a:r>
                        <a:rPr lang="tr-TR" sz="1600" dirty="0" smtClean="0">
                          <a:latin typeface="Trebuchet MS" panose="020B0603020202020204" pitchFamily="34" charset="0"/>
                        </a:rPr>
                        <a:t>AE42</a:t>
                      </a:r>
                      <a:endParaRPr lang="tr-TR" sz="1600" dirty="0">
                        <a:latin typeface="Trebuchet MS" panose="020B0603020202020204" pitchFamily="34" charset="0"/>
                      </a:endParaRPr>
                    </a:p>
                  </a:txBody>
                  <a:tcPr/>
                </a:tc>
              </a:tr>
              <a:tr h="370840">
                <a:tc>
                  <a:txBody>
                    <a:bodyPr/>
                    <a:lstStyle/>
                    <a:p>
                      <a:r>
                        <a:rPr lang="tr-TR" sz="2000" dirty="0" smtClean="0">
                          <a:latin typeface="Trebuchet MS" panose="020B0603020202020204" pitchFamily="34" charset="0"/>
                        </a:rPr>
                        <a:t>Yoğunluk, g/cc</a:t>
                      </a:r>
                      <a:endParaRPr lang="tr-TR" sz="20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1.81</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1.8</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1.77</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1.75</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1.77</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1.76</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1.79</a:t>
                      </a:r>
                      <a:endParaRPr lang="tr-TR" sz="1800" dirty="0">
                        <a:latin typeface="Trebuchet MS" panose="020B0603020202020204" pitchFamily="34" charset="0"/>
                      </a:endParaRPr>
                    </a:p>
                  </a:txBody>
                  <a:tcPr/>
                </a:tc>
              </a:tr>
              <a:tr h="370840">
                <a:tc>
                  <a:txBody>
                    <a:bodyPr/>
                    <a:lstStyle/>
                    <a:p>
                      <a:r>
                        <a:rPr lang="tr-TR" sz="2000" dirty="0" err="1" smtClean="0">
                          <a:latin typeface="Trebuchet MS" panose="020B0603020202020204" pitchFamily="34" charset="0"/>
                        </a:rPr>
                        <a:t>Likidüs</a:t>
                      </a:r>
                      <a:r>
                        <a:rPr lang="tr-TR" sz="2000" baseline="0" dirty="0" smtClean="0">
                          <a:latin typeface="Trebuchet MS" panose="020B0603020202020204" pitchFamily="34" charset="0"/>
                        </a:rPr>
                        <a:t> T</a:t>
                      </a:r>
                      <a:endParaRPr lang="tr-TR" sz="20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599</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615</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620</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639</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618</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632</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625</a:t>
                      </a:r>
                      <a:endParaRPr lang="tr-TR" sz="1800" dirty="0">
                        <a:latin typeface="Trebuchet MS" panose="020B0603020202020204" pitchFamily="34" charset="0"/>
                      </a:endParaRPr>
                    </a:p>
                  </a:txBody>
                  <a:tcPr/>
                </a:tc>
              </a:tr>
              <a:tr h="370840">
                <a:tc>
                  <a:txBody>
                    <a:bodyPr/>
                    <a:lstStyle/>
                    <a:p>
                      <a:r>
                        <a:rPr lang="tr-TR" sz="2000" dirty="0" smtClean="0">
                          <a:latin typeface="Trebuchet MS" panose="020B0603020202020204" pitchFamily="34" charset="0"/>
                        </a:rPr>
                        <a:t>Erken</a:t>
                      </a:r>
                      <a:r>
                        <a:rPr lang="tr-TR" sz="2000" baseline="0" dirty="0" smtClean="0">
                          <a:latin typeface="Trebuchet MS" panose="020B0603020202020204" pitchFamily="34" charset="0"/>
                        </a:rPr>
                        <a:t> ergime, C</a:t>
                      </a:r>
                      <a:endParaRPr lang="tr-TR" sz="20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420-435</a:t>
                      </a:r>
                      <a:endParaRPr lang="tr-TR" sz="18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dirty="0" smtClean="0">
                          <a:latin typeface="Trebuchet MS" panose="020B0603020202020204" pitchFamily="34" charset="0"/>
                        </a:rPr>
                        <a:t>420-435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dirty="0" smtClean="0">
                          <a:latin typeface="Trebuchet MS" panose="020B0603020202020204" pitchFamily="34" charset="0"/>
                        </a:rPr>
                        <a:t>420-435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dirty="0" smtClean="0">
                          <a:latin typeface="Trebuchet MS" panose="020B0603020202020204" pitchFamily="34" charset="0"/>
                        </a:rPr>
                        <a:t>420-435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dirty="0" smtClean="0">
                          <a:latin typeface="Trebuchet MS" panose="020B0603020202020204" pitchFamily="34" charset="0"/>
                        </a:rPr>
                        <a:t>420-435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dirty="0" smtClean="0">
                          <a:latin typeface="Trebuchet MS" panose="020B0603020202020204" pitchFamily="34" charset="0"/>
                        </a:rPr>
                        <a:t>420-435</a:t>
                      </a:r>
                    </a:p>
                  </a:txBody>
                  <a:tcPr/>
                </a:tc>
                <a:tc>
                  <a:txBody>
                    <a:bodyPr/>
                    <a:lstStyle/>
                    <a:p>
                      <a:r>
                        <a:rPr lang="tr-TR" sz="1800" dirty="0" smtClean="0">
                          <a:latin typeface="Trebuchet MS" panose="020B0603020202020204" pitchFamily="34" charset="0"/>
                        </a:rPr>
                        <a:t>590</a:t>
                      </a:r>
                      <a:endParaRPr lang="tr-TR" sz="1800" dirty="0">
                        <a:latin typeface="Trebuchet MS" panose="020B0603020202020204" pitchFamily="34" charset="0"/>
                      </a:endParaRPr>
                    </a:p>
                  </a:txBody>
                  <a:tcPr/>
                </a:tc>
              </a:tr>
              <a:tr h="316840">
                <a:tc>
                  <a:txBody>
                    <a:bodyPr/>
                    <a:lstStyle/>
                    <a:p>
                      <a:r>
                        <a:rPr lang="tr-TR" sz="1800" dirty="0" smtClean="0">
                          <a:latin typeface="Trebuchet MS" panose="020B0603020202020204" pitchFamily="34" charset="0"/>
                        </a:rPr>
                        <a:t>Lineer genleşme katsayısı </a:t>
                      </a:r>
                      <a:r>
                        <a:rPr lang="tr-TR" sz="1800" dirty="0" smtClean="0">
                          <a:latin typeface="Trebuchet MS" panose="020B0603020202020204" pitchFamily="34" charset="0"/>
                          <a:sym typeface="Symbol"/>
                        </a:rPr>
                        <a:t>m/m</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26</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26</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26</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26</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26.1</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26.1</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26.1</a:t>
                      </a:r>
                      <a:endParaRPr lang="tr-TR" sz="1800" dirty="0">
                        <a:latin typeface="Trebuchet MS" panose="020B0603020202020204" pitchFamily="34" charset="0"/>
                      </a:endParaRPr>
                    </a:p>
                  </a:txBody>
                  <a:tcPr/>
                </a:tc>
              </a:tr>
              <a:tr h="370840">
                <a:tc>
                  <a:txBody>
                    <a:bodyPr/>
                    <a:lstStyle/>
                    <a:p>
                      <a:r>
                        <a:rPr lang="tr-TR" sz="2000" dirty="0" smtClean="0">
                          <a:latin typeface="Trebuchet MS" panose="020B0603020202020204" pitchFamily="34" charset="0"/>
                        </a:rPr>
                        <a:t>Spesifik ergime</a:t>
                      </a:r>
                      <a:r>
                        <a:rPr lang="tr-TR" sz="2000" baseline="0" dirty="0" smtClean="0">
                          <a:latin typeface="Trebuchet MS" panose="020B0603020202020204" pitchFamily="34" charset="0"/>
                        </a:rPr>
                        <a:t> ısısı </a:t>
                      </a:r>
                      <a:r>
                        <a:rPr lang="tr-TR" sz="2000" baseline="0" dirty="0" err="1" smtClean="0">
                          <a:latin typeface="Trebuchet MS" panose="020B0603020202020204" pitchFamily="34" charset="0"/>
                        </a:rPr>
                        <a:t>kJ</a:t>
                      </a:r>
                      <a:r>
                        <a:rPr lang="tr-TR" sz="2000" baseline="0" dirty="0" smtClean="0">
                          <a:latin typeface="Trebuchet MS" panose="020B0603020202020204" pitchFamily="34" charset="0"/>
                        </a:rPr>
                        <a:t>/kg</a:t>
                      </a:r>
                      <a:endParaRPr lang="tr-TR" sz="20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370</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370</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370</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370</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370</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370</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370</a:t>
                      </a:r>
                      <a:endParaRPr lang="tr-TR" sz="1800" dirty="0">
                        <a:latin typeface="Trebuchet MS" panose="020B0603020202020204"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Spesifik</a:t>
                      </a:r>
                      <a:r>
                        <a:rPr lang="tr-TR" sz="2000" baseline="0" dirty="0" smtClean="0">
                          <a:latin typeface="Trebuchet MS" panose="020B0603020202020204" pitchFamily="34" charset="0"/>
                        </a:rPr>
                        <a:t> ısı </a:t>
                      </a:r>
                      <a:r>
                        <a:rPr lang="tr-TR" sz="2000" baseline="0" dirty="0" err="1" smtClean="0">
                          <a:latin typeface="Trebuchet MS" panose="020B0603020202020204" pitchFamily="34" charset="0"/>
                        </a:rPr>
                        <a:t>kJ</a:t>
                      </a:r>
                      <a:r>
                        <a:rPr lang="tr-TR" sz="2000" baseline="0" dirty="0" smtClean="0">
                          <a:latin typeface="Trebuchet MS" panose="020B0603020202020204" pitchFamily="34" charset="0"/>
                        </a:rPr>
                        <a:t>/kg*K</a:t>
                      </a:r>
                      <a:endParaRPr lang="tr-TR" sz="2000" dirty="0" smtClean="0">
                        <a:latin typeface="Trebuchet MS" panose="020B0603020202020204" pitchFamily="34" charset="0"/>
                      </a:endParaRPr>
                    </a:p>
                  </a:txBody>
                  <a:tcPr/>
                </a:tc>
                <a:tc>
                  <a:txBody>
                    <a:bodyPr/>
                    <a:lstStyle/>
                    <a:p>
                      <a:r>
                        <a:rPr lang="tr-TR" sz="1800" dirty="0" smtClean="0">
                          <a:latin typeface="Trebuchet MS" panose="020B0603020202020204" pitchFamily="34" charset="0"/>
                        </a:rPr>
                        <a:t>1.02</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1.02</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1.02</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1.02</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1.02</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1.02</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1.02</a:t>
                      </a:r>
                      <a:endParaRPr lang="tr-TR" sz="1800" dirty="0">
                        <a:latin typeface="Trebuchet MS" panose="020B0603020202020204" pitchFamily="34" charset="0"/>
                      </a:endParaRPr>
                    </a:p>
                  </a:txBody>
                  <a:tcPr/>
                </a:tc>
              </a:tr>
              <a:tr h="370840">
                <a:tc>
                  <a:txBody>
                    <a:bodyPr/>
                    <a:lstStyle/>
                    <a:p>
                      <a:r>
                        <a:rPr lang="tr-TR" sz="2000" dirty="0" smtClean="0">
                          <a:latin typeface="Trebuchet MS" panose="020B0603020202020204" pitchFamily="34" charset="0"/>
                        </a:rPr>
                        <a:t>Isı iletkenliği W/K*m</a:t>
                      </a:r>
                      <a:endParaRPr lang="tr-TR" sz="20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51</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61</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65</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94</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68</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84</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84</a:t>
                      </a:r>
                      <a:endParaRPr lang="tr-TR" sz="1800" dirty="0">
                        <a:latin typeface="Trebuchet MS" panose="020B0603020202020204" pitchFamily="34" charset="0"/>
                      </a:endParaRPr>
                    </a:p>
                  </a:txBody>
                  <a:tcPr/>
                </a:tc>
              </a:tr>
              <a:tr h="370840">
                <a:tc>
                  <a:txBody>
                    <a:bodyPr/>
                    <a:lstStyle/>
                    <a:p>
                      <a:r>
                        <a:rPr lang="tr-TR" sz="2000" dirty="0" smtClean="0">
                          <a:latin typeface="Trebuchet MS" panose="020B0603020202020204" pitchFamily="34" charset="0"/>
                        </a:rPr>
                        <a:t>Elektrik iletkenliği MS/m</a:t>
                      </a:r>
                      <a:endParaRPr lang="tr-TR" sz="20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6.6</a:t>
                      </a:r>
                      <a:endParaRPr lang="tr-TR" sz="1800" dirty="0">
                        <a:latin typeface="Trebuchet MS" panose="020B0603020202020204" pitchFamily="34" charset="0"/>
                      </a:endParaRPr>
                    </a:p>
                  </a:txBody>
                  <a:tcPr/>
                </a:tc>
                <a:tc>
                  <a:txBody>
                    <a:bodyPr/>
                    <a:lstStyle/>
                    <a:p>
                      <a:r>
                        <a:rPr lang="tr-TR" sz="1800" dirty="0" err="1" smtClean="0">
                          <a:latin typeface="Trebuchet MS" panose="020B0603020202020204" pitchFamily="34" charset="0"/>
                        </a:rPr>
                        <a:t>nm</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9.1</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13.1</a:t>
                      </a:r>
                      <a:endParaRPr lang="tr-TR" sz="1800" dirty="0">
                        <a:latin typeface="Trebuchet MS" panose="020B0603020202020204" pitchFamily="34" charset="0"/>
                      </a:endParaRPr>
                    </a:p>
                  </a:txBody>
                  <a:tcPr/>
                </a:tc>
                <a:tc>
                  <a:txBody>
                    <a:bodyPr/>
                    <a:lstStyle/>
                    <a:p>
                      <a:r>
                        <a:rPr lang="tr-TR" sz="1800" dirty="0" err="1" smtClean="0">
                          <a:latin typeface="Trebuchet MS" panose="020B0603020202020204" pitchFamily="34" charset="0"/>
                        </a:rPr>
                        <a:t>nm</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10.8</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11.7</a:t>
                      </a:r>
                      <a:endParaRPr lang="tr-TR" sz="1800" dirty="0">
                        <a:latin typeface="Trebuchet MS" panose="020B0603020202020204" pitchFamily="34" charset="0"/>
                      </a:endParaRPr>
                    </a:p>
                  </a:txBody>
                  <a:tcPr/>
                </a:tc>
              </a:tr>
            </a:tbl>
          </a:graphicData>
        </a:graphic>
      </p:graphicFrame>
    </p:spTree>
    <p:extLst>
      <p:ext uri="{BB962C8B-B14F-4D97-AF65-F5344CB8AC3E}">
        <p14:creationId xmlns:p14="http://schemas.microsoft.com/office/powerpoint/2010/main" val="7952208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7344816" cy="594320"/>
          </a:xfrm>
        </p:spPr>
        <p:txBody>
          <a:bodyPr>
            <a:normAutofit fontScale="90000"/>
          </a:bodyPr>
          <a:lstStyle/>
          <a:p>
            <a:r>
              <a:rPr lang="tr-TR" dirty="0" smtClean="0">
                <a:latin typeface="Trebuchet MS" panose="020B0603020202020204" pitchFamily="34" charset="0"/>
              </a:rPr>
              <a:t>plastik şekil verme</a:t>
            </a:r>
            <a:endParaRPr lang="tr-TR" dirty="0">
              <a:latin typeface="Trebuchet MS" panose="020B0603020202020204" pitchFamily="34" charset="0"/>
            </a:endParaRPr>
          </a:p>
        </p:txBody>
      </p:sp>
      <p:sp>
        <p:nvSpPr>
          <p:cNvPr id="3" name="2 Dikdörtgen"/>
          <p:cNvSpPr/>
          <p:nvPr/>
        </p:nvSpPr>
        <p:spPr>
          <a:xfrm>
            <a:off x="179512" y="1334373"/>
            <a:ext cx="8712968" cy="5293757"/>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err="1" smtClean="0">
                <a:latin typeface="Trebuchet MS" pitchFamily="34" charset="0"/>
              </a:rPr>
              <a:t>hekzagonal</a:t>
            </a:r>
            <a:r>
              <a:rPr lang="tr-TR" sz="2800" dirty="0" smtClean="0">
                <a:latin typeface="Trebuchet MS" pitchFamily="34" charset="0"/>
              </a:rPr>
              <a:t> kafes yapısı nedeniyle şekillendirilmeleri, kübik kafes yapısındaki alüminyum, bakır ve çelikten daha karmaşıktır.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Bu nedenle magnezyum alaşımları çoğunlukla döküm halinde kullanılırlar.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Plastik şekillendirmede magnezyumu demir, bakır ve alüminyumdan ayıran başlıca özellik çalışma sıcaklıklarıdır.</a:t>
            </a:r>
          </a:p>
          <a:p>
            <a:pPr marL="457200" indent="-457200">
              <a:spcAft>
                <a:spcPts val="1200"/>
              </a:spcAft>
              <a:buClr>
                <a:schemeClr val="bg2">
                  <a:lumMod val="50000"/>
                </a:schemeClr>
              </a:buClr>
              <a:buFont typeface="Trebuchet MS" panose="020B0603020202020204" pitchFamily="34" charset="0"/>
              <a:buChar char="●"/>
            </a:pPr>
            <a:r>
              <a:rPr lang="tr-TR" sz="2800" dirty="0" err="1" smtClean="0">
                <a:latin typeface="Trebuchet MS" pitchFamily="34" charset="0"/>
              </a:rPr>
              <a:t>Hekzagonal</a:t>
            </a:r>
            <a:r>
              <a:rPr lang="tr-TR" sz="2800" dirty="0" smtClean="0">
                <a:latin typeface="Trebuchet MS" pitchFamily="34" charset="0"/>
              </a:rPr>
              <a:t> kafes yapısı nedeniyle magnezyum alaşımlarına uygulanabilecek deformasyon miktarı sınırlıdır.</a:t>
            </a:r>
          </a:p>
        </p:txBody>
      </p:sp>
    </p:spTree>
    <p:extLst>
      <p:ext uri="{BB962C8B-B14F-4D97-AF65-F5344CB8AC3E}">
        <p14:creationId xmlns:p14="http://schemas.microsoft.com/office/powerpoint/2010/main" val="343377793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l="18503" t="49219" r="66027" b="20704"/>
          <a:stretch/>
        </p:blipFill>
        <p:spPr bwMode="auto">
          <a:xfrm>
            <a:off x="5508104" y="3457901"/>
            <a:ext cx="3068473" cy="335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Başlık 3"/>
          <p:cNvSpPr>
            <a:spLocks noGrp="1"/>
          </p:cNvSpPr>
          <p:nvPr>
            <p:ph type="title"/>
          </p:nvPr>
        </p:nvSpPr>
        <p:spPr>
          <a:xfrm>
            <a:off x="395536" y="674440"/>
            <a:ext cx="7344816" cy="594320"/>
          </a:xfrm>
        </p:spPr>
        <p:txBody>
          <a:bodyPr>
            <a:normAutofit fontScale="90000"/>
          </a:bodyPr>
          <a:lstStyle/>
          <a:p>
            <a:r>
              <a:rPr lang="tr-TR" dirty="0" smtClean="0">
                <a:latin typeface="Trebuchet MS" panose="020B0603020202020204" pitchFamily="34" charset="0"/>
              </a:rPr>
              <a:t>Magnezyum işlem alaşımları</a:t>
            </a:r>
            <a:endParaRPr lang="tr-TR" dirty="0">
              <a:latin typeface="Trebuchet MS" panose="020B0603020202020204" pitchFamily="34" charset="0"/>
            </a:endParaRPr>
          </a:p>
        </p:txBody>
      </p:sp>
      <p:sp>
        <p:nvSpPr>
          <p:cNvPr id="2" name="Metin kutusu 1"/>
          <p:cNvSpPr txBox="1"/>
          <p:nvPr/>
        </p:nvSpPr>
        <p:spPr>
          <a:xfrm>
            <a:off x="323528" y="1415673"/>
            <a:ext cx="8712968" cy="4893647"/>
          </a:xfrm>
          <a:prstGeom prst="rect">
            <a:avLst/>
          </a:prstGeom>
          <a:noFill/>
        </p:spPr>
        <p:txBody>
          <a:bodyPr wrap="square" rtlCol="0">
            <a:spAutoFit/>
          </a:bodyPr>
          <a:lstStyle/>
          <a:p>
            <a:r>
              <a:rPr lang="tr-TR" sz="2400" dirty="0" smtClean="0">
                <a:latin typeface="Trebuchet MS" panose="020B0603020202020204" pitchFamily="34" charset="0"/>
              </a:rPr>
              <a:t>Deformasyon </a:t>
            </a:r>
            <a:r>
              <a:rPr lang="tr-TR" sz="2400" dirty="0" smtClean="0">
                <a:latin typeface="Trebuchet MS" panose="020B0603020202020204" pitchFamily="34" charset="0"/>
              </a:rPr>
              <a:t>sadece,</a:t>
            </a:r>
          </a:p>
          <a:p>
            <a:r>
              <a:rPr lang="tr-TR" sz="2400" dirty="0" smtClean="0">
                <a:latin typeface="Trebuchet MS" panose="020B0603020202020204" pitchFamily="34" charset="0"/>
              </a:rPr>
              <a:t>	{1000} bazal düzlemlerinde &lt;1120&gt; yönünde kayma,</a:t>
            </a:r>
          </a:p>
          <a:p>
            <a:r>
              <a:rPr lang="tr-TR" sz="2400" dirty="0" smtClean="0">
                <a:latin typeface="Trebuchet MS" panose="020B0603020202020204" pitchFamily="34" charset="0"/>
              </a:rPr>
              <a:t>	{1012} piramidal düzlemlerde </a:t>
            </a:r>
            <a:r>
              <a:rPr lang="tr-TR" sz="2400" dirty="0" err="1" smtClean="0">
                <a:latin typeface="Trebuchet MS" panose="020B0603020202020204" pitchFamily="34" charset="0"/>
              </a:rPr>
              <a:t>ikizlenme</a:t>
            </a:r>
            <a:r>
              <a:rPr lang="tr-TR" sz="2400" dirty="0" smtClean="0">
                <a:latin typeface="Trebuchet MS" panose="020B0603020202020204" pitchFamily="34" charset="0"/>
              </a:rPr>
              <a:t> ile </a:t>
            </a:r>
          </a:p>
          <a:p>
            <a:r>
              <a:rPr lang="tr-TR" sz="2400" dirty="0">
                <a:latin typeface="Trebuchet MS" panose="020B0603020202020204" pitchFamily="34" charset="0"/>
              </a:rPr>
              <a:t>g</a:t>
            </a:r>
            <a:r>
              <a:rPr lang="tr-TR" sz="2400" dirty="0" smtClean="0">
                <a:latin typeface="Trebuchet MS" panose="020B0603020202020204" pitchFamily="34" charset="0"/>
              </a:rPr>
              <a:t>erçekleşir.</a:t>
            </a:r>
          </a:p>
          <a:p>
            <a:r>
              <a:rPr lang="tr-TR" sz="2400" dirty="0" smtClean="0">
                <a:latin typeface="Trebuchet MS" panose="020B0603020202020204" pitchFamily="34" charset="0"/>
              </a:rPr>
              <a:t>250</a:t>
            </a:r>
            <a:r>
              <a:rPr lang="tr-TR" sz="2400" dirty="0" smtClean="0">
                <a:latin typeface="Trebuchet MS" panose="020B0603020202020204" pitchFamily="34" charset="0"/>
                <a:sym typeface="Symbol"/>
              </a:rPr>
              <a:t></a:t>
            </a:r>
            <a:r>
              <a:rPr lang="tr-TR" sz="2400" dirty="0" smtClean="0">
                <a:latin typeface="Trebuchet MS" panose="020B0603020202020204" pitchFamily="34" charset="0"/>
              </a:rPr>
              <a:t>C üstündeki sıcaklıklarda kayma hem piramidal hem de prizmatik düzlemlerde gerçekleşir.</a:t>
            </a:r>
          </a:p>
          <a:p>
            <a:endParaRPr lang="tr-TR" sz="2400" dirty="0">
              <a:latin typeface="Trebuchet MS" panose="020B0603020202020204" pitchFamily="34" charset="0"/>
            </a:endParaRPr>
          </a:p>
          <a:p>
            <a:r>
              <a:rPr lang="tr-TR" sz="2400" dirty="0" smtClean="0">
                <a:latin typeface="Trebuchet MS" panose="020B0603020202020204" pitchFamily="34" charset="0"/>
              </a:rPr>
              <a:t>Yüksek sıcaklıklarda (300-500</a:t>
            </a:r>
            <a:r>
              <a:rPr lang="tr-TR" sz="2400" dirty="0" smtClean="0">
                <a:latin typeface="Trebuchet MS" panose="020B0603020202020204" pitchFamily="34" charset="0"/>
                <a:sym typeface="Symbol"/>
              </a:rPr>
              <a:t></a:t>
            </a:r>
            <a:r>
              <a:rPr lang="tr-TR" sz="2400" dirty="0" smtClean="0">
                <a:latin typeface="Trebuchet MS" panose="020B0603020202020204" pitchFamily="34" charset="0"/>
              </a:rPr>
              <a:t>C) </a:t>
            </a:r>
          </a:p>
          <a:p>
            <a:r>
              <a:rPr lang="tr-TR" sz="2400" dirty="0" smtClean="0">
                <a:latin typeface="Trebuchet MS" panose="020B0603020202020204" pitchFamily="34" charset="0"/>
              </a:rPr>
              <a:t>şekillendirme daha kolaydır.</a:t>
            </a:r>
          </a:p>
          <a:p>
            <a:r>
              <a:rPr lang="tr-TR" sz="2400" dirty="0" smtClean="0">
                <a:latin typeface="Trebuchet MS" panose="020B0603020202020204" pitchFamily="34" charset="0"/>
              </a:rPr>
              <a:t>Mg alaşımları genel olarak levha, </a:t>
            </a:r>
          </a:p>
          <a:p>
            <a:r>
              <a:rPr lang="tr-TR" sz="2400" dirty="0" smtClean="0">
                <a:latin typeface="Trebuchet MS" panose="020B0603020202020204" pitchFamily="34" charset="0"/>
              </a:rPr>
              <a:t>profil çubuk ve tüp, boru ve </a:t>
            </a:r>
          </a:p>
          <a:p>
            <a:r>
              <a:rPr lang="tr-TR" sz="2400" dirty="0" smtClean="0">
                <a:latin typeface="Trebuchet MS" panose="020B0603020202020204" pitchFamily="34" charset="0"/>
              </a:rPr>
              <a:t>dövme parça şeklinde üretilir.</a:t>
            </a:r>
          </a:p>
          <a:p>
            <a:endParaRPr lang="tr-TR" sz="2400" dirty="0">
              <a:latin typeface="Trebuchet MS" panose="020B0603020202020204" pitchFamily="34" charset="0"/>
            </a:endParaRPr>
          </a:p>
        </p:txBody>
      </p:sp>
    </p:spTree>
    <p:extLst>
      <p:ext uri="{BB962C8B-B14F-4D97-AF65-F5344CB8AC3E}">
        <p14:creationId xmlns:p14="http://schemas.microsoft.com/office/powerpoint/2010/main" val="168952903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74440"/>
            <a:ext cx="8496944" cy="594320"/>
          </a:xfrm>
        </p:spPr>
        <p:txBody>
          <a:bodyPr>
            <a:normAutofit fontScale="90000"/>
          </a:bodyPr>
          <a:lstStyle/>
          <a:p>
            <a:r>
              <a:rPr lang="tr-TR" dirty="0" smtClean="0">
                <a:latin typeface="Trebuchet MS" panose="020B0603020202020204" pitchFamily="34" charset="0"/>
              </a:rPr>
              <a:t>Magnezyum plastik şekil verme</a:t>
            </a:r>
            <a:endParaRPr lang="tr-TR" dirty="0">
              <a:latin typeface="Trebuchet MS" panose="020B0603020202020204" pitchFamily="34" charset="0"/>
            </a:endParaRPr>
          </a:p>
        </p:txBody>
      </p:sp>
      <p:sp>
        <p:nvSpPr>
          <p:cNvPr id="2" name="Dikdörtgen 1"/>
          <p:cNvSpPr/>
          <p:nvPr/>
        </p:nvSpPr>
        <p:spPr>
          <a:xfrm>
            <a:off x="179512" y="1334373"/>
            <a:ext cx="8784976" cy="5262979"/>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Oda sıcaklığında şekil verilebilirliği zayıftır.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Ancak 232-371</a:t>
            </a:r>
            <a:r>
              <a:rPr lang="tr-TR" sz="2800" dirty="0" smtClean="0">
                <a:latin typeface="Trebuchet MS" pitchFamily="34" charset="0"/>
                <a:sym typeface="Symbol"/>
              </a:rPr>
              <a:t></a:t>
            </a:r>
            <a:r>
              <a:rPr lang="tr-TR" sz="2800" dirty="0" smtClean="0">
                <a:latin typeface="Trebuchet MS" pitchFamily="34" charset="0"/>
              </a:rPr>
              <a:t>C aralığına ısıtıldığında bir çok plastik şekil verme yöntemi uygulanabilir.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sıcaklıklarda koruyucu atmosfer gerekmez.</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Mg alaşımlarının </a:t>
            </a:r>
            <a:r>
              <a:rPr lang="tr-TR" sz="2800" dirty="0" err="1" smtClean="0">
                <a:latin typeface="Trebuchet MS" pitchFamily="34" charset="0"/>
              </a:rPr>
              <a:t>işlenebilirliği</a:t>
            </a:r>
            <a:r>
              <a:rPr lang="tr-TR" sz="2800" dirty="0" smtClean="0">
                <a:latin typeface="Trebuchet MS" pitchFamily="34" charset="0"/>
              </a:rPr>
              <a:t> tüm metaller arasında en iyidir. Bu sayede bir çok uygulamada talaşlı imalat maliyetinden sağlanan tasarruf malzemenin yüksek fiyatını dengelemiş olur.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Ancak takımları keskin tutmak ve talaşlar için bolca yer bırakmak gereklidir.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Mg alaşımları en az alüminyum alaşımları kadar kolayca nokta kaynaklanabilir.</a:t>
            </a:r>
            <a:endParaRPr lang="tr-TR" sz="2800" dirty="0">
              <a:latin typeface="Trebuchet MS" pitchFamily="34" charset="0"/>
            </a:endParaRPr>
          </a:p>
        </p:txBody>
      </p:sp>
    </p:spTree>
    <p:extLst>
      <p:ext uri="{BB962C8B-B14F-4D97-AF65-F5344CB8AC3E}">
        <p14:creationId xmlns:p14="http://schemas.microsoft.com/office/powerpoint/2010/main" val="365463357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9512" y="1352957"/>
            <a:ext cx="8856984" cy="5293757"/>
          </a:xfrm>
          <a:prstGeom prst="rect">
            <a:avLst/>
          </a:prstGeom>
        </p:spPr>
        <p:txBody>
          <a:bodyPr wrap="square">
            <a:spAutoFit/>
          </a:bodyPr>
          <a:lstStyle/>
          <a:p>
            <a:pPr marL="342900" indent="-342900">
              <a:buClr>
                <a:schemeClr val="bg2">
                  <a:lumMod val="50000"/>
                </a:schemeClr>
              </a:buClr>
              <a:buFont typeface="Trebuchet MS" panose="020B0603020202020204" pitchFamily="34" charset="0"/>
              <a:buChar char="●"/>
            </a:pPr>
            <a:r>
              <a:rPr lang="tr-TR" sz="2600" dirty="0" smtClean="0">
                <a:latin typeface="Trebuchet MS" pitchFamily="34" charset="0"/>
              </a:rPr>
              <a:t>Mg alaşımları hızla deformasyon sertleşmesi göster</a:t>
            </a:r>
            <a:r>
              <a:rPr lang="tr-TR" sz="2600" dirty="0">
                <a:latin typeface="Trebuchet MS" pitchFamily="34" charset="0"/>
              </a:rPr>
              <a:t>i</a:t>
            </a:r>
            <a:r>
              <a:rPr lang="tr-TR" sz="2600" dirty="0" smtClean="0">
                <a:latin typeface="Trebuchet MS" pitchFamily="34" charset="0"/>
              </a:rPr>
              <a:t>rler ve yumuşatma tavı olmaksızın yüksek deformasyon oranlarında şekillendirilemezler.</a:t>
            </a:r>
          </a:p>
          <a:p>
            <a:pPr marL="342900" indent="-342900">
              <a:buClr>
                <a:schemeClr val="bg2">
                  <a:lumMod val="50000"/>
                </a:schemeClr>
              </a:buClr>
              <a:buFont typeface="Trebuchet MS" panose="020B0603020202020204" pitchFamily="34" charset="0"/>
              <a:buChar char="●"/>
            </a:pPr>
            <a:r>
              <a:rPr lang="tr-TR" sz="2600" dirty="0">
                <a:latin typeface="Trebuchet MS" pitchFamily="34" charset="0"/>
              </a:rPr>
              <a:t>Geniş </a:t>
            </a:r>
            <a:r>
              <a:rPr lang="tr-TR" sz="2600" dirty="0" err="1">
                <a:latin typeface="Trebuchet MS" pitchFamily="34" charset="0"/>
              </a:rPr>
              <a:t>radyüslerde</a:t>
            </a:r>
            <a:r>
              <a:rPr lang="tr-TR" sz="2600" dirty="0">
                <a:latin typeface="Trebuchet MS" pitchFamily="34" charset="0"/>
              </a:rPr>
              <a:t> nazik eğme ve bükme işlemleri soğuk olarak da yapılabilir. Ancak, </a:t>
            </a:r>
            <a:r>
              <a:rPr lang="tr-TR" sz="2600" dirty="0" smtClean="0">
                <a:latin typeface="Trebuchet MS" pitchFamily="34" charset="0"/>
              </a:rPr>
              <a:t>keskin eğmeler, derin çekme operasyonları 260 ile 320</a:t>
            </a:r>
            <a:r>
              <a:rPr lang="tr-TR" sz="2600" dirty="0" smtClean="0">
                <a:latin typeface="Trebuchet MS" pitchFamily="34" charset="0"/>
                <a:sym typeface="Symbol"/>
              </a:rPr>
              <a:t></a:t>
            </a:r>
            <a:r>
              <a:rPr lang="tr-TR" sz="2600" dirty="0" smtClean="0">
                <a:latin typeface="Trebuchet MS" pitchFamily="34" charset="0"/>
              </a:rPr>
              <a:t>C aralığında yapılmalıdır.</a:t>
            </a:r>
          </a:p>
          <a:p>
            <a:pPr marL="342900" indent="-342900">
              <a:buClr>
                <a:schemeClr val="bg2">
                  <a:lumMod val="50000"/>
                </a:schemeClr>
              </a:buClr>
              <a:buFont typeface="Trebuchet MS" panose="020B0603020202020204" pitchFamily="34" charset="0"/>
              <a:buChar char="●"/>
            </a:pPr>
            <a:r>
              <a:rPr lang="tr-TR" sz="2600" dirty="0" smtClean="0">
                <a:latin typeface="Trebuchet MS" pitchFamily="34" charset="0"/>
              </a:rPr>
              <a:t>Yavaş şekillendirme hızlı şekillendirmeden daha iyi sonuç verir.</a:t>
            </a:r>
          </a:p>
          <a:p>
            <a:pPr marL="342900" indent="-342900">
              <a:buClr>
                <a:schemeClr val="bg2">
                  <a:lumMod val="50000"/>
                </a:schemeClr>
              </a:buClr>
              <a:buFont typeface="Trebuchet MS" panose="020B0603020202020204" pitchFamily="34" charset="0"/>
              <a:buChar char="●"/>
            </a:pPr>
            <a:r>
              <a:rPr lang="tr-TR" sz="2600" dirty="0" smtClean="0">
                <a:latin typeface="Trebuchet MS" pitchFamily="34" charset="0"/>
              </a:rPr>
              <a:t>Preste dövme, malzemenin akması için daha fazla süre tanıdığından çekiç dövmesinden daha iyi sonuç verir,</a:t>
            </a:r>
          </a:p>
          <a:p>
            <a:pPr marL="342900" indent="-342900">
              <a:buClr>
                <a:schemeClr val="bg2">
                  <a:lumMod val="50000"/>
                </a:schemeClr>
              </a:buClr>
              <a:buFont typeface="Trebuchet MS" panose="020B0603020202020204" pitchFamily="34" charset="0"/>
              <a:buChar char="●"/>
            </a:pPr>
            <a:r>
              <a:rPr lang="tr-TR" sz="2600" dirty="0" smtClean="0">
                <a:latin typeface="Trebuchet MS" pitchFamily="34" charset="0"/>
              </a:rPr>
              <a:t>Dövme işlemi için sıcaklık aralığı 260 - 430</a:t>
            </a:r>
            <a:r>
              <a:rPr lang="tr-TR" sz="2600" dirty="0" smtClean="0">
                <a:latin typeface="Trebuchet MS" pitchFamily="34" charset="0"/>
                <a:sym typeface="Symbol"/>
              </a:rPr>
              <a:t></a:t>
            </a:r>
            <a:r>
              <a:rPr lang="tr-TR" sz="2600" dirty="0" smtClean="0">
                <a:latin typeface="Trebuchet MS" pitchFamily="34" charset="0"/>
              </a:rPr>
              <a:t>C </a:t>
            </a:r>
            <a:r>
              <a:rPr lang="tr-TR" sz="2600" dirty="0" err="1" smtClean="0">
                <a:latin typeface="Trebuchet MS" pitchFamily="34" charset="0"/>
              </a:rPr>
              <a:t>dir</a:t>
            </a:r>
            <a:r>
              <a:rPr lang="tr-TR" sz="2600" dirty="0" smtClean="0">
                <a:latin typeface="Trebuchet MS" pitchFamily="34" charset="0"/>
              </a:rPr>
              <a:t>. </a:t>
            </a:r>
          </a:p>
          <a:p>
            <a:pPr marL="342900" indent="-342900">
              <a:buClr>
                <a:schemeClr val="bg2">
                  <a:lumMod val="50000"/>
                </a:schemeClr>
              </a:buClr>
              <a:buFont typeface="Trebuchet MS" panose="020B0603020202020204" pitchFamily="34" charset="0"/>
              <a:buChar char="●"/>
            </a:pPr>
            <a:r>
              <a:rPr lang="tr-TR" sz="2600" dirty="0" smtClean="0">
                <a:latin typeface="Trebuchet MS" pitchFamily="34" charset="0"/>
              </a:rPr>
              <a:t>Bu sıcaklık aralığı dışında işlenen metal kolayca kırılır.</a:t>
            </a:r>
          </a:p>
        </p:txBody>
      </p:sp>
      <p:sp>
        <p:nvSpPr>
          <p:cNvPr id="6" name="5 Metin kutusu"/>
          <p:cNvSpPr txBox="1"/>
          <p:nvPr/>
        </p:nvSpPr>
        <p:spPr>
          <a:xfrm>
            <a:off x="251520" y="548680"/>
            <a:ext cx="8712968" cy="769441"/>
          </a:xfrm>
          <a:prstGeom prst="rect">
            <a:avLst/>
          </a:prstGeom>
          <a:noFill/>
        </p:spPr>
        <p:txBody>
          <a:bodyPr wrap="square" rtlCol="0">
            <a:spAutoFit/>
          </a:bodyPr>
          <a:lstStyle/>
          <a:p>
            <a:r>
              <a:rPr lang="tr-TR" sz="4400" dirty="0" smtClean="0">
                <a:solidFill>
                  <a:schemeClr val="accent1">
                    <a:lumMod val="50000"/>
                  </a:schemeClr>
                </a:solidFill>
                <a:latin typeface="Trebuchet MS" pitchFamily="34" charset="0"/>
              </a:rPr>
              <a:t>Sıcak ve soğuk şekillendirme</a:t>
            </a:r>
            <a:endParaRPr lang="tr-TR" sz="4400" dirty="0">
              <a:solidFill>
                <a:schemeClr val="accent1">
                  <a:lumMod val="50000"/>
                </a:schemeClr>
              </a:solidFill>
              <a:latin typeface="Trebuchet MS" pitchFamily="34" charset="0"/>
            </a:endParaRPr>
          </a:p>
        </p:txBody>
      </p:sp>
    </p:spTree>
    <p:extLst>
      <p:ext uri="{BB962C8B-B14F-4D97-AF65-F5344CB8AC3E}">
        <p14:creationId xmlns:p14="http://schemas.microsoft.com/office/powerpoint/2010/main" val="220516133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7344816" cy="594320"/>
          </a:xfrm>
        </p:spPr>
        <p:txBody>
          <a:bodyPr>
            <a:normAutofit fontScale="90000"/>
          </a:bodyPr>
          <a:lstStyle/>
          <a:p>
            <a:r>
              <a:rPr lang="tr-TR" dirty="0" smtClean="0">
                <a:latin typeface="Trebuchet MS" panose="020B0603020202020204" pitchFamily="34" charset="0"/>
              </a:rPr>
              <a:t>plastik şekil verme</a:t>
            </a:r>
            <a:endParaRPr lang="tr-TR" dirty="0">
              <a:latin typeface="Trebuchet MS" panose="020B0603020202020204" pitchFamily="34" charset="0"/>
            </a:endParaRPr>
          </a:p>
        </p:txBody>
      </p:sp>
      <p:sp>
        <p:nvSpPr>
          <p:cNvPr id="3" name="2 Dikdörtgen"/>
          <p:cNvSpPr/>
          <p:nvPr/>
        </p:nvSpPr>
        <p:spPr>
          <a:xfrm>
            <a:off x="251520" y="1533560"/>
            <a:ext cx="8712968" cy="2831544"/>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nedenle Mg alaşımları yüksek sıcaklıklarda  şekillendirilir.</a:t>
            </a:r>
          </a:p>
          <a:p>
            <a:pPr marL="457200" indent="-457200">
              <a:spcBef>
                <a:spcPts val="1200"/>
              </a:spcBef>
              <a:buClr>
                <a:schemeClr val="bg2">
                  <a:lumMod val="50000"/>
                </a:schemeClr>
              </a:buClr>
              <a:buFont typeface="Trebuchet MS" panose="020B0603020202020204" pitchFamily="34" charset="0"/>
              <a:buChar char="●"/>
            </a:pPr>
            <a:r>
              <a:rPr lang="tr-TR" sz="2800" dirty="0" smtClean="0">
                <a:latin typeface="Trebuchet MS" pitchFamily="34" charset="0"/>
              </a:rPr>
              <a:t>Plastik şekillendirme</a:t>
            </a:r>
          </a:p>
          <a:p>
            <a:pPr>
              <a:buClr>
                <a:schemeClr val="bg2">
                  <a:lumMod val="50000"/>
                </a:schemeClr>
              </a:buClr>
            </a:pPr>
            <a:r>
              <a:rPr lang="tr-TR" sz="2800" dirty="0">
                <a:latin typeface="Trebuchet MS" pitchFamily="34" charset="0"/>
              </a:rPr>
              <a:t>	</a:t>
            </a:r>
            <a:r>
              <a:rPr lang="tr-TR" sz="2800" dirty="0" smtClean="0">
                <a:latin typeface="Trebuchet MS" pitchFamily="34" charset="0"/>
              </a:rPr>
              <a:t>	hadde – levha-folyo</a:t>
            </a:r>
          </a:p>
          <a:p>
            <a:pPr>
              <a:buClr>
                <a:schemeClr val="bg2">
                  <a:lumMod val="50000"/>
                </a:schemeClr>
              </a:buClr>
            </a:pPr>
            <a:r>
              <a:rPr lang="tr-TR" sz="2800" dirty="0">
                <a:latin typeface="Trebuchet MS" pitchFamily="34" charset="0"/>
              </a:rPr>
              <a:t>	</a:t>
            </a:r>
            <a:r>
              <a:rPr lang="tr-TR" sz="2800" dirty="0" smtClean="0">
                <a:latin typeface="Trebuchet MS" pitchFamily="34" charset="0"/>
              </a:rPr>
              <a:t>	</a:t>
            </a:r>
            <a:r>
              <a:rPr lang="tr-TR" sz="2800" dirty="0" err="1" smtClean="0">
                <a:latin typeface="Trebuchet MS" pitchFamily="34" charset="0"/>
              </a:rPr>
              <a:t>ekstrüzyon</a:t>
            </a:r>
            <a:r>
              <a:rPr lang="tr-TR" sz="2800" dirty="0" smtClean="0">
                <a:latin typeface="Trebuchet MS" pitchFamily="34" charset="0"/>
              </a:rPr>
              <a:t>- çubuk, boru</a:t>
            </a:r>
          </a:p>
          <a:p>
            <a:pPr>
              <a:buClr>
                <a:schemeClr val="bg2">
                  <a:lumMod val="50000"/>
                </a:schemeClr>
              </a:buClr>
            </a:pPr>
            <a:r>
              <a:rPr lang="tr-TR" sz="2800" dirty="0">
                <a:latin typeface="Trebuchet MS" pitchFamily="34" charset="0"/>
              </a:rPr>
              <a:t>	</a:t>
            </a:r>
            <a:r>
              <a:rPr lang="tr-TR" sz="2800" dirty="0" smtClean="0">
                <a:latin typeface="Trebuchet MS" pitchFamily="34" charset="0"/>
              </a:rPr>
              <a:t>	dövme</a:t>
            </a:r>
          </a:p>
        </p:txBody>
      </p:sp>
    </p:spTree>
    <p:extLst>
      <p:ext uri="{BB962C8B-B14F-4D97-AF65-F5344CB8AC3E}">
        <p14:creationId xmlns:p14="http://schemas.microsoft.com/office/powerpoint/2010/main" val="35311713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890464"/>
            <a:ext cx="8229600" cy="594320"/>
          </a:xfrm>
        </p:spPr>
        <p:txBody>
          <a:bodyPr>
            <a:normAutofit fontScale="90000"/>
          </a:bodyPr>
          <a:lstStyle/>
          <a:p>
            <a:r>
              <a:rPr lang="tr-TR" dirty="0" smtClean="0">
                <a:latin typeface="Trebuchet MS" panose="020B0603020202020204" pitchFamily="34" charset="0"/>
              </a:rPr>
              <a:t>Çinko madenciliği</a:t>
            </a:r>
            <a:endParaRPr lang="tr-TR" dirty="0">
              <a:latin typeface="Trebuchet MS" panose="020B0603020202020204" pitchFamily="34" charset="0"/>
            </a:endParaRPr>
          </a:p>
        </p:txBody>
      </p:sp>
      <p:sp>
        <p:nvSpPr>
          <p:cNvPr id="2" name="Dikdörtgen 1"/>
          <p:cNvSpPr/>
          <p:nvPr/>
        </p:nvSpPr>
        <p:spPr>
          <a:xfrm>
            <a:off x="323528" y="1628800"/>
            <a:ext cx="8496944" cy="4431983"/>
          </a:xfrm>
          <a:prstGeom prst="rect">
            <a:avLst/>
          </a:prstGeom>
        </p:spPr>
        <p:txBody>
          <a:bodyPr wrap="square">
            <a:spAutoFit/>
          </a:bodyPr>
          <a:lstStyle/>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Çinko madenleri </a:t>
            </a:r>
            <a:r>
              <a:rPr lang="en-US" sz="2800" dirty="0" smtClean="0">
                <a:latin typeface="Trebuchet MS" panose="020B0603020202020204" pitchFamily="34" charset="0"/>
              </a:rPr>
              <a:t>5-15</a:t>
            </a:r>
            <a:r>
              <a:rPr lang="en-US" sz="2800" dirty="0">
                <a:latin typeface="Trebuchet MS" panose="020B0603020202020204" pitchFamily="34" charset="0"/>
              </a:rPr>
              <a:t>% </a:t>
            </a:r>
            <a:r>
              <a:rPr lang="tr-TR" sz="2800" dirty="0" smtClean="0">
                <a:latin typeface="Trebuchet MS" panose="020B0603020202020204" pitchFamily="34" charset="0"/>
              </a:rPr>
              <a:t>kadar çinko içerirler.</a:t>
            </a:r>
          </a:p>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Konsantre elde etmek için cevher kırılır ve diğer cevherlerden ayrılmasını kolaylaştırmak üzere öğütülür. </a:t>
            </a:r>
          </a:p>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Zenginleştirme işleminden sonra cevher tipik olarak %55 </a:t>
            </a:r>
            <a:r>
              <a:rPr lang="tr-TR" sz="2800" dirty="0" err="1" smtClean="0">
                <a:latin typeface="Trebuchet MS" panose="020B0603020202020204" pitchFamily="34" charset="0"/>
              </a:rPr>
              <a:t>Zn</a:t>
            </a:r>
            <a:r>
              <a:rPr lang="tr-TR" sz="2800" dirty="0" smtClean="0">
                <a:latin typeface="Trebuchet MS" panose="020B0603020202020204" pitchFamily="34" charset="0"/>
              </a:rPr>
              <a:t> ve bir miktar Cu ve Fe içerir.</a:t>
            </a:r>
          </a:p>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Cevher zenginleştirme işlemleri nakliye giderleri dikkate alınarak çoğunlukla maden sahasında yapılır.</a:t>
            </a:r>
          </a:p>
        </p:txBody>
      </p:sp>
    </p:spTree>
    <p:extLst>
      <p:ext uri="{BB962C8B-B14F-4D97-AF65-F5344CB8AC3E}">
        <p14:creationId xmlns:p14="http://schemas.microsoft.com/office/powerpoint/2010/main" val="260412367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674440"/>
            <a:ext cx="7344816" cy="594320"/>
          </a:xfrm>
        </p:spPr>
        <p:txBody>
          <a:bodyPr>
            <a:normAutofit fontScale="90000"/>
          </a:bodyPr>
          <a:lstStyle/>
          <a:p>
            <a:r>
              <a:rPr lang="tr-TR" dirty="0" smtClean="0">
                <a:latin typeface="Trebuchet MS" panose="020B0603020202020204" pitchFamily="34" charset="0"/>
              </a:rPr>
              <a:t>Magnezyumun </a:t>
            </a:r>
            <a:r>
              <a:rPr lang="tr-TR" dirty="0" err="1" smtClean="0">
                <a:latin typeface="Trebuchet MS" panose="020B0603020202020204" pitchFamily="34" charset="0"/>
              </a:rPr>
              <a:t>ekstrüzyonu</a:t>
            </a:r>
            <a:endParaRPr lang="tr-TR" dirty="0">
              <a:latin typeface="Trebuchet MS" panose="020B0603020202020204" pitchFamily="34" charset="0"/>
            </a:endParaRPr>
          </a:p>
        </p:txBody>
      </p:sp>
      <p:sp>
        <p:nvSpPr>
          <p:cNvPr id="3" name="2 Dikdörtgen"/>
          <p:cNvSpPr/>
          <p:nvPr/>
        </p:nvSpPr>
        <p:spPr>
          <a:xfrm>
            <a:off x="179512" y="1380539"/>
            <a:ext cx="8820472" cy="5216813"/>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ılık ya da yüksek sıcaklıklarda yapılır.</a:t>
            </a:r>
          </a:p>
          <a:p>
            <a:pPr marL="457200" indent="-457200">
              <a:spcAft>
                <a:spcPts val="600"/>
              </a:spcAft>
              <a:buClr>
                <a:schemeClr val="bg2">
                  <a:lumMod val="50000"/>
                </a:schemeClr>
              </a:buClr>
              <a:buFont typeface="Trebuchet MS" panose="020B0603020202020204" pitchFamily="34" charset="0"/>
              <a:buChar char="●"/>
            </a:pPr>
            <a:r>
              <a:rPr lang="tr-TR" sz="2800" dirty="0" err="1" smtClean="0">
                <a:latin typeface="Trebuchet MS" pitchFamily="34" charset="0"/>
              </a:rPr>
              <a:t>ekstrüzyon</a:t>
            </a:r>
            <a:r>
              <a:rPr lang="tr-TR" sz="2800" dirty="0" smtClean="0">
                <a:latin typeface="Trebuchet MS" pitchFamily="34" charset="0"/>
              </a:rPr>
              <a:t> sıcaklığı 300-450°C arasında değişir.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Şekillendirme kullanılan kalıplar genellikle alaşımlı çelikten imal edilir.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Dövme operasyonuna benzer şekilde, </a:t>
            </a:r>
            <a:r>
              <a:rPr lang="tr-TR" sz="2800" dirty="0" err="1" smtClean="0">
                <a:latin typeface="Trebuchet MS" pitchFamily="34" charset="0"/>
              </a:rPr>
              <a:t>ekstrüzyon</a:t>
            </a:r>
            <a:r>
              <a:rPr lang="tr-TR" sz="2800" dirty="0" smtClean="0">
                <a:latin typeface="Trebuchet MS" pitchFamily="34" charset="0"/>
              </a:rPr>
              <a:t> kalıpları da iş</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parçasının soğumasını önlemek için, iş parçasına benzer sıcaklık değerlerine ısıtılmadır. Şekillendirmede oluşan ısı soğutma ile giderilmez.</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alaşımın katılaşma sıcaklığı aşılırsa, sıcak kırılma görülür.</a:t>
            </a:r>
          </a:p>
        </p:txBody>
      </p:sp>
    </p:spTree>
    <p:extLst>
      <p:ext uri="{BB962C8B-B14F-4D97-AF65-F5344CB8AC3E}">
        <p14:creationId xmlns:p14="http://schemas.microsoft.com/office/powerpoint/2010/main" val="364804122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818456"/>
            <a:ext cx="8280920" cy="594320"/>
          </a:xfrm>
        </p:spPr>
        <p:txBody>
          <a:bodyPr>
            <a:normAutofit fontScale="90000"/>
          </a:bodyPr>
          <a:lstStyle/>
          <a:p>
            <a:r>
              <a:rPr lang="tr-TR" dirty="0" smtClean="0">
                <a:latin typeface="Trebuchet MS" panose="020B0603020202020204" pitchFamily="34" charset="0"/>
              </a:rPr>
              <a:t>Magnezyumun haddelenmesi</a:t>
            </a:r>
            <a:endParaRPr lang="tr-TR" dirty="0">
              <a:latin typeface="Trebuchet MS" panose="020B0603020202020204" pitchFamily="34" charset="0"/>
            </a:endParaRPr>
          </a:p>
        </p:txBody>
      </p:sp>
      <p:sp>
        <p:nvSpPr>
          <p:cNvPr id="3" name="2 Dikdörtgen"/>
          <p:cNvSpPr/>
          <p:nvPr/>
        </p:nvSpPr>
        <p:spPr>
          <a:xfrm>
            <a:off x="323528" y="1762938"/>
            <a:ext cx="8640960" cy="3970318"/>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b="1" dirty="0" smtClean="0">
                <a:latin typeface="Trebuchet MS" panose="020B0603020202020204" pitchFamily="34" charset="0"/>
              </a:rPr>
              <a:t>Haddelenecek malzeme ve hadde merdaneleri ısıtılmalıdır.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Yassı ürünler genellikle Mg-Al-</a:t>
            </a:r>
            <a:r>
              <a:rPr lang="tr-TR" sz="2800" dirty="0" err="1" smtClean="0">
                <a:latin typeface="Trebuchet MS" panose="020B0603020202020204" pitchFamily="34" charset="0"/>
              </a:rPr>
              <a:t>Zn</a:t>
            </a:r>
            <a:r>
              <a:rPr lang="tr-TR" sz="2800" dirty="0" smtClean="0">
                <a:latin typeface="Trebuchet MS" panose="020B0603020202020204" pitchFamily="34" charset="0"/>
              </a:rPr>
              <a:t> alaşımlarından üretilir.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En yaygın alaşım AZ31B alaşımıdır ve 100</a:t>
            </a:r>
            <a:r>
              <a:rPr lang="tr-TR" sz="2800" dirty="0" smtClean="0">
                <a:latin typeface="Trebuchet MS" panose="020B0603020202020204" pitchFamily="34" charset="0"/>
                <a:sym typeface="Symbol"/>
              </a:rPr>
              <a:t></a:t>
            </a:r>
            <a:r>
              <a:rPr lang="tr-TR" sz="2800" dirty="0" smtClean="0">
                <a:latin typeface="Trebuchet MS" panose="020B0603020202020204" pitchFamily="34" charset="0"/>
              </a:rPr>
              <a:t>C seviyelerinde kullanılabilir.</a:t>
            </a:r>
          </a:p>
          <a:p>
            <a:pPr marL="457200" indent="-457200">
              <a:buClr>
                <a:schemeClr val="bg2">
                  <a:lumMod val="50000"/>
                </a:schemeClr>
              </a:buClr>
              <a:buFont typeface="Trebuchet MS" panose="020B0603020202020204" pitchFamily="34" charset="0"/>
              <a:buChar char="●"/>
            </a:pPr>
            <a:endParaRPr lang="tr-TR" sz="2800" dirty="0" smtClean="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HK31A ve HM21A alaşımları 315-345</a:t>
            </a:r>
            <a:r>
              <a:rPr lang="tr-TR" sz="2800" dirty="0" smtClean="0">
                <a:latin typeface="Trebuchet MS" panose="020B0603020202020204" pitchFamily="34" charset="0"/>
                <a:sym typeface="Symbol"/>
              </a:rPr>
              <a:t></a:t>
            </a:r>
            <a:r>
              <a:rPr lang="tr-TR" sz="2800" dirty="0" smtClean="0">
                <a:latin typeface="Trebuchet MS" panose="020B0603020202020204" pitchFamily="34" charset="0"/>
              </a:rPr>
              <a:t>C aralığındaki sıcaklıklarda kullanılabilir.</a:t>
            </a:r>
          </a:p>
        </p:txBody>
      </p:sp>
    </p:spTree>
    <p:extLst>
      <p:ext uri="{BB962C8B-B14F-4D97-AF65-F5344CB8AC3E}">
        <p14:creationId xmlns:p14="http://schemas.microsoft.com/office/powerpoint/2010/main" val="153017338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530424"/>
            <a:ext cx="7344816" cy="594320"/>
          </a:xfrm>
        </p:spPr>
        <p:txBody>
          <a:bodyPr>
            <a:normAutofit fontScale="90000"/>
          </a:bodyPr>
          <a:lstStyle/>
          <a:p>
            <a:r>
              <a:rPr lang="tr-TR" dirty="0" smtClean="0">
                <a:latin typeface="Trebuchet MS" panose="020B0603020202020204" pitchFamily="34" charset="0"/>
              </a:rPr>
              <a:t>Mg işlem alaşımları</a:t>
            </a:r>
            <a:endParaRPr lang="tr-TR" dirty="0">
              <a:latin typeface="Trebuchet MS" panose="020B0603020202020204" pitchFamily="34" charset="0"/>
            </a:endParaRPr>
          </a:p>
        </p:txBody>
      </p:sp>
      <p:sp>
        <p:nvSpPr>
          <p:cNvPr id="2" name="Dikdörtgen 1"/>
          <p:cNvSpPr/>
          <p:nvPr/>
        </p:nvSpPr>
        <p:spPr>
          <a:xfrm>
            <a:off x="251520" y="1052736"/>
            <a:ext cx="8568952" cy="5693866"/>
          </a:xfrm>
          <a:prstGeom prst="rect">
            <a:avLst/>
          </a:prstGeom>
        </p:spPr>
        <p:txBody>
          <a:bodyPr wrap="square">
            <a:spAutoFit/>
          </a:bodyPr>
          <a:lstStyle/>
          <a:p>
            <a:r>
              <a:rPr lang="tr-TR" sz="2600" b="1" dirty="0" smtClean="0">
                <a:latin typeface="Trebuchet MS" pitchFamily="34" charset="0"/>
              </a:rPr>
              <a:t>Akma mukavemeti: </a:t>
            </a:r>
            <a:r>
              <a:rPr lang="tr-TR" sz="2600" dirty="0" smtClean="0">
                <a:latin typeface="Trebuchet MS" pitchFamily="34" charset="0"/>
              </a:rPr>
              <a:t>160-240</a:t>
            </a:r>
            <a:r>
              <a:rPr lang="tr-TR" sz="2600" dirty="0">
                <a:latin typeface="Trebuchet MS" pitchFamily="34" charset="0"/>
              </a:rPr>
              <a:t> </a:t>
            </a:r>
            <a:r>
              <a:rPr lang="tr-TR" sz="2600" dirty="0" err="1">
                <a:latin typeface="Trebuchet MS" pitchFamily="34" charset="0"/>
              </a:rPr>
              <a:t>MPa</a:t>
            </a:r>
            <a:r>
              <a:rPr lang="tr-TR" sz="2600" dirty="0">
                <a:latin typeface="Trebuchet MS" pitchFamily="34" charset="0"/>
              </a:rPr>
              <a:t>, </a:t>
            </a:r>
            <a:endParaRPr lang="tr-TR" sz="2600" dirty="0" smtClean="0">
              <a:latin typeface="Trebuchet MS" pitchFamily="34" charset="0"/>
            </a:endParaRPr>
          </a:p>
          <a:p>
            <a:r>
              <a:rPr lang="tr-TR" sz="2600" dirty="0" smtClean="0">
                <a:latin typeface="Trebuchet MS" pitchFamily="34" charset="0"/>
              </a:rPr>
              <a:t>Çekme mukavemeti: 180-440</a:t>
            </a:r>
            <a:r>
              <a:rPr lang="tr-TR" sz="2600" dirty="0">
                <a:latin typeface="Trebuchet MS" pitchFamily="34" charset="0"/>
              </a:rPr>
              <a:t> </a:t>
            </a:r>
            <a:r>
              <a:rPr lang="tr-TR" sz="2600" dirty="0" err="1">
                <a:latin typeface="Trebuchet MS" pitchFamily="34" charset="0"/>
              </a:rPr>
              <a:t>MPa</a:t>
            </a:r>
            <a:r>
              <a:rPr lang="tr-TR" sz="2600" dirty="0">
                <a:latin typeface="Trebuchet MS" pitchFamily="34" charset="0"/>
              </a:rPr>
              <a:t> </a:t>
            </a:r>
            <a:endParaRPr lang="tr-TR" sz="2600" dirty="0" smtClean="0">
              <a:latin typeface="Trebuchet MS" pitchFamily="34" charset="0"/>
            </a:endParaRPr>
          </a:p>
          <a:p>
            <a:r>
              <a:rPr lang="tr-TR" sz="2600" dirty="0" smtClean="0">
                <a:latin typeface="Trebuchet MS" pitchFamily="34" charset="0"/>
              </a:rPr>
              <a:t>Uzama: 7-40</a:t>
            </a:r>
            <a:r>
              <a:rPr lang="tr-TR" sz="2600" dirty="0">
                <a:latin typeface="Trebuchet MS" pitchFamily="34" charset="0"/>
              </a:rPr>
              <a:t>%. </a:t>
            </a:r>
            <a:endParaRPr lang="tr-TR" sz="2600" dirty="0" smtClean="0">
              <a:latin typeface="Trebuchet MS" pitchFamily="34" charset="0"/>
            </a:endParaRPr>
          </a:p>
          <a:p>
            <a:r>
              <a:rPr lang="tr-TR" sz="2600" dirty="0" smtClean="0">
                <a:latin typeface="Trebuchet MS" pitchFamily="34" charset="0"/>
              </a:rPr>
              <a:t>En yaygın işlem alaşımları: </a:t>
            </a:r>
          </a:p>
          <a:p>
            <a:r>
              <a:rPr lang="tr-TR" sz="2600" dirty="0" smtClean="0">
                <a:latin typeface="Trebuchet MS" pitchFamily="34" charset="0"/>
              </a:rPr>
              <a:t>	AZ31</a:t>
            </a:r>
            <a:endParaRPr lang="tr-TR" sz="2600" dirty="0">
              <a:latin typeface="Trebuchet MS" pitchFamily="34" charset="0"/>
            </a:endParaRPr>
          </a:p>
          <a:p>
            <a:r>
              <a:rPr lang="tr-TR" sz="2600" dirty="0" smtClean="0">
                <a:latin typeface="Trebuchet MS" pitchFamily="34" charset="0"/>
              </a:rPr>
              <a:t>	AZ61</a:t>
            </a:r>
            <a:endParaRPr lang="tr-TR" sz="2600" dirty="0">
              <a:latin typeface="Trebuchet MS" pitchFamily="34" charset="0"/>
            </a:endParaRPr>
          </a:p>
          <a:p>
            <a:r>
              <a:rPr lang="tr-TR" sz="2600" dirty="0" smtClean="0">
                <a:latin typeface="Trebuchet MS" pitchFamily="34" charset="0"/>
              </a:rPr>
              <a:t>	AZ80</a:t>
            </a:r>
            <a:endParaRPr lang="tr-TR" sz="2600" dirty="0">
              <a:latin typeface="Trebuchet MS" pitchFamily="34" charset="0"/>
            </a:endParaRPr>
          </a:p>
          <a:p>
            <a:r>
              <a:rPr lang="tr-TR" sz="2600" dirty="0" smtClean="0">
                <a:latin typeface="Trebuchet MS" pitchFamily="34" charset="0"/>
              </a:rPr>
              <a:t>	Elektron </a:t>
            </a:r>
            <a:r>
              <a:rPr lang="tr-TR" sz="2600" dirty="0">
                <a:latin typeface="Trebuchet MS" pitchFamily="34" charset="0"/>
              </a:rPr>
              <a:t>675</a:t>
            </a:r>
          </a:p>
          <a:p>
            <a:r>
              <a:rPr lang="tr-TR" sz="2600" dirty="0" smtClean="0">
                <a:latin typeface="Trebuchet MS" pitchFamily="34" charset="0"/>
              </a:rPr>
              <a:t>	ZK60</a:t>
            </a:r>
            <a:endParaRPr lang="tr-TR" sz="2600" dirty="0">
              <a:latin typeface="Trebuchet MS" pitchFamily="34" charset="0"/>
            </a:endParaRPr>
          </a:p>
          <a:p>
            <a:r>
              <a:rPr lang="tr-TR" sz="2600" dirty="0" smtClean="0">
                <a:latin typeface="Trebuchet MS" pitchFamily="34" charset="0"/>
              </a:rPr>
              <a:t>	M1A</a:t>
            </a:r>
            <a:endParaRPr lang="tr-TR" sz="2600" dirty="0">
              <a:latin typeface="Trebuchet MS" pitchFamily="34" charset="0"/>
            </a:endParaRPr>
          </a:p>
          <a:p>
            <a:r>
              <a:rPr lang="tr-TR" sz="2600" dirty="0" smtClean="0">
                <a:latin typeface="Trebuchet MS" pitchFamily="34" charset="0"/>
              </a:rPr>
              <a:t>	HK31</a:t>
            </a:r>
            <a:endParaRPr lang="tr-TR" sz="2600" dirty="0">
              <a:latin typeface="Trebuchet MS" pitchFamily="34" charset="0"/>
            </a:endParaRPr>
          </a:p>
          <a:p>
            <a:r>
              <a:rPr lang="tr-TR" sz="2600" dirty="0" smtClean="0">
                <a:latin typeface="Trebuchet MS" pitchFamily="34" charset="0"/>
              </a:rPr>
              <a:t>	HM21</a:t>
            </a:r>
            <a:endParaRPr lang="tr-TR" sz="2600" dirty="0">
              <a:latin typeface="Trebuchet MS" pitchFamily="34" charset="0"/>
            </a:endParaRPr>
          </a:p>
          <a:p>
            <a:r>
              <a:rPr lang="tr-TR" sz="2600" dirty="0" smtClean="0">
                <a:latin typeface="Trebuchet MS" pitchFamily="34" charset="0"/>
              </a:rPr>
              <a:t>	ZE41</a:t>
            </a:r>
            <a:endParaRPr lang="tr-TR" sz="2600" dirty="0">
              <a:latin typeface="Trebuchet MS" pitchFamily="34" charset="0"/>
            </a:endParaRPr>
          </a:p>
          <a:p>
            <a:r>
              <a:rPr lang="tr-TR" sz="2600" dirty="0" smtClean="0">
                <a:latin typeface="Trebuchet MS" pitchFamily="34" charset="0"/>
              </a:rPr>
              <a:t>	ZC71</a:t>
            </a:r>
            <a:endParaRPr lang="tr-TR" sz="2600" dirty="0">
              <a:latin typeface="Trebuchet MS" pitchFamily="34" charset="0"/>
            </a:endParaRPr>
          </a:p>
        </p:txBody>
      </p:sp>
    </p:spTree>
    <p:extLst>
      <p:ext uri="{BB962C8B-B14F-4D97-AF65-F5344CB8AC3E}">
        <p14:creationId xmlns:p14="http://schemas.microsoft.com/office/powerpoint/2010/main" val="134998018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7344816" cy="594320"/>
          </a:xfrm>
        </p:spPr>
        <p:txBody>
          <a:bodyPr>
            <a:normAutofit fontScale="90000"/>
          </a:bodyPr>
          <a:lstStyle/>
          <a:p>
            <a:r>
              <a:rPr lang="tr-TR" dirty="0" smtClean="0">
                <a:latin typeface="Trebuchet MS" panose="020B0603020202020204" pitchFamily="34" charset="0"/>
              </a:rPr>
              <a:t>Mg işlem alaşımları</a:t>
            </a:r>
            <a:endParaRPr lang="tr-TR" dirty="0">
              <a:latin typeface="Trebuchet MS" panose="020B0603020202020204" pitchFamily="34" charset="0"/>
            </a:endParaRPr>
          </a:p>
        </p:txBody>
      </p:sp>
      <p:sp>
        <p:nvSpPr>
          <p:cNvPr id="2" name="Dikdörtgen 1"/>
          <p:cNvSpPr/>
          <p:nvPr/>
        </p:nvSpPr>
        <p:spPr>
          <a:xfrm>
            <a:off x="251520" y="1334373"/>
            <a:ext cx="8568952" cy="5062924"/>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Mg işlem alaşımlarının özel bir durumu vardır.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Basma yüklemesindeki akma dayanımları çekme altındakinden daha düşüktür.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İşlem alaşımlarının şekil vermeden sonra çekme akma mukavemetlerini arttıran bir </a:t>
            </a:r>
            <a:r>
              <a:rPr lang="tr-TR" sz="2800" dirty="0" err="1" smtClean="0">
                <a:latin typeface="Trebuchet MS" pitchFamily="34" charset="0"/>
              </a:rPr>
              <a:t>tekstürleri</a:t>
            </a:r>
            <a:r>
              <a:rPr lang="tr-TR" sz="2800" dirty="0" smtClean="0">
                <a:latin typeface="Trebuchet MS" pitchFamily="34" charset="0"/>
              </a:rPr>
              <a:t> vardır.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Basma yüklemesinde akma mukavemeti, Mg alaşımlarının </a:t>
            </a:r>
            <a:r>
              <a:rPr lang="tr-TR" sz="2800" dirty="0" err="1" smtClean="0">
                <a:latin typeface="Trebuchet MS" pitchFamily="34" charset="0"/>
              </a:rPr>
              <a:t>hekzagonal</a:t>
            </a:r>
            <a:r>
              <a:rPr lang="tr-TR" sz="2800" dirty="0" smtClean="0">
                <a:latin typeface="Trebuchet MS" pitchFamily="34" charset="0"/>
              </a:rPr>
              <a:t> kafes yapıları nedeniyle basma yüklemesi altında çekmede olduğundan daha kolay gerçekleşen </a:t>
            </a:r>
            <a:r>
              <a:rPr lang="tr-TR" sz="2800" dirty="0" err="1" smtClean="0">
                <a:latin typeface="Trebuchet MS" pitchFamily="34" charset="0"/>
              </a:rPr>
              <a:t>ikizlenme</a:t>
            </a:r>
            <a:r>
              <a:rPr lang="tr-TR" sz="2800" dirty="0" smtClean="0">
                <a:latin typeface="Trebuchet MS" pitchFamily="34" charset="0"/>
              </a:rPr>
              <a:t> yüzünden daha düşüktür.</a:t>
            </a:r>
          </a:p>
        </p:txBody>
      </p:sp>
    </p:spTree>
    <p:extLst>
      <p:ext uri="{BB962C8B-B14F-4D97-AF65-F5344CB8AC3E}">
        <p14:creationId xmlns:p14="http://schemas.microsoft.com/office/powerpoint/2010/main" val="223258132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7344816" cy="594320"/>
          </a:xfrm>
        </p:spPr>
        <p:txBody>
          <a:bodyPr>
            <a:normAutofit fontScale="90000"/>
          </a:bodyPr>
          <a:lstStyle/>
          <a:p>
            <a:r>
              <a:rPr lang="tr-TR" dirty="0" smtClean="0">
                <a:latin typeface="Trebuchet MS" panose="020B0603020202020204" pitchFamily="34" charset="0"/>
              </a:rPr>
              <a:t>Magnezyum alaşımları-genel</a:t>
            </a:r>
            <a:endParaRPr lang="tr-TR" dirty="0">
              <a:latin typeface="Trebuchet MS" panose="020B0603020202020204" pitchFamily="34" charset="0"/>
            </a:endParaRPr>
          </a:p>
        </p:txBody>
      </p:sp>
      <p:sp>
        <p:nvSpPr>
          <p:cNvPr id="2" name="Dikdörtgen 1"/>
          <p:cNvSpPr/>
          <p:nvPr/>
        </p:nvSpPr>
        <p:spPr>
          <a:xfrm>
            <a:off x="251520" y="1477228"/>
            <a:ext cx="8496944" cy="4832092"/>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Çökelti sertleşmesi yaşayan Mg alaşımlarının mukavemet/ağırlık oranları mukavemetli alüminyum alaşımları ve alaşımlı çeliklerinki ile yakındır.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Ancak, Mg alaşımlarının yoğunluğu daha düşüktür ve birim ağırlıkta daha fazla yük taşıyabilirler.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Yüksek mukavemetin gerekmediği fakat hafif ve kalın kesitin gerektiği uygulamalarda tercih edilirler.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Örnek olarak, uçaklarda seri çalışan motor ve hareketli ve karmaşık döküm parçalar verilebilir. </a:t>
            </a:r>
          </a:p>
        </p:txBody>
      </p:sp>
    </p:spTree>
    <p:extLst>
      <p:ext uri="{BB962C8B-B14F-4D97-AF65-F5344CB8AC3E}">
        <p14:creationId xmlns:p14="http://schemas.microsoft.com/office/powerpoint/2010/main" val="271961588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7344816" cy="594320"/>
          </a:xfrm>
        </p:spPr>
        <p:txBody>
          <a:bodyPr>
            <a:normAutofit fontScale="90000"/>
          </a:bodyPr>
          <a:lstStyle/>
          <a:p>
            <a:r>
              <a:rPr lang="tr-TR" dirty="0" smtClean="0">
                <a:latin typeface="Trebuchet MS" panose="020B0603020202020204" pitchFamily="34" charset="0"/>
              </a:rPr>
              <a:t>Magnezyum alaşımları-genel</a:t>
            </a:r>
            <a:endParaRPr lang="tr-TR" dirty="0">
              <a:latin typeface="Trebuchet MS" panose="020B0603020202020204" pitchFamily="34" charset="0"/>
            </a:endParaRPr>
          </a:p>
        </p:txBody>
      </p:sp>
      <p:sp>
        <p:nvSpPr>
          <p:cNvPr id="2" name="Dikdörtgen 1"/>
          <p:cNvSpPr/>
          <p:nvPr/>
        </p:nvSpPr>
        <p:spPr>
          <a:xfrm>
            <a:off x="323528" y="1462420"/>
            <a:ext cx="8640960" cy="5062924"/>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Mg alaşımlarının mukavemeti yüksek sıcaklıklarda bir miktar düşer. 100</a:t>
            </a:r>
            <a:r>
              <a:rPr lang="tr-TR" sz="2800" dirty="0" smtClean="0">
                <a:latin typeface="Trebuchet MS" panose="020B0603020202020204" pitchFamily="34" charset="0"/>
                <a:sym typeface="Symbol"/>
              </a:rPr>
              <a:t></a:t>
            </a:r>
            <a:r>
              <a:rPr lang="tr-TR" sz="2800" dirty="0" smtClean="0">
                <a:latin typeface="Trebuchet MS" panose="020B0603020202020204" pitchFamily="34" charset="0"/>
              </a:rPr>
              <a:t>C kadar düşük sıcaklıklar bile akma mukavemetini etkiler.</a:t>
            </a:r>
          </a:p>
          <a:p>
            <a:pPr marL="457200" indent="-457200">
              <a:spcAft>
                <a:spcPts val="6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Mg’un</a:t>
            </a:r>
            <a:r>
              <a:rPr lang="tr-TR" sz="2800" dirty="0" smtClean="0">
                <a:latin typeface="Trebuchet MS" panose="020B0603020202020204" pitchFamily="34" charset="0"/>
              </a:rPr>
              <a:t> aktif karakterine rağmen alaşımlarının korozyon direnci iyidir.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Ayni atmosfer koşullarında korozyon hızı yumuşak çeliğinkinden daha düşüktür.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Tuzlu sularda sorun vardır. Fakat Mg alaşımlarında </a:t>
            </a:r>
            <a:r>
              <a:rPr lang="tr-TR" sz="2800" dirty="0" err="1" smtClean="0">
                <a:latin typeface="Trebuchet MS" panose="020B0603020202020204" pitchFamily="34" charset="0"/>
              </a:rPr>
              <a:t>Ni</a:t>
            </a:r>
            <a:r>
              <a:rPr lang="tr-TR" sz="2800" dirty="0" smtClean="0">
                <a:latin typeface="Trebuchet MS" panose="020B0603020202020204" pitchFamily="34" charset="0"/>
              </a:rPr>
              <a:t> ve Cu gibi </a:t>
            </a:r>
            <a:r>
              <a:rPr lang="tr-TR" sz="2800" dirty="0" err="1" smtClean="0">
                <a:latin typeface="Trebuchet MS" panose="020B0603020202020204" pitchFamily="34" charset="0"/>
              </a:rPr>
              <a:t>empüritelerin</a:t>
            </a:r>
            <a:r>
              <a:rPr lang="tr-TR" sz="2800" dirty="0" smtClean="0">
                <a:latin typeface="Trebuchet MS" panose="020B0603020202020204" pitchFamily="34" charset="0"/>
              </a:rPr>
              <a:t> kontrolü sayesinde tuzlu su korozyonu alanında da önemli iyileşme sağlanmıştır.</a:t>
            </a:r>
          </a:p>
        </p:txBody>
      </p:sp>
    </p:spTree>
    <p:extLst>
      <p:ext uri="{BB962C8B-B14F-4D97-AF65-F5344CB8AC3E}">
        <p14:creationId xmlns:p14="http://schemas.microsoft.com/office/powerpoint/2010/main" val="39594043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530424"/>
            <a:ext cx="7344816" cy="594320"/>
          </a:xfrm>
        </p:spPr>
        <p:txBody>
          <a:bodyPr>
            <a:normAutofit fontScale="90000"/>
          </a:bodyPr>
          <a:lstStyle/>
          <a:p>
            <a:r>
              <a:rPr lang="tr-TR" dirty="0" smtClean="0">
                <a:latin typeface="Trebuchet MS" panose="020B0603020202020204" pitchFamily="34" charset="0"/>
              </a:rPr>
              <a:t>Magnezyum-</a:t>
            </a:r>
            <a:r>
              <a:rPr lang="tr-TR" dirty="0" err="1" smtClean="0">
                <a:latin typeface="Trebuchet MS" panose="020B0603020202020204" pitchFamily="34" charset="0"/>
              </a:rPr>
              <a:t>tiksokalıplama</a:t>
            </a:r>
            <a:endParaRPr lang="tr-TR" dirty="0">
              <a:latin typeface="Trebuchet MS" panose="020B0603020202020204" pitchFamily="34" charset="0"/>
            </a:endParaRPr>
          </a:p>
        </p:txBody>
      </p:sp>
      <p:sp>
        <p:nvSpPr>
          <p:cNvPr id="2" name="Metin kutusu 1"/>
          <p:cNvSpPr txBox="1"/>
          <p:nvPr/>
        </p:nvSpPr>
        <p:spPr>
          <a:xfrm>
            <a:off x="364395" y="1406381"/>
            <a:ext cx="8456077" cy="5262979"/>
          </a:xfrm>
          <a:prstGeom prst="rect">
            <a:avLst/>
          </a:prstGeom>
          <a:noFill/>
        </p:spPr>
        <p:txBody>
          <a:bodyPr wrap="square" rtlCol="0">
            <a:spAutoFit/>
          </a:bodyPr>
          <a:lstStyle/>
          <a:p>
            <a:r>
              <a:rPr lang="tr-TR" sz="2800" dirty="0" smtClean="0">
                <a:latin typeface="Trebuchet MS" panose="020B0603020202020204" pitchFamily="34" charset="0"/>
              </a:rPr>
              <a:t>Bu yöntem yarı-katı dökümün bir çeşididir.</a:t>
            </a:r>
          </a:p>
          <a:p>
            <a:r>
              <a:rPr lang="tr-TR" sz="2800" dirty="0" smtClean="0">
                <a:latin typeface="Trebuchet MS" panose="020B0603020202020204" pitchFamily="34" charset="0"/>
              </a:rPr>
              <a:t>Basınçlı döküm makinesi yerine enjeksiyon kalıplama makinesi kullanılır.</a:t>
            </a:r>
          </a:p>
          <a:p>
            <a:endParaRPr lang="tr-TR" sz="2800" dirty="0">
              <a:latin typeface="Trebuchet MS" panose="020B0603020202020204" pitchFamily="34" charset="0"/>
            </a:endParaRPr>
          </a:p>
          <a:p>
            <a:r>
              <a:rPr lang="tr-TR" sz="2800" dirty="0" smtClean="0">
                <a:latin typeface="Trebuchet MS" panose="020B0603020202020204" pitchFamily="34" charset="0"/>
              </a:rPr>
              <a:t>Yöntem,</a:t>
            </a:r>
          </a:p>
          <a:p>
            <a:r>
              <a:rPr lang="tr-TR" sz="2800" dirty="0" smtClean="0">
                <a:latin typeface="Trebuchet MS" panose="020B0603020202020204" pitchFamily="34" charset="0"/>
              </a:rPr>
              <a:t>Vidalı taşıma bandında Mg granüllerini kısmen ergitme  (</a:t>
            </a:r>
            <a:r>
              <a:rPr lang="tr-TR" sz="2800" dirty="0" smtClean="0">
                <a:latin typeface="Trebuchet MS" panose="020B0603020202020204" pitchFamily="34" charset="0"/>
                <a:sym typeface="Symbol"/>
              </a:rPr>
              <a:t></a:t>
            </a:r>
            <a:r>
              <a:rPr lang="tr-TR" sz="2800" dirty="0" smtClean="0">
                <a:latin typeface="Trebuchet MS" panose="020B0603020202020204" pitchFamily="34" charset="0"/>
              </a:rPr>
              <a:t>560-620</a:t>
            </a:r>
            <a:r>
              <a:rPr lang="tr-TR" sz="2800" dirty="0" smtClean="0">
                <a:latin typeface="Trebuchet MS" panose="020B0603020202020204" pitchFamily="34" charset="0"/>
                <a:sym typeface="Symbol"/>
              </a:rPr>
              <a:t></a:t>
            </a:r>
            <a:r>
              <a:rPr lang="tr-TR" sz="2800" dirty="0" smtClean="0">
                <a:latin typeface="Trebuchet MS" panose="020B0603020202020204" pitchFamily="34" charset="0"/>
              </a:rPr>
              <a:t>C) ve daha sonra kalıp içine presleme şeklinde uygulanır.</a:t>
            </a:r>
          </a:p>
          <a:p>
            <a:r>
              <a:rPr lang="tr-TR" sz="2800" dirty="0" smtClean="0">
                <a:latin typeface="Trebuchet MS" panose="020B0603020202020204" pitchFamily="34" charset="0"/>
              </a:rPr>
              <a:t>Vidalı bant kolonu hava ile </a:t>
            </a:r>
            <a:r>
              <a:rPr lang="tr-TR" sz="2800" dirty="0" err="1" smtClean="0">
                <a:latin typeface="Trebuchet MS" panose="020B0603020202020204" pitchFamily="34" charset="0"/>
              </a:rPr>
              <a:t>taması</a:t>
            </a:r>
            <a:r>
              <a:rPr lang="tr-TR" sz="2800" dirty="0" smtClean="0">
                <a:latin typeface="Trebuchet MS" panose="020B0603020202020204" pitchFamily="34" charset="0"/>
              </a:rPr>
              <a:t> kesmek için ısıtma ve soğutma süreçlerinde asal gaz altında tutulur.</a:t>
            </a:r>
          </a:p>
          <a:p>
            <a:endParaRPr lang="tr-TR" sz="2800" dirty="0">
              <a:latin typeface="Trebuchet MS" panose="020B0603020202020204" pitchFamily="34" charset="0"/>
            </a:endParaRPr>
          </a:p>
        </p:txBody>
      </p:sp>
    </p:spTree>
    <p:extLst>
      <p:ext uri="{BB962C8B-B14F-4D97-AF65-F5344CB8AC3E}">
        <p14:creationId xmlns:p14="http://schemas.microsoft.com/office/powerpoint/2010/main" val="404246417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2 Grup"/>
          <p:cNvGrpSpPr/>
          <p:nvPr/>
        </p:nvGrpSpPr>
        <p:grpSpPr>
          <a:xfrm>
            <a:off x="611560" y="1228689"/>
            <a:ext cx="7992888" cy="5286202"/>
            <a:chOff x="395536" y="1124743"/>
            <a:chExt cx="7992888" cy="5286202"/>
          </a:xfrm>
        </p:grpSpPr>
        <p:pic>
          <p:nvPicPr>
            <p:cNvPr id="16385" name="Picture 1"/>
            <p:cNvPicPr>
              <a:picLocks noChangeAspect="1" noChangeArrowheads="1"/>
            </p:cNvPicPr>
            <p:nvPr/>
          </p:nvPicPr>
          <p:blipFill>
            <a:blip r:embed="rId2" cstate="print">
              <a:lum bright="-1000"/>
            </a:blip>
            <a:srcRect l="13555" t="36047" r="48811" b="23549"/>
            <a:stretch>
              <a:fillRect/>
            </a:stretch>
          </p:blipFill>
          <p:spPr bwMode="auto">
            <a:xfrm>
              <a:off x="395536" y="1124743"/>
              <a:ext cx="7992888" cy="4824537"/>
            </a:xfrm>
            <a:prstGeom prst="rect">
              <a:avLst/>
            </a:prstGeom>
            <a:noFill/>
            <a:ln w="9525">
              <a:noFill/>
              <a:miter lim="800000"/>
              <a:headEnd/>
              <a:tailEnd/>
            </a:ln>
          </p:spPr>
        </p:pic>
        <p:sp useBgFill="1">
          <p:nvSpPr>
            <p:cNvPr id="5" name="4 Metin kutusu"/>
            <p:cNvSpPr txBox="1"/>
            <p:nvPr/>
          </p:nvSpPr>
          <p:spPr>
            <a:xfrm>
              <a:off x="2267744" y="5949280"/>
              <a:ext cx="5328592" cy="461665"/>
            </a:xfrm>
            <a:prstGeom prst="rect">
              <a:avLst/>
            </a:prstGeom>
          </p:spPr>
          <p:txBody>
            <a:bodyPr wrap="square" rtlCol="0">
              <a:spAutoFit/>
            </a:bodyPr>
            <a:lstStyle/>
            <a:p>
              <a:r>
                <a:rPr lang="tr-TR" sz="2400" dirty="0" smtClean="0">
                  <a:latin typeface="Trebuchet MS" pitchFamily="34" charset="0"/>
                </a:rPr>
                <a:t>Sıvı-katı karışımı sıcaklığı: 560-630</a:t>
              </a:r>
              <a:r>
                <a:rPr lang="tr-TR" sz="2400" dirty="0" smtClean="0">
                  <a:latin typeface="Trebuchet MS" pitchFamily="34" charset="0"/>
                  <a:sym typeface="Symbol"/>
                </a:rPr>
                <a:t></a:t>
              </a:r>
              <a:r>
                <a:rPr lang="tr-TR" sz="2400" dirty="0" smtClean="0">
                  <a:latin typeface="Trebuchet MS" pitchFamily="34" charset="0"/>
                </a:rPr>
                <a:t>C</a:t>
              </a:r>
              <a:endParaRPr lang="tr-TR" sz="2400" dirty="0">
                <a:latin typeface="Trebuchet MS" pitchFamily="34" charset="0"/>
              </a:endParaRPr>
            </a:p>
          </p:txBody>
        </p:sp>
        <p:sp useBgFill="1">
          <p:nvSpPr>
            <p:cNvPr id="6" name="5 Metin kutusu"/>
            <p:cNvSpPr txBox="1"/>
            <p:nvPr/>
          </p:nvSpPr>
          <p:spPr>
            <a:xfrm>
              <a:off x="3563888" y="5549170"/>
              <a:ext cx="864096" cy="400110"/>
            </a:xfrm>
            <a:prstGeom prst="rect">
              <a:avLst/>
            </a:prstGeom>
          </p:spPr>
          <p:txBody>
            <a:bodyPr wrap="square" rtlCol="0">
              <a:spAutoFit/>
            </a:bodyPr>
            <a:lstStyle/>
            <a:p>
              <a:r>
                <a:rPr lang="tr-TR" sz="2000" dirty="0" smtClean="0">
                  <a:latin typeface="Trebuchet MS" pitchFamily="34" charset="0"/>
                </a:rPr>
                <a:t>Vida</a:t>
              </a:r>
              <a:endParaRPr lang="tr-TR" sz="2000" dirty="0">
                <a:latin typeface="Trebuchet MS" pitchFamily="34" charset="0"/>
              </a:endParaRPr>
            </a:p>
          </p:txBody>
        </p:sp>
        <p:sp useBgFill="1">
          <p:nvSpPr>
            <p:cNvPr id="7" name="6 Metin kutusu"/>
            <p:cNvSpPr txBox="1"/>
            <p:nvPr/>
          </p:nvSpPr>
          <p:spPr>
            <a:xfrm>
              <a:off x="4788024" y="5445224"/>
              <a:ext cx="864096" cy="400110"/>
            </a:xfrm>
            <a:prstGeom prst="rect">
              <a:avLst/>
            </a:prstGeom>
          </p:spPr>
          <p:txBody>
            <a:bodyPr wrap="square" rtlCol="0">
              <a:spAutoFit/>
            </a:bodyPr>
            <a:lstStyle/>
            <a:p>
              <a:r>
                <a:rPr lang="tr-TR" sz="2000" dirty="0" smtClean="0">
                  <a:latin typeface="Trebuchet MS" pitchFamily="34" charset="0"/>
                </a:rPr>
                <a:t>kolon</a:t>
              </a:r>
              <a:endParaRPr lang="tr-TR" sz="2000" dirty="0">
                <a:latin typeface="Trebuchet MS" pitchFamily="34" charset="0"/>
              </a:endParaRPr>
            </a:p>
          </p:txBody>
        </p:sp>
        <p:sp useBgFill="1">
          <p:nvSpPr>
            <p:cNvPr id="8" name="7 Metin kutusu"/>
            <p:cNvSpPr txBox="1"/>
            <p:nvPr/>
          </p:nvSpPr>
          <p:spPr>
            <a:xfrm>
              <a:off x="5940152" y="5157192"/>
              <a:ext cx="2304256" cy="707886"/>
            </a:xfrm>
            <a:prstGeom prst="rect">
              <a:avLst/>
            </a:prstGeom>
          </p:spPr>
          <p:txBody>
            <a:bodyPr wrap="square" rtlCol="0">
              <a:spAutoFit/>
            </a:bodyPr>
            <a:lstStyle/>
            <a:p>
              <a:pPr algn="ctr"/>
              <a:r>
                <a:rPr lang="tr-TR" sz="2000" dirty="0" smtClean="0">
                  <a:latin typeface="Trebuchet MS" pitchFamily="34" charset="0"/>
                </a:rPr>
                <a:t>Yüksek hız enjeksiyon sistemi</a:t>
              </a:r>
              <a:endParaRPr lang="tr-TR" sz="2000" dirty="0">
                <a:latin typeface="Trebuchet MS" pitchFamily="34" charset="0"/>
              </a:endParaRPr>
            </a:p>
          </p:txBody>
        </p:sp>
        <p:sp useBgFill="1">
          <p:nvSpPr>
            <p:cNvPr id="9" name="8 Metin kutusu"/>
            <p:cNvSpPr txBox="1"/>
            <p:nvPr/>
          </p:nvSpPr>
          <p:spPr>
            <a:xfrm>
              <a:off x="2987824" y="3284984"/>
              <a:ext cx="2016224" cy="400110"/>
            </a:xfrm>
            <a:prstGeom prst="rect">
              <a:avLst/>
            </a:prstGeom>
          </p:spPr>
          <p:txBody>
            <a:bodyPr wrap="square" rtlCol="0">
              <a:spAutoFit/>
            </a:bodyPr>
            <a:lstStyle/>
            <a:p>
              <a:r>
                <a:rPr lang="tr-TR" sz="2000" dirty="0" smtClean="0">
                  <a:latin typeface="Trebuchet MS" pitchFamily="34" charset="0"/>
                </a:rPr>
                <a:t>Isıtma sargısı</a:t>
              </a:r>
              <a:endParaRPr lang="tr-TR" sz="2000" dirty="0">
                <a:latin typeface="Trebuchet MS" pitchFamily="34" charset="0"/>
              </a:endParaRPr>
            </a:p>
          </p:txBody>
        </p:sp>
        <p:sp useBgFill="1">
          <p:nvSpPr>
            <p:cNvPr id="10" name="9 Metin kutusu"/>
            <p:cNvSpPr txBox="1"/>
            <p:nvPr/>
          </p:nvSpPr>
          <p:spPr>
            <a:xfrm>
              <a:off x="6372200" y="1412776"/>
              <a:ext cx="1224136" cy="400110"/>
            </a:xfrm>
            <a:prstGeom prst="rect">
              <a:avLst/>
            </a:prstGeom>
          </p:spPr>
          <p:txBody>
            <a:bodyPr wrap="square" rtlCol="0">
              <a:spAutoFit/>
            </a:bodyPr>
            <a:lstStyle/>
            <a:p>
              <a:r>
                <a:rPr lang="tr-TR" sz="2000" dirty="0" smtClean="0">
                  <a:latin typeface="Trebuchet MS" pitchFamily="34" charset="0"/>
                </a:rPr>
                <a:t>Mg talaşı</a:t>
              </a:r>
              <a:endParaRPr lang="tr-TR" sz="2000" dirty="0">
                <a:latin typeface="Trebuchet MS" pitchFamily="34" charset="0"/>
              </a:endParaRPr>
            </a:p>
          </p:txBody>
        </p:sp>
        <p:sp useBgFill="1">
          <p:nvSpPr>
            <p:cNvPr id="11" name="10 Metin kutusu"/>
            <p:cNvSpPr txBox="1"/>
            <p:nvPr/>
          </p:nvSpPr>
          <p:spPr>
            <a:xfrm>
              <a:off x="467544" y="1876762"/>
              <a:ext cx="1080120" cy="400110"/>
            </a:xfrm>
            <a:prstGeom prst="rect">
              <a:avLst/>
            </a:prstGeom>
          </p:spPr>
          <p:txBody>
            <a:bodyPr wrap="square" rtlCol="0">
              <a:spAutoFit/>
            </a:bodyPr>
            <a:lstStyle/>
            <a:p>
              <a:r>
                <a:rPr lang="tr-TR" sz="2000" dirty="0" smtClean="0">
                  <a:latin typeface="Trebuchet MS" pitchFamily="34" charset="0"/>
                </a:rPr>
                <a:t>parça</a:t>
              </a:r>
              <a:endParaRPr lang="tr-TR" sz="2000" dirty="0">
                <a:latin typeface="Trebuchet MS" pitchFamily="34" charset="0"/>
              </a:endParaRPr>
            </a:p>
          </p:txBody>
        </p:sp>
        <p:sp useBgFill="1">
          <p:nvSpPr>
            <p:cNvPr id="12" name="11 Metin kutusu"/>
            <p:cNvSpPr txBox="1"/>
            <p:nvPr/>
          </p:nvSpPr>
          <p:spPr>
            <a:xfrm>
              <a:off x="971600" y="5517232"/>
              <a:ext cx="792088" cy="400110"/>
            </a:xfrm>
            <a:prstGeom prst="rect">
              <a:avLst/>
            </a:prstGeom>
          </p:spPr>
          <p:txBody>
            <a:bodyPr wrap="square" rtlCol="0">
              <a:spAutoFit/>
            </a:bodyPr>
            <a:lstStyle/>
            <a:p>
              <a:r>
                <a:rPr lang="tr-TR" sz="2000" dirty="0" smtClean="0">
                  <a:latin typeface="Trebuchet MS" pitchFamily="34" charset="0"/>
                </a:rPr>
                <a:t>kalıp</a:t>
              </a:r>
              <a:endParaRPr lang="tr-TR" sz="2000" dirty="0">
                <a:latin typeface="Trebuchet MS" pitchFamily="34" charset="0"/>
              </a:endParaRPr>
            </a:p>
          </p:txBody>
        </p:sp>
      </p:grpSp>
      <p:sp>
        <p:nvSpPr>
          <p:cNvPr id="14" name="Başlık 3"/>
          <p:cNvSpPr>
            <a:spLocks noGrp="1"/>
          </p:cNvSpPr>
          <p:nvPr>
            <p:ph type="title"/>
          </p:nvPr>
        </p:nvSpPr>
        <p:spPr>
          <a:xfrm>
            <a:off x="395536" y="530424"/>
            <a:ext cx="7344816" cy="594320"/>
          </a:xfrm>
        </p:spPr>
        <p:txBody>
          <a:bodyPr>
            <a:normAutofit fontScale="90000"/>
          </a:bodyPr>
          <a:lstStyle/>
          <a:p>
            <a:r>
              <a:rPr lang="tr-TR" dirty="0" smtClean="0">
                <a:latin typeface="Trebuchet MS" panose="020B0603020202020204" pitchFamily="34" charset="0"/>
              </a:rPr>
              <a:t>Magnezyum-</a:t>
            </a:r>
            <a:r>
              <a:rPr lang="tr-TR" dirty="0" err="1" smtClean="0">
                <a:latin typeface="Trebuchet MS" panose="020B0603020202020204" pitchFamily="34" charset="0"/>
              </a:rPr>
              <a:t>tiksokalıplama</a:t>
            </a:r>
            <a:endParaRPr lang="tr-TR" dirty="0">
              <a:latin typeface="Trebuchet MS" panose="020B0603020202020204" pitchFamily="34" charset="0"/>
            </a:endParaRPr>
          </a:p>
        </p:txBody>
      </p:sp>
      <p:cxnSp>
        <p:nvCxnSpPr>
          <p:cNvPr id="15" name="Düz Ok Bağlayıcısı 14"/>
          <p:cNvCxnSpPr/>
          <p:nvPr/>
        </p:nvCxnSpPr>
        <p:spPr>
          <a:xfrm flipH="1">
            <a:off x="4499992" y="3140968"/>
            <a:ext cx="720080" cy="136815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useBgFill="1">
        <p:nvSpPr>
          <p:cNvPr id="17" name="8 Metin kutusu"/>
          <p:cNvSpPr txBox="1"/>
          <p:nvPr/>
        </p:nvSpPr>
        <p:spPr>
          <a:xfrm>
            <a:off x="4582308" y="2668850"/>
            <a:ext cx="1213828" cy="400110"/>
          </a:xfrm>
          <a:prstGeom prst="rect">
            <a:avLst/>
          </a:prstGeom>
        </p:spPr>
        <p:txBody>
          <a:bodyPr wrap="square" rtlCol="0">
            <a:spAutoFit/>
          </a:bodyPr>
          <a:lstStyle/>
          <a:p>
            <a:r>
              <a:rPr lang="tr-TR" sz="2000" dirty="0" smtClean="0">
                <a:latin typeface="Trebuchet MS" pitchFamily="34" charset="0"/>
              </a:rPr>
              <a:t>Asal gaz</a:t>
            </a:r>
            <a:endParaRPr lang="tr-TR" sz="2000" dirty="0">
              <a:latin typeface="Trebuchet MS" pitchFamily="34" charset="0"/>
            </a:endParaRPr>
          </a:p>
        </p:txBody>
      </p:sp>
    </p:spTree>
    <p:extLst>
      <p:ext uri="{BB962C8B-B14F-4D97-AF65-F5344CB8AC3E}">
        <p14:creationId xmlns:p14="http://schemas.microsoft.com/office/powerpoint/2010/main" val="139465730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70900" y="1106488"/>
            <a:ext cx="8809612" cy="594320"/>
          </a:xfrm>
        </p:spPr>
        <p:txBody>
          <a:bodyPr>
            <a:normAutofit fontScale="90000"/>
          </a:bodyPr>
          <a:lstStyle/>
          <a:p>
            <a:pPr>
              <a:lnSpc>
                <a:spcPct val="80000"/>
              </a:lnSpc>
            </a:pPr>
            <a:r>
              <a:rPr lang="tr-TR" dirty="0" smtClean="0">
                <a:latin typeface="Trebuchet MS" panose="020B0603020202020204" pitchFamily="34" charset="0"/>
              </a:rPr>
              <a:t>Magnezyum yarı-katı döküm prosesleri</a:t>
            </a:r>
            <a:endParaRPr lang="tr-TR" dirty="0">
              <a:latin typeface="Trebuchet MS" panose="020B0603020202020204" pitchFamily="34" charset="0"/>
            </a:endParaRPr>
          </a:p>
        </p:txBody>
      </p:sp>
      <p:pic>
        <p:nvPicPr>
          <p:cNvPr id="20482" name="Picture 2"/>
          <p:cNvPicPr>
            <a:picLocks noChangeAspect="1" noChangeArrowheads="1"/>
          </p:cNvPicPr>
          <p:nvPr/>
        </p:nvPicPr>
        <p:blipFill rotWithShape="1">
          <a:blip r:embed="rId2" cstate="print">
            <a:lum bright="-1000"/>
            <a:extLst>
              <a:ext uri="{28A0092B-C50C-407E-A947-70E740481C1C}">
                <a14:useLocalDpi xmlns:a14="http://schemas.microsoft.com/office/drawing/2010/main" val="0"/>
              </a:ext>
            </a:extLst>
          </a:blip>
          <a:srcRect l="8418" t="26123" r="25000" b="22177"/>
          <a:stretch/>
        </p:blipFill>
        <p:spPr bwMode="auto">
          <a:xfrm>
            <a:off x="251520" y="2204864"/>
            <a:ext cx="8737605"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2" name="Metin kutusu 1"/>
          <p:cNvSpPr txBox="1"/>
          <p:nvPr/>
        </p:nvSpPr>
        <p:spPr>
          <a:xfrm>
            <a:off x="323528" y="5651956"/>
            <a:ext cx="3744416" cy="369332"/>
          </a:xfrm>
          <a:prstGeom prst="rect">
            <a:avLst/>
          </a:prstGeom>
        </p:spPr>
        <p:txBody>
          <a:bodyPr wrap="square" rtlCol="0">
            <a:spAutoFit/>
          </a:bodyPr>
          <a:lstStyle/>
          <a:p>
            <a:r>
              <a:rPr lang="tr-TR" dirty="0" smtClean="0">
                <a:latin typeface="Trebuchet MS" panose="020B0603020202020204" pitchFamily="34" charset="0"/>
              </a:rPr>
              <a:t>Yeni </a:t>
            </a:r>
            <a:r>
              <a:rPr lang="tr-TR" dirty="0" err="1" smtClean="0">
                <a:latin typeface="Trebuchet MS" panose="020B0603020202020204" pitchFamily="34" charset="0"/>
              </a:rPr>
              <a:t>reo</a:t>
            </a:r>
            <a:r>
              <a:rPr lang="tr-TR" dirty="0" smtClean="0">
                <a:latin typeface="Trebuchet MS" panose="020B0603020202020204" pitchFamily="34" charset="0"/>
              </a:rPr>
              <a:t>-döküm (NRC) prosesi</a:t>
            </a:r>
            <a:endParaRPr lang="tr-TR" dirty="0">
              <a:latin typeface="Trebuchet MS" panose="020B0603020202020204" pitchFamily="34" charset="0"/>
            </a:endParaRPr>
          </a:p>
        </p:txBody>
      </p:sp>
    </p:spTree>
    <p:extLst>
      <p:ext uri="{BB962C8B-B14F-4D97-AF65-F5344CB8AC3E}">
        <p14:creationId xmlns:p14="http://schemas.microsoft.com/office/powerpoint/2010/main" val="389774963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l="10227" t="10701" r="28166" b="6986"/>
          <a:stretch/>
        </p:blipFill>
        <p:spPr bwMode="auto">
          <a:xfrm>
            <a:off x="611560" y="1185572"/>
            <a:ext cx="7200800" cy="5411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Başlık 3"/>
          <p:cNvSpPr>
            <a:spLocks noGrp="1"/>
          </p:cNvSpPr>
          <p:nvPr>
            <p:ph type="title"/>
          </p:nvPr>
        </p:nvSpPr>
        <p:spPr>
          <a:xfrm>
            <a:off x="-396552" y="908720"/>
            <a:ext cx="8809612" cy="594320"/>
          </a:xfrm>
        </p:spPr>
        <p:txBody>
          <a:bodyPr>
            <a:normAutofit fontScale="90000"/>
          </a:bodyPr>
          <a:lstStyle/>
          <a:p>
            <a:pPr algn="r">
              <a:lnSpc>
                <a:spcPct val="80000"/>
              </a:lnSpc>
            </a:pPr>
            <a:r>
              <a:rPr lang="tr-TR" dirty="0" smtClean="0">
                <a:latin typeface="Trebuchet MS" panose="020B0603020202020204" pitchFamily="34" charset="0"/>
              </a:rPr>
              <a:t>Magnezyum yarı-katı döküm prosesleri</a:t>
            </a:r>
            <a:endParaRPr lang="tr-TR" dirty="0">
              <a:latin typeface="Trebuchet MS" panose="020B0603020202020204" pitchFamily="34" charset="0"/>
            </a:endParaRPr>
          </a:p>
        </p:txBody>
      </p:sp>
    </p:spTree>
    <p:extLst>
      <p:ext uri="{BB962C8B-B14F-4D97-AF65-F5344CB8AC3E}">
        <p14:creationId xmlns:p14="http://schemas.microsoft.com/office/powerpoint/2010/main" val="362945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818456"/>
            <a:ext cx="8229600" cy="594320"/>
          </a:xfrm>
        </p:spPr>
        <p:txBody>
          <a:bodyPr>
            <a:normAutofit fontScale="90000"/>
          </a:bodyPr>
          <a:lstStyle/>
          <a:p>
            <a:r>
              <a:rPr lang="tr-TR" dirty="0" smtClean="0">
                <a:latin typeface="Trebuchet MS" panose="020B0603020202020204" pitchFamily="34" charset="0"/>
              </a:rPr>
              <a:t>Çinko üretimi</a:t>
            </a:r>
            <a:endParaRPr lang="tr-TR" dirty="0">
              <a:latin typeface="Trebuchet MS" panose="020B0603020202020204" pitchFamily="34" charset="0"/>
            </a:endParaRPr>
          </a:p>
        </p:txBody>
      </p:sp>
      <p:sp>
        <p:nvSpPr>
          <p:cNvPr id="3" name="Dikdörtgen 2"/>
          <p:cNvSpPr/>
          <p:nvPr/>
        </p:nvSpPr>
        <p:spPr>
          <a:xfrm>
            <a:off x="179512" y="1457483"/>
            <a:ext cx="8856984" cy="5016758"/>
          </a:xfrm>
          <a:prstGeom prst="rect">
            <a:avLst/>
          </a:prstGeom>
        </p:spPr>
        <p:txBody>
          <a:bodyPr wrap="square">
            <a:spAutoFit/>
          </a:bodyPr>
          <a:lstStyle/>
          <a:p>
            <a:r>
              <a:rPr lang="tr-TR" sz="2800" dirty="0" smtClean="0">
                <a:latin typeface="Trebuchet MS" panose="020B0603020202020204" pitchFamily="34" charset="0"/>
              </a:rPr>
              <a:t>çinko </a:t>
            </a:r>
            <a:r>
              <a:rPr lang="tr-TR" sz="2800" dirty="0" smtClean="0">
                <a:latin typeface="Trebuchet MS" panose="020B0603020202020204" pitchFamily="34" charset="0"/>
              </a:rPr>
              <a:t>bileşikleri </a:t>
            </a:r>
            <a:r>
              <a:rPr lang="tr-TR" sz="2800" dirty="0" smtClean="0">
                <a:latin typeface="Trebuchet MS" panose="020B0603020202020204" pitchFamily="34" charset="0"/>
              </a:rPr>
              <a:t>ile diğerlerinin </a:t>
            </a:r>
            <a:r>
              <a:rPr lang="tr-TR" sz="2800" dirty="0" err="1" smtClean="0">
                <a:latin typeface="Trebuchet MS" panose="020B0603020202020204" pitchFamily="34" charset="0"/>
              </a:rPr>
              <a:t>hidrofobik</a:t>
            </a:r>
            <a:r>
              <a:rPr lang="tr-TR" sz="2800" dirty="0" smtClean="0">
                <a:latin typeface="Trebuchet MS" panose="020B0603020202020204" pitchFamily="34" charset="0"/>
              </a:rPr>
              <a:t> karakterleri arasındaki farktan yararlanılarak </a:t>
            </a:r>
            <a:r>
              <a:rPr lang="tr-TR" sz="2800" b="1" dirty="0" err="1">
                <a:latin typeface="Trebuchet MS" panose="020B0603020202020204" pitchFamily="34" charset="0"/>
              </a:rPr>
              <a:t>flotasyon</a:t>
            </a:r>
            <a:r>
              <a:rPr lang="tr-TR" sz="2800" dirty="0" err="1">
                <a:latin typeface="Trebuchet MS" panose="020B0603020202020204" pitchFamily="34" charset="0"/>
              </a:rPr>
              <a:t>la</a:t>
            </a:r>
            <a:r>
              <a:rPr lang="tr-TR" sz="2800" dirty="0">
                <a:latin typeface="Trebuchet MS" panose="020B0603020202020204" pitchFamily="34" charset="0"/>
              </a:rPr>
              <a:t> cevher </a:t>
            </a:r>
            <a:r>
              <a:rPr lang="tr-TR" sz="2800" dirty="0" smtClean="0">
                <a:latin typeface="Trebuchet MS" panose="020B0603020202020204" pitchFamily="34" charset="0"/>
              </a:rPr>
              <a:t>zenginleştirme </a:t>
            </a:r>
            <a:r>
              <a:rPr lang="tr-TR" sz="2800" dirty="0" smtClean="0">
                <a:latin typeface="Trebuchet MS" panose="020B0603020202020204" pitchFamily="34" charset="0"/>
              </a:rPr>
              <a:t>yapılır</a:t>
            </a:r>
            <a:r>
              <a:rPr lang="tr-TR" sz="2800" dirty="0">
                <a:latin typeface="Trebuchet MS" panose="020B0603020202020204" pitchFamily="34" charset="0"/>
              </a:rPr>
              <a:t>:</a:t>
            </a:r>
            <a:r>
              <a:rPr lang="tr-TR" sz="2800" dirty="0" smtClean="0">
                <a:latin typeface="Trebuchet MS" panose="020B0603020202020204" pitchFamily="34" charset="0"/>
              </a:rPr>
              <a:t> </a:t>
            </a:r>
            <a:r>
              <a:rPr lang="tr-TR" sz="2800" b="1" u="sng" dirty="0" smtClean="0">
                <a:latin typeface="Trebuchet MS" panose="020B0603020202020204" pitchFamily="34" charset="0"/>
              </a:rPr>
              <a:t>konsantre</a:t>
            </a:r>
            <a:r>
              <a:rPr lang="tr-TR" sz="2800" dirty="0" smtClean="0">
                <a:latin typeface="Trebuchet MS" panose="020B0603020202020204" pitchFamily="34" charset="0"/>
              </a:rPr>
              <a:t> </a:t>
            </a:r>
            <a:endParaRPr lang="tr-TR" sz="2800" dirty="0" smtClean="0">
              <a:latin typeface="Trebuchet MS" panose="020B0603020202020204" pitchFamily="34" charset="0"/>
            </a:endParaRPr>
          </a:p>
          <a:p>
            <a:pPr>
              <a:spcBef>
                <a:spcPts val="1200"/>
              </a:spcBef>
            </a:pPr>
            <a:r>
              <a:rPr lang="tr-TR" sz="2800" dirty="0" err="1" smtClean="0">
                <a:latin typeface="Trebuchet MS" panose="020B0603020202020204" pitchFamily="34" charset="0"/>
              </a:rPr>
              <a:t>Hidro</a:t>
            </a:r>
            <a:r>
              <a:rPr lang="tr-TR" sz="2800" dirty="0" smtClean="0">
                <a:latin typeface="Trebuchet MS" panose="020B0603020202020204" pitchFamily="34" charset="0"/>
              </a:rPr>
              <a:t> ve </a:t>
            </a:r>
            <a:r>
              <a:rPr lang="tr-TR" sz="2800" dirty="0" err="1" smtClean="0">
                <a:latin typeface="Trebuchet MS" panose="020B0603020202020204" pitchFamily="34" charset="0"/>
              </a:rPr>
              <a:t>pirometalurjik</a:t>
            </a:r>
            <a:r>
              <a:rPr lang="tr-TR" sz="2800" dirty="0" smtClean="0">
                <a:latin typeface="Trebuchet MS" panose="020B0603020202020204" pitchFamily="34" charset="0"/>
              </a:rPr>
              <a:t> süreçlerle metalik çinko kazanılmadan önce konsantredeki kükürt </a:t>
            </a:r>
            <a:r>
              <a:rPr lang="tr-TR" sz="2800" dirty="0" smtClean="0">
                <a:latin typeface="Trebuchet MS" panose="020B0603020202020204" pitchFamily="34" charset="0"/>
              </a:rPr>
              <a:t>uzaklaştırılır</a:t>
            </a:r>
            <a:endParaRPr lang="tr-TR" sz="2800" dirty="0" smtClean="0">
              <a:latin typeface="Trebuchet MS" panose="020B0603020202020204" pitchFamily="34" charset="0"/>
            </a:endParaRPr>
          </a:p>
          <a:p>
            <a:pPr>
              <a:spcBef>
                <a:spcPts val="1200"/>
              </a:spcBef>
            </a:pPr>
            <a:r>
              <a:rPr lang="tr-TR" sz="2800" b="1" u="sng" dirty="0" smtClean="0">
                <a:latin typeface="Trebuchet MS" panose="020B0603020202020204" pitchFamily="34" charset="0"/>
              </a:rPr>
              <a:t>Kavurma işlemi </a:t>
            </a:r>
            <a:r>
              <a:rPr lang="tr-TR" sz="2800" u="sng" dirty="0" smtClean="0">
                <a:latin typeface="Trebuchet MS" panose="020B0603020202020204" pitchFamily="34" charset="0"/>
              </a:rPr>
              <a:t>ile kükürtlü bileşikler oksitlere </a:t>
            </a:r>
            <a:r>
              <a:rPr lang="tr-TR" sz="2800" u="sng" dirty="0" smtClean="0">
                <a:latin typeface="Trebuchet MS" panose="020B0603020202020204" pitchFamily="34" charset="0"/>
              </a:rPr>
              <a:t>dönüştürülür:</a:t>
            </a:r>
            <a:endParaRPr lang="tr-TR" sz="2800" dirty="0" smtClean="0">
              <a:latin typeface="Trebuchet MS" panose="020B0603020202020204" pitchFamily="34" charset="0"/>
            </a:endParaRPr>
          </a:p>
          <a:p>
            <a:pPr>
              <a:spcBef>
                <a:spcPts val="1200"/>
              </a:spcBef>
              <a:spcAft>
                <a:spcPts val="1200"/>
              </a:spcAft>
            </a:pPr>
            <a:r>
              <a:rPr lang="tr-TR" sz="2800" dirty="0" smtClean="0">
                <a:latin typeface="Trebuchet MS" panose="020B0603020202020204" pitchFamily="34" charset="0"/>
              </a:rPr>
              <a:t>		2 </a:t>
            </a:r>
            <a:r>
              <a:rPr lang="tr-TR" sz="2800" dirty="0" err="1">
                <a:latin typeface="Trebuchet MS" panose="020B0603020202020204" pitchFamily="34" charset="0"/>
              </a:rPr>
              <a:t>ZnS</a:t>
            </a:r>
            <a:r>
              <a:rPr lang="tr-TR" sz="2800" dirty="0">
                <a:latin typeface="Trebuchet MS" panose="020B0603020202020204" pitchFamily="34" charset="0"/>
              </a:rPr>
              <a:t> + 3 O</a:t>
            </a:r>
            <a:r>
              <a:rPr lang="tr-TR" sz="2800" baseline="-25000" dirty="0">
                <a:latin typeface="Trebuchet MS" panose="020B0603020202020204" pitchFamily="34" charset="0"/>
              </a:rPr>
              <a:t>2</a:t>
            </a:r>
            <a:r>
              <a:rPr lang="tr-TR" sz="2800" dirty="0">
                <a:latin typeface="Trebuchet MS" panose="020B0603020202020204" pitchFamily="34" charset="0"/>
              </a:rPr>
              <a:t> → 2 </a:t>
            </a:r>
            <a:r>
              <a:rPr lang="tr-TR" sz="2800" dirty="0" err="1">
                <a:latin typeface="Trebuchet MS" panose="020B0603020202020204" pitchFamily="34" charset="0"/>
              </a:rPr>
              <a:t>ZnO</a:t>
            </a:r>
            <a:r>
              <a:rPr lang="tr-TR" sz="2800" dirty="0">
                <a:latin typeface="Trebuchet MS" panose="020B0603020202020204" pitchFamily="34" charset="0"/>
              </a:rPr>
              <a:t> + 2 </a:t>
            </a:r>
            <a:r>
              <a:rPr lang="tr-TR" sz="2800" dirty="0" smtClean="0">
                <a:latin typeface="Trebuchet MS" panose="020B0603020202020204" pitchFamily="34" charset="0"/>
              </a:rPr>
              <a:t>SO</a:t>
            </a:r>
            <a:r>
              <a:rPr lang="tr-TR" sz="2800" baseline="-25000" dirty="0" smtClean="0">
                <a:latin typeface="Trebuchet MS" panose="020B0603020202020204" pitchFamily="34" charset="0"/>
              </a:rPr>
              <a:t>2</a:t>
            </a:r>
            <a:endParaRPr lang="tr-TR" sz="2800" dirty="0" smtClean="0">
              <a:latin typeface="Trebuchet MS" panose="020B0603020202020204" pitchFamily="34" charset="0"/>
            </a:endParaRPr>
          </a:p>
          <a:p>
            <a:r>
              <a:rPr lang="tr-TR" sz="2800" dirty="0" smtClean="0">
                <a:latin typeface="Trebuchet MS" panose="020B0603020202020204" pitchFamily="34" charset="0"/>
              </a:rPr>
              <a:t>Konsantre </a:t>
            </a:r>
            <a:r>
              <a:rPr lang="en-US" sz="2800" dirty="0" smtClean="0">
                <a:latin typeface="Trebuchet MS" panose="020B0603020202020204" pitchFamily="34" charset="0"/>
              </a:rPr>
              <a:t>900°C </a:t>
            </a:r>
            <a:r>
              <a:rPr lang="tr-TR" sz="2800" dirty="0" smtClean="0">
                <a:latin typeface="Trebuchet MS" panose="020B0603020202020204" pitchFamily="34" charset="0"/>
              </a:rPr>
              <a:t>üzerindeki bir sıcaklığa getirilir ve bu sıcaklıkta </a:t>
            </a:r>
            <a:r>
              <a:rPr lang="tr-TR" sz="2800" dirty="0" err="1" smtClean="0">
                <a:latin typeface="Trebuchet MS" panose="020B0603020202020204" pitchFamily="34" charset="0"/>
              </a:rPr>
              <a:t>ZnS</a:t>
            </a:r>
            <a:r>
              <a:rPr lang="tr-TR" sz="2800" dirty="0" smtClean="0">
                <a:latin typeface="Trebuchet MS" panose="020B0603020202020204" pitchFamily="34" charset="0"/>
              </a:rPr>
              <a:t> daha aktif olan </a:t>
            </a:r>
            <a:r>
              <a:rPr lang="tr-TR" sz="2800" dirty="0" err="1" smtClean="0">
                <a:latin typeface="Trebuchet MS" panose="020B0603020202020204" pitchFamily="34" charset="0"/>
              </a:rPr>
              <a:t>ZnO’e</a:t>
            </a:r>
            <a:r>
              <a:rPr lang="tr-TR" sz="2800" dirty="0" smtClean="0">
                <a:latin typeface="Trebuchet MS" panose="020B0603020202020204" pitchFamily="34" charset="0"/>
              </a:rPr>
              <a:t> dönüştürülür. </a:t>
            </a:r>
            <a:endParaRPr lang="tr-TR" sz="2800" dirty="0">
              <a:latin typeface="Trebuchet MS" panose="020B0603020202020204" pitchFamily="34" charset="0"/>
            </a:endParaRPr>
          </a:p>
        </p:txBody>
      </p:sp>
    </p:spTree>
    <p:extLst>
      <p:ext uri="{BB962C8B-B14F-4D97-AF65-F5344CB8AC3E}">
        <p14:creationId xmlns:p14="http://schemas.microsoft.com/office/powerpoint/2010/main" val="132327731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2432"/>
            <a:ext cx="7344816" cy="594320"/>
          </a:xfrm>
        </p:spPr>
        <p:txBody>
          <a:bodyPr>
            <a:normAutofit fontScale="90000"/>
          </a:bodyPr>
          <a:lstStyle/>
          <a:p>
            <a:r>
              <a:rPr lang="tr-TR" dirty="0" err="1" smtClean="0">
                <a:latin typeface="Trebuchet MS" panose="020B0603020202020204" pitchFamily="34" charset="0"/>
              </a:rPr>
              <a:t>Reo</a:t>
            </a:r>
            <a:r>
              <a:rPr lang="tr-TR" dirty="0" smtClean="0">
                <a:latin typeface="Trebuchet MS" panose="020B0603020202020204" pitchFamily="34" charset="0"/>
              </a:rPr>
              <a:t>-döküm prosesi</a:t>
            </a:r>
            <a:endParaRPr lang="tr-TR" dirty="0">
              <a:latin typeface="Trebuchet MS" panose="020B0603020202020204" pitchFamily="34" charset="0"/>
            </a:endParaRPr>
          </a:p>
        </p:txBody>
      </p:sp>
      <p:pic>
        <p:nvPicPr>
          <p:cNvPr id="22530" name="Picture 2"/>
          <p:cNvPicPr>
            <a:picLocks noChangeAspect="1" noChangeArrowheads="1"/>
          </p:cNvPicPr>
          <p:nvPr/>
        </p:nvPicPr>
        <p:blipFill rotWithShape="1">
          <a:blip r:embed="rId2" cstate="print">
            <a:lum bright="-2000"/>
            <a:extLst>
              <a:ext uri="{28A0092B-C50C-407E-A947-70E740481C1C}">
                <a14:useLocalDpi xmlns:a14="http://schemas.microsoft.com/office/drawing/2010/main" val="0"/>
              </a:ext>
            </a:extLst>
          </a:blip>
          <a:srcRect l="12015" t="22041" r="26990" b="19326"/>
          <a:stretch/>
        </p:blipFill>
        <p:spPr bwMode="auto">
          <a:xfrm>
            <a:off x="323527" y="1628800"/>
            <a:ext cx="8389693"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600675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890464"/>
            <a:ext cx="8784976" cy="594320"/>
          </a:xfrm>
        </p:spPr>
        <p:txBody>
          <a:bodyPr>
            <a:noAutofit/>
          </a:bodyPr>
          <a:lstStyle/>
          <a:p>
            <a:pPr>
              <a:lnSpc>
                <a:spcPct val="80000"/>
              </a:lnSpc>
            </a:pPr>
            <a:r>
              <a:rPr lang="tr-TR" sz="4400" dirty="0" smtClean="0">
                <a:latin typeface="Trebuchet MS" panose="020B0603020202020204" pitchFamily="34" charset="0"/>
              </a:rPr>
              <a:t>Başlıca Mg alaşımlarının temel özellikleri</a:t>
            </a:r>
            <a:endParaRPr lang="tr-TR" sz="4400" dirty="0">
              <a:latin typeface="Trebuchet MS" panose="020B0603020202020204" pitchFamily="34" charset="0"/>
            </a:endParaRPr>
          </a:p>
        </p:txBody>
      </p:sp>
      <p:graphicFrame>
        <p:nvGraphicFramePr>
          <p:cNvPr id="2" name="Tablo 1"/>
          <p:cNvGraphicFramePr>
            <a:graphicFrameLocks noGrp="1"/>
          </p:cNvGraphicFramePr>
          <p:nvPr>
            <p:extLst>
              <p:ext uri="{D42A27DB-BD31-4B8C-83A1-F6EECF244321}">
                <p14:modId xmlns:p14="http://schemas.microsoft.com/office/powerpoint/2010/main" val="3863149631"/>
              </p:ext>
            </p:extLst>
          </p:nvPr>
        </p:nvGraphicFramePr>
        <p:xfrm>
          <a:off x="179512" y="1621368"/>
          <a:ext cx="8676890" cy="4759960"/>
        </p:xfrm>
        <a:graphic>
          <a:graphicData uri="http://schemas.openxmlformats.org/drawingml/2006/table">
            <a:tbl>
              <a:tblPr firstRow="1" bandRow="1">
                <a:tableStyleId>{5C22544A-7EE6-4342-B048-85BDC9FD1C3A}</a:tableStyleId>
              </a:tblPr>
              <a:tblGrid>
                <a:gridCol w="1735378"/>
                <a:gridCol w="1735378"/>
                <a:gridCol w="1735378"/>
                <a:gridCol w="1735378"/>
                <a:gridCol w="1735378"/>
              </a:tblGrid>
              <a:tr h="370840">
                <a:tc>
                  <a:txBody>
                    <a:bodyPr/>
                    <a:lstStyle/>
                    <a:p>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AZ</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AM</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AS</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AE</a:t>
                      </a:r>
                      <a:endParaRPr lang="tr-TR" sz="1800" dirty="0">
                        <a:latin typeface="Trebuchet MS" panose="020B0603020202020204" pitchFamily="34" charset="0"/>
                      </a:endParaRPr>
                    </a:p>
                  </a:txBody>
                  <a:tcPr/>
                </a:tc>
              </a:tr>
              <a:tr h="421248">
                <a:tc>
                  <a:txBody>
                    <a:bodyPr/>
                    <a:lstStyle/>
                    <a:p>
                      <a:r>
                        <a:rPr lang="tr-TR" sz="1800" dirty="0" smtClean="0">
                          <a:latin typeface="Trebuchet MS" panose="020B0603020202020204" pitchFamily="34" charset="0"/>
                        </a:rPr>
                        <a:t>Başlıca alaşım elementleri</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Al, </a:t>
                      </a:r>
                      <a:r>
                        <a:rPr lang="tr-TR" sz="1800" dirty="0" err="1" smtClean="0">
                          <a:latin typeface="Trebuchet MS" panose="020B0603020202020204" pitchFamily="34" charset="0"/>
                        </a:rPr>
                        <a:t>Zn</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Al (Mn)</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Al, Si</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Nadir toprak</a:t>
                      </a:r>
                      <a:endParaRPr lang="tr-TR" sz="1800" dirty="0">
                        <a:latin typeface="Trebuchet MS" panose="020B0603020202020204" pitchFamily="34" charset="0"/>
                      </a:endParaRPr>
                    </a:p>
                  </a:txBody>
                  <a:tcPr/>
                </a:tc>
              </a:tr>
              <a:tr h="370840">
                <a:tc>
                  <a:txBody>
                    <a:bodyPr/>
                    <a:lstStyle/>
                    <a:p>
                      <a:r>
                        <a:rPr lang="tr-TR" sz="1800" dirty="0" smtClean="0">
                          <a:latin typeface="Trebuchet MS" panose="020B0603020202020204" pitchFamily="34" charset="0"/>
                        </a:rPr>
                        <a:t>avantajları</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Oda</a:t>
                      </a:r>
                      <a:r>
                        <a:rPr lang="tr-TR" sz="1800" baseline="0" dirty="0" smtClean="0">
                          <a:latin typeface="Trebuchet MS" panose="020B0603020202020204" pitchFamily="34" charset="0"/>
                        </a:rPr>
                        <a:t> sıcaklığında i</a:t>
                      </a:r>
                      <a:r>
                        <a:rPr lang="tr-TR" sz="1800" dirty="0" smtClean="0">
                          <a:latin typeface="Trebuchet MS" panose="020B0603020202020204" pitchFamily="34" charset="0"/>
                        </a:rPr>
                        <a:t>yi mukavemet,</a:t>
                      </a:r>
                    </a:p>
                    <a:p>
                      <a:r>
                        <a:rPr lang="tr-TR" sz="1800" dirty="0" smtClean="0">
                          <a:latin typeface="Trebuchet MS" panose="020B0603020202020204" pitchFamily="34" charset="0"/>
                        </a:rPr>
                        <a:t>İyi </a:t>
                      </a:r>
                      <a:r>
                        <a:rPr lang="tr-TR" sz="1800" dirty="0" err="1" smtClean="0">
                          <a:latin typeface="Trebuchet MS" panose="020B0603020202020204" pitchFamily="34" charset="0"/>
                        </a:rPr>
                        <a:t>dökülebilirlik</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AZ serisinden Daha iyi </a:t>
                      </a:r>
                      <a:r>
                        <a:rPr lang="tr-TR" sz="1800" dirty="0" err="1" smtClean="0">
                          <a:latin typeface="Trebuchet MS" panose="020B0603020202020204" pitchFamily="34" charset="0"/>
                        </a:rPr>
                        <a:t>süneklik</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Mg2Si çökeltileri sayesinde daha yüksek mukavemet ve sürünme performansı</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Mg-RE çökeltileri sayesinde iyi</a:t>
                      </a:r>
                      <a:r>
                        <a:rPr lang="tr-TR" sz="1800" baseline="0" dirty="0" smtClean="0">
                          <a:latin typeface="Trebuchet MS" panose="020B0603020202020204" pitchFamily="34" charset="0"/>
                        </a:rPr>
                        <a:t> yüksek sıcaklık mukavemeti ve sürünme direnci</a:t>
                      </a:r>
                      <a:endParaRPr lang="tr-TR" sz="1800" dirty="0">
                        <a:latin typeface="Trebuchet MS" panose="020B0603020202020204" pitchFamily="34" charset="0"/>
                      </a:endParaRPr>
                    </a:p>
                  </a:txBody>
                  <a:tcPr/>
                </a:tc>
              </a:tr>
              <a:tr h="370840">
                <a:tc>
                  <a:txBody>
                    <a:bodyPr/>
                    <a:lstStyle/>
                    <a:p>
                      <a:r>
                        <a:rPr lang="tr-TR" sz="1800" dirty="0" smtClean="0">
                          <a:latin typeface="Trebuchet MS" panose="020B0603020202020204" pitchFamily="34" charset="0"/>
                        </a:rPr>
                        <a:t>dezavantajları</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Düşük sıcak mukavemet</a:t>
                      </a:r>
                    </a:p>
                    <a:p>
                      <a:r>
                        <a:rPr lang="tr-TR" sz="1800" dirty="0" smtClean="0">
                          <a:latin typeface="Trebuchet MS" panose="020B0603020202020204" pitchFamily="34" charset="0"/>
                        </a:rPr>
                        <a:t>Düşük </a:t>
                      </a:r>
                      <a:r>
                        <a:rPr lang="tr-TR" sz="1800" dirty="0" err="1" smtClean="0">
                          <a:latin typeface="Trebuchet MS" panose="020B0603020202020204" pitchFamily="34" charset="0"/>
                        </a:rPr>
                        <a:t>süneklik</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Sınırlı oda sıcaklığı mekanik özellikleri, sınırlı </a:t>
                      </a:r>
                      <a:r>
                        <a:rPr lang="tr-TR" sz="1800" dirty="0" err="1" smtClean="0">
                          <a:latin typeface="Trebuchet MS" panose="020B0603020202020204" pitchFamily="34" charset="0"/>
                        </a:rPr>
                        <a:t>dökülebilirlik</a:t>
                      </a:r>
                      <a:endParaRPr lang="tr-TR" sz="1800" dirty="0">
                        <a:latin typeface="Trebuchet MS" panose="020B0603020202020204" pitchFamily="34" charset="0"/>
                      </a:endParaRPr>
                    </a:p>
                  </a:txBody>
                  <a:tcPr/>
                </a:tc>
                <a:tc>
                  <a:txBody>
                    <a:bodyPr/>
                    <a:lstStyle/>
                    <a:p>
                      <a:r>
                        <a:rPr lang="tr-TR" sz="1800" dirty="0" smtClean="0">
                          <a:latin typeface="Trebuchet MS" panose="020B0603020202020204" pitchFamily="34" charset="0"/>
                        </a:rPr>
                        <a:t>Sınırlı </a:t>
                      </a:r>
                      <a:r>
                        <a:rPr lang="tr-TR" sz="1800" dirty="0" err="1" smtClean="0">
                          <a:latin typeface="Trebuchet MS" panose="020B0603020202020204" pitchFamily="34" charset="0"/>
                        </a:rPr>
                        <a:t>dökülebilirlik</a:t>
                      </a:r>
                      <a:endParaRPr lang="tr-TR" sz="18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dirty="0" smtClean="0">
                          <a:latin typeface="Trebuchet MS" panose="020B0603020202020204" pitchFamily="34" charset="0"/>
                        </a:rPr>
                        <a:t>Sınırlı </a:t>
                      </a:r>
                      <a:r>
                        <a:rPr lang="tr-TR" sz="1800" dirty="0" err="1" smtClean="0">
                          <a:latin typeface="Trebuchet MS" panose="020B0603020202020204" pitchFamily="34" charset="0"/>
                        </a:rPr>
                        <a:t>dökülebilirlik</a:t>
                      </a:r>
                      <a:endParaRPr lang="tr-TR" sz="1800" dirty="0" smtClean="0">
                        <a:latin typeface="Trebuchet MS" panose="020B0603020202020204" pitchFamily="34" charset="0"/>
                      </a:endParaRPr>
                    </a:p>
                    <a:p>
                      <a:endParaRPr lang="tr-TR" sz="1800" dirty="0">
                        <a:latin typeface="Trebuchet MS" panose="020B0603020202020204" pitchFamily="34" charset="0"/>
                      </a:endParaRPr>
                    </a:p>
                  </a:txBody>
                  <a:tcPr/>
                </a:tc>
              </a:tr>
            </a:tbl>
          </a:graphicData>
        </a:graphic>
      </p:graphicFrame>
    </p:spTree>
    <p:extLst>
      <p:ext uri="{BB962C8B-B14F-4D97-AF65-F5344CB8AC3E}">
        <p14:creationId xmlns:p14="http://schemas.microsoft.com/office/powerpoint/2010/main" val="325950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458416"/>
            <a:ext cx="7344816" cy="594320"/>
          </a:xfrm>
        </p:spPr>
        <p:txBody>
          <a:bodyPr>
            <a:normAutofit fontScale="90000"/>
          </a:bodyPr>
          <a:lstStyle/>
          <a:p>
            <a:r>
              <a:rPr lang="tr-TR" dirty="0" smtClean="0">
                <a:latin typeface="Trebuchet MS" panose="020B0603020202020204" pitchFamily="34" charset="0"/>
              </a:rPr>
              <a:t>Yapısal uygulamalar</a:t>
            </a:r>
            <a:endParaRPr lang="tr-TR" dirty="0">
              <a:latin typeface="Trebuchet MS" panose="020B0603020202020204" pitchFamily="34" charset="0"/>
            </a:endParaRPr>
          </a:p>
        </p:txBody>
      </p:sp>
      <p:sp>
        <p:nvSpPr>
          <p:cNvPr id="2" name="Dikdörtgen 1"/>
          <p:cNvSpPr/>
          <p:nvPr/>
        </p:nvSpPr>
        <p:spPr>
          <a:xfrm>
            <a:off x="251520" y="1181065"/>
            <a:ext cx="8712968" cy="4893647"/>
          </a:xfrm>
          <a:prstGeom prst="rect">
            <a:avLst/>
          </a:prstGeom>
        </p:spPr>
        <p:txBody>
          <a:bodyPr wrap="square">
            <a:spAutoFit/>
          </a:bodyPr>
          <a:lstStyle/>
          <a:p>
            <a:r>
              <a:rPr lang="tr-TR" sz="2400" dirty="0" smtClean="0">
                <a:latin typeface="Trebuchet MS" pitchFamily="34" charset="0"/>
              </a:rPr>
              <a:t>Yapısal uygulamalar için </a:t>
            </a:r>
            <a:r>
              <a:rPr lang="tr-TR" sz="2400" dirty="0" err="1" smtClean="0">
                <a:latin typeface="Trebuchet MS" pitchFamily="34" charset="0"/>
              </a:rPr>
              <a:t>Mg’un</a:t>
            </a:r>
            <a:r>
              <a:rPr lang="tr-TR" sz="2400" dirty="0" smtClean="0">
                <a:latin typeface="Trebuchet MS" pitchFamily="34" charset="0"/>
              </a:rPr>
              <a:t> cazip özellikleri</a:t>
            </a:r>
            <a:br>
              <a:rPr lang="tr-TR" sz="2400" dirty="0" smtClean="0">
                <a:latin typeface="Trebuchet MS" pitchFamily="34" charset="0"/>
              </a:rPr>
            </a:br>
            <a:r>
              <a:rPr lang="tr-TR" sz="2400" dirty="0" smtClean="0">
                <a:latin typeface="Trebuchet MS" pitchFamily="34" charset="0"/>
              </a:rPr>
              <a:t>düşük yoğunluk </a:t>
            </a:r>
          </a:p>
          <a:p>
            <a:r>
              <a:rPr lang="tr-TR" sz="2400" dirty="0" smtClean="0">
                <a:latin typeface="Trebuchet MS" pitchFamily="34" charset="0"/>
              </a:rPr>
              <a:t>	otomobil ve uçak parçaları; </a:t>
            </a:r>
          </a:p>
          <a:p>
            <a:r>
              <a:rPr lang="tr-TR" sz="2400" dirty="0" smtClean="0">
                <a:latin typeface="Trebuchet MS" pitchFamily="34" charset="0"/>
              </a:rPr>
              <a:t>	taşınabilir aletler-portatif tezgahlar için;</a:t>
            </a:r>
          </a:p>
          <a:p>
            <a:r>
              <a:rPr lang="tr-TR" sz="2400" dirty="0">
                <a:latin typeface="Trebuchet MS" pitchFamily="34" charset="0"/>
              </a:rPr>
              <a:t>	</a:t>
            </a:r>
            <a:r>
              <a:rPr lang="tr-TR" sz="2400" dirty="0" smtClean="0">
                <a:latin typeface="Trebuchet MS" pitchFamily="34" charset="0"/>
              </a:rPr>
              <a:t>bavullar, çantalar, bilgisayarlar, cep telefonları ve kamera gövdeleri</a:t>
            </a:r>
          </a:p>
          <a:p>
            <a:r>
              <a:rPr lang="tr-TR" sz="2400" dirty="0">
                <a:latin typeface="Trebuchet MS" pitchFamily="34" charset="0"/>
              </a:rPr>
              <a:t>	</a:t>
            </a:r>
            <a:r>
              <a:rPr lang="tr-TR" sz="2400" dirty="0" smtClean="0">
                <a:latin typeface="Trebuchet MS" pitchFamily="34" charset="0"/>
              </a:rPr>
              <a:t>spor ekipmanları</a:t>
            </a:r>
          </a:p>
          <a:p>
            <a:endParaRPr lang="tr-TR" sz="2400" dirty="0" smtClean="0">
              <a:latin typeface="Trebuchet MS" pitchFamily="34" charset="0"/>
            </a:endParaRPr>
          </a:p>
          <a:p>
            <a:r>
              <a:rPr lang="tr-TR" sz="2400" dirty="0" smtClean="0">
                <a:latin typeface="Trebuchet MS" pitchFamily="34" charset="0"/>
              </a:rPr>
              <a:t>Yüksek sönümleme kapasitesi</a:t>
            </a:r>
          </a:p>
          <a:p>
            <a:r>
              <a:rPr lang="tr-TR" sz="2400" dirty="0">
                <a:latin typeface="Trebuchet MS" pitchFamily="34" charset="0"/>
              </a:rPr>
              <a:t>	</a:t>
            </a:r>
            <a:r>
              <a:rPr lang="tr-TR" sz="2400" dirty="0" smtClean="0">
                <a:latin typeface="Trebuchet MS" pitchFamily="34" charset="0"/>
              </a:rPr>
              <a:t>elektronik donanımlar için titreşim önleyici platformlar</a:t>
            </a:r>
          </a:p>
          <a:p>
            <a:r>
              <a:rPr lang="tr-TR" sz="2400" dirty="0">
                <a:latin typeface="Trebuchet MS" pitchFamily="34" charset="0"/>
              </a:rPr>
              <a:t>	</a:t>
            </a:r>
            <a:r>
              <a:rPr lang="tr-TR" sz="2400" dirty="0" smtClean="0">
                <a:latin typeface="Trebuchet MS" pitchFamily="34" charset="0"/>
              </a:rPr>
              <a:t>ses ve gürültü azaltmak için panel ve duvarlar</a:t>
            </a:r>
          </a:p>
          <a:p>
            <a:r>
              <a:rPr lang="tr-TR" sz="2400" dirty="0" smtClean="0">
                <a:latin typeface="Trebuchet MS" pitchFamily="34" charset="0"/>
              </a:rPr>
              <a:t>Mükemmel </a:t>
            </a:r>
            <a:r>
              <a:rPr lang="tr-TR" sz="2400" dirty="0" err="1" smtClean="0">
                <a:latin typeface="Trebuchet MS" pitchFamily="34" charset="0"/>
              </a:rPr>
              <a:t>işlenebilirlik</a:t>
            </a:r>
            <a:endParaRPr lang="tr-TR" sz="2400" dirty="0" smtClean="0">
              <a:latin typeface="Trebuchet MS" pitchFamily="34" charset="0"/>
            </a:endParaRPr>
          </a:p>
          <a:p>
            <a:r>
              <a:rPr lang="tr-TR" sz="2400" dirty="0">
                <a:latin typeface="Trebuchet MS" pitchFamily="34" charset="0"/>
              </a:rPr>
              <a:t>	</a:t>
            </a:r>
            <a:r>
              <a:rPr lang="tr-TR" sz="2400" dirty="0" smtClean="0">
                <a:latin typeface="Trebuchet MS" pitchFamily="34" charset="0"/>
              </a:rPr>
              <a:t>imalat süreçleri için kalıp, kılavuz ve bağlantı parçaları</a:t>
            </a:r>
          </a:p>
        </p:txBody>
      </p:sp>
    </p:spTree>
    <p:extLst>
      <p:ext uri="{BB962C8B-B14F-4D97-AF65-F5344CB8AC3E}">
        <p14:creationId xmlns:p14="http://schemas.microsoft.com/office/powerpoint/2010/main" val="174541149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1196752"/>
            <a:ext cx="8712968" cy="4893647"/>
          </a:xfrm>
          <a:prstGeom prst="rect">
            <a:avLst/>
          </a:prstGeom>
        </p:spPr>
        <p:txBody>
          <a:bodyPr wrap="square">
            <a:spAutoFit/>
          </a:bodyPr>
          <a:lstStyle/>
          <a:p>
            <a:r>
              <a:rPr lang="tr-TR" sz="2400" dirty="0" smtClean="0">
                <a:latin typeface="Trebuchet MS" pitchFamily="34" charset="0"/>
              </a:rPr>
              <a:t>Elektronik sektörü , bilgisayar ve cep telefonu kutuları da Mg alaşımları için çok uygundur.</a:t>
            </a:r>
          </a:p>
          <a:p>
            <a:r>
              <a:rPr lang="tr-TR" sz="2400" dirty="0" smtClean="0">
                <a:latin typeface="Trebuchet MS" pitchFamily="34" charset="0"/>
              </a:rPr>
              <a:t>Döküm tekniği ile şekillendirmenin avantajları dikkate alındığında, Mg alaşımları bu uygulamalar için çok cazip seçenekler sunar. </a:t>
            </a:r>
          </a:p>
          <a:p>
            <a:r>
              <a:rPr lang="tr-TR" sz="2400" dirty="0" smtClean="0">
                <a:latin typeface="Trebuchet MS" pitchFamily="34" charset="0"/>
              </a:rPr>
              <a:t>Uçak ve füze parçaları için cazip yüksek sıcaklık özellikleri</a:t>
            </a:r>
          </a:p>
          <a:p>
            <a:r>
              <a:rPr lang="tr-TR" sz="2400" dirty="0" smtClean="0">
                <a:latin typeface="Trebuchet MS" pitchFamily="34" charset="0"/>
              </a:rPr>
              <a:t>Uçak ve füze elektroniğinde sönümleme kapasitesi ve boyutsal kararlılık</a:t>
            </a:r>
          </a:p>
          <a:p>
            <a:r>
              <a:rPr lang="tr-TR" sz="2400" dirty="0" smtClean="0">
                <a:latin typeface="Trebuchet MS" pitchFamily="34" charset="0"/>
              </a:rPr>
              <a:t>Talaşlı imalat kabiliyeti</a:t>
            </a:r>
          </a:p>
          <a:p>
            <a:r>
              <a:rPr lang="tr-TR" sz="2400" dirty="0" smtClean="0">
                <a:latin typeface="Trebuchet MS" pitchFamily="34" charset="0"/>
              </a:rPr>
              <a:t>Bavul </a:t>
            </a:r>
            <a:r>
              <a:rPr lang="tr-TR" sz="2400" dirty="0" err="1" smtClean="0">
                <a:latin typeface="Trebuchet MS" pitchFamily="34" charset="0"/>
              </a:rPr>
              <a:t>vb</a:t>
            </a:r>
            <a:r>
              <a:rPr lang="tr-TR" sz="2400" dirty="0" smtClean="0">
                <a:latin typeface="Trebuchet MS" pitchFamily="34" charset="0"/>
              </a:rPr>
              <a:t> imalatında vuruk ve darbe </a:t>
            </a:r>
            <a:r>
              <a:rPr lang="tr-TR" sz="2400" dirty="0" err="1" smtClean="0">
                <a:latin typeface="Trebuchet MS" pitchFamily="34" charset="0"/>
              </a:rPr>
              <a:t>direci</a:t>
            </a:r>
            <a:endParaRPr lang="tr-TR" sz="2400" dirty="0" smtClean="0">
              <a:latin typeface="Trebuchet MS" pitchFamily="34" charset="0"/>
            </a:endParaRPr>
          </a:p>
          <a:p>
            <a:r>
              <a:rPr lang="tr-TR" sz="2400" dirty="0" smtClean="0">
                <a:latin typeface="Trebuchet MS" pitchFamily="34" charset="0"/>
              </a:rPr>
              <a:t>Alkalin ortamlarda yüksek korozyon direnci</a:t>
            </a:r>
          </a:p>
          <a:p>
            <a:r>
              <a:rPr lang="tr-TR" sz="2400" dirty="0" smtClean="0">
                <a:latin typeface="Trebuchet MS" pitchFamily="34" charset="0"/>
              </a:rPr>
              <a:t>çimento-beton takım ve aletleri </a:t>
            </a:r>
          </a:p>
          <a:p>
            <a:r>
              <a:rPr lang="tr-TR" sz="2400" dirty="0" smtClean="0">
                <a:latin typeface="Trebuchet MS" pitchFamily="34" charset="0"/>
              </a:rPr>
              <a:t>X-ışını kasetlerinde X-ışınlarının geçişine düşük direnç  </a:t>
            </a:r>
          </a:p>
        </p:txBody>
      </p:sp>
      <p:sp>
        <p:nvSpPr>
          <p:cNvPr id="6" name="Başlık 3"/>
          <p:cNvSpPr>
            <a:spLocks noGrp="1"/>
          </p:cNvSpPr>
          <p:nvPr>
            <p:ph type="title"/>
          </p:nvPr>
        </p:nvSpPr>
        <p:spPr>
          <a:xfrm>
            <a:off x="323528" y="548680"/>
            <a:ext cx="7344816" cy="594320"/>
          </a:xfrm>
        </p:spPr>
        <p:txBody>
          <a:bodyPr>
            <a:normAutofit fontScale="90000"/>
          </a:bodyPr>
          <a:lstStyle/>
          <a:p>
            <a:r>
              <a:rPr lang="tr-TR" dirty="0" smtClean="0">
                <a:latin typeface="Trebuchet MS" panose="020B0603020202020204" pitchFamily="34" charset="0"/>
              </a:rPr>
              <a:t>uygulamalar</a:t>
            </a:r>
            <a:endParaRPr lang="tr-TR" dirty="0">
              <a:latin typeface="Trebuchet MS" panose="020B0603020202020204" pitchFamily="34" charset="0"/>
            </a:endParaRPr>
          </a:p>
        </p:txBody>
      </p:sp>
    </p:spTree>
    <p:extLst>
      <p:ext uri="{BB962C8B-B14F-4D97-AF65-F5344CB8AC3E}">
        <p14:creationId xmlns:p14="http://schemas.microsoft.com/office/powerpoint/2010/main" val="148189981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602432"/>
            <a:ext cx="8136904" cy="594320"/>
          </a:xfrm>
        </p:spPr>
        <p:txBody>
          <a:bodyPr>
            <a:normAutofit fontScale="90000"/>
          </a:bodyPr>
          <a:lstStyle/>
          <a:p>
            <a:r>
              <a:rPr lang="tr-TR" dirty="0" smtClean="0">
                <a:latin typeface="Trebuchet MS" panose="020B0603020202020204" pitchFamily="34" charset="0"/>
              </a:rPr>
              <a:t>yapısal uygulamaları-otomotiv</a:t>
            </a:r>
            <a:endParaRPr lang="tr-TR" dirty="0">
              <a:latin typeface="Trebuchet MS" panose="020B0603020202020204" pitchFamily="34" charset="0"/>
            </a:endParaRPr>
          </a:p>
        </p:txBody>
      </p:sp>
      <p:sp>
        <p:nvSpPr>
          <p:cNvPr id="2" name="Dikdörtgen 1"/>
          <p:cNvSpPr/>
          <p:nvPr/>
        </p:nvSpPr>
        <p:spPr>
          <a:xfrm>
            <a:off x="323528" y="1261204"/>
            <a:ext cx="8352928" cy="4832092"/>
          </a:xfrm>
          <a:prstGeom prst="rect">
            <a:avLst/>
          </a:prstGeom>
        </p:spPr>
        <p:txBody>
          <a:bodyPr wrap="square">
            <a:spAutoFit/>
          </a:bodyPr>
          <a:lstStyle/>
          <a:p>
            <a:r>
              <a:rPr lang="tr-TR" sz="2800" dirty="0" smtClean="0">
                <a:latin typeface="Trebuchet MS" pitchFamily="34" charset="0"/>
              </a:rPr>
              <a:t>en önemli yapısal kullanımı otomotiv sektörü için basınçlı döküm parçalardır. Magnezyum döküm alaşımları hafif olmaları ile birlikte yüksek mukavemet sağladıklarından büyük ilgi görmektedir. Otomotiv sektörü Mg alaşımları için önemli bir pazardır.</a:t>
            </a:r>
          </a:p>
          <a:p>
            <a:r>
              <a:rPr lang="tr-TR" sz="2800" dirty="0" smtClean="0">
                <a:latin typeface="Trebuchet MS" pitchFamily="34" charset="0"/>
              </a:rPr>
              <a:t>Magnezyumun düşük yoğunluğu hızla hareket eden parçalar için büyük bir avantajdır.</a:t>
            </a:r>
          </a:p>
          <a:p>
            <a:r>
              <a:rPr lang="tr-TR" sz="2800" dirty="0" smtClean="0">
                <a:latin typeface="Trebuchet MS" pitchFamily="34" charset="0"/>
              </a:rPr>
              <a:t>Düşük yoğunluğu sayesinde </a:t>
            </a:r>
            <a:r>
              <a:rPr lang="tr-TR" sz="2800" dirty="0" err="1" smtClean="0">
                <a:latin typeface="Trebuchet MS" pitchFamily="34" charset="0"/>
              </a:rPr>
              <a:t>Mg’dan</a:t>
            </a:r>
            <a:r>
              <a:rPr lang="tr-TR" sz="2800" dirty="0" smtClean="0">
                <a:latin typeface="Trebuchet MS" pitchFamily="34" charset="0"/>
              </a:rPr>
              <a:t> parçaların kalın kesitli olması imkanı doğar ve bu şekilde </a:t>
            </a:r>
            <a:r>
              <a:rPr lang="tr-TR" sz="2800" dirty="0" err="1" smtClean="0">
                <a:latin typeface="Trebuchet MS" pitchFamily="34" charset="0"/>
              </a:rPr>
              <a:t>stiffening</a:t>
            </a:r>
            <a:r>
              <a:rPr lang="tr-TR" sz="2800" dirty="0" smtClean="0">
                <a:latin typeface="Trebuchet MS" pitchFamily="34" charset="0"/>
              </a:rPr>
              <a:t> için ek önlemler alınması gerekmez.</a:t>
            </a:r>
          </a:p>
        </p:txBody>
      </p:sp>
    </p:spTree>
    <p:extLst>
      <p:ext uri="{BB962C8B-B14F-4D97-AF65-F5344CB8AC3E}">
        <p14:creationId xmlns:p14="http://schemas.microsoft.com/office/powerpoint/2010/main" val="2437250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51520" y="1181065"/>
            <a:ext cx="8568952" cy="5632311"/>
          </a:xfrm>
          <a:prstGeom prst="rect">
            <a:avLst/>
          </a:prstGeom>
        </p:spPr>
        <p:txBody>
          <a:bodyPr wrap="square">
            <a:spAutoFit/>
          </a:bodyPr>
          <a:lstStyle/>
          <a:p>
            <a:r>
              <a:rPr lang="tr-TR" sz="2400" dirty="0" smtClean="0">
                <a:latin typeface="Trebuchet MS" pitchFamily="34" charset="0"/>
              </a:rPr>
              <a:t>otomotivdeki </a:t>
            </a:r>
            <a:r>
              <a:rPr lang="tr-TR" sz="2400" dirty="0" smtClean="0">
                <a:latin typeface="Trebuchet MS" pitchFamily="34" charset="0"/>
              </a:rPr>
              <a:t>en parlak yıllarını popüler 'VW </a:t>
            </a:r>
            <a:r>
              <a:rPr lang="tr-TR" sz="2400" dirty="0" err="1" smtClean="0">
                <a:latin typeface="Trebuchet MS" pitchFamily="34" charset="0"/>
              </a:rPr>
              <a:t>Beetle</a:t>
            </a:r>
            <a:r>
              <a:rPr lang="tr-TR" sz="2400" dirty="0" smtClean="0">
                <a:latin typeface="Trebuchet MS" pitchFamily="34" charset="0"/>
              </a:rPr>
              <a:t>' a borçludur. </a:t>
            </a:r>
          </a:p>
          <a:p>
            <a:r>
              <a:rPr lang="tr-TR" sz="2400" dirty="0" smtClean="0">
                <a:latin typeface="Trebuchet MS" pitchFamily="34" charset="0"/>
              </a:rPr>
              <a:t>arkadan motorlu olduğu için arka aksa gereksiz yük bindirmemek amacı ile hafif magnezyum alaşımlarının </a:t>
            </a:r>
            <a:r>
              <a:rPr lang="tr-TR" sz="2400" dirty="0" smtClean="0">
                <a:latin typeface="Trebuchet MS" pitchFamily="34" charset="0"/>
              </a:rPr>
              <a:t>kullanımı gerekli olmuştur. </a:t>
            </a:r>
            <a:endParaRPr lang="tr-TR" sz="2400" dirty="0" smtClean="0">
              <a:latin typeface="Trebuchet MS" pitchFamily="34" charset="0"/>
            </a:endParaRPr>
          </a:p>
          <a:p>
            <a:r>
              <a:rPr lang="tr-TR" sz="2400" dirty="0" smtClean="0">
                <a:latin typeface="Trebuchet MS" pitchFamily="34" charset="0"/>
              </a:rPr>
              <a:t>1980' </a:t>
            </a:r>
            <a:r>
              <a:rPr lang="tr-TR" sz="2400" dirty="0" err="1" smtClean="0">
                <a:latin typeface="Trebuchet MS" pitchFamily="34" charset="0"/>
              </a:rPr>
              <a:t>lere</a:t>
            </a:r>
            <a:r>
              <a:rPr lang="tr-TR" sz="2400" dirty="0" smtClean="0">
                <a:latin typeface="Trebuchet MS" pitchFamily="34" charset="0"/>
              </a:rPr>
              <a:t> </a:t>
            </a:r>
            <a:r>
              <a:rPr lang="tr-TR" sz="2400" dirty="0" smtClean="0">
                <a:latin typeface="Trebuchet MS" pitchFamily="34" charset="0"/>
              </a:rPr>
              <a:t>kadar 19 milyon dan fazla </a:t>
            </a:r>
            <a:r>
              <a:rPr lang="tr-TR" sz="2400" dirty="0" err="1" smtClean="0">
                <a:latin typeface="Trebuchet MS" pitchFamily="34" charset="0"/>
              </a:rPr>
              <a:t>Beetle</a:t>
            </a:r>
            <a:r>
              <a:rPr lang="tr-TR" sz="2400" dirty="0" smtClean="0">
                <a:latin typeface="Trebuchet MS" pitchFamily="34" charset="0"/>
              </a:rPr>
              <a:t>' da yaklaşık 480 bin ton magnezyum kullanılmıştır. </a:t>
            </a:r>
          </a:p>
          <a:p>
            <a:r>
              <a:rPr lang="tr-TR" sz="2400" dirty="0" err="1" smtClean="0">
                <a:latin typeface="Trebuchet MS" pitchFamily="34" charset="0"/>
              </a:rPr>
              <a:t>Beetle'da</a:t>
            </a:r>
            <a:r>
              <a:rPr lang="tr-TR" sz="2400" dirty="0" smtClean="0">
                <a:latin typeface="Trebuchet MS" pitchFamily="34" charset="0"/>
              </a:rPr>
              <a:t> sadece transmisyon gövdesi ve </a:t>
            </a:r>
            <a:r>
              <a:rPr lang="tr-TR" sz="2400" dirty="0" err="1" smtClean="0">
                <a:latin typeface="Trebuchet MS" pitchFamily="34" charset="0"/>
              </a:rPr>
              <a:t>karterlerde</a:t>
            </a:r>
            <a:r>
              <a:rPr lang="tr-TR" sz="2400" dirty="0" smtClean="0">
                <a:latin typeface="Trebuchet MS" pitchFamily="34" charset="0"/>
              </a:rPr>
              <a:t> kullanılan magnezyum parçalar 17 kg </a:t>
            </a:r>
            <a:r>
              <a:rPr lang="tr-TR" sz="2400" dirty="0" smtClean="0">
                <a:latin typeface="Trebuchet MS" pitchFamily="34" charset="0"/>
              </a:rPr>
              <a:t>gelir; </a:t>
            </a:r>
            <a:r>
              <a:rPr lang="tr-TR" sz="2400" dirty="0" smtClean="0">
                <a:latin typeface="Trebuchet MS" pitchFamily="34" charset="0"/>
              </a:rPr>
              <a:t>aynı </a:t>
            </a:r>
            <a:r>
              <a:rPr lang="tr-TR" sz="2400" dirty="0" smtClean="0">
                <a:latin typeface="Trebuchet MS" pitchFamily="34" charset="0"/>
              </a:rPr>
              <a:t>parçalar </a:t>
            </a:r>
            <a:r>
              <a:rPr lang="tr-TR" sz="2400" dirty="0" smtClean="0">
                <a:latin typeface="Trebuchet MS" pitchFamily="34" charset="0"/>
              </a:rPr>
              <a:t>dökme demirden </a:t>
            </a:r>
            <a:r>
              <a:rPr lang="tr-TR" sz="2400" dirty="0" smtClean="0">
                <a:latin typeface="Trebuchet MS" pitchFamily="34" charset="0"/>
              </a:rPr>
              <a:t>&gt; 65 </a:t>
            </a:r>
            <a:r>
              <a:rPr lang="tr-TR" sz="2400" dirty="0" smtClean="0">
                <a:latin typeface="Trebuchet MS" pitchFamily="34" charset="0"/>
              </a:rPr>
              <a:t>kg. </a:t>
            </a:r>
          </a:p>
          <a:p>
            <a:r>
              <a:rPr lang="tr-TR" sz="2400" dirty="0" smtClean="0">
                <a:latin typeface="Trebuchet MS" pitchFamily="34" charset="0"/>
              </a:rPr>
              <a:t>Öte </a:t>
            </a:r>
            <a:r>
              <a:rPr lang="tr-TR" sz="2400" dirty="0" smtClean="0">
                <a:latin typeface="Trebuchet MS" pitchFamily="34" charset="0"/>
              </a:rPr>
              <a:t>yandan 1976' ya kadar magnezyum fiyatları iki katına çıkarken rakibi alüminyumun fiyatında değişiklik olmamıştır. Bu yüzden, VW </a:t>
            </a:r>
            <a:r>
              <a:rPr lang="tr-TR" sz="2400" dirty="0" err="1" smtClean="0">
                <a:latin typeface="Trebuchet MS" pitchFamily="34" charset="0"/>
              </a:rPr>
              <a:t>Beetle</a:t>
            </a:r>
            <a:r>
              <a:rPr lang="tr-TR" sz="2400" dirty="0" smtClean="0">
                <a:latin typeface="Trebuchet MS" pitchFamily="34" charset="0"/>
              </a:rPr>
              <a:t>' </a:t>
            </a:r>
            <a:r>
              <a:rPr lang="tr-TR" sz="2400" dirty="0" err="1" smtClean="0">
                <a:latin typeface="Trebuchet MS" pitchFamily="34" charset="0"/>
              </a:rPr>
              <a:t>daki</a:t>
            </a:r>
            <a:r>
              <a:rPr lang="tr-TR" sz="2400" dirty="0" smtClean="0">
                <a:latin typeface="Trebuchet MS" pitchFamily="34" charset="0"/>
              </a:rPr>
              <a:t> uygulamaları her ne kadar devam etse de, magnezyum alaşımları bir süre için popülerliğini kaybetmiştir.</a:t>
            </a:r>
          </a:p>
        </p:txBody>
      </p:sp>
      <p:sp>
        <p:nvSpPr>
          <p:cNvPr id="5" name="Başlık 3"/>
          <p:cNvSpPr>
            <a:spLocks noGrp="1"/>
          </p:cNvSpPr>
          <p:nvPr>
            <p:ph type="title"/>
          </p:nvPr>
        </p:nvSpPr>
        <p:spPr>
          <a:xfrm>
            <a:off x="323528" y="548680"/>
            <a:ext cx="8136904" cy="594320"/>
          </a:xfrm>
        </p:spPr>
        <p:txBody>
          <a:bodyPr>
            <a:normAutofit fontScale="90000"/>
          </a:bodyPr>
          <a:lstStyle/>
          <a:p>
            <a:r>
              <a:rPr lang="tr-TR" dirty="0" smtClean="0">
                <a:latin typeface="Trebuchet MS" panose="020B0603020202020204" pitchFamily="34" charset="0"/>
              </a:rPr>
              <a:t>yapısal uygulamaları-otomotiv</a:t>
            </a:r>
            <a:endParaRPr lang="tr-TR" dirty="0">
              <a:latin typeface="Trebuchet MS" panose="020B0603020202020204" pitchFamily="34" charset="0"/>
            </a:endParaRPr>
          </a:p>
        </p:txBody>
      </p:sp>
    </p:spTree>
    <p:extLst>
      <p:ext uri="{BB962C8B-B14F-4D97-AF65-F5344CB8AC3E}">
        <p14:creationId xmlns:p14="http://schemas.microsoft.com/office/powerpoint/2010/main" val="85781614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81296" y="1332051"/>
            <a:ext cx="8712968" cy="4401205"/>
          </a:xfrm>
          <a:prstGeom prst="rect">
            <a:avLst/>
          </a:prstGeom>
        </p:spPr>
        <p:txBody>
          <a:bodyPr wrap="square">
            <a:spAutoFit/>
          </a:bodyPr>
          <a:lstStyle/>
          <a:p>
            <a:r>
              <a:rPr lang="tr-TR" sz="2800" dirty="0" smtClean="0">
                <a:latin typeface="Trebuchet MS" pitchFamily="34" charset="0"/>
              </a:rPr>
              <a:t>Otomobillerde gösterge panelleri</a:t>
            </a:r>
          </a:p>
          <a:p>
            <a:r>
              <a:rPr lang="tr-TR" sz="2800" dirty="0" smtClean="0">
                <a:latin typeface="Trebuchet MS" pitchFamily="34" charset="0"/>
              </a:rPr>
              <a:t>Direksiyon simidi</a:t>
            </a:r>
          </a:p>
          <a:p>
            <a:r>
              <a:rPr lang="tr-TR" sz="2800" dirty="0" smtClean="0">
                <a:latin typeface="Trebuchet MS" pitchFamily="34" charset="0"/>
              </a:rPr>
              <a:t>Direksiyon sütunu</a:t>
            </a:r>
          </a:p>
          <a:p>
            <a:r>
              <a:rPr lang="tr-TR" sz="2800" dirty="0" smtClean="0">
                <a:latin typeface="Trebuchet MS" pitchFamily="34" charset="0"/>
              </a:rPr>
              <a:t>4-çeker sistemlerde vites kutusu</a:t>
            </a:r>
          </a:p>
          <a:p>
            <a:r>
              <a:rPr lang="tr-TR" sz="2800" dirty="0" smtClean="0">
                <a:latin typeface="Trebuchet MS" pitchFamily="34" charset="0"/>
              </a:rPr>
              <a:t>Muhtelif basınçlı döküm parçalar</a:t>
            </a:r>
          </a:p>
          <a:p>
            <a:r>
              <a:rPr lang="tr-TR" sz="2800" dirty="0" smtClean="0">
                <a:latin typeface="Trebuchet MS" pitchFamily="34" charset="0"/>
              </a:rPr>
              <a:t>Otomotiv sektörünün en büyük başarı hikayesi 21 milyon adet satılan VW kaplumbağa aracıdır. Ve bir çok diğer parçası araç başına 22 kg olmak üzere Mg’dan imal edilmiştir ve bugüne kadar VW 450.000 ton Mg kullanmıştır.</a:t>
            </a:r>
          </a:p>
        </p:txBody>
      </p:sp>
      <p:sp>
        <p:nvSpPr>
          <p:cNvPr id="5" name="Başlık 3"/>
          <p:cNvSpPr>
            <a:spLocks noGrp="1"/>
          </p:cNvSpPr>
          <p:nvPr>
            <p:ph type="title"/>
          </p:nvPr>
        </p:nvSpPr>
        <p:spPr>
          <a:xfrm>
            <a:off x="395536" y="602432"/>
            <a:ext cx="8136904" cy="594320"/>
          </a:xfrm>
        </p:spPr>
        <p:txBody>
          <a:bodyPr>
            <a:normAutofit fontScale="90000"/>
          </a:bodyPr>
          <a:lstStyle/>
          <a:p>
            <a:r>
              <a:rPr lang="tr-TR" dirty="0" smtClean="0">
                <a:latin typeface="Trebuchet MS" panose="020B0603020202020204" pitchFamily="34" charset="0"/>
              </a:rPr>
              <a:t>yapısal uygulamaları-otomotiv</a:t>
            </a:r>
            <a:endParaRPr lang="tr-TR" dirty="0">
              <a:latin typeface="Trebuchet MS" panose="020B0603020202020204" pitchFamily="34" charset="0"/>
            </a:endParaRPr>
          </a:p>
        </p:txBody>
      </p:sp>
    </p:spTree>
    <p:extLst>
      <p:ext uri="{BB962C8B-B14F-4D97-AF65-F5344CB8AC3E}">
        <p14:creationId xmlns:p14="http://schemas.microsoft.com/office/powerpoint/2010/main" val="251347353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436097" y="4029239"/>
            <a:ext cx="3468200" cy="2568113"/>
          </a:xfrm>
          <a:prstGeom prst="rect">
            <a:avLst/>
          </a:prstGeom>
          <a:noFill/>
          <a:ln w="9525">
            <a:noFill/>
            <a:miter lim="800000"/>
            <a:headEnd/>
            <a:tailEnd/>
          </a:ln>
        </p:spPr>
      </p:pic>
      <p:sp>
        <p:nvSpPr>
          <p:cNvPr id="5" name="4 Dikdörtgen"/>
          <p:cNvSpPr/>
          <p:nvPr/>
        </p:nvSpPr>
        <p:spPr>
          <a:xfrm>
            <a:off x="251520" y="1199649"/>
            <a:ext cx="8712968" cy="5262979"/>
          </a:xfrm>
          <a:prstGeom prst="rect">
            <a:avLst/>
          </a:prstGeom>
        </p:spPr>
        <p:txBody>
          <a:bodyPr wrap="square">
            <a:spAutoFit/>
          </a:bodyPr>
          <a:lstStyle/>
          <a:p>
            <a:r>
              <a:rPr lang="tr-TR" sz="2400" dirty="0" smtClean="0">
                <a:latin typeface="Trebuchet MS" pitchFamily="34" charset="0"/>
              </a:rPr>
              <a:t>Dişli kutuları, emme </a:t>
            </a:r>
            <a:r>
              <a:rPr lang="tr-TR" sz="2400" dirty="0" err="1" smtClean="0">
                <a:latin typeface="Trebuchet MS" pitchFamily="34" charset="0"/>
              </a:rPr>
              <a:t>manifoldları</a:t>
            </a:r>
            <a:r>
              <a:rPr lang="tr-TR" sz="2400" dirty="0" smtClean="0">
                <a:latin typeface="Trebuchet MS" pitchFamily="34" charset="0"/>
              </a:rPr>
              <a:t>, </a:t>
            </a:r>
            <a:r>
              <a:rPr lang="tr-TR" sz="2400" dirty="0" err="1" smtClean="0">
                <a:latin typeface="Trebuchet MS" pitchFamily="34" charset="0"/>
              </a:rPr>
              <a:t>karterler</a:t>
            </a:r>
            <a:r>
              <a:rPr lang="tr-TR" sz="2400" dirty="0" smtClean="0">
                <a:latin typeface="Trebuchet MS" pitchFamily="34" charset="0"/>
              </a:rPr>
              <a:t>, yağ pompası vb. gibi yüksek sıcaklıklarda çalışan parçaların üretimi için Mg alaşımları adaydır</a:t>
            </a:r>
          </a:p>
          <a:p>
            <a:r>
              <a:rPr lang="tr-TR" sz="2400" dirty="0" smtClean="0">
                <a:latin typeface="Trebuchet MS" pitchFamily="34" charset="0"/>
              </a:rPr>
              <a:t>İçten yanmalı motor bloklarında alüminyum, yüksek sıcaklıklara dayanımı ve yüksek mekanik gerilmeleri karşılayabilmesi nedeniyle yaklaşık 50 yıldır kendine yer bulmaktadır. Günümüzde ise dökme demirin yerini almaya başlamıştır. magnezyum blok % 75 </a:t>
            </a:r>
          </a:p>
          <a:p>
            <a:r>
              <a:rPr lang="tr-TR" sz="2400" dirty="0" smtClean="0">
                <a:latin typeface="Trebuchet MS" pitchFamily="34" charset="0"/>
              </a:rPr>
              <a:t>daha hafiftir. Daha hafif </a:t>
            </a:r>
          </a:p>
          <a:p>
            <a:r>
              <a:rPr lang="tr-TR" sz="2400" dirty="0" smtClean="0">
                <a:latin typeface="Trebuchet MS" pitchFamily="34" charset="0"/>
              </a:rPr>
              <a:t>olmasının yanında yüksek şok ve</a:t>
            </a:r>
          </a:p>
          <a:p>
            <a:r>
              <a:rPr lang="tr-TR" sz="2400" dirty="0" smtClean="0">
                <a:latin typeface="Trebuchet MS" pitchFamily="34" charset="0"/>
              </a:rPr>
              <a:t>çökme dayanımı vardır. </a:t>
            </a:r>
          </a:p>
          <a:p>
            <a:r>
              <a:rPr lang="tr-TR" sz="2400" dirty="0" smtClean="0">
                <a:latin typeface="Trebuchet MS" pitchFamily="34" charset="0"/>
              </a:rPr>
              <a:t>Ayrıca alüminyuma göre </a:t>
            </a:r>
          </a:p>
          <a:p>
            <a:r>
              <a:rPr lang="tr-TR" sz="2400" dirty="0" smtClean="0">
                <a:latin typeface="Trebuchet MS" pitchFamily="34" charset="0"/>
              </a:rPr>
              <a:t>ses ve titreşimi</a:t>
            </a:r>
          </a:p>
          <a:p>
            <a:r>
              <a:rPr lang="tr-TR" sz="2400" dirty="0" smtClean="0">
                <a:latin typeface="Trebuchet MS" pitchFamily="34" charset="0"/>
              </a:rPr>
              <a:t>daha iyi sönümler.</a:t>
            </a:r>
            <a:endParaRPr lang="tr-TR" sz="2400" dirty="0">
              <a:latin typeface="Trebuchet MS" pitchFamily="34" charset="0"/>
            </a:endParaRPr>
          </a:p>
        </p:txBody>
      </p:sp>
      <p:sp>
        <p:nvSpPr>
          <p:cNvPr id="6" name="Başlık 3"/>
          <p:cNvSpPr>
            <a:spLocks noGrp="1"/>
          </p:cNvSpPr>
          <p:nvPr>
            <p:ph type="title"/>
          </p:nvPr>
        </p:nvSpPr>
        <p:spPr>
          <a:xfrm>
            <a:off x="395536" y="602432"/>
            <a:ext cx="8136904" cy="594320"/>
          </a:xfrm>
        </p:spPr>
        <p:txBody>
          <a:bodyPr>
            <a:normAutofit fontScale="90000"/>
          </a:bodyPr>
          <a:lstStyle/>
          <a:p>
            <a:r>
              <a:rPr lang="tr-TR" dirty="0" smtClean="0">
                <a:latin typeface="Trebuchet MS" panose="020B0603020202020204" pitchFamily="34" charset="0"/>
              </a:rPr>
              <a:t>yapısal uygulamaları-otomotiv</a:t>
            </a:r>
            <a:endParaRPr lang="tr-TR" dirty="0">
              <a:latin typeface="Trebuchet MS" panose="020B0603020202020204" pitchFamily="34" charset="0"/>
            </a:endParaRPr>
          </a:p>
        </p:txBody>
      </p:sp>
    </p:spTree>
    <p:extLst>
      <p:ext uri="{BB962C8B-B14F-4D97-AF65-F5344CB8AC3E}">
        <p14:creationId xmlns:p14="http://schemas.microsoft.com/office/powerpoint/2010/main" val="75554391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1547664" y="1052736"/>
            <a:ext cx="6120680" cy="4801317"/>
          </a:xfrm>
          <a:prstGeom prst="rect">
            <a:avLst/>
          </a:prstGeom>
          <a:noFill/>
          <a:ln w="9525">
            <a:noFill/>
            <a:miter lim="800000"/>
            <a:headEnd/>
            <a:tailEnd/>
          </a:ln>
        </p:spPr>
      </p:pic>
      <p:sp>
        <p:nvSpPr>
          <p:cNvPr id="6" name="5 Dikdörtgen"/>
          <p:cNvSpPr/>
          <p:nvPr/>
        </p:nvSpPr>
        <p:spPr>
          <a:xfrm>
            <a:off x="467544" y="5934670"/>
            <a:ext cx="8424936" cy="707886"/>
          </a:xfrm>
          <a:prstGeom prst="rect">
            <a:avLst/>
          </a:prstGeom>
        </p:spPr>
        <p:txBody>
          <a:bodyPr wrap="square">
            <a:spAutoFit/>
          </a:bodyPr>
          <a:lstStyle/>
          <a:p>
            <a:r>
              <a:rPr lang="tr-TR" sz="2000" dirty="0" smtClean="0">
                <a:latin typeface="Trebuchet MS" pitchFamily="34" charset="0"/>
              </a:rPr>
              <a:t>(a) Alçak basınçlı döküm silindir bloğu (b) yarı-katı prosesle üretilmiş motor kapağı </a:t>
            </a:r>
            <a:r>
              <a:rPr lang="en-US" sz="2000" dirty="0" smtClean="0">
                <a:latin typeface="Trebuchet MS" pitchFamily="34" charset="0"/>
              </a:rPr>
              <a:t>(c) </a:t>
            </a:r>
            <a:r>
              <a:rPr lang="tr-TR" sz="2000" dirty="0" smtClean="0">
                <a:latin typeface="Trebuchet MS" pitchFamily="34" charset="0"/>
              </a:rPr>
              <a:t>basınçlı döküm yağ kutusu</a:t>
            </a:r>
            <a:r>
              <a:rPr lang="en-US" sz="2000" dirty="0" smtClean="0">
                <a:latin typeface="Trebuchet MS" pitchFamily="34" charset="0"/>
              </a:rPr>
              <a:t> (d) </a:t>
            </a:r>
            <a:r>
              <a:rPr lang="tr-TR" sz="2000" dirty="0" smtClean="0">
                <a:latin typeface="Trebuchet MS" pitchFamily="34" charset="0"/>
              </a:rPr>
              <a:t>basınçlı döküm parça</a:t>
            </a:r>
            <a:endParaRPr lang="tr-TR" sz="2000" dirty="0">
              <a:latin typeface="Trebuchet MS" pitchFamily="34" charset="0"/>
            </a:endParaRPr>
          </a:p>
        </p:txBody>
      </p:sp>
      <p:sp>
        <p:nvSpPr>
          <p:cNvPr id="8" name="Başlık 3"/>
          <p:cNvSpPr>
            <a:spLocks noGrp="1"/>
          </p:cNvSpPr>
          <p:nvPr>
            <p:ph type="title"/>
          </p:nvPr>
        </p:nvSpPr>
        <p:spPr>
          <a:xfrm>
            <a:off x="395536" y="404664"/>
            <a:ext cx="8136904" cy="594320"/>
          </a:xfrm>
        </p:spPr>
        <p:txBody>
          <a:bodyPr>
            <a:normAutofit fontScale="90000"/>
          </a:bodyPr>
          <a:lstStyle/>
          <a:p>
            <a:r>
              <a:rPr lang="tr-TR" dirty="0" smtClean="0">
                <a:latin typeface="Trebuchet MS" panose="020B0603020202020204" pitchFamily="34" charset="0"/>
              </a:rPr>
              <a:t>yapısal uygulamaları-otomotiv</a:t>
            </a:r>
            <a:endParaRPr lang="tr-TR" dirty="0">
              <a:latin typeface="Trebuchet MS" panose="020B0603020202020204" pitchFamily="34" charset="0"/>
            </a:endParaRPr>
          </a:p>
        </p:txBody>
      </p:sp>
    </p:spTree>
    <p:extLst>
      <p:ext uri="{BB962C8B-B14F-4D97-AF65-F5344CB8AC3E}">
        <p14:creationId xmlns:p14="http://schemas.microsoft.com/office/powerpoint/2010/main" val="66265141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076056" y="2204864"/>
            <a:ext cx="3660516" cy="2304256"/>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5076056" y="4653136"/>
            <a:ext cx="3687393" cy="1872208"/>
          </a:xfrm>
          <a:prstGeom prst="rect">
            <a:avLst/>
          </a:prstGeom>
          <a:noFill/>
          <a:ln w="9525">
            <a:noFill/>
            <a:miter lim="800000"/>
            <a:headEnd/>
            <a:tailEnd/>
          </a:ln>
        </p:spPr>
      </p:pic>
      <p:sp>
        <p:nvSpPr>
          <p:cNvPr id="5" name="4 Dikdörtgen"/>
          <p:cNvSpPr/>
          <p:nvPr/>
        </p:nvSpPr>
        <p:spPr>
          <a:xfrm>
            <a:off x="251520" y="1340768"/>
            <a:ext cx="8892480" cy="3108543"/>
          </a:xfrm>
          <a:prstGeom prst="rect">
            <a:avLst/>
          </a:prstGeom>
        </p:spPr>
        <p:txBody>
          <a:bodyPr wrap="square">
            <a:spAutoFit/>
          </a:bodyPr>
          <a:lstStyle/>
          <a:p>
            <a:r>
              <a:rPr lang="tr-TR" sz="2800" dirty="0" smtClean="0">
                <a:latin typeface="Trebuchet MS" pitchFamily="34" charset="0"/>
              </a:rPr>
              <a:t>Yarış arabalarında da süper sıcaklık özellikleriyle bilinen WE54 alaşımları </a:t>
            </a:r>
          </a:p>
          <a:p>
            <a:r>
              <a:rPr lang="tr-TR" sz="2800" dirty="0" smtClean="0">
                <a:latin typeface="Trebuchet MS" pitchFamily="34" charset="0"/>
              </a:rPr>
              <a:t>kullanılmaktadır. </a:t>
            </a:r>
          </a:p>
          <a:p>
            <a:r>
              <a:rPr lang="tr-TR" sz="2800" dirty="0" smtClean="0">
                <a:latin typeface="Trebuchet MS" pitchFamily="34" charset="0"/>
              </a:rPr>
              <a:t>Formula-1 arabalarının </a:t>
            </a:r>
          </a:p>
          <a:p>
            <a:r>
              <a:rPr lang="tr-TR" sz="2800" dirty="0" smtClean="0">
                <a:latin typeface="Trebuchet MS" pitchFamily="34" charset="0"/>
              </a:rPr>
              <a:t>çoğunun motor </a:t>
            </a:r>
          </a:p>
          <a:p>
            <a:r>
              <a:rPr lang="tr-TR" sz="2800" dirty="0" smtClean="0">
                <a:latin typeface="Trebuchet MS" pitchFamily="34" charset="0"/>
              </a:rPr>
              <a:t>parçalarında yerini </a:t>
            </a:r>
          </a:p>
          <a:p>
            <a:r>
              <a:rPr lang="tr-TR" sz="2800" dirty="0" smtClean="0">
                <a:latin typeface="Trebuchet MS" pitchFamily="34" charset="0"/>
              </a:rPr>
              <a:t>almıştır.</a:t>
            </a:r>
          </a:p>
        </p:txBody>
      </p:sp>
      <p:sp>
        <p:nvSpPr>
          <p:cNvPr id="6" name="5 Dikdörtgen"/>
          <p:cNvSpPr/>
          <p:nvPr/>
        </p:nvSpPr>
        <p:spPr>
          <a:xfrm>
            <a:off x="323528" y="4941168"/>
            <a:ext cx="5580112" cy="1569660"/>
          </a:xfrm>
          <a:prstGeom prst="rect">
            <a:avLst/>
          </a:prstGeom>
        </p:spPr>
        <p:txBody>
          <a:bodyPr wrap="square">
            <a:spAutoFit/>
          </a:bodyPr>
          <a:lstStyle/>
          <a:p>
            <a:r>
              <a:rPr lang="tr-TR" sz="2400" dirty="0" smtClean="0">
                <a:latin typeface="Trebuchet MS" pitchFamily="34" charset="0"/>
              </a:rPr>
              <a:t>otomotiv sektöründe    </a:t>
            </a:r>
          </a:p>
          <a:p>
            <a:r>
              <a:rPr lang="tr-TR" sz="2400" dirty="0" smtClean="0">
                <a:latin typeface="Trebuchet MS" pitchFamily="34" charset="0"/>
              </a:rPr>
              <a:t>çok kullanılan alaşımlar </a:t>
            </a:r>
          </a:p>
          <a:p>
            <a:r>
              <a:rPr lang="tr-TR" sz="2400" dirty="0" smtClean="0">
                <a:latin typeface="Trebuchet MS" pitchFamily="34" charset="0"/>
              </a:rPr>
              <a:t>AZ91D, AM50, AM60B   </a:t>
            </a:r>
          </a:p>
          <a:p>
            <a:r>
              <a:rPr lang="tr-TR" sz="2400" dirty="0" smtClean="0">
                <a:latin typeface="Trebuchet MS" pitchFamily="34" charset="0"/>
              </a:rPr>
              <a:t>Ve AS41B, </a:t>
            </a:r>
            <a:endParaRPr lang="tr-TR" sz="2400" dirty="0">
              <a:latin typeface="Trebuchet MS" pitchFamily="34" charset="0"/>
            </a:endParaRPr>
          </a:p>
        </p:txBody>
      </p:sp>
      <p:sp>
        <p:nvSpPr>
          <p:cNvPr id="9" name="Başlık 3"/>
          <p:cNvSpPr>
            <a:spLocks noGrp="1"/>
          </p:cNvSpPr>
          <p:nvPr>
            <p:ph type="title"/>
          </p:nvPr>
        </p:nvSpPr>
        <p:spPr>
          <a:xfrm>
            <a:off x="395536" y="602432"/>
            <a:ext cx="8136904" cy="594320"/>
          </a:xfrm>
        </p:spPr>
        <p:txBody>
          <a:bodyPr>
            <a:normAutofit fontScale="90000"/>
          </a:bodyPr>
          <a:lstStyle/>
          <a:p>
            <a:r>
              <a:rPr lang="tr-TR" dirty="0" smtClean="0">
                <a:latin typeface="Trebuchet MS" panose="020B0603020202020204" pitchFamily="34" charset="0"/>
              </a:rPr>
              <a:t>yapısal uygulamaları-otomotiv</a:t>
            </a:r>
            <a:endParaRPr lang="tr-TR" dirty="0">
              <a:latin typeface="Trebuchet MS" panose="020B0603020202020204" pitchFamily="34" charset="0"/>
            </a:endParaRPr>
          </a:p>
        </p:txBody>
      </p:sp>
    </p:spTree>
    <p:extLst>
      <p:ext uri="{BB962C8B-B14F-4D97-AF65-F5344CB8AC3E}">
        <p14:creationId xmlns:p14="http://schemas.microsoft.com/office/powerpoint/2010/main" val="24116530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818456"/>
            <a:ext cx="8229600" cy="594320"/>
          </a:xfrm>
        </p:spPr>
        <p:txBody>
          <a:bodyPr>
            <a:normAutofit fontScale="90000"/>
          </a:bodyPr>
          <a:lstStyle/>
          <a:p>
            <a:r>
              <a:rPr lang="tr-TR" dirty="0" smtClean="0">
                <a:latin typeface="Trebuchet MS" panose="020B0603020202020204" pitchFamily="34" charset="0"/>
              </a:rPr>
              <a:t>Çinko üretimi</a:t>
            </a:r>
            <a:endParaRPr lang="tr-TR" dirty="0">
              <a:latin typeface="Trebuchet MS" panose="020B0603020202020204" pitchFamily="34" charset="0"/>
            </a:endParaRPr>
          </a:p>
        </p:txBody>
      </p:sp>
      <p:sp>
        <p:nvSpPr>
          <p:cNvPr id="2" name="Dikdörtgen 1"/>
          <p:cNvSpPr/>
          <p:nvPr/>
        </p:nvSpPr>
        <p:spPr>
          <a:xfrm>
            <a:off x="323528" y="1556792"/>
            <a:ext cx="8640960" cy="4832092"/>
          </a:xfrm>
          <a:prstGeom prst="rect">
            <a:avLst/>
          </a:prstGeom>
        </p:spPr>
        <p:txBody>
          <a:bodyPr wrap="square">
            <a:spAutoFit/>
          </a:bodyPr>
          <a:lstStyle/>
          <a:p>
            <a:r>
              <a:rPr lang="tr-TR" sz="2800" dirty="0" smtClean="0">
                <a:latin typeface="Trebuchet MS" panose="020B0603020202020204" pitchFamily="34" charset="0"/>
              </a:rPr>
              <a:t>Bu sırada kükürt oksijenle reaksiyona girerek SO</a:t>
            </a:r>
            <a:r>
              <a:rPr lang="tr-TR" sz="2800" baseline="-25000" dirty="0" smtClean="0">
                <a:latin typeface="Trebuchet MS" panose="020B0603020202020204" pitchFamily="34" charset="0"/>
              </a:rPr>
              <a:t>2</a:t>
            </a:r>
            <a:r>
              <a:rPr lang="tr-TR" sz="2800" dirty="0" smtClean="0">
                <a:latin typeface="Trebuchet MS" panose="020B0603020202020204" pitchFamily="34" charset="0"/>
              </a:rPr>
              <a:t>’ye dönüşür. </a:t>
            </a:r>
          </a:p>
          <a:p>
            <a:r>
              <a:rPr lang="tr-TR" sz="2800" dirty="0" smtClean="0">
                <a:latin typeface="Trebuchet MS" panose="020B0603020202020204" pitchFamily="34" charset="0"/>
              </a:rPr>
              <a:t>Sülfür dioksitten </a:t>
            </a:r>
            <a:r>
              <a:rPr lang="tr-TR" sz="2800" dirty="0" err="1" smtClean="0">
                <a:latin typeface="Trebuchet MS" panose="020B0603020202020204" pitchFamily="34" charset="0"/>
              </a:rPr>
              <a:t>liç</a:t>
            </a:r>
            <a:r>
              <a:rPr lang="tr-TR" sz="2800" dirty="0" smtClean="0">
                <a:latin typeface="Trebuchet MS" panose="020B0603020202020204" pitchFamily="34" charset="0"/>
              </a:rPr>
              <a:t> işleminde kullanılan sülfürik asit elde edilir.</a:t>
            </a:r>
          </a:p>
          <a:p>
            <a:endParaRPr lang="tr-TR" sz="2800" dirty="0" smtClean="0">
              <a:latin typeface="Trebuchet MS" panose="020B0603020202020204" pitchFamily="34" charset="0"/>
            </a:endParaRPr>
          </a:p>
          <a:p>
            <a:r>
              <a:rPr lang="tr-TR" sz="2800" dirty="0" smtClean="0">
                <a:latin typeface="Trebuchet MS" panose="020B0603020202020204" pitchFamily="34" charset="0"/>
              </a:rPr>
              <a:t>Üretimin devamı için 2 temel yöntem vardır: 	</a:t>
            </a:r>
            <a:r>
              <a:rPr lang="tr-TR" sz="2800" dirty="0" err="1" smtClean="0">
                <a:latin typeface="Trebuchet MS" panose="020B0603020202020204" pitchFamily="34" charset="0"/>
              </a:rPr>
              <a:t>pirometalurji</a:t>
            </a:r>
            <a:r>
              <a:rPr lang="tr-TR" sz="2800" dirty="0" smtClean="0">
                <a:latin typeface="Trebuchet MS" panose="020B0603020202020204" pitchFamily="34" charset="0"/>
              </a:rPr>
              <a:t>  </a:t>
            </a:r>
          </a:p>
          <a:p>
            <a:r>
              <a:rPr lang="tr-TR" sz="2800" dirty="0" smtClean="0">
                <a:latin typeface="Trebuchet MS" panose="020B0603020202020204" pitchFamily="34" charset="0"/>
              </a:rPr>
              <a:t>	</a:t>
            </a:r>
            <a:r>
              <a:rPr lang="tr-TR" sz="2800" dirty="0" err="1" smtClean="0">
                <a:latin typeface="Trebuchet MS" panose="020B0603020202020204" pitchFamily="34" charset="0"/>
              </a:rPr>
              <a:t>hidrometalurji</a:t>
            </a:r>
            <a:endParaRPr lang="tr-TR" sz="2800" dirty="0" smtClean="0">
              <a:latin typeface="Trebuchet MS" panose="020B0603020202020204" pitchFamily="34" charset="0"/>
            </a:endParaRPr>
          </a:p>
          <a:p>
            <a:endParaRPr lang="tr-TR" sz="2800" dirty="0">
              <a:latin typeface="Trebuchet MS" panose="020B0603020202020204" pitchFamily="34" charset="0"/>
            </a:endParaRPr>
          </a:p>
          <a:p>
            <a:r>
              <a:rPr lang="tr-TR" sz="2800" dirty="0">
                <a:latin typeface="Trebuchet MS" panose="020B0603020202020204" pitchFamily="34" charset="0"/>
              </a:rPr>
              <a:t>Günümüzde </a:t>
            </a:r>
            <a:r>
              <a:rPr lang="tr-TR" sz="2800" b="1" dirty="0">
                <a:latin typeface="Trebuchet MS" panose="020B0603020202020204" pitchFamily="34" charset="0"/>
              </a:rPr>
              <a:t>çinkonun %90’ı </a:t>
            </a:r>
            <a:r>
              <a:rPr lang="tr-TR" sz="2800" dirty="0" smtClean="0">
                <a:latin typeface="Trebuchet MS" panose="020B0603020202020204" pitchFamily="34" charset="0"/>
              </a:rPr>
              <a:t>elektrolizle </a:t>
            </a:r>
            <a:r>
              <a:rPr lang="tr-TR" sz="2800" b="1" dirty="0" err="1">
                <a:latin typeface="Trebuchet MS" panose="020B0603020202020204" pitchFamily="34" charset="0"/>
              </a:rPr>
              <a:t>hidrometalurjik</a:t>
            </a:r>
            <a:r>
              <a:rPr lang="tr-TR" sz="2800" b="1" dirty="0">
                <a:latin typeface="Trebuchet MS" panose="020B0603020202020204" pitchFamily="34" charset="0"/>
              </a:rPr>
              <a:t> yöntemle </a:t>
            </a:r>
            <a:r>
              <a:rPr lang="tr-TR" sz="2800" dirty="0">
                <a:latin typeface="Trebuchet MS" panose="020B0603020202020204" pitchFamily="34" charset="0"/>
              </a:rPr>
              <a:t>üretilmektedir</a:t>
            </a:r>
            <a:r>
              <a:rPr lang="tr-TR" sz="2800" dirty="0" smtClean="0">
                <a:latin typeface="Trebuchet MS" panose="020B0603020202020204" pitchFamily="34" charset="0"/>
              </a:rPr>
              <a:t>.</a:t>
            </a:r>
            <a:endParaRPr lang="tr-TR" sz="2800" dirty="0">
              <a:latin typeface="Trebuchet MS" panose="020B0603020202020204" pitchFamily="34" charset="0"/>
            </a:endParaRPr>
          </a:p>
        </p:txBody>
      </p:sp>
    </p:spTree>
    <p:extLst>
      <p:ext uri="{BB962C8B-B14F-4D97-AF65-F5344CB8AC3E}">
        <p14:creationId xmlns:p14="http://schemas.microsoft.com/office/powerpoint/2010/main" val="218856173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5292080" y="1617562"/>
            <a:ext cx="3168352" cy="4403726"/>
          </a:xfrm>
          <a:prstGeom prst="rect">
            <a:avLst/>
          </a:prstGeom>
          <a:noFill/>
          <a:ln w="9525">
            <a:noFill/>
            <a:miter lim="800000"/>
            <a:headEnd/>
            <a:tailEnd/>
          </a:ln>
        </p:spPr>
      </p:pic>
      <p:sp>
        <p:nvSpPr>
          <p:cNvPr id="5" name="4 Dikdörtgen"/>
          <p:cNvSpPr/>
          <p:nvPr/>
        </p:nvSpPr>
        <p:spPr>
          <a:xfrm>
            <a:off x="323528" y="1640989"/>
            <a:ext cx="4572000" cy="4524315"/>
          </a:xfrm>
          <a:prstGeom prst="rect">
            <a:avLst/>
          </a:prstGeom>
        </p:spPr>
        <p:txBody>
          <a:bodyPr>
            <a:spAutoFit/>
          </a:bodyPr>
          <a:lstStyle/>
          <a:p>
            <a:r>
              <a:rPr lang="tr-TR" sz="2400" dirty="0" smtClean="0">
                <a:latin typeface="Trebuchet MS" pitchFamily="34" charset="0"/>
              </a:rPr>
              <a:t>Günümüzün uygulama örnekleri arasında, Mercedes' in </a:t>
            </a:r>
            <a:r>
              <a:rPr lang="tr-TR" sz="2400" dirty="0" err="1" smtClean="0">
                <a:latin typeface="Trebuchet MS" pitchFamily="34" charset="0"/>
              </a:rPr>
              <a:t>Roadstar</a:t>
            </a:r>
            <a:endParaRPr lang="tr-TR" sz="2400" dirty="0" smtClean="0">
              <a:latin typeface="Trebuchet MS" pitchFamily="34" charset="0"/>
            </a:endParaRPr>
          </a:p>
          <a:p>
            <a:r>
              <a:rPr lang="tr-TR" sz="2400" dirty="0" smtClean="0">
                <a:latin typeface="Trebuchet MS" pitchFamily="34" charset="0"/>
              </a:rPr>
              <a:t>modelinde kullandığı basınçlı dökümle üretilmiş AM20 ve AM50 alaşımlı</a:t>
            </a:r>
          </a:p>
          <a:p>
            <a:r>
              <a:rPr lang="tr-TR" sz="2400" dirty="0" smtClean="0">
                <a:latin typeface="Trebuchet MS" pitchFamily="34" charset="0"/>
              </a:rPr>
              <a:t>koltuk iskeletleri verilebilir.</a:t>
            </a:r>
          </a:p>
          <a:p>
            <a:r>
              <a:rPr lang="tr-TR" sz="2400" dirty="0" smtClean="0">
                <a:latin typeface="Trebuchet MS" pitchFamily="34" charset="0"/>
              </a:rPr>
              <a:t>Magnezyum iskelet 8.4 kg iken, aynı koltuk çelik ile yapıldığında 35 kg</a:t>
            </a:r>
          </a:p>
          <a:p>
            <a:r>
              <a:rPr lang="tr-TR" sz="2400" dirty="0" smtClean="0">
                <a:latin typeface="Trebuchet MS" pitchFamily="34" charset="0"/>
              </a:rPr>
              <a:t>gelmekte ve 20 ila 30 zımbalama ve kaynak işlemi gerektirmektedir. </a:t>
            </a:r>
            <a:endParaRPr lang="tr-TR" sz="2400" dirty="0">
              <a:latin typeface="Trebuchet MS" pitchFamily="34" charset="0"/>
            </a:endParaRPr>
          </a:p>
        </p:txBody>
      </p:sp>
      <p:sp>
        <p:nvSpPr>
          <p:cNvPr id="6" name="Başlık 3"/>
          <p:cNvSpPr>
            <a:spLocks noGrp="1"/>
          </p:cNvSpPr>
          <p:nvPr>
            <p:ph type="title"/>
          </p:nvPr>
        </p:nvSpPr>
        <p:spPr>
          <a:xfrm>
            <a:off x="467544" y="602432"/>
            <a:ext cx="8136904" cy="594320"/>
          </a:xfrm>
        </p:spPr>
        <p:txBody>
          <a:bodyPr>
            <a:normAutofit fontScale="90000"/>
          </a:bodyPr>
          <a:lstStyle/>
          <a:p>
            <a:r>
              <a:rPr lang="tr-TR" dirty="0" smtClean="0">
                <a:latin typeface="Trebuchet MS" panose="020B0603020202020204" pitchFamily="34" charset="0"/>
              </a:rPr>
              <a:t>yapısal uygulamaları-otomotiv</a:t>
            </a:r>
            <a:endParaRPr lang="tr-TR" dirty="0">
              <a:latin typeface="Trebuchet MS" panose="020B0603020202020204" pitchFamily="34" charset="0"/>
            </a:endParaRPr>
          </a:p>
        </p:txBody>
      </p:sp>
    </p:spTree>
    <p:extLst>
      <p:ext uri="{BB962C8B-B14F-4D97-AF65-F5344CB8AC3E}">
        <p14:creationId xmlns:p14="http://schemas.microsoft.com/office/powerpoint/2010/main" val="253926299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5796136" y="1412776"/>
            <a:ext cx="2808312" cy="2560397"/>
          </a:xfrm>
          <a:prstGeom prst="rect">
            <a:avLst/>
          </a:prstGeom>
          <a:noFill/>
          <a:ln w="9525">
            <a:noFill/>
            <a:miter lim="800000"/>
            <a:headEnd/>
            <a:tailEnd/>
          </a:ln>
        </p:spPr>
      </p:pic>
      <p:sp>
        <p:nvSpPr>
          <p:cNvPr id="5" name="4 Dikdörtgen"/>
          <p:cNvSpPr/>
          <p:nvPr/>
        </p:nvSpPr>
        <p:spPr>
          <a:xfrm>
            <a:off x="323528" y="1280949"/>
            <a:ext cx="8352928" cy="4493538"/>
          </a:xfrm>
          <a:prstGeom prst="rect">
            <a:avLst/>
          </a:prstGeom>
        </p:spPr>
        <p:txBody>
          <a:bodyPr wrap="square">
            <a:spAutoFit/>
          </a:bodyPr>
          <a:lstStyle/>
          <a:p>
            <a:r>
              <a:rPr lang="tr-TR" sz="2600" dirty="0" smtClean="0">
                <a:latin typeface="Trebuchet MS" pitchFamily="34" charset="0"/>
              </a:rPr>
              <a:t>direksiyon simidi içinde bir hava yastığı olacak şekilde dizayn edilmiştir. Bu nedenle de direksiyon simidinin ağırlığı azaltılmalıdır.</a:t>
            </a:r>
          </a:p>
          <a:p>
            <a:r>
              <a:rPr lang="tr-TR" sz="2600" dirty="0" smtClean="0">
                <a:latin typeface="Trebuchet MS" pitchFamily="34" charset="0"/>
              </a:rPr>
              <a:t>Japonya' da direksiyon simidi AM60HP magnezyum alaşımından üretilmektedir. Bu alaşım sağlamlığı ve şok enerjileri </a:t>
            </a:r>
            <a:r>
              <a:rPr lang="tr-TR" sz="2600" dirty="0" err="1" smtClean="0">
                <a:latin typeface="Trebuchet MS" pitchFamily="34" charset="0"/>
              </a:rPr>
              <a:t>absorbe</a:t>
            </a:r>
            <a:r>
              <a:rPr lang="tr-TR" sz="2600" dirty="0" smtClean="0">
                <a:latin typeface="Trebuchet MS" pitchFamily="34" charset="0"/>
              </a:rPr>
              <a:t> etme özellikleri nedeniyle tercih edilmektedir.</a:t>
            </a:r>
          </a:p>
          <a:p>
            <a:r>
              <a:rPr lang="tr-TR" sz="2600" dirty="0" smtClean="0">
                <a:latin typeface="Trebuchet MS" pitchFamily="34" charset="0"/>
              </a:rPr>
              <a:t>Soğuk hazneli </a:t>
            </a:r>
          </a:p>
          <a:p>
            <a:r>
              <a:rPr lang="tr-TR" sz="2600" dirty="0" smtClean="0">
                <a:latin typeface="Trebuchet MS" pitchFamily="34" charset="0"/>
              </a:rPr>
              <a:t>basınçlı dökümle </a:t>
            </a:r>
          </a:p>
          <a:p>
            <a:r>
              <a:rPr lang="tr-TR" sz="2600" dirty="0" smtClean="0">
                <a:latin typeface="Trebuchet MS" pitchFamily="34" charset="0"/>
              </a:rPr>
              <a:t>üretilen bu parça </a:t>
            </a:r>
          </a:p>
          <a:p>
            <a:r>
              <a:rPr lang="tr-TR" sz="2600" dirty="0" smtClean="0">
                <a:latin typeface="Trebuchet MS" pitchFamily="34" charset="0"/>
              </a:rPr>
              <a:t>0.8 kg. </a:t>
            </a:r>
            <a:endParaRPr lang="tr-TR" sz="2600" dirty="0">
              <a:latin typeface="Trebuchet MS" pitchFamily="34" charset="0"/>
            </a:endParaRPr>
          </a:p>
        </p:txBody>
      </p:sp>
      <p:pic>
        <p:nvPicPr>
          <p:cNvPr id="8" name="7 Resim" descr="picHome1.jpg"/>
          <p:cNvPicPr>
            <a:picLocks noChangeAspect="1"/>
          </p:cNvPicPr>
          <p:nvPr/>
        </p:nvPicPr>
        <p:blipFill>
          <a:blip r:embed="rId3" cstate="print"/>
          <a:stretch>
            <a:fillRect/>
          </a:stretch>
        </p:blipFill>
        <p:spPr>
          <a:xfrm>
            <a:off x="3419872" y="4149080"/>
            <a:ext cx="5256584" cy="2424465"/>
          </a:xfrm>
          <a:prstGeom prst="rect">
            <a:avLst/>
          </a:prstGeom>
        </p:spPr>
      </p:pic>
      <p:sp>
        <p:nvSpPr>
          <p:cNvPr id="9" name="Başlık 3"/>
          <p:cNvSpPr>
            <a:spLocks noGrp="1"/>
          </p:cNvSpPr>
          <p:nvPr>
            <p:ph type="title"/>
          </p:nvPr>
        </p:nvSpPr>
        <p:spPr>
          <a:xfrm>
            <a:off x="467544" y="602432"/>
            <a:ext cx="8136904" cy="594320"/>
          </a:xfrm>
        </p:spPr>
        <p:txBody>
          <a:bodyPr>
            <a:normAutofit fontScale="90000"/>
          </a:bodyPr>
          <a:lstStyle/>
          <a:p>
            <a:r>
              <a:rPr lang="tr-TR" dirty="0" smtClean="0">
                <a:latin typeface="Trebuchet MS" panose="020B0603020202020204" pitchFamily="34" charset="0"/>
              </a:rPr>
              <a:t>yapısal uygulamaları-otomotiv</a:t>
            </a:r>
            <a:endParaRPr lang="tr-TR" dirty="0">
              <a:latin typeface="Trebuchet MS" panose="020B0603020202020204" pitchFamily="34" charset="0"/>
            </a:endParaRPr>
          </a:p>
        </p:txBody>
      </p:sp>
    </p:spTree>
    <p:extLst>
      <p:ext uri="{BB962C8B-B14F-4D97-AF65-F5344CB8AC3E}">
        <p14:creationId xmlns:p14="http://schemas.microsoft.com/office/powerpoint/2010/main" val="1151379911"/>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251520" y="1406381"/>
            <a:ext cx="8640960" cy="5262979"/>
          </a:xfrm>
          <a:prstGeom prst="rect">
            <a:avLst/>
          </a:prstGeom>
        </p:spPr>
        <p:txBody>
          <a:bodyPr wrap="square">
            <a:spAutoFit/>
          </a:bodyPr>
          <a:lstStyle/>
          <a:p>
            <a:r>
              <a:rPr lang="tr-TR" sz="2400" dirty="0" smtClean="0">
                <a:latin typeface="Trebuchet MS" pitchFamily="34" charset="0"/>
              </a:rPr>
              <a:t>Gösterge paneli, AM50 veya AM60B Magnezyum alaşımı ile 12 kg, çelikten</a:t>
            </a:r>
            <a:r>
              <a:rPr lang="pt-BR" sz="2400" dirty="0" smtClean="0">
                <a:latin typeface="Trebuchet MS" pitchFamily="34" charset="0"/>
              </a:rPr>
              <a:t> 18 kg gelmektedir.</a:t>
            </a:r>
          </a:p>
          <a:p>
            <a:r>
              <a:rPr lang="tr-TR" sz="2400" dirty="0" smtClean="0">
                <a:latin typeface="Trebuchet MS" pitchFamily="34" charset="0"/>
              </a:rPr>
              <a:t>magnezyum alaşımı gösterge paneli 25 ayrı parçanın birleşmesi ile oluşurken, çelik panel 67 ayrı parçanın birleşmesi ile oluşmaktadır.</a:t>
            </a:r>
          </a:p>
          <a:p>
            <a:r>
              <a:rPr lang="tr-TR" sz="2400" dirty="0" smtClean="0">
                <a:latin typeface="Trebuchet MS" pitchFamily="34" charset="0"/>
              </a:rPr>
              <a:t>•2004 yılında Kuzey Amerika’da yalnızca gösterge paneli uygulamalarında yıllık 25.000 ton magnezyum kullanılmıştır.</a:t>
            </a:r>
          </a:p>
          <a:p>
            <a:endParaRPr lang="tr-TR" sz="2400" dirty="0" smtClean="0">
              <a:latin typeface="Trebuchet MS" pitchFamily="34" charset="0"/>
            </a:endParaRPr>
          </a:p>
          <a:p>
            <a:endParaRPr lang="tr-TR" sz="2400" dirty="0" smtClean="0">
              <a:latin typeface="Trebuchet MS" pitchFamily="34" charset="0"/>
            </a:endParaRPr>
          </a:p>
          <a:p>
            <a:r>
              <a:rPr lang="tr-TR" sz="2400" dirty="0" smtClean="0">
                <a:latin typeface="Trebuchet MS" pitchFamily="34" charset="0"/>
              </a:rPr>
              <a:t>Land Rover </a:t>
            </a:r>
          </a:p>
          <a:p>
            <a:r>
              <a:rPr lang="tr-TR" sz="2400" dirty="0" err="1" smtClean="0">
                <a:latin typeface="Trebuchet MS" pitchFamily="34" charset="0"/>
              </a:rPr>
              <a:t>Jeep</a:t>
            </a:r>
            <a:endParaRPr lang="tr-TR" sz="2400" dirty="0" smtClean="0">
              <a:latin typeface="Trebuchet MS" pitchFamily="34" charset="0"/>
            </a:endParaRPr>
          </a:p>
          <a:p>
            <a:r>
              <a:rPr lang="tr-TR" sz="2400" dirty="0" smtClean="0">
                <a:latin typeface="Trebuchet MS" pitchFamily="34" charset="0"/>
              </a:rPr>
              <a:t>gösterge </a:t>
            </a:r>
          </a:p>
          <a:p>
            <a:r>
              <a:rPr lang="tr-TR" sz="2400" dirty="0" smtClean="0">
                <a:latin typeface="Trebuchet MS" pitchFamily="34" charset="0"/>
              </a:rPr>
              <a:t>paneli</a:t>
            </a:r>
          </a:p>
          <a:p>
            <a:endParaRPr lang="tr-TR" sz="2400" dirty="0">
              <a:latin typeface="Trebuchet MS" pitchFamily="34" charset="0"/>
            </a:endParaRPr>
          </a:p>
        </p:txBody>
      </p:sp>
      <p:pic>
        <p:nvPicPr>
          <p:cNvPr id="22530" name="Picture 2" descr="Lightweight magnesium die cast Instrument Panel"/>
          <p:cNvPicPr>
            <a:picLocks noChangeAspect="1" noChangeArrowheads="1"/>
          </p:cNvPicPr>
          <p:nvPr/>
        </p:nvPicPr>
        <p:blipFill>
          <a:blip r:embed="rId2" cstate="print"/>
          <a:srcRect l="2100" t="32476" r="1301" b="31300"/>
          <a:stretch>
            <a:fillRect/>
          </a:stretch>
        </p:blipFill>
        <p:spPr bwMode="auto">
          <a:xfrm>
            <a:off x="2195736" y="4509120"/>
            <a:ext cx="6624736" cy="1656184"/>
          </a:xfrm>
          <a:prstGeom prst="rect">
            <a:avLst/>
          </a:prstGeom>
          <a:noFill/>
        </p:spPr>
      </p:pic>
      <p:sp>
        <p:nvSpPr>
          <p:cNvPr id="6" name="Başlık 3"/>
          <p:cNvSpPr>
            <a:spLocks noGrp="1"/>
          </p:cNvSpPr>
          <p:nvPr>
            <p:ph type="title"/>
          </p:nvPr>
        </p:nvSpPr>
        <p:spPr>
          <a:xfrm>
            <a:off x="395536" y="602432"/>
            <a:ext cx="8136904" cy="594320"/>
          </a:xfrm>
        </p:spPr>
        <p:txBody>
          <a:bodyPr>
            <a:normAutofit fontScale="90000"/>
          </a:bodyPr>
          <a:lstStyle/>
          <a:p>
            <a:r>
              <a:rPr lang="tr-TR" dirty="0" smtClean="0">
                <a:latin typeface="Trebuchet MS" panose="020B0603020202020204" pitchFamily="34" charset="0"/>
              </a:rPr>
              <a:t>yapısal uygulamaları-otomotiv</a:t>
            </a:r>
            <a:endParaRPr lang="tr-TR" dirty="0">
              <a:latin typeface="Trebuchet MS" panose="020B0603020202020204" pitchFamily="34" charset="0"/>
            </a:endParaRPr>
          </a:p>
        </p:txBody>
      </p:sp>
    </p:spTree>
    <p:extLst>
      <p:ext uri="{BB962C8B-B14F-4D97-AF65-F5344CB8AC3E}">
        <p14:creationId xmlns:p14="http://schemas.microsoft.com/office/powerpoint/2010/main" val="2506340878"/>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23528" y="1258882"/>
            <a:ext cx="8424936" cy="3970318"/>
          </a:xfrm>
          <a:prstGeom prst="rect">
            <a:avLst/>
          </a:prstGeom>
        </p:spPr>
        <p:txBody>
          <a:bodyPr wrap="square">
            <a:spAutoFit/>
          </a:bodyPr>
          <a:lstStyle/>
          <a:p>
            <a:r>
              <a:rPr lang="tr-TR" sz="2800" dirty="0" smtClean="0">
                <a:latin typeface="Trebuchet MS" pitchFamily="34" charset="0"/>
              </a:rPr>
              <a:t>Magnezyum alaşımları kaporta elemanları içinde de kendilerine kullanım yeri bulmuşlardır. Volvo' </a:t>
            </a:r>
            <a:r>
              <a:rPr lang="tr-TR" sz="2800" dirty="0" err="1" smtClean="0">
                <a:latin typeface="Trebuchet MS" pitchFamily="34" charset="0"/>
              </a:rPr>
              <a:t>nun</a:t>
            </a:r>
            <a:r>
              <a:rPr lang="tr-TR" sz="2800" dirty="0" smtClean="0">
                <a:latin typeface="Trebuchet MS" pitchFamily="34" charset="0"/>
              </a:rPr>
              <a:t> kapı içlerinde AM60 alaşımını kullandığı</a:t>
            </a:r>
          </a:p>
          <a:p>
            <a:r>
              <a:rPr lang="tr-TR" sz="2800" dirty="0" smtClean="0">
                <a:latin typeface="Trebuchet MS" pitchFamily="34" charset="0"/>
              </a:rPr>
              <a:t>Başarılı uygulamaları vardır. </a:t>
            </a:r>
          </a:p>
          <a:p>
            <a:r>
              <a:rPr lang="tr-TR" sz="2800" dirty="0" smtClean="0">
                <a:latin typeface="Trebuchet MS" pitchFamily="34" charset="0"/>
              </a:rPr>
              <a:t>Bu parça 5.5 kg ağırlığında </a:t>
            </a:r>
          </a:p>
          <a:p>
            <a:r>
              <a:rPr lang="tr-TR" sz="2800" dirty="0" smtClean="0">
                <a:latin typeface="Trebuchet MS" pitchFamily="34" charset="0"/>
              </a:rPr>
              <a:t>olup, çelikten imal edilmiş </a:t>
            </a:r>
          </a:p>
          <a:p>
            <a:r>
              <a:rPr lang="tr-TR" sz="2800" dirty="0" smtClean="0">
                <a:latin typeface="Trebuchet MS" pitchFamily="34" charset="0"/>
              </a:rPr>
              <a:t>benzerine</a:t>
            </a:r>
          </a:p>
          <a:p>
            <a:r>
              <a:rPr lang="tr-TR" sz="2800" dirty="0" smtClean="0">
                <a:latin typeface="Trebuchet MS" pitchFamily="34" charset="0"/>
              </a:rPr>
              <a:t>göre % 45 </a:t>
            </a:r>
          </a:p>
          <a:p>
            <a:r>
              <a:rPr lang="tr-TR" sz="2800" dirty="0" smtClean="0">
                <a:latin typeface="Trebuchet MS" pitchFamily="34" charset="0"/>
              </a:rPr>
              <a:t>hafiftir.</a:t>
            </a:r>
            <a:endParaRPr lang="tr-TR" sz="2800" dirty="0">
              <a:latin typeface="Trebuchet MS" pitchFamily="34" charset="0"/>
            </a:endParaRPr>
          </a:p>
        </p:txBody>
      </p:sp>
      <p:pic>
        <p:nvPicPr>
          <p:cNvPr id="6146" name="Picture 2"/>
          <p:cNvPicPr>
            <a:picLocks noChangeAspect="1" noChangeArrowheads="1"/>
          </p:cNvPicPr>
          <p:nvPr/>
        </p:nvPicPr>
        <p:blipFill>
          <a:blip r:embed="rId2" cstate="print"/>
          <a:srcRect/>
          <a:stretch>
            <a:fillRect/>
          </a:stretch>
        </p:blipFill>
        <p:spPr bwMode="auto">
          <a:xfrm>
            <a:off x="5436096" y="3284984"/>
            <a:ext cx="3240360" cy="1734276"/>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5436096" y="5110278"/>
            <a:ext cx="3220496" cy="1415066"/>
          </a:xfrm>
          <a:prstGeom prst="rect">
            <a:avLst/>
          </a:prstGeom>
          <a:noFill/>
          <a:ln w="9525">
            <a:noFill/>
            <a:miter lim="800000"/>
            <a:headEnd/>
            <a:tailEnd/>
          </a:ln>
        </p:spPr>
      </p:pic>
      <p:sp>
        <p:nvSpPr>
          <p:cNvPr id="8" name="Başlık 3"/>
          <p:cNvSpPr>
            <a:spLocks noGrp="1"/>
          </p:cNvSpPr>
          <p:nvPr>
            <p:ph type="title"/>
          </p:nvPr>
        </p:nvSpPr>
        <p:spPr>
          <a:xfrm>
            <a:off x="467544" y="602432"/>
            <a:ext cx="8136904" cy="594320"/>
          </a:xfrm>
        </p:spPr>
        <p:txBody>
          <a:bodyPr>
            <a:normAutofit fontScale="90000"/>
          </a:bodyPr>
          <a:lstStyle/>
          <a:p>
            <a:r>
              <a:rPr lang="tr-TR" dirty="0" smtClean="0">
                <a:latin typeface="Trebuchet MS" panose="020B0603020202020204" pitchFamily="34" charset="0"/>
              </a:rPr>
              <a:t>yapısal uygulamaları-otomotiv</a:t>
            </a:r>
            <a:endParaRPr lang="tr-TR" dirty="0">
              <a:latin typeface="Trebuchet MS" panose="020B0603020202020204" pitchFamily="34" charset="0"/>
            </a:endParaRPr>
          </a:p>
        </p:txBody>
      </p:sp>
    </p:spTree>
    <p:extLst>
      <p:ext uri="{BB962C8B-B14F-4D97-AF65-F5344CB8AC3E}">
        <p14:creationId xmlns:p14="http://schemas.microsoft.com/office/powerpoint/2010/main" val="13308481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5292080" y="4581128"/>
            <a:ext cx="3566606" cy="2016224"/>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6516216" y="2276872"/>
            <a:ext cx="2376264" cy="2236872"/>
          </a:xfrm>
          <a:prstGeom prst="rect">
            <a:avLst/>
          </a:prstGeom>
          <a:noFill/>
          <a:ln w="9525">
            <a:noFill/>
            <a:miter lim="800000"/>
            <a:headEnd/>
            <a:tailEnd/>
          </a:ln>
        </p:spPr>
      </p:pic>
      <p:sp>
        <p:nvSpPr>
          <p:cNvPr id="5" name="4 Dikdörtgen"/>
          <p:cNvSpPr/>
          <p:nvPr/>
        </p:nvSpPr>
        <p:spPr>
          <a:xfrm>
            <a:off x="2267744" y="6165304"/>
            <a:ext cx="3039615" cy="461665"/>
          </a:xfrm>
          <a:prstGeom prst="rect">
            <a:avLst/>
          </a:prstGeom>
        </p:spPr>
        <p:txBody>
          <a:bodyPr wrap="none">
            <a:spAutoFit/>
          </a:bodyPr>
          <a:lstStyle/>
          <a:p>
            <a:r>
              <a:rPr lang="tr-TR" sz="2400" dirty="0" smtClean="0">
                <a:latin typeface="Trebuchet MS" pitchFamily="34" charset="0"/>
              </a:rPr>
              <a:t>Motor oturma kazığı </a:t>
            </a:r>
            <a:endParaRPr lang="tr-TR" sz="2400" dirty="0">
              <a:latin typeface="Trebuchet MS" pitchFamily="34" charset="0"/>
            </a:endParaRPr>
          </a:p>
        </p:txBody>
      </p:sp>
      <p:sp>
        <p:nvSpPr>
          <p:cNvPr id="6" name="5 Dikdörtgen"/>
          <p:cNvSpPr/>
          <p:nvPr/>
        </p:nvSpPr>
        <p:spPr>
          <a:xfrm>
            <a:off x="251520" y="1515556"/>
            <a:ext cx="8640960" cy="3785652"/>
          </a:xfrm>
          <a:prstGeom prst="rect">
            <a:avLst/>
          </a:prstGeom>
        </p:spPr>
        <p:txBody>
          <a:bodyPr wrap="square">
            <a:spAutoFit/>
          </a:bodyPr>
          <a:lstStyle/>
          <a:p>
            <a:r>
              <a:rPr lang="tr-TR" sz="2400" dirty="0" smtClean="0">
                <a:latin typeface="Trebuchet MS" pitchFamily="34" charset="0"/>
              </a:rPr>
              <a:t>Jantlarda magnezyum</a:t>
            </a:r>
          </a:p>
          <a:p>
            <a:r>
              <a:rPr lang="tr-TR" sz="2400" dirty="0" smtClean="0">
                <a:latin typeface="Trebuchet MS" pitchFamily="34" charset="0"/>
              </a:rPr>
              <a:t>hem sıcak mukavemeti, hem de </a:t>
            </a:r>
          </a:p>
          <a:p>
            <a:r>
              <a:rPr lang="tr-TR" sz="2400" dirty="0" smtClean="0">
                <a:latin typeface="Trebuchet MS" pitchFamily="34" charset="0"/>
              </a:rPr>
              <a:t>düşük ağırlığı nedeniyle tercih</a:t>
            </a:r>
          </a:p>
          <a:p>
            <a:r>
              <a:rPr lang="tr-TR" sz="2400" dirty="0" smtClean="0">
                <a:latin typeface="Trebuchet MS" pitchFamily="34" charset="0"/>
              </a:rPr>
              <a:t>edilir.</a:t>
            </a:r>
          </a:p>
          <a:p>
            <a:r>
              <a:rPr lang="tr-TR" sz="2400" dirty="0">
                <a:latin typeface="Trebuchet MS" pitchFamily="34" charset="0"/>
              </a:rPr>
              <a:t>Jant uygulamaları için </a:t>
            </a:r>
            <a:r>
              <a:rPr lang="tr-TR" sz="2400" dirty="0" smtClean="0">
                <a:latin typeface="Trebuchet MS" pitchFamily="34" charset="0"/>
              </a:rPr>
              <a:t>yorulma </a:t>
            </a:r>
            <a:r>
              <a:rPr lang="tr-TR" sz="2400" dirty="0">
                <a:latin typeface="Trebuchet MS" pitchFamily="34" charset="0"/>
              </a:rPr>
              <a:t>direnci</a:t>
            </a:r>
          </a:p>
          <a:p>
            <a:r>
              <a:rPr lang="tr-TR" sz="2400" dirty="0">
                <a:latin typeface="Trebuchet MS" pitchFamily="34" charset="0"/>
              </a:rPr>
              <a:t>c</a:t>
            </a:r>
            <a:r>
              <a:rPr lang="tr-TR" sz="2400" dirty="0" smtClean="0">
                <a:latin typeface="Trebuchet MS" pitchFamily="34" charset="0"/>
              </a:rPr>
              <a:t>aziptir.</a:t>
            </a:r>
          </a:p>
          <a:p>
            <a:r>
              <a:rPr lang="tr-TR" sz="2400" dirty="0" smtClean="0">
                <a:latin typeface="Trebuchet MS" pitchFamily="34" charset="0"/>
              </a:rPr>
              <a:t>Honda</a:t>
            </a:r>
            <a:r>
              <a:rPr lang="tr-TR" sz="2400" dirty="0">
                <a:latin typeface="Trebuchet MS" pitchFamily="34" charset="0"/>
              </a:rPr>
              <a:t> </a:t>
            </a:r>
            <a:r>
              <a:rPr lang="tr-TR" sz="2400" dirty="0" err="1" smtClean="0">
                <a:latin typeface="Trebuchet MS" pitchFamily="34" charset="0"/>
              </a:rPr>
              <a:t>Prelude</a:t>
            </a:r>
            <a:r>
              <a:rPr lang="tr-TR" sz="2400" dirty="0" smtClean="0">
                <a:latin typeface="Trebuchet MS" pitchFamily="34" charset="0"/>
              </a:rPr>
              <a:t> modelinde basınçlı </a:t>
            </a:r>
          </a:p>
          <a:p>
            <a:r>
              <a:rPr lang="tr-TR" sz="2400" dirty="0" smtClean="0">
                <a:latin typeface="Trebuchet MS" pitchFamily="34" charset="0"/>
              </a:rPr>
              <a:t>dökümle üretilmiş AM60B </a:t>
            </a:r>
          </a:p>
          <a:p>
            <a:r>
              <a:rPr lang="tr-TR" sz="2400" dirty="0" smtClean="0">
                <a:latin typeface="Trebuchet MS" pitchFamily="34" charset="0"/>
              </a:rPr>
              <a:t>alaşımlı jantlar kullanmaktadır. </a:t>
            </a:r>
          </a:p>
          <a:p>
            <a:r>
              <a:rPr lang="tr-TR" sz="2400" dirty="0" smtClean="0">
                <a:latin typeface="Trebuchet MS" pitchFamily="34" charset="0"/>
              </a:rPr>
              <a:t>Her bir jant 5.9 kg</a:t>
            </a:r>
            <a:endParaRPr lang="tr-TR" sz="2400" dirty="0">
              <a:latin typeface="Trebuchet MS" pitchFamily="34" charset="0"/>
            </a:endParaRPr>
          </a:p>
        </p:txBody>
      </p:sp>
      <p:sp>
        <p:nvSpPr>
          <p:cNvPr id="9" name="Başlık 3"/>
          <p:cNvSpPr>
            <a:spLocks noGrp="1"/>
          </p:cNvSpPr>
          <p:nvPr>
            <p:ph type="title"/>
          </p:nvPr>
        </p:nvSpPr>
        <p:spPr>
          <a:xfrm>
            <a:off x="395536" y="602432"/>
            <a:ext cx="8136904" cy="594320"/>
          </a:xfrm>
        </p:spPr>
        <p:txBody>
          <a:bodyPr>
            <a:normAutofit fontScale="90000"/>
          </a:bodyPr>
          <a:lstStyle/>
          <a:p>
            <a:r>
              <a:rPr lang="tr-TR" dirty="0" smtClean="0">
                <a:latin typeface="Trebuchet MS" panose="020B0603020202020204" pitchFamily="34" charset="0"/>
              </a:rPr>
              <a:t>yapısal uygulamaları-otomotiv</a:t>
            </a:r>
            <a:endParaRPr lang="tr-TR" dirty="0">
              <a:latin typeface="Trebuchet MS" panose="020B0603020202020204" pitchFamily="34" charset="0"/>
            </a:endParaRPr>
          </a:p>
        </p:txBody>
      </p:sp>
    </p:spTree>
    <p:extLst>
      <p:ext uri="{BB962C8B-B14F-4D97-AF65-F5344CB8AC3E}">
        <p14:creationId xmlns:p14="http://schemas.microsoft.com/office/powerpoint/2010/main" val="317547029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4932040" y="2132856"/>
            <a:ext cx="3933838" cy="996305"/>
          </a:xfrm>
          <a:prstGeom prst="rect">
            <a:avLst/>
          </a:prstGeom>
          <a:noFill/>
          <a:ln w="9525">
            <a:noFill/>
            <a:miter lim="800000"/>
            <a:headEnd/>
            <a:tailEnd/>
          </a:ln>
        </p:spPr>
      </p:pic>
      <p:sp>
        <p:nvSpPr>
          <p:cNvPr id="5" name="4 Dikdörtgen"/>
          <p:cNvSpPr/>
          <p:nvPr/>
        </p:nvSpPr>
        <p:spPr>
          <a:xfrm>
            <a:off x="251520" y="1264692"/>
            <a:ext cx="8640960" cy="1938992"/>
          </a:xfrm>
          <a:prstGeom prst="rect">
            <a:avLst/>
          </a:prstGeom>
        </p:spPr>
        <p:txBody>
          <a:bodyPr wrap="square">
            <a:spAutoFit/>
          </a:bodyPr>
          <a:lstStyle/>
          <a:p>
            <a:r>
              <a:rPr lang="tr-TR" sz="2400" dirty="0" smtClean="0">
                <a:latin typeface="Trebuchet MS" pitchFamily="34" charset="0"/>
              </a:rPr>
              <a:t>Magnezyum, % 12' </a:t>
            </a:r>
            <a:r>
              <a:rPr lang="tr-TR" sz="2400" dirty="0" err="1" smtClean="0">
                <a:latin typeface="Trebuchet MS" pitchFamily="34" charset="0"/>
              </a:rPr>
              <a:t>nin</a:t>
            </a:r>
            <a:r>
              <a:rPr lang="tr-TR" sz="2400" dirty="0" smtClean="0">
                <a:latin typeface="Trebuchet MS" pitchFamily="34" charset="0"/>
              </a:rPr>
              <a:t> üzerinde plastik deformasyon kabiliyeti ile travers yapımında kullanılabilir. </a:t>
            </a:r>
          </a:p>
          <a:p>
            <a:r>
              <a:rPr lang="tr-TR" sz="2400" dirty="0" err="1" smtClean="0">
                <a:latin typeface="Trebuchet MS" pitchFamily="34" charset="0"/>
              </a:rPr>
              <a:t>Magna</a:t>
            </a:r>
            <a:r>
              <a:rPr lang="tr-TR" sz="2400" dirty="0" smtClean="0">
                <a:latin typeface="Trebuchet MS" pitchFamily="34" charset="0"/>
              </a:rPr>
              <a:t> </a:t>
            </a:r>
            <a:r>
              <a:rPr lang="tr-TR" sz="2400" dirty="0" err="1" smtClean="0">
                <a:latin typeface="Trebuchet MS" pitchFamily="34" charset="0"/>
              </a:rPr>
              <a:t>Steyr</a:t>
            </a:r>
            <a:r>
              <a:rPr lang="tr-TR" sz="2400" dirty="0" smtClean="0">
                <a:latin typeface="Trebuchet MS" pitchFamily="34" charset="0"/>
              </a:rPr>
              <a:t> isimli Alman şirketi </a:t>
            </a:r>
          </a:p>
          <a:p>
            <a:r>
              <a:rPr lang="tr-TR" sz="2400" dirty="0" smtClean="0">
                <a:latin typeface="Trebuchet MS" pitchFamily="34" charset="0"/>
              </a:rPr>
              <a:t>AZ31B alaşımını </a:t>
            </a:r>
            <a:r>
              <a:rPr lang="tr-TR" sz="2400" dirty="0" err="1" smtClean="0">
                <a:latin typeface="Trebuchet MS" pitchFamily="34" charset="0"/>
              </a:rPr>
              <a:t>ekstrüzyonla</a:t>
            </a:r>
            <a:r>
              <a:rPr lang="tr-TR" sz="2400" dirty="0" smtClean="0">
                <a:latin typeface="Trebuchet MS" pitchFamily="34" charset="0"/>
              </a:rPr>
              <a:t> </a:t>
            </a:r>
          </a:p>
          <a:p>
            <a:r>
              <a:rPr lang="tr-TR" sz="2400" dirty="0" smtClean="0">
                <a:latin typeface="Trebuchet MS" pitchFamily="34" charset="0"/>
              </a:rPr>
              <a:t>üreterek bir travers imal etmiştir.</a:t>
            </a:r>
          </a:p>
        </p:txBody>
      </p:sp>
      <p:pic>
        <p:nvPicPr>
          <p:cNvPr id="8195" name="Picture 3"/>
          <p:cNvPicPr>
            <a:picLocks noChangeAspect="1" noChangeArrowheads="1"/>
          </p:cNvPicPr>
          <p:nvPr/>
        </p:nvPicPr>
        <p:blipFill>
          <a:blip r:embed="rId3" cstate="print"/>
          <a:srcRect/>
          <a:stretch>
            <a:fillRect/>
          </a:stretch>
        </p:blipFill>
        <p:spPr bwMode="auto">
          <a:xfrm>
            <a:off x="4658947" y="3501008"/>
            <a:ext cx="4485053" cy="3112417"/>
          </a:xfrm>
          <a:prstGeom prst="rect">
            <a:avLst/>
          </a:prstGeom>
          <a:noFill/>
          <a:ln w="9525">
            <a:noFill/>
            <a:miter lim="800000"/>
            <a:headEnd/>
            <a:tailEnd/>
          </a:ln>
        </p:spPr>
      </p:pic>
      <p:sp>
        <p:nvSpPr>
          <p:cNvPr id="6" name="5 Dikdörtgen"/>
          <p:cNvSpPr/>
          <p:nvPr/>
        </p:nvSpPr>
        <p:spPr>
          <a:xfrm>
            <a:off x="251520" y="3429000"/>
            <a:ext cx="5328592" cy="3046988"/>
          </a:xfrm>
          <a:prstGeom prst="rect">
            <a:avLst/>
          </a:prstGeom>
        </p:spPr>
        <p:txBody>
          <a:bodyPr wrap="square">
            <a:spAutoFit/>
          </a:bodyPr>
          <a:lstStyle/>
          <a:p>
            <a:r>
              <a:rPr lang="tr-TR" sz="2400" dirty="0" smtClean="0">
                <a:latin typeface="Trebuchet MS" pitchFamily="34" charset="0"/>
              </a:rPr>
              <a:t>Magnezyum alaşımları </a:t>
            </a:r>
          </a:p>
          <a:p>
            <a:r>
              <a:rPr lang="tr-TR" sz="2400" dirty="0" smtClean="0">
                <a:latin typeface="Trebuchet MS" pitchFamily="34" charset="0"/>
              </a:rPr>
              <a:t>radyatör desteğinde de </a:t>
            </a:r>
          </a:p>
          <a:p>
            <a:r>
              <a:rPr lang="tr-TR" sz="2400" dirty="0" smtClean="0">
                <a:latin typeface="Trebuchet MS" pitchFamily="34" charset="0"/>
              </a:rPr>
              <a:t>kullanım yeri bulmaktadır.</a:t>
            </a:r>
          </a:p>
          <a:p>
            <a:r>
              <a:rPr lang="tr-TR" sz="2400" dirty="0" smtClean="0">
                <a:latin typeface="Trebuchet MS" pitchFamily="34" charset="0"/>
              </a:rPr>
              <a:t>Ford' un bu konuda AM50A alaşımından örnekleri </a:t>
            </a:r>
          </a:p>
          <a:p>
            <a:r>
              <a:rPr lang="tr-TR" sz="2400" dirty="0" smtClean="0">
                <a:latin typeface="Trebuchet MS" pitchFamily="34" charset="0"/>
              </a:rPr>
              <a:t>vardır.</a:t>
            </a:r>
          </a:p>
          <a:p>
            <a:r>
              <a:rPr lang="tr-TR" sz="2400" dirty="0" smtClean="0">
                <a:latin typeface="Trebuchet MS" pitchFamily="34" charset="0"/>
              </a:rPr>
              <a:t>AM50A alaşımı radyatör </a:t>
            </a:r>
          </a:p>
          <a:p>
            <a:r>
              <a:rPr lang="tr-TR" sz="2400" dirty="0" smtClean="0">
                <a:latin typeface="Trebuchet MS" pitchFamily="34" charset="0"/>
              </a:rPr>
              <a:t>desteği yalnızca 6 kg ağırlığındadır.</a:t>
            </a:r>
          </a:p>
        </p:txBody>
      </p:sp>
      <p:sp>
        <p:nvSpPr>
          <p:cNvPr id="9" name="Başlık 3"/>
          <p:cNvSpPr>
            <a:spLocks noGrp="1"/>
          </p:cNvSpPr>
          <p:nvPr>
            <p:ph type="title"/>
          </p:nvPr>
        </p:nvSpPr>
        <p:spPr>
          <a:xfrm>
            <a:off x="395536" y="548680"/>
            <a:ext cx="8136904" cy="594320"/>
          </a:xfrm>
        </p:spPr>
        <p:txBody>
          <a:bodyPr>
            <a:normAutofit fontScale="90000"/>
          </a:bodyPr>
          <a:lstStyle/>
          <a:p>
            <a:r>
              <a:rPr lang="tr-TR" dirty="0" smtClean="0">
                <a:latin typeface="Trebuchet MS" panose="020B0603020202020204" pitchFamily="34" charset="0"/>
              </a:rPr>
              <a:t>yapısal uygulamaları-otomotiv</a:t>
            </a:r>
            <a:endParaRPr lang="tr-TR" dirty="0">
              <a:latin typeface="Trebuchet MS" panose="020B0603020202020204" pitchFamily="34" charset="0"/>
            </a:endParaRPr>
          </a:p>
        </p:txBody>
      </p:sp>
    </p:spTree>
    <p:extLst>
      <p:ext uri="{BB962C8B-B14F-4D97-AF65-F5344CB8AC3E}">
        <p14:creationId xmlns:p14="http://schemas.microsoft.com/office/powerpoint/2010/main" val="56261509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3347864" y="2612505"/>
            <a:ext cx="5248718" cy="3696815"/>
          </a:xfrm>
          <a:prstGeom prst="rect">
            <a:avLst/>
          </a:prstGeom>
          <a:noFill/>
          <a:ln w="9525">
            <a:noFill/>
            <a:miter lim="800000"/>
            <a:headEnd/>
            <a:tailEnd/>
          </a:ln>
        </p:spPr>
      </p:pic>
      <p:sp>
        <p:nvSpPr>
          <p:cNvPr id="5" name="4 Dikdörtgen"/>
          <p:cNvSpPr/>
          <p:nvPr/>
        </p:nvSpPr>
        <p:spPr>
          <a:xfrm>
            <a:off x="395536" y="1517883"/>
            <a:ext cx="7992888" cy="830997"/>
          </a:xfrm>
          <a:prstGeom prst="rect">
            <a:avLst/>
          </a:prstGeom>
        </p:spPr>
        <p:txBody>
          <a:bodyPr wrap="square">
            <a:spAutoFit/>
          </a:bodyPr>
          <a:lstStyle/>
          <a:p>
            <a:r>
              <a:rPr lang="tr-TR" sz="2400" dirty="0" smtClean="0">
                <a:latin typeface="Trebuchet MS" pitchFamily="34" charset="0"/>
              </a:rPr>
              <a:t>Yarı-katı metal işleme yöntemiyle üretilmiş otomobil parçalar-Rölanti muhafazası,direksiyon mafsalı</a:t>
            </a:r>
            <a:endParaRPr lang="tr-TR" sz="2400" dirty="0">
              <a:latin typeface="Trebuchet MS" pitchFamily="34" charset="0"/>
            </a:endParaRPr>
          </a:p>
        </p:txBody>
      </p:sp>
      <p:sp>
        <p:nvSpPr>
          <p:cNvPr id="6" name="Başlık 3"/>
          <p:cNvSpPr>
            <a:spLocks noGrp="1"/>
          </p:cNvSpPr>
          <p:nvPr>
            <p:ph type="title"/>
          </p:nvPr>
        </p:nvSpPr>
        <p:spPr>
          <a:xfrm>
            <a:off x="467544" y="674440"/>
            <a:ext cx="8136904" cy="594320"/>
          </a:xfrm>
        </p:spPr>
        <p:txBody>
          <a:bodyPr>
            <a:normAutofit fontScale="90000"/>
          </a:bodyPr>
          <a:lstStyle/>
          <a:p>
            <a:r>
              <a:rPr lang="tr-TR" dirty="0" smtClean="0">
                <a:latin typeface="Trebuchet MS" panose="020B0603020202020204" pitchFamily="34" charset="0"/>
              </a:rPr>
              <a:t>yapısal uygulamaları-otomotiv</a:t>
            </a:r>
            <a:endParaRPr lang="tr-TR" dirty="0">
              <a:latin typeface="Trebuchet MS" panose="020B0603020202020204" pitchFamily="34" charset="0"/>
            </a:endParaRPr>
          </a:p>
        </p:txBody>
      </p:sp>
    </p:spTree>
    <p:extLst>
      <p:ext uri="{BB962C8B-B14F-4D97-AF65-F5344CB8AC3E}">
        <p14:creationId xmlns:p14="http://schemas.microsoft.com/office/powerpoint/2010/main" val="8800004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2" cstate="print"/>
          <a:srcRect/>
          <a:stretch>
            <a:fillRect/>
          </a:stretch>
        </p:blipFill>
        <p:spPr bwMode="auto">
          <a:xfrm>
            <a:off x="539552" y="1412776"/>
            <a:ext cx="7488832" cy="3170048"/>
          </a:xfrm>
          <a:prstGeom prst="rect">
            <a:avLst/>
          </a:prstGeom>
          <a:noFill/>
          <a:ln w="9525">
            <a:noFill/>
            <a:miter lim="800000"/>
            <a:headEnd/>
            <a:tailEnd/>
          </a:ln>
        </p:spPr>
      </p:pic>
      <p:sp>
        <p:nvSpPr>
          <p:cNvPr id="5" name="4 Dikdörtgen"/>
          <p:cNvSpPr/>
          <p:nvPr/>
        </p:nvSpPr>
        <p:spPr>
          <a:xfrm>
            <a:off x="251520" y="4725144"/>
            <a:ext cx="8640960" cy="1569660"/>
          </a:xfrm>
          <a:prstGeom prst="rect">
            <a:avLst/>
          </a:prstGeom>
        </p:spPr>
        <p:txBody>
          <a:bodyPr wrap="square">
            <a:spAutoFit/>
          </a:bodyPr>
          <a:lstStyle/>
          <a:p>
            <a:r>
              <a:rPr lang="en-US" sz="2400" dirty="0" smtClean="0">
                <a:latin typeface="Trebuchet MS" pitchFamily="34" charset="0"/>
              </a:rPr>
              <a:t>Pratt Whitney F119 </a:t>
            </a:r>
            <a:r>
              <a:rPr lang="tr-TR" sz="2400" dirty="0" smtClean="0">
                <a:latin typeface="Trebuchet MS" pitchFamily="34" charset="0"/>
              </a:rPr>
              <a:t>motor gövdesi</a:t>
            </a:r>
            <a:r>
              <a:rPr lang="en-US" sz="2400" dirty="0" smtClean="0">
                <a:latin typeface="Trebuchet MS" pitchFamily="34" charset="0"/>
              </a:rPr>
              <a:t> ELEKTRON WE43 al</a:t>
            </a:r>
            <a:r>
              <a:rPr lang="tr-TR" sz="2400" dirty="0" smtClean="0">
                <a:latin typeface="Trebuchet MS" pitchFamily="34" charset="0"/>
              </a:rPr>
              <a:t>aşımı</a:t>
            </a:r>
          </a:p>
          <a:p>
            <a:r>
              <a:rPr lang="tr-TR" sz="2400" dirty="0" smtClean="0">
                <a:latin typeface="Trebuchet MS" pitchFamily="34" charset="0"/>
              </a:rPr>
              <a:t>3.7-4.3 Y / 2.4-4.4 RE / </a:t>
            </a:r>
            <a:r>
              <a:rPr lang="tr-TR" sz="2400" dirty="0" err="1" smtClean="0">
                <a:latin typeface="Trebuchet MS" pitchFamily="34" charset="0"/>
              </a:rPr>
              <a:t>min</a:t>
            </a:r>
            <a:r>
              <a:rPr lang="tr-TR" sz="2400" dirty="0" smtClean="0">
                <a:latin typeface="Trebuchet MS" pitchFamily="34" charset="0"/>
              </a:rPr>
              <a:t> 0.4 </a:t>
            </a:r>
            <a:r>
              <a:rPr lang="tr-TR" sz="2400" dirty="0" err="1" smtClean="0">
                <a:latin typeface="Trebuchet MS" pitchFamily="34" charset="0"/>
              </a:rPr>
              <a:t>Zr</a:t>
            </a:r>
            <a:endParaRPr lang="tr-TR" sz="2400" dirty="0" smtClean="0">
              <a:latin typeface="Trebuchet MS" pitchFamily="34" charset="0"/>
            </a:endParaRPr>
          </a:p>
          <a:p>
            <a:r>
              <a:rPr lang="tr-TR" sz="2400" dirty="0" smtClean="0">
                <a:latin typeface="Trebuchet MS" pitchFamily="34" charset="0"/>
              </a:rPr>
              <a:t>Isıl işlem: 525</a:t>
            </a:r>
            <a:r>
              <a:rPr lang="tr-TR" sz="2400" dirty="0" smtClean="0">
                <a:latin typeface="Trebuchet MS" pitchFamily="34" charset="0"/>
                <a:sym typeface="Symbol"/>
              </a:rPr>
              <a:t></a:t>
            </a:r>
            <a:r>
              <a:rPr lang="tr-TR" sz="2400" dirty="0" smtClean="0">
                <a:latin typeface="Trebuchet MS" pitchFamily="34" charset="0"/>
              </a:rPr>
              <a:t>C-8 </a:t>
            </a:r>
            <a:r>
              <a:rPr lang="tr-TR" sz="2400" dirty="0" err="1" smtClean="0">
                <a:latin typeface="Trebuchet MS" pitchFamily="34" charset="0"/>
              </a:rPr>
              <a:t>st</a:t>
            </a:r>
            <a:r>
              <a:rPr lang="tr-TR" sz="2400" dirty="0" smtClean="0">
                <a:latin typeface="Trebuchet MS" pitchFamily="34" charset="0"/>
              </a:rPr>
              <a:t> çözeltiye alma + havada/sıcak suda soğutma + 250</a:t>
            </a:r>
            <a:r>
              <a:rPr lang="tr-TR" sz="2400" dirty="0" smtClean="0">
                <a:latin typeface="Trebuchet MS" pitchFamily="34" charset="0"/>
                <a:sym typeface="Symbol"/>
              </a:rPr>
              <a:t></a:t>
            </a:r>
            <a:r>
              <a:rPr lang="tr-TR" sz="2400" dirty="0" err="1" smtClean="0">
                <a:latin typeface="Trebuchet MS" pitchFamily="34" charset="0"/>
              </a:rPr>
              <a:t>C’de</a:t>
            </a:r>
            <a:r>
              <a:rPr lang="tr-TR" sz="2400" dirty="0" smtClean="0">
                <a:latin typeface="Trebuchet MS" pitchFamily="34" charset="0"/>
              </a:rPr>
              <a:t> 16 </a:t>
            </a:r>
            <a:r>
              <a:rPr lang="tr-TR" sz="2400" dirty="0" err="1" smtClean="0">
                <a:latin typeface="Trebuchet MS" pitchFamily="34" charset="0"/>
              </a:rPr>
              <a:t>st</a:t>
            </a:r>
            <a:r>
              <a:rPr lang="tr-TR" sz="2400" dirty="0" smtClean="0">
                <a:latin typeface="Trebuchet MS" pitchFamily="34" charset="0"/>
              </a:rPr>
              <a:t> yaşlandırma</a:t>
            </a:r>
          </a:p>
        </p:txBody>
      </p:sp>
      <p:sp>
        <p:nvSpPr>
          <p:cNvPr id="7" name="Başlık 3"/>
          <p:cNvSpPr>
            <a:spLocks noGrp="1"/>
          </p:cNvSpPr>
          <p:nvPr>
            <p:ph type="title"/>
          </p:nvPr>
        </p:nvSpPr>
        <p:spPr>
          <a:xfrm>
            <a:off x="323528" y="674440"/>
            <a:ext cx="8568952" cy="594320"/>
          </a:xfrm>
        </p:spPr>
        <p:txBody>
          <a:bodyPr>
            <a:normAutofit fontScale="90000"/>
          </a:bodyPr>
          <a:lstStyle/>
          <a:p>
            <a:r>
              <a:rPr lang="tr-TR" dirty="0" smtClean="0">
                <a:latin typeface="Trebuchet MS" panose="020B0603020202020204" pitchFamily="34" charset="0"/>
              </a:rPr>
              <a:t>Yapısal uygulamalar-havacılık</a:t>
            </a:r>
            <a:endParaRPr lang="tr-TR" dirty="0">
              <a:latin typeface="Trebuchet MS" panose="020B0603020202020204" pitchFamily="34" charset="0"/>
            </a:endParaRPr>
          </a:p>
        </p:txBody>
      </p:sp>
    </p:spTree>
    <p:extLst>
      <p:ext uri="{BB962C8B-B14F-4D97-AF65-F5344CB8AC3E}">
        <p14:creationId xmlns:p14="http://schemas.microsoft.com/office/powerpoint/2010/main" val="2375897177"/>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marvic magnesium steering wheel sand casting"/>
          <p:cNvPicPr>
            <a:picLocks noChangeAspect="1" noChangeArrowheads="1"/>
          </p:cNvPicPr>
          <p:nvPr/>
        </p:nvPicPr>
        <p:blipFill>
          <a:blip r:embed="rId2" cstate="print"/>
          <a:srcRect/>
          <a:stretch>
            <a:fillRect/>
          </a:stretch>
        </p:blipFill>
        <p:spPr bwMode="auto">
          <a:xfrm>
            <a:off x="4716016" y="1165525"/>
            <a:ext cx="3960440" cy="2754307"/>
          </a:xfrm>
          <a:prstGeom prst="rect">
            <a:avLst/>
          </a:prstGeom>
          <a:noFill/>
        </p:spPr>
      </p:pic>
      <p:pic>
        <p:nvPicPr>
          <p:cNvPr id="77828" name="Picture 4" descr="marvic magnesium alfa tz2 wheels "/>
          <p:cNvPicPr>
            <a:picLocks noChangeAspect="1" noChangeArrowheads="1"/>
          </p:cNvPicPr>
          <p:nvPr/>
        </p:nvPicPr>
        <p:blipFill>
          <a:blip r:embed="rId3" cstate="print"/>
          <a:srcRect/>
          <a:stretch>
            <a:fillRect/>
          </a:stretch>
        </p:blipFill>
        <p:spPr bwMode="auto">
          <a:xfrm>
            <a:off x="539552" y="3919832"/>
            <a:ext cx="4112353" cy="2595318"/>
          </a:xfrm>
          <a:prstGeom prst="rect">
            <a:avLst/>
          </a:prstGeom>
          <a:noFill/>
        </p:spPr>
      </p:pic>
      <p:pic>
        <p:nvPicPr>
          <p:cNvPr id="77830" name="Picture 6" descr="marvic magnesium sand casting V8 transmission"/>
          <p:cNvPicPr>
            <a:picLocks noChangeAspect="1" noChangeArrowheads="1"/>
          </p:cNvPicPr>
          <p:nvPr/>
        </p:nvPicPr>
        <p:blipFill rotWithShape="1">
          <a:blip r:embed="rId4" cstate="print"/>
          <a:srcRect r="3508"/>
          <a:stretch/>
        </p:blipFill>
        <p:spPr bwMode="auto">
          <a:xfrm>
            <a:off x="4716015" y="3960440"/>
            <a:ext cx="3960441" cy="2564904"/>
          </a:xfrm>
          <a:prstGeom prst="rect">
            <a:avLst/>
          </a:prstGeom>
          <a:noFill/>
        </p:spPr>
      </p:pic>
      <p:sp>
        <p:nvSpPr>
          <p:cNvPr id="9" name="8 Metin kutusu"/>
          <p:cNvSpPr txBox="1"/>
          <p:nvPr/>
        </p:nvSpPr>
        <p:spPr>
          <a:xfrm>
            <a:off x="6278325" y="6006479"/>
            <a:ext cx="2304256" cy="461665"/>
          </a:xfrm>
          <a:prstGeom prst="rect">
            <a:avLst/>
          </a:prstGeom>
          <a:noFill/>
        </p:spPr>
        <p:txBody>
          <a:bodyPr wrap="square" rtlCol="0">
            <a:spAutoFit/>
          </a:bodyPr>
          <a:lstStyle/>
          <a:p>
            <a:r>
              <a:rPr lang="tr-TR" sz="2400" b="1" dirty="0" err="1" smtClean="0"/>
              <a:t>tranmission</a:t>
            </a:r>
            <a:endParaRPr lang="tr-TR" sz="2400" b="1" dirty="0"/>
          </a:p>
        </p:txBody>
      </p:sp>
      <p:pic>
        <p:nvPicPr>
          <p:cNvPr id="77836" name="Picture 12" descr="PRODOTTI2">
            <a:hlinkClick r:id="rId5"/>
          </p:cNvPr>
          <p:cNvPicPr>
            <a:picLocks noChangeAspect="1" noChangeArrowheads="1"/>
          </p:cNvPicPr>
          <p:nvPr/>
        </p:nvPicPr>
        <p:blipFill>
          <a:blip r:embed="rId6" cstate="print"/>
          <a:srcRect/>
          <a:stretch>
            <a:fillRect/>
          </a:stretch>
        </p:blipFill>
        <p:spPr bwMode="auto">
          <a:xfrm>
            <a:off x="291083" y="1930149"/>
            <a:ext cx="4352925" cy="1990725"/>
          </a:xfrm>
          <a:prstGeom prst="rect">
            <a:avLst/>
          </a:prstGeom>
          <a:noFill/>
        </p:spPr>
      </p:pic>
      <p:sp>
        <p:nvSpPr>
          <p:cNvPr id="11" name="Başlık 3"/>
          <p:cNvSpPr>
            <a:spLocks noGrp="1"/>
          </p:cNvSpPr>
          <p:nvPr>
            <p:ph type="title"/>
          </p:nvPr>
        </p:nvSpPr>
        <p:spPr>
          <a:xfrm>
            <a:off x="323528" y="674440"/>
            <a:ext cx="7344816" cy="594320"/>
          </a:xfrm>
        </p:spPr>
        <p:txBody>
          <a:bodyPr>
            <a:normAutofit fontScale="90000"/>
          </a:bodyPr>
          <a:lstStyle/>
          <a:p>
            <a:r>
              <a:rPr lang="tr-TR" dirty="0" smtClean="0">
                <a:latin typeface="Trebuchet MS" panose="020B0603020202020204" pitchFamily="34" charset="0"/>
              </a:rPr>
              <a:t>uygulamalar</a:t>
            </a:r>
            <a:endParaRPr lang="tr-TR" dirty="0">
              <a:latin typeface="Trebuchet MS" panose="020B0603020202020204" pitchFamily="34" charset="0"/>
            </a:endParaRPr>
          </a:p>
        </p:txBody>
      </p:sp>
    </p:spTree>
    <p:extLst>
      <p:ext uri="{BB962C8B-B14F-4D97-AF65-F5344CB8AC3E}">
        <p14:creationId xmlns:p14="http://schemas.microsoft.com/office/powerpoint/2010/main" val="57713058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2" name="Picture 8" descr="Marvic Collage">
            <a:hlinkClick r:id="rId2"/>
          </p:cNvPr>
          <p:cNvPicPr>
            <a:picLocks noChangeAspect="1" noChangeArrowheads="1"/>
          </p:cNvPicPr>
          <p:nvPr/>
        </p:nvPicPr>
        <p:blipFill>
          <a:blip r:embed="rId3" cstate="print"/>
          <a:srcRect/>
          <a:stretch>
            <a:fillRect/>
          </a:stretch>
        </p:blipFill>
        <p:spPr bwMode="auto">
          <a:xfrm>
            <a:off x="323528" y="2060848"/>
            <a:ext cx="8352928" cy="3820048"/>
          </a:xfrm>
          <a:prstGeom prst="rect">
            <a:avLst/>
          </a:prstGeom>
          <a:noFill/>
        </p:spPr>
      </p:pic>
      <p:sp>
        <p:nvSpPr>
          <p:cNvPr id="7" name="Başlık 3"/>
          <p:cNvSpPr>
            <a:spLocks noGrp="1"/>
          </p:cNvSpPr>
          <p:nvPr>
            <p:ph type="title"/>
          </p:nvPr>
        </p:nvSpPr>
        <p:spPr>
          <a:xfrm>
            <a:off x="323528" y="674440"/>
            <a:ext cx="7344816" cy="594320"/>
          </a:xfrm>
        </p:spPr>
        <p:txBody>
          <a:bodyPr>
            <a:normAutofit fontScale="90000"/>
          </a:bodyPr>
          <a:lstStyle/>
          <a:p>
            <a:r>
              <a:rPr lang="tr-TR" dirty="0" smtClean="0">
                <a:latin typeface="Trebuchet MS" panose="020B0603020202020204" pitchFamily="34" charset="0"/>
              </a:rPr>
              <a:t>uygulamalar</a:t>
            </a:r>
            <a:endParaRPr lang="tr-TR" dirty="0">
              <a:latin typeface="Trebuchet MS" panose="020B0603020202020204" pitchFamily="34" charset="0"/>
            </a:endParaRPr>
          </a:p>
        </p:txBody>
      </p:sp>
    </p:spTree>
    <p:extLst>
      <p:ext uri="{BB962C8B-B14F-4D97-AF65-F5344CB8AC3E}">
        <p14:creationId xmlns:p14="http://schemas.microsoft.com/office/powerpoint/2010/main" val="5527414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746448"/>
            <a:ext cx="8229600" cy="594320"/>
          </a:xfrm>
        </p:spPr>
        <p:txBody>
          <a:bodyPr>
            <a:normAutofit fontScale="90000"/>
          </a:bodyPr>
          <a:lstStyle/>
          <a:p>
            <a:r>
              <a:rPr lang="tr-TR" dirty="0" smtClean="0">
                <a:latin typeface="Trebuchet MS" panose="020B0603020202020204" pitchFamily="34" charset="0"/>
              </a:rPr>
              <a:t>Çinko üretimi   </a:t>
            </a:r>
            <a:endParaRPr lang="tr-TR" dirty="0">
              <a:latin typeface="Trebuchet MS" panose="020B0603020202020204" pitchFamily="34" charset="0"/>
            </a:endParaRPr>
          </a:p>
        </p:txBody>
      </p:sp>
      <p:sp>
        <p:nvSpPr>
          <p:cNvPr id="2" name="Dikdörtgen 1"/>
          <p:cNvSpPr/>
          <p:nvPr/>
        </p:nvSpPr>
        <p:spPr>
          <a:xfrm>
            <a:off x="179512" y="1298659"/>
            <a:ext cx="8856984" cy="5370701"/>
          </a:xfrm>
          <a:prstGeom prst="rect">
            <a:avLst/>
          </a:prstGeom>
        </p:spPr>
        <p:txBody>
          <a:bodyPr wrap="square">
            <a:spAutoFit/>
          </a:bodyPr>
          <a:lstStyle/>
          <a:p>
            <a:pPr>
              <a:spcAft>
                <a:spcPts val="600"/>
              </a:spcAft>
              <a:buClr>
                <a:schemeClr val="bg2">
                  <a:lumMod val="50000"/>
                </a:schemeClr>
              </a:buClr>
            </a:pPr>
            <a:r>
              <a:rPr lang="tr-TR" sz="2800" b="1" dirty="0" err="1" smtClean="0">
                <a:latin typeface="Trebuchet MS" panose="020B0603020202020204" pitchFamily="34" charset="0"/>
              </a:rPr>
              <a:t>Pirometalurjik</a:t>
            </a:r>
            <a:r>
              <a:rPr lang="tr-TR" sz="2800" b="1" dirty="0" smtClean="0">
                <a:latin typeface="Trebuchet MS" panose="020B0603020202020204" pitchFamily="34" charset="0"/>
              </a:rPr>
              <a:t> yöntem</a:t>
            </a:r>
            <a:endParaRPr lang="tr-TR" sz="2800" dirty="0">
              <a:latin typeface="Trebuchet MS" panose="020B0603020202020204" pitchFamily="34" charset="0"/>
            </a:endParaRPr>
          </a:p>
          <a:p>
            <a:pPr marL="457200" indent="-457200">
              <a:spcAft>
                <a:spcPts val="6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Pirometalurjik</a:t>
            </a:r>
            <a:r>
              <a:rPr lang="tr-TR" sz="2800" dirty="0" smtClean="0">
                <a:latin typeface="Trebuchet MS" panose="020B0603020202020204" pitchFamily="34" charset="0"/>
              </a:rPr>
              <a:t> proseste </a:t>
            </a:r>
            <a:r>
              <a:rPr lang="tr-TR" sz="2800" dirty="0" err="1" smtClean="0">
                <a:latin typeface="Trebuchet MS" panose="020B0603020202020204" pitchFamily="34" charset="0"/>
              </a:rPr>
              <a:t>ZnO</a:t>
            </a:r>
            <a:r>
              <a:rPr lang="tr-TR" sz="2800" dirty="0" smtClean="0">
                <a:latin typeface="Trebuchet MS" panose="020B0603020202020204" pitchFamily="34" charset="0"/>
              </a:rPr>
              <a:t> 950°C’de karbon veya </a:t>
            </a:r>
            <a:r>
              <a:rPr lang="tr-TR" sz="2800" dirty="0" err="1" smtClean="0">
                <a:latin typeface="Trebuchet MS" panose="020B0603020202020204" pitchFamily="34" charset="0"/>
              </a:rPr>
              <a:t>karbonmonoksit</a:t>
            </a:r>
            <a:r>
              <a:rPr lang="tr-TR" sz="2800" dirty="0" smtClean="0">
                <a:latin typeface="Trebuchet MS" panose="020B0603020202020204" pitchFamily="34" charset="0"/>
              </a:rPr>
              <a:t> tarafından </a:t>
            </a:r>
            <a:r>
              <a:rPr lang="tr-TR" sz="2800" dirty="0" err="1" smtClean="0">
                <a:latin typeface="Trebuchet MS" panose="020B0603020202020204" pitchFamily="34" charset="0"/>
              </a:rPr>
              <a:t>redüklenerek</a:t>
            </a:r>
            <a:r>
              <a:rPr lang="tr-TR" sz="2800" dirty="0" smtClean="0">
                <a:latin typeface="Trebuchet MS" panose="020B0603020202020204" pitchFamily="34" charset="0"/>
              </a:rPr>
              <a:t> metalik </a:t>
            </a:r>
            <a:r>
              <a:rPr lang="tr-TR" sz="2800" dirty="0" err="1" smtClean="0">
                <a:latin typeface="Trebuchet MS" panose="020B0603020202020204" pitchFamily="34" charset="0"/>
              </a:rPr>
              <a:t>Zn’ya</a:t>
            </a:r>
            <a:r>
              <a:rPr lang="tr-TR" sz="2800" dirty="0" smtClean="0">
                <a:latin typeface="Trebuchet MS" panose="020B0603020202020204" pitchFamily="34" charset="0"/>
              </a:rPr>
              <a:t> dönüştürülür ve çinko buharı şeklinde </a:t>
            </a:r>
            <a:r>
              <a:rPr lang="tr-TR" sz="2800" dirty="0" err="1" smtClean="0">
                <a:latin typeface="Trebuchet MS" panose="020B0603020202020204" pitchFamily="34" charset="0"/>
              </a:rPr>
              <a:t>distile</a:t>
            </a:r>
            <a:r>
              <a:rPr lang="tr-TR" sz="2800" dirty="0" smtClean="0">
                <a:latin typeface="Trebuchet MS" panose="020B0603020202020204" pitchFamily="34" charset="0"/>
              </a:rPr>
              <a:t> edilir. Çinko buharı bir </a:t>
            </a:r>
            <a:r>
              <a:rPr lang="tr-TR" sz="2800" dirty="0" err="1" smtClean="0">
                <a:latin typeface="Trebuchet MS" panose="020B0603020202020204" pitchFamily="34" charset="0"/>
              </a:rPr>
              <a:t>kondensörde</a:t>
            </a:r>
            <a:r>
              <a:rPr lang="tr-TR" sz="2800" dirty="0" smtClean="0">
                <a:latin typeface="Trebuchet MS" panose="020B0603020202020204" pitchFamily="34" charset="0"/>
              </a:rPr>
              <a:t> toplanır:</a:t>
            </a:r>
          </a:p>
          <a:p>
            <a:pPr>
              <a:spcBef>
                <a:spcPts val="1200"/>
              </a:spcBef>
              <a:spcAft>
                <a:spcPts val="600"/>
              </a:spcAft>
              <a:buClr>
                <a:schemeClr val="bg2">
                  <a:lumMod val="50000"/>
                </a:schemeClr>
              </a:buClr>
            </a:pPr>
            <a:r>
              <a:rPr lang="tr-TR" sz="2800" dirty="0">
                <a:latin typeface="Trebuchet MS" panose="020B0603020202020204" pitchFamily="34" charset="0"/>
              </a:rPr>
              <a:t>	</a:t>
            </a:r>
            <a:r>
              <a:rPr lang="tr-TR" sz="2800" dirty="0" smtClean="0">
                <a:latin typeface="Trebuchet MS" panose="020B0603020202020204" pitchFamily="34" charset="0"/>
              </a:rPr>
              <a:t>	2 </a:t>
            </a:r>
            <a:r>
              <a:rPr lang="tr-TR" sz="2800" dirty="0" err="1" smtClean="0">
                <a:latin typeface="Trebuchet MS" panose="020B0603020202020204" pitchFamily="34" charset="0"/>
              </a:rPr>
              <a:t>ZnO</a:t>
            </a:r>
            <a:r>
              <a:rPr lang="tr-TR" sz="2800" dirty="0" smtClean="0">
                <a:latin typeface="Trebuchet MS" panose="020B0603020202020204" pitchFamily="34" charset="0"/>
              </a:rPr>
              <a:t> + C → 2 </a:t>
            </a:r>
            <a:r>
              <a:rPr lang="tr-TR" sz="2800" dirty="0" err="1" smtClean="0">
                <a:latin typeface="Trebuchet MS" panose="020B0603020202020204" pitchFamily="34" charset="0"/>
              </a:rPr>
              <a:t>Zn</a:t>
            </a:r>
            <a:r>
              <a:rPr lang="tr-TR" sz="2800" dirty="0" smtClean="0">
                <a:latin typeface="Trebuchet MS" panose="020B0603020202020204" pitchFamily="34" charset="0"/>
              </a:rPr>
              <a:t> + CO</a:t>
            </a:r>
            <a:r>
              <a:rPr lang="tr-TR" sz="2800" baseline="-25000" dirty="0" smtClean="0">
                <a:latin typeface="Trebuchet MS" panose="020B0603020202020204" pitchFamily="34" charset="0"/>
              </a:rPr>
              <a:t>2</a:t>
            </a:r>
          </a:p>
          <a:p>
            <a:pPr>
              <a:spcAft>
                <a:spcPts val="600"/>
              </a:spcAft>
              <a:buClr>
                <a:schemeClr val="bg2">
                  <a:lumMod val="50000"/>
                </a:schemeClr>
              </a:buClr>
            </a:pPr>
            <a:r>
              <a:rPr lang="tr-TR" sz="2800" dirty="0">
                <a:latin typeface="Trebuchet MS" panose="020B0603020202020204" pitchFamily="34" charset="0"/>
              </a:rPr>
              <a:t>	</a:t>
            </a:r>
            <a:r>
              <a:rPr lang="tr-TR" sz="2800" dirty="0" smtClean="0">
                <a:latin typeface="Trebuchet MS" panose="020B0603020202020204" pitchFamily="34" charset="0"/>
              </a:rPr>
              <a:t>	</a:t>
            </a:r>
            <a:r>
              <a:rPr lang="tr-TR" sz="2800" dirty="0" err="1" smtClean="0">
                <a:latin typeface="Trebuchet MS" panose="020B0603020202020204" pitchFamily="34" charset="0"/>
              </a:rPr>
              <a:t>ZnO</a:t>
            </a:r>
            <a:r>
              <a:rPr lang="tr-TR" sz="2800" dirty="0" smtClean="0">
                <a:latin typeface="Trebuchet MS" panose="020B0603020202020204" pitchFamily="34" charset="0"/>
              </a:rPr>
              <a:t> + CO → </a:t>
            </a:r>
            <a:r>
              <a:rPr lang="tr-TR" sz="2800" dirty="0" err="1" smtClean="0">
                <a:latin typeface="Trebuchet MS" panose="020B0603020202020204" pitchFamily="34" charset="0"/>
              </a:rPr>
              <a:t>Zn</a:t>
            </a:r>
            <a:r>
              <a:rPr lang="tr-TR" sz="2800" dirty="0" smtClean="0">
                <a:latin typeface="Trebuchet MS" panose="020B0603020202020204" pitchFamily="34" charset="0"/>
              </a:rPr>
              <a:t> + CO</a:t>
            </a:r>
            <a:r>
              <a:rPr lang="tr-TR" sz="2800" baseline="-25000" dirty="0" smtClean="0">
                <a:latin typeface="Trebuchet MS" panose="020B0603020202020204" pitchFamily="34" charset="0"/>
              </a:rPr>
              <a:t>2</a:t>
            </a:r>
            <a:endParaRPr lang="tr-TR" sz="2800" dirty="0" smtClean="0">
              <a:latin typeface="Trebuchet MS" panose="020B0603020202020204" pitchFamily="34" charset="0"/>
            </a:endParaRP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enerji tüketimi yüksek bir yöntemdir ve enerji maliyetlerinin artması ile önemini kaybetmiştir.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Bu yöntemle üretim sadece Çin, Hindistan, Japonya ve Polonya’da yapılmaktadır.</a:t>
            </a:r>
          </a:p>
        </p:txBody>
      </p:sp>
    </p:spTree>
    <p:extLst>
      <p:ext uri="{BB962C8B-B14F-4D97-AF65-F5344CB8AC3E}">
        <p14:creationId xmlns:p14="http://schemas.microsoft.com/office/powerpoint/2010/main" val="202620898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Squeeze cast and die cast tooling are used to manufacturer precision aluminum components like these automotive instrument panel castings cast from aluminum."/>
          <p:cNvPicPr>
            <a:picLocks noChangeAspect="1" noChangeArrowheads="1"/>
          </p:cNvPicPr>
          <p:nvPr/>
        </p:nvPicPr>
        <p:blipFill>
          <a:blip r:embed="rId2" cstate="print"/>
          <a:srcRect/>
          <a:stretch>
            <a:fillRect/>
          </a:stretch>
        </p:blipFill>
        <p:spPr bwMode="auto">
          <a:xfrm rot="5400000">
            <a:off x="4761231" y="2735714"/>
            <a:ext cx="5661245" cy="2151275"/>
          </a:xfrm>
          <a:prstGeom prst="rect">
            <a:avLst/>
          </a:prstGeom>
          <a:noFill/>
        </p:spPr>
      </p:pic>
      <p:pic>
        <p:nvPicPr>
          <p:cNvPr id="79878" name="Picture 6" descr="BMW i3 interior">
            <a:hlinkClick r:id="rId3"/>
          </p:cNvPr>
          <p:cNvPicPr>
            <a:picLocks noChangeAspect="1" noChangeArrowheads="1"/>
          </p:cNvPicPr>
          <p:nvPr/>
        </p:nvPicPr>
        <p:blipFill>
          <a:blip r:embed="rId4" cstate="print"/>
          <a:srcRect/>
          <a:stretch>
            <a:fillRect/>
          </a:stretch>
        </p:blipFill>
        <p:spPr bwMode="auto">
          <a:xfrm>
            <a:off x="467544" y="2677272"/>
            <a:ext cx="5823148" cy="3879193"/>
          </a:xfrm>
          <a:prstGeom prst="rect">
            <a:avLst/>
          </a:prstGeom>
          <a:noFill/>
        </p:spPr>
      </p:pic>
      <p:sp>
        <p:nvSpPr>
          <p:cNvPr id="8" name="Başlık 3"/>
          <p:cNvSpPr>
            <a:spLocks noGrp="1"/>
          </p:cNvSpPr>
          <p:nvPr>
            <p:ph type="title"/>
          </p:nvPr>
        </p:nvSpPr>
        <p:spPr>
          <a:xfrm>
            <a:off x="323528" y="674440"/>
            <a:ext cx="7344816" cy="594320"/>
          </a:xfrm>
        </p:spPr>
        <p:txBody>
          <a:bodyPr>
            <a:normAutofit fontScale="90000"/>
          </a:bodyPr>
          <a:lstStyle/>
          <a:p>
            <a:r>
              <a:rPr lang="tr-TR" dirty="0" smtClean="0">
                <a:latin typeface="Trebuchet MS" panose="020B0603020202020204" pitchFamily="34" charset="0"/>
              </a:rPr>
              <a:t>uygulamalar</a:t>
            </a:r>
            <a:endParaRPr lang="tr-TR" dirty="0">
              <a:latin typeface="Trebuchet MS" panose="020B0603020202020204" pitchFamily="34" charset="0"/>
            </a:endParaRPr>
          </a:p>
        </p:txBody>
      </p:sp>
      <p:pic>
        <p:nvPicPr>
          <p:cNvPr id="79876" name="Picture 4" descr="http://www.sappgroup.com/products/structural/1.jpg"/>
          <p:cNvPicPr>
            <a:picLocks noChangeAspect="1" noChangeArrowheads="1"/>
          </p:cNvPicPr>
          <p:nvPr/>
        </p:nvPicPr>
        <p:blipFill>
          <a:blip r:embed="rId5" cstate="print"/>
          <a:srcRect/>
          <a:stretch>
            <a:fillRect/>
          </a:stretch>
        </p:blipFill>
        <p:spPr bwMode="auto">
          <a:xfrm>
            <a:off x="2987824" y="1340768"/>
            <a:ext cx="3749858" cy="1637870"/>
          </a:xfrm>
          <a:prstGeom prst="rect">
            <a:avLst/>
          </a:prstGeom>
          <a:noFill/>
        </p:spPr>
      </p:pic>
    </p:spTree>
    <p:extLst>
      <p:ext uri="{BB962C8B-B14F-4D97-AF65-F5344CB8AC3E}">
        <p14:creationId xmlns:p14="http://schemas.microsoft.com/office/powerpoint/2010/main" val="62413706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descr="http://media.caspianmedia.com/image/3e48da45d78696b5340a9d894eb58b28.jpg/crop:614x300:50:50"/>
          <p:cNvPicPr>
            <a:picLocks noChangeAspect="1" noChangeArrowheads="1"/>
          </p:cNvPicPr>
          <p:nvPr/>
        </p:nvPicPr>
        <p:blipFill>
          <a:blip r:embed="rId2" cstate="print"/>
          <a:srcRect/>
          <a:stretch>
            <a:fillRect/>
          </a:stretch>
        </p:blipFill>
        <p:spPr bwMode="auto">
          <a:xfrm>
            <a:off x="3059832" y="3645024"/>
            <a:ext cx="5848350" cy="2857500"/>
          </a:xfrm>
          <a:prstGeom prst="rect">
            <a:avLst/>
          </a:prstGeom>
          <a:noFill/>
        </p:spPr>
      </p:pic>
      <p:sp>
        <p:nvSpPr>
          <p:cNvPr id="6" name="Başlık 3"/>
          <p:cNvSpPr>
            <a:spLocks noGrp="1"/>
          </p:cNvSpPr>
          <p:nvPr>
            <p:ph type="title"/>
          </p:nvPr>
        </p:nvSpPr>
        <p:spPr>
          <a:xfrm>
            <a:off x="323528" y="674440"/>
            <a:ext cx="7344816" cy="594320"/>
          </a:xfrm>
        </p:spPr>
        <p:txBody>
          <a:bodyPr>
            <a:normAutofit fontScale="90000"/>
          </a:bodyPr>
          <a:lstStyle/>
          <a:p>
            <a:r>
              <a:rPr lang="tr-TR" dirty="0" smtClean="0">
                <a:latin typeface="Trebuchet MS" panose="020B0603020202020204" pitchFamily="34" charset="0"/>
              </a:rPr>
              <a:t>uygulamalar</a:t>
            </a:r>
            <a:endParaRPr lang="tr-TR" dirty="0">
              <a:latin typeface="Trebuchet MS" panose="020B0603020202020204" pitchFamily="34" charset="0"/>
            </a:endParaRPr>
          </a:p>
        </p:txBody>
      </p:sp>
      <p:pic>
        <p:nvPicPr>
          <p:cNvPr id="5" name="Picture 3"/>
          <p:cNvPicPr>
            <a:picLocks noChangeAspect="1" noChangeArrowheads="1"/>
          </p:cNvPicPr>
          <p:nvPr/>
        </p:nvPicPr>
        <p:blipFill rotWithShape="1">
          <a:blip r:embed="rId3" cstate="print"/>
          <a:srcRect b="56135"/>
          <a:stretch/>
        </p:blipFill>
        <p:spPr bwMode="auto">
          <a:xfrm>
            <a:off x="395535" y="2004374"/>
            <a:ext cx="4694237" cy="1632255"/>
          </a:xfrm>
          <a:prstGeom prst="rect">
            <a:avLst/>
          </a:prstGeom>
          <a:noFill/>
          <a:ln w="9525">
            <a:noFill/>
            <a:miter lim="800000"/>
            <a:headEnd/>
            <a:tailEnd/>
          </a:ln>
        </p:spPr>
      </p:pic>
      <p:pic>
        <p:nvPicPr>
          <p:cNvPr id="7" name="Picture 2" descr="kirk_precision.jpg">
            <a:hlinkClick r:id="rId4"/>
          </p:cNvPr>
          <p:cNvPicPr>
            <a:picLocks noChangeAspect="1" noChangeArrowheads="1"/>
          </p:cNvPicPr>
          <p:nvPr/>
        </p:nvPicPr>
        <p:blipFill>
          <a:blip r:embed="rId5" cstate="print"/>
          <a:srcRect/>
          <a:stretch>
            <a:fillRect/>
          </a:stretch>
        </p:blipFill>
        <p:spPr bwMode="auto">
          <a:xfrm>
            <a:off x="5089773" y="787524"/>
            <a:ext cx="3810000" cy="2857500"/>
          </a:xfrm>
          <a:prstGeom prst="rect">
            <a:avLst/>
          </a:prstGeom>
          <a:noFill/>
        </p:spPr>
      </p:pic>
    </p:spTree>
    <p:extLst>
      <p:ext uri="{BB962C8B-B14F-4D97-AF65-F5344CB8AC3E}">
        <p14:creationId xmlns:p14="http://schemas.microsoft.com/office/powerpoint/2010/main" val="39387677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img.ehowcdn.com/default/ehow/images/a07/40/3o/properly-air_cooled-vw-engine-case-800x800.jpg"/>
          <p:cNvPicPr>
            <a:picLocks noChangeAspect="1" noChangeArrowheads="1"/>
          </p:cNvPicPr>
          <p:nvPr/>
        </p:nvPicPr>
        <p:blipFill>
          <a:blip r:embed="rId2" cstate="print"/>
          <a:srcRect/>
          <a:stretch>
            <a:fillRect/>
          </a:stretch>
        </p:blipFill>
        <p:spPr bwMode="auto">
          <a:xfrm>
            <a:off x="611560" y="1628800"/>
            <a:ext cx="3962400" cy="2752725"/>
          </a:xfrm>
          <a:prstGeom prst="rect">
            <a:avLst/>
          </a:prstGeom>
          <a:noFill/>
        </p:spPr>
      </p:pic>
      <p:pic>
        <p:nvPicPr>
          <p:cNvPr id="82948" name="Picture 4" descr="Engine Case, 85.5mm, Stock, Magnesium">
            <a:hlinkClick r:id="rId3" tooltip="043101025 - Engine Case, 85.5mm, Stock, Magnesium"/>
          </p:cNvPr>
          <p:cNvPicPr>
            <a:picLocks noChangeAspect="1" noChangeArrowheads="1"/>
          </p:cNvPicPr>
          <p:nvPr/>
        </p:nvPicPr>
        <p:blipFill>
          <a:blip r:embed="rId4" cstate="print"/>
          <a:srcRect/>
          <a:stretch>
            <a:fillRect/>
          </a:stretch>
        </p:blipFill>
        <p:spPr bwMode="auto">
          <a:xfrm>
            <a:off x="4716016" y="1592134"/>
            <a:ext cx="4095328" cy="4006597"/>
          </a:xfrm>
          <a:prstGeom prst="rect">
            <a:avLst/>
          </a:prstGeom>
          <a:noFill/>
        </p:spPr>
      </p:pic>
      <p:sp>
        <p:nvSpPr>
          <p:cNvPr id="6" name="5 Metin kutusu"/>
          <p:cNvSpPr txBox="1"/>
          <p:nvPr/>
        </p:nvSpPr>
        <p:spPr>
          <a:xfrm>
            <a:off x="5148064" y="5589240"/>
            <a:ext cx="3312368" cy="369332"/>
          </a:xfrm>
          <a:prstGeom prst="rect">
            <a:avLst/>
          </a:prstGeom>
          <a:noFill/>
        </p:spPr>
        <p:txBody>
          <a:bodyPr wrap="square" rtlCol="0">
            <a:spAutoFit/>
          </a:bodyPr>
          <a:lstStyle/>
          <a:p>
            <a:r>
              <a:rPr lang="tr-TR" dirty="0" smtClean="0"/>
              <a:t>Engine </a:t>
            </a:r>
            <a:r>
              <a:rPr lang="tr-TR" dirty="0" err="1" smtClean="0"/>
              <a:t>case</a:t>
            </a:r>
            <a:endParaRPr lang="tr-TR" dirty="0"/>
          </a:p>
        </p:txBody>
      </p:sp>
      <p:pic>
        <p:nvPicPr>
          <p:cNvPr id="82950" name="Picture 6" descr="http://www.makinatek.com.tr/assets/uploads/yazigorsel/5c2b3-h2.jpg"/>
          <p:cNvPicPr>
            <a:picLocks noChangeAspect="1" noChangeArrowheads="1"/>
          </p:cNvPicPr>
          <p:nvPr/>
        </p:nvPicPr>
        <p:blipFill>
          <a:blip r:embed="rId5" cstate="print"/>
          <a:srcRect/>
          <a:stretch>
            <a:fillRect/>
          </a:stretch>
        </p:blipFill>
        <p:spPr bwMode="auto">
          <a:xfrm>
            <a:off x="395536" y="4437112"/>
            <a:ext cx="4283968" cy="2095850"/>
          </a:xfrm>
          <a:prstGeom prst="rect">
            <a:avLst/>
          </a:prstGeom>
          <a:noFill/>
        </p:spPr>
      </p:pic>
      <p:sp>
        <p:nvSpPr>
          <p:cNvPr id="8" name="Başlık 3"/>
          <p:cNvSpPr>
            <a:spLocks noGrp="1"/>
          </p:cNvSpPr>
          <p:nvPr>
            <p:ph type="title"/>
          </p:nvPr>
        </p:nvSpPr>
        <p:spPr>
          <a:xfrm>
            <a:off x="323528" y="674440"/>
            <a:ext cx="7344816" cy="594320"/>
          </a:xfrm>
        </p:spPr>
        <p:txBody>
          <a:bodyPr>
            <a:normAutofit fontScale="90000"/>
          </a:bodyPr>
          <a:lstStyle/>
          <a:p>
            <a:r>
              <a:rPr lang="tr-TR" dirty="0" smtClean="0">
                <a:latin typeface="Trebuchet MS" panose="020B0603020202020204" pitchFamily="34" charset="0"/>
              </a:rPr>
              <a:t>uygulamalar</a:t>
            </a:r>
            <a:endParaRPr lang="tr-TR" dirty="0">
              <a:latin typeface="Trebuchet MS" panose="020B0603020202020204" pitchFamily="34" charset="0"/>
            </a:endParaRPr>
          </a:p>
        </p:txBody>
      </p:sp>
    </p:spTree>
    <p:extLst>
      <p:ext uri="{BB962C8B-B14F-4D97-AF65-F5344CB8AC3E}">
        <p14:creationId xmlns:p14="http://schemas.microsoft.com/office/powerpoint/2010/main" val="3723457777"/>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74440"/>
            <a:ext cx="7344816" cy="594320"/>
          </a:xfrm>
        </p:spPr>
        <p:txBody>
          <a:bodyPr>
            <a:normAutofit fontScale="90000"/>
          </a:bodyPr>
          <a:lstStyle/>
          <a:p>
            <a:r>
              <a:rPr lang="tr-TR" dirty="0" smtClean="0">
                <a:latin typeface="Trebuchet MS" panose="020B0603020202020204" pitchFamily="34" charset="0"/>
              </a:rPr>
              <a:t>Genel uygulamalar</a:t>
            </a:r>
            <a:endParaRPr lang="tr-TR" dirty="0">
              <a:latin typeface="Trebuchet MS" panose="020B0603020202020204" pitchFamily="34" charset="0"/>
            </a:endParaRPr>
          </a:p>
        </p:txBody>
      </p:sp>
      <p:sp>
        <p:nvSpPr>
          <p:cNvPr id="2" name="Dikdörtgen 1"/>
          <p:cNvSpPr/>
          <p:nvPr/>
        </p:nvSpPr>
        <p:spPr>
          <a:xfrm>
            <a:off x="323528" y="1404059"/>
            <a:ext cx="8568952" cy="5139869"/>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a:latin typeface="Trebuchet MS" pitchFamily="34" charset="0"/>
              </a:rPr>
              <a:t>Başlıca kullanım alanı alüminyuma mukavemet ve korozyon direnci kazandırmak için özellikle 5XXX alaşım grubunun üretilmesi sürecidir.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Magnezyum </a:t>
            </a:r>
            <a:r>
              <a:rPr lang="tr-TR" sz="2800" dirty="0" err="1" smtClean="0">
                <a:latin typeface="Trebuchet MS" pitchFamily="34" charset="0"/>
              </a:rPr>
              <a:t>elektromotif</a:t>
            </a:r>
            <a:r>
              <a:rPr lang="tr-TR" sz="2800" dirty="0" smtClean="0">
                <a:latin typeface="Trebuchet MS" pitchFamily="34" charset="0"/>
              </a:rPr>
              <a:t> serisinde oldukça yukarılardadır. Bu sayede çeliği korozyondan korumak için kurban anot olarak kullanılır. Örneğin, gömülü su boruları, kalorifer donanımlarında korumada yaygındır. </a:t>
            </a:r>
            <a:endParaRPr lang="tr-TR" sz="2800" dirty="0" smtClean="0">
              <a:latin typeface="Trebuchet MS" pitchFamily="34" charset="0"/>
            </a:endParaRP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Gemi </a:t>
            </a:r>
            <a:r>
              <a:rPr lang="tr-TR" sz="2800" dirty="0" smtClean="0">
                <a:latin typeface="Trebuchet MS" pitchFamily="34" charset="0"/>
              </a:rPr>
              <a:t>gövdelerinin, deniz platformlarının korunmasında kullanılır. Kurban anotlar döküm veya </a:t>
            </a:r>
            <a:r>
              <a:rPr lang="tr-TR" sz="2800" dirty="0" err="1" smtClean="0">
                <a:latin typeface="Trebuchet MS" pitchFamily="34" charset="0"/>
              </a:rPr>
              <a:t>ekstrüde</a:t>
            </a:r>
            <a:r>
              <a:rPr lang="tr-TR" sz="2800" dirty="0" smtClean="0">
                <a:latin typeface="Trebuchet MS" pitchFamily="34" charset="0"/>
              </a:rPr>
              <a:t> profil şeklindedir.</a:t>
            </a:r>
          </a:p>
        </p:txBody>
      </p:sp>
    </p:spTree>
    <p:extLst>
      <p:ext uri="{BB962C8B-B14F-4D97-AF65-F5344CB8AC3E}">
        <p14:creationId xmlns:p14="http://schemas.microsoft.com/office/powerpoint/2010/main" val="225268412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74440"/>
            <a:ext cx="7344816" cy="594320"/>
          </a:xfrm>
        </p:spPr>
        <p:txBody>
          <a:bodyPr>
            <a:normAutofit fontScale="90000"/>
          </a:bodyPr>
          <a:lstStyle/>
          <a:p>
            <a:r>
              <a:rPr lang="tr-TR" dirty="0" smtClean="0">
                <a:latin typeface="Trebuchet MS" panose="020B0603020202020204" pitchFamily="34" charset="0"/>
              </a:rPr>
              <a:t>Genel uygulamalar</a:t>
            </a:r>
            <a:endParaRPr lang="tr-TR" dirty="0">
              <a:latin typeface="Trebuchet MS" panose="020B0603020202020204" pitchFamily="34" charset="0"/>
            </a:endParaRPr>
          </a:p>
        </p:txBody>
      </p:sp>
      <p:sp>
        <p:nvSpPr>
          <p:cNvPr id="2" name="Dikdörtgen 1"/>
          <p:cNvSpPr/>
          <p:nvPr/>
        </p:nvSpPr>
        <p:spPr>
          <a:xfrm>
            <a:off x="251520" y="1354698"/>
            <a:ext cx="8712968" cy="5170646"/>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Magnezyum </a:t>
            </a:r>
            <a:r>
              <a:rPr lang="tr-TR" sz="2800" dirty="0" err="1" smtClean="0">
                <a:latin typeface="Trebuchet MS" pitchFamily="34" charset="0"/>
              </a:rPr>
              <a:t>nodüler</a:t>
            </a:r>
            <a:r>
              <a:rPr lang="tr-TR" sz="2800" dirty="0" smtClean="0">
                <a:latin typeface="Trebuchet MS" pitchFamily="34" charset="0"/>
              </a:rPr>
              <a:t> dökme demir üretiminde grafit morfolojisi düzenlemede alaşım </a:t>
            </a:r>
            <a:r>
              <a:rPr lang="tr-TR" sz="2800" dirty="0" smtClean="0">
                <a:latin typeface="Trebuchet MS" pitchFamily="34" charset="0"/>
              </a:rPr>
              <a:t>katkısı.</a:t>
            </a:r>
            <a:endParaRPr lang="tr-TR" sz="2800" dirty="0" smtClean="0">
              <a:latin typeface="Trebuchet MS" pitchFamily="34" charset="0"/>
            </a:endParaRP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Toz veya granül şeklinde çelik üretiminde kükürt kontrolü için ilave edilir.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Pirinç ve bronz gibi bakır alaşımlarının ve nikel alaşımlarının üretiminde </a:t>
            </a:r>
            <a:r>
              <a:rPr lang="tr-TR" sz="2800" dirty="0" err="1" smtClean="0">
                <a:latin typeface="Trebuchet MS" pitchFamily="34" charset="0"/>
              </a:rPr>
              <a:t>deoksidan</a:t>
            </a:r>
            <a:r>
              <a:rPr lang="tr-TR" sz="2800" dirty="0" smtClean="0">
                <a:latin typeface="Trebuchet MS" pitchFamily="34" charset="0"/>
              </a:rPr>
              <a:t>.</a:t>
            </a:r>
            <a:endParaRPr lang="tr-TR" sz="2800" dirty="0" smtClean="0">
              <a:latin typeface="Trebuchet MS" pitchFamily="34" charset="0"/>
            </a:endParaRP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Ti, </a:t>
            </a:r>
            <a:r>
              <a:rPr lang="tr-TR" sz="2800" dirty="0" err="1" smtClean="0">
                <a:latin typeface="Trebuchet MS" pitchFamily="34" charset="0"/>
              </a:rPr>
              <a:t>Zr</a:t>
            </a:r>
            <a:r>
              <a:rPr lang="tr-TR" sz="2800" dirty="0" smtClean="0">
                <a:latin typeface="Trebuchet MS" pitchFamily="34" charset="0"/>
              </a:rPr>
              <a:t> ve Be üretiminde </a:t>
            </a:r>
            <a:r>
              <a:rPr lang="tr-TR" sz="2800" dirty="0" err="1" smtClean="0">
                <a:latin typeface="Trebuchet MS" pitchFamily="34" charset="0"/>
              </a:rPr>
              <a:t>redükleyici</a:t>
            </a:r>
            <a:r>
              <a:rPr lang="tr-TR" sz="2800" dirty="0" smtClean="0">
                <a:latin typeface="Trebuchet MS" pitchFamily="34" charset="0"/>
              </a:rPr>
              <a:t>.</a:t>
            </a:r>
            <a:endParaRPr lang="tr-TR" sz="2800" dirty="0" smtClean="0">
              <a:latin typeface="Trebuchet MS" pitchFamily="34" charset="0"/>
            </a:endParaRP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Kaliteli baskı işlerinde Mg plakalar baskı plakası olarak kullanılırlar.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Mg ayrıca batarya imalatında kullanılır.</a:t>
            </a:r>
          </a:p>
        </p:txBody>
      </p:sp>
    </p:spTree>
    <p:extLst>
      <p:ext uri="{BB962C8B-B14F-4D97-AF65-F5344CB8AC3E}">
        <p14:creationId xmlns:p14="http://schemas.microsoft.com/office/powerpoint/2010/main" val="1602655274"/>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4.bp.blogspot.com/-jLqzRx-o5P0/T1ETLOyZSlI/AAAAAAAACuI/xu3uJlELQXk/s320/Canon_5D-MkIII_bodies.jpg">
            <a:hlinkClick r:id="rId2"/>
          </p:cNvPr>
          <p:cNvPicPr>
            <a:picLocks noChangeAspect="1" noChangeArrowheads="1"/>
          </p:cNvPicPr>
          <p:nvPr/>
        </p:nvPicPr>
        <p:blipFill>
          <a:blip r:embed="rId3" cstate="print"/>
          <a:srcRect/>
          <a:stretch>
            <a:fillRect/>
          </a:stretch>
        </p:blipFill>
        <p:spPr bwMode="auto">
          <a:xfrm>
            <a:off x="5844480" y="1052736"/>
            <a:ext cx="3048000" cy="1952625"/>
          </a:xfrm>
          <a:prstGeom prst="rect">
            <a:avLst/>
          </a:prstGeom>
          <a:noFill/>
        </p:spPr>
      </p:pic>
      <p:pic>
        <p:nvPicPr>
          <p:cNvPr id="76804" name="Picture 4" descr="http://media.t3.com/img/resized/ht/xl_HTC-Magnesium-unibody-624.jpg"/>
          <p:cNvPicPr>
            <a:picLocks noChangeAspect="1" noChangeArrowheads="1"/>
          </p:cNvPicPr>
          <p:nvPr/>
        </p:nvPicPr>
        <p:blipFill>
          <a:blip r:embed="rId4" cstate="print"/>
          <a:srcRect/>
          <a:stretch>
            <a:fillRect/>
          </a:stretch>
        </p:blipFill>
        <p:spPr bwMode="auto">
          <a:xfrm>
            <a:off x="3275856" y="3140968"/>
            <a:ext cx="5616624" cy="3159351"/>
          </a:xfrm>
          <a:prstGeom prst="rect">
            <a:avLst/>
          </a:prstGeom>
          <a:noFill/>
        </p:spPr>
      </p:pic>
      <p:sp>
        <p:nvSpPr>
          <p:cNvPr id="7" name="Başlık 3"/>
          <p:cNvSpPr>
            <a:spLocks noGrp="1"/>
          </p:cNvSpPr>
          <p:nvPr>
            <p:ph type="title"/>
          </p:nvPr>
        </p:nvSpPr>
        <p:spPr>
          <a:xfrm>
            <a:off x="323528" y="674440"/>
            <a:ext cx="7344816" cy="594320"/>
          </a:xfrm>
        </p:spPr>
        <p:txBody>
          <a:bodyPr>
            <a:normAutofit fontScale="90000"/>
          </a:bodyPr>
          <a:lstStyle/>
          <a:p>
            <a:r>
              <a:rPr lang="tr-TR" dirty="0" smtClean="0">
                <a:latin typeface="Trebuchet MS" panose="020B0603020202020204" pitchFamily="34" charset="0"/>
              </a:rPr>
              <a:t>uygulamalar</a:t>
            </a:r>
            <a:endParaRPr lang="tr-TR" dirty="0">
              <a:latin typeface="Trebuchet MS" panose="020B0603020202020204" pitchFamily="34" charset="0"/>
            </a:endParaRPr>
          </a:p>
        </p:txBody>
      </p:sp>
      <p:pic>
        <p:nvPicPr>
          <p:cNvPr id="76802" name="Picture 2" descr="sony-vaio-vgn-nr17g-laptop"/>
          <p:cNvPicPr>
            <a:picLocks noChangeAspect="1" noChangeArrowheads="1"/>
          </p:cNvPicPr>
          <p:nvPr/>
        </p:nvPicPr>
        <p:blipFill>
          <a:blip r:embed="rId5" cstate="print"/>
          <a:srcRect/>
          <a:stretch>
            <a:fillRect/>
          </a:stretch>
        </p:blipFill>
        <p:spPr bwMode="auto">
          <a:xfrm>
            <a:off x="323528" y="1340768"/>
            <a:ext cx="3169917" cy="2592288"/>
          </a:xfrm>
          <a:prstGeom prst="rect">
            <a:avLst/>
          </a:prstGeom>
          <a:noFill/>
        </p:spPr>
      </p:pic>
      <p:pic>
        <p:nvPicPr>
          <p:cNvPr id="6" name="Picture 2" descr="Thixomolded® magnesium parts"/>
          <p:cNvPicPr>
            <a:picLocks noChangeAspect="1" noChangeArrowheads="1"/>
          </p:cNvPicPr>
          <p:nvPr/>
        </p:nvPicPr>
        <p:blipFill>
          <a:blip r:embed="rId6" cstate="print"/>
          <a:srcRect/>
          <a:stretch>
            <a:fillRect/>
          </a:stretch>
        </p:blipFill>
        <p:spPr bwMode="auto">
          <a:xfrm>
            <a:off x="186849" y="4077072"/>
            <a:ext cx="3161015" cy="2223248"/>
          </a:xfrm>
          <a:prstGeom prst="rect">
            <a:avLst/>
          </a:prstGeom>
          <a:noFill/>
        </p:spPr>
      </p:pic>
    </p:spTree>
    <p:extLst>
      <p:ext uri="{BB962C8B-B14F-4D97-AF65-F5344CB8AC3E}">
        <p14:creationId xmlns:p14="http://schemas.microsoft.com/office/powerpoint/2010/main" val="600131234"/>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 7"/>
          <p:cNvGrpSpPr/>
          <p:nvPr/>
        </p:nvGrpSpPr>
        <p:grpSpPr>
          <a:xfrm>
            <a:off x="169887" y="476672"/>
            <a:ext cx="8578577" cy="6028587"/>
            <a:chOff x="97879" y="606489"/>
            <a:chExt cx="8578577" cy="6028587"/>
          </a:xfrm>
        </p:grpSpPr>
        <p:pic>
          <p:nvPicPr>
            <p:cNvPr id="2457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82" t="9328" r="26296" b="5094"/>
            <a:stretch/>
          </p:blipFill>
          <p:spPr bwMode="auto">
            <a:xfrm>
              <a:off x="395536" y="606489"/>
              <a:ext cx="8280920" cy="6028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2" name="Metin kutusu 1"/>
            <p:cNvSpPr txBox="1"/>
            <p:nvPr/>
          </p:nvSpPr>
          <p:spPr>
            <a:xfrm>
              <a:off x="97879" y="1359857"/>
              <a:ext cx="2880320" cy="677108"/>
            </a:xfrm>
            <a:prstGeom prst="rect">
              <a:avLst/>
            </a:prstGeom>
          </p:spPr>
          <p:txBody>
            <a:bodyPr wrap="square" rtlCol="0">
              <a:spAutoFit/>
            </a:bodyPr>
            <a:lstStyle/>
            <a:p>
              <a:pPr algn="ctr"/>
              <a:r>
                <a:rPr lang="tr-TR" sz="2000" b="1" dirty="0" smtClean="0">
                  <a:latin typeface="Trebuchet MS" panose="020B0603020202020204" pitchFamily="34" charset="0"/>
                </a:rPr>
                <a:t>Spesifik mukavemet</a:t>
              </a:r>
            </a:p>
            <a:p>
              <a:pPr algn="ctr"/>
              <a:r>
                <a:rPr lang="tr-TR" dirty="0" smtClean="0">
                  <a:latin typeface="Trebuchet MS" panose="020B0603020202020204" pitchFamily="34" charset="0"/>
                </a:rPr>
                <a:t>Hafif, yüksek mukavemet</a:t>
              </a:r>
              <a:endParaRPr lang="tr-TR" dirty="0">
                <a:latin typeface="Trebuchet MS" panose="020B0603020202020204" pitchFamily="34" charset="0"/>
              </a:endParaRPr>
            </a:p>
          </p:txBody>
        </p:sp>
        <p:sp useBgFill="1">
          <p:nvSpPr>
            <p:cNvPr id="5" name="Metin kutusu 4"/>
            <p:cNvSpPr txBox="1"/>
            <p:nvPr/>
          </p:nvSpPr>
          <p:spPr>
            <a:xfrm>
              <a:off x="2978199" y="1542534"/>
              <a:ext cx="1421999" cy="743995"/>
            </a:xfrm>
            <a:prstGeom prst="rect">
              <a:avLst/>
            </a:prstGeom>
          </p:spPr>
          <p:txBody>
            <a:bodyPr wrap="square" tIns="216000" bIns="216000" rtlCol="0">
              <a:spAutoFit/>
            </a:bodyPr>
            <a:lstStyle/>
            <a:p>
              <a:pPr algn="ctr"/>
              <a:r>
                <a:rPr lang="tr-TR" sz="2000" b="1" dirty="0" err="1" smtClean="0">
                  <a:latin typeface="Trebuchet MS" panose="020B0603020202020204" pitchFamily="34" charset="0"/>
                </a:rPr>
                <a:t>Süneklik</a:t>
              </a:r>
              <a:endParaRPr lang="tr-TR" sz="2000" b="1" dirty="0" smtClean="0">
                <a:latin typeface="Trebuchet MS" panose="020B0603020202020204" pitchFamily="34" charset="0"/>
              </a:endParaRPr>
            </a:p>
          </p:txBody>
        </p:sp>
        <p:sp useBgFill="1">
          <p:nvSpPr>
            <p:cNvPr id="6" name="Metin kutusu 5"/>
            <p:cNvSpPr txBox="1"/>
            <p:nvPr/>
          </p:nvSpPr>
          <p:spPr>
            <a:xfrm>
              <a:off x="5671370" y="716579"/>
              <a:ext cx="2880320" cy="707886"/>
            </a:xfrm>
            <a:prstGeom prst="rect">
              <a:avLst/>
            </a:prstGeom>
          </p:spPr>
          <p:txBody>
            <a:bodyPr wrap="square" rtlCol="0">
              <a:spAutoFit/>
            </a:bodyPr>
            <a:lstStyle/>
            <a:p>
              <a:pPr algn="ctr"/>
              <a:r>
                <a:rPr lang="tr-TR" sz="2000" b="1" dirty="0" smtClean="0">
                  <a:latin typeface="Trebuchet MS" panose="020B0603020202020204" pitchFamily="34" charset="0"/>
                </a:rPr>
                <a:t>Sürünme mukavemeti</a:t>
              </a:r>
            </a:p>
            <a:p>
              <a:pPr algn="ctr"/>
              <a:r>
                <a:rPr lang="tr-TR" sz="2000" dirty="0" err="1" smtClean="0">
                  <a:latin typeface="Trebuchet MS" panose="020B0603020202020204" pitchFamily="34" charset="0"/>
                </a:rPr>
                <a:t>Monolitik</a:t>
              </a:r>
              <a:r>
                <a:rPr lang="tr-TR" sz="2000" dirty="0" smtClean="0">
                  <a:latin typeface="Trebuchet MS" panose="020B0603020202020204" pitchFamily="34" charset="0"/>
                </a:rPr>
                <a:t> alaşımlar</a:t>
              </a:r>
            </a:p>
          </p:txBody>
        </p:sp>
      </p:grpSp>
    </p:spTree>
    <p:extLst>
      <p:ext uri="{BB962C8B-B14F-4D97-AF65-F5344CB8AC3E}">
        <p14:creationId xmlns:p14="http://schemas.microsoft.com/office/powerpoint/2010/main" val="3966081159"/>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uminum pucking scrap metal"/>
          <p:cNvPicPr>
            <a:picLocks noChangeAspect="1" noChangeArrowheads="1"/>
          </p:cNvPicPr>
          <p:nvPr/>
        </p:nvPicPr>
        <p:blipFill>
          <a:blip r:embed="rId2" cstate="print"/>
          <a:srcRect l="5177"/>
          <a:stretch>
            <a:fillRect/>
          </a:stretch>
        </p:blipFill>
        <p:spPr bwMode="auto">
          <a:xfrm>
            <a:off x="0" y="-1"/>
            <a:ext cx="2184726" cy="2206800"/>
          </a:xfrm>
          <a:prstGeom prst="rect">
            <a:avLst/>
          </a:prstGeom>
          <a:noFill/>
        </p:spPr>
      </p:pic>
      <p:pic>
        <p:nvPicPr>
          <p:cNvPr id="1034" name="Picture 10" descr="http://www.schlenk.com/fileadmin/templates/img/content_slider/01_bg_metallfolien.jpg"/>
          <p:cNvPicPr>
            <a:picLocks noChangeAspect="1" noChangeArrowheads="1"/>
          </p:cNvPicPr>
          <p:nvPr/>
        </p:nvPicPr>
        <p:blipFill>
          <a:blip r:embed="rId3" cstate="print"/>
          <a:srcRect r="23630"/>
          <a:stretch>
            <a:fillRect/>
          </a:stretch>
        </p:blipFill>
        <p:spPr bwMode="auto">
          <a:xfrm>
            <a:off x="1907703" y="0"/>
            <a:ext cx="4463876" cy="2206800"/>
          </a:xfrm>
          <a:prstGeom prst="rect">
            <a:avLst/>
          </a:prstGeom>
          <a:noFill/>
        </p:spPr>
      </p:pic>
      <p:pic>
        <p:nvPicPr>
          <p:cNvPr id="1030" name="Picture 6" descr="Aluminium Diamond Plates  1">
            <a:hlinkClick r:id="rId4"/>
          </p:cNvPr>
          <p:cNvPicPr>
            <a:picLocks noChangeAspect="1" noChangeArrowheads="1"/>
          </p:cNvPicPr>
          <p:nvPr/>
        </p:nvPicPr>
        <p:blipFill>
          <a:blip r:embed="rId5" cstate="print"/>
          <a:srcRect t="55124" r="41134" b="5501"/>
          <a:stretch>
            <a:fillRect/>
          </a:stretch>
        </p:blipFill>
        <p:spPr bwMode="auto">
          <a:xfrm>
            <a:off x="4211959" y="0"/>
            <a:ext cx="4932041" cy="2204864"/>
          </a:xfrm>
          <a:prstGeom prst="rect">
            <a:avLst/>
          </a:prstGeom>
          <a:noFill/>
        </p:spPr>
      </p:pic>
      <p:sp>
        <p:nvSpPr>
          <p:cNvPr id="9" name="Metin kutusu 1"/>
          <p:cNvSpPr txBox="1"/>
          <p:nvPr/>
        </p:nvSpPr>
        <p:spPr>
          <a:xfrm>
            <a:off x="323528" y="4636602"/>
            <a:ext cx="8352928" cy="1015663"/>
          </a:xfrm>
          <a:prstGeom prst="rect">
            <a:avLst/>
          </a:prstGeom>
          <a:noFill/>
        </p:spPr>
        <p:txBody>
          <a:bodyPr wrap="square" rtlCol="0">
            <a:spAutoFit/>
          </a:bodyPr>
          <a:lstStyle/>
          <a:p>
            <a:pPr algn="r"/>
            <a:r>
              <a:rPr lang="tr-TR" sz="6000" dirty="0" smtClean="0">
                <a:latin typeface="Mistral" panose="03090702030407020403" pitchFamily="66" charset="0"/>
              </a:rPr>
              <a:t>Haftaya görüşmek üzere…..</a:t>
            </a:r>
          </a:p>
        </p:txBody>
      </p:sp>
    </p:spTree>
    <p:extLst>
      <p:ext uri="{BB962C8B-B14F-4D97-AF65-F5344CB8AC3E}">
        <p14:creationId xmlns:p14="http://schemas.microsoft.com/office/powerpoint/2010/main" val="1065697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179512" y="548680"/>
            <a:ext cx="7344816" cy="594320"/>
          </a:xfrm>
        </p:spPr>
        <p:txBody>
          <a:bodyPr>
            <a:normAutofit fontScale="90000"/>
          </a:bodyPr>
          <a:lstStyle/>
          <a:p>
            <a:r>
              <a:rPr lang="tr-TR" dirty="0" smtClean="0">
                <a:latin typeface="Trebuchet MS" panose="020B0603020202020204" pitchFamily="34" charset="0"/>
              </a:rPr>
              <a:t>Çinko</a:t>
            </a:r>
            <a:endParaRPr lang="tr-TR" dirty="0">
              <a:latin typeface="Trebuchet MS" panose="020B0603020202020204" pitchFamily="34" charset="0"/>
            </a:endParaRPr>
          </a:p>
        </p:txBody>
      </p:sp>
      <p:pic>
        <p:nvPicPr>
          <p:cNvPr id="1027" name="Picture 3"/>
          <p:cNvPicPr>
            <a:picLocks noChangeAspect="1" noChangeArrowheads="1"/>
          </p:cNvPicPr>
          <p:nvPr/>
        </p:nvPicPr>
        <p:blipFill>
          <a:blip r:embed="rId2" cstate="print"/>
          <a:srcRect l="14861" t="39172" r="16241" b="11610"/>
          <a:stretch>
            <a:fillRect/>
          </a:stretch>
        </p:blipFill>
        <p:spPr bwMode="auto">
          <a:xfrm>
            <a:off x="115880" y="2996952"/>
            <a:ext cx="8964488" cy="360040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15902" t="54922" r="27879" b="19485"/>
          <a:stretch>
            <a:fillRect/>
          </a:stretch>
        </p:blipFill>
        <p:spPr bwMode="auto">
          <a:xfrm>
            <a:off x="611560" y="1052736"/>
            <a:ext cx="7776864" cy="1990494"/>
          </a:xfrm>
          <a:prstGeom prst="rect">
            <a:avLst/>
          </a:prstGeom>
          <a:noFill/>
          <a:ln w="9525">
            <a:noFill/>
            <a:miter lim="800000"/>
            <a:headEnd/>
            <a:tailEnd/>
          </a:ln>
        </p:spPr>
      </p:pic>
    </p:spTree>
    <p:extLst>
      <p:ext uri="{BB962C8B-B14F-4D97-AF65-F5344CB8AC3E}">
        <p14:creationId xmlns:p14="http://schemas.microsoft.com/office/powerpoint/2010/main" val="33679822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1196752"/>
            <a:ext cx="8712968" cy="5293757"/>
          </a:xfrm>
          <a:prstGeom prst="rect">
            <a:avLst/>
          </a:prstGeom>
        </p:spPr>
        <p:txBody>
          <a:bodyPr wrap="square">
            <a:spAutoFit/>
          </a:bodyPr>
          <a:lstStyle/>
          <a:p>
            <a:pPr>
              <a:spcAft>
                <a:spcPts val="1200"/>
              </a:spcAft>
              <a:buClr>
                <a:schemeClr val="bg2">
                  <a:lumMod val="50000"/>
                </a:schemeClr>
              </a:buClr>
            </a:pPr>
            <a:r>
              <a:rPr lang="tr-TR" sz="2800" b="1" dirty="0" err="1" smtClean="0">
                <a:latin typeface="Trebuchet MS" panose="020B0603020202020204" pitchFamily="34" charset="0"/>
              </a:rPr>
              <a:t>Hidrometalurji</a:t>
            </a:r>
            <a:r>
              <a:rPr lang="tr-TR" sz="2800" dirty="0" smtClean="0">
                <a:latin typeface="Trebuchet MS" panose="020B0603020202020204" pitchFamily="34" charset="0"/>
              </a:rPr>
              <a:t> </a:t>
            </a:r>
          </a:p>
          <a:p>
            <a:pPr marL="457200" indent="-457200">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ZnO</a:t>
            </a:r>
            <a:r>
              <a:rPr lang="tr-TR" sz="2800" dirty="0" smtClean="0">
                <a:latin typeface="Trebuchet MS" panose="020B0603020202020204" pitchFamily="34" charset="0"/>
              </a:rPr>
              <a:t> sülfürik asit ile </a:t>
            </a:r>
            <a:r>
              <a:rPr lang="tr-TR" sz="2800" dirty="0" err="1" smtClean="0">
                <a:latin typeface="Trebuchet MS" panose="020B0603020202020204" pitchFamily="34" charset="0"/>
              </a:rPr>
              <a:t>liç</a:t>
            </a:r>
            <a:r>
              <a:rPr lang="tr-TR" sz="2800" dirty="0" smtClean="0">
                <a:latin typeface="Trebuchet MS" panose="020B0603020202020204" pitchFamily="34" charset="0"/>
              </a:rPr>
              <a:t> </a:t>
            </a:r>
            <a:r>
              <a:rPr lang="tr-TR" sz="2800" dirty="0" err="1" smtClean="0">
                <a:latin typeface="Trebuchet MS" panose="020B0603020202020204" pitchFamily="34" charset="0"/>
              </a:rPr>
              <a:t>edilirek</a:t>
            </a:r>
            <a:r>
              <a:rPr lang="tr-TR" sz="2800" dirty="0" smtClean="0">
                <a:latin typeface="Trebuchet MS" panose="020B0603020202020204" pitchFamily="34" charset="0"/>
              </a:rPr>
              <a:t> </a:t>
            </a:r>
            <a:r>
              <a:rPr lang="tr-TR" sz="2800" dirty="0" err="1" smtClean="0">
                <a:latin typeface="Trebuchet MS" panose="020B0603020202020204" pitchFamily="34" charset="0"/>
              </a:rPr>
              <a:t>ZnO</a:t>
            </a:r>
            <a:r>
              <a:rPr lang="tr-TR" sz="2800" dirty="0" smtClean="0">
                <a:latin typeface="Trebuchet MS" panose="020B0603020202020204" pitchFamily="34" charset="0"/>
              </a:rPr>
              <a:t> diğer </a:t>
            </a:r>
            <a:r>
              <a:rPr lang="tr-TR" sz="2800" dirty="0" err="1" smtClean="0">
                <a:latin typeface="Trebuchet MS" panose="020B0603020202020204" pitchFamily="34" charset="0"/>
              </a:rPr>
              <a:t>kalsine</a:t>
            </a:r>
            <a:r>
              <a:rPr lang="tr-TR" sz="2800" dirty="0" smtClean="0">
                <a:latin typeface="Trebuchet MS" panose="020B0603020202020204" pitchFamily="34" charset="0"/>
              </a:rPr>
              <a:t> bileşiklerden ayrılır. </a:t>
            </a:r>
          </a:p>
          <a:p>
            <a:pPr marL="457200" indent="-457200">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ZnO</a:t>
            </a:r>
            <a:r>
              <a:rPr lang="tr-TR" sz="2800" dirty="0" smtClean="0">
                <a:latin typeface="Trebuchet MS" panose="020B0603020202020204" pitchFamily="34" charset="0"/>
              </a:rPr>
              <a:t> çözünür, Fe, Pb ve </a:t>
            </a:r>
            <a:r>
              <a:rPr lang="tr-TR" sz="2800" dirty="0" err="1" smtClean="0">
                <a:latin typeface="Trebuchet MS" panose="020B0603020202020204" pitchFamily="34" charset="0"/>
              </a:rPr>
              <a:t>Ag</a:t>
            </a:r>
            <a:r>
              <a:rPr lang="tr-TR" sz="2800" dirty="0" smtClean="0">
                <a:latin typeface="Trebuchet MS" panose="020B0603020202020204" pitchFamily="34" charset="0"/>
              </a:rPr>
              <a:t> bileşikleri çözünmez.</a:t>
            </a:r>
          </a:p>
          <a:p>
            <a:pPr>
              <a:spcBef>
                <a:spcPts val="1200"/>
              </a:spcBef>
              <a:spcAft>
                <a:spcPts val="1200"/>
              </a:spcAft>
              <a:buClr>
                <a:schemeClr val="bg2">
                  <a:lumMod val="50000"/>
                </a:schemeClr>
              </a:buClr>
            </a:pPr>
            <a:r>
              <a:rPr lang="tr-TR" sz="2800" dirty="0">
                <a:latin typeface="Trebuchet MS" panose="020B0603020202020204" pitchFamily="34" charset="0"/>
              </a:rPr>
              <a:t>	</a:t>
            </a:r>
            <a:r>
              <a:rPr lang="tr-TR" sz="2800" dirty="0" smtClean="0">
                <a:latin typeface="Trebuchet MS" panose="020B0603020202020204" pitchFamily="34" charset="0"/>
              </a:rPr>
              <a:t>	</a:t>
            </a:r>
            <a:r>
              <a:rPr lang="tr-TR" sz="2800" dirty="0" err="1" smtClean="0">
                <a:latin typeface="Trebuchet MS" panose="020B0603020202020204" pitchFamily="34" charset="0"/>
              </a:rPr>
              <a:t>ZnO</a:t>
            </a:r>
            <a:r>
              <a:rPr lang="tr-TR" sz="2800" dirty="0" smtClean="0">
                <a:latin typeface="Trebuchet MS" panose="020B0603020202020204" pitchFamily="34" charset="0"/>
              </a:rPr>
              <a:t> </a:t>
            </a:r>
            <a:r>
              <a:rPr lang="tr-TR" sz="2800" dirty="0">
                <a:latin typeface="Trebuchet MS" panose="020B0603020202020204" pitchFamily="34" charset="0"/>
              </a:rPr>
              <a:t>+ H</a:t>
            </a:r>
            <a:r>
              <a:rPr lang="tr-TR" sz="2800" baseline="-25000" dirty="0">
                <a:latin typeface="Trebuchet MS" panose="020B0603020202020204" pitchFamily="34" charset="0"/>
              </a:rPr>
              <a:t>2</a:t>
            </a:r>
            <a:r>
              <a:rPr lang="tr-TR" sz="2800" dirty="0">
                <a:latin typeface="Trebuchet MS" panose="020B0603020202020204" pitchFamily="34" charset="0"/>
              </a:rPr>
              <a:t>SO</a:t>
            </a:r>
            <a:r>
              <a:rPr lang="tr-TR" sz="2800" baseline="-25000" dirty="0">
                <a:latin typeface="Trebuchet MS" panose="020B0603020202020204" pitchFamily="34" charset="0"/>
              </a:rPr>
              <a:t>4</a:t>
            </a:r>
            <a:r>
              <a:rPr lang="tr-TR" sz="2800" dirty="0">
                <a:latin typeface="Trebuchet MS" panose="020B0603020202020204" pitchFamily="34" charset="0"/>
              </a:rPr>
              <a:t> → ZnSO</a:t>
            </a:r>
            <a:r>
              <a:rPr lang="tr-TR" sz="2800" baseline="-25000" dirty="0">
                <a:latin typeface="Trebuchet MS" panose="020B0603020202020204" pitchFamily="34" charset="0"/>
              </a:rPr>
              <a:t>4</a:t>
            </a:r>
            <a:r>
              <a:rPr lang="tr-TR" sz="2800" dirty="0">
                <a:latin typeface="Trebuchet MS" panose="020B0603020202020204" pitchFamily="34" charset="0"/>
              </a:rPr>
              <a:t> + </a:t>
            </a:r>
            <a:r>
              <a:rPr lang="tr-TR" sz="2800" dirty="0" smtClean="0">
                <a:latin typeface="Trebuchet MS" panose="020B0603020202020204" pitchFamily="34" charset="0"/>
              </a:rPr>
              <a:t>H</a:t>
            </a:r>
            <a:r>
              <a:rPr lang="tr-TR" sz="2800" baseline="-25000" dirty="0" smtClean="0">
                <a:latin typeface="Trebuchet MS" panose="020B0603020202020204" pitchFamily="34" charset="0"/>
              </a:rPr>
              <a:t>2</a:t>
            </a:r>
            <a:r>
              <a:rPr lang="tr-TR" sz="2800" dirty="0" smtClean="0">
                <a:latin typeface="Trebuchet MS" panose="020B0603020202020204" pitchFamily="34" charset="0"/>
              </a:rPr>
              <a:t>O</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Bu çözelti ayıklanması </a:t>
            </a:r>
            <a:r>
              <a:rPr lang="tr-TR" sz="2800" dirty="0" smtClean="0">
                <a:latin typeface="Trebuchet MS" panose="020B0603020202020204" pitchFamily="34" charset="0"/>
              </a:rPr>
              <a:t>gereken </a:t>
            </a:r>
            <a:r>
              <a:rPr lang="tr-TR" sz="2800" dirty="0" err="1" smtClean="0">
                <a:latin typeface="Trebuchet MS" panose="020B0603020202020204" pitchFamily="34" charset="0"/>
              </a:rPr>
              <a:t>empüriteler</a:t>
            </a:r>
            <a:r>
              <a:rPr lang="tr-TR" sz="2800" dirty="0" smtClean="0">
                <a:latin typeface="Trebuchet MS" panose="020B0603020202020204" pitchFamily="34" charset="0"/>
              </a:rPr>
              <a:t> içerir.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Saflaştırma çözeltiye çinko tozu ilave edilerek yapılır. </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Giderilmesi hedeflenen tüm elementler elektrokimyasal skalada </a:t>
            </a:r>
            <a:r>
              <a:rPr lang="tr-TR" sz="2800" dirty="0" err="1" smtClean="0">
                <a:latin typeface="Trebuchet MS" panose="020B0603020202020204" pitchFamily="34" charset="0"/>
              </a:rPr>
              <a:t>Zn’un</a:t>
            </a:r>
            <a:r>
              <a:rPr lang="tr-TR" sz="2800" dirty="0" smtClean="0">
                <a:latin typeface="Trebuchet MS" panose="020B0603020202020204" pitchFamily="34" charset="0"/>
              </a:rPr>
              <a:t> altında kaldığından </a:t>
            </a:r>
            <a:r>
              <a:rPr lang="tr-TR" sz="2800" dirty="0" err="1" smtClean="0">
                <a:latin typeface="Trebuchet MS" panose="020B0603020202020204" pitchFamily="34" charset="0"/>
              </a:rPr>
              <a:t>sedimentasyonla</a:t>
            </a:r>
            <a:r>
              <a:rPr lang="tr-TR" sz="2800" dirty="0" smtClean="0">
                <a:latin typeface="Trebuchet MS" panose="020B0603020202020204" pitchFamily="34" charset="0"/>
              </a:rPr>
              <a:t> </a:t>
            </a:r>
            <a:r>
              <a:rPr lang="tr-TR" sz="2800" dirty="0" smtClean="0">
                <a:latin typeface="Trebuchet MS" panose="020B0603020202020204" pitchFamily="34" charset="0"/>
              </a:rPr>
              <a:t>çöktürülürler.</a:t>
            </a:r>
          </a:p>
        </p:txBody>
      </p:sp>
      <p:sp>
        <p:nvSpPr>
          <p:cNvPr id="5" name="Başlık 3"/>
          <p:cNvSpPr>
            <a:spLocks noGrp="1"/>
          </p:cNvSpPr>
          <p:nvPr>
            <p:ph type="title"/>
          </p:nvPr>
        </p:nvSpPr>
        <p:spPr>
          <a:xfrm>
            <a:off x="302840" y="602432"/>
            <a:ext cx="8229600" cy="594320"/>
          </a:xfrm>
        </p:spPr>
        <p:txBody>
          <a:bodyPr>
            <a:normAutofit fontScale="90000"/>
          </a:bodyPr>
          <a:lstStyle/>
          <a:p>
            <a:r>
              <a:rPr lang="tr-TR" dirty="0" smtClean="0">
                <a:latin typeface="Trebuchet MS" panose="020B0603020202020204" pitchFamily="34" charset="0"/>
              </a:rPr>
              <a:t>Çinko üretimi</a:t>
            </a:r>
            <a:endParaRPr lang="tr-TR" dirty="0">
              <a:latin typeface="Trebuchet MS" panose="020B0603020202020204" pitchFamily="34" charset="0"/>
            </a:endParaRPr>
          </a:p>
        </p:txBody>
      </p:sp>
    </p:spTree>
    <p:extLst>
      <p:ext uri="{BB962C8B-B14F-4D97-AF65-F5344CB8AC3E}">
        <p14:creationId xmlns:p14="http://schemas.microsoft.com/office/powerpoint/2010/main" val="16653160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746448"/>
            <a:ext cx="8229600" cy="594320"/>
          </a:xfrm>
        </p:spPr>
        <p:txBody>
          <a:bodyPr>
            <a:normAutofit fontScale="90000"/>
          </a:bodyPr>
          <a:lstStyle/>
          <a:p>
            <a:r>
              <a:rPr lang="tr-TR" dirty="0" smtClean="0"/>
              <a:t>Çinko üretimi</a:t>
            </a:r>
            <a:endParaRPr lang="tr-TR" dirty="0"/>
          </a:p>
        </p:txBody>
      </p:sp>
      <p:sp>
        <p:nvSpPr>
          <p:cNvPr id="2" name="Dikdörtgen 1"/>
          <p:cNvSpPr/>
          <p:nvPr/>
        </p:nvSpPr>
        <p:spPr>
          <a:xfrm>
            <a:off x="251520" y="1298659"/>
            <a:ext cx="8784976" cy="5370701"/>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sonunda çinko elektroliz yöntemi ile </a:t>
            </a:r>
            <a:r>
              <a:rPr lang="tr-TR" sz="2800" dirty="0" err="1" smtClean="0">
                <a:latin typeface="Trebuchet MS" panose="020B0603020202020204" pitchFamily="34" charset="0"/>
              </a:rPr>
              <a:t>redüklenir</a:t>
            </a:r>
            <a:r>
              <a:rPr lang="tr-TR" sz="2800" dirty="0" smtClean="0">
                <a:latin typeface="Trebuchet MS" panose="020B0603020202020204" pitchFamily="34" charset="0"/>
              </a:rPr>
              <a:t>:</a:t>
            </a:r>
          </a:p>
          <a:p>
            <a:pPr>
              <a:spcBef>
                <a:spcPts val="600"/>
              </a:spcBef>
              <a:spcAft>
                <a:spcPts val="600"/>
              </a:spcAft>
              <a:buClr>
                <a:schemeClr val="bg2">
                  <a:lumMod val="50000"/>
                </a:schemeClr>
              </a:buClr>
            </a:pPr>
            <a:r>
              <a:rPr lang="tr-TR" sz="2800" dirty="0">
                <a:latin typeface="Trebuchet MS" panose="020B0603020202020204" pitchFamily="34" charset="0"/>
              </a:rPr>
              <a:t>	 </a:t>
            </a:r>
            <a:r>
              <a:rPr lang="tr-TR" sz="2800" dirty="0" smtClean="0">
                <a:latin typeface="Trebuchet MS" panose="020B0603020202020204" pitchFamily="34" charset="0"/>
              </a:rPr>
              <a:t> 2 ZnSO</a:t>
            </a:r>
            <a:r>
              <a:rPr lang="tr-TR" sz="2800" baseline="-25000" dirty="0" smtClean="0">
                <a:latin typeface="Trebuchet MS" panose="020B0603020202020204" pitchFamily="34" charset="0"/>
              </a:rPr>
              <a:t>4</a:t>
            </a:r>
            <a:r>
              <a:rPr lang="tr-TR" sz="2800" dirty="0" smtClean="0">
                <a:latin typeface="Trebuchet MS" panose="020B0603020202020204" pitchFamily="34" charset="0"/>
              </a:rPr>
              <a:t> + 2 H</a:t>
            </a:r>
            <a:r>
              <a:rPr lang="tr-TR" sz="2800" baseline="-25000" dirty="0" smtClean="0">
                <a:latin typeface="Trebuchet MS" panose="020B0603020202020204" pitchFamily="34" charset="0"/>
              </a:rPr>
              <a:t>2</a:t>
            </a:r>
            <a:r>
              <a:rPr lang="tr-TR" sz="2800" dirty="0" smtClean="0">
                <a:latin typeface="Trebuchet MS" panose="020B0603020202020204" pitchFamily="34" charset="0"/>
              </a:rPr>
              <a:t>O → 2 </a:t>
            </a:r>
            <a:r>
              <a:rPr lang="tr-TR" sz="2800" dirty="0" err="1" smtClean="0">
                <a:latin typeface="Trebuchet MS" panose="020B0603020202020204" pitchFamily="34" charset="0"/>
              </a:rPr>
              <a:t>Zn</a:t>
            </a:r>
            <a:r>
              <a:rPr lang="tr-TR" sz="2800" dirty="0" smtClean="0">
                <a:latin typeface="Trebuchet MS" panose="020B0603020202020204" pitchFamily="34" charset="0"/>
              </a:rPr>
              <a:t> + 2 H</a:t>
            </a:r>
            <a:r>
              <a:rPr lang="tr-TR" sz="2800" baseline="-25000" dirty="0" smtClean="0">
                <a:latin typeface="Trebuchet MS" panose="020B0603020202020204" pitchFamily="34" charset="0"/>
              </a:rPr>
              <a:t>2</a:t>
            </a:r>
            <a:r>
              <a:rPr lang="tr-TR" sz="2800" dirty="0" smtClean="0">
                <a:latin typeface="Trebuchet MS" panose="020B0603020202020204" pitchFamily="34" charset="0"/>
              </a:rPr>
              <a:t>SO</a:t>
            </a:r>
            <a:r>
              <a:rPr lang="tr-TR" sz="2800" baseline="-25000" dirty="0" smtClean="0">
                <a:latin typeface="Trebuchet MS" panose="020B0603020202020204" pitchFamily="34" charset="0"/>
              </a:rPr>
              <a:t>4</a:t>
            </a:r>
            <a:r>
              <a:rPr lang="tr-TR" sz="2800" dirty="0" smtClean="0">
                <a:latin typeface="Trebuchet MS" panose="020B0603020202020204" pitchFamily="34" charset="0"/>
              </a:rPr>
              <a:t> + O</a:t>
            </a:r>
            <a:r>
              <a:rPr lang="tr-TR" sz="2800" baseline="-25000" dirty="0" smtClean="0">
                <a:latin typeface="Trebuchet MS" panose="020B0603020202020204" pitchFamily="34" charset="0"/>
              </a:rPr>
              <a:t>2</a:t>
            </a:r>
            <a:endParaRPr lang="tr-TR" sz="2800" dirty="0" smtClean="0">
              <a:latin typeface="Trebuchet MS" panose="020B0603020202020204" pitchFamily="34" charset="0"/>
            </a:endParaRP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Buradan çıkan sülfürik asit </a:t>
            </a:r>
            <a:r>
              <a:rPr lang="tr-TR" sz="2800" dirty="0" err="1" smtClean="0">
                <a:latin typeface="Trebuchet MS" panose="020B0603020202020204" pitchFamily="34" charset="0"/>
              </a:rPr>
              <a:t>liç</a:t>
            </a:r>
            <a:r>
              <a:rPr lang="tr-TR" sz="2800" dirty="0" smtClean="0">
                <a:latin typeface="Trebuchet MS" panose="020B0603020202020204" pitchFamily="34" charset="0"/>
              </a:rPr>
              <a:t> aşamasına döner.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Saflaştırılmış çözelti kurşun alaşımlı anot ve alüminyum katotlar arasında elektroliz edilir.</a:t>
            </a:r>
          </a:p>
          <a:p>
            <a:pPr marL="457200" indent="-457200">
              <a:spcAft>
                <a:spcPts val="6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Zn</a:t>
            </a:r>
            <a:r>
              <a:rPr lang="tr-TR" sz="2800" dirty="0" smtClean="0">
                <a:latin typeface="Trebuchet MS" panose="020B0603020202020204" pitchFamily="34" charset="0"/>
              </a:rPr>
              <a:t> alüminyum katotlar üzerine kaplanır.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katottan sıyrılır, kurutulur ve ergitilip </a:t>
            </a:r>
            <a:r>
              <a:rPr lang="tr-TR" sz="2800" dirty="0" err="1" smtClean="0">
                <a:latin typeface="Trebuchet MS" panose="020B0603020202020204" pitchFamily="34" charset="0"/>
              </a:rPr>
              <a:t>ingot</a:t>
            </a:r>
            <a:r>
              <a:rPr lang="tr-TR" sz="2800" dirty="0" smtClean="0">
                <a:latin typeface="Trebuchet MS" panose="020B0603020202020204" pitchFamily="34" charset="0"/>
              </a:rPr>
              <a:t> şeklinde dökülür: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Çinko </a:t>
            </a:r>
            <a:r>
              <a:rPr lang="tr-TR" sz="2800" dirty="0" err="1" smtClean="0">
                <a:latin typeface="Trebuchet MS" panose="020B0603020202020204" pitchFamily="34" charset="0"/>
              </a:rPr>
              <a:t>ingotların</a:t>
            </a:r>
            <a:r>
              <a:rPr lang="tr-TR" sz="2800" dirty="0" smtClean="0">
                <a:latin typeface="Trebuchet MS" panose="020B0603020202020204" pitchFamily="34" charset="0"/>
              </a:rPr>
              <a:t> saflıkları:</a:t>
            </a:r>
          </a:p>
          <a:p>
            <a:pPr>
              <a:buClr>
                <a:schemeClr val="bg2">
                  <a:lumMod val="50000"/>
                </a:schemeClr>
              </a:buClr>
            </a:pPr>
            <a:r>
              <a:rPr lang="tr-TR" sz="2800" dirty="0">
                <a:latin typeface="Trebuchet MS" panose="020B0603020202020204" pitchFamily="34" charset="0"/>
              </a:rPr>
              <a:t>	</a:t>
            </a:r>
            <a:r>
              <a:rPr lang="tr-TR" sz="2800" dirty="0" smtClean="0">
                <a:latin typeface="Trebuchet MS" panose="020B0603020202020204" pitchFamily="34" charset="0"/>
              </a:rPr>
              <a:t>Yüksek kalite: </a:t>
            </a:r>
            <a:r>
              <a:rPr lang="en-US" sz="2800" dirty="0" smtClean="0">
                <a:latin typeface="Trebuchet MS" panose="020B0603020202020204" pitchFamily="34" charset="0"/>
              </a:rPr>
              <a:t>(HG) 99.95% </a:t>
            </a:r>
            <a:r>
              <a:rPr lang="tr-TR" sz="2800" dirty="0" smtClean="0">
                <a:latin typeface="Trebuchet MS" panose="020B0603020202020204" pitchFamily="34" charset="0"/>
              </a:rPr>
              <a:t>ve</a:t>
            </a:r>
          </a:p>
          <a:p>
            <a:pPr>
              <a:buClr>
                <a:schemeClr val="bg2">
                  <a:lumMod val="50000"/>
                </a:schemeClr>
              </a:buClr>
            </a:pPr>
            <a:r>
              <a:rPr lang="tr-TR" sz="2800" dirty="0">
                <a:latin typeface="Trebuchet MS" panose="020B0603020202020204" pitchFamily="34" charset="0"/>
              </a:rPr>
              <a:t>	</a:t>
            </a:r>
            <a:r>
              <a:rPr lang="tr-TR" sz="2800" dirty="0" smtClean="0">
                <a:latin typeface="Trebuchet MS" panose="020B0603020202020204" pitchFamily="34" charset="0"/>
              </a:rPr>
              <a:t>Özel yüksek kalite </a:t>
            </a:r>
            <a:r>
              <a:rPr lang="en-US" sz="2800" dirty="0" smtClean="0">
                <a:latin typeface="Trebuchet MS" panose="020B0603020202020204" pitchFamily="34" charset="0"/>
              </a:rPr>
              <a:t>(SHG) 99.99% </a:t>
            </a:r>
            <a:r>
              <a:rPr lang="tr-TR" sz="2800" dirty="0" err="1" smtClean="0">
                <a:latin typeface="Trebuchet MS" panose="020B0603020202020204" pitchFamily="34" charset="0"/>
              </a:rPr>
              <a:t>Zn</a:t>
            </a:r>
            <a:r>
              <a:rPr lang="tr-TR" sz="2800" dirty="0" smtClean="0">
                <a:latin typeface="Trebuchet MS" panose="020B0603020202020204" pitchFamily="34" charset="0"/>
              </a:rPr>
              <a:t> saflığında</a:t>
            </a:r>
            <a:r>
              <a:rPr lang="en-US" sz="2800" dirty="0" smtClean="0">
                <a:latin typeface="Trebuchet MS" panose="020B0603020202020204" pitchFamily="34" charset="0"/>
              </a:rPr>
              <a:t> </a:t>
            </a:r>
            <a:endParaRPr lang="tr-TR" sz="2800" dirty="0" smtClean="0">
              <a:latin typeface="Trebuchet MS" panose="020B0603020202020204" pitchFamily="34" charset="0"/>
            </a:endParaRPr>
          </a:p>
        </p:txBody>
      </p:sp>
    </p:spTree>
    <p:extLst>
      <p:ext uri="{BB962C8B-B14F-4D97-AF65-F5344CB8AC3E}">
        <p14:creationId xmlns:p14="http://schemas.microsoft.com/office/powerpoint/2010/main" val="26041236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530424"/>
            <a:ext cx="8229600" cy="594320"/>
          </a:xfrm>
        </p:spPr>
        <p:txBody>
          <a:bodyPr>
            <a:normAutofit fontScale="90000"/>
          </a:bodyPr>
          <a:lstStyle/>
          <a:p>
            <a:r>
              <a:rPr lang="tr-TR" dirty="0" smtClean="0">
                <a:latin typeface="Trebuchet MS" panose="020B0603020202020204" pitchFamily="34" charset="0"/>
              </a:rPr>
              <a:t>Çinko</a:t>
            </a:r>
            <a:endParaRPr lang="tr-TR" dirty="0">
              <a:latin typeface="Trebuchet MS" panose="020B0603020202020204"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259706"/>
            <a:ext cx="8352928" cy="2765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362499" y="4289028"/>
            <a:ext cx="8385965" cy="2308324"/>
          </a:xfrm>
          <a:prstGeom prst="rect">
            <a:avLst/>
          </a:prstGeom>
        </p:spPr>
        <p:txBody>
          <a:bodyPr wrap="square">
            <a:spAutoFit/>
          </a:bodyPr>
          <a:lstStyle/>
          <a:p>
            <a:r>
              <a:rPr lang="tr-TR" sz="2400" dirty="0" smtClean="0">
                <a:latin typeface="Trebuchet MS" panose="020B0603020202020204" pitchFamily="34" charset="0"/>
              </a:rPr>
              <a:t>Çinkodan üretim büyük çoğunlukla basınçlı döküm teknolojisi ile yapılır.</a:t>
            </a:r>
          </a:p>
          <a:p>
            <a:r>
              <a:rPr lang="tr-TR" sz="2400" dirty="0" smtClean="0">
                <a:latin typeface="Trebuchet MS" panose="020B0603020202020204" pitchFamily="34" charset="0"/>
              </a:rPr>
              <a:t>Basınçlı dökümle üretilmiş çinko parçalar banyo aksesuarlarından kapı pencere kollarına, ofis mobilyaları, otomotiv sanayi ve sayısız elektronik parçaya kadar hemen her yerde karşımıza çıkar.</a:t>
            </a:r>
            <a:endParaRPr lang="tr-TR" sz="2400" dirty="0">
              <a:latin typeface="Trebuchet MS" panose="020B0603020202020204"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746448"/>
            <a:ext cx="8748464" cy="594320"/>
          </a:xfrm>
        </p:spPr>
        <p:txBody>
          <a:bodyPr>
            <a:noAutofit/>
          </a:bodyPr>
          <a:lstStyle/>
          <a:p>
            <a:r>
              <a:rPr lang="tr-TR" sz="4000" dirty="0" smtClean="0">
                <a:latin typeface="Trebuchet MS" pitchFamily="34" charset="0"/>
              </a:rPr>
              <a:t>Neden çinko basınçlı döküm parçaları?</a:t>
            </a:r>
            <a:endParaRPr lang="tr-TR" sz="4000" dirty="0">
              <a:latin typeface="Trebuchet MS" pitchFamily="34" charset="0"/>
            </a:endParaRPr>
          </a:p>
        </p:txBody>
      </p:sp>
      <p:sp>
        <p:nvSpPr>
          <p:cNvPr id="3" name="Dikdörtgen 2"/>
          <p:cNvSpPr/>
          <p:nvPr/>
        </p:nvSpPr>
        <p:spPr>
          <a:xfrm>
            <a:off x="251520" y="1528331"/>
            <a:ext cx="8424936" cy="4708981"/>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Dekoratif işlevsel parçalar için hiçbir malzeme basınçlı döküm prosesi ile üretilen çinkonun özellikleri ve ekonomikliği ile rekabet edemez.</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Çinko döküm alaşımları polimer esaslı </a:t>
            </a:r>
            <a:r>
              <a:rPr lang="tr-TR" sz="2800" dirty="0" err="1" smtClean="0">
                <a:latin typeface="Trebuchet MS" panose="020B0603020202020204" pitchFamily="34" charset="0"/>
              </a:rPr>
              <a:t>kompozitlerden</a:t>
            </a:r>
            <a:r>
              <a:rPr lang="tr-TR" sz="2800" dirty="0" smtClean="0">
                <a:latin typeface="Trebuchet MS" panose="020B0603020202020204" pitchFamily="34" charset="0"/>
              </a:rPr>
              <a:t> daha dayanıklıdır.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Çinko, sertliği, </a:t>
            </a:r>
            <a:r>
              <a:rPr lang="tr-TR" sz="2800" dirty="0" err="1" smtClean="0">
                <a:latin typeface="Trebuchet MS" panose="020B0603020202020204" pitchFamily="34" charset="0"/>
              </a:rPr>
              <a:t>kaydırıcılık</a:t>
            </a:r>
            <a:r>
              <a:rPr lang="tr-TR" sz="2800" dirty="0" smtClean="0">
                <a:latin typeface="Trebuchet MS" panose="020B0603020202020204" pitchFamily="34" charset="0"/>
              </a:rPr>
              <a:t> özellikleri </a:t>
            </a:r>
          </a:p>
          <a:p>
            <a:pPr>
              <a:buClr>
                <a:schemeClr val="bg2">
                  <a:lumMod val="50000"/>
                </a:schemeClr>
              </a:buClr>
            </a:pPr>
            <a:r>
              <a:rPr lang="tr-TR" sz="2800" dirty="0">
                <a:latin typeface="Trebuchet MS" panose="020B0603020202020204" pitchFamily="34" charset="0"/>
              </a:rPr>
              <a:t> </a:t>
            </a:r>
            <a:r>
              <a:rPr lang="tr-TR" sz="2800" dirty="0" smtClean="0">
                <a:latin typeface="Trebuchet MS" panose="020B0603020202020204" pitchFamily="34" charset="0"/>
              </a:rPr>
              <a:t>   boyutsal kararlılığı ve yüksek elastik </a:t>
            </a:r>
          </a:p>
          <a:p>
            <a:pPr>
              <a:buClr>
                <a:schemeClr val="bg2">
                  <a:lumMod val="50000"/>
                </a:schemeClr>
              </a:buClr>
            </a:pPr>
            <a:r>
              <a:rPr lang="tr-TR" sz="2800" dirty="0">
                <a:latin typeface="Trebuchet MS" panose="020B0603020202020204" pitchFamily="34" charset="0"/>
              </a:rPr>
              <a:t> </a:t>
            </a:r>
            <a:r>
              <a:rPr lang="tr-TR" sz="2800" dirty="0" smtClean="0">
                <a:latin typeface="Trebuchet MS" panose="020B0603020202020204" pitchFamily="34" charset="0"/>
              </a:rPr>
              <a:t>   modülü sayesinde dişli gibi çalışan </a:t>
            </a:r>
          </a:p>
          <a:p>
            <a:pPr>
              <a:buClr>
                <a:schemeClr val="bg2">
                  <a:lumMod val="50000"/>
                </a:schemeClr>
              </a:buClr>
            </a:pPr>
            <a:r>
              <a:rPr lang="tr-TR" sz="2800" dirty="0">
                <a:latin typeface="Trebuchet MS" panose="020B0603020202020204" pitchFamily="34" charset="0"/>
              </a:rPr>
              <a:t> </a:t>
            </a:r>
            <a:r>
              <a:rPr lang="tr-TR" sz="2800" dirty="0" smtClean="0">
                <a:latin typeface="Trebuchet MS" panose="020B0603020202020204" pitchFamily="34" charset="0"/>
              </a:rPr>
              <a:t>   mekanik parçalar için kalıplanmış </a:t>
            </a:r>
          </a:p>
          <a:p>
            <a:pPr>
              <a:buClr>
                <a:schemeClr val="bg2">
                  <a:lumMod val="50000"/>
                </a:schemeClr>
              </a:buClr>
            </a:pPr>
            <a:r>
              <a:rPr lang="tr-TR" sz="2800" dirty="0">
                <a:latin typeface="Trebuchet MS" panose="020B0603020202020204" pitchFamily="34" charset="0"/>
              </a:rPr>
              <a:t> </a:t>
            </a:r>
            <a:r>
              <a:rPr lang="tr-TR" sz="2800" dirty="0" smtClean="0">
                <a:latin typeface="Trebuchet MS" panose="020B0603020202020204" pitchFamily="34" charset="0"/>
              </a:rPr>
              <a:t>   polimerlerden daha caziptir.</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4365104"/>
            <a:ext cx="2028825"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6167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179512" y="674440"/>
            <a:ext cx="8748464" cy="594320"/>
          </a:xfrm>
        </p:spPr>
        <p:txBody>
          <a:bodyPr>
            <a:noAutofit/>
          </a:bodyPr>
          <a:lstStyle/>
          <a:p>
            <a:r>
              <a:rPr lang="tr-TR" sz="4000" dirty="0" smtClean="0">
                <a:latin typeface="Trebuchet MS" pitchFamily="34" charset="0"/>
              </a:rPr>
              <a:t>Neden çinko basınçlı döküm parçaları?</a:t>
            </a:r>
            <a:endParaRPr lang="tr-TR" sz="4000" dirty="0">
              <a:latin typeface="Trebuchet MS" pitchFamily="34" charset="0"/>
            </a:endParaRPr>
          </a:p>
        </p:txBody>
      </p:sp>
      <p:sp>
        <p:nvSpPr>
          <p:cNvPr id="3" name="Dikdörtgen 2"/>
          <p:cNvSpPr/>
          <p:nvPr/>
        </p:nvSpPr>
        <p:spPr>
          <a:xfrm>
            <a:off x="251520" y="1549236"/>
            <a:ext cx="8568952" cy="4985980"/>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Çinkonun mükemmel ısı ve elektrik iletkenliği, dar toleranslarla dökülebilirliği, elektrik bileşenleri, elektromanyetik perdeleme uygulamaları, ısı deposu gibi parçalarda onu ideal malzeme seçeneği yapar.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Çinko düşük sıcaklıklarda dökülebildiği için dökümle üretimi diğer metal ve alaşımlara göre enerji ve maliyet avantajı sunar.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Çinko alaşımlı dökümler estetiktir ve çok şık yapılabilir. Mesela, altına, paslanmaz çeliğe ve hatta deri görünümüne kavuşturulabilir.</a:t>
            </a:r>
          </a:p>
        </p:txBody>
      </p:sp>
    </p:spTree>
    <p:extLst>
      <p:ext uri="{BB962C8B-B14F-4D97-AF65-F5344CB8AC3E}">
        <p14:creationId xmlns:p14="http://schemas.microsoft.com/office/powerpoint/2010/main" val="38531099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890464"/>
            <a:ext cx="8712968" cy="594320"/>
          </a:xfrm>
        </p:spPr>
        <p:txBody>
          <a:bodyPr>
            <a:noAutofit/>
          </a:bodyPr>
          <a:lstStyle/>
          <a:p>
            <a:r>
              <a:rPr lang="tr-TR" sz="4000" dirty="0" smtClean="0">
                <a:latin typeface="Trebuchet MS" pitchFamily="34" charset="0"/>
              </a:rPr>
              <a:t>Çinko döküm alaşımlarının avantajları</a:t>
            </a:r>
            <a:endParaRPr lang="tr-TR" sz="4000" dirty="0">
              <a:latin typeface="Trebuchet MS" pitchFamily="34" charset="0"/>
            </a:endParaRPr>
          </a:p>
        </p:txBody>
      </p:sp>
      <p:sp>
        <p:nvSpPr>
          <p:cNvPr id="2" name="Rectangle 1"/>
          <p:cNvSpPr>
            <a:spLocks noChangeArrowheads="1"/>
          </p:cNvSpPr>
          <p:nvPr/>
        </p:nvSpPr>
        <p:spPr bwMode="auto">
          <a:xfrm>
            <a:off x="327220" y="1628800"/>
            <a:ext cx="8816780" cy="221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304704" bIns="6348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tr-TR" altLang="tr-TR" sz="2800" b="1" dirty="0" smtClean="0">
                <a:latin typeface="Trebuchet MS" panose="020B0603020202020204" pitchFamily="34" charset="0"/>
                <a:cs typeface="Arial" pitchFamily="34" charset="0"/>
              </a:rPr>
              <a:t>Üretimde esneklik</a:t>
            </a:r>
          </a:p>
          <a:p>
            <a:pPr marL="457200" marR="0" lvl="0" indent="-457200" algn="l" defTabSz="914400" rtl="0" eaLnBrk="1" fontAlgn="base" latinLnBrk="0" hangingPunct="1">
              <a:lnSpc>
                <a:spcPct val="100000"/>
              </a:lnSpc>
              <a:spcBef>
                <a:spcPct val="0"/>
              </a:spcBef>
              <a:spcAft>
                <a:spcPct val="0"/>
              </a:spcAft>
              <a:buClr>
                <a:schemeClr val="bg2">
                  <a:lumMod val="50000"/>
                </a:schemeClr>
              </a:buClr>
              <a:buSzTx/>
              <a:buFont typeface="Trebuchet MS" panose="020B0603020202020204" pitchFamily="34" charset="0"/>
              <a:buChar char="●"/>
              <a:tabLst/>
            </a:pPr>
            <a:r>
              <a:rPr kumimoji="0" lang="tr-TR" altLang="tr-TR" sz="2800" b="0" i="0" u="none" strike="noStrike" cap="none" normalizeH="0" baseline="0" dirty="0" smtClean="0">
                <a:ln>
                  <a:noFill/>
                </a:ln>
                <a:effectLst/>
                <a:latin typeface="Trebuchet MS" panose="020B0603020202020204" pitchFamily="34" charset="0"/>
                <a:cs typeface="Arial" pitchFamily="34" charset="0"/>
              </a:rPr>
              <a:t>kalite ve miktar ihtiyaçlarına</a:t>
            </a:r>
            <a:r>
              <a:rPr kumimoji="0" lang="tr-TR" altLang="tr-TR" sz="2800" b="0" i="0" u="none" strike="noStrike" cap="none" normalizeH="0" dirty="0" smtClean="0">
                <a:ln>
                  <a:noFill/>
                </a:ln>
                <a:effectLst/>
                <a:latin typeface="Trebuchet MS" panose="020B0603020202020204" pitchFamily="34" charset="0"/>
                <a:cs typeface="Arial" pitchFamily="34" charset="0"/>
              </a:rPr>
              <a:t> uygun olacak şekilde her türlü döküm prosesi ile üretilebilir.</a:t>
            </a:r>
          </a:p>
          <a:p>
            <a:pPr marL="457200" lvl="0" indent="-457200" fontAlgn="base">
              <a:spcBef>
                <a:spcPct val="0"/>
              </a:spcBef>
              <a:spcAft>
                <a:spcPct val="0"/>
              </a:spcAft>
              <a:buClr>
                <a:schemeClr val="bg2">
                  <a:lumMod val="50000"/>
                </a:schemeClr>
              </a:buClr>
              <a:buFont typeface="Trebuchet MS" panose="020B0603020202020204" pitchFamily="34" charset="0"/>
              <a:buChar char="●"/>
            </a:pPr>
            <a:r>
              <a:rPr lang="tr-TR" altLang="tr-TR" sz="2800" dirty="0" err="1" smtClean="0">
                <a:latin typeface="Trebuchet MS" panose="020B0603020202020204" pitchFamily="34" charset="0"/>
                <a:cs typeface="Arial" pitchFamily="34" charset="0"/>
              </a:rPr>
              <a:t>gravite</a:t>
            </a:r>
            <a:r>
              <a:rPr lang="tr-TR" altLang="tr-TR" sz="2800" dirty="0" smtClean="0">
                <a:latin typeface="Trebuchet MS" panose="020B0603020202020204" pitchFamily="34" charset="0"/>
                <a:cs typeface="Arial" pitchFamily="34" charset="0"/>
              </a:rPr>
              <a:t>, kum kalıp, </a:t>
            </a:r>
            <a:r>
              <a:rPr lang="tr-TR" altLang="tr-TR" sz="2800" dirty="0" err="1" smtClean="0">
                <a:latin typeface="Trebuchet MS" panose="020B0603020202020204" pitchFamily="34" charset="0"/>
                <a:cs typeface="Arial" pitchFamily="34" charset="0"/>
              </a:rPr>
              <a:t>kokil</a:t>
            </a:r>
            <a:r>
              <a:rPr lang="tr-TR" altLang="tr-TR" sz="2800" dirty="0" smtClean="0">
                <a:latin typeface="Trebuchet MS" panose="020B0603020202020204" pitchFamily="34" charset="0"/>
                <a:cs typeface="Arial" pitchFamily="34" charset="0"/>
              </a:rPr>
              <a:t> kalıp, plaster kalıp döküm ile de ekonomik üretim mümkün. </a:t>
            </a:r>
          </a:p>
        </p:txBody>
      </p:sp>
      <p:pic>
        <p:nvPicPr>
          <p:cNvPr id="11266" name="Picture 2" descr="http://www.zinc.org/general/checkva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4077652"/>
            <a:ext cx="2376264" cy="2439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6137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602432"/>
            <a:ext cx="8712968" cy="594320"/>
          </a:xfrm>
        </p:spPr>
        <p:txBody>
          <a:bodyPr>
            <a:noAutofit/>
          </a:bodyPr>
          <a:lstStyle/>
          <a:p>
            <a:r>
              <a:rPr lang="tr-TR" sz="4000" dirty="0" smtClean="0">
                <a:latin typeface="Trebuchet MS" pitchFamily="34" charset="0"/>
              </a:rPr>
              <a:t>Çinko döküm alaşımlarının avantajları</a:t>
            </a:r>
            <a:endParaRPr lang="tr-TR" sz="4000" dirty="0">
              <a:latin typeface="Trebuchet MS" pitchFamily="34" charset="0"/>
            </a:endParaRPr>
          </a:p>
        </p:txBody>
      </p:sp>
      <p:sp>
        <p:nvSpPr>
          <p:cNvPr id="2" name="Rectangle 1"/>
          <p:cNvSpPr>
            <a:spLocks noChangeArrowheads="1"/>
          </p:cNvSpPr>
          <p:nvPr/>
        </p:nvSpPr>
        <p:spPr bwMode="auto">
          <a:xfrm>
            <a:off x="395536" y="1484784"/>
            <a:ext cx="8133212" cy="264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304704" bIns="6348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tr-TR" altLang="tr-TR" sz="2800" b="1" dirty="0" smtClean="0">
                <a:latin typeface="Trebuchet MS" panose="020B0603020202020204" pitchFamily="34" charset="0"/>
                <a:cs typeface="Arial" pitchFamily="34" charset="0"/>
              </a:rPr>
              <a:t>Üretimde esneklik</a:t>
            </a:r>
          </a:p>
          <a:p>
            <a:pPr marL="457200" lvl="0" indent="-457200" fontAlgn="base">
              <a:spcBef>
                <a:spcPct val="0"/>
              </a:spcBef>
              <a:spcAft>
                <a:spcPct val="0"/>
              </a:spcAft>
              <a:buClr>
                <a:schemeClr val="bg2">
                  <a:lumMod val="50000"/>
                </a:schemeClr>
              </a:buClr>
              <a:buFont typeface="Trebuchet MS" panose="020B0603020202020204" pitchFamily="34" charset="0"/>
              <a:buChar char="●"/>
            </a:pPr>
            <a:r>
              <a:rPr lang="tr-TR" altLang="tr-TR" sz="2800" dirty="0" smtClean="0">
                <a:latin typeface="Trebuchet MS" panose="020B0603020202020204" pitchFamily="34" charset="0"/>
                <a:cs typeface="Arial" pitchFamily="34" charset="0"/>
              </a:rPr>
              <a:t>Çok sayıda</a:t>
            </a:r>
            <a:r>
              <a:rPr kumimoji="0" lang="tr-TR" altLang="tr-TR" sz="2800" b="0" i="0" u="none" strike="noStrike" cap="none" normalizeH="0" baseline="0" dirty="0" smtClean="0">
                <a:ln>
                  <a:noFill/>
                </a:ln>
                <a:effectLst/>
                <a:latin typeface="Trebuchet MS" panose="020B0603020202020204" pitchFamily="34" charset="0"/>
                <a:cs typeface="Arial" pitchFamily="34" charset="0"/>
              </a:rPr>
              <a:t> parça üretimi için Basınçlı döküm en yaygın üretim yöntemidir.</a:t>
            </a:r>
            <a:endParaRPr kumimoji="0" lang="tr-TR" altLang="tr-TR" sz="2800" b="0" i="0" u="none" strike="noStrike" cap="none" normalizeH="0" dirty="0" smtClean="0">
              <a:ln>
                <a:noFill/>
              </a:ln>
              <a:effectLst/>
              <a:latin typeface="Trebuchet MS" panose="020B0603020202020204"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
                <a:schemeClr val="bg2">
                  <a:lumMod val="50000"/>
                </a:schemeClr>
              </a:buClr>
              <a:buSzTx/>
              <a:buFont typeface="Trebuchet MS" panose="020B0603020202020204" pitchFamily="34" charset="0"/>
              <a:buChar char="●"/>
              <a:tabLst/>
            </a:pPr>
            <a:r>
              <a:rPr lang="tr-TR" altLang="tr-TR" sz="2800" dirty="0" smtClean="0">
                <a:latin typeface="Trebuchet MS" panose="020B0603020202020204" pitchFamily="34" charset="0"/>
                <a:cs typeface="Arial" pitchFamily="34" charset="0"/>
              </a:rPr>
              <a:t>Çinko alaşımları çok dar toleranslarla dökülebildiklerinden sonraki talaşlı imalat adımlarına gerek kalmaz.</a:t>
            </a:r>
            <a:endParaRPr kumimoji="0" lang="tr-TR" altLang="tr-TR" sz="2800" b="0" i="0" u="none" strike="noStrike" cap="none" normalizeH="0" baseline="0" dirty="0" smtClean="0">
              <a:ln>
                <a:noFill/>
              </a:ln>
              <a:effectLst/>
              <a:latin typeface="Trebuchet MS" panose="020B0603020202020204" pitchFamily="34" charset="0"/>
              <a:cs typeface="Arial" pitchFamily="34" charset="0"/>
            </a:endParaRPr>
          </a:p>
        </p:txBody>
      </p:sp>
      <p:pic>
        <p:nvPicPr>
          <p:cNvPr id="11267" name="Picture 3" descr="http://www.zinc.org/general/analyse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4437112"/>
            <a:ext cx="3168352" cy="209111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zinc.org/general/lowspee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5" y="4437112"/>
            <a:ext cx="3212665"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6137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96738" y="1484784"/>
            <a:ext cx="8667750" cy="4680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304704"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tr-TR" altLang="tr-TR" sz="2800" b="1" dirty="0" smtClean="0">
                <a:latin typeface="Trebuchet MS" panose="020B0603020202020204" pitchFamily="34" charset="0"/>
                <a:cs typeface="Arial" pitchFamily="34" charset="0"/>
              </a:rPr>
              <a:t>Mukavemet/</a:t>
            </a:r>
            <a:r>
              <a:rPr lang="tr-TR" altLang="tr-TR" sz="2800" b="1" dirty="0" err="1" smtClean="0">
                <a:latin typeface="Trebuchet MS" panose="020B0603020202020204" pitchFamily="34" charset="0"/>
                <a:cs typeface="Arial" pitchFamily="34" charset="0"/>
              </a:rPr>
              <a:t>süneklik</a:t>
            </a:r>
            <a:r>
              <a:rPr kumimoji="0" lang="tr-TR" altLang="tr-TR" sz="2800" b="0" i="0" u="none" strike="noStrike" cap="none" normalizeH="0" baseline="0" dirty="0" smtClean="0">
                <a:ln>
                  <a:noFill/>
                </a:ln>
                <a:effectLst/>
                <a:latin typeface="Trebuchet MS" panose="020B0603020202020204" pitchFamily="34" charset="0"/>
                <a:cs typeface="Arial" pitchFamily="34" charset="0"/>
              </a:rPr>
              <a:t/>
            </a:r>
            <a:br>
              <a:rPr kumimoji="0" lang="tr-TR" altLang="tr-TR" sz="2800" b="0" i="0" u="none" strike="noStrike" cap="none" normalizeH="0" baseline="0" dirty="0" smtClean="0">
                <a:ln>
                  <a:noFill/>
                </a:ln>
                <a:effectLst/>
                <a:latin typeface="Trebuchet MS" panose="020B0603020202020204" pitchFamily="34" charset="0"/>
                <a:cs typeface="Arial" pitchFamily="34" charset="0"/>
              </a:rPr>
            </a:br>
            <a:r>
              <a:rPr kumimoji="0" lang="tr-TR" altLang="tr-TR" sz="2800" b="0" i="0" u="none" strike="noStrike" cap="none" normalizeH="0" baseline="0" dirty="0" smtClean="0">
                <a:ln>
                  <a:noFill/>
                </a:ln>
                <a:effectLst/>
                <a:latin typeface="Trebuchet MS" panose="020B0603020202020204" pitchFamily="34" charset="0"/>
                <a:cs typeface="Arial" pitchFamily="34" charset="0"/>
              </a:rPr>
              <a:t>yüksek mukavemet (</a:t>
            </a:r>
            <a:r>
              <a:rPr lang="tr-TR" altLang="tr-TR" sz="2800" dirty="0">
                <a:latin typeface="Trebuchet MS" panose="020B0603020202020204" pitchFamily="34" charset="0"/>
                <a:cs typeface="Arial" pitchFamily="34" charset="0"/>
              </a:rPr>
              <a:t>&lt;</a:t>
            </a:r>
            <a:r>
              <a:rPr kumimoji="0" lang="tr-TR" altLang="tr-TR" sz="2800" b="0" i="0" u="none" strike="noStrike" cap="none" normalizeH="0" baseline="0" dirty="0" smtClean="0">
                <a:ln>
                  <a:noFill/>
                </a:ln>
                <a:effectLst/>
                <a:latin typeface="Trebuchet MS" panose="020B0603020202020204" pitchFamily="34" charset="0"/>
                <a:cs typeface="Arial" pitchFamily="34" charset="0"/>
              </a:rPr>
              <a:t>415</a:t>
            </a:r>
            <a:r>
              <a:rPr kumimoji="0" lang="tr-TR" altLang="tr-TR" sz="2800" b="0" i="0" u="none" strike="noStrike" cap="none" normalizeH="0" dirty="0" smtClean="0">
                <a:ln>
                  <a:noFill/>
                </a:ln>
                <a:effectLst/>
                <a:latin typeface="Trebuchet MS" panose="020B0603020202020204" pitchFamily="34" charset="0"/>
                <a:cs typeface="Arial" pitchFamily="34" charset="0"/>
              </a:rPr>
              <a:t> </a:t>
            </a:r>
            <a:r>
              <a:rPr kumimoji="0" lang="tr-TR" altLang="tr-TR" sz="2800" b="0" i="0" u="none" strike="noStrike" cap="none" normalizeH="0" dirty="0" err="1" smtClean="0">
                <a:ln>
                  <a:noFill/>
                </a:ln>
                <a:effectLst/>
                <a:latin typeface="Trebuchet MS" panose="020B0603020202020204" pitchFamily="34" charset="0"/>
                <a:cs typeface="Arial" pitchFamily="34" charset="0"/>
              </a:rPr>
              <a:t>MPa</a:t>
            </a:r>
            <a:r>
              <a:rPr kumimoji="0" lang="tr-TR" altLang="tr-TR" sz="2800" b="0" i="0" u="none" strike="noStrike" cap="none" normalizeH="0" dirty="0" smtClean="0">
                <a:ln>
                  <a:noFill/>
                </a:ln>
                <a:effectLst/>
                <a:latin typeface="Trebuchet MS" panose="020B0603020202020204" pitchFamily="34" charset="0"/>
                <a:cs typeface="Arial" pitchFamily="34" charset="0"/>
              </a:rPr>
              <a:t>)</a:t>
            </a:r>
            <a:r>
              <a:rPr kumimoji="0" lang="tr-TR" altLang="tr-TR" sz="2800" b="0" i="0" u="none" strike="noStrike" cap="none" normalizeH="0" baseline="0" dirty="0" smtClean="0">
                <a:ln>
                  <a:noFill/>
                </a:ln>
                <a:effectLst/>
                <a:latin typeface="Trebuchet MS" panose="020B0603020202020204" pitchFamily="34" charset="0"/>
                <a:cs typeface="Arial" pitchFamily="34" charset="0"/>
              </a:rPr>
              <a:t> ve </a:t>
            </a:r>
            <a:r>
              <a:rPr kumimoji="0" lang="tr-TR" altLang="tr-TR" sz="2800" b="0" i="0" u="none" strike="noStrike" cap="none" normalizeH="0" baseline="0" dirty="0" err="1" smtClean="0">
                <a:ln>
                  <a:noFill/>
                </a:ln>
                <a:effectLst/>
                <a:latin typeface="Trebuchet MS" panose="020B0603020202020204" pitchFamily="34" charset="0"/>
                <a:cs typeface="Arial" pitchFamily="34" charset="0"/>
              </a:rPr>
              <a:t>süneklik</a:t>
            </a:r>
            <a:r>
              <a:rPr kumimoji="0" lang="tr-TR" altLang="tr-TR" sz="2800" b="0" i="0" u="none" strike="noStrike" cap="none" normalizeH="0" baseline="0" dirty="0" smtClean="0">
                <a:ln>
                  <a:noFill/>
                </a:ln>
                <a:effectLst/>
                <a:latin typeface="Trebuchet MS" panose="020B0603020202020204" pitchFamily="34" charset="0"/>
                <a:cs typeface="Arial" pitchFamily="34" charset="0"/>
              </a:rPr>
              <a:t> bir arada. Yüksek şekil verilebilirlik: Eğme, presleme, perçinleme operasyonları için uygun!</a:t>
            </a:r>
          </a:p>
          <a:p>
            <a:pPr marL="0" marR="0" lvl="0" indent="0" algn="l" defTabSz="914400" rtl="0" eaLnBrk="0" fontAlgn="b" latinLnBrk="0" hangingPunct="0">
              <a:lnSpc>
                <a:spcPct val="100000"/>
              </a:lnSpc>
              <a:spcBef>
                <a:spcPts val="1200"/>
              </a:spcBef>
              <a:spcAft>
                <a:spcPct val="0"/>
              </a:spcAft>
              <a:buClrTx/>
              <a:buSzTx/>
              <a:buFontTx/>
              <a:buNone/>
              <a:tabLst/>
            </a:pPr>
            <a:r>
              <a:rPr lang="tr-TR" altLang="tr-TR" sz="2800" b="1" dirty="0" smtClean="0">
                <a:latin typeface="Trebuchet MS" panose="020B0603020202020204" pitchFamily="34" charset="0"/>
                <a:cs typeface="Arial" pitchFamily="34" charset="0"/>
              </a:rPr>
              <a:t>tokluk</a:t>
            </a:r>
            <a:r>
              <a:rPr kumimoji="0" lang="tr-TR" altLang="tr-TR" sz="2800" b="0" i="0" u="none" strike="noStrike" cap="none" normalizeH="0" baseline="0" dirty="0" smtClean="0">
                <a:ln>
                  <a:noFill/>
                </a:ln>
                <a:effectLst/>
                <a:latin typeface="Trebuchet MS" panose="020B0603020202020204" pitchFamily="34" charset="0"/>
                <a:cs typeface="Arial" pitchFamily="34" charset="0"/>
              </a:rPr>
              <a:t>                             </a:t>
            </a:r>
            <a:br>
              <a:rPr kumimoji="0" lang="tr-TR" altLang="tr-TR" sz="2800" b="0" i="0" u="none" strike="noStrike" cap="none" normalizeH="0" baseline="0" dirty="0" smtClean="0">
                <a:ln>
                  <a:noFill/>
                </a:ln>
                <a:effectLst/>
                <a:latin typeface="Trebuchet MS" panose="020B0603020202020204" pitchFamily="34" charset="0"/>
                <a:cs typeface="Arial" pitchFamily="34" charset="0"/>
              </a:rPr>
            </a:br>
            <a:r>
              <a:rPr kumimoji="0" lang="tr-TR" altLang="tr-TR" sz="2800" b="0" i="0" u="none" strike="noStrike" cap="none" normalizeH="0" baseline="0" dirty="0" err="1" smtClean="0">
                <a:ln>
                  <a:noFill/>
                </a:ln>
                <a:effectLst/>
                <a:latin typeface="Trebuchet MS" panose="020B0603020202020204" pitchFamily="34" charset="0"/>
                <a:cs typeface="Arial" pitchFamily="34" charset="0"/>
              </a:rPr>
              <a:t>tokluk</a:t>
            </a:r>
            <a:r>
              <a:rPr kumimoji="0" lang="tr-TR" altLang="tr-TR" sz="2800" b="0" i="0" u="none" strike="noStrike" cap="none" normalizeH="0" baseline="0" dirty="0" smtClean="0">
                <a:ln>
                  <a:noFill/>
                </a:ln>
                <a:effectLst/>
                <a:latin typeface="Trebuchet MS" panose="020B0603020202020204" pitchFamily="34" charset="0"/>
                <a:cs typeface="Arial" pitchFamily="34" charset="0"/>
              </a:rPr>
              <a:t> ve mukavemeti bir arada çok az alaşımda var</a:t>
            </a:r>
          </a:p>
          <a:p>
            <a:pPr marL="0" marR="0" lvl="0" indent="0" algn="l" defTabSz="914400" rtl="0" eaLnBrk="0" fontAlgn="b" latinLnBrk="0" hangingPunct="0">
              <a:lnSpc>
                <a:spcPct val="100000"/>
              </a:lnSpc>
              <a:spcBef>
                <a:spcPct val="0"/>
              </a:spcBef>
              <a:spcAft>
                <a:spcPct val="0"/>
              </a:spcAft>
              <a:buClrTx/>
              <a:buSzTx/>
              <a:buFontTx/>
              <a:buNone/>
              <a:tabLst/>
            </a:pPr>
            <a:r>
              <a:rPr lang="tr-TR" altLang="tr-TR" sz="2800" dirty="0" smtClean="0">
                <a:latin typeface="Trebuchet MS" panose="020B0603020202020204" pitchFamily="34" charset="0"/>
                <a:cs typeface="Arial" pitchFamily="34" charset="0"/>
              </a:rPr>
              <a:t>Darbe tokluğu döküm alüminyum, gri dökme demir ve plastiklerden daha yüksektir.</a:t>
            </a:r>
            <a:endParaRPr kumimoji="0" lang="tr-TR" altLang="tr-TR" sz="2800" b="0" i="0" u="none" strike="noStrike" cap="none" normalizeH="0" baseline="0" dirty="0" smtClean="0">
              <a:ln>
                <a:noFill/>
              </a:ln>
              <a:effectLst/>
              <a:latin typeface="Trebuchet MS" panose="020B0603020202020204" pitchFamily="34" charset="0"/>
              <a:cs typeface="Arial" pitchFamily="34" charset="0"/>
            </a:endParaRPr>
          </a:p>
          <a:p>
            <a:pPr marL="0" marR="0" lvl="0" indent="0" algn="l" defTabSz="914400" rtl="0" eaLnBrk="0" fontAlgn="base" latinLnBrk="0" hangingPunct="0">
              <a:lnSpc>
                <a:spcPct val="100000"/>
              </a:lnSpc>
              <a:spcBef>
                <a:spcPts val="1200"/>
              </a:spcBef>
              <a:spcAft>
                <a:spcPct val="0"/>
              </a:spcAft>
              <a:buClrTx/>
              <a:buSzTx/>
              <a:buFontTx/>
              <a:buNone/>
              <a:tabLst/>
            </a:pPr>
            <a:r>
              <a:rPr lang="tr-TR" altLang="tr-TR" sz="2800" b="1" dirty="0" err="1" smtClean="0">
                <a:latin typeface="Trebuchet MS" panose="020B0603020202020204" pitchFamily="34" charset="0"/>
                <a:cs typeface="Arial" pitchFamily="34" charset="0"/>
              </a:rPr>
              <a:t>rijidlik</a:t>
            </a:r>
            <a:r>
              <a:rPr kumimoji="0" lang="tr-TR" altLang="tr-TR" sz="2800" b="0" i="0" u="none" strike="noStrike" cap="none" normalizeH="0" baseline="0" dirty="0" smtClean="0">
                <a:ln>
                  <a:noFill/>
                </a:ln>
                <a:effectLst/>
                <a:latin typeface="Trebuchet MS" panose="020B0603020202020204" pitchFamily="34" charset="0"/>
                <a:cs typeface="Arial" pitchFamily="34" charset="0"/>
              </a:rPr>
              <a:t/>
            </a:r>
            <a:br>
              <a:rPr kumimoji="0" lang="tr-TR" altLang="tr-TR" sz="2800" b="0" i="0" u="none" strike="noStrike" cap="none" normalizeH="0" baseline="0" dirty="0" smtClean="0">
                <a:ln>
                  <a:noFill/>
                </a:ln>
                <a:effectLst/>
                <a:latin typeface="Trebuchet MS" panose="020B0603020202020204" pitchFamily="34" charset="0"/>
                <a:cs typeface="Arial" pitchFamily="34" charset="0"/>
              </a:rPr>
            </a:br>
            <a:r>
              <a:rPr lang="tr-TR" altLang="tr-TR" sz="2800" dirty="0" smtClean="0">
                <a:latin typeface="Trebuchet MS" panose="020B0603020202020204" pitchFamily="34" charset="0"/>
                <a:cs typeface="Arial" pitchFamily="34" charset="0"/>
              </a:rPr>
              <a:t>mühendislik plastiklerinden daha iyidir.</a:t>
            </a:r>
          </a:p>
        </p:txBody>
      </p:sp>
      <p:sp>
        <p:nvSpPr>
          <p:cNvPr id="8" name="Başlık 3"/>
          <p:cNvSpPr>
            <a:spLocks noGrp="1"/>
          </p:cNvSpPr>
          <p:nvPr>
            <p:ph type="title"/>
          </p:nvPr>
        </p:nvSpPr>
        <p:spPr>
          <a:xfrm>
            <a:off x="251520" y="746448"/>
            <a:ext cx="8712968" cy="594320"/>
          </a:xfrm>
        </p:spPr>
        <p:txBody>
          <a:bodyPr>
            <a:noAutofit/>
          </a:bodyPr>
          <a:lstStyle/>
          <a:p>
            <a:r>
              <a:rPr lang="tr-TR" sz="4000" dirty="0" smtClean="0">
                <a:latin typeface="Trebuchet MS" pitchFamily="34" charset="0"/>
              </a:rPr>
              <a:t>Çinko döküm alaşımlarının avantajları</a:t>
            </a:r>
            <a:endParaRPr lang="tr-TR" sz="4000" dirty="0">
              <a:latin typeface="Trebuchet MS" pitchFamily="34" charset="0"/>
            </a:endParaRPr>
          </a:p>
        </p:txBody>
      </p:sp>
    </p:spTree>
    <p:extLst>
      <p:ext uri="{BB962C8B-B14F-4D97-AF65-F5344CB8AC3E}">
        <p14:creationId xmlns:p14="http://schemas.microsoft.com/office/powerpoint/2010/main" val="32481875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23528" y="1484784"/>
            <a:ext cx="8661044" cy="4803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304704"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tr-TR" altLang="tr-TR" sz="2800" b="1" dirty="0" err="1" smtClean="0">
                <a:latin typeface="Trebuchet MS" panose="020B0603020202020204" pitchFamily="34" charset="0"/>
                <a:cs typeface="Arial" pitchFamily="34" charset="0"/>
              </a:rPr>
              <a:t>Kıvılcımlanmaz</a:t>
            </a:r>
            <a:endParaRPr lang="tr-TR" altLang="tr-TR" sz="2800" b="1" dirty="0" smtClean="0">
              <a:latin typeface="Trebuchet MS" panose="020B0603020202020204"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2800" b="0" i="0" u="none" strike="noStrike" cap="none" normalizeH="0" baseline="0" dirty="0" smtClean="0">
                <a:ln>
                  <a:noFill/>
                </a:ln>
                <a:effectLst/>
                <a:latin typeface="Trebuchet MS" panose="020B0603020202020204" pitchFamily="34" charset="0"/>
                <a:cs typeface="Arial" pitchFamily="34" charset="0"/>
              </a:rPr>
              <a:t>Çinko</a:t>
            </a:r>
            <a:r>
              <a:rPr kumimoji="0" lang="tr-TR" altLang="tr-TR" sz="2800" b="0" i="0" u="none" strike="noStrike" cap="none" normalizeH="0" dirty="0" smtClean="0">
                <a:ln>
                  <a:noFill/>
                </a:ln>
                <a:effectLst/>
                <a:latin typeface="Trebuchet MS" panose="020B0603020202020204" pitchFamily="34" charset="0"/>
                <a:cs typeface="Arial" pitchFamily="34" charset="0"/>
              </a:rPr>
              <a:t> alaşımları </a:t>
            </a:r>
            <a:r>
              <a:rPr kumimoji="0" lang="tr-TR" altLang="tr-TR" sz="2800" b="0" i="0" u="none" strike="noStrike" cap="none" normalizeH="0" dirty="0" err="1" smtClean="0">
                <a:ln>
                  <a:noFill/>
                </a:ln>
                <a:effectLst/>
                <a:latin typeface="Trebuchet MS" panose="020B0603020202020204" pitchFamily="34" charset="0"/>
                <a:cs typeface="Arial" pitchFamily="34" charset="0"/>
              </a:rPr>
              <a:t>kıvılcımlanmaz</a:t>
            </a:r>
            <a:r>
              <a:rPr kumimoji="0" lang="tr-TR" altLang="tr-TR" sz="2800" b="0" i="0" u="none" strike="noStrike" cap="none" normalizeH="0" dirty="0" smtClean="0">
                <a:ln>
                  <a:noFill/>
                </a:ln>
                <a:effectLst/>
                <a:latin typeface="Trebuchet MS" panose="020B0603020202020204" pitchFamily="34" charset="0"/>
                <a:cs typeface="Arial" pitchFamily="34" charset="0"/>
              </a:rPr>
              <a:t> ve kömür madenleri, tankerler, rafineri gibi tehlikeli bölgelerde kullanımı sakıncasızdır.</a:t>
            </a:r>
            <a:r>
              <a:rPr kumimoji="0" lang="tr-TR" altLang="tr-TR" sz="2800" b="0" i="0" u="none" strike="noStrike" cap="none" normalizeH="0" baseline="0" dirty="0" smtClean="0">
                <a:ln>
                  <a:noFill/>
                </a:ln>
                <a:effectLst/>
                <a:latin typeface="Trebuchet MS" panose="020B0603020202020204" pitchFamily="34" charset="0"/>
                <a:cs typeface="Arial" pitchFamily="34" charset="0"/>
              </a:rPr>
              <a:t/>
            </a:r>
            <a:br>
              <a:rPr kumimoji="0" lang="tr-TR" altLang="tr-TR" sz="2800" b="0" i="0" u="none" strike="noStrike" cap="none" normalizeH="0" baseline="0" dirty="0" smtClean="0">
                <a:ln>
                  <a:noFill/>
                </a:ln>
                <a:effectLst/>
                <a:latin typeface="Trebuchet MS" panose="020B0603020202020204" pitchFamily="34" charset="0"/>
                <a:cs typeface="Arial" pitchFamily="34" charset="0"/>
              </a:rPr>
            </a:br>
            <a:endParaRPr kumimoji="0" lang="tr-TR" altLang="tr-TR" sz="2800" b="0" i="0" u="none" strike="noStrike" cap="none" normalizeH="0" baseline="0" dirty="0" smtClean="0">
              <a:ln>
                <a:noFill/>
              </a:ln>
              <a:effectLst/>
              <a:latin typeface="Trebuchet MS" panose="020B0603020202020204"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tr-TR" altLang="tr-TR" sz="2800" b="1" dirty="0" err="1" smtClean="0">
                <a:latin typeface="Trebuchet MS" panose="020B0603020202020204" pitchFamily="34" charset="0"/>
                <a:cs typeface="Arial" pitchFamily="34" charset="0"/>
              </a:rPr>
              <a:t>Yataklama</a:t>
            </a:r>
            <a:r>
              <a:rPr lang="tr-TR" altLang="tr-TR" sz="2800" b="1" dirty="0" smtClean="0">
                <a:latin typeface="Trebuchet MS" panose="020B0603020202020204" pitchFamily="34" charset="0"/>
                <a:cs typeface="Arial" pitchFamily="34" charset="0"/>
              </a:rPr>
              <a:t> özellikleri</a:t>
            </a:r>
            <a:r>
              <a:rPr kumimoji="0" lang="tr-TR" altLang="tr-TR" sz="2800" b="1" i="0" u="none" strike="noStrike" cap="none" normalizeH="0" baseline="0" dirty="0" smtClean="0">
                <a:ln>
                  <a:noFill/>
                </a:ln>
                <a:effectLst/>
                <a:latin typeface="Trebuchet MS" panose="020B0603020202020204" pitchFamily="34" charset="0"/>
                <a:cs typeface="Arial" pitchFamily="34" charset="0"/>
              </a:rPr>
              <a:t/>
            </a:r>
            <a:br>
              <a:rPr kumimoji="0" lang="tr-TR" altLang="tr-TR" sz="2800" b="1" i="0" u="none" strike="noStrike" cap="none" normalizeH="0" baseline="0" dirty="0" smtClean="0">
                <a:ln>
                  <a:noFill/>
                </a:ln>
                <a:effectLst/>
                <a:latin typeface="Trebuchet MS" panose="020B0603020202020204" pitchFamily="34" charset="0"/>
                <a:cs typeface="Arial" pitchFamily="34" charset="0"/>
              </a:rPr>
            </a:br>
            <a:r>
              <a:rPr kumimoji="0" lang="tr-TR" altLang="tr-TR" sz="2800" b="0" i="0" u="none" strike="noStrike" cap="none" normalizeH="0" baseline="0" dirty="0" smtClean="0">
                <a:ln>
                  <a:noFill/>
                </a:ln>
                <a:effectLst/>
                <a:latin typeface="Trebuchet MS" panose="020B0603020202020204" pitchFamily="34" charset="0"/>
                <a:cs typeface="Arial" pitchFamily="34" charset="0"/>
              </a:rPr>
              <a:t>çinkonun mükemmel </a:t>
            </a:r>
            <a:r>
              <a:rPr kumimoji="0" lang="tr-TR" altLang="tr-TR" sz="2800" b="0" i="0" u="none" strike="noStrike" cap="none" normalizeH="0" baseline="0" dirty="0" err="1" smtClean="0">
                <a:ln>
                  <a:noFill/>
                </a:ln>
                <a:effectLst/>
                <a:latin typeface="Trebuchet MS" panose="020B0603020202020204" pitchFamily="34" charset="0"/>
                <a:cs typeface="Arial" pitchFamily="34" charset="0"/>
              </a:rPr>
              <a:t>yataklama</a:t>
            </a:r>
            <a:r>
              <a:rPr kumimoji="0" lang="tr-TR" altLang="tr-TR" sz="2800" b="0" i="0" u="none" strike="noStrike" cap="none" normalizeH="0" baseline="0" dirty="0" smtClean="0">
                <a:ln>
                  <a:noFill/>
                </a:ln>
                <a:effectLst/>
                <a:latin typeface="Trebuchet MS" panose="020B0603020202020204" pitchFamily="34" charset="0"/>
                <a:cs typeface="Arial" pitchFamily="34" charset="0"/>
              </a:rPr>
              <a:t> özelliği sayesinde tasarımda aşınma </a:t>
            </a:r>
            <a:r>
              <a:rPr lang="tr-TR" altLang="tr-TR" sz="2800" dirty="0" smtClean="0">
                <a:latin typeface="Trebuchet MS" panose="020B0603020202020204" pitchFamily="34" charset="0"/>
                <a:cs typeface="Arial" pitchFamily="34" charset="0"/>
              </a:rPr>
              <a:t>önlem parçaları ve bilezikler gereksizdir. Örneğin ağır iş endüstriyel uygulamalarında çinko alaşımları bronzlardan daha üstündür.</a:t>
            </a:r>
          </a:p>
        </p:txBody>
      </p:sp>
      <p:sp>
        <p:nvSpPr>
          <p:cNvPr id="8" name="Başlık 3"/>
          <p:cNvSpPr>
            <a:spLocks noGrp="1"/>
          </p:cNvSpPr>
          <p:nvPr>
            <p:ph type="title"/>
          </p:nvPr>
        </p:nvSpPr>
        <p:spPr>
          <a:xfrm>
            <a:off x="251520" y="602432"/>
            <a:ext cx="8892480" cy="594320"/>
          </a:xfrm>
        </p:spPr>
        <p:txBody>
          <a:bodyPr>
            <a:noAutofit/>
          </a:bodyPr>
          <a:lstStyle/>
          <a:p>
            <a:r>
              <a:rPr lang="tr-TR" sz="4000" dirty="0" smtClean="0">
                <a:latin typeface="Trebuchet MS" pitchFamily="34" charset="0"/>
              </a:rPr>
              <a:t>Çinko döküm alaşımlarının avantajları</a:t>
            </a:r>
            <a:endParaRPr lang="tr-TR" sz="4000" dirty="0">
              <a:latin typeface="Trebuchet MS" pitchFamily="34" charset="0"/>
            </a:endParaRPr>
          </a:p>
        </p:txBody>
      </p:sp>
    </p:spTree>
    <p:extLst>
      <p:ext uri="{BB962C8B-B14F-4D97-AF65-F5344CB8AC3E}">
        <p14:creationId xmlns:p14="http://schemas.microsoft.com/office/powerpoint/2010/main" val="8689756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75452" y="1432292"/>
            <a:ext cx="8228996" cy="437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304704" bIns="63480" numCol="1" anchor="ctr" anchorCtr="0" compatLnSpc="1">
            <a:prstTxWarp prst="textNoShape">
              <a:avLst/>
            </a:prstTxWarp>
            <a:spAutoFit/>
          </a:bodyPr>
          <a:lstStyle/>
          <a:p>
            <a:pPr marL="0" marR="0" lvl="0" indent="0" algn="l" defTabSz="914400" rtl="0" eaLnBrk="0" fontAlgn="b" latinLnBrk="0" hangingPunct="0">
              <a:lnSpc>
                <a:spcPct val="100000"/>
              </a:lnSpc>
              <a:spcBef>
                <a:spcPct val="0"/>
              </a:spcBef>
              <a:spcAft>
                <a:spcPct val="0"/>
              </a:spcAft>
              <a:buClrTx/>
              <a:buSzTx/>
              <a:buFontTx/>
              <a:buNone/>
              <a:tabLst/>
            </a:pPr>
            <a:r>
              <a:rPr lang="tr-TR" altLang="tr-TR" sz="2800" b="1" dirty="0" smtClean="0">
                <a:latin typeface="Trebuchet MS" panose="020B0603020202020204" pitchFamily="34" charset="0"/>
                <a:cs typeface="Arial" pitchFamily="34" charset="0"/>
              </a:rPr>
              <a:t>Yüzey işlemlerine uygunluk</a:t>
            </a:r>
            <a:r>
              <a:rPr kumimoji="0" lang="tr-TR" altLang="tr-TR" sz="2800" b="1" i="0" u="none" strike="noStrike" cap="none" normalizeH="0" baseline="0" dirty="0" smtClean="0">
                <a:ln>
                  <a:noFill/>
                </a:ln>
                <a:effectLst/>
                <a:latin typeface="Trebuchet MS" panose="020B0603020202020204" pitchFamily="34" charset="0"/>
                <a:cs typeface="Arial" pitchFamily="34" charset="0"/>
              </a:rPr>
              <a:t>  </a:t>
            </a:r>
            <a:r>
              <a:rPr kumimoji="0" lang="tr-TR" altLang="tr-TR" sz="2800" b="0" i="0" u="none" strike="noStrike" cap="none" normalizeH="0" baseline="0" dirty="0" smtClean="0">
                <a:ln>
                  <a:noFill/>
                </a:ln>
                <a:effectLst/>
                <a:latin typeface="Trebuchet MS" panose="020B0603020202020204" pitchFamily="34" charset="0"/>
                <a:cs typeface="Arial" pitchFamily="34" charset="0"/>
              </a:rPr>
              <a:t>       </a:t>
            </a:r>
            <a:br>
              <a:rPr kumimoji="0" lang="tr-TR" altLang="tr-TR" sz="2800" b="0" i="0" u="none" strike="noStrike" cap="none" normalizeH="0" baseline="0" dirty="0" smtClean="0">
                <a:ln>
                  <a:noFill/>
                </a:ln>
                <a:effectLst/>
                <a:latin typeface="Trebuchet MS" panose="020B0603020202020204" pitchFamily="34" charset="0"/>
                <a:cs typeface="Arial" pitchFamily="34" charset="0"/>
              </a:rPr>
            </a:br>
            <a:r>
              <a:rPr kumimoji="0" lang="tr-TR" altLang="tr-TR" sz="2800" b="0" i="0" u="none" strike="noStrike" cap="none" normalizeH="0" baseline="0" dirty="0" smtClean="0">
                <a:ln>
                  <a:noFill/>
                </a:ln>
                <a:effectLst/>
                <a:latin typeface="Trebuchet MS" panose="020B0603020202020204" pitchFamily="34" charset="0"/>
                <a:cs typeface="Arial" pitchFamily="34" charset="0"/>
              </a:rPr>
              <a:t>çinko dökümler dekoratif ve işlevsel nedenlerle kolayca ve ekonomik olarak parlatılabilir, kaplanabilir, boyanabilir, </a:t>
            </a:r>
            <a:r>
              <a:rPr kumimoji="0" lang="tr-TR" altLang="tr-TR" sz="2800" b="0" i="0" u="none" strike="noStrike" cap="none" normalizeH="0" baseline="0" dirty="0" err="1" smtClean="0">
                <a:ln>
                  <a:noFill/>
                </a:ln>
                <a:effectLst/>
                <a:latin typeface="Trebuchet MS" panose="020B0603020202020204" pitchFamily="34" charset="0"/>
                <a:cs typeface="Arial" pitchFamily="34" charset="0"/>
              </a:rPr>
              <a:t>kromatlanabilir</a:t>
            </a:r>
            <a:r>
              <a:rPr kumimoji="0" lang="tr-TR" altLang="tr-TR" sz="2800" b="0" i="0" u="none" strike="noStrike" cap="none" normalizeH="0" baseline="0" dirty="0" smtClean="0">
                <a:ln>
                  <a:noFill/>
                </a:ln>
                <a:effectLst/>
                <a:latin typeface="Trebuchet MS" panose="020B0603020202020204" pitchFamily="34" charset="0"/>
                <a:cs typeface="Arial" pitchFamily="34" charset="0"/>
              </a:rPr>
              <a:t> veya </a:t>
            </a:r>
            <a:r>
              <a:rPr kumimoji="0" lang="tr-TR" altLang="tr-TR" sz="2800" b="0" i="0" u="none" strike="noStrike" cap="none" normalizeH="0" baseline="0" dirty="0" err="1" smtClean="0">
                <a:ln>
                  <a:noFill/>
                </a:ln>
                <a:effectLst/>
                <a:latin typeface="Trebuchet MS" panose="020B0603020202020204" pitchFamily="34" charset="0"/>
                <a:cs typeface="Arial" pitchFamily="34" charset="0"/>
              </a:rPr>
              <a:t>eloksal</a:t>
            </a:r>
            <a:r>
              <a:rPr kumimoji="0" lang="tr-TR" altLang="tr-TR" sz="2800" b="0" i="0" u="none" strike="noStrike" cap="none" normalizeH="0" baseline="0" dirty="0" smtClean="0">
                <a:ln>
                  <a:noFill/>
                </a:ln>
                <a:effectLst/>
                <a:latin typeface="Trebuchet MS" panose="020B0603020202020204" pitchFamily="34" charset="0"/>
                <a:cs typeface="Arial" pitchFamily="34" charset="0"/>
              </a:rPr>
              <a:t> yapılabilir.  </a:t>
            </a:r>
          </a:p>
          <a:p>
            <a:pPr marL="0" marR="0" lvl="0" indent="0" algn="l" defTabSz="914400" rtl="0" eaLnBrk="0" fontAlgn="b" latinLnBrk="0" hangingPunct="0">
              <a:lnSpc>
                <a:spcPct val="100000"/>
              </a:lnSpc>
              <a:spcBef>
                <a:spcPct val="0"/>
              </a:spcBef>
              <a:spcAft>
                <a:spcPct val="0"/>
              </a:spcAft>
              <a:buClrTx/>
              <a:buSzTx/>
              <a:buFontTx/>
              <a:buNone/>
              <a:tabLst/>
            </a:pPr>
            <a:endParaRPr lang="tr-TR" altLang="tr-TR" sz="2800" dirty="0">
              <a:latin typeface="Trebuchet MS" panose="020B0603020202020204" pitchFamily="34" charset="0"/>
              <a:cs typeface="Arial" pitchFamily="34" charset="0"/>
            </a:endParaRPr>
          </a:p>
          <a:p>
            <a:pPr eaLnBrk="0" fontAlgn="b" hangingPunct="0">
              <a:spcBef>
                <a:spcPct val="0"/>
              </a:spcBef>
              <a:spcAft>
                <a:spcPct val="0"/>
              </a:spcAft>
            </a:pPr>
            <a:r>
              <a:rPr lang="tr-TR" altLang="tr-TR" sz="2800" b="1" dirty="0" err="1">
                <a:latin typeface="Trebuchet MS" panose="020B0603020202020204" pitchFamily="34" charset="0"/>
                <a:cs typeface="Arial" pitchFamily="34" charset="0"/>
              </a:rPr>
              <a:t>Dökülebilirlik</a:t>
            </a:r>
            <a:r>
              <a:rPr lang="tr-TR" altLang="tr-TR" sz="2800" b="1" dirty="0">
                <a:latin typeface="Trebuchet MS" panose="020B0603020202020204" pitchFamily="34" charset="0"/>
                <a:cs typeface="Arial" pitchFamily="34" charset="0"/>
              </a:rPr>
              <a:t>-ince kesit</a:t>
            </a:r>
            <a:br>
              <a:rPr lang="tr-TR" altLang="tr-TR" sz="2800" b="1" dirty="0">
                <a:latin typeface="Trebuchet MS" panose="020B0603020202020204" pitchFamily="34" charset="0"/>
                <a:cs typeface="Arial" pitchFamily="34" charset="0"/>
              </a:rPr>
            </a:br>
            <a:r>
              <a:rPr lang="tr-TR" altLang="tr-TR" sz="2800" dirty="0">
                <a:latin typeface="Trebuchet MS" panose="020B0603020202020204" pitchFamily="34" charset="0"/>
                <a:cs typeface="Arial" pitchFamily="34" charset="0"/>
              </a:rPr>
              <a:t>her türlü döküm yönteminde yüksek akışkanlık çinko alaşımlarının çok ince kesitler halinde dökülebilmesine imkan tanır</a:t>
            </a:r>
            <a:r>
              <a:rPr lang="tr-TR" altLang="tr-TR" sz="2800" dirty="0" smtClean="0">
                <a:latin typeface="Trebuchet MS" panose="020B0603020202020204" pitchFamily="34" charset="0"/>
                <a:cs typeface="Arial" pitchFamily="34" charset="0"/>
              </a:rPr>
              <a:t>.</a:t>
            </a:r>
            <a:endParaRPr lang="tr-TR" altLang="tr-TR" sz="2800" dirty="0">
              <a:latin typeface="Trebuchet MS" panose="020B0603020202020204" pitchFamily="34" charset="0"/>
              <a:cs typeface="Arial" pitchFamily="34" charset="0"/>
            </a:endParaRPr>
          </a:p>
        </p:txBody>
      </p:sp>
      <p:sp>
        <p:nvSpPr>
          <p:cNvPr id="8" name="Başlık 3"/>
          <p:cNvSpPr>
            <a:spLocks noGrp="1"/>
          </p:cNvSpPr>
          <p:nvPr>
            <p:ph type="title"/>
          </p:nvPr>
        </p:nvSpPr>
        <p:spPr>
          <a:xfrm>
            <a:off x="179512" y="602432"/>
            <a:ext cx="8964488" cy="594320"/>
          </a:xfrm>
        </p:spPr>
        <p:txBody>
          <a:bodyPr>
            <a:noAutofit/>
          </a:bodyPr>
          <a:lstStyle/>
          <a:p>
            <a:r>
              <a:rPr lang="tr-TR" sz="4000" dirty="0" smtClean="0">
                <a:latin typeface="Trebuchet MS" pitchFamily="34" charset="0"/>
              </a:rPr>
              <a:t>Çinko döküm alaşımlarının avantajları</a:t>
            </a:r>
            <a:endParaRPr lang="tr-TR" sz="4000" dirty="0">
              <a:latin typeface="Trebuchet MS" pitchFamily="34" charset="0"/>
            </a:endParaRPr>
          </a:p>
        </p:txBody>
      </p:sp>
    </p:spTree>
    <p:extLst>
      <p:ext uri="{BB962C8B-B14F-4D97-AF65-F5344CB8AC3E}">
        <p14:creationId xmlns:p14="http://schemas.microsoft.com/office/powerpoint/2010/main" val="23624890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818456"/>
            <a:ext cx="7344816" cy="594320"/>
          </a:xfrm>
        </p:spPr>
        <p:txBody>
          <a:bodyPr>
            <a:normAutofit fontScale="90000"/>
          </a:bodyPr>
          <a:lstStyle/>
          <a:p>
            <a:r>
              <a:rPr lang="tr-TR" dirty="0" smtClean="0">
                <a:latin typeface="Trebuchet MS" panose="020B0603020202020204" pitchFamily="34" charset="0"/>
              </a:rPr>
              <a:t>Çinko</a:t>
            </a:r>
            <a:endParaRPr lang="tr-TR" dirty="0">
              <a:latin typeface="Trebuchet MS" panose="020B0603020202020204" pitchFamily="34" charset="0"/>
            </a:endParaRPr>
          </a:p>
        </p:txBody>
      </p:sp>
      <p:graphicFrame>
        <p:nvGraphicFramePr>
          <p:cNvPr id="2" name="Tablo 1"/>
          <p:cNvGraphicFramePr>
            <a:graphicFrameLocks noGrp="1"/>
          </p:cNvGraphicFramePr>
          <p:nvPr>
            <p:extLst>
              <p:ext uri="{D42A27DB-BD31-4B8C-83A1-F6EECF244321}">
                <p14:modId xmlns:p14="http://schemas.microsoft.com/office/powerpoint/2010/main" val="1718654990"/>
              </p:ext>
            </p:extLst>
          </p:nvPr>
        </p:nvGraphicFramePr>
        <p:xfrm>
          <a:off x="539552" y="1971640"/>
          <a:ext cx="8208912" cy="3977640"/>
        </p:xfrm>
        <a:graphic>
          <a:graphicData uri="http://schemas.openxmlformats.org/drawingml/2006/table">
            <a:tbl>
              <a:tblPr/>
              <a:tblGrid>
                <a:gridCol w="5184576"/>
                <a:gridCol w="3024336"/>
              </a:tblGrid>
              <a:tr h="0">
                <a:tc>
                  <a:txBody>
                    <a:bodyPr/>
                    <a:lstStyle/>
                    <a:p>
                      <a:r>
                        <a:rPr lang="tr-TR" sz="2800" dirty="0" smtClean="0">
                          <a:latin typeface="Trebuchet MS" panose="020B0603020202020204" pitchFamily="34" charset="0"/>
                        </a:rPr>
                        <a:t>sembol</a:t>
                      </a:r>
                      <a:endParaRPr lang="tr-TR" sz="2800" dirty="0">
                        <a:latin typeface="Trebuchet MS" panose="020B0603020202020204" pitchFamily="34" charset="0"/>
                      </a:endParaRPr>
                    </a:p>
                  </a:txBody>
                  <a:tcPr marL="7620" marR="7620" marT="7620" marB="7620" anchor="ctr">
                    <a:lnL>
                      <a:noFill/>
                    </a:lnL>
                    <a:lnR>
                      <a:noFill/>
                    </a:lnR>
                    <a:lnT>
                      <a:noFill/>
                    </a:lnT>
                    <a:lnB>
                      <a:noFill/>
                    </a:lnB>
                  </a:tcPr>
                </a:tc>
                <a:tc>
                  <a:txBody>
                    <a:bodyPr/>
                    <a:lstStyle/>
                    <a:p>
                      <a:r>
                        <a:rPr lang="tr-TR" sz="2800" dirty="0" err="1" smtClean="0">
                          <a:latin typeface="Trebuchet MS" panose="020B0603020202020204" pitchFamily="34" charset="0"/>
                        </a:rPr>
                        <a:t>Zn</a:t>
                      </a:r>
                      <a:endParaRPr lang="tr-TR" sz="2800" dirty="0">
                        <a:latin typeface="Trebuchet MS" panose="020B0603020202020204" pitchFamily="34" charset="0"/>
                      </a:endParaRPr>
                    </a:p>
                  </a:txBody>
                  <a:tcPr marL="7620" marR="7620" marT="7620" marB="7620" anchor="ctr">
                    <a:lnL>
                      <a:noFill/>
                    </a:lnL>
                    <a:lnR>
                      <a:noFill/>
                    </a:lnR>
                    <a:lnT>
                      <a:noFill/>
                    </a:lnT>
                    <a:lnB>
                      <a:noFill/>
                    </a:lnB>
                  </a:tcPr>
                </a:tc>
              </a:tr>
              <a:tr h="0">
                <a:tc>
                  <a:txBody>
                    <a:bodyPr/>
                    <a:lstStyle/>
                    <a:p>
                      <a:r>
                        <a:rPr lang="tr-TR" sz="2800" dirty="0" smtClean="0">
                          <a:latin typeface="Trebuchet MS" panose="020B0603020202020204" pitchFamily="34" charset="0"/>
                        </a:rPr>
                        <a:t>Atom</a:t>
                      </a:r>
                      <a:r>
                        <a:rPr lang="tr-TR" sz="2800" baseline="0" dirty="0" smtClean="0">
                          <a:latin typeface="Trebuchet MS" panose="020B0603020202020204" pitchFamily="34" charset="0"/>
                        </a:rPr>
                        <a:t> numarası</a:t>
                      </a:r>
                      <a:endParaRPr lang="tr-TR" sz="2800" dirty="0">
                        <a:latin typeface="Trebuchet MS" panose="020B0603020202020204" pitchFamily="34" charset="0"/>
                      </a:endParaRPr>
                    </a:p>
                  </a:txBody>
                  <a:tcPr marL="7620" marR="7620" marT="7620" marB="7620" anchor="ctr">
                    <a:lnL>
                      <a:noFill/>
                    </a:lnL>
                    <a:lnR>
                      <a:noFill/>
                    </a:lnR>
                    <a:lnT>
                      <a:noFill/>
                    </a:lnT>
                    <a:lnB>
                      <a:noFill/>
                    </a:lnB>
                  </a:tcPr>
                </a:tc>
                <a:tc>
                  <a:txBody>
                    <a:bodyPr/>
                    <a:lstStyle/>
                    <a:p>
                      <a:r>
                        <a:rPr lang="tr-TR" sz="2800" dirty="0" smtClean="0">
                          <a:latin typeface="Trebuchet MS" panose="020B0603020202020204" pitchFamily="34" charset="0"/>
                        </a:rPr>
                        <a:t>30</a:t>
                      </a:r>
                      <a:endParaRPr lang="tr-TR" sz="2800" dirty="0">
                        <a:latin typeface="Trebuchet MS" panose="020B0603020202020204" pitchFamily="34" charset="0"/>
                      </a:endParaRPr>
                    </a:p>
                  </a:txBody>
                  <a:tcPr marL="7620" marR="7620" marT="7620" marB="7620" anchor="ctr">
                    <a:lnL>
                      <a:noFill/>
                    </a:lnL>
                    <a:lnR>
                      <a:noFill/>
                    </a:lnR>
                    <a:lnT>
                      <a:noFill/>
                    </a:lnT>
                    <a:lnB>
                      <a:noFill/>
                    </a:lnB>
                  </a:tcPr>
                </a:tc>
              </a:tr>
              <a:tr h="0">
                <a:tc>
                  <a:txBody>
                    <a:bodyPr/>
                    <a:lstStyle/>
                    <a:p>
                      <a:r>
                        <a:rPr lang="tr-TR" sz="2800" dirty="0" smtClean="0">
                          <a:latin typeface="Trebuchet MS" panose="020B0603020202020204" pitchFamily="34" charset="0"/>
                        </a:rPr>
                        <a:t>Grup</a:t>
                      </a:r>
                      <a:r>
                        <a:rPr lang="tr-TR" sz="2800" baseline="0" dirty="0" smtClean="0">
                          <a:latin typeface="Trebuchet MS" panose="020B0603020202020204" pitchFamily="34" charset="0"/>
                        </a:rPr>
                        <a:t> adı</a:t>
                      </a:r>
                      <a:endParaRPr lang="tr-TR" sz="2800" dirty="0">
                        <a:latin typeface="Trebuchet MS" panose="020B0603020202020204" pitchFamily="34" charset="0"/>
                      </a:endParaRPr>
                    </a:p>
                  </a:txBody>
                  <a:tcPr marL="7620" marR="7620" marT="7620" marB="7620" anchor="ctr">
                    <a:lnL>
                      <a:noFill/>
                    </a:lnL>
                    <a:lnR>
                      <a:noFill/>
                    </a:lnR>
                    <a:lnT>
                      <a:noFill/>
                    </a:lnT>
                    <a:lnB>
                      <a:noFill/>
                    </a:lnB>
                  </a:tcPr>
                </a:tc>
                <a:tc>
                  <a:txBody>
                    <a:bodyPr/>
                    <a:lstStyle/>
                    <a:p>
                      <a:r>
                        <a:rPr lang="tr-TR" sz="2800" dirty="0" smtClean="0">
                          <a:latin typeface="Trebuchet MS" panose="020B0603020202020204" pitchFamily="34" charset="0"/>
                        </a:rPr>
                        <a:t>Geçiş</a:t>
                      </a:r>
                      <a:r>
                        <a:rPr lang="tr-TR" sz="2800" baseline="0" dirty="0" smtClean="0">
                          <a:latin typeface="Trebuchet MS" panose="020B0603020202020204" pitchFamily="34" charset="0"/>
                        </a:rPr>
                        <a:t> metalleri</a:t>
                      </a:r>
                      <a:endParaRPr lang="tr-TR" sz="2800" dirty="0">
                        <a:latin typeface="Trebuchet MS" panose="020B0603020202020204" pitchFamily="34" charset="0"/>
                      </a:endParaRPr>
                    </a:p>
                  </a:txBody>
                  <a:tcPr marL="7620" marR="7620" marT="7620" marB="7620" anchor="ctr">
                    <a:lnL>
                      <a:noFill/>
                    </a:lnL>
                    <a:lnR>
                      <a:noFill/>
                    </a:lnR>
                    <a:lnT>
                      <a:noFill/>
                    </a:lnT>
                    <a:lnB>
                      <a:noFill/>
                    </a:lnB>
                  </a:tcPr>
                </a:tc>
              </a:tr>
              <a:tr h="0">
                <a:tc>
                  <a:txBody>
                    <a:bodyPr/>
                    <a:lstStyle/>
                    <a:p>
                      <a:r>
                        <a:rPr lang="tr-TR" sz="2800" dirty="0" smtClean="0">
                          <a:latin typeface="Trebuchet MS" panose="020B0603020202020204" pitchFamily="34" charset="0"/>
                        </a:rPr>
                        <a:t>Grup</a:t>
                      </a:r>
                      <a:r>
                        <a:rPr lang="tr-TR" sz="2800" dirty="0">
                          <a:latin typeface="Trebuchet MS" panose="020B0603020202020204" pitchFamily="34" charset="0"/>
                        </a:rPr>
                        <a:t>, </a:t>
                      </a:r>
                      <a:r>
                        <a:rPr lang="tr-TR" sz="2800" dirty="0" err="1" smtClean="0">
                          <a:latin typeface="Trebuchet MS" panose="020B0603020202020204" pitchFamily="34" charset="0"/>
                        </a:rPr>
                        <a:t>peryod</a:t>
                      </a:r>
                      <a:r>
                        <a:rPr lang="tr-TR" sz="2800" dirty="0" smtClean="0">
                          <a:latin typeface="Trebuchet MS" panose="020B0603020202020204" pitchFamily="34" charset="0"/>
                        </a:rPr>
                        <a:t>, blok</a:t>
                      </a:r>
                      <a:endParaRPr lang="tr-TR" sz="2800" dirty="0">
                        <a:latin typeface="Trebuchet MS" panose="020B0603020202020204" pitchFamily="34" charset="0"/>
                      </a:endParaRPr>
                    </a:p>
                  </a:txBody>
                  <a:tcPr marL="7620" marR="7620" marT="7620" marB="7620" anchor="ctr">
                    <a:lnL>
                      <a:noFill/>
                    </a:lnL>
                    <a:lnR>
                      <a:noFill/>
                    </a:lnR>
                    <a:lnT>
                      <a:noFill/>
                    </a:lnT>
                    <a:lnB>
                      <a:noFill/>
                    </a:lnB>
                  </a:tcPr>
                </a:tc>
                <a:tc>
                  <a:txBody>
                    <a:bodyPr/>
                    <a:lstStyle/>
                    <a:p>
                      <a:r>
                        <a:rPr lang="tr-TR" sz="2800" dirty="0">
                          <a:latin typeface="Trebuchet MS" panose="020B0603020202020204" pitchFamily="34" charset="0"/>
                        </a:rPr>
                        <a:t>12, 4, d</a:t>
                      </a:r>
                    </a:p>
                  </a:txBody>
                  <a:tcPr marL="7620" marR="7620" marT="7620" marB="7620" anchor="ctr">
                    <a:lnL>
                      <a:noFill/>
                    </a:lnL>
                    <a:lnR>
                      <a:noFill/>
                    </a:lnR>
                    <a:lnT>
                      <a:noFill/>
                    </a:lnT>
                    <a:lnB>
                      <a:noFill/>
                    </a:lnB>
                  </a:tcPr>
                </a:tc>
              </a:tr>
              <a:tr h="0">
                <a:tc>
                  <a:txBody>
                    <a:bodyPr/>
                    <a:lstStyle/>
                    <a:p>
                      <a:r>
                        <a:rPr lang="tr-TR" sz="2800" dirty="0" smtClean="0">
                          <a:latin typeface="Trebuchet MS" panose="020B0603020202020204" pitchFamily="34" charset="0"/>
                        </a:rPr>
                        <a:t>görünüm</a:t>
                      </a:r>
                      <a:endParaRPr lang="tr-TR" sz="2800" dirty="0">
                        <a:latin typeface="Trebuchet MS" panose="020B0603020202020204" pitchFamily="34" charset="0"/>
                      </a:endParaRPr>
                    </a:p>
                  </a:txBody>
                  <a:tcPr marL="7620" marR="7620" marT="7620" marB="7620" anchor="ctr">
                    <a:lnL>
                      <a:noFill/>
                    </a:lnL>
                    <a:lnR>
                      <a:noFill/>
                    </a:lnR>
                    <a:lnT>
                      <a:noFill/>
                    </a:lnT>
                    <a:lnB>
                      <a:noFill/>
                    </a:lnB>
                  </a:tcPr>
                </a:tc>
                <a:tc>
                  <a:txBody>
                    <a:bodyPr/>
                    <a:lstStyle/>
                    <a:p>
                      <a:r>
                        <a:rPr lang="tr-TR" sz="2800" dirty="0" smtClean="0">
                          <a:latin typeface="Trebuchet MS" panose="020B0603020202020204" pitchFamily="34" charset="0"/>
                        </a:rPr>
                        <a:t>Soluk mavi-gri</a:t>
                      </a:r>
                      <a:endParaRPr lang="tr-TR" sz="2800" dirty="0">
                        <a:latin typeface="Trebuchet MS" panose="020B0603020202020204" pitchFamily="34" charset="0"/>
                      </a:endParaRPr>
                    </a:p>
                  </a:txBody>
                  <a:tcPr marL="7620" marR="7620" marT="7620" marB="7620" anchor="ctr">
                    <a:lnL>
                      <a:noFill/>
                    </a:lnL>
                    <a:lnR>
                      <a:noFill/>
                    </a:lnR>
                    <a:lnT>
                      <a:noFill/>
                    </a:lnT>
                    <a:lnB>
                      <a:noFill/>
                    </a:lnB>
                  </a:tcPr>
                </a:tc>
              </a:tr>
              <a:tr h="0">
                <a:tc>
                  <a:txBody>
                    <a:bodyPr/>
                    <a:lstStyle/>
                    <a:p>
                      <a:r>
                        <a:rPr lang="tr-TR" sz="2800" dirty="0" smtClean="0">
                          <a:latin typeface="Trebuchet MS" panose="020B0603020202020204" pitchFamily="34" charset="0"/>
                        </a:rPr>
                        <a:t>Atom</a:t>
                      </a:r>
                      <a:r>
                        <a:rPr lang="tr-TR" sz="2800" baseline="0" dirty="0" smtClean="0">
                          <a:latin typeface="Trebuchet MS" panose="020B0603020202020204" pitchFamily="34" charset="0"/>
                        </a:rPr>
                        <a:t> kütlesi</a:t>
                      </a:r>
                      <a:endParaRPr lang="tr-TR" sz="2800" dirty="0">
                        <a:latin typeface="Trebuchet MS" panose="020B0603020202020204" pitchFamily="34" charset="0"/>
                      </a:endParaRPr>
                    </a:p>
                  </a:txBody>
                  <a:tcPr marL="7620" marR="7620" marT="7620" marB="7620" anchor="ctr">
                    <a:lnL>
                      <a:noFill/>
                    </a:lnL>
                    <a:lnR>
                      <a:noFill/>
                    </a:lnR>
                    <a:lnT>
                      <a:noFill/>
                    </a:lnT>
                    <a:lnB>
                      <a:noFill/>
                    </a:lnB>
                  </a:tcPr>
                </a:tc>
                <a:tc>
                  <a:txBody>
                    <a:bodyPr/>
                    <a:lstStyle/>
                    <a:p>
                      <a:r>
                        <a:rPr lang="tr-TR" sz="2800" dirty="0">
                          <a:latin typeface="Trebuchet MS" panose="020B0603020202020204" pitchFamily="34" charset="0"/>
                        </a:rPr>
                        <a:t>65.409(4) g/</a:t>
                      </a:r>
                      <a:r>
                        <a:rPr lang="tr-TR" sz="2800" dirty="0" err="1">
                          <a:latin typeface="Trebuchet MS" panose="020B0603020202020204" pitchFamily="34" charset="0"/>
                        </a:rPr>
                        <a:t>mol</a:t>
                      </a:r>
                      <a:endParaRPr lang="tr-TR" sz="2800" dirty="0">
                        <a:latin typeface="Trebuchet MS" panose="020B0603020202020204" pitchFamily="34" charset="0"/>
                      </a:endParaRPr>
                    </a:p>
                  </a:txBody>
                  <a:tcPr marL="7620" marR="7620" marT="7620" marB="7620" anchor="ctr">
                    <a:lnL>
                      <a:noFill/>
                    </a:lnL>
                    <a:lnR>
                      <a:noFill/>
                    </a:lnR>
                    <a:lnT>
                      <a:noFill/>
                    </a:lnT>
                    <a:lnB>
                      <a:noFill/>
                    </a:lnB>
                  </a:tcPr>
                </a:tc>
              </a:tr>
              <a:tr h="0">
                <a:tc>
                  <a:txBody>
                    <a:bodyPr/>
                    <a:lstStyle/>
                    <a:p>
                      <a:r>
                        <a:rPr lang="tr-TR" sz="2800" dirty="0" smtClean="0">
                          <a:latin typeface="Trebuchet MS" panose="020B0603020202020204" pitchFamily="34" charset="0"/>
                        </a:rPr>
                        <a:t>Atom</a:t>
                      </a:r>
                      <a:r>
                        <a:rPr lang="tr-TR" sz="2800" baseline="0" dirty="0" smtClean="0">
                          <a:latin typeface="Trebuchet MS" panose="020B0603020202020204" pitchFamily="34" charset="0"/>
                        </a:rPr>
                        <a:t> çapı</a:t>
                      </a:r>
                      <a:endParaRPr lang="tr-TR" sz="2800" dirty="0">
                        <a:latin typeface="Trebuchet MS" panose="020B0603020202020204" pitchFamily="34" charset="0"/>
                      </a:endParaRPr>
                    </a:p>
                  </a:txBody>
                  <a:tcPr marL="7620" marR="7620" marT="7620" marB="7620" anchor="ctr">
                    <a:lnL>
                      <a:noFill/>
                    </a:lnL>
                    <a:lnR>
                      <a:noFill/>
                    </a:lnR>
                    <a:lnT>
                      <a:noFill/>
                    </a:lnT>
                    <a:lnB>
                      <a:noFill/>
                    </a:lnB>
                  </a:tcPr>
                </a:tc>
                <a:tc>
                  <a:txBody>
                    <a:bodyPr/>
                    <a:lstStyle/>
                    <a:p>
                      <a:r>
                        <a:rPr lang="tr-TR" sz="2800" dirty="0">
                          <a:latin typeface="Trebuchet MS" panose="020B0603020202020204" pitchFamily="34" charset="0"/>
                        </a:rPr>
                        <a:t>135 </a:t>
                      </a:r>
                      <a:r>
                        <a:rPr lang="tr-TR" sz="2800" dirty="0" err="1">
                          <a:latin typeface="Trebuchet MS" panose="020B0603020202020204" pitchFamily="34" charset="0"/>
                        </a:rPr>
                        <a:t>pm</a:t>
                      </a:r>
                      <a:endParaRPr lang="tr-TR" sz="2800" dirty="0">
                        <a:latin typeface="Trebuchet MS" panose="020B0603020202020204" pitchFamily="34" charset="0"/>
                      </a:endParaRPr>
                    </a:p>
                  </a:txBody>
                  <a:tcPr marL="7620" marR="7620" marT="7620" marB="7620" anchor="ctr">
                    <a:lnL>
                      <a:noFill/>
                    </a:lnL>
                    <a:lnR>
                      <a:noFill/>
                    </a:lnR>
                    <a:lnT>
                      <a:noFill/>
                    </a:lnT>
                    <a:lnB>
                      <a:noFill/>
                    </a:lnB>
                  </a:tcPr>
                </a:tc>
              </a:tr>
              <a:tr h="0">
                <a:tc>
                  <a:txBody>
                    <a:bodyPr/>
                    <a:lstStyle/>
                    <a:p>
                      <a:r>
                        <a:rPr lang="tr-TR" sz="2800" dirty="0" smtClean="0">
                          <a:latin typeface="Trebuchet MS" panose="020B0603020202020204" pitchFamily="34" charset="0"/>
                        </a:rPr>
                        <a:t>Elektron</a:t>
                      </a:r>
                      <a:r>
                        <a:rPr lang="tr-TR" sz="2800" baseline="0" dirty="0" smtClean="0">
                          <a:latin typeface="Trebuchet MS" panose="020B0603020202020204" pitchFamily="34" charset="0"/>
                        </a:rPr>
                        <a:t> konfigürasyonu</a:t>
                      </a:r>
                      <a:endParaRPr lang="tr-TR" sz="2800" dirty="0">
                        <a:latin typeface="Trebuchet MS" panose="020B0603020202020204" pitchFamily="34" charset="0"/>
                      </a:endParaRPr>
                    </a:p>
                  </a:txBody>
                  <a:tcPr marL="7620" marR="7620" marT="7620" marB="7620" anchor="ctr">
                    <a:lnL>
                      <a:noFill/>
                    </a:lnL>
                    <a:lnR>
                      <a:noFill/>
                    </a:lnR>
                    <a:lnT>
                      <a:noFill/>
                    </a:lnT>
                    <a:lnB>
                      <a:noFill/>
                    </a:lnB>
                  </a:tcPr>
                </a:tc>
                <a:tc>
                  <a:txBody>
                    <a:bodyPr/>
                    <a:lstStyle/>
                    <a:p>
                      <a:r>
                        <a:rPr lang="tr-TR" sz="2800" dirty="0">
                          <a:latin typeface="Trebuchet MS" panose="020B0603020202020204" pitchFamily="34" charset="0"/>
                        </a:rPr>
                        <a:t>[Ar] 3d</a:t>
                      </a:r>
                      <a:r>
                        <a:rPr lang="tr-TR" sz="2800" baseline="30000" dirty="0">
                          <a:latin typeface="Trebuchet MS" panose="020B0603020202020204" pitchFamily="34" charset="0"/>
                        </a:rPr>
                        <a:t>10</a:t>
                      </a:r>
                      <a:r>
                        <a:rPr lang="tr-TR" sz="2800" dirty="0">
                          <a:latin typeface="Trebuchet MS" panose="020B0603020202020204" pitchFamily="34" charset="0"/>
                        </a:rPr>
                        <a:t> 4s</a:t>
                      </a:r>
                      <a:r>
                        <a:rPr lang="tr-TR" sz="2800" baseline="30000" dirty="0">
                          <a:latin typeface="Trebuchet MS" panose="020B0603020202020204" pitchFamily="34" charset="0"/>
                        </a:rPr>
                        <a:t>2</a:t>
                      </a:r>
                    </a:p>
                  </a:txBody>
                  <a:tcPr marL="7620" marR="7620" marT="7620" marB="7620" anchor="ctr">
                    <a:lnL>
                      <a:noFill/>
                    </a:lnL>
                    <a:lnR>
                      <a:noFill/>
                    </a:lnR>
                    <a:lnT>
                      <a:noFill/>
                    </a:lnT>
                    <a:lnB>
                      <a:noFill/>
                    </a:lnB>
                  </a:tcPr>
                </a:tc>
              </a:tr>
              <a:tr h="0">
                <a:tc>
                  <a:txBody>
                    <a:bodyPr/>
                    <a:lstStyle/>
                    <a:p>
                      <a:r>
                        <a:rPr lang="tr-TR" sz="2800" dirty="0" smtClean="0">
                          <a:latin typeface="Trebuchet MS" panose="020B0603020202020204" pitchFamily="34" charset="0"/>
                        </a:rPr>
                        <a:t>Elektronların</a:t>
                      </a:r>
                      <a:r>
                        <a:rPr lang="tr-TR" sz="2800" baseline="0" dirty="0" smtClean="0">
                          <a:latin typeface="Trebuchet MS" panose="020B0603020202020204" pitchFamily="34" charset="0"/>
                        </a:rPr>
                        <a:t> </a:t>
                      </a:r>
                      <a:r>
                        <a:rPr lang="tr-TR" sz="2800" baseline="0" dirty="0" err="1" smtClean="0">
                          <a:latin typeface="Trebuchet MS" panose="020B0603020202020204" pitchFamily="34" charset="0"/>
                        </a:rPr>
                        <a:t>orbitlere</a:t>
                      </a:r>
                      <a:r>
                        <a:rPr lang="tr-TR" sz="2800" baseline="0" dirty="0" smtClean="0">
                          <a:latin typeface="Trebuchet MS" panose="020B0603020202020204" pitchFamily="34" charset="0"/>
                        </a:rPr>
                        <a:t> dağılımı</a:t>
                      </a:r>
                      <a:endParaRPr lang="tr-TR" sz="2800" dirty="0">
                        <a:latin typeface="Trebuchet MS" panose="020B0603020202020204" pitchFamily="34" charset="0"/>
                      </a:endParaRPr>
                    </a:p>
                  </a:txBody>
                  <a:tcPr marL="7620" marR="7620" marT="7620" marB="7620" anchor="ctr">
                    <a:lnL>
                      <a:noFill/>
                    </a:lnL>
                    <a:lnR>
                      <a:noFill/>
                    </a:lnR>
                    <a:lnT>
                      <a:noFill/>
                    </a:lnT>
                    <a:lnB>
                      <a:noFill/>
                    </a:lnB>
                  </a:tcPr>
                </a:tc>
                <a:tc>
                  <a:txBody>
                    <a:bodyPr/>
                    <a:lstStyle/>
                    <a:p>
                      <a:r>
                        <a:rPr lang="tr-TR" sz="2800" dirty="0">
                          <a:latin typeface="Trebuchet MS" panose="020B0603020202020204" pitchFamily="34" charset="0"/>
                        </a:rPr>
                        <a:t>2, 8, 18, 2</a:t>
                      </a:r>
                    </a:p>
                  </a:txBody>
                  <a:tcPr marL="7620" marR="7620" marT="7620" marB="7620" anchor="ctr">
                    <a:lnL>
                      <a:noFill/>
                    </a:lnL>
                    <a:lnR>
                      <a:noFill/>
                    </a:lnR>
                    <a:lnT>
                      <a:noFill/>
                    </a:lnT>
                    <a:lnB>
                      <a:noFill/>
                    </a:lnB>
                  </a:tcPr>
                </a:tc>
              </a:tr>
            </a:tbl>
          </a:graphicData>
        </a:graphic>
      </p:graphicFrame>
    </p:spTree>
    <p:extLst>
      <p:ext uri="{BB962C8B-B14F-4D97-AF65-F5344CB8AC3E}">
        <p14:creationId xmlns:p14="http://schemas.microsoft.com/office/powerpoint/2010/main" val="33679822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57336" y="1628800"/>
            <a:ext cx="8463136" cy="437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304704"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tr-TR" altLang="tr-TR" sz="2800" b="1" dirty="0" err="1" smtClean="0">
                <a:latin typeface="Trebuchet MS" panose="020B0603020202020204" pitchFamily="34" charset="0"/>
                <a:cs typeface="Arial" pitchFamily="34" charset="0"/>
              </a:rPr>
              <a:t>işlenebilirlik</a:t>
            </a:r>
            <a:r>
              <a:rPr kumimoji="0" lang="tr-TR" altLang="tr-TR" sz="2800" b="0" i="0" u="none" strike="noStrike" cap="none" normalizeH="0" baseline="0" dirty="0" smtClean="0">
                <a:ln>
                  <a:noFill/>
                </a:ln>
                <a:effectLst/>
                <a:latin typeface="Trebuchet MS" panose="020B0603020202020204" pitchFamily="34" charset="0"/>
                <a:cs typeface="Arial" pitchFamily="34" charset="0"/>
              </a:rPr>
              <a:t/>
            </a:r>
            <a:br>
              <a:rPr kumimoji="0" lang="tr-TR" altLang="tr-TR" sz="2800" b="0" i="0" u="none" strike="noStrike" cap="none" normalizeH="0" baseline="0" dirty="0" smtClean="0">
                <a:ln>
                  <a:noFill/>
                </a:ln>
                <a:effectLst/>
                <a:latin typeface="Trebuchet MS" panose="020B0603020202020204" pitchFamily="34" charset="0"/>
                <a:cs typeface="Arial" pitchFamily="34" charset="0"/>
              </a:rPr>
            </a:br>
            <a:r>
              <a:rPr lang="tr-TR" altLang="tr-TR" sz="2800" dirty="0" smtClean="0">
                <a:latin typeface="Trebuchet MS" panose="020B0603020202020204" pitchFamily="34" charset="0"/>
                <a:cs typeface="Arial" pitchFamily="34" charset="0"/>
              </a:rPr>
              <a:t>hızlı ve sorunsuz </a:t>
            </a:r>
            <a:r>
              <a:rPr lang="tr-TR" altLang="tr-TR" sz="2800" dirty="0" err="1" smtClean="0">
                <a:latin typeface="Trebuchet MS" panose="020B0603020202020204" pitchFamily="34" charset="0"/>
                <a:cs typeface="Arial" pitchFamily="34" charset="0"/>
              </a:rPr>
              <a:t>işlenebilirlikleri</a:t>
            </a:r>
            <a:r>
              <a:rPr lang="tr-TR" altLang="tr-TR" sz="2800" dirty="0" smtClean="0">
                <a:latin typeface="Trebuchet MS" panose="020B0603020202020204" pitchFamily="34" charset="0"/>
                <a:cs typeface="Arial" pitchFamily="34" charset="0"/>
              </a:rPr>
              <a:t> takım aşınmalarını en aza indirir, işleme maliyetlerini düşürür.</a:t>
            </a:r>
          </a:p>
          <a:p>
            <a:pPr marL="0" marR="0" lvl="0" indent="0" algn="l" defTabSz="914400" rtl="0" eaLnBrk="0" fontAlgn="b" latinLnBrk="0" hangingPunct="0">
              <a:lnSpc>
                <a:spcPct val="100000"/>
              </a:lnSpc>
              <a:spcBef>
                <a:spcPct val="0"/>
              </a:spcBef>
              <a:spcAft>
                <a:spcPct val="0"/>
              </a:spcAft>
              <a:buClrTx/>
              <a:buSzTx/>
              <a:buFontTx/>
              <a:buNone/>
              <a:tabLst/>
            </a:pPr>
            <a:endParaRPr kumimoji="0" lang="tr-TR" altLang="tr-TR" sz="2800" b="0" i="0" u="none" strike="noStrike" cap="none" normalizeH="0" baseline="0" dirty="0" smtClean="0">
              <a:ln>
                <a:noFill/>
              </a:ln>
              <a:effectLst/>
              <a:latin typeface="Trebuchet MS" panose="020B0603020202020204" pitchFamily="34" charset="0"/>
              <a:cs typeface="Arial" pitchFamily="34" charset="0"/>
            </a:endParaRPr>
          </a:p>
          <a:p>
            <a:pPr marL="0" marR="0" lvl="0" indent="0" algn="l" defTabSz="914400" rtl="0" eaLnBrk="0" fontAlgn="b" latinLnBrk="0" hangingPunct="0">
              <a:lnSpc>
                <a:spcPct val="100000"/>
              </a:lnSpc>
              <a:spcBef>
                <a:spcPct val="0"/>
              </a:spcBef>
              <a:spcAft>
                <a:spcPct val="0"/>
              </a:spcAft>
              <a:buClrTx/>
              <a:buSzTx/>
              <a:buFontTx/>
              <a:buNone/>
              <a:tabLst/>
            </a:pPr>
            <a:r>
              <a:rPr lang="tr-TR" altLang="tr-TR" sz="2800" b="1" dirty="0" smtClean="0">
                <a:latin typeface="Trebuchet MS" panose="020B0603020202020204" pitchFamily="34" charset="0"/>
                <a:cs typeface="Arial" pitchFamily="34" charset="0"/>
              </a:rPr>
              <a:t>Düşük enerji maliyetleri</a:t>
            </a:r>
            <a:r>
              <a:rPr kumimoji="0" lang="tr-TR" altLang="tr-TR" sz="2800" b="1" i="0" u="none" strike="noStrike" cap="none" normalizeH="0" baseline="0" dirty="0" smtClean="0">
                <a:ln>
                  <a:noFill/>
                </a:ln>
                <a:effectLst/>
                <a:latin typeface="Trebuchet MS" panose="020B0603020202020204" pitchFamily="34" charset="0"/>
                <a:cs typeface="Arial" pitchFamily="34" charset="0"/>
              </a:rPr>
              <a:t/>
            </a:r>
            <a:br>
              <a:rPr kumimoji="0" lang="tr-TR" altLang="tr-TR" sz="2800" b="1" i="0" u="none" strike="noStrike" cap="none" normalizeH="0" baseline="0" dirty="0" smtClean="0">
                <a:ln>
                  <a:noFill/>
                </a:ln>
                <a:effectLst/>
                <a:latin typeface="Trebuchet MS" panose="020B0603020202020204" pitchFamily="34" charset="0"/>
                <a:cs typeface="Arial" pitchFamily="34" charset="0"/>
              </a:rPr>
            </a:br>
            <a:r>
              <a:rPr kumimoji="0" lang="tr-TR" altLang="tr-TR" sz="2800" b="0" i="0" u="none" strike="noStrike" cap="none" normalizeH="0" baseline="0" dirty="0" smtClean="0">
                <a:ln>
                  <a:noFill/>
                </a:ln>
                <a:effectLst/>
                <a:latin typeface="Trebuchet MS" panose="020B0603020202020204" pitchFamily="34" charset="0"/>
                <a:cs typeface="Arial" pitchFamily="34" charset="0"/>
              </a:rPr>
              <a:t>düşük ergime noktaları sayesinde çinko alaşımlarının ergitilmesi ve dökümü daha düşük maliyetlerle yapılabilir.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2800" b="0" i="0" u="none" strike="noStrike" cap="none" normalizeH="0" baseline="0" dirty="0" smtClean="0">
              <a:ln>
                <a:noFill/>
              </a:ln>
              <a:effectLst/>
              <a:latin typeface="Trebuchet MS" panose="020B0603020202020204" pitchFamily="34" charset="0"/>
              <a:cs typeface="Arial" pitchFamily="34" charset="0"/>
            </a:endParaRPr>
          </a:p>
        </p:txBody>
      </p:sp>
      <p:sp>
        <p:nvSpPr>
          <p:cNvPr id="8" name="Başlık 3"/>
          <p:cNvSpPr>
            <a:spLocks noGrp="1"/>
          </p:cNvSpPr>
          <p:nvPr>
            <p:ph type="title"/>
          </p:nvPr>
        </p:nvSpPr>
        <p:spPr>
          <a:xfrm>
            <a:off x="251520" y="674440"/>
            <a:ext cx="8769152" cy="594320"/>
          </a:xfrm>
        </p:spPr>
        <p:txBody>
          <a:bodyPr>
            <a:noAutofit/>
          </a:bodyPr>
          <a:lstStyle/>
          <a:p>
            <a:r>
              <a:rPr lang="tr-TR" sz="4000" dirty="0" smtClean="0">
                <a:latin typeface="Trebuchet MS" pitchFamily="34" charset="0"/>
              </a:rPr>
              <a:t>Çinko döküm alaşımlarının avantajları</a:t>
            </a:r>
            <a:endParaRPr lang="tr-TR" sz="4000" dirty="0">
              <a:latin typeface="Trebuchet MS" pitchFamily="34" charset="0"/>
            </a:endParaRPr>
          </a:p>
        </p:txBody>
      </p:sp>
    </p:spTree>
    <p:extLst>
      <p:ext uri="{BB962C8B-B14F-4D97-AF65-F5344CB8AC3E}">
        <p14:creationId xmlns:p14="http://schemas.microsoft.com/office/powerpoint/2010/main" val="8689756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41722" y="1648316"/>
            <a:ext cx="8650758" cy="437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304704"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tr-TR" altLang="tr-TR" sz="2800" b="1" dirty="0" smtClean="0">
                <a:latin typeface="Trebuchet MS" panose="020B0603020202020204" pitchFamily="34" charset="0"/>
                <a:cs typeface="Arial" pitchFamily="34" charset="0"/>
              </a:rPr>
              <a:t>Uzun kalıp ömrü</a:t>
            </a:r>
            <a:r>
              <a:rPr kumimoji="0" lang="tr-TR" altLang="tr-TR" sz="2800" b="1" i="0" u="none" strike="noStrike" cap="none" normalizeH="0" baseline="0" dirty="0" smtClean="0">
                <a:ln>
                  <a:noFill/>
                </a:ln>
                <a:effectLst/>
                <a:latin typeface="Trebuchet MS" panose="020B0603020202020204" pitchFamily="34" charset="0"/>
                <a:cs typeface="Arial" pitchFamily="34" charset="0"/>
              </a:rPr>
              <a:t/>
            </a:r>
            <a:br>
              <a:rPr kumimoji="0" lang="tr-TR" altLang="tr-TR" sz="2800" b="1" i="0" u="none" strike="noStrike" cap="none" normalizeH="0" baseline="0" dirty="0" smtClean="0">
                <a:ln>
                  <a:noFill/>
                </a:ln>
                <a:effectLst/>
                <a:latin typeface="Trebuchet MS" panose="020B0603020202020204" pitchFamily="34" charset="0"/>
                <a:cs typeface="Arial" pitchFamily="34" charset="0"/>
              </a:rPr>
            </a:br>
            <a:r>
              <a:rPr kumimoji="0" lang="tr-TR" altLang="tr-TR" sz="2800" b="0" i="0" u="none" strike="noStrike" cap="none" normalizeH="0" baseline="0" dirty="0" smtClean="0">
                <a:ln>
                  <a:noFill/>
                </a:ln>
                <a:effectLst/>
                <a:latin typeface="Trebuchet MS" panose="020B0603020202020204" pitchFamily="34" charset="0"/>
                <a:cs typeface="Arial" pitchFamily="34" charset="0"/>
              </a:rPr>
              <a:t>düşük döküm sıcaklıkları sayesinde termal şoklar daha hafiftir ve basınçlı dökümle üretimde kalıplar uzun ömürlüdür</a:t>
            </a:r>
            <a:r>
              <a:rPr kumimoji="0" lang="tr-TR" altLang="tr-TR" sz="2800" b="0" i="0" u="none" strike="noStrike" cap="none" normalizeH="0" dirty="0" smtClean="0">
                <a:ln>
                  <a:noFill/>
                </a:ln>
                <a:effectLst/>
                <a:latin typeface="Trebuchet MS" panose="020B0603020202020204" pitchFamily="34" charset="0"/>
                <a:cs typeface="Arial" pitchFamily="34" charset="0"/>
              </a:rPr>
              <a:t> ve kalıp</a:t>
            </a:r>
            <a:r>
              <a:rPr kumimoji="0" lang="tr-TR" altLang="tr-TR" sz="2800" b="0" i="0" u="none" strike="noStrike" cap="none" normalizeH="0" baseline="0" dirty="0" smtClean="0">
                <a:ln>
                  <a:noFill/>
                </a:ln>
                <a:effectLst/>
                <a:latin typeface="Trebuchet MS" panose="020B0603020202020204" pitchFamily="34" charset="0"/>
                <a:cs typeface="Arial" pitchFamily="34" charset="0"/>
              </a:rPr>
              <a:t> maliyetlerinden</a:t>
            </a:r>
            <a:r>
              <a:rPr kumimoji="0" lang="tr-TR" altLang="tr-TR" sz="2800" b="0" i="0" u="none" strike="noStrike" cap="none" normalizeH="0" dirty="0" smtClean="0">
                <a:ln>
                  <a:noFill/>
                </a:ln>
                <a:effectLst/>
                <a:latin typeface="Trebuchet MS" panose="020B0603020202020204" pitchFamily="34" charset="0"/>
                <a:cs typeface="Arial" pitchFamily="34" charset="0"/>
              </a:rPr>
              <a:t> tasarruf edilir. Alüminyuma göre kalıp ve takım maliyetleri 10 kat daha uzundur.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2800" b="0" i="0" u="none" strike="noStrike" cap="none" normalizeH="0" baseline="0" dirty="0" smtClean="0">
              <a:ln>
                <a:noFill/>
              </a:ln>
              <a:effectLst/>
              <a:latin typeface="Trebuchet MS" panose="020B0603020202020204"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tr-TR" altLang="tr-TR" sz="2800" b="1" dirty="0" smtClean="0">
                <a:latin typeface="Trebuchet MS" panose="020B0603020202020204" pitchFamily="34" charset="0"/>
                <a:cs typeface="Arial" pitchFamily="34" charset="0"/>
              </a:rPr>
              <a:t>Temiz metal ve geri kazanılabilir</a:t>
            </a:r>
            <a:r>
              <a:rPr kumimoji="0" lang="tr-TR" altLang="tr-TR" sz="2800" b="1" i="0" u="none" strike="noStrike" cap="none" normalizeH="0" baseline="0" dirty="0" smtClean="0">
                <a:ln>
                  <a:noFill/>
                </a:ln>
                <a:effectLst/>
                <a:latin typeface="Trebuchet MS" panose="020B0603020202020204" pitchFamily="34" charset="0"/>
                <a:cs typeface="Arial" pitchFamily="34" charset="0"/>
              </a:rPr>
              <a:t/>
            </a:r>
            <a:br>
              <a:rPr kumimoji="0" lang="tr-TR" altLang="tr-TR" sz="2800" b="1" i="0" u="none" strike="noStrike" cap="none" normalizeH="0" baseline="0" dirty="0" smtClean="0">
                <a:ln>
                  <a:noFill/>
                </a:ln>
                <a:effectLst/>
                <a:latin typeface="Trebuchet MS" panose="020B0603020202020204" pitchFamily="34" charset="0"/>
                <a:cs typeface="Arial" pitchFamily="34" charset="0"/>
              </a:rPr>
            </a:br>
            <a:r>
              <a:rPr lang="tr-TR" altLang="tr-TR" sz="2800" dirty="0" smtClean="0">
                <a:latin typeface="Trebuchet MS" panose="020B0603020202020204" pitchFamily="34" charset="0"/>
                <a:cs typeface="Arial" pitchFamily="34" charset="0"/>
              </a:rPr>
              <a:t>mevcut en temiz alaşımlardan biridir.</a:t>
            </a:r>
          </a:p>
          <a:p>
            <a:pPr marL="0" marR="0" lvl="0" indent="0" algn="l" defTabSz="914400" rtl="0" eaLnBrk="0" fontAlgn="base" latinLnBrk="0" hangingPunct="0">
              <a:lnSpc>
                <a:spcPct val="100000"/>
              </a:lnSpc>
              <a:spcBef>
                <a:spcPct val="0"/>
              </a:spcBef>
              <a:spcAft>
                <a:spcPct val="0"/>
              </a:spcAft>
              <a:buClrTx/>
              <a:buSzTx/>
              <a:buFontTx/>
              <a:buNone/>
              <a:tabLst/>
            </a:pPr>
            <a:r>
              <a:rPr lang="tr-TR" altLang="tr-TR" sz="2800" dirty="0" err="1" smtClean="0">
                <a:latin typeface="Trebuchet MS" panose="020B0603020202020204" pitchFamily="34" charset="0"/>
                <a:cs typeface="Arial" pitchFamily="34" charset="0"/>
              </a:rPr>
              <a:t>Toksik</a:t>
            </a:r>
            <a:r>
              <a:rPr lang="tr-TR" altLang="tr-TR" sz="2800" dirty="0" smtClean="0">
                <a:latin typeface="Trebuchet MS" panose="020B0603020202020204" pitchFamily="34" charset="0"/>
                <a:cs typeface="Arial" pitchFamily="34" charset="0"/>
              </a:rPr>
              <a:t> değildir. Geri kazanımı cazip ve kolaydır.</a:t>
            </a:r>
          </a:p>
        </p:txBody>
      </p:sp>
      <p:sp>
        <p:nvSpPr>
          <p:cNvPr id="8" name="Başlık 3"/>
          <p:cNvSpPr>
            <a:spLocks noGrp="1"/>
          </p:cNvSpPr>
          <p:nvPr>
            <p:ph type="title"/>
          </p:nvPr>
        </p:nvSpPr>
        <p:spPr>
          <a:xfrm>
            <a:off x="251520" y="890464"/>
            <a:ext cx="8892480" cy="594320"/>
          </a:xfrm>
        </p:spPr>
        <p:txBody>
          <a:bodyPr>
            <a:noAutofit/>
          </a:bodyPr>
          <a:lstStyle/>
          <a:p>
            <a:r>
              <a:rPr lang="tr-TR" sz="4000" dirty="0" smtClean="0">
                <a:latin typeface="Trebuchet MS" pitchFamily="34" charset="0"/>
              </a:rPr>
              <a:t>Çinko döküm alaşımlarının avantajları</a:t>
            </a:r>
            <a:endParaRPr lang="tr-TR" sz="4000" dirty="0">
              <a:latin typeface="Trebuchet MS" pitchFamily="34" charset="0"/>
            </a:endParaRPr>
          </a:p>
        </p:txBody>
      </p:sp>
    </p:spTree>
    <p:extLst>
      <p:ext uri="{BB962C8B-B14F-4D97-AF65-F5344CB8AC3E}">
        <p14:creationId xmlns:p14="http://schemas.microsoft.com/office/powerpoint/2010/main" val="26197373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74848" y="674440"/>
            <a:ext cx="8229600" cy="594320"/>
          </a:xfrm>
        </p:spPr>
        <p:txBody>
          <a:bodyPr>
            <a:noAutofit/>
          </a:bodyPr>
          <a:lstStyle/>
          <a:p>
            <a:r>
              <a:rPr lang="tr-TR" sz="4400" dirty="0" smtClean="0">
                <a:latin typeface="Trebuchet MS" panose="020B0603020202020204" pitchFamily="34" charset="0"/>
              </a:rPr>
              <a:t>Alaşım elementlerinin etkileri </a:t>
            </a:r>
            <a:endParaRPr lang="tr-TR" sz="4400" dirty="0">
              <a:latin typeface="Trebuchet MS" panose="020B0603020202020204" pitchFamily="34" charset="0"/>
            </a:endParaRPr>
          </a:p>
        </p:txBody>
      </p:sp>
      <p:sp>
        <p:nvSpPr>
          <p:cNvPr id="3" name="Dikdörtgen 2"/>
          <p:cNvSpPr/>
          <p:nvPr/>
        </p:nvSpPr>
        <p:spPr>
          <a:xfrm>
            <a:off x="323528" y="1395348"/>
            <a:ext cx="8640960" cy="4985980"/>
          </a:xfrm>
          <a:prstGeom prst="rect">
            <a:avLst/>
          </a:prstGeom>
        </p:spPr>
        <p:txBody>
          <a:bodyPr wrap="square">
            <a:spAutoFit/>
          </a:bodyPr>
          <a:lstStyle/>
          <a:p>
            <a:r>
              <a:rPr lang="tr-TR" sz="2400" b="1" u="sng" dirty="0" smtClean="0">
                <a:latin typeface="Trebuchet MS" panose="020B0603020202020204" pitchFamily="34" charset="0"/>
              </a:rPr>
              <a:t>Alüminyum</a:t>
            </a:r>
            <a:r>
              <a:rPr lang="tr-TR" sz="2400" b="1" dirty="0" smtClean="0">
                <a:latin typeface="Trebuchet MS" panose="020B0603020202020204" pitchFamily="34" charset="0"/>
              </a:rPr>
              <a:t> </a:t>
            </a:r>
            <a:endParaRPr lang="tr-TR" sz="2400" dirty="0">
              <a:latin typeface="Trebuchet MS" panose="020B0603020202020204" pitchFamily="34" charset="0"/>
            </a:endParaRPr>
          </a:p>
          <a:p>
            <a:r>
              <a:rPr lang="tr-TR" sz="2400" dirty="0" smtClean="0">
                <a:latin typeface="Trebuchet MS" panose="020B0603020202020204" pitchFamily="34" charset="0"/>
              </a:rPr>
              <a:t>Mukavemeti ve akışkanlığı arttırır.</a:t>
            </a:r>
            <a:endParaRPr lang="tr-TR" sz="2400" dirty="0">
              <a:latin typeface="Trebuchet MS" panose="020B0603020202020204" pitchFamily="34" charset="0"/>
            </a:endParaRPr>
          </a:p>
          <a:p>
            <a:r>
              <a:rPr lang="tr-TR" sz="2400" dirty="0" smtClean="0">
                <a:latin typeface="Trebuchet MS" panose="020B0603020202020204" pitchFamily="34" charset="0"/>
              </a:rPr>
              <a:t>Kalıp malzemesi ile etkileşimi azaltmak için de kullanılır.</a:t>
            </a:r>
            <a:endParaRPr lang="tr-TR" sz="2400" dirty="0">
              <a:latin typeface="Trebuchet MS" panose="020B0603020202020204" pitchFamily="34" charset="0"/>
            </a:endParaRPr>
          </a:p>
          <a:p>
            <a:pPr>
              <a:spcBef>
                <a:spcPts val="1200"/>
              </a:spcBef>
            </a:pPr>
            <a:r>
              <a:rPr lang="tr-TR" sz="2400" b="1" u="sng" dirty="0" smtClean="0">
                <a:latin typeface="Trebuchet MS" panose="020B0603020202020204" pitchFamily="34" charset="0"/>
              </a:rPr>
              <a:t>Al &lt;% 3.5</a:t>
            </a:r>
            <a:r>
              <a:rPr lang="en-US" sz="2400" b="1" u="sng" dirty="0" smtClean="0">
                <a:latin typeface="Trebuchet MS" panose="020B0603020202020204" pitchFamily="34" charset="0"/>
              </a:rPr>
              <a:t>: </a:t>
            </a:r>
            <a:endParaRPr lang="en-US" sz="2400" b="1" u="sng" dirty="0">
              <a:latin typeface="Trebuchet MS" panose="020B0603020202020204" pitchFamily="34" charset="0"/>
            </a:endParaRPr>
          </a:p>
          <a:p>
            <a:r>
              <a:rPr lang="tr-TR" sz="2400" dirty="0">
                <a:latin typeface="Trebuchet MS" panose="020B0603020202020204" pitchFamily="34" charset="0"/>
              </a:rPr>
              <a:t>• </a:t>
            </a:r>
            <a:r>
              <a:rPr lang="tr-TR" sz="2400" dirty="0" smtClean="0">
                <a:latin typeface="Trebuchet MS" panose="020B0603020202020204" pitchFamily="34" charset="0"/>
              </a:rPr>
              <a:t>düşük mekanik özelliklere</a:t>
            </a:r>
            <a:endParaRPr lang="tr-TR" sz="2400" dirty="0">
              <a:latin typeface="Trebuchet MS" panose="020B0603020202020204" pitchFamily="34" charset="0"/>
            </a:endParaRPr>
          </a:p>
          <a:p>
            <a:r>
              <a:rPr lang="tr-TR" sz="2400" dirty="0">
                <a:latin typeface="Trebuchet MS" panose="020B0603020202020204" pitchFamily="34" charset="0"/>
              </a:rPr>
              <a:t>• </a:t>
            </a:r>
            <a:r>
              <a:rPr lang="tr-TR" sz="2400" dirty="0" smtClean="0">
                <a:latin typeface="Trebuchet MS" panose="020B0603020202020204" pitchFamily="34" charset="0"/>
              </a:rPr>
              <a:t>düşük yüzey kalitesine</a:t>
            </a:r>
            <a:endParaRPr lang="tr-TR" sz="2400" dirty="0">
              <a:latin typeface="Trebuchet MS" panose="020B0603020202020204" pitchFamily="34" charset="0"/>
            </a:endParaRPr>
          </a:p>
          <a:p>
            <a:r>
              <a:rPr lang="en-US" sz="2400" dirty="0">
                <a:latin typeface="Trebuchet MS" panose="020B0603020202020204" pitchFamily="34" charset="0"/>
              </a:rPr>
              <a:t>• </a:t>
            </a:r>
            <a:r>
              <a:rPr lang="tr-TR" sz="2400" dirty="0" smtClean="0">
                <a:latin typeface="Trebuchet MS" panose="020B0603020202020204" pitchFamily="34" charset="0"/>
              </a:rPr>
              <a:t>döküm aşamasında sıcak yırtılmaya yol açar</a:t>
            </a:r>
            <a:r>
              <a:rPr lang="en-US" sz="2400" dirty="0" smtClean="0">
                <a:latin typeface="Trebuchet MS" panose="020B0603020202020204" pitchFamily="34" charset="0"/>
              </a:rPr>
              <a:t>. </a:t>
            </a:r>
            <a:endParaRPr lang="en-US" sz="2400" dirty="0">
              <a:latin typeface="Trebuchet MS" panose="020B0603020202020204" pitchFamily="34" charset="0"/>
            </a:endParaRPr>
          </a:p>
          <a:p>
            <a:pPr>
              <a:spcBef>
                <a:spcPts val="1200"/>
              </a:spcBef>
            </a:pPr>
            <a:r>
              <a:rPr lang="tr-TR" sz="2400" b="1" u="sng" dirty="0" smtClean="0">
                <a:latin typeface="Trebuchet MS" panose="020B0603020202020204" pitchFamily="34" charset="0"/>
              </a:rPr>
              <a:t>Al &gt; % 4.5:</a:t>
            </a:r>
            <a:endParaRPr lang="tr-TR" sz="2400" b="1" u="sng" dirty="0">
              <a:latin typeface="Trebuchet MS" panose="020B0603020202020204" pitchFamily="34" charset="0"/>
            </a:endParaRPr>
          </a:p>
          <a:p>
            <a:r>
              <a:rPr lang="tr-TR" sz="2400" dirty="0">
                <a:latin typeface="Trebuchet MS" panose="020B0603020202020204" pitchFamily="34" charset="0"/>
              </a:rPr>
              <a:t>• </a:t>
            </a:r>
            <a:r>
              <a:rPr lang="tr-TR" sz="2400" dirty="0" smtClean="0">
                <a:latin typeface="Trebuchet MS" panose="020B0603020202020204" pitchFamily="34" charset="0"/>
              </a:rPr>
              <a:t>mekanik özellikler belirgin şekilde bozulur. </a:t>
            </a:r>
            <a:endParaRPr lang="tr-TR" sz="2400" dirty="0">
              <a:latin typeface="Trebuchet MS" panose="020B0603020202020204" pitchFamily="34" charset="0"/>
            </a:endParaRPr>
          </a:p>
          <a:p>
            <a:r>
              <a:rPr lang="en-US" sz="2400" dirty="0">
                <a:latin typeface="Trebuchet MS" panose="020B0603020202020204" pitchFamily="34" charset="0"/>
              </a:rPr>
              <a:t>• </a:t>
            </a:r>
            <a:r>
              <a:rPr lang="tr-TR" sz="2400" dirty="0" smtClean="0">
                <a:latin typeface="Trebuchet MS" panose="020B0603020202020204" pitchFamily="34" charset="0"/>
              </a:rPr>
              <a:t>darbe mukavemeti dramatik olarak düşer</a:t>
            </a:r>
            <a:r>
              <a:rPr lang="en-US" sz="2400" dirty="0" smtClean="0">
                <a:latin typeface="Trebuchet MS" panose="020B0603020202020204" pitchFamily="34" charset="0"/>
              </a:rPr>
              <a:t>. </a:t>
            </a:r>
            <a:endParaRPr lang="en-US" sz="2400" dirty="0">
              <a:latin typeface="Trebuchet MS" panose="020B0603020202020204" pitchFamily="34" charset="0"/>
            </a:endParaRPr>
          </a:p>
          <a:p>
            <a:pPr>
              <a:spcBef>
                <a:spcPts val="1200"/>
              </a:spcBef>
            </a:pPr>
            <a:r>
              <a:rPr lang="tr-TR" sz="2400" dirty="0" smtClean="0">
                <a:latin typeface="Trebuchet MS" panose="020B0603020202020204" pitchFamily="34" charset="0"/>
              </a:rPr>
              <a:t>Çinko alaşımlarını fazladan ısıtmak alüminyum kaybına neden olur ve bu durum mutlaka önlenmelidir. </a:t>
            </a:r>
            <a:endParaRPr lang="tr-TR" sz="2400" dirty="0">
              <a:latin typeface="Trebuchet MS" panose="020B0603020202020204" pitchFamily="34" charset="0"/>
            </a:endParaRPr>
          </a:p>
        </p:txBody>
      </p:sp>
    </p:spTree>
    <p:extLst>
      <p:ext uri="{BB962C8B-B14F-4D97-AF65-F5344CB8AC3E}">
        <p14:creationId xmlns:p14="http://schemas.microsoft.com/office/powerpoint/2010/main" val="15970857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382944" y="1404059"/>
            <a:ext cx="8424936" cy="4832092"/>
          </a:xfrm>
          <a:prstGeom prst="rect">
            <a:avLst/>
          </a:prstGeom>
        </p:spPr>
        <p:txBody>
          <a:bodyPr wrap="square">
            <a:spAutoFit/>
          </a:bodyPr>
          <a:lstStyle/>
          <a:p>
            <a:r>
              <a:rPr lang="tr-TR" sz="2800" b="1" u="sng" dirty="0" smtClean="0">
                <a:latin typeface="Trebuchet MS" panose="020B0603020202020204" pitchFamily="34" charset="0"/>
              </a:rPr>
              <a:t>bakır</a:t>
            </a:r>
            <a:r>
              <a:rPr lang="tr-TR" sz="2800" b="1" dirty="0" smtClean="0">
                <a:latin typeface="Trebuchet MS" panose="020B0603020202020204" pitchFamily="34" charset="0"/>
              </a:rPr>
              <a:t> </a:t>
            </a:r>
            <a:endParaRPr lang="tr-TR"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Sertliği arttırır.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UTS gibi mekanik özellikleri arttırır.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Akışkanlığı arttırır</a:t>
            </a:r>
            <a:r>
              <a:rPr lang="tr-TR" sz="2800" dirty="0">
                <a:latin typeface="Trebuchet MS" panose="020B0603020202020204" pitchFamily="34" charset="0"/>
              </a:rPr>
              <a:t>.</a:t>
            </a:r>
            <a:r>
              <a:rPr lang="en-US" sz="2800" dirty="0" smtClean="0">
                <a:latin typeface="Trebuchet MS" panose="020B0603020202020204" pitchFamily="34" charset="0"/>
              </a:rPr>
              <a:t> </a:t>
            </a:r>
            <a:endParaRPr lang="en-US"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%1 üstündeki miktarlarda döküm parçalarda tane büyümesine yol açar.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Döküm parçalarda boyutsal kararlılığa zarar verir.</a:t>
            </a:r>
            <a:endParaRPr lang="tr-TR"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en-US" sz="2800" dirty="0">
                <a:latin typeface="Trebuchet MS" panose="020B0603020202020204" pitchFamily="34" charset="0"/>
                <a:sym typeface="Symbol"/>
              </a:rPr>
              <a:t></a:t>
            </a:r>
            <a:r>
              <a:rPr lang="en-US" sz="2800" dirty="0">
                <a:latin typeface="Trebuchet MS" panose="020B0603020202020204" pitchFamily="34" charset="0"/>
              </a:rPr>
              <a:t>ZL 3 </a:t>
            </a:r>
            <a:r>
              <a:rPr lang="tr-TR" sz="2800" dirty="0" smtClean="0">
                <a:latin typeface="Trebuchet MS" panose="020B0603020202020204" pitchFamily="34" charset="0"/>
              </a:rPr>
              <a:t>çinko basınçlı döküm alaşımları arasında en iyi boyut kararlılığına sahiptir.</a:t>
            </a:r>
          </a:p>
          <a:p>
            <a:r>
              <a:rPr lang="tr-TR" sz="2800" dirty="0" smtClean="0">
                <a:latin typeface="Trebuchet MS" panose="020B0603020202020204" pitchFamily="34" charset="0"/>
              </a:rPr>
              <a:t> </a:t>
            </a:r>
            <a:endParaRPr lang="tr-TR" sz="2800" dirty="0">
              <a:latin typeface="Trebuchet MS" panose="020B0603020202020204" pitchFamily="34" charset="0"/>
            </a:endParaRPr>
          </a:p>
        </p:txBody>
      </p:sp>
      <p:sp>
        <p:nvSpPr>
          <p:cNvPr id="5" name="Başlık 3"/>
          <p:cNvSpPr>
            <a:spLocks noGrp="1"/>
          </p:cNvSpPr>
          <p:nvPr>
            <p:ph type="title"/>
          </p:nvPr>
        </p:nvSpPr>
        <p:spPr>
          <a:xfrm>
            <a:off x="374848" y="674440"/>
            <a:ext cx="8229600" cy="594320"/>
          </a:xfrm>
        </p:spPr>
        <p:txBody>
          <a:bodyPr>
            <a:noAutofit/>
          </a:bodyPr>
          <a:lstStyle/>
          <a:p>
            <a:r>
              <a:rPr lang="tr-TR" sz="4400" dirty="0" smtClean="0">
                <a:latin typeface="Trebuchet MS" panose="020B0603020202020204" pitchFamily="34" charset="0"/>
              </a:rPr>
              <a:t>Alaşım elementlerinin etkileri </a:t>
            </a:r>
            <a:endParaRPr lang="tr-TR" sz="4400" dirty="0">
              <a:latin typeface="Trebuchet MS" panose="020B0603020202020204" pitchFamily="34" charset="0"/>
            </a:endParaRPr>
          </a:p>
        </p:txBody>
      </p:sp>
    </p:spTree>
    <p:extLst>
      <p:ext uri="{BB962C8B-B14F-4D97-AF65-F5344CB8AC3E}">
        <p14:creationId xmlns:p14="http://schemas.microsoft.com/office/powerpoint/2010/main" val="18256745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382944" y="1262365"/>
            <a:ext cx="8424936" cy="5262979"/>
          </a:xfrm>
          <a:prstGeom prst="rect">
            <a:avLst/>
          </a:prstGeom>
        </p:spPr>
        <p:txBody>
          <a:bodyPr wrap="square">
            <a:spAutoFit/>
          </a:bodyPr>
          <a:lstStyle/>
          <a:p>
            <a:r>
              <a:rPr lang="tr-TR" sz="2800" b="1" u="sng" dirty="0" smtClean="0">
                <a:latin typeface="Trebuchet MS" panose="020B0603020202020204" pitchFamily="34" charset="0"/>
              </a:rPr>
              <a:t>Magnezyum</a:t>
            </a:r>
            <a:r>
              <a:rPr lang="tr-TR" sz="2800" b="1" dirty="0" smtClean="0">
                <a:latin typeface="Trebuchet MS" panose="020B0603020202020204" pitchFamily="34" charset="0"/>
              </a:rPr>
              <a:t> </a:t>
            </a:r>
            <a:endParaRPr lang="tr-TR"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Bazıları taneler arası korozyona neden olan </a:t>
            </a:r>
            <a:r>
              <a:rPr lang="tr-TR" sz="2800" dirty="0" err="1" smtClean="0">
                <a:latin typeface="Trebuchet MS" panose="020B0603020202020204" pitchFamily="34" charset="0"/>
              </a:rPr>
              <a:t>empüritelerin</a:t>
            </a:r>
            <a:r>
              <a:rPr lang="tr-TR" sz="2800" dirty="0" smtClean="0">
                <a:latin typeface="Trebuchet MS" panose="020B0603020202020204" pitchFamily="34" charset="0"/>
              </a:rPr>
              <a:t> olumsuz etkilerini giderir.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Mukavemeti ve sertliği arttırır.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Darbe gevrekliği sıcaklıklarını aşağı çeker.</a:t>
            </a:r>
            <a:endParaRPr lang="en-US"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Kontrol edilmesi gerekir; çünkü:</a:t>
            </a:r>
            <a:endParaRPr lang="tr-TR"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alaşım </a:t>
            </a:r>
            <a:r>
              <a:rPr lang="tr-TR" sz="2800" dirty="0" err="1" smtClean="0">
                <a:latin typeface="Trebuchet MS" panose="020B0603020202020204" pitchFamily="34" charset="0"/>
              </a:rPr>
              <a:t>spektlerinde</a:t>
            </a:r>
            <a:r>
              <a:rPr lang="tr-TR" sz="2800" dirty="0" smtClean="0">
                <a:latin typeface="Trebuchet MS" panose="020B0603020202020204" pitchFamily="34" charset="0"/>
              </a:rPr>
              <a:t> geçen miktarlar bile akışkanlığı düşürür.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çok fazla bulunduğunda cüruf miktarını arttırır.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dökümde sıcak yırtılma eğilimini arttırır.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alırı ısınma durumlarında Mg kaybı yaşanır ve bu duruma engel olunmalıdır.</a:t>
            </a:r>
          </a:p>
        </p:txBody>
      </p:sp>
      <p:sp>
        <p:nvSpPr>
          <p:cNvPr id="5" name="Başlık 3"/>
          <p:cNvSpPr>
            <a:spLocks noGrp="1"/>
          </p:cNvSpPr>
          <p:nvPr>
            <p:ph type="title"/>
          </p:nvPr>
        </p:nvSpPr>
        <p:spPr>
          <a:xfrm>
            <a:off x="374848" y="602432"/>
            <a:ext cx="8229600" cy="594320"/>
          </a:xfrm>
        </p:spPr>
        <p:txBody>
          <a:bodyPr>
            <a:noAutofit/>
          </a:bodyPr>
          <a:lstStyle/>
          <a:p>
            <a:r>
              <a:rPr lang="tr-TR" sz="4400" dirty="0" smtClean="0">
                <a:latin typeface="Trebuchet MS" panose="020B0603020202020204" pitchFamily="34" charset="0"/>
              </a:rPr>
              <a:t>Alaşım elementlerinin etkileri </a:t>
            </a:r>
            <a:endParaRPr lang="tr-TR" sz="4400" dirty="0">
              <a:latin typeface="Trebuchet MS" panose="020B0603020202020204" pitchFamily="34" charset="0"/>
            </a:endParaRPr>
          </a:p>
        </p:txBody>
      </p:sp>
    </p:spTree>
    <p:extLst>
      <p:ext uri="{BB962C8B-B14F-4D97-AF65-F5344CB8AC3E}">
        <p14:creationId xmlns:p14="http://schemas.microsoft.com/office/powerpoint/2010/main" val="13331548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746448"/>
            <a:ext cx="8229600" cy="594320"/>
          </a:xfrm>
        </p:spPr>
        <p:txBody>
          <a:bodyPr>
            <a:normAutofit fontScale="90000"/>
          </a:bodyPr>
          <a:lstStyle/>
          <a:p>
            <a:r>
              <a:rPr lang="tr-TR" dirty="0" smtClean="0">
                <a:latin typeface="Trebuchet MS" panose="020B0603020202020204" pitchFamily="34" charset="0"/>
              </a:rPr>
              <a:t>Çinko alaşımları</a:t>
            </a:r>
            <a:endParaRPr lang="tr-TR" dirty="0">
              <a:latin typeface="Trebuchet MS" panose="020B0603020202020204" pitchFamily="34" charset="0"/>
            </a:endParaRPr>
          </a:p>
        </p:txBody>
      </p:sp>
      <p:sp>
        <p:nvSpPr>
          <p:cNvPr id="2" name="Dikdörtgen 1"/>
          <p:cNvSpPr/>
          <p:nvPr/>
        </p:nvSpPr>
        <p:spPr>
          <a:xfrm>
            <a:off x="395536" y="1498714"/>
            <a:ext cx="8568952" cy="5170646"/>
          </a:xfrm>
          <a:prstGeom prst="rect">
            <a:avLst/>
          </a:prstGeom>
        </p:spPr>
        <p:txBody>
          <a:bodyPr wrap="square">
            <a:spAutoFit/>
          </a:bodyPr>
          <a:lstStyle/>
          <a:p>
            <a:r>
              <a:rPr lang="tr-TR" sz="3200" dirty="0" smtClean="0">
                <a:latin typeface="Trebuchet MS" panose="020B0603020202020204" pitchFamily="34" charset="0"/>
              </a:rPr>
              <a:t>Çinko döküm alaşımları 2 ana gruba ayrılır:</a:t>
            </a:r>
            <a:r>
              <a:rPr lang="en-US" sz="3200" dirty="0" smtClean="0">
                <a:latin typeface="Trebuchet MS" panose="020B0603020202020204" pitchFamily="34" charset="0"/>
              </a:rPr>
              <a:t> </a:t>
            </a:r>
            <a:endParaRPr lang="tr-TR" sz="3200" dirty="0" smtClean="0">
              <a:latin typeface="Trebuchet MS" panose="020B0603020202020204" pitchFamily="34" charset="0"/>
            </a:endParaRPr>
          </a:p>
          <a:p>
            <a:pPr>
              <a:spcBef>
                <a:spcPts val="1200"/>
              </a:spcBef>
            </a:pPr>
            <a:r>
              <a:rPr lang="en-US" sz="3200" b="1" dirty="0" smtClean="0">
                <a:solidFill>
                  <a:srgbClr val="FF0000"/>
                </a:solidFill>
                <a:latin typeface="Trebuchet MS" panose="020B0603020202020204" pitchFamily="34" charset="0"/>
              </a:rPr>
              <a:t>ZAMAK al</a:t>
            </a:r>
            <a:r>
              <a:rPr lang="tr-TR" sz="3200" b="1" dirty="0" smtClean="0">
                <a:solidFill>
                  <a:srgbClr val="FF0000"/>
                </a:solidFill>
                <a:latin typeface="Trebuchet MS" panose="020B0603020202020204" pitchFamily="34" charset="0"/>
              </a:rPr>
              <a:t>aşımları</a:t>
            </a:r>
            <a:r>
              <a:rPr lang="en-US" sz="3200" b="1" dirty="0" smtClean="0">
                <a:solidFill>
                  <a:srgbClr val="FF0000"/>
                </a:solidFill>
                <a:latin typeface="Trebuchet MS" panose="020B0603020202020204" pitchFamily="34" charset="0"/>
              </a:rPr>
              <a:t> </a:t>
            </a:r>
            <a:endParaRPr lang="tr-TR" sz="3200" b="1" dirty="0" smtClean="0">
              <a:solidFill>
                <a:srgbClr val="FF0000"/>
              </a:solidFill>
              <a:latin typeface="Trebuchet MS" panose="020B0603020202020204" pitchFamily="34" charset="0"/>
            </a:endParaRPr>
          </a:p>
          <a:p>
            <a:r>
              <a:rPr lang="tr-TR" sz="3200" dirty="0" smtClean="0">
                <a:latin typeface="Trebuchet MS" panose="020B0603020202020204" pitchFamily="34" charset="0"/>
              </a:rPr>
              <a:t>			</a:t>
            </a:r>
            <a:r>
              <a:rPr lang="tr-TR" sz="3200" dirty="0" err="1" smtClean="0">
                <a:latin typeface="Trebuchet MS" panose="020B0603020202020204" pitchFamily="34" charset="0"/>
              </a:rPr>
              <a:t>Zamak</a:t>
            </a:r>
            <a:r>
              <a:rPr lang="tr-TR" sz="3200" dirty="0" smtClean="0">
                <a:latin typeface="Trebuchet MS" panose="020B0603020202020204" pitchFamily="34" charset="0"/>
              </a:rPr>
              <a:t> </a:t>
            </a:r>
            <a:r>
              <a:rPr lang="en-US" sz="3200" dirty="0" smtClean="0">
                <a:latin typeface="Trebuchet MS" panose="020B0603020202020204" pitchFamily="34" charset="0"/>
              </a:rPr>
              <a:t>3 </a:t>
            </a:r>
            <a:endParaRPr lang="tr-TR" sz="3200" dirty="0" smtClean="0">
              <a:latin typeface="Trebuchet MS" panose="020B0603020202020204" pitchFamily="34" charset="0"/>
            </a:endParaRPr>
          </a:p>
          <a:p>
            <a:r>
              <a:rPr lang="tr-TR" sz="3200" dirty="0" smtClean="0">
                <a:latin typeface="Trebuchet MS" panose="020B0603020202020204" pitchFamily="34" charset="0"/>
              </a:rPr>
              <a:t>			</a:t>
            </a:r>
            <a:r>
              <a:rPr lang="tr-TR" sz="3200" dirty="0" err="1" smtClean="0">
                <a:latin typeface="Trebuchet MS" panose="020B0603020202020204" pitchFamily="34" charset="0"/>
              </a:rPr>
              <a:t>Zamak</a:t>
            </a:r>
            <a:r>
              <a:rPr lang="tr-TR" sz="3200" dirty="0" smtClean="0">
                <a:latin typeface="Trebuchet MS" panose="020B0603020202020204" pitchFamily="34" charset="0"/>
              </a:rPr>
              <a:t> </a:t>
            </a:r>
            <a:r>
              <a:rPr lang="en-US" sz="3200" dirty="0" smtClean="0">
                <a:latin typeface="Trebuchet MS" panose="020B0603020202020204" pitchFamily="34" charset="0"/>
              </a:rPr>
              <a:t>5 </a:t>
            </a:r>
            <a:endParaRPr lang="tr-TR" sz="3200" dirty="0" smtClean="0">
              <a:latin typeface="Trebuchet MS" panose="020B0603020202020204" pitchFamily="34" charset="0"/>
            </a:endParaRPr>
          </a:p>
          <a:p>
            <a:r>
              <a:rPr lang="tr-TR" sz="3200" dirty="0" smtClean="0">
                <a:latin typeface="Trebuchet MS" panose="020B0603020202020204" pitchFamily="34" charset="0"/>
              </a:rPr>
              <a:t>			</a:t>
            </a:r>
            <a:r>
              <a:rPr lang="tr-TR" sz="3200" dirty="0" err="1" smtClean="0">
                <a:latin typeface="Trebuchet MS" panose="020B0603020202020204" pitchFamily="34" charset="0"/>
              </a:rPr>
              <a:t>Zamak</a:t>
            </a:r>
            <a:r>
              <a:rPr lang="tr-TR" sz="3200" dirty="0" smtClean="0">
                <a:latin typeface="Trebuchet MS" panose="020B0603020202020204" pitchFamily="34" charset="0"/>
              </a:rPr>
              <a:t> </a:t>
            </a:r>
            <a:r>
              <a:rPr lang="en-US" sz="3200" dirty="0" smtClean="0">
                <a:latin typeface="Trebuchet MS" panose="020B0603020202020204" pitchFamily="34" charset="0"/>
              </a:rPr>
              <a:t>7</a:t>
            </a:r>
            <a:endParaRPr lang="tr-TR" sz="3200" dirty="0" smtClean="0">
              <a:latin typeface="Trebuchet MS" panose="020B0603020202020204" pitchFamily="34" charset="0"/>
            </a:endParaRPr>
          </a:p>
          <a:p>
            <a:r>
              <a:rPr lang="tr-TR" sz="3200" dirty="0" smtClean="0">
                <a:latin typeface="Trebuchet MS" panose="020B0603020202020204" pitchFamily="34" charset="0"/>
              </a:rPr>
              <a:t>			</a:t>
            </a:r>
            <a:r>
              <a:rPr lang="tr-TR" sz="3200" dirty="0" err="1" smtClean="0">
                <a:latin typeface="Trebuchet MS" panose="020B0603020202020204" pitchFamily="34" charset="0"/>
              </a:rPr>
              <a:t>Zamak</a:t>
            </a:r>
            <a:r>
              <a:rPr lang="tr-TR" sz="3200" dirty="0" smtClean="0">
                <a:latin typeface="Trebuchet MS" panose="020B0603020202020204" pitchFamily="34" charset="0"/>
              </a:rPr>
              <a:t> 2</a:t>
            </a:r>
          </a:p>
          <a:p>
            <a:r>
              <a:rPr lang="en-US" sz="3200" b="1" dirty="0" smtClean="0">
                <a:solidFill>
                  <a:srgbClr val="FF0000"/>
                </a:solidFill>
                <a:latin typeface="Trebuchet MS" panose="020B0603020202020204" pitchFamily="34" charset="0"/>
              </a:rPr>
              <a:t>ZA </a:t>
            </a:r>
            <a:r>
              <a:rPr lang="tr-TR" sz="3200" b="1" dirty="0" smtClean="0">
                <a:solidFill>
                  <a:srgbClr val="FF0000"/>
                </a:solidFill>
                <a:latin typeface="Trebuchet MS" panose="020B0603020202020204" pitchFamily="34" charset="0"/>
              </a:rPr>
              <a:t>alaşımları </a:t>
            </a:r>
          </a:p>
          <a:p>
            <a:r>
              <a:rPr lang="tr-TR" sz="3200" dirty="0" smtClean="0">
                <a:latin typeface="Trebuchet MS" panose="020B0603020202020204" pitchFamily="34" charset="0"/>
              </a:rPr>
              <a:t>			ZA-8 </a:t>
            </a:r>
          </a:p>
          <a:p>
            <a:r>
              <a:rPr lang="tr-TR" sz="3200" dirty="0" smtClean="0">
                <a:latin typeface="Trebuchet MS" panose="020B0603020202020204" pitchFamily="34" charset="0"/>
              </a:rPr>
              <a:t>			ZA-12 </a:t>
            </a:r>
          </a:p>
          <a:p>
            <a:r>
              <a:rPr lang="tr-TR" sz="3200" dirty="0" smtClean="0">
                <a:latin typeface="Trebuchet MS" panose="020B0603020202020204" pitchFamily="34" charset="0"/>
              </a:rPr>
              <a:t>			ZA-27 </a:t>
            </a:r>
          </a:p>
        </p:txBody>
      </p:sp>
    </p:spTree>
    <p:extLst>
      <p:ext uri="{BB962C8B-B14F-4D97-AF65-F5344CB8AC3E}">
        <p14:creationId xmlns:p14="http://schemas.microsoft.com/office/powerpoint/2010/main" val="28236137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818456"/>
            <a:ext cx="8229600" cy="594320"/>
          </a:xfrm>
        </p:spPr>
        <p:txBody>
          <a:bodyPr>
            <a:normAutofit fontScale="90000"/>
          </a:bodyPr>
          <a:lstStyle/>
          <a:p>
            <a:r>
              <a:rPr lang="tr-TR" dirty="0" smtClean="0">
                <a:latin typeface="Trebuchet MS" panose="020B0603020202020204" pitchFamily="34" charset="0"/>
              </a:rPr>
              <a:t>Çinko alaşımları</a:t>
            </a:r>
            <a:endParaRPr lang="tr-TR" dirty="0">
              <a:latin typeface="Trebuchet MS" panose="020B0603020202020204" pitchFamily="34" charset="0"/>
            </a:endParaRPr>
          </a:p>
        </p:txBody>
      </p:sp>
      <p:sp>
        <p:nvSpPr>
          <p:cNvPr id="2" name="Dikdörtgen 1"/>
          <p:cNvSpPr/>
          <p:nvPr/>
        </p:nvSpPr>
        <p:spPr>
          <a:xfrm>
            <a:off x="323528" y="1548075"/>
            <a:ext cx="8568952" cy="4401205"/>
          </a:xfrm>
          <a:prstGeom prst="rect">
            <a:avLst/>
          </a:prstGeom>
        </p:spPr>
        <p:txBody>
          <a:bodyPr wrap="square">
            <a:spAutoFit/>
          </a:bodyPr>
          <a:lstStyle/>
          <a:p>
            <a:r>
              <a:rPr lang="en-US" sz="2800" dirty="0" smtClean="0">
                <a:latin typeface="Trebuchet MS" panose="020B0603020202020204" pitchFamily="34" charset="0"/>
              </a:rPr>
              <a:t>Z</a:t>
            </a:r>
            <a:r>
              <a:rPr lang="tr-TR" sz="2800" dirty="0" smtClean="0">
                <a:latin typeface="Trebuchet MS" panose="020B0603020202020204" pitchFamily="34" charset="0"/>
              </a:rPr>
              <a:t>AMAK</a:t>
            </a:r>
            <a:r>
              <a:rPr lang="en-US" sz="2800" dirty="0" smtClean="0">
                <a:latin typeface="Trebuchet MS" panose="020B0603020202020204" pitchFamily="34" charset="0"/>
              </a:rPr>
              <a:t> </a:t>
            </a:r>
            <a:r>
              <a:rPr lang="en-US" sz="2800" dirty="0" smtClean="0">
                <a:latin typeface="Trebuchet MS" panose="020B0603020202020204" pitchFamily="34" charset="0"/>
              </a:rPr>
              <a:t>al</a:t>
            </a:r>
            <a:r>
              <a:rPr lang="tr-TR" sz="2800" dirty="0" smtClean="0">
                <a:latin typeface="Trebuchet MS" panose="020B0603020202020204" pitchFamily="34" charset="0"/>
              </a:rPr>
              <a:t>aşımları yaklaşık %4 kadar Al içerir. mükemmel dökülebilirlik (basınçlı döküme uygun) yüksek mukavemete sahiptirler.</a:t>
            </a:r>
          </a:p>
          <a:p>
            <a:r>
              <a:rPr lang="tr-TR" sz="2800" dirty="0" smtClean="0">
                <a:latin typeface="Trebuchet MS" panose="020B0603020202020204" pitchFamily="34" charset="0"/>
              </a:rPr>
              <a:t>Çinko basınçlı döküm parçalarının bir çoğu </a:t>
            </a:r>
            <a:r>
              <a:rPr lang="tr-TR" sz="2800" dirty="0" err="1" smtClean="0">
                <a:latin typeface="Trebuchet MS" panose="020B0603020202020204" pitchFamily="34" charset="0"/>
              </a:rPr>
              <a:t>Zamak</a:t>
            </a:r>
            <a:r>
              <a:rPr lang="tr-TR" sz="2800" dirty="0" smtClean="0">
                <a:latin typeface="Trebuchet MS" panose="020B0603020202020204" pitchFamily="34" charset="0"/>
              </a:rPr>
              <a:t> alaşımlarından yapılır.</a:t>
            </a:r>
          </a:p>
          <a:p>
            <a:endParaRPr lang="tr-TR" sz="2800" dirty="0" smtClean="0">
              <a:latin typeface="Trebuchet MS" panose="020B0603020202020204" pitchFamily="34" charset="0"/>
            </a:endParaRPr>
          </a:p>
          <a:p>
            <a:r>
              <a:rPr lang="tr-TR" sz="2800" dirty="0" smtClean="0">
                <a:latin typeface="Trebuchet MS" panose="020B0603020202020204" pitchFamily="34" charset="0"/>
              </a:rPr>
              <a:t>ZA alaşımları daha yüksek miktarlarda Al içerir ve daha yüksek mukavemet değerlerine sahiptirler.</a:t>
            </a:r>
          </a:p>
          <a:p>
            <a:r>
              <a:rPr lang="tr-TR" sz="2800" dirty="0" smtClean="0">
                <a:latin typeface="Trebuchet MS" panose="020B0603020202020204" pitchFamily="34" charset="0"/>
              </a:rPr>
              <a:t>ZAMAK </a:t>
            </a:r>
            <a:r>
              <a:rPr lang="tr-TR" sz="2800" dirty="0" smtClean="0">
                <a:latin typeface="Trebuchet MS" panose="020B0603020202020204" pitchFamily="34" charset="0"/>
              </a:rPr>
              <a:t>alaşımları 1920’lerde basınçlı dökümle üretim için geliştirilmiştir.</a:t>
            </a:r>
            <a:endParaRPr lang="tr-TR" sz="2800" dirty="0">
              <a:latin typeface="Trebuchet MS" panose="020B0603020202020204" pitchFamily="34" charset="0"/>
            </a:endParaRPr>
          </a:p>
        </p:txBody>
      </p:sp>
    </p:spTree>
    <p:extLst>
      <p:ext uri="{BB962C8B-B14F-4D97-AF65-F5344CB8AC3E}">
        <p14:creationId xmlns:p14="http://schemas.microsoft.com/office/powerpoint/2010/main" val="28236137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51520" y="447055"/>
            <a:ext cx="8208912"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Sıcak kamara basınçlı döküm</a:t>
            </a:r>
            <a:endParaRPr lang="tr-TR" sz="4400" dirty="0">
              <a:solidFill>
                <a:schemeClr val="accent2">
                  <a:lumMod val="50000"/>
                </a:schemeClr>
              </a:solidFill>
              <a:latin typeface="Trebuchet MS" panose="020B0603020202020204" pitchFamily="34" charset="0"/>
            </a:endParaRPr>
          </a:p>
        </p:txBody>
      </p:sp>
      <p:pic>
        <p:nvPicPr>
          <p:cNvPr id="5" name="Picture 3"/>
          <p:cNvPicPr>
            <a:picLocks noChangeAspect="1" noChangeArrowheads="1"/>
          </p:cNvPicPr>
          <p:nvPr/>
        </p:nvPicPr>
        <p:blipFill rotWithShape="1">
          <a:blip r:embed="rId2" cstate="print">
            <a:lum bright="-1000"/>
            <a:extLst>
              <a:ext uri="{28A0092B-C50C-407E-A947-70E740481C1C}">
                <a14:useLocalDpi xmlns:a14="http://schemas.microsoft.com/office/drawing/2010/main" val="0"/>
              </a:ext>
            </a:extLst>
          </a:blip>
          <a:srcRect l="19654" t="23234" r="41361" b="25280"/>
          <a:stretch/>
        </p:blipFill>
        <p:spPr bwMode="auto">
          <a:xfrm>
            <a:off x="2915816" y="1725497"/>
            <a:ext cx="5976664" cy="4439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Metin kutusu"/>
          <p:cNvSpPr txBox="1"/>
          <p:nvPr/>
        </p:nvSpPr>
        <p:spPr>
          <a:xfrm>
            <a:off x="251520" y="1340768"/>
            <a:ext cx="2952328" cy="5262979"/>
          </a:xfrm>
          <a:prstGeom prst="rect">
            <a:avLst/>
          </a:prstGeom>
          <a:noFill/>
        </p:spPr>
        <p:txBody>
          <a:bodyPr wrap="square" rtlCol="0">
            <a:spAutoFit/>
          </a:bodyPr>
          <a:lstStyle/>
          <a:p>
            <a:r>
              <a:rPr lang="tr-TR" sz="2400" dirty="0" smtClean="0">
                <a:latin typeface="Trebuchet MS" pitchFamily="34" charset="0"/>
              </a:rPr>
              <a:t>Sıcak kamaralı basınçlı dökümde sıvı metal rezervuarı döküm makinesine bitişiktir ve sıvı metal </a:t>
            </a:r>
            <a:r>
              <a:rPr lang="tr-TR" sz="2400" dirty="0" err="1" smtClean="0">
                <a:latin typeface="Trebuchet MS" pitchFamily="34" charset="0"/>
              </a:rPr>
              <a:t>tedariği</a:t>
            </a:r>
            <a:r>
              <a:rPr lang="tr-TR" sz="2400" dirty="0" smtClean="0">
                <a:latin typeface="Trebuchet MS" pitchFamily="34" charset="0"/>
              </a:rPr>
              <a:t> döküm sürecine bağlanmıştır.</a:t>
            </a:r>
          </a:p>
          <a:p>
            <a:r>
              <a:rPr lang="tr-TR" sz="2400" dirty="0" smtClean="0">
                <a:latin typeface="Trebuchet MS" pitchFamily="34" charset="0"/>
              </a:rPr>
              <a:t>Basınçlı dökümde uygulanan basınç sayesinde döküm parça yüzey kalitesi yüksektir.</a:t>
            </a:r>
            <a:endParaRPr lang="tr-TR" sz="2400" dirty="0">
              <a:latin typeface="Trebuchet MS" pitchFamily="34" charset="0"/>
            </a:endParaRPr>
          </a:p>
        </p:txBody>
      </p:sp>
      <p:sp useBgFill="1">
        <p:nvSpPr>
          <p:cNvPr id="7" name="6 Metin kutusu"/>
          <p:cNvSpPr txBox="1"/>
          <p:nvPr/>
        </p:nvSpPr>
        <p:spPr>
          <a:xfrm>
            <a:off x="2843808" y="3741721"/>
            <a:ext cx="936104" cy="707886"/>
          </a:xfrm>
          <a:prstGeom prst="rect">
            <a:avLst/>
          </a:prstGeom>
        </p:spPr>
        <p:txBody>
          <a:bodyPr wrap="square" rtlCol="0">
            <a:spAutoFit/>
          </a:bodyPr>
          <a:lstStyle/>
          <a:p>
            <a:pPr algn="r"/>
            <a:r>
              <a:rPr lang="tr-TR" sz="2000" dirty="0" smtClean="0">
                <a:latin typeface="Trebuchet MS" pitchFamily="34" charset="0"/>
              </a:rPr>
              <a:t>Sıvı </a:t>
            </a:r>
          </a:p>
          <a:p>
            <a:pPr algn="r"/>
            <a:r>
              <a:rPr lang="tr-TR" sz="2000" dirty="0" smtClean="0">
                <a:latin typeface="Trebuchet MS" pitchFamily="34" charset="0"/>
              </a:rPr>
              <a:t>metal</a:t>
            </a:r>
            <a:endParaRPr lang="tr-TR" sz="2000" dirty="0">
              <a:latin typeface="Trebuchet MS" pitchFamily="34" charset="0"/>
            </a:endParaRPr>
          </a:p>
        </p:txBody>
      </p:sp>
      <p:sp useBgFill="1">
        <p:nvSpPr>
          <p:cNvPr id="8" name="7 Metin kutusu"/>
          <p:cNvSpPr txBox="1"/>
          <p:nvPr/>
        </p:nvSpPr>
        <p:spPr>
          <a:xfrm>
            <a:off x="3203848" y="1901451"/>
            <a:ext cx="1080120" cy="400110"/>
          </a:xfrm>
          <a:prstGeom prst="rect">
            <a:avLst/>
          </a:prstGeom>
        </p:spPr>
        <p:txBody>
          <a:bodyPr wrap="square" rtlCol="0">
            <a:spAutoFit/>
          </a:bodyPr>
          <a:lstStyle/>
          <a:p>
            <a:pPr algn="ctr"/>
            <a:r>
              <a:rPr lang="tr-TR" sz="2000" dirty="0" smtClean="0">
                <a:latin typeface="Trebuchet MS" pitchFamily="34" charset="0"/>
              </a:rPr>
              <a:t>kalıp</a:t>
            </a:r>
          </a:p>
        </p:txBody>
      </p:sp>
      <p:sp useBgFill="1">
        <p:nvSpPr>
          <p:cNvPr id="9" name="8 Metin kutusu"/>
          <p:cNvSpPr txBox="1"/>
          <p:nvPr/>
        </p:nvSpPr>
        <p:spPr>
          <a:xfrm>
            <a:off x="4355976" y="1737691"/>
            <a:ext cx="1080120" cy="707886"/>
          </a:xfrm>
          <a:prstGeom prst="rect">
            <a:avLst/>
          </a:prstGeom>
        </p:spPr>
        <p:txBody>
          <a:bodyPr wrap="square" rtlCol="0">
            <a:spAutoFit/>
          </a:bodyPr>
          <a:lstStyle/>
          <a:p>
            <a:r>
              <a:rPr lang="tr-TR" sz="2000" dirty="0" smtClean="0">
                <a:latin typeface="Trebuchet MS" pitchFamily="34" charset="0"/>
              </a:rPr>
              <a:t>Kalıp boşluğu</a:t>
            </a:r>
          </a:p>
        </p:txBody>
      </p:sp>
      <p:sp useBgFill="1">
        <p:nvSpPr>
          <p:cNvPr id="10" name="9 Metin kutusu"/>
          <p:cNvSpPr txBox="1"/>
          <p:nvPr/>
        </p:nvSpPr>
        <p:spPr>
          <a:xfrm>
            <a:off x="5148064" y="2417514"/>
            <a:ext cx="1080120" cy="664797"/>
          </a:xfrm>
          <a:prstGeom prst="rect">
            <a:avLst/>
          </a:prstGeom>
        </p:spPr>
        <p:txBody>
          <a:bodyPr wrap="square" tIns="0" bIns="0" rtlCol="0">
            <a:spAutoFit/>
          </a:bodyPr>
          <a:lstStyle/>
          <a:p>
            <a:pPr>
              <a:lnSpc>
                <a:spcPct val="80000"/>
              </a:lnSpc>
            </a:pPr>
            <a:r>
              <a:rPr lang="tr-TR" dirty="0" smtClean="0">
                <a:latin typeface="Trebuchet MS" pitchFamily="34" charset="0"/>
              </a:rPr>
              <a:t>Kalıp şarj yolu</a:t>
            </a:r>
          </a:p>
          <a:p>
            <a:pPr>
              <a:lnSpc>
                <a:spcPct val="80000"/>
              </a:lnSpc>
            </a:pPr>
            <a:r>
              <a:rPr lang="tr-TR" dirty="0" smtClean="0">
                <a:latin typeface="Trebuchet MS" pitchFamily="34" charset="0"/>
              </a:rPr>
              <a:t>    piston</a:t>
            </a:r>
          </a:p>
        </p:txBody>
      </p:sp>
      <p:sp useBgFill="1">
        <p:nvSpPr>
          <p:cNvPr id="11" name="10 Metin kutusu"/>
          <p:cNvSpPr txBox="1"/>
          <p:nvPr/>
        </p:nvSpPr>
        <p:spPr>
          <a:xfrm>
            <a:off x="7884368" y="2722459"/>
            <a:ext cx="1080120" cy="443198"/>
          </a:xfrm>
          <a:prstGeom prst="rect">
            <a:avLst/>
          </a:prstGeom>
        </p:spPr>
        <p:txBody>
          <a:bodyPr wrap="square" tIns="0" bIns="0" rtlCol="0">
            <a:spAutoFit/>
          </a:bodyPr>
          <a:lstStyle/>
          <a:p>
            <a:pPr>
              <a:lnSpc>
                <a:spcPct val="80000"/>
              </a:lnSpc>
            </a:pPr>
            <a:r>
              <a:rPr lang="tr-TR" dirty="0" smtClean="0">
                <a:latin typeface="Trebuchet MS" pitchFamily="34" charset="0"/>
              </a:rPr>
              <a:t>Sıcak kamara</a:t>
            </a:r>
          </a:p>
        </p:txBody>
      </p:sp>
    </p:spTree>
    <p:extLst>
      <p:ext uri="{BB962C8B-B14F-4D97-AF65-F5344CB8AC3E}">
        <p14:creationId xmlns:p14="http://schemas.microsoft.com/office/powerpoint/2010/main" val="7665722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2708920"/>
            <a:ext cx="7272808" cy="3824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340768"/>
            <a:ext cx="4206075"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Metin kutusu 1"/>
          <p:cNvSpPr txBox="1"/>
          <p:nvPr/>
        </p:nvSpPr>
        <p:spPr>
          <a:xfrm>
            <a:off x="251520" y="447055"/>
            <a:ext cx="8208912"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Sıcak kamara basınçlı döküm</a:t>
            </a:r>
            <a:endParaRPr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24955872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81" t="10331" r="8798" b="20246"/>
          <a:stretch/>
        </p:blipFill>
        <p:spPr bwMode="auto">
          <a:xfrm>
            <a:off x="899592" y="1412776"/>
            <a:ext cx="6912768" cy="4579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Metin kutusu 2"/>
          <p:cNvSpPr txBox="1"/>
          <p:nvPr/>
        </p:nvSpPr>
        <p:spPr>
          <a:xfrm>
            <a:off x="683568" y="6021288"/>
            <a:ext cx="7776864" cy="523220"/>
          </a:xfrm>
          <a:prstGeom prst="rect">
            <a:avLst/>
          </a:prstGeom>
          <a:noFill/>
        </p:spPr>
        <p:txBody>
          <a:bodyPr wrap="square" rtlCol="0">
            <a:spAutoFit/>
          </a:bodyPr>
          <a:lstStyle/>
          <a:p>
            <a:r>
              <a:rPr lang="tr-TR" sz="2800" dirty="0" smtClean="0">
                <a:latin typeface="Trebuchet MS" pitchFamily="34" charset="0"/>
              </a:rPr>
              <a:t>Çinko alaşımları için pek kullanılmaz!</a:t>
            </a:r>
            <a:endParaRPr lang="tr-TR" sz="2800" dirty="0">
              <a:latin typeface="Trebuchet MS" pitchFamily="34" charset="0"/>
            </a:endParaRPr>
          </a:p>
        </p:txBody>
      </p:sp>
      <p:sp>
        <p:nvSpPr>
          <p:cNvPr id="5" name="Metin kutusu 1"/>
          <p:cNvSpPr txBox="1"/>
          <p:nvPr/>
        </p:nvSpPr>
        <p:spPr>
          <a:xfrm>
            <a:off x="251520" y="447055"/>
            <a:ext cx="8208912"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Soğuk kamaralı basınçlı döküm</a:t>
            </a:r>
            <a:endParaRPr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37516232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o 5"/>
          <p:cNvGraphicFramePr>
            <a:graphicFrameLocks noGrp="1"/>
          </p:cNvGraphicFramePr>
          <p:nvPr>
            <p:extLst>
              <p:ext uri="{D42A27DB-BD31-4B8C-83A1-F6EECF244321}">
                <p14:modId xmlns:p14="http://schemas.microsoft.com/office/powerpoint/2010/main" val="2291169799"/>
              </p:ext>
            </p:extLst>
          </p:nvPr>
        </p:nvGraphicFramePr>
        <p:xfrm>
          <a:off x="683568" y="1340768"/>
          <a:ext cx="7920880" cy="4861560"/>
        </p:xfrm>
        <a:graphic>
          <a:graphicData uri="http://schemas.openxmlformats.org/drawingml/2006/table">
            <a:tbl>
              <a:tblPr/>
              <a:tblGrid>
                <a:gridCol w="3456384"/>
                <a:gridCol w="4464496"/>
              </a:tblGrid>
              <a:tr h="0">
                <a:tc>
                  <a:txBody>
                    <a:bodyPr/>
                    <a:lstStyle/>
                    <a:p>
                      <a:r>
                        <a:rPr lang="tr-TR" sz="2800" dirty="0" smtClean="0">
                          <a:latin typeface="Trebuchet MS" panose="020B0603020202020204" pitchFamily="34" charset="0"/>
                        </a:rPr>
                        <a:t>yoğunluk </a:t>
                      </a:r>
                      <a:endParaRPr lang="tr-TR" sz="2800" dirty="0">
                        <a:latin typeface="Trebuchet MS" panose="020B0603020202020204" pitchFamily="34" charset="0"/>
                      </a:endParaRPr>
                    </a:p>
                  </a:txBody>
                  <a:tcPr marL="7620" marR="7620" marT="7620" marB="7620" anchor="ctr">
                    <a:lnL>
                      <a:noFill/>
                    </a:lnL>
                    <a:lnR>
                      <a:noFill/>
                    </a:lnR>
                    <a:lnT>
                      <a:noFill/>
                    </a:lnT>
                    <a:lnB>
                      <a:noFill/>
                    </a:lnB>
                  </a:tcPr>
                </a:tc>
                <a:tc>
                  <a:txBody>
                    <a:bodyPr/>
                    <a:lstStyle/>
                    <a:p>
                      <a:r>
                        <a:rPr lang="tr-TR" sz="2800" dirty="0">
                          <a:latin typeface="Trebuchet MS" panose="020B0603020202020204" pitchFamily="34" charset="0"/>
                        </a:rPr>
                        <a:t>7.14 </a:t>
                      </a:r>
                      <a:r>
                        <a:rPr lang="tr-TR" sz="2800" dirty="0" smtClean="0">
                          <a:latin typeface="Trebuchet MS" panose="020B0603020202020204" pitchFamily="34" charset="0"/>
                        </a:rPr>
                        <a:t>gcm</a:t>
                      </a:r>
                      <a:r>
                        <a:rPr lang="tr-TR" sz="2800" baseline="30000" dirty="0" smtClean="0">
                          <a:latin typeface="Trebuchet MS" panose="020B0603020202020204" pitchFamily="34" charset="0"/>
                        </a:rPr>
                        <a:t>-3</a:t>
                      </a:r>
                      <a:endParaRPr lang="tr-TR" sz="2800" baseline="30000" dirty="0">
                        <a:latin typeface="Trebuchet MS" panose="020B0603020202020204" pitchFamily="34" charset="0"/>
                      </a:endParaRPr>
                    </a:p>
                  </a:txBody>
                  <a:tcPr marL="7620" marR="7620" marT="7620" marB="7620" anchor="ctr">
                    <a:lnL>
                      <a:noFill/>
                    </a:lnL>
                    <a:lnR>
                      <a:noFill/>
                    </a:lnR>
                    <a:lnT>
                      <a:noFill/>
                    </a:lnT>
                    <a:lnB>
                      <a:noFill/>
                    </a:lnB>
                  </a:tcPr>
                </a:tc>
              </a:tr>
              <a:tr h="0">
                <a:tc>
                  <a:txBody>
                    <a:bodyPr/>
                    <a:lstStyle/>
                    <a:p>
                      <a:r>
                        <a:rPr lang="tr-TR" sz="2800" dirty="0" smtClean="0">
                          <a:latin typeface="Trebuchet MS" panose="020B0603020202020204" pitchFamily="34" charset="0"/>
                        </a:rPr>
                        <a:t>Ergime</a:t>
                      </a:r>
                      <a:r>
                        <a:rPr lang="tr-TR" sz="2800" baseline="0" dirty="0" smtClean="0">
                          <a:latin typeface="Trebuchet MS" panose="020B0603020202020204" pitchFamily="34" charset="0"/>
                        </a:rPr>
                        <a:t> noktası</a:t>
                      </a:r>
                      <a:endParaRPr lang="tr-TR" sz="2800" dirty="0">
                        <a:latin typeface="Trebuchet MS" panose="020B0603020202020204" pitchFamily="34" charset="0"/>
                      </a:endParaRPr>
                    </a:p>
                  </a:txBody>
                  <a:tcPr marL="7620" marR="7620" marT="7620" marB="7620" anchor="ctr">
                    <a:lnL>
                      <a:noFill/>
                    </a:lnL>
                    <a:lnR>
                      <a:noFill/>
                    </a:lnR>
                    <a:lnT>
                      <a:noFill/>
                    </a:lnT>
                    <a:lnB>
                      <a:noFill/>
                    </a:lnB>
                  </a:tcPr>
                </a:tc>
                <a:tc>
                  <a:txBody>
                    <a:bodyPr/>
                    <a:lstStyle/>
                    <a:p>
                      <a:r>
                        <a:rPr lang="tr-TR" sz="2800" dirty="0" smtClean="0">
                          <a:latin typeface="Trebuchet MS" panose="020B0603020202020204" pitchFamily="34" charset="0"/>
                        </a:rPr>
                        <a:t>419.53°C</a:t>
                      </a:r>
                      <a:endParaRPr lang="tr-TR" sz="2800" dirty="0">
                        <a:latin typeface="Trebuchet MS" panose="020B0603020202020204" pitchFamily="34" charset="0"/>
                      </a:endParaRPr>
                    </a:p>
                  </a:txBody>
                  <a:tcPr marL="7620" marR="7620" marT="7620" marB="7620" anchor="ctr">
                    <a:lnL>
                      <a:noFill/>
                    </a:lnL>
                    <a:lnR>
                      <a:noFill/>
                    </a:lnR>
                    <a:lnT>
                      <a:noFill/>
                    </a:lnT>
                    <a:lnB>
                      <a:noFill/>
                    </a:lnB>
                  </a:tcPr>
                </a:tc>
              </a:tr>
              <a:tr h="0">
                <a:tc>
                  <a:txBody>
                    <a:bodyPr/>
                    <a:lstStyle/>
                    <a:p>
                      <a:r>
                        <a:rPr lang="tr-TR" sz="2800" dirty="0" smtClean="0">
                          <a:latin typeface="Trebuchet MS" panose="020B0603020202020204" pitchFamily="34" charset="0"/>
                        </a:rPr>
                        <a:t>Kaynama</a:t>
                      </a:r>
                      <a:r>
                        <a:rPr lang="tr-TR" sz="2800" baseline="0" dirty="0" smtClean="0">
                          <a:latin typeface="Trebuchet MS" panose="020B0603020202020204" pitchFamily="34" charset="0"/>
                        </a:rPr>
                        <a:t> noktası</a:t>
                      </a:r>
                      <a:endParaRPr lang="tr-TR" sz="2800" dirty="0">
                        <a:latin typeface="Trebuchet MS" panose="020B0603020202020204" pitchFamily="34" charset="0"/>
                      </a:endParaRPr>
                    </a:p>
                  </a:txBody>
                  <a:tcPr marL="7620" marR="7620" marT="7620" marB="7620" anchor="ctr">
                    <a:lnL>
                      <a:noFill/>
                    </a:lnL>
                    <a:lnR>
                      <a:noFill/>
                    </a:lnR>
                    <a:lnT>
                      <a:noFill/>
                    </a:lnT>
                    <a:lnB>
                      <a:noFill/>
                    </a:lnB>
                  </a:tcPr>
                </a:tc>
                <a:tc>
                  <a:txBody>
                    <a:bodyPr/>
                    <a:lstStyle/>
                    <a:p>
                      <a:r>
                        <a:rPr lang="tr-TR" sz="2800" dirty="0" smtClean="0">
                          <a:latin typeface="Trebuchet MS" panose="020B0603020202020204" pitchFamily="34" charset="0"/>
                        </a:rPr>
                        <a:t>907°C</a:t>
                      </a:r>
                      <a:endParaRPr lang="tr-TR" sz="2800" dirty="0">
                        <a:latin typeface="Trebuchet MS" panose="020B0603020202020204" pitchFamily="34" charset="0"/>
                      </a:endParaRPr>
                    </a:p>
                  </a:txBody>
                  <a:tcPr marL="7620" marR="7620" marT="7620" marB="7620" anchor="ctr">
                    <a:lnL>
                      <a:noFill/>
                    </a:lnL>
                    <a:lnR>
                      <a:noFill/>
                    </a:lnR>
                    <a:lnT>
                      <a:noFill/>
                    </a:lnT>
                    <a:lnB>
                      <a:noFill/>
                    </a:lnB>
                  </a:tcPr>
                </a:tc>
              </a:tr>
              <a:tr h="0">
                <a:tc>
                  <a:txBody>
                    <a:bodyPr/>
                    <a:lstStyle/>
                    <a:p>
                      <a:r>
                        <a:rPr lang="tr-TR" sz="2800" dirty="0" smtClean="0">
                          <a:latin typeface="Trebuchet MS" panose="020B0603020202020204" pitchFamily="34" charset="0"/>
                        </a:rPr>
                        <a:t>Kristal</a:t>
                      </a:r>
                      <a:r>
                        <a:rPr lang="tr-TR" sz="2800" baseline="0" dirty="0" smtClean="0">
                          <a:latin typeface="Trebuchet MS" panose="020B0603020202020204" pitchFamily="34" charset="0"/>
                        </a:rPr>
                        <a:t> yapısı</a:t>
                      </a:r>
                      <a:endParaRPr lang="tr-TR" sz="2800" dirty="0">
                        <a:latin typeface="Trebuchet MS" panose="020B0603020202020204" pitchFamily="34" charset="0"/>
                      </a:endParaRPr>
                    </a:p>
                  </a:txBody>
                  <a:tcPr marL="7620" marR="7620" marT="7620" marB="7620" anchor="ctr">
                    <a:lnL>
                      <a:noFill/>
                    </a:lnL>
                    <a:lnR>
                      <a:noFill/>
                    </a:lnR>
                    <a:lnT>
                      <a:noFill/>
                    </a:lnT>
                    <a:lnB>
                      <a:noFill/>
                    </a:lnB>
                  </a:tcPr>
                </a:tc>
                <a:tc>
                  <a:txBody>
                    <a:bodyPr/>
                    <a:lstStyle/>
                    <a:p>
                      <a:r>
                        <a:rPr lang="tr-TR" sz="2800" dirty="0" err="1" smtClean="0">
                          <a:latin typeface="Trebuchet MS" panose="020B0603020202020204" pitchFamily="34" charset="0"/>
                        </a:rPr>
                        <a:t>hekzagonal</a:t>
                      </a:r>
                      <a:endParaRPr lang="tr-TR" sz="2800" dirty="0">
                        <a:latin typeface="Trebuchet MS" panose="020B0603020202020204" pitchFamily="34" charset="0"/>
                      </a:endParaRPr>
                    </a:p>
                  </a:txBody>
                  <a:tcPr marL="7620" marR="7620" marT="7620" marB="7620" anchor="ctr">
                    <a:lnL>
                      <a:noFill/>
                    </a:lnL>
                    <a:lnR>
                      <a:noFill/>
                    </a:lnR>
                    <a:lnT>
                      <a:noFill/>
                    </a:lnT>
                    <a:lnB>
                      <a:noFill/>
                    </a:lnB>
                  </a:tcPr>
                </a:tc>
              </a:tr>
              <a:tr h="0">
                <a:tc>
                  <a:txBody>
                    <a:bodyPr/>
                    <a:lstStyle/>
                    <a:p>
                      <a:r>
                        <a:rPr lang="tr-TR" sz="2800" dirty="0" err="1" smtClean="0">
                          <a:latin typeface="Trebuchet MS" panose="020B0603020202020204" pitchFamily="34" charset="0"/>
                        </a:rPr>
                        <a:t>Oksidasyon</a:t>
                      </a:r>
                      <a:r>
                        <a:rPr lang="tr-TR" sz="2800" baseline="0" dirty="0" smtClean="0">
                          <a:latin typeface="Trebuchet MS" panose="020B0603020202020204" pitchFamily="34" charset="0"/>
                        </a:rPr>
                        <a:t> derecesi</a:t>
                      </a:r>
                      <a:endParaRPr lang="tr-TR" sz="2800" dirty="0">
                        <a:latin typeface="Trebuchet MS" panose="020B0603020202020204" pitchFamily="34" charset="0"/>
                      </a:endParaRPr>
                    </a:p>
                  </a:txBody>
                  <a:tcPr marL="7620" marR="7620" marT="7620" marB="7620" anchor="ctr">
                    <a:lnL>
                      <a:noFill/>
                    </a:lnL>
                    <a:lnR>
                      <a:noFill/>
                    </a:lnR>
                    <a:lnT>
                      <a:noFill/>
                    </a:lnT>
                    <a:lnB>
                      <a:noFill/>
                    </a:lnB>
                  </a:tcPr>
                </a:tc>
                <a:tc>
                  <a:txBody>
                    <a:bodyPr/>
                    <a:lstStyle/>
                    <a:p>
                      <a:r>
                        <a:rPr lang="tr-TR" sz="2800" dirty="0" smtClean="0">
                          <a:latin typeface="Trebuchet MS" panose="020B0603020202020204" pitchFamily="34" charset="0"/>
                        </a:rPr>
                        <a:t>2 (atmosferik</a:t>
                      </a:r>
                      <a:r>
                        <a:rPr lang="tr-TR" sz="2800" baseline="0" dirty="0" smtClean="0">
                          <a:latin typeface="Trebuchet MS" panose="020B0603020202020204" pitchFamily="34" charset="0"/>
                        </a:rPr>
                        <a:t> oksit</a:t>
                      </a:r>
                      <a:r>
                        <a:rPr lang="tr-TR" sz="2800" dirty="0" smtClean="0">
                          <a:latin typeface="Trebuchet MS" panose="020B0603020202020204" pitchFamily="34" charset="0"/>
                        </a:rPr>
                        <a:t>)</a:t>
                      </a:r>
                      <a:endParaRPr lang="tr-TR" sz="2800" dirty="0">
                        <a:latin typeface="Trebuchet MS" panose="020B0603020202020204" pitchFamily="34" charset="0"/>
                      </a:endParaRPr>
                    </a:p>
                  </a:txBody>
                  <a:tcPr marL="7620" marR="7620" marT="7620" marB="7620" anchor="ctr">
                    <a:lnL>
                      <a:noFill/>
                    </a:lnL>
                    <a:lnR>
                      <a:noFill/>
                    </a:lnR>
                    <a:lnT>
                      <a:noFill/>
                    </a:lnT>
                    <a:lnB>
                      <a:noFill/>
                    </a:lnB>
                  </a:tcPr>
                </a:tc>
              </a:tr>
              <a:tr h="0">
                <a:tc>
                  <a:txBody>
                    <a:bodyPr/>
                    <a:lstStyle/>
                    <a:p>
                      <a:r>
                        <a:rPr lang="tr-TR" sz="2800" dirty="0" smtClean="0">
                          <a:latin typeface="Trebuchet MS" panose="020B0603020202020204" pitchFamily="34" charset="0"/>
                        </a:rPr>
                        <a:t>Manyetik</a:t>
                      </a:r>
                      <a:r>
                        <a:rPr lang="tr-TR" sz="2800" baseline="0" dirty="0" smtClean="0">
                          <a:latin typeface="Trebuchet MS" panose="020B0603020202020204" pitchFamily="34" charset="0"/>
                        </a:rPr>
                        <a:t> düzen</a:t>
                      </a:r>
                      <a:endParaRPr lang="tr-TR" sz="2800" dirty="0">
                        <a:latin typeface="Trebuchet MS" panose="020B0603020202020204" pitchFamily="34" charset="0"/>
                      </a:endParaRPr>
                    </a:p>
                  </a:txBody>
                  <a:tcPr marL="7620" marR="7620" marT="7620" marB="7620" anchor="ctr">
                    <a:lnL>
                      <a:noFill/>
                    </a:lnL>
                    <a:lnR>
                      <a:noFill/>
                    </a:lnR>
                    <a:lnT>
                      <a:noFill/>
                    </a:lnT>
                    <a:lnB>
                      <a:noFill/>
                    </a:lnB>
                  </a:tcPr>
                </a:tc>
                <a:tc>
                  <a:txBody>
                    <a:bodyPr/>
                    <a:lstStyle/>
                    <a:p>
                      <a:r>
                        <a:rPr lang="tr-TR" sz="2800" dirty="0" err="1" smtClean="0">
                          <a:latin typeface="Trebuchet MS" panose="020B0603020202020204" pitchFamily="34" charset="0"/>
                        </a:rPr>
                        <a:t>Diamanyetik</a:t>
                      </a:r>
                      <a:endParaRPr lang="tr-TR" sz="2800" dirty="0">
                        <a:latin typeface="Trebuchet MS" panose="020B0603020202020204" pitchFamily="34" charset="0"/>
                      </a:endParaRPr>
                    </a:p>
                  </a:txBody>
                  <a:tcPr marL="7620" marR="7620" marT="7620" marB="7620" anchor="ctr">
                    <a:lnL>
                      <a:noFill/>
                    </a:lnL>
                    <a:lnR>
                      <a:noFill/>
                    </a:lnR>
                    <a:lnT>
                      <a:noFill/>
                    </a:lnT>
                    <a:lnB>
                      <a:noFill/>
                    </a:lnB>
                  </a:tcPr>
                </a:tc>
              </a:tr>
              <a:tr h="0">
                <a:tc>
                  <a:txBody>
                    <a:bodyPr/>
                    <a:lstStyle/>
                    <a:p>
                      <a:r>
                        <a:rPr lang="tr-TR" sz="2800" dirty="0" err="1" smtClean="0">
                          <a:latin typeface="Trebuchet MS" panose="020B0603020202020204" pitchFamily="34" charset="0"/>
                        </a:rPr>
                        <a:t>Young</a:t>
                      </a:r>
                      <a:r>
                        <a:rPr lang="tr-TR" sz="2800" baseline="0" dirty="0" smtClean="0">
                          <a:latin typeface="Trebuchet MS" panose="020B0603020202020204" pitchFamily="34" charset="0"/>
                        </a:rPr>
                        <a:t> Modülü</a:t>
                      </a:r>
                      <a:endParaRPr lang="tr-TR" sz="2800" dirty="0">
                        <a:latin typeface="Trebuchet MS" panose="020B0603020202020204" pitchFamily="34" charset="0"/>
                      </a:endParaRPr>
                    </a:p>
                  </a:txBody>
                  <a:tcPr marL="7620" marR="7620" marT="7620" marB="7620" anchor="ctr">
                    <a:lnL>
                      <a:noFill/>
                    </a:lnL>
                    <a:lnR>
                      <a:noFill/>
                    </a:lnR>
                    <a:lnT>
                      <a:noFill/>
                    </a:lnT>
                    <a:lnB>
                      <a:noFill/>
                    </a:lnB>
                  </a:tcPr>
                </a:tc>
                <a:tc>
                  <a:txBody>
                    <a:bodyPr/>
                    <a:lstStyle/>
                    <a:p>
                      <a:r>
                        <a:rPr lang="tr-TR" sz="2800">
                          <a:latin typeface="Trebuchet MS" panose="020B0603020202020204" pitchFamily="34" charset="0"/>
                        </a:rPr>
                        <a:t>108 GPa</a:t>
                      </a:r>
                    </a:p>
                  </a:txBody>
                  <a:tcPr marL="7620" marR="7620" marT="7620" marB="7620" anchor="ctr">
                    <a:lnL>
                      <a:noFill/>
                    </a:lnL>
                    <a:lnR>
                      <a:noFill/>
                    </a:lnR>
                    <a:lnT>
                      <a:noFill/>
                    </a:lnT>
                    <a:lnB>
                      <a:noFill/>
                    </a:lnB>
                  </a:tcPr>
                </a:tc>
              </a:tr>
              <a:tr h="0">
                <a:tc>
                  <a:txBody>
                    <a:bodyPr/>
                    <a:lstStyle/>
                    <a:p>
                      <a:r>
                        <a:rPr lang="tr-TR" sz="2800" dirty="0" smtClean="0">
                          <a:latin typeface="Trebuchet MS" panose="020B0603020202020204" pitchFamily="34" charset="0"/>
                        </a:rPr>
                        <a:t>Kayma</a:t>
                      </a:r>
                      <a:r>
                        <a:rPr lang="tr-TR" sz="2800" baseline="0" dirty="0" smtClean="0">
                          <a:latin typeface="Trebuchet MS" panose="020B0603020202020204" pitchFamily="34" charset="0"/>
                        </a:rPr>
                        <a:t> modülü</a:t>
                      </a:r>
                      <a:endParaRPr lang="tr-TR" sz="2800" dirty="0">
                        <a:latin typeface="Trebuchet MS" panose="020B0603020202020204" pitchFamily="34" charset="0"/>
                      </a:endParaRPr>
                    </a:p>
                  </a:txBody>
                  <a:tcPr marL="7620" marR="7620" marT="7620" marB="7620" anchor="ctr">
                    <a:lnL>
                      <a:noFill/>
                    </a:lnL>
                    <a:lnR>
                      <a:noFill/>
                    </a:lnR>
                    <a:lnT>
                      <a:noFill/>
                    </a:lnT>
                    <a:lnB>
                      <a:noFill/>
                    </a:lnB>
                  </a:tcPr>
                </a:tc>
                <a:tc>
                  <a:txBody>
                    <a:bodyPr/>
                    <a:lstStyle/>
                    <a:p>
                      <a:r>
                        <a:rPr lang="tr-TR" sz="2800">
                          <a:latin typeface="Trebuchet MS" panose="020B0603020202020204" pitchFamily="34" charset="0"/>
                        </a:rPr>
                        <a:t>43 GPa</a:t>
                      </a:r>
                    </a:p>
                  </a:txBody>
                  <a:tcPr marL="7620" marR="7620" marT="7620" marB="7620" anchor="ctr">
                    <a:lnL>
                      <a:noFill/>
                    </a:lnL>
                    <a:lnR>
                      <a:noFill/>
                    </a:lnR>
                    <a:lnT>
                      <a:noFill/>
                    </a:lnT>
                    <a:lnB>
                      <a:noFill/>
                    </a:lnB>
                  </a:tcPr>
                </a:tc>
              </a:tr>
              <a:tr h="0">
                <a:tc>
                  <a:txBody>
                    <a:bodyPr/>
                    <a:lstStyle/>
                    <a:p>
                      <a:r>
                        <a:rPr lang="tr-TR" sz="2800" dirty="0" smtClean="0">
                          <a:latin typeface="Trebuchet MS" panose="020B0603020202020204" pitchFamily="34" charset="0"/>
                        </a:rPr>
                        <a:t>Kütle</a:t>
                      </a:r>
                      <a:r>
                        <a:rPr lang="tr-TR" sz="2800" baseline="0" dirty="0" smtClean="0">
                          <a:latin typeface="Trebuchet MS" panose="020B0603020202020204" pitchFamily="34" charset="0"/>
                        </a:rPr>
                        <a:t> modülü</a:t>
                      </a:r>
                      <a:endParaRPr lang="tr-TR" sz="2800" dirty="0">
                        <a:latin typeface="Trebuchet MS" panose="020B0603020202020204" pitchFamily="34" charset="0"/>
                      </a:endParaRPr>
                    </a:p>
                  </a:txBody>
                  <a:tcPr marL="7620" marR="7620" marT="7620" marB="7620" anchor="ctr">
                    <a:lnL>
                      <a:noFill/>
                    </a:lnL>
                    <a:lnR>
                      <a:noFill/>
                    </a:lnR>
                    <a:lnT>
                      <a:noFill/>
                    </a:lnT>
                    <a:lnB>
                      <a:noFill/>
                    </a:lnB>
                  </a:tcPr>
                </a:tc>
                <a:tc>
                  <a:txBody>
                    <a:bodyPr/>
                    <a:lstStyle/>
                    <a:p>
                      <a:r>
                        <a:rPr lang="tr-TR" sz="2800">
                          <a:latin typeface="Trebuchet MS" panose="020B0603020202020204" pitchFamily="34" charset="0"/>
                        </a:rPr>
                        <a:t>70 GPa</a:t>
                      </a:r>
                    </a:p>
                  </a:txBody>
                  <a:tcPr marL="7620" marR="7620" marT="7620" marB="7620" anchor="ctr">
                    <a:lnL>
                      <a:noFill/>
                    </a:lnL>
                    <a:lnR>
                      <a:noFill/>
                    </a:lnR>
                    <a:lnT>
                      <a:noFill/>
                    </a:lnT>
                    <a:lnB>
                      <a:noFill/>
                    </a:lnB>
                  </a:tcPr>
                </a:tc>
              </a:tr>
              <a:tr h="0">
                <a:tc>
                  <a:txBody>
                    <a:bodyPr/>
                    <a:lstStyle/>
                    <a:p>
                      <a:r>
                        <a:rPr lang="tr-TR" sz="2800" dirty="0" err="1">
                          <a:latin typeface="Trebuchet MS" panose="020B0603020202020204" pitchFamily="34" charset="0"/>
                        </a:rPr>
                        <a:t>Poisson</a:t>
                      </a:r>
                      <a:r>
                        <a:rPr lang="tr-TR" sz="2800" dirty="0">
                          <a:latin typeface="Trebuchet MS" panose="020B0603020202020204" pitchFamily="34" charset="0"/>
                        </a:rPr>
                        <a:t> </a:t>
                      </a:r>
                      <a:r>
                        <a:rPr lang="tr-TR" sz="2800" dirty="0" smtClean="0">
                          <a:latin typeface="Trebuchet MS" panose="020B0603020202020204" pitchFamily="34" charset="0"/>
                        </a:rPr>
                        <a:t>oranı</a:t>
                      </a:r>
                      <a:endParaRPr lang="tr-TR" sz="2800" dirty="0">
                        <a:latin typeface="Trebuchet MS" panose="020B0603020202020204" pitchFamily="34" charset="0"/>
                      </a:endParaRPr>
                    </a:p>
                  </a:txBody>
                  <a:tcPr marL="7620" marR="7620" marT="7620" marB="7620" anchor="ctr">
                    <a:lnL>
                      <a:noFill/>
                    </a:lnL>
                    <a:lnR>
                      <a:noFill/>
                    </a:lnR>
                    <a:lnT>
                      <a:noFill/>
                    </a:lnT>
                    <a:lnB>
                      <a:noFill/>
                    </a:lnB>
                  </a:tcPr>
                </a:tc>
                <a:tc>
                  <a:txBody>
                    <a:bodyPr/>
                    <a:lstStyle/>
                    <a:p>
                      <a:r>
                        <a:rPr lang="tr-TR" sz="2800" dirty="0">
                          <a:latin typeface="Trebuchet MS" panose="020B0603020202020204" pitchFamily="34" charset="0"/>
                        </a:rPr>
                        <a:t>0.25</a:t>
                      </a:r>
                    </a:p>
                  </a:txBody>
                  <a:tcPr marL="7620" marR="7620" marT="7620" marB="7620" anchor="ctr">
                    <a:lnL>
                      <a:noFill/>
                    </a:lnL>
                    <a:lnR>
                      <a:noFill/>
                    </a:lnR>
                    <a:lnT>
                      <a:noFill/>
                    </a:lnT>
                    <a:lnB>
                      <a:noFill/>
                    </a:lnB>
                  </a:tcPr>
                </a:tc>
              </a:tr>
              <a:tr h="0">
                <a:tc>
                  <a:txBody>
                    <a:bodyPr/>
                    <a:lstStyle/>
                    <a:p>
                      <a:r>
                        <a:rPr lang="tr-TR" sz="2800" dirty="0" err="1">
                          <a:latin typeface="Trebuchet MS" panose="020B0603020202020204" pitchFamily="34" charset="0"/>
                        </a:rPr>
                        <a:t>Brinell</a:t>
                      </a:r>
                      <a:r>
                        <a:rPr lang="tr-TR" sz="2800" dirty="0">
                          <a:latin typeface="Trebuchet MS" panose="020B0603020202020204" pitchFamily="34" charset="0"/>
                        </a:rPr>
                        <a:t> </a:t>
                      </a:r>
                      <a:r>
                        <a:rPr lang="tr-TR" sz="2800" dirty="0" smtClean="0">
                          <a:latin typeface="Trebuchet MS" panose="020B0603020202020204" pitchFamily="34" charset="0"/>
                        </a:rPr>
                        <a:t>sertliği</a:t>
                      </a:r>
                      <a:endParaRPr lang="tr-TR" sz="2800" dirty="0">
                        <a:latin typeface="Trebuchet MS" panose="020B0603020202020204" pitchFamily="34" charset="0"/>
                      </a:endParaRPr>
                    </a:p>
                  </a:txBody>
                  <a:tcPr marL="7620" marR="7620" marT="7620" marB="7620" anchor="ctr">
                    <a:lnL>
                      <a:noFill/>
                    </a:lnL>
                    <a:lnR>
                      <a:noFill/>
                    </a:lnR>
                    <a:lnT>
                      <a:noFill/>
                    </a:lnT>
                    <a:lnB>
                      <a:noFill/>
                    </a:lnB>
                  </a:tcPr>
                </a:tc>
                <a:tc>
                  <a:txBody>
                    <a:bodyPr/>
                    <a:lstStyle/>
                    <a:p>
                      <a:r>
                        <a:rPr lang="tr-TR" sz="2800" dirty="0">
                          <a:latin typeface="Trebuchet MS" panose="020B0603020202020204" pitchFamily="34" charset="0"/>
                        </a:rPr>
                        <a:t>412 </a:t>
                      </a:r>
                      <a:r>
                        <a:rPr lang="tr-TR" sz="2800" dirty="0" err="1">
                          <a:latin typeface="Trebuchet MS" panose="020B0603020202020204" pitchFamily="34" charset="0"/>
                        </a:rPr>
                        <a:t>MPa</a:t>
                      </a:r>
                      <a:endParaRPr lang="tr-TR" sz="2800" dirty="0">
                        <a:latin typeface="Trebuchet MS" panose="020B0603020202020204" pitchFamily="34" charset="0"/>
                      </a:endParaRPr>
                    </a:p>
                  </a:txBody>
                  <a:tcPr marL="7620" marR="7620" marT="7620" marB="7620" anchor="ctr">
                    <a:lnL>
                      <a:noFill/>
                    </a:lnL>
                    <a:lnR>
                      <a:noFill/>
                    </a:lnR>
                    <a:lnT>
                      <a:noFill/>
                    </a:lnT>
                    <a:lnB>
                      <a:noFill/>
                    </a:lnB>
                  </a:tcPr>
                </a:tc>
              </a:tr>
            </a:tbl>
          </a:graphicData>
        </a:graphic>
      </p:graphicFrame>
      <p:sp>
        <p:nvSpPr>
          <p:cNvPr id="7" name="Başlık 3"/>
          <p:cNvSpPr>
            <a:spLocks noGrp="1"/>
          </p:cNvSpPr>
          <p:nvPr>
            <p:ph type="title"/>
          </p:nvPr>
        </p:nvSpPr>
        <p:spPr>
          <a:xfrm>
            <a:off x="683568" y="602432"/>
            <a:ext cx="7344816" cy="594320"/>
          </a:xfrm>
        </p:spPr>
        <p:txBody>
          <a:bodyPr>
            <a:normAutofit fontScale="90000"/>
          </a:bodyPr>
          <a:lstStyle/>
          <a:p>
            <a:r>
              <a:rPr lang="tr-TR" dirty="0" smtClean="0">
                <a:latin typeface="Trebuchet MS" panose="020B0603020202020204" pitchFamily="34" charset="0"/>
              </a:rPr>
              <a:t>Çinko</a:t>
            </a:r>
            <a:endParaRPr lang="tr-TR" dirty="0">
              <a:latin typeface="Trebuchet MS" panose="020B0603020202020204" pitchFamily="34" charset="0"/>
            </a:endParaRPr>
          </a:p>
        </p:txBody>
      </p:sp>
    </p:spTree>
    <p:extLst>
      <p:ext uri="{BB962C8B-B14F-4D97-AF65-F5344CB8AC3E}">
        <p14:creationId xmlns:p14="http://schemas.microsoft.com/office/powerpoint/2010/main" val="2681062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8229600" cy="594320"/>
          </a:xfrm>
        </p:spPr>
        <p:txBody>
          <a:bodyPr>
            <a:normAutofit fontScale="90000"/>
          </a:bodyPr>
          <a:lstStyle/>
          <a:p>
            <a:r>
              <a:rPr lang="tr-TR" dirty="0" err="1" smtClean="0">
                <a:latin typeface="Trebuchet MS" panose="020B0603020202020204" pitchFamily="34" charset="0"/>
              </a:rPr>
              <a:t>Zamak</a:t>
            </a:r>
            <a:r>
              <a:rPr lang="tr-TR" dirty="0" smtClean="0">
                <a:latin typeface="Trebuchet MS" panose="020B0603020202020204" pitchFamily="34" charset="0"/>
              </a:rPr>
              <a:t> No. 3</a:t>
            </a:r>
            <a:endParaRPr lang="tr-TR" dirty="0">
              <a:latin typeface="Trebuchet MS" panose="020B0603020202020204" pitchFamily="34" charset="0"/>
            </a:endParaRPr>
          </a:p>
        </p:txBody>
      </p:sp>
      <p:sp>
        <p:nvSpPr>
          <p:cNvPr id="2" name="Dikdörtgen 1"/>
          <p:cNvSpPr/>
          <p:nvPr/>
        </p:nvSpPr>
        <p:spPr>
          <a:xfrm>
            <a:off x="179512" y="1484784"/>
            <a:ext cx="8784976" cy="4862870"/>
          </a:xfrm>
          <a:prstGeom prst="rect">
            <a:avLst/>
          </a:prstGeom>
        </p:spPr>
        <p:txBody>
          <a:bodyPr wrap="square">
            <a:spAutoFit/>
          </a:bodyPr>
          <a:lstStyle/>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%3.8-4.2 Al/ 0.03max Cu / 0.035-0.06 Mg</a:t>
            </a:r>
            <a:endParaRPr lang="tr-TR" sz="2800" dirty="0">
              <a:latin typeface="Trebuchet MS" panose="020B0603020202020204" pitchFamily="34" charset="0"/>
            </a:endParaRPr>
          </a:p>
          <a:p>
            <a:pPr marL="342900" indent="-342900">
              <a:spcAft>
                <a:spcPts val="1200"/>
              </a:spcAft>
              <a:buClr>
                <a:schemeClr val="bg2">
                  <a:lumMod val="50000"/>
                </a:schemeClr>
              </a:buClr>
              <a:buFont typeface="Trebuchet MS" panose="020B0603020202020204" pitchFamily="34" charset="0"/>
              <a:buChar char="●"/>
            </a:pPr>
            <a:r>
              <a:rPr lang="en-US" sz="2800" dirty="0" smtClean="0">
                <a:latin typeface="Trebuchet MS" panose="020B0603020202020204" pitchFamily="34" charset="0"/>
              </a:rPr>
              <a:t>No</a:t>
            </a:r>
            <a:r>
              <a:rPr lang="en-US" sz="2800" dirty="0">
                <a:latin typeface="Trebuchet MS" panose="020B0603020202020204" pitchFamily="34" charset="0"/>
              </a:rPr>
              <a:t>. 3 </a:t>
            </a:r>
            <a:r>
              <a:rPr lang="tr-TR" sz="2800" dirty="0">
                <a:latin typeface="Trebuchet MS" panose="020B0603020202020204" pitchFamily="34" charset="0"/>
              </a:rPr>
              <a:t>alaşımı basınçlı döküm yapılacaksa akla ilk gelmesi gereken çinko alaşımıdır</a:t>
            </a:r>
            <a:r>
              <a:rPr lang="tr-TR" sz="2800" dirty="0" smtClean="0">
                <a:latin typeface="Trebuchet MS" panose="020B0603020202020204" pitchFamily="34" charset="0"/>
              </a:rPr>
              <a:t>.</a:t>
            </a:r>
          </a:p>
          <a:p>
            <a:pPr marL="342900" indent="-342900">
              <a:spcAft>
                <a:spcPts val="1200"/>
              </a:spcAft>
              <a:buClr>
                <a:schemeClr val="bg2">
                  <a:lumMod val="50000"/>
                </a:schemeClr>
              </a:buClr>
              <a:buFont typeface="Trebuchet MS" panose="020B0603020202020204" pitchFamily="34" charset="0"/>
              <a:buChar char="●"/>
            </a:pPr>
            <a:r>
              <a:rPr lang="tr-TR" sz="2800" dirty="0">
                <a:latin typeface="Trebuchet MS" panose="020B0603020202020204" pitchFamily="34" charset="0"/>
              </a:rPr>
              <a:t>Fiziksel ve mekanik özelliklerin çok cazip bir kombinasyonuna, uzun sürelerle boyutsal kararlılığa, </a:t>
            </a:r>
            <a:r>
              <a:rPr lang="tr-TR" sz="2800" dirty="0" smtClean="0">
                <a:latin typeface="Trebuchet MS" panose="020B0603020202020204" pitchFamily="34" charset="0"/>
              </a:rPr>
              <a:t>mükemmel </a:t>
            </a:r>
            <a:r>
              <a:rPr lang="tr-TR" sz="2800" dirty="0" err="1">
                <a:latin typeface="Trebuchet MS" panose="020B0603020202020204" pitchFamily="34" charset="0"/>
              </a:rPr>
              <a:t>dökülebilirliğe</a:t>
            </a:r>
            <a:r>
              <a:rPr lang="tr-TR" sz="2800" dirty="0">
                <a:latin typeface="Trebuchet MS" panose="020B0603020202020204" pitchFamily="34" charset="0"/>
              </a:rPr>
              <a:t> sahip bu alaşım Kuzey Amerika’da basınçlı döküm çinko parçaların %70’nine tekabül eder</a:t>
            </a:r>
            <a:r>
              <a:rPr lang="tr-TR" sz="2800" dirty="0" smtClean="0">
                <a:latin typeface="Trebuchet MS" panose="020B0603020202020204" pitchFamily="34" charset="0"/>
              </a:rPr>
              <a:t>.</a:t>
            </a:r>
          </a:p>
          <a:p>
            <a:pPr marL="342900" indent="-342900">
              <a:spcAft>
                <a:spcPts val="1200"/>
              </a:spcAft>
              <a:buClr>
                <a:schemeClr val="bg2">
                  <a:lumMod val="50000"/>
                </a:schemeClr>
              </a:buClr>
              <a:buFont typeface="Trebuchet MS" panose="020B0603020202020204" pitchFamily="34" charset="0"/>
              <a:buChar char="●"/>
            </a:pPr>
            <a:r>
              <a:rPr lang="en-US" sz="2800" dirty="0">
                <a:latin typeface="Trebuchet MS" panose="020B0603020202020204" pitchFamily="34" charset="0"/>
              </a:rPr>
              <a:t>No. 3 </a:t>
            </a:r>
            <a:r>
              <a:rPr lang="tr-TR" sz="2800" dirty="0">
                <a:latin typeface="Trebuchet MS" panose="020B0603020202020204" pitchFamily="34" charset="0"/>
              </a:rPr>
              <a:t>alaşımı kaplama, </a:t>
            </a:r>
            <a:r>
              <a:rPr lang="tr-TR" sz="2800" dirty="0" err="1">
                <a:latin typeface="Trebuchet MS" panose="020B0603020202020204" pitchFamily="34" charset="0"/>
              </a:rPr>
              <a:t>kromatlama</a:t>
            </a:r>
            <a:r>
              <a:rPr lang="tr-TR" sz="2800" dirty="0">
                <a:latin typeface="Trebuchet MS" panose="020B0603020202020204" pitchFamily="34" charset="0"/>
              </a:rPr>
              <a:t> ve boyama için idealdir ve çok cazip </a:t>
            </a:r>
            <a:r>
              <a:rPr lang="tr-TR" sz="2800" dirty="0" smtClean="0">
                <a:latin typeface="Trebuchet MS" panose="020B0603020202020204" pitchFamily="34" charset="0"/>
              </a:rPr>
              <a:t>görünüme </a:t>
            </a:r>
            <a:r>
              <a:rPr lang="tr-TR" sz="2800" dirty="0">
                <a:latin typeface="Trebuchet MS" panose="020B0603020202020204" pitchFamily="34" charset="0"/>
              </a:rPr>
              <a:t>kavuşturulabilir</a:t>
            </a:r>
            <a:r>
              <a:rPr lang="tr-TR" sz="2800" dirty="0" smtClean="0">
                <a:latin typeface="Trebuchet MS" panose="020B0603020202020204" pitchFamily="34" charset="0"/>
              </a:rPr>
              <a:t>.</a:t>
            </a:r>
            <a:endParaRPr lang="tr-TR" sz="2800" dirty="0">
              <a:latin typeface="Trebuchet MS" panose="020B0603020202020204" pitchFamily="34" charset="0"/>
            </a:endParaRPr>
          </a:p>
        </p:txBody>
      </p:sp>
    </p:spTree>
    <p:extLst>
      <p:ext uri="{BB962C8B-B14F-4D97-AF65-F5344CB8AC3E}">
        <p14:creationId xmlns:p14="http://schemas.microsoft.com/office/powerpoint/2010/main" val="29803037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46856" y="692696"/>
            <a:ext cx="8229600" cy="594320"/>
          </a:xfrm>
        </p:spPr>
        <p:txBody>
          <a:bodyPr>
            <a:normAutofit fontScale="90000"/>
          </a:bodyPr>
          <a:lstStyle/>
          <a:p>
            <a:r>
              <a:rPr lang="tr-TR" dirty="0" err="1" smtClean="0">
                <a:latin typeface="Trebuchet MS" panose="020B0603020202020204" pitchFamily="34" charset="0"/>
              </a:rPr>
              <a:t>Zamak</a:t>
            </a:r>
            <a:r>
              <a:rPr lang="tr-TR" dirty="0" smtClean="0">
                <a:latin typeface="Trebuchet MS" panose="020B0603020202020204" pitchFamily="34" charset="0"/>
              </a:rPr>
              <a:t> No. 5 </a:t>
            </a:r>
            <a:endParaRPr lang="tr-TR" dirty="0">
              <a:latin typeface="Trebuchet MS" panose="020B0603020202020204" pitchFamily="34" charset="0"/>
            </a:endParaRPr>
          </a:p>
        </p:txBody>
      </p:sp>
      <p:sp>
        <p:nvSpPr>
          <p:cNvPr id="2" name="Dikdörtgen 1"/>
          <p:cNvSpPr/>
          <p:nvPr/>
        </p:nvSpPr>
        <p:spPr>
          <a:xfrm>
            <a:off x="323528" y="1375603"/>
            <a:ext cx="8496944" cy="5293757"/>
          </a:xfrm>
          <a:prstGeom prst="rect">
            <a:avLst/>
          </a:prstGeom>
        </p:spPr>
        <p:txBody>
          <a:bodyPr wrap="square">
            <a:spAutoFit/>
          </a:bodyPr>
          <a:lstStyle/>
          <a:p>
            <a:pPr marL="342900" indent="-3429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%3.8-4.2 Al / 0.7-1.1 Cu / 0.035-0.06 Mg</a:t>
            </a:r>
          </a:p>
          <a:p>
            <a:pPr marL="342900" indent="-342900">
              <a:spcAft>
                <a:spcPts val="600"/>
              </a:spcAft>
              <a:buClr>
                <a:schemeClr val="bg2">
                  <a:lumMod val="50000"/>
                </a:schemeClr>
              </a:buClr>
              <a:buFont typeface="Trebuchet MS" panose="020B0603020202020204" pitchFamily="34" charset="0"/>
              <a:buChar char="●"/>
            </a:pPr>
            <a:r>
              <a:rPr lang="en-US" sz="2800" dirty="0" smtClean="0">
                <a:latin typeface="Trebuchet MS" panose="020B0603020202020204" pitchFamily="34" charset="0"/>
              </a:rPr>
              <a:t>No</a:t>
            </a:r>
            <a:r>
              <a:rPr lang="en-US" sz="2800" dirty="0">
                <a:latin typeface="Trebuchet MS" panose="020B0603020202020204" pitchFamily="34" charset="0"/>
              </a:rPr>
              <a:t>. 5 </a:t>
            </a:r>
            <a:r>
              <a:rPr lang="tr-TR" sz="2800" dirty="0">
                <a:latin typeface="Trebuchet MS" panose="020B0603020202020204" pitchFamily="34" charset="0"/>
              </a:rPr>
              <a:t>alaşımından dökülen parçalar No. 3 alaşımına göre bir miktar daha mukavemetli ve serttir</a:t>
            </a:r>
            <a:r>
              <a:rPr lang="tr-TR" sz="2800" dirty="0" smtClean="0">
                <a:latin typeface="Trebuchet MS" panose="020B0603020202020204" pitchFamily="34" charset="0"/>
              </a:rPr>
              <a:t>.</a:t>
            </a:r>
          </a:p>
          <a:p>
            <a:pPr marL="342900" indent="-342900">
              <a:spcAft>
                <a:spcPts val="600"/>
              </a:spcAft>
              <a:buClr>
                <a:schemeClr val="bg2">
                  <a:lumMod val="50000"/>
                </a:schemeClr>
              </a:buClr>
              <a:buFont typeface="Trebuchet MS" panose="020B0603020202020204" pitchFamily="34" charset="0"/>
              <a:buChar char="●"/>
            </a:pPr>
            <a:r>
              <a:rPr lang="tr-TR" sz="2800" dirty="0">
                <a:latin typeface="Trebuchet MS" panose="020B0603020202020204" pitchFamily="34" charset="0"/>
              </a:rPr>
              <a:t>Buna neden %1 kadar ilave edilen </a:t>
            </a:r>
            <a:r>
              <a:rPr lang="tr-TR" sz="2800" dirty="0" err="1">
                <a:latin typeface="Trebuchet MS" panose="020B0603020202020204" pitchFamily="34" charset="0"/>
              </a:rPr>
              <a:t>Cu’dır</a:t>
            </a:r>
            <a:r>
              <a:rPr lang="tr-TR" sz="2800" dirty="0" smtClean="0">
                <a:latin typeface="Trebuchet MS" panose="020B0603020202020204" pitchFamily="34" charset="0"/>
              </a:rPr>
              <a:t>.</a:t>
            </a:r>
          </a:p>
          <a:p>
            <a:pPr marL="342900" indent="-342900">
              <a:spcAft>
                <a:spcPts val="600"/>
              </a:spcAft>
              <a:buClr>
                <a:schemeClr val="bg2">
                  <a:lumMod val="50000"/>
                </a:schemeClr>
              </a:buClr>
              <a:buFont typeface="Trebuchet MS" panose="020B0603020202020204" pitchFamily="34" charset="0"/>
              <a:buChar char="●"/>
            </a:pPr>
            <a:r>
              <a:rPr lang="tr-TR" sz="2800" dirty="0">
                <a:latin typeface="Trebuchet MS" panose="020B0603020202020204" pitchFamily="34" charset="0"/>
              </a:rPr>
              <a:t>Ancak </a:t>
            </a:r>
            <a:r>
              <a:rPr lang="tr-TR" sz="2800" dirty="0" err="1">
                <a:latin typeface="Trebuchet MS" panose="020B0603020202020204" pitchFamily="34" charset="0"/>
              </a:rPr>
              <a:t>sünekliği</a:t>
            </a:r>
            <a:r>
              <a:rPr lang="tr-TR" sz="2800" dirty="0">
                <a:latin typeface="Trebuchet MS" panose="020B0603020202020204" pitchFamily="34" charset="0"/>
              </a:rPr>
              <a:t> daha düşüktür</a:t>
            </a:r>
            <a:r>
              <a:rPr lang="tr-TR" sz="2800" dirty="0" smtClean="0">
                <a:latin typeface="Trebuchet MS" panose="020B0603020202020204" pitchFamily="34" charset="0"/>
              </a:rPr>
              <a:t>.</a:t>
            </a:r>
          </a:p>
          <a:p>
            <a:pPr marL="342900" indent="-342900">
              <a:spcAft>
                <a:spcPts val="600"/>
              </a:spcAft>
              <a:buClr>
                <a:schemeClr val="bg2">
                  <a:lumMod val="50000"/>
                </a:schemeClr>
              </a:buClr>
              <a:buFont typeface="Trebuchet MS" panose="020B0603020202020204" pitchFamily="34" charset="0"/>
              <a:buChar char="●"/>
            </a:pPr>
            <a:r>
              <a:rPr lang="tr-TR" sz="2800" dirty="0">
                <a:latin typeface="Trebuchet MS" panose="020B0603020202020204" pitchFamily="34" charset="0"/>
              </a:rPr>
              <a:t>Eğme, büküm, perçinleme, dövme, presleme gibi ikincil operasyonlarda düşük </a:t>
            </a:r>
            <a:r>
              <a:rPr lang="tr-TR" sz="2800" dirty="0" err="1">
                <a:latin typeface="Trebuchet MS" panose="020B0603020202020204" pitchFamily="34" charset="0"/>
              </a:rPr>
              <a:t>süneklik</a:t>
            </a:r>
            <a:r>
              <a:rPr lang="tr-TR" sz="2800" dirty="0">
                <a:latin typeface="Trebuchet MS" panose="020B0603020202020204" pitchFamily="34" charset="0"/>
              </a:rPr>
              <a:t> baş ağrıtabilir</a:t>
            </a:r>
            <a:r>
              <a:rPr lang="tr-TR" sz="2800" dirty="0" smtClean="0">
                <a:latin typeface="Trebuchet MS" panose="020B0603020202020204" pitchFamily="34" charset="0"/>
              </a:rPr>
              <a:t>.</a:t>
            </a:r>
          </a:p>
          <a:p>
            <a:pPr marL="342900" indent="-342900">
              <a:spcAft>
                <a:spcPts val="600"/>
              </a:spcAft>
              <a:buClr>
                <a:schemeClr val="bg2">
                  <a:lumMod val="50000"/>
                </a:schemeClr>
              </a:buClr>
              <a:buFont typeface="Trebuchet MS" panose="020B0603020202020204" pitchFamily="34" charset="0"/>
              <a:buChar char="●"/>
            </a:pPr>
            <a:r>
              <a:rPr lang="tr-TR" sz="2800" dirty="0">
                <a:latin typeface="Trebuchet MS" panose="020B0603020202020204" pitchFamily="34" charset="0"/>
              </a:rPr>
              <a:t>AB’de yaygın olarak basınçlı dökümle </a:t>
            </a:r>
            <a:r>
              <a:rPr lang="tr-TR" sz="2800" dirty="0" smtClean="0">
                <a:latin typeface="Trebuchet MS" panose="020B0603020202020204" pitchFamily="34" charset="0"/>
              </a:rPr>
              <a:t>üretilir.</a:t>
            </a:r>
          </a:p>
          <a:p>
            <a:pPr marL="342900" indent="-3429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Akışkanlığı </a:t>
            </a:r>
            <a:r>
              <a:rPr lang="tr-TR" sz="2800" dirty="0">
                <a:latin typeface="Trebuchet MS" panose="020B0603020202020204" pitchFamily="34" charset="0"/>
              </a:rPr>
              <a:t>mükemmeldir</a:t>
            </a:r>
            <a:r>
              <a:rPr lang="tr-TR" sz="2800" dirty="0" smtClean="0">
                <a:latin typeface="Trebuchet MS" panose="020B0603020202020204" pitchFamily="34" charset="0"/>
              </a:rPr>
              <a:t>.</a:t>
            </a:r>
            <a:endParaRPr lang="tr-TR" sz="2800" dirty="0">
              <a:latin typeface="Trebuchet MS" panose="020B0603020202020204" pitchFamily="34" charset="0"/>
            </a:endParaRPr>
          </a:p>
        </p:txBody>
      </p:sp>
    </p:spTree>
    <p:extLst>
      <p:ext uri="{BB962C8B-B14F-4D97-AF65-F5344CB8AC3E}">
        <p14:creationId xmlns:p14="http://schemas.microsoft.com/office/powerpoint/2010/main" val="28001056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818456"/>
            <a:ext cx="8229600" cy="594320"/>
          </a:xfrm>
        </p:spPr>
        <p:txBody>
          <a:bodyPr>
            <a:normAutofit fontScale="90000"/>
          </a:bodyPr>
          <a:lstStyle/>
          <a:p>
            <a:r>
              <a:rPr lang="tr-TR" dirty="0" err="1" smtClean="0">
                <a:latin typeface="Trebuchet MS" panose="020B0603020202020204" pitchFamily="34" charset="0"/>
              </a:rPr>
              <a:t>Zamak</a:t>
            </a:r>
            <a:r>
              <a:rPr lang="tr-TR" dirty="0" smtClean="0">
                <a:latin typeface="Trebuchet MS" panose="020B0603020202020204" pitchFamily="34" charset="0"/>
              </a:rPr>
              <a:t> No. 5 </a:t>
            </a:r>
            <a:endParaRPr lang="tr-TR" dirty="0">
              <a:latin typeface="Trebuchet MS" panose="020B0603020202020204" pitchFamily="34" charset="0"/>
            </a:endParaRPr>
          </a:p>
        </p:txBody>
      </p:sp>
      <p:sp>
        <p:nvSpPr>
          <p:cNvPr id="2" name="Dikdörtgen 1"/>
          <p:cNvSpPr/>
          <p:nvPr/>
        </p:nvSpPr>
        <p:spPr>
          <a:xfrm>
            <a:off x="323528" y="1522527"/>
            <a:ext cx="8496944" cy="2554545"/>
          </a:xfrm>
          <a:prstGeom prst="rect">
            <a:avLst/>
          </a:prstGeom>
        </p:spPr>
        <p:txBody>
          <a:bodyPr wrap="square">
            <a:spAutoFit/>
          </a:bodyPr>
          <a:lstStyle/>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Sürünme </a:t>
            </a:r>
            <a:r>
              <a:rPr lang="tr-TR" sz="2800" dirty="0">
                <a:latin typeface="Trebuchet MS" panose="020B0603020202020204" pitchFamily="34" charset="0"/>
              </a:rPr>
              <a:t>direnci No.3 alaşımından daha </a:t>
            </a:r>
            <a:r>
              <a:rPr lang="tr-TR" sz="2800" dirty="0" smtClean="0">
                <a:latin typeface="Trebuchet MS" panose="020B0603020202020204" pitchFamily="34" charset="0"/>
              </a:rPr>
              <a:t>iyidir.</a:t>
            </a:r>
          </a:p>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Bir </a:t>
            </a:r>
            <a:r>
              <a:rPr lang="tr-TR" sz="2800" dirty="0">
                <a:latin typeface="Trebuchet MS" panose="020B0603020202020204" pitchFamily="34" charset="0"/>
              </a:rPr>
              <a:t>miktar daha yüksek mukavemet gerektiğinde 5 </a:t>
            </a:r>
            <a:r>
              <a:rPr lang="tr-TR" sz="2800" dirty="0" err="1">
                <a:latin typeface="Trebuchet MS" panose="020B0603020202020204" pitchFamily="34" charset="0"/>
              </a:rPr>
              <a:t>nolu</a:t>
            </a:r>
            <a:r>
              <a:rPr lang="tr-TR" sz="2800" dirty="0">
                <a:latin typeface="Trebuchet MS" panose="020B0603020202020204" pitchFamily="34" charset="0"/>
              </a:rPr>
              <a:t> alaşım </a:t>
            </a:r>
            <a:r>
              <a:rPr lang="tr-TR" sz="2800" dirty="0" smtClean="0">
                <a:latin typeface="Trebuchet MS" panose="020B0603020202020204" pitchFamily="34" charset="0"/>
              </a:rPr>
              <a:t>önerilir.</a:t>
            </a:r>
          </a:p>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Kaplanması</a:t>
            </a:r>
            <a:r>
              <a:rPr lang="tr-TR" sz="2800" dirty="0">
                <a:latin typeface="Trebuchet MS" panose="020B0603020202020204" pitchFamily="34" charset="0"/>
              </a:rPr>
              <a:t>, parlatılması, talaşlı imalatı en az 3 </a:t>
            </a:r>
            <a:r>
              <a:rPr lang="tr-TR" sz="2800" dirty="0" err="1">
                <a:latin typeface="Trebuchet MS" panose="020B0603020202020204" pitchFamily="34" charset="0"/>
              </a:rPr>
              <a:t>nolu</a:t>
            </a:r>
            <a:r>
              <a:rPr lang="tr-TR" sz="2800" dirty="0">
                <a:latin typeface="Trebuchet MS" panose="020B0603020202020204" pitchFamily="34" charset="0"/>
              </a:rPr>
              <a:t> alaşım kadar iyidir</a:t>
            </a:r>
            <a:r>
              <a:rPr lang="tr-TR" sz="2800" dirty="0" smtClean="0">
                <a:latin typeface="Trebuchet MS" panose="020B0603020202020204" pitchFamily="34" charset="0"/>
              </a:rPr>
              <a:t>.</a:t>
            </a:r>
            <a:endParaRPr lang="tr-TR" sz="2800" dirty="0">
              <a:latin typeface="Trebuchet MS" panose="020B0603020202020204" pitchFamily="34" charset="0"/>
            </a:endParaRPr>
          </a:p>
        </p:txBody>
      </p:sp>
    </p:spTree>
    <p:extLst>
      <p:ext uri="{BB962C8B-B14F-4D97-AF65-F5344CB8AC3E}">
        <p14:creationId xmlns:p14="http://schemas.microsoft.com/office/powerpoint/2010/main" val="10023116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46856" y="890464"/>
            <a:ext cx="8229600" cy="594320"/>
          </a:xfrm>
        </p:spPr>
        <p:txBody>
          <a:bodyPr>
            <a:normAutofit fontScale="90000"/>
          </a:bodyPr>
          <a:lstStyle/>
          <a:p>
            <a:r>
              <a:rPr lang="tr-TR" dirty="0" err="1" smtClean="0">
                <a:latin typeface="Trebuchet MS" panose="020B0603020202020204" pitchFamily="34" charset="0"/>
              </a:rPr>
              <a:t>Zamak</a:t>
            </a:r>
            <a:r>
              <a:rPr lang="tr-TR" dirty="0" smtClean="0">
                <a:latin typeface="Trebuchet MS" panose="020B0603020202020204" pitchFamily="34" charset="0"/>
              </a:rPr>
              <a:t> No. 7 </a:t>
            </a:r>
            <a:endParaRPr lang="tr-TR" dirty="0">
              <a:latin typeface="Trebuchet MS" panose="020B0603020202020204" pitchFamily="34" charset="0"/>
            </a:endParaRPr>
          </a:p>
        </p:txBody>
      </p:sp>
      <p:sp>
        <p:nvSpPr>
          <p:cNvPr id="2" name="Dikdörtgen 1"/>
          <p:cNvSpPr/>
          <p:nvPr/>
        </p:nvSpPr>
        <p:spPr>
          <a:xfrm>
            <a:off x="323528" y="1590466"/>
            <a:ext cx="8496944" cy="4862870"/>
          </a:xfrm>
          <a:prstGeom prst="rect">
            <a:avLst/>
          </a:prstGeom>
        </p:spPr>
        <p:txBody>
          <a:bodyPr wrap="square">
            <a:spAutoFit/>
          </a:bodyPr>
          <a:lstStyle/>
          <a:p>
            <a:pPr marL="342900" indent="-342900">
              <a:spcAft>
                <a:spcPts val="1200"/>
              </a:spcAft>
              <a:buClr>
                <a:schemeClr val="bg2">
                  <a:lumMod val="50000"/>
                </a:schemeClr>
              </a:buClr>
              <a:buFont typeface="Trebuchet MS" panose="020B0603020202020204" pitchFamily="34" charset="0"/>
              <a:buChar char="●"/>
            </a:pPr>
            <a:r>
              <a:rPr lang="en-US" sz="2800" dirty="0">
                <a:latin typeface="Trebuchet MS" panose="020B0603020202020204" pitchFamily="34" charset="0"/>
              </a:rPr>
              <a:t>No. 7 </a:t>
            </a:r>
            <a:r>
              <a:rPr lang="tr-TR" sz="2800" dirty="0">
                <a:latin typeface="Trebuchet MS" panose="020B0603020202020204" pitchFamily="34" charset="0"/>
              </a:rPr>
              <a:t>alaşımı No. 3 alaşımın bir </a:t>
            </a:r>
            <a:r>
              <a:rPr lang="tr-TR" sz="2800" dirty="0" smtClean="0">
                <a:latin typeface="Trebuchet MS" panose="020B0603020202020204" pitchFamily="34" charset="0"/>
              </a:rPr>
              <a:t>çeşididir.</a:t>
            </a:r>
          </a:p>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Daha </a:t>
            </a:r>
            <a:r>
              <a:rPr lang="tr-TR" sz="2800" dirty="0">
                <a:latin typeface="Trebuchet MS" panose="020B0603020202020204" pitchFamily="34" charset="0"/>
              </a:rPr>
              <a:t>düşük Mg içeriği ve </a:t>
            </a:r>
            <a:r>
              <a:rPr lang="tr-TR" sz="2800" dirty="0" err="1">
                <a:latin typeface="Trebuchet MS" panose="020B0603020202020204" pitchFamily="34" charset="0"/>
              </a:rPr>
              <a:t>empüriteler</a:t>
            </a:r>
            <a:r>
              <a:rPr lang="tr-TR" sz="2800" dirty="0">
                <a:latin typeface="Trebuchet MS" panose="020B0603020202020204" pitchFamily="34" charset="0"/>
              </a:rPr>
              <a:t> için daha sıkı bir kontrol bu alaşımda daha yüksek akışkanlık, </a:t>
            </a:r>
            <a:r>
              <a:rPr lang="tr-TR" sz="2800" dirty="0" err="1">
                <a:latin typeface="Trebuchet MS" panose="020B0603020202020204" pitchFamily="34" charset="0"/>
              </a:rPr>
              <a:t>süneklik</a:t>
            </a:r>
            <a:r>
              <a:rPr lang="tr-TR" sz="2800" dirty="0">
                <a:latin typeface="Trebuchet MS" panose="020B0603020202020204" pitchFamily="34" charset="0"/>
              </a:rPr>
              <a:t> ve daha üstün yüzey kalitesi sağlamaktadır. </a:t>
            </a:r>
            <a:endParaRPr lang="tr-TR" sz="2800" dirty="0" smtClean="0">
              <a:latin typeface="Trebuchet MS" panose="020B0603020202020204" pitchFamily="34" charset="0"/>
            </a:endParaRPr>
          </a:p>
          <a:p>
            <a:pPr marL="342900" indent="-342900">
              <a:spcAft>
                <a:spcPts val="1200"/>
              </a:spcAft>
              <a:buClr>
                <a:schemeClr val="bg2">
                  <a:lumMod val="50000"/>
                </a:schemeClr>
              </a:buClr>
              <a:buFont typeface="Trebuchet MS" panose="020B0603020202020204" pitchFamily="34" charset="0"/>
              <a:buChar char="●"/>
            </a:pPr>
            <a:r>
              <a:rPr lang="en-US" sz="2800" dirty="0" smtClean="0">
                <a:latin typeface="Trebuchet MS" panose="020B0603020202020204" pitchFamily="34" charset="0"/>
              </a:rPr>
              <a:t>No</a:t>
            </a:r>
            <a:r>
              <a:rPr lang="en-US" sz="2800" dirty="0">
                <a:latin typeface="Trebuchet MS" panose="020B0603020202020204" pitchFamily="34" charset="0"/>
              </a:rPr>
              <a:t>. 7 </a:t>
            </a:r>
            <a:r>
              <a:rPr lang="tr-TR" sz="2800" dirty="0">
                <a:latin typeface="Trebuchet MS" panose="020B0603020202020204" pitchFamily="34" charset="0"/>
              </a:rPr>
              <a:t>alaşımının büyük çoğunluğu montaj aşamasında döküm parçalar daha şekil verilebilir olsun istendiğinde </a:t>
            </a:r>
            <a:r>
              <a:rPr lang="tr-TR" sz="2800" dirty="0" smtClean="0">
                <a:latin typeface="Trebuchet MS" panose="020B0603020202020204" pitchFamily="34" charset="0"/>
              </a:rPr>
              <a:t>kullanılır.</a:t>
            </a:r>
          </a:p>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Daha </a:t>
            </a:r>
            <a:r>
              <a:rPr lang="tr-TR" sz="2800" dirty="0">
                <a:latin typeface="Trebuchet MS" panose="020B0603020202020204" pitchFamily="34" charset="0"/>
              </a:rPr>
              <a:t>yüksek akışkanlık bazen tercih edilmekle birlikte bazı önlemler de gerektirir</a:t>
            </a:r>
            <a:r>
              <a:rPr lang="tr-TR" sz="2800" dirty="0" smtClean="0">
                <a:latin typeface="Trebuchet MS" panose="020B0603020202020204" pitchFamily="34" charset="0"/>
              </a:rPr>
              <a:t>.</a:t>
            </a:r>
            <a:endParaRPr lang="tr-TR" sz="2800" dirty="0">
              <a:latin typeface="Trebuchet MS" panose="020B0603020202020204" pitchFamily="34" charset="0"/>
            </a:endParaRPr>
          </a:p>
        </p:txBody>
      </p:sp>
    </p:spTree>
    <p:extLst>
      <p:ext uri="{BB962C8B-B14F-4D97-AF65-F5344CB8AC3E}">
        <p14:creationId xmlns:p14="http://schemas.microsoft.com/office/powerpoint/2010/main" val="14318180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46856" y="818456"/>
            <a:ext cx="8229600" cy="594320"/>
          </a:xfrm>
        </p:spPr>
        <p:txBody>
          <a:bodyPr>
            <a:normAutofit fontScale="90000"/>
          </a:bodyPr>
          <a:lstStyle/>
          <a:p>
            <a:r>
              <a:rPr lang="tr-TR" dirty="0" err="1" smtClean="0">
                <a:latin typeface="Trebuchet MS" panose="020B0603020202020204" pitchFamily="34" charset="0"/>
              </a:rPr>
              <a:t>Zamak</a:t>
            </a:r>
            <a:r>
              <a:rPr lang="tr-TR" dirty="0" smtClean="0">
                <a:latin typeface="Trebuchet MS" panose="020B0603020202020204" pitchFamily="34" charset="0"/>
              </a:rPr>
              <a:t> No. 7 </a:t>
            </a:r>
            <a:endParaRPr lang="tr-TR" dirty="0">
              <a:latin typeface="Trebuchet MS" panose="020B0603020202020204" pitchFamily="34" charset="0"/>
            </a:endParaRPr>
          </a:p>
        </p:txBody>
      </p:sp>
      <p:sp>
        <p:nvSpPr>
          <p:cNvPr id="2" name="Dikdörtgen 1"/>
          <p:cNvSpPr/>
          <p:nvPr/>
        </p:nvSpPr>
        <p:spPr>
          <a:xfrm>
            <a:off x="323528" y="1604407"/>
            <a:ext cx="8496944" cy="2400657"/>
          </a:xfrm>
          <a:prstGeom prst="rect">
            <a:avLst/>
          </a:prstGeom>
        </p:spPr>
        <p:txBody>
          <a:bodyPr wrap="square">
            <a:spAutoFit/>
          </a:bodyPr>
          <a:lstStyle/>
          <a:p>
            <a:pPr marL="342900" indent="-342900">
              <a:spcAft>
                <a:spcPts val="1200"/>
              </a:spcAft>
              <a:buClr>
                <a:schemeClr val="bg2">
                  <a:lumMod val="50000"/>
                </a:schemeClr>
              </a:buClr>
              <a:buFont typeface="Trebuchet MS" panose="020B0603020202020204" pitchFamily="34" charset="0"/>
              <a:buChar char="●"/>
            </a:pPr>
            <a:r>
              <a:rPr lang="en-US" sz="2800" dirty="0" smtClean="0">
                <a:latin typeface="Trebuchet MS" panose="020B0603020202020204" pitchFamily="34" charset="0"/>
              </a:rPr>
              <a:t>No</a:t>
            </a:r>
            <a:r>
              <a:rPr lang="en-US" sz="2800" dirty="0">
                <a:latin typeface="Trebuchet MS" panose="020B0603020202020204" pitchFamily="34" charset="0"/>
              </a:rPr>
              <a:t>. 7 </a:t>
            </a:r>
            <a:r>
              <a:rPr lang="tr-TR" sz="2800" dirty="0">
                <a:latin typeface="Trebuchet MS" panose="020B0603020202020204" pitchFamily="34" charset="0"/>
              </a:rPr>
              <a:t>alaşımı aşırı çapaklanmayı önlemek için kalıp ayarı, titizlikle seçilmiş döküm sıcaklığı, döküm parametre kontrolü </a:t>
            </a:r>
            <a:r>
              <a:rPr lang="tr-TR" sz="2800" dirty="0" smtClean="0">
                <a:latin typeface="Trebuchet MS" panose="020B0603020202020204" pitchFamily="34" charset="0"/>
              </a:rPr>
              <a:t>gerektirir.</a:t>
            </a:r>
          </a:p>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Yüksek </a:t>
            </a:r>
            <a:r>
              <a:rPr lang="tr-TR" sz="2800" dirty="0" err="1">
                <a:latin typeface="Trebuchet MS" panose="020B0603020202020204" pitchFamily="34" charset="0"/>
              </a:rPr>
              <a:t>sünekliği</a:t>
            </a:r>
            <a:r>
              <a:rPr lang="tr-TR" sz="2800" dirty="0">
                <a:latin typeface="Trebuchet MS" panose="020B0603020202020204" pitchFamily="34" charset="0"/>
              </a:rPr>
              <a:t> nedeniyle</a:t>
            </a:r>
            <a:r>
              <a:rPr lang="tr-TR" sz="2800" dirty="0" smtClean="0">
                <a:latin typeface="Trebuchet MS" panose="020B0603020202020204" pitchFamily="34" charset="0"/>
              </a:rPr>
              <a:t>, </a:t>
            </a:r>
            <a:r>
              <a:rPr lang="tr-TR" sz="2800" dirty="0">
                <a:latin typeface="Trebuchet MS" panose="020B0603020202020204" pitchFamily="34" charset="0"/>
              </a:rPr>
              <a:t>çapak temizliği nispeten daha güçtür</a:t>
            </a:r>
            <a:r>
              <a:rPr lang="tr-TR" sz="2800" dirty="0" smtClean="0">
                <a:latin typeface="Trebuchet MS" panose="020B0603020202020204" pitchFamily="34" charset="0"/>
              </a:rPr>
              <a:t>.</a:t>
            </a:r>
            <a:endParaRPr lang="tr-TR" sz="2800" dirty="0">
              <a:latin typeface="Trebuchet MS" panose="020B0603020202020204" pitchFamily="34" charset="0"/>
            </a:endParaRPr>
          </a:p>
        </p:txBody>
      </p:sp>
    </p:spTree>
    <p:extLst>
      <p:ext uri="{BB962C8B-B14F-4D97-AF65-F5344CB8AC3E}">
        <p14:creationId xmlns:p14="http://schemas.microsoft.com/office/powerpoint/2010/main" val="33726691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46856" y="746448"/>
            <a:ext cx="8229600" cy="594320"/>
          </a:xfrm>
        </p:spPr>
        <p:txBody>
          <a:bodyPr>
            <a:normAutofit fontScale="90000"/>
          </a:bodyPr>
          <a:lstStyle/>
          <a:p>
            <a:r>
              <a:rPr lang="tr-TR" dirty="0" err="1" smtClean="0">
                <a:latin typeface="Trebuchet MS" panose="020B0603020202020204" pitchFamily="34" charset="0"/>
              </a:rPr>
              <a:t>Zamak</a:t>
            </a:r>
            <a:r>
              <a:rPr lang="tr-TR" dirty="0" smtClean="0">
                <a:latin typeface="Trebuchet MS" panose="020B0603020202020204" pitchFamily="34" charset="0"/>
              </a:rPr>
              <a:t> No. 2 </a:t>
            </a:r>
            <a:endParaRPr lang="tr-TR" dirty="0">
              <a:latin typeface="Trebuchet MS" panose="020B0603020202020204" pitchFamily="34" charset="0"/>
            </a:endParaRPr>
          </a:p>
        </p:txBody>
      </p:sp>
      <p:sp>
        <p:nvSpPr>
          <p:cNvPr id="2" name="Dikdörtgen 1"/>
          <p:cNvSpPr/>
          <p:nvPr/>
        </p:nvSpPr>
        <p:spPr>
          <a:xfrm>
            <a:off x="323528" y="1436578"/>
            <a:ext cx="8496944" cy="5016758"/>
          </a:xfrm>
          <a:prstGeom prst="rect">
            <a:avLst/>
          </a:prstGeom>
        </p:spPr>
        <p:txBody>
          <a:bodyPr wrap="square">
            <a:spAutoFit/>
          </a:bodyPr>
          <a:lstStyle/>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%3.8-4.2 Al / 2.7-3.3 Cu / 0.035-0.06 Mg</a:t>
            </a:r>
          </a:p>
          <a:p>
            <a:pPr marL="342900" indent="-342900">
              <a:spcAft>
                <a:spcPts val="12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Gravite</a:t>
            </a:r>
            <a:r>
              <a:rPr lang="tr-TR" sz="2800" dirty="0" smtClean="0">
                <a:latin typeface="Trebuchet MS" panose="020B0603020202020204" pitchFamily="34" charset="0"/>
              </a:rPr>
              <a:t> </a:t>
            </a:r>
            <a:r>
              <a:rPr lang="tr-TR" sz="2800" dirty="0">
                <a:latin typeface="Trebuchet MS" panose="020B0603020202020204" pitchFamily="34" charset="0"/>
              </a:rPr>
              <a:t>dökümde kullanılan yegane </a:t>
            </a:r>
            <a:r>
              <a:rPr lang="tr-TR" sz="2800" dirty="0" err="1">
                <a:latin typeface="Trebuchet MS" panose="020B0603020202020204" pitchFamily="34" charset="0"/>
              </a:rPr>
              <a:t>zamak</a:t>
            </a:r>
            <a:r>
              <a:rPr lang="tr-TR" sz="2800" dirty="0">
                <a:latin typeface="Trebuchet MS" panose="020B0603020202020204" pitchFamily="34" charset="0"/>
              </a:rPr>
              <a:t> </a:t>
            </a:r>
            <a:r>
              <a:rPr lang="tr-TR" sz="2800" dirty="0" smtClean="0">
                <a:latin typeface="Trebuchet MS" panose="020B0603020202020204" pitchFamily="34" charset="0"/>
              </a:rPr>
              <a:t>alaşımıdır.</a:t>
            </a:r>
          </a:p>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Metal </a:t>
            </a:r>
            <a:r>
              <a:rPr lang="tr-TR" sz="2800" dirty="0">
                <a:latin typeface="Trebuchet MS" panose="020B0603020202020204" pitchFamily="34" charset="0"/>
              </a:rPr>
              <a:t>şekillendirme ve plastik enjeksiyon kalıplarında </a:t>
            </a:r>
            <a:r>
              <a:rPr lang="tr-TR" sz="2800" dirty="0" smtClean="0">
                <a:latin typeface="Trebuchet MS" panose="020B0603020202020204" pitchFamily="34" charset="0"/>
              </a:rPr>
              <a:t>kullanılır.</a:t>
            </a:r>
          </a:p>
          <a:p>
            <a:pPr marL="342900" indent="-342900">
              <a:spcAft>
                <a:spcPts val="12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Zamak</a:t>
            </a:r>
            <a:r>
              <a:rPr lang="tr-TR" sz="2800" dirty="0" smtClean="0">
                <a:latin typeface="Trebuchet MS" panose="020B0603020202020204" pitchFamily="34" charset="0"/>
              </a:rPr>
              <a:t> </a:t>
            </a:r>
            <a:r>
              <a:rPr lang="tr-TR" sz="2800" dirty="0">
                <a:latin typeface="Trebuchet MS" panose="020B0603020202020204" pitchFamily="34" charset="0"/>
              </a:rPr>
              <a:t>ailesi içinde en yüksek mukavemete ve sertliğe sahip </a:t>
            </a:r>
            <a:r>
              <a:rPr lang="tr-TR" sz="2800" dirty="0" smtClean="0">
                <a:latin typeface="Trebuchet MS" panose="020B0603020202020204" pitchFamily="34" charset="0"/>
              </a:rPr>
              <a:t>alaşımdır.</a:t>
            </a:r>
          </a:p>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Ancak </a:t>
            </a:r>
            <a:r>
              <a:rPr lang="tr-TR" sz="2800" dirty="0">
                <a:latin typeface="Trebuchet MS" panose="020B0603020202020204" pitchFamily="34" charset="0"/>
              </a:rPr>
              <a:t>yüksek Cu içeriği (%3) uzun dönemde yaşlanma sonucunda özelliklerin değişime uğramasına neden olur. </a:t>
            </a:r>
            <a:endParaRPr lang="tr-TR" sz="2800" dirty="0" smtClean="0">
              <a:latin typeface="Trebuchet MS" panose="020B0603020202020204" pitchFamily="34" charset="0"/>
            </a:endParaRPr>
          </a:p>
        </p:txBody>
      </p:sp>
    </p:spTree>
    <p:extLst>
      <p:ext uri="{BB962C8B-B14F-4D97-AF65-F5344CB8AC3E}">
        <p14:creationId xmlns:p14="http://schemas.microsoft.com/office/powerpoint/2010/main" val="14338721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46856" y="818456"/>
            <a:ext cx="8229600" cy="594320"/>
          </a:xfrm>
        </p:spPr>
        <p:txBody>
          <a:bodyPr>
            <a:normAutofit fontScale="90000"/>
          </a:bodyPr>
          <a:lstStyle/>
          <a:p>
            <a:r>
              <a:rPr lang="tr-TR" dirty="0" err="1" smtClean="0">
                <a:latin typeface="Trebuchet MS" panose="020B0603020202020204" pitchFamily="34" charset="0"/>
              </a:rPr>
              <a:t>Zamak</a:t>
            </a:r>
            <a:r>
              <a:rPr lang="tr-TR" dirty="0" smtClean="0">
                <a:latin typeface="Trebuchet MS" panose="020B0603020202020204" pitchFamily="34" charset="0"/>
              </a:rPr>
              <a:t> No. 2 </a:t>
            </a:r>
            <a:endParaRPr lang="tr-TR" dirty="0">
              <a:latin typeface="Trebuchet MS" panose="020B0603020202020204" pitchFamily="34" charset="0"/>
            </a:endParaRPr>
          </a:p>
        </p:txBody>
      </p:sp>
      <p:sp>
        <p:nvSpPr>
          <p:cNvPr id="2" name="Dikdörtgen 1"/>
          <p:cNvSpPr/>
          <p:nvPr/>
        </p:nvSpPr>
        <p:spPr>
          <a:xfrm>
            <a:off x="323528" y="1661313"/>
            <a:ext cx="8496944" cy="4431983"/>
          </a:xfrm>
          <a:prstGeom prst="rect">
            <a:avLst/>
          </a:prstGeom>
        </p:spPr>
        <p:txBody>
          <a:bodyPr wrap="square">
            <a:spAutoFit/>
          </a:bodyPr>
          <a:lstStyle/>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Bu </a:t>
            </a:r>
            <a:r>
              <a:rPr lang="tr-TR" sz="2800" dirty="0">
                <a:latin typeface="Trebuchet MS" panose="020B0603020202020204" pitchFamily="34" charset="0"/>
              </a:rPr>
              <a:t>değişiklikler hafif uzama </a:t>
            </a:r>
            <a:r>
              <a:rPr lang="en-US" sz="2800" dirty="0">
                <a:latin typeface="Trebuchet MS" panose="020B0603020202020204" pitchFamily="34" charset="0"/>
              </a:rPr>
              <a:t>(1</a:t>
            </a:r>
            <a:r>
              <a:rPr lang="tr-TR" sz="2800" dirty="0">
                <a:latin typeface="Trebuchet MS" panose="020B0603020202020204" pitchFamily="34" charset="0"/>
              </a:rPr>
              <a:t>.</a:t>
            </a:r>
            <a:r>
              <a:rPr lang="en-US" sz="2800" dirty="0">
                <a:latin typeface="Trebuchet MS" panose="020B0603020202020204" pitchFamily="34" charset="0"/>
              </a:rPr>
              <a:t>4 </a:t>
            </a:r>
            <a:r>
              <a:rPr lang="tr-TR" sz="2800" dirty="0">
                <a:latin typeface="Trebuchet MS" panose="020B0603020202020204" pitchFamily="34" charset="0"/>
              </a:rPr>
              <a:t>mm</a:t>
            </a:r>
            <a:r>
              <a:rPr lang="en-US" sz="2800" dirty="0">
                <a:latin typeface="Trebuchet MS" panose="020B0603020202020204" pitchFamily="34" charset="0"/>
              </a:rPr>
              <a:t>/</a:t>
            </a:r>
            <a:r>
              <a:rPr lang="tr-TR" sz="2800" dirty="0">
                <a:latin typeface="Trebuchet MS" panose="020B0603020202020204" pitchFamily="34" charset="0"/>
              </a:rPr>
              <a:t>m</a:t>
            </a:r>
            <a:r>
              <a:rPr lang="en-US" sz="2800" dirty="0">
                <a:latin typeface="Trebuchet MS" panose="020B0603020202020204" pitchFamily="34" charset="0"/>
              </a:rPr>
              <a:t>/20 y</a:t>
            </a:r>
            <a:r>
              <a:rPr lang="tr-TR" sz="2800" dirty="0" err="1">
                <a:latin typeface="Trebuchet MS" panose="020B0603020202020204" pitchFamily="34" charset="0"/>
              </a:rPr>
              <a:t>ıl</a:t>
            </a:r>
            <a:r>
              <a:rPr lang="en-US" sz="2800" dirty="0">
                <a:latin typeface="Trebuchet MS" panose="020B0603020202020204" pitchFamily="34" charset="0"/>
              </a:rPr>
              <a:t>), </a:t>
            </a:r>
            <a:r>
              <a:rPr lang="tr-TR" sz="2800" dirty="0">
                <a:latin typeface="Trebuchet MS" panose="020B0603020202020204" pitchFamily="34" charset="0"/>
              </a:rPr>
              <a:t>düşük </a:t>
            </a:r>
            <a:r>
              <a:rPr lang="tr-TR" sz="2800" dirty="0" err="1">
                <a:latin typeface="Trebuchet MS" panose="020B0603020202020204" pitchFamily="34" charset="0"/>
              </a:rPr>
              <a:t>süneklik</a:t>
            </a:r>
            <a:r>
              <a:rPr lang="tr-TR" sz="2800" dirty="0">
                <a:latin typeface="Trebuchet MS" panose="020B0603020202020204" pitchFamily="34" charset="0"/>
              </a:rPr>
              <a:t> ve düşük darbe performansı şeklinde </a:t>
            </a:r>
            <a:r>
              <a:rPr lang="tr-TR" sz="2800" dirty="0" smtClean="0">
                <a:latin typeface="Trebuchet MS" panose="020B0603020202020204" pitchFamily="34" charset="0"/>
              </a:rPr>
              <a:t>görülür.</a:t>
            </a:r>
          </a:p>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Sürünme </a:t>
            </a:r>
            <a:r>
              <a:rPr lang="tr-TR" sz="2800" dirty="0">
                <a:latin typeface="Trebuchet MS" panose="020B0603020202020204" pitchFamily="34" charset="0"/>
              </a:rPr>
              <a:t>performansı diğer ZAMAK alaşımlarından daha üstündür. </a:t>
            </a:r>
            <a:endParaRPr lang="tr-TR" sz="2800" dirty="0" smtClean="0">
              <a:latin typeface="Trebuchet MS" panose="020B0603020202020204" pitchFamily="34" charset="0"/>
            </a:endParaRPr>
          </a:p>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Bu </a:t>
            </a:r>
            <a:r>
              <a:rPr lang="tr-TR" sz="2800" dirty="0">
                <a:latin typeface="Trebuchet MS" panose="020B0603020202020204" pitchFamily="34" charset="0"/>
              </a:rPr>
              <a:t>alaşım yaşlanma sonrasında diğer ZAMAK alaşımlarından daha yüksek mukavemet ve sertliğe </a:t>
            </a:r>
            <a:r>
              <a:rPr lang="tr-TR" sz="2800" dirty="0" smtClean="0">
                <a:latin typeface="Trebuchet MS" panose="020B0603020202020204" pitchFamily="34" charset="0"/>
              </a:rPr>
              <a:t>sahiptir.</a:t>
            </a:r>
          </a:p>
          <a:p>
            <a:pPr marL="342900" indent="-342900">
              <a:spcAft>
                <a:spcPts val="12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Yataklama</a:t>
            </a:r>
            <a:r>
              <a:rPr lang="tr-TR" sz="2800" dirty="0" smtClean="0">
                <a:latin typeface="Trebuchet MS" panose="020B0603020202020204" pitchFamily="34" charset="0"/>
              </a:rPr>
              <a:t> </a:t>
            </a:r>
            <a:r>
              <a:rPr lang="tr-TR" sz="2800" dirty="0">
                <a:latin typeface="Trebuchet MS" panose="020B0603020202020204" pitchFamily="34" charset="0"/>
              </a:rPr>
              <a:t>kapasitesi de iyidir</a:t>
            </a:r>
            <a:r>
              <a:rPr lang="tr-TR" sz="2800" dirty="0" smtClean="0">
                <a:latin typeface="Trebuchet MS" panose="020B0603020202020204" pitchFamily="34" charset="0"/>
              </a:rPr>
              <a:t>.</a:t>
            </a:r>
            <a:endParaRPr lang="tr-TR" sz="2800" dirty="0">
              <a:latin typeface="Trebuchet MS" panose="020B0603020202020204" pitchFamily="34" charset="0"/>
            </a:endParaRPr>
          </a:p>
        </p:txBody>
      </p:sp>
    </p:spTree>
    <p:extLst>
      <p:ext uri="{BB962C8B-B14F-4D97-AF65-F5344CB8AC3E}">
        <p14:creationId xmlns:p14="http://schemas.microsoft.com/office/powerpoint/2010/main" val="28787699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962472"/>
            <a:ext cx="8229600" cy="594320"/>
          </a:xfrm>
        </p:spPr>
        <p:txBody>
          <a:bodyPr>
            <a:normAutofit fontScale="90000"/>
          </a:bodyPr>
          <a:lstStyle/>
          <a:p>
            <a:r>
              <a:rPr lang="tr-TR" dirty="0" smtClean="0">
                <a:latin typeface="Trebuchet MS" pitchFamily="34" charset="0"/>
              </a:rPr>
              <a:t>Çinko alaşımları</a:t>
            </a:r>
            <a:endParaRPr lang="tr-TR" dirty="0">
              <a:latin typeface="Trebuchet MS" pitchFamily="34" charset="0"/>
            </a:endParaRPr>
          </a:p>
        </p:txBody>
      </p:sp>
      <p:sp>
        <p:nvSpPr>
          <p:cNvPr id="2" name="Dikdörtgen 1"/>
          <p:cNvSpPr/>
          <p:nvPr/>
        </p:nvSpPr>
        <p:spPr>
          <a:xfrm>
            <a:off x="251520" y="1661313"/>
            <a:ext cx="8568952" cy="4431983"/>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ZA alaşımları </a:t>
            </a:r>
            <a:r>
              <a:rPr lang="tr-TR" sz="2800" dirty="0" err="1" smtClean="0">
                <a:latin typeface="Trebuchet MS" panose="020B0603020202020204" pitchFamily="34" charset="0"/>
              </a:rPr>
              <a:t>gravite</a:t>
            </a:r>
            <a:r>
              <a:rPr lang="tr-TR" sz="2800" dirty="0" smtClean="0">
                <a:latin typeface="Trebuchet MS" panose="020B0603020202020204" pitchFamily="34" charset="0"/>
              </a:rPr>
              <a:t> döküm için geliştirilmiştir.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Mekanik özellikleri, kum, </a:t>
            </a:r>
            <a:r>
              <a:rPr lang="tr-TR" sz="2800" dirty="0" err="1" smtClean="0">
                <a:latin typeface="Trebuchet MS" panose="020B0603020202020204" pitchFamily="34" charset="0"/>
              </a:rPr>
              <a:t>kokil</a:t>
            </a:r>
            <a:r>
              <a:rPr lang="tr-TR" sz="2800" dirty="0" smtClean="0">
                <a:latin typeface="Trebuchet MS" panose="020B0603020202020204" pitchFamily="34" charset="0"/>
              </a:rPr>
              <a:t> ve alçı kalıba dökülen bronz, dökme demir, alüminyumunkilerle yarışır.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ZA alaşımlarının ayırt edici özellikleri yüksek alüminyum içerikleri ve mükemmel </a:t>
            </a:r>
            <a:r>
              <a:rPr lang="tr-TR" sz="2800" dirty="0" err="1" smtClean="0">
                <a:latin typeface="Trebuchet MS" panose="020B0603020202020204" pitchFamily="34" charset="0"/>
              </a:rPr>
              <a:t>yataklama</a:t>
            </a:r>
            <a:r>
              <a:rPr lang="tr-TR" sz="2800" dirty="0" smtClean="0">
                <a:latin typeface="Trebuchet MS" panose="020B0603020202020204" pitchFamily="34" charset="0"/>
              </a:rPr>
              <a:t> kapasiteleridir.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1980’lerde ZA alaşımları basınçlı döküm prosesi alaşımları olarak gelişmiştir.</a:t>
            </a:r>
          </a:p>
        </p:txBody>
      </p:sp>
    </p:spTree>
    <p:extLst>
      <p:ext uri="{BB962C8B-B14F-4D97-AF65-F5344CB8AC3E}">
        <p14:creationId xmlns:p14="http://schemas.microsoft.com/office/powerpoint/2010/main" val="15363137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1034480"/>
            <a:ext cx="8229600" cy="594320"/>
          </a:xfrm>
        </p:spPr>
        <p:txBody>
          <a:bodyPr>
            <a:normAutofit fontScale="90000"/>
          </a:bodyPr>
          <a:lstStyle/>
          <a:p>
            <a:r>
              <a:rPr lang="tr-TR" dirty="0" smtClean="0">
                <a:latin typeface="Trebuchet MS" pitchFamily="34" charset="0"/>
              </a:rPr>
              <a:t>Çinko alaşımları</a:t>
            </a:r>
            <a:endParaRPr lang="tr-TR" dirty="0">
              <a:latin typeface="Trebuchet MS" pitchFamily="34" charset="0"/>
            </a:endParaRPr>
          </a:p>
        </p:txBody>
      </p:sp>
      <p:sp>
        <p:nvSpPr>
          <p:cNvPr id="2" name="Dikdörtgen 1"/>
          <p:cNvSpPr/>
          <p:nvPr/>
        </p:nvSpPr>
        <p:spPr>
          <a:xfrm>
            <a:off x="251520" y="1815202"/>
            <a:ext cx="8568952" cy="4278094"/>
          </a:xfrm>
          <a:prstGeom prst="rect">
            <a:avLst/>
          </a:prstGeom>
        </p:spPr>
        <p:txBody>
          <a:bodyPr wrap="square">
            <a:spAutoFit/>
          </a:bodyPr>
          <a:lstStyle/>
          <a:p>
            <a:pPr>
              <a:spcAft>
                <a:spcPts val="1200"/>
              </a:spcAft>
            </a:pPr>
            <a:r>
              <a:rPr lang="tr-TR" sz="2800" dirty="0" smtClean="0">
                <a:latin typeface="Trebuchet MS" panose="020B0603020202020204" pitchFamily="34" charset="0"/>
              </a:rPr>
              <a:t>Sadece </a:t>
            </a:r>
            <a:r>
              <a:rPr lang="tr-TR" sz="2800" b="1" dirty="0" smtClean="0">
                <a:latin typeface="Trebuchet MS" panose="020B0603020202020204" pitchFamily="34" charset="0"/>
              </a:rPr>
              <a:t>ZA-8 alaşımı sıcak kamaralı basınçlı döküm </a:t>
            </a:r>
            <a:r>
              <a:rPr lang="tr-TR" sz="2800" dirty="0" smtClean="0">
                <a:latin typeface="Trebuchet MS" panose="020B0603020202020204" pitchFamily="34" charset="0"/>
              </a:rPr>
              <a:t>tekniği ile üretilebilir.</a:t>
            </a:r>
          </a:p>
          <a:p>
            <a:pPr>
              <a:spcAft>
                <a:spcPts val="1200"/>
              </a:spcAft>
            </a:pPr>
            <a:r>
              <a:rPr lang="tr-TR" sz="2800" dirty="0" smtClean="0">
                <a:latin typeface="Trebuchet MS" panose="020B0603020202020204" pitchFamily="34" charset="0"/>
              </a:rPr>
              <a:t>Sıcak kamaralı basınçlı döküm yüksek otomasyona sahip ve verimli bir üretim prosesidir.</a:t>
            </a:r>
          </a:p>
          <a:p>
            <a:pPr>
              <a:spcAft>
                <a:spcPts val="1200"/>
              </a:spcAft>
            </a:pPr>
            <a:r>
              <a:rPr lang="en-US" sz="2800" b="1" dirty="0" smtClean="0">
                <a:latin typeface="Trebuchet MS" panose="020B0603020202020204" pitchFamily="34" charset="0"/>
              </a:rPr>
              <a:t>ZA-12 </a:t>
            </a:r>
            <a:r>
              <a:rPr lang="tr-TR" sz="2800" b="1" dirty="0" smtClean="0">
                <a:latin typeface="Trebuchet MS" panose="020B0603020202020204" pitchFamily="34" charset="0"/>
              </a:rPr>
              <a:t>ve</a:t>
            </a:r>
            <a:r>
              <a:rPr lang="en-US" sz="2800" b="1" dirty="0" smtClean="0">
                <a:latin typeface="Trebuchet MS" panose="020B0603020202020204" pitchFamily="34" charset="0"/>
              </a:rPr>
              <a:t> ZA-27</a:t>
            </a:r>
            <a:r>
              <a:rPr lang="tr-TR" sz="2800" b="1" dirty="0" smtClean="0">
                <a:latin typeface="Trebuchet MS" panose="020B0603020202020204" pitchFamily="34" charset="0"/>
              </a:rPr>
              <a:t> alaşımları </a:t>
            </a:r>
            <a:r>
              <a:rPr lang="tr-TR" sz="2800" dirty="0" smtClean="0">
                <a:latin typeface="Trebuchet MS" panose="020B0603020202020204" pitchFamily="34" charset="0"/>
              </a:rPr>
              <a:t>özel ergitme prosedürleri gerektirir ve alüminyum alaşımlarında olduğu gibi daha düşük verimle çalışan </a:t>
            </a:r>
            <a:r>
              <a:rPr lang="tr-TR" sz="2800" b="1" dirty="0" smtClean="0">
                <a:latin typeface="Trebuchet MS" panose="020B0603020202020204" pitchFamily="34" charset="0"/>
              </a:rPr>
              <a:t>soğuk kamaralı basınçlı döküm </a:t>
            </a:r>
            <a:r>
              <a:rPr lang="tr-TR" sz="2800" dirty="0" smtClean="0">
                <a:latin typeface="Trebuchet MS" panose="020B0603020202020204" pitchFamily="34" charset="0"/>
              </a:rPr>
              <a:t>yöntemi ile üretilmek zorundadır.</a:t>
            </a:r>
          </a:p>
        </p:txBody>
      </p:sp>
    </p:spTree>
    <p:extLst>
      <p:ext uri="{BB962C8B-B14F-4D97-AF65-F5344CB8AC3E}">
        <p14:creationId xmlns:p14="http://schemas.microsoft.com/office/powerpoint/2010/main" val="37118653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746448"/>
            <a:ext cx="8229600" cy="594320"/>
          </a:xfrm>
        </p:spPr>
        <p:txBody>
          <a:bodyPr>
            <a:normAutofit fontScale="90000"/>
          </a:bodyPr>
          <a:lstStyle/>
          <a:p>
            <a:r>
              <a:rPr lang="tr-TR" dirty="0" smtClean="0">
                <a:latin typeface="Trebuchet MS" pitchFamily="34" charset="0"/>
              </a:rPr>
              <a:t>Çinko alaşımları</a:t>
            </a:r>
            <a:endParaRPr lang="tr-TR" dirty="0">
              <a:latin typeface="Trebuchet MS" pitchFamily="34" charset="0"/>
            </a:endParaRPr>
          </a:p>
        </p:txBody>
      </p:sp>
      <p:pic>
        <p:nvPicPr>
          <p:cNvPr id="1026" name="Picture 2"/>
          <p:cNvPicPr>
            <a:picLocks noChangeAspect="1" noChangeArrowheads="1"/>
          </p:cNvPicPr>
          <p:nvPr/>
        </p:nvPicPr>
        <p:blipFill rotWithShape="1">
          <a:blip r:embed="rId2" cstate="print">
            <a:lum bright="-8000" contrast="25000"/>
            <a:extLst>
              <a:ext uri="{28A0092B-C50C-407E-A947-70E740481C1C}">
                <a14:useLocalDpi xmlns:a14="http://schemas.microsoft.com/office/drawing/2010/main" val="0"/>
              </a:ext>
            </a:extLst>
          </a:blip>
          <a:srcRect l="12610" t="33469" r="53104" b="31513"/>
          <a:stretch/>
        </p:blipFill>
        <p:spPr bwMode="auto">
          <a:xfrm>
            <a:off x="395535" y="1484784"/>
            <a:ext cx="8397515"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3672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818456"/>
            <a:ext cx="8229600" cy="594320"/>
          </a:xfrm>
        </p:spPr>
        <p:txBody>
          <a:bodyPr>
            <a:normAutofit fontScale="90000"/>
          </a:bodyPr>
          <a:lstStyle/>
          <a:p>
            <a:r>
              <a:rPr lang="tr-TR" dirty="0" smtClean="0">
                <a:latin typeface="Trebuchet MS" panose="020B0603020202020204" pitchFamily="34" charset="0"/>
              </a:rPr>
              <a:t>Çinkonun tarihçesi</a:t>
            </a:r>
            <a:endParaRPr lang="tr-TR" dirty="0">
              <a:latin typeface="Trebuchet MS" panose="020B0603020202020204" pitchFamily="34" charset="0"/>
            </a:endParaRPr>
          </a:p>
        </p:txBody>
      </p:sp>
      <p:sp>
        <p:nvSpPr>
          <p:cNvPr id="3" name="Dikdörtgen 2"/>
          <p:cNvSpPr/>
          <p:nvPr/>
        </p:nvSpPr>
        <p:spPr>
          <a:xfrm>
            <a:off x="101812" y="1467356"/>
            <a:ext cx="8964488" cy="4985980"/>
          </a:xfrm>
          <a:prstGeom prst="rect">
            <a:avLst/>
          </a:prstGeom>
        </p:spPr>
        <p:txBody>
          <a:bodyPr wrap="square">
            <a:spAutoFit/>
          </a:bodyPr>
          <a:lstStyle/>
          <a:p>
            <a:pPr marL="457200" lvl="0" indent="-457200">
              <a:spcAft>
                <a:spcPts val="300"/>
              </a:spcAft>
              <a:buClr>
                <a:schemeClr val="bg2">
                  <a:lumMod val="50000"/>
                </a:schemeClr>
              </a:buClr>
              <a:buFont typeface="Trebuchet MS" panose="020B0603020202020204" pitchFamily="34" charset="0"/>
              <a:buChar char="●"/>
            </a:pPr>
            <a:r>
              <a:rPr lang="tr-TR" altLang="tr-TR" sz="2800" dirty="0" smtClean="0">
                <a:latin typeface="Trebuchet MS" panose="020B0603020202020204" pitchFamily="34" charset="0"/>
                <a:cs typeface="Arial" pitchFamily="34" charset="0"/>
              </a:rPr>
              <a:t>Çinko metalik olarak elde edilmeden yüzyıllar önce cevherleri pirinç ve çinko bileşikleri yapımında, yaraların ve yaralı gözlerin tedavisinde kullanılmış!</a:t>
            </a:r>
          </a:p>
          <a:p>
            <a:pPr marL="457200" lvl="0" indent="-457200">
              <a:spcAft>
                <a:spcPts val="300"/>
              </a:spcAft>
              <a:buClr>
                <a:schemeClr val="bg2">
                  <a:lumMod val="50000"/>
                </a:schemeClr>
              </a:buClr>
              <a:buFont typeface="Trebuchet MS" panose="020B0603020202020204" pitchFamily="34" charset="0"/>
              <a:buChar char="●"/>
            </a:pPr>
            <a:r>
              <a:rPr lang="tr-TR" altLang="tr-TR" sz="2800" dirty="0" smtClean="0">
                <a:latin typeface="Trebuchet MS" panose="020B0603020202020204" pitchFamily="34" charset="0"/>
                <a:cs typeface="Arial" pitchFamily="34" charset="0"/>
              </a:rPr>
              <a:t>Romalılar ilk pirinci </a:t>
            </a:r>
            <a:r>
              <a:rPr lang="tr-TR" altLang="tr-TR" sz="2800" dirty="0" err="1" smtClean="0">
                <a:latin typeface="Trebuchet MS" panose="020B0603020202020204" pitchFamily="34" charset="0"/>
                <a:cs typeface="Arial" pitchFamily="34" charset="0"/>
              </a:rPr>
              <a:t>Augustus</a:t>
            </a:r>
            <a:r>
              <a:rPr lang="tr-TR" altLang="tr-TR" sz="2800" dirty="0" smtClean="0">
                <a:latin typeface="Trebuchet MS" panose="020B0603020202020204" pitchFamily="34" charset="0"/>
                <a:cs typeface="Arial" pitchFamily="34" charset="0"/>
              </a:rPr>
              <a:t> döneminde MÖ20-MS14 yılları arasında elde etmiş!</a:t>
            </a:r>
          </a:p>
          <a:p>
            <a:pPr marL="457200" lvl="0" indent="-457200">
              <a:spcAft>
                <a:spcPts val="300"/>
              </a:spcAft>
              <a:buClr>
                <a:schemeClr val="bg2">
                  <a:lumMod val="50000"/>
                </a:schemeClr>
              </a:buClr>
              <a:buFont typeface="Trebuchet MS" panose="020B0603020202020204" pitchFamily="34" charset="0"/>
              <a:buChar char="●"/>
            </a:pPr>
            <a:r>
              <a:rPr lang="tr-TR" altLang="tr-TR" sz="2800" dirty="0" smtClean="0">
                <a:latin typeface="Trebuchet MS" panose="020B0603020202020204" pitchFamily="34" charset="0"/>
                <a:cs typeface="Arial" pitchFamily="34" charset="0"/>
              </a:rPr>
              <a:t>13. Yüzyılda </a:t>
            </a:r>
            <a:r>
              <a:rPr lang="tr-TR" altLang="tr-TR" sz="2800" dirty="0" err="1" smtClean="0">
                <a:latin typeface="Trebuchet MS" panose="020B0603020202020204" pitchFamily="34" charset="0"/>
                <a:cs typeface="Arial" pitchFamily="34" charset="0"/>
              </a:rPr>
              <a:t>Marko</a:t>
            </a:r>
            <a:r>
              <a:rPr lang="tr-TR" altLang="tr-TR" sz="2800" dirty="0" smtClean="0">
                <a:latin typeface="Trebuchet MS" panose="020B0603020202020204" pitchFamily="34" charset="0"/>
                <a:cs typeface="Arial" pitchFamily="34" charset="0"/>
              </a:rPr>
              <a:t> Polo Pers ülkesinde çinko </a:t>
            </a:r>
            <a:r>
              <a:rPr lang="tr-TR" altLang="tr-TR" sz="2800" dirty="0" err="1" smtClean="0">
                <a:latin typeface="Trebuchet MS" panose="020B0603020202020204" pitchFamily="34" charset="0"/>
                <a:cs typeface="Arial" pitchFamily="34" charset="0"/>
              </a:rPr>
              <a:t>oksitin</a:t>
            </a:r>
            <a:r>
              <a:rPr lang="tr-TR" altLang="tr-TR" sz="2800" dirty="0" smtClean="0">
                <a:latin typeface="Trebuchet MS" panose="020B0603020202020204" pitchFamily="34" charset="0"/>
                <a:cs typeface="Arial" pitchFamily="34" charset="0"/>
              </a:rPr>
              <a:t> imalatının nasıl yapıldığını tarif etmiş.</a:t>
            </a:r>
          </a:p>
          <a:p>
            <a:pPr marL="457200" lvl="0" indent="-457200">
              <a:spcAft>
                <a:spcPts val="300"/>
              </a:spcAft>
              <a:buClr>
                <a:schemeClr val="bg2">
                  <a:lumMod val="50000"/>
                </a:schemeClr>
              </a:buClr>
              <a:buFont typeface="Trebuchet MS" panose="020B0603020202020204" pitchFamily="34" charset="0"/>
              <a:buChar char="●"/>
            </a:pPr>
            <a:r>
              <a:rPr lang="tr-TR" altLang="tr-TR" sz="2800" dirty="0" smtClean="0">
                <a:latin typeface="Trebuchet MS" panose="020B0603020202020204" pitchFamily="34" charset="0"/>
                <a:cs typeface="Arial" pitchFamily="34" charset="0"/>
              </a:rPr>
              <a:t>1374’de Hindistan’da çinko yeni bir metal olarak kabul edilmişti. O tarihte bilinen 8. metal.</a:t>
            </a:r>
          </a:p>
          <a:p>
            <a:pPr marL="457200" lvl="0" indent="-457200">
              <a:spcAft>
                <a:spcPts val="300"/>
              </a:spcAft>
              <a:buClr>
                <a:schemeClr val="bg2">
                  <a:lumMod val="50000"/>
                </a:schemeClr>
              </a:buClr>
              <a:buFont typeface="Trebuchet MS" panose="020B0603020202020204" pitchFamily="34" charset="0"/>
              <a:buChar char="●"/>
            </a:pPr>
            <a:r>
              <a:rPr lang="tr-TR" altLang="tr-TR" sz="2800" dirty="0" smtClean="0">
                <a:latin typeface="Trebuchet MS" panose="020B0603020202020204" pitchFamily="34" charset="0"/>
                <a:cs typeface="Arial" pitchFamily="34" charset="0"/>
              </a:rPr>
              <a:t>Çinko pirinç yapımına kullanılırken çinko oksit tıbbi ihtiyaçlar için değerlendiriliyordu.</a:t>
            </a:r>
          </a:p>
        </p:txBody>
      </p:sp>
    </p:spTree>
    <p:extLst>
      <p:ext uri="{BB962C8B-B14F-4D97-AF65-F5344CB8AC3E}">
        <p14:creationId xmlns:p14="http://schemas.microsoft.com/office/powerpoint/2010/main" val="13232773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530424"/>
            <a:ext cx="8229600" cy="594320"/>
          </a:xfrm>
        </p:spPr>
        <p:txBody>
          <a:bodyPr>
            <a:normAutofit fontScale="90000"/>
          </a:bodyPr>
          <a:lstStyle/>
          <a:p>
            <a:r>
              <a:rPr lang="tr-TR" dirty="0" smtClean="0">
                <a:latin typeface="Trebuchet MS" panose="020B0603020202020204" pitchFamily="34" charset="0"/>
              </a:rPr>
              <a:t>ZA-8 </a:t>
            </a:r>
            <a:endParaRPr lang="tr-TR" dirty="0">
              <a:latin typeface="Trebuchet MS" panose="020B0603020202020204" pitchFamily="34" charset="0"/>
            </a:endParaRPr>
          </a:p>
        </p:txBody>
      </p:sp>
      <p:sp>
        <p:nvSpPr>
          <p:cNvPr id="2" name="Dikdörtgen 1"/>
          <p:cNvSpPr/>
          <p:nvPr/>
        </p:nvSpPr>
        <p:spPr>
          <a:xfrm>
            <a:off x="251520" y="1088732"/>
            <a:ext cx="8784976" cy="5724644"/>
          </a:xfrm>
          <a:prstGeom prst="rect">
            <a:avLst/>
          </a:prstGeom>
        </p:spPr>
        <p:txBody>
          <a:bodyPr wrap="square">
            <a:spAutoFit/>
          </a:bodyPr>
          <a:lstStyle/>
          <a:p>
            <a:pPr marL="342900" indent="-342900">
              <a:spcAft>
                <a:spcPts val="1200"/>
              </a:spcAft>
              <a:buClr>
                <a:schemeClr val="bg2">
                  <a:lumMod val="50000"/>
                </a:schemeClr>
              </a:buClr>
              <a:buFont typeface="Trebuchet MS" panose="020B0603020202020204" pitchFamily="34" charset="0"/>
              <a:buChar char="●"/>
            </a:pPr>
            <a:r>
              <a:rPr lang="tr-TR" sz="2800" dirty="0">
                <a:latin typeface="Trebuchet MS" panose="020B0603020202020204" pitchFamily="34" charset="0"/>
              </a:rPr>
              <a:t>İyi bir </a:t>
            </a:r>
            <a:r>
              <a:rPr lang="tr-TR" sz="2800" dirty="0" err="1">
                <a:latin typeface="Trebuchet MS" panose="020B0603020202020204" pitchFamily="34" charset="0"/>
              </a:rPr>
              <a:t>gravite</a:t>
            </a:r>
            <a:r>
              <a:rPr lang="tr-TR" sz="2800" dirty="0">
                <a:latin typeface="Trebuchet MS" panose="020B0603020202020204" pitchFamily="34" charset="0"/>
              </a:rPr>
              <a:t> döküm alaşımı olarak,</a:t>
            </a:r>
            <a:r>
              <a:rPr lang="en-US" sz="2800" dirty="0">
                <a:latin typeface="Trebuchet MS" panose="020B0603020202020204" pitchFamily="34" charset="0"/>
              </a:rPr>
              <a:t> ZA-8 </a:t>
            </a:r>
            <a:r>
              <a:rPr lang="tr-TR" sz="2800" dirty="0">
                <a:latin typeface="Trebuchet MS" panose="020B0603020202020204" pitchFamily="34" charset="0"/>
              </a:rPr>
              <a:t>basınçlı döküm için artarak tercih </a:t>
            </a:r>
            <a:r>
              <a:rPr lang="tr-TR" sz="2800" dirty="0" smtClean="0">
                <a:latin typeface="Trebuchet MS" panose="020B0603020202020204" pitchFamily="34" charset="0"/>
              </a:rPr>
              <a:t>edilmektedir.</a:t>
            </a:r>
          </a:p>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sıcak </a:t>
            </a:r>
            <a:r>
              <a:rPr lang="tr-TR" sz="2800" dirty="0">
                <a:latin typeface="Trebuchet MS" panose="020B0603020202020204" pitchFamily="34" charset="0"/>
              </a:rPr>
              <a:t>kamaralı makinelerde dökülebilir ve 2 </a:t>
            </a:r>
            <a:r>
              <a:rPr lang="tr-TR" sz="2800" dirty="0" err="1">
                <a:latin typeface="Trebuchet MS" panose="020B0603020202020204" pitchFamily="34" charset="0"/>
              </a:rPr>
              <a:t>nolu</a:t>
            </a:r>
            <a:r>
              <a:rPr lang="tr-TR" sz="2800" dirty="0">
                <a:latin typeface="Trebuchet MS" panose="020B0603020202020204" pitchFamily="34" charset="0"/>
              </a:rPr>
              <a:t> dışındaki </a:t>
            </a:r>
            <a:r>
              <a:rPr lang="tr-TR" sz="2800" dirty="0" err="1">
                <a:latin typeface="Trebuchet MS" panose="020B0603020202020204" pitchFamily="34" charset="0"/>
              </a:rPr>
              <a:t>Zamak</a:t>
            </a:r>
            <a:r>
              <a:rPr lang="tr-TR" sz="2800" dirty="0">
                <a:latin typeface="Trebuchet MS" panose="020B0603020202020204" pitchFamily="34" charset="0"/>
              </a:rPr>
              <a:t> alaşımlarından daha yüksek mukavemet, sertlik ve sürünme özelliklerine </a:t>
            </a:r>
            <a:r>
              <a:rPr lang="tr-TR" sz="2800" dirty="0" smtClean="0">
                <a:latin typeface="Trebuchet MS" panose="020B0603020202020204" pitchFamily="34" charset="0"/>
              </a:rPr>
              <a:t>sahiptir.</a:t>
            </a:r>
          </a:p>
          <a:p>
            <a:pPr marL="342900" indent="-3429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Kolayca </a:t>
            </a:r>
            <a:r>
              <a:rPr lang="tr-TR" sz="2800" dirty="0">
                <a:latin typeface="Trebuchet MS" panose="020B0603020202020204" pitchFamily="34" charset="0"/>
              </a:rPr>
              <a:t>kaplanabilir ve diğer yüzey işlemleri </a:t>
            </a:r>
            <a:r>
              <a:rPr lang="tr-TR" sz="2800" dirty="0" smtClean="0">
                <a:latin typeface="Trebuchet MS" panose="020B0603020202020204" pitchFamily="34" charset="0"/>
              </a:rPr>
              <a:t>uygulanabilir.</a:t>
            </a:r>
          </a:p>
          <a:p>
            <a:pPr marL="342900" indent="-342900">
              <a:spcAft>
                <a:spcPts val="12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Zamak</a:t>
            </a:r>
            <a:r>
              <a:rPr lang="tr-TR" sz="2800" dirty="0" smtClean="0">
                <a:latin typeface="Trebuchet MS" panose="020B0603020202020204" pitchFamily="34" charset="0"/>
              </a:rPr>
              <a:t> </a:t>
            </a:r>
            <a:r>
              <a:rPr lang="tr-TR" sz="2800" dirty="0">
                <a:latin typeface="Trebuchet MS" panose="020B0603020202020204" pitchFamily="34" charset="0"/>
              </a:rPr>
              <a:t>No. 3 ve 5’in performansı soru işaretleri yarattığında ZA-8 yüksek mukavemet, sürünme özellikleri ve sıcak kamara prosesine uygunluğu nedeniyle ilk akla gelen seçenektir</a:t>
            </a:r>
            <a:r>
              <a:rPr lang="tr-TR" sz="2800" dirty="0" smtClean="0">
                <a:latin typeface="Trebuchet MS" panose="020B0603020202020204" pitchFamily="34" charset="0"/>
              </a:rPr>
              <a:t>.</a:t>
            </a:r>
          </a:p>
        </p:txBody>
      </p:sp>
    </p:spTree>
    <p:extLst>
      <p:ext uri="{BB962C8B-B14F-4D97-AF65-F5344CB8AC3E}">
        <p14:creationId xmlns:p14="http://schemas.microsoft.com/office/powerpoint/2010/main" val="21757438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530424"/>
            <a:ext cx="8229600" cy="594320"/>
          </a:xfrm>
        </p:spPr>
        <p:txBody>
          <a:bodyPr>
            <a:normAutofit fontScale="90000"/>
          </a:bodyPr>
          <a:lstStyle/>
          <a:p>
            <a:r>
              <a:rPr lang="tr-TR" dirty="0" smtClean="0">
                <a:latin typeface="Trebuchet MS" panose="020B0603020202020204" pitchFamily="34" charset="0"/>
              </a:rPr>
              <a:t>ZA-12 </a:t>
            </a:r>
            <a:endParaRPr lang="tr-TR" dirty="0">
              <a:latin typeface="Trebuchet MS" panose="020B0603020202020204" pitchFamily="34" charset="0"/>
            </a:endParaRPr>
          </a:p>
        </p:txBody>
      </p:sp>
      <p:sp>
        <p:nvSpPr>
          <p:cNvPr id="2" name="Dikdörtgen 1"/>
          <p:cNvSpPr/>
          <p:nvPr/>
        </p:nvSpPr>
        <p:spPr>
          <a:xfrm>
            <a:off x="251520" y="1088732"/>
            <a:ext cx="8784976" cy="5693866"/>
          </a:xfrm>
          <a:prstGeom prst="rect">
            <a:avLst/>
          </a:prstGeom>
        </p:spPr>
        <p:txBody>
          <a:bodyPr wrap="square">
            <a:spAutoFit/>
          </a:bodyPr>
          <a:lstStyle/>
          <a:p>
            <a:pPr marL="342900" indent="-342900">
              <a:spcAft>
                <a:spcPts val="1200"/>
              </a:spcAft>
              <a:buClr>
                <a:schemeClr val="bg2">
                  <a:lumMod val="50000"/>
                </a:schemeClr>
              </a:buClr>
              <a:buFont typeface="Trebuchet MS" panose="020B0603020202020204" pitchFamily="34" charset="0"/>
              <a:buChar char="●"/>
            </a:pPr>
            <a:r>
              <a:rPr lang="tr-TR" sz="2700" dirty="0" err="1">
                <a:latin typeface="Trebuchet MS" panose="020B0603020202020204" pitchFamily="34" charset="0"/>
              </a:rPr>
              <a:t>Gravite</a:t>
            </a:r>
            <a:r>
              <a:rPr lang="tr-TR" sz="2700" dirty="0">
                <a:latin typeface="Trebuchet MS" panose="020B0603020202020204" pitchFamily="34" charset="0"/>
              </a:rPr>
              <a:t> veya basınçlı dökümle kolayca üretilebildiği ve yüksek performansa sahip olduğu için </a:t>
            </a:r>
            <a:r>
              <a:rPr lang="en-US" sz="2700" dirty="0">
                <a:latin typeface="Trebuchet MS" panose="020B0603020202020204" pitchFamily="34" charset="0"/>
              </a:rPr>
              <a:t>ZA-12 </a:t>
            </a:r>
            <a:r>
              <a:rPr lang="tr-TR" sz="2700" dirty="0">
                <a:latin typeface="Trebuchet MS" panose="020B0603020202020204" pitchFamily="34" charset="0"/>
              </a:rPr>
              <a:t>en becerikli </a:t>
            </a:r>
            <a:r>
              <a:rPr lang="tr-TR" sz="2700" dirty="0" err="1">
                <a:latin typeface="Trebuchet MS" panose="020B0603020202020204" pitchFamily="34" charset="0"/>
              </a:rPr>
              <a:t>Zamak</a:t>
            </a:r>
            <a:r>
              <a:rPr lang="tr-TR" sz="2700" dirty="0">
                <a:latin typeface="Trebuchet MS" panose="020B0603020202020204" pitchFamily="34" charset="0"/>
              </a:rPr>
              <a:t> </a:t>
            </a:r>
            <a:r>
              <a:rPr lang="tr-TR" sz="2700" dirty="0" smtClean="0">
                <a:latin typeface="Trebuchet MS" panose="020B0603020202020204" pitchFamily="34" charset="0"/>
              </a:rPr>
              <a:t>alaşımıdır.</a:t>
            </a:r>
          </a:p>
          <a:p>
            <a:pPr marL="342900" indent="-342900">
              <a:spcAft>
                <a:spcPts val="1200"/>
              </a:spcAft>
              <a:buClr>
                <a:schemeClr val="bg2">
                  <a:lumMod val="50000"/>
                </a:schemeClr>
              </a:buClr>
              <a:buFont typeface="Trebuchet MS" panose="020B0603020202020204" pitchFamily="34" charset="0"/>
              <a:buChar char="●"/>
            </a:pPr>
            <a:r>
              <a:rPr lang="en-US" sz="2700" dirty="0" smtClean="0">
                <a:latin typeface="Trebuchet MS" panose="020B0603020202020204" pitchFamily="34" charset="0"/>
              </a:rPr>
              <a:t>ZA-12 </a:t>
            </a:r>
            <a:r>
              <a:rPr lang="tr-TR" sz="2700" dirty="0">
                <a:latin typeface="Trebuchet MS" panose="020B0603020202020204" pitchFamily="34" charset="0"/>
              </a:rPr>
              <a:t>kum, </a:t>
            </a:r>
            <a:r>
              <a:rPr lang="tr-TR" sz="2700" dirty="0" err="1">
                <a:latin typeface="Trebuchet MS" panose="020B0603020202020204" pitchFamily="34" charset="0"/>
              </a:rPr>
              <a:t>kokil</a:t>
            </a:r>
            <a:r>
              <a:rPr lang="tr-TR" sz="2700" dirty="0">
                <a:latin typeface="Trebuchet MS" panose="020B0603020202020204" pitchFamily="34" charset="0"/>
              </a:rPr>
              <a:t> ve grafit kalıba döküm için en iyi </a:t>
            </a:r>
            <a:r>
              <a:rPr lang="tr-TR" sz="2700" dirty="0" err="1">
                <a:latin typeface="Trebuchet MS" panose="020B0603020202020204" pitchFamily="34" charset="0"/>
              </a:rPr>
              <a:t>gravite</a:t>
            </a:r>
            <a:r>
              <a:rPr lang="tr-TR" sz="2700" dirty="0">
                <a:latin typeface="Trebuchet MS" panose="020B0603020202020204" pitchFamily="34" charset="0"/>
              </a:rPr>
              <a:t> döküm </a:t>
            </a:r>
            <a:r>
              <a:rPr lang="tr-TR" sz="2700" dirty="0" smtClean="0">
                <a:latin typeface="Trebuchet MS" panose="020B0603020202020204" pitchFamily="34" charset="0"/>
              </a:rPr>
              <a:t>alaşımıdır.</a:t>
            </a:r>
          </a:p>
          <a:p>
            <a:pPr marL="342900" indent="-342900">
              <a:spcAft>
                <a:spcPts val="1200"/>
              </a:spcAft>
              <a:buClr>
                <a:schemeClr val="bg2">
                  <a:lumMod val="50000"/>
                </a:schemeClr>
              </a:buClr>
              <a:buFont typeface="Trebuchet MS" panose="020B0603020202020204" pitchFamily="34" charset="0"/>
              <a:buChar char="●"/>
            </a:pPr>
            <a:r>
              <a:rPr lang="tr-TR" sz="2700" dirty="0" smtClean="0">
                <a:latin typeface="Trebuchet MS" panose="020B0603020202020204" pitchFamily="34" charset="0"/>
              </a:rPr>
              <a:t>Ayni </a:t>
            </a:r>
            <a:r>
              <a:rPr lang="tr-TR" sz="2700" dirty="0">
                <a:latin typeface="Trebuchet MS" panose="020B0603020202020204" pitchFamily="34" charset="0"/>
              </a:rPr>
              <a:t>zamanda iyi bir basınçlı (soğuk kamara) döküm alaşımıdır ve ZA-27’den daha düzgün bir döküm yapısı, uzama ve darbe özellikleri </a:t>
            </a:r>
            <a:r>
              <a:rPr lang="tr-TR" sz="2700" dirty="0" smtClean="0">
                <a:latin typeface="Trebuchet MS" panose="020B0603020202020204" pitchFamily="34" charset="0"/>
              </a:rPr>
              <a:t>verir.</a:t>
            </a:r>
          </a:p>
          <a:p>
            <a:pPr marL="342900" indent="-342900">
              <a:spcAft>
                <a:spcPts val="1200"/>
              </a:spcAft>
              <a:buClr>
                <a:schemeClr val="bg2">
                  <a:lumMod val="50000"/>
                </a:schemeClr>
              </a:buClr>
              <a:buFont typeface="Trebuchet MS" panose="020B0603020202020204" pitchFamily="34" charset="0"/>
              <a:buChar char="●"/>
            </a:pPr>
            <a:r>
              <a:rPr lang="tr-TR" sz="2700" dirty="0" smtClean="0">
                <a:latin typeface="Trebuchet MS" panose="020B0603020202020204" pitchFamily="34" charset="0"/>
              </a:rPr>
              <a:t>Bu </a:t>
            </a:r>
            <a:r>
              <a:rPr lang="tr-TR" sz="2700" dirty="0">
                <a:latin typeface="Trebuchet MS" panose="020B0603020202020204" pitchFamily="34" charset="0"/>
              </a:rPr>
              <a:t>nedenlerle, basınçlı dökülmüş </a:t>
            </a:r>
            <a:r>
              <a:rPr lang="en-US" sz="2700" dirty="0">
                <a:latin typeface="Trebuchet MS" panose="020B0603020202020204" pitchFamily="34" charset="0"/>
              </a:rPr>
              <a:t>ZA-12 </a:t>
            </a:r>
            <a:r>
              <a:rPr lang="tr-TR" sz="2700" dirty="0">
                <a:latin typeface="Trebuchet MS" panose="020B0603020202020204" pitchFamily="34" charset="0"/>
              </a:rPr>
              <a:t>mukavemet gerektiren uygulamalar için </a:t>
            </a:r>
            <a:r>
              <a:rPr lang="en-US" sz="2700" dirty="0">
                <a:latin typeface="Trebuchet MS" panose="020B0603020202020204" pitchFamily="34" charset="0"/>
              </a:rPr>
              <a:t>ZA-27 </a:t>
            </a:r>
            <a:r>
              <a:rPr lang="tr-TR" sz="2700" dirty="0">
                <a:latin typeface="Trebuchet MS" panose="020B0603020202020204" pitchFamily="34" charset="0"/>
              </a:rPr>
              <a:t>ile rekabet </a:t>
            </a:r>
            <a:r>
              <a:rPr lang="tr-TR" sz="2700" dirty="0" smtClean="0">
                <a:latin typeface="Trebuchet MS" panose="020B0603020202020204" pitchFamily="34" charset="0"/>
              </a:rPr>
              <a:t>içindedir.</a:t>
            </a:r>
          </a:p>
          <a:p>
            <a:pPr marL="342900" indent="-342900">
              <a:spcAft>
                <a:spcPts val="1200"/>
              </a:spcAft>
              <a:buClr>
                <a:schemeClr val="bg2">
                  <a:lumMod val="50000"/>
                </a:schemeClr>
              </a:buClr>
              <a:buFont typeface="Trebuchet MS" panose="020B0603020202020204" pitchFamily="34" charset="0"/>
              <a:buChar char="●"/>
            </a:pPr>
            <a:r>
              <a:rPr lang="tr-TR" sz="2700" dirty="0" smtClean="0">
                <a:latin typeface="Trebuchet MS" panose="020B0603020202020204" pitchFamily="34" charset="0"/>
              </a:rPr>
              <a:t>ZA-12 </a:t>
            </a:r>
            <a:r>
              <a:rPr lang="tr-TR" sz="2700" dirty="0">
                <a:latin typeface="Trebuchet MS" panose="020B0603020202020204" pitchFamily="34" charset="0"/>
              </a:rPr>
              <a:t>alaşımı ayni zamanda kaplanabilir</a:t>
            </a:r>
            <a:r>
              <a:rPr lang="tr-TR" sz="2700" dirty="0" smtClean="0">
                <a:latin typeface="Trebuchet MS" panose="020B0603020202020204" pitchFamily="34" charset="0"/>
              </a:rPr>
              <a:t>.</a:t>
            </a:r>
          </a:p>
        </p:txBody>
      </p:sp>
    </p:spTree>
    <p:extLst>
      <p:ext uri="{BB962C8B-B14F-4D97-AF65-F5344CB8AC3E}">
        <p14:creationId xmlns:p14="http://schemas.microsoft.com/office/powerpoint/2010/main" val="11538188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530424"/>
            <a:ext cx="8229600" cy="594320"/>
          </a:xfrm>
        </p:spPr>
        <p:txBody>
          <a:bodyPr>
            <a:normAutofit fontScale="90000"/>
          </a:bodyPr>
          <a:lstStyle/>
          <a:p>
            <a:r>
              <a:rPr lang="tr-TR" dirty="0" smtClean="0">
                <a:latin typeface="Trebuchet MS" panose="020B0603020202020204" pitchFamily="34" charset="0"/>
              </a:rPr>
              <a:t>ZA-27 </a:t>
            </a:r>
            <a:endParaRPr lang="tr-TR" dirty="0">
              <a:latin typeface="Trebuchet MS" panose="020B0603020202020204" pitchFamily="34" charset="0"/>
            </a:endParaRPr>
          </a:p>
        </p:txBody>
      </p:sp>
      <p:sp>
        <p:nvSpPr>
          <p:cNvPr id="2" name="Dikdörtgen 1"/>
          <p:cNvSpPr/>
          <p:nvPr/>
        </p:nvSpPr>
        <p:spPr>
          <a:xfrm>
            <a:off x="251520" y="1088732"/>
            <a:ext cx="8784976" cy="5663089"/>
          </a:xfrm>
          <a:prstGeom prst="rect">
            <a:avLst/>
          </a:prstGeom>
        </p:spPr>
        <p:txBody>
          <a:bodyPr wrap="square">
            <a:spAutoFit/>
          </a:bodyPr>
          <a:lstStyle/>
          <a:p>
            <a:pPr marL="342900" indent="-342900">
              <a:spcAft>
                <a:spcPts val="1200"/>
              </a:spcAft>
              <a:buClr>
                <a:schemeClr val="bg2">
                  <a:lumMod val="50000"/>
                </a:schemeClr>
              </a:buClr>
              <a:buFont typeface="Trebuchet MS" panose="020B0603020202020204" pitchFamily="34" charset="0"/>
              <a:buChar char="●"/>
            </a:pPr>
            <a:r>
              <a:rPr lang="en-US" sz="2400" dirty="0">
                <a:latin typeface="Trebuchet MS" panose="020B0603020202020204" pitchFamily="34" charset="0"/>
              </a:rPr>
              <a:t>ZA-27 </a:t>
            </a:r>
            <a:r>
              <a:rPr lang="tr-TR" sz="2400" dirty="0">
                <a:latin typeface="Trebuchet MS" panose="020B0603020202020204" pitchFamily="34" charset="0"/>
              </a:rPr>
              <a:t>alaşımı ister </a:t>
            </a:r>
            <a:r>
              <a:rPr lang="tr-TR" sz="2400" dirty="0" err="1">
                <a:latin typeface="Trebuchet MS" panose="020B0603020202020204" pitchFamily="34" charset="0"/>
              </a:rPr>
              <a:t>gravite</a:t>
            </a:r>
            <a:r>
              <a:rPr lang="tr-TR" sz="2400" dirty="0">
                <a:latin typeface="Trebuchet MS" panose="020B0603020202020204" pitchFamily="34" charset="0"/>
              </a:rPr>
              <a:t> ister basınçlı (soğuk kamaralı) döküm olsun çinko alaşımları arasında yüksek mukavemet </a:t>
            </a:r>
            <a:r>
              <a:rPr lang="tr-TR" sz="2400" dirty="0" smtClean="0">
                <a:latin typeface="Trebuchet MS" panose="020B0603020202020204" pitchFamily="34" charset="0"/>
              </a:rPr>
              <a:t>alaşımıdır.</a:t>
            </a:r>
          </a:p>
          <a:p>
            <a:pPr marL="342900" indent="-342900">
              <a:spcAft>
                <a:spcPts val="1200"/>
              </a:spcAft>
              <a:buClr>
                <a:schemeClr val="bg2">
                  <a:lumMod val="50000"/>
                </a:schemeClr>
              </a:buClr>
              <a:buFont typeface="Trebuchet MS" panose="020B0603020202020204" pitchFamily="34" charset="0"/>
              <a:buChar char="●"/>
            </a:pPr>
            <a:r>
              <a:rPr lang="tr-TR" sz="2400" dirty="0" smtClean="0">
                <a:latin typeface="Trebuchet MS" panose="020B0603020202020204" pitchFamily="34" charset="0"/>
              </a:rPr>
              <a:t>Ayni </a:t>
            </a:r>
            <a:r>
              <a:rPr lang="tr-TR" sz="2400" dirty="0">
                <a:latin typeface="Trebuchet MS" panose="020B0603020202020204" pitchFamily="34" charset="0"/>
              </a:rPr>
              <a:t>zamanda en hafif olandır ve mükemmel </a:t>
            </a:r>
            <a:r>
              <a:rPr lang="tr-TR" sz="2400" dirty="0" err="1">
                <a:latin typeface="Trebuchet MS" panose="020B0603020202020204" pitchFamily="34" charset="0"/>
              </a:rPr>
              <a:t>yataklama</a:t>
            </a:r>
            <a:r>
              <a:rPr lang="tr-TR" sz="2400" dirty="0">
                <a:latin typeface="Trebuchet MS" panose="020B0603020202020204" pitchFamily="34" charset="0"/>
              </a:rPr>
              <a:t> kapasitesi ve aşınma direnci </a:t>
            </a:r>
            <a:r>
              <a:rPr lang="tr-TR" sz="2400" dirty="0" smtClean="0">
                <a:latin typeface="Trebuchet MS" panose="020B0603020202020204" pitchFamily="34" charset="0"/>
              </a:rPr>
              <a:t>gösterir.</a:t>
            </a:r>
          </a:p>
          <a:p>
            <a:pPr marL="342900" indent="-342900">
              <a:spcAft>
                <a:spcPts val="1200"/>
              </a:spcAft>
              <a:buClr>
                <a:schemeClr val="bg2">
                  <a:lumMod val="50000"/>
                </a:schemeClr>
              </a:buClr>
              <a:buFont typeface="Trebuchet MS" panose="020B0603020202020204" pitchFamily="34" charset="0"/>
              <a:buChar char="●"/>
            </a:pPr>
            <a:r>
              <a:rPr lang="tr-TR" sz="2400" dirty="0" smtClean="0">
                <a:latin typeface="Trebuchet MS" panose="020B0603020202020204" pitchFamily="34" charset="0"/>
              </a:rPr>
              <a:t>Ancak </a:t>
            </a:r>
            <a:r>
              <a:rPr lang="tr-TR" sz="2400" dirty="0">
                <a:latin typeface="Trebuchet MS" panose="020B0603020202020204" pitchFamily="34" charset="0"/>
              </a:rPr>
              <a:t>ergitme sırasında özellikle kalın kesitli parçaların dökümünde sağlam bir döküm yapısını güvence altına almak için özen </a:t>
            </a:r>
            <a:r>
              <a:rPr lang="tr-TR" sz="2400" dirty="0" smtClean="0">
                <a:latin typeface="Trebuchet MS" panose="020B0603020202020204" pitchFamily="34" charset="0"/>
              </a:rPr>
              <a:t>gerektirir.</a:t>
            </a:r>
          </a:p>
          <a:p>
            <a:pPr marL="342900" indent="-342900">
              <a:spcAft>
                <a:spcPts val="1200"/>
              </a:spcAft>
              <a:buClr>
                <a:schemeClr val="bg2">
                  <a:lumMod val="50000"/>
                </a:schemeClr>
              </a:buClr>
              <a:buFont typeface="Trebuchet MS" panose="020B0603020202020204" pitchFamily="34" charset="0"/>
              <a:buChar char="●"/>
            </a:pPr>
            <a:r>
              <a:rPr lang="tr-TR" sz="2400" dirty="0" smtClean="0">
                <a:latin typeface="Trebuchet MS" panose="020B0603020202020204" pitchFamily="34" charset="0"/>
              </a:rPr>
              <a:t>Boyut </a:t>
            </a:r>
            <a:r>
              <a:rPr lang="tr-TR" sz="2400" dirty="0">
                <a:latin typeface="Trebuchet MS" panose="020B0603020202020204" pitchFamily="34" charset="0"/>
              </a:rPr>
              <a:t>toleransları dar olduğunda stabilizasyon ısıl işlemi de </a:t>
            </a:r>
            <a:r>
              <a:rPr lang="tr-TR" sz="2400" dirty="0" smtClean="0">
                <a:latin typeface="Trebuchet MS" panose="020B0603020202020204" pitchFamily="34" charset="0"/>
              </a:rPr>
              <a:t>gerekebilir.</a:t>
            </a:r>
          </a:p>
          <a:p>
            <a:pPr marL="342900" indent="-342900">
              <a:spcAft>
                <a:spcPts val="1200"/>
              </a:spcAft>
              <a:buClr>
                <a:schemeClr val="bg2">
                  <a:lumMod val="50000"/>
                </a:schemeClr>
              </a:buClr>
              <a:buFont typeface="Trebuchet MS" panose="020B0603020202020204" pitchFamily="34" charset="0"/>
              <a:buChar char="●"/>
            </a:pPr>
            <a:r>
              <a:rPr lang="tr-TR" sz="2400" dirty="0" smtClean="0">
                <a:latin typeface="Trebuchet MS" panose="020B0603020202020204" pitchFamily="34" charset="0"/>
              </a:rPr>
              <a:t>Kaplama </a:t>
            </a:r>
            <a:r>
              <a:rPr lang="tr-TR" sz="2400" dirty="0">
                <a:latin typeface="Trebuchet MS" panose="020B0603020202020204" pitchFamily="34" charset="0"/>
              </a:rPr>
              <a:t>için uygun </a:t>
            </a:r>
            <a:r>
              <a:rPr lang="tr-TR" sz="2400" dirty="0" smtClean="0">
                <a:latin typeface="Trebuchet MS" panose="020B0603020202020204" pitchFamily="34" charset="0"/>
              </a:rPr>
              <a:t>değildir.</a:t>
            </a:r>
          </a:p>
          <a:p>
            <a:pPr marL="342900" indent="-342900">
              <a:spcAft>
                <a:spcPts val="1200"/>
              </a:spcAft>
              <a:buClr>
                <a:schemeClr val="bg2">
                  <a:lumMod val="50000"/>
                </a:schemeClr>
              </a:buClr>
              <a:buFont typeface="Trebuchet MS" panose="020B0603020202020204" pitchFamily="34" charset="0"/>
              <a:buChar char="●"/>
            </a:pPr>
            <a:r>
              <a:rPr lang="tr-TR" sz="2400" dirty="0" smtClean="0">
                <a:latin typeface="Trebuchet MS" panose="020B0603020202020204" pitchFamily="34" charset="0"/>
              </a:rPr>
              <a:t>Mukavemet </a:t>
            </a:r>
            <a:r>
              <a:rPr lang="tr-TR" sz="2400" dirty="0">
                <a:latin typeface="Trebuchet MS" panose="020B0603020202020204" pitchFamily="34" charset="0"/>
              </a:rPr>
              <a:t>ve aşınma direnci gerektiğinde öncelikli tercihtir</a:t>
            </a:r>
            <a:r>
              <a:rPr lang="tr-TR" sz="2400" dirty="0" smtClean="0">
                <a:latin typeface="Trebuchet MS" panose="020B0603020202020204" pitchFamily="34" charset="0"/>
              </a:rPr>
              <a:t>.</a:t>
            </a:r>
          </a:p>
        </p:txBody>
      </p:sp>
    </p:spTree>
    <p:extLst>
      <p:ext uri="{BB962C8B-B14F-4D97-AF65-F5344CB8AC3E}">
        <p14:creationId xmlns:p14="http://schemas.microsoft.com/office/powerpoint/2010/main" val="19394482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530424"/>
            <a:ext cx="8229600" cy="594320"/>
          </a:xfrm>
        </p:spPr>
        <p:txBody>
          <a:bodyPr>
            <a:normAutofit fontScale="90000"/>
          </a:bodyPr>
          <a:lstStyle/>
          <a:p>
            <a:r>
              <a:rPr lang="tr-TR" dirty="0" smtClean="0">
                <a:latin typeface="Trebuchet MS" pitchFamily="34" charset="0"/>
              </a:rPr>
              <a:t>Çinkonun kullanım alanları</a:t>
            </a:r>
            <a:endParaRPr lang="tr-TR" dirty="0">
              <a:latin typeface="Trebuchet MS" pitchFamily="34" charset="0"/>
            </a:endParaRPr>
          </a:p>
        </p:txBody>
      </p:sp>
      <p:pic>
        <p:nvPicPr>
          <p:cNvPr id="5122" name="Picture 2"/>
          <p:cNvPicPr>
            <a:picLocks noChangeAspect="1" noChangeArrowheads="1"/>
          </p:cNvPicPr>
          <p:nvPr/>
        </p:nvPicPr>
        <p:blipFill rotWithShape="1">
          <a:blip r:embed="rId2" cstate="print">
            <a:lum bright="-1000"/>
            <a:extLst>
              <a:ext uri="{28A0092B-C50C-407E-A947-70E740481C1C}">
                <a14:useLocalDpi xmlns:a14="http://schemas.microsoft.com/office/drawing/2010/main" val="0"/>
              </a:ext>
            </a:extLst>
          </a:blip>
          <a:srcRect l="10581" t="16256" r="6549" b="9716"/>
          <a:stretch/>
        </p:blipFill>
        <p:spPr bwMode="auto">
          <a:xfrm>
            <a:off x="1115616" y="1772816"/>
            <a:ext cx="6571306"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Metin kutusu"/>
          <p:cNvSpPr txBox="1"/>
          <p:nvPr/>
        </p:nvSpPr>
        <p:spPr>
          <a:xfrm>
            <a:off x="7308304" y="3645024"/>
            <a:ext cx="1440160" cy="461665"/>
          </a:xfrm>
          <a:prstGeom prst="rect">
            <a:avLst/>
          </a:prstGeom>
          <a:noFill/>
        </p:spPr>
        <p:txBody>
          <a:bodyPr wrap="square" rtlCol="0">
            <a:spAutoFit/>
          </a:bodyPr>
          <a:lstStyle/>
          <a:p>
            <a:r>
              <a:rPr lang="tr-TR" sz="2400" dirty="0" smtClean="0">
                <a:latin typeface="Trebuchet MS" pitchFamily="34" charset="0"/>
              </a:rPr>
              <a:t>galvaniz</a:t>
            </a:r>
            <a:endParaRPr lang="tr-TR" sz="2400" dirty="0">
              <a:latin typeface="Trebuchet MS" pitchFamily="34" charset="0"/>
            </a:endParaRPr>
          </a:p>
        </p:txBody>
      </p:sp>
      <p:sp useBgFill="1">
        <p:nvSpPr>
          <p:cNvPr id="7" name="6 Metin kutusu"/>
          <p:cNvSpPr txBox="1"/>
          <p:nvPr/>
        </p:nvSpPr>
        <p:spPr>
          <a:xfrm>
            <a:off x="1907704" y="1333217"/>
            <a:ext cx="1584176" cy="1015663"/>
          </a:xfrm>
          <a:prstGeom prst="rect">
            <a:avLst/>
          </a:prstGeom>
        </p:spPr>
        <p:txBody>
          <a:bodyPr wrap="square" rtlCol="0">
            <a:spAutoFit/>
          </a:bodyPr>
          <a:lstStyle/>
          <a:p>
            <a:pPr algn="r"/>
            <a:r>
              <a:rPr lang="tr-TR" sz="2000" dirty="0" smtClean="0">
                <a:latin typeface="Trebuchet MS" pitchFamily="34" charset="0"/>
              </a:rPr>
              <a:t>Çinko kimyasalları: %6</a:t>
            </a:r>
            <a:endParaRPr lang="tr-TR" sz="2000" dirty="0">
              <a:latin typeface="Trebuchet MS" pitchFamily="34" charset="0"/>
            </a:endParaRPr>
          </a:p>
        </p:txBody>
      </p:sp>
      <p:sp useBgFill="1">
        <p:nvSpPr>
          <p:cNvPr id="8" name="7 Metin kutusu"/>
          <p:cNvSpPr txBox="1"/>
          <p:nvPr/>
        </p:nvSpPr>
        <p:spPr>
          <a:xfrm>
            <a:off x="799448" y="1988840"/>
            <a:ext cx="1584176" cy="707886"/>
          </a:xfrm>
          <a:prstGeom prst="rect">
            <a:avLst/>
          </a:prstGeom>
        </p:spPr>
        <p:txBody>
          <a:bodyPr wrap="square" rtlCol="0">
            <a:spAutoFit/>
          </a:bodyPr>
          <a:lstStyle/>
          <a:p>
            <a:pPr algn="r"/>
            <a:r>
              <a:rPr lang="tr-TR" sz="2000" dirty="0" smtClean="0">
                <a:latin typeface="Trebuchet MS" pitchFamily="34" charset="0"/>
              </a:rPr>
              <a:t>Hadde Çinko: %6</a:t>
            </a:r>
            <a:endParaRPr lang="tr-TR" sz="2000" dirty="0">
              <a:latin typeface="Trebuchet MS" pitchFamily="34" charset="0"/>
            </a:endParaRPr>
          </a:p>
        </p:txBody>
      </p:sp>
      <p:sp useBgFill="1">
        <p:nvSpPr>
          <p:cNvPr id="9" name="8 Metin kutusu"/>
          <p:cNvSpPr txBox="1"/>
          <p:nvPr/>
        </p:nvSpPr>
        <p:spPr>
          <a:xfrm>
            <a:off x="323528" y="3041665"/>
            <a:ext cx="1044624" cy="1323439"/>
          </a:xfrm>
          <a:prstGeom prst="rect">
            <a:avLst/>
          </a:prstGeom>
        </p:spPr>
        <p:txBody>
          <a:bodyPr wrap="square" rtlCol="0">
            <a:spAutoFit/>
          </a:bodyPr>
          <a:lstStyle/>
          <a:p>
            <a:pPr algn="r"/>
            <a:r>
              <a:rPr lang="tr-TR" sz="2000" dirty="0" smtClean="0">
                <a:latin typeface="Trebuchet MS" pitchFamily="34" charset="0"/>
              </a:rPr>
              <a:t>Pirinç ve bronz: %17</a:t>
            </a:r>
            <a:endParaRPr lang="tr-TR" sz="2000" dirty="0">
              <a:latin typeface="Trebuchet MS" pitchFamily="34" charset="0"/>
            </a:endParaRPr>
          </a:p>
        </p:txBody>
      </p:sp>
      <p:sp useBgFill="1">
        <p:nvSpPr>
          <p:cNvPr id="10" name="9 Metin kutusu"/>
          <p:cNvSpPr txBox="1"/>
          <p:nvPr/>
        </p:nvSpPr>
        <p:spPr>
          <a:xfrm>
            <a:off x="683568" y="5437673"/>
            <a:ext cx="1296144" cy="1015663"/>
          </a:xfrm>
          <a:prstGeom prst="rect">
            <a:avLst/>
          </a:prstGeom>
        </p:spPr>
        <p:txBody>
          <a:bodyPr wrap="square" rtlCol="0">
            <a:spAutoFit/>
          </a:bodyPr>
          <a:lstStyle/>
          <a:p>
            <a:pPr algn="r"/>
            <a:r>
              <a:rPr lang="tr-TR" sz="2000" dirty="0" smtClean="0">
                <a:latin typeface="Trebuchet MS" pitchFamily="34" charset="0"/>
              </a:rPr>
              <a:t>Basınçlı döküm: %17</a:t>
            </a:r>
            <a:endParaRPr lang="tr-TR" sz="2000" dirty="0">
              <a:latin typeface="Trebuchet MS" pitchFamily="34" charset="0"/>
            </a:endParaRPr>
          </a:p>
        </p:txBody>
      </p:sp>
    </p:spTree>
    <p:extLst>
      <p:ext uri="{BB962C8B-B14F-4D97-AF65-F5344CB8AC3E}">
        <p14:creationId xmlns:p14="http://schemas.microsoft.com/office/powerpoint/2010/main" val="28236137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74440"/>
            <a:ext cx="8229600" cy="594320"/>
          </a:xfrm>
        </p:spPr>
        <p:txBody>
          <a:bodyPr>
            <a:normAutofit fontScale="90000"/>
          </a:bodyPr>
          <a:lstStyle/>
          <a:p>
            <a:r>
              <a:rPr lang="tr-TR" dirty="0" smtClean="0">
                <a:latin typeface="Trebuchet MS" pitchFamily="34" charset="0"/>
              </a:rPr>
              <a:t>Çinkonun kullanım alanları</a:t>
            </a:r>
            <a:endParaRPr lang="tr-TR" dirty="0">
              <a:latin typeface="Trebuchet MS" pitchFamily="34" charset="0"/>
            </a:endParaRPr>
          </a:p>
        </p:txBody>
      </p:sp>
      <p:sp>
        <p:nvSpPr>
          <p:cNvPr id="2" name="Dikdörtgen 1"/>
          <p:cNvSpPr/>
          <p:nvPr/>
        </p:nvSpPr>
        <p:spPr>
          <a:xfrm>
            <a:off x="179512" y="1487681"/>
            <a:ext cx="8856984" cy="4893647"/>
          </a:xfrm>
          <a:prstGeom prst="rect">
            <a:avLst/>
          </a:prstGeom>
        </p:spPr>
        <p:txBody>
          <a:bodyPr wrap="square">
            <a:spAutoFit/>
          </a:bodyPr>
          <a:lstStyle/>
          <a:p>
            <a:pPr marL="342900" indent="-342900">
              <a:buClr>
                <a:schemeClr val="bg2">
                  <a:lumMod val="50000"/>
                </a:schemeClr>
              </a:buClr>
              <a:buFont typeface="Trebuchet MS" panose="020B0603020202020204" pitchFamily="34" charset="0"/>
              <a:buChar char="●"/>
            </a:pPr>
            <a:r>
              <a:rPr lang="tr-TR" sz="2400" dirty="0" smtClean="0">
                <a:latin typeface="Trebuchet MS" panose="020B0603020202020204" pitchFamily="34" charset="0"/>
              </a:rPr>
              <a:t>Dünyada yılda yaklaşık 12 milyon ton çinko üretilmektedir.</a:t>
            </a:r>
          </a:p>
          <a:p>
            <a:pPr marL="342900" indent="-342900">
              <a:buClr>
                <a:schemeClr val="bg2">
                  <a:lumMod val="50000"/>
                </a:schemeClr>
              </a:buClr>
              <a:buFont typeface="Trebuchet MS" panose="020B0603020202020204" pitchFamily="34" charset="0"/>
              <a:buChar char="●"/>
            </a:pPr>
            <a:r>
              <a:rPr lang="tr-TR" sz="2400" dirty="0" smtClean="0">
                <a:latin typeface="Trebuchet MS" panose="020B0603020202020204" pitchFamily="34" charset="0"/>
              </a:rPr>
              <a:t>Bunun yarsından fazlası çelikleri korozyondan korumak amacı ile galvanizlemede kullanılır.</a:t>
            </a:r>
          </a:p>
          <a:p>
            <a:pPr marL="342900" indent="-342900">
              <a:buClr>
                <a:schemeClr val="bg2">
                  <a:lumMod val="50000"/>
                </a:schemeClr>
              </a:buClr>
              <a:buFont typeface="Trebuchet MS" panose="020B0603020202020204" pitchFamily="34" charset="0"/>
              <a:buChar char="●"/>
            </a:pPr>
            <a:r>
              <a:rPr lang="tr-TR" sz="2400" dirty="0" smtClean="0">
                <a:latin typeface="Trebuchet MS" panose="020B0603020202020204" pitchFamily="34" charset="0"/>
              </a:rPr>
              <a:t>%17 </a:t>
            </a:r>
            <a:r>
              <a:rPr lang="tr-TR" sz="2400" dirty="0" smtClean="0">
                <a:latin typeface="Trebuchet MS" panose="020B0603020202020204" pitchFamily="34" charset="0"/>
              </a:rPr>
              <a:t>kadarı çinko esaslı alaşımların üretimine, basınçlı döküme gider. %17 kadarı da pirinç ve bronz alaşımlarının üretiminde kullanılır.</a:t>
            </a:r>
          </a:p>
          <a:p>
            <a:pPr marL="342900" indent="-342900">
              <a:buClr>
                <a:schemeClr val="bg2">
                  <a:lumMod val="50000"/>
                </a:schemeClr>
              </a:buClr>
              <a:buFont typeface="Trebuchet MS" panose="020B0603020202020204" pitchFamily="34" charset="0"/>
              <a:buChar char="●"/>
            </a:pPr>
            <a:r>
              <a:rPr lang="tr-TR" sz="2400" dirty="0" smtClean="0">
                <a:latin typeface="Trebuchet MS" panose="020B0603020202020204" pitchFamily="34" charset="0"/>
              </a:rPr>
              <a:t>Önemli miktarda çinko çatı elemanları, oluk ve boruların imalatı için haddelenmiş çinko ürünlerinde değerlendirilir.</a:t>
            </a:r>
          </a:p>
          <a:p>
            <a:pPr marL="342900" indent="-342900">
              <a:buClr>
                <a:schemeClr val="bg2">
                  <a:lumMod val="50000"/>
                </a:schemeClr>
              </a:buClr>
              <a:buFont typeface="Trebuchet MS" panose="020B0603020202020204" pitchFamily="34" charset="0"/>
              <a:buChar char="●"/>
            </a:pPr>
            <a:r>
              <a:rPr lang="tr-TR" sz="2400" dirty="0" smtClean="0">
                <a:latin typeface="Trebuchet MS" panose="020B0603020202020204" pitchFamily="34" charset="0"/>
              </a:rPr>
              <a:t>Kalanı ise çinko oksit ve çinko sülfat gibi bileşiklerde tüketilir.</a:t>
            </a:r>
          </a:p>
          <a:p>
            <a:pPr marL="342900" indent="-342900">
              <a:buClr>
                <a:schemeClr val="bg2">
                  <a:lumMod val="50000"/>
                </a:schemeClr>
              </a:buClr>
              <a:buFont typeface="Trebuchet MS" panose="020B0603020202020204" pitchFamily="34" charset="0"/>
              <a:buChar char="●"/>
            </a:pPr>
            <a:r>
              <a:rPr lang="tr-TR" sz="2400" dirty="0" smtClean="0">
                <a:latin typeface="Trebuchet MS" panose="020B0603020202020204" pitchFamily="34" charset="0"/>
              </a:rPr>
              <a:t>Başlıca kullanım alanları inşaat, taşımacılık, tüketici ürünleri, elektrik araçları ve genel mühendislik uygulamalarıdır.</a:t>
            </a:r>
            <a:endParaRPr lang="tr-TR" sz="2400" b="1" dirty="0" smtClean="0">
              <a:latin typeface="Trebuchet MS" panose="020B0603020202020204" pitchFamily="34" charset="0"/>
            </a:endParaRPr>
          </a:p>
        </p:txBody>
      </p:sp>
    </p:spTree>
    <p:extLst>
      <p:ext uri="{BB962C8B-B14F-4D97-AF65-F5344CB8AC3E}">
        <p14:creationId xmlns:p14="http://schemas.microsoft.com/office/powerpoint/2010/main" val="28236137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74440"/>
            <a:ext cx="8229600" cy="594320"/>
          </a:xfrm>
        </p:spPr>
        <p:txBody>
          <a:bodyPr>
            <a:noAutofit/>
          </a:bodyPr>
          <a:lstStyle/>
          <a:p>
            <a:r>
              <a:rPr lang="tr-TR" sz="4800" dirty="0" smtClean="0">
                <a:latin typeface="Trebuchet MS" pitchFamily="34" charset="0"/>
              </a:rPr>
              <a:t>Çinko-galvanizleme</a:t>
            </a:r>
            <a:endParaRPr lang="tr-TR" sz="4800" dirty="0">
              <a:latin typeface="Trebuchet MS" pitchFamily="34" charset="0"/>
            </a:endParaRP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9054"/>
          <a:stretch>
            <a:fillRect/>
          </a:stretch>
        </p:blipFill>
        <p:spPr bwMode="auto">
          <a:xfrm>
            <a:off x="3491880" y="3645024"/>
            <a:ext cx="5112568" cy="289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251520" y="1254239"/>
            <a:ext cx="8640960" cy="2246769"/>
          </a:xfrm>
          <a:prstGeom prst="rect">
            <a:avLst/>
          </a:prstGeom>
        </p:spPr>
        <p:txBody>
          <a:bodyPr wrap="square">
            <a:spAutoFit/>
          </a:bodyPr>
          <a:lstStyle/>
          <a:p>
            <a:r>
              <a:rPr lang="tr-TR" sz="2800" dirty="0" smtClean="0">
                <a:latin typeface="Trebuchet MS" panose="020B0603020202020204" pitchFamily="34" charset="0"/>
              </a:rPr>
              <a:t>Bir asırdan uzun bir süredir çinko çeliklerin ömrünü uzatmakta ve onu atmosferik etkilerden paslanmaktan korumaktadır.</a:t>
            </a:r>
          </a:p>
          <a:p>
            <a:r>
              <a:rPr lang="tr-TR" sz="2800" dirty="0" smtClean="0">
                <a:latin typeface="Trebuchet MS" panose="020B0603020202020204" pitchFamily="34" charset="0"/>
              </a:rPr>
              <a:t>Çeliği korozyona karşı korumanın en ekonomik ve etkili yöntemi onları çinko ile kaplamaktır.</a:t>
            </a:r>
          </a:p>
        </p:txBody>
      </p:sp>
    </p:spTree>
    <p:extLst>
      <p:ext uri="{BB962C8B-B14F-4D97-AF65-F5344CB8AC3E}">
        <p14:creationId xmlns:p14="http://schemas.microsoft.com/office/powerpoint/2010/main" val="21198211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02840" y="818456"/>
            <a:ext cx="8229600" cy="594320"/>
          </a:xfrm>
        </p:spPr>
        <p:txBody>
          <a:bodyPr>
            <a:noAutofit/>
          </a:bodyPr>
          <a:lstStyle/>
          <a:p>
            <a:r>
              <a:rPr lang="tr-TR" sz="4400" dirty="0" smtClean="0">
                <a:latin typeface="Trebuchet MS" pitchFamily="34" charset="0"/>
              </a:rPr>
              <a:t>Çinko kaplamalar</a:t>
            </a:r>
            <a:endParaRPr lang="tr-TR" sz="4400" dirty="0">
              <a:latin typeface="Trebuchet MS" pitchFamily="34" charset="0"/>
            </a:endParaRPr>
          </a:p>
        </p:txBody>
      </p:sp>
      <p:sp>
        <p:nvSpPr>
          <p:cNvPr id="2" name="Dikdörtgen 1"/>
          <p:cNvSpPr/>
          <p:nvPr/>
        </p:nvSpPr>
        <p:spPr>
          <a:xfrm>
            <a:off x="323528" y="1559689"/>
            <a:ext cx="8640960" cy="4893647"/>
          </a:xfrm>
          <a:prstGeom prst="rect">
            <a:avLst/>
          </a:prstGeom>
        </p:spPr>
        <p:txBody>
          <a:bodyPr wrap="square">
            <a:spAutoFit/>
          </a:bodyPr>
          <a:lstStyle/>
          <a:p>
            <a:r>
              <a:rPr lang="tr-TR" sz="2400" dirty="0" smtClean="0">
                <a:latin typeface="Trebuchet MS" panose="020B0603020202020204" pitchFamily="34" charset="0"/>
              </a:rPr>
              <a:t>Galvanizli çeliklerin özellikleri</a:t>
            </a:r>
            <a:r>
              <a:rPr lang="en-US" sz="2400" dirty="0" smtClean="0">
                <a:latin typeface="Trebuchet MS" panose="020B0603020202020204" pitchFamily="34" charset="0"/>
              </a:rPr>
              <a:t>:</a:t>
            </a:r>
            <a:endParaRPr lang="en-US" sz="2400" dirty="0">
              <a:latin typeface="Trebuchet MS" panose="020B0603020202020204" pitchFamily="34" charset="0"/>
            </a:endParaRPr>
          </a:p>
          <a:p>
            <a:r>
              <a:rPr lang="tr-TR" sz="2400" dirty="0" smtClean="0">
                <a:latin typeface="Trebuchet MS" panose="020B0603020202020204" pitchFamily="34" charset="0"/>
              </a:rPr>
              <a:t>	yüksek mukavemet</a:t>
            </a:r>
            <a:endParaRPr lang="en-US" sz="2400" dirty="0">
              <a:latin typeface="Trebuchet MS" panose="020B0603020202020204" pitchFamily="34" charset="0"/>
            </a:endParaRPr>
          </a:p>
          <a:p>
            <a:r>
              <a:rPr lang="tr-TR" sz="2400" dirty="0" smtClean="0">
                <a:latin typeface="Trebuchet MS" panose="020B0603020202020204" pitchFamily="34" charset="0"/>
              </a:rPr>
              <a:t>	şekil verilebilirlik </a:t>
            </a:r>
            <a:endParaRPr lang="en-US" sz="2400" dirty="0">
              <a:latin typeface="Trebuchet MS" panose="020B0603020202020204" pitchFamily="34" charset="0"/>
            </a:endParaRPr>
          </a:p>
          <a:p>
            <a:r>
              <a:rPr lang="tr-TR" sz="2400" dirty="0" smtClean="0">
                <a:latin typeface="Trebuchet MS" panose="020B0603020202020204" pitchFamily="34" charset="0"/>
              </a:rPr>
              <a:t>	hafiflik</a:t>
            </a:r>
            <a:endParaRPr lang="en-US" sz="2400" dirty="0">
              <a:latin typeface="Trebuchet MS" panose="020B0603020202020204" pitchFamily="34" charset="0"/>
            </a:endParaRPr>
          </a:p>
          <a:p>
            <a:r>
              <a:rPr lang="tr-TR" sz="2400" dirty="0" smtClean="0">
                <a:latin typeface="Trebuchet MS" panose="020B0603020202020204" pitchFamily="34" charset="0"/>
              </a:rPr>
              <a:t>	korozyon dayanıklılığı</a:t>
            </a:r>
            <a:endParaRPr lang="en-US" sz="2400" dirty="0">
              <a:latin typeface="Trebuchet MS" panose="020B0603020202020204" pitchFamily="34" charset="0"/>
            </a:endParaRPr>
          </a:p>
          <a:p>
            <a:r>
              <a:rPr lang="tr-TR" sz="2400" dirty="0" smtClean="0">
                <a:latin typeface="Trebuchet MS" panose="020B0603020202020204" pitchFamily="34" charset="0"/>
              </a:rPr>
              <a:t>	estetik görünüm</a:t>
            </a:r>
            <a:endParaRPr lang="en-US" sz="2400" dirty="0">
              <a:latin typeface="Trebuchet MS" panose="020B0603020202020204" pitchFamily="34" charset="0"/>
            </a:endParaRPr>
          </a:p>
          <a:p>
            <a:r>
              <a:rPr lang="tr-TR" sz="2400" dirty="0" smtClean="0">
                <a:latin typeface="Trebuchet MS" panose="020B0603020202020204" pitchFamily="34" charset="0"/>
              </a:rPr>
              <a:t>	geri </a:t>
            </a:r>
            <a:r>
              <a:rPr lang="tr-TR" sz="2400" dirty="0" err="1" smtClean="0">
                <a:latin typeface="Trebuchet MS" panose="020B0603020202020204" pitchFamily="34" charset="0"/>
              </a:rPr>
              <a:t>kazanılabilirlik</a:t>
            </a:r>
            <a:endParaRPr lang="en-US" sz="2400" dirty="0">
              <a:latin typeface="Trebuchet MS" panose="020B0603020202020204" pitchFamily="34" charset="0"/>
            </a:endParaRPr>
          </a:p>
          <a:p>
            <a:r>
              <a:rPr lang="tr-TR" sz="2400" dirty="0" smtClean="0">
                <a:latin typeface="Trebuchet MS" panose="020B0603020202020204" pitchFamily="34" charset="0"/>
              </a:rPr>
              <a:t>	düşük maliyet</a:t>
            </a:r>
            <a:endParaRPr lang="en-US" sz="2400" dirty="0">
              <a:latin typeface="Trebuchet MS" panose="020B0603020202020204" pitchFamily="34" charset="0"/>
            </a:endParaRPr>
          </a:p>
          <a:p>
            <a:endParaRPr lang="tr-TR" sz="2400" dirty="0" smtClean="0">
              <a:latin typeface="Trebuchet MS" panose="020B0603020202020204" pitchFamily="34" charset="0"/>
            </a:endParaRPr>
          </a:p>
          <a:p>
            <a:r>
              <a:rPr lang="tr-TR" sz="2400" dirty="0" smtClean="0">
                <a:latin typeface="Trebuchet MS" panose="020B0603020202020204" pitchFamily="34" charset="0"/>
              </a:rPr>
              <a:t>Bu nedenlerle galvanizli çelik inşaat ve imalat </a:t>
            </a:r>
            <a:r>
              <a:rPr lang="tr-TR" sz="2400" dirty="0">
                <a:latin typeface="Trebuchet MS" panose="020B0603020202020204" pitchFamily="34" charset="0"/>
              </a:rPr>
              <a:t>s</a:t>
            </a:r>
            <a:r>
              <a:rPr lang="tr-TR" sz="2400" dirty="0" smtClean="0">
                <a:latin typeface="Trebuchet MS" panose="020B0603020202020204" pitchFamily="34" charset="0"/>
              </a:rPr>
              <a:t>ektörlerinde çok cazip bir malzeme seçeneğidir.</a:t>
            </a:r>
          </a:p>
          <a:p>
            <a:r>
              <a:rPr lang="tr-TR" sz="2400" dirty="0" smtClean="0">
                <a:latin typeface="Trebuchet MS" panose="020B0603020202020204" pitchFamily="34" charset="0"/>
              </a:rPr>
              <a:t>Otomotiv sektöründe, dayanıklı eşya üretiminde, konut, ticar</a:t>
            </a:r>
            <a:r>
              <a:rPr lang="tr-TR" sz="2400" dirty="0">
                <a:latin typeface="Trebuchet MS" panose="020B0603020202020204" pitchFamily="34" charset="0"/>
              </a:rPr>
              <a:t>i</a:t>
            </a:r>
            <a:r>
              <a:rPr lang="tr-TR" sz="2400" dirty="0" smtClean="0">
                <a:latin typeface="Trebuchet MS" panose="020B0603020202020204" pitchFamily="34" charset="0"/>
              </a:rPr>
              <a:t> ve sanayi yapılarında tercih edilir.</a:t>
            </a:r>
          </a:p>
        </p:txBody>
      </p:sp>
    </p:spTree>
    <p:extLst>
      <p:ext uri="{BB962C8B-B14F-4D97-AF65-F5344CB8AC3E}">
        <p14:creationId xmlns:p14="http://schemas.microsoft.com/office/powerpoint/2010/main" val="3189864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1467356"/>
            <a:ext cx="8640960" cy="4985980"/>
          </a:xfrm>
          <a:prstGeom prst="rect">
            <a:avLst/>
          </a:prstGeom>
        </p:spPr>
        <p:txBody>
          <a:bodyPr wrap="square">
            <a:spAutoFit/>
          </a:bodyPr>
          <a:lstStyle/>
          <a:p>
            <a:r>
              <a:rPr lang="tr-TR" sz="2800" b="1" dirty="0" smtClean="0">
                <a:latin typeface="Trebuchet MS" panose="020B0603020202020204" pitchFamily="34" charset="0"/>
              </a:rPr>
              <a:t>Çinko kaplamaların teknik performansı</a:t>
            </a:r>
            <a:r>
              <a:rPr lang="en-US" sz="2800" b="1" dirty="0">
                <a:latin typeface="Trebuchet MS" panose="020B0603020202020204" pitchFamily="34" charset="0"/>
              </a:rPr>
              <a:t/>
            </a:r>
            <a:br>
              <a:rPr lang="en-US" sz="2800" b="1" dirty="0">
                <a:latin typeface="Trebuchet MS" panose="020B0603020202020204" pitchFamily="34" charset="0"/>
              </a:rPr>
            </a:br>
            <a:r>
              <a:rPr lang="tr-TR" sz="2800" dirty="0" smtClean="0">
                <a:latin typeface="Trebuchet MS" panose="020B0603020202020204" pitchFamily="34" charset="0"/>
              </a:rPr>
              <a:t>Korozyondan korumaya ek olarak, kaplamanın şekil alabilirliği, yapışması, görünüşü ve maliyeti dikkate alınmalıdır.</a:t>
            </a:r>
          </a:p>
          <a:p>
            <a:r>
              <a:rPr lang="tr-TR" sz="2800" dirty="0" smtClean="0">
                <a:latin typeface="Trebuchet MS" panose="020B0603020202020204" pitchFamily="34" charset="0"/>
              </a:rPr>
              <a:t>çinko </a:t>
            </a:r>
            <a:r>
              <a:rPr lang="tr-TR" sz="2800" dirty="0" smtClean="0">
                <a:latin typeface="Trebuchet MS" panose="020B0603020202020204" pitchFamily="34" charset="0"/>
              </a:rPr>
              <a:t>kaplamalar </a:t>
            </a:r>
            <a:r>
              <a:rPr lang="tr-TR" sz="2800" dirty="0" smtClean="0">
                <a:latin typeface="Trebuchet MS" panose="020B0603020202020204" pitchFamily="34" charset="0"/>
              </a:rPr>
              <a:t>geri kazanılabilir.</a:t>
            </a:r>
          </a:p>
          <a:p>
            <a:pPr>
              <a:spcBef>
                <a:spcPts val="1200"/>
              </a:spcBef>
            </a:pPr>
            <a:r>
              <a:rPr lang="tr-TR" sz="2800" b="1" dirty="0" smtClean="0">
                <a:latin typeface="Trebuchet MS" panose="020B0603020202020204" pitchFamily="34" charset="0"/>
              </a:rPr>
              <a:t>Korozyon direnci</a:t>
            </a:r>
          </a:p>
          <a:p>
            <a:r>
              <a:rPr lang="tr-TR" sz="2800" dirty="0" smtClean="0">
                <a:latin typeface="Trebuchet MS" panose="020B0603020202020204" pitchFamily="34" charset="0"/>
              </a:rPr>
              <a:t>Korunmasız bırakıldığında çelik her atmosferde paslanacaktır.</a:t>
            </a:r>
          </a:p>
          <a:p>
            <a:r>
              <a:rPr lang="tr-TR" sz="2800" dirty="0" smtClean="0">
                <a:latin typeface="Trebuchet MS" panose="020B0603020202020204" pitchFamily="34" charset="0"/>
              </a:rPr>
              <a:t>Çelik kaplamalar altındaki çeliği hem fiziksel bir bariyer oluşturarak hem de </a:t>
            </a:r>
            <a:r>
              <a:rPr lang="tr-TR" sz="2800" dirty="0" err="1" smtClean="0">
                <a:latin typeface="Trebuchet MS" panose="020B0603020202020204" pitchFamily="34" charset="0"/>
              </a:rPr>
              <a:t>katodik</a:t>
            </a:r>
            <a:r>
              <a:rPr lang="tr-TR" sz="2800" dirty="0" smtClean="0">
                <a:latin typeface="Trebuchet MS" panose="020B0603020202020204" pitchFamily="34" charset="0"/>
              </a:rPr>
              <a:t> koruma sağlayarak korur. </a:t>
            </a:r>
          </a:p>
        </p:txBody>
      </p:sp>
      <p:sp>
        <p:nvSpPr>
          <p:cNvPr id="5" name="Başlık 3"/>
          <p:cNvSpPr>
            <a:spLocks noGrp="1"/>
          </p:cNvSpPr>
          <p:nvPr>
            <p:ph type="title"/>
          </p:nvPr>
        </p:nvSpPr>
        <p:spPr>
          <a:xfrm>
            <a:off x="302840" y="746448"/>
            <a:ext cx="8229600" cy="594320"/>
          </a:xfrm>
        </p:spPr>
        <p:txBody>
          <a:bodyPr>
            <a:noAutofit/>
          </a:bodyPr>
          <a:lstStyle/>
          <a:p>
            <a:r>
              <a:rPr lang="tr-TR" sz="4400" dirty="0" smtClean="0">
                <a:latin typeface="Trebuchet MS" pitchFamily="34" charset="0"/>
              </a:rPr>
              <a:t>Çinko kaplamalar</a:t>
            </a:r>
            <a:endParaRPr lang="tr-TR" sz="4400" dirty="0">
              <a:latin typeface="Trebuchet MS" pitchFamily="34" charset="0"/>
            </a:endParaRPr>
          </a:p>
        </p:txBody>
      </p:sp>
    </p:spTree>
    <p:extLst>
      <p:ext uri="{BB962C8B-B14F-4D97-AF65-F5344CB8AC3E}">
        <p14:creationId xmlns:p14="http://schemas.microsoft.com/office/powerpoint/2010/main" val="27754520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a:stretch>
            <a:fillRect/>
          </a:stretch>
        </p:blipFill>
        <p:spPr bwMode="auto">
          <a:xfrm>
            <a:off x="467544" y="1265321"/>
            <a:ext cx="3528391" cy="2595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4355976" y="1190235"/>
            <a:ext cx="4572000" cy="2677656"/>
          </a:xfrm>
          <a:prstGeom prst="rect">
            <a:avLst/>
          </a:prstGeom>
        </p:spPr>
        <p:txBody>
          <a:bodyPr>
            <a:spAutoFit/>
          </a:bodyPr>
          <a:lstStyle/>
          <a:p>
            <a:r>
              <a:rPr lang="tr-TR" sz="2800" i="1" dirty="0" smtClean="0">
                <a:latin typeface="Trebuchet MS" panose="020B0603020202020204" pitchFamily="34" charset="0"/>
              </a:rPr>
              <a:t>Boyalı çinko kaplı çelik çizildiğinde çinko hem alttaki çeliği korozyondan korur hem de üstteki boya tabakasının kalkmasına engel olur.</a:t>
            </a:r>
          </a:p>
        </p:txBody>
      </p:sp>
      <p:sp>
        <p:nvSpPr>
          <p:cNvPr id="5" name="Dikdörtgen 4"/>
          <p:cNvSpPr/>
          <p:nvPr/>
        </p:nvSpPr>
        <p:spPr>
          <a:xfrm>
            <a:off x="318131" y="3991704"/>
            <a:ext cx="8604448" cy="2677656"/>
          </a:xfrm>
          <a:prstGeom prst="rect">
            <a:avLst/>
          </a:prstGeom>
        </p:spPr>
        <p:txBody>
          <a:bodyPr wrap="square">
            <a:spAutoFit/>
          </a:bodyPr>
          <a:lstStyle/>
          <a:p>
            <a:r>
              <a:rPr lang="tr-TR" sz="2400" dirty="0" smtClean="0">
                <a:latin typeface="Trebuchet MS" panose="020B0603020202020204" pitchFamily="34" charset="0"/>
              </a:rPr>
              <a:t>çinko kaplamalar rutubetin çelikle temasına izin vermeyen sürekli, geçirmez ve dayanıklı bariyer oluştururlar. </a:t>
            </a:r>
          </a:p>
          <a:p>
            <a:r>
              <a:rPr lang="tr-TR" sz="2400" dirty="0" smtClean="0">
                <a:latin typeface="Trebuchet MS" panose="020B0603020202020204" pitchFamily="34" charset="0"/>
              </a:rPr>
              <a:t>Rutubet yoksa korozyon da olmaz; tek istisna kimyasallarla temas durumudur.</a:t>
            </a:r>
          </a:p>
          <a:p>
            <a:r>
              <a:rPr lang="tr-TR" sz="2400" dirty="0" smtClean="0">
                <a:latin typeface="Trebuchet MS" panose="020B0603020202020204" pitchFamily="34" charset="0"/>
              </a:rPr>
              <a:t>Çinko kaplamaların etkinliği doğrudan kaplama kalınlığı ile orantılıdır. </a:t>
            </a:r>
          </a:p>
          <a:p>
            <a:r>
              <a:rPr lang="tr-TR" sz="2400" dirty="0" smtClean="0">
                <a:latin typeface="Trebuchet MS" panose="020B0603020202020204" pitchFamily="34" charset="0"/>
              </a:rPr>
              <a:t>Kaplamanın ömrü kaplamanın korozyon hızına bağlıdır.</a:t>
            </a:r>
          </a:p>
        </p:txBody>
      </p:sp>
      <p:sp>
        <p:nvSpPr>
          <p:cNvPr id="7" name="Başlık 3"/>
          <p:cNvSpPr>
            <a:spLocks noGrp="1"/>
          </p:cNvSpPr>
          <p:nvPr>
            <p:ph type="title"/>
          </p:nvPr>
        </p:nvSpPr>
        <p:spPr>
          <a:xfrm>
            <a:off x="374848" y="620688"/>
            <a:ext cx="8229600" cy="594320"/>
          </a:xfrm>
        </p:spPr>
        <p:txBody>
          <a:bodyPr>
            <a:noAutofit/>
          </a:bodyPr>
          <a:lstStyle/>
          <a:p>
            <a:r>
              <a:rPr lang="tr-TR" sz="4400" dirty="0" smtClean="0">
                <a:latin typeface="Trebuchet MS" pitchFamily="34" charset="0"/>
              </a:rPr>
              <a:t>Çinko kaplamalar</a:t>
            </a:r>
            <a:endParaRPr lang="tr-TR" sz="4400" dirty="0">
              <a:latin typeface="Trebuchet MS" pitchFamily="34" charset="0"/>
            </a:endParaRPr>
          </a:p>
        </p:txBody>
      </p:sp>
    </p:spTree>
    <p:extLst>
      <p:ext uri="{BB962C8B-B14F-4D97-AF65-F5344CB8AC3E}">
        <p14:creationId xmlns:p14="http://schemas.microsoft.com/office/powerpoint/2010/main" val="24460146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360040" y="1474906"/>
            <a:ext cx="8604448" cy="3970318"/>
          </a:xfrm>
          <a:prstGeom prst="rect">
            <a:avLst/>
          </a:prstGeom>
        </p:spPr>
        <p:txBody>
          <a:bodyPr wrap="square">
            <a:spAutoFit/>
          </a:bodyPr>
          <a:lstStyle/>
          <a:p>
            <a:r>
              <a:rPr lang="tr-TR" sz="2800" b="1" dirty="0" err="1" smtClean="0">
                <a:latin typeface="Trebuchet MS" panose="020B0603020202020204" pitchFamily="34" charset="0"/>
              </a:rPr>
              <a:t>Katodik</a:t>
            </a:r>
            <a:r>
              <a:rPr lang="tr-TR" sz="2800" b="1" dirty="0" smtClean="0">
                <a:latin typeface="Trebuchet MS" panose="020B0603020202020204" pitchFamily="34" charset="0"/>
              </a:rPr>
              <a:t> koruma</a:t>
            </a:r>
            <a:r>
              <a:rPr lang="en-US" sz="2800" b="1" dirty="0">
                <a:latin typeface="Trebuchet MS" panose="020B0603020202020204" pitchFamily="34" charset="0"/>
              </a:rPr>
              <a:t/>
            </a:r>
            <a:br>
              <a:rPr lang="en-US" sz="2800" b="1" dirty="0">
                <a:latin typeface="Trebuchet MS" panose="020B0603020202020204" pitchFamily="34" charset="0"/>
              </a:rPr>
            </a:br>
            <a:r>
              <a:rPr lang="tr-TR" sz="2800" b="1" dirty="0" smtClean="0">
                <a:latin typeface="Trebuchet MS" panose="020B0603020202020204" pitchFamily="34" charset="0"/>
              </a:rPr>
              <a:t>diğer bir mükemmel koruma yöntemi çinkonun çeliği galvanik olarak koruma kapasitesine dayanmaktadır.</a:t>
            </a:r>
          </a:p>
          <a:p>
            <a:r>
              <a:rPr lang="tr-TR" sz="2800" dirty="0" smtClean="0">
                <a:latin typeface="Trebuchet MS" panose="020B0603020202020204" pitchFamily="34" charset="0"/>
              </a:rPr>
              <a:t>Alttaki çelik bir çizik veya kesik bölgesindeki gibi atmosfere açıldığında çelik çinko kaplamanın kendini feda etmesiyle </a:t>
            </a:r>
            <a:r>
              <a:rPr lang="tr-TR" sz="2800" dirty="0" err="1" smtClean="0">
                <a:latin typeface="Trebuchet MS" panose="020B0603020202020204" pitchFamily="34" charset="0"/>
              </a:rPr>
              <a:t>katodik</a:t>
            </a:r>
            <a:r>
              <a:rPr lang="tr-TR" sz="2800" dirty="0" smtClean="0">
                <a:latin typeface="Trebuchet MS" panose="020B0603020202020204" pitchFamily="34" charset="0"/>
              </a:rPr>
              <a:t> olarak korozyondan korunur.</a:t>
            </a:r>
          </a:p>
          <a:p>
            <a:endParaRPr lang="tr-TR" sz="2800" b="1" dirty="0" smtClean="0">
              <a:latin typeface="Trebuchet MS" panose="020B0603020202020204" pitchFamily="34" charset="0"/>
            </a:endParaRPr>
          </a:p>
        </p:txBody>
      </p:sp>
      <p:sp>
        <p:nvSpPr>
          <p:cNvPr id="6" name="Başlık 3"/>
          <p:cNvSpPr>
            <a:spLocks noGrp="1"/>
          </p:cNvSpPr>
          <p:nvPr>
            <p:ph type="title"/>
          </p:nvPr>
        </p:nvSpPr>
        <p:spPr>
          <a:xfrm>
            <a:off x="374848" y="746448"/>
            <a:ext cx="8229600" cy="594320"/>
          </a:xfrm>
        </p:spPr>
        <p:txBody>
          <a:bodyPr>
            <a:noAutofit/>
          </a:bodyPr>
          <a:lstStyle/>
          <a:p>
            <a:r>
              <a:rPr lang="tr-TR" sz="4400" dirty="0" smtClean="0">
                <a:latin typeface="Trebuchet MS" pitchFamily="34" charset="0"/>
              </a:rPr>
              <a:t>Çinko kaplamalar</a:t>
            </a:r>
            <a:endParaRPr lang="tr-TR" sz="4400" dirty="0">
              <a:latin typeface="Trebuchet MS" pitchFamily="34" charset="0"/>
            </a:endParaRPr>
          </a:p>
        </p:txBody>
      </p:sp>
    </p:spTree>
    <p:extLst>
      <p:ext uri="{BB962C8B-B14F-4D97-AF65-F5344CB8AC3E}">
        <p14:creationId xmlns:p14="http://schemas.microsoft.com/office/powerpoint/2010/main" val="14336857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548680"/>
            <a:ext cx="8229600" cy="594320"/>
          </a:xfrm>
        </p:spPr>
        <p:txBody>
          <a:bodyPr>
            <a:normAutofit fontScale="90000"/>
          </a:bodyPr>
          <a:lstStyle/>
          <a:p>
            <a:r>
              <a:rPr lang="tr-TR" dirty="0" smtClean="0">
                <a:latin typeface="Trebuchet MS" panose="020B0603020202020204" pitchFamily="34" charset="0"/>
              </a:rPr>
              <a:t>Çinkonun tarihçesi</a:t>
            </a:r>
            <a:endParaRPr lang="tr-TR" dirty="0">
              <a:latin typeface="Trebuchet MS" panose="020B0603020202020204" pitchFamily="34" charset="0"/>
            </a:endParaRPr>
          </a:p>
        </p:txBody>
      </p:sp>
      <p:sp>
        <p:nvSpPr>
          <p:cNvPr id="3" name="Dikdörtgen 2"/>
          <p:cNvSpPr/>
          <p:nvPr/>
        </p:nvSpPr>
        <p:spPr>
          <a:xfrm>
            <a:off x="144016" y="1190357"/>
            <a:ext cx="8964488" cy="5455340"/>
          </a:xfrm>
          <a:prstGeom prst="rect">
            <a:avLst/>
          </a:prstGeom>
        </p:spPr>
        <p:txBody>
          <a:bodyPr wrap="square">
            <a:spAutoFit/>
          </a:bodyPr>
          <a:lstStyle/>
          <a:p>
            <a:pPr marL="457200" indent="-457200">
              <a:spcAft>
                <a:spcPts val="300"/>
              </a:spcAft>
              <a:buClr>
                <a:schemeClr val="bg2">
                  <a:lumMod val="50000"/>
                </a:schemeClr>
              </a:buClr>
              <a:buFont typeface="Trebuchet MS" panose="020B0603020202020204" pitchFamily="34" charset="0"/>
              <a:buChar char="●"/>
            </a:pPr>
            <a:r>
              <a:rPr lang="tr-TR" altLang="tr-TR" sz="2800" dirty="0" smtClean="0">
                <a:latin typeface="Trebuchet MS" panose="020B0603020202020204" pitchFamily="34" charset="0"/>
                <a:cs typeface="Arial" pitchFamily="34" charset="0"/>
              </a:rPr>
              <a:t>Çinko üretimi 17. yüzyılda Hindistan’dan Çin’e yayılmış ve pirinç endüstrisi gelişmiş</a:t>
            </a:r>
          </a:p>
          <a:p>
            <a:pPr marL="457200" lvl="0" indent="-457200">
              <a:spcAft>
                <a:spcPts val="300"/>
              </a:spcAft>
              <a:buClr>
                <a:schemeClr val="bg2">
                  <a:lumMod val="50000"/>
                </a:schemeClr>
              </a:buClr>
              <a:buFont typeface="Trebuchet MS" panose="020B0603020202020204" pitchFamily="34" charset="0"/>
              <a:buChar char="●"/>
            </a:pPr>
            <a:r>
              <a:rPr lang="tr-TR" altLang="tr-TR" sz="2800" dirty="0" smtClean="0">
                <a:latin typeface="Trebuchet MS" panose="020B0603020202020204" pitchFamily="34" charset="0"/>
                <a:cs typeface="Arial" pitchFamily="34" charset="0"/>
              </a:rPr>
              <a:t>Çinko Avrupa’da yeni bir metal olarak 16. yüzyılda kabul edilmiş!</a:t>
            </a:r>
          </a:p>
          <a:p>
            <a:pPr marL="457200" lvl="0" indent="-457200">
              <a:spcAft>
                <a:spcPts val="300"/>
              </a:spcAft>
              <a:buClr>
                <a:schemeClr val="bg2">
                  <a:lumMod val="50000"/>
                </a:schemeClr>
              </a:buClr>
              <a:buFont typeface="Trebuchet MS" panose="020B0603020202020204" pitchFamily="34" charset="0"/>
              <a:buChar char="●"/>
            </a:pPr>
            <a:r>
              <a:rPr lang="tr-TR" altLang="tr-TR" sz="2800" dirty="0" smtClean="0">
                <a:latin typeface="Trebuchet MS" panose="020B0603020202020204" pitchFamily="34" charset="0"/>
                <a:cs typeface="Arial" pitchFamily="34" charset="0"/>
              </a:rPr>
              <a:t>1743’te İngiltere’de ilk çinko üretim tesisi; daha sonra Almanya ve Belçika’da gelişmiş.</a:t>
            </a:r>
          </a:p>
          <a:p>
            <a:pPr marL="457200" lvl="0" indent="-457200">
              <a:spcAft>
                <a:spcPts val="300"/>
              </a:spcAft>
              <a:buClr>
                <a:schemeClr val="bg2">
                  <a:lumMod val="50000"/>
                </a:schemeClr>
              </a:buClr>
              <a:buFont typeface="Trebuchet MS" panose="020B0603020202020204" pitchFamily="34" charset="0"/>
              <a:buChar char="●"/>
            </a:pPr>
            <a:r>
              <a:rPr lang="tr-TR" altLang="tr-TR" sz="2800" dirty="0" smtClean="0">
                <a:latin typeface="Trebuchet MS" panose="020B0603020202020204" pitchFamily="34" charset="0"/>
                <a:cs typeface="Arial" pitchFamily="34" charset="0"/>
              </a:rPr>
              <a:t>1836’da sıcak daldırma ile çinko kaplama, bilinen en eski korozyon koruma pratiği, Fransa’da!</a:t>
            </a:r>
          </a:p>
          <a:p>
            <a:pPr marL="457200" lvl="0" indent="-457200">
              <a:spcAft>
                <a:spcPts val="300"/>
              </a:spcAft>
              <a:buClr>
                <a:schemeClr val="bg2">
                  <a:lumMod val="50000"/>
                </a:schemeClr>
              </a:buClr>
              <a:buFont typeface="Trebuchet MS" panose="020B0603020202020204" pitchFamily="34" charset="0"/>
              <a:buChar char="●"/>
            </a:pPr>
            <a:r>
              <a:rPr lang="tr-TR" altLang="tr-TR" sz="2800" dirty="0" smtClean="0">
                <a:latin typeface="Trebuchet MS" panose="020B0603020202020204" pitchFamily="34" charset="0"/>
                <a:cs typeface="Arial" pitchFamily="34" charset="0"/>
              </a:rPr>
              <a:t>ABD’de çinko üretimi 1850’de başladı.</a:t>
            </a:r>
          </a:p>
          <a:p>
            <a:pPr marL="457200" lvl="0" indent="-457200">
              <a:spcAft>
                <a:spcPts val="300"/>
              </a:spcAft>
              <a:buClr>
                <a:schemeClr val="bg2">
                  <a:lumMod val="50000"/>
                </a:schemeClr>
              </a:buClr>
              <a:buFont typeface="Trebuchet MS" panose="020B0603020202020204" pitchFamily="34" charset="0"/>
              <a:buChar char="●"/>
            </a:pPr>
            <a:r>
              <a:rPr lang="tr-TR" altLang="tr-TR" sz="2800" dirty="0" smtClean="0">
                <a:latin typeface="Trebuchet MS" panose="020B0603020202020204" pitchFamily="34" charset="0"/>
                <a:cs typeface="Arial" pitchFamily="34" charset="0"/>
              </a:rPr>
              <a:t>1916’da elektrolitik prosesin </a:t>
            </a:r>
            <a:r>
              <a:rPr lang="tr-TR" altLang="tr-TR" sz="2800" dirty="0" err="1" smtClean="0">
                <a:latin typeface="Trebuchet MS" panose="020B0603020202020204" pitchFamily="34" charset="0"/>
                <a:cs typeface="Arial" pitchFamily="34" charset="0"/>
              </a:rPr>
              <a:t>pirometalurjik</a:t>
            </a:r>
            <a:r>
              <a:rPr lang="tr-TR" altLang="tr-TR" sz="2800" dirty="0" smtClean="0">
                <a:latin typeface="Trebuchet MS" panose="020B0603020202020204" pitchFamily="34" charset="0"/>
                <a:cs typeface="Arial" pitchFamily="34" charset="0"/>
              </a:rPr>
              <a:t> üretim prosesinin yerini alması ile çinko sanayinde önemli bir gelişme yaşandı.</a:t>
            </a:r>
          </a:p>
        </p:txBody>
      </p:sp>
    </p:spTree>
    <p:extLst>
      <p:ext uri="{BB962C8B-B14F-4D97-AF65-F5344CB8AC3E}">
        <p14:creationId xmlns:p14="http://schemas.microsoft.com/office/powerpoint/2010/main" val="13232773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288032" y="1262365"/>
            <a:ext cx="8604448" cy="5262979"/>
          </a:xfrm>
          <a:prstGeom prst="rect">
            <a:avLst/>
          </a:prstGeom>
        </p:spPr>
        <p:txBody>
          <a:bodyPr wrap="square">
            <a:spAutoFit/>
          </a:bodyPr>
          <a:lstStyle/>
          <a:p>
            <a:r>
              <a:rPr lang="tr-TR" sz="2800" b="1" dirty="0" smtClean="0">
                <a:latin typeface="Trebuchet MS" panose="020B0603020202020204" pitchFamily="34" charset="0"/>
              </a:rPr>
              <a:t>çinko kaplamalar kolayca boyanırlar.</a:t>
            </a:r>
          </a:p>
          <a:p>
            <a:r>
              <a:rPr lang="tr-TR" sz="2800" dirty="0" err="1" smtClean="0">
                <a:latin typeface="Trebuchet MS" panose="020B0603020202020204" pitchFamily="34" charset="0"/>
              </a:rPr>
              <a:t>Dupleks</a:t>
            </a:r>
            <a:r>
              <a:rPr lang="tr-TR" sz="2800" dirty="0" smtClean="0">
                <a:latin typeface="Trebuchet MS" panose="020B0603020202020204" pitchFamily="34" charset="0"/>
              </a:rPr>
              <a:t> kaplama ifadesi </a:t>
            </a:r>
            <a:r>
              <a:rPr lang="tr-TR" sz="2800" dirty="0" err="1" smtClean="0">
                <a:latin typeface="Trebuchet MS" panose="020B0603020202020204" pitchFamily="34" charset="0"/>
              </a:rPr>
              <a:t>galvanizlenmiş</a:t>
            </a:r>
            <a:r>
              <a:rPr lang="tr-TR" sz="2800" dirty="0" smtClean="0">
                <a:latin typeface="Trebuchet MS" panose="020B0603020202020204" pitchFamily="34" charset="0"/>
              </a:rPr>
              <a:t> ve boya uygulanmış çelik parçalar </a:t>
            </a:r>
            <a:r>
              <a:rPr lang="tr-TR" sz="2800" dirty="0" smtClean="0">
                <a:latin typeface="Trebuchet MS" panose="020B0603020202020204" pitchFamily="34" charset="0"/>
              </a:rPr>
              <a:t>için,</a:t>
            </a:r>
            <a:endParaRPr lang="tr-TR" sz="2800" dirty="0" smtClean="0">
              <a:latin typeface="Trebuchet MS" panose="020B0603020202020204" pitchFamily="34" charset="0"/>
            </a:endParaRPr>
          </a:p>
          <a:p>
            <a:r>
              <a:rPr lang="tr-TR" sz="2800" dirty="0" smtClean="0">
                <a:latin typeface="Trebuchet MS" panose="020B0603020202020204" pitchFamily="34" charset="0"/>
              </a:rPr>
              <a:t>Rulo kaplama ve ön boyama ifadeleri ise, sürekli galvanizleme ve boyama uygulanan çelikler için kullanılır.</a:t>
            </a:r>
          </a:p>
          <a:p>
            <a:r>
              <a:rPr lang="tr-TR" sz="2800" dirty="0" smtClean="0">
                <a:latin typeface="Trebuchet MS" panose="020B0603020202020204" pitchFamily="34" charset="0"/>
              </a:rPr>
              <a:t>Boya alttaki çinko kaplamayı koruyan bir fiziksel bariyer görevi görür.</a:t>
            </a:r>
          </a:p>
          <a:p>
            <a:r>
              <a:rPr lang="tr-TR" sz="2800" dirty="0" smtClean="0">
                <a:latin typeface="Trebuchet MS" panose="020B0603020202020204" pitchFamily="34" charset="0"/>
              </a:rPr>
              <a:t>Çinko boya için mükemmel bir altlıktır. </a:t>
            </a:r>
            <a:endParaRPr lang="tr-TR" sz="2800" dirty="0" smtClean="0">
              <a:latin typeface="Trebuchet MS" panose="020B0603020202020204" pitchFamily="34" charset="0"/>
            </a:endParaRPr>
          </a:p>
          <a:p>
            <a:r>
              <a:rPr lang="tr-TR" sz="2800" dirty="0" smtClean="0">
                <a:latin typeface="Trebuchet MS" panose="020B0603020202020204" pitchFamily="34" charset="0"/>
              </a:rPr>
              <a:t>Çünkü </a:t>
            </a:r>
            <a:r>
              <a:rPr lang="tr-TR" sz="2800" dirty="0" smtClean="0">
                <a:latin typeface="Trebuchet MS" panose="020B0603020202020204" pitchFamily="34" charset="0"/>
              </a:rPr>
              <a:t>boya filmi bozulduğunda çinkonun mükemmel korozyon direnci boya altının çürümesini ve boyanın dökülmesini önler. </a:t>
            </a:r>
          </a:p>
        </p:txBody>
      </p:sp>
      <p:sp>
        <p:nvSpPr>
          <p:cNvPr id="6" name="Başlık 3"/>
          <p:cNvSpPr>
            <a:spLocks noGrp="1"/>
          </p:cNvSpPr>
          <p:nvPr>
            <p:ph type="title"/>
          </p:nvPr>
        </p:nvSpPr>
        <p:spPr>
          <a:xfrm>
            <a:off x="374848" y="674440"/>
            <a:ext cx="8229600" cy="594320"/>
          </a:xfrm>
        </p:spPr>
        <p:txBody>
          <a:bodyPr>
            <a:noAutofit/>
          </a:bodyPr>
          <a:lstStyle/>
          <a:p>
            <a:r>
              <a:rPr lang="tr-TR" sz="4400" dirty="0" smtClean="0">
                <a:latin typeface="Trebuchet MS" pitchFamily="34" charset="0"/>
              </a:rPr>
              <a:t>Çinko kaplamalar</a:t>
            </a:r>
            <a:endParaRPr lang="tr-TR" sz="4400" dirty="0">
              <a:latin typeface="Trebuchet MS" pitchFamily="34" charset="0"/>
            </a:endParaRPr>
          </a:p>
        </p:txBody>
      </p:sp>
    </p:spTree>
    <p:extLst>
      <p:ext uri="{BB962C8B-B14F-4D97-AF65-F5344CB8AC3E}">
        <p14:creationId xmlns:p14="http://schemas.microsoft.com/office/powerpoint/2010/main" val="14336857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20688"/>
            <a:ext cx="8229600" cy="594320"/>
          </a:xfrm>
        </p:spPr>
        <p:txBody>
          <a:bodyPr>
            <a:noAutofit/>
          </a:bodyPr>
          <a:lstStyle/>
          <a:p>
            <a:r>
              <a:rPr lang="tr-TR" sz="4400" dirty="0" smtClean="0">
                <a:latin typeface="Trebuchet MS" pitchFamily="34" charset="0"/>
              </a:rPr>
              <a:t>Korozyona karşı çinko spreyleme</a:t>
            </a:r>
            <a:endParaRPr lang="tr-TR" sz="4400" dirty="0">
              <a:latin typeface="Trebuchet MS" pitchFamily="34" charset="0"/>
            </a:endParaRPr>
          </a:p>
        </p:txBody>
      </p:sp>
      <p:sp>
        <p:nvSpPr>
          <p:cNvPr id="2" name="Dikdörtgen 1"/>
          <p:cNvSpPr/>
          <p:nvPr/>
        </p:nvSpPr>
        <p:spPr>
          <a:xfrm>
            <a:off x="323528" y="1340768"/>
            <a:ext cx="8568952" cy="2677656"/>
          </a:xfrm>
          <a:prstGeom prst="rect">
            <a:avLst/>
          </a:prstGeom>
        </p:spPr>
        <p:txBody>
          <a:bodyPr wrap="square">
            <a:spAutoFit/>
          </a:bodyPr>
          <a:lstStyle/>
          <a:p>
            <a:r>
              <a:rPr lang="tr-TR" sz="2800" dirty="0" smtClean="0">
                <a:latin typeface="Trebuchet MS" pitchFamily="34" charset="0"/>
              </a:rPr>
              <a:t>rüzgar gülü gibi çok büyük parçaların galvaniz banyolarına daldırılması olanaksızdır. </a:t>
            </a:r>
          </a:p>
          <a:p>
            <a:r>
              <a:rPr lang="tr-TR" sz="2800" dirty="0" smtClean="0">
                <a:latin typeface="Trebuchet MS" pitchFamily="34" charset="0"/>
              </a:rPr>
              <a:t>Bu gibi durumlarda parçalara çinko termal sprey uygulamasına başvurulur. </a:t>
            </a:r>
            <a:endParaRPr lang="tr-TR" sz="2800" dirty="0">
              <a:latin typeface="Trebuchet MS" pitchFamily="34" charset="0"/>
            </a:endParaRPr>
          </a:p>
          <a:p>
            <a:r>
              <a:rPr lang="tr-TR" sz="2800" dirty="0" smtClean="0">
                <a:latin typeface="Trebuchet MS" pitchFamily="34" charset="0"/>
              </a:rPr>
              <a:t>çalışan çelik parçalar ve galvaniz banyosu ile ulaşılması güç geometrileri için de kullanılır.</a:t>
            </a:r>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293096"/>
            <a:ext cx="8283078" cy="2364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4509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818456"/>
            <a:ext cx="8229600" cy="594320"/>
          </a:xfrm>
        </p:spPr>
        <p:txBody>
          <a:bodyPr>
            <a:noAutofit/>
          </a:bodyPr>
          <a:lstStyle/>
          <a:p>
            <a:r>
              <a:rPr lang="tr-TR" sz="4800" dirty="0" smtClean="0">
                <a:latin typeface="Trebuchet MS" pitchFamily="34" charset="0"/>
              </a:rPr>
              <a:t>Çinko levha</a:t>
            </a:r>
            <a:endParaRPr lang="tr-TR" sz="4800" dirty="0">
              <a:latin typeface="Trebuchet MS" pitchFamily="34" charset="0"/>
            </a:endParaRPr>
          </a:p>
        </p:txBody>
      </p:sp>
      <p:sp>
        <p:nvSpPr>
          <p:cNvPr id="2" name="Dikdörtgen 1"/>
          <p:cNvSpPr/>
          <p:nvPr/>
        </p:nvSpPr>
        <p:spPr>
          <a:xfrm>
            <a:off x="251520" y="1406381"/>
            <a:ext cx="8568952" cy="5262979"/>
          </a:xfrm>
          <a:prstGeom prst="rect">
            <a:avLst/>
          </a:prstGeom>
        </p:spPr>
        <p:txBody>
          <a:bodyPr wrap="square">
            <a:spAutoFit/>
          </a:bodyPr>
          <a:lstStyle/>
          <a:p>
            <a:r>
              <a:rPr lang="tr-TR" sz="2800" dirty="0" smtClean="0">
                <a:latin typeface="Trebuchet MS" pitchFamily="34" charset="0"/>
              </a:rPr>
              <a:t>Çinko levhalar inşaat sektöründe çatı kaplama, duvar kaplama, su giderleri, için kullanılır.</a:t>
            </a:r>
          </a:p>
          <a:p>
            <a:r>
              <a:rPr lang="tr-TR" sz="2800" dirty="0" smtClean="0">
                <a:latin typeface="Trebuchet MS" pitchFamily="34" charset="0"/>
              </a:rPr>
              <a:t>Mimari uygulamalar için çinko alaşımları </a:t>
            </a:r>
            <a:r>
              <a:rPr lang="tr-TR" sz="2800" dirty="0" err="1" smtClean="0">
                <a:latin typeface="Trebuchet MS" pitchFamily="34" charset="0"/>
              </a:rPr>
              <a:t>Cu</a:t>
            </a:r>
            <a:r>
              <a:rPr lang="tr-TR" sz="2800" dirty="0" smtClean="0">
                <a:latin typeface="Trebuchet MS" pitchFamily="34" charset="0"/>
              </a:rPr>
              <a:t> ve Ti içerirler ve levha, rulo levha,çubuk şeklinde üretilir ve bu formda kullanılır.</a:t>
            </a:r>
          </a:p>
          <a:p>
            <a:r>
              <a:rPr lang="tr-TR" sz="2800" dirty="0" smtClean="0">
                <a:latin typeface="Trebuchet MS" pitchFamily="34" charset="0"/>
              </a:rPr>
              <a:t>Çinko levha plaket ve blok şeklinde grafik sanatlarda ve  pil kutuları ve madeni para imalatında kullanılır.</a:t>
            </a:r>
          </a:p>
          <a:p>
            <a:r>
              <a:rPr lang="tr-TR" sz="2800" dirty="0" smtClean="0">
                <a:latin typeface="Trebuchet MS" pitchFamily="34" charset="0"/>
              </a:rPr>
              <a:t>Çinko levha sürekli döküm ve haddeleme teknolojisi ile üretilmektedir.</a:t>
            </a:r>
          </a:p>
          <a:p>
            <a:r>
              <a:rPr lang="tr-TR" sz="2800" dirty="0" smtClean="0">
                <a:latin typeface="Trebuchet MS" pitchFamily="34" charset="0"/>
              </a:rPr>
              <a:t>Çinko indüksiyon ocağında ergitilir, sıvı metal </a:t>
            </a:r>
            <a:r>
              <a:rPr lang="tr-TR" sz="2800" dirty="0" err="1" smtClean="0">
                <a:latin typeface="Trebuchet MS" pitchFamily="34" charset="0"/>
              </a:rPr>
              <a:t>Hazelett</a:t>
            </a:r>
            <a:r>
              <a:rPr lang="tr-TR" sz="2800" dirty="0" smtClean="0">
                <a:latin typeface="Trebuchet MS" pitchFamily="34" charset="0"/>
              </a:rPr>
              <a:t> makinesinde bantlar arasında katılaştırılır. </a:t>
            </a:r>
          </a:p>
        </p:txBody>
      </p:sp>
    </p:spTree>
    <p:extLst>
      <p:ext uri="{BB962C8B-B14F-4D97-AF65-F5344CB8AC3E}">
        <p14:creationId xmlns:p14="http://schemas.microsoft.com/office/powerpoint/2010/main" val="33161252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74440"/>
            <a:ext cx="8229600" cy="594320"/>
          </a:xfrm>
        </p:spPr>
        <p:txBody>
          <a:bodyPr>
            <a:noAutofit/>
          </a:bodyPr>
          <a:lstStyle/>
          <a:p>
            <a:r>
              <a:rPr lang="tr-TR" sz="4400" dirty="0" smtClean="0">
                <a:latin typeface="Trebuchet MS" pitchFamily="34" charset="0"/>
              </a:rPr>
              <a:t>Çinko levha</a:t>
            </a:r>
            <a:endParaRPr lang="tr-TR" sz="4400" dirty="0">
              <a:latin typeface="Trebuchet MS" pitchFamily="34" charset="0"/>
            </a:endParaRPr>
          </a:p>
        </p:txBody>
      </p:sp>
      <p:sp>
        <p:nvSpPr>
          <p:cNvPr id="2" name="Dikdörtgen 1"/>
          <p:cNvSpPr/>
          <p:nvPr/>
        </p:nvSpPr>
        <p:spPr>
          <a:xfrm>
            <a:off x="251520" y="1196752"/>
            <a:ext cx="8568952" cy="1384995"/>
          </a:xfrm>
          <a:prstGeom prst="rect">
            <a:avLst/>
          </a:prstGeom>
        </p:spPr>
        <p:txBody>
          <a:bodyPr wrap="square">
            <a:spAutoFit/>
          </a:bodyPr>
          <a:lstStyle/>
          <a:p>
            <a:r>
              <a:rPr lang="tr-TR" sz="2800" dirty="0" smtClean="0">
                <a:latin typeface="Trebuchet MS" pitchFamily="34" charset="0"/>
              </a:rPr>
              <a:t>Bu şekilde üretilen levha 1m en ve 10-20 mm kalınlıktadır ve daha sonra arzu edilen kalınlıklara inceltilmek üzere soğuk haddelenir.</a:t>
            </a:r>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51534" r="24452"/>
          <a:stretch>
            <a:fillRect/>
          </a:stretch>
        </p:blipFill>
        <p:spPr bwMode="auto">
          <a:xfrm>
            <a:off x="5292080" y="2852936"/>
            <a:ext cx="3251802"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r="72928"/>
          <a:stretch>
            <a:fillRect/>
          </a:stretch>
        </p:blipFill>
        <p:spPr bwMode="auto">
          <a:xfrm>
            <a:off x="395536" y="2852936"/>
            <a:ext cx="3665938"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Metin kutusu"/>
          <p:cNvSpPr txBox="1"/>
          <p:nvPr/>
        </p:nvSpPr>
        <p:spPr>
          <a:xfrm>
            <a:off x="309460" y="5891340"/>
            <a:ext cx="4248472" cy="830997"/>
          </a:xfrm>
          <a:prstGeom prst="rect">
            <a:avLst/>
          </a:prstGeom>
          <a:noFill/>
        </p:spPr>
        <p:txBody>
          <a:bodyPr wrap="square" rtlCol="0">
            <a:spAutoFit/>
          </a:bodyPr>
          <a:lstStyle/>
          <a:p>
            <a:r>
              <a:rPr lang="tr-TR" sz="2400" dirty="0" smtClean="0">
                <a:latin typeface="Trebuchet MS" pitchFamily="34" charset="0"/>
              </a:rPr>
              <a:t>Çinko levhalar karmaşık çatı tasarımlarını mümkün kılar!</a:t>
            </a:r>
            <a:endParaRPr lang="tr-TR" sz="2400" dirty="0">
              <a:latin typeface="Trebuchet MS" pitchFamily="34" charset="0"/>
            </a:endParaRPr>
          </a:p>
        </p:txBody>
      </p:sp>
      <p:sp>
        <p:nvSpPr>
          <p:cNvPr id="7" name="6 Metin kutusu"/>
          <p:cNvSpPr txBox="1"/>
          <p:nvPr/>
        </p:nvSpPr>
        <p:spPr>
          <a:xfrm>
            <a:off x="4895528" y="5838363"/>
            <a:ext cx="3996952" cy="830997"/>
          </a:xfrm>
          <a:prstGeom prst="rect">
            <a:avLst/>
          </a:prstGeom>
          <a:noFill/>
        </p:spPr>
        <p:txBody>
          <a:bodyPr wrap="square" rtlCol="0">
            <a:spAutoFit/>
          </a:bodyPr>
          <a:lstStyle/>
          <a:p>
            <a:r>
              <a:rPr lang="tr-TR" sz="2400" dirty="0" smtClean="0">
                <a:latin typeface="Trebuchet MS" pitchFamily="34" charset="0"/>
              </a:rPr>
              <a:t>Çinko levhadan üretilen ABD madeni parası!</a:t>
            </a:r>
            <a:endParaRPr lang="tr-TR" sz="2400" dirty="0">
              <a:latin typeface="Trebuchet MS" pitchFamily="34" charset="0"/>
            </a:endParaRPr>
          </a:p>
        </p:txBody>
      </p:sp>
    </p:spTree>
    <p:extLst>
      <p:ext uri="{BB962C8B-B14F-4D97-AF65-F5344CB8AC3E}">
        <p14:creationId xmlns:p14="http://schemas.microsoft.com/office/powerpoint/2010/main" val="33161252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548680"/>
            <a:ext cx="8229600" cy="594320"/>
          </a:xfrm>
        </p:spPr>
        <p:txBody>
          <a:bodyPr>
            <a:noAutofit/>
          </a:bodyPr>
          <a:lstStyle/>
          <a:p>
            <a:r>
              <a:rPr lang="tr-TR" sz="4400" dirty="0" smtClean="0">
                <a:latin typeface="Trebuchet MS" pitchFamily="34" charset="0"/>
              </a:rPr>
              <a:t>Çinko basınçlı döküm parçalar   </a:t>
            </a:r>
            <a:endParaRPr lang="tr-TR" sz="4400" dirty="0">
              <a:latin typeface="Trebuchet MS" pitchFamily="34" charset="0"/>
            </a:endParaRPr>
          </a:p>
        </p:txBody>
      </p:sp>
      <p:pic>
        <p:nvPicPr>
          <p:cNvPr id="1026" name="Picture 2" descr="http://www.zinc-diecasting.info/zdc-ZP1106/110601-i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429000"/>
            <a:ext cx="3269748" cy="2734027"/>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3347864" y="3284984"/>
            <a:ext cx="5472608" cy="3108543"/>
          </a:xfrm>
          <a:prstGeom prst="rect">
            <a:avLst/>
          </a:prstGeom>
        </p:spPr>
        <p:txBody>
          <a:bodyPr wrap="square">
            <a:spAutoFit/>
          </a:bodyPr>
          <a:lstStyle/>
          <a:p>
            <a:pPr algn="r"/>
            <a:r>
              <a:rPr lang="tr-TR" sz="2800" dirty="0" err="1" smtClean="0">
                <a:latin typeface="Trebuchet MS" panose="020B0603020202020204" pitchFamily="34" charset="0"/>
              </a:rPr>
              <a:t>Traş</a:t>
            </a:r>
            <a:r>
              <a:rPr lang="tr-TR" sz="2800" dirty="0" smtClean="0">
                <a:latin typeface="Trebuchet MS" panose="020B0603020202020204" pitchFamily="34" charset="0"/>
              </a:rPr>
              <a:t> makineleri basınçlı döküm çinkodan üretilmiş şık ve cazibeli bir gövdeden imal edilir.</a:t>
            </a:r>
          </a:p>
          <a:p>
            <a:pPr algn="r"/>
            <a:r>
              <a:rPr lang="tr-TR" sz="2800" dirty="0" smtClean="0">
                <a:latin typeface="Trebuchet MS" panose="020B0603020202020204" pitchFamily="34" charset="0"/>
              </a:rPr>
              <a:t>Çinko ağırlığı ve yüzey kalitesi ile elde yarattığı his ve göze hoş görünmesi ve ekonomikliği nedeniyle seçilmiştir.</a:t>
            </a:r>
          </a:p>
        </p:txBody>
      </p:sp>
      <p:sp>
        <p:nvSpPr>
          <p:cNvPr id="13" name="Dikdörtgen 12"/>
          <p:cNvSpPr/>
          <p:nvPr/>
        </p:nvSpPr>
        <p:spPr>
          <a:xfrm>
            <a:off x="179512" y="1196752"/>
            <a:ext cx="8550696" cy="1815882"/>
          </a:xfrm>
          <a:prstGeom prst="rect">
            <a:avLst/>
          </a:prstGeom>
        </p:spPr>
        <p:txBody>
          <a:bodyPr wrap="square">
            <a:spAutoFit/>
          </a:bodyPr>
          <a:lstStyle/>
          <a:p>
            <a:r>
              <a:rPr lang="tr-TR" sz="2800" dirty="0" smtClean="0">
                <a:latin typeface="Trebuchet MS" panose="020B0603020202020204" pitchFamily="34" charset="0"/>
              </a:rPr>
              <a:t>Üstün kaliteli, saldırgan atmosferlere dayanıklı çinko ürünler</a:t>
            </a:r>
          </a:p>
          <a:p>
            <a:r>
              <a:rPr lang="tr-TR" sz="2800" dirty="0" smtClean="0">
                <a:latin typeface="Trebuchet MS" panose="020B0603020202020204" pitchFamily="34" charset="0"/>
              </a:rPr>
              <a:t>Korozyon ve aşınma direnci gösterirler. </a:t>
            </a:r>
          </a:p>
          <a:p>
            <a:r>
              <a:rPr lang="tr-TR" sz="2800" dirty="0" smtClean="0">
                <a:latin typeface="Trebuchet MS" panose="020B0603020202020204" pitchFamily="34" charset="0"/>
              </a:rPr>
              <a:t>Uzun ve güvenilir bir servis ömrü sunarlar. </a:t>
            </a:r>
          </a:p>
        </p:txBody>
      </p:sp>
    </p:spTree>
    <p:extLst>
      <p:ext uri="{BB962C8B-B14F-4D97-AF65-F5344CB8AC3E}">
        <p14:creationId xmlns:p14="http://schemas.microsoft.com/office/powerpoint/2010/main" val="29555755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7980" b="10572"/>
          <a:stretch>
            <a:fillRect/>
          </a:stretch>
        </p:blipFill>
        <p:spPr bwMode="auto">
          <a:xfrm>
            <a:off x="467544" y="1268760"/>
            <a:ext cx="3168352"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3635896" y="1471424"/>
            <a:ext cx="5256522" cy="2677656"/>
          </a:xfrm>
          <a:prstGeom prst="rect">
            <a:avLst/>
          </a:prstGeom>
        </p:spPr>
        <p:txBody>
          <a:bodyPr wrap="square">
            <a:spAutoFit/>
          </a:bodyPr>
          <a:lstStyle/>
          <a:p>
            <a:pPr algn="r"/>
            <a:r>
              <a:rPr lang="tr-TR" sz="2400" dirty="0" smtClean="0">
                <a:latin typeface="Trebuchet MS" pitchFamily="34" charset="0"/>
              </a:rPr>
              <a:t>Banyo armatürlerinde çinko basınçlı döküm parçalar.</a:t>
            </a:r>
          </a:p>
          <a:p>
            <a:pPr algn="r"/>
            <a:r>
              <a:rPr lang="tr-TR" sz="2400" b="1" dirty="0" smtClean="0">
                <a:latin typeface="Trebuchet MS" pitchFamily="34" charset="0"/>
              </a:rPr>
              <a:t>Kaplamalı </a:t>
            </a:r>
          </a:p>
          <a:p>
            <a:pPr algn="r"/>
            <a:r>
              <a:rPr lang="tr-TR" sz="2400" dirty="0" smtClean="0">
                <a:latin typeface="Trebuchet MS" pitchFamily="34" charset="0"/>
              </a:rPr>
              <a:t>Mutfak robotları</a:t>
            </a:r>
          </a:p>
          <a:p>
            <a:pPr algn="r"/>
            <a:r>
              <a:rPr lang="tr-TR" sz="2400" dirty="0" smtClean="0">
                <a:latin typeface="Trebuchet MS" pitchFamily="34" charset="0"/>
              </a:rPr>
              <a:t>Otomobil güvenlik kemeri</a:t>
            </a:r>
          </a:p>
          <a:p>
            <a:pPr algn="r"/>
            <a:r>
              <a:rPr lang="tr-TR" sz="2400" dirty="0" smtClean="0">
                <a:latin typeface="Trebuchet MS" pitchFamily="34" charset="0"/>
              </a:rPr>
              <a:t>Gibi birçok uygulamada basınçlı döküm parçalar kullanılır.</a:t>
            </a:r>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792" y="3429000"/>
            <a:ext cx="3083088" cy="3262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b="8887"/>
          <a:stretch>
            <a:fillRect/>
          </a:stretch>
        </p:blipFill>
        <p:spPr bwMode="auto">
          <a:xfrm>
            <a:off x="6876256" y="4437112"/>
            <a:ext cx="1675668"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http://www.zinc-diecasting.info/zdc-ZP1106/110601-i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888" y="4437112"/>
            <a:ext cx="3240360" cy="2113279"/>
          </a:xfrm>
          <a:prstGeom prst="rect">
            <a:avLst/>
          </a:prstGeom>
          <a:noFill/>
          <a:extLst>
            <a:ext uri="{909E8E84-426E-40DD-AFC4-6F175D3DCCD1}">
              <a14:hiddenFill xmlns:a14="http://schemas.microsoft.com/office/drawing/2010/main">
                <a:solidFill>
                  <a:srgbClr val="FFFFFF"/>
                </a:solidFill>
              </a14:hiddenFill>
            </a:ext>
          </a:extLst>
        </p:spPr>
      </p:pic>
      <p:sp>
        <p:nvSpPr>
          <p:cNvPr id="10" name="Başlık 3"/>
          <p:cNvSpPr>
            <a:spLocks noGrp="1"/>
          </p:cNvSpPr>
          <p:nvPr>
            <p:ph type="title"/>
          </p:nvPr>
        </p:nvSpPr>
        <p:spPr>
          <a:xfrm>
            <a:off x="251520" y="548680"/>
            <a:ext cx="8229600" cy="594320"/>
          </a:xfrm>
        </p:spPr>
        <p:txBody>
          <a:bodyPr>
            <a:noAutofit/>
          </a:bodyPr>
          <a:lstStyle/>
          <a:p>
            <a:r>
              <a:rPr lang="tr-TR" sz="4400" dirty="0" smtClean="0">
                <a:latin typeface="Trebuchet MS" pitchFamily="34" charset="0"/>
              </a:rPr>
              <a:t>Çinko basınçlı döküm parçalar   </a:t>
            </a:r>
            <a:endParaRPr lang="tr-TR" sz="4400" dirty="0">
              <a:latin typeface="Trebuchet MS" pitchFamily="34" charset="0"/>
            </a:endParaRPr>
          </a:p>
        </p:txBody>
      </p:sp>
    </p:spTree>
    <p:extLst>
      <p:ext uri="{BB962C8B-B14F-4D97-AF65-F5344CB8AC3E}">
        <p14:creationId xmlns:p14="http://schemas.microsoft.com/office/powerpoint/2010/main" val="30919766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530424"/>
            <a:ext cx="8229600" cy="594320"/>
          </a:xfrm>
        </p:spPr>
        <p:txBody>
          <a:bodyPr>
            <a:normAutofit fontScale="90000"/>
          </a:bodyPr>
          <a:lstStyle/>
          <a:p>
            <a:r>
              <a:rPr lang="tr-TR" dirty="0" err="1" smtClean="0">
                <a:latin typeface="Trebuchet MS" pitchFamily="34" charset="0"/>
              </a:rPr>
              <a:t>Zn</a:t>
            </a:r>
            <a:r>
              <a:rPr lang="tr-TR" dirty="0" smtClean="0">
                <a:latin typeface="Trebuchet MS" pitchFamily="34" charset="0"/>
              </a:rPr>
              <a:t> alaşımları kullanım alanları</a:t>
            </a:r>
            <a:endParaRPr lang="tr-TR" dirty="0">
              <a:latin typeface="Trebuchet MS" pitchFamily="34" charset="0"/>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312962"/>
            <a:ext cx="16192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etin kutusu 1"/>
          <p:cNvSpPr txBox="1"/>
          <p:nvPr/>
        </p:nvSpPr>
        <p:spPr>
          <a:xfrm>
            <a:off x="2230810" y="1412776"/>
            <a:ext cx="3312368" cy="461665"/>
          </a:xfrm>
          <a:prstGeom prst="rect">
            <a:avLst/>
          </a:prstGeom>
          <a:noFill/>
        </p:spPr>
        <p:txBody>
          <a:bodyPr wrap="square" rtlCol="0">
            <a:spAutoFit/>
          </a:bodyPr>
          <a:lstStyle/>
          <a:p>
            <a:r>
              <a:rPr lang="tr-TR" sz="2400" dirty="0" smtClean="0">
                <a:latin typeface="Trebuchet MS" panose="020B0603020202020204" pitchFamily="34" charset="0"/>
              </a:rPr>
              <a:t>Mutfak robotları</a:t>
            </a:r>
            <a:endParaRPr lang="tr-TR" sz="2400" dirty="0">
              <a:latin typeface="Trebuchet MS" panose="020B0603020202020204" pitchFamily="34" charset="0"/>
            </a:endParaRPr>
          </a:p>
        </p:txBody>
      </p:sp>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6807"/>
          <a:stretch/>
        </p:blipFill>
        <p:spPr bwMode="auto">
          <a:xfrm>
            <a:off x="7106725" y="1314192"/>
            <a:ext cx="1743075" cy="1917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Metin kutusu 6"/>
          <p:cNvSpPr txBox="1"/>
          <p:nvPr/>
        </p:nvSpPr>
        <p:spPr>
          <a:xfrm>
            <a:off x="3757032" y="2006241"/>
            <a:ext cx="3312368" cy="461665"/>
          </a:xfrm>
          <a:prstGeom prst="rect">
            <a:avLst/>
          </a:prstGeom>
          <a:noFill/>
        </p:spPr>
        <p:txBody>
          <a:bodyPr wrap="square" rtlCol="0">
            <a:spAutoFit/>
          </a:bodyPr>
          <a:lstStyle/>
          <a:p>
            <a:pPr algn="r"/>
            <a:r>
              <a:rPr lang="tr-TR" sz="2400" dirty="0" smtClean="0">
                <a:latin typeface="Trebuchet MS" panose="020B0603020202020204" pitchFamily="34" charset="0"/>
              </a:rPr>
              <a:t>Ayna çerçeveleri</a:t>
            </a:r>
            <a:endParaRPr lang="tr-TR" sz="2400" dirty="0">
              <a:latin typeface="Trebuchet MS" panose="020B0603020202020204" pitchFamily="34" charset="0"/>
            </a:endParaRPr>
          </a:p>
        </p:txBody>
      </p:sp>
      <p:sp>
        <p:nvSpPr>
          <p:cNvPr id="9" name="Metin kutusu 8"/>
          <p:cNvSpPr txBox="1"/>
          <p:nvPr/>
        </p:nvSpPr>
        <p:spPr>
          <a:xfrm>
            <a:off x="2843808" y="4113361"/>
            <a:ext cx="3312368" cy="830997"/>
          </a:xfrm>
          <a:prstGeom prst="rect">
            <a:avLst/>
          </a:prstGeom>
          <a:noFill/>
        </p:spPr>
        <p:txBody>
          <a:bodyPr wrap="square" rtlCol="0">
            <a:spAutoFit/>
          </a:bodyPr>
          <a:lstStyle/>
          <a:p>
            <a:r>
              <a:rPr lang="tr-TR" sz="2400" dirty="0" smtClean="0">
                <a:latin typeface="Trebuchet MS" panose="020B0603020202020204" pitchFamily="34" charset="0"/>
              </a:rPr>
              <a:t>Sıhhi tesisat </a:t>
            </a:r>
          </a:p>
          <a:p>
            <a:r>
              <a:rPr lang="tr-TR" sz="2400" dirty="0" smtClean="0">
                <a:latin typeface="Trebuchet MS" panose="020B0603020202020204" pitchFamily="34" charset="0"/>
              </a:rPr>
              <a:t>parçaları</a:t>
            </a:r>
            <a:endParaRPr lang="tr-TR" sz="2400" dirty="0">
              <a:latin typeface="Trebuchet MS" panose="020B0603020202020204" pitchFamily="34" charset="0"/>
            </a:endParaRPr>
          </a:p>
        </p:txBody>
      </p:sp>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7242" y="4582044"/>
            <a:ext cx="1982558" cy="1982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76" y="2102406"/>
            <a:ext cx="214312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265" b="11911"/>
          <a:stretch/>
        </p:blipFill>
        <p:spPr bwMode="auto">
          <a:xfrm>
            <a:off x="539551" y="3195675"/>
            <a:ext cx="2143125" cy="1667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888" t="13183" r="21994" b="10613"/>
          <a:stretch/>
        </p:blipFill>
        <p:spPr bwMode="auto">
          <a:xfrm>
            <a:off x="4753593" y="2556925"/>
            <a:ext cx="1091647" cy="127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Metin kutusu 12"/>
          <p:cNvSpPr txBox="1"/>
          <p:nvPr/>
        </p:nvSpPr>
        <p:spPr>
          <a:xfrm>
            <a:off x="2324108" y="5102324"/>
            <a:ext cx="3312368" cy="1569660"/>
          </a:xfrm>
          <a:prstGeom prst="rect">
            <a:avLst/>
          </a:prstGeom>
          <a:noFill/>
        </p:spPr>
        <p:txBody>
          <a:bodyPr wrap="square" rtlCol="0">
            <a:spAutoFit/>
          </a:bodyPr>
          <a:lstStyle/>
          <a:p>
            <a:r>
              <a:rPr lang="tr-TR" sz="2400" dirty="0" smtClean="0">
                <a:latin typeface="Trebuchet MS" panose="020B0603020202020204" pitchFamily="34" charset="0"/>
              </a:rPr>
              <a:t>Banyo-duş-iç dekorasyon-mobilya-kapı kolu </a:t>
            </a:r>
            <a:r>
              <a:rPr lang="tr-TR" sz="2400" dirty="0" err="1" smtClean="0">
                <a:latin typeface="Trebuchet MS" panose="020B0603020202020204" pitchFamily="34" charset="0"/>
              </a:rPr>
              <a:t>vb</a:t>
            </a:r>
            <a:r>
              <a:rPr lang="tr-TR" sz="2400" dirty="0" smtClean="0">
                <a:latin typeface="Trebuchet MS" panose="020B0603020202020204" pitchFamily="34" charset="0"/>
              </a:rPr>
              <a:t> parça ve aksesuarları</a:t>
            </a:r>
          </a:p>
        </p:txBody>
      </p:sp>
      <p:pic>
        <p:nvPicPr>
          <p:cNvPr id="2058"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443" t="4754" r="7262" b="6977"/>
          <a:stretch/>
        </p:blipFill>
        <p:spPr bwMode="auto">
          <a:xfrm>
            <a:off x="467544" y="4994934"/>
            <a:ext cx="1609359" cy="170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181" t="21071" r="5907" b="8822"/>
          <a:stretch/>
        </p:blipFill>
        <p:spPr bwMode="auto">
          <a:xfrm>
            <a:off x="6280319" y="3322456"/>
            <a:ext cx="2597820" cy="1121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6477" y="5120168"/>
            <a:ext cx="1296034" cy="1454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1"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46420" y="4007377"/>
            <a:ext cx="1133592" cy="1094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2" name="Picture 14"/>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3838" b="28798"/>
          <a:stretch/>
        </p:blipFill>
        <p:spPr bwMode="auto">
          <a:xfrm>
            <a:off x="4636437" y="1087347"/>
            <a:ext cx="2143125" cy="1015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3"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9550" y="4479889"/>
            <a:ext cx="1584177" cy="1347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78851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530424"/>
            <a:ext cx="8229600" cy="594320"/>
          </a:xfrm>
        </p:spPr>
        <p:txBody>
          <a:bodyPr>
            <a:normAutofit fontScale="90000"/>
          </a:bodyPr>
          <a:lstStyle/>
          <a:p>
            <a:r>
              <a:rPr lang="tr-TR" dirty="0" err="1" smtClean="0">
                <a:latin typeface="Trebuchet MS" pitchFamily="34" charset="0"/>
              </a:rPr>
              <a:t>Zn</a:t>
            </a:r>
            <a:r>
              <a:rPr lang="tr-TR" dirty="0" smtClean="0">
                <a:latin typeface="Trebuchet MS" pitchFamily="34" charset="0"/>
              </a:rPr>
              <a:t> alaşımları kullanım alanları</a:t>
            </a:r>
            <a:endParaRPr lang="tr-TR" dirty="0">
              <a:latin typeface="Trebuchet MS" pitchFamily="34" charset="0"/>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40" t="3179" r="5087" b="56849"/>
          <a:stretch/>
        </p:blipFill>
        <p:spPr bwMode="auto">
          <a:xfrm>
            <a:off x="323528" y="1412776"/>
            <a:ext cx="2792129"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34" t="17538" r="8660" b="22288"/>
          <a:stretch/>
        </p:blipFill>
        <p:spPr bwMode="auto">
          <a:xfrm>
            <a:off x="7179822" y="1452571"/>
            <a:ext cx="1527471" cy="1144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5" name="Metin kutusu 4"/>
          <p:cNvSpPr txBox="1"/>
          <p:nvPr/>
        </p:nvSpPr>
        <p:spPr>
          <a:xfrm>
            <a:off x="3995936" y="1268760"/>
            <a:ext cx="3312368" cy="461665"/>
          </a:xfrm>
          <a:prstGeom prst="rect">
            <a:avLst/>
          </a:prstGeom>
        </p:spPr>
        <p:txBody>
          <a:bodyPr wrap="square" rtlCol="0">
            <a:spAutoFit/>
          </a:bodyPr>
          <a:lstStyle/>
          <a:p>
            <a:pPr algn="r"/>
            <a:r>
              <a:rPr lang="tr-TR" sz="2400" dirty="0" smtClean="0">
                <a:latin typeface="Trebuchet MS" panose="020B0603020202020204" pitchFamily="34" charset="0"/>
              </a:rPr>
              <a:t>bijuteri</a:t>
            </a:r>
            <a:endParaRPr lang="tr-TR" sz="2400" dirty="0">
              <a:latin typeface="Trebuchet MS" panose="020B0603020202020204" pitchFamily="34" charset="0"/>
            </a:endParaRPr>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4675" y="1298571"/>
            <a:ext cx="291465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0305" y="5085184"/>
            <a:ext cx="3028950"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1972" y="3005388"/>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28" y="2763721"/>
            <a:ext cx="2160332" cy="2160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9230" y="2896110"/>
            <a:ext cx="2189074" cy="2189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12" name="Metin kutusu 11"/>
          <p:cNvSpPr txBox="1"/>
          <p:nvPr/>
        </p:nvSpPr>
        <p:spPr>
          <a:xfrm>
            <a:off x="2523164" y="3243722"/>
            <a:ext cx="2535814" cy="1200329"/>
          </a:xfrm>
          <a:prstGeom prst="rect">
            <a:avLst/>
          </a:prstGeom>
        </p:spPr>
        <p:txBody>
          <a:bodyPr wrap="square" rtlCol="0">
            <a:spAutoFit/>
          </a:bodyPr>
          <a:lstStyle/>
          <a:p>
            <a:pPr algn="r"/>
            <a:r>
              <a:rPr lang="tr-TR" sz="2400" dirty="0" smtClean="0">
                <a:latin typeface="Trebuchet MS" panose="020B0603020202020204" pitchFamily="34" charset="0"/>
              </a:rPr>
              <a:t>Kırtasiye</a:t>
            </a:r>
          </a:p>
          <a:p>
            <a:pPr algn="r"/>
            <a:r>
              <a:rPr lang="tr-TR" sz="2400" dirty="0" smtClean="0">
                <a:latin typeface="Trebuchet MS" panose="020B0603020202020204" pitchFamily="34" charset="0"/>
              </a:rPr>
              <a:t>Basit el aletleri</a:t>
            </a:r>
          </a:p>
          <a:p>
            <a:pPr algn="r"/>
            <a:r>
              <a:rPr lang="tr-TR" sz="2400" dirty="0" smtClean="0">
                <a:latin typeface="Trebuchet MS" panose="020B0603020202020204" pitchFamily="34" charset="0"/>
              </a:rPr>
              <a:t>Mutfak gereçleri</a:t>
            </a:r>
            <a:endParaRPr lang="tr-TR" sz="2400" dirty="0">
              <a:latin typeface="Trebuchet MS" panose="020B0603020202020204" pitchFamily="34" charset="0"/>
            </a:endParaRPr>
          </a:p>
        </p:txBody>
      </p:sp>
      <p:pic>
        <p:nvPicPr>
          <p:cNvPr id="3082" name="Picture 10"/>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208" t="12341" r="8230" b="14972"/>
          <a:stretch/>
        </p:blipFill>
        <p:spPr bwMode="auto">
          <a:xfrm>
            <a:off x="44796" y="5011591"/>
            <a:ext cx="1674796" cy="1578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01288" y="5085184"/>
            <a:ext cx="1314222" cy="1515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16" name="Metin kutusu 15"/>
          <p:cNvSpPr txBox="1"/>
          <p:nvPr/>
        </p:nvSpPr>
        <p:spPr>
          <a:xfrm>
            <a:off x="3059832" y="5661248"/>
            <a:ext cx="2535814" cy="830997"/>
          </a:xfrm>
          <a:prstGeom prst="rect">
            <a:avLst/>
          </a:prstGeom>
        </p:spPr>
        <p:txBody>
          <a:bodyPr wrap="square" rtlCol="0">
            <a:spAutoFit/>
          </a:bodyPr>
          <a:lstStyle/>
          <a:p>
            <a:pPr algn="r"/>
            <a:r>
              <a:rPr lang="tr-TR" sz="2400" dirty="0" smtClean="0">
                <a:latin typeface="Trebuchet MS" panose="020B0603020202020204" pitchFamily="34" charset="0"/>
              </a:rPr>
              <a:t>Basınçlı döküm oyuncaklar</a:t>
            </a:r>
          </a:p>
        </p:txBody>
      </p:sp>
    </p:spTree>
    <p:extLst>
      <p:ext uri="{BB962C8B-B14F-4D97-AF65-F5344CB8AC3E}">
        <p14:creationId xmlns:p14="http://schemas.microsoft.com/office/powerpoint/2010/main" val="42251092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530424"/>
            <a:ext cx="8229600" cy="594320"/>
          </a:xfrm>
        </p:spPr>
        <p:txBody>
          <a:bodyPr>
            <a:normAutofit fontScale="90000"/>
          </a:bodyPr>
          <a:lstStyle/>
          <a:p>
            <a:r>
              <a:rPr lang="tr-TR" dirty="0" smtClean="0">
                <a:latin typeface="Trebuchet MS" pitchFamily="34" charset="0"/>
              </a:rPr>
              <a:t>Çinkonun kullanım alanları</a:t>
            </a:r>
            <a:endParaRPr lang="tr-TR" dirty="0">
              <a:latin typeface="Trebuchet MS" pitchFamily="34" charset="0"/>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413"/>
          <a:stretch/>
        </p:blipFill>
        <p:spPr bwMode="auto">
          <a:xfrm>
            <a:off x="323528" y="1684838"/>
            <a:ext cx="2232248" cy="1888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1231033"/>
            <a:ext cx="2575173" cy="2575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etin kutusu 1"/>
          <p:cNvSpPr txBox="1"/>
          <p:nvPr/>
        </p:nvSpPr>
        <p:spPr>
          <a:xfrm>
            <a:off x="2843808" y="1484784"/>
            <a:ext cx="3528392" cy="400110"/>
          </a:xfrm>
          <a:prstGeom prst="rect">
            <a:avLst/>
          </a:prstGeom>
          <a:noFill/>
        </p:spPr>
        <p:txBody>
          <a:bodyPr wrap="square" rtlCol="0">
            <a:spAutoFit/>
          </a:bodyPr>
          <a:lstStyle/>
          <a:p>
            <a:r>
              <a:rPr lang="tr-TR" sz="2000" dirty="0" smtClean="0">
                <a:latin typeface="Trebuchet MS" panose="020B0603020202020204" pitchFamily="34" charset="0"/>
              </a:rPr>
              <a:t>Aydınlatma aksesuarları</a:t>
            </a:r>
            <a:endParaRPr lang="tr-TR" sz="2000" dirty="0">
              <a:latin typeface="Trebuchet MS" panose="020B0603020202020204" pitchFamily="34" charset="0"/>
            </a:endParaRPr>
          </a:p>
        </p:txBody>
      </p:sp>
      <p:pic>
        <p:nvPicPr>
          <p:cNvPr id="410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861048"/>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824" y="3897733"/>
            <a:ext cx="1847850"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Metin kutusu 10"/>
          <p:cNvSpPr txBox="1"/>
          <p:nvPr/>
        </p:nvSpPr>
        <p:spPr>
          <a:xfrm>
            <a:off x="107504" y="5169625"/>
            <a:ext cx="1789759" cy="1015663"/>
          </a:xfrm>
          <a:prstGeom prst="rect">
            <a:avLst/>
          </a:prstGeom>
          <a:noFill/>
        </p:spPr>
        <p:txBody>
          <a:bodyPr wrap="square" rtlCol="0">
            <a:spAutoFit/>
          </a:bodyPr>
          <a:lstStyle/>
          <a:p>
            <a:r>
              <a:rPr lang="tr-TR" sz="2000" dirty="0" smtClean="0">
                <a:latin typeface="Trebuchet MS" panose="020B0603020202020204" pitchFamily="34" charset="0"/>
              </a:rPr>
              <a:t>Golf sopaları</a:t>
            </a:r>
          </a:p>
          <a:p>
            <a:r>
              <a:rPr lang="tr-TR" sz="2000" dirty="0" smtClean="0">
                <a:latin typeface="Trebuchet MS" panose="020B0603020202020204" pitchFamily="34" charset="0"/>
              </a:rPr>
              <a:t>Balıkçılık </a:t>
            </a:r>
          </a:p>
          <a:p>
            <a:r>
              <a:rPr lang="tr-TR" sz="2000" dirty="0" smtClean="0">
                <a:latin typeface="Trebuchet MS" panose="020B0603020202020204" pitchFamily="34" charset="0"/>
              </a:rPr>
              <a:t>malzemeleri</a:t>
            </a:r>
            <a:endParaRPr lang="tr-TR" sz="2000" dirty="0">
              <a:latin typeface="Trebuchet MS" panose="020B0603020202020204" pitchFamily="34" charset="0"/>
            </a:endParaRPr>
          </a:p>
        </p:txBody>
      </p:sp>
      <p:pic>
        <p:nvPicPr>
          <p:cNvPr id="4105"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8184" y="4768850"/>
            <a:ext cx="256222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92690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314400"/>
            <a:ext cx="8229600" cy="594320"/>
          </a:xfrm>
        </p:spPr>
        <p:txBody>
          <a:bodyPr>
            <a:noAutofit/>
          </a:bodyPr>
          <a:lstStyle/>
          <a:p>
            <a:r>
              <a:rPr lang="tr-TR" sz="3600" dirty="0" smtClean="0">
                <a:latin typeface="Trebuchet MS" panose="020B0603020202020204" pitchFamily="34" charset="0"/>
              </a:rPr>
              <a:t>TÜRKİYE ÇİNKO ÜRETİMİ </a:t>
            </a:r>
            <a:endParaRPr lang="tr-TR" sz="3600" dirty="0">
              <a:latin typeface="Trebuchet MS" panose="020B0603020202020204" pitchFamily="34" charset="0"/>
            </a:endParaRPr>
          </a:p>
        </p:txBody>
      </p:sp>
      <p:sp>
        <p:nvSpPr>
          <p:cNvPr id="2" name="Dikdörtgen 1"/>
          <p:cNvSpPr/>
          <p:nvPr/>
        </p:nvSpPr>
        <p:spPr>
          <a:xfrm>
            <a:off x="179512" y="908720"/>
            <a:ext cx="8856984" cy="5909310"/>
          </a:xfrm>
          <a:prstGeom prst="rect">
            <a:avLst/>
          </a:prstGeom>
        </p:spPr>
        <p:txBody>
          <a:bodyPr wrap="square">
            <a:spAutoFit/>
          </a:bodyPr>
          <a:lstStyle/>
          <a:p>
            <a:r>
              <a:rPr lang="tr-TR" sz="2400" b="1" dirty="0" smtClean="0">
                <a:latin typeface="Trebuchet MS" panose="020B0603020202020204" pitchFamily="34" charset="0"/>
              </a:rPr>
              <a:t>İSTANBUL, KOCAELİ, BURSA, KONYA, </a:t>
            </a:r>
          </a:p>
          <a:p>
            <a:r>
              <a:rPr lang="tr-TR" sz="2400" b="1" dirty="0" smtClean="0">
                <a:latin typeface="Trebuchet MS" panose="020B0603020202020204" pitchFamily="34" charset="0"/>
              </a:rPr>
              <a:t>ANKARA, YOZGAT, TRABZON</a:t>
            </a:r>
          </a:p>
          <a:p>
            <a:r>
              <a:rPr lang="tr-TR" sz="2400" b="1" dirty="0" smtClean="0">
                <a:latin typeface="Trebuchet MS" panose="020B0603020202020204" pitchFamily="34" charset="0"/>
              </a:rPr>
              <a:t>KAPASİTELER: 1000-10000 ton/yıl</a:t>
            </a:r>
            <a:endParaRPr lang="tr-TR" b="1" dirty="0" smtClean="0">
              <a:latin typeface="Trebuchet MS" panose="020B0603020202020204" pitchFamily="34" charset="0"/>
            </a:endParaRPr>
          </a:p>
          <a:p>
            <a:r>
              <a:rPr lang="tr-TR" dirty="0" smtClean="0">
                <a:latin typeface="Trebuchet MS" panose="020B0603020202020204" pitchFamily="34" charset="0"/>
              </a:rPr>
              <a:t>PİREKS</a:t>
            </a:r>
            <a:endParaRPr lang="tr-TR" dirty="0">
              <a:latin typeface="Trebuchet MS" panose="020B0603020202020204" pitchFamily="34" charset="0"/>
            </a:endParaRPr>
          </a:p>
          <a:p>
            <a:r>
              <a:rPr lang="tr-TR" dirty="0">
                <a:latin typeface="Trebuchet MS" panose="020B0603020202020204" pitchFamily="34" charset="0"/>
              </a:rPr>
              <a:t>POLY METAL METALURJİ ve DÖKÜM SAN. A.Ş. </a:t>
            </a:r>
          </a:p>
          <a:p>
            <a:r>
              <a:rPr lang="tr-TR" dirty="0">
                <a:latin typeface="Trebuchet MS" panose="020B0603020202020204" pitchFamily="34" charset="0"/>
              </a:rPr>
              <a:t>MEB METAL BİLEŞİKLERİ SANAYİ VE TİCARET A.Ş.  </a:t>
            </a:r>
          </a:p>
          <a:p>
            <a:r>
              <a:rPr lang="tr-TR" dirty="0">
                <a:latin typeface="Trebuchet MS" panose="020B0603020202020204" pitchFamily="34" charset="0"/>
              </a:rPr>
              <a:t>ŞAKİR METAL DÖKÜM SAN. TİC. LTD. ŞTİ. </a:t>
            </a:r>
          </a:p>
          <a:p>
            <a:r>
              <a:rPr lang="tr-TR" dirty="0" smtClean="0">
                <a:latin typeface="Trebuchet MS" panose="020B0603020202020204" pitchFamily="34" charset="0"/>
              </a:rPr>
              <a:t>ALCAST METAL SAN.VE TİC. LTD. ŞTİ</a:t>
            </a:r>
          </a:p>
          <a:p>
            <a:r>
              <a:rPr lang="tr-TR" dirty="0" smtClean="0">
                <a:latin typeface="Trebuchet MS" panose="020B0603020202020204" pitchFamily="34" charset="0"/>
              </a:rPr>
              <a:t>AR </a:t>
            </a:r>
            <a:r>
              <a:rPr lang="tr-TR" dirty="0">
                <a:latin typeface="Trebuchet MS" panose="020B0603020202020204" pitchFamily="34" charset="0"/>
              </a:rPr>
              <a:t>PRES DÖKÜM SANAYİ TİC. LTD.Ş. </a:t>
            </a:r>
          </a:p>
          <a:p>
            <a:r>
              <a:rPr lang="tr-TR" dirty="0" smtClean="0">
                <a:latin typeface="Trebuchet MS" panose="020B0603020202020204" pitchFamily="34" charset="0"/>
              </a:rPr>
              <a:t>BALIKÇIOĞLU </a:t>
            </a:r>
            <a:r>
              <a:rPr lang="tr-TR" dirty="0">
                <a:latin typeface="Trebuchet MS" panose="020B0603020202020204" pitchFamily="34" charset="0"/>
              </a:rPr>
              <a:t>PRES DÖKÜM SAN.A.Ş.</a:t>
            </a:r>
          </a:p>
          <a:p>
            <a:r>
              <a:rPr lang="tr-TR" dirty="0" smtClean="0">
                <a:latin typeface="Trebuchet MS" panose="020B0603020202020204" pitchFamily="34" charset="0"/>
              </a:rPr>
              <a:t>BEYZA </a:t>
            </a:r>
            <a:r>
              <a:rPr lang="tr-TR" dirty="0">
                <a:latin typeface="Trebuchet MS" panose="020B0603020202020204" pitchFamily="34" charset="0"/>
              </a:rPr>
              <a:t>METAL PRES DÖKÜM </a:t>
            </a:r>
            <a:endParaRPr lang="tr-TR" dirty="0" smtClean="0">
              <a:latin typeface="Trebuchet MS" panose="020B0603020202020204" pitchFamily="34" charset="0"/>
            </a:endParaRPr>
          </a:p>
          <a:p>
            <a:r>
              <a:rPr lang="tr-TR" dirty="0">
                <a:latin typeface="Trebuchet MS" panose="020B0603020202020204" pitchFamily="34" charset="0"/>
              </a:rPr>
              <a:t>GÜVEN PRES DÖKÜM </a:t>
            </a:r>
          </a:p>
          <a:p>
            <a:r>
              <a:rPr lang="tr-TR" dirty="0" smtClean="0">
                <a:latin typeface="Trebuchet MS" panose="020B0603020202020204" pitchFamily="34" charset="0"/>
              </a:rPr>
              <a:t>KAĞAN </a:t>
            </a:r>
            <a:r>
              <a:rPr lang="tr-TR" dirty="0">
                <a:latin typeface="Trebuchet MS" panose="020B0603020202020204" pitchFamily="34" charset="0"/>
              </a:rPr>
              <a:t>DÖKÜM VE KALIP </a:t>
            </a:r>
          </a:p>
          <a:p>
            <a:r>
              <a:rPr lang="tr-TR" dirty="0" smtClean="0">
                <a:latin typeface="Trebuchet MS" panose="020B0603020202020204" pitchFamily="34" charset="0"/>
              </a:rPr>
              <a:t>KÜÇÜKARSLANLAR </a:t>
            </a:r>
            <a:r>
              <a:rPr lang="tr-TR" dirty="0">
                <a:latin typeface="Trebuchet MS" panose="020B0603020202020204" pitchFamily="34" charset="0"/>
              </a:rPr>
              <a:t>BAKIR ÇİNKO SAN. VE TİC.A.Ş.</a:t>
            </a:r>
          </a:p>
          <a:p>
            <a:r>
              <a:rPr lang="tr-TR" dirty="0" smtClean="0">
                <a:latin typeface="Trebuchet MS" panose="020B0603020202020204" pitchFamily="34" charset="0"/>
              </a:rPr>
              <a:t>MAZHAR </a:t>
            </a:r>
            <a:r>
              <a:rPr lang="tr-TR" dirty="0">
                <a:latin typeface="Trebuchet MS" panose="020B0603020202020204" pitchFamily="34" charset="0"/>
              </a:rPr>
              <a:t>TANRIKULU </a:t>
            </a:r>
            <a:endParaRPr lang="tr-TR" dirty="0" smtClean="0">
              <a:latin typeface="Trebuchet MS" panose="020B0603020202020204" pitchFamily="34" charset="0"/>
            </a:endParaRPr>
          </a:p>
          <a:p>
            <a:r>
              <a:rPr lang="tr-TR" dirty="0" smtClean="0">
                <a:latin typeface="Trebuchet MS" panose="020B0603020202020204" pitchFamily="34" charset="0"/>
              </a:rPr>
              <a:t>NURMA </a:t>
            </a:r>
            <a:r>
              <a:rPr lang="tr-TR" dirty="0">
                <a:latin typeface="Trebuchet MS" panose="020B0603020202020204" pitchFamily="34" charset="0"/>
              </a:rPr>
              <a:t>HAFİF METAL LTD.ŞTİ. </a:t>
            </a:r>
          </a:p>
          <a:p>
            <a:r>
              <a:rPr lang="tr-TR" dirty="0" smtClean="0">
                <a:latin typeface="Trebuchet MS" panose="020B0603020202020204" pitchFamily="34" charset="0"/>
              </a:rPr>
              <a:t>ÖZFER </a:t>
            </a:r>
            <a:r>
              <a:rPr lang="tr-TR" dirty="0">
                <a:latin typeface="Trebuchet MS" panose="020B0603020202020204" pitchFamily="34" charset="0"/>
              </a:rPr>
              <a:t>DÖKÜM SAN. Ve TİC. LTD. ŞTİ. </a:t>
            </a:r>
          </a:p>
          <a:p>
            <a:r>
              <a:rPr lang="tr-TR" dirty="0">
                <a:latin typeface="Trebuchet MS" panose="020B0603020202020204" pitchFamily="34" charset="0"/>
              </a:rPr>
              <a:t>PROMETAL HAFİF METALLER DÖK.SAN.TİC.LTD.ŞTİ. </a:t>
            </a:r>
            <a:endParaRPr lang="tr-TR" dirty="0" smtClean="0">
              <a:latin typeface="Trebuchet MS" panose="020B0603020202020204" pitchFamily="34" charset="0"/>
            </a:endParaRPr>
          </a:p>
          <a:p>
            <a:r>
              <a:rPr lang="tr-TR" dirty="0">
                <a:latin typeface="Trebuchet MS" panose="020B0603020202020204" pitchFamily="34" charset="0"/>
              </a:rPr>
              <a:t>RUTAŞPRES DÖKÜM  </a:t>
            </a:r>
          </a:p>
          <a:p>
            <a:r>
              <a:rPr lang="tr-TR" dirty="0" err="1">
                <a:latin typeface="Trebuchet MS" panose="020B0603020202020204" pitchFamily="34" charset="0"/>
              </a:rPr>
              <a:t>SIberbronz</a:t>
            </a:r>
            <a:r>
              <a:rPr lang="tr-TR" dirty="0">
                <a:latin typeface="Trebuchet MS" panose="020B0603020202020204" pitchFamily="34" charset="0"/>
              </a:rPr>
              <a:t> DÖKÜM MAKINA ve MÜHENDISLIK LIMITED SIRKETI</a:t>
            </a:r>
            <a:r>
              <a:rPr lang="tr-TR" dirty="0" smtClean="0">
                <a:latin typeface="Trebuchet MS" panose="020B0603020202020204" pitchFamily="34" charset="0"/>
              </a:rPr>
              <a:t>.</a:t>
            </a:r>
            <a:endParaRPr lang="tr-TR" dirty="0">
              <a:latin typeface="Trebuchet MS" panose="020B0603020202020204" pitchFamily="34" charset="0"/>
            </a:endParaRPr>
          </a:p>
        </p:txBody>
      </p:sp>
    </p:spTree>
    <p:extLst>
      <p:ext uri="{BB962C8B-B14F-4D97-AF65-F5344CB8AC3E}">
        <p14:creationId xmlns:p14="http://schemas.microsoft.com/office/powerpoint/2010/main" val="4219492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latin typeface="Trebuchet MS" panose="020B0603020202020204" pitchFamily="34" charset="0"/>
              </a:rPr>
              <a:t>Çinko</a:t>
            </a:r>
            <a:endParaRPr lang="tr-TR" dirty="0">
              <a:latin typeface="Trebuchet MS" panose="020B0603020202020204" pitchFamily="34" charset="0"/>
            </a:endParaRPr>
          </a:p>
        </p:txBody>
      </p:sp>
      <p:sp>
        <p:nvSpPr>
          <p:cNvPr id="3" name="Dikdörtgen 2"/>
          <p:cNvSpPr/>
          <p:nvPr/>
        </p:nvSpPr>
        <p:spPr>
          <a:xfrm>
            <a:off x="251520" y="1394187"/>
            <a:ext cx="8784976" cy="5062924"/>
          </a:xfrm>
          <a:prstGeom prst="rect">
            <a:avLst/>
          </a:prstGeom>
        </p:spPr>
        <p:txBody>
          <a:bodyPr wrap="square">
            <a:spAutoFit/>
          </a:bodyPr>
          <a:lstStyle/>
          <a:p>
            <a:pPr marL="457200" indent="-457200">
              <a:spcBef>
                <a:spcPts val="600"/>
              </a:spcBef>
              <a:buClr>
                <a:schemeClr val="bg2">
                  <a:lumMod val="50000"/>
                </a:schemeClr>
              </a:buClr>
              <a:buFont typeface="Trebuchet MS" panose="020B0603020202020204" pitchFamily="34" charset="0"/>
              <a:buChar char="●"/>
            </a:pPr>
            <a:r>
              <a:rPr lang="tr-TR" sz="2800" dirty="0">
                <a:latin typeface="Trebuchet MS" panose="020B0603020202020204" pitchFamily="34" charset="0"/>
              </a:rPr>
              <a:t>Demir, alüminyum ve bakırdan sonra sanayide en çok kullanılan metal.</a:t>
            </a:r>
          </a:p>
          <a:p>
            <a:pPr marL="457200" indent="-457200">
              <a:spcBef>
                <a:spcPts val="600"/>
              </a:spcBef>
              <a:buClr>
                <a:schemeClr val="bg2">
                  <a:lumMod val="50000"/>
                </a:schemeClr>
              </a:buClr>
              <a:buFont typeface="Trebuchet MS" panose="020B0603020202020204" pitchFamily="34" charset="0"/>
              <a:buChar char="●"/>
            </a:pPr>
            <a:r>
              <a:rPr lang="tr-TR" sz="2800" dirty="0">
                <a:latin typeface="Trebuchet MS" panose="020B0603020202020204" pitchFamily="34" charset="0"/>
              </a:rPr>
              <a:t>Dünyada çinko cevher üretimi 8 milyon ton, hurdadan çinko üretimi 0.5 milyon ton civarında.</a:t>
            </a:r>
          </a:p>
          <a:p>
            <a:pPr marL="457200" indent="-457200">
              <a:spcBef>
                <a:spcPts val="600"/>
              </a:spcBef>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Görünür metal çinko rezervi dünyada yaklaşık 200 milyon ton.</a:t>
            </a:r>
          </a:p>
          <a:p>
            <a:pPr marL="457200" indent="-457200">
              <a:spcBef>
                <a:spcPts val="600"/>
              </a:spcBef>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2013 </a:t>
            </a:r>
            <a:r>
              <a:rPr lang="tr-TR" sz="2800" dirty="0">
                <a:latin typeface="Trebuchet MS" panose="020B0603020202020204" pitchFamily="34" charset="0"/>
              </a:rPr>
              <a:t>yılı itibarıyla dünya çinko rezervlerinin yaklaşık %25’i Avustralya’da, onu sırasıyla Çin, Peru, Meksika ve Hindistan takip ediyor ve bu beş ülke dünya çinko rezervlerinin yaklaşık %64’üne sahip. </a:t>
            </a:r>
          </a:p>
        </p:txBody>
      </p:sp>
    </p:spTree>
    <p:extLst>
      <p:ext uri="{BB962C8B-B14F-4D97-AF65-F5344CB8AC3E}">
        <p14:creationId xmlns:p14="http://schemas.microsoft.com/office/powerpoint/2010/main" val="39374076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latin typeface="Trebuchet MS" pitchFamily="34" charset="0"/>
              </a:rPr>
              <a:t>Çinkonun geri kazanımı</a:t>
            </a:r>
            <a:endParaRPr lang="tr-TR" dirty="0">
              <a:latin typeface="Trebuchet MS" pitchFamily="34" charset="0"/>
            </a:endParaRPr>
          </a:p>
        </p:txBody>
      </p:sp>
      <p:sp>
        <p:nvSpPr>
          <p:cNvPr id="2" name="Dikdörtgen 1"/>
          <p:cNvSpPr/>
          <p:nvPr/>
        </p:nvSpPr>
        <p:spPr>
          <a:xfrm>
            <a:off x="323528" y="1329730"/>
            <a:ext cx="8424936" cy="3539430"/>
          </a:xfrm>
          <a:prstGeom prst="rect">
            <a:avLst/>
          </a:prstGeom>
        </p:spPr>
        <p:txBody>
          <a:bodyPr wrap="square">
            <a:spAutoFit/>
          </a:bodyPr>
          <a:lstStyle/>
          <a:p>
            <a:r>
              <a:rPr lang="tr-TR" sz="2800" dirty="0" smtClean="0">
                <a:latin typeface="Trebuchet MS" panose="020B0603020202020204" pitchFamily="34" charset="0"/>
              </a:rPr>
              <a:t>Halen dünya genelinde tüketilen çinko alaşımlarının %75 kadarı cevherlerinden kalan %25’lik kısmı ise geri kazanımdan gelmektedir.</a:t>
            </a:r>
          </a:p>
          <a:p>
            <a:r>
              <a:rPr lang="tr-TR" sz="2800" dirty="0" smtClean="0">
                <a:latin typeface="Trebuchet MS" panose="020B0603020202020204" pitchFamily="34" charset="0"/>
              </a:rPr>
              <a:t>Toplanan çinko alaşımlı</a:t>
            </a:r>
          </a:p>
          <a:p>
            <a:r>
              <a:rPr lang="tr-TR" sz="2800" dirty="0" smtClean="0">
                <a:latin typeface="Trebuchet MS" panose="020B0603020202020204" pitchFamily="34" charset="0"/>
              </a:rPr>
              <a:t>ürünlerin %90’ı çinko </a:t>
            </a:r>
          </a:p>
          <a:p>
            <a:r>
              <a:rPr lang="tr-TR" sz="2800" dirty="0" smtClean="0">
                <a:latin typeface="Trebuchet MS" panose="020B0603020202020204" pitchFamily="34" charset="0"/>
              </a:rPr>
              <a:t>olarak geri </a:t>
            </a:r>
          </a:p>
          <a:p>
            <a:r>
              <a:rPr lang="tr-TR" sz="2800" dirty="0" smtClean="0">
                <a:latin typeface="Trebuchet MS" panose="020B0603020202020204" pitchFamily="34" charset="0"/>
              </a:rPr>
              <a:t>kazanılmaktadır.</a:t>
            </a:r>
          </a:p>
          <a:p>
            <a:endParaRPr lang="en-US" sz="2800" dirty="0" smtClean="0">
              <a:latin typeface="Trebuchet MS" panose="020B0603020202020204" pitchFamily="34" charset="0"/>
            </a:endParaRPr>
          </a:p>
        </p:txBody>
      </p:sp>
      <p:pic>
        <p:nvPicPr>
          <p:cNvPr id="409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l="4197" t="4398" r="6572"/>
          <a:stretch>
            <a:fillRect/>
          </a:stretch>
        </p:blipFill>
        <p:spPr bwMode="auto">
          <a:xfrm>
            <a:off x="4427984" y="2708920"/>
            <a:ext cx="4392488" cy="4149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20615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74848" y="458416"/>
            <a:ext cx="8229600" cy="594320"/>
          </a:xfrm>
        </p:spPr>
        <p:txBody>
          <a:bodyPr>
            <a:noAutofit/>
          </a:bodyPr>
          <a:lstStyle/>
          <a:p>
            <a:r>
              <a:rPr lang="tr-TR" sz="4400" dirty="0" smtClean="0">
                <a:latin typeface="Trebuchet MS" panose="020B0603020202020204" pitchFamily="34" charset="0"/>
              </a:rPr>
              <a:t>Çinko ve sağlık </a:t>
            </a:r>
            <a:endParaRPr lang="tr-TR" sz="4400" dirty="0">
              <a:latin typeface="Trebuchet MS" panose="020B0603020202020204" pitchFamily="34" charset="0"/>
            </a:endParaRPr>
          </a:p>
        </p:txBody>
      </p:sp>
      <p:pic>
        <p:nvPicPr>
          <p:cNvPr id="2253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4677"/>
          <a:stretch/>
        </p:blipFill>
        <p:spPr bwMode="auto">
          <a:xfrm>
            <a:off x="536470" y="1171712"/>
            <a:ext cx="7776864" cy="2905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120" t="12575" r="5085" b="28555"/>
          <a:stretch/>
        </p:blipFill>
        <p:spPr bwMode="auto">
          <a:xfrm>
            <a:off x="533843" y="4146742"/>
            <a:ext cx="7779492" cy="2378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27807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uminum pucking scrap metal"/>
          <p:cNvPicPr>
            <a:picLocks noChangeAspect="1" noChangeArrowheads="1"/>
          </p:cNvPicPr>
          <p:nvPr/>
        </p:nvPicPr>
        <p:blipFill>
          <a:blip r:embed="rId2" cstate="print"/>
          <a:srcRect l="5177"/>
          <a:stretch>
            <a:fillRect/>
          </a:stretch>
        </p:blipFill>
        <p:spPr bwMode="auto">
          <a:xfrm>
            <a:off x="0" y="-1"/>
            <a:ext cx="2184726" cy="2206800"/>
          </a:xfrm>
          <a:prstGeom prst="rect">
            <a:avLst/>
          </a:prstGeom>
          <a:noFill/>
        </p:spPr>
      </p:pic>
      <p:pic>
        <p:nvPicPr>
          <p:cNvPr id="1034" name="Picture 10" descr="http://www.schlenk.com/fileadmin/templates/img/content_slider/01_bg_metallfolien.jpg"/>
          <p:cNvPicPr>
            <a:picLocks noChangeAspect="1" noChangeArrowheads="1"/>
          </p:cNvPicPr>
          <p:nvPr/>
        </p:nvPicPr>
        <p:blipFill>
          <a:blip r:embed="rId3" cstate="print"/>
          <a:srcRect r="23630"/>
          <a:stretch>
            <a:fillRect/>
          </a:stretch>
        </p:blipFill>
        <p:spPr bwMode="auto">
          <a:xfrm>
            <a:off x="1907703" y="0"/>
            <a:ext cx="4463876" cy="2206800"/>
          </a:xfrm>
          <a:prstGeom prst="rect">
            <a:avLst/>
          </a:prstGeom>
          <a:noFill/>
        </p:spPr>
      </p:pic>
      <p:pic>
        <p:nvPicPr>
          <p:cNvPr id="1030" name="Picture 6" descr="Aluminium Diamond Plates  1">
            <a:hlinkClick r:id="rId4"/>
          </p:cNvPr>
          <p:cNvPicPr>
            <a:picLocks noChangeAspect="1" noChangeArrowheads="1"/>
          </p:cNvPicPr>
          <p:nvPr/>
        </p:nvPicPr>
        <p:blipFill>
          <a:blip r:embed="rId5" cstate="print"/>
          <a:srcRect t="55124" r="41134" b="5501"/>
          <a:stretch>
            <a:fillRect/>
          </a:stretch>
        </p:blipFill>
        <p:spPr bwMode="auto">
          <a:xfrm>
            <a:off x="4211959" y="0"/>
            <a:ext cx="4932041" cy="2204864"/>
          </a:xfrm>
          <a:prstGeom prst="rect">
            <a:avLst/>
          </a:prstGeom>
          <a:noFill/>
        </p:spPr>
      </p:pic>
      <p:sp>
        <p:nvSpPr>
          <p:cNvPr id="9" name="Metin kutusu 1"/>
          <p:cNvSpPr txBox="1"/>
          <p:nvPr/>
        </p:nvSpPr>
        <p:spPr>
          <a:xfrm>
            <a:off x="323528" y="4653136"/>
            <a:ext cx="8352928" cy="923330"/>
          </a:xfrm>
          <a:prstGeom prst="rect">
            <a:avLst/>
          </a:prstGeom>
          <a:noFill/>
        </p:spPr>
        <p:txBody>
          <a:bodyPr wrap="square" rtlCol="0">
            <a:spAutoFit/>
          </a:bodyPr>
          <a:lstStyle/>
          <a:p>
            <a:pPr algn="r"/>
            <a:r>
              <a:rPr lang="tr-TR" sz="5400" dirty="0" smtClean="0">
                <a:latin typeface="Trebuchet MS" panose="020B0603020202020204" pitchFamily="34" charset="0"/>
              </a:rPr>
              <a:t>magnezyum</a:t>
            </a:r>
          </a:p>
        </p:txBody>
      </p:sp>
    </p:spTree>
    <p:extLst>
      <p:ext uri="{BB962C8B-B14F-4D97-AF65-F5344CB8AC3E}">
        <p14:creationId xmlns:p14="http://schemas.microsoft.com/office/powerpoint/2010/main" val="18356828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2432"/>
            <a:ext cx="7344816" cy="594320"/>
          </a:xfrm>
        </p:spPr>
        <p:txBody>
          <a:bodyPr>
            <a:normAutofit fontScale="90000"/>
          </a:bodyPr>
          <a:lstStyle/>
          <a:p>
            <a:r>
              <a:rPr lang="tr-TR" dirty="0" smtClean="0">
                <a:latin typeface="Trebuchet MS" panose="020B0603020202020204" pitchFamily="34" charset="0"/>
              </a:rPr>
              <a:t>Magnezyum</a:t>
            </a:r>
            <a:endParaRPr lang="tr-TR" dirty="0">
              <a:latin typeface="Trebuchet MS" panose="020B0603020202020204" pitchFamily="34" charset="0"/>
            </a:endParaRPr>
          </a:p>
        </p:txBody>
      </p:sp>
      <p:pic>
        <p:nvPicPr>
          <p:cNvPr id="90114" name="Picture 2"/>
          <p:cNvPicPr>
            <a:picLocks noChangeAspect="1" noChangeArrowheads="1"/>
          </p:cNvPicPr>
          <p:nvPr/>
        </p:nvPicPr>
        <p:blipFill>
          <a:blip r:embed="rId2" cstate="print"/>
          <a:srcRect l="14662" t="40969" r="16712" b="9813"/>
          <a:stretch>
            <a:fillRect/>
          </a:stretch>
        </p:blipFill>
        <p:spPr bwMode="auto">
          <a:xfrm>
            <a:off x="251520" y="3212976"/>
            <a:ext cx="8605464" cy="3469945"/>
          </a:xfrm>
          <a:prstGeom prst="rect">
            <a:avLst/>
          </a:prstGeom>
          <a:noFill/>
          <a:ln w="9525">
            <a:noFill/>
            <a:miter lim="800000"/>
            <a:headEnd/>
            <a:tailEnd/>
          </a:ln>
        </p:spPr>
      </p:pic>
      <p:pic>
        <p:nvPicPr>
          <p:cNvPr id="90115" name="Picture 3"/>
          <p:cNvPicPr>
            <a:picLocks noChangeAspect="1" noChangeArrowheads="1"/>
          </p:cNvPicPr>
          <p:nvPr/>
        </p:nvPicPr>
        <p:blipFill rotWithShape="1">
          <a:blip r:embed="rId3" cstate="print"/>
          <a:srcRect l="15373" t="26375" r="27583" b="28344"/>
          <a:stretch/>
        </p:blipFill>
        <p:spPr bwMode="auto">
          <a:xfrm>
            <a:off x="1242080" y="1302266"/>
            <a:ext cx="7632000" cy="3406015"/>
          </a:xfrm>
          <a:prstGeom prst="rect">
            <a:avLst/>
          </a:prstGeom>
          <a:noFill/>
          <a:ln w="9525">
            <a:noFill/>
            <a:miter lim="800000"/>
            <a:headEnd/>
            <a:tailEnd/>
          </a:ln>
        </p:spPr>
      </p:pic>
      <p:sp>
        <p:nvSpPr>
          <p:cNvPr id="2" name="Serbest Form 1"/>
          <p:cNvSpPr/>
          <p:nvPr/>
        </p:nvSpPr>
        <p:spPr>
          <a:xfrm>
            <a:off x="910302" y="2704699"/>
            <a:ext cx="263980" cy="1645920"/>
          </a:xfrm>
          <a:custGeom>
            <a:avLst/>
            <a:gdLst>
              <a:gd name="connsiteX0" fmla="*/ 129226 w 263980"/>
              <a:gd name="connsiteY0" fmla="*/ 1645920 h 1645920"/>
              <a:gd name="connsiteX1" fmla="*/ 4098 w 263980"/>
              <a:gd name="connsiteY1" fmla="*/ 625642 h 1645920"/>
              <a:gd name="connsiteX2" fmla="*/ 263980 w 263980"/>
              <a:gd name="connsiteY2" fmla="*/ 0 h 1645920"/>
              <a:gd name="connsiteX3" fmla="*/ 263980 w 263980"/>
              <a:gd name="connsiteY3" fmla="*/ 0 h 1645920"/>
            </a:gdLst>
            <a:ahLst/>
            <a:cxnLst>
              <a:cxn ang="0">
                <a:pos x="connsiteX0" y="connsiteY0"/>
              </a:cxn>
              <a:cxn ang="0">
                <a:pos x="connsiteX1" y="connsiteY1"/>
              </a:cxn>
              <a:cxn ang="0">
                <a:pos x="connsiteX2" y="connsiteY2"/>
              </a:cxn>
              <a:cxn ang="0">
                <a:pos x="connsiteX3" y="connsiteY3"/>
              </a:cxn>
            </a:cxnLst>
            <a:rect l="l" t="t" r="r" b="b"/>
            <a:pathLst>
              <a:path w="263980" h="1645920">
                <a:moveTo>
                  <a:pt x="129226" y="1645920"/>
                </a:moveTo>
                <a:cubicBezTo>
                  <a:pt x="55432" y="1272941"/>
                  <a:pt x="-18361" y="899962"/>
                  <a:pt x="4098" y="625642"/>
                </a:cubicBezTo>
                <a:cubicBezTo>
                  <a:pt x="26557" y="351322"/>
                  <a:pt x="263980" y="0"/>
                  <a:pt x="263980" y="0"/>
                </a:cubicBezTo>
                <a:lnTo>
                  <a:pt x="263980" y="0"/>
                </a:lnTo>
              </a:path>
            </a:pathLst>
          </a:custGeom>
          <a:noFill/>
          <a:ln w="4762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070113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323528" y="1620083"/>
            <a:ext cx="8424936" cy="4832092"/>
          </a:xfrm>
          <a:prstGeom prst="rect">
            <a:avLst/>
          </a:prstGeom>
        </p:spPr>
        <p:txBody>
          <a:bodyPr wrap="square">
            <a:spAutoFit/>
          </a:bodyPr>
          <a:lstStyle/>
          <a:p>
            <a:r>
              <a:rPr lang="tr-TR" sz="2800" dirty="0" smtClean="0">
                <a:latin typeface="Trebuchet MS" panose="020B0603020202020204" pitchFamily="34" charset="0"/>
              </a:rPr>
              <a:t>Atom çapı: 0.320 </a:t>
            </a:r>
          </a:p>
          <a:p>
            <a:r>
              <a:rPr lang="tr-TR" sz="2800" dirty="0" smtClean="0">
                <a:latin typeface="Trebuchet MS" panose="020B0603020202020204" pitchFamily="34" charset="0"/>
              </a:rPr>
              <a:t>Atom </a:t>
            </a:r>
            <a:r>
              <a:rPr lang="tr-TR" sz="2800" dirty="0" err="1" smtClean="0">
                <a:latin typeface="Trebuchet MS" pitchFamily="34" charset="0"/>
              </a:rPr>
              <a:t>no</a:t>
            </a:r>
            <a:r>
              <a:rPr lang="tr-TR" sz="2800" dirty="0" smtClean="0">
                <a:latin typeface="Trebuchet MS" pitchFamily="34" charset="0"/>
              </a:rPr>
              <a:t>: 12</a:t>
            </a:r>
          </a:p>
          <a:p>
            <a:r>
              <a:rPr lang="tr-TR" sz="2800" dirty="0" smtClean="0">
                <a:latin typeface="Trebuchet MS" pitchFamily="34" charset="0"/>
              </a:rPr>
              <a:t>Atom kütlesi: </a:t>
            </a:r>
            <a:r>
              <a:rPr lang="tr-TR" sz="2800" dirty="0">
                <a:latin typeface="Trebuchet MS" panose="020B0603020202020204" pitchFamily="34" charset="0"/>
              </a:rPr>
              <a:t>24.305 </a:t>
            </a:r>
            <a:endParaRPr lang="tr-TR" sz="2800" dirty="0" smtClean="0">
              <a:latin typeface="Trebuchet MS" pitchFamily="34" charset="0"/>
            </a:endParaRPr>
          </a:p>
          <a:p>
            <a:r>
              <a:rPr lang="tr-TR" sz="2800" dirty="0" smtClean="0">
                <a:latin typeface="Trebuchet MS" pitchFamily="34" charset="0"/>
              </a:rPr>
              <a:t>Elektron konfigürasyonu: </a:t>
            </a:r>
            <a:r>
              <a:rPr lang="tr-TR" sz="2800" dirty="0">
                <a:latin typeface="Trebuchet MS" panose="020B0603020202020204" pitchFamily="34" charset="0"/>
              </a:rPr>
              <a:t>[Ne] 3s</a:t>
            </a:r>
            <a:r>
              <a:rPr lang="tr-TR" sz="2800" baseline="30000" dirty="0">
                <a:latin typeface="Trebuchet MS" panose="020B0603020202020204" pitchFamily="34" charset="0"/>
              </a:rPr>
              <a:t>2</a:t>
            </a:r>
            <a:r>
              <a:rPr lang="tr-TR" sz="2800" dirty="0">
                <a:latin typeface="Trebuchet MS" panose="020B0603020202020204" pitchFamily="34" charset="0"/>
              </a:rPr>
              <a:t> </a:t>
            </a:r>
            <a:endParaRPr lang="tr-TR" sz="2800" dirty="0" smtClean="0">
              <a:latin typeface="Trebuchet MS" pitchFamily="34" charset="0"/>
            </a:endParaRPr>
          </a:p>
          <a:p>
            <a:r>
              <a:rPr lang="tr-TR" sz="2800" dirty="0" smtClean="0">
                <a:latin typeface="Trebuchet MS" pitchFamily="34" charset="0"/>
              </a:rPr>
              <a:t>Yoğunluk: </a:t>
            </a:r>
            <a:r>
              <a:rPr lang="tr-TR" sz="2800" dirty="0">
                <a:latin typeface="Trebuchet MS" pitchFamily="34" charset="0"/>
              </a:rPr>
              <a:t>1.738 g/ cm</a:t>
            </a:r>
            <a:r>
              <a:rPr lang="tr-TR" sz="2800" baseline="30000" dirty="0">
                <a:latin typeface="Trebuchet MS" pitchFamily="34" charset="0"/>
              </a:rPr>
              <a:t>3</a:t>
            </a:r>
          </a:p>
          <a:p>
            <a:r>
              <a:rPr lang="tr-TR" sz="2800" dirty="0" smtClean="0">
                <a:latin typeface="Trebuchet MS" pitchFamily="34" charset="0"/>
              </a:rPr>
              <a:t>Ergime noktası: 650</a:t>
            </a:r>
            <a:r>
              <a:rPr lang="tr-TR" sz="2800" dirty="0" smtClean="0">
                <a:latin typeface="Trebuchet MS" pitchFamily="34" charset="0"/>
                <a:sym typeface="Symbol"/>
              </a:rPr>
              <a:t></a:t>
            </a:r>
            <a:r>
              <a:rPr lang="tr-TR" sz="2800" dirty="0" smtClean="0">
                <a:latin typeface="Trebuchet MS" pitchFamily="34" charset="0"/>
              </a:rPr>
              <a:t>C</a:t>
            </a:r>
          </a:p>
          <a:p>
            <a:r>
              <a:rPr lang="tr-TR" sz="2800" dirty="0" err="1" smtClean="0">
                <a:latin typeface="Trebuchet MS" pitchFamily="34" charset="0"/>
              </a:rPr>
              <a:t>Elektronegativite</a:t>
            </a:r>
            <a:r>
              <a:rPr lang="tr-TR" sz="2800" dirty="0" smtClean="0">
                <a:latin typeface="Trebuchet MS" pitchFamily="34" charset="0"/>
              </a:rPr>
              <a:t>: 1.310</a:t>
            </a:r>
            <a:endParaRPr lang="tr-TR" sz="2800" dirty="0">
              <a:latin typeface="Trebuchet MS" pitchFamily="34" charset="0"/>
            </a:endParaRPr>
          </a:p>
          <a:p>
            <a:r>
              <a:rPr lang="tr-TR" sz="2800" dirty="0" smtClean="0">
                <a:latin typeface="Trebuchet MS" pitchFamily="34" charset="0"/>
              </a:rPr>
              <a:t>Isıl genleşme katsayısı: 25.2</a:t>
            </a:r>
            <a:r>
              <a:rPr lang="tr-TR" sz="2000" dirty="0" smtClean="0">
                <a:latin typeface="Trebuchet MS" pitchFamily="34" charset="0"/>
              </a:rPr>
              <a:t>x</a:t>
            </a:r>
            <a:r>
              <a:rPr lang="tr-TR" sz="2800" dirty="0" smtClean="0">
                <a:latin typeface="Trebuchet MS" pitchFamily="34" charset="0"/>
              </a:rPr>
              <a:t>10</a:t>
            </a:r>
            <a:r>
              <a:rPr lang="tr-TR" sz="2800" baseline="30000" dirty="0" smtClean="0">
                <a:latin typeface="Trebuchet MS" pitchFamily="34" charset="0"/>
              </a:rPr>
              <a:t>6</a:t>
            </a:r>
            <a:r>
              <a:rPr lang="tr-TR" sz="2800" dirty="0" smtClean="0">
                <a:latin typeface="Trebuchet MS" pitchFamily="34" charset="0"/>
              </a:rPr>
              <a:t>/K</a:t>
            </a:r>
            <a:endParaRPr lang="tr-TR" sz="2800" dirty="0">
              <a:latin typeface="Trebuchet MS" pitchFamily="34" charset="0"/>
            </a:endParaRPr>
          </a:p>
          <a:p>
            <a:r>
              <a:rPr lang="tr-TR" sz="2800" dirty="0" smtClean="0">
                <a:latin typeface="Trebuchet MS" pitchFamily="34" charset="0"/>
              </a:rPr>
              <a:t>Buharlaşma noktası: 1090</a:t>
            </a:r>
            <a:r>
              <a:rPr lang="tr-TR" sz="2800" dirty="0" smtClean="0">
                <a:latin typeface="Trebuchet MS" pitchFamily="34" charset="0"/>
                <a:sym typeface="Symbol"/>
              </a:rPr>
              <a:t></a:t>
            </a:r>
            <a:r>
              <a:rPr lang="tr-TR" sz="2800" dirty="0" smtClean="0">
                <a:latin typeface="Trebuchet MS" pitchFamily="34" charset="0"/>
              </a:rPr>
              <a:t>C</a:t>
            </a:r>
            <a:endParaRPr lang="tr-TR" sz="2800" dirty="0">
              <a:latin typeface="Trebuchet MS" pitchFamily="34" charset="0"/>
            </a:endParaRPr>
          </a:p>
          <a:p>
            <a:r>
              <a:rPr lang="tr-TR" sz="2800" dirty="0" smtClean="0">
                <a:latin typeface="Trebuchet MS" pitchFamily="34" charset="0"/>
              </a:rPr>
              <a:t>Kristal yapısı: </a:t>
            </a:r>
            <a:r>
              <a:rPr lang="tr-TR" sz="2800" dirty="0">
                <a:latin typeface="Trebuchet MS" pitchFamily="34" charset="0"/>
              </a:rPr>
              <a:t>Close-</a:t>
            </a:r>
            <a:r>
              <a:rPr lang="tr-TR" sz="2800" dirty="0" err="1">
                <a:latin typeface="Trebuchet MS" pitchFamily="34" charset="0"/>
              </a:rPr>
              <a:t>packed</a:t>
            </a:r>
            <a:r>
              <a:rPr lang="tr-TR" sz="2800" dirty="0">
                <a:latin typeface="Trebuchet MS" pitchFamily="34" charset="0"/>
              </a:rPr>
              <a:t> </a:t>
            </a:r>
            <a:r>
              <a:rPr lang="tr-TR" sz="2800" dirty="0" err="1">
                <a:latin typeface="Trebuchet MS" pitchFamily="34" charset="0"/>
              </a:rPr>
              <a:t>hexagonal</a:t>
            </a:r>
            <a:endParaRPr lang="tr-TR" sz="2800" dirty="0">
              <a:latin typeface="Trebuchet MS" pitchFamily="34" charset="0"/>
            </a:endParaRPr>
          </a:p>
          <a:p>
            <a:r>
              <a:rPr lang="tr-TR" sz="2800" i="1" dirty="0" smtClean="0">
                <a:latin typeface="Trebuchet MS" pitchFamily="34" charset="0"/>
              </a:rPr>
              <a:t>a: </a:t>
            </a:r>
            <a:r>
              <a:rPr lang="tr-TR" sz="2800" dirty="0" smtClean="0">
                <a:latin typeface="Trebuchet MS" pitchFamily="34" charset="0"/>
              </a:rPr>
              <a:t> 0.32092 / </a:t>
            </a:r>
            <a:r>
              <a:rPr lang="tr-TR" sz="2800" i="1" dirty="0" smtClean="0">
                <a:latin typeface="Trebuchet MS" pitchFamily="34" charset="0"/>
              </a:rPr>
              <a:t>c: </a:t>
            </a:r>
            <a:r>
              <a:rPr lang="tr-TR" sz="2800" dirty="0" smtClean="0">
                <a:latin typeface="Trebuchet MS" pitchFamily="34" charset="0"/>
              </a:rPr>
              <a:t> 0.52105   </a:t>
            </a:r>
            <a:r>
              <a:rPr lang="tr-TR" sz="2800" i="1" dirty="0" smtClean="0">
                <a:latin typeface="Trebuchet MS" pitchFamily="34" charset="0"/>
              </a:rPr>
              <a:t>c </a:t>
            </a:r>
            <a:r>
              <a:rPr lang="tr-TR" sz="2800" dirty="0">
                <a:latin typeface="Trebuchet MS" pitchFamily="34" charset="0"/>
              </a:rPr>
              <a:t>/</a:t>
            </a:r>
            <a:r>
              <a:rPr lang="tr-TR" sz="2800" i="1" dirty="0" smtClean="0">
                <a:latin typeface="Trebuchet MS" pitchFamily="34" charset="0"/>
              </a:rPr>
              <a:t>a: </a:t>
            </a:r>
            <a:r>
              <a:rPr lang="tr-TR" sz="2800" dirty="0" smtClean="0">
                <a:latin typeface="Trebuchet MS" pitchFamily="34" charset="0"/>
              </a:rPr>
              <a:t> 1.633</a:t>
            </a:r>
          </a:p>
        </p:txBody>
      </p:sp>
      <p:sp>
        <p:nvSpPr>
          <p:cNvPr id="4" name="3 Metin kutusu"/>
          <p:cNvSpPr txBox="1"/>
          <p:nvPr/>
        </p:nvSpPr>
        <p:spPr>
          <a:xfrm>
            <a:off x="323528" y="692696"/>
            <a:ext cx="882047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Magnezyumun özellikleri</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0521264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548680"/>
            <a:ext cx="7344816" cy="594320"/>
          </a:xfrm>
        </p:spPr>
        <p:txBody>
          <a:bodyPr>
            <a:normAutofit fontScale="90000"/>
          </a:bodyPr>
          <a:lstStyle/>
          <a:p>
            <a:r>
              <a:rPr lang="tr-TR" dirty="0" smtClean="0">
                <a:latin typeface="Trebuchet MS" panose="020B0603020202020204" pitchFamily="34" charset="0"/>
              </a:rPr>
              <a:t>Mg tarihçe </a:t>
            </a:r>
            <a:endParaRPr lang="tr-TR" dirty="0">
              <a:latin typeface="Trebuchet MS" panose="020B0603020202020204" pitchFamily="34" charset="0"/>
            </a:endParaRPr>
          </a:p>
        </p:txBody>
      </p:sp>
      <p:sp>
        <p:nvSpPr>
          <p:cNvPr id="3" name="2 Dikdörtgen"/>
          <p:cNvSpPr/>
          <p:nvPr/>
        </p:nvSpPr>
        <p:spPr>
          <a:xfrm>
            <a:off x="395536" y="1271657"/>
            <a:ext cx="8568952" cy="5262979"/>
          </a:xfrm>
          <a:prstGeom prst="rect">
            <a:avLst/>
          </a:prstGeom>
        </p:spPr>
        <p:txBody>
          <a:bodyPr wrap="square">
            <a:spAutoFit/>
          </a:bodyPr>
          <a:lstStyle/>
          <a:p>
            <a:r>
              <a:rPr lang="tr-TR" sz="2400" dirty="0" smtClean="0">
                <a:latin typeface="Trebuchet MS" pitchFamily="34" charset="0"/>
              </a:rPr>
              <a:t>Adını Yunanistan’ın </a:t>
            </a:r>
            <a:r>
              <a:rPr lang="tr-TR" sz="2400" dirty="0" err="1" smtClean="0">
                <a:latin typeface="Trebuchet MS" pitchFamily="34" charset="0"/>
              </a:rPr>
              <a:t>Magnesia</a:t>
            </a:r>
            <a:r>
              <a:rPr lang="tr-TR" sz="2400" dirty="0" smtClean="0">
                <a:latin typeface="Trebuchet MS" pitchFamily="34" charset="0"/>
              </a:rPr>
              <a:t> bölgesinden almış.</a:t>
            </a:r>
          </a:p>
          <a:p>
            <a:endParaRPr lang="tr-TR" sz="2400" dirty="0" smtClean="0">
              <a:latin typeface="Trebuchet MS" pitchFamily="34" charset="0"/>
            </a:endParaRPr>
          </a:p>
          <a:p>
            <a:r>
              <a:rPr lang="tr-TR" sz="2400" dirty="0" smtClean="0">
                <a:latin typeface="Trebuchet MS" pitchFamily="34" charset="0"/>
              </a:rPr>
              <a:t>1618’de İngiltere’de bir çiftçi ineklerine bir kuyudan su    vermek ister. İnekler bu suyu acı tadı nedeniyle içmez. Çiftçi bu suyun yaraları ve cilt rahatsızlıklarını giderdiğini fark eder.</a:t>
            </a:r>
          </a:p>
          <a:p>
            <a:endParaRPr lang="tr-TR" sz="2400" dirty="0" smtClean="0">
              <a:latin typeface="Trebuchet MS" pitchFamily="34" charset="0"/>
            </a:endParaRPr>
          </a:p>
          <a:p>
            <a:r>
              <a:rPr lang="tr-TR" sz="2400" dirty="0" smtClean="0">
                <a:latin typeface="Trebuchet MS" pitchFamily="34" charset="0"/>
              </a:rPr>
              <a:t>Bu sudan elde edilen madde </a:t>
            </a:r>
            <a:r>
              <a:rPr lang="tr-TR" sz="2400" b="1" dirty="0" err="1" smtClean="0">
                <a:latin typeface="Trebuchet MS" pitchFamily="34" charset="0"/>
              </a:rPr>
              <a:t>Epsom</a:t>
            </a:r>
            <a:r>
              <a:rPr lang="tr-TR" sz="2400" b="1" dirty="0" smtClean="0">
                <a:latin typeface="Trebuchet MS" pitchFamily="34" charset="0"/>
              </a:rPr>
              <a:t> tuzları </a:t>
            </a:r>
            <a:r>
              <a:rPr lang="tr-TR" sz="2400" dirty="0" smtClean="0">
                <a:latin typeface="Trebuchet MS" pitchFamily="34" charset="0"/>
              </a:rPr>
              <a:t>olarak ün yapmış, bunun hidratlı magnezyum sülfat olduğu </a:t>
            </a:r>
            <a:r>
              <a:rPr lang="tr-TR" sz="2400" dirty="0" smtClean="0">
                <a:latin typeface="Trebuchet MS" pitchFamily="34" charset="0"/>
              </a:rPr>
              <a:t>anlaşılmıştır: </a:t>
            </a:r>
            <a:r>
              <a:rPr lang="en-US" sz="2400" dirty="0" smtClean="0">
                <a:latin typeface="Trebuchet MS" pitchFamily="34" charset="0"/>
              </a:rPr>
              <a:t>MgSO</a:t>
            </a:r>
            <a:r>
              <a:rPr lang="en-US" sz="2400" baseline="-25000" dirty="0" smtClean="0">
                <a:latin typeface="Trebuchet MS" pitchFamily="34" charset="0"/>
              </a:rPr>
              <a:t>4</a:t>
            </a:r>
            <a:r>
              <a:rPr lang="en-US" sz="2400" dirty="0" smtClean="0">
                <a:latin typeface="Trebuchet MS" pitchFamily="34" charset="0"/>
              </a:rPr>
              <a:t>·7 H</a:t>
            </a:r>
            <a:r>
              <a:rPr lang="en-US" sz="2400" baseline="-25000" dirty="0" smtClean="0">
                <a:latin typeface="Trebuchet MS" pitchFamily="34" charset="0"/>
              </a:rPr>
              <a:t>2</a:t>
            </a:r>
            <a:r>
              <a:rPr lang="en-US" sz="2400" dirty="0" smtClean="0">
                <a:latin typeface="Trebuchet MS" pitchFamily="34" charset="0"/>
              </a:rPr>
              <a:t>O.</a:t>
            </a:r>
          </a:p>
          <a:p>
            <a:endParaRPr lang="tr-TR" sz="2400" dirty="0" smtClean="0">
              <a:latin typeface="Trebuchet MS" pitchFamily="34" charset="0"/>
            </a:endParaRPr>
          </a:p>
          <a:p>
            <a:r>
              <a:rPr lang="tr-TR" sz="2400" dirty="0" smtClean="0">
                <a:latin typeface="Trebuchet MS" pitchFamily="34" charset="0"/>
              </a:rPr>
              <a:t>Mg metali ilk kez İngiltere’de </a:t>
            </a:r>
            <a:r>
              <a:rPr lang="tr-TR" sz="2400" dirty="0" smtClean="0">
                <a:latin typeface="Trebuchet MS" pitchFamily="34" charset="0"/>
              </a:rPr>
              <a:t>1808’de </a:t>
            </a:r>
            <a:r>
              <a:rPr lang="tr-TR" sz="2400" dirty="0" err="1" smtClean="0">
                <a:latin typeface="Trebuchet MS" pitchFamily="34" charset="0"/>
              </a:rPr>
              <a:t>Sir</a:t>
            </a:r>
            <a:r>
              <a:rPr lang="tr-TR" sz="2400" dirty="0" smtClean="0">
                <a:latin typeface="Trebuchet MS" pitchFamily="34" charset="0"/>
              </a:rPr>
              <a:t> </a:t>
            </a:r>
            <a:r>
              <a:rPr lang="tr-TR" sz="2400" dirty="0" err="1">
                <a:latin typeface="Trebuchet MS" pitchFamily="34" charset="0"/>
              </a:rPr>
              <a:t>H</a:t>
            </a:r>
            <a:r>
              <a:rPr lang="tr-TR" sz="2400" dirty="0" err="1" smtClean="0">
                <a:latin typeface="Trebuchet MS" pitchFamily="34" charset="0"/>
              </a:rPr>
              <a:t>umprey</a:t>
            </a:r>
            <a:r>
              <a:rPr lang="tr-TR" sz="2400" dirty="0" smtClean="0">
                <a:latin typeface="Trebuchet MS" pitchFamily="34" charset="0"/>
              </a:rPr>
              <a:t> </a:t>
            </a:r>
            <a:r>
              <a:rPr lang="tr-TR" sz="2400" dirty="0" err="1" smtClean="0">
                <a:latin typeface="Trebuchet MS" pitchFamily="34" charset="0"/>
              </a:rPr>
              <a:t>Davy</a:t>
            </a:r>
            <a:r>
              <a:rPr lang="tr-TR" sz="2400" dirty="0" smtClean="0">
                <a:latin typeface="Trebuchet MS" pitchFamily="34" charset="0"/>
              </a:rPr>
              <a:t> </a:t>
            </a:r>
            <a:r>
              <a:rPr lang="tr-TR" sz="2400" dirty="0" smtClean="0">
                <a:latin typeface="Trebuchet MS" pitchFamily="34" charset="0"/>
              </a:rPr>
              <a:t>tarafından </a:t>
            </a:r>
            <a:r>
              <a:rPr lang="tr-TR" sz="2400" dirty="0" smtClean="0">
                <a:latin typeface="Trebuchet MS" pitchFamily="34" charset="0"/>
              </a:rPr>
              <a:t>üretilmiştir. Bu üretimi </a:t>
            </a:r>
            <a:r>
              <a:rPr lang="tr-TR" sz="2400" dirty="0" err="1" smtClean="0">
                <a:latin typeface="Trebuchet MS" pitchFamily="34" charset="0"/>
              </a:rPr>
              <a:t>magnezya</a:t>
            </a:r>
            <a:r>
              <a:rPr lang="tr-TR" sz="2400" dirty="0" smtClean="0">
                <a:latin typeface="Trebuchet MS" pitchFamily="34" charset="0"/>
              </a:rPr>
              <a:t> ve </a:t>
            </a:r>
            <a:r>
              <a:rPr lang="tr-TR" sz="2400" dirty="0" err="1" smtClean="0">
                <a:latin typeface="Trebuchet MS" pitchFamily="34" charset="0"/>
              </a:rPr>
              <a:t>civa</a:t>
            </a:r>
            <a:r>
              <a:rPr lang="tr-TR" sz="2400" dirty="0" smtClean="0">
                <a:latin typeface="Trebuchet MS" pitchFamily="34" charset="0"/>
              </a:rPr>
              <a:t> </a:t>
            </a:r>
            <a:r>
              <a:rPr lang="tr-TR" sz="2400" dirty="0" err="1" smtClean="0">
                <a:latin typeface="Trebuchet MS" pitchFamily="34" charset="0"/>
              </a:rPr>
              <a:t>oksitin</a:t>
            </a:r>
            <a:r>
              <a:rPr lang="tr-TR" sz="2400" dirty="0" smtClean="0">
                <a:latin typeface="Trebuchet MS" pitchFamily="34" charset="0"/>
              </a:rPr>
              <a:t> karışımının elektrolizi ile yapmıştır.</a:t>
            </a:r>
          </a:p>
        </p:txBody>
      </p:sp>
    </p:spTree>
    <p:extLst>
      <p:ext uri="{BB962C8B-B14F-4D97-AF65-F5344CB8AC3E}">
        <p14:creationId xmlns:p14="http://schemas.microsoft.com/office/powerpoint/2010/main" val="36080460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323528" y="1477228"/>
            <a:ext cx="8568952" cy="4832092"/>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tüm metaller arasında en hafif; (</a:t>
            </a:r>
            <a:r>
              <a:rPr lang="tr-TR" sz="2800" dirty="0" smtClean="0">
                <a:latin typeface="Trebuchet MS" pitchFamily="34" charset="0"/>
                <a:sym typeface="Symbol"/>
              </a:rPr>
              <a:t></a:t>
            </a:r>
            <a:r>
              <a:rPr lang="tr-TR" sz="2800" dirty="0" smtClean="0">
                <a:latin typeface="Trebuchet MS" pitchFamily="34" charset="0"/>
              </a:rPr>
              <a:t>1.74g/cm</a:t>
            </a:r>
            <a:r>
              <a:rPr lang="tr-TR" sz="2800" baseline="30000" dirty="0" smtClean="0">
                <a:latin typeface="Trebuchet MS" pitchFamily="34" charset="0"/>
              </a:rPr>
              <a:t>3</a:t>
            </a:r>
            <a:r>
              <a:rPr lang="tr-TR" sz="2800" dirty="0">
                <a:latin typeface="Trebuchet MS" pitchFamily="34" charset="0"/>
              </a:rPr>
              <a:t>)</a:t>
            </a:r>
            <a:r>
              <a:rPr lang="tr-TR" sz="2800" dirty="0" smtClean="0">
                <a:latin typeface="Trebuchet MS" pitchFamily="34" charset="0"/>
              </a:rPr>
              <a:t> alüminyumun üçte ikisi, demirin dörtte biri, bakır ve nikelin ise beşte biri.</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Mekanik özellikler alaşımlama ile gelişir.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alüminyum kadar mukavemetli olmamakla birlikte spesifik mukavemeti daha iyi.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dökülebilirlik iyi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Düşük ergime sıcaklığı (650°C)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kaynaklanabilirlik iyi</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Darbe ve vuruk direnci yüksek!</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Özgül ısı kapasitesi yüksek!</a:t>
            </a:r>
          </a:p>
        </p:txBody>
      </p:sp>
      <p:sp>
        <p:nvSpPr>
          <p:cNvPr id="6" name="5 Metin kutusu"/>
          <p:cNvSpPr txBox="1"/>
          <p:nvPr/>
        </p:nvSpPr>
        <p:spPr>
          <a:xfrm>
            <a:off x="360040" y="620688"/>
            <a:ext cx="882047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Magnezyum özellikleri</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42770612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51520" y="1405220"/>
            <a:ext cx="8568952" cy="4832092"/>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Boyutsal kararlılık! Sabit son ölçüler için stabilizasyon tavı vb işlem gerektirmez.</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büzülme payı diğer metallere göre daha az!</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Döküm parçaların kalıptan çıkarılması sorunsuz;</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Döküm parçada kalıntı gerilmeler çok az.</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Erime noktası üstündeki sıcaklıklarda yanar.</a:t>
            </a:r>
          </a:p>
          <a:p>
            <a:pPr>
              <a:buClr>
                <a:schemeClr val="bg2">
                  <a:lumMod val="50000"/>
                </a:schemeClr>
              </a:buClr>
            </a:pPr>
            <a:r>
              <a:rPr lang="tr-TR" sz="2800" dirty="0" smtClean="0">
                <a:latin typeface="Trebuchet MS" pitchFamily="34" charset="0"/>
              </a:rPr>
              <a:t>	(Katı halde yanma olmaz.)</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Enerji sönümleme kapasitesi yüksek (Titreşimleri ve gürültüyü emer: Titreşimli yapılar için ideal!)</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Mg döküm parçalar otomotiv uygulamaları için uygun (hava yastığı)</a:t>
            </a:r>
          </a:p>
        </p:txBody>
      </p:sp>
      <p:sp>
        <p:nvSpPr>
          <p:cNvPr id="6" name="5 Metin kutusu"/>
          <p:cNvSpPr txBox="1"/>
          <p:nvPr/>
        </p:nvSpPr>
        <p:spPr>
          <a:xfrm>
            <a:off x="251520" y="499319"/>
            <a:ext cx="882047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Magnezyum özellikleri</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2660657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746448"/>
            <a:ext cx="8280920" cy="594320"/>
          </a:xfrm>
        </p:spPr>
        <p:txBody>
          <a:bodyPr>
            <a:normAutofit fontScale="90000"/>
          </a:bodyPr>
          <a:lstStyle/>
          <a:p>
            <a:r>
              <a:rPr lang="tr-TR" dirty="0" smtClean="0">
                <a:latin typeface="Trebuchet MS" panose="020B0603020202020204" pitchFamily="34" charset="0"/>
              </a:rPr>
              <a:t>Mg ve alaşımlarının özellikleri</a:t>
            </a:r>
            <a:endParaRPr lang="tr-TR" dirty="0">
              <a:latin typeface="Trebuchet MS" panose="020B0603020202020204" pitchFamily="34" charset="0"/>
            </a:endParaRPr>
          </a:p>
        </p:txBody>
      </p:sp>
      <p:sp>
        <p:nvSpPr>
          <p:cNvPr id="3" name="Dikdörtgen 2"/>
          <p:cNvSpPr/>
          <p:nvPr/>
        </p:nvSpPr>
        <p:spPr>
          <a:xfrm>
            <a:off x="179512" y="1549236"/>
            <a:ext cx="8640960" cy="4832092"/>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Sürtünme ile yapışma riski çok düşük; rulman-</a:t>
            </a:r>
            <a:r>
              <a:rPr lang="tr-TR" sz="2800" dirty="0" err="1" smtClean="0">
                <a:latin typeface="Trebuchet MS" pitchFamily="34" charset="0"/>
              </a:rPr>
              <a:t>yataklama</a:t>
            </a:r>
            <a:r>
              <a:rPr lang="tr-TR" sz="2800" dirty="0" smtClean="0">
                <a:latin typeface="Trebuchet MS" pitchFamily="34" charset="0"/>
              </a:rPr>
              <a:t> uygulamalarına uygun</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akıcılığından dolayı çok kolay ve dar toleranslarla dökülebilir.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Dökümden sonra çoğu zaman talaş kaldırmaya gerek kalmaz. Bu sayede parça maliyeti düşürülebilir.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mükemmel </a:t>
            </a:r>
            <a:r>
              <a:rPr lang="tr-TR" sz="2800" dirty="0">
                <a:latin typeface="Trebuchet MS" pitchFamily="34" charset="0"/>
              </a:rPr>
              <a:t>işlenebilirliği yüksek kesme hızlarını </a:t>
            </a:r>
            <a:r>
              <a:rPr lang="tr-TR" sz="2800" dirty="0" smtClean="0">
                <a:latin typeface="Trebuchet MS" pitchFamily="34" charset="0"/>
              </a:rPr>
              <a:t>mümkün kılar</a:t>
            </a:r>
            <a:r>
              <a:rPr lang="tr-TR" sz="2800" dirty="0">
                <a:latin typeface="Trebuchet MS" pitchFamily="34" charset="0"/>
              </a:rPr>
              <a:t>. Alüminyuma kıyasla yaklaşık 4 kat yüksek işleme </a:t>
            </a:r>
            <a:r>
              <a:rPr lang="tr-TR" sz="2800" dirty="0" smtClean="0">
                <a:latin typeface="Trebuchet MS" pitchFamily="34" charset="0"/>
              </a:rPr>
              <a:t>hızı! Bu sayede </a:t>
            </a:r>
            <a:r>
              <a:rPr lang="tr-TR" sz="2800" dirty="0">
                <a:latin typeface="Trebuchet MS" pitchFamily="34" charset="0"/>
              </a:rPr>
              <a:t>aynı iş, alüminyuma göre daha az maliyetle yapılabilir</a:t>
            </a:r>
            <a:r>
              <a:rPr lang="tr-TR" sz="2800" dirty="0" smtClean="0">
                <a:latin typeface="Trebuchet MS" pitchFamily="34" charset="0"/>
              </a:rPr>
              <a:t>.</a:t>
            </a:r>
            <a:endParaRPr lang="tr-TR" sz="2800" dirty="0">
              <a:latin typeface="Trebuchet MS" pitchFamily="34" charset="0"/>
            </a:endParaRPr>
          </a:p>
        </p:txBody>
      </p:sp>
    </p:spTree>
    <p:extLst>
      <p:ext uri="{BB962C8B-B14F-4D97-AF65-F5344CB8AC3E}">
        <p14:creationId xmlns:p14="http://schemas.microsoft.com/office/powerpoint/2010/main" val="9658418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23528" y="1548075"/>
            <a:ext cx="8640960" cy="4832092"/>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Ancak yüksek hızlar kullanıldığında, özellikle ince talaşlarda tutuşma tehlikesi!</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0.025 mm’nin altındaki ilerlemeler ya da iş parçasına sürtünen kesici takımlar, talaşları tutuşturmaya yetecek miktarda ısı açığa çıkarabilir.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Magnezyumun yoğunluğu, alüminyuma göre %33, demir ve çeliğe göre %75 daha düşüktür. Düşük yoğunluğundan kaynaklanan ölü ağırlıklardan tasarruf imkanı; hızlı hareket eden parçalar için bir avantaj!</a:t>
            </a:r>
          </a:p>
        </p:txBody>
      </p:sp>
      <p:sp>
        <p:nvSpPr>
          <p:cNvPr id="6" name="Başlık 3"/>
          <p:cNvSpPr>
            <a:spLocks noGrp="1"/>
          </p:cNvSpPr>
          <p:nvPr>
            <p:ph type="title"/>
          </p:nvPr>
        </p:nvSpPr>
        <p:spPr>
          <a:xfrm>
            <a:off x="323528" y="746448"/>
            <a:ext cx="8280920" cy="594320"/>
          </a:xfrm>
        </p:spPr>
        <p:txBody>
          <a:bodyPr>
            <a:normAutofit fontScale="90000"/>
          </a:bodyPr>
          <a:lstStyle/>
          <a:p>
            <a:r>
              <a:rPr lang="tr-TR" dirty="0" smtClean="0">
                <a:latin typeface="Trebuchet MS" panose="020B0603020202020204" pitchFamily="34" charset="0"/>
              </a:rPr>
              <a:t>Mg ve alaşımlarının özellikleri</a:t>
            </a:r>
            <a:endParaRPr lang="tr-TR" dirty="0">
              <a:latin typeface="Trebuchet MS" panose="020B0603020202020204" pitchFamily="34" charset="0"/>
            </a:endParaRPr>
          </a:p>
        </p:txBody>
      </p:sp>
    </p:spTree>
    <p:extLst>
      <p:ext uri="{BB962C8B-B14F-4D97-AF65-F5344CB8AC3E}">
        <p14:creationId xmlns:p14="http://schemas.microsoft.com/office/powerpoint/2010/main" val="35676270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746448"/>
            <a:ext cx="8229600" cy="594320"/>
          </a:xfrm>
        </p:spPr>
        <p:txBody>
          <a:bodyPr>
            <a:normAutofit fontScale="90000"/>
          </a:bodyPr>
          <a:lstStyle/>
          <a:p>
            <a:r>
              <a:rPr lang="tr-TR" dirty="0" smtClean="0">
                <a:latin typeface="Trebuchet MS" panose="020B0603020202020204" pitchFamily="34" charset="0"/>
              </a:rPr>
              <a:t>Çinko üretimi</a:t>
            </a:r>
            <a:endParaRPr lang="tr-TR" dirty="0">
              <a:latin typeface="Trebuchet MS" panose="020B0603020202020204" pitchFamily="34" charset="0"/>
            </a:endParaRPr>
          </a:p>
        </p:txBody>
      </p:sp>
      <p:sp>
        <p:nvSpPr>
          <p:cNvPr id="3" name="Dikdörtgen 2"/>
          <p:cNvSpPr/>
          <p:nvPr/>
        </p:nvSpPr>
        <p:spPr>
          <a:xfrm>
            <a:off x="179512" y="1395928"/>
            <a:ext cx="8784976" cy="2831544"/>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Maden üretiminde ise, en büyük üretici olan Çin’i, Avustralya, Peru, Hindistan ve ABD takip ediyor; bu beş ülke küresel üretimin yaklaşık %69’unu gerçekleştiriyor. </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Çin, küresel rafine çinko tüketiminden yaklaşık olarak %40’lık bir paya sahip.</a:t>
            </a:r>
          </a:p>
        </p:txBody>
      </p:sp>
    </p:spTree>
    <p:extLst>
      <p:ext uri="{BB962C8B-B14F-4D97-AF65-F5344CB8AC3E}">
        <p14:creationId xmlns:p14="http://schemas.microsoft.com/office/powerpoint/2010/main" val="11575728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360040" y="499319"/>
            <a:ext cx="882047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Magnezyumun özellikleri</a:t>
            </a:r>
            <a:endParaRPr lang="tr-TR" sz="4400" dirty="0">
              <a:solidFill>
                <a:schemeClr val="accent2">
                  <a:lumMod val="50000"/>
                </a:schemeClr>
              </a:solidFill>
              <a:latin typeface="Trebuchet MS" pitchFamily="34" charset="0"/>
            </a:endParaRPr>
          </a:p>
        </p:txBody>
      </p:sp>
      <p:sp>
        <p:nvSpPr>
          <p:cNvPr id="6" name="5 Dikdörtgen"/>
          <p:cNvSpPr/>
          <p:nvPr/>
        </p:nvSpPr>
        <p:spPr>
          <a:xfrm>
            <a:off x="323528" y="1268760"/>
            <a:ext cx="8568952" cy="5262979"/>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Al, </a:t>
            </a:r>
            <a:r>
              <a:rPr lang="tr-TR" sz="2800" dirty="0" err="1" smtClean="0">
                <a:latin typeface="Trebuchet MS" pitchFamily="34" charset="0"/>
              </a:rPr>
              <a:t>Zn</a:t>
            </a:r>
            <a:r>
              <a:rPr lang="tr-TR" sz="2800" dirty="0" smtClean="0">
                <a:latin typeface="Trebuchet MS" pitchFamily="34" charset="0"/>
              </a:rPr>
              <a:t>, </a:t>
            </a:r>
            <a:r>
              <a:rPr lang="tr-TR" sz="2800" dirty="0" err="1" smtClean="0">
                <a:latin typeface="Trebuchet MS" pitchFamily="34" charset="0"/>
              </a:rPr>
              <a:t>Ag</a:t>
            </a:r>
            <a:r>
              <a:rPr lang="tr-TR" sz="2800" dirty="0" smtClean="0">
                <a:latin typeface="Trebuchet MS" pitchFamily="34" charset="0"/>
              </a:rPr>
              <a:t> ve </a:t>
            </a:r>
            <a:r>
              <a:rPr lang="tr-TR" sz="2800" dirty="0" err="1" smtClean="0">
                <a:latin typeface="Trebuchet MS" pitchFamily="34" charset="0"/>
              </a:rPr>
              <a:t>Zr</a:t>
            </a:r>
            <a:r>
              <a:rPr lang="tr-TR" sz="2800" dirty="0" smtClean="0">
                <a:latin typeface="Trebuchet MS" pitchFamily="34" charset="0"/>
              </a:rPr>
              <a:t> ile kolayca alaşımlanır.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Al, </a:t>
            </a:r>
            <a:r>
              <a:rPr lang="tr-TR" sz="2800" dirty="0" err="1" smtClean="0">
                <a:latin typeface="Trebuchet MS" pitchFamily="34" charset="0"/>
              </a:rPr>
              <a:t>Zn</a:t>
            </a:r>
            <a:r>
              <a:rPr lang="tr-TR" sz="2800" dirty="0" smtClean="0">
                <a:latin typeface="Trebuchet MS" pitchFamily="34" charset="0"/>
              </a:rPr>
              <a:t>, </a:t>
            </a:r>
            <a:r>
              <a:rPr lang="tr-TR" sz="2800" dirty="0" err="1" smtClean="0">
                <a:latin typeface="Trebuchet MS" pitchFamily="34" charset="0"/>
              </a:rPr>
              <a:t>Mn</a:t>
            </a:r>
            <a:r>
              <a:rPr lang="tr-TR" sz="2800" dirty="0" smtClean="0">
                <a:latin typeface="Trebuchet MS" pitchFamily="34" charset="0"/>
              </a:rPr>
              <a:t> nadir toprak metalleri ile yüksek mukavemetli hafif alaşımlar yapar.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Kuvvetli elektropozitif olduğu için katı eriyik yerine bileşikler yapar.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Oda sıcaklığında deformasyonu </a:t>
            </a:r>
            <a:r>
              <a:rPr lang="tr-TR" sz="2800" dirty="0" smtClean="0">
                <a:latin typeface="Trebuchet MS" pitchFamily="34" charset="0"/>
              </a:rPr>
              <a:t>güç.</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Magnezyum alaşımlı ürünlerin %85-90’ı döküm parçalar şeklindedir. Bunların büyük çoğunluğu Mg-Al-</a:t>
            </a:r>
            <a:r>
              <a:rPr lang="tr-TR" sz="2800" dirty="0" err="1" smtClean="0">
                <a:latin typeface="Trebuchet MS" pitchFamily="34" charset="0"/>
              </a:rPr>
              <a:t>Zn</a:t>
            </a:r>
            <a:r>
              <a:rPr lang="tr-TR" sz="2800" dirty="0" smtClean="0">
                <a:latin typeface="Trebuchet MS" pitchFamily="34" charset="0"/>
              </a:rPr>
              <a:t> alaşımıdır.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Magnezyum, yoğunluğu ve buharlaşma özellikleri bakımından plastiklere </a:t>
            </a:r>
            <a:r>
              <a:rPr lang="tr-TR" sz="2800" dirty="0" smtClean="0">
                <a:latin typeface="Trebuchet MS" pitchFamily="34" charset="0"/>
              </a:rPr>
              <a:t>benzer ve </a:t>
            </a:r>
            <a:r>
              <a:rPr lang="tr-TR" sz="2800" dirty="0" smtClean="0">
                <a:latin typeface="Trebuchet MS" pitchFamily="34" charset="0"/>
              </a:rPr>
              <a:t>bir metalin mekanik </a:t>
            </a:r>
            <a:r>
              <a:rPr lang="tr-TR" sz="2800" dirty="0" smtClean="0">
                <a:latin typeface="Trebuchet MS" pitchFamily="34" charset="0"/>
              </a:rPr>
              <a:t>özelliklerine </a:t>
            </a:r>
            <a:r>
              <a:rPr lang="tr-TR" sz="2800" dirty="0" smtClean="0">
                <a:latin typeface="Trebuchet MS" pitchFamily="34" charset="0"/>
              </a:rPr>
              <a:t>sahiptir.</a:t>
            </a:r>
          </a:p>
        </p:txBody>
      </p:sp>
    </p:spTree>
    <p:extLst>
      <p:ext uri="{BB962C8B-B14F-4D97-AF65-F5344CB8AC3E}">
        <p14:creationId xmlns:p14="http://schemas.microsoft.com/office/powerpoint/2010/main" val="39875168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1334373"/>
            <a:ext cx="8712968" cy="5262979"/>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Bol miktarda mevcut; yer kabuğunun %2.7 si Mg.</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Al ve </a:t>
            </a:r>
            <a:r>
              <a:rPr lang="tr-TR" sz="2800" dirty="0" err="1" smtClean="0">
                <a:latin typeface="Trebuchet MS" pitchFamily="34" charset="0"/>
              </a:rPr>
              <a:t>Fe’den</a:t>
            </a:r>
            <a:r>
              <a:rPr lang="tr-TR" sz="2800" dirty="0" smtClean="0">
                <a:latin typeface="Trebuchet MS" pitchFamily="34" charset="0"/>
              </a:rPr>
              <a:t> sonra en çok bulunan element!</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Doğada karbonatlar (dolomit ve </a:t>
            </a:r>
            <a:r>
              <a:rPr lang="tr-TR" sz="2800" dirty="0" err="1" smtClean="0">
                <a:latin typeface="Trebuchet MS" pitchFamily="34" charset="0"/>
              </a:rPr>
              <a:t>magnezit</a:t>
            </a:r>
            <a:r>
              <a:rPr lang="tr-TR" sz="2800" dirty="0" smtClean="0">
                <a:latin typeface="Trebuchet MS" pitchFamily="34" charset="0"/>
              </a:rPr>
              <a:t>) şeklinde bulunur.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Tuzlu sularda klorürler (</a:t>
            </a:r>
            <a:r>
              <a:rPr lang="tr-TR" sz="2800" dirty="0" err="1" smtClean="0">
                <a:latin typeface="Trebuchet MS" pitchFamily="34" charset="0"/>
              </a:rPr>
              <a:t>karnalit</a:t>
            </a:r>
            <a:r>
              <a:rPr lang="tr-TR" sz="2800" dirty="0" smtClean="0">
                <a:latin typeface="Trebuchet MS" pitchFamily="34" charset="0"/>
              </a:rPr>
              <a:t> tuzları) olarak da bulunur.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Tuzlu </a:t>
            </a:r>
            <a:r>
              <a:rPr lang="tr-TR" sz="2800" dirty="0">
                <a:latin typeface="Trebuchet MS" pitchFamily="34" charset="0"/>
              </a:rPr>
              <a:t>su tortuları, tuz gölleri ve </a:t>
            </a:r>
            <a:r>
              <a:rPr lang="tr-TR" sz="2800" dirty="0" smtClean="0">
                <a:latin typeface="Trebuchet MS" pitchFamily="34" charset="0"/>
              </a:rPr>
              <a:t>okyanuslarla büyük bir </a:t>
            </a:r>
            <a:r>
              <a:rPr lang="tr-TR" sz="2800" dirty="0">
                <a:latin typeface="Trebuchet MS" pitchFamily="34" charset="0"/>
              </a:rPr>
              <a:t>farkla en çok bulunan </a:t>
            </a:r>
            <a:r>
              <a:rPr lang="tr-TR" sz="2800" dirty="0" smtClean="0">
                <a:latin typeface="Trebuchet MS" pitchFamily="34" charset="0"/>
              </a:rPr>
              <a:t>metal! </a:t>
            </a:r>
            <a:endParaRPr lang="tr-TR" sz="2800" dirty="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1 km</a:t>
            </a:r>
            <a:r>
              <a:rPr lang="tr-TR" sz="2800" baseline="30000" dirty="0" smtClean="0">
                <a:latin typeface="Trebuchet MS" pitchFamily="34" charset="0"/>
              </a:rPr>
              <a:t>3</a:t>
            </a:r>
            <a:r>
              <a:rPr lang="tr-TR" sz="2800" dirty="0" smtClean="0">
                <a:latin typeface="Trebuchet MS" pitchFamily="34" charset="0"/>
              </a:rPr>
              <a:t> deniz suyunda 2.3 milyon ton Mg.</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Amerikan </a:t>
            </a:r>
            <a:r>
              <a:rPr lang="tr-TR" sz="2800" dirty="0">
                <a:latin typeface="Trebuchet MS" pitchFamily="34" charset="0"/>
              </a:rPr>
              <a:t>Araştırma Enstitülerine göre ise dünya üzerinde </a:t>
            </a:r>
            <a:r>
              <a:rPr lang="tr-TR" sz="2800" dirty="0" smtClean="0">
                <a:latin typeface="Trebuchet MS" pitchFamily="34" charset="0"/>
              </a:rPr>
              <a:t>1350 </a:t>
            </a:r>
            <a:r>
              <a:rPr lang="tr-TR" sz="2800" dirty="0">
                <a:latin typeface="Trebuchet MS" pitchFamily="34" charset="0"/>
              </a:rPr>
              <a:t>milyon </a:t>
            </a:r>
            <a:r>
              <a:rPr lang="tr-TR" sz="2800" dirty="0" smtClean="0">
                <a:latin typeface="Trebuchet MS" pitchFamily="34" charset="0"/>
              </a:rPr>
              <a:t>km</a:t>
            </a:r>
            <a:r>
              <a:rPr lang="tr-TR" sz="2800" baseline="30000" dirty="0" smtClean="0">
                <a:latin typeface="Trebuchet MS" pitchFamily="34" charset="0"/>
              </a:rPr>
              <a:t>3</a:t>
            </a:r>
            <a:r>
              <a:rPr lang="tr-TR" sz="2800" dirty="0" smtClean="0">
                <a:latin typeface="Trebuchet MS" pitchFamily="34" charset="0"/>
              </a:rPr>
              <a:t> </a:t>
            </a:r>
            <a:r>
              <a:rPr lang="tr-TR" sz="2800" dirty="0">
                <a:latin typeface="Trebuchet MS" pitchFamily="34" charset="0"/>
              </a:rPr>
              <a:t>deniz suyu bulunmaktadır</a:t>
            </a:r>
            <a:r>
              <a:rPr lang="tr-TR" sz="2800" dirty="0" smtClean="0">
                <a:latin typeface="Trebuchet MS" pitchFamily="34" charset="0"/>
              </a:rPr>
              <a:t>.</a:t>
            </a:r>
            <a:endParaRPr lang="tr-TR" sz="2800" dirty="0">
              <a:latin typeface="Trebuchet MS" pitchFamily="34" charset="0"/>
            </a:endParaRPr>
          </a:p>
        </p:txBody>
      </p:sp>
      <p:sp>
        <p:nvSpPr>
          <p:cNvPr id="5" name="4 Metin kutusu"/>
          <p:cNvSpPr txBox="1"/>
          <p:nvPr/>
        </p:nvSpPr>
        <p:spPr>
          <a:xfrm>
            <a:off x="251520" y="499319"/>
            <a:ext cx="882047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Magnezyum</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7001561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1406381"/>
            <a:ext cx="8784976" cy="5262979"/>
          </a:xfrm>
          <a:prstGeom prst="rect">
            <a:avLst/>
          </a:prstGeom>
        </p:spPr>
        <p:txBody>
          <a:bodyPr wrap="square">
            <a:spAutoFit/>
          </a:bodyPr>
          <a:lstStyle/>
          <a:p>
            <a:r>
              <a:rPr lang="tr-TR" sz="2800" b="1" u="sng" dirty="0" smtClean="0">
                <a:latin typeface="Trebuchet MS" pitchFamily="34" charset="0"/>
              </a:rPr>
              <a:t>Avantajlar: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Basınçlı dökümle çok seri ve ekonomik olarak döküm parça üretilebilir.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120</a:t>
            </a:r>
            <a:r>
              <a:rPr lang="tr-TR" sz="2800" dirty="0" smtClean="0">
                <a:latin typeface="Trebuchet MS" pitchFamily="34" charset="0"/>
                <a:sym typeface="Symbol"/>
              </a:rPr>
              <a:t></a:t>
            </a:r>
            <a:r>
              <a:rPr lang="tr-TR" sz="2800" dirty="0" err="1" smtClean="0">
                <a:latin typeface="Trebuchet MS" pitchFamily="34" charset="0"/>
              </a:rPr>
              <a:t>C’ye</a:t>
            </a:r>
            <a:r>
              <a:rPr lang="tr-TR" sz="2800" dirty="0" smtClean="0">
                <a:latin typeface="Trebuchet MS" pitchFamily="34" charset="0"/>
              </a:rPr>
              <a:t> kadar sürünme direnci yüksektir.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Isı iletkenliği iyi</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İşlenebilirliği yüksek</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Kaynaklanabilir (koruyucu gaz altında ark kaynağı)</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Magnezyum alaşımları iyi dökülebilir alaşımlardır,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sertleşebilen ve sertleşmeyen türleri mevcuttur.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En önemli alaşım elementleri alüminyum ve çinko,</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yaklaşık % 2.5-8 alüminyum ve % 0.5-4 çinko ilave</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edilir. Bu sayede mukavemeti artar.</a:t>
            </a:r>
          </a:p>
        </p:txBody>
      </p:sp>
      <p:sp>
        <p:nvSpPr>
          <p:cNvPr id="6" name="Başlık 3"/>
          <p:cNvSpPr>
            <a:spLocks noGrp="1"/>
          </p:cNvSpPr>
          <p:nvPr>
            <p:ph type="title"/>
          </p:nvPr>
        </p:nvSpPr>
        <p:spPr>
          <a:xfrm>
            <a:off x="395536" y="674440"/>
            <a:ext cx="7344816" cy="594320"/>
          </a:xfrm>
        </p:spPr>
        <p:txBody>
          <a:bodyPr>
            <a:normAutofit fontScale="90000"/>
          </a:bodyPr>
          <a:lstStyle/>
          <a:p>
            <a:r>
              <a:rPr lang="tr-TR" dirty="0" smtClean="0">
                <a:latin typeface="Trebuchet MS" panose="020B0603020202020204" pitchFamily="34" charset="0"/>
              </a:rPr>
              <a:t>Magnezyumun alaşımları</a:t>
            </a:r>
            <a:endParaRPr lang="tr-TR" dirty="0">
              <a:latin typeface="Trebuchet MS" panose="020B0603020202020204" pitchFamily="34" charset="0"/>
            </a:endParaRPr>
          </a:p>
        </p:txBody>
      </p:sp>
    </p:spTree>
    <p:extLst>
      <p:ext uri="{BB962C8B-B14F-4D97-AF65-F5344CB8AC3E}">
        <p14:creationId xmlns:p14="http://schemas.microsoft.com/office/powerpoint/2010/main" val="20282609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1196752"/>
            <a:ext cx="8784976" cy="5693866"/>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Soğuk işlemle şekil verilmesi güç</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Yüksek maliyet</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Mukavemet sınırlı/elastik modül düşük</a:t>
            </a:r>
          </a:p>
          <a:p>
            <a:pPr marL="457200" indent="-457200">
              <a:buClr>
                <a:schemeClr val="bg2">
                  <a:lumMod val="50000"/>
                </a:schemeClr>
              </a:buClr>
              <a:buFont typeface="Trebuchet MS" panose="020B0603020202020204" pitchFamily="34" charset="0"/>
              <a:buChar char="●"/>
            </a:pPr>
            <a:r>
              <a:rPr lang="tr-TR" sz="2800" dirty="0">
                <a:latin typeface="Trebuchet MS" pitchFamily="34" charset="0"/>
              </a:rPr>
              <a:t>Sınırlı yorulma </a:t>
            </a:r>
            <a:r>
              <a:rPr lang="tr-TR" sz="2800" dirty="0" smtClean="0">
                <a:latin typeface="Trebuchet MS" pitchFamily="34" charset="0"/>
              </a:rPr>
              <a:t>ve sürünme direnci (yüksek sıcaklık kullanımı riskli!)</a:t>
            </a:r>
            <a:endParaRPr lang="tr-TR" sz="2800" dirty="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Tokluk sınırlı</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Oksijenle çok reaktif</a:t>
            </a: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Empüritelerin</a:t>
            </a:r>
            <a:r>
              <a:rPr lang="tr-TR" sz="2800" dirty="0" smtClean="0">
                <a:latin typeface="Trebuchet MS" pitchFamily="34" charset="0"/>
              </a:rPr>
              <a:t> varlığına hassas</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Diğer metallerle temas halinde galvanik korozyona </a:t>
            </a:r>
            <a:r>
              <a:rPr lang="tr-TR" sz="2800" dirty="0" err="1" smtClean="0">
                <a:latin typeface="Trebuchet MS" pitchFamily="34" charset="0"/>
              </a:rPr>
              <a:t>meğilli</a:t>
            </a:r>
            <a:r>
              <a:rPr lang="tr-TR" sz="2800" dirty="0" smtClean="0">
                <a:latin typeface="Trebuchet MS" pitchFamily="34" charset="0"/>
              </a:rPr>
              <a:t>/Korozyon hassasiyeti</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Magnezyumun oksidi </a:t>
            </a:r>
            <a:r>
              <a:rPr lang="tr-TR" sz="2800" dirty="0" err="1" smtClean="0">
                <a:latin typeface="Trebuchet MS" pitchFamily="34" charset="0"/>
              </a:rPr>
              <a:t>pH</a:t>
            </a:r>
            <a:r>
              <a:rPr lang="tr-TR" sz="2800" dirty="0" smtClean="0">
                <a:latin typeface="Trebuchet MS" pitchFamily="34" charset="0"/>
              </a:rPr>
              <a:t>&lt;10.5 olan çözeltilerde kararlı değil.</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korozyon hızı alüminyum ve çeliğinkinin arasında</a:t>
            </a:r>
          </a:p>
        </p:txBody>
      </p:sp>
      <p:sp>
        <p:nvSpPr>
          <p:cNvPr id="6" name="Başlık 3"/>
          <p:cNvSpPr>
            <a:spLocks noGrp="1"/>
          </p:cNvSpPr>
          <p:nvPr>
            <p:ph type="title"/>
          </p:nvPr>
        </p:nvSpPr>
        <p:spPr>
          <a:xfrm>
            <a:off x="323528" y="620688"/>
            <a:ext cx="8136904" cy="594320"/>
          </a:xfrm>
        </p:spPr>
        <p:txBody>
          <a:bodyPr>
            <a:normAutofit fontScale="90000"/>
          </a:bodyPr>
          <a:lstStyle/>
          <a:p>
            <a:r>
              <a:rPr lang="tr-TR" dirty="0" smtClean="0">
                <a:solidFill>
                  <a:schemeClr val="accent1">
                    <a:lumMod val="50000"/>
                  </a:schemeClr>
                </a:solidFill>
                <a:latin typeface="Trebuchet MS" panose="020B0603020202020204" pitchFamily="34" charset="0"/>
              </a:rPr>
              <a:t>Magnezyumun dezavantajları</a:t>
            </a:r>
            <a:endParaRPr lang="tr-TR" dirty="0">
              <a:solidFill>
                <a:schemeClr val="accent1">
                  <a:lumMod val="50000"/>
                </a:schemeClr>
              </a:solidFill>
              <a:latin typeface="Trebuchet MS" panose="020B0603020202020204" pitchFamily="34" charset="0"/>
            </a:endParaRPr>
          </a:p>
        </p:txBody>
      </p:sp>
    </p:spTree>
    <p:extLst>
      <p:ext uri="{BB962C8B-B14F-4D97-AF65-F5344CB8AC3E}">
        <p14:creationId xmlns:p14="http://schemas.microsoft.com/office/powerpoint/2010/main" val="204213315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395536" y="1388383"/>
            <a:ext cx="8424936" cy="2400657"/>
          </a:xfrm>
          <a:prstGeom prst="rect">
            <a:avLst/>
          </a:prstGeom>
        </p:spPr>
        <p:txBody>
          <a:bodyPr wrap="square">
            <a:spAutoFit/>
          </a:bodyPr>
          <a:lstStyle/>
          <a:p>
            <a:r>
              <a:rPr lang="tr-TR" sz="2800" dirty="0" smtClean="0">
                <a:solidFill>
                  <a:srgbClr val="000000"/>
                </a:solidFill>
                <a:latin typeface="Trebuchet MS" pitchFamily="34" charset="0"/>
                <a:ea typeface="Times New Roman" pitchFamily="18" charset="0"/>
                <a:cs typeface="Arial" pitchFamily="34" charset="0"/>
              </a:rPr>
              <a:t>Magnezyum </a:t>
            </a:r>
            <a:r>
              <a:rPr lang="tr-TR" sz="2800" dirty="0" err="1">
                <a:solidFill>
                  <a:srgbClr val="000000"/>
                </a:solidFill>
                <a:latin typeface="Trebuchet MS" pitchFamily="34" charset="0"/>
                <a:ea typeface="Times New Roman" pitchFamily="18" charset="0"/>
                <a:cs typeface="Arial" pitchFamily="34" charset="0"/>
              </a:rPr>
              <a:t>magnezit</a:t>
            </a:r>
            <a:r>
              <a:rPr lang="tr-TR" sz="2800" dirty="0">
                <a:solidFill>
                  <a:srgbClr val="000000"/>
                </a:solidFill>
                <a:latin typeface="Trebuchet MS" pitchFamily="34" charset="0"/>
                <a:ea typeface="Times New Roman" pitchFamily="18" charset="0"/>
                <a:cs typeface="Arial" pitchFamily="34" charset="0"/>
              </a:rPr>
              <a:t> (MgCO</a:t>
            </a:r>
            <a:r>
              <a:rPr lang="tr-TR" sz="2800" baseline="-30000" dirty="0">
                <a:solidFill>
                  <a:srgbClr val="000000"/>
                </a:solidFill>
                <a:latin typeface="Trebuchet MS" pitchFamily="34" charset="0"/>
                <a:ea typeface="Times New Roman" pitchFamily="18" charset="0"/>
                <a:cs typeface="Arial" pitchFamily="34" charset="0"/>
              </a:rPr>
              <a:t>3</a:t>
            </a:r>
            <a:r>
              <a:rPr lang="tr-TR" sz="2800" dirty="0">
                <a:solidFill>
                  <a:srgbClr val="000000"/>
                </a:solidFill>
                <a:latin typeface="Trebuchet MS" pitchFamily="34" charset="0"/>
                <a:ea typeface="Times New Roman" pitchFamily="18" charset="0"/>
                <a:cs typeface="Arial" pitchFamily="34" charset="0"/>
              </a:rPr>
              <a:t>) ve dolomit (MgCO</a:t>
            </a:r>
            <a:r>
              <a:rPr lang="tr-TR" sz="2800" baseline="-30000" dirty="0">
                <a:solidFill>
                  <a:srgbClr val="000000"/>
                </a:solidFill>
                <a:latin typeface="Trebuchet MS" pitchFamily="34" charset="0"/>
                <a:ea typeface="Times New Roman" pitchFamily="18" charset="0"/>
                <a:cs typeface="Arial" pitchFamily="34" charset="0"/>
              </a:rPr>
              <a:t>3</a:t>
            </a:r>
            <a:r>
              <a:rPr lang="tr-TR" sz="2800" dirty="0">
                <a:solidFill>
                  <a:srgbClr val="000000"/>
                </a:solidFill>
                <a:latin typeface="Trebuchet MS" pitchFamily="34" charset="0"/>
                <a:ea typeface="Times New Roman" pitchFamily="18" charset="0"/>
                <a:cs typeface="Arial" pitchFamily="34" charset="0"/>
              </a:rPr>
              <a:t>.CaCO</a:t>
            </a:r>
            <a:r>
              <a:rPr lang="tr-TR" sz="2800" baseline="-30000" dirty="0">
                <a:solidFill>
                  <a:srgbClr val="000000"/>
                </a:solidFill>
                <a:latin typeface="Trebuchet MS" pitchFamily="34" charset="0"/>
                <a:ea typeface="Times New Roman" pitchFamily="18" charset="0"/>
                <a:cs typeface="Arial" pitchFamily="34" charset="0"/>
              </a:rPr>
              <a:t>3</a:t>
            </a:r>
            <a:r>
              <a:rPr lang="tr-TR" sz="2800" dirty="0">
                <a:solidFill>
                  <a:srgbClr val="000000"/>
                </a:solidFill>
                <a:latin typeface="Trebuchet MS" pitchFamily="34" charset="0"/>
                <a:ea typeface="Times New Roman" pitchFamily="18" charset="0"/>
                <a:cs typeface="Arial" pitchFamily="34" charset="0"/>
              </a:rPr>
              <a:t>) </a:t>
            </a:r>
            <a:r>
              <a:rPr lang="tr-TR" sz="2800" dirty="0" smtClean="0">
                <a:solidFill>
                  <a:srgbClr val="000000"/>
                </a:solidFill>
                <a:latin typeface="Trebuchet MS" pitchFamily="34" charset="0"/>
                <a:ea typeface="Times New Roman" pitchFamily="18" charset="0"/>
                <a:cs typeface="Arial" pitchFamily="34" charset="0"/>
              </a:rPr>
              <a:t>cevherlerinde </a:t>
            </a:r>
            <a:r>
              <a:rPr lang="tr-TR" sz="2800" dirty="0">
                <a:solidFill>
                  <a:srgbClr val="000000"/>
                </a:solidFill>
                <a:latin typeface="Trebuchet MS" pitchFamily="34" charset="0"/>
                <a:ea typeface="Times New Roman" pitchFamily="18" charset="0"/>
                <a:cs typeface="Arial" pitchFamily="34" charset="0"/>
              </a:rPr>
              <a:t>önemli </a:t>
            </a:r>
            <a:r>
              <a:rPr lang="tr-TR" sz="2800" dirty="0" smtClean="0">
                <a:solidFill>
                  <a:srgbClr val="000000"/>
                </a:solidFill>
                <a:latin typeface="Trebuchet MS" pitchFamily="34" charset="0"/>
                <a:ea typeface="Times New Roman" pitchFamily="18" charset="0"/>
                <a:cs typeface="Arial" pitchFamily="34" charset="0"/>
              </a:rPr>
              <a:t>miktarlarda!</a:t>
            </a:r>
            <a:endParaRPr lang="tr-TR" sz="2800" dirty="0">
              <a:solidFill>
                <a:srgbClr val="000000"/>
              </a:solidFill>
              <a:latin typeface="Trebuchet MS" pitchFamily="34" charset="0"/>
              <a:ea typeface="Times New Roman" pitchFamily="18" charset="0"/>
              <a:cs typeface="Arial" pitchFamily="34" charset="0"/>
            </a:endParaRPr>
          </a:p>
          <a:p>
            <a:pPr>
              <a:spcBef>
                <a:spcPts val="1200"/>
              </a:spcBef>
            </a:pPr>
            <a:r>
              <a:rPr lang="tr-TR" sz="2800" dirty="0" smtClean="0">
                <a:solidFill>
                  <a:srgbClr val="000000"/>
                </a:solidFill>
                <a:latin typeface="Trebuchet MS" pitchFamily="34" charset="0"/>
                <a:ea typeface="Times New Roman" pitchFamily="18" charset="0"/>
                <a:cs typeface="Arial" pitchFamily="34" charset="0"/>
              </a:rPr>
              <a:t>Ayrıca, deniz suyunda ve doğal tuzlu sularda 1.3 kg m</a:t>
            </a:r>
            <a:r>
              <a:rPr lang="tr-TR" sz="2800" baseline="30000" dirty="0" smtClean="0">
                <a:solidFill>
                  <a:srgbClr val="000000"/>
                </a:solidFill>
                <a:latin typeface="Trebuchet MS" pitchFamily="34" charset="0"/>
                <a:ea typeface="Times New Roman" pitchFamily="18" charset="0"/>
                <a:cs typeface="Arial" pitchFamily="34" charset="0"/>
              </a:rPr>
              <a:t>-3</a:t>
            </a:r>
            <a:r>
              <a:rPr lang="tr-TR" sz="2800" dirty="0" smtClean="0">
                <a:solidFill>
                  <a:srgbClr val="000000"/>
                </a:solidFill>
                <a:latin typeface="Trebuchet MS" pitchFamily="34" charset="0"/>
                <a:ea typeface="Times New Roman" pitchFamily="18" charset="0"/>
                <a:cs typeface="Arial" pitchFamily="34" charset="0"/>
              </a:rPr>
              <a:t> seviyelerinde çözünmüş </a:t>
            </a:r>
            <a:r>
              <a:rPr lang="tr-TR" sz="2800" dirty="0" err="1" smtClean="0">
                <a:latin typeface="Trebuchet MS" pitchFamily="34" charset="0"/>
              </a:rPr>
              <a:t>karnalit</a:t>
            </a:r>
            <a:r>
              <a:rPr lang="pt-BR" sz="2800" dirty="0" smtClean="0">
                <a:latin typeface="Trebuchet MS" pitchFamily="34" charset="0"/>
              </a:rPr>
              <a:t> (KMgCl</a:t>
            </a:r>
            <a:r>
              <a:rPr lang="pt-BR" sz="2800" baseline="-25000" dirty="0" smtClean="0">
                <a:latin typeface="Trebuchet MS" pitchFamily="34" charset="0"/>
              </a:rPr>
              <a:t>3</a:t>
            </a:r>
            <a:r>
              <a:rPr lang="pt-BR" sz="2800" dirty="0" smtClean="0">
                <a:latin typeface="Trebuchet MS" pitchFamily="34" charset="0"/>
              </a:rPr>
              <a:t>.6H</a:t>
            </a:r>
            <a:r>
              <a:rPr lang="pt-BR" sz="2800" baseline="-25000" dirty="0" smtClean="0">
                <a:latin typeface="Trebuchet MS" pitchFamily="34" charset="0"/>
              </a:rPr>
              <a:t>2</a:t>
            </a:r>
            <a:r>
              <a:rPr lang="pt-BR" sz="2800" dirty="0" smtClean="0">
                <a:latin typeface="Trebuchet MS" pitchFamily="34" charset="0"/>
              </a:rPr>
              <a:t>O)</a:t>
            </a:r>
            <a:r>
              <a:rPr lang="tr-TR" sz="2800" dirty="0" smtClean="0">
                <a:latin typeface="Trebuchet MS" pitchFamily="34" charset="0"/>
              </a:rPr>
              <a:t> klorür bileşikleri </a:t>
            </a:r>
            <a:r>
              <a:rPr lang="tr-TR" sz="2800" dirty="0" smtClean="0">
                <a:solidFill>
                  <a:srgbClr val="000000"/>
                </a:solidFill>
                <a:latin typeface="Trebuchet MS" pitchFamily="34" charset="0"/>
                <a:ea typeface="Times New Roman" pitchFamily="18" charset="0"/>
                <a:cs typeface="Arial" pitchFamily="34" charset="0"/>
              </a:rPr>
              <a:t>olarak bulunur.  </a:t>
            </a:r>
          </a:p>
        </p:txBody>
      </p:sp>
      <p:sp>
        <p:nvSpPr>
          <p:cNvPr id="5" name="Dikdörtgen 4"/>
          <p:cNvSpPr/>
          <p:nvPr/>
        </p:nvSpPr>
        <p:spPr>
          <a:xfrm>
            <a:off x="856429" y="6156585"/>
            <a:ext cx="7387979" cy="400110"/>
          </a:xfrm>
          <a:prstGeom prst="rect">
            <a:avLst/>
          </a:prstGeom>
        </p:spPr>
        <p:txBody>
          <a:bodyPr wrap="square">
            <a:spAutoFit/>
          </a:bodyPr>
          <a:lstStyle/>
          <a:p>
            <a:r>
              <a:rPr lang="tr-TR" sz="2000" dirty="0">
                <a:latin typeface="Trebuchet MS" pitchFamily="34" charset="0"/>
              </a:rPr>
              <a:t>Dolomite </a:t>
            </a:r>
            <a:r>
              <a:rPr lang="tr-TR" sz="2000" dirty="0" smtClean="0">
                <a:latin typeface="Trebuchet MS" pitchFamily="34" charset="0"/>
              </a:rPr>
              <a:t>	         </a:t>
            </a:r>
            <a:r>
              <a:rPr lang="tr-TR" sz="2000" dirty="0" err="1" smtClean="0">
                <a:latin typeface="Trebuchet MS" pitchFamily="34" charset="0"/>
              </a:rPr>
              <a:t>Magnesite</a:t>
            </a:r>
            <a:r>
              <a:rPr lang="tr-TR" sz="2000" dirty="0" smtClean="0">
                <a:latin typeface="Trebuchet MS" pitchFamily="34" charset="0"/>
              </a:rPr>
              <a:t> 		</a:t>
            </a:r>
            <a:r>
              <a:rPr lang="tr-TR" sz="2000" dirty="0" err="1" smtClean="0">
                <a:latin typeface="Trebuchet MS" pitchFamily="34" charset="0"/>
              </a:rPr>
              <a:t>Carnallite</a:t>
            </a:r>
            <a:endParaRPr lang="tr-TR" sz="2000" dirty="0">
              <a:latin typeface="Trebuchet MS" pitchFamily="34" charset="0"/>
            </a:endParaRPr>
          </a:p>
        </p:txBody>
      </p:sp>
      <p:pic>
        <p:nvPicPr>
          <p:cNvPr id="14338" name="Picture 2" descr="http://ybm.comu.edu.tr/v2/pictures/1293841235.jpg"/>
          <p:cNvPicPr>
            <a:picLocks noChangeAspect="1" noChangeArrowheads="1"/>
          </p:cNvPicPr>
          <p:nvPr/>
        </p:nvPicPr>
        <p:blipFill>
          <a:blip r:embed="rId2" cstate="print"/>
          <a:srcRect l="20209" t="6961" r="26938" b="25754"/>
          <a:stretch>
            <a:fillRect/>
          </a:stretch>
        </p:blipFill>
        <p:spPr bwMode="auto">
          <a:xfrm>
            <a:off x="5796136" y="4005637"/>
            <a:ext cx="2617118" cy="2232248"/>
          </a:xfrm>
          <a:prstGeom prst="rect">
            <a:avLst/>
          </a:prstGeom>
          <a:noFill/>
        </p:spPr>
      </p:pic>
      <p:pic>
        <p:nvPicPr>
          <p:cNvPr id="14340" name="Picture 4" descr="http://www.aktuelresim.com/resim/magnezit_magnezit_-_vikipedi.jpg"/>
          <p:cNvPicPr>
            <a:picLocks noChangeAspect="1" noChangeArrowheads="1"/>
          </p:cNvPicPr>
          <p:nvPr/>
        </p:nvPicPr>
        <p:blipFill>
          <a:blip r:embed="rId3" cstate="print"/>
          <a:srcRect/>
          <a:stretch>
            <a:fillRect/>
          </a:stretch>
        </p:blipFill>
        <p:spPr bwMode="auto">
          <a:xfrm>
            <a:off x="3059832" y="4005637"/>
            <a:ext cx="2632906" cy="2232248"/>
          </a:xfrm>
          <a:prstGeom prst="rect">
            <a:avLst/>
          </a:prstGeom>
          <a:noFill/>
        </p:spPr>
      </p:pic>
      <p:pic>
        <p:nvPicPr>
          <p:cNvPr id="14342" name="Picture 6" descr="DOLOMİT"/>
          <p:cNvPicPr>
            <a:picLocks noChangeAspect="1" noChangeArrowheads="1"/>
          </p:cNvPicPr>
          <p:nvPr/>
        </p:nvPicPr>
        <p:blipFill>
          <a:blip r:embed="rId4" cstate="print"/>
          <a:srcRect/>
          <a:stretch>
            <a:fillRect/>
          </a:stretch>
        </p:blipFill>
        <p:spPr bwMode="auto">
          <a:xfrm>
            <a:off x="467544" y="4005064"/>
            <a:ext cx="2520280" cy="2232821"/>
          </a:xfrm>
          <a:prstGeom prst="rect">
            <a:avLst/>
          </a:prstGeom>
          <a:noFill/>
        </p:spPr>
      </p:pic>
      <p:sp>
        <p:nvSpPr>
          <p:cNvPr id="9" name="Başlık 3"/>
          <p:cNvSpPr>
            <a:spLocks noGrp="1"/>
          </p:cNvSpPr>
          <p:nvPr>
            <p:ph type="title"/>
          </p:nvPr>
        </p:nvSpPr>
        <p:spPr>
          <a:xfrm>
            <a:off x="467544" y="674440"/>
            <a:ext cx="7344816" cy="594320"/>
          </a:xfrm>
        </p:spPr>
        <p:txBody>
          <a:bodyPr>
            <a:normAutofit fontScale="90000"/>
          </a:bodyPr>
          <a:lstStyle/>
          <a:p>
            <a:r>
              <a:rPr lang="tr-TR" dirty="0" smtClean="0">
                <a:latin typeface="Trebuchet MS" panose="020B0603020202020204" pitchFamily="34" charset="0"/>
              </a:rPr>
              <a:t>Mg cevherleri-yatakları</a:t>
            </a:r>
            <a:endParaRPr lang="tr-TR" dirty="0">
              <a:latin typeface="Trebuchet MS" panose="020B0603020202020204" pitchFamily="34" charset="0"/>
            </a:endParaRPr>
          </a:p>
        </p:txBody>
      </p:sp>
    </p:spTree>
    <p:extLst>
      <p:ext uri="{BB962C8B-B14F-4D97-AF65-F5344CB8AC3E}">
        <p14:creationId xmlns:p14="http://schemas.microsoft.com/office/powerpoint/2010/main" val="305564651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2432"/>
            <a:ext cx="7344816" cy="594320"/>
          </a:xfrm>
        </p:spPr>
        <p:txBody>
          <a:bodyPr>
            <a:normAutofit fontScale="90000"/>
          </a:bodyPr>
          <a:lstStyle/>
          <a:p>
            <a:r>
              <a:rPr lang="tr-TR" dirty="0" smtClean="0">
                <a:latin typeface="Trebuchet MS" panose="020B0603020202020204" pitchFamily="34" charset="0"/>
              </a:rPr>
              <a:t>Mg cevherleri-yatakları</a:t>
            </a:r>
            <a:endParaRPr lang="tr-TR" dirty="0">
              <a:latin typeface="Trebuchet MS" panose="020B0603020202020204" pitchFamily="34" charset="0"/>
            </a:endParaRPr>
          </a:p>
        </p:txBody>
      </p:sp>
      <p:sp>
        <p:nvSpPr>
          <p:cNvPr id="2" name="Dikdörtgen 1"/>
          <p:cNvSpPr/>
          <p:nvPr/>
        </p:nvSpPr>
        <p:spPr>
          <a:xfrm>
            <a:off x="251520" y="1196752"/>
            <a:ext cx="8784976" cy="5447645"/>
          </a:xfrm>
          <a:prstGeom prst="rect">
            <a:avLst/>
          </a:prstGeom>
        </p:spPr>
        <p:txBody>
          <a:bodyPr wrap="square">
            <a:spAutoFit/>
          </a:bodyPr>
          <a:lstStyle/>
          <a:p>
            <a:r>
              <a:rPr lang="tr-TR" sz="2600" b="1" u="sng" dirty="0" err="1" smtClean="0">
                <a:latin typeface="Trebuchet MS" panose="020B0603020202020204" pitchFamily="34" charset="0"/>
              </a:rPr>
              <a:t>Magnezit</a:t>
            </a:r>
            <a:endParaRPr lang="tr-TR" sz="2600" b="1" u="sng" dirty="0" smtClean="0">
              <a:latin typeface="Trebuchet MS" panose="020B0603020202020204" pitchFamily="34" charset="0"/>
            </a:endParaRPr>
          </a:p>
          <a:p>
            <a:r>
              <a:rPr lang="tr-TR" sz="2600" dirty="0" smtClean="0">
                <a:latin typeface="Trebuchet MS" panose="020B0603020202020204" pitchFamily="34" charset="0"/>
              </a:rPr>
              <a:t>Yerkürede 2.528 </a:t>
            </a:r>
            <a:r>
              <a:rPr lang="tr-TR" sz="2600" dirty="0">
                <a:latin typeface="Trebuchet MS" panose="020B0603020202020204" pitchFamily="34" charset="0"/>
              </a:rPr>
              <a:t>milyar ton </a:t>
            </a:r>
            <a:r>
              <a:rPr lang="tr-TR" sz="2600" dirty="0" err="1" smtClean="0">
                <a:latin typeface="Trebuchet MS" panose="020B0603020202020204" pitchFamily="34" charset="0"/>
              </a:rPr>
              <a:t>magnezit</a:t>
            </a:r>
            <a:r>
              <a:rPr lang="tr-TR" sz="2600" dirty="0" smtClean="0">
                <a:latin typeface="Trebuchet MS" panose="020B0603020202020204" pitchFamily="34" charset="0"/>
              </a:rPr>
              <a:t> rezervi var!</a:t>
            </a:r>
          </a:p>
          <a:p>
            <a:r>
              <a:rPr lang="tr-TR" sz="2600" dirty="0" smtClean="0">
                <a:latin typeface="Trebuchet MS" panose="020B0603020202020204" pitchFamily="34" charset="0"/>
              </a:rPr>
              <a:t>ülkemizde </a:t>
            </a:r>
            <a:r>
              <a:rPr lang="tr-TR" sz="2600" dirty="0">
                <a:latin typeface="Trebuchet MS" panose="020B0603020202020204" pitchFamily="34" charset="0"/>
                <a:sym typeface="Symbol"/>
              </a:rPr>
              <a:t></a:t>
            </a:r>
            <a:r>
              <a:rPr lang="tr-TR" sz="2600" dirty="0" smtClean="0">
                <a:latin typeface="Trebuchet MS" panose="020B0603020202020204" pitchFamily="34" charset="0"/>
              </a:rPr>
              <a:t>160 </a:t>
            </a:r>
            <a:r>
              <a:rPr lang="tr-TR" sz="2600" dirty="0">
                <a:latin typeface="Trebuchet MS" panose="020B0603020202020204" pitchFamily="34" charset="0"/>
              </a:rPr>
              <a:t>milyon </a:t>
            </a:r>
            <a:r>
              <a:rPr lang="tr-TR" sz="2600" dirty="0" smtClean="0">
                <a:latin typeface="Trebuchet MS" panose="020B0603020202020204" pitchFamily="34" charset="0"/>
              </a:rPr>
              <a:t>ton </a:t>
            </a:r>
            <a:r>
              <a:rPr lang="tr-TR" sz="2600" dirty="0">
                <a:latin typeface="Trebuchet MS" panose="020B0603020202020204" pitchFamily="34" charset="0"/>
              </a:rPr>
              <a:t>(</a:t>
            </a:r>
            <a:r>
              <a:rPr lang="tr-TR" sz="2600" dirty="0" smtClean="0">
                <a:latin typeface="Trebuchet MS" panose="020B0603020202020204" pitchFamily="34" charset="0"/>
              </a:rPr>
              <a:t>önemli </a:t>
            </a:r>
            <a:r>
              <a:rPr lang="tr-TR" sz="2600" dirty="0">
                <a:latin typeface="Trebuchet MS" panose="020B0603020202020204" pitchFamily="34" charset="0"/>
              </a:rPr>
              <a:t>bir bölümü </a:t>
            </a:r>
            <a:r>
              <a:rPr lang="tr-TR" sz="2600" dirty="0" smtClean="0">
                <a:latin typeface="Trebuchet MS" panose="020B0603020202020204" pitchFamily="34" charset="0"/>
              </a:rPr>
              <a:t>Konya-Kütahya- Eskişehir üçgeninde; kalanı </a:t>
            </a:r>
            <a:r>
              <a:rPr lang="tr-TR" sz="2600" dirty="0">
                <a:latin typeface="Trebuchet MS" panose="020B0603020202020204" pitchFamily="34" charset="0"/>
              </a:rPr>
              <a:t>Erzincan, </a:t>
            </a:r>
            <a:r>
              <a:rPr lang="tr-TR" sz="2600" dirty="0" smtClean="0">
                <a:latin typeface="Trebuchet MS" panose="020B0603020202020204" pitchFamily="34" charset="0"/>
              </a:rPr>
              <a:t>Çankırı</a:t>
            </a:r>
          </a:p>
          <a:p>
            <a:pPr>
              <a:spcBef>
                <a:spcPts val="600"/>
              </a:spcBef>
            </a:pPr>
            <a:r>
              <a:rPr lang="tr-TR" sz="2600" b="1" u="sng" dirty="0" smtClean="0">
                <a:latin typeface="Trebuchet MS" panose="020B0603020202020204" pitchFamily="34" charset="0"/>
              </a:rPr>
              <a:t>Dolomit</a:t>
            </a:r>
          </a:p>
          <a:p>
            <a:r>
              <a:rPr lang="tr-TR" sz="2600" dirty="0" smtClean="0">
                <a:latin typeface="Trebuchet MS" panose="020B0603020202020204" pitchFamily="34" charset="0"/>
              </a:rPr>
              <a:t>Türkiye </a:t>
            </a:r>
            <a:r>
              <a:rPr lang="tr-TR" sz="2600" dirty="0" smtClean="0">
                <a:latin typeface="Trebuchet MS" panose="020B0603020202020204" pitchFamily="34" charset="0"/>
              </a:rPr>
              <a:t>dolomit </a:t>
            </a:r>
            <a:r>
              <a:rPr lang="tr-TR" sz="2600" dirty="0">
                <a:latin typeface="Trebuchet MS" panose="020B0603020202020204" pitchFamily="34" charset="0"/>
              </a:rPr>
              <a:t>rezervi bakımından sınırsız imkanlara </a:t>
            </a:r>
            <a:r>
              <a:rPr lang="tr-TR" sz="2600" dirty="0" smtClean="0">
                <a:latin typeface="Trebuchet MS" panose="020B0603020202020204" pitchFamily="34" charset="0"/>
              </a:rPr>
              <a:t>sahip. </a:t>
            </a:r>
            <a:endParaRPr lang="tr-TR" sz="2600" dirty="0" smtClean="0">
              <a:latin typeface="Trebuchet MS" panose="020B0603020202020204" pitchFamily="34" charset="0"/>
            </a:endParaRPr>
          </a:p>
          <a:p>
            <a:pPr>
              <a:spcBef>
                <a:spcPts val="600"/>
              </a:spcBef>
            </a:pPr>
            <a:r>
              <a:rPr lang="tr-TR" sz="2600" b="1" u="sng" dirty="0" smtClean="0">
                <a:latin typeface="Trebuchet MS" panose="020B0603020202020204" pitchFamily="34" charset="0"/>
              </a:rPr>
              <a:t>Asbest</a:t>
            </a:r>
          </a:p>
          <a:p>
            <a:r>
              <a:rPr lang="tr-TR" sz="2600" dirty="0" smtClean="0">
                <a:latin typeface="Trebuchet MS" panose="020B0603020202020204" pitchFamily="34" charset="0"/>
              </a:rPr>
              <a:t>Üçüncü </a:t>
            </a:r>
            <a:r>
              <a:rPr lang="tr-TR" sz="2600" dirty="0">
                <a:latin typeface="Trebuchet MS" panose="020B0603020202020204" pitchFamily="34" charset="0"/>
              </a:rPr>
              <a:t>önemli </a:t>
            </a:r>
            <a:r>
              <a:rPr lang="tr-TR" sz="2600" dirty="0" smtClean="0">
                <a:latin typeface="Trebuchet MS" panose="020B0603020202020204" pitchFamily="34" charset="0"/>
              </a:rPr>
              <a:t>magnezyum hammaddesi  (magnezyum </a:t>
            </a:r>
            <a:r>
              <a:rPr lang="tr-TR" sz="2600" dirty="0" err="1">
                <a:latin typeface="Trebuchet MS" panose="020B0603020202020204" pitchFamily="34" charset="0"/>
              </a:rPr>
              <a:t>hidro</a:t>
            </a:r>
            <a:r>
              <a:rPr lang="tr-TR" sz="2600" dirty="0">
                <a:latin typeface="Trebuchet MS" panose="020B0603020202020204" pitchFamily="34" charset="0"/>
              </a:rPr>
              <a:t> </a:t>
            </a:r>
            <a:r>
              <a:rPr lang="tr-TR" sz="2600" dirty="0" smtClean="0">
                <a:latin typeface="Trebuchet MS" panose="020B0603020202020204" pitchFamily="34" charset="0"/>
              </a:rPr>
              <a:t>silika). </a:t>
            </a:r>
            <a:endParaRPr lang="tr-TR" sz="2600" dirty="0" smtClean="0">
              <a:latin typeface="Trebuchet MS" panose="020B0603020202020204" pitchFamily="34" charset="0"/>
            </a:endParaRPr>
          </a:p>
          <a:p>
            <a:r>
              <a:rPr lang="tr-TR" sz="2600" dirty="0" smtClean="0">
                <a:latin typeface="Trebuchet MS" panose="020B0603020202020204" pitchFamily="34" charset="0"/>
              </a:rPr>
              <a:t>Dünya </a:t>
            </a:r>
            <a:r>
              <a:rPr lang="tr-TR" sz="2600" dirty="0">
                <a:latin typeface="Trebuchet MS" panose="020B0603020202020204" pitchFamily="34" charset="0"/>
              </a:rPr>
              <a:t>asbest </a:t>
            </a:r>
            <a:r>
              <a:rPr lang="tr-TR" sz="2600" dirty="0" smtClean="0">
                <a:latin typeface="Trebuchet MS" panose="020B0603020202020204" pitchFamily="34" charset="0"/>
              </a:rPr>
              <a:t>rezervi: 145 milyon ton. </a:t>
            </a:r>
          </a:p>
          <a:p>
            <a:r>
              <a:rPr lang="tr-TR" sz="2600" dirty="0" smtClean="0">
                <a:latin typeface="Trebuchet MS" panose="020B0603020202020204" pitchFamily="34" charset="0"/>
              </a:rPr>
              <a:t>%60</a:t>
            </a:r>
            <a:r>
              <a:rPr lang="tr-TR" sz="2600" dirty="0">
                <a:latin typeface="Trebuchet MS" panose="020B0603020202020204" pitchFamily="34" charset="0"/>
              </a:rPr>
              <a:t>' dan fazlası Kanada ve Rusya' </a:t>
            </a:r>
            <a:r>
              <a:rPr lang="tr-TR" sz="2600" dirty="0" smtClean="0">
                <a:latin typeface="Trebuchet MS" panose="020B0603020202020204" pitchFamily="34" charset="0"/>
              </a:rPr>
              <a:t>da!</a:t>
            </a:r>
            <a:endParaRPr lang="tr-TR" sz="2600" dirty="0">
              <a:latin typeface="Trebuchet MS" panose="020B0603020202020204" pitchFamily="34" charset="0"/>
            </a:endParaRPr>
          </a:p>
          <a:p>
            <a:r>
              <a:rPr lang="tr-TR" sz="2600" dirty="0">
                <a:latin typeface="Trebuchet MS" panose="020B0603020202020204" pitchFamily="34" charset="0"/>
              </a:rPr>
              <a:t>Türkiye asbest rezervi bakımından oldukça </a:t>
            </a:r>
            <a:r>
              <a:rPr lang="tr-TR" sz="2600" dirty="0" smtClean="0">
                <a:latin typeface="Trebuchet MS" panose="020B0603020202020204" pitchFamily="34" charset="0"/>
              </a:rPr>
              <a:t>zengin</a:t>
            </a:r>
            <a:r>
              <a:rPr lang="tr-TR" sz="2600" dirty="0">
                <a:latin typeface="Trebuchet MS" panose="020B0603020202020204" pitchFamily="34" charset="0"/>
              </a:rPr>
              <a:t>.</a:t>
            </a:r>
            <a:endParaRPr lang="tr-TR" sz="2600" dirty="0" smtClean="0">
              <a:latin typeface="Trebuchet MS" panose="020B0603020202020204" pitchFamily="34" charset="0"/>
            </a:endParaRPr>
          </a:p>
        </p:txBody>
      </p:sp>
    </p:spTree>
    <p:extLst>
      <p:ext uri="{BB962C8B-B14F-4D97-AF65-F5344CB8AC3E}">
        <p14:creationId xmlns:p14="http://schemas.microsoft.com/office/powerpoint/2010/main" val="36461930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74440"/>
            <a:ext cx="7344816" cy="594320"/>
          </a:xfrm>
        </p:spPr>
        <p:txBody>
          <a:bodyPr>
            <a:normAutofit fontScale="90000"/>
          </a:bodyPr>
          <a:lstStyle/>
          <a:p>
            <a:r>
              <a:rPr lang="tr-TR" dirty="0" smtClean="0">
                <a:latin typeface="Trebuchet MS" panose="020B0603020202020204" pitchFamily="34" charset="0"/>
              </a:rPr>
              <a:t>Mg cevherleri-yatakları</a:t>
            </a:r>
            <a:endParaRPr lang="tr-TR" dirty="0">
              <a:latin typeface="Trebuchet MS" panose="020B0603020202020204" pitchFamily="34" charset="0"/>
            </a:endParaRPr>
          </a:p>
        </p:txBody>
      </p:sp>
      <p:sp>
        <p:nvSpPr>
          <p:cNvPr id="2" name="Dikdörtgen 1"/>
          <p:cNvSpPr/>
          <p:nvPr/>
        </p:nvSpPr>
        <p:spPr>
          <a:xfrm>
            <a:off x="179512" y="1268760"/>
            <a:ext cx="8784976" cy="5416868"/>
          </a:xfrm>
          <a:prstGeom prst="rect">
            <a:avLst/>
          </a:prstGeom>
        </p:spPr>
        <p:txBody>
          <a:bodyPr wrap="square">
            <a:spAutoFit/>
          </a:bodyPr>
          <a:lstStyle/>
          <a:p>
            <a:r>
              <a:rPr lang="tr-TR" sz="2800" dirty="0">
                <a:latin typeface="Trebuchet MS" panose="020B0603020202020204" pitchFamily="34" charset="0"/>
              </a:rPr>
              <a:t>Dünyadaki en büyük magnezyum yatakları:</a:t>
            </a:r>
          </a:p>
          <a:p>
            <a:r>
              <a:rPr lang="tr-TR" sz="2800" dirty="0">
                <a:latin typeface="Trebuchet MS" panose="020B0603020202020204" pitchFamily="34" charset="0"/>
              </a:rPr>
              <a:t>	Kuzey Amerika: ABD, Kanada</a:t>
            </a:r>
          </a:p>
          <a:p>
            <a:r>
              <a:rPr lang="tr-TR" sz="2800" dirty="0">
                <a:latin typeface="Trebuchet MS" panose="020B0603020202020204" pitchFamily="34" charset="0"/>
              </a:rPr>
              <a:t>	Güney Amerika: Brezilya</a:t>
            </a:r>
          </a:p>
          <a:p>
            <a:r>
              <a:rPr lang="tr-TR" sz="2800" dirty="0">
                <a:latin typeface="Trebuchet MS" panose="020B0603020202020204" pitchFamily="34" charset="0"/>
              </a:rPr>
              <a:t>	Avrupa: Norveç, Avusturya, Çek Cumhuriyeti, 			    Yunanistan, Türkiye, Rusya, Sırbistan</a:t>
            </a:r>
          </a:p>
          <a:p>
            <a:r>
              <a:rPr lang="tr-TR" sz="2800" dirty="0">
                <a:latin typeface="Trebuchet MS" panose="020B0603020202020204" pitchFamily="34" charset="0"/>
              </a:rPr>
              <a:t>	Asya: Çin, Hindistan, </a:t>
            </a:r>
            <a:r>
              <a:rPr lang="tr-TR" sz="2800" dirty="0" err="1">
                <a:latin typeface="Trebuchet MS" panose="020B0603020202020204" pitchFamily="34" charset="0"/>
              </a:rPr>
              <a:t>K.Kore</a:t>
            </a:r>
            <a:endParaRPr lang="tr-TR" sz="2800" dirty="0">
              <a:latin typeface="Trebuchet MS" panose="020B0603020202020204" pitchFamily="34" charset="0"/>
            </a:endParaRPr>
          </a:p>
          <a:p>
            <a:r>
              <a:rPr lang="tr-TR" sz="2800" dirty="0">
                <a:latin typeface="Trebuchet MS" panose="020B0603020202020204" pitchFamily="34" charset="0"/>
              </a:rPr>
              <a:t>	Avustralya</a:t>
            </a:r>
          </a:p>
          <a:p>
            <a:r>
              <a:rPr lang="tr-TR" sz="2800" dirty="0">
                <a:latin typeface="Trebuchet MS" panose="020B0603020202020204" pitchFamily="34" charset="0"/>
              </a:rPr>
              <a:t>	Afrika</a:t>
            </a:r>
          </a:p>
          <a:p>
            <a:pPr>
              <a:spcBef>
                <a:spcPts val="1200"/>
              </a:spcBef>
            </a:pPr>
            <a:r>
              <a:rPr lang="tr-TR" sz="2800" dirty="0" smtClean="0">
                <a:latin typeface="Trebuchet MS" panose="020B0603020202020204" pitchFamily="34" charset="0"/>
              </a:rPr>
              <a:t>Deniz suyunda </a:t>
            </a:r>
            <a:r>
              <a:rPr lang="tr-TR" sz="2800" dirty="0">
                <a:latin typeface="Trebuchet MS" panose="020B0603020202020204" pitchFamily="34" charset="0"/>
              </a:rPr>
              <a:t>% </a:t>
            </a:r>
            <a:r>
              <a:rPr lang="tr-TR" sz="2800" dirty="0" smtClean="0">
                <a:latin typeface="Trebuchet MS" panose="020B0603020202020204" pitchFamily="34" charset="0"/>
              </a:rPr>
              <a:t>0.13 </a:t>
            </a:r>
            <a:r>
              <a:rPr lang="tr-TR" sz="2800" dirty="0">
                <a:latin typeface="Trebuchet MS" panose="020B0603020202020204" pitchFamily="34" charset="0"/>
              </a:rPr>
              <a:t>magnezyum </a:t>
            </a:r>
            <a:r>
              <a:rPr lang="tr-TR" sz="2800" dirty="0" smtClean="0">
                <a:latin typeface="Trebuchet MS" panose="020B0603020202020204" pitchFamily="34" charset="0"/>
              </a:rPr>
              <a:t>var.</a:t>
            </a:r>
          </a:p>
          <a:p>
            <a:r>
              <a:rPr lang="tr-TR" sz="2800" dirty="0" smtClean="0">
                <a:latin typeface="Trebuchet MS" panose="020B0603020202020204" pitchFamily="34" charset="0"/>
              </a:rPr>
              <a:t>deniz suyunda 1.83x10</a:t>
            </a:r>
            <a:r>
              <a:rPr lang="tr-TR" sz="2800" baseline="30000" dirty="0" smtClean="0">
                <a:latin typeface="Trebuchet MS" panose="020B0603020202020204" pitchFamily="34" charset="0"/>
              </a:rPr>
              <a:t>10</a:t>
            </a:r>
            <a:r>
              <a:rPr lang="tr-TR" sz="2800" dirty="0" smtClean="0">
                <a:latin typeface="Trebuchet MS" panose="020B0603020202020204" pitchFamily="34" charset="0"/>
              </a:rPr>
              <a:t> ton magnezyum mevcut. </a:t>
            </a:r>
          </a:p>
          <a:p>
            <a:r>
              <a:rPr lang="tr-TR" sz="2800" dirty="0" smtClean="0">
                <a:latin typeface="Trebuchet MS" panose="020B0603020202020204" pitchFamily="34" charset="0"/>
              </a:rPr>
              <a:t>sadece İsrail' deki Ölü Deniz' de yaklaşık 20.000 yıl dünyaya yetecek kadar magnezyum vardır.</a:t>
            </a:r>
          </a:p>
        </p:txBody>
      </p:sp>
    </p:spTree>
    <p:extLst>
      <p:ext uri="{BB962C8B-B14F-4D97-AF65-F5344CB8AC3E}">
        <p14:creationId xmlns:p14="http://schemas.microsoft.com/office/powerpoint/2010/main" val="287467143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746448"/>
            <a:ext cx="7344816" cy="594320"/>
          </a:xfrm>
        </p:spPr>
        <p:txBody>
          <a:bodyPr>
            <a:normAutofit fontScale="90000"/>
          </a:bodyPr>
          <a:lstStyle/>
          <a:p>
            <a:r>
              <a:rPr lang="tr-TR" dirty="0" smtClean="0">
                <a:latin typeface="Trebuchet MS" panose="020B0603020202020204" pitchFamily="34" charset="0"/>
              </a:rPr>
              <a:t>Dolomit yatakları</a:t>
            </a:r>
            <a:endParaRPr lang="tr-TR" dirty="0">
              <a:latin typeface="Trebuchet MS" panose="020B0603020202020204" pitchFamily="34" charset="0"/>
            </a:endParaRPr>
          </a:p>
        </p:txBody>
      </p:sp>
      <p:pic>
        <p:nvPicPr>
          <p:cNvPr id="88066" name="Picture 2" descr="http://www.mta.gov.tr/v2.0/images/turkiye_maden/maden_yataklari/b_h/dol-mag-ba.jpg"/>
          <p:cNvPicPr>
            <a:picLocks noChangeAspect="1" noChangeArrowheads="1"/>
          </p:cNvPicPr>
          <p:nvPr/>
        </p:nvPicPr>
        <p:blipFill>
          <a:blip r:embed="rId2" cstate="print">
            <a:lum bright="-1000"/>
          </a:blip>
          <a:srcRect/>
          <a:stretch>
            <a:fillRect/>
          </a:stretch>
        </p:blipFill>
        <p:spPr bwMode="auto">
          <a:xfrm>
            <a:off x="467544" y="2060848"/>
            <a:ext cx="8252916" cy="4007882"/>
          </a:xfrm>
          <a:prstGeom prst="rect">
            <a:avLst/>
          </a:prstGeom>
          <a:noFill/>
        </p:spPr>
      </p:pic>
    </p:spTree>
    <p:extLst>
      <p:ext uri="{BB962C8B-B14F-4D97-AF65-F5344CB8AC3E}">
        <p14:creationId xmlns:p14="http://schemas.microsoft.com/office/powerpoint/2010/main" val="95334208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2432"/>
            <a:ext cx="7344816" cy="594320"/>
          </a:xfrm>
        </p:spPr>
        <p:txBody>
          <a:bodyPr>
            <a:normAutofit fontScale="90000"/>
          </a:bodyPr>
          <a:lstStyle/>
          <a:p>
            <a:r>
              <a:rPr lang="tr-TR" dirty="0" smtClean="0">
                <a:latin typeface="Trebuchet MS" panose="020B0603020202020204" pitchFamily="34" charset="0"/>
              </a:rPr>
              <a:t>Mg üretimi</a:t>
            </a:r>
            <a:endParaRPr lang="tr-TR" dirty="0">
              <a:latin typeface="Trebuchet MS" panose="020B0603020202020204" pitchFamily="34" charset="0"/>
            </a:endParaRPr>
          </a:p>
        </p:txBody>
      </p:sp>
      <p:sp>
        <p:nvSpPr>
          <p:cNvPr id="3" name="2 Dikdörtgen"/>
          <p:cNvSpPr/>
          <p:nvPr/>
        </p:nvSpPr>
        <p:spPr>
          <a:xfrm>
            <a:off x="251520" y="1271657"/>
            <a:ext cx="8640960" cy="5293757"/>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Magnezyum bol </a:t>
            </a:r>
            <a:r>
              <a:rPr lang="tr-TR" sz="2800" dirty="0">
                <a:latin typeface="Trebuchet MS" panose="020B0603020202020204" pitchFamily="34" charset="0"/>
              </a:rPr>
              <a:t>fakat az üretiliyor!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800.000 </a:t>
            </a:r>
            <a:r>
              <a:rPr lang="tr-TR" sz="2800" dirty="0">
                <a:latin typeface="Trebuchet MS" panose="020B0603020202020204" pitchFamily="34" charset="0"/>
              </a:rPr>
              <a:t>metrik ton/yıl (alüminyum üretimi 22.000.000 metrik ton</a:t>
            </a:r>
            <a:r>
              <a:rPr lang="tr-TR" sz="2800" dirty="0" smtClean="0">
                <a:latin typeface="Trebuchet MS" panose="020B0603020202020204" pitchFamily="34" charset="0"/>
              </a:rPr>
              <a:t>)</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Çin önemli bir üretici (2004 yılında 438.000 ton üretim!)</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Otomotiv sektörünün ilgisi artarak devam ediyor!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Volkswagen/İsrail’de </a:t>
            </a:r>
            <a:r>
              <a:rPr lang="tr-TR" sz="2800" dirty="0">
                <a:latin typeface="Trebuchet MS" pitchFamily="34" charset="0"/>
              </a:rPr>
              <a:t>Ölü Deniz </a:t>
            </a:r>
            <a:r>
              <a:rPr lang="tr-TR" sz="2800" dirty="0" smtClean="0">
                <a:latin typeface="Trebuchet MS" pitchFamily="34" charset="0"/>
              </a:rPr>
              <a:t>işletmeleri ile magnezyum </a:t>
            </a:r>
            <a:r>
              <a:rPr lang="tr-TR" sz="2800" dirty="0">
                <a:latin typeface="Trebuchet MS" pitchFamily="34" charset="0"/>
              </a:rPr>
              <a:t>üretimi </a:t>
            </a:r>
            <a:r>
              <a:rPr lang="tr-TR" sz="2800" dirty="0" smtClean="0">
                <a:latin typeface="Trebuchet MS" pitchFamily="34" charset="0"/>
              </a:rPr>
              <a:t>için 200 milyon $ </a:t>
            </a:r>
            <a:r>
              <a:rPr lang="tr-TR" sz="2800" dirty="0" err="1" smtClean="0">
                <a:latin typeface="Trebuchet MS" pitchFamily="34" charset="0"/>
              </a:rPr>
              <a:t>lık</a:t>
            </a:r>
            <a:r>
              <a:rPr lang="tr-TR" sz="2800" dirty="0">
                <a:latin typeface="Trebuchet MS" pitchFamily="34" charset="0"/>
              </a:rPr>
              <a:t> </a:t>
            </a:r>
            <a:r>
              <a:rPr lang="tr-TR" sz="2800" dirty="0" smtClean="0">
                <a:latin typeface="Trebuchet MS" pitchFamily="34" charset="0"/>
              </a:rPr>
              <a:t>anlaşma!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Toyota' </a:t>
            </a:r>
            <a:r>
              <a:rPr lang="tr-TR" sz="2800" dirty="0" err="1" smtClean="0">
                <a:latin typeface="Trebuchet MS" pitchFamily="34" charset="0"/>
              </a:rPr>
              <a:t>nın</a:t>
            </a:r>
            <a:r>
              <a:rPr lang="tr-TR" sz="2800" dirty="0" smtClean="0">
                <a:latin typeface="Trebuchet MS" pitchFamily="34" charset="0"/>
              </a:rPr>
              <a:t> Kanada' da yatırımı!</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GM ve FORD </a:t>
            </a:r>
            <a:r>
              <a:rPr lang="tr-TR" sz="2800" dirty="0" err="1" smtClean="0">
                <a:latin typeface="Trebuchet MS" pitchFamily="34" charset="0"/>
              </a:rPr>
              <a:t>Norsk</a:t>
            </a:r>
            <a:r>
              <a:rPr lang="tr-TR" sz="2800" dirty="0" smtClean="0">
                <a:latin typeface="Trebuchet MS" pitchFamily="34" charset="0"/>
              </a:rPr>
              <a:t> </a:t>
            </a:r>
            <a:r>
              <a:rPr lang="tr-TR" sz="2800" dirty="0" err="1" smtClean="0">
                <a:latin typeface="Trebuchet MS" pitchFamily="34" charset="0"/>
              </a:rPr>
              <a:t>Hydro</a:t>
            </a:r>
            <a:r>
              <a:rPr lang="tr-TR" sz="2800" dirty="0" smtClean="0">
                <a:latin typeface="Trebuchet MS" pitchFamily="34" charset="0"/>
              </a:rPr>
              <a:t> ve </a:t>
            </a:r>
            <a:r>
              <a:rPr lang="tr-TR" sz="2800" dirty="0" err="1" smtClean="0">
                <a:latin typeface="Trebuchet MS" pitchFamily="34" charset="0"/>
              </a:rPr>
              <a:t>Solikamsk</a:t>
            </a:r>
            <a:r>
              <a:rPr lang="tr-TR" sz="2800" dirty="0" smtClean="0">
                <a:latin typeface="Trebuchet MS" pitchFamily="34" charset="0"/>
              </a:rPr>
              <a:t> Magnezyum ile uzun vadeli bir tedarik anlaşması!</a:t>
            </a:r>
            <a:endParaRPr lang="tr-TR" sz="2800" dirty="0">
              <a:latin typeface="Trebuchet MS" pitchFamily="34" charset="0"/>
            </a:endParaRPr>
          </a:p>
        </p:txBody>
      </p:sp>
    </p:spTree>
    <p:extLst>
      <p:ext uri="{BB962C8B-B14F-4D97-AF65-F5344CB8AC3E}">
        <p14:creationId xmlns:p14="http://schemas.microsoft.com/office/powerpoint/2010/main" val="103588697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29856" y="656210"/>
            <a:ext cx="7344816" cy="594320"/>
          </a:xfrm>
        </p:spPr>
        <p:txBody>
          <a:bodyPr>
            <a:normAutofit fontScale="90000"/>
          </a:bodyPr>
          <a:lstStyle/>
          <a:p>
            <a:r>
              <a:rPr lang="tr-TR" dirty="0" smtClean="0">
                <a:latin typeface="Trebuchet MS" panose="020B0603020202020204" pitchFamily="34" charset="0"/>
              </a:rPr>
              <a:t>Mg üretimi</a:t>
            </a:r>
            <a:endParaRPr lang="tr-TR" dirty="0">
              <a:latin typeface="Trebuchet MS" panose="020B0603020202020204" pitchFamily="34" charset="0"/>
            </a:endParaRPr>
          </a:p>
        </p:txBody>
      </p:sp>
      <p:sp>
        <p:nvSpPr>
          <p:cNvPr id="2" name="Dikdörtgen 1"/>
          <p:cNvSpPr/>
          <p:nvPr/>
        </p:nvSpPr>
        <p:spPr>
          <a:xfrm>
            <a:off x="395536" y="1261204"/>
            <a:ext cx="8568952" cy="5262979"/>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Magnezyum </a:t>
            </a:r>
            <a:r>
              <a:rPr lang="tr-TR" sz="2800" dirty="0">
                <a:latin typeface="Trebuchet MS" pitchFamily="34" charset="0"/>
              </a:rPr>
              <a:t>üretimi, </a:t>
            </a:r>
            <a:r>
              <a:rPr lang="tr-TR" sz="2800" dirty="0" smtClean="0">
                <a:latin typeface="Trebuchet MS" pitchFamily="34" charset="0"/>
              </a:rPr>
              <a:t>enerji maliyetlerinin düşük olduğu </a:t>
            </a:r>
            <a:r>
              <a:rPr lang="tr-TR" sz="2800" dirty="0">
                <a:latin typeface="Trebuchet MS" pitchFamily="34" charset="0"/>
              </a:rPr>
              <a:t>ve/veya çok </a:t>
            </a:r>
            <a:r>
              <a:rPr lang="tr-TR" sz="2800" dirty="0" smtClean="0">
                <a:latin typeface="Trebuchet MS" pitchFamily="34" charset="0"/>
              </a:rPr>
              <a:t>zengin yatakların </a:t>
            </a:r>
            <a:r>
              <a:rPr lang="tr-TR" sz="2800" dirty="0">
                <a:latin typeface="Trebuchet MS" pitchFamily="34" charset="0"/>
              </a:rPr>
              <a:t>bulunduğu bölgelerde </a:t>
            </a:r>
            <a:r>
              <a:rPr lang="tr-TR" sz="2800" dirty="0" smtClean="0">
                <a:latin typeface="Trebuchet MS" pitchFamily="34" charset="0"/>
              </a:rPr>
              <a:t>yapılıyor!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toplam üretimin </a:t>
            </a:r>
            <a:r>
              <a:rPr lang="tr-TR" sz="2800" b="1" dirty="0" smtClean="0">
                <a:latin typeface="Trebuchet MS" pitchFamily="34" charset="0"/>
              </a:rPr>
              <a:t>%75'i elektroliz tesislerinde</a:t>
            </a:r>
            <a:r>
              <a:rPr lang="tr-TR" sz="2800" dirty="0" smtClean="0">
                <a:latin typeface="Trebuchet MS" pitchFamily="34" charset="0"/>
              </a:rPr>
              <a:t>,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geri kalan </a:t>
            </a:r>
            <a:r>
              <a:rPr lang="tr-TR" sz="2800" b="1" dirty="0" smtClean="0">
                <a:latin typeface="Trebuchet MS" pitchFamily="34" charset="0"/>
              </a:rPr>
              <a:t>%25'i </a:t>
            </a:r>
            <a:r>
              <a:rPr lang="tr-TR" sz="2800" b="1" dirty="0" err="1" smtClean="0">
                <a:latin typeface="Trebuchet MS" pitchFamily="34" charset="0"/>
              </a:rPr>
              <a:t>silikotermik</a:t>
            </a:r>
            <a:r>
              <a:rPr lang="tr-TR" sz="2800" b="1" dirty="0" smtClean="0">
                <a:latin typeface="Trebuchet MS" pitchFamily="34" charset="0"/>
              </a:rPr>
              <a:t> yöntemlerle</a:t>
            </a:r>
            <a:r>
              <a:rPr lang="tr-TR" sz="2800" dirty="0" smtClean="0">
                <a:latin typeface="Trebuchet MS" pitchFamily="34" charset="0"/>
              </a:rPr>
              <a:t>!</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En </a:t>
            </a:r>
            <a:r>
              <a:rPr lang="tr-TR" sz="2800" dirty="0">
                <a:latin typeface="Trebuchet MS" pitchFamily="34" charset="0"/>
              </a:rPr>
              <a:t>büyük üretim bölgeleri</a:t>
            </a:r>
          </a:p>
          <a:p>
            <a:pPr>
              <a:buClr>
                <a:schemeClr val="bg2">
                  <a:lumMod val="50000"/>
                </a:schemeClr>
              </a:buClr>
            </a:pPr>
            <a:r>
              <a:rPr lang="tr-TR" sz="2800" dirty="0">
                <a:latin typeface="Trebuchet MS" pitchFamily="34" charset="0"/>
              </a:rPr>
              <a:t>	</a:t>
            </a:r>
            <a:r>
              <a:rPr lang="tr-TR" sz="2800" dirty="0" smtClean="0">
                <a:latin typeface="Trebuchet MS" pitchFamily="34" charset="0"/>
              </a:rPr>
              <a:t>	İsrail</a:t>
            </a:r>
          </a:p>
          <a:p>
            <a:pPr>
              <a:buClr>
                <a:schemeClr val="bg2">
                  <a:lumMod val="50000"/>
                </a:schemeClr>
              </a:buClr>
            </a:pPr>
            <a:r>
              <a:rPr lang="tr-TR" sz="2800" dirty="0">
                <a:latin typeface="Trebuchet MS" pitchFamily="34" charset="0"/>
              </a:rPr>
              <a:t>	</a:t>
            </a:r>
            <a:r>
              <a:rPr lang="tr-TR" sz="2800" dirty="0" smtClean="0">
                <a:latin typeface="Trebuchet MS" pitchFamily="34" charset="0"/>
              </a:rPr>
              <a:t>	Avustralya </a:t>
            </a:r>
          </a:p>
          <a:p>
            <a:pPr>
              <a:buClr>
                <a:schemeClr val="bg2">
                  <a:lumMod val="50000"/>
                </a:schemeClr>
              </a:buClr>
            </a:pPr>
            <a:r>
              <a:rPr lang="tr-TR" sz="2800" dirty="0">
                <a:latin typeface="Trebuchet MS" pitchFamily="34" charset="0"/>
              </a:rPr>
              <a:t>	</a:t>
            </a:r>
            <a:r>
              <a:rPr lang="tr-TR" sz="2800" dirty="0" smtClean="0">
                <a:latin typeface="Trebuchet MS" pitchFamily="34" charset="0"/>
              </a:rPr>
              <a:t>	Norveç </a:t>
            </a:r>
          </a:p>
          <a:p>
            <a:pPr>
              <a:buClr>
                <a:schemeClr val="bg2">
                  <a:lumMod val="50000"/>
                </a:schemeClr>
              </a:buClr>
            </a:pPr>
            <a:r>
              <a:rPr lang="tr-TR" sz="2800" dirty="0">
                <a:latin typeface="Trebuchet MS" pitchFamily="34" charset="0"/>
              </a:rPr>
              <a:t>	</a:t>
            </a:r>
            <a:r>
              <a:rPr lang="tr-TR" sz="2800" dirty="0" smtClean="0">
                <a:latin typeface="Trebuchet MS" pitchFamily="34" charset="0"/>
              </a:rPr>
              <a:t>	Kanada </a:t>
            </a:r>
          </a:p>
          <a:p>
            <a:pPr>
              <a:buClr>
                <a:schemeClr val="bg2">
                  <a:lumMod val="50000"/>
                </a:schemeClr>
              </a:buClr>
            </a:pPr>
            <a:r>
              <a:rPr lang="tr-TR" sz="2800" dirty="0">
                <a:latin typeface="Trebuchet MS" pitchFamily="34" charset="0"/>
              </a:rPr>
              <a:t>	</a:t>
            </a:r>
            <a:r>
              <a:rPr lang="tr-TR" sz="2800" dirty="0" smtClean="0">
                <a:latin typeface="Trebuchet MS" pitchFamily="34" charset="0"/>
              </a:rPr>
              <a:t>	Çin </a:t>
            </a:r>
          </a:p>
          <a:p>
            <a:pPr>
              <a:buClr>
                <a:schemeClr val="bg2">
                  <a:lumMod val="50000"/>
                </a:schemeClr>
              </a:buClr>
            </a:pPr>
            <a:r>
              <a:rPr lang="tr-TR" sz="2800" dirty="0">
                <a:latin typeface="Trebuchet MS" pitchFamily="34" charset="0"/>
              </a:rPr>
              <a:t>	</a:t>
            </a:r>
            <a:r>
              <a:rPr lang="tr-TR" sz="2800" dirty="0" smtClean="0">
                <a:latin typeface="Trebuchet MS" pitchFamily="34" charset="0"/>
              </a:rPr>
              <a:t>	Rusya</a:t>
            </a:r>
          </a:p>
        </p:txBody>
      </p:sp>
    </p:spTree>
    <p:extLst>
      <p:ext uri="{BB962C8B-B14F-4D97-AF65-F5344CB8AC3E}">
        <p14:creationId xmlns:p14="http://schemas.microsoft.com/office/powerpoint/2010/main" val="21624275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746448"/>
            <a:ext cx="8229600" cy="594320"/>
          </a:xfrm>
        </p:spPr>
        <p:txBody>
          <a:bodyPr>
            <a:normAutofit fontScale="90000"/>
          </a:bodyPr>
          <a:lstStyle/>
          <a:p>
            <a:r>
              <a:rPr lang="tr-TR" dirty="0" smtClean="0">
                <a:latin typeface="Trebuchet MS" panose="020B0603020202020204" pitchFamily="34" charset="0"/>
              </a:rPr>
              <a:t>Çinko üretimi</a:t>
            </a:r>
            <a:endParaRPr lang="tr-TR" dirty="0">
              <a:latin typeface="Trebuchet MS" panose="020B0603020202020204" pitchFamily="34" charset="0"/>
            </a:endParaRPr>
          </a:p>
        </p:txBody>
      </p:sp>
      <p:sp>
        <p:nvSpPr>
          <p:cNvPr id="3" name="Dikdörtgen 2"/>
          <p:cNvSpPr/>
          <p:nvPr/>
        </p:nvSpPr>
        <p:spPr>
          <a:xfrm>
            <a:off x="179512" y="1395928"/>
            <a:ext cx="8784976" cy="5201424"/>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Dünya rafine çinko talebinin %60’tan fazlası, Japonya ve Güney Kore’nin otomotiv üretimlerindeki yoğunluktan da kaynaklanan sebeplerle, Doğu Asya’dan geliyor.</a:t>
            </a:r>
          </a:p>
          <a:p>
            <a:pPr marL="457200" indent="-457200">
              <a:spcAft>
                <a:spcPts val="1200"/>
              </a:spcAft>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Küresel ticaret akışı, hem çinko cevheri konsantreleri hem de rafine çinko metali için Güney Amerika ve Avustralya gibi ana üretici ülkelerden, Çin, Japonya ve Güney Kore gibi büyük tüketici ülkelere doğrudur.</a:t>
            </a:r>
          </a:p>
          <a:p>
            <a:pPr marL="457200" indent="-457200">
              <a:spcAft>
                <a:spcPts val="1200"/>
              </a:spcAft>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Avrupa ve Kuzey Amerika ülkeleri ise, hem mütevazı üretim oranları, hem de tüketim rakamları göz önünde bulundurulduğunda, Asya ülkelerine kıyasla, daha kendilerine yetebilen bir yapıya sahiptirler.</a:t>
            </a:r>
          </a:p>
        </p:txBody>
      </p:sp>
    </p:spTree>
    <p:extLst>
      <p:ext uri="{BB962C8B-B14F-4D97-AF65-F5344CB8AC3E}">
        <p14:creationId xmlns:p14="http://schemas.microsoft.com/office/powerpoint/2010/main" val="219388611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2432"/>
            <a:ext cx="8640960" cy="594320"/>
          </a:xfrm>
        </p:spPr>
        <p:txBody>
          <a:bodyPr>
            <a:normAutofit fontScale="90000"/>
          </a:bodyPr>
          <a:lstStyle/>
          <a:p>
            <a:r>
              <a:rPr lang="tr-TR" dirty="0" smtClean="0">
                <a:latin typeface="Trebuchet MS" panose="020B0603020202020204" pitchFamily="34" charset="0"/>
              </a:rPr>
              <a:t>Türkiye’de </a:t>
            </a:r>
            <a:r>
              <a:rPr lang="tr-TR" dirty="0" smtClean="0">
                <a:latin typeface="Trebuchet MS" panose="020B0603020202020204" pitchFamily="34" charset="0"/>
              </a:rPr>
              <a:t>Magnezyum sanayi </a:t>
            </a:r>
            <a:endParaRPr lang="tr-TR" dirty="0">
              <a:latin typeface="Trebuchet MS" panose="020B0603020202020204" pitchFamily="34" charset="0"/>
            </a:endParaRPr>
          </a:p>
        </p:txBody>
      </p:sp>
      <p:sp>
        <p:nvSpPr>
          <p:cNvPr id="3" name="2 Dikdörtgen"/>
          <p:cNvSpPr/>
          <p:nvPr/>
        </p:nvSpPr>
        <p:spPr>
          <a:xfrm>
            <a:off x="251520" y="1196752"/>
            <a:ext cx="8712968" cy="5632311"/>
          </a:xfrm>
          <a:prstGeom prst="rect">
            <a:avLst/>
          </a:prstGeom>
        </p:spPr>
        <p:txBody>
          <a:bodyPr wrap="square">
            <a:spAutoFit/>
          </a:bodyPr>
          <a:lstStyle/>
          <a:p>
            <a:r>
              <a:rPr lang="tr-TR" sz="2400" dirty="0" smtClean="0">
                <a:latin typeface="Trebuchet MS" pitchFamily="34" charset="0"/>
              </a:rPr>
              <a:t>BURMAG: basınçlı döküm: önce </a:t>
            </a:r>
            <a:r>
              <a:rPr lang="tr-TR" sz="2400" dirty="0" err="1" smtClean="0">
                <a:latin typeface="Trebuchet MS" pitchFamily="34" charset="0"/>
              </a:rPr>
              <a:t>Alüminyum’a</a:t>
            </a:r>
            <a:r>
              <a:rPr lang="tr-TR" sz="2400" dirty="0" smtClean="0">
                <a:latin typeface="Trebuchet MS" pitchFamily="34" charset="0"/>
              </a:rPr>
              <a:t> döndü </a:t>
            </a:r>
            <a:r>
              <a:rPr lang="tr-TR" sz="2400" dirty="0" smtClean="0">
                <a:latin typeface="Trebuchet MS" pitchFamily="34" charset="0"/>
              </a:rPr>
              <a:t>sonra da İsrailli bir firmaya satıldı!  </a:t>
            </a:r>
          </a:p>
          <a:p>
            <a:r>
              <a:rPr lang="tr-TR" sz="2400" dirty="0" smtClean="0">
                <a:latin typeface="Trebuchet MS" pitchFamily="34" charset="0"/>
              </a:rPr>
              <a:t>VİG Metal: İkiz Merdaneli Sürekli Döküm </a:t>
            </a:r>
          </a:p>
          <a:p>
            <a:r>
              <a:rPr lang="tr-TR" sz="2400" dirty="0" smtClean="0">
                <a:latin typeface="Trebuchet MS" pitchFamily="34" charset="0"/>
              </a:rPr>
              <a:t>Türkiye’de Magnezyum Alaşımları Döküm Yapabilen Firmalar: </a:t>
            </a:r>
          </a:p>
          <a:p>
            <a:r>
              <a:rPr lang="tr-TR" sz="2400" dirty="0" err="1" smtClean="0">
                <a:latin typeface="Trebuchet MS" pitchFamily="34" charset="0"/>
              </a:rPr>
              <a:t>Troy</a:t>
            </a:r>
            <a:r>
              <a:rPr lang="tr-TR" sz="2400" dirty="0" smtClean="0">
                <a:latin typeface="Trebuchet MS" pitchFamily="34" charset="0"/>
              </a:rPr>
              <a:t> Teknoloji Döküm: vakum altında Saf Argon Gaz koruyucu atmosferi ile döküm</a:t>
            </a:r>
          </a:p>
          <a:p>
            <a:r>
              <a:rPr lang="tr-TR" sz="2400" dirty="0" smtClean="0">
                <a:latin typeface="Trebuchet MS" pitchFamily="34" charset="0"/>
              </a:rPr>
              <a:t>RUTAŞ Pres Döküm Ltd. Şti.: Pres döküm tekniği ile Mg döküm kabiliyetine sahip</a:t>
            </a:r>
          </a:p>
          <a:p>
            <a:r>
              <a:rPr lang="tr-TR" sz="2400" dirty="0" smtClean="0">
                <a:latin typeface="Trebuchet MS" pitchFamily="34" charset="0"/>
              </a:rPr>
              <a:t>VİG Metal: kuma döküm (Magnezyum Döküm Teknolojisi Geliştirilmesi –MÜGE Projesi (</a:t>
            </a:r>
            <a:r>
              <a:rPr lang="tr-TR" sz="2400" dirty="0" smtClean="0">
                <a:latin typeface="Trebuchet MS" pitchFamily="34" charset="0"/>
              </a:rPr>
              <a:t>SSM-TAİ-Helikopter parçaları-dişli kutusu </a:t>
            </a:r>
            <a:r>
              <a:rPr lang="tr-TR" sz="2400" dirty="0" err="1" smtClean="0">
                <a:latin typeface="Trebuchet MS" pitchFamily="34" charset="0"/>
              </a:rPr>
              <a:t>vb</a:t>
            </a:r>
            <a:r>
              <a:rPr lang="tr-TR" sz="2400" dirty="0">
                <a:latin typeface="Trebuchet MS" pitchFamily="34" charset="0"/>
              </a:rPr>
              <a:t>:</a:t>
            </a:r>
            <a:r>
              <a:rPr lang="tr-TR" sz="2400" dirty="0" smtClean="0">
                <a:latin typeface="Trebuchet MS" pitchFamily="34" charset="0"/>
              </a:rPr>
              <a:t> </a:t>
            </a:r>
            <a:r>
              <a:rPr lang="tr-TR" sz="2400" dirty="0" smtClean="0">
                <a:latin typeface="Trebuchet MS" pitchFamily="34" charset="0"/>
              </a:rPr>
              <a:t>2014 yılında </a:t>
            </a:r>
            <a:r>
              <a:rPr lang="tr-TR" sz="2400" dirty="0" smtClean="0">
                <a:latin typeface="Trebuchet MS" pitchFamily="34" charset="0"/>
              </a:rPr>
              <a:t>başladı!)</a:t>
            </a:r>
            <a:endParaRPr lang="tr-TR" sz="2400" dirty="0" smtClean="0">
              <a:latin typeface="Trebuchet MS" pitchFamily="34" charset="0"/>
            </a:endParaRPr>
          </a:p>
          <a:p>
            <a:r>
              <a:rPr lang="tr-TR" sz="2400" dirty="0" err="1" smtClean="0">
                <a:latin typeface="Trebuchet MS" pitchFamily="34" charset="0"/>
              </a:rPr>
              <a:t>Pavezyum</a:t>
            </a:r>
            <a:r>
              <a:rPr lang="tr-TR" sz="2400" dirty="0" smtClean="0">
                <a:latin typeface="Trebuchet MS" pitchFamily="34" charset="0"/>
              </a:rPr>
              <a:t> Kimya Sanayi: Magnezyum tozu: MIL-DTL-382D </a:t>
            </a:r>
          </a:p>
          <a:p>
            <a:r>
              <a:rPr lang="tr-TR" sz="2400" dirty="0" smtClean="0">
                <a:latin typeface="Trebuchet MS" pitchFamily="34" charset="0"/>
              </a:rPr>
              <a:t>Eczacıbaşı ESAN </a:t>
            </a:r>
            <a:r>
              <a:rPr lang="tr-TR" sz="2400" dirty="0" err="1" smtClean="0">
                <a:latin typeface="Trebuchet MS" pitchFamily="34" charset="0"/>
              </a:rPr>
              <a:t>Pidgeon</a:t>
            </a:r>
            <a:r>
              <a:rPr lang="tr-TR" sz="2400" dirty="0" smtClean="0">
                <a:latin typeface="Trebuchet MS" pitchFamily="34" charset="0"/>
              </a:rPr>
              <a:t> prosesi ile saf </a:t>
            </a:r>
            <a:r>
              <a:rPr lang="tr-TR" sz="2400" dirty="0" smtClean="0">
                <a:latin typeface="Trebuchet MS" pitchFamily="34" charset="0"/>
              </a:rPr>
              <a:t>Mg </a:t>
            </a:r>
            <a:r>
              <a:rPr lang="tr-TR" sz="2400" dirty="0" smtClean="0">
                <a:latin typeface="Trebuchet MS" pitchFamily="34" charset="0"/>
              </a:rPr>
              <a:t>üretecek 10.000 ton/yıl </a:t>
            </a:r>
          </a:p>
          <a:p>
            <a:r>
              <a:rPr lang="tr-TR" sz="2400" dirty="0" smtClean="0">
                <a:latin typeface="Trebuchet MS" pitchFamily="34" charset="0"/>
              </a:rPr>
              <a:t>KÜMAŞ Manyezit sırada</a:t>
            </a:r>
          </a:p>
        </p:txBody>
      </p:sp>
    </p:spTree>
    <p:extLst>
      <p:ext uri="{BB962C8B-B14F-4D97-AF65-F5344CB8AC3E}">
        <p14:creationId xmlns:p14="http://schemas.microsoft.com/office/powerpoint/2010/main" val="125347279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3018" y="1478389"/>
            <a:ext cx="8424936" cy="5262979"/>
          </a:xfrm>
          <a:prstGeom prst="rect">
            <a:avLst/>
          </a:prstGeom>
        </p:spPr>
        <p:txBody>
          <a:bodyPr wrap="square">
            <a:spAutoFit/>
          </a:bodyPr>
          <a:lstStyle/>
          <a:p>
            <a:r>
              <a:rPr lang="tr-TR" sz="2800" b="1" dirty="0" err="1" smtClean="0">
                <a:latin typeface="Trebuchet MS" pitchFamily="34" charset="0"/>
              </a:rPr>
              <a:t>Kalsinasyon</a:t>
            </a:r>
            <a:endParaRPr lang="tr-TR" sz="2800" b="1" dirty="0" smtClean="0">
              <a:latin typeface="Trebuchet MS" pitchFamily="34" charset="0"/>
            </a:endParaRPr>
          </a:p>
          <a:p>
            <a:endParaRPr lang="tr-TR" sz="2800" dirty="0" smtClean="0">
              <a:latin typeface="Trebuchet MS" pitchFamily="34" charset="0"/>
            </a:endParaRPr>
          </a:p>
          <a:p>
            <a:r>
              <a:rPr lang="tr-TR" sz="2800" b="1" dirty="0" err="1" smtClean="0">
                <a:latin typeface="Trebuchet MS" pitchFamily="34" charset="0"/>
              </a:rPr>
              <a:t>Pidgeon</a:t>
            </a:r>
            <a:r>
              <a:rPr lang="tr-TR" sz="2800" b="1" dirty="0" smtClean="0">
                <a:latin typeface="Trebuchet MS" pitchFamily="34" charset="0"/>
              </a:rPr>
              <a:t> prosesi </a:t>
            </a:r>
            <a:r>
              <a:rPr lang="tr-TR" sz="2800" dirty="0" smtClean="0">
                <a:latin typeface="Trebuchet MS" pitchFamily="34" charset="0"/>
              </a:rPr>
              <a:t>(ısıl indirgeme)</a:t>
            </a:r>
          </a:p>
          <a:p>
            <a:r>
              <a:rPr lang="tr-TR" sz="2800" dirty="0" smtClean="0">
                <a:latin typeface="Trebuchet MS" pitchFamily="34" charset="0"/>
              </a:rPr>
              <a:t>Dolomit </a:t>
            </a:r>
            <a:r>
              <a:rPr lang="en-US" sz="2800" dirty="0" smtClean="0">
                <a:latin typeface="Trebuchet MS" pitchFamily="34" charset="0"/>
              </a:rPr>
              <a:t>(</a:t>
            </a:r>
            <a:r>
              <a:rPr lang="en-US" sz="2800" dirty="0" err="1" smtClean="0">
                <a:latin typeface="Trebuchet MS" pitchFamily="34" charset="0"/>
              </a:rPr>
              <a:t>CaMg</a:t>
            </a:r>
            <a:r>
              <a:rPr lang="en-US" sz="2800" dirty="0" smtClean="0">
                <a:latin typeface="Trebuchet MS" pitchFamily="34" charset="0"/>
              </a:rPr>
              <a:t>(CO</a:t>
            </a:r>
            <a:r>
              <a:rPr lang="en-US" sz="2800" baseline="-25000" dirty="0" smtClean="0">
                <a:latin typeface="Trebuchet MS" pitchFamily="34" charset="0"/>
              </a:rPr>
              <a:t>3</a:t>
            </a:r>
            <a:r>
              <a:rPr lang="en-US" sz="2800" dirty="0" smtClean="0">
                <a:latin typeface="Trebuchet MS" pitchFamily="34" charset="0"/>
              </a:rPr>
              <a:t>)</a:t>
            </a:r>
            <a:r>
              <a:rPr lang="en-US" sz="2800" baseline="-25000" dirty="0" smtClean="0">
                <a:latin typeface="Trebuchet MS" pitchFamily="34" charset="0"/>
              </a:rPr>
              <a:t>2</a:t>
            </a:r>
            <a:r>
              <a:rPr lang="en-US" sz="2800" dirty="0" smtClean="0">
                <a:latin typeface="Trebuchet MS" pitchFamily="34" charset="0"/>
              </a:rPr>
              <a:t>)</a:t>
            </a:r>
            <a:r>
              <a:rPr lang="tr-TR" sz="2800" dirty="0" smtClean="0">
                <a:latin typeface="Trebuchet MS" pitchFamily="34" charset="0"/>
              </a:rPr>
              <a:t> veya </a:t>
            </a:r>
            <a:r>
              <a:rPr lang="pt-BR" sz="2800" dirty="0" smtClean="0">
                <a:latin typeface="Trebuchet MS" pitchFamily="34" charset="0"/>
              </a:rPr>
              <a:t>magne</a:t>
            </a:r>
            <a:r>
              <a:rPr lang="tr-TR" sz="2800" dirty="0" err="1" smtClean="0">
                <a:latin typeface="Trebuchet MS" pitchFamily="34" charset="0"/>
              </a:rPr>
              <a:t>zit</a:t>
            </a:r>
            <a:r>
              <a:rPr lang="pt-BR" sz="2800" dirty="0" smtClean="0">
                <a:latin typeface="Trebuchet MS" pitchFamily="34" charset="0"/>
              </a:rPr>
              <a:t> (MgCO</a:t>
            </a:r>
            <a:r>
              <a:rPr lang="pt-BR" sz="2800" baseline="-25000" dirty="0" smtClean="0">
                <a:latin typeface="Trebuchet MS" pitchFamily="34" charset="0"/>
              </a:rPr>
              <a:t>3</a:t>
            </a:r>
            <a:r>
              <a:rPr lang="pt-BR" sz="2800" dirty="0" smtClean="0">
                <a:latin typeface="Trebuchet MS" pitchFamily="34" charset="0"/>
              </a:rPr>
              <a:t>) </a:t>
            </a:r>
            <a:r>
              <a:rPr lang="tr-TR" sz="2800" dirty="0" smtClean="0">
                <a:latin typeface="Trebuchet MS" pitchFamily="34" charset="0"/>
              </a:rPr>
              <a:t>ısıtılarak </a:t>
            </a:r>
            <a:r>
              <a:rPr lang="tr-TR" sz="2800" dirty="0" err="1" smtClean="0">
                <a:latin typeface="Trebuchet MS" pitchFamily="34" charset="0"/>
              </a:rPr>
              <a:t>CaOMgO</a:t>
            </a:r>
            <a:r>
              <a:rPr lang="tr-TR" sz="2800" dirty="0" smtClean="0">
                <a:latin typeface="Trebuchet MS" pitchFamily="34" charset="0"/>
              </a:rPr>
              <a:t> / </a:t>
            </a:r>
            <a:r>
              <a:rPr lang="tr-TR" sz="2800" dirty="0" err="1" smtClean="0">
                <a:latin typeface="Trebuchet MS" pitchFamily="34" charset="0"/>
              </a:rPr>
              <a:t>MgO</a:t>
            </a:r>
            <a:r>
              <a:rPr lang="tr-TR" sz="2800" dirty="0" smtClean="0">
                <a:latin typeface="Trebuchet MS" pitchFamily="34" charset="0"/>
              </a:rPr>
              <a:t> elde edilir (</a:t>
            </a:r>
            <a:r>
              <a:rPr lang="tr-TR" sz="2800" dirty="0" err="1" smtClean="0">
                <a:latin typeface="Trebuchet MS" pitchFamily="34" charset="0"/>
              </a:rPr>
              <a:t>kalsinasyon</a:t>
            </a:r>
            <a:r>
              <a:rPr lang="tr-TR" sz="2800" dirty="0" smtClean="0">
                <a:latin typeface="Trebuchet MS" pitchFamily="34" charset="0"/>
              </a:rPr>
              <a:t>)</a:t>
            </a:r>
          </a:p>
          <a:p>
            <a:r>
              <a:rPr lang="tr-TR" sz="2800" dirty="0" err="1" smtClean="0">
                <a:latin typeface="Trebuchet MS" pitchFamily="34" charset="0"/>
              </a:rPr>
              <a:t>CaOMgO</a:t>
            </a:r>
            <a:r>
              <a:rPr lang="tr-TR" sz="2800" dirty="0" smtClean="0">
                <a:latin typeface="Trebuchet MS" pitchFamily="34" charset="0"/>
              </a:rPr>
              <a:t> / </a:t>
            </a:r>
            <a:r>
              <a:rPr lang="tr-TR" sz="2800" dirty="0" err="1" smtClean="0">
                <a:latin typeface="Trebuchet MS" pitchFamily="34" charset="0"/>
              </a:rPr>
              <a:t>MgO’in</a:t>
            </a:r>
            <a:r>
              <a:rPr lang="tr-TR" sz="2800" dirty="0" smtClean="0">
                <a:latin typeface="Trebuchet MS" pitchFamily="34" charset="0"/>
              </a:rPr>
              <a:t> </a:t>
            </a:r>
            <a:r>
              <a:rPr lang="tr-TR" sz="2800" dirty="0" err="1" smtClean="0">
                <a:latin typeface="Trebuchet MS" pitchFamily="34" charset="0"/>
              </a:rPr>
              <a:t>ferrosilis</a:t>
            </a:r>
            <a:r>
              <a:rPr lang="tr-TR" sz="2800" dirty="0" smtClean="0">
                <a:latin typeface="Trebuchet MS" pitchFamily="34" charset="0"/>
              </a:rPr>
              <a:t> ile redüksiyonu.</a:t>
            </a:r>
          </a:p>
          <a:p>
            <a:endParaRPr lang="tr-TR" sz="2800" dirty="0" smtClean="0">
              <a:latin typeface="Trebuchet MS" pitchFamily="34" charset="0"/>
            </a:endParaRPr>
          </a:p>
          <a:p>
            <a:r>
              <a:rPr lang="tr-TR" sz="2800" b="1" dirty="0" smtClean="0">
                <a:latin typeface="Trebuchet MS" pitchFamily="34" charset="0"/>
              </a:rPr>
              <a:t>Dow prosesi (Elektroliz prosesi)</a:t>
            </a:r>
          </a:p>
          <a:p>
            <a:r>
              <a:rPr lang="tr-TR" sz="2800" dirty="0" smtClean="0">
                <a:latin typeface="Trebuchet MS" pitchFamily="34" charset="0"/>
              </a:rPr>
              <a:t>Dolomit ve deniz suyu </a:t>
            </a:r>
            <a:r>
              <a:rPr lang="tr-TR" sz="2800" dirty="0" err="1" smtClean="0">
                <a:latin typeface="Trebuchet MS" pitchFamily="34" charset="0"/>
              </a:rPr>
              <a:t>HCl</a:t>
            </a:r>
            <a:r>
              <a:rPr lang="tr-TR" sz="2800" dirty="0" smtClean="0">
                <a:latin typeface="Trebuchet MS" pitchFamily="34" charset="0"/>
              </a:rPr>
              <a:t> ile muamele edilerek MgCl</a:t>
            </a:r>
            <a:r>
              <a:rPr lang="tr-TR" sz="2800" baseline="-25000" dirty="0" smtClean="0">
                <a:latin typeface="Trebuchet MS" pitchFamily="34" charset="0"/>
              </a:rPr>
              <a:t>2</a:t>
            </a:r>
            <a:r>
              <a:rPr lang="tr-TR" sz="2800" dirty="0" smtClean="0">
                <a:latin typeface="Trebuchet MS" pitchFamily="34" charset="0"/>
              </a:rPr>
              <a:t> elde edilir.</a:t>
            </a:r>
          </a:p>
          <a:p>
            <a:r>
              <a:rPr lang="tr-TR" sz="2800" dirty="0" smtClean="0">
                <a:latin typeface="Trebuchet MS" pitchFamily="34" charset="0"/>
              </a:rPr>
              <a:t>Elektroliz hücresinde katotta Mg metal </a:t>
            </a:r>
            <a:r>
              <a:rPr lang="tr-TR" sz="2800" dirty="0" smtClean="0">
                <a:latin typeface="Trebuchet MS" pitchFamily="34" charset="0"/>
              </a:rPr>
              <a:t>üreti</a:t>
            </a:r>
            <a:r>
              <a:rPr lang="tr-TR" sz="2800" dirty="0" smtClean="0">
                <a:latin typeface="Trebuchet MS" pitchFamily="34" charset="0"/>
              </a:rPr>
              <a:t>lir</a:t>
            </a:r>
            <a:r>
              <a:rPr lang="tr-TR" sz="2800" dirty="0" smtClean="0">
                <a:latin typeface="Trebuchet MS" pitchFamily="34" charset="0"/>
              </a:rPr>
              <a:t>.</a:t>
            </a:r>
          </a:p>
          <a:p>
            <a:endParaRPr lang="tr-TR" sz="2800" dirty="0" smtClean="0">
              <a:latin typeface="Trebuchet MS" pitchFamily="34" charset="0"/>
            </a:endParaRPr>
          </a:p>
        </p:txBody>
      </p:sp>
      <p:sp>
        <p:nvSpPr>
          <p:cNvPr id="6" name="5 Metin kutusu"/>
          <p:cNvSpPr txBox="1"/>
          <p:nvPr/>
        </p:nvSpPr>
        <p:spPr>
          <a:xfrm>
            <a:off x="395536" y="499319"/>
            <a:ext cx="882047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Mg metal üretim yöntemleri</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21062776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179512" y="499319"/>
            <a:ext cx="882047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Magnezyum üretimi</a:t>
            </a:r>
            <a:endParaRPr lang="tr-TR" sz="4400" dirty="0">
              <a:solidFill>
                <a:schemeClr val="accent2">
                  <a:lumMod val="50000"/>
                </a:schemeClr>
              </a:solidFill>
              <a:latin typeface="Trebuchet MS" pitchFamily="34" charset="0"/>
            </a:endParaRPr>
          </a:p>
        </p:txBody>
      </p:sp>
      <p:sp>
        <p:nvSpPr>
          <p:cNvPr id="95233" name="Rectangle 1"/>
          <p:cNvSpPr>
            <a:spLocks noChangeArrowheads="1"/>
          </p:cNvSpPr>
          <p:nvPr/>
        </p:nvSpPr>
        <p:spPr bwMode="auto">
          <a:xfrm>
            <a:off x="216024" y="1308531"/>
            <a:ext cx="8748464" cy="5216813"/>
          </a:xfrm>
          <a:prstGeom prst="rect">
            <a:avLst/>
          </a:prstGeom>
          <a:solidFill>
            <a:srgbClr val="FFFFFF">
              <a:alpha val="88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tr-TR" sz="2800" dirty="0" smtClean="0">
                <a:solidFill>
                  <a:srgbClr val="000000"/>
                </a:solidFill>
                <a:latin typeface="Trebuchet MS" pitchFamily="34" charset="0"/>
                <a:cs typeface="Arial" pitchFamily="34" charset="0"/>
              </a:rPr>
              <a:t>Magnezyum üretimi,</a:t>
            </a:r>
            <a:r>
              <a:rPr kumimoji="0" lang="tr-TR" sz="2800" b="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
            </a:r>
            <a:br>
              <a:rPr kumimoji="0" lang="tr-TR" sz="2800" b="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br>
            <a:r>
              <a:rPr kumimoji="0" lang="tr-TR" sz="2800" b="1"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a) magnezyum </a:t>
            </a:r>
            <a:r>
              <a:rPr kumimoji="0" lang="tr-TR" sz="2800" b="1" i="0" u="none" strike="noStrike" cap="none" normalizeH="0" baseline="0" dirty="0" err="1" smtClean="0">
                <a:ln>
                  <a:noFill/>
                </a:ln>
                <a:solidFill>
                  <a:srgbClr val="000000"/>
                </a:solidFill>
                <a:effectLst/>
                <a:latin typeface="Trebuchet MS" pitchFamily="34" charset="0"/>
                <a:ea typeface="Times New Roman" pitchFamily="18" charset="0"/>
                <a:cs typeface="Arial" pitchFamily="34" charset="0"/>
              </a:rPr>
              <a:t>oksitin</a:t>
            </a:r>
            <a:r>
              <a:rPr kumimoji="0" lang="tr-TR" sz="2800" b="1"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 ısıl indirgenmesi (</a:t>
            </a:r>
            <a:r>
              <a:rPr kumimoji="0" lang="tr-TR" sz="2800" b="1" i="0" u="none" strike="noStrike" cap="none" normalizeH="0" baseline="0" dirty="0" err="1" smtClean="0">
                <a:ln>
                  <a:noFill/>
                </a:ln>
                <a:solidFill>
                  <a:srgbClr val="FF0000"/>
                </a:solidFill>
                <a:effectLst/>
                <a:latin typeface="Trebuchet MS" pitchFamily="34" charset="0"/>
                <a:ea typeface="Times New Roman" pitchFamily="18" charset="0"/>
                <a:cs typeface="Arial" pitchFamily="34" charset="0"/>
              </a:rPr>
              <a:t>Pidgeon</a:t>
            </a:r>
            <a:r>
              <a:rPr kumimoji="0" lang="tr-TR" sz="2800" b="1" i="0" u="none" strike="noStrike" cap="none" normalizeH="0" baseline="0" dirty="0" smtClean="0">
                <a:ln>
                  <a:noFill/>
                </a:ln>
                <a:solidFill>
                  <a:srgbClr val="FF0000"/>
                </a:solidFill>
                <a:effectLst/>
                <a:latin typeface="Trebuchet MS" pitchFamily="34" charset="0"/>
                <a:ea typeface="Times New Roman" pitchFamily="18" charset="0"/>
                <a:cs typeface="Arial" pitchFamily="34" charset="0"/>
              </a:rPr>
              <a:t> prosesi</a:t>
            </a:r>
            <a:r>
              <a:rPr kumimoji="0" lang="tr-TR" sz="2800" b="1"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a:t>
            </a:r>
            <a:br>
              <a:rPr kumimoji="0" lang="tr-TR" sz="2800" b="1"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br>
            <a:r>
              <a:rPr kumimoji="0" lang="tr-TR" sz="2800" b="1"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b) Magnezyum klorürün elektrolizi (</a:t>
            </a:r>
            <a:r>
              <a:rPr kumimoji="0" lang="tr-TR" sz="2800" b="1" i="0" u="none" strike="noStrike" cap="none" normalizeH="0" baseline="0" dirty="0" smtClean="0">
                <a:ln>
                  <a:noFill/>
                </a:ln>
                <a:solidFill>
                  <a:srgbClr val="FF0000"/>
                </a:solidFill>
                <a:effectLst/>
                <a:latin typeface="Trebuchet MS" pitchFamily="34" charset="0"/>
                <a:ea typeface="Times New Roman" pitchFamily="18" charset="0"/>
                <a:cs typeface="Arial" pitchFamily="34" charset="0"/>
              </a:rPr>
              <a:t>Dow prosesi</a:t>
            </a:r>
            <a:r>
              <a:rPr kumimoji="0" lang="tr-TR" sz="2800" b="1"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a:t>
            </a:r>
            <a:endParaRPr kumimoji="0" lang="tr-TR" sz="2800" b="0" i="0" u="none" strike="noStrike" cap="none" normalizeH="0" baseline="0" dirty="0" smtClean="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800" b="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İle yapılmaktadır.</a:t>
            </a:r>
          </a:p>
          <a:p>
            <a:pPr marL="0" marR="0" lvl="0" indent="0" algn="l" defTabSz="914400" rtl="0" eaLnBrk="0" fontAlgn="base" latinLnBrk="0" hangingPunct="0">
              <a:lnSpc>
                <a:spcPct val="100000"/>
              </a:lnSpc>
              <a:spcBef>
                <a:spcPts val="1800"/>
              </a:spcBef>
              <a:spcAft>
                <a:spcPct val="0"/>
              </a:spcAft>
              <a:buClrTx/>
              <a:buSzTx/>
              <a:buFontTx/>
              <a:buNone/>
              <a:tabLst/>
            </a:pPr>
            <a:r>
              <a:rPr lang="tr-TR" sz="2800" dirty="0" smtClean="0">
                <a:solidFill>
                  <a:srgbClr val="000000"/>
                </a:solidFill>
                <a:latin typeface="Trebuchet MS" pitchFamily="34" charset="0"/>
                <a:ea typeface="Times New Roman" pitchFamily="18" charset="0"/>
                <a:cs typeface="Arial" pitchFamily="34" charset="0"/>
              </a:rPr>
              <a:t>E</a:t>
            </a:r>
            <a:r>
              <a:rPr kumimoji="0" lang="tr-TR" sz="2800" b="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lektroliz, elektrik enerjisinin ucuz üretilebildiği</a:t>
            </a:r>
            <a:r>
              <a:rPr kumimoji="0" lang="tr-TR" sz="2800" b="0" i="0" u="none" strike="noStrike" cap="none" normalizeH="0" dirty="0" smtClean="0">
                <a:ln>
                  <a:noFill/>
                </a:ln>
                <a:solidFill>
                  <a:srgbClr val="000000"/>
                </a:solidFill>
                <a:effectLst/>
                <a:latin typeface="Trebuchet MS" pitchFamily="34" charset="0"/>
                <a:ea typeface="Times New Roman" pitchFamily="18" charset="0"/>
                <a:cs typeface="Arial" pitchFamily="34" charset="0"/>
              </a:rPr>
              <a:t> ülkelerde </a:t>
            </a:r>
            <a:r>
              <a:rPr kumimoji="0" lang="tr-TR" sz="2800" b="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Mg üretmek için daha yaygın </a:t>
            </a:r>
            <a:r>
              <a:rPr kumimoji="0" lang="tr-TR" sz="2800" b="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yöntem.</a:t>
            </a:r>
            <a:endParaRPr kumimoji="0" lang="tr-TR" sz="2800" b="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ts val="1200"/>
              </a:spcBef>
              <a:buClrTx/>
              <a:buSzTx/>
              <a:buFontTx/>
              <a:buNone/>
              <a:tabLst/>
            </a:pPr>
            <a:r>
              <a:rPr lang="tr-TR" sz="2800" dirty="0" smtClean="0">
                <a:solidFill>
                  <a:srgbClr val="000000"/>
                </a:solidFill>
                <a:latin typeface="Trebuchet MS" pitchFamily="34" charset="0"/>
                <a:ea typeface="Times New Roman" pitchFamily="18" charset="0"/>
                <a:cs typeface="Arial" pitchFamily="34" charset="0"/>
              </a:rPr>
              <a:t>Fakat Çin’deki tesislerin çoğu 1940’larda II. Dünya Savaşı sırasında Kanada’da geliştirilen ısıl indirgeme yönteminin güncel bir versiyonunu (</a:t>
            </a:r>
            <a:r>
              <a:rPr lang="tr-TR" sz="2800" dirty="0" err="1" smtClean="0">
                <a:solidFill>
                  <a:srgbClr val="000000"/>
                </a:solidFill>
                <a:latin typeface="Trebuchet MS" pitchFamily="34" charset="0"/>
                <a:ea typeface="Times New Roman" pitchFamily="18" charset="0"/>
                <a:cs typeface="Arial" pitchFamily="34" charset="0"/>
              </a:rPr>
              <a:t>Pidgeon</a:t>
            </a:r>
            <a:r>
              <a:rPr lang="tr-TR" sz="2800" dirty="0" smtClean="0">
                <a:solidFill>
                  <a:srgbClr val="000000"/>
                </a:solidFill>
                <a:latin typeface="Trebuchet MS" pitchFamily="34" charset="0"/>
                <a:ea typeface="Times New Roman" pitchFamily="18" charset="0"/>
                <a:cs typeface="Arial" pitchFamily="34" charset="0"/>
              </a:rPr>
              <a:t> prosesi) kullanmaktadır.</a:t>
            </a:r>
          </a:p>
        </p:txBody>
      </p:sp>
    </p:spTree>
    <p:extLst>
      <p:ext uri="{BB962C8B-B14F-4D97-AF65-F5344CB8AC3E}">
        <p14:creationId xmlns:p14="http://schemas.microsoft.com/office/powerpoint/2010/main" val="248600860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23528" y="404664"/>
            <a:ext cx="8820472"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kalsinasyon</a:t>
            </a:r>
            <a:endParaRPr lang="tr-TR" sz="4400" dirty="0">
              <a:solidFill>
                <a:schemeClr val="accent2">
                  <a:lumMod val="50000"/>
                </a:schemeClr>
              </a:solidFill>
              <a:latin typeface="Trebuchet MS" pitchFamily="34" charset="0"/>
            </a:endParaRPr>
          </a:p>
        </p:txBody>
      </p:sp>
      <p:sp>
        <p:nvSpPr>
          <p:cNvPr id="4" name="3 Metin kutusu"/>
          <p:cNvSpPr txBox="1"/>
          <p:nvPr/>
        </p:nvSpPr>
        <p:spPr>
          <a:xfrm>
            <a:off x="395536" y="1268760"/>
            <a:ext cx="5688632" cy="5370701"/>
          </a:xfrm>
          <a:prstGeom prst="rect">
            <a:avLst/>
          </a:prstGeom>
          <a:noFill/>
        </p:spPr>
        <p:txBody>
          <a:bodyPr wrap="square" rtlCol="0">
            <a:spAutoFit/>
          </a:bodyPr>
          <a:lstStyle/>
          <a:p>
            <a:r>
              <a:rPr lang="tr-TR" sz="2800" dirty="0" err="1" smtClean="0">
                <a:latin typeface="Trebuchet MS" pitchFamily="34" charset="0"/>
              </a:rPr>
              <a:t>Magnezit</a:t>
            </a:r>
            <a:r>
              <a:rPr lang="tr-TR" sz="2800" dirty="0" smtClean="0">
                <a:latin typeface="Trebuchet MS" pitchFamily="34" charset="0"/>
              </a:rPr>
              <a:t> (MgCO</a:t>
            </a:r>
            <a:r>
              <a:rPr lang="tr-TR" sz="2800" baseline="-25000" dirty="0" smtClean="0">
                <a:latin typeface="Trebuchet MS" pitchFamily="34" charset="0"/>
              </a:rPr>
              <a:t>3</a:t>
            </a:r>
            <a:r>
              <a:rPr lang="tr-TR" sz="2800" dirty="0" smtClean="0">
                <a:latin typeface="Trebuchet MS" pitchFamily="34" charset="0"/>
              </a:rPr>
              <a:t>) </a:t>
            </a:r>
            <a:r>
              <a:rPr lang="tr-TR" sz="2800" dirty="0" err="1" smtClean="0">
                <a:latin typeface="Trebuchet MS" pitchFamily="34" charset="0"/>
              </a:rPr>
              <a:t>kalsine</a:t>
            </a:r>
            <a:r>
              <a:rPr lang="tr-TR" sz="2800" dirty="0" smtClean="0">
                <a:latin typeface="Trebuchet MS" pitchFamily="34" charset="0"/>
              </a:rPr>
              <a:t> edilerek </a:t>
            </a:r>
            <a:r>
              <a:rPr lang="tr-TR" sz="2800" dirty="0" err="1" smtClean="0">
                <a:latin typeface="Trebuchet MS" pitchFamily="34" charset="0"/>
              </a:rPr>
              <a:t>MgO</a:t>
            </a:r>
            <a:r>
              <a:rPr lang="tr-TR" sz="2800" dirty="0" smtClean="0">
                <a:latin typeface="Trebuchet MS" pitchFamily="34" charset="0"/>
              </a:rPr>
              <a:t> elde edilir:</a:t>
            </a:r>
          </a:p>
          <a:p>
            <a:pPr>
              <a:spcBef>
                <a:spcPts val="600"/>
              </a:spcBef>
              <a:spcAft>
                <a:spcPts val="600"/>
              </a:spcAft>
            </a:pPr>
            <a:r>
              <a:rPr lang="tr-TR" sz="2800" dirty="0" smtClean="0">
                <a:latin typeface="Trebuchet MS" pitchFamily="34" charset="0"/>
              </a:rPr>
              <a:t>	MgCO</a:t>
            </a:r>
            <a:r>
              <a:rPr lang="tr-TR" sz="2800" baseline="-25000" dirty="0" smtClean="0">
                <a:latin typeface="Trebuchet MS" pitchFamily="34" charset="0"/>
              </a:rPr>
              <a:t>3</a:t>
            </a:r>
            <a:r>
              <a:rPr lang="tr-TR" sz="2800" dirty="0" smtClean="0">
                <a:latin typeface="Trebuchet MS" pitchFamily="34" charset="0"/>
              </a:rPr>
              <a:t> </a:t>
            </a:r>
            <a:r>
              <a:rPr lang="tr-TR" sz="2800" dirty="0" smtClean="0">
                <a:latin typeface="Trebuchet MS" pitchFamily="34" charset="0"/>
                <a:sym typeface="Symbol"/>
              </a:rPr>
              <a:t> </a:t>
            </a:r>
            <a:r>
              <a:rPr lang="tr-TR" sz="2800" dirty="0" err="1" smtClean="0">
                <a:latin typeface="Trebuchet MS" pitchFamily="34" charset="0"/>
                <a:sym typeface="Symbol"/>
              </a:rPr>
              <a:t>MgO</a:t>
            </a:r>
            <a:r>
              <a:rPr lang="tr-TR" sz="2800" dirty="0" smtClean="0">
                <a:latin typeface="Trebuchet MS" pitchFamily="34" charset="0"/>
                <a:sym typeface="Symbol"/>
              </a:rPr>
              <a:t> + CO</a:t>
            </a:r>
            <a:r>
              <a:rPr lang="tr-TR" sz="2800" baseline="-25000" dirty="0" smtClean="0">
                <a:latin typeface="Trebuchet MS" pitchFamily="34" charset="0"/>
                <a:sym typeface="Symbol"/>
              </a:rPr>
              <a:t>2</a:t>
            </a:r>
            <a:endParaRPr lang="tr-TR" sz="2800" dirty="0" smtClean="0">
              <a:latin typeface="Trebuchet MS" pitchFamily="34" charset="0"/>
              <a:sym typeface="Symbol"/>
            </a:endParaRPr>
          </a:p>
          <a:p>
            <a:r>
              <a:rPr lang="tr-TR" sz="2800" dirty="0" err="1" smtClean="0">
                <a:latin typeface="Trebuchet MS" pitchFamily="34" charset="0"/>
                <a:sym typeface="Symbol"/>
              </a:rPr>
              <a:t>MgO</a:t>
            </a:r>
            <a:r>
              <a:rPr lang="tr-TR" sz="2800" dirty="0" smtClean="0">
                <a:latin typeface="Trebuchet MS" pitchFamily="34" charset="0"/>
                <a:sym typeface="Symbol"/>
              </a:rPr>
              <a:t> petrol koku ile karıştırılıp preslenerek briketler </a:t>
            </a:r>
            <a:r>
              <a:rPr lang="tr-TR" sz="2800" dirty="0" smtClean="0">
                <a:latin typeface="Trebuchet MS" pitchFamily="34" charset="0"/>
                <a:sym typeface="Symbol"/>
              </a:rPr>
              <a:t>hazırlanır.</a:t>
            </a:r>
            <a:endParaRPr lang="tr-TR" sz="2800" dirty="0" smtClean="0">
              <a:latin typeface="Trebuchet MS" pitchFamily="34" charset="0"/>
              <a:sym typeface="Symbol"/>
            </a:endParaRPr>
          </a:p>
          <a:p>
            <a:pPr>
              <a:spcBef>
                <a:spcPts val="1200"/>
              </a:spcBef>
            </a:pPr>
            <a:r>
              <a:rPr lang="tr-TR" sz="2800" dirty="0" smtClean="0">
                <a:latin typeface="Trebuchet MS" pitchFamily="34" charset="0"/>
                <a:sym typeface="Symbol"/>
              </a:rPr>
              <a:t>Briketler H</a:t>
            </a:r>
            <a:r>
              <a:rPr lang="tr-TR" sz="2800" baseline="-25000" dirty="0" smtClean="0">
                <a:latin typeface="Trebuchet MS" pitchFamily="34" charset="0"/>
                <a:sym typeface="Symbol"/>
              </a:rPr>
              <a:t>2</a:t>
            </a:r>
            <a:r>
              <a:rPr lang="tr-TR" sz="2800" dirty="0" smtClean="0">
                <a:latin typeface="Trebuchet MS" pitchFamily="34" charset="0"/>
                <a:sym typeface="Symbol"/>
              </a:rPr>
              <a:t> atmosferinde 2500 </a:t>
            </a:r>
            <a:r>
              <a:rPr lang="tr-TR" sz="2800" dirty="0" err="1" smtClean="0">
                <a:latin typeface="Trebuchet MS" pitchFamily="34" charset="0"/>
                <a:sym typeface="Symbol"/>
              </a:rPr>
              <a:t>C’ye</a:t>
            </a:r>
            <a:r>
              <a:rPr lang="tr-TR" sz="2800" dirty="0" smtClean="0">
                <a:latin typeface="Trebuchet MS" pitchFamily="34" charset="0"/>
                <a:sym typeface="Symbol"/>
              </a:rPr>
              <a:t> ısıtılarak Mg gazı elde edilir.</a:t>
            </a:r>
          </a:p>
          <a:p>
            <a:pPr>
              <a:spcBef>
                <a:spcPts val="600"/>
              </a:spcBef>
              <a:spcAft>
                <a:spcPts val="600"/>
              </a:spcAft>
            </a:pPr>
            <a:r>
              <a:rPr lang="tr-TR" sz="2800" dirty="0" smtClean="0">
                <a:latin typeface="Trebuchet MS" pitchFamily="34" charset="0"/>
                <a:sym typeface="Symbol"/>
              </a:rPr>
              <a:t>	</a:t>
            </a:r>
            <a:r>
              <a:rPr lang="tr-TR" sz="2800" dirty="0" err="1" smtClean="0">
                <a:latin typeface="Trebuchet MS" pitchFamily="34" charset="0"/>
                <a:sym typeface="Symbol"/>
              </a:rPr>
              <a:t>MgO</a:t>
            </a:r>
            <a:r>
              <a:rPr lang="tr-TR" sz="2800" dirty="0" smtClean="0">
                <a:latin typeface="Trebuchet MS" pitchFamily="34" charset="0"/>
                <a:sym typeface="Symbol"/>
              </a:rPr>
              <a:t> + C  Mg + CO</a:t>
            </a:r>
          </a:p>
          <a:p>
            <a:r>
              <a:rPr lang="tr-TR" sz="2800" dirty="0" smtClean="0">
                <a:latin typeface="Trebuchet MS" pitchFamily="34" charset="0"/>
                <a:sym typeface="Symbol"/>
              </a:rPr>
              <a:t>Mg gazı 120</a:t>
            </a:r>
            <a:r>
              <a:rPr lang="tr-TR" sz="2800" dirty="0" err="1" smtClean="0">
                <a:latin typeface="Trebuchet MS" pitchFamily="34" charset="0"/>
                <a:sym typeface="Symbol"/>
              </a:rPr>
              <a:t>C’ye</a:t>
            </a:r>
            <a:r>
              <a:rPr lang="tr-TR" sz="2800" dirty="0" smtClean="0">
                <a:latin typeface="Trebuchet MS" pitchFamily="34" charset="0"/>
                <a:sym typeface="Symbol"/>
              </a:rPr>
              <a:t> hızlı soğutularak katı Mg metali üretilir.</a:t>
            </a:r>
          </a:p>
          <a:p>
            <a:pPr>
              <a:spcBef>
                <a:spcPts val="600"/>
              </a:spcBef>
            </a:pPr>
            <a:r>
              <a:rPr lang="tr-TR" sz="2800" dirty="0" smtClean="0">
                <a:latin typeface="Trebuchet MS" pitchFamily="34" charset="0"/>
                <a:sym typeface="Symbol"/>
              </a:rPr>
              <a:t>	Mg (gaz)  Mg (katı)</a:t>
            </a:r>
          </a:p>
        </p:txBody>
      </p:sp>
      <p:sp>
        <p:nvSpPr>
          <p:cNvPr id="5" name="4 Metin kutusu"/>
          <p:cNvSpPr txBox="1"/>
          <p:nvPr/>
        </p:nvSpPr>
        <p:spPr>
          <a:xfrm>
            <a:off x="6588224" y="1671191"/>
            <a:ext cx="1224136" cy="461665"/>
          </a:xfrm>
          <a:prstGeom prst="rect">
            <a:avLst/>
          </a:prstGeom>
          <a:noFill/>
        </p:spPr>
        <p:txBody>
          <a:bodyPr wrap="square" rtlCol="0">
            <a:spAutoFit/>
          </a:bodyPr>
          <a:lstStyle/>
          <a:p>
            <a:r>
              <a:rPr lang="tr-TR" sz="2400" dirty="0" smtClean="0">
                <a:latin typeface="Trebuchet MS" pitchFamily="34" charset="0"/>
              </a:rPr>
              <a:t>MgCO</a:t>
            </a:r>
            <a:r>
              <a:rPr lang="tr-TR" sz="2400" baseline="-25000" dirty="0" smtClean="0">
                <a:latin typeface="Trebuchet MS" pitchFamily="34" charset="0"/>
              </a:rPr>
              <a:t>3</a:t>
            </a:r>
            <a:endParaRPr lang="tr-TR" sz="2400" baseline="-25000" dirty="0">
              <a:latin typeface="Trebuchet MS" pitchFamily="34" charset="0"/>
            </a:endParaRPr>
          </a:p>
        </p:txBody>
      </p:sp>
      <p:sp>
        <p:nvSpPr>
          <p:cNvPr id="7" name="6 Metin kutusu"/>
          <p:cNvSpPr txBox="1"/>
          <p:nvPr/>
        </p:nvSpPr>
        <p:spPr>
          <a:xfrm>
            <a:off x="6732240" y="2751311"/>
            <a:ext cx="936104" cy="461665"/>
          </a:xfrm>
          <a:prstGeom prst="rect">
            <a:avLst/>
          </a:prstGeom>
          <a:noFill/>
        </p:spPr>
        <p:txBody>
          <a:bodyPr wrap="square" rtlCol="0">
            <a:spAutoFit/>
          </a:bodyPr>
          <a:lstStyle/>
          <a:p>
            <a:r>
              <a:rPr lang="tr-TR" sz="2400" dirty="0" err="1" smtClean="0">
                <a:latin typeface="Trebuchet MS" pitchFamily="34" charset="0"/>
              </a:rPr>
              <a:t>MgO</a:t>
            </a:r>
            <a:endParaRPr lang="tr-TR" sz="2400" baseline="-25000" dirty="0">
              <a:latin typeface="Trebuchet MS" pitchFamily="34" charset="0"/>
            </a:endParaRPr>
          </a:p>
        </p:txBody>
      </p:sp>
      <p:sp>
        <p:nvSpPr>
          <p:cNvPr id="8" name="7 Metin kutusu"/>
          <p:cNvSpPr txBox="1"/>
          <p:nvPr/>
        </p:nvSpPr>
        <p:spPr>
          <a:xfrm>
            <a:off x="6660232" y="3759423"/>
            <a:ext cx="1224136" cy="461665"/>
          </a:xfrm>
          <a:prstGeom prst="rect">
            <a:avLst/>
          </a:prstGeom>
          <a:noFill/>
        </p:spPr>
        <p:txBody>
          <a:bodyPr wrap="square" rtlCol="0">
            <a:spAutoFit/>
          </a:bodyPr>
          <a:lstStyle/>
          <a:p>
            <a:r>
              <a:rPr lang="tr-TR" sz="2400" dirty="0" smtClean="0">
                <a:latin typeface="Trebuchet MS" pitchFamily="34" charset="0"/>
              </a:rPr>
              <a:t>briket</a:t>
            </a:r>
            <a:endParaRPr lang="tr-TR" sz="2400" baseline="-25000" dirty="0">
              <a:latin typeface="Trebuchet MS" pitchFamily="34" charset="0"/>
            </a:endParaRPr>
          </a:p>
        </p:txBody>
      </p:sp>
      <p:sp>
        <p:nvSpPr>
          <p:cNvPr id="9" name="8 Metin kutusu"/>
          <p:cNvSpPr txBox="1"/>
          <p:nvPr/>
        </p:nvSpPr>
        <p:spPr>
          <a:xfrm>
            <a:off x="6732240" y="4767535"/>
            <a:ext cx="1440160" cy="461665"/>
          </a:xfrm>
          <a:prstGeom prst="rect">
            <a:avLst/>
          </a:prstGeom>
          <a:noFill/>
        </p:spPr>
        <p:txBody>
          <a:bodyPr wrap="square" rtlCol="0">
            <a:spAutoFit/>
          </a:bodyPr>
          <a:lstStyle/>
          <a:p>
            <a:r>
              <a:rPr lang="tr-TR" sz="2400" dirty="0" smtClean="0">
                <a:latin typeface="Trebuchet MS" pitchFamily="34" charset="0"/>
              </a:rPr>
              <a:t>Mg (gaz)</a:t>
            </a:r>
            <a:endParaRPr lang="tr-TR" sz="2400" baseline="-25000" dirty="0">
              <a:latin typeface="Trebuchet MS" pitchFamily="34" charset="0"/>
            </a:endParaRPr>
          </a:p>
        </p:txBody>
      </p:sp>
      <p:sp>
        <p:nvSpPr>
          <p:cNvPr id="10" name="9 Metin kutusu"/>
          <p:cNvSpPr txBox="1"/>
          <p:nvPr/>
        </p:nvSpPr>
        <p:spPr>
          <a:xfrm>
            <a:off x="6660232" y="5847655"/>
            <a:ext cx="1440160" cy="461665"/>
          </a:xfrm>
          <a:prstGeom prst="rect">
            <a:avLst/>
          </a:prstGeom>
          <a:noFill/>
        </p:spPr>
        <p:txBody>
          <a:bodyPr wrap="square" rtlCol="0">
            <a:spAutoFit/>
          </a:bodyPr>
          <a:lstStyle/>
          <a:p>
            <a:r>
              <a:rPr lang="tr-TR" sz="2400" dirty="0" smtClean="0">
                <a:latin typeface="Trebuchet MS" pitchFamily="34" charset="0"/>
              </a:rPr>
              <a:t>Mg (katı)</a:t>
            </a:r>
            <a:endParaRPr lang="tr-TR" sz="2400" baseline="-25000" dirty="0">
              <a:latin typeface="Trebuchet MS" pitchFamily="34" charset="0"/>
            </a:endParaRPr>
          </a:p>
        </p:txBody>
      </p:sp>
      <p:cxnSp>
        <p:nvCxnSpPr>
          <p:cNvPr id="12" name="11 Düz Ok Bağlayıcısı"/>
          <p:cNvCxnSpPr/>
          <p:nvPr/>
        </p:nvCxnSpPr>
        <p:spPr>
          <a:xfrm>
            <a:off x="7164288" y="2132856"/>
            <a:ext cx="0" cy="648000"/>
          </a:xfrm>
          <a:prstGeom prst="straightConnector1">
            <a:avLst/>
          </a:prstGeom>
          <a:ln w="412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12 Düz Ok Bağlayıcısı"/>
          <p:cNvCxnSpPr/>
          <p:nvPr/>
        </p:nvCxnSpPr>
        <p:spPr>
          <a:xfrm>
            <a:off x="7164288" y="3213048"/>
            <a:ext cx="0" cy="648000"/>
          </a:xfrm>
          <a:prstGeom prst="straightConnector1">
            <a:avLst/>
          </a:prstGeom>
          <a:ln w="412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13 Düz Ok Bağlayıcısı"/>
          <p:cNvCxnSpPr/>
          <p:nvPr/>
        </p:nvCxnSpPr>
        <p:spPr>
          <a:xfrm>
            <a:off x="7164288" y="4221160"/>
            <a:ext cx="0" cy="648000"/>
          </a:xfrm>
          <a:prstGeom prst="straightConnector1">
            <a:avLst/>
          </a:prstGeom>
          <a:ln w="412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14 Düz Ok Bağlayıcısı"/>
          <p:cNvCxnSpPr/>
          <p:nvPr/>
        </p:nvCxnSpPr>
        <p:spPr>
          <a:xfrm>
            <a:off x="7164288" y="5229272"/>
            <a:ext cx="0" cy="648000"/>
          </a:xfrm>
          <a:prstGeom prst="straightConnector1">
            <a:avLst/>
          </a:prstGeom>
          <a:ln w="412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15 Metin kutusu"/>
          <p:cNvSpPr txBox="1"/>
          <p:nvPr/>
        </p:nvSpPr>
        <p:spPr>
          <a:xfrm>
            <a:off x="7164288" y="2175247"/>
            <a:ext cx="1763688" cy="461665"/>
          </a:xfrm>
          <a:prstGeom prst="rect">
            <a:avLst/>
          </a:prstGeom>
          <a:noFill/>
        </p:spPr>
        <p:txBody>
          <a:bodyPr wrap="square" rtlCol="0">
            <a:spAutoFit/>
          </a:bodyPr>
          <a:lstStyle/>
          <a:p>
            <a:r>
              <a:rPr lang="tr-TR" sz="2400" dirty="0" err="1" smtClean="0">
                <a:latin typeface="Trebuchet MS" pitchFamily="34" charset="0"/>
              </a:rPr>
              <a:t>kalsinasyon</a:t>
            </a:r>
            <a:endParaRPr lang="tr-TR" sz="2400" baseline="-25000" dirty="0">
              <a:latin typeface="Trebuchet MS" pitchFamily="34" charset="0"/>
            </a:endParaRPr>
          </a:p>
        </p:txBody>
      </p:sp>
      <p:sp>
        <p:nvSpPr>
          <p:cNvPr id="17" name="16 Metin kutusu"/>
          <p:cNvSpPr txBox="1"/>
          <p:nvPr/>
        </p:nvSpPr>
        <p:spPr>
          <a:xfrm>
            <a:off x="7164288" y="5199583"/>
            <a:ext cx="1763688" cy="461665"/>
          </a:xfrm>
          <a:prstGeom prst="rect">
            <a:avLst/>
          </a:prstGeom>
          <a:noFill/>
        </p:spPr>
        <p:txBody>
          <a:bodyPr wrap="square" rtlCol="0">
            <a:spAutoFit/>
          </a:bodyPr>
          <a:lstStyle/>
          <a:p>
            <a:r>
              <a:rPr lang="tr-TR" sz="2400" dirty="0" err="1" smtClean="0">
                <a:latin typeface="Trebuchet MS" pitchFamily="34" charset="0"/>
              </a:rPr>
              <a:t>yoğuşturma</a:t>
            </a:r>
            <a:endParaRPr lang="tr-TR" sz="2400" baseline="-25000" dirty="0">
              <a:latin typeface="Trebuchet MS" pitchFamily="34" charset="0"/>
            </a:endParaRPr>
          </a:p>
        </p:txBody>
      </p:sp>
    </p:spTree>
    <p:extLst>
      <p:ext uri="{BB962C8B-B14F-4D97-AF65-F5344CB8AC3E}">
        <p14:creationId xmlns:p14="http://schemas.microsoft.com/office/powerpoint/2010/main" val="41633342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51520" y="427311"/>
            <a:ext cx="8820472"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Ferrosilisle</a:t>
            </a:r>
            <a:r>
              <a:rPr lang="tr-TR" sz="4400" dirty="0" smtClean="0">
                <a:solidFill>
                  <a:schemeClr val="accent2">
                    <a:lumMod val="50000"/>
                  </a:schemeClr>
                </a:solidFill>
                <a:latin typeface="Trebuchet MS" pitchFamily="34" charset="0"/>
              </a:rPr>
              <a:t> indirgeme</a:t>
            </a:r>
            <a:endParaRPr lang="tr-TR" sz="4400" dirty="0">
              <a:solidFill>
                <a:schemeClr val="accent2">
                  <a:lumMod val="50000"/>
                </a:schemeClr>
              </a:solidFill>
              <a:latin typeface="Trebuchet MS" pitchFamily="34" charset="0"/>
            </a:endParaRPr>
          </a:p>
        </p:txBody>
      </p:sp>
      <p:sp>
        <p:nvSpPr>
          <p:cNvPr id="4" name="3 Metin kutusu"/>
          <p:cNvSpPr txBox="1"/>
          <p:nvPr/>
        </p:nvSpPr>
        <p:spPr>
          <a:xfrm>
            <a:off x="251520" y="1196752"/>
            <a:ext cx="8712968" cy="5370701"/>
          </a:xfrm>
          <a:prstGeom prst="rect">
            <a:avLst/>
          </a:prstGeom>
          <a:noFill/>
        </p:spPr>
        <p:txBody>
          <a:bodyPr wrap="square" rtlCol="0">
            <a:spAutoFit/>
          </a:bodyPr>
          <a:lstStyle/>
          <a:p>
            <a:r>
              <a:rPr lang="tr-TR" sz="2800" dirty="0" smtClean="0">
                <a:latin typeface="Trebuchet MS" pitchFamily="34" charset="0"/>
              </a:rPr>
              <a:t>Dolomit (Kalsiyum magnezyum karbonat </a:t>
            </a:r>
            <a:r>
              <a:rPr lang="tr-TR" sz="2800" dirty="0" err="1" smtClean="0">
                <a:latin typeface="Trebuchet MS" pitchFamily="34" charset="0"/>
              </a:rPr>
              <a:t>CaMg</a:t>
            </a:r>
            <a:r>
              <a:rPr lang="tr-TR" sz="2800" dirty="0" smtClean="0">
                <a:latin typeface="Trebuchet MS" pitchFamily="34" charset="0"/>
              </a:rPr>
              <a:t>(CO</a:t>
            </a:r>
            <a:r>
              <a:rPr lang="tr-TR" sz="2800" baseline="-25000" dirty="0" smtClean="0">
                <a:latin typeface="Trebuchet MS" pitchFamily="34" charset="0"/>
              </a:rPr>
              <a:t>3</a:t>
            </a:r>
            <a:r>
              <a:rPr lang="tr-TR" sz="2800" dirty="0" smtClean="0">
                <a:latin typeface="Trebuchet MS" pitchFamily="34" charset="0"/>
              </a:rPr>
              <a:t>)</a:t>
            </a:r>
            <a:r>
              <a:rPr lang="tr-TR" sz="2800" baseline="-25000" dirty="0" smtClean="0">
                <a:latin typeface="Trebuchet MS" pitchFamily="34" charset="0"/>
              </a:rPr>
              <a:t>2</a:t>
            </a:r>
            <a:r>
              <a:rPr lang="tr-TR" sz="2800" dirty="0" smtClean="0">
                <a:latin typeface="Trebuchet MS" pitchFamily="34" charset="0"/>
              </a:rPr>
              <a:t>) cevheri kırılarak ufalanır ve 1000-1100</a:t>
            </a:r>
            <a:r>
              <a:rPr lang="tr-TR" sz="2800" dirty="0" smtClean="0">
                <a:latin typeface="Trebuchet MS" pitchFamily="34" charset="0"/>
                <a:sym typeface="Symbol"/>
              </a:rPr>
              <a:t></a:t>
            </a:r>
            <a:r>
              <a:rPr lang="tr-TR" sz="2800" dirty="0" err="1" smtClean="0">
                <a:latin typeface="Trebuchet MS" pitchFamily="34" charset="0"/>
              </a:rPr>
              <a:t>C’de</a:t>
            </a:r>
            <a:r>
              <a:rPr lang="tr-TR" sz="2800" dirty="0" smtClean="0">
                <a:latin typeface="Trebuchet MS" pitchFamily="34" charset="0"/>
              </a:rPr>
              <a:t> </a:t>
            </a:r>
            <a:r>
              <a:rPr lang="tr-TR" sz="2800" dirty="0" err="1" smtClean="0">
                <a:latin typeface="Trebuchet MS" pitchFamily="34" charset="0"/>
              </a:rPr>
              <a:t>kalsine</a:t>
            </a:r>
            <a:r>
              <a:rPr lang="tr-TR" sz="2800" dirty="0" smtClean="0">
                <a:latin typeface="Trebuchet MS" pitchFamily="34" charset="0"/>
              </a:rPr>
              <a:t> edilerek </a:t>
            </a:r>
            <a:r>
              <a:rPr lang="tr-TR" sz="2800" dirty="0" err="1" smtClean="0">
                <a:latin typeface="Trebuchet MS" pitchFamily="34" charset="0"/>
              </a:rPr>
              <a:t>MgO</a:t>
            </a:r>
            <a:r>
              <a:rPr lang="tr-TR" sz="2800" dirty="0" smtClean="0">
                <a:latin typeface="Trebuchet MS" pitchFamily="34" charset="0"/>
              </a:rPr>
              <a:t> + </a:t>
            </a:r>
            <a:r>
              <a:rPr lang="tr-TR" sz="2800" dirty="0" err="1" smtClean="0">
                <a:latin typeface="Trebuchet MS" pitchFamily="34" charset="0"/>
              </a:rPr>
              <a:t>CaO</a:t>
            </a:r>
            <a:r>
              <a:rPr lang="tr-TR" sz="2800" dirty="0" smtClean="0">
                <a:latin typeface="Trebuchet MS" pitchFamily="34" charset="0"/>
              </a:rPr>
              <a:t> elde edilir.</a:t>
            </a:r>
          </a:p>
          <a:p>
            <a:pPr>
              <a:spcBef>
                <a:spcPts val="1800"/>
              </a:spcBef>
            </a:pPr>
            <a:r>
              <a:rPr lang="tr-TR" sz="2800" dirty="0" smtClean="0">
                <a:latin typeface="Trebuchet MS" pitchFamily="34" charset="0"/>
              </a:rPr>
              <a:t>      	</a:t>
            </a:r>
            <a:r>
              <a:rPr lang="tr-TR" sz="2800" b="1" dirty="0" err="1" smtClean="0">
                <a:solidFill>
                  <a:srgbClr val="FF0000"/>
                </a:solidFill>
                <a:latin typeface="Trebuchet MS" pitchFamily="34" charset="0"/>
              </a:rPr>
              <a:t>CaMg</a:t>
            </a:r>
            <a:r>
              <a:rPr lang="tr-TR" sz="2800" b="1" dirty="0" smtClean="0">
                <a:solidFill>
                  <a:srgbClr val="FF0000"/>
                </a:solidFill>
                <a:latin typeface="Trebuchet MS" pitchFamily="34" charset="0"/>
              </a:rPr>
              <a:t>(CO</a:t>
            </a:r>
            <a:r>
              <a:rPr lang="tr-TR" sz="2800" b="1" baseline="-25000" dirty="0" smtClean="0">
                <a:solidFill>
                  <a:srgbClr val="FF0000"/>
                </a:solidFill>
                <a:latin typeface="Trebuchet MS" pitchFamily="34" charset="0"/>
              </a:rPr>
              <a:t>3</a:t>
            </a:r>
            <a:r>
              <a:rPr lang="tr-TR" sz="2800" b="1" dirty="0" smtClean="0">
                <a:solidFill>
                  <a:srgbClr val="FF0000"/>
                </a:solidFill>
                <a:latin typeface="Trebuchet MS" pitchFamily="34" charset="0"/>
              </a:rPr>
              <a:t>)</a:t>
            </a:r>
            <a:r>
              <a:rPr lang="tr-TR" sz="2800" b="1" baseline="-25000" dirty="0" smtClean="0">
                <a:solidFill>
                  <a:srgbClr val="FF0000"/>
                </a:solidFill>
                <a:latin typeface="Trebuchet MS" pitchFamily="34" charset="0"/>
              </a:rPr>
              <a:t>2</a:t>
            </a:r>
            <a:r>
              <a:rPr lang="tr-TR" sz="2800" b="1" dirty="0" smtClean="0">
                <a:solidFill>
                  <a:srgbClr val="FF0000"/>
                </a:solidFill>
                <a:latin typeface="Trebuchet MS" pitchFamily="34" charset="0"/>
              </a:rPr>
              <a:t> </a:t>
            </a:r>
            <a:r>
              <a:rPr lang="tr-TR" sz="2800" b="1" dirty="0" smtClean="0">
                <a:solidFill>
                  <a:srgbClr val="FF0000"/>
                </a:solidFill>
                <a:latin typeface="Trebuchet MS" pitchFamily="34" charset="0"/>
                <a:sym typeface="Symbol"/>
              </a:rPr>
              <a:t> </a:t>
            </a:r>
            <a:r>
              <a:rPr lang="tr-TR" sz="2800" b="1" dirty="0" err="1" smtClean="0">
                <a:solidFill>
                  <a:srgbClr val="FF0000"/>
                </a:solidFill>
                <a:latin typeface="Trebuchet MS" pitchFamily="34" charset="0"/>
                <a:sym typeface="Symbol"/>
              </a:rPr>
              <a:t>MgO</a:t>
            </a:r>
            <a:r>
              <a:rPr lang="tr-TR" sz="2800" b="1" dirty="0" smtClean="0">
                <a:solidFill>
                  <a:srgbClr val="FF0000"/>
                </a:solidFill>
                <a:latin typeface="Trebuchet MS" pitchFamily="34" charset="0"/>
                <a:sym typeface="Symbol"/>
              </a:rPr>
              <a:t> (k) + </a:t>
            </a:r>
            <a:r>
              <a:rPr lang="tr-TR" sz="2800" b="1" dirty="0" err="1" smtClean="0">
                <a:solidFill>
                  <a:srgbClr val="FF0000"/>
                </a:solidFill>
                <a:latin typeface="Trebuchet MS" pitchFamily="34" charset="0"/>
                <a:sym typeface="Symbol"/>
              </a:rPr>
              <a:t>CaO</a:t>
            </a:r>
            <a:r>
              <a:rPr lang="tr-TR" sz="2800" b="1" dirty="0" smtClean="0">
                <a:solidFill>
                  <a:srgbClr val="FF0000"/>
                </a:solidFill>
                <a:latin typeface="Trebuchet MS" pitchFamily="34" charset="0"/>
                <a:sym typeface="Symbol"/>
              </a:rPr>
              <a:t> (k) + 2CO</a:t>
            </a:r>
            <a:r>
              <a:rPr lang="tr-TR" sz="2800" b="1" baseline="-25000" dirty="0" smtClean="0">
                <a:solidFill>
                  <a:srgbClr val="FF0000"/>
                </a:solidFill>
                <a:latin typeface="Trebuchet MS" pitchFamily="34" charset="0"/>
                <a:sym typeface="Symbol"/>
              </a:rPr>
              <a:t>2 </a:t>
            </a:r>
            <a:r>
              <a:rPr lang="tr-TR" sz="2800" b="1" dirty="0" smtClean="0">
                <a:solidFill>
                  <a:srgbClr val="FF0000"/>
                </a:solidFill>
                <a:latin typeface="Trebuchet MS" pitchFamily="34" charset="0"/>
                <a:sym typeface="Symbol"/>
              </a:rPr>
              <a:t>(g)</a:t>
            </a:r>
            <a:endParaRPr lang="tr-TR" sz="2800" b="1" dirty="0" smtClean="0">
              <a:solidFill>
                <a:srgbClr val="FF0000"/>
              </a:solidFill>
              <a:latin typeface="Trebuchet MS" pitchFamily="34" charset="0"/>
            </a:endParaRPr>
          </a:p>
          <a:p>
            <a:endParaRPr lang="tr-TR" sz="2800" dirty="0" smtClean="0">
              <a:latin typeface="Trebuchet MS" pitchFamily="34" charset="0"/>
            </a:endParaRPr>
          </a:p>
          <a:p>
            <a:pPr lvl="0" eaLnBrk="0" fontAlgn="base" hangingPunct="0">
              <a:spcBef>
                <a:spcPct val="0"/>
              </a:spcBef>
              <a:spcAft>
                <a:spcPct val="0"/>
              </a:spcAft>
            </a:pPr>
            <a:r>
              <a:rPr lang="tr-TR" sz="2800" dirty="0" smtClean="0">
                <a:solidFill>
                  <a:srgbClr val="000000"/>
                </a:solidFill>
                <a:latin typeface="Trebuchet MS" pitchFamily="34" charset="0"/>
                <a:ea typeface="Times New Roman" pitchFamily="18" charset="0"/>
                <a:cs typeface="Arial" pitchFamily="34" charset="0"/>
              </a:rPr>
              <a:t>sonraki işlem magnezyum oksidin indirgenmesidir. </a:t>
            </a:r>
          </a:p>
          <a:p>
            <a:pPr lvl="0" eaLnBrk="0" fontAlgn="base" hangingPunct="0">
              <a:spcBef>
                <a:spcPts val="1200"/>
              </a:spcBef>
              <a:spcAft>
                <a:spcPct val="0"/>
              </a:spcAft>
            </a:pPr>
            <a:r>
              <a:rPr lang="tr-TR" sz="2800" dirty="0" err="1" smtClean="0">
                <a:solidFill>
                  <a:srgbClr val="000000"/>
                </a:solidFill>
                <a:latin typeface="Trebuchet MS" pitchFamily="34" charset="0"/>
                <a:ea typeface="Times New Roman" pitchFamily="18" charset="0"/>
                <a:cs typeface="Arial" pitchFamily="34" charset="0"/>
              </a:rPr>
              <a:t>Redükleyici</a:t>
            </a:r>
            <a:r>
              <a:rPr lang="tr-TR" sz="2800" dirty="0" smtClean="0">
                <a:solidFill>
                  <a:srgbClr val="000000"/>
                </a:solidFill>
                <a:latin typeface="Trebuchet MS" pitchFamily="34" charset="0"/>
                <a:ea typeface="Times New Roman" pitchFamily="18" charset="0"/>
                <a:cs typeface="Arial" pitchFamily="34" charset="0"/>
              </a:rPr>
              <a:t> madde </a:t>
            </a:r>
            <a:r>
              <a:rPr lang="tr-TR" sz="2800" dirty="0" err="1" smtClean="0">
                <a:solidFill>
                  <a:srgbClr val="000000"/>
                </a:solidFill>
                <a:latin typeface="Trebuchet MS" pitchFamily="34" charset="0"/>
                <a:ea typeface="Times New Roman" pitchFamily="18" charset="0"/>
                <a:cs typeface="Arial" pitchFamily="34" charset="0"/>
              </a:rPr>
              <a:t>ferro</a:t>
            </a:r>
            <a:r>
              <a:rPr lang="tr-TR" sz="2800" dirty="0" smtClean="0">
                <a:solidFill>
                  <a:srgbClr val="000000"/>
                </a:solidFill>
                <a:latin typeface="Trebuchet MS" pitchFamily="34" charset="0"/>
                <a:ea typeface="Times New Roman" pitchFamily="18" charset="0"/>
                <a:cs typeface="Arial" pitchFamily="34" charset="0"/>
              </a:rPr>
              <a:t> silistir </a:t>
            </a:r>
            <a:r>
              <a:rPr lang="tr-TR" sz="2800" dirty="0" smtClean="0">
                <a:solidFill>
                  <a:srgbClr val="000000"/>
                </a:solidFill>
                <a:latin typeface="Trebuchet MS" pitchFamily="34" charset="0"/>
                <a:ea typeface="Times New Roman" pitchFamily="18" charset="0"/>
                <a:cs typeface="Arial" pitchFamily="34" charset="0"/>
              </a:rPr>
              <a:t>(</a:t>
            </a:r>
            <a:r>
              <a:rPr lang="tr-TR" sz="2800" dirty="0" err="1" smtClean="0">
                <a:solidFill>
                  <a:srgbClr val="000000"/>
                </a:solidFill>
                <a:latin typeface="Trebuchet MS" pitchFamily="34" charset="0"/>
                <a:ea typeface="Times New Roman" pitchFamily="18" charset="0"/>
                <a:cs typeface="Arial" pitchFamily="34" charset="0"/>
              </a:rPr>
              <a:t>ferro</a:t>
            </a:r>
            <a:r>
              <a:rPr lang="tr-TR" sz="2800" dirty="0" smtClean="0">
                <a:solidFill>
                  <a:srgbClr val="000000"/>
                </a:solidFill>
                <a:latin typeface="Trebuchet MS" pitchFamily="34" charset="0"/>
                <a:ea typeface="Times New Roman" pitchFamily="18" charset="0"/>
                <a:cs typeface="Arial" pitchFamily="34" charset="0"/>
              </a:rPr>
              <a:t> silis: kum </a:t>
            </a:r>
            <a:r>
              <a:rPr lang="tr-TR" sz="2800" dirty="0" smtClean="0">
                <a:solidFill>
                  <a:srgbClr val="000000"/>
                </a:solidFill>
                <a:latin typeface="Trebuchet MS" pitchFamily="34" charset="0"/>
                <a:ea typeface="Times New Roman" pitchFamily="18" charset="0"/>
                <a:cs typeface="Arial" pitchFamily="34" charset="0"/>
              </a:rPr>
              <a:t>kok ve hurda demirin ısıtılması ile elde edilen yaklaşık %80 Silisli Fe-Si alaşımı)</a:t>
            </a:r>
          </a:p>
          <a:p>
            <a:pPr>
              <a:spcBef>
                <a:spcPts val="1200"/>
              </a:spcBef>
            </a:pPr>
            <a:r>
              <a:rPr lang="tr-TR" sz="2800" dirty="0" smtClean="0">
                <a:latin typeface="Trebuchet MS" pitchFamily="34" charset="0"/>
              </a:rPr>
              <a:t>Mg-</a:t>
            </a:r>
            <a:r>
              <a:rPr lang="tr-TR" sz="2800" dirty="0" err="1" smtClean="0">
                <a:latin typeface="Trebuchet MS" pitchFamily="34" charset="0"/>
              </a:rPr>
              <a:t>Ca</a:t>
            </a:r>
            <a:r>
              <a:rPr lang="tr-TR" sz="2800" dirty="0" smtClean="0">
                <a:latin typeface="Trebuchet MS" pitchFamily="34" charset="0"/>
              </a:rPr>
              <a:t> oksitleri </a:t>
            </a:r>
            <a:r>
              <a:rPr lang="tr-TR" sz="2800" dirty="0" err="1" smtClean="0">
                <a:latin typeface="Trebuchet MS" pitchFamily="34" charset="0"/>
              </a:rPr>
              <a:t>ferro</a:t>
            </a:r>
            <a:r>
              <a:rPr lang="tr-TR" sz="2800" dirty="0" smtClean="0">
                <a:latin typeface="Trebuchet MS" pitchFamily="34" charset="0"/>
              </a:rPr>
              <a:t> silis tozu ile karıştırılır ve briket şeklinde preslenir. </a:t>
            </a:r>
            <a:endParaRPr lang="tr-TR" sz="2800" dirty="0">
              <a:latin typeface="Trebuchet MS" pitchFamily="34" charset="0"/>
            </a:endParaRPr>
          </a:p>
        </p:txBody>
      </p:sp>
    </p:spTree>
    <p:extLst>
      <p:ext uri="{BB962C8B-B14F-4D97-AF65-F5344CB8AC3E}">
        <p14:creationId xmlns:p14="http://schemas.microsoft.com/office/powerpoint/2010/main" val="101983471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51520" y="427311"/>
            <a:ext cx="8820472"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Ferrosilisle</a:t>
            </a:r>
            <a:r>
              <a:rPr lang="tr-TR" sz="4400" dirty="0" smtClean="0">
                <a:solidFill>
                  <a:schemeClr val="accent2">
                    <a:lumMod val="50000"/>
                  </a:schemeClr>
                </a:solidFill>
                <a:latin typeface="Trebuchet MS" pitchFamily="34" charset="0"/>
              </a:rPr>
              <a:t> indirgeme</a:t>
            </a:r>
            <a:endParaRPr lang="tr-TR" sz="4400" dirty="0">
              <a:solidFill>
                <a:schemeClr val="accent2">
                  <a:lumMod val="50000"/>
                </a:schemeClr>
              </a:solidFill>
              <a:latin typeface="Trebuchet MS" pitchFamily="34" charset="0"/>
            </a:endParaRPr>
          </a:p>
        </p:txBody>
      </p:sp>
      <p:sp>
        <p:nvSpPr>
          <p:cNvPr id="4" name="3 Metin kutusu"/>
          <p:cNvSpPr txBox="1"/>
          <p:nvPr/>
        </p:nvSpPr>
        <p:spPr>
          <a:xfrm>
            <a:off x="323528" y="1268760"/>
            <a:ext cx="8712968" cy="5293757"/>
          </a:xfrm>
          <a:prstGeom prst="rect">
            <a:avLst/>
          </a:prstGeom>
          <a:noFill/>
        </p:spPr>
        <p:txBody>
          <a:bodyPr wrap="square" rtlCol="0">
            <a:spAutoFit/>
          </a:bodyPr>
          <a:lstStyle/>
          <a:p>
            <a:r>
              <a:rPr lang="tr-TR" sz="2800" dirty="0" smtClean="0">
                <a:latin typeface="Trebuchet MS" pitchFamily="34" charset="0"/>
              </a:rPr>
              <a:t>Elde edilen briketler çelik bir otoklavda vakum altında yaklaşık 1200</a:t>
            </a:r>
            <a:r>
              <a:rPr lang="tr-TR" sz="2800" dirty="0" smtClean="0">
                <a:latin typeface="Trebuchet MS" pitchFamily="34" charset="0"/>
                <a:sym typeface="Symbol"/>
              </a:rPr>
              <a:t></a:t>
            </a:r>
            <a:r>
              <a:rPr lang="tr-TR" sz="2800" dirty="0" err="1" smtClean="0">
                <a:latin typeface="Trebuchet MS" pitchFamily="34" charset="0"/>
              </a:rPr>
              <a:t>C’ye</a:t>
            </a:r>
            <a:r>
              <a:rPr lang="tr-TR" sz="2800" dirty="0" smtClean="0">
                <a:latin typeface="Trebuchet MS" pitchFamily="34" charset="0"/>
              </a:rPr>
              <a:t> ısıtılır.</a:t>
            </a:r>
          </a:p>
          <a:p>
            <a:r>
              <a:rPr lang="tr-TR" sz="2800" dirty="0" smtClean="0">
                <a:latin typeface="Trebuchet MS" pitchFamily="34" charset="0"/>
              </a:rPr>
              <a:t>İndirgeme reaksiyonu düşük basınçta ve &gt;1200</a:t>
            </a:r>
            <a:r>
              <a:rPr lang="tr-TR" sz="2800" dirty="0" smtClean="0">
                <a:latin typeface="Trebuchet MS" pitchFamily="34" charset="0"/>
                <a:sym typeface="Symbol"/>
              </a:rPr>
              <a:t></a:t>
            </a:r>
            <a:r>
              <a:rPr lang="tr-TR" sz="2800" dirty="0" smtClean="0">
                <a:latin typeface="Trebuchet MS" pitchFamily="34" charset="0"/>
              </a:rPr>
              <a:t>C civarında gerçekleşir. </a:t>
            </a:r>
          </a:p>
          <a:p>
            <a:pPr>
              <a:spcBef>
                <a:spcPts val="1800"/>
              </a:spcBef>
              <a:spcAft>
                <a:spcPts val="1800"/>
              </a:spcAft>
            </a:pPr>
            <a:r>
              <a:rPr lang="tr-TR" sz="2800" b="1" dirty="0" smtClean="0">
                <a:solidFill>
                  <a:srgbClr val="FF0000"/>
                </a:solidFill>
                <a:latin typeface="Trebuchet MS" pitchFamily="34" charset="0"/>
              </a:rPr>
              <a:t>    2MgO + 2CaO + Si-</a:t>
            </a:r>
            <a:r>
              <a:rPr lang="tr-TR" sz="2800" b="1" dirty="0" err="1" smtClean="0">
                <a:solidFill>
                  <a:srgbClr val="FF0000"/>
                </a:solidFill>
                <a:latin typeface="Trebuchet MS" pitchFamily="34" charset="0"/>
              </a:rPr>
              <a:t>Fe</a:t>
            </a:r>
            <a:r>
              <a:rPr lang="tr-TR" sz="2800" b="1" dirty="0" smtClean="0">
                <a:solidFill>
                  <a:srgbClr val="FF0000"/>
                </a:solidFill>
                <a:latin typeface="Trebuchet MS" pitchFamily="34" charset="0"/>
              </a:rPr>
              <a:t> </a:t>
            </a:r>
            <a:r>
              <a:rPr lang="tr-TR" sz="2800" b="1" dirty="0" smtClean="0">
                <a:solidFill>
                  <a:srgbClr val="FF0000"/>
                </a:solidFill>
                <a:latin typeface="Trebuchet MS" pitchFamily="34" charset="0"/>
                <a:sym typeface="Symbol"/>
              </a:rPr>
              <a:t> Ca</a:t>
            </a:r>
            <a:r>
              <a:rPr lang="tr-TR" sz="2800" b="1" baseline="-25000" dirty="0" smtClean="0">
                <a:solidFill>
                  <a:srgbClr val="FF0000"/>
                </a:solidFill>
                <a:latin typeface="Trebuchet MS" pitchFamily="34" charset="0"/>
                <a:sym typeface="Symbol"/>
              </a:rPr>
              <a:t>2</a:t>
            </a:r>
            <a:r>
              <a:rPr lang="tr-TR" sz="2800" b="1" dirty="0" smtClean="0">
                <a:solidFill>
                  <a:srgbClr val="FF0000"/>
                </a:solidFill>
                <a:latin typeface="Trebuchet MS" pitchFamily="34" charset="0"/>
                <a:sym typeface="Symbol"/>
              </a:rPr>
              <a:t>SiO</a:t>
            </a:r>
            <a:r>
              <a:rPr lang="tr-TR" sz="2800" b="1" baseline="-25000" dirty="0" smtClean="0">
                <a:solidFill>
                  <a:srgbClr val="FF0000"/>
                </a:solidFill>
                <a:latin typeface="Trebuchet MS" pitchFamily="34" charset="0"/>
                <a:sym typeface="Symbol"/>
              </a:rPr>
              <a:t>4</a:t>
            </a:r>
            <a:r>
              <a:rPr lang="tr-TR" sz="2800" b="1" dirty="0" smtClean="0">
                <a:solidFill>
                  <a:srgbClr val="FF0000"/>
                </a:solidFill>
                <a:latin typeface="Trebuchet MS" pitchFamily="34" charset="0"/>
                <a:sym typeface="Symbol"/>
              </a:rPr>
              <a:t> + 2Mg(g) + </a:t>
            </a:r>
            <a:r>
              <a:rPr lang="tr-TR" sz="2800" b="1" dirty="0" err="1" smtClean="0">
                <a:solidFill>
                  <a:srgbClr val="FF0000"/>
                </a:solidFill>
                <a:latin typeface="Trebuchet MS" pitchFamily="34" charset="0"/>
                <a:sym typeface="Symbol"/>
              </a:rPr>
              <a:t>Fe</a:t>
            </a:r>
            <a:r>
              <a:rPr lang="tr-TR" sz="2800" b="1" dirty="0" smtClean="0">
                <a:solidFill>
                  <a:srgbClr val="FF0000"/>
                </a:solidFill>
                <a:latin typeface="Trebuchet MS" pitchFamily="34" charset="0"/>
                <a:sym typeface="Symbol"/>
              </a:rPr>
              <a:t> </a:t>
            </a:r>
          </a:p>
          <a:p>
            <a:pPr lvl="0"/>
            <a:r>
              <a:rPr lang="tr-TR" sz="2800" dirty="0" smtClean="0">
                <a:solidFill>
                  <a:srgbClr val="000000"/>
                </a:solidFill>
                <a:latin typeface="Trebuchet MS" pitchFamily="34" charset="0"/>
                <a:ea typeface="Times New Roman" pitchFamily="18" charset="0"/>
                <a:cs typeface="Arial" pitchFamily="34" charset="0"/>
              </a:rPr>
              <a:t>	</a:t>
            </a:r>
            <a:r>
              <a:rPr lang="tr-TR" sz="2800" b="1" dirty="0" smtClean="0">
                <a:solidFill>
                  <a:srgbClr val="FF0000"/>
                </a:solidFill>
                <a:latin typeface="Trebuchet MS" pitchFamily="34" charset="0"/>
                <a:ea typeface="Times New Roman" pitchFamily="18" charset="0"/>
                <a:cs typeface="Arial" pitchFamily="34" charset="0"/>
              </a:rPr>
              <a:t>2MgO (k) + Si (k) </a:t>
            </a:r>
            <a:r>
              <a:rPr lang="tr-TR" sz="2800" b="1" dirty="0" smtClean="0">
                <a:solidFill>
                  <a:srgbClr val="FF0000"/>
                </a:solidFill>
                <a:latin typeface="Trebuchet MS" pitchFamily="34" charset="0"/>
                <a:ea typeface="Times New Roman" pitchFamily="18" charset="0"/>
                <a:cs typeface="Arial" pitchFamily="34" charset="0"/>
                <a:sym typeface="Symbol"/>
              </a:rPr>
              <a:t> SiO2 (k) + 2Mg (g)</a:t>
            </a:r>
            <a:endParaRPr lang="tr-TR" sz="2800" b="1" dirty="0" smtClean="0">
              <a:solidFill>
                <a:srgbClr val="FF0000"/>
              </a:solidFill>
              <a:latin typeface="Trebuchet MS" pitchFamily="34" charset="0"/>
              <a:ea typeface="Times New Roman" pitchFamily="18" charset="0"/>
              <a:cs typeface="Arial" pitchFamily="34" charset="0"/>
            </a:endParaRPr>
          </a:p>
          <a:p>
            <a:endParaRPr lang="tr-TR" sz="2800" dirty="0" smtClean="0">
              <a:latin typeface="Trebuchet MS" pitchFamily="34" charset="0"/>
            </a:endParaRPr>
          </a:p>
          <a:p>
            <a:r>
              <a:rPr lang="tr-TR" sz="2800" dirty="0" smtClean="0">
                <a:latin typeface="Trebuchet MS" pitchFamily="34" charset="0"/>
              </a:rPr>
              <a:t>Bu şartlarda Mg buhar şeklinde elde edilir.</a:t>
            </a:r>
          </a:p>
          <a:p>
            <a:r>
              <a:rPr lang="tr-TR" sz="2800" dirty="0" smtClean="0">
                <a:latin typeface="Trebuchet MS" pitchFamily="34" charset="0"/>
              </a:rPr>
              <a:t>Mg buharı çelik astarlı </a:t>
            </a:r>
            <a:r>
              <a:rPr lang="tr-TR" sz="2800" dirty="0" err="1" smtClean="0">
                <a:latin typeface="Trebuchet MS" pitchFamily="34" charset="0"/>
              </a:rPr>
              <a:t>yoğuşturucularda</a:t>
            </a:r>
            <a:r>
              <a:rPr lang="tr-TR" sz="2800" dirty="0" smtClean="0">
                <a:latin typeface="Trebuchet MS" pitchFamily="34" charset="0"/>
              </a:rPr>
              <a:t> </a:t>
            </a:r>
            <a:r>
              <a:rPr lang="tr-TR" sz="2800" dirty="0" smtClean="0">
                <a:latin typeface="Trebuchet MS" pitchFamily="34" charset="0"/>
                <a:sym typeface="Symbol"/>
              </a:rPr>
              <a:t>800-</a:t>
            </a:r>
            <a:r>
              <a:rPr lang="tr-TR" sz="2800" dirty="0" smtClean="0">
                <a:latin typeface="Trebuchet MS" pitchFamily="34" charset="0"/>
              </a:rPr>
              <a:t>850</a:t>
            </a:r>
            <a:r>
              <a:rPr lang="tr-TR" sz="2800" dirty="0" smtClean="0">
                <a:latin typeface="Trebuchet MS" pitchFamily="34" charset="0"/>
                <a:sym typeface="Symbol"/>
              </a:rPr>
              <a:t></a:t>
            </a:r>
            <a:r>
              <a:rPr lang="tr-TR" sz="2800" dirty="0" err="1" smtClean="0">
                <a:latin typeface="Trebuchet MS" pitchFamily="34" charset="0"/>
              </a:rPr>
              <a:t>C’ye</a:t>
            </a:r>
            <a:r>
              <a:rPr lang="tr-TR" sz="2800" dirty="0" smtClean="0">
                <a:latin typeface="Trebuchet MS" pitchFamily="34" charset="0"/>
              </a:rPr>
              <a:t> soğutularak </a:t>
            </a:r>
            <a:r>
              <a:rPr lang="tr-TR" sz="2800" dirty="0" err="1" smtClean="0">
                <a:latin typeface="Trebuchet MS" pitchFamily="34" charset="0"/>
              </a:rPr>
              <a:t>yoğuşturulur</a:t>
            </a:r>
            <a:r>
              <a:rPr lang="tr-TR" sz="2800" dirty="0" smtClean="0">
                <a:latin typeface="Trebuchet MS" pitchFamily="34" charset="0"/>
              </a:rPr>
              <a:t> ve </a:t>
            </a:r>
          </a:p>
          <a:p>
            <a:r>
              <a:rPr lang="tr-TR" sz="2800" dirty="0" smtClean="0">
                <a:latin typeface="Trebuchet MS" pitchFamily="34" charset="0"/>
              </a:rPr>
              <a:t>son olarak </a:t>
            </a:r>
            <a:r>
              <a:rPr lang="tr-TR" sz="2800" dirty="0" err="1" smtClean="0">
                <a:latin typeface="Trebuchet MS" pitchFamily="34" charset="0"/>
              </a:rPr>
              <a:t>ingotlar</a:t>
            </a:r>
            <a:r>
              <a:rPr lang="tr-TR" sz="2800" dirty="0" smtClean="0">
                <a:latin typeface="Trebuchet MS" pitchFamily="34" charset="0"/>
              </a:rPr>
              <a:t> şeklinde dökülür.</a:t>
            </a:r>
          </a:p>
        </p:txBody>
      </p:sp>
    </p:spTree>
    <p:extLst>
      <p:ext uri="{BB962C8B-B14F-4D97-AF65-F5344CB8AC3E}">
        <p14:creationId xmlns:p14="http://schemas.microsoft.com/office/powerpoint/2010/main" val="420169043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51520" y="427311"/>
            <a:ext cx="8820472"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Ferrosilisle</a:t>
            </a:r>
            <a:r>
              <a:rPr lang="tr-TR" sz="4400" dirty="0" smtClean="0">
                <a:solidFill>
                  <a:schemeClr val="accent2">
                    <a:lumMod val="50000"/>
                  </a:schemeClr>
                </a:solidFill>
                <a:latin typeface="Trebuchet MS" pitchFamily="34" charset="0"/>
              </a:rPr>
              <a:t> indirgeme</a:t>
            </a:r>
            <a:endParaRPr lang="tr-TR" sz="4400" dirty="0">
              <a:solidFill>
                <a:schemeClr val="accent2">
                  <a:lumMod val="50000"/>
                </a:schemeClr>
              </a:solidFill>
              <a:latin typeface="Trebuchet MS" pitchFamily="34" charset="0"/>
            </a:endParaRPr>
          </a:p>
        </p:txBody>
      </p:sp>
      <p:sp>
        <p:nvSpPr>
          <p:cNvPr id="5" name="4 Metin kutusu"/>
          <p:cNvSpPr txBox="1"/>
          <p:nvPr/>
        </p:nvSpPr>
        <p:spPr>
          <a:xfrm>
            <a:off x="1277036" y="1268760"/>
            <a:ext cx="2267744" cy="523220"/>
          </a:xfrm>
          <a:prstGeom prst="rect">
            <a:avLst/>
          </a:prstGeom>
          <a:noFill/>
        </p:spPr>
        <p:txBody>
          <a:bodyPr wrap="square" rtlCol="0">
            <a:spAutoFit/>
          </a:bodyPr>
          <a:lstStyle/>
          <a:p>
            <a:r>
              <a:rPr lang="tr-TR" sz="2800" dirty="0" err="1" smtClean="0">
                <a:latin typeface="Trebuchet MS" pitchFamily="34" charset="0"/>
              </a:rPr>
              <a:t>CaMg</a:t>
            </a:r>
            <a:r>
              <a:rPr lang="tr-TR" sz="2800" dirty="0" smtClean="0">
                <a:latin typeface="Trebuchet MS" pitchFamily="34" charset="0"/>
              </a:rPr>
              <a:t>(CO</a:t>
            </a:r>
            <a:r>
              <a:rPr lang="tr-TR" sz="2800" baseline="-25000" dirty="0" smtClean="0">
                <a:latin typeface="Trebuchet MS" pitchFamily="34" charset="0"/>
              </a:rPr>
              <a:t>3</a:t>
            </a:r>
            <a:r>
              <a:rPr lang="tr-TR" sz="2800" dirty="0" smtClean="0">
                <a:latin typeface="Trebuchet MS" pitchFamily="34" charset="0"/>
              </a:rPr>
              <a:t>)</a:t>
            </a:r>
            <a:r>
              <a:rPr lang="tr-TR" sz="2800" baseline="-25000" dirty="0" smtClean="0">
                <a:latin typeface="Trebuchet MS" pitchFamily="34" charset="0"/>
              </a:rPr>
              <a:t>2</a:t>
            </a:r>
            <a:endParaRPr lang="tr-TR" sz="2800" baseline="-25000" dirty="0">
              <a:latin typeface="Trebuchet MS" pitchFamily="34" charset="0"/>
            </a:endParaRPr>
          </a:p>
        </p:txBody>
      </p:sp>
      <p:sp>
        <p:nvSpPr>
          <p:cNvPr id="7" name="6 Metin kutusu"/>
          <p:cNvSpPr txBox="1"/>
          <p:nvPr/>
        </p:nvSpPr>
        <p:spPr>
          <a:xfrm>
            <a:off x="1187624" y="2492896"/>
            <a:ext cx="2285148" cy="523220"/>
          </a:xfrm>
          <a:prstGeom prst="rect">
            <a:avLst/>
          </a:prstGeom>
          <a:noFill/>
        </p:spPr>
        <p:txBody>
          <a:bodyPr wrap="square" rtlCol="0">
            <a:spAutoFit/>
          </a:bodyPr>
          <a:lstStyle/>
          <a:p>
            <a:r>
              <a:rPr lang="tr-TR" sz="2800" dirty="0" err="1" smtClean="0">
                <a:latin typeface="Trebuchet MS" pitchFamily="34" charset="0"/>
              </a:rPr>
              <a:t>MgO</a:t>
            </a:r>
            <a:r>
              <a:rPr lang="tr-TR" sz="2800" dirty="0" smtClean="0">
                <a:latin typeface="Trebuchet MS" pitchFamily="34" charset="0"/>
              </a:rPr>
              <a:t> + </a:t>
            </a:r>
            <a:r>
              <a:rPr lang="tr-TR" sz="2800" dirty="0" err="1" smtClean="0">
                <a:latin typeface="Trebuchet MS" pitchFamily="34" charset="0"/>
              </a:rPr>
              <a:t>CaO</a:t>
            </a:r>
            <a:endParaRPr lang="tr-TR" sz="2800" baseline="-25000" dirty="0">
              <a:latin typeface="Trebuchet MS" pitchFamily="34" charset="0"/>
            </a:endParaRPr>
          </a:p>
        </p:txBody>
      </p:sp>
      <p:sp>
        <p:nvSpPr>
          <p:cNvPr id="8" name="7 Metin kutusu"/>
          <p:cNvSpPr txBox="1"/>
          <p:nvPr/>
        </p:nvSpPr>
        <p:spPr>
          <a:xfrm>
            <a:off x="1493060" y="3645024"/>
            <a:ext cx="1224136" cy="523220"/>
          </a:xfrm>
          <a:prstGeom prst="rect">
            <a:avLst/>
          </a:prstGeom>
          <a:noFill/>
        </p:spPr>
        <p:txBody>
          <a:bodyPr wrap="square" rtlCol="0">
            <a:spAutoFit/>
          </a:bodyPr>
          <a:lstStyle/>
          <a:p>
            <a:r>
              <a:rPr lang="tr-TR" sz="2800" dirty="0" smtClean="0">
                <a:latin typeface="Trebuchet MS" pitchFamily="34" charset="0"/>
              </a:rPr>
              <a:t>briket</a:t>
            </a:r>
            <a:endParaRPr lang="tr-TR" sz="2800" baseline="-25000" dirty="0">
              <a:latin typeface="Trebuchet MS" pitchFamily="34" charset="0"/>
            </a:endParaRPr>
          </a:p>
        </p:txBody>
      </p:sp>
      <p:sp>
        <p:nvSpPr>
          <p:cNvPr id="9" name="8 Metin kutusu"/>
          <p:cNvSpPr txBox="1"/>
          <p:nvPr/>
        </p:nvSpPr>
        <p:spPr>
          <a:xfrm>
            <a:off x="1565068" y="4777988"/>
            <a:ext cx="2051720" cy="523220"/>
          </a:xfrm>
          <a:prstGeom prst="rect">
            <a:avLst/>
          </a:prstGeom>
          <a:noFill/>
        </p:spPr>
        <p:txBody>
          <a:bodyPr wrap="square" rtlCol="0">
            <a:spAutoFit/>
          </a:bodyPr>
          <a:lstStyle/>
          <a:p>
            <a:r>
              <a:rPr lang="tr-TR" sz="2800" dirty="0" smtClean="0">
                <a:latin typeface="Trebuchet MS" pitchFamily="34" charset="0"/>
              </a:rPr>
              <a:t>Mg (gaz)</a:t>
            </a:r>
            <a:endParaRPr lang="tr-TR" sz="2800" baseline="-25000" dirty="0">
              <a:latin typeface="Trebuchet MS" pitchFamily="34" charset="0"/>
            </a:endParaRPr>
          </a:p>
        </p:txBody>
      </p:sp>
      <p:sp>
        <p:nvSpPr>
          <p:cNvPr id="10" name="9 Metin kutusu"/>
          <p:cNvSpPr txBox="1"/>
          <p:nvPr/>
        </p:nvSpPr>
        <p:spPr>
          <a:xfrm>
            <a:off x="1493060" y="6002124"/>
            <a:ext cx="1835696" cy="523220"/>
          </a:xfrm>
          <a:prstGeom prst="rect">
            <a:avLst/>
          </a:prstGeom>
          <a:noFill/>
        </p:spPr>
        <p:txBody>
          <a:bodyPr wrap="square" rtlCol="0">
            <a:spAutoFit/>
          </a:bodyPr>
          <a:lstStyle/>
          <a:p>
            <a:r>
              <a:rPr lang="tr-TR" sz="2800" dirty="0" smtClean="0">
                <a:latin typeface="Trebuchet MS" pitchFamily="34" charset="0"/>
              </a:rPr>
              <a:t>Mg (katı)</a:t>
            </a:r>
            <a:endParaRPr lang="tr-TR" sz="2800" baseline="-25000" dirty="0">
              <a:latin typeface="Trebuchet MS" pitchFamily="34" charset="0"/>
            </a:endParaRPr>
          </a:p>
        </p:txBody>
      </p:sp>
      <p:cxnSp>
        <p:nvCxnSpPr>
          <p:cNvPr id="11" name="10 Düz Ok Bağlayıcısı"/>
          <p:cNvCxnSpPr/>
          <p:nvPr/>
        </p:nvCxnSpPr>
        <p:spPr>
          <a:xfrm flipH="1">
            <a:off x="2004476" y="1772904"/>
            <a:ext cx="0" cy="792000"/>
          </a:xfrm>
          <a:prstGeom prst="straightConnector1">
            <a:avLst/>
          </a:prstGeom>
          <a:ln w="412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11 Düz Ok Bağlayıcısı"/>
          <p:cNvCxnSpPr/>
          <p:nvPr/>
        </p:nvCxnSpPr>
        <p:spPr>
          <a:xfrm>
            <a:off x="1997116" y="2954748"/>
            <a:ext cx="0" cy="792000"/>
          </a:xfrm>
          <a:prstGeom prst="straightConnector1">
            <a:avLst/>
          </a:prstGeom>
          <a:ln w="412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12 Düz Ok Bağlayıcısı"/>
          <p:cNvCxnSpPr/>
          <p:nvPr/>
        </p:nvCxnSpPr>
        <p:spPr>
          <a:xfrm>
            <a:off x="1997116" y="4133343"/>
            <a:ext cx="0" cy="792000"/>
          </a:xfrm>
          <a:prstGeom prst="straightConnector1">
            <a:avLst/>
          </a:prstGeom>
          <a:ln w="412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13 Düz Ok Bağlayıcısı"/>
          <p:cNvCxnSpPr/>
          <p:nvPr/>
        </p:nvCxnSpPr>
        <p:spPr>
          <a:xfrm>
            <a:off x="1997116" y="5373304"/>
            <a:ext cx="0" cy="792000"/>
          </a:xfrm>
          <a:prstGeom prst="straightConnector1">
            <a:avLst/>
          </a:prstGeom>
          <a:ln w="412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14 Metin kutusu"/>
          <p:cNvSpPr txBox="1"/>
          <p:nvPr/>
        </p:nvSpPr>
        <p:spPr>
          <a:xfrm>
            <a:off x="2069124" y="1844824"/>
            <a:ext cx="2339752" cy="523220"/>
          </a:xfrm>
          <a:prstGeom prst="rect">
            <a:avLst/>
          </a:prstGeom>
          <a:noFill/>
        </p:spPr>
        <p:txBody>
          <a:bodyPr wrap="square" rtlCol="0">
            <a:spAutoFit/>
          </a:bodyPr>
          <a:lstStyle/>
          <a:p>
            <a:r>
              <a:rPr lang="tr-TR" sz="2800" b="1" dirty="0" err="1" smtClean="0">
                <a:solidFill>
                  <a:srgbClr val="FF0000"/>
                </a:solidFill>
                <a:latin typeface="Trebuchet MS" pitchFamily="34" charset="0"/>
              </a:rPr>
              <a:t>kalsinasyon</a:t>
            </a:r>
            <a:endParaRPr lang="tr-TR" sz="2800" b="1" baseline="-25000" dirty="0">
              <a:solidFill>
                <a:srgbClr val="FF0000"/>
              </a:solidFill>
              <a:latin typeface="Trebuchet MS" pitchFamily="34" charset="0"/>
            </a:endParaRPr>
          </a:p>
        </p:txBody>
      </p:sp>
      <p:sp>
        <p:nvSpPr>
          <p:cNvPr id="16" name="15 Metin kutusu"/>
          <p:cNvSpPr txBox="1"/>
          <p:nvPr/>
        </p:nvSpPr>
        <p:spPr>
          <a:xfrm>
            <a:off x="2104620" y="4201924"/>
            <a:ext cx="2339752" cy="523220"/>
          </a:xfrm>
          <a:prstGeom prst="rect">
            <a:avLst/>
          </a:prstGeom>
          <a:noFill/>
        </p:spPr>
        <p:txBody>
          <a:bodyPr wrap="square" rtlCol="0">
            <a:spAutoFit/>
          </a:bodyPr>
          <a:lstStyle/>
          <a:p>
            <a:r>
              <a:rPr lang="tr-TR" sz="2800" b="1" dirty="0" smtClean="0">
                <a:solidFill>
                  <a:srgbClr val="FF0000"/>
                </a:solidFill>
                <a:latin typeface="Trebuchet MS" pitchFamily="34" charset="0"/>
              </a:rPr>
              <a:t>indirgeme</a:t>
            </a:r>
            <a:endParaRPr lang="tr-TR" sz="2800" b="1" baseline="-25000" dirty="0">
              <a:solidFill>
                <a:srgbClr val="FF0000"/>
              </a:solidFill>
              <a:latin typeface="Trebuchet MS" pitchFamily="34" charset="0"/>
            </a:endParaRPr>
          </a:p>
        </p:txBody>
      </p:sp>
      <p:sp>
        <p:nvSpPr>
          <p:cNvPr id="17" name="16 Metin kutusu"/>
          <p:cNvSpPr txBox="1"/>
          <p:nvPr/>
        </p:nvSpPr>
        <p:spPr>
          <a:xfrm>
            <a:off x="2104620" y="5354052"/>
            <a:ext cx="2339752" cy="523220"/>
          </a:xfrm>
          <a:prstGeom prst="rect">
            <a:avLst/>
          </a:prstGeom>
          <a:noFill/>
        </p:spPr>
        <p:txBody>
          <a:bodyPr wrap="square" rtlCol="0">
            <a:spAutoFit/>
          </a:bodyPr>
          <a:lstStyle/>
          <a:p>
            <a:r>
              <a:rPr lang="tr-TR" sz="2800" b="1" dirty="0" err="1" smtClean="0">
                <a:solidFill>
                  <a:srgbClr val="FF0000"/>
                </a:solidFill>
                <a:latin typeface="Trebuchet MS" pitchFamily="34" charset="0"/>
              </a:rPr>
              <a:t>yoğuşturma</a:t>
            </a:r>
            <a:endParaRPr lang="tr-TR" sz="2800" b="1" baseline="-25000" dirty="0">
              <a:solidFill>
                <a:srgbClr val="FF0000"/>
              </a:solidFill>
              <a:latin typeface="Trebuchet MS" pitchFamily="34" charset="0"/>
            </a:endParaRPr>
          </a:p>
        </p:txBody>
      </p:sp>
      <p:sp>
        <p:nvSpPr>
          <p:cNvPr id="18" name="17 Metin kutusu"/>
          <p:cNvSpPr txBox="1"/>
          <p:nvPr/>
        </p:nvSpPr>
        <p:spPr>
          <a:xfrm>
            <a:off x="5004048" y="1268760"/>
            <a:ext cx="2267744" cy="523220"/>
          </a:xfrm>
          <a:prstGeom prst="rect">
            <a:avLst/>
          </a:prstGeom>
          <a:noFill/>
        </p:spPr>
        <p:txBody>
          <a:bodyPr wrap="square" rtlCol="0">
            <a:spAutoFit/>
          </a:bodyPr>
          <a:lstStyle/>
          <a:p>
            <a:r>
              <a:rPr lang="tr-TR" sz="2800" dirty="0" smtClean="0">
                <a:latin typeface="Trebuchet MS" pitchFamily="34" charset="0"/>
              </a:rPr>
              <a:t>Mg(CO</a:t>
            </a:r>
            <a:r>
              <a:rPr lang="tr-TR" sz="2800" baseline="-25000" dirty="0" smtClean="0">
                <a:latin typeface="Trebuchet MS" pitchFamily="34" charset="0"/>
              </a:rPr>
              <a:t>3</a:t>
            </a:r>
            <a:r>
              <a:rPr lang="tr-TR" sz="2800" dirty="0" smtClean="0">
                <a:latin typeface="Trebuchet MS" pitchFamily="34" charset="0"/>
              </a:rPr>
              <a:t>)</a:t>
            </a:r>
            <a:endParaRPr lang="tr-TR" sz="2800" baseline="-25000" dirty="0">
              <a:latin typeface="Trebuchet MS" pitchFamily="34" charset="0"/>
            </a:endParaRPr>
          </a:p>
        </p:txBody>
      </p:sp>
      <p:sp>
        <p:nvSpPr>
          <p:cNvPr id="19" name="18 Metin kutusu"/>
          <p:cNvSpPr txBox="1"/>
          <p:nvPr/>
        </p:nvSpPr>
        <p:spPr>
          <a:xfrm>
            <a:off x="5274676" y="2492896"/>
            <a:ext cx="1240524" cy="523220"/>
          </a:xfrm>
          <a:prstGeom prst="rect">
            <a:avLst/>
          </a:prstGeom>
          <a:noFill/>
        </p:spPr>
        <p:txBody>
          <a:bodyPr wrap="square" rtlCol="0">
            <a:spAutoFit/>
          </a:bodyPr>
          <a:lstStyle/>
          <a:p>
            <a:r>
              <a:rPr lang="tr-TR" sz="2800" dirty="0" err="1" smtClean="0">
                <a:latin typeface="Trebuchet MS" pitchFamily="34" charset="0"/>
              </a:rPr>
              <a:t>MgO</a:t>
            </a:r>
            <a:endParaRPr lang="tr-TR" sz="2800" baseline="-25000" dirty="0">
              <a:latin typeface="Trebuchet MS" pitchFamily="34" charset="0"/>
            </a:endParaRPr>
          </a:p>
        </p:txBody>
      </p:sp>
      <p:sp>
        <p:nvSpPr>
          <p:cNvPr id="20" name="19 Metin kutusu"/>
          <p:cNvSpPr txBox="1"/>
          <p:nvPr/>
        </p:nvSpPr>
        <p:spPr>
          <a:xfrm>
            <a:off x="5220072" y="3645024"/>
            <a:ext cx="1224136" cy="523220"/>
          </a:xfrm>
          <a:prstGeom prst="rect">
            <a:avLst/>
          </a:prstGeom>
          <a:noFill/>
        </p:spPr>
        <p:txBody>
          <a:bodyPr wrap="square" rtlCol="0">
            <a:spAutoFit/>
          </a:bodyPr>
          <a:lstStyle/>
          <a:p>
            <a:r>
              <a:rPr lang="tr-TR" sz="2800" dirty="0" smtClean="0">
                <a:latin typeface="Trebuchet MS" pitchFamily="34" charset="0"/>
              </a:rPr>
              <a:t>briket</a:t>
            </a:r>
            <a:endParaRPr lang="tr-TR" sz="2800" baseline="-25000" dirty="0">
              <a:latin typeface="Trebuchet MS" pitchFamily="34" charset="0"/>
            </a:endParaRPr>
          </a:p>
        </p:txBody>
      </p:sp>
      <p:sp>
        <p:nvSpPr>
          <p:cNvPr id="21" name="20 Metin kutusu"/>
          <p:cNvSpPr txBox="1"/>
          <p:nvPr/>
        </p:nvSpPr>
        <p:spPr>
          <a:xfrm>
            <a:off x="5292080" y="4777988"/>
            <a:ext cx="2051720" cy="523220"/>
          </a:xfrm>
          <a:prstGeom prst="rect">
            <a:avLst/>
          </a:prstGeom>
          <a:noFill/>
        </p:spPr>
        <p:txBody>
          <a:bodyPr wrap="square" rtlCol="0">
            <a:spAutoFit/>
          </a:bodyPr>
          <a:lstStyle/>
          <a:p>
            <a:r>
              <a:rPr lang="tr-TR" sz="2800" dirty="0" smtClean="0">
                <a:latin typeface="Trebuchet MS" pitchFamily="34" charset="0"/>
              </a:rPr>
              <a:t>Mg (gaz)</a:t>
            </a:r>
            <a:endParaRPr lang="tr-TR" sz="2800" baseline="-25000" dirty="0">
              <a:latin typeface="Trebuchet MS" pitchFamily="34" charset="0"/>
            </a:endParaRPr>
          </a:p>
        </p:txBody>
      </p:sp>
      <p:sp>
        <p:nvSpPr>
          <p:cNvPr id="22" name="21 Metin kutusu"/>
          <p:cNvSpPr txBox="1"/>
          <p:nvPr/>
        </p:nvSpPr>
        <p:spPr>
          <a:xfrm>
            <a:off x="5220072" y="6002124"/>
            <a:ext cx="1835696" cy="523220"/>
          </a:xfrm>
          <a:prstGeom prst="rect">
            <a:avLst/>
          </a:prstGeom>
          <a:noFill/>
        </p:spPr>
        <p:txBody>
          <a:bodyPr wrap="square" rtlCol="0">
            <a:spAutoFit/>
          </a:bodyPr>
          <a:lstStyle/>
          <a:p>
            <a:r>
              <a:rPr lang="tr-TR" sz="2800" dirty="0" smtClean="0">
                <a:latin typeface="Trebuchet MS" pitchFamily="34" charset="0"/>
              </a:rPr>
              <a:t>Mg (katı)</a:t>
            </a:r>
            <a:endParaRPr lang="tr-TR" sz="2800" baseline="-25000" dirty="0">
              <a:latin typeface="Trebuchet MS" pitchFamily="34" charset="0"/>
            </a:endParaRPr>
          </a:p>
        </p:txBody>
      </p:sp>
      <p:cxnSp>
        <p:nvCxnSpPr>
          <p:cNvPr id="23" name="22 Düz Ok Bağlayıcısı"/>
          <p:cNvCxnSpPr/>
          <p:nvPr/>
        </p:nvCxnSpPr>
        <p:spPr>
          <a:xfrm flipH="1">
            <a:off x="5731488" y="1772904"/>
            <a:ext cx="0" cy="792000"/>
          </a:xfrm>
          <a:prstGeom prst="straightConnector1">
            <a:avLst/>
          </a:prstGeom>
          <a:ln w="412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23 Düz Ok Bağlayıcısı"/>
          <p:cNvCxnSpPr/>
          <p:nvPr/>
        </p:nvCxnSpPr>
        <p:spPr>
          <a:xfrm>
            <a:off x="5724128" y="2954748"/>
            <a:ext cx="0" cy="792000"/>
          </a:xfrm>
          <a:prstGeom prst="straightConnector1">
            <a:avLst/>
          </a:prstGeom>
          <a:ln w="412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24 Düz Ok Bağlayıcısı"/>
          <p:cNvCxnSpPr/>
          <p:nvPr/>
        </p:nvCxnSpPr>
        <p:spPr>
          <a:xfrm>
            <a:off x="5724128" y="4133343"/>
            <a:ext cx="0" cy="792000"/>
          </a:xfrm>
          <a:prstGeom prst="straightConnector1">
            <a:avLst/>
          </a:prstGeom>
          <a:ln w="412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25 Düz Ok Bağlayıcısı"/>
          <p:cNvCxnSpPr/>
          <p:nvPr/>
        </p:nvCxnSpPr>
        <p:spPr>
          <a:xfrm>
            <a:off x="5724128" y="5373304"/>
            <a:ext cx="0" cy="792000"/>
          </a:xfrm>
          <a:prstGeom prst="straightConnector1">
            <a:avLst/>
          </a:prstGeom>
          <a:ln w="412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26 Metin kutusu"/>
          <p:cNvSpPr txBox="1"/>
          <p:nvPr/>
        </p:nvSpPr>
        <p:spPr>
          <a:xfrm>
            <a:off x="5796136" y="1844824"/>
            <a:ext cx="2339752" cy="523220"/>
          </a:xfrm>
          <a:prstGeom prst="rect">
            <a:avLst/>
          </a:prstGeom>
          <a:noFill/>
        </p:spPr>
        <p:txBody>
          <a:bodyPr wrap="square" rtlCol="0">
            <a:spAutoFit/>
          </a:bodyPr>
          <a:lstStyle/>
          <a:p>
            <a:r>
              <a:rPr lang="tr-TR" sz="2800" b="1" dirty="0" err="1" smtClean="0">
                <a:solidFill>
                  <a:srgbClr val="FF0000"/>
                </a:solidFill>
                <a:latin typeface="Trebuchet MS" pitchFamily="34" charset="0"/>
              </a:rPr>
              <a:t>kalsinasyon</a:t>
            </a:r>
            <a:endParaRPr lang="tr-TR" sz="2800" b="1" baseline="-25000" dirty="0">
              <a:solidFill>
                <a:srgbClr val="FF0000"/>
              </a:solidFill>
              <a:latin typeface="Trebuchet MS" pitchFamily="34" charset="0"/>
            </a:endParaRPr>
          </a:p>
        </p:txBody>
      </p:sp>
      <p:sp>
        <p:nvSpPr>
          <p:cNvPr id="28" name="27 Metin kutusu"/>
          <p:cNvSpPr txBox="1"/>
          <p:nvPr/>
        </p:nvSpPr>
        <p:spPr>
          <a:xfrm>
            <a:off x="5831632" y="4201924"/>
            <a:ext cx="2339752" cy="523220"/>
          </a:xfrm>
          <a:prstGeom prst="rect">
            <a:avLst/>
          </a:prstGeom>
          <a:noFill/>
        </p:spPr>
        <p:txBody>
          <a:bodyPr wrap="square" rtlCol="0">
            <a:spAutoFit/>
          </a:bodyPr>
          <a:lstStyle/>
          <a:p>
            <a:r>
              <a:rPr lang="tr-TR" sz="2800" b="1" dirty="0" smtClean="0">
                <a:solidFill>
                  <a:srgbClr val="FF0000"/>
                </a:solidFill>
                <a:latin typeface="Trebuchet MS" pitchFamily="34" charset="0"/>
              </a:rPr>
              <a:t>indirgeme</a:t>
            </a:r>
            <a:endParaRPr lang="tr-TR" sz="2800" b="1" baseline="-25000" dirty="0">
              <a:solidFill>
                <a:srgbClr val="FF0000"/>
              </a:solidFill>
              <a:latin typeface="Trebuchet MS" pitchFamily="34" charset="0"/>
            </a:endParaRPr>
          </a:p>
        </p:txBody>
      </p:sp>
      <p:sp>
        <p:nvSpPr>
          <p:cNvPr id="29" name="28 Metin kutusu"/>
          <p:cNvSpPr txBox="1"/>
          <p:nvPr/>
        </p:nvSpPr>
        <p:spPr>
          <a:xfrm>
            <a:off x="5831632" y="5354052"/>
            <a:ext cx="2339752" cy="523220"/>
          </a:xfrm>
          <a:prstGeom prst="rect">
            <a:avLst/>
          </a:prstGeom>
          <a:noFill/>
        </p:spPr>
        <p:txBody>
          <a:bodyPr wrap="square" rtlCol="0">
            <a:spAutoFit/>
          </a:bodyPr>
          <a:lstStyle/>
          <a:p>
            <a:r>
              <a:rPr lang="tr-TR" sz="2800" b="1" dirty="0" err="1" smtClean="0">
                <a:solidFill>
                  <a:srgbClr val="FF0000"/>
                </a:solidFill>
                <a:latin typeface="Trebuchet MS" pitchFamily="34" charset="0"/>
              </a:rPr>
              <a:t>yoğuşturma</a:t>
            </a:r>
            <a:endParaRPr lang="tr-TR" sz="2800" b="1" baseline="-25000" dirty="0">
              <a:solidFill>
                <a:srgbClr val="FF0000"/>
              </a:solidFill>
              <a:latin typeface="Trebuchet MS" pitchFamily="34" charset="0"/>
            </a:endParaRPr>
          </a:p>
        </p:txBody>
      </p:sp>
    </p:spTree>
    <p:extLst>
      <p:ext uri="{BB962C8B-B14F-4D97-AF65-F5344CB8AC3E}">
        <p14:creationId xmlns:p14="http://schemas.microsoft.com/office/powerpoint/2010/main" val="64321180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4" name="Rectangle 8"/>
          <p:cNvSpPr>
            <a:spLocks noChangeArrowheads="1"/>
          </p:cNvSpPr>
          <p:nvPr/>
        </p:nvSpPr>
        <p:spPr bwMode="auto">
          <a:xfrm>
            <a:off x="323528" y="1756265"/>
            <a:ext cx="8568952" cy="32624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tr-TR" sz="2800" dirty="0" err="1" smtClean="0">
                <a:latin typeface="Trebuchet MS" pitchFamily="34" charset="0"/>
              </a:rPr>
              <a:t>Mg’un</a:t>
            </a:r>
            <a:r>
              <a:rPr lang="tr-TR" sz="2800" dirty="0" smtClean="0">
                <a:latin typeface="Trebuchet MS" pitchFamily="34" charset="0"/>
              </a:rPr>
              <a:t> elde edildiği reaksiyon endotermik bir reaksiyondur ve normal şartlarda </a:t>
            </a:r>
            <a:r>
              <a:rPr lang="tr-TR" sz="2800" dirty="0" err="1" smtClean="0">
                <a:latin typeface="Trebuchet MS" pitchFamily="34" charset="0"/>
              </a:rPr>
              <a:t>MgO</a:t>
            </a:r>
            <a:r>
              <a:rPr lang="tr-TR" sz="2800" dirty="0" smtClean="0">
                <a:latin typeface="Trebuchet MS" pitchFamily="34" charset="0"/>
              </a:rPr>
              <a:t> yönünü tercih eder. </a:t>
            </a:r>
          </a:p>
          <a:p>
            <a:pPr eaLnBrk="0" fontAlgn="base" hangingPunct="0">
              <a:spcBef>
                <a:spcPts val="1200"/>
              </a:spcBef>
              <a:spcAft>
                <a:spcPct val="0"/>
              </a:spcAft>
            </a:pPr>
            <a:r>
              <a:rPr lang="tr-TR" sz="2800" dirty="0" smtClean="0">
                <a:latin typeface="Trebuchet MS" pitchFamily="34" charset="0"/>
              </a:rPr>
              <a:t>Fakat Mg buharı sürekli olarak sistemden alındığında Mg gazı yönünde tamamlanır. SiO</a:t>
            </a:r>
            <a:r>
              <a:rPr lang="tr-TR" sz="2800" baseline="-25000" dirty="0" smtClean="0">
                <a:latin typeface="Trebuchet MS" pitchFamily="34" charset="0"/>
              </a:rPr>
              <a:t>2</a:t>
            </a:r>
            <a:r>
              <a:rPr lang="tr-TR" sz="2800" dirty="0" smtClean="0">
                <a:latin typeface="Trebuchet MS" pitchFamily="34" charset="0"/>
              </a:rPr>
              <a:t> </a:t>
            </a:r>
            <a:r>
              <a:rPr lang="tr-TR" sz="2800" dirty="0" err="1" smtClean="0">
                <a:latin typeface="Trebuchet MS" pitchFamily="34" charset="0"/>
              </a:rPr>
              <a:t>CaO</a:t>
            </a:r>
            <a:r>
              <a:rPr lang="tr-TR" sz="2800" dirty="0" smtClean="0">
                <a:latin typeface="Trebuchet MS" pitchFamily="34" charset="0"/>
              </a:rPr>
              <a:t> ile birleşir ve sıvı cürufu oluşturur.</a:t>
            </a:r>
          </a:p>
          <a:p>
            <a:pPr eaLnBrk="0" fontAlgn="base" hangingPunct="0">
              <a:spcBef>
                <a:spcPct val="0"/>
              </a:spcBef>
              <a:spcAft>
                <a:spcPct val="0"/>
              </a:spcAft>
            </a:pPr>
            <a:endParaRPr lang="tr-TR" sz="2800" dirty="0" smtClean="0">
              <a:latin typeface="Trebuchet MS" pitchFamily="34" charset="0"/>
            </a:endParaRPr>
          </a:p>
        </p:txBody>
      </p:sp>
      <p:sp>
        <p:nvSpPr>
          <p:cNvPr id="4" name="3 Metin kutusu"/>
          <p:cNvSpPr txBox="1"/>
          <p:nvPr/>
        </p:nvSpPr>
        <p:spPr>
          <a:xfrm>
            <a:off x="251520" y="571327"/>
            <a:ext cx="8820472"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Ferrosilisle</a:t>
            </a:r>
            <a:r>
              <a:rPr lang="tr-TR" sz="4400" dirty="0" smtClean="0">
                <a:solidFill>
                  <a:schemeClr val="accent2">
                    <a:lumMod val="50000"/>
                  </a:schemeClr>
                </a:solidFill>
                <a:latin typeface="Trebuchet MS" pitchFamily="34" charset="0"/>
              </a:rPr>
              <a:t> indirgeme</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1507475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51520" y="404664"/>
            <a:ext cx="882047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Magnezyum üretimi</a:t>
            </a:r>
            <a:endParaRPr lang="tr-TR" sz="4400" dirty="0">
              <a:solidFill>
                <a:schemeClr val="accent2">
                  <a:lumMod val="50000"/>
                </a:schemeClr>
              </a:solidFill>
              <a:latin typeface="Trebuchet MS" pitchFamily="34" charset="0"/>
            </a:endParaRPr>
          </a:p>
        </p:txBody>
      </p:sp>
      <p:sp>
        <p:nvSpPr>
          <p:cNvPr id="105473" name="Rectangle 1"/>
          <p:cNvSpPr>
            <a:spLocks noChangeArrowheads="1"/>
          </p:cNvSpPr>
          <p:nvPr/>
        </p:nvSpPr>
        <p:spPr bwMode="auto">
          <a:xfrm>
            <a:off x="323528" y="1149707"/>
            <a:ext cx="8604448" cy="54476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tr-TR" sz="2400" b="1" i="1" dirty="0" smtClean="0">
                <a:solidFill>
                  <a:srgbClr val="000000"/>
                </a:solidFill>
                <a:latin typeface="Trebuchet MS" pitchFamily="34" charset="0"/>
                <a:cs typeface="Arial" pitchFamily="34" charset="0"/>
              </a:rPr>
              <a:t>Elektrolitik proses</a:t>
            </a:r>
            <a:endParaRPr kumimoji="0" lang="tr-TR" sz="1200" b="0" i="0" u="none" strike="noStrike" cap="none" normalizeH="0" baseline="0" dirty="0" smtClean="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Çin dışında tercih edilen yöntem elektrolitik yöntemdir.</a:t>
            </a:r>
          </a:p>
          <a:p>
            <a:pPr marL="0" marR="0" lvl="0" indent="0" algn="l" defTabSz="914400" rtl="0" eaLnBrk="0" fontAlgn="base" latinLnBrk="0" hangingPunct="0">
              <a:lnSpc>
                <a:spcPct val="100000"/>
              </a:lnSpc>
              <a:spcBef>
                <a:spcPct val="0"/>
              </a:spcBef>
              <a:spcAft>
                <a:spcPct val="0"/>
              </a:spcAft>
              <a:buClrTx/>
              <a:buSzTx/>
              <a:buFontTx/>
              <a:buNone/>
              <a:tabLst/>
            </a:pPr>
            <a:r>
              <a:rPr lang="tr-TR" sz="2400" dirty="0" smtClean="0">
                <a:solidFill>
                  <a:srgbClr val="000000"/>
                </a:solidFill>
                <a:latin typeface="Trebuchet MS" pitchFamily="34" charset="0"/>
                <a:ea typeface="Times New Roman" pitchFamily="18" charset="0"/>
                <a:cs typeface="Arial" pitchFamily="34" charset="0"/>
              </a:rPr>
              <a:t>Bu proses 2 aşamadan oluşur.</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	Deniz suyu veya tuzlu</a:t>
            </a:r>
            <a:r>
              <a:rPr kumimoji="0" lang="tr-TR" sz="2400" b="0" i="0" u="none" strike="noStrike" cap="none" normalizeH="0" dirty="0" smtClean="0">
                <a:ln>
                  <a:noFill/>
                </a:ln>
                <a:solidFill>
                  <a:srgbClr val="000000"/>
                </a:solidFill>
                <a:effectLst/>
                <a:latin typeface="Trebuchet MS" pitchFamily="34" charset="0"/>
                <a:ea typeface="Times New Roman" pitchFamily="18" charset="0"/>
                <a:cs typeface="Arial" pitchFamily="34" charset="0"/>
              </a:rPr>
              <a:t> sudan saf magnezyum klorürün 	elde edilmesi</a:t>
            </a:r>
          </a:p>
          <a:p>
            <a:pPr marL="0" marR="0" lvl="0" indent="0" algn="l" defTabSz="914400" rtl="0" eaLnBrk="0" fontAlgn="base" latinLnBrk="0" hangingPunct="0">
              <a:lnSpc>
                <a:spcPct val="100000"/>
              </a:lnSpc>
              <a:spcBef>
                <a:spcPct val="0"/>
              </a:spcBef>
              <a:spcAft>
                <a:spcPct val="0"/>
              </a:spcAft>
              <a:buClrTx/>
              <a:buSzTx/>
              <a:buFontTx/>
              <a:buNone/>
              <a:tabLst/>
            </a:pPr>
            <a:r>
              <a:rPr lang="tr-TR" sz="2400" baseline="0" dirty="0" smtClean="0">
                <a:solidFill>
                  <a:srgbClr val="000000"/>
                </a:solidFill>
                <a:latin typeface="Trebuchet MS" pitchFamily="34" charset="0"/>
                <a:ea typeface="Times New Roman" pitchFamily="18" charset="0"/>
                <a:cs typeface="Arial" pitchFamily="34" charset="0"/>
              </a:rPr>
              <a:t>	Eriyik</a:t>
            </a:r>
            <a:r>
              <a:rPr lang="tr-TR" sz="2400" dirty="0" smtClean="0">
                <a:solidFill>
                  <a:srgbClr val="000000"/>
                </a:solidFill>
                <a:latin typeface="Trebuchet MS" pitchFamily="34" charset="0"/>
                <a:ea typeface="Times New Roman" pitchFamily="18" charset="0"/>
                <a:cs typeface="Arial" pitchFamily="34" charset="0"/>
              </a:rPr>
              <a:t> magnezyum klorürün elektrolizi</a:t>
            </a:r>
            <a:r>
              <a:rPr kumimoji="0" lang="tr-TR" sz="2400" b="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
            </a:r>
            <a:br>
              <a:rPr kumimoji="0" lang="tr-TR" sz="2400" b="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br>
            <a:endParaRPr lang="tr-TR" sz="2400" dirty="0" smtClean="0">
              <a:solidFill>
                <a:srgbClr val="000000"/>
              </a:solidFill>
              <a:latin typeface="Trebuchet MS"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smtClean="0">
                <a:ln>
                  <a:noFill/>
                </a:ln>
                <a:solidFill>
                  <a:srgbClr val="000000"/>
                </a:solidFill>
                <a:effectLst/>
                <a:latin typeface="Trebuchet MS" pitchFamily="34" charset="0"/>
                <a:cs typeface="Arial" pitchFamily="34" charset="0"/>
              </a:rPr>
              <a:t>Yüksek</a:t>
            </a:r>
            <a:r>
              <a:rPr kumimoji="0" lang="tr-TR" sz="2400" b="0" i="0" u="none" strike="noStrike" cap="none" normalizeH="0" dirty="0" smtClean="0">
                <a:ln>
                  <a:noFill/>
                </a:ln>
                <a:solidFill>
                  <a:srgbClr val="000000"/>
                </a:solidFill>
                <a:effectLst/>
                <a:latin typeface="Trebuchet MS" pitchFamily="34" charset="0"/>
                <a:cs typeface="Arial" pitchFamily="34" charset="0"/>
              </a:rPr>
              <a:t> sıcaklıklarda </a:t>
            </a:r>
            <a:r>
              <a:rPr kumimoji="0" lang="tr-TR" sz="2400" b="0" i="0" u="none" strike="noStrike" cap="none" normalizeH="0" dirty="0" err="1" smtClean="0">
                <a:ln>
                  <a:noFill/>
                </a:ln>
                <a:solidFill>
                  <a:srgbClr val="000000"/>
                </a:solidFill>
                <a:effectLst/>
                <a:latin typeface="Trebuchet MS" pitchFamily="34" charset="0"/>
                <a:cs typeface="Arial" pitchFamily="34" charset="0"/>
              </a:rPr>
              <a:t>kalsinasyon</a:t>
            </a:r>
            <a:r>
              <a:rPr kumimoji="0" lang="tr-TR" sz="2400" b="0" i="0" u="none" strike="noStrike" cap="none" normalizeH="0" dirty="0" smtClean="0">
                <a:ln>
                  <a:noFill/>
                </a:ln>
                <a:solidFill>
                  <a:srgbClr val="000000"/>
                </a:solidFill>
                <a:effectLst/>
                <a:latin typeface="Trebuchet MS" pitchFamily="34" charset="0"/>
                <a:cs typeface="Arial" pitchFamily="34" charset="0"/>
              </a:rPr>
              <a:t> ile </a:t>
            </a:r>
            <a:r>
              <a:rPr kumimoji="0" lang="tr-TR" sz="2400" b="0" i="0" u="none" strike="noStrike" cap="none" normalizeH="0" dirty="0" err="1" smtClean="0">
                <a:ln>
                  <a:noFill/>
                </a:ln>
                <a:solidFill>
                  <a:srgbClr val="000000"/>
                </a:solidFill>
                <a:effectLst/>
                <a:latin typeface="Trebuchet MS" pitchFamily="34" charset="0"/>
                <a:cs typeface="Arial" pitchFamily="34" charset="0"/>
              </a:rPr>
              <a:t>MgO</a:t>
            </a:r>
            <a:r>
              <a:rPr lang="tr-TR" sz="2400" dirty="0" err="1">
                <a:solidFill>
                  <a:srgbClr val="000000"/>
                </a:solidFill>
                <a:latin typeface="Trebuchet MS" pitchFamily="34" charset="0"/>
                <a:cs typeface="Arial" pitchFamily="34" charset="0"/>
              </a:rPr>
              <a:t>.</a:t>
            </a:r>
            <a:r>
              <a:rPr kumimoji="0" lang="tr-TR" sz="2400" b="0" i="0" u="none" strike="noStrike" cap="none" normalizeH="0" dirty="0" err="1" smtClean="0">
                <a:ln>
                  <a:noFill/>
                </a:ln>
                <a:solidFill>
                  <a:srgbClr val="000000"/>
                </a:solidFill>
                <a:effectLst/>
                <a:latin typeface="Trebuchet MS" pitchFamily="34" charset="0"/>
                <a:cs typeface="Arial" pitchFamily="34" charset="0"/>
              </a:rPr>
              <a:t>CaO</a:t>
            </a:r>
            <a:r>
              <a:rPr kumimoji="0" lang="tr-TR" sz="2400" b="0" i="0" u="none" strike="noStrike" cap="none" normalizeH="0" dirty="0" smtClean="0">
                <a:ln>
                  <a:noFill/>
                </a:ln>
                <a:solidFill>
                  <a:srgbClr val="000000"/>
                </a:solidFill>
                <a:effectLst/>
                <a:latin typeface="Trebuchet MS" pitchFamily="34" charset="0"/>
                <a:cs typeface="Arial" pitchFamily="34" charset="0"/>
              </a:rPr>
              <a:t> </a:t>
            </a:r>
            <a:r>
              <a:rPr kumimoji="0" lang="tr-TR" sz="2400" b="0" i="0" u="none" strike="noStrike" cap="none" normalizeH="0" dirty="0" smtClean="0">
                <a:ln>
                  <a:noFill/>
                </a:ln>
                <a:solidFill>
                  <a:srgbClr val="000000"/>
                </a:solidFill>
                <a:effectLst/>
                <a:latin typeface="Trebuchet MS" pitchFamily="34" charset="0"/>
                <a:cs typeface="Arial" pitchFamily="34" charset="0"/>
              </a:rPr>
              <a:t>karma oksidine dönüştürülen dolomit deniz suyu ile muamele edilir. </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dirty="0" err="1" smtClean="0">
                <a:ln>
                  <a:noFill/>
                </a:ln>
                <a:solidFill>
                  <a:srgbClr val="000000"/>
                </a:solidFill>
                <a:effectLst/>
                <a:latin typeface="Trebuchet MS" pitchFamily="34" charset="0"/>
                <a:cs typeface="Arial" pitchFamily="34" charset="0"/>
              </a:rPr>
              <a:t>MgOH</a:t>
            </a:r>
            <a:r>
              <a:rPr kumimoji="0" lang="tr-TR" sz="2400" b="0" i="0" u="none" strike="noStrike" cap="none" normalizeH="0" dirty="0" smtClean="0">
                <a:ln>
                  <a:noFill/>
                </a:ln>
                <a:solidFill>
                  <a:srgbClr val="000000"/>
                </a:solidFill>
                <a:effectLst/>
                <a:latin typeface="Trebuchet MS" pitchFamily="34" charset="0"/>
                <a:cs typeface="Arial" pitchFamily="34" charset="0"/>
              </a:rPr>
              <a:t> çökelirken </a:t>
            </a:r>
            <a:r>
              <a:rPr kumimoji="0" lang="tr-TR" sz="2400" b="0" i="0" u="none" strike="noStrike" cap="none" normalizeH="0" dirty="0" err="1" smtClean="0">
                <a:ln>
                  <a:noFill/>
                </a:ln>
                <a:solidFill>
                  <a:srgbClr val="000000"/>
                </a:solidFill>
                <a:effectLst/>
                <a:latin typeface="Trebuchet MS" pitchFamily="34" charset="0"/>
                <a:cs typeface="Arial" pitchFamily="34" charset="0"/>
              </a:rPr>
              <a:t>CaOH</a:t>
            </a:r>
            <a:r>
              <a:rPr kumimoji="0" lang="tr-TR" sz="2400" b="0" i="0" u="none" strike="noStrike" cap="none" normalizeH="0" dirty="0" smtClean="0">
                <a:ln>
                  <a:noFill/>
                </a:ln>
                <a:solidFill>
                  <a:srgbClr val="000000"/>
                </a:solidFill>
                <a:effectLst/>
                <a:latin typeface="Trebuchet MS" pitchFamily="34" charset="0"/>
                <a:cs typeface="Arial" pitchFamily="34" charset="0"/>
              </a:rPr>
              <a:t> çözeltide kalır.</a:t>
            </a:r>
          </a:p>
          <a:p>
            <a:pPr marL="0" marR="0" lvl="0" indent="0" algn="l" defTabSz="914400" rtl="0" eaLnBrk="0" fontAlgn="base" latinLnBrk="0" hangingPunct="0">
              <a:lnSpc>
                <a:spcPct val="100000"/>
              </a:lnSpc>
              <a:spcBef>
                <a:spcPct val="0"/>
              </a:spcBef>
              <a:spcAft>
                <a:spcPct val="0"/>
              </a:spcAft>
              <a:buClrTx/>
              <a:buSzTx/>
              <a:buFontTx/>
              <a:buNone/>
              <a:tabLst/>
            </a:pPr>
            <a:r>
              <a:rPr lang="tr-TR" sz="2400" dirty="0" err="1" smtClean="0">
                <a:solidFill>
                  <a:srgbClr val="000000"/>
                </a:solidFill>
                <a:latin typeface="Trebuchet MS" pitchFamily="34" charset="0"/>
                <a:cs typeface="Arial" pitchFamily="34" charset="0"/>
              </a:rPr>
              <a:t>MgOH</a:t>
            </a:r>
            <a:r>
              <a:rPr lang="tr-TR" sz="2400" dirty="0" smtClean="0">
                <a:solidFill>
                  <a:srgbClr val="000000"/>
                </a:solidFill>
                <a:latin typeface="Trebuchet MS" pitchFamily="34" charset="0"/>
                <a:cs typeface="Arial" pitchFamily="34" charset="0"/>
              </a:rPr>
              <a:t> filtrelenir.</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dirty="0" smtClean="0">
                <a:ln>
                  <a:noFill/>
                </a:ln>
                <a:solidFill>
                  <a:srgbClr val="000000"/>
                </a:solidFill>
                <a:effectLst/>
                <a:latin typeface="Trebuchet MS" pitchFamily="34" charset="0"/>
                <a:cs typeface="Arial" pitchFamily="34" charset="0"/>
              </a:rPr>
              <a:t>Isıtılarak saf </a:t>
            </a:r>
            <a:r>
              <a:rPr kumimoji="0" lang="tr-TR" sz="2400" b="0" i="0" u="none" strike="noStrike" cap="none" normalizeH="0" dirty="0" err="1" smtClean="0">
                <a:ln>
                  <a:noFill/>
                </a:ln>
                <a:solidFill>
                  <a:srgbClr val="000000"/>
                </a:solidFill>
                <a:effectLst/>
                <a:latin typeface="Trebuchet MS" pitchFamily="34" charset="0"/>
                <a:cs typeface="Arial" pitchFamily="34" charset="0"/>
              </a:rPr>
              <a:t>MgO</a:t>
            </a:r>
            <a:r>
              <a:rPr kumimoji="0" lang="tr-TR" sz="2400" b="0" i="0" u="none" strike="noStrike" cap="none" normalizeH="0" dirty="0" smtClean="0">
                <a:ln>
                  <a:noFill/>
                </a:ln>
                <a:solidFill>
                  <a:srgbClr val="000000"/>
                </a:solidFill>
                <a:effectLst/>
                <a:latin typeface="Trebuchet MS" pitchFamily="34" charset="0"/>
                <a:cs typeface="Arial" pitchFamily="34" charset="0"/>
              </a:rPr>
              <a:t> elde edilir.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1200" b="0" i="0" u="none" strike="noStrike" cap="none" normalizeH="0" baseline="0" dirty="0" smtClean="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smtClean="0">
                <a:ln>
                  <a:noFill/>
                </a:ln>
                <a:solidFill>
                  <a:srgbClr val="000000"/>
                </a:solidFill>
                <a:effectLst/>
                <a:latin typeface="Trebuchet MS" pitchFamily="34" charset="0"/>
                <a:ea typeface="Times New Roman" pitchFamily="18" charset="0"/>
                <a:cs typeface="Arial" pitchFamily="34" charset="0"/>
              </a:rPr>
              <a:t>Karbon ile karıştırılıp elektrik ocağında yüksek sıcaklıkta klor akımı içinde ısıtılan oksit MgCl</a:t>
            </a:r>
            <a:r>
              <a:rPr lang="tr-TR" sz="2400" baseline="-25000" dirty="0" smtClean="0">
                <a:solidFill>
                  <a:srgbClr val="000000"/>
                </a:solidFill>
                <a:latin typeface="Trebuchet MS" pitchFamily="34" charset="0"/>
                <a:ea typeface="Times New Roman" pitchFamily="18" charset="0"/>
                <a:cs typeface="Arial" pitchFamily="34" charset="0"/>
              </a:rPr>
              <a:t>2</a:t>
            </a:r>
            <a:r>
              <a:rPr lang="tr-TR" sz="2400" dirty="0" smtClean="0">
                <a:solidFill>
                  <a:srgbClr val="000000"/>
                </a:solidFill>
                <a:latin typeface="Trebuchet MS" pitchFamily="34" charset="0"/>
                <a:ea typeface="Times New Roman" pitchFamily="18" charset="0"/>
                <a:cs typeface="Arial" pitchFamily="34" charset="0"/>
              </a:rPr>
              <a:t>’e dönüşür.</a:t>
            </a:r>
            <a:endParaRPr kumimoji="0" lang="tr-TR" sz="3600" b="0" i="0" u="none" strike="noStrike" cap="none" normalizeH="0" baseline="0" dirty="0" smtClean="0">
              <a:ln>
                <a:noFill/>
              </a:ln>
              <a:solidFill>
                <a:schemeClr val="tx1"/>
              </a:solidFill>
              <a:effectLst/>
              <a:latin typeface="Trebuchet MS" pitchFamily="34" charset="0"/>
              <a:cs typeface="Arial" pitchFamily="34" charset="0"/>
            </a:endParaRPr>
          </a:p>
        </p:txBody>
      </p:sp>
    </p:spTree>
    <p:extLst>
      <p:ext uri="{BB962C8B-B14F-4D97-AF65-F5344CB8AC3E}">
        <p14:creationId xmlns:p14="http://schemas.microsoft.com/office/powerpoint/2010/main" val="151281917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23528" y="404664"/>
            <a:ext cx="882047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Magnezyumun üretimi</a:t>
            </a:r>
            <a:endParaRPr lang="tr-TR" sz="4400" dirty="0">
              <a:solidFill>
                <a:schemeClr val="accent2">
                  <a:lumMod val="50000"/>
                </a:schemeClr>
              </a:solidFill>
              <a:latin typeface="Trebuchet MS" pitchFamily="34" charset="0"/>
            </a:endParaRPr>
          </a:p>
        </p:txBody>
      </p:sp>
      <p:grpSp>
        <p:nvGrpSpPr>
          <p:cNvPr id="18" name="17 Grup"/>
          <p:cNvGrpSpPr/>
          <p:nvPr/>
        </p:nvGrpSpPr>
        <p:grpSpPr>
          <a:xfrm>
            <a:off x="1729868" y="1052736"/>
            <a:ext cx="7340448" cy="5636369"/>
            <a:chOff x="1729868" y="1052736"/>
            <a:chExt cx="7340448" cy="5636369"/>
          </a:xfrm>
        </p:grpSpPr>
        <p:pic>
          <p:nvPicPr>
            <p:cNvPr id="4" name="3 Resim" descr="http://www.essentialchemicalindustry.org/images/stories/730_Magnesium/Magnesium_05.JPG"/>
            <p:cNvPicPr/>
            <p:nvPr/>
          </p:nvPicPr>
          <p:blipFill>
            <a:blip r:embed="rId2" cstate="print">
              <a:lum bright="-1000"/>
            </a:blip>
            <a:srcRect/>
            <a:stretch>
              <a:fillRect/>
            </a:stretch>
          </p:blipFill>
          <p:spPr bwMode="auto">
            <a:xfrm>
              <a:off x="2267744" y="1124744"/>
              <a:ext cx="6696744" cy="5559023"/>
            </a:xfrm>
            <a:prstGeom prst="rect">
              <a:avLst/>
            </a:prstGeom>
            <a:noFill/>
            <a:ln w="9525">
              <a:noFill/>
              <a:miter lim="800000"/>
              <a:headEnd/>
              <a:tailEnd/>
            </a:ln>
          </p:spPr>
        </p:pic>
        <p:sp useBgFill="1">
          <p:nvSpPr>
            <p:cNvPr id="7" name="6 Metin kutusu"/>
            <p:cNvSpPr txBox="1"/>
            <p:nvPr/>
          </p:nvSpPr>
          <p:spPr>
            <a:xfrm>
              <a:off x="3923928" y="1052736"/>
              <a:ext cx="2448272" cy="400110"/>
            </a:xfrm>
            <a:prstGeom prst="rect">
              <a:avLst/>
            </a:prstGeom>
          </p:spPr>
          <p:txBody>
            <a:bodyPr wrap="square" rtlCol="0">
              <a:spAutoFit/>
            </a:bodyPr>
            <a:lstStyle/>
            <a:p>
              <a:pPr algn="ctr"/>
              <a:r>
                <a:rPr lang="tr-TR" sz="2000" dirty="0" err="1" smtClean="0">
                  <a:latin typeface="Trebuchet MS" pitchFamily="34" charset="0"/>
                </a:rPr>
                <a:t>MgO</a:t>
              </a:r>
              <a:r>
                <a:rPr lang="tr-TR" sz="2000" dirty="0" smtClean="0">
                  <a:latin typeface="Trebuchet MS" pitchFamily="34" charset="0"/>
                </a:rPr>
                <a:t> </a:t>
              </a:r>
              <a:r>
                <a:rPr lang="tr-TR" sz="2000" dirty="0" err="1" smtClean="0">
                  <a:latin typeface="Trebuchet MS" pitchFamily="34" charset="0"/>
                </a:rPr>
                <a:t>peletleri</a:t>
              </a:r>
              <a:endParaRPr lang="tr-TR" sz="2000" dirty="0">
                <a:latin typeface="Trebuchet MS" pitchFamily="34" charset="0"/>
              </a:endParaRPr>
            </a:p>
          </p:txBody>
        </p:sp>
        <p:sp useBgFill="1">
          <p:nvSpPr>
            <p:cNvPr id="8" name="7 Metin kutusu"/>
            <p:cNvSpPr txBox="1"/>
            <p:nvPr/>
          </p:nvSpPr>
          <p:spPr>
            <a:xfrm>
              <a:off x="6618028" y="1916832"/>
              <a:ext cx="2124744" cy="1015663"/>
            </a:xfrm>
            <a:prstGeom prst="rect">
              <a:avLst/>
            </a:prstGeom>
          </p:spPr>
          <p:txBody>
            <a:bodyPr wrap="square" rtlCol="0">
              <a:spAutoFit/>
            </a:bodyPr>
            <a:lstStyle/>
            <a:p>
              <a:r>
                <a:rPr lang="tr-TR" sz="2000" dirty="0" smtClean="0">
                  <a:latin typeface="Trebuchet MS" pitchFamily="34" charset="0"/>
                </a:rPr>
                <a:t>Atık gazlar</a:t>
              </a:r>
            </a:p>
            <a:p>
              <a:r>
                <a:rPr lang="tr-TR" sz="2000" dirty="0" smtClean="0">
                  <a:latin typeface="Trebuchet MS" pitchFamily="34" charset="0"/>
                </a:rPr>
                <a:t>(toplanır ve işlenir</a:t>
              </a:r>
              <a:endParaRPr lang="tr-TR" sz="2000" dirty="0">
                <a:latin typeface="Trebuchet MS" pitchFamily="34" charset="0"/>
              </a:endParaRPr>
            </a:p>
          </p:txBody>
        </p:sp>
        <p:sp useBgFill="1">
          <p:nvSpPr>
            <p:cNvPr id="9" name="8 Metin kutusu"/>
            <p:cNvSpPr txBox="1"/>
            <p:nvPr/>
          </p:nvSpPr>
          <p:spPr>
            <a:xfrm>
              <a:off x="6776112" y="3374862"/>
              <a:ext cx="1978036" cy="400110"/>
            </a:xfrm>
            <a:prstGeom prst="rect">
              <a:avLst/>
            </a:prstGeom>
          </p:spPr>
          <p:txBody>
            <a:bodyPr wrap="square" rtlCol="0">
              <a:spAutoFit/>
            </a:bodyPr>
            <a:lstStyle/>
            <a:p>
              <a:r>
                <a:rPr lang="tr-TR" sz="2000" dirty="0" smtClean="0">
                  <a:latin typeface="Trebuchet MS" pitchFamily="34" charset="0"/>
                </a:rPr>
                <a:t>Çelik gövde</a:t>
              </a:r>
            </a:p>
          </p:txBody>
        </p:sp>
        <p:sp useBgFill="1">
          <p:nvSpPr>
            <p:cNvPr id="10" name="9 Metin kutusu"/>
            <p:cNvSpPr txBox="1"/>
            <p:nvPr/>
          </p:nvSpPr>
          <p:spPr>
            <a:xfrm>
              <a:off x="6660232" y="3915446"/>
              <a:ext cx="1978036" cy="707886"/>
            </a:xfrm>
            <a:prstGeom prst="rect">
              <a:avLst/>
            </a:prstGeom>
          </p:spPr>
          <p:txBody>
            <a:bodyPr wrap="square" rtlCol="0">
              <a:spAutoFit/>
            </a:bodyPr>
            <a:lstStyle/>
            <a:p>
              <a:r>
                <a:rPr lang="tr-TR" sz="2000" dirty="0" smtClean="0">
                  <a:latin typeface="Trebuchet MS" pitchFamily="34" charset="0"/>
                </a:rPr>
                <a:t>Cürufun alındığı kapak</a:t>
              </a:r>
            </a:p>
          </p:txBody>
        </p:sp>
        <p:sp useBgFill="1">
          <p:nvSpPr>
            <p:cNvPr id="11" name="10 Metin kutusu"/>
            <p:cNvSpPr txBox="1"/>
            <p:nvPr/>
          </p:nvSpPr>
          <p:spPr>
            <a:xfrm>
              <a:off x="7092280" y="4789601"/>
              <a:ext cx="1978036" cy="1015663"/>
            </a:xfrm>
            <a:prstGeom prst="rect">
              <a:avLst/>
            </a:prstGeom>
          </p:spPr>
          <p:txBody>
            <a:bodyPr wrap="square" rtlCol="0">
              <a:spAutoFit/>
            </a:bodyPr>
            <a:lstStyle/>
            <a:p>
              <a:r>
                <a:rPr lang="tr-TR" sz="2000" dirty="0" err="1" smtClean="0">
                  <a:latin typeface="Trebuchet MS" pitchFamily="34" charset="0"/>
                </a:rPr>
                <a:t>Elektrodlar</a:t>
              </a:r>
              <a:r>
                <a:rPr lang="tr-TR" sz="2000" dirty="0" smtClean="0">
                  <a:latin typeface="Trebuchet MS" pitchFamily="34" charset="0"/>
                </a:rPr>
                <a:t> arasındaki akım ısı verir </a:t>
              </a:r>
            </a:p>
          </p:txBody>
        </p:sp>
        <p:sp useBgFill="1">
          <p:nvSpPr>
            <p:cNvPr id="12" name="11 Metin kutusu"/>
            <p:cNvSpPr txBox="1"/>
            <p:nvPr/>
          </p:nvSpPr>
          <p:spPr>
            <a:xfrm>
              <a:off x="6660232" y="5981218"/>
              <a:ext cx="2304256" cy="400110"/>
            </a:xfrm>
            <a:prstGeom prst="rect">
              <a:avLst/>
            </a:prstGeom>
          </p:spPr>
          <p:txBody>
            <a:bodyPr wrap="square" rtlCol="0">
              <a:spAutoFit/>
            </a:bodyPr>
            <a:lstStyle/>
            <a:p>
              <a:r>
                <a:rPr lang="tr-TR" sz="2000" dirty="0" smtClean="0">
                  <a:latin typeface="Trebuchet MS" pitchFamily="34" charset="0"/>
                </a:rPr>
                <a:t>Karbon </a:t>
              </a:r>
              <a:r>
                <a:rPr lang="tr-TR" sz="2000" dirty="0" err="1" smtClean="0">
                  <a:latin typeface="Trebuchet MS" pitchFamily="34" charset="0"/>
                </a:rPr>
                <a:t>elektrod</a:t>
              </a:r>
              <a:endParaRPr lang="tr-TR" sz="2000" dirty="0" smtClean="0">
                <a:latin typeface="Trebuchet MS" pitchFamily="34" charset="0"/>
              </a:endParaRPr>
            </a:p>
          </p:txBody>
        </p:sp>
        <p:sp useBgFill="1">
          <p:nvSpPr>
            <p:cNvPr id="13" name="12 Metin kutusu"/>
            <p:cNvSpPr txBox="1"/>
            <p:nvPr/>
          </p:nvSpPr>
          <p:spPr>
            <a:xfrm>
              <a:off x="3563888" y="6381328"/>
              <a:ext cx="3384376" cy="307777"/>
            </a:xfrm>
            <a:prstGeom prst="rect">
              <a:avLst/>
            </a:prstGeom>
          </p:spPr>
          <p:txBody>
            <a:bodyPr wrap="square" lIns="0" tIns="0" rIns="0" bIns="0" rtlCol="0">
              <a:spAutoFit/>
            </a:bodyPr>
            <a:lstStyle/>
            <a:p>
              <a:r>
                <a:rPr lang="tr-TR" sz="2000" dirty="0" smtClean="0">
                  <a:latin typeface="Trebuchet MS" pitchFamily="34" charset="0"/>
                </a:rPr>
                <a:t>Karbon parçalar direnç sağlar</a:t>
              </a:r>
            </a:p>
          </p:txBody>
        </p:sp>
        <p:sp useBgFill="1">
          <p:nvSpPr>
            <p:cNvPr id="14" name="13 Metin kutusu"/>
            <p:cNvSpPr txBox="1"/>
            <p:nvPr/>
          </p:nvSpPr>
          <p:spPr>
            <a:xfrm>
              <a:off x="2051720" y="4941168"/>
              <a:ext cx="1296144" cy="400110"/>
            </a:xfrm>
            <a:prstGeom prst="rect">
              <a:avLst/>
            </a:prstGeom>
          </p:spPr>
          <p:txBody>
            <a:bodyPr wrap="square" rtlCol="0">
              <a:spAutoFit/>
            </a:bodyPr>
            <a:lstStyle/>
            <a:p>
              <a:pPr algn="r"/>
              <a:r>
                <a:rPr lang="tr-TR" sz="2000" dirty="0" smtClean="0">
                  <a:latin typeface="Trebuchet MS" pitchFamily="34" charset="0"/>
                </a:rPr>
                <a:t>Klor gazı</a:t>
              </a:r>
            </a:p>
          </p:txBody>
        </p:sp>
        <p:sp useBgFill="1">
          <p:nvSpPr>
            <p:cNvPr id="15" name="14 Metin kutusu"/>
            <p:cNvSpPr txBox="1"/>
            <p:nvPr/>
          </p:nvSpPr>
          <p:spPr>
            <a:xfrm>
              <a:off x="2267744" y="5603102"/>
              <a:ext cx="1224136" cy="707886"/>
            </a:xfrm>
            <a:prstGeom prst="rect">
              <a:avLst/>
            </a:prstGeom>
          </p:spPr>
          <p:txBody>
            <a:bodyPr wrap="square" rtlCol="0">
              <a:spAutoFit/>
            </a:bodyPr>
            <a:lstStyle/>
            <a:p>
              <a:pPr algn="r"/>
              <a:r>
                <a:rPr lang="tr-TR" sz="2000" dirty="0" smtClean="0">
                  <a:latin typeface="Trebuchet MS" pitchFamily="34" charset="0"/>
                </a:rPr>
                <a:t>Mg klorür</a:t>
              </a:r>
            </a:p>
          </p:txBody>
        </p:sp>
        <p:sp useBgFill="1">
          <p:nvSpPr>
            <p:cNvPr id="16" name="15 Metin kutusu"/>
            <p:cNvSpPr txBox="1"/>
            <p:nvPr/>
          </p:nvSpPr>
          <p:spPr>
            <a:xfrm>
              <a:off x="2267744" y="4005064"/>
              <a:ext cx="1512168" cy="707886"/>
            </a:xfrm>
            <a:prstGeom prst="rect">
              <a:avLst/>
            </a:prstGeom>
          </p:spPr>
          <p:txBody>
            <a:bodyPr wrap="square" rtlCol="0">
              <a:spAutoFit/>
            </a:bodyPr>
            <a:lstStyle/>
            <a:p>
              <a:pPr algn="r"/>
              <a:r>
                <a:rPr lang="tr-TR" sz="2000" dirty="0" smtClean="0">
                  <a:latin typeface="Trebuchet MS" pitchFamily="34" charset="0"/>
                </a:rPr>
                <a:t>Karbon </a:t>
              </a:r>
              <a:r>
                <a:rPr lang="tr-TR" sz="2000" dirty="0" err="1" smtClean="0">
                  <a:latin typeface="Trebuchet MS" pitchFamily="34" charset="0"/>
                </a:rPr>
                <a:t>elektrod</a:t>
              </a:r>
              <a:endParaRPr lang="tr-TR" sz="2000" dirty="0" smtClean="0">
                <a:latin typeface="Trebuchet MS" pitchFamily="34" charset="0"/>
              </a:endParaRPr>
            </a:p>
          </p:txBody>
        </p:sp>
        <p:sp useBgFill="1">
          <p:nvSpPr>
            <p:cNvPr id="17" name="16 Metin kutusu"/>
            <p:cNvSpPr txBox="1"/>
            <p:nvPr/>
          </p:nvSpPr>
          <p:spPr>
            <a:xfrm>
              <a:off x="1729868" y="3341256"/>
              <a:ext cx="1978036" cy="400110"/>
            </a:xfrm>
            <a:prstGeom prst="rect">
              <a:avLst/>
            </a:prstGeom>
          </p:spPr>
          <p:txBody>
            <a:bodyPr wrap="square" rtlCol="0">
              <a:spAutoFit/>
            </a:bodyPr>
            <a:lstStyle/>
            <a:p>
              <a:pPr algn="r"/>
              <a:r>
                <a:rPr lang="tr-TR" sz="2000" dirty="0" err="1" smtClean="0">
                  <a:latin typeface="Trebuchet MS" pitchFamily="34" charset="0"/>
                </a:rPr>
                <a:t>Refrakter</a:t>
              </a:r>
              <a:r>
                <a:rPr lang="tr-TR" sz="2000" dirty="0" smtClean="0">
                  <a:latin typeface="Trebuchet MS" pitchFamily="34" charset="0"/>
                </a:rPr>
                <a:t> astar</a:t>
              </a:r>
            </a:p>
          </p:txBody>
        </p:sp>
      </p:grpSp>
      <p:sp>
        <p:nvSpPr>
          <p:cNvPr id="5" name="4 Dikdörtgen"/>
          <p:cNvSpPr/>
          <p:nvPr/>
        </p:nvSpPr>
        <p:spPr>
          <a:xfrm>
            <a:off x="395536" y="1340768"/>
            <a:ext cx="3995936" cy="954107"/>
          </a:xfrm>
          <a:prstGeom prst="rect">
            <a:avLst/>
          </a:prstGeom>
        </p:spPr>
        <p:txBody>
          <a:bodyPr wrap="square">
            <a:spAutoFit/>
          </a:bodyPr>
          <a:lstStyle/>
          <a:p>
            <a:r>
              <a:rPr lang="tr-TR" sz="2800" dirty="0" smtClean="0">
                <a:latin typeface="Trebuchet MS" pitchFamily="34" charset="0"/>
              </a:rPr>
              <a:t>Mg oksitten Mg klorür üretimi</a:t>
            </a:r>
          </a:p>
        </p:txBody>
      </p:sp>
    </p:spTree>
    <p:extLst>
      <p:ext uri="{BB962C8B-B14F-4D97-AF65-F5344CB8AC3E}">
        <p14:creationId xmlns:p14="http://schemas.microsoft.com/office/powerpoint/2010/main" val="32974781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3642</TotalTime>
  <Words>8539</Words>
  <Application>Microsoft Office PowerPoint</Application>
  <PresentationFormat>Ekran Gösterisi (4:3)</PresentationFormat>
  <Paragraphs>1608</Paragraphs>
  <Slides>197</Slides>
  <Notes>0</Notes>
  <HiddenSlides>0</HiddenSlides>
  <MMClips>0</MMClips>
  <ScaleCrop>false</ScaleCrop>
  <HeadingPairs>
    <vt:vector size="4" baseType="variant">
      <vt:variant>
        <vt:lpstr>Tema</vt:lpstr>
      </vt:variant>
      <vt:variant>
        <vt:i4>1</vt:i4>
      </vt:variant>
      <vt:variant>
        <vt:lpstr>Slayt Başlıkları</vt:lpstr>
      </vt:variant>
      <vt:variant>
        <vt:i4>197</vt:i4>
      </vt:variant>
    </vt:vector>
  </HeadingPairs>
  <TitlesOfParts>
    <vt:vector size="198" baseType="lpstr">
      <vt:lpstr>Akış</vt:lpstr>
      <vt:lpstr>PowerPoint Sunusu</vt:lpstr>
      <vt:lpstr>Çinko</vt:lpstr>
      <vt:lpstr>Çinko</vt:lpstr>
      <vt:lpstr>Çinko</vt:lpstr>
      <vt:lpstr>Çinkonun tarihçesi</vt:lpstr>
      <vt:lpstr>Çinkonun tarihçesi</vt:lpstr>
      <vt:lpstr>Çinko</vt:lpstr>
      <vt:lpstr>Çinko üretimi</vt:lpstr>
      <vt:lpstr>Çinko üretimi</vt:lpstr>
      <vt:lpstr>Çinko üretimi</vt:lpstr>
      <vt:lpstr>Çinko üretimi</vt:lpstr>
      <vt:lpstr>Çinko </vt:lpstr>
      <vt:lpstr>Çinko cevherleri</vt:lpstr>
      <vt:lpstr>Çinko madenciliği</vt:lpstr>
      <vt:lpstr>Çinko madenciliği</vt:lpstr>
      <vt:lpstr>Çinko madenciliği</vt:lpstr>
      <vt:lpstr>Çinko üretimi</vt:lpstr>
      <vt:lpstr>Çinko üretimi</vt:lpstr>
      <vt:lpstr>Çinko üretimi   </vt:lpstr>
      <vt:lpstr>Çinko üretimi</vt:lpstr>
      <vt:lpstr>Çinko üretimi</vt:lpstr>
      <vt:lpstr>Çinko</vt:lpstr>
      <vt:lpstr>Neden çinko basınçlı döküm parçaları?</vt:lpstr>
      <vt:lpstr>Neden çinko basınçlı döküm parçaları?</vt:lpstr>
      <vt:lpstr>Çinko döküm alaşımlarının avantajları</vt:lpstr>
      <vt:lpstr>Çinko döküm alaşımlarının avantajları</vt:lpstr>
      <vt:lpstr>Çinko döküm alaşımlarının avantajları</vt:lpstr>
      <vt:lpstr>Çinko döküm alaşımlarının avantajları</vt:lpstr>
      <vt:lpstr>Çinko döküm alaşımlarının avantajları</vt:lpstr>
      <vt:lpstr>Çinko döküm alaşımlarının avantajları</vt:lpstr>
      <vt:lpstr>Çinko döküm alaşımlarının avantajları</vt:lpstr>
      <vt:lpstr>Alaşım elementlerinin etkileri </vt:lpstr>
      <vt:lpstr>Alaşım elementlerinin etkileri </vt:lpstr>
      <vt:lpstr>Alaşım elementlerinin etkileri </vt:lpstr>
      <vt:lpstr>Çinko alaşımları</vt:lpstr>
      <vt:lpstr>Çinko alaşımları</vt:lpstr>
      <vt:lpstr>PowerPoint Sunusu</vt:lpstr>
      <vt:lpstr>PowerPoint Sunusu</vt:lpstr>
      <vt:lpstr>PowerPoint Sunusu</vt:lpstr>
      <vt:lpstr>Zamak No. 3</vt:lpstr>
      <vt:lpstr>Zamak No. 5 </vt:lpstr>
      <vt:lpstr>Zamak No. 5 </vt:lpstr>
      <vt:lpstr>Zamak No. 7 </vt:lpstr>
      <vt:lpstr>Zamak No. 7 </vt:lpstr>
      <vt:lpstr>Zamak No. 2 </vt:lpstr>
      <vt:lpstr>Zamak No. 2 </vt:lpstr>
      <vt:lpstr>Çinko alaşımları</vt:lpstr>
      <vt:lpstr>Çinko alaşımları</vt:lpstr>
      <vt:lpstr>Çinko alaşımları</vt:lpstr>
      <vt:lpstr>ZA-8 </vt:lpstr>
      <vt:lpstr>ZA-12 </vt:lpstr>
      <vt:lpstr>ZA-27 </vt:lpstr>
      <vt:lpstr>Çinkonun kullanım alanları</vt:lpstr>
      <vt:lpstr>Çinkonun kullanım alanları</vt:lpstr>
      <vt:lpstr>Çinko-galvanizleme</vt:lpstr>
      <vt:lpstr>Çinko kaplamalar</vt:lpstr>
      <vt:lpstr>Çinko kaplamalar</vt:lpstr>
      <vt:lpstr>Çinko kaplamalar</vt:lpstr>
      <vt:lpstr>Çinko kaplamalar</vt:lpstr>
      <vt:lpstr>Çinko kaplamalar</vt:lpstr>
      <vt:lpstr>Korozyona karşı çinko spreyleme</vt:lpstr>
      <vt:lpstr>Çinko levha</vt:lpstr>
      <vt:lpstr>Çinko levha</vt:lpstr>
      <vt:lpstr>Çinko basınçlı döküm parçalar   </vt:lpstr>
      <vt:lpstr>Çinko basınçlı döküm parçalar   </vt:lpstr>
      <vt:lpstr>Zn alaşımları kullanım alanları</vt:lpstr>
      <vt:lpstr>Zn alaşımları kullanım alanları</vt:lpstr>
      <vt:lpstr>Çinkonun kullanım alanları</vt:lpstr>
      <vt:lpstr>TÜRKİYE ÇİNKO ÜRETİMİ </vt:lpstr>
      <vt:lpstr>Çinkonun geri kazanımı</vt:lpstr>
      <vt:lpstr>Çinko ve sağlık </vt:lpstr>
      <vt:lpstr>PowerPoint Sunusu</vt:lpstr>
      <vt:lpstr>Magnezyum</vt:lpstr>
      <vt:lpstr>PowerPoint Sunusu</vt:lpstr>
      <vt:lpstr>Mg tarihçe </vt:lpstr>
      <vt:lpstr>PowerPoint Sunusu</vt:lpstr>
      <vt:lpstr>PowerPoint Sunusu</vt:lpstr>
      <vt:lpstr>Mg ve alaşımlarının özellikleri</vt:lpstr>
      <vt:lpstr>Mg ve alaşımlarının özellikleri</vt:lpstr>
      <vt:lpstr>PowerPoint Sunusu</vt:lpstr>
      <vt:lpstr>PowerPoint Sunusu</vt:lpstr>
      <vt:lpstr>Magnezyumun alaşımları</vt:lpstr>
      <vt:lpstr>Magnezyumun dezavantajları</vt:lpstr>
      <vt:lpstr>Mg cevherleri-yatakları</vt:lpstr>
      <vt:lpstr>Mg cevherleri-yatakları</vt:lpstr>
      <vt:lpstr>Mg cevherleri-yatakları</vt:lpstr>
      <vt:lpstr>Dolomit yatakları</vt:lpstr>
      <vt:lpstr>Mg üretimi</vt:lpstr>
      <vt:lpstr>Mg üretimi</vt:lpstr>
      <vt:lpstr>Türkiye’de Magnezyum sanayi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Alaşım elementlerinin etkisi</vt:lpstr>
      <vt:lpstr>Alaşım elementlerinin etkisi</vt:lpstr>
      <vt:lpstr>Alaşım elementlerinin etkisi</vt:lpstr>
      <vt:lpstr>Alaşım elementlerinin etkisi</vt:lpstr>
      <vt:lpstr>Mg alaşımları</vt:lpstr>
      <vt:lpstr>Magnezyum alaşımları</vt:lpstr>
      <vt:lpstr>Magnezyum alaşımları gösterilişi</vt:lpstr>
      <vt:lpstr>Magnezyum alaşım çeşitleri</vt:lpstr>
      <vt:lpstr>Magnezyum alaşımları</vt:lpstr>
      <vt:lpstr>Magnezyum alaşımları</vt:lpstr>
      <vt:lpstr>Magnezyum alaşım çeşitleri</vt:lpstr>
      <vt:lpstr>Mg alaşımları</vt:lpstr>
      <vt:lpstr>Magnezyum alaşım çeşitleri</vt:lpstr>
      <vt:lpstr>Mg-Al döküm alaşımı</vt:lpstr>
      <vt:lpstr>Mg-Al döküm alaşımı</vt:lpstr>
      <vt:lpstr>Mg-Al-Zn döküm alaşımları</vt:lpstr>
      <vt:lpstr>Mg-Al-Zn döküm alaşımları</vt:lpstr>
      <vt:lpstr>Mg-Al-Zn/Mg-Al-Mn döküm alaşımları</vt:lpstr>
      <vt:lpstr>Mg-Al-Mn alaşımı</vt:lpstr>
      <vt:lpstr>Basınçlı döküm alaşımları</vt:lpstr>
      <vt:lpstr>Basınçlı döküm alaşımları</vt:lpstr>
      <vt:lpstr>PowerPoint Sunusu</vt:lpstr>
      <vt:lpstr>Mg-Al/Mg-Al-Zn ve Mg-Al-Mn alaşımları</vt:lpstr>
      <vt:lpstr>Mg-Zn döküm alaşımları</vt:lpstr>
      <vt:lpstr>Mg-Zn-Cu döküm alaşımları</vt:lpstr>
      <vt:lpstr>Mg-Zn-Zr döküm alaşımları</vt:lpstr>
      <vt:lpstr>Mg-RE-Zn-Zr döküm alaşımları</vt:lpstr>
      <vt:lpstr>Mg-RE-Zn-Zr döküm alaşımları</vt:lpstr>
      <vt:lpstr>Mg-Zn-Zr ve Mg-RE-Zn-Zr alaşımları</vt:lpstr>
      <vt:lpstr>Magnezyum AS/AE alaşımları</vt:lpstr>
      <vt:lpstr>Yüksek sıcaklık Magnezyum döküm alaşımları</vt:lpstr>
      <vt:lpstr>Mg-Ag-RE alaşımları</vt:lpstr>
      <vt:lpstr>Mg-Ag-RE alaşımları</vt:lpstr>
      <vt:lpstr>Mg-Y-RE alaşımları</vt:lpstr>
      <vt:lpstr>Mg-Y-RE alaşımları</vt:lpstr>
      <vt:lpstr>Mg-Ag-RE/Mg-Y-RE döküm alaşımları</vt:lpstr>
      <vt:lpstr>Magnezyumun ergitilmesi</vt:lpstr>
      <vt:lpstr>Magnezyumun ergitilmesi</vt:lpstr>
      <vt:lpstr>Mg alaşımlarında tane küçültme</vt:lpstr>
      <vt:lpstr>Magnezyum üretim notları</vt:lpstr>
      <vt:lpstr>Magnezyum dökümü</vt:lpstr>
      <vt:lpstr>Mg alaşımlı parça imalatı </vt:lpstr>
      <vt:lpstr>Basınçlı döküm</vt:lpstr>
      <vt:lpstr>Basınçlı döküm</vt:lpstr>
      <vt:lpstr>Magnezyum dökümü</vt:lpstr>
      <vt:lpstr>Magnezyum dökümü</vt:lpstr>
      <vt:lpstr>Mg alaşımlarının kum dökümü</vt:lpstr>
      <vt:lpstr>Mg alaşımlarının dökümü</vt:lpstr>
      <vt:lpstr>Mg dökümünün özellikleri</vt:lpstr>
      <vt:lpstr>Mg dökümünün özellikleri</vt:lpstr>
      <vt:lpstr>Mg döküm alaşımları</vt:lpstr>
      <vt:lpstr>Magnezyum alaşımlarının mekanik özellikleri</vt:lpstr>
      <vt:lpstr>Magnezyum alaşımlarının fiziksel özellikleri</vt:lpstr>
      <vt:lpstr>plastik şekil verme</vt:lpstr>
      <vt:lpstr>Magnezyum işlem alaşımları</vt:lpstr>
      <vt:lpstr>Magnezyum plastik şekil verme</vt:lpstr>
      <vt:lpstr>PowerPoint Sunusu</vt:lpstr>
      <vt:lpstr>plastik şekil verme</vt:lpstr>
      <vt:lpstr>Magnezyumun ekstrüzyonu</vt:lpstr>
      <vt:lpstr>Magnezyumun haddelenmesi</vt:lpstr>
      <vt:lpstr>Mg işlem alaşımları</vt:lpstr>
      <vt:lpstr>Mg işlem alaşımları</vt:lpstr>
      <vt:lpstr>Magnezyum alaşımları-genel</vt:lpstr>
      <vt:lpstr>Magnezyum alaşımları-genel</vt:lpstr>
      <vt:lpstr>Magnezyum-tiksokalıplama</vt:lpstr>
      <vt:lpstr>Magnezyum-tiksokalıplama</vt:lpstr>
      <vt:lpstr>Magnezyum yarı-katı döküm prosesleri</vt:lpstr>
      <vt:lpstr>Magnezyum yarı-katı döküm prosesleri</vt:lpstr>
      <vt:lpstr>Reo-döküm prosesi</vt:lpstr>
      <vt:lpstr>Başlıca Mg alaşımlarının temel özellikleri</vt:lpstr>
      <vt:lpstr>Yapısal uygulamalar</vt:lpstr>
      <vt:lpstr>uygulamalar</vt:lpstr>
      <vt:lpstr>yapısal uygulamaları-otomotiv</vt:lpstr>
      <vt:lpstr>yapısal uygulamaları-otomotiv</vt:lpstr>
      <vt:lpstr>yapısal uygulamaları-otomotiv</vt:lpstr>
      <vt:lpstr>yapısal uygulamaları-otomotiv</vt:lpstr>
      <vt:lpstr>yapısal uygulamaları-otomotiv</vt:lpstr>
      <vt:lpstr>yapısal uygulamaları-otomotiv</vt:lpstr>
      <vt:lpstr>yapısal uygulamaları-otomotiv</vt:lpstr>
      <vt:lpstr>yapısal uygulamaları-otomotiv</vt:lpstr>
      <vt:lpstr>yapısal uygulamaları-otomotiv</vt:lpstr>
      <vt:lpstr>yapısal uygulamaları-otomotiv</vt:lpstr>
      <vt:lpstr>yapısal uygulamaları-otomotiv</vt:lpstr>
      <vt:lpstr>yapısal uygulamaları-otomotiv</vt:lpstr>
      <vt:lpstr>yapısal uygulamaları-otomotiv</vt:lpstr>
      <vt:lpstr>Yapısal uygulamalar-havacılık</vt:lpstr>
      <vt:lpstr>uygulamalar</vt:lpstr>
      <vt:lpstr>uygulamalar</vt:lpstr>
      <vt:lpstr>uygulamalar</vt:lpstr>
      <vt:lpstr>uygulamalar</vt:lpstr>
      <vt:lpstr>uygulamalar</vt:lpstr>
      <vt:lpstr>Genel uygulamalar</vt:lpstr>
      <vt:lpstr>Genel uygulamalar</vt:lpstr>
      <vt:lpstr>uygulamalar</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Asus</dc:creator>
  <cp:lastModifiedBy>Asus</cp:lastModifiedBy>
  <cp:revision>286</cp:revision>
  <cp:lastPrinted>2014-10-27T14:38:32Z</cp:lastPrinted>
  <dcterms:created xsi:type="dcterms:W3CDTF">2014-06-18T13:33:51Z</dcterms:created>
  <dcterms:modified xsi:type="dcterms:W3CDTF">2014-12-18T07:38:42Z</dcterms:modified>
</cp:coreProperties>
</file>