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1"/>
  </p:notesMasterIdLst>
  <p:handoutMasterIdLst>
    <p:handoutMasterId r:id="rId202"/>
  </p:handoutMasterIdLst>
  <p:sldIdLst>
    <p:sldId id="656" r:id="rId2"/>
    <p:sldId id="657" r:id="rId3"/>
    <p:sldId id="777" r:id="rId4"/>
    <p:sldId id="793" r:id="rId5"/>
    <p:sldId id="794" r:id="rId6"/>
    <p:sldId id="791" r:id="rId7"/>
    <p:sldId id="792" r:id="rId8"/>
    <p:sldId id="697" r:id="rId9"/>
    <p:sldId id="730" r:id="rId10"/>
    <p:sldId id="681" r:id="rId11"/>
    <p:sldId id="676" r:id="rId12"/>
    <p:sldId id="795" r:id="rId13"/>
    <p:sldId id="708" r:id="rId14"/>
    <p:sldId id="709" r:id="rId15"/>
    <p:sldId id="805" r:id="rId16"/>
    <p:sldId id="810" r:id="rId17"/>
    <p:sldId id="811" r:id="rId18"/>
    <p:sldId id="812" r:id="rId19"/>
    <p:sldId id="817" r:id="rId20"/>
    <p:sldId id="818" r:id="rId21"/>
    <p:sldId id="830" r:id="rId22"/>
    <p:sldId id="832" r:id="rId23"/>
    <p:sldId id="800" r:id="rId24"/>
    <p:sldId id="831" r:id="rId25"/>
    <p:sldId id="858" r:id="rId26"/>
    <p:sldId id="824" r:id="rId27"/>
    <p:sldId id="806" r:id="rId28"/>
    <p:sldId id="833" r:id="rId29"/>
    <p:sldId id="1004" r:id="rId30"/>
    <p:sldId id="859" r:id="rId31"/>
    <p:sldId id="802" r:id="rId32"/>
    <p:sldId id="834" r:id="rId33"/>
    <p:sldId id="803" r:id="rId34"/>
    <p:sldId id="739" r:id="rId35"/>
    <p:sldId id="825" r:id="rId36"/>
    <p:sldId id="826" r:id="rId37"/>
    <p:sldId id="827" r:id="rId38"/>
    <p:sldId id="829" r:id="rId39"/>
    <p:sldId id="644" r:id="rId40"/>
    <p:sldId id="645" r:id="rId41"/>
    <p:sldId id="646" r:id="rId42"/>
    <p:sldId id="600" r:id="rId43"/>
    <p:sldId id="623" r:id="rId44"/>
    <p:sldId id="607" r:id="rId45"/>
    <p:sldId id="862" r:id="rId46"/>
    <p:sldId id="886" r:id="rId47"/>
    <p:sldId id="840" r:id="rId48"/>
    <p:sldId id="842" r:id="rId49"/>
    <p:sldId id="846" r:id="rId50"/>
    <p:sldId id="847" r:id="rId51"/>
    <p:sldId id="848" r:id="rId52"/>
    <p:sldId id="849" r:id="rId53"/>
    <p:sldId id="853" r:id="rId54"/>
    <p:sldId id="854" r:id="rId55"/>
    <p:sldId id="526" r:id="rId56"/>
    <p:sldId id="529" r:id="rId57"/>
    <p:sldId id="838" r:id="rId58"/>
    <p:sldId id="626" r:id="rId59"/>
    <p:sldId id="878" r:id="rId60"/>
    <p:sldId id="881" r:id="rId61"/>
    <p:sldId id="865" r:id="rId62"/>
    <p:sldId id="866" r:id="rId63"/>
    <p:sldId id="867" r:id="rId64"/>
    <p:sldId id="572" r:id="rId65"/>
    <p:sldId id="573" r:id="rId66"/>
    <p:sldId id="576" r:id="rId67"/>
    <p:sldId id="577" r:id="rId68"/>
    <p:sldId id="578" r:id="rId69"/>
    <p:sldId id="591" r:id="rId70"/>
    <p:sldId id="869" r:id="rId71"/>
    <p:sldId id="631" r:id="rId72"/>
    <p:sldId id="877" r:id="rId73"/>
    <p:sldId id="864" r:id="rId74"/>
    <p:sldId id="871" r:id="rId75"/>
    <p:sldId id="873" r:id="rId76"/>
    <p:sldId id="611" r:id="rId77"/>
    <p:sldId id="655" r:id="rId78"/>
    <p:sldId id="701" r:id="rId79"/>
    <p:sldId id="884" r:id="rId80"/>
    <p:sldId id="885" r:id="rId81"/>
    <p:sldId id="855" r:id="rId82"/>
    <p:sldId id="687" r:id="rId83"/>
    <p:sldId id="876" r:id="rId84"/>
    <p:sldId id="888" r:id="rId85"/>
    <p:sldId id="889" r:id="rId86"/>
    <p:sldId id="890" r:id="rId87"/>
    <p:sldId id="891" r:id="rId88"/>
    <p:sldId id="892" r:id="rId89"/>
    <p:sldId id="893" r:id="rId90"/>
    <p:sldId id="894" r:id="rId91"/>
    <p:sldId id="895" r:id="rId92"/>
    <p:sldId id="896" r:id="rId93"/>
    <p:sldId id="897" r:id="rId94"/>
    <p:sldId id="898" r:id="rId95"/>
    <p:sldId id="899" r:id="rId96"/>
    <p:sldId id="900" r:id="rId97"/>
    <p:sldId id="901" r:id="rId98"/>
    <p:sldId id="902" r:id="rId99"/>
    <p:sldId id="903" r:id="rId100"/>
    <p:sldId id="904" r:id="rId101"/>
    <p:sldId id="905" r:id="rId102"/>
    <p:sldId id="906" r:id="rId103"/>
    <p:sldId id="907" r:id="rId104"/>
    <p:sldId id="908" r:id="rId105"/>
    <p:sldId id="909" r:id="rId106"/>
    <p:sldId id="910" r:id="rId107"/>
    <p:sldId id="911" r:id="rId108"/>
    <p:sldId id="912" r:id="rId109"/>
    <p:sldId id="913" r:id="rId110"/>
    <p:sldId id="914" r:id="rId111"/>
    <p:sldId id="915" r:id="rId112"/>
    <p:sldId id="916" r:id="rId113"/>
    <p:sldId id="917" r:id="rId114"/>
    <p:sldId id="918" r:id="rId115"/>
    <p:sldId id="919" r:id="rId116"/>
    <p:sldId id="920" r:id="rId117"/>
    <p:sldId id="921" r:id="rId118"/>
    <p:sldId id="922" r:id="rId119"/>
    <p:sldId id="924" r:id="rId120"/>
    <p:sldId id="925" r:id="rId121"/>
    <p:sldId id="926" r:id="rId122"/>
    <p:sldId id="1005" r:id="rId123"/>
    <p:sldId id="927" r:id="rId124"/>
    <p:sldId id="928" r:id="rId125"/>
    <p:sldId id="929" r:id="rId126"/>
    <p:sldId id="930" r:id="rId127"/>
    <p:sldId id="931" r:id="rId128"/>
    <p:sldId id="932" r:id="rId129"/>
    <p:sldId id="933" r:id="rId130"/>
    <p:sldId id="934" r:id="rId131"/>
    <p:sldId id="935" r:id="rId132"/>
    <p:sldId id="936" r:id="rId133"/>
    <p:sldId id="937" r:id="rId134"/>
    <p:sldId id="938" r:id="rId135"/>
    <p:sldId id="939" r:id="rId136"/>
    <p:sldId id="940" r:id="rId137"/>
    <p:sldId id="941" r:id="rId138"/>
    <p:sldId id="942" r:id="rId139"/>
    <p:sldId id="943" r:id="rId140"/>
    <p:sldId id="944" r:id="rId141"/>
    <p:sldId id="945" r:id="rId142"/>
    <p:sldId id="946" r:id="rId143"/>
    <p:sldId id="947" r:id="rId144"/>
    <p:sldId id="948" r:id="rId145"/>
    <p:sldId id="949" r:id="rId146"/>
    <p:sldId id="950" r:id="rId147"/>
    <p:sldId id="951" r:id="rId148"/>
    <p:sldId id="952" r:id="rId149"/>
    <p:sldId id="953" r:id="rId150"/>
    <p:sldId id="954" r:id="rId151"/>
    <p:sldId id="955" r:id="rId152"/>
    <p:sldId id="956" r:id="rId153"/>
    <p:sldId id="957" r:id="rId154"/>
    <p:sldId id="958" r:id="rId155"/>
    <p:sldId id="959" r:id="rId156"/>
    <p:sldId id="960" r:id="rId157"/>
    <p:sldId id="961" r:id="rId158"/>
    <p:sldId id="962" r:id="rId159"/>
    <p:sldId id="963" r:id="rId160"/>
    <p:sldId id="964" r:id="rId161"/>
    <p:sldId id="965" r:id="rId162"/>
    <p:sldId id="966" r:id="rId163"/>
    <p:sldId id="967" r:id="rId164"/>
    <p:sldId id="968" r:id="rId165"/>
    <p:sldId id="969" r:id="rId166"/>
    <p:sldId id="970" r:id="rId167"/>
    <p:sldId id="971" r:id="rId168"/>
    <p:sldId id="972" r:id="rId169"/>
    <p:sldId id="973" r:id="rId170"/>
    <p:sldId id="974" r:id="rId171"/>
    <p:sldId id="975" r:id="rId172"/>
    <p:sldId id="976" r:id="rId173"/>
    <p:sldId id="977" r:id="rId174"/>
    <p:sldId id="978" r:id="rId175"/>
    <p:sldId id="979" r:id="rId176"/>
    <p:sldId id="980" r:id="rId177"/>
    <p:sldId id="981" r:id="rId178"/>
    <p:sldId id="982" r:id="rId179"/>
    <p:sldId id="983" r:id="rId180"/>
    <p:sldId id="984" r:id="rId181"/>
    <p:sldId id="985" r:id="rId182"/>
    <p:sldId id="986" r:id="rId183"/>
    <p:sldId id="987" r:id="rId184"/>
    <p:sldId id="988" r:id="rId185"/>
    <p:sldId id="989" r:id="rId186"/>
    <p:sldId id="990" r:id="rId187"/>
    <p:sldId id="991" r:id="rId188"/>
    <p:sldId id="992" r:id="rId189"/>
    <p:sldId id="993" r:id="rId190"/>
    <p:sldId id="994" r:id="rId191"/>
    <p:sldId id="995" r:id="rId192"/>
    <p:sldId id="996" r:id="rId193"/>
    <p:sldId id="997" r:id="rId194"/>
    <p:sldId id="998" r:id="rId195"/>
    <p:sldId id="999" r:id="rId196"/>
    <p:sldId id="1000" r:id="rId197"/>
    <p:sldId id="1001" r:id="rId198"/>
    <p:sldId id="1002" r:id="rId199"/>
    <p:sldId id="1003" r:id="rId200"/>
  </p:sldIdLst>
  <p:sldSz cx="9144000" cy="6858000" type="screen4x3"/>
  <p:notesSz cx="6735763" cy="98663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66FF"/>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276" y="-60"/>
      </p:cViewPr>
      <p:guideLst>
        <p:guide orient="horz" pos="2160"/>
        <p:guide pos="2880"/>
      </p:guideLst>
    </p:cSldViewPr>
  </p:slideViewPr>
  <p:notesTextViewPr>
    <p:cViewPr>
      <p:scale>
        <a:sx n="1" d="1"/>
        <a:sy n="1" d="1"/>
      </p:scale>
      <p:origin x="0" y="0"/>
    </p:cViewPr>
  </p:notesTextViewPr>
  <p:sorterViewPr>
    <p:cViewPr>
      <p:scale>
        <a:sx n="110" d="100"/>
        <a:sy n="110" d="100"/>
      </p:scale>
      <p:origin x="0" y="4042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handoutMaster" Target="handoutMasters/handout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B27FC86C-2EDF-4A45-8F12-753FD664DD25}" type="datetimeFigureOut">
              <a:rPr lang="tr-TR" smtClean="0"/>
              <a:pPr/>
              <a:t>25.12.2014</a:t>
            </a:fld>
            <a:endParaRPr lang="tr-TR"/>
          </a:p>
        </p:txBody>
      </p:sp>
      <p:sp>
        <p:nvSpPr>
          <p:cNvPr id="4" name="Altbilgi Yer Tutucusu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FA005CB1-58F2-4614-8304-94547D66A173}" type="slidenum">
              <a:rPr lang="tr-TR" smtClean="0"/>
              <a:pPr/>
              <a:t>‹#›</a:t>
            </a:fld>
            <a:endParaRPr lang="tr-TR"/>
          </a:p>
        </p:txBody>
      </p:sp>
    </p:spTree>
    <p:extLst>
      <p:ext uri="{BB962C8B-B14F-4D97-AF65-F5344CB8AC3E}">
        <p14:creationId xmlns:p14="http://schemas.microsoft.com/office/powerpoint/2010/main" val="3667743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14763" y="0"/>
            <a:ext cx="2919412" cy="493713"/>
          </a:xfrm>
          <a:prstGeom prst="rect">
            <a:avLst/>
          </a:prstGeom>
        </p:spPr>
        <p:txBody>
          <a:bodyPr vert="horz" lIns="91440" tIns="45720" rIns="91440" bIns="45720" rtlCol="0"/>
          <a:lstStyle>
            <a:lvl1pPr algn="r">
              <a:defRPr sz="1200"/>
            </a:lvl1pPr>
          </a:lstStyle>
          <a:p>
            <a:fld id="{BABD15CB-89FE-4DDB-8793-90E948FD696F}" type="datetimeFigureOut">
              <a:rPr lang="tr-TR" smtClean="0"/>
              <a:pPr/>
              <a:t>25.12.2014</a:t>
            </a:fld>
            <a:endParaRPr lang="tr-TR"/>
          </a:p>
        </p:txBody>
      </p:sp>
      <p:sp>
        <p:nvSpPr>
          <p:cNvPr id="4" name="3 Slayt Görüntüsü Yer Tutucusu"/>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a:defRPr sz="1200"/>
            </a:lvl1pPr>
          </a:lstStyle>
          <a:p>
            <a:fld id="{97E28109-9161-4372-A604-E214B3E61D28}" type="slidenum">
              <a:rPr lang="tr-TR" smtClean="0"/>
              <a:pPr/>
              <a:t>‹#›</a:t>
            </a:fld>
            <a:endParaRPr lang="tr-TR"/>
          </a:p>
        </p:txBody>
      </p:sp>
    </p:spTree>
    <p:extLst>
      <p:ext uri="{BB962C8B-B14F-4D97-AF65-F5344CB8AC3E}">
        <p14:creationId xmlns:p14="http://schemas.microsoft.com/office/powerpoint/2010/main" val="4090819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6" name="Footer Placeholder 5"/>
          <p:cNvSpPr>
            <a:spLocks noGrp="1"/>
          </p:cNvSpPr>
          <p:nvPr>
            <p:ph type="ftr" sz="quarter" idx="10"/>
          </p:nvPr>
        </p:nvSpPr>
        <p:spPr/>
        <p:txBody>
          <a:bodyPr/>
          <a:lstStyle/>
          <a:p>
            <a:r>
              <a:rPr lang="en-US" smtClean="0"/>
              <a:t>mananrp@uvic.ca</a:t>
            </a:r>
            <a:endParaRPr lang="fa-IR"/>
          </a:p>
        </p:txBody>
      </p:sp>
      <p:sp>
        <p:nvSpPr>
          <p:cNvPr id="7" name="Slide Number Placeholder 6"/>
          <p:cNvSpPr>
            <a:spLocks noGrp="1"/>
          </p:cNvSpPr>
          <p:nvPr>
            <p:ph type="sldNum" sz="quarter" idx="11"/>
          </p:nvPr>
        </p:nvSpPr>
        <p:spPr/>
        <p:txBody>
          <a:bodyPr/>
          <a:lstStyle/>
          <a:p>
            <a:fld id="{2AF3A505-694F-4920-BA9E-0767B1A4D9FC}" type="slidenum">
              <a:rPr lang="fa-IR" smtClean="0"/>
              <a:pPr/>
              <a:t>3</a:t>
            </a:fld>
            <a:endParaRPr lang="fa-IR"/>
          </a:p>
        </p:txBody>
      </p:sp>
      <p:sp>
        <p:nvSpPr>
          <p:cNvPr id="8" name="Header Placeholder 7"/>
          <p:cNvSpPr>
            <a:spLocks noGrp="1"/>
          </p:cNvSpPr>
          <p:nvPr>
            <p:ph type="hdr" sz="quarter" idx="12"/>
          </p:nvPr>
        </p:nvSpPr>
        <p:spPr/>
        <p:txBody>
          <a:bodyPr/>
          <a:lstStyle/>
          <a:p>
            <a:endParaRPr lang="fa-IR"/>
          </a:p>
        </p:txBody>
      </p:sp>
    </p:spTree>
    <p:extLst>
      <p:ext uri="{BB962C8B-B14F-4D97-AF65-F5344CB8AC3E}">
        <p14:creationId xmlns:p14="http://schemas.microsoft.com/office/powerpoint/2010/main" val="693554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182EE2-31C5-4E9F-B444-4228DC786A66}" type="slidenum">
              <a:rPr lang="en-US"/>
              <a:pPr/>
              <a:t>126</a:t>
            </a:fld>
            <a:endParaRPr lang="en-US"/>
          </a:p>
        </p:txBody>
      </p:sp>
      <p:sp>
        <p:nvSpPr>
          <p:cNvPr id="107522" name="Rectangle 2"/>
          <p:cNvSpPr>
            <a:spLocks noGrp="1" noRot="1" noChangeAspect="1" noChangeArrowheads="1" noTextEdit="1"/>
          </p:cNvSpPr>
          <p:nvPr>
            <p:ph type="sldImg"/>
          </p:nvPr>
        </p:nvSpPr>
        <p:spPr>
          <a:xfrm>
            <a:off x="912813" y="736600"/>
            <a:ext cx="4908550" cy="3683000"/>
          </a:xfrm>
          <a:ln/>
        </p:spPr>
      </p:sp>
      <p:sp>
        <p:nvSpPr>
          <p:cNvPr id="107523" name="Rectangle 3"/>
          <p:cNvSpPr>
            <a:spLocks noGrp="1" noChangeArrowheads="1"/>
          </p:cNvSpPr>
          <p:nvPr>
            <p:ph type="body" idx="1"/>
          </p:nvPr>
        </p:nvSpPr>
        <p:spPr>
          <a:xfrm>
            <a:off x="898102" y="4686499"/>
            <a:ext cx="4939560" cy="4439841"/>
          </a:xfrm>
        </p:spPr>
        <p:txBody>
          <a:bodyPr lIns="90270" tIns="45135" rIns="90270" bIns="45135"/>
          <a:lstStyle/>
          <a:p>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3444B9-BA55-4643-ABF4-EB5CFB0E4918}" type="slidenum">
              <a:rPr lang="en-US"/>
              <a:pPr/>
              <a:t>135</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t>This chart is a slice of the periodic table and shows the break down of these various metals into their respective categories.  We will look at the reactive metals first, each one at a time and then move to the refractory alloys and finally to the precious metals.  The reactive metals are zirconium, hafnium, beryllium and uranium.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B2AF4F-B94F-44DD-A43A-CABE7AB9EA34}" type="slidenum">
              <a:rPr lang="en-US"/>
              <a:pPr/>
              <a:t>139</a:t>
            </a:fld>
            <a:endParaRPr lang="en-US"/>
          </a:p>
        </p:txBody>
      </p:sp>
      <p:sp>
        <p:nvSpPr>
          <p:cNvPr id="117762" name="Rectangle 2"/>
          <p:cNvSpPr>
            <a:spLocks noGrp="1" noRot="1" noChangeAspect="1" noChangeArrowheads="1" noTextEdit="1"/>
          </p:cNvSpPr>
          <p:nvPr>
            <p:ph type="sldImg"/>
          </p:nvPr>
        </p:nvSpPr>
        <p:spPr>
          <a:xfrm>
            <a:off x="912813" y="736600"/>
            <a:ext cx="4908550" cy="3683000"/>
          </a:xfrm>
          <a:ln/>
        </p:spPr>
      </p:sp>
      <p:sp>
        <p:nvSpPr>
          <p:cNvPr id="117763" name="Rectangle 3"/>
          <p:cNvSpPr>
            <a:spLocks noGrp="1" noChangeArrowheads="1"/>
          </p:cNvSpPr>
          <p:nvPr>
            <p:ph type="body" idx="1"/>
          </p:nvPr>
        </p:nvSpPr>
        <p:spPr>
          <a:xfrm>
            <a:off x="898102" y="4686499"/>
            <a:ext cx="4939560" cy="4439841"/>
          </a:xfrm>
        </p:spPr>
        <p:txBody>
          <a:bodyPr lIns="90270" tIns="45135" rIns="90270" bIns="45135"/>
          <a:lstStyle/>
          <a:p>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5D0C77-6197-4C98-BA9A-23041930ED09}" type="slidenum">
              <a:rPr lang="en-US"/>
              <a:pPr/>
              <a:t>141</a:t>
            </a:fld>
            <a:endParaRPr lang="en-US"/>
          </a:p>
        </p:txBody>
      </p:sp>
      <p:sp>
        <p:nvSpPr>
          <p:cNvPr id="119810" name="Rectangle 2"/>
          <p:cNvSpPr>
            <a:spLocks noGrp="1" noRot="1" noChangeAspect="1" noChangeArrowheads="1" noTextEdit="1"/>
          </p:cNvSpPr>
          <p:nvPr>
            <p:ph type="sldImg"/>
          </p:nvPr>
        </p:nvSpPr>
        <p:spPr>
          <a:xfrm>
            <a:off x="912813" y="736600"/>
            <a:ext cx="4908550" cy="3683000"/>
          </a:xfrm>
          <a:ln/>
        </p:spPr>
      </p:sp>
      <p:sp>
        <p:nvSpPr>
          <p:cNvPr id="119811" name="Rectangle 3"/>
          <p:cNvSpPr>
            <a:spLocks noGrp="1" noChangeArrowheads="1"/>
          </p:cNvSpPr>
          <p:nvPr>
            <p:ph type="body" idx="1"/>
          </p:nvPr>
        </p:nvSpPr>
        <p:spPr>
          <a:xfrm>
            <a:off x="898102" y="4686499"/>
            <a:ext cx="4939560" cy="4439841"/>
          </a:xfrm>
        </p:spPr>
        <p:txBody>
          <a:bodyPr lIns="90270" tIns="45135" rIns="90270" bIns="45135"/>
          <a:lstStyle/>
          <a:p>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A16A11-1776-4559-84DD-356D62A4B875}" type="slidenum">
              <a:rPr lang="en-US"/>
              <a:pPr/>
              <a:t>142</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a:t>The physical properties of the reactive alloys are represented by those metals in the top portion of this table.  These alloys tend to have higher melting points than the alloys we have examined before  with melting points from 2000 to 4000 F.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47E6F4-F804-401C-8B34-A42EB9A8C36A}" type="slidenum">
              <a:rPr lang="en-US"/>
              <a:pPr/>
              <a:t>151</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r>
              <a:rPr lang="en-US"/>
              <a:t>Molybdenum and Tungsten are taken together.  Here are listed properties of these.  Note that these metal tend to be brittle but the addition of rhenium greatly improves ductility.  These are often used in wire form as thermocouples and are cross wire welded.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CAC699-1C44-4EA9-B8BC-7497DC7EC4B7}" type="slidenum">
              <a:rPr lang="en-US"/>
              <a:pPr/>
              <a:t>167</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a:t>Properties of niobium are listed here.  Interstitials of O,N,H,C strengthen the niobium but make it brittle.  It reacts with Carbon sulfur and halogens at elevated temperature.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4B915A-EF05-4DE8-900F-3A7FCA85832F}" type="slidenum">
              <a:rPr lang="en-US"/>
              <a:pPr/>
              <a:t>168</a:t>
            </a:fld>
            <a:endParaRPr 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a:t>Niobium is alloys with others of the reactive and refractory alloys as listed here, and it can be worked into wire, sheet and plate products.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C030CD-7366-40E6-B4BA-D3DCC5E1DF65}" type="slidenum">
              <a:rPr lang="en-US"/>
              <a:pPr/>
              <a:t>172</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dirty="0"/>
              <a:t>Some of the properties of tantalum are presented here.  Note that it is quite heavy and has good corrosion resistance to most chemicals but it is susceptible to hot hydrofluoric, phosphoric and sulfuric acids.  It is often used in the chemical processing industry and for electrical capacitors and high temperature furnace components.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C030CD-7366-40E6-B4BA-D3DCC5E1DF65}" type="slidenum">
              <a:rPr lang="en-US"/>
              <a:pPr/>
              <a:t>173</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dirty="0"/>
              <a:t>Some of the properties of tantalum are presented here.  Note that it is quite heavy and has good corrosion resistance to most chemicals but it is susceptible to hot hydrofluoric, phosphoric and sulfuric acids.  It is often used in the chemical processing industry and for electrical capacitors and high temperature furnace components.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Header Placeholder 3"/>
          <p:cNvSpPr>
            <a:spLocks noGrp="1"/>
          </p:cNvSpPr>
          <p:nvPr>
            <p:ph type="hdr" sz="quarter" idx="10"/>
          </p:nvPr>
        </p:nvSpPr>
        <p:spPr/>
        <p:txBody>
          <a:bodyPr/>
          <a:lstStyle/>
          <a:p>
            <a:endParaRPr lang="fa-IR"/>
          </a:p>
        </p:txBody>
      </p:sp>
      <p:sp>
        <p:nvSpPr>
          <p:cNvPr id="5" name="Footer Placeholder 4"/>
          <p:cNvSpPr>
            <a:spLocks noGrp="1"/>
          </p:cNvSpPr>
          <p:nvPr>
            <p:ph type="ftr" sz="quarter" idx="11"/>
          </p:nvPr>
        </p:nvSpPr>
        <p:spPr/>
        <p:txBody>
          <a:bodyPr/>
          <a:lstStyle/>
          <a:p>
            <a:r>
              <a:rPr lang="en-US" smtClean="0"/>
              <a:t>mananrp@uvic.ca</a:t>
            </a:r>
            <a:endParaRPr lang="fa-IR"/>
          </a:p>
        </p:txBody>
      </p:sp>
      <p:sp>
        <p:nvSpPr>
          <p:cNvPr id="6" name="Slide Number Placeholder 5"/>
          <p:cNvSpPr>
            <a:spLocks noGrp="1"/>
          </p:cNvSpPr>
          <p:nvPr>
            <p:ph type="sldNum" sz="quarter" idx="12"/>
          </p:nvPr>
        </p:nvSpPr>
        <p:spPr/>
        <p:txBody>
          <a:bodyPr/>
          <a:lstStyle/>
          <a:p>
            <a:fld id="{2AF3A505-694F-4920-BA9E-0767B1A4D9FC}" type="slidenum">
              <a:rPr lang="fa-IR" smtClean="0"/>
              <a:pPr/>
              <a:t>23</a:t>
            </a:fld>
            <a:endParaRPr lang="fa-IR"/>
          </a:p>
        </p:txBody>
      </p:sp>
    </p:spTree>
    <p:extLst>
      <p:ext uri="{BB962C8B-B14F-4D97-AF65-F5344CB8AC3E}">
        <p14:creationId xmlns:p14="http://schemas.microsoft.com/office/powerpoint/2010/main" val="2715345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A6EB98-7A16-446E-A19E-0945115F0F91}" type="slidenum">
              <a:rPr lang="en-US"/>
              <a:pPr/>
              <a:t>174</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dirty="0"/>
              <a:t>Tantalum products are manufactured by powder metallurgy methods and it is also vacuum arc or electron beam melting and re-melting.  List here are a few of the commercially available tantalum alloys.  Resistance welding of the powder metallurgy parts is not recommended because any voids or porosity would cause problems.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A6EB98-7A16-446E-A19E-0945115F0F91}" type="slidenum">
              <a:rPr lang="en-US"/>
              <a:pPr/>
              <a:t>175</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dirty="0"/>
              <a:t>Tantalum products are manufactured by powder metallurgy methods and it is also vacuum arc or electron beam melting and re-melting.  List here are a few of the commercially available tantalum alloys.  Resistance welding of the powder metallurgy parts is not recommended because any voids or porosity would cause problems.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75DFFC-FB6D-4D08-9FC8-71183B32C3F1}" type="slidenum">
              <a:rPr lang="en-US"/>
              <a:pPr/>
              <a:t>177</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a:t>Rhenium is hcp and is therefore different in some respects from the other refractory alloys. Properties are presented here.  Note that it has superior tensile and creep properties but it is seriously embrittled by liquid phase oxide grain boundary penetration, but it does not form carbides which cause a form of embrittlement in other reactive and refractory alloys. AWS Indicates that Rhenium can be resistance welded but no procedural data could be found</a:t>
            </a: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3444B9-BA55-4643-ABF4-EB5CFB0E4918}" type="slidenum">
              <a:rPr lang="en-US"/>
              <a:pPr/>
              <a:t>178</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t>This chart is a slice of the periodic table and shows the break down of these various metals into their respective categories.  We will look at the reactive metals first, each one at a time and then move to the refractory alloys and finally to the precious metals.  The reactive metals are zirconium, hafnium, beryllium and uranium.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A16A11-1776-4559-84DD-356D62A4B875}" type="slidenum">
              <a:rPr lang="en-US"/>
              <a:pPr/>
              <a:t>180</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a:t>The physical properties of the reactive alloys are represented by those metals in the top portion of this table.  These alloys tend to have higher melting points than the alloys we have examined before  with melting points from 2000 to 4000 F.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E3BE2-EF13-49F6-9D8F-58DC5CCFEECF}" type="slidenum">
              <a:rPr lang="en-US"/>
              <a:pPr/>
              <a:t>181</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a:t>Alloying elements which tend to stabilize the lower temperature phase alpha and those which tend to stabilize the higher temperature phase beta are listed here.  Note that Hafnium is an alpha stabilizer and tends to be found in all the zirconium alloys because it is not fully separated in the refining process of zirconium.  Several elements which have low solubility and tend thus to form intermetallic compounds are carbon, silicon and phosphorous.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3F96FA-3425-4FF5-A7E2-615B63373CBC}" type="slidenum">
              <a:rPr lang="en-US"/>
              <a:pPr/>
              <a:t>182</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t>So the zirconium is quite similar to Ti with slight higher density. The lower temperature phase is called Alpha and the higher temperature phase is called Beta.  It forms a visible oxide at 400F and this oxide turns to a loose scaly oxide above 800F.  The alloys have some corrosion resistance in mineral and organic acids and sea water.  It also has lower neutron absorption than SS.  It finds uses in petrochemical and food processing industries and in nuclear reactors.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E3BE2-EF13-49F6-9D8F-58DC5CCFEECF}" type="slidenum">
              <a:rPr lang="en-US"/>
              <a:pPr/>
              <a:t>183</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a:t>Alloying elements which tend to stabilize the lower temperature phase alpha and those which tend to stabilize the higher temperature phase beta are listed here.  Note that Hafnium is an alpha stabilizer and tends to be found in all the zirconium alloys because it is not fully separated in the refining process of zirconium.  Several elements which have low solubility and tend thus to form intermetallic compounds are carbon, silicon and phosphorous.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E3BE2-EF13-49F6-9D8F-58DC5CCFEECF}" type="slidenum">
              <a:rPr lang="en-US"/>
              <a:pPr/>
              <a:t>184</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a:t>Alloying elements which tend to stabilize the lower temperature phase alpha and those which tend to stabilize the higher temperature phase beta are listed here.  Note that Hafnium is an alpha stabilizer and tends to be found in all the zirconium alloys because it is not fully separated in the refining process of zirconium.  Several elements which have low solubility and tend thus to form intermetallic compounds are carbon, silicon and phosphorous.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0A7353-E714-4BAB-91DA-8328C2D88108}" type="slidenum">
              <a:rPr lang="en-US"/>
              <a:pPr/>
              <a:t>186</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dirty="0"/>
              <a:t>Hafnium is that other element that finds itself associated with zirconium quite often.  It is bright and ductile and also undergoes an allotropic phase transformation.  From room temperature to 3200F it is hexagonal Close Packed and above 3200 it is body centered cubic.  It is quite heavy with a density twice that of zirconium and it actually has better corrosion resistance than zirconium in many applications.  At various temperatures it will form oxides, nitrides, and hydrides.  It is a strong neutron absorber and is used in nuclear applications.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Header Placeholder 3"/>
          <p:cNvSpPr>
            <a:spLocks noGrp="1"/>
          </p:cNvSpPr>
          <p:nvPr>
            <p:ph type="hdr" sz="quarter" idx="10"/>
          </p:nvPr>
        </p:nvSpPr>
        <p:spPr/>
        <p:txBody>
          <a:bodyPr/>
          <a:lstStyle/>
          <a:p>
            <a:endParaRPr lang="fa-IR"/>
          </a:p>
        </p:txBody>
      </p:sp>
      <p:sp>
        <p:nvSpPr>
          <p:cNvPr id="5" name="Footer Placeholder 4"/>
          <p:cNvSpPr>
            <a:spLocks noGrp="1"/>
          </p:cNvSpPr>
          <p:nvPr>
            <p:ph type="ftr" sz="quarter" idx="11"/>
          </p:nvPr>
        </p:nvSpPr>
        <p:spPr/>
        <p:txBody>
          <a:bodyPr/>
          <a:lstStyle/>
          <a:p>
            <a:r>
              <a:rPr lang="en-US" smtClean="0"/>
              <a:t>mananrp@uvic.ca</a:t>
            </a:r>
            <a:endParaRPr lang="fa-IR"/>
          </a:p>
        </p:txBody>
      </p:sp>
      <p:sp>
        <p:nvSpPr>
          <p:cNvPr id="6" name="Slide Number Placeholder 5"/>
          <p:cNvSpPr>
            <a:spLocks noGrp="1"/>
          </p:cNvSpPr>
          <p:nvPr>
            <p:ph type="sldNum" sz="quarter" idx="12"/>
          </p:nvPr>
        </p:nvSpPr>
        <p:spPr/>
        <p:txBody>
          <a:bodyPr/>
          <a:lstStyle/>
          <a:p>
            <a:fld id="{2AF3A505-694F-4920-BA9E-0767B1A4D9FC}" type="slidenum">
              <a:rPr lang="fa-IR" smtClean="0"/>
              <a:pPr/>
              <a:t>27</a:t>
            </a:fld>
            <a:endParaRPr lang="fa-IR"/>
          </a:p>
        </p:txBody>
      </p:sp>
    </p:spTree>
    <p:extLst>
      <p:ext uri="{BB962C8B-B14F-4D97-AF65-F5344CB8AC3E}">
        <p14:creationId xmlns:p14="http://schemas.microsoft.com/office/powerpoint/2010/main" val="2715345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4125A7-6181-4176-BEDB-D1BB5912F809}" type="slidenum">
              <a:rPr lang="en-US"/>
              <a:pPr/>
              <a:t>187</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t>The oxides, nitrides and hydrides are quite brittle and when ever welding is done it is recommended that it be done in a vacuum to avoid the formation of these compounds, thus is it generally not suited to conventional resistance welding techniques.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0A7353-E714-4BAB-91DA-8328C2D88108}" type="slidenum">
              <a:rPr lang="en-US"/>
              <a:pPr/>
              <a:t>188</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dirty="0"/>
              <a:t>Hafnium is that other element that finds itself associated with zirconium quite often.  It is bright and ductile and also undergoes an allotropic phase transformation.  From room temperature to 3200F it is hexagonal Close Packed and above 3200 it is body centered cubic.  It is quite heavy with a density twice that of zirconium and it actually has better corrosion resistance than zirconium in many applications.  At various temperatures it will form oxides, nitrides, and hydrides.  It is a strong neutron absorber and is used in nuclear applications.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4125A7-6181-4176-BEDB-D1BB5912F809}" type="slidenum">
              <a:rPr lang="en-US"/>
              <a:pPr/>
              <a:t>189</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t>The oxides, nitrides and hydrides are quite brittle and when ever welding is done it is recommended that it be done in a vacuum to avoid the formation of these compounds, thus is it generally not suited to conventional resistance welding techniques.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4125A7-6181-4176-BEDB-D1BB5912F809}" type="slidenum">
              <a:rPr lang="en-US"/>
              <a:pPr/>
              <a:t>190</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t>The oxides, nitrides and hydrides are quite brittle and when ever welding is done it is recommended that it be done in a vacuum to avoid the formation of these compounds, thus is it generally not suited to conventional resistance welding techniques.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84047-CEE1-47AA-8E73-04179739E29E}" type="slidenum">
              <a:rPr lang="en-US"/>
              <a:pPr/>
              <a:t>192</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a:t>Beryllium and its alloys are generally not resistance welded.  It is hcp and has limited ductility.  It is very light, manufactured in the cast form or by powder metallurgy and has an inherent refractory oxide.  All of these factors make it extremely difficult to resistance weld.  It has some applications in aerospace instrument and nuclear fields, but beryllium and its compounds are very toxic and as such are not generally considered resistance weldable.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84047-CEE1-47AA-8E73-04179739E29E}" type="slidenum">
              <a:rPr lang="en-US"/>
              <a:pPr/>
              <a:t>193</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a:t>Beryllium and its alloys are generally not resistance welded.  It is hcp and has limited ductility.  It is very light, manufactured in the cast form or by powder metallurgy and has an inherent refractory oxide.  All of these factors make it extremely difficult to resistance weld.  It has some applications in aerospace instrument and nuclear fields, but beryllium and its compounds are very toxic and as such are not generally considered resistance weldable.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84047-CEE1-47AA-8E73-04179739E29E}" type="slidenum">
              <a:rPr lang="en-US"/>
              <a:pPr/>
              <a:t>194</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a:t>Beryllium and its alloys are generally not resistance welded.  It is hcp and has limited ductility.  It is very light, manufactured in the cast form or by powder metallurgy and has an inherent refractory oxide.  All of these factors make it extremely difficult to resistance weld.  It has some applications in aerospace instrument and nuclear fields, but beryllium and its compounds are very toxic and as such are not generally considered resistance weldable.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84047-CEE1-47AA-8E73-04179739E29E}" type="slidenum">
              <a:rPr lang="en-US"/>
              <a:pPr/>
              <a:t>195</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a:t>Beryllium and its alloys are generally not resistance welded.  It is hcp and has limited ductility.  It is very light, manufactured in the cast form or by powder metallurgy and has an inherent refractory oxide.  All of these factors make it extremely difficult to resistance weld.  It has some applications in aerospace instrument and nuclear fields, but beryllium and its compounds are very toxic and as such are not generally considered resistance weldable.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3444B9-BA55-4643-ABF4-EB5CFB0E4918}" type="slidenum">
              <a:rPr lang="en-US"/>
              <a:pPr/>
              <a:t>196</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t>This chart is a slice of the periodic table and shows the break down of these various metals into their respective categories.  We will look at the reactive metals first, each one at a time and then move to the refractory alloys and finally to the precious metals.  The reactive metals are zirconium, hafnium, beryllium and uranium.</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A16A11-1776-4559-84DD-356D62A4B875}" type="slidenum">
              <a:rPr lang="en-US"/>
              <a:pPr/>
              <a:t>198</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a:t>The physical properties of the reactive alloys are represented by those metals in the top portion of this table.  These alloys tend to have higher melting points than the alloys we have examined before  with melting points from 2000 to 4000 F.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E6FD79-0477-4056-BD7C-100012758F62}" type="slidenum">
              <a:rPr lang="en-US"/>
              <a:pPr/>
              <a:t>28</a:t>
            </a:fld>
            <a:endParaRPr lang="en-US"/>
          </a:p>
        </p:txBody>
      </p:sp>
      <p:sp>
        <p:nvSpPr>
          <p:cNvPr id="246786" name="Rectangle 2"/>
          <p:cNvSpPr>
            <a:spLocks noGrp="1" noRot="1" noChangeAspect="1" noChangeArrowheads="1" noTextEdit="1"/>
          </p:cNvSpPr>
          <p:nvPr>
            <p:ph type="sldImg"/>
          </p:nvPr>
        </p:nvSpPr>
        <p:spPr>
          <a:xfrm>
            <a:off x="912813" y="736600"/>
            <a:ext cx="4908550" cy="3683000"/>
          </a:xfrm>
          <a:ln/>
        </p:spPr>
      </p:sp>
      <p:sp>
        <p:nvSpPr>
          <p:cNvPr id="246787" name="Rectangle 3"/>
          <p:cNvSpPr>
            <a:spLocks noGrp="1" noChangeArrowheads="1"/>
          </p:cNvSpPr>
          <p:nvPr>
            <p:ph type="body" idx="1"/>
          </p:nvPr>
        </p:nvSpPr>
        <p:spPr>
          <a:xfrm>
            <a:off x="898102" y="4686499"/>
            <a:ext cx="4939560" cy="4439841"/>
          </a:xfrm>
        </p:spPr>
        <p:txBody>
          <a:bodyPr lIns="90270" tIns="45135" rIns="90270" bIns="45135"/>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DEAF71-4148-4BB9-A3E7-2E9A61A7F4FF}" type="slidenum">
              <a:rPr lang="en-US"/>
              <a:pPr/>
              <a:t>199</a:t>
            </a:fld>
            <a:endParaRPr lang="en-US"/>
          </a:p>
        </p:txBody>
      </p:sp>
      <p:sp>
        <p:nvSpPr>
          <p:cNvPr id="121858" name="Rectangle 2"/>
          <p:cNvSpPr>
            <a:spLocks noGrp="1" noRot="1" noChangeAspect="1" noChangeArrowheads="1" noTextEdit="1"/>
          </p:cNvSpPr>
          <p:nvPr>
            <p:ph type="sldImg"/>
          </p:nvPr>
        </p:nvSpPr>
        <p:spPr>
          <a:xfrm>
            <a:off x="912813" y="736600"/>
            <a:ext cx="4908550" cy="3683000"/>
          </a:xfrm>
          <a:ln/>
        </p:spPr>
      </p:sp>
      <p:sp>
        <p:nvSpPr>
          <p:cNvPr id="121859" name="Rectangle 3"/>
          <p:cNvSpPr>
            <a:spLocks noGrp="1" noChangeArrowheads="1"/>
          </p:cNvSpPr>
          <p:nvPr>
            <p:ph type="body" idx="1"/>
          </p:nvPr>
        </p:nvSpPr>
        <p:spPr>
          <a:xfrm>
            <a:off x="898102" y="4686499"/>
            <a:ext cx="4939560" cy="4439841"/>
          </a:xfrm>
        </p:spPr>
        <p:txBody>
          <a:bodyPr lIns="90270" tIns="45135" rIns="90270" bIns="45135"/>
          <a:lstStyle/>
          <a:p>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E6FD79-0477-4056-BD7C-100012758F62}" type="slidenum">
              <a:rPr lang="en-US"/>
              <a:pPr/>
              <a:t>29</a:t>
            </a:fld>
            <a:endParaRPr lang="en-US"/>
          </a:p>
        </p:txBody>
      </p:sp>
      <p:sp>
        <p:nvSpPr>
          <p:cNvPr id="246786" name="Rectangle 2"/>
          <p:cNvSpPr>
            <a:spLocks noGrp="1" noRot="1" noChangeAspect="1" noChangeArrowheads="1" noTextEdit="1"/>
          </p:cNvSpPr>
          <p:nvPr>
            <p:ph type="sldImg"/>
          </p:nvPr>
        </p:nvSpPr>
        <p:spPr>
          <a:xfrm>
            <a:off x="912813" y="736600"/>
            <a:ext cx="4908550" cy="3683000"/>
          </a:xfrm>
          <a:ln/>
        </p:spPr>
      </p:sp>
      <p:sp>
        <p:nvSpPr>
          <p:cNvPr id="246787" name="Rectangle 3"/>
          <p:cNvSpPr>
            <a:spLocks noGrp="1" noChangeArrowheads="1"/>
          </p:cNvSpPr>
          <p:nvPr>
            <p:ph type="body" idx="1"/>
          </p:nvPr>
        </p:nvSpPr>
        <p:spPr>
          <a:xfrm>
            <a:off x="898102" y="4686499"/>
            <a:ext cx="4939560" cy="4439841"/>
          </a:xfrm>
        </p:spPr>
        <p:txBody>
          <a:bodyPr lIns="90270" tIns="45135" rIns="90270" bIns="45135"/>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5A4C2B-A4AA-4CFB-A97C-1CB4ED1FE9C1}" type="slidenum">
              <a:rPr lang="en-US"/>
              <a:pPr/>
              <a:t>45</a:t>
            </a:fld>
            <a:endParaRPr lang="en-US"/>
          </a:p>
        </p:txBody>
      </p:sp>
      <p:sp>
        <p:nvSpPr>
          <p:cNvPr id="115714" name="Rectangle 2"/>
          <p:cNvSpPr>
            <a:spLocks noGrp="1" noRot="1" noChangeAspect="1" noChangeArrowheads="1" noTextEdit="1"/>
          </p:cNvSpPr>
          <p:nvPr>
            <p:ph type="sldImg"/>
          </p:nvPr>
        </p:nvSpPr>
        <p:spPr>
          <a:xfrm>
            <a:off x="912813" y="736600"/>
            <a:ext cx="4908550" cy="3683000"/>
          </a:xfrm>
          <a:ln/>
        </p:spPr>
      </p:sp>
      <p:sp>
        <p:nvSpPr>
          <p:cNvPr id="115715" name="Rectangle 3"/>
          <p:cNvSpPr>
            <a:spLocks noGrp="1" noChangeArrowheads="1"/>
          </p:cNvSpPr>
          <p:nvPr>
            <p:ph type="body" idx="1"/>
          </p:nvPr>
        </p:nvSpPr>
        <p:spPr>
          <a:xfrm>
            <a:off x="898102" y="4686499"/>
            <a:ext cx="4939560" cy="4439841"/>
          </a:xfrm>
        </p:spPr>
        <p:txBody>
          <a:bodyPr lIns="90270" tIns="45135" rIns="90270" bIns="45135"/>
          <a:lstStyle/>
          <a:p>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182EE2-31C5-4E9F-B444-4228DC786A66}" type="slidenum">
              <a:rPr lang="en-US"/>
              <a:pPr/>
              <a:t>88</a:t>
            </a:fld>
            <a:endParaRPr lang="en-US"/>
          </a:p>
        </p:txBody>
      </p:sp>
      <p:sp>
        <p:nvSpPr>
          <p:cNvPr id="107522" name="Rectangle 2"/>
          <p:cNvSpPr>
            <a:spLocks noGrp="1" noRot="1" noChangeAspect="1" noChangeArrowheads="1" noTextEdit="1"/>
          </p:cNvSpPr>
          <p:nvPr>
            <p:ph type="sldImg"/>
          </p:nvPr>
        </p:nvSpPr>
        <p:spPr>
          <a:xfrm>
            <a:off x="912813" y="736600"/>
            <a:ext cx="4908550" cy="3683000"/>
          </a:xfrm>
          <a:ln/>
        </p:spPr>
      </p:sp>
      <p:sp>
        <p:nvSpPr>
          <p:cNvPr id="107523" name="Rectangle 3"/>
          <p:cNvSpPr>
            <a:spLocks noGrp="1" noChangeArrowheads="1"/>
          </p:cNvSpPr>
          <p:nvPr>
            <p:ph type="body" idx="1"/>
          </p:nvPr>
        </p:nvSpPr>
        <p:spPr>
          <a:xfrm>
            <a:off x="898102" y="4686499"/>
            <a:ext cx="4939560" cy="4439841"/>
          </a:xfrm>
        </p:spPr>
        <p:txBody>
          <a:bodyPr lIns="90270" tIns="45135" rIns="90270" bIns="45135"/>
          <a:lstStyle/>
          <a:p>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72BBE34-7819-42DD-B8AC-2AEA9D7DA1BA}" type="slidenum">
              <a:rPr lang="en-US" altLang="tr-TR" sz="1200"/>
              <a:pPr eaLnBrk="1" hangingPunct="1"/>
              <a:t>121</a:t>
            </a:fld>
            <a:endParaRPr lang="en-US" altLang="tr-TR"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72BBE34-7819-42DD-B8AC-2AEA9D7DA1BA}" type="slidenum">
              <a:rPr lang="en-US" altLang="tr-TR" sz="1200"/>
              <a:pPr eaLnBrk="1" hangingPunct="1"/>
              <a:t>122</a:t>
            </a:fld>
            <a:endParaRPr lang="en-US" altLang="tr-TR"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Date Placeholder 29"/>
          <p:cNvSpPr>
            <a:spLocks noGrp="1"/>
          </p:cNvSpPr>
          <p:nvPr>
            <p:ph type="dt" sz="half" idx="10"/>
          </p:nvPr>
        </p:nvSpPr>
        <p:spPr/>
        <p:txBody>
          <a:bodyPr/>
          <a:lstStyle/>
          <a:p>
            <a:fld id="{BD6BBCDD-F43A-4FD3-8B84-56D3DCF66F36}" type="datetimeFigureOut">
              <a:rPr lang="tr-TR" smtClean="0"/>
              <a:pPr/>
              <a:t>25.12.2014</a:t>
            </a:fld>
            <a:endParaRPr lang="tr-TR"/>
          </a:p>
        </p:txBody>
      </p:sp>
      <p:sp>
        <p:nvSpPr>
          <p:cNvPr id="19" name="Footer Placeholder 18"/>
          <p:cNvSpPr>
            <a:spLocks noGrp="1"/>
          </p:cNvSpPr>
          <p:nvPr>
            <p:ph type="ftr" sz="quarter" idx="11"/>
          </p:nvPr>
        </p:nvSpPr>
        <p:spPr/>
        <p:txBody>
          <a:bodyPr/>
          <a:lstStyle/>
          <a:p>
            <a:endParaRPr lang="tr-TR"/>
          </a:p>
        </p:txBody>
      </p:sp>
      <p:sp>
        <p:nvSpPr>
          <p:cNvPr id="27" name="Slide Number Placeholder 26"/>
          <p:cNvSpPr>
            <a:spLocks noGrp="1"/>
          </p:cNvSpPr>
          <p:nvPr>
            <p:ph type="sldNum" sz="quarter" idx="12"/>
          </p:nvPr>
        </p:nvSpPr>
        <p:spPr/>
        <p:txBody>
          <a:bodyPr/>
          <a:lstStyle/>
          <a:p>
            <a:fld id="{A52EC945-F3F9-45C8-9D54-A385B1A440C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25.12.2014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25.12.2014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685800" y="609600"/>
            <a:ext cx="7772400" cy="1143000"/>
          </a:xfrm>
        </p:spPr>
        <p:txBody>
          <a:bodyPr/>
          <a:lstStyle/>
          <a:p>
            <a:r>
              <a:rPr lang="tr-TR" smtClean="0"/>
              <a:t>Asıl başlık stili için tıklatın</a:t>
            </a:r>
            <a:endParaRPr lang="tr-TR"/>
          </a:p>
        </p:txBody>
      </p:sp>
      <p:sp>
        <p:nvSpPr>
          <p:cNvPr id="3" name="Tablo Yer Tutucusu 2"/>
          <p:cNvSpPr>
            <a:spLocks noGrp="1"/>
          </p:cNvSpPr>
          <p:nvPr>
            <p:ph type="tbl" idx="1"/>
          </p:nvPr>
        </p:nvSpPr>
        <p:spPr>
          <a:xfrm>
            <a:off x="685800" y="1981200"/>
            <a:ext cx="7772400" cy="4114800"/>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tr-TR"/>
          </a:p>
        </p:txBody>
      </p:sp>
      <p:sp>
        <p:nvSpPr>
          <p:cNvPr id="6" name="Rectangle 6"/>
          <p:cNvSpPr>
            <a:spLocks noGrp="1" noChangeArrowheads="1"/>
          </p:cNvSpPr>
          <p:nvPr>
            <p:ph type="sldNum" sz="quarter" idx="12"/>
          </p:nvPr>
        </p:nvSpPr>
        <p:spPr>
          <a:ln/>
        </p:spPr>
        <p:txBody>
          <a:bodyPr/>
          <a:lstStyle>
            <a:lvl1pPr>
              <a:defRPr/>
            </a:lvl1pPr>
          </a:lstStyle>
          <a:p>
            <a:pPr>
              <a:defRPr/>
            </a:pPr>
            <a:fld id="{1EC90D11-FD50-4A59-B231-1AAB03B9242C}" type="slidenum">
              <a:rPr lang="en-US" altLang="tr-TR"/>
              <a:pPr>
                <a:defRPr/>
              </a:pPr>
              <a:t>‹#›</a:t>
            </a:fld>
            <a:endParaRPr lang="en-US" alt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Başlık ve Diyagram veya Kuruluş Grafiği">
    <p:spTree>
      <p:nvGrpSpPr>
        <p:cNvPr id="1" name=""/>
        <p:cNvGrpSpPr/>
        <p:nvPr/>
      </p:nvGrpSpPr>
      <p:grpSpPr>
        <a:xfrm>
          <a:off x="0" y="0"/>
          <a:ext cx="0" cy="0"/>
          <a:chOff x="0" y="0"/>
          <a:chExt cx="0" cy="0"/>
        </a:xfrm>
      </p:grpSpPr>
      <p:sp>
        <p:nvSpPr>
          <p:cNvPr id="2" name="Başlık 1"/>
          <p:cNvSpPr>
            <a:spLocks noGrp="1"/>
          </p:cNvSpPr>
          <p:nvPr>
            <p:ph type="title"/>
          </p:nvPr>
        </p:nvSpPr>
        <p:spPr>
          <a:xfrm>
            <a:off x="685800" y="609600"/>
            <a:ext cx="7772400" cy="1143000"/>
          </a:xfrm>
        </p:spPr>
        <p:txBody>
          <a:bodyPr/>
          <a:lstStyle/>
          <a:p>
            <a:r>
              <a:rPr lang="tr-TR" smtClean="0"/>
              <a:t>Asıl başlık stili için tıklatın</a:t>
            </a:r>
            <a:endParaRPr lang="tr-TR"/>
          </a:p>
        </p:txBody>
      </p:sp>
      <p:sp>
        <p:nvSpPr>
          <p:cNvPr id="3" name="SmartArt Yer Tutucusu 2"/>
          <p:cNvSpPr>
            <a:spLocks noGrp="1"/>
          </p:cNvSpPr>
          <p:nvPr>
            <p:ph type="dgm" idx="1"/>
          </p:nvPr>
        </p:nvSpPr>
        <p:spPr>
          <a:xfrm>
            <a:off x="685800" y="1981200"/>
            <a:ext cx="7772400" cy="4114800"/>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tr-TR"/>
          </a:p>
        </p:txBody>
      </p:sp>
      <p:sp>
        <p:nvSpPr>
          <p:cNvPr id="6" name="Rectangle 6"/>
          <p:cNvSpPr>
            <a:spLocks noGrp="1" noChangeArrowheads="1"/>
          </p:cNvSpPr>
          <p:nvPr>
            <p:ph type="sldNum" sz="quarter" idx="12"/>
          </p:nvPr>
        </p:nvSpPr>
        <p:spPr>
          <a:ln/>
        </p:spPr>
        <p:txBody>
          <a:bodyPr/>
          <a:lstStyle>
            <a:lvl1pPr>
              <a:defRPr/>
            </a:lvl1pPr>
          </a:lstStyle>
          <a:p>
            <a:pPr>
              <a:defRPr/>
            </a:pPr>
            <a:fld id="{64AC15EB-19EA-4530-8BFC-626DE951FD99}" type="slidenum">
              <a:rPr lang="en-US" altLang="tr-TR"/>
              <a:pPr>
                <a:defRPr/>
              </a:pPr>
              <a:t>‹#›</a:t>
            </a:fld>
            <a:endParaRPr lang="en-US" alt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Başlık, Metin Üzerind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7813"/>
            <a:ext cx="8229600" cy="1139825"/>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57200" y="1600200"/>
            <a:ext cx="4038600" cy="21891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8200" y="1600200"/>
            <a:ext cx="4038600" cy="21891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half" idx="3"/>
          </p:nvPr>
        </p:nvSpPr>
        <p:spPr>
          <a:xfrm>
            <a:off x="457200" y="3941763"/>
            <a:ext cx="8229600" cy="218916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Veri Yer Tutucusu"/>
          <p:cNvSpPr>
            <a:spLocks noGrp="1"/>
          </p:cNvSpPr>
          <p:nvPr>
            <p:ph type="dt" sz="half" idx="10"/>
          </p:nvPr>
        </p:nvSpPr>
        <p:spPr>
          <a:xfrm>
            <a:off x="457200" y="6248400"/>
            <a:ext cx="2133600" cy="457200"/>
          </a:xfrm>
        </p:spPr>
        <p:txBody>
          <a:bodyPr/>
          <a:lstStyle>
            <a:lvl1pPr>
              <a:defRPr/>
            </a:lvl1pPr>
          </a:lstStyle>
          <a:p>
            <a:endParaRPr lang="en-US"/>
          </a:p>
        </p:txBody>
      </p:sp>
      <p:sp>
        <p:nvSpPr>
          <p:cNvPr id="7" name="6 Altbilgi Yer Tutucusu"/>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7 Slayt Numarası Yer Tutucusu"/>
          <p:cNvSpPr>
            <a:spLocks noGrp="1"/>
          </p:cNvSpPr>
          <p:nvPr>
            <p:ph type="sldNum" sz="quarter" idx="12"/>
          </p:nvPr>
        </p:nvSpPr>
        <p:spPr>
          <a:xfrm>
            <a:off x="6553200" y="6248400"/>
            <a:ext cx="2133600" cy="457200"/>
          </a:xfrm>
        </p:spPr>
        <p:txBody>
          <a:bodyPr/>
          <a:lstStyle>
            <a:lvl1pPr>
              <a:defRPr/>
            </a:lvl1pPr>
          </a:lstStyle>
          <a:p>
            <a:fld id="{5D4C4439-2C04-4028-8443-50E9228EE89C}" type="slidenum">
              <a:rPr lang="en-US"/>
              <a:pPr/>
              <a:t>‹#›</a:t>
            </a:fld>
            <a:endParaRPr lang="en-US"/>
          </a:p>
        </p:txBody>
      </p:sp>
    </p:spTree>
    <p:extLst>
      <p:ext uri="{BB962C8B-B14F-4D97-AF65-F5344CB8AC3E}">
        <p14:creationId xmlns:p14="http://schemas.microsoft.com/office/powerpoint/2010/main" val="2213430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25.12.2014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BD6BBCDD-F43A-4FD3-8B84-56D3DCF66F36}" type="datetimeFigureOut">
              <a:rPr lang="tr-TR" smtClean="0"/>
              <a:pPr/>
              <a:t>25.12.2014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BD6BBCDD-F43A-4FD3-8B84-56D3DCF66F36}" type="datetimeFigureOut">
              <a:rPr lang="tr-TR" smtClean="0"/>
              <a:pPr/>
              <a:t>25.12.2014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BD6BBCDD-F43A-4FD3-8B84-56D3DCF66F36}" type="datetimeFigureOut">
              <a:rPr lang="tr-TR" smtClean="0"/>
              <a:pPr/>
              <a:t>25.12.2014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BD6BBCDD-F43A-4FD3-8B84-56D3DCF66F36}" type="datetimeFigureOut">
              <a:rPr lang="tr-TR" smtClean="0"/>
              <a:pPr/>
              <a:t>25.12.2014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6BBCDD-F43A-4FD3-8B84-56D3DCF66F36}" type="datetimeFigureOut">
              <a:rPr lang="tr-TR" smtClean="0"/>
              <a:pPr/>
              <a:t>25.12.2014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BD6BBCDD-F43A-4FD3-8B84-56D3DCF66F36}" type="datetimeFigureOut">
              <a:rPr lang="tr-TR" smtClean="0"/>
              <a:pPr/>
              <a:t>25.12.2014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BD6BBCDD-F43A-4FD3-8B84-56D3DCF66F36}" type="datetimeFigureOut">
              <a:rPr lang="tr-TR" smtClean="0"/>
              <a:pPr/>
              <a:t>25.12.2014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a:xfrm>
            <a:off x="8077200" y="6356350"/>
            <a:ext cx="609600" cy="365125"/>
          </a:xfrm>
        </p:spPr>
        <p:txBody>
          <a:bodyPr/>
          <a:lstStyle/>
          <a:p>
            <a:fld id="{A52EC945-F3F9-45C8-9D54-A385B1A440CE}" type="slidenum">
              <a:rPr lang="tr-TR" smtClean="0"/>
              <a:pPr/>
              <a:t>‹#›</a:t>
            </a:fld>
            <a:endParaRPr lang="tr-T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D6BBCDD-F43A-4FD3-8B84-56D3DCF66F36}" type="datetimeFigureOut">
              <a:rPr lang="tr-TR" smtClean="0"/>
              <a:pPr/>
              <a:t>25.12.2014</a:t>
            </a:fld>
            <a:endParaRPr lang="tr-T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52EC945-F3F9-45C8-9D54-A385B1A440CE}" type="slidenum">
              <a:rPr lang="tr-TR" smtClean="0"/>
              <a:pPr/>
              <a:t>‹#›</a:t>
            </a:fld>
            <a:endParaRPr lang="tr-T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87" r:id="rId14"/>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6.jpe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7.jpe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00.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3.jpeg"/><Relationship Id="rId2" Type="http://schemas.openxmlformats.org/officeDocument/2006/relationships/hyperlink" Target="http://www.google.com.tr/url?sa=i&amp;rct=j&amp;q=&amp;esrc=s&amp;source=images&amp;cd=&amp;cad=rja&amp;uact=8&amp;ved=0CAcQjRw&amp;url=http://www.usweldingcorp.com/products.htm&amp;ei=xP9ZVOPEAcKtPJnogcAE&amp;bvm=bv.78677474,d.ZWU&amp;psig=AFQjCNFebgz88n2KHO0pa9tlIrdfdQvSuw&amp;ust=1415270675616086" TargetMode="External"/><Relationship Id="rId1" Type="http://schemas.openxmlformats.org/officeDocument/2006/relationships/slideLayout" Target="../slideLayouts/slideLayout14.xml"/><Relationship Id="rId6" Type="http://schemas.openxmlformats.org/officeDocument/2006/relationships/hyperlink" Target="http://www.google.com.tr/url?sa=i&amp;rct=j&amp;q=&amp;esrc=s&amp;source=images&amp;cd=&amp;cad=rja&amp;uact=8&amp;ved=0CAcQjRw&amp;url=http://manufacturability.wordpress.com/2013/02/06/non-ferrous-alloys/&amp;ei=8v9ZVMmaKoe3OP30gZAP&amp;bvm=bv.78677474,d.ZWU&amp;psig=AFQjCNFebgz88n2KHO0pa9tlIrdfdQvSuw&amp;ust=1415270675616086" TargetMode="External"/><Relationship Id="rId5" Type="http://schemas.openxmlformats.org/officeDocument/2006/relationships/image" Target="../media/image102.jpeg"/><Relationship Id="rId4" Type="http://schemas.openxmlformats.org/officeDocument/2006/relationships/hyperlink" Target="http://www.google.com.tr/url?sa=i&amp;rct=j&amp;q=&amp;esrc=s&amp;source=images&amp;cd=&amp;cad=rja&amp;uact=8&amp;ved=0CAcQjRw&amp;url=http://www.twi-global.com/technical-knowledge/published-papers/solid-state-joining-of-metals-by-linear-friction-welding-a-literature-review/&amp;ei=3_9ZVOa8KcTZPYPPgLgN&amp;bvm=bv.78677474,d.ZWU&amp;psig=AFQjCNFebgz88n2KHO0pa9tlIrdfdQvSuw&amp;ust=1415270675616086" TargetMode="Externa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hyperlink" Target="http://img.diytrade.com/cdimg/510438/8983387/0/1242054396/Aluminium_Diamond_Plates.jpg" TargetMode="External"/></Relationships>
</file>

<file path=ppt/slides/_rels/slide1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3.wdp"/></Relationships>
</file>

<file path=ppt/slides/_rels/slide13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2.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1.png"/><Relationship Id="rId2" Type="http://schemas.openxmlformats.org/officeDocument/2006/relationships/image" Target="../media/image112.png"/><Relationship Id="rId1" Type="http://schemas.openxmlformats.org/officeDocument/2006/relationships/slideLayout" Target="../slideLayouts/slideLayout14.xml"/><Relationship Id="rId6" Type="http://schemas.openxmlformats.org/officeDocument/2006/relationships/image" Target="../media/image116.png"/><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media/image114.png"/><Relationship Id="rId9" Type="http://schemas.microsoft.com/office/2007/relationships/hdphoto" Target="../media/hdphoto14.wdp"/></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4.xml"/><Relationship Id="rId4" Type="http://schemas.openxmlformats.org/officeDocument/2006/relationships/image" Target="../media/image134.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3.wdp"/></Relationships>
</file>

<file path=ppt/slides/_rels/slide17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hyperlink" Target="http://en.wikipedia.org/wiki/File:Apollo_AS11-40-5866.jpg"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1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microsoft.com/office/2007/relationships/hdphoto" Target="../media/hdphoto13.wdp"/></Relationships>
</file>

<file path=ppt/slides/_rels/slide19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4.wdp"/></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imgite.com/" TargetMode="External"/><Relationship Id="rId7" Type="http://schemas.openxmlformats.org/officeDocument/2006/relationships/image" Target="../media/image59.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hyperlink" Target="http://www.firmoo.com/frame-images/2286/1-tevGk1BP8X.jpg"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hyperlink" Target="http://www.google.cz/imgres?hl=cs&amp;client=firefox-a&amp;hs=9bH&amp;sa=X&amp;rls=org.mozilla:en-US:official&amp;channel=np&amp;biw=1166&amp;bih=782&amp;tbm=isch&amp;prmd=imvns&amp;tbnid=Tjzkc8OyMrRaSM:&amp;imgrefurl=http://www.keirfinejewellery.com/blogs/2010/7/18/what-is-titanium/&amp;docid=EMQTcmq5K9dD2M&amp;imgurl=http://www.keirfinejewellery.com/media/12218/titanium-watch_220x330.jpg&amp;w=220&amp;h=330&amp;ei=kkWyT9uVB8nKsgaNxfz5AQ&amp;zoom=1&amp;iact=hc&amp;vpx=508&amp;vpy=120&amp;dur=4092&amp;hovh=264&amp;hovw=176&amp;tx=80&amp;ty=108&amp;sig=106906453408432906797&amp;page=1&amp;tbnh=145&amp;tbnw=92&amp;start=0&amp;ndsp=21&amp;ved=1t:429,r:2,s:0,i:75" TargetMode="Externa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5.wdp"/><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5.jpeg"/><Relationship Id="rId2" Type="http://schemas.openxmlformats.org/officeDocument/2006/relationships/hyperlink" Target="//upload.wikimedia.org/wikipedia/commons/d/df/Rotary_Kiln.jpg" TargetMode="External"/><Relationship Id="rId1" Type="http://schemas.openxmlformats.org/officeDocument/2006/relationships/slideLayout" Target="../slideLayouts/slideLayout14.xml"/><Relationship Id="rId6" Type="http://schemas.openxmlformats.org/officeDocument/2006/relationships/hyperlink" Target="//upload.wikimedia.org/wikipedia/commons/f/f9/Turbinenschaufel_RB199.jpg" TargetMode="External"/><Relationship Id="rId5" Type="http://schemas.openxmlformats.org/officeDocument/2006/relationships/image" Target="../media/image84.jpeg"/><Relationship Id="rId4" Type="http://schemas.openxmlformats.org/officeDocument/2006/relationships/image" Target="../media/image8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7.png"/><Relationship Id="rId1" Type="http://schemas.openxmlformats.org/officeDocument/2006/relationships/slideLayout" Target="../slideLayouts/slideLayout14.xml"/><Relationship Id="rId6" Type="http://schemas.microsoft.com/office/2007/relationships/hdphoto" Target="../media/hdphoto7.wdp"/><Relationship Id="rId5" Type="http://schemas.openxmlformats.org/officeDocument/2006/relationships/image" Target="../media/image88.jpeg"/><Relationship Id="rId4" Type="http://schemas.openxmlformats.org/officeDocument/2006/relationships/hyperlink" Target="https://sites.google.com/site/atdinsdale/cuni.png"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683568" y="602432"/>
            <a:ext cx="7344816" cy="594320"/>
          </a:xfrm>
        </p:spPr>
        <p:txBody>
          <a:bodyPr>
            <a:normAutofit fontScale="90000"/>
          </a:bodyPr>
          <a:lstStyle/>
          <a:p>
            <a:r>
              <a:rPr lang="tr-TR" dirty="0" smtClean="0">
                <a:latin typeface="Trebuchet MS" panose="020B0603020202020204" pitchFamily="34" charset="0"/>
              </a:rPr>
              <a:t>titanyum</a:t>
            </a:r>
            <a:endParaRPr lang="tr-TR" dirty="0">
              <a:latin typeface="Trebuchet MS" panose="020B0603020202020204"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6" t="34558" r="20179" b="22392"/>
          <a:stretch/>
        </p:blipFill>
        <p:spPr bwMode="auto">
          <a:xfrm>
            <a:off x="827584" y="3573016"/>
            <a:ext cx="7436499"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81" t="32095" r="30317" b="48383"/>
          <a:stretch/>
        </p:blipFill>
        <p:spPr bwMode="auto">
          <a:xfrm>
            <a:off x="1547664" y="2420888"/>
            <a:ext cx="6120680" cy="1338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81" t="12145" r="20520" b="73155"/>
          <a:stretch/>
        </p:blipFill>
        <p:spPr bwMode="auto">
          <a:xfrm>
            <a:off x="0" y="1196752"/>
            <a:ext cx="8712968" cy="1200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121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12" descr="D:\FOUND.000\Titanium sponge pic"/>
          <p:cNvPicPr>
            <a:picLocks noChangeAspect="1" noChangeArrowheads="1"/>
          </p:cNvPicPr>
          <p:nvPr/>
        </p:nvPicPr>
        <p:blipFill>
          <a:blip r:embed="rId2" cstate="print"/>
          <a:srcRect l="10742" r="10486"/>
          <a:stretch>
            <a:fillRect/>
          </a:stretch>
        </p:blipFill>
        <p:spPr bwMode="auto">
          <a:xfrm>
            <a:off x="3131840" y="2708920"/>
            <a:ext cx="2808312" cy="3384376"/>
          </a:xfrm>
          <a:prstGeom prst="rect">
            <a:avLst/>
          </a:prstGeom>
          <a:noFill/>
          <a:ln w="9525">
            <a:noFill/>
            <a:miter lim="800000"/>
            <a:headEnd/>
            <a:tailEnd/>
          </a:ln>
        </p:spPr>
      </p:pic>
      <p:sp>
        <p:nvSpPr>
          <p:cNvPr id="5128" name="AutoShape 16"/>
          <p:cNvSpPr>
            <a:spLocks noChangeArrowheads="1"/>
          </p:cNvSpPr>
          <p:nvPr/>
        </p:nvSpPr>
        <p:spPr bwMode="auto">
          <a:xfrm>
            <a:off x="2339752" y="1700808"/>
            <a:ext cx="762000" cy="457200"/>
          </a:xfrm>
          <a:prstGeom prst="rightArrow">
            <a:avLst>
              <a:gd name="adj1" fmla="val 50000"/>
              <a:gd name="adj2" fmla="val 41667"/>
            </a:avLst>
          </a:prstGeom>
          <a:solidFill>
            <a:srgbClr val="99CCFF"/>
          </a:solidFill>
          <a:ln w="9525">
            <a:solidFill>
              <a:schemeClr val="tx1"/>
            </a:solidFill>
            <a:miter lim="800000"/>
            <a:headEnd/>
            <a:tailEnd/>
          </a:ln>
          <a:effectLst/>
        </p:spPr>
        <p:txBody>
          <a:bodyPr wrap="none" anchor="ctr"/>
          <a:lstStyle/>
          <a:p>
            <a:endParaRPr lang="tr-TR"/>
          </a:p>
        </p:txBody>
      </p:sp>
      <p:sp>
        <p:nvSpPr>
          <p:cNvPr id="5129" name="AutoShape 17"/>
          <p:cNvSpPr>
            <a:spLocks noChangeArrowheads="1"/>
          </p:cNvSpPr>
          <p:nvPr/>
        </p:nvSpPr>
        <p:spPr bwMode="auto">
          <a:xfrm>
            <a:off x="5449416" y="1700808"/>
            <a:ext cx="1066800" cy="457200"/>
          </a:xfrm>
          <a:prstGeom prst="rightArrow">
            <a:avLst>
              <a:gd name="adj1" fmla="val 50000"/>
              <a:gd name="adj2" fmla="val 58333"/>
            </a:avLst>
          </a:prstGeom>
          <a:solidFill>
            <a:srgbClr val="99CCFF"/>
          </a:solidFill>
          <a:ln w="9525">
            <a:solidFill>
              <a:schemeClr val="tx1"/>
            </a:solidFill>
            <a:miter lim="800000"/>
            <a:headEnd/>
            <a:tailEnd/>
          </a:ln>
          <a:effectLst/>
        </p:spPr>
        <p:txBody>
          <a:bodyPr wrap="none" anchor="ctr"/>
          <a:lstStyle/>
          <a:p>
            <a:endParaRPr lang="tr-TR"/>
          </a:p>
        </p:txBody>
      </p:sp>
      <p:pic>
        <p:nvPicPr>
          <p:cNvPr id="5130" name="Picture 18" descr="D:\ingot.gif"/>
          <p:cNvPicPr>
            <a:picLocks noChangeAspect="1" noChangeArrowheads="1"/>
          </p:cNvPicPr>
          <p:nvPr/>
        </p:nvPicPr>
        <p:blipFill>
          <a:blip r:embed="rId3" cstate="print"/>
          <a:srcRect l="5263" t="4468" r="5263" b="6162"/>
          <a:stretch>
            <a:fillRect/>
          </a:stretch>
        </p:blipFill>
        <p:spPr bwMode="auto">
          <a:xfrm>
            <a:off x="6012160" y="2708920"/>
            <a:ext cx="2876720" cy="3384376"/>
          </a:xfrm>
          <a:prstGeom prst="rect">
            <a:avLst/>
          </a:prstGeom>
          <a:noFill/>
          <a:ln w="9525">
            <a:noFill/>
            <a:miter lim="800000"/>
            <a:headEnd/>
            <a:tailEnd/>
          </a:ln>
        </p:spPr>
      </p:pic>
      <p:sp>
        <p:nvSpPr>
          <p:cNvPr id="12" name="Başlık 3"/>
          <p:cNvSpPr>
            <a:spLocks noGrp="1"/>
          </p:cNvSpPr>
          <p:nvPr>
            <p:ph type="title"/>
          </p:nvPr>
        </p:nvSpPr>
        <p:spPr>
          <a:xfrm>
            <a:off x="323528" y="692696"/>
            <a:ext cx="7344816" cy="594320"/>
          </a:xfrm>
        </p:spPr>
        <p:txBody>
          <a:bodyPr>
            <a:normAutofit fontScale="90000"/>
          </a:bodyPr>
          <a:lstStyle/>
          <a:p>
            <a:r>
              <a:rPr lang="tr-TR" dirty="0" smtClean="0">
                <a:latin typeface="Trebuchet MS" panose="020B0603020202020204" pitchFamily="34" charset="0"/>
              </a:rPr>
              <a:t>Titanyum üretimi</a:t>
            </a:r>
            <a:endParaRPr lang="tr-TR" dirty="0">
              <a:latin typeface="Trebuchet MS" panose="020B0603020202020204" pitchFamily="34" charset="0"/>
            </a:endParaRPr>
          </a:p>
        </p:txBody>
      </p:sp>
      <p:sp>
        <p:nvSpPr>
          <p:cNvPr id="13" name="12 Metin kutusu"/>
          <p:cNvSpPr txBox="1"/>
          <p:nvPr/>
        </p:nvSpPr>
        <p:spPr>
          <a:xfrm>
            <a:off x="323528" y="1628800"/>
            <a:ext cx="2376264" cy="523220"/>
          </a:xfrm>
          <a:prstGeom prst="rect">
            <a:avLst/>
          </a:prstGeom>
          <a:noFill/>
        </p:spPr>
        <p:txBody>
          <a:bodyPr wrap="square" rtlCol="0">
            <a:spAutoFit/>
          </a:bodyPr>
          <a:lstStyle/>
          <a:p>
            <a:pPr algn="ctr"/>
            <a:r>
              <a:rPr lang="tr-TR" sz="2800" dirty="0" err="1" smtClean="0">
                <a:latin typeface="Trebuchet MS" pitchFamily="34" charset="0"/>
              </a:rPr>
              <a:t>Rutil</a:t>
            </a:r>
            <a:r>
              <a:rPr lang="tr-TR" sz="2800" dirty="0" smtClean="0">
                <a:latin typeface="Trebuchet MS" pitchFamily="34" charset="0"/>
              </a:rPr>
              <a:t> </a:t>
            </a:r>
            <a:endParaRPr lang="tr-TR" sz="2800" dirty="0">
              <a:latin typeface="Trebuchet MS" pitchFamily="34" charset="0"/>
            </a:endParaRPr>
          </a:p>
        </p:txBody>
      </p:sp>
      <p:sp>
        <p:nvSpPr>
          <p:cNvPr id="14" name="13 Metin kutusu"/>
          <p:cNvSpPr txBox="1"/>
          <p:nvPr/>
        </p:nvSpPr>
        <p:spPr>
          <a:xfrm>
            <a:off x="3347864" y="1628800"/>
            <a:ext cx="2376264" cy="523220"/>
          </a:xfrm>
          <a:prstGeom prst="rect">
            <a:avLst/>
          </a:prstGeom>
          <a:noFill/>
        </p:spPr>
        <p:txBody>
          <a:bodyPr wrap="square" rtlCol="0">
            <a:spAutoFit/>
          </a:bodyPr>
          <a:lstStyle/>
          <a:p>
            <a:r>
              <a:rPr lang="tr-TR" sz="2800" dirty="0" smtClean="0">
                <a:latin typeface="Trebuchet MS" pitchFamily="34" charset="0"/>
              </a:rPr>
              <a:t>Sünger Ti </a:t>
            </a:r>
            <a:endParaRPr lang="tr-TR" sz="2800" dirty="0">
              <a:latin typeface="Trebuchet MS" pitchFamily="34" charset="0"/>
            </a:endParaRPr>
          </a:p>
        </p:txBody>
      </p:sp>
      <p:sp>
        <p:nvSpPr>
          <p:cNvPr id="15" name="14 Metin kutusu"/>
          <p:cNvSpPr txBox="1"/>
          <p:nvPr/>
        </p:nvSpPr>
        <p:spPr>
          <a:xfrm>
            <a:off x="6804248" y="1628800"/>
            <a:ext cx="2376264" cy="523220"/>
          </a:xfrm>
          <a:prstGeom prst="rect">
            <a:avLst/>
          </a:prstGeom>
          <a:noFill/>
        </p:spPr>
        <p:txBody>
          <a:bodyPr wrap="square" rtlCol="0">
            <a:spAutoFit/>
          </a:bodyPr>
          <a:lstStyle/>
          <a:p>
            <a:r>
              <a:rPr lang="tr-TR" sz="2800" dirty="0" smtClean="0">
                <a:latin typeface="Trebuchet MS" pitchFamily="34" charset="0"/>
              </a:rPr>
              <a:t>Ti </a:t>
            </a:r>
            <a:r>
              <a:rPr lang="tr-TR" sz="2800" dirty="0" err="1" smtClean="0">
                <a:latin typeface="Trebuchet MS" pitchFamily="34" charset="0"/>
              </a:rPr>
              <a:t>ingot</a:t>
            </a:r>
            <a:r>
              <a:rPr lang="tr-TR" sz="2800" dirty="0" smtClean="0">
                <a:latin typeface="Trebuchet MS" pitchFamily="34" charset="0"/>
              </a:rPr>
              <a:t> </a:t>
            </a:r>
            <a:endParaRPr lang="tr-TR" sz="2800" dirty="0">
              <a:latin typeface="Trebuchet MS" pitchFamily="34" charset="0"/>
            </a:endParaRPr>
          </a:p>
        </p:txBody>
      </p:sp>
      <p:pic>
        <p:nvPicPr>
          <p:cNvPr id="11" name="Picture 7" descr="rutile"/>
          <p:cNvPicPr>
            <a:picLocks noChangeAspect="1" noChangeArrowheads="1"/>
          </p:cNvPicPr>
          <p:nvPr/>
        </p:nvPicPr>
        <p:blipFill>
          <a:blip r:embed="rId4" cstate="print"/>
          <a:srcRect/>
          <a:stretch>
            <a:fillRect/>
          </a:stretch>
        </p:blipFill>
        <p:spPr bwMode="auto">
          <a:xfrm>
            <a:off x="251520" y="2738724"/>
            <a:ext cx="2808312" cy="3351252"/>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51520" y="548680"/>
            <a:ext cx="8136904"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anose="020B0603020202020204" pitchFamily="34" charset="0"/>
              </a:rPr>
              <a:t>Ni-Mo</a:t>
            </a:r>
            <a:r>
              <a:rPr lang="tr-TR" sz="4400" dirty="0" smtClean="0">
                <a:solidFill>
                  <a:schemeClr val="accent2">
                    <a:lumMod val="50000"/>
                  </a:schemeClr>
                </a:solidFill>
                <a:latin typeface="Trebuchet MS" panose="020B0603020202020204" pitchFamily="34" charset="0"/>
              </a:rPr>
              <a:t> alaşımları</a:t>
            </a:r>
            <a:endParaRPr lang="tr-TR" sz="4400" dirty="0">
              <a:solidFill>
                <a:schemeClr val="accent2">
                  <a:lumMod val="50000"/>
                </a:schemeClr>
              </a:solidFill>
              <a:latin typeface="Trebuchet MS" panose="020B0603020202020204" pitchFamily="34" charset="0"/>
            </a:endParaRPr>
          </a:p>
        </p:txBody>
      </p:sp>
      <p:sp>
        <p:nvSpPr>
          <p:cNvPr id="6" name="Dikdörtgen 5"/>
          <p:cNvSpPr/>
          <p:nvPr/>
        </p:nvSpPr>
        <p:spPr>
          <a:xfrm>
            <a:off x="179512" y="1405220"/>
            <a:ext cx="8352928" cy="483209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Ni-Mo</a:t>
            </a:r>
            <a:r>
              <a:rPr lang="tr-TR" sz="2800" dirty="0" smtClean="0">
                <a:latin typeface="Trebuchet MS" panose="020B0603020202020204" pitchFamily="34" charset="0"/>
              </a:rPr>
              <a:t> faz diyagramı oda sıcaklığında </a:t>
            </a:r>
            <a:r>
              <a:rPr lang="tr-TR" sz="2800" dirty="0" err="1" smtClean="0">
                <a:latin typeface="Trebuchet MS" panose="020B0603020202020204" pitchFamily="34" charset="0"/>
              </a:rPr>
              <a:t>Mo</a:t>
            </a:r>
            <a:r>
              <a:rPr lang="tr-TR" sz="2800" dirty="0" smtClean="0">
                <a:latin typeface="Trebuchet MS" panose="020B0603020202020204" pitchFamily="34" charset="0"/>
              </a:rPr>
              <a:t> için %20 kadar bir çözünürlük göstermektedir.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Çözünürlük </a:t>
            </a:r>
            <a:r>
              <a:rPr lang="tr-TR" sz="2800" dirty="0" err="1" smtClean="0">
                <a:latin typeface="Trebuchet MS" panose="020B0603020202020204" pitchFamily="34" charset="0"/>
              </a:rPr>
              <a:t>ötektik</a:t>
            </a:r>
            <a:r>
              <a:rPr lang="tr-TR" sz="2800" dirty="0" smtClean="0">
                <a:latin typeface="Trebuchet MS" panose="020B0603020202020204" pitchFamily="34" charset="0"/>
              </a:rPr>
              <a:t> sıcaklıkta                         %40 seviyesine                                           çıkmaktadır.</a:t>
            </a:r>
          </a:p>
          <a:p>
            <a:pPr marL="457200" indent="-457200">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Mo</a:t>
            </a:r>
            <a:r>
              <a:rPr lang="tr-TR" sz="2800" dirty="0" smtClean="0">
                <a:latin typeface="Trebuchet MS" panose="020B0603020202020204" pitchFamily="34" charset="0"/>
              </a:rPr>
              <a:t> </a:t>
            </a:r>
            <a:r>
              <a:rPr lang="tr-TR" sz="2800" dirty="0" err="1" smtClean="0">
                <a:latin typeface="Trebuchet MS" panose="020B0603020202020204" pitchFamily="34" charset="0"/>
              </a:rPr>
              <a:t>HCl</a:t>
            </a:r>
            <a:r>
              <a:rPr lang="tr-TR" sz="2800" dirty="0" smtClean="0">
                <a:latin typeface="Trebuchet MS" panose="020B0603020202020204" pitchFamily="34" charset="0"/>
              </a:rPr>
              <a:t> gibi </a:t>
            </a:r>
            <a:r>
              <a:rPr lang="tr-TR" sz="2800" dirty="0" err="1" smtClean="0">
                <a:latin typeface="Trebuchet MS" panose="020B0603020202020204" pitchFamily="34" charset="0"/>
              </a:rPr>
              <a:t>redükleyici</a:t>
            </a:r>
            <a:r>
              <a:rPr lang="tr-TR" sz="2800" dirty="0" smtClean="0">
                <a:latin typeface="Trebuchet MS" panose="020B0603020202020204" pitchFamily="34" charset="0"/>
              </a:rPr>
              <a:t>                            asitlere dayanıklılığı arttırır.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%25’den daha fazla </a:t>
            </a:r>
            <a:r>
              <a:rPr lang="tr-TR" sz="2800" dirty="0" err="1" smtClean="0">
                <a:latin typeface="Trebuchet MS" panose="020B0603020202020204" pitchFamily="34" charset="0"/>
              </a:rPr>
              <a:t>Mo</a:t>
            </a:r>
            <a:r>
              <a:rPr lang="tr-TR" sz="2800" dirty="0" smtClean="0">
                <a:latin typeface="Trebuchet MS" panose="020B0603020202020204" pitchFamily="34" charset="0"/>
              </a:rPr>
              <a:t>                                        içeren </a:t>
            </a:r>
            <a:r>
              <a:rPr lang="tr-TR" sz="2800" dirty="0" err="1" smtClean="0">
                <a:latin typeface="Trebuchet MS" panose="020B0603020202020204" pitchFamily="34" charset="0"/>
              </a:rPr>
              <a:t>Ni-Mo</a:t>
            </a:r>
            <a:r>
              <a:rPr lang="tr-TR" sz="2800" dirty="0" smtClean="0">
                <a:latin typeface="Trebuchet MS" panose="020B0603020202020204" pitchFamily="34" charset="0"/>
              </a:rPr>
              <a:t> alaşımları                               hidroklorik aside mükemmel                     bir direnç gösterirler.</a:t>
            </a:r>
          </a:p>
        </p:txBody>
      </p:sp>
      <p:pic>
        <p:nvPicPr>
          <p:cNvPr id="5" name="Picture 2"/>
          <p:cNvPicPr>
            <a:picLocks noChangeAspect="1"/>
          </p:cNvPicPr>
          <p:nvPr/>
        </p:nvPicPr>
        <p:blipFill>
          <a:blip r:embed="rId2" cstate="print"/>
          <a:srcRect r="16942"/>
          <a:stretch>
            <a:fillRect/>
          </a:stretch>
        </p:blipFill>
        <p:spPr bwMode="auto">
          <a:xfrm>
            <a:off x="5580112" y="2708920"/>
            <a:ext cx="3312368" cy="3936815"/>
          </a:xfrm>
          <a:prstGeom prst="rect">
            <a:avLst/>
          </a:prstGeom>
          <a:noFill/>
          <a:ln w="38100">
            <a:solidFill>
              <a:schemeClr val="bg1"/>
            </a:solidFill>
            <a:miter lim="800000"/>
            <a:headEnd/>
            <a:tailEnd/>
          </a:ln>
        </p:spPr>
      </p:pic>
    </p:spTree>
    <p:extLst>
      <p:ext uri="{BB962C8B-B14F-4D97-AF65-F5344CB8AC3E}">
        <p14:creationId xmlns:p14="http://schemas.microsoft.com/office/powerpoint/2010/main" val="39496733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323528" y="1628800"/>
            <a:ext cx="8640960" cy="4431983"/>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err="1">
                <a:latin typeface="Trebuchet MS" panose="020B0603020202020204" pitchFamily="34" charset="0"/>
              </a:rPr>
              <a:t>Ni</a:t>
            </a:r>
            <a:r>
              <a:rPr lang="tr-TR" sz="2800" dirty="0">
                <a:latin typeface="Trebuchet MS" panose="020B0603020202020204" pitchFamily="34" charset="0"/>
              </a:rPr>
              <a:t>-Cr faz sisteminde kromun nikel içinde çözünürlüğü </a:t>
            </a:r>
            <a:r>
              <a:rPr lang="tr-TR" sz="2800" dirty="0" err="1">
                <a:latin typeface="Trebuchet MS" panose="020B0603020202020204" pitchFamily="34" charset="0"/>
              </a:rPr>
              <a:t>ötektik</a:t>
            </a:r>
            <a:r>
              <a:rPr lang="tr-TR" sz="2800" dirty="0">
                <a:latin typeface="Trebuchet MS" panose="020B0603020202020204" pitchFamily="34" charset="0"/>
              </a:rPr>
              <a:t> sıcaklıkta %47’den oda sıcaklığında %30’a kadar düşer.</a:t>
            </a:r>
          </a:p>
          <a:p>
            <a:pPr marL="457200" indent="-457200">
              <a:spcAft>
                <a:spcPts val="1200"/>
              </a:spcAft>
              <a:buClr>
                <a:schemeClr val="bg2">
                  <a:lumMod val="50000"/>
                </a:schemeClr>
              </a:buClr>
              <a:buFont typeface="Trebuchet MS" panose="020B0603020202020204" pitchFamily="34" charset="0"/>
              <a:buChar char="●"/>
            </a:pPr>
            <a:r>
              <a:rPr lang="tr-TR" sz="2800" dirty="0" err="1">
                <a:latin typeface="Trebuchet MS" panose="020B0603020202020204" pitchFamily="34" charset="0"/>
              </a:rPr>
              <a:t>Ni</a:t>
            </a:r>
            <a:r>
              <a:rPr lang="tr-TR" sz="2800" dirty="0">
                <a:latin typeface="Trebuchet MS" panose="020B0603020202020204" pitchFamily="34" charset="0"/>
              </a:rPr>
              <a:t>-Cr alaşımları genellikle termal geçmişe bağlı olarak ya tane sınırlarında </a:t>
            </a:r>
            <a:r>
              <a:rPr lang="tr-TR" sz="2800" dirty="0" smtClean="0">
                <a:latin typeface="Trebuchet MS" panose="020B0603020202020204" pitchFamily="34" charset="0"/>
              </a:rPr>
              <a:t>ya </a:t>
            </a:r>
            <a:r>
              <a:rPr lang="tr-TR" sz="2800" dirty="0">
                <a:latin typeface="Trebuchet MS" panose="020B0603020202020204" pitchFamily="34" charset="0"/>
              </a:rPr>
              <a:t>da tane içlerinde az </a:t>
            </a:r>
            <a:r>
              <a:rPr lang="tr-TR" sz="2800" dirty="0" smtClean="0">
                <a:latin typeface="Trebuchet MS" panose="020B0603020202020204" pitchFamily="34" charset="0"/>
              </a:rPr>
              <a:t>miktarda </a:t>
            </a:r>
            <a:r>
              <a:rPr lang="tr-TR" sz="2800" dirty="0">
                <a:latin typeface="Trebuchet MS" panose="020B0603020202020204" pitchFamily="34" charset="0"/>
              </a:rPr>
              <a:t>krom karbürleri </a:t>
            </a:r>
            <a:r>
              <a:rPr lang="tr-TR" sz="2800" dirty="0" smtClean="0">
                <a:latin typeface="Trebuchet MS" panose="020B0603020202020204" pitchFamily="34" charset="0"/>
              </a:rPr>
              <a:t>bulunan </a:t>
            </a:r>
            <a:r>
              <a:rPr lang="tr-TR" sz="2800" dirty="0">
                <a:latin typeface="Trebuchet MS" panose="020B0603020202020204" pitchFamily="34" charset="0"/>
              </a:rPr>
              <a:t>tek fazlı alaşımlardır.</a:t>
            </a:r>
          </a:p>
          <a:p>
            <a:pPr marL="457200" indent="-457200">
              <a:spcAft>
                <a:spcPts val="1200"/>
              </a:spcAft>
              <a:buClr>
                <a:schemeClr val="bg2">
                  <a:lumMod val="50000"/>
                </a:schemeClr>
              </a:buClr>
              <a:buFont typeface="Trebuchet MS" panose="020B0603020202020204" pitchFamily="34" charset="0"/>
              <a:buChar char="●"/>
            </a:pPr>
            <a:r>
              <a:rPr lang="tr-TR" sz="2800" dirty="0">
                <a:latin typeface="Trebuchet MS" panose="020B0603020202020204" pitchFamily="34" charset="0"/>
              </a:rPr>
              <a:t>Yaklaşık %35 üstünde Cr ile </a:t>
            </a:r>
            <a:r>
              <a:rPr lang="tr-TR" sz="2800" dirty="0" err="1" smtClean="0">
                <a:latin typeface="Trebuchet MS" panose="020B0603020202020204" pitchFamily="34" charset="0"/>
              </a:rPr>
              <a:t>mikroyapı</a:t>
            </a:r>
            <a:r>
              <a:rPr lang="tr-TR" sz="2800" dirty="0" smtClean="0">
                <a:latin typeface="Trebuchet MS" panose="020B0603020202020204" pitchFamily="34" charset="0"/>
              </a:rPr>
              <a:t> </a:t>
            </a:r>
            <a:r>
              <a:rPr lang="tr-TR" sz="2800" dirty="0">
                <a:latin typeface="Trebuchet MS" panose="020B0603020202020204" pitchFamily="34" charset="0"/>
              </a:rPr>
              <a:t>çift fazlı hale gelir</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
        <p:nvSpPr>
          <p:cNvPr id="5" name="Metin kutusu 2"/>
          <p:cNvSpPr txBox="1"/>
          <p:nvPr/>
        </p:nvSpPr>
        <p:spPr>
          <a:xfrm>
            <a:off x="251520" y="643335"/>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Nikel-krom alaşımları </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26915967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descr="Nickel-Chromium (Ni-Cr) Phase Diagram"/>
          <p:cNvPicPr>
            <a:picLocks noChangeAspect="1" noChangeArrowheads="1"/>
          </p:cNvPicPr>
          <p:nvPr/>
        </p:nvPicPr>
        <p:blipFill>
          <a:blip r:embed="rId2" cstate="print">
            <a:lum bright="-1000"/>
          </a:blip>
          <a:srcRect/>
          <a:stretch>
            <a:fillRect/>
          </a:stretch>
        </p:blipFill>
        <p:spPr bwMode="auto">
          <a:xfrm>
            <a:off x="4023386" y="3140968"/>
            <a:ext cx="4848555" cy="3510354"/>
          </a:xfrm>
          <a:prstGeom prst="rect">
            <a:avLst/>
          </a:prstGeom>
          <a:noFill/>
        </p:spPr>
      </p:pic>
      <p:sp>
        <p:nvSpPr>
          <p:cNvPr id="2" name="Metin kutusu 1"/>
          <p:cNvSpPr txBox="1"/>
          <p:nvPr/>
        </p:nvSpPr>
        <p:spPr>
          <a:xfrm>
            <a:off x="323528" y="1401013"/>
            <a:ext cx="8640960" cy="5262979"/>
          </a:xfrm>
          <a:prstGeom prst="rect">
            <a:avLst/>
          </a:prstGeom>
          <a:noFill/>
        </p:spPr>
        <p:txBody>
          <a:bodyPr wrap="square" rtlCol="0">
            <a:spAutoFit/>
          </a:bodyPr>
          <a:lstStyle/>
          <a:p>
            <a:r>
              <a:rPr lang="tr-TR" sz="2800" dirty="0" smtClean="0">
                <a:latin typeface="Trebuchet MS" pitchFamily="34" charset="0"/>
              </a:rPr>
              <a:t>Krom Nikel ile oda sıcaklığında yaklaşık %30’a kadar katı eriyik yapar.</a:t>
            </a:r>
          </a:p>
          <a:p>
            <a:r>
              <a:rPr lang="tr-TR" sz="2800" dirty="0" smtClean="0">
                <a:latin typeface="Trebuchet MS" pitchFamily="34" charset="0"/>
              </a:rPr>
              <a:t>Bu alaşımların benzersiz korozyon direnci krom ilavesi sayesindedir.</a:t>
            </a:r>
          </a:p>
          <a:p>
            <a:r>
              <a:rPr lang="tr-TR" sz="2800" dirty="0" smtClean="0">
                <a:latin typeface="Trebuchet MS" pitchFamily="34" charset="0"/>
              </a:rPr>
              <a:t>INCONEL 600 (%15.5Cr, </a:t>
            </a:r>
          </a:p>
          <a:p>
            <a:r>
              <a:rPr lang="tr-TR" sz="2800" dirty="0" smtClean="0">
                <a:latin typeface="Trebuchet MS" pitchFamily="34" charset="0"/>
              </a:rPr>
              <a:t>%8Fe) standart </a:t>
            </a:r>
          </a:p>
          <a:p>
            <a:r>
              <a:rPr lang="tr-TR" sz="2800" dirty="0" smtClean="0">
                <a:latin typeface="Trebuchet MS" pitchFamily="34" charset="0"/>
              </a:rPr>
              <a:t>bir mühendislik </a:t>
            </a:r>
          </a:p>
          <a:p>
            <a:r>
              <a:rPr lang="tr-TR" sz="2800" dirty="0" smtClean="0">
                <a:latin typeface="Trebuchet MS" pitchFamily="34" charset="0"/>
              </a:rPr>
              <a:t>malzemesidir.</a:t>
            </a:r>
          </a:p>
          <a:p>
            <a:r>
              <a:rPr lang="tr-TR" sz="2800" dirty="0" smtClean="0">
                <a:latin typeface="Trebuchet MS" pitchFamily="34" charset="0"/>
              </a:rPr>
              <a:t>INCONEL 601, </a:t>
            </a:r>
          </a:p>
          <a:p>
            <a:r>
              <a:rPr lang="tr-TR" sz="2800" dirty="0" smtClean="0">
                <a:latin typeface="Trebuchet MS" pitchFamily="34" charset="0"/>
              </a:rPr>
              <a:t>INCONEL 625 gibi </a:t>
            </a:r>
          </a:p>
          <a:p>
            <a:r>
              <a:rPr lang="tr-TR" sz="2800" dirty="0" smtClean="0">
                <a:latin typeface="Trebuchet MS" pitchFamily="34" charset="0"/>
              </a:rPr>
              <a:t>gelişmiş türleri de </a:t>
            </a:r>
          </a:p>
          <a:p>
            <a:r>
              <a:rPr lang="tr-TR" sz="2800" dirty="0" smtClean="0">
                <a:latin typeface="Trebuchet MS" pitchFamily="34" charset="0"/>
              </a:rPr>
              <a:t>vardır.</a:t>
            </a:r>
          </a:p>
        </p:txBody>
      </p:sp>
      <p:sp>
        <p:nvSpPr>
          <p:cNvPr id="3" name="Metin kutusu 2"/>
          <p:cNvSpPr txBox="1"/>
          <p:nvPr/>
        </p:nvSpPr>
        <p:spPr>
          <a:xfrm>
            <a:off x="323528" y="571327"/>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Nikel-krom alaşımları </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16121184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637" t="62153" r="53925" b="15492"/>
          <a:stretch/>
        </p:blipFill>
        <p:spPr bwMode="auto">
          <a:xfrm>
            <a:off x="5868144" y="4005064"/>
            <a:ext cx="2976331"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179512" y="476672"/>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Nikel-krom alaşımları </a:t>
            </a:r>
            <a:endParaRPr lang="tr-TR" sz="4400" dirty="0">
              <a:solidFill>
                <a:schemeClr val="accent2">
                  <a:lumMod val="50000"/>
                </a:schemeClr>
              </a:solidFill>
              <a:latin typeface="Trebuchet MS" panose="020B0603020202020204" pitchFamily="34" charset="0"/>
            </a:endParaRPr>
          </a:p>
        </p:txBody>
      </p:sp>
      <p:sp>
        <p:nvSpPr>
          <p:cNvPr id="2" name="Metin kutusu 1"/>
          <p:cNvSpPr txBox="1"/>
          <p:nvPr/>
        </p:nvSpPr>
        <p:spPr>
          <a:xfrm>
            <a:off x="251520" y="1268760"/>
            <a:ext cx="7920880" cy="3262432"/>
          </a:xfrm>
          <a:prstGeom prst="rect">
            <a:avLst/>
          </a:prstGeom>
          <a:noFill/>
        </p:spPr>
        <p:txBody>
          <a:bodyPr wrap="square" rtlCol="0">
            <a:spAutoFit/>
          </a:bodyPr>
          <a:lstStyle/>
          <a:p>
            <a:r>
              <a:rPr lang="tr-TR" sz="2800" b="1" dirty="0" smtClean="0">
                <a:latin typeface="Trebuchet MS" pitchFamily="34" charset="0"/>
              </a:rPr>
              <a:t>INCONEL 600</a:t>
            </a:r>
            <a:r>
              <a:rPr lang="tr-TR" sz="2800" b="1" dirty="0">
                <a:latin typeface="Trebuchet MS" pitchFamily="34" charset="0"/>
              </a:rPr>
              <a:t> </a:t>
            </a:r>
            <a:r>
              <a:rPr lang="tr-TR" sz="2800" dirty="0" smtClean="0">
                <a:latin typeface="Trebuchet MS" pitchFamily="34" charset="0"/>
              </a:rPr>
              <a:t>Özellikleri:</a:t>
            </a:r>
          </a:p>
          <a:p>
            <a:r>
              <a:rPr lang="tr-TR" sz="2800" dirty="0" smtClean="0">
                <a:latin typeface="Trebuchet MS" pitchFamily="34" charset="0"/>
              </a:rPr>
              <a:t>Yüksek sıcaklıklarda yüksek korozyon direnci</a:t>
            </a:r>
          </a:p>
          <a:p>
            <a:r>
              <a:rPr lang="tr-TR" sz="2800" dirty="0" smtClean="0">
                <a:latin typeface="Trebuchet MS" pitchFamily="34" charset="0"/>
              </a:rPr>
              <a:t>Yüksek mukavemet ve şekil verilebilirlik</a:t>
            </a:r>
            <a:endParaRPr lang="tr-TR" sz="2800" dirty="0">
              <a:latin typeface="Trebuchet MS" pitchFamily="34" charset="0"/>
            </a:endParaRPr>
          </a:p>
          <a:p>
            <a:pPr>
              <a:spcBef>
                <a:spcPts val="1200"/>
              </a:spcBef>
            </a:pPr>
            <a:r>
              <a:rPr lang="tr-TR" sz="2800" b="1" dirty="0" smtClean="0">
                <a:latin typeface="Trebuchet MS" pitchFamily="34" charset="0"/>
              </a:rPr>
              <a:t>Uygulamalar</a:t>
            </a:r>
          </a:p>
          <a:p>
            <a:r>
              <a:rPr lang="tr-TR" sz="2800" dirty="0" smtClean="0">
                <a:latin typeface="Trebuchet MS" pitchFamily="34" charset="0"/>
              </a:rPr>
              <a:t>Isı değiştiricilerinde tüp-boru</a:t>
            </a:r>
          </a:p>
          <a:p>
            <a:r>
              <a:rPr lang="tr-TR" sz="2800" dirty="0" smtClean="0">
                <a:latin typeface="Trebuchet MS" pitchFamily="34" charset="0"/>
              </a:rPr>
              <a:t>Kimya/gıda sektörü uygulamaları</a:t>
            </a:r>
          </a:p>
          <a:p>
            <a:r>
              <a:rPr lang="tr-TR" sz="2800" dirty="0" smtClean="0">
                <a:latin typeface="Trebuchet MS" pitchFamily="34" charset="0"/>
              </a:rPr>
              <a:t>Fırın parçaları</a:t>
            </a:r>
          </a:p>
        </p:txBody>
      </p:sp>
      <p:sp>
        <p:nvSpPr>
          <p:cNvPr id="7" name="6 Metin kutusu"/>
          <p:cNvSpPr txBox="1"/>
          <p:nvPr/>
        </p:nvSpPr>
        <p:spPr>
          <a:xfrm>
            <a:off x="251520" y="4658360"/>
            <a:ext cx="5688632" cy="1938992"/>
          </a:xfrm>
          <a:prstGeom prst="rect">
            <a:avLst/>
          </a:prstGeom>
          <a:noFill/>
        </p:spPr>
        <p:txBody>
          <a:bodyPr wrap="square" rtlCol="0">
            <a:spAutoFit/>
          </a:bodyPr>
          <a:lstStyle/>
          <a:p>
            <a:r>
              <a:rPr lang="tr-TR" sz="2400" dirty="0" err="1" smtClean="0">
                <a:latin typeface="Trebuchet MS" pitchFamily="34" charset="0"/>
              </a:rPr>
              <a:t>Inconel</a:t>
            </a:r>
            <a:r>
              <a:rPr lang="tr-TR" sz="2400" dirty="0" smtClean="0">
                <a:latin typeface="Trebuchet MS" pitchFamily="34" charset="0"/>
              </a:rPr>
              <a:t> 600 alaşımı:</a:t>
            </a:r>
          </a:p>
          <a:p>
            <a:r>
              <a:rPr lang="tr-TR" sz="2400" dirty="0" smtClean="0">
                <a:latin typeface="Trebuchet MS" pitchFamily="34" charset="0"/>
              </a:rPr>
              <a:t>1200</a:t>
            </a:r>
            <a:r>
              <a:rPr lang="tr-TR" sz="2400" dirty="0" smtClean="0">
                <a:latin typeface="Trebuchet MS" pitchFamily="34" charset="0"/>
                <a:sym typeface="Symbol"/>
              </a:rPr>
              <a:t></a:t>
            </a:r>
            <a:r>
              <a:rPr lang="tr-TR" sz="2400" dirty="0" smtClean="0">
                <a:latin typeface="Trebuchet MS" pitchFamily="34" charset="0"/>
              </a:rPr>
              <a:t>C’de 1 </a:t>
            </a:r>
            <a:r>
              <a:rPr lang="tr-TR" sz="2400" dirty="0" err="1" smtClean="0">
                <a:latin typeface="Trebuchet MS" pitchFamily="34" charset="0"/>
              </a:rPr>
              <a:t>st</a:t>
            </a:r>
            <a:r>
              <a:rPr lang="tr-TR" sz="2400" dirty="0" smtClean="0">
                <a:latin typeface="Trebuchet MS" pitchFamily="34" charset="0"/>
              </a:rPr>
              <a:t> + 870</a:t>
            </a:r>
            <a:r>
              <a:rPr lang="tr-TR" sz="2400" dirty="0" smtClean="0">
                <a:latin typeface="Trebuchet MS" pitchFamily="34" charset="0"/>
                <a:sym typeface="Symbol"/>
              </a:rPr>
              <a:t></a:t>
            </a:r>
            <a:r>
              <a:rPr lang="tr-TR" sz="2400" dirty="0" smtClean="0">
                <a:latin typeface="Trebuchet MS" pitchFamily="34" charset="0"/>
              </a:rPr>
              <a:t>C’de 4 </a:t>
            </a:r>
            <a:r>
              <a:rPr lang="tr-TR" sz="2400" dirty="0" err="1" smtClean="0">
                <a:latin typeface="Trebuchet MS" pitchFamily="34" charset="0"/>
              </a:rPr>
              <a:t>st</a:t>
            </a:r>
            <a:endParaRPr lang="tr-TR" sz="2400" dirty="0" smtClean="0">
              <a:latin typeface="Trebuchet MS" pitchFamily="34" charset="0"/>
            </a:endParaRPr>
          </a:p>
          <a:p>
            <a:r>
              <a:rPr lang="tr-TR" sz="2400" dirty="0" smtClean="0">
                <a:latin typeface="Trebuchet MS" pitchFamily="34" charset="0"/>
              </a:rPr>
              <a:t>Katı eriyik matris ve tane sınırlarında </a:t>
            </a:r>
            <a:r>
              <a:rPr lang="tr-TR" sz="2400" dirty="0" err="1" smtClean="0">
                <a:latin typeface="Trebuchet MS" pitchFamily="34" charset="0"/>
              </a:rPr>
              <a:t>Cr</a:t>
            </a:r>
            <a:r>
              <a:rPr lang="tr-TR" sz="2400" dirty="0" smtClean="0">
                <a:latin typeface="Trebuchet MS" pitchFamily="34" charset="0"/>
              </a:rPr>
              <a:t>-karbürler</a:t>
            </a:r>
          </a:p>
          <a:p>
            <a:r>
              <a:rPr lang="tr-TR" sz="2400" dirty="0" smtClean="0">
                <a:latin typeface="Trebuchet MS" pitchFamily="34" charset="0"/>
              </a:rPr>
              <a:t>Tane içlerinde Ti karbürler ve </a:t>
            </a:r>
            <a:r>
              <a:rPr lang="tr-TR" sz="2400" dirty="0" err="1" smtClean="0">
                <a:latin typeface="Trebuchet MS" pitchFamily="34" charset="0"/>
              </a:rPr>
              <a:t>nitrürler</a:t>
            </a:r>
            <a:endParaRPr lang="tr-TR" sz="2400" dirty="0">
              <a:latin typeface="Trebuchet MS" pitchFamily="34" charset="0"/>
            </a:endParaRPr>
          </a:p>
        </p:txBody>
      </p:sp>
    </p:spTree>
    <p:extLst>
      <p:ext uri="{BB962C8B-B14F-4D97-AF65-F5344CB8AC3E}">
        <p14:creationId xmlns:p14="http://schemas.microsoft.com/office/powerpoint/2010/main" val="129661600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23528" y="548680"/>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INVAR alaşımları</a:t>
            </a:r>
            <a:endParaRPr lang="tr-TR" sz="4400" dirty="0">
              <a:solidFill>
                <a:schemeClr val="accent2">
                  <a:lumMod val="50000"/>
                </a:schemeClr>
              </a:solidFill>
              <a:latin typeface="Trebuchet MS" panose="020B0603020202020204" pitchFamily="34" charset="0"/>
            </a:endParaRPr>
          </a:p>
        </p:txBody>
      </p:sp>
      <p:sp>
        <p:nvSpPr>
          <p:cNvPr id="6" name="Dikdörtgen 5"/>
          <p:cNvSpPr/>
          <p:nvPr/>
        </p:nvSpPr>
        <p:spPr>
          <a:xfrm>
            <a:off x="251520" y="1318121"/>
            <a:ext cx="8568952" cy="5262979"/>
          </a:xfrm>
          <a:prstGeom prst="rect">
            <a:avLst/>
          </a:prstGeom>
        </p:spPr>
        <p:txBody>
          <a:bodyPr wrap="square">
            <a:spAutoFit/>
          </a:bodyPr>
          <a:lstStyle/>
          <a:p>
            <a:pPr>
              <a:defRPr/>
            </a:pPr>
            <a:r>
              <a:rPr lang="tr-TR" sz="2800" dirty="0" smtClean="0">
                <a:latin typeface="Trebuchet MS" panose="020B0603020202020204" pitchFamily="34" charset="0"/>
              </a:rPr>
              <a:t>%36 </a:t>
            </a:r>
            <a:r>
              <a:rPr lang="tr-TR" sz="2800" dirty="0" err="1" smtClean="0">
                <a:latin typeface="Trebuchet MS" panose="020B0603020202020204" pitchFamily="34" charset="0"/>
              </a:rPr>
              <a:t>Ni</a:t>
            </a:r>
            <a:r>
              <a:rPr lang="tr-TR" sz="2800" dirty="0" smtClean="0">
                <a:latin typeface="Trebuchet MS" panose="020B0603020202020204" pitchFamily="34" charset="0"/>
              </a:rPr>
              <a:t> –Fe: tüm metaller arasında en düşük genleşme katsayısına sahiptir.</a:t>
            </a:r>
          </a:p>
          <a:p>
            <a:pPr>
              <a:defRPr/>
            </a:pPr>
            <a:r>
              <a:rPr lang="tr-TR" sz="2800" dirty="0" smtClean="0">
                <a:latin typeface="Trebuchet MS" panose="020B0603020202020204" pitchFamily="34" charset="0"/>
              </a:rPr>
              <a:t>Bu alaşımın ticari adı INVAR veya </a:t>
            </a:r>
            <a:r>
              <a:rPr lang="tr-TR" sz="2800" dirty="0" err="1" smtClean="0">
                <a:latin typeface="Trebuchet MS" panose="020B0603020202020204" pitchFamily="34" charset="0"/>
              </a:rPr>
              <a:t>Ni-Lo</a:t>
            </a:r>
            <a:r>
              <a:rPr lang="tr-TR" sz="2800" dirty="0" smtClean="0">
                <a:latin typeface="Trebuchet MS" panose="020B0603020202020204" pitchFamily="34" charset="0"/>
              </a:rPr>
              <a:t> 36’dır.</a:t>
            </a:r>
          </a:p>
          <a:p>
            <a:pPr>
              <a:defRPr/>
            </a:pPr>
            <a:r>
              <a:rPr lang="tr-TR" sz="2800" dirty="0" err="1" smtClean="0">
                <a:latin typeface="Trebuchet MS" panose="020B0603020202020204" pitchFamily="34" charset="0"/>
              </a:rPr>
              <a:t>Invar</a:t>
            </a:r>
            <a:r>
              <a:rPr lang="tr-TR" sz="2800" dirty="0" smtClean="0">
                <a:latin typeface="Trebuchet MS" panose="020B0603020202020204" pitchFamily="34" charset="0"/>
              </a:rPr>
              <a:t> alaşımın düşük genleşme katsayısı dar bir sıcaklık aralığındadır.</a:t>
            </a:r>
          </a:p>
          <a:p>
            <a:pPr>
              <a:defRPr/>
            </a:pPr>
            <a:r>
              <a:rPr lang="tr-TR" sz="2800" dirty="0" smtClean="0">
                <a:latin typeface="Trebuchet MS" panose="020B0603020202020204" pitchFamily="34" charset="0"/>
              </a:rPr>
              <a:t>Düşük genleşmeli </a:t>
            </a:r>
          </a:p>
          <a:p>
            <a:pPr>
              <a:defRPr/>
            </a:pPr>
            <a:r>
              <a:rPr lang="tr-TR" sz="2800" dirty="0" smtClean="0">
                <a:latin typeface="Trebuchet MS" panose="020B0603020202020204" pitchFamily="34" charset="0"/>
              </a:rPr>
              <a:t>alaşımlar ısıl genleşme </a:t>
            </a:r>
          </a:p>
          <a:p>
            <a:pPr>
              <a:defRPr/>
            </a:pPr>
            <a:r>
              <a:rPr lang="tr-TR" sz="2800" dirty="0" smtClean="0">
                <a:latin typeface="Trebuchet MS" panose="020B0603020202020204" pitchFamily="34" charset="0"/>
              </a:rPr>
              <a:t>arzu edilmeyen </a:t>
            </a:r>
          </a:p>
          <a:p>
            <a:pPr>
              <a:defRPr/>
            </a:pPr>
            <a:r>
              <a:rPr lang="tr-TR" sz="2800" dirty="0" smtClean="0">
                <a:latin typeface="Trebuchet MS" panose="020B0603020202020204" pitchFamily="34" charset="0"/>
              </a:rPr>
              <a:t>hareketli parçalarda, </a:t>
            </a:r>
          </a:p>
          <a:p>
            <a:pPr>
              <a:defRPr/>
            </a:pPr>
            <a:r>
              <a:rPr lang="tr-TR" sz="2800" dirty="0" smtClean="0">
                <a:latin typeface="Trebuchet MS" panose="020B0603020202020204" pitchFamily="34" charset="0"/>
              </a:rPr>
              <a:t>cam-metal </a:t>
            </a:r>
          </a:p>
          <a:p>
            <a:pPr>
              <a:defRPr/>
            </a:pPr>
            <a:r>
              <a:rPr lang="tr-TR" sz="2800" dirty="0" smtClean="0">
                <a:latin typeface="Trebuchet MS" panose="020B0603020202020204" pitchFamily="34" charset="0"/>
              </a:rPr>
              <a:t>bağlantılarında ve </a:t>
            </a:r>
          </a:p>
          <a:p>
            <a:pPr>
              <a:defRPr/>
            </a:pPr>
            <a:r>
              <a:rPr lang="tr-TR" sz="2800" dirty="0" smtClean="0">
                <a:latin typeface="Trebuchet MS" panose="020B0603020202020204" pitchFamily="34" charset="0"/>
              </a:rPr>
              <a:t>elektronik cihazlarda kullanılır.</a:t>
            </a:r>
          </a:p>
        </p:txBody>
      </p:sp>
      <p:pic>
        <p:nvPicPr>
          <p:cNvPr id="7" name="Picture 2"/>
          <p:cNvPicPr>
            <a:picLocks noChangeAspect="1"/>
          </p:cNvPicPr>
          <p:nvPr/>
        </p:nvPicPr>
        <p:blipFill rotWithShape="1">
          <a:blip r:embed="rId2" cstate="print"/>
          <a:srcRect t="5755" b="14396"/>
          <a:stretch/>
        </p:blipFill>
        <p:spPr bwMode="auto">
          <a:xfrm>
            <a:off x="4355976" y="3299481"/>
            <a:ext cx="4464496" cy="2721807"/>
          </a:xfrm>
          <a:prstGeom prst="rect">
            <a:avLst/>
          </a:prstGeom>
          <a:noFill/>
          <a:ln w="38100">
            <a:solidFill>
              <a:schemeClr val="bg1"/>
            </a:solidFill>
            <a:miter lim="800000"/>
            <a:headEnd/>
            <a:tailEnd/>
          </a:ln>
        </p:spPr>
      </p:pic>
    </p:spTree>
    <p:extLst>
      <p:ext uri="{BB962C8B-B14F-4D97-AF65-F5344CB8AC3E}">
        <p14:creationId xmlns:p14="http://schemas.microsoft.com/office/powerpoint/2010/main" val="12240003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
                    </a14:imgEffect>
                  </a14:imgLayer>
                </a14:imgProps>
              </a:ext>
            </a:extLst>
          </a:blip>
          <a:srcRect/>
          <a:stretch>
            <a:fillRect/>
          </a:stretch>
        </p:blipFill>
        <p:spPr bwMode="auto">
          <a:xfrm>
            <a:off x="5076056" y="3159762"/>
            <a:ext cx="3744417" cy="3581530"/>
          </a:xfrm>
          <a:prstGeom prst="rect">
            <a:avLst/>
          </a:prstGeom>
          <a:noFill/>
          <a:ln w="38100">
            <a:solidFill>
              <a:schemeClr val="bg1"/>
            </a:solidFill>
            <a:miter lim="800000"/>
            <a:headEnd/>
            <a:tailEnd/>
          </a:ln>
        </p:spPr>
      </p:pic>
      <p:sp>
        <p:nvSpPr>
          <p:cNvPr id="2" name="Metin kutusu 1"/>
          <p:cNvSpPr txBox="1"/>
          <p:nvPr/>
        </p:nvSpPr>
        <p:spPr>
          <a:xfrm>
            <a:off x="323528" y="548680"/>
            <a:ext cx="8136904"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anose="020B0603020202020204" pitchFamily="34" charset="0"/>
              </a:rPr>
              <a:t>Ni</a:t>
            </a:r>
            <a:r>
              <a:rPr lang="tr-TR" sz="4400" dirty="0" smtClean="0">
                <a:solidFill>
                  <a:schemeClr val="accent2">
                    <a:lumMod val="50000"/>
                  </a:schemeClr>
                </a:solidFill>
                <a:latin typeface="Trebuchet MS" panose="020B0603020202020204" pitchFamily="34" charset="0"/>
              </a:rPr>
              <a:t>-Fe-Cr alaşımları</a:t>
            </a:r>
            <a:endParaRPr lang="tr-TR" sz="4400" dirty="0">
              <a:solidFill>
                <a:schemeClr val="accent2">
                  <a:lumMod val="50000"/>
                </a:schemeClr>
              </a:solidFill>
              <a:latin typeface="Trebuchet MS" panose="020B0603020202020204" pitchFamily="34" charset="0"/>
            </a:endParaRPr>
          </a:p>
        </p:txBody>
      </p:sp>
      <p:sp>
        <p:nvSpPr>
          <p:cNvPr id="6" name="Dikdörtgen 5"/>
          <p:cNvSpPr/>
          <p:nvPr/>
        </p:nvSpPr>
        <p:spPr>
          <a:xfrm>
            <a:off x="323528" y="1404059"/>
            <a:ext cx="8640960" cy="4401205"/>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err="1">
                <a:latin typeface="Trebuchet MS" pitchFamily="34" charset="0"/>
              </a:rPr>
              <a:t>Ni</a:t>
            </a:r>
            <a:r>
              <a:rPr lang="tr-TR" sz="2800" dirty="0">
                <a:latin typeface="Trebuchet MS" pitchFamily="34" charset="0"/>
              </a:rPr>
              <a:t>-Fe-Cr faz sisteminde </a:t>
            </a:r>
            <a:r>
              <a:rPr lang="tr-TR" sz="2800" dirty="0" smtClean="0">
                <a:latin typeface="Trebuchet MS" pitchFamily="34" charset="0"/>
              </a:rPr>
              <a:t>gama </a:t>
            </a:r>
            <a:r>
              <a:rPr lang="tr-TR" sz="2800" dirty="0">
                <a:latin typeface="Trebuchet MS" pitchFamily="34" charset="0"/>
              </a:rPr>
              <a:t>faz alanı çok </a:t>
            </a:r>
            <a:r>
              <a:rPr lang="tr-TR" sz="2800" dirty="0" smtClean="0">
                <a:latin typeface="Trebuchet MS" pitchFamily="34" charset="0"/>
              </a:rPr>
              <a:t>geniş.</a:t>
            </a:r>
            <a:endParaRPr lang="tr-TR" sz="2800" dirty="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Faz diyagramının Fe köşesine doğru %40 </a:t>
            </a:r>
            <a:r>
              <a:rPr lang="tr-TR" sz="2800" dirty="0" err="1">
                <a:latin typeface="Trebuchet MS" pitchFamily="34" charset="0"/>
              </a:rPr>
              <a:t>Cr’a</a:t>
            </a:r>
            <a:r>
              <a:rPr lang="tr-TR" sz="2800" dirty="0">
                <a:latin typeface="Trebuchet MS" pitchFamily="34" charset="0"/>
              </a:rPr>
              <a:t> kadar uzanır.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Gama </a:t>
            </a:r>
            <a:r>
              <a:rPr lang="tr-TR" sz="2800" dirty="0">
                <a:latin typeface="Trebuchet MS" pitchFamily="34" charset="0"/>
              </a:rPr>
              <a:t>faz bölgesi birçok ticari </a:t>
            </a:r>
            <a:r>
              <a:rPr lang="tr-TR" sz="2800" dirty="0" smtClean="0">
                <a:latin typeface="Trebuchet MS" pitchFamily="34" charset="0"/>
              </a:rPr>
              <a:t>                 yüksek sıcak </a:t>
            </a:r>
            <a:r>
              <a:rPr lang="tr-TR" sz="2800" dirty="0">
                <a:latin typeface="Trebuchet MS" pitchFamily="34" charset="0"/>
              </a:rPr>
              <a:t>alaşımını </a:t>
            </a:r>
            <a:endParaRPr lang="tr-TR" sz="2800" dirty="0" smtClean="0">
              <a:latin typeface="Trebuchet MS" pitchFamily="34" charset="0"/>
            </a:endParaRPr>
          </a:p>
          <a:p>
            <a:pPr>
              <a:buClr>
                <a:schemeClr val="bg2">
                  <a:lumMod val="50000"/>
                </a:schemeClr>
              </a:buClr>
            </a:pPr>
            <a:r>
              <a:rPr lang="tr-TR" sz="2800" dirty="0">
                <a:latin typeface="Trebuchet MS" pitchFamily="34" charset="0"/>
              </a:rPr>
              <a:t> </a:t>
            </a:r>
            <a:r>
              <a:rPr lang="tr-TR" sz="2800" dirty="0" smtClean="0">
                <a:latin typeface="Trebuchet MS" pitchFamily="34" charset="0"/>
              </a:rPr>
              <a:t>    barındırır</a:t>
            </a:r>
            <a:r>
              <a:rPr lang="tr-TR" sz="2800" dirty="0">
                <a:latin typeface="Trebuchet MS" pitchFamily="34" charset="0"/>
              </a:rPr>
              <a:t>.</a:t>
            </a: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Bu alaşımlar ısıya dayanıklı </a:t>
            </a:r>
            <a:endParaRPr lang="tr-TR" sz="2800" dirty="0" smtClean="0">
              <a:latin typeface="Trebuchet MS" pitchFamily="34" charset="0"/>
            </a:endParaRPr>
          </a:p>
          <a:p>
            <a:pPr>
              <a:buClr>
                <a:schemeClr val="bg2">
                  <a:lumMod val="50000"/>
                </a:schemeClr>
              </a:buClr>
            </a:pPr>
            <a:r>
              <a:rPr lang="tr-TR" sz="2800" dirty="0" smtClean="0">
                <a:latin typeface="Trebuchet MS" pitchFamily="34" charset="0"/>
              </a:rPr>
              <a:t>    dökümler </a:t>
            </a:r>
            <a:r>
              <a:rPr lang="tr-TR" sz="2800" dirty="0">
                <a:latin typeface="Trebuchet MS" pitchFamily="34" charset="0"/>
              </a:rPr>
              <a:t>ve demir esaslı </a:t>
            </a:r>
            <a:endParaRPr lang="tr-TR" sz="2800" dirty="0" smtClean="0">
              <a:latin typeface="Trebuchet MS" pitchFamily="34" charset="0"/>
            </a:endParaRPr>
          </a:p>
          <a:p>
            <a:pPr>
              <a:buClr>
                <a:schemeClr val="bg2">
                  <a:lumMod val="50000"/>
                </a:schemeClr>
              </a:buClr>
            </a:pPr>
            <a:r>
              <a:rPr lang="tr-TR" sz="2800" dirty="0" smtClean="0">
                <a:latin typeface="Trebuchet MS" pitchFamily="34" charset="0"/>
              </a:rPr>
              <a:t>    süper </a:t>
            </a:r>
            <a:r>
              <a:rPr lang="tr-TR" sz="2800" dirty="0">
                <a:latin typeface="Trebuchet MS" pitchFamily="34" charset="0"/>
              </a:rPr>
              <a:t>alaşımlar şeklinde </a:t>
            </a:r>
            <a:endParaRPr lang="tr-TR" sz="2800" dirty="0" smtClean="0">
              <a:latin typeface="Trebuchet MS" pitchFamily="34" charset="0"/>
            </a:endParaRPr>
          </a:p>
          <a:p>
            <a:pPr>
              <a:buClr>
                <a:schemeClr val="bg2">
                  <a:lumMod val="50000"/>
                </a:schemeClr>
              </a:buClr>
            </a:pPr>
            <a:r>
              <a:rPr lang="tr-TR" sz="2800" dirty="0" smtClean="0">
                <a:latin typeface="Trebuchet MS" pitchFamily="34" charset="0"/>
              </a:rPr>
              <a:t>    2 </a:t>
            </a:r>
            <a:r>
              <a:rPr lang="tr-TR" sz="2800" dirty="0">
                <a:latin typeface="Trebuchet MS" pitchFamily="34" charset="0"/>
              </a:rPr>
              <a:t>gruba ayrılırlar</a:t>
            </a:r>
            <a:r>
              <a:rPr lang="tr-TR" sz="2800" dirty="0" smtClean="0">
                <a:latin typeface="Trebuchet MS" pitchFamily="34" charset="0"/>
              </a:rPr>
              <a:t>.</a:t>
            </a:r>
            <a:endParaRPr lang="tr-TR" sz="2800" dirty="0">
              <a:latin typeface="Trebuchet MS" pitchFamily="34" charset="0"/>
            </a:endParaRPr>
          </a:p>
        </p:txBody>
      </p:sp>
    </p:spTree>
    <p:extLst>
      <p:ext uri="{BB962C8B-B14F-4D97-AF65-F5344CB8AC3E}">
        <p14:creationId xmlns:p14="http://schemas.microsoft.com/office/powerpoint/2010/main" val="217276508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323528" y="715343"/>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Nikel-esaslı </a:t>
            </a:r>
            <a:r>
              <a:rPr lang="tr-TR" sz="4400" dirty="0" err="1" smtClean="0">
                <a:solidFill>
                  <a:schemeClr val="accent2">
                    <a:lumMod val="50000"/>
                  </a:schemeClr>
                </a:solidFill>
                <a:latin typeface="Trebuchet MS" panose="020B0603020202020204" pitchFamily="34" charset="0"/>
              </a:rPr>
              <a:t>süperalaşımlar</a:t>
            </a:r>
            <a:r>
              <a:rPr lang="tr-TR" sz="4400" dirty="0" smtClean="0">
                <a:solidFill>
                  <a:schemeClr val="accent2">
                    <a:lumMod val="50000"/>
                  </a:schemeClr>
                </a:solidFill>
                <a:latin typeface="Trebuchet MS" panose="020B0603020202020204" pitchFamily="34" charset="0"/>
              </a:rPr>
              <a:t> </a:t>
            </a:r>
            <a:endParaRPr lang="tr-TR" sz="4400" dirty="0">
              <a:solidFill>
                <a:schemeClr val="accent2">
                  <a:lumMod val="50000"/>
                </a:schemeClr>
              </a:solidFill>
              <a:latin typeface="Trebuchet MS" panose="020B0603020202020204" pitchFamily="34" charset="0"/>
            </a:endParaRPr>
          </a:p>
        </p:txBody>
      </p:sp>
      <p:sp>
        <p:nvSpPr>
          <p:cNvPr id="2" name="Metin kutusu 1"/>
          <p:cNvSpPr txBox="1"/>
          <p:nvPr/>
        </p:nvSpPr>
        <p:spPr>
          <a:xfrm>
            <a:off x="323528" y="1615440"/>
            <a:ext cx="8208912" cy="2677656"/>
          </a:xfrm>
          <a:prstGeom prst="rect">
            <a:avLst/>
          </a:prstGeom>
          <a:noFill/>
        </p:spPr>
        <p:txBody>
          <a:bodyPr wrap="square" rtlCol="0">
            <a:spAutoFit/>
          </a:bodyPr>
          <a:lstStyle/>
          <a:p>
            <a:r>
              <a:rPr lang="tr-TR" sz="2800" dirty="0" smtClean="0">
                <a:latin typeface="Trebuchet MS" pitchFamily="34" charset="0"/>
              </a:rPr>
              <a:t>Yüksek sıcaklık ısıya dayanıklı alaşımlar: yüksek sıcaklıklarda mukavemetlerini korurlar.</a:t>
            </a:r>
          </a:p>
          <a:p>
            <a:r>
              <a:rPr lang="tr-TR" sz="2800" dirty="0" smtClean="0">
                <a:latin typeface="Trebuchet MS" pitchFamily="34" charset="0"/>
              </a:rPr>
              <a:t>3 çeşit </a:t>
            </a:r>
            <a:r>
              <a:rPr lang="tr-TR" sz="2800" dirty="0" err="1" smtClean="0">
                <a:latin typeface="Trebuchet MS" pitchFamily="34" charset="0"/>
              </a:rPr>
              <a:t>Ni</a:t>
            </a:r>
            <a:r>
              <a:rPr lang="tr-TR" sz="2800" dirty="0" smtClean="0">
                <a:latin typeface="Trebuchet MS" pitchFamily="34" charset="0"/>
              </a:rPr>
              <a:t>-esaslı süper alaşım var:</a:t>
            </a:r>
          </a:p>
          <a:p>
            <a:r>
              <a:rPr lang="tr-TR" sz="2800" dirty="0" err="1" smtClean="0">
                <a:latin typeface="Trebuchet MS" pitchFamily="34" charset="0"/>
              </a:rPr>
              <a:t>Ni</a:t>
            </a:r>
            <a:r>
              <a:rPr lang="tr-TR" sz="2800" dirty="0" smtClean="0">
                <a:latin typeface="Trebuchet MS" pitchFamily="34" charset="0"/>
              </a:rPr>
              <a:t>-esaslı </a:t>
            </a:r>
            <a:r>
              <a:rPr lang="tr-TR" sz="2800" dirty="0" err="1" smtClean="0">
                <a:latin typeface="Trebuchet MS" pitchFamily="34" charset="0"/>
              </a:rPr>
              <a:t>süperalaşımlar</a:t>
            </a:r>
            <a:endParaRPr lang="tr-TR" sz="2800" dirty="0" smtClean="0">
              <a:latin typeface="Trebuchet MS" pitchFamily="34" charset="0"/>
            </a:endParaRPr>
          </a:p>
          <a:p>
            <a:r>
              <a:rPr lang="tr-TR" sz="2800" dirty="0" err="1" smtClean="0">
                <a:latin typeface="Trebuchet MS" pitchFamily="34" charset="0"/>
              </a:rPr>
              <a:t>Ni</a:t>
            </a:r>
            <a:r>
              <a:rPr lang="tr-TR" sz="2800" dirty="0" smtClean="0">
                <a:latin typeface="Trebuchet MS" pitchFamily="34" charset="0"/>
              </a:rPr>
              <a:t>-Fe esaslı </a:t>
            </a:r>
            <a:r>
              <a:rPr lang="tr-TR" sz="2800" dirty="0" err="1" smtClean="0">
                <a:latin typeface="Trebuchet MS" pitchFamily="34" charset="0"/>
              </a:rPr>
              <a:t>süperalaşımlar</a:t>
            </a:r>
            <a:endParaRPr lang="tr-TR" sz="2800" dirty="0" smtClean="0">
              <a:latin typeface="Trebuchet MS" pitchFamily="34" charset="0"/>
            </a:endParaRPr>
          </a:p>
          <a:p>
            <a:r>
              <a:rPr lang="tr-TR" sz="2800" dirty="0" err="1" smtClean="0">
                <a:latin typeface="Trebuchet MS" pitchFamily="34" charset="0"/>
              </a:rPr>
              <a:t>Co</a:t>
            </a:r>
            <a:r>
              <a:rPr lang="tr-TR" sz="2800" dirty="0" smtClean="0">
                <a:latin typeface="Trebuchet MS" pitchFamily="34" charset="0"/>
              </a:rPr>
              <a:t>-esaslı süper alaşımlar</a:t>
            </a: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901" t="48591" r="43212" b="25178"/>
          <a:stretch/>
        </p:blipFill>
        <p:spPr bwMode="auto">
          <a:xfrm>
            <a:off x="6084168" y="2870416"/>
            <a:ext cx="2448272" cy="3653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2871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79512" y="476672"/>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Nikel-esaslı </a:t>
            </a:r>
            <a:r>
              <a:rPr lang="tr-TR" sz="4400" dirty="0" err="1" smtClean="0">
                <a:solidFill>
                  <a:schemeClr val="accent2">
                    <a:lumMod val="50000"/>
                  </a:schemeClr>
                </a:solidFill>
                <a:latin typeface="Trebuchet MS" panose="020B0603020202020204" pitchFamily="34" charset="0"/>
              </a:rPr>
              <a:t>süperalaşımlar</a:t>
            </a:r>
            <a:r>
              <a:rPr lang="tr-TR" sz="4400" dirty="0" smtClean="0">
                <a:solidFill>
                  <a:schemeClr val="accent2">
                    <a:lumMod val="50000"/>
                  </a:schemeClr>
                </a:solidFill>
                <a:latin typeface="Trebuchet MS" panose="020B0603020202020204" pitchFamily="34" charset="0"/>
              </a:rPr>
              <a:t> </a:t>
            </a:r>
            <a:endParaRPr lang="tr-TR" sz="4400" dirty="0">
              <a:solidFill>
                <a:schemeClr val="accent2">
                  <a:lumMod val="50000"/>
                </a:schemeClr>
              </a:solidFill>
              <a:latin typeface="Trebuchet MS" panose="020B0603020202020204" pitchFamily="34" charset="0"/>
            </a:endParaRPr>
          </a:p>
        </p:txBody>
      </p:sp>
      <p:sp>
        <p:nvSpPr>
          <p:cNvPr id="2" name="Metin kutusu 1"/>
          <p:cNvSpPr txBox="1"/>
          <p:nvPr/>
        </p:nvSpPr>
        <p:spPr>
          <a:xfrm>
            <a:off x="323528" y="1246113"/>
            <a:ext cx="8424936" cy="5262979"/>
          </a:xfrm>
          <a:prstGeom prst="rect">
            <a:avLst/>
          </a:prstGeom>
          <a:noFill/>
        </p:spPr>
        <p:txBody>
          <a:bodyPr wrap="square" rtlCol="0">
            <a:spAutoFit/>
          </a:bodyPr>
          <a:lstStyle/>
          <a:p>
            <a:r>
              <a:rPr lang="tr-TR" sz="2800" dirty="0" smtClean="0">
                <a:latin typeface="Trebuchet MS" pitchFamily="34" charset="0"/>
              </a:rPr>
              <a:t>Bu alaşımlar, </a:t>
            </a:r>
          </a:p>
          <a:p>
            <a:r>
              <a:rPr lang="tr-TR" sz="2800" dirty="0" smtClean="0">
                <a:latin typeface="Trebuchet MS" pitchFamily="34" charset="0"/>
              </a:rPr>
              <a:t>Yüksek miktarda Cr ile birlikte,</a:t>
            </a:r>
          </a:p>
          <a:p>
            <a:r>
              <a:rPr lang="tr-TR" sz="2800" dirty="0" smtClean="0">
                <a:latin typeface="Trebuchet MS" pitchFamily="34" charset="0"/>
              </a:rPr>
              <a:t>Çökeltiler oluşturmak için Ti, Al ve</a:t>
            </a:r>
          </a:p>
          <a:p>
            <a:r>
              <a:rPr lang="tr-TR" sz="2800" dirty="0" err="1" smtClean="0">
                <a:latin typeface="Trebuchet MS" pitchFamily="34" charset="0"/>
              </a:rPr>
              <a:t>Mo</a:t>
            </a:r>
            <a:r>
              <a:rPr lang="tr-TR" sz="2800" dirty="0" smtClean="0">
                <a:latin typeface="Trebuchet MS" pitchFamily="34" charset="0"/>
              </a:rPr>
              <a:t>, </a:t>
            </a:r>
            <a:r>
              <a:rPr lang="tr-TR" sz="2800" dirty="0" err="1" smtClean="0">
                <a:latin typeface="Trebuchet MS" pitchFamily="34" charset="0"/>
              </a:rPr>
              <a:t>Co</a:t>
            </a:r>
            <a:r>
              <a:rPr lang="tr-TR" sz="2800" dirty="0" smtClean="0">
                <a:latin typeface="Trebuchet MS" pitchFamily="34" charset="0"/>
              </a:rPr>
              <a:t>, Nb, </a:t>
            </a:r>
            <a:r>
              <a:rPr lang="tr-TR" sz="2800" dirty="0" err="1" smtClean="0">
                <a:latin typeface="Trebuchet MS" pitchFamily="34" charset="0"/>
              </a:rPr>
              <a:t>Zr</a:t>
            </a:r>
            <a:r>
              <a:rPr lang="tr-TR" sz="2800" dirty="0" smtClean="0">
                <a:latin typeface="Trebuchet MS" pitchFamily="34" charset="0"/>
              </a:rPr>
              <a:t>, B ve Fe içerirler.</a:t>
            </a:r>
          </a:p>
          <a:p>
            <a:r>
              <a:rPr lang="tr-TR" sz="2800" dirty="0" err="1" smtClean="0">
                <a:latin typeface="Trebuchet MS" pitchFamily="34" charset="0"/>
              </a:rPr>
              <a:t>Mikroyapıları</a:t>
            </a:r>
            <a:r>
              <a:rPr lang="tr-TR" sz="2800" dirty="0" smtClean="0">
                <a:latin typeface="Trebuchet MS" pitchFamily="34" charset="0"/>
              </a:rPr>
              <a:t> karmaşıktır.</a:t>
            </a:r>
          </a:p>
          <a:p>
            <a:endParaRPr lang="tr-TR" sz="2800" dirty="0">
              <a:latin typeface="Trebuchet MS" pitchFamily="34" charset="0"/>
            </a:endParaRPr>
          </a:p>
          <a:p>
            <a:r>
              <a:rPr lang="tr-TR" sz="2800" dirty="0" smtClean="0">
                <a:latin typeface="Trebuchet MS" pitchFamily="34" charset="0"/>
              </a:rPr>
              <a:t>Uygulamalar</a:t>
            </a:r>
          </a:p>
          <a:p>
            <a:r>
              <a:rPr lang="tr-TR" sz="2800" dirty="0" smtClean="0">
                <a:latin typeface="Trebuchet MS" pitchFamily="34" charset="0"/>
              </a:rPr>
              <a:t>Uçak ve uzay araçları, uydular, roket motorları</a:t>
            </a:r>
          </a:p>
          <a:p>
            <a:r>
              <a:rPr lang="tr-TR" sz="2800" dirty="0" smtClean="0">
                <a:latin typeface="Trebuchet MS" pitchFamily="34" charset="0"/>
              </a:rPr>
              <a:t>Endüstriyel gaz türbinleri</a:t>
            </a:r>
          </a:p>
          <a:p>
            <a:r>
              <a:rPr lang="tr-TR" sz="2800" dirty="0" smtClean="0">
                <a:latin typeface="Trebuchet MS" pitchFamily="34" charset="0"/>
              </a:rPr>
              <a:t>Yüksek sıcaklık yapısal uygulamaları</a:t>
            </a:r>
          </a:p>
          <a:p>
            <a:r>
              <a:rPr lang="tr-TR" sz="2800" dirty="0" smtClean="0">
                <a:latin typeface="Trebuchet MS" pitchFamily="34" charset="0"/>
              </a:rPr>
              <a:t>Nükleer reaktörler, denizaltılar</a:t>
            </a:r>
          </a:p>
          <a:p>
            <a:r>
              <a:rPr lang="tr-TR" sz="2800" dirty="0" smtClean="0">
                <a:latin typeface="Trebuchet MS" pitchFamily="34" charset="0"/>
              </a:rPr>
              <a:t>Buhar jeneratörleri, petrokimya endüstrisi</a:t>
            </a:r>
          </a:p>
        </p:txBody>
      </p:sp>
    </p:spTree>
    <p:extLst>
      <p:ext uri="{BB962C8B-B14F-4D97-AF65-F5344CB8AC3E}">
        <p14:creationId xmlns:p14="http://schemas.microsoft.com/office/powerpoint/2010/main" val="38830544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23528" y="427311"/>
            <a:ext cx="8136904"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anose="020B0603020202020204" pitchFamily="34" charset="0"/>
              </a:rPr>
              <a:t>Ni</a:t>
            </a:r>
            <a:r>
              <a:rPr lang="tr-TR" sz="4400" dirty="0" smtClean="0">
                <a:solidFill>
                  <a:schemeClr val="accent2">
                    <a:lumMod val="50000"/>
                  </a:schemeClr>
                </a:solidFill>
                <a:latin typeface="Trebuchet MS" panose="020B0603020202020204" pitchFamily="34" charset="0"/>
              </a:rPr>
              <a:t>-esaslı </a:t>
            </a:r>
            <a:r>
              <a:rPr lang="tr-TR" sz="4400" dirty="0" err="1" smtClean="0">
                <a:solidFill>
                  <a:schemeClr val="accent2">
                    <a:lumMod val="50000"/>
                  </a:schemeClr>
                </a:solidFill>
                <a:latin typeface="Trebuchet MS" panose="020B0603020202020204" pitchFamily="34" charset="0"/>
              </a:rPr>
              <a:t>süperalaşımlar</a:t>
            </a:r>
            <a:endParaRPr lang="tr-TR" sz="4400" dirty="0">
              <a:solidFill>
                <a:schemeClr val="accent2">
                  <a:lumMod val="50000"/>
                </a:schemeClr>
              </a:solidFill>
              <a:latin typeface="Trebuchet MS" panose="020B0603020202020204" pitchFamily="34" charset="0"/>
            </a:endParaRPr>
          </a:p>
        </p:txBody>
      </p:sp>
      <p:sp>
        <p:nvSpPr>
          <p:cNvPr id="6" name="Dikdörtgen 5"/>
          <p:cNvSpPr/>
          <p:nvPr/>
        </p:nvSpPr>
        <p:spPr>
          <a:xfrm>
            <a:off x="251520" y="1119510"/>
            <a:ext cx="8636328" cy="5647700"/>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en önemli </a:t>
            </a:r>
            <a:r>
              <a:rPr lang="tr-TR" sz="2800" dirty="0" err="1" smtClean="0">
                <a:latin typeface="Trebuchet MS" panose="020B0603020202020204" pitchFamily="34" charset="0"/>
              </a:rPr>
              <a:t>süperalaşım</a:t>
            </a:r>
            <a:r>
              <a:rPr lang="tr-TR" sz="2800" dirty="0" smtClean="0">
                <a:latin typeface="Trebuchet MS" panose="020B0603020202020204" pitchFamily="34" charset="0"/>
              </a:rPr>
              <a:t> grubu.</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Ni</a:t>
            </a:r>
            <a:r>
              <a:rPr lang="en-US" sz="2800" dirty="0">
                <a:latin typeface="Trebuchet MS" panose="020B0603020202020204" pitchFamily="34" charset="0"/>
              </a:rPr>
              <a:t>,</a:t>
            </a:r>
            <a:r>
              <a:rPr lang="tr-TR" sz="2800" dirty="0">
                <a:latin typeface="Trebuchet MS" panose="020B0603020202020204" pitchFamily="34" charset="0"/>
              </a:rPr>
              <a:t> Cr</a:t>
            </a:r>
            <a:r>
              <a:rPr lang="en-US" sz="2800" dirty="0">
                <a:latin typeface="Trebuchet MS" panose="020B0603020202020204" pitchFamily="34" charset="0"/>
              </a:rPr>
              <a:t>, </a:t>
            </a:r>
            <a:r>
              <a:rPr lang="tr-TR" sz="2800" dirty="0" err="1">
                <a:latin typeface="Trebuchet MS" panose="020B0603020202020204" pitchFamily="34" charset="0"/>
              </a:rPr>
              <a:t>Co</a:t>
            </a:r>
            <a:r>
              <a:rPr lang="en-US" sz="2800" dirty="0">
                <a:latin typeface="Trebuchet MS" panose="020B0603020202020204" pitchFamily="34" charset="0"/>
              </a:rPr>
              <a:t>,</a:t>
            </a:r>
            <a:r>
              <a:rPr lang="tr-TR" sz="2800" dirty="0">
                <a:latin typeface="Trebuchet MS" panose="020B0603020202020204" pitchFamily="34" charset="0"/>
              </a:rPr>
              <a:t>Fe</a:t>
            </a:r>
            <a:r>
              <a:rPr lang="en-US" sz="2800" dirty="0">
                <a:latin typeface="Trebuchet MS" panose="020B0603020202020204" pitchFamily="34" charset="0"/>
              </a:rPr>
              <a:t>, </a:t>
            </a:r>
            <a:r>
              <a:rPr lang="tr-TR" sz="2800" dirty="0" err="1">
                <a:latin typeface="Trebuchet MS" panose="020B0603020202020204" pitchFamily="34" charset="0"/>
              </a:rPr>
              <a:t>Mo</a:t>
            </a:r>
            <a:r>
              <a:rPr lang="en-US" sz="2800" dirty="0">
                <a:latin typeface="Trebuchet MS" panose="020B0603020202020204" pitchFamily="34" charset="0"/>
              </a:rPr>
              <a:t>, </a:t>
            </a:r>
            <a:r>
              <a:rPr lang="tr-TR" sz="2800" dirty="0">
                <a:latin typeface="Trebuchet MS" panose="020B0603020202020204" pitchFamily="34" charset="0"/>
              </a:rPr>
              <a:t>W</a:t>
            </a:r>
            <a:r>
              <a:rPr lang="en-US" sz="2800" dirty="0">
                <a:latin typeface="Trebuchet MS" panose="020B0603020202020204" pitchFamily="34" charset="0"/>
              </a:rPr>
              <a:t> </a:t>
            </a:r>
            <a:r>
              <a:rPr lang="tr-TR" sz="2800" dirty="0" smtClean="0">
                <a:latin typeface="Trebuchet MS" panose="020B0603020202020204" pitchFamily="34" charset="0"/>
              </a:rPr>
              <a:t>ve Nb</a:t>
            </a:r>
            <a:r>
              <a:rPr lang="en-US" sz="2800" dirty="0" smtClean="0">
                <a:latin typeface="Trebuchet MS" panose="020B0603020202020204" pitchFamily="34" charset="0"/>
              </a:rPr>
              <a:t> </a:t>
            </a:r>
            <a:r>
              <a:rPr lang="tr-TR" sz="2800" dirty="0" smtClean="0">
                <a:latin typeface="Trebuchet MS" panose="020B0603020202020204" pitchFamily="34" charset="0"/>
              </a:rPr>
              <a:t>içerirler</a:t>
            </a:r>
            <a:r>
              <a:rPr lang="en-US" sz="2800" dirty="0" smtClean="0">
                <a:latin typeface="Trebuchet MS" panose="020B0603020202020204" pitchFamily="34" charset="0"/>
              </a:rPr>
              <a:t>.</a:t>
            </a:r>
            <a:r>
              <a:rPr lang="en-US" sz="2800" b="1" dirty="0" smtClean="0">
                <a:latin typeface="Trebuchet MS" panose="020B0603020202020204" pitchFamily="34" charset="0"/>
              </a:rPr>
              <a:t> </a:t>
            </a:r>
            <a:endParaRPr lang="tr-TR" sz="2800" b="1" dirty="0" smtClean="0">
              <a:latin typeface="Trebuchet MS" panose="020B0603020202020204"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b="1" dirty="0" smtClean="0">
                <a:latin typeface="Trebuchet MS" panose="020B0603020202020204" pitchFamily="34" charset="0"/>
              </a:rPr>
              <a:t>40’ın üzerinde işlem yaklaşık 30 adet döküm süper alaşımı vardır.</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Ni</a:t>
            </a:r>
            <a:r>
              <a:rPr lang="tr-TR" sz="2800" dirty="0" smtClean="0">
                <a:latin typeface="Trebuchet MS" panose="020B0603020202020204" pitchFamily="34" charset="0"/>
              </a:rPr>
              <a:t> </a:t>
            </a:r>
            <a:r>
              <a:rPr lang="tr-TR" sz="2800" dirty="0" err="1" smtClean="0">
                <a:latin typeface="Trebuchet MS" panose="020B0603020202020204" pitchFamily="34" charset="0"/>
              </a:rPr>
              <a:t>süperalaşımları</a:t>
            </a:r>
            <a:r>
              <a:rPr lang="tr-TR" sz="2800" dirty="0" smtClean="0">
                <a:latin typeface="Trebuchet MS" panose="020B0603020202020204" pitchFamily="34" charset="0"/>
              </a:rPr>
              <a:t> </a:t>
            </a:r>
            <a:r>
              <a:rPr lang="en-US" sz="2800" dirty="0" smtClean="0">
                <a:latin typeface="Trebuchet MS" panose="020B0603020202020204" pitchFamily="34" charset="0"/>
              </a:rPr>
              <a:t>1095°C</a:t>
            </a:r>
            <a:r>
              <a:rPr lang="tr-TR" sz="2800" dirty="0" smtClean="0">
                <a:latin typeface="Trebuchet MS" panose="020B0603020202020204" pitchFamily="34" charset="0"/>
              </a:rPr>
              <a:t>’ye kadar sıcaklıklarda kullanılabilirler.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 alaşımlar uçaklarda bir çok sistem ve donanımda kullanılırlar. </a:t>
            </a:r>
            <a:r>
              <a:rPr lang="tr-TR" sz="2800" dirty="0" err="1" smtClean="0">
                <a:latin typeface="Trebuchet MS" panose="020B0603020202020204" pitchFamily="34" charset="0"/>
              </a:rPr>
              <a:t>Manifoldlar</a:t>
            </a:r>
            <a:r>
              <a:rPr lang="tr-TR" sz="2800" dirty="0" smtClean="0">
                <a:latin typeface="Trebuchet MS" panose="020B0603020202020204" pitchFamily="34" charset="0"/>
              </a:rPr>
              <a:t>, kolektör bilezikleri, </a:t>
            </a:r>
            <a:r>
              <a:rPr lang="tr-TR" sz="2800" dirty="0" err="1" smtClean="0">
                <a:latin typeface="Trebuchet MS" panose="020B0603020202020204" pitchFamily="34" charset="0"/>
              </a:rPr>
              <a:t>egsoz</a:t>
            </a:r>
            <a:r>
              <a:rPr lang="tr-TR" sz="2800" dirty="0" smtClean="0">
                <a:latin typeface="Trebuchet MS" panose="020B0603020202020204" pitchFamily="34" charset="0"/>
              </a:rPr>
              <a:t> vanaları vb.</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Ni</a:t>
            </a:r>
            <a:r>
              <a:rPr lang="tr-TR" sz="2800" dirty="0" smtClean="0">
                <a:latin typeface="Trebuchet MS" panose="020B0603020202020204" pitchFamily="34" charset="0"/>
              </a:rPr>
              <a:t> süper alaşımları levha formunda yanma astarları, gaz türbin kutuları ve jet motorlarında kullanılır.</a:t>
            </a:r>
          </a:p>
        </p:txBody>
      </p:sp>
    </p:spTree>
    <p:extLst>
      <p:ext uri="{BB962C8B-B14F-4D97-AF65-F5344CB8AC3E}">
        <p14:creationId xmlns:p14="http://schemas.microsoft.com/office/powerpoint/2010/main" val="545013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51520" y="355303"/>
            <a:ext cx="8640960" cy="1200329"/>
          </a:xfrm>
          <a:prstGeom prst="rect">
            <a:avLst/>
          </a:prstGeom>
          <a:noFill/>
        </p:spPr>
        <p:txBody>
          <a:bodyPr wrap="square" rtlCol="0">
            <a:spAutoFit/>
          </a:bodyPr>
          <a:lstStyle/>
          <a:p>
            <a:r>
              <a:rPr lang="tr-TR" sz="3600" dirty="0" smtClean="0">
                <a:solidFill>
                  <a:schemeClr val="accent2">
                    <a:lumMod val="50000"/>
                  </a:schemeClr>
                </a:solidFill>
                <a:latin typeface="Trebuchet MS" panose="020B0603020202020204" pitchFamily="34" charset="0"/>
              </a:rPr>
              <a:t>Nikel </a:t>
            </a:r>
            <a:r>
              <a:rPr lang="tr-TR" sz="3600" dirty="0" err="1" smtClean="0">
                <a:solidFill>
                  <a:schemeClr val="accent2">
                    <a:lumMod val="50000"/>
                  </a:schemeClr>
                </a:solidFill>
                <a:latin typeface="Trebuchet MS" panose="020B0603020202020204" pitchFamily="34" charset="0"/>
              </a:rPr>
              <a:t>süperalaşımlarında</a:t>
            </a:r>
            <a:r>
              <a:rPr lang="tr-TR" sz="3600" dirty="0" smtClean="0">
                <a:solidFill>
                  <a:schemeClr val="accent2">
                    <a:lumMod val="50000"/>
                  </a:schemeClr>
                </a:solidFill>
                <a:latin typeface="Trebuchet MS" panose="020B0603020202020204" pitchFamily="34" charset="0"/>
              </a:rPr>
              <a:t> başlıca alaşım elementleri </a:t>
            </a:r>
            <a:endParaRPr lang="tr-TR" sz="3600" dirty="0">
              <a:solidFill>
                <a:schemeClr val="accent2">
                  <a:lumMod val="50000"/>
                </a:schemeClr>
              </a:solidFill>
              <a:latin typeface="Trebuchet MS" panose="020B0603020202020204" pitchFamily="34" charset="0"/>
            </a:endParaRPr>
          </a:p>
        </p:txBody>
      </p:sp>
      <p:pic>
        <p:nvPicPr>
          <p:cNvPr id="205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l="15742" t="36761" r="42129" b="12397"/>
          <a:stretch/>
        </p:blipFill>
        <p:spPr bwMode="auto">
          <a:xfrm>
            <a:off x="683568" y="1438999"/>
            <a:ext cx="7704856" cy="523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2213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1405220"/>
            <a:ext cx="8640960" cy="483209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Titanyum ve karbon bir arada ısıtıldığında Titanyum karbür (</a:t>
            </a:r>
            <a:r>
              <a:rPr lang="tr-TR" sz="2800" dirty="0" err="1" smtClean="0">
                <a:latin typeface="Trebuchet MS" pitchFamily="34" charset="0"/>
              </a:rPr>
              <a:t>TiC</a:t>
            </a:r>
            <a:r>
              <a:rPr lang="tr-TR" sz="2800" dirty="0" smtClean="0">
                <a:latin typeface="Trebuchet MS" pitchFamily="34" charset="0"/>
              </a:rPr>
              <a:t>) oluşur.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pik demirin üretiminde olduğu gibi </a:t>
            </a:r>
            <a:r>
              <a:rPr lang="tr-TR" sz="2800" dirty="0" err="1" smtClean="0">
                <a:latin typeface="Trebuchet MS" pitchFamily="34" charset="0"/>
              </a:rPr>
              <a:t>Ti’un</a:t>
            </a:r>
            <a:r>
              <a:rPr lang="tr-TR" sz="2800" dirty="0" smtClean="0">
                <a:latin typeface="Trebuchet MS" pitchFamily="34" charset="0"/>
              </a:rPr>
              <a:t> oksitli cevheri (</a:t>
            </a:r>
            <a:r>
              <a:rPr lang="tr-TR" sz="2800" dirty="0" err="1" smtClean="0">
                <a:latin typeface="Trebuchet MS" pitchFamily="34" charset="0"/>
              </a:rPr>
              <a:t>rutil</a:t>
            </a:r>
            <a:r>
              <a:rPr lang="tr-TR" sz="2800" dirty="0" smtClean="0">
                <a:latin typeface="Trebuchet MS" pitchFamily="34" charset="0"/>
              </a:rPr>
              <a:t>) yüksek fırında karbon ile </a:t>
            </a:r>
            <a:r>
              <a:rPr lang="tr-TR" sz="2800" dirty="0" err="1" smtClean="0">
                <a:latin typeface="Trebuchet MS" pitchFamily="34" charset="0"/>
              </a:rPr>
              <a:t>redüklenerek</a:t>
            </a:r>
            <a:r>
              <a:rPr lang="tr-TR" sz="2800" dirty="0" smtClean="0">
                <a:latin typeface="Trebuchet MS" pitchFamily="34" charset="0"/>
              </a:rPr>
              <a:t> üretilemez.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şartlarda saf titanyum elde etmek imkansızdır. Ayrıca, karbürün varlığı metali çok gevrek yapar.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TiO</a:t>
            </a:r>
            <a:r>
              <a:rPr lang="tr-TR" sz="2800" baseline="-25000" dirty="0" smtClean="0">
                <a:latin typeface="Trebuchet MS" pitchFamily="34" charset="0"/>
              </a:rPr>
              <a:t>2</a:t>
            </a:r>
            <a:r>
              <a:rPr lang="tr-TR" sz="2800" dirty="0" smtClean="0">
                <a:latin typeface="Trebuchet MS" pitchFamily="34" charset="0"/>
              </a:rPr>
              <a:t> </a:t>
            </a:r>
            <a:r>
              <a:rPr lang="tr-TR" sz="2800" dirty="0" err="1" smtClean="0">
                <a:latin typeface="Trebuchet MS" pitchFamily="34" charset="0"/>
              </a:rPr>
              <a:t>kovalent</a:t>
            </a:r>
            <a:r>
              <a:rPr lang="tr-TR" sz="2800" dirty="0" smtClean="0">
                <a:latin typeface="Trebuchet MS" pitchFamily="34" charset="0"/>
              </a:rPr>
              <a:t> bağlıdır ve bu nedenle elektroliz</a:t>
            </a:r>
          </a:p>
          <a:p>
            <a:pPr>
              <a:buClr>
                <a:schemeClr val="bg2">
                  <a:lumMod val="50000"/>
                </a:schemeClr>
              </a:buClr>
            </a:pPr>
            <a:r>
              <a:rPr lang="tr-TR" sz="2800" dirty="0" smtClean="0">
                <a:latin typeface="Trebuchet MS" pitchFamily="34" charset="0"/>
              </a:rPr>
              <a:t>     yöntemi ile de elde edilemez.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nedenle </a:t>
            </a:r>
            <a:r>
              <a:rPr lang="tr-TR" sz="2800" dirty="0" err="1" smtClean="0">
                <a:latin typeface="Trebuchet MS" pitchFamily="34" charset="0"/>
              </a:rPr>
              <a:t>redükleme</a:t>
            </a:r>
            <a:r>
              <a:rPr lang="tr-TR" sz="2800" dirty="0" smtClean="0">
                <a:latin typeface="Trebuchet MS" pitchFamily="34" charset="0"/>
              </a:rPr>
              <a:t> işi için farklı bir </a:t>
            </a:r>
            <a:r>
              <a:rPr lang="tr-TR" sz="2800" dirty="0" err="1" smtClean="0">
                <a:latin typeface="Trebuchet MS" pitchFamily="34" charset="0"/>
              </a:rPr>
              <a:t>redükleyici</a:t>
            </a:r>
            <a:r>
              <a:rPr lang="tr-TR" sz="2800" dirty="0" smtClean="0">
                <a:latin typeface="Trebuchet MS" pitchFamily="34" charset="0"/>
              </a:rPr>
              <a:t> kullanmak gerekir.</a:t>
            </a:r>
          </a:p>
        </p:txBody>
      </p:sp>
      <p:sp>
        <p:nvSpPr>
          <p:cNvPr id="3" name="Başlık 3"/>
          <p:cNvSpPr>
            <a:spLocks noGrp="1"/>
          </p:cNvSpPr>
          <p:nvPr>
            <p:ph type="title"/>
          </p:nvPr>
        </p:nvSpPr>
        <p:spPr>
          <a:xfrm>
            <a:off x="467544" y="764704"/>
            <a:ext cx="7344816" cy="594320"/>
          </a:xfrm>
        </p:spPr>
        <p:txBody>
          <a:bodyPr>
            <a:normAutofit fontScale="90000"/>
          </a:bodyPr>
          <a:lstStyle/>
          <a:p>
            <a:r>
              <a:rPr lang="tr-TR" dirty="0" smtClean="0">
                <a:latin typeface="Trebuchet MS" panose="020B0603020202020204" pitchFamily="34" charset="0"/>
              </a:rPr>
              <a:t>Titanyum üretimi</a:t>
            </a:r>
            <a:endParaRPr lang="tr-TR" dirty="0">
              <a:latin typeface="Trebuchet MS" panose="020B0603020202020204" pitchFamily="34" charset="0"/>
            </a:endParaRPr>
          </a:p>
        </p:txBody>
      </p:sp>
    </p:spTree>
    <p:extLst>
      <p:ext uri="{BB962C8B-B14F-4D97-AF65-F5344CB8AC3E}">
        <p14:creationId xmlns:p14="http://schemas.microsoft.com/office/powerpoint/2010/main" val="288949012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23528" y="548680"/>
            <a:ext cx="8136904"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anose="020B0603020202020204" pitchFamily="34" charset="0"/>
              </a:rPr>
              <a:t>Ni</a:t>
            </a:r>
            <a:r>
              <a:rPr lang="tr-TR" sz="4400" dirty="0" smtClean="0">
                <a:solidFill>
                  <a:schemeClr val="accent2">
                    <a:lumMod val="50000"/>
                  </a:schemeClr>
                </a:solidFill>
                <a:latin typeface="Trebuchet MS" panose="020B0603020202020204" pitchFamily="34" charset="0"/>
              </a:rPr>
              <a:t>-esaslı </a:t>
            </a:r>
            <a:r>
              <a:rPr lang="tr-TR" sz="4400" dirty="0" err="1" smtClean="0">
                <a:solidFill>
                  <a:schemeClr val="accent2">
                    <a:lumMod val="50000"/>
                  </a:schemeClr>
                </a:solidFill>
                <a:latin typeface="Trebuchet MS" panose="020B0603020202020204" pitchFamily="34" charset="0"/>
              </a:rPr>
              <a:t>süperalaşımlar</a:t>
            </a:r>
            <a:endParaRPr lang="tr-TR" sz="4400" dirty="0">
              <a:solidFill>
                <a:schemeClr val="accent2">
                  <a:lumMod val="50000"/>
                </a:schemeClr>
              </a:solidFill>
              <a:latin typeface="Trebuchet MS" panose="020B0603020202020204" pitchFamily="34" charset="0"/>
            </a:endParaRPr>
          </a:p>
        </p:txBody>
      </p:sp>
      <p:sp>
        <p:nvSpPr>
          <p:cNvPr id="6" name="Dikdörtgen 5"/>
          <p:cNvSpPr/>
          <p:nvPr/>
        </p:nvSpPr>
        <p:spPr>
          <a:xfrm>
            <a:off x="179512" y="1433624"/>
            <a:ext cx="8352928" cy="3539430"/>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Ni</a:t>
            </a:r>
            <a:r>
              <a:rPr lang="tr-TR" sz="2800" dirty="0" smtClean="0">
                <a:latin typeface="Trebuchet MS" panose="020B0603020202020204" pitchFamily="34" charset="0"/>
              </a:rPr>
              <a:t>-Cr-Al faz diyagramı bir çok nikel </a:t>
            </a:r>
            <a:r>
              <a:rPr lang="tr-TR" sz="2800" dirty="0" err="1" smtClean="0">
                <a:latin typeface="Trebuchet MS" panose="020B0603020202020204" pitchFamily="34" charset="0"/>
              </a:rPr>
              <a:t>süperalaşımındaki</a:t>
            </a:r>
            <a:r>
              <a:rPr lang="tr-TR" sz="2800" dirty="0" smtClean="0">
                <a:latin typeface="Trebuchet MS" panose="020B0603020202020204" pitchFamily="34" charset="0"/>
              </a:rPr>
              <a:t> sertleşme mekanizmasının temelini oluşturur.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 üçlü faz diyagramının</a:t>
            </a:r>
            <a:r>
              <a:rPr lang="en-US" sz="2800" dirty="0" smtClean="0">
                <a:latin typeface="Trebuchet MS" panose="020B0603020202020204" pitchFamily="34" charset="0"/>
              </a:rPr>
              <a:t> </a:t>
            </a:r>
            <a:r>
              <a:rPr lang="en-US" sz="2800" dirty="0">
                <a:latin typeface="Trebuchet MS" panose="020B0603020202020204" pitchFamily="34" charset="0"/>
              </a:rPr>
              <a:t>750°C </a:t>
            </a:r>
            <a:r>
              <a:rPr lang="tr-TR" sz="2800" dirty="0" smtClean="0">
                <a:latin typeface="Trebuchet MS" panose="020B0603020202020204" pitchFamily="34" charset="0"/>
              </a:rPr>
              <a:t>kesitinde</a:t>
            </a:r>
            <a:r>
              <a:rPr lang="en-US" sz="2800" dirty="0" smtClean="0">
                <a:latin typeface="Trebuchet MS" panose="020B0603020202020204" pitchFamily="34" charset="0"/>
              </a:rPr>
              <a:t> </a:t>
            </a:r>
            <a:r>
              <a:rPr lang="tr-TR" sz="2800" dirty="0" smtClean="0">
                <a:latin typeface="Trebuchet MS" panose="020B0603020202020204" pitchFamily="34" charset="0"/>
              </a:rPr>
              <a:t>%30 </a:t>
            </a:r>
            <a:r>
              <a:rPr lang="tr-TR" sz="2800" dirty="0" err="1" smtClean="0">
                <a:latin typeface="Trebuchet MS" panose="020B0603020202020204" pitchFamily="34" charset="0"/>
              </a:rPr>
              <a:t>Cr’a</a:t>
            </a:r>
            <a:r>
              <a:rPr lang="tr-TR" sz="2800" dirty="0" smtClean="0">
                <a:latin typeface="Trebuchet MS" panose="020B0603020202020204" pitchFamily="34" charset="0"/>
              </a:rPr>
              <a:t> kadar, gamma katı eriyiği </a:t>
            </a:r>
            <a:r>
              <a:rPr lang="en-US" sz="2800" dirty="0" smtClean="0">
                <a:latin typeface="Trebuchet MS" panose="020B0603020202020204" pitchFamily="34" charset="0"/>
              </a:rPr>
              <a:t>NiAl</a:t>
            </a:r>
            <a:r>
              <a:rPr lang="en-US" sz="2800" baseline="-25000" dirty="0" smtClean="0">
                <a:latin typeface="Trebuchet MS" panose="020B0603020202020204" pitchFamily="34" charset="0"/>
              </a:rPr>
              <a:t>3</a:t>
            </a:r>
            <a:r>
              <a:rPr lang="en-US" sz="2800" dirty="0" smtClean="0">
                <a:latin typeface="Trebuchet MS" panose="020B0603020202020204" pitchFamily="34" charset="0"/>
              </a:rPr>
              <a:t> </a:t>
            </a:r>
            <a:r>
              <a:rPr lang="tr-TR" sz="2800" dirty="0" smtClean="0">
                <a:latin typeface="Trebuchet MS" panose="020B0603020202020204" pitchFamily="34" charset="0"/>
              </a:rPr>
              <a:t>veya</a:t>
            </a:r>
            <a:r>
              <a:rPr lang="en-US" sz="2800" dirty="0" smtClean="0">
                <a:latin typeface="Trebuchet MS" panose="020B0603020202020204" pitchFamily="34" charset="0"/>
              </a:rPr>
              <a:t> </a:t>
            </a:r>
            <a:endParaRPr lang="tr-TR" sz="2800" dirty="0" smtClean="0">
              <a:latin typeface="Trebuchet MS" panose="020B0603020202020204" pitchFamily="34" charset="0"/>
            </a:endParaRPr>
          </a:p>
          <a:p>
            <a:pPr>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    </a:t>
            </a:r>
            <a:r>
              <a:rPr lang="en-US" sz="2800" dirty="0" smtClean="0">
                <a:latin typeface="Trebuchet MS" panose="020B0603020202020204" pitchFamily="34" charset="0"/>
              </a:rPr>
              <a:t>gamma </a:t>
            </a:r>
            <a:r>
              <a:rPr lang="en-US" sz="2800" dirty="0">
                <a:latin typeface="Trebuchet MS" panose="020B0603020202020204" pitchFamily="34" charset="0"/>
              </a:rPr>
              <a:t>prime (γ</a:t>
            </a:r>
            <a:r>
              <a:rPr lang="en-US" sz="2800" dirty="0" smtClean="0">
                <a:latin typeface="Trebuchet MS" panose="020B0603020202020204" pitchFamily="34" charset="0"/>
              </a:rPr>
              <a:t>′)</a:t>
            </a:r>
            <a:r>
              <a:rPr lang="tr-TR" sz="2800" dirty="0" smtClean="0">
                <a:latin typeface="Trebuchet MS" panose="020B0603020202020204" pitchFamily="34" charset="0"/>
              </a:rPr>
              <a:t> fazı ile </a:t>
            </a:r>
          </a:p>
          <a:p>
            <a:pPr>
              <a:buClr>
                <a:schemeClr val="bg2">
                  <a:lumMod val="50000"/>
                </a:schemeClr>
              </a:buClr>
            </a:pPr>
            <a:r>
              <a:rPr lang="tr-TR" sz="2800" dirty="0">
                <a:latin typeface="Trebuchet MS" panose="020B0603020202020204" pitchFamily="34" charset="0"/>
              </a:rPr>
              <a:t> </a:t>
            </a:r>
            <a:r>
              <a:rPr lang="tr-TR" sz="2800" dirty="0" smtClean="0">
                <a:latin typeface="Trebuchet MS" panose="020B0603020202020204" pitchFamily="34" charset="0"/>
              </a:rPr>
              <a:t>    çevrelenmiştir.</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endParaRPr lang="tr-TR" sz="2800" dirty="0" smtClean="0">
              <a:latin typeface="Trebuchet MS" panose="020B0603020202020204" pitchFamily="34" charset="0"/>
            </a:endParaRPr>
          </a:p>
        </p:txBody>
      </p:sp>
      <p:pic>
        <p:nvPicPr>
          <p:cNvPr id="7"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
                    </a14:imgEffect>
                  </a14:imgLayer>
                </a14:imgProps>
              </a:ext>
            </a:extLst>
          </a:blip>
          <a:srcRect r="6424"/>
          <a:stretch>
            <a:fillRect/>
          </a:stretch>
        </p:blipFill>
        <p:spPr bwMode="auto">
          <a:xfrm>
            <a:off x="4391980" y="3789040"/>
            <a:ext cx="4429271" cy="2780928"/>
          </a:xfrm>
          <a:prstGeom prst="rect">
            <a:avLst/>
          </a:prstGeom>
          <a:noFill/>
          <a:ln w="38100">
            <a:solidFill>
              <a:schemeClr val="bg1"/>
            </a:solidFill>
            <a:miter lim="800000"/>
            <a:headEnd/>
            <a:tailEnd/>
          </a:ln>
        </p:spPr>
      </p:pic>
    </p:spTree>
    <p:extLst>
      <p:ext uri="{BB962C8B-B14F-4D97-AF65-F5344CB8AC3E}">
        <p14:creationId xmlns:p14="http://schemas.microsoft.com/office/powerpoint/2010/main" val="3351529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23528" y="548680"/>
            <a:ext cx="8136904"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anose="020B0603020202020204" pitchFamily="34" charset="0"/>
              </a:rPr>
              <a:t>Ni</a:t>
            </a:r>
            <a:r>
              <a:rPr lang="tr-TR" sz="4400" dirty="0" smtClean="0">
                <a:solidFill>
                  <a:schemeClr val="accent2">
                    <a:lumMod val="50000"/>
                  </a:schemeClr>
                </a:solidFill>
                <a:latin typeface="Trebuchet MS" panose="020B0603020202020204" pitchFamily="34" charset="0"/>
              </a:rPr>
              <a:t>-esaslı </a:t>
            </a:r>
            <a:r>
              <a:rPr lang="tr-TR" sz="4400" dirty="0" err="1" smtClean="0">
                <a:solidFill>
                  <a:schemeClr val="accent2">
                    <a:lumMod val="50000"/>
                  </a:schemeClr>
                </a:solidFill>
                <a:latin typeface="Trebuchet MS" panose="020B0603020202020204" pitchFamily="34" charset="0"/>
              </a:rPr>
              <a:t>süperalaşımlar</a:t>
            </a:r>
            <a:endParaRPr lang="tr-TR" sz="4400" dirty="0">
              <a:solidFill>
                <a:schemeClr val="accent2">
                  <a:lumMod val="50000"/>
                </a:schemeClr>
              </a:solidFill>
              <a:latin typeface="Trebuchet MS" panose="020B0603020202020204" pitchFamily="34" charset="0"/>
            </a:endParaRPr>
          </a:p>
        </p:txBody>
      </p:sp>
      <p:sp>
        <p:nvSpPr>
          <p:cNvPr id="3" name="Dikdörtgen 2"/>
          <p:cNvSpPr/>
          <p:nvPr/>
        </p:nvSpPr>
        <p:spPr>
          <a:xfrm>
            <a:off x="317721" y="1385475"/>
            <a:ext cx="8568952" cy="5139869"/>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a:latin typeface="Trebuchet MS" panose="020B0603020202020204" pitchFamily="34" charset="0"/>
              </a:rPr>
              <a:t>Nikel parçalar için başlıca şekillendirme teknikleri dövme ve soğuk şekil vermedir.</a:t>
            </a:r>
          </a:p>
          <a:p>
            <a:pPr marL="457200" indent="-457200">
              <a:spcAft>
                <a:spcPts val="1200"/>
              </a:spcAft>
              <a:buClr>
                <a:schemeClr val="bg2">
                  <a:lumMod val="50000"/>
                </a:schemeClr>
              </a:buClr>
              <a:buFont typeface="Trebuchet MS" panose="020B0603020202020204" pitchFamily="34" charset="0"/>
              <a:buChar char="●"/>
            </a:pPr>
            <a:r>
              <a:rPr lang="tr-TR" sz="2800" dirty="0">
                <a:latin typeface="Trebuchet MS" panose="020B0603020202020204" pitchFamily="34" charset="0"/>
              </a:rPr>
              <a:t>Nikel alaşımlarının dövme işlemlerinin büyük çoğunluğu </a:t>
            </a:r>
            <a:r>
              <a:rPr lang="en-US" sz="2800" dirty="0" smtClean="0">
                <a:latin typeface="Trebuchet MS" panose="020B0603020202020204" pitchFamily="34" charset="0"/>
              </a:rPr>
              <a:t>870</a:t>
            </a:r>
            <a:r>
              <a:rPr lang="tr-TR" sz="2800" dirty="0" smtClean="0">
                <a:latin typeface="Trebuchet MS" panose="020B0603020202020204" pitchFamily="34" charset="0"/>
              </a:rPr>
              <a:t>-</a:t>
            </a:r>
            <a:r>
              <a:rPr lang="en-US" sz="2800" dirty="0" smtClean="0">
                <a:latin typeface="Trebuchet MS" panose="020B0603020202020204" pitchFamily="34" charset="0"/>
              </a:rPr>
              <a:t>1095°C</a:t>
            </a:r>
            <a:r>
              <a:rPr lang="tr-TR" sz="2800" dirty="0" smtClean="0">
                <a:latin typeface="Trebuchet MS" panose="020B0603020202020204" pitchFamily="34" charset="0"/>
              </a:rPr>
              <a:t> aralığında </a:t>
            </a:r>
            <a:r>
              <a:rPr lang="tr-TR" sz="2800" dirty="0">
                <a:latin typeface="Trebuchet MS" panose="020B0603020202020204" pitchFamily="34" charset="0"/>
              </a:rPr>
              <a:t>gerçekleştirilir.</a:t>
            </a:r>
          </a:p>
          <a:p>
            <a:pPr marL="457200" indent="-457200">
              <a:spcAft>
                <a:spcPts val="1200"/>
              </a:spcAft>
              <a:buClr>
                <a:schemeClr val="bg2">
                  <a:lumMod val="50000"/>
                </a:schemeClr>
              </a:buClr>
              <a:buFont typeface="Trebuchet MS" panose="020B0603020202020204" pitchFamily="34" charset="0"/>
              <a:buChar char="●"/>
            </a:pPr>
            <a:r>
              <a:rPr lang="tr-TR" sz="2800" dirty="0">
                <a:latin typeface="Trebuchet MS" panose="020B0603020202020204" pitchFamily="34" charset="0"/>
              </a:rPr>
              <a:t>Bazı nikel alaşımları yüksek sıcaklıklarda aşırı mukavemetlidir.  Bu yüzden dövme presi tane büyümesine neden olabilecek sık ara tavlara gerek olmaması için yeterli kapasitede  olmalıdır. Homojen tane yapısı ve optimum mekanik özelliklere ihtiyaç duyan süper alaşımlar için bu konu önemlidir</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Tree>
    <p:extLst>
      <p:ext uri="{BB962C8B-B14F-4D97-AF65-F5344CB8AC3E}">
        <p14:creationId xmlns:p14="http://schemas.microsoft.com/office/powerpoint/2010/main" val="396774156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23528" y="548680"/>
            <a:ext cx="8136904"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anose="020B0603020202020204" pitchFamily="34" charset="0"/>
              </a:rPr>
              <a:t>Ni</a:t>
            </a:r>
            <a:r>
              <a:rPr lang="tr-TR" sz="4400" dirty="0" smtClean="0">
                <a:solidFill>
                  <a:schemeClr val="accent2">
                    <a:lumMod val="50000"/>
                  </a:schemeClr>
                </a:solidFill>
                <a:latin typeface="Trebuchet MS" panose="020B0603020202020204" pitchFamily="34" charset="0"/>
              </a:rPr>
              <a:t>-esaslı </a:t>
            </a:r>
            <a:r>
              <a:rPr lang="tr-TR" sz="4400" dirty="0" err="1" smtClean="0">
                <a:solidFill>
                  <a:schemeClr val="accent2">
                    <a:lumMod val="50000"/>
                  </a:schemeClr>
                </a:solidFill>
                <a:latin typeface="Trebuchet MS" panose="020B0603020202020204" pitchFamily="34" charset="0"/>
              </a:rPr>
              <a:t>süperalaşımlar</a:t>
            </a:r>
            <a:endParaRPr lang="tr-TR" sz="4400" dirty="0">
              <a:solidFill>
                <a:schemeClr val="accent2">
                  <a:lumMod val="50000"/>
                </a:schemeClr>
              </a:solidFill>
              <a:latin typeface="Trebuchet MS" panose="020B0603020202020204" pitchFamily="34" charset="0"/>
            </a:endParaRPr>
          </a:p>
        </p:txBody>
      </p:sp>
      <p:pic>
        <p:nvPicPr>
          <p:cNvPr id="8"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Lst>
          </a:blip>
          <a:srcRect l="2032" t="24182" r="1381" b="1493"/>
          <a:stretch/>
        </p:blipFill>
        <p:spPr bwMode="auto">
          <a:xfrm>
            <a:off x="4067944" y="2608446"/>
            <a:ext cx="4876603" cy="3916898"/>
          </a:xfrm>
          <a:prstGeom prst="rect">
            <a:avLst/>
          </a:prstGeom>
          <a:noFill/>
          <a:ln w="38100">
            <a:solidFill>
              <a:schemeClr val="bg1"/>
            </a:solidFill>
            <a:miter lim="800000"/>
            <a:headEnd/>
            <a:tailEnd/>
          </a:ln>
        </p:spPr>
      </p:pic>
      <p:sp>
        <p:nvSpPr>
          <p:cNvPr id="4" name="Dikdörtgen 3"/>
          <p:cNvSpPr/>
          <p:nvPr/>
        </p:nvSpPr>
        <p:spPr>
          <a:xfrm>
            <a:off x="303639" y="1329877"/>
            <a:ext cx="3729978" cy="5262979"/>
          </a:xfrm>
          <a:prstGeom prst="rect">
            <a:avLst/>
          </a:prstGeom>
        </p:spPr>
        <p:txBody>
          <a:bodyPr wrap="square">
            <a:spAutoFit/>
          </a:bodyPr>
          <a:lstStyle/>
          <a:p>
            <a:r>
              <a:rPr lang="tr-TR" sz="2400" dirty="0">
                <a:latin typeface="Trebuchet MS" panose="020B0603020202020204" pitchFamily="34" charset="0"/>
              </a:rPr>
              <a:t>Bazı nikel alaşımlarının dövme sıcaklık aralığı oldukça dardır.  Düşük ısıl iletkenlikleri nedeniyle dövülen parça ile kalıp temas süresini en aza indirmek gerekir.</a:t>
            </a:r>
          </a:p>
          <a:p>
            <a:r>
              <a:rPr lang="tr-TR" sz="2400" dirty="0">
                <a:latin typeface="Trebuchet MS" panose="020B0603020202020204" pitchFamily="34" charset="0"/>
              </a:rPr>
              <a:t>Böylece çil etkisi ve yüzey çatlakları engellenir.  Sıcak şekillendirme operasyonlarında kükürt </a:t>
            </a:r>
            <a:r>
              <a:rPr lang="tr-TR" sz="2400" dirty="0" err="1">
                <a:latin typeface="Trebuchet MS" panose="020B0603020202020204" pitchFamily="34" charset="0"/>
              </a:rPr>
              <a:t>kontaminasyonuna</a:t>
            </a:r>
            <a:r>
              <a:rPr lang="tr-TR" sz="2400" dirty="0">
                <a:latin typeface="Trebuchet MS" panose="020B0603020202020204" pitchFamily="34" charset="0"/>
              </a:rPr>
              <a:t> izin verilmemelidir.</a:t>
            </a:r>
          </a:p>
        </p:txBody>
      </p:sp>
      <p:sp>
        <p:nvSpPr>
          <p:cNvPr id="3" name="Metin kutusu 2"/>
          <p:cNvSpPr txBox="1"/>
          <p:nvPr/>
        </p:nvSpPr>
        <p:spPr>
          <a:xfrm>
            <a:off x="4092740" y="1772816"/>
            <a:ext cx="4732587" cy="830997"/>
          </a:xfrm>
          <a:prstGeom prst="rect">
            <a:avLst/>
          </a:prstGeom>
          <a:noFill/>
        </p:spPr>
        <p:txBody>
          <a:bodyPr wrap="square" rtlCol="0">
            <a:spAutoFit/>
          </a:bodyPr>
          <a:lstStyle/>
          <a:p>
            <a:pPr algn="r"/>
            <a:r>
              <a:rPr lang="tr-TR" sz="2400" b="1" dirty="0" smtClean="0">
                <a:latin typeface="Trebuchet MS" panose="020B0603020202020204" pitchFamily="34" charset="0"/>
              </a:rPr>
              <a:t>Hafif ve ağır dövme işlemleri için sıcaklık aralıkları</a:t>
            </a:r>
            <a:endParaRPr lang="tr-TR" sz="2400" b="1" dirty="0">
              <a:latin typeface="Trebuchet MS" panose="020B0603020202020204" pitchFamily="34" charset="0"/>
            </a:endParaRPr>
          </a:p>
        </p:txBody>
      </p:sp>
    </p:spTree>
    <p:extLst>
      <p:ext uri="{BB962C8B-B14F-4D97-AF65-F5344CB8AC3E}">
        <p14:creationId xmlns:p14="http://schemas.microsoft.com/office/powerpoint/2010/main" val="156773832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51520" y="704890"/>
            <a:ext cx="8640960" cy="707886"/>
          </a:xfrm>
          <a:prstGeom prst="rect">
            <a:avLst/>
          </a:prstGeom>
          <a:noFill/>
        </p:spPr>
        <p:txBody>
          <a:bodyPr wrap="square" rtlCol="0">
            <a:spAutoFit/>
          </a:bodyPr>
          <a:lstStyle/>
          <a:p>
            <a:r>
              <a:rPr lang="tr-TR" sz="4000" dirty="0" smtClean="0">
                <a:solidFill>
                  <a:schemeClr val="accent2">
                    <a:lumMod val="50000"/>
                  </a:schemeClr>
                </a:solidFill>
                <a:latin typeface="Trebuchet MS" panose="020B0603020202020204" pitchFamily="34" charset="0"/>
              </a:rPr>
              <a:t>Nikel </a:t>
            </a:r>
            <a:r>
              <a:rPr lang="tr-TR" sz="4000" dirty="0" err="1" smtClean="0">
                <a:solidFill>
                  <a:schemeClr val="accent2">
                    <a:lumMod val="50000"/>
                  </a:schemeClr>
                </a:solidFill>
                <a:latin typeface="Trebuchet MS" panose="020B0603020202020204" pitchFamily="34" charset="0"/>
              </a:rPr>
              <a:t>süperalaşımlarında</a:t>
            </a:r>
            <a:r>
              <a:rPr lang="tr-TR" sz="4000" dirty="0" smtClean="0">
                <a:solidFill>
                  <a:schemeClr val="accent2">
                    <a:lumMod val="50000"/>
                  </a:schemeClr>
                </a:solidFill>
                <a:latin typeface="Trebuchet MS" panose="020B0603020202020204" pitchFamily="34" charset="0"/>
              </a:rPr>
              <a:t> </a:t>
            </a:r>
            <a:r>
              <a:rPr lang="tr-TR" sz="4000" dirty="0" err="1" smtClean="0">
                <a:solidFill>
                  <a:schemeClr val="accent2">
                    <a:lumMod val="50000"/>
                  </a:schemeClr>
                </a:solidFill>
                <a:latin typeface="Trebuchet MS" panose="020B0603020202020204" pitchFamily="34" charset="0"/>
              </a:rPr>
              <a:t>mikroyapı</a:t>
            </a:r>
            <a:r>
              <a:rPr lang="tr-TR" sz="4000" dirty="0" smtClean="0">
                <a:solidFill>
                  <a:schemeClr val="accent2">
                    <a:lumMod val="50000"/>
                  </a:schemeClr>
                </a:solidFill>
                <a:latin typeface="Trebuchet MS" panose="020B0603020202020204" pitchFamily="34" charset="0"/>
              </a:rPr>
              <a:t> </a:t>
            </a:r>
            <a:endParaRPr lang="tr-TR" sz="4000" dirty="0">
              <a:solidFill>
                <a:schemeClr val="accent2">
                  <a:lumMod val="50000"/>
                </a:schemeClr>
              </a:solidFill>
              <a:latin typeface="Trebuchet MS" panose="020B0603020202020204" pitchFamily="34"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22" t="9581"/>
          <a:stretch/>
        </p:blipFill>
        <p:spPr bwMode="auto">
          <a:xfrm>
            <a:off x="1106905" y="1556792"/>
            <a:ext cx="6993488" cy="495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2483768" y="1628800"/>
            <a:ext cx="5616624" cy="1323439"/>
          </a:xfrm>
          <a:prstGeom prst="rect">
            <a:avLst/>
          </a:prstGeom>
        </p:spPr>
        <p:txBody>
          <a:bodyPr wrap="square">
            <a:spAutoFit/>
          </a:bodyPr>
          <a:lstStyle/>
          <a:p>
            <a:pPr algn="r"/>
            <a:r>
              <a:rPr lang="en-US" sz="2000" b="1" dirty="0">
                <a:solidFill>
                  <a:schemeClr val="bg1"/>
                </a:solidFill>
                <a:latin typeface="Trebuchet MS" panose="020B0603020202020204" pitchFamily="34" charset="0"/>
              </a:rPr>
              <a:t>Grain structures of single-crystal, directionally </a:t>
            </a:r>
            <a:r>
              <a:rPr lang="en-US" sz="2000" b="1" dirty="0" smtClean="0">
                <a:solidFill>
                  <a:schemeClr val="bg1"/>
                </a:solidFill>
                <a:latin typeface="Trebuchet MS" panose="020B0603020202020204" pitchFamily="34" charset="0"/>
              </a:rPr>
              <a:t>solidified,</a:t>
            </a:r>
            <a:r>
              <a:rPr lang="tr-TR" sz="2000" b="1" dirty="0" smtClean="0">
                <a:solidFill>
                  <a:schemeClr val="bg1"/>
                </a:solidFill>
                <a:latin typeface="Trebuchet MS" panose="020B0603020202020204" pitchFamily="34" charset="0"/>
              </a:rPr>
              <a:t> </a:t>
            </a:r>
          </a:p>
          <a:p>
            <a:pPr algn="r"/>
            <a:r>
              <a:rPr lang="tr-TR" sz="2000" b="1" dirty="0" err="1" smtClean="0">
                <a:solidFill>
                  <a:schemeClr val="bg1"/>
                </a:solidFill>
                <a:latin typeface="Trebuchet MS" panose="020B0603020202020204" pitchFamily="34" charset="0"/>
              </a:rPr>
              <a:t>conventionally</a:t>
            </a:r>
            <a:r>
              <a:rPr lang="tr-TR" sz="2000" b="1" dirty="0" smtClean="0">
                <a:solidFill>
                  <a:schemeClr val="bg1"/>
                </a:solidFill>
                <a:latin typeface="Trebuchet MS" panose="020B0603020202020204" pitchFamily="34" charset="0"/>
              </a:rPr>
              <a:t> </a:t>
            </a:r>
            <a:r>
              <a:rPr lang="tr-TR" sz="2000" b="1" dirty="0" err="1">
                <a:solidFill>
                  <a:schemeClr val="bg1"/>
                </a:solidFill>
                <a:latin typeface="Trebuchet MS" panose="020B0603020202020204" pitchFamily="34" charset="0"/>
              </a:rPr>
              <a:t>cast</a:t>
            </a:r>
            <a:r>
              <a:rPr lang="tr-TR" sz="2000" b="1" dirty="0">
                <a:solidFill>
                  <a:schemeClr val="bg1"/>
                </a:solidFill>
                <a:latin typeface="Trebuchet MS" panose="020B0603020202020204" pitchFamily="34" charset="0"/>
              </a:rPr>
              <a:t> </a:t>
            </a:r>
            <a:endParaRPr lang="tr-TR" sz="2000" b="1" dirty="0" smtClean="0">
              <a:solidFill>
                <a:schemeClr val="bg1"/>
              </a:solidFill>
              <a:latin typeface="Trebuchet MS" panose="020B0603020202020204" pitchFamily="34" charset="0"/>
            </a:endParaRPr>
          </a:p>
          <a:p>
            <a:pPr algn="r"/>
            <a:r>
              <a:rPr lang="tr-TR" sz="2000" b="1" dirty="0" err="1" smtClean="0">
                <a:solidFill>
                  <a:schemeClr val="bg1"/>
                </a:solidFill>
                <a:latin typeface="Trebuchet MS" panose="020B0603020202020204" pitchFamily="34" charset="0"/>
              </a:rPr>
              <a:t>turbine</a:t>
            </a:r>
            <a:r>
              <a:rPr lang="tr-TR" sz="2000" b="1" dirty="0" smtClean="0">
                <a:solidFill>
                  <a:schemeClr val="bg1"/>
                </a:solidFill>
                <a:latin typeface="Trebuchet MS" panose="020B0603020202020204" pitchFamily="34" charset="0"/>
              </a:rPr>
              <a:t> </a:t>
            </a:r>
            <a:r>
              <a:rPr lang="tr-TR" sz="2000" b="1" dirty="0" err="1">
                <a:solidFill>
                  <a:schemeClr val="bg1"/>
                </a:solidFill>
                <a:latin typeface="Trebuchet MS" panose="020B0603020202020204" pitchFamily="34" charset="0"/>
              </a:rPr>
              <a:t>blades</a:t>
            </a:r>
            <a:r>
              <a:rPr lang="tr-TR" sz="2000" b="1" dirty="0">
                <a:solidFill>
                  <a:schemeClr val="bg1"/>
                </a:solidFill>
                <a:latin typeface="Trebuchet MS" panose="020B0603020202020204" pitchFamily="34" charset="0"/>
              </a:rPr>
              <a:t>.</a:t>
            </a:r>
          </a:p>
        </p:txBody>
      </p:sp>
    </p:spTree>
    <p:extLst>
      <p:ext uri="{BB962C8B-B14F-4D97-AF65-F5344CB8AC3E}">
        <p14:creationId xmlns:p14="http://schemas.microsoft.com/office/powerpoint/2010/main" val="41323090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0959" y="542290"/>
            <a:ext cx="8640960" cy="1446550"/>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 esaslı </a:t>
            </a:r>
            <a:r>
              <a:rPr lang="tr-TR" sz="4400" dirty="0" err="1" smtClean="0">
                <a:solidFill>
                  <a:schemeClr val="accent2">
                    <a:lumMod val="50000"/>
                  </a:schemeClr>
                </a:solidFill>
                <a:latin typeface="Trebuchet MS" panose="020B0603020202020204" pitchFamily="34" charset="0"/>
              </a:rPr>
              <a:t>süperalaşımların</a:t>
            </a:r>
            <a:r>
              <a:rPr lang="tr-TR" sz="4400" dirty="0" smtClean="0">
                <a:solidFill>
                  <a:schemeClr val="accent2">
                    <a:lumMod val="50000"/>
                  </a:schemeClr>
                </a:solidFill>
                <a:latin typeface="Trebuchet MS" panose="020B0603020202020204" pitchFamily="34" charset="0"/>
              </a:rPr>
              <a:t> tek kristal uygulamaları</a:t>
            </a:r>
            <a:endParaRPr lang="tr-TR" sz="4400" dirty="0">
              <a:solidFill>
                <a:schemeClr val="accent2">
                  <a:lumMod val="50000"/>
                </a:schemeClr>
              </a:solidFill>
              <a:latin typeface="Trebuchet MS" panose="020B0603020202020204" pitchFamily="34" charset="0"/>
            </a:endParaRPr>
          </a:p>
        </p:txBody>
      </p:sp>
      <p:sp>
        <p:nvSpPr>
          <p:cNvPr id="3" name="Metin kutusu 2"/>
          <p:cNvSpPr txBox="1"/>
          <p:nvPr/>
        </p:nvSpPr>
        <p:spPr>
          <a:xfrm>
            <a:off x="467544" y="2118335"/>
            <a:ext cx="8280920" cy="2554545"/>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Normal süper alaşımlarının en az 50 </a:t>
            </a:r>
            <a:r>
              <a:rPr lang="tr-TR" sz="2800" dirty="0" smtClean="0">
                <a:latin typeface="Trebuchet MS" panose="020B0603020202020204" pitchFamily="34" charset="0"/>
                <a:sym typeface="Symbol"/>
              </a:rPr>
              <a:t></a:t>
            </a:r>
            <a:r>
              <a:rPr lang="tr-TR" sz="2800" dirty="0" smtClean="0">
                <a:latin typeface="Trebuchet MS" pitchFamily="34" charset="0"/>
              </a:rPr>
              <a:t>C üstünde kullanılmaları mümkündür.</a:t>
            </a:r>
          </a:p>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Aerofolyoların</a:t>
            </a:r>
            <a:r>
              <a:rPr lang="tr-TR" sz="2800" dirty="0" smtClean="0">
                <a:latin typeface="Trebuchet MS" pitchFamily="34" charset="0"/>
              </a:rPr>
              <a:t>, gaz türbin motorlarının imalatında kullanılırlar.</a:t>
            </a:r>
          </a:p>
          <a:p>
            <a:pPr marL="457200" indent="-457200">
              <a:spcAft>
                <a:spcPts val="1200"/>
              </a:spcAft>
              <a:buClr>
                <a:schemeClr val="bg2">
                  <a:lumMod val="50000"/>
                </a:schemeClr>
              </a:buClr>
              <a:buFont typeface="Trebuchet MS" panose="020B0603020202020204" pitchFamily="34" charset="0"/>
              <a:buChar char="●"/>
            </a:pPr>
            <a:endParaRPr lang="tr-TR" sz="2800" dirty="0">
              <a:latin typeface="Trebuchet MS" pitchFamily="34" charset="0"/>
            </a:endParaRPr>
          </a:p>
        </p:txBody>
      </p:sp>
    </p:spTree>
    <p:extLst>
      <p:ext uri="{BB962C8B-B14F-4D97-AF65-F5344CB8AC3E}">
        <p14:creationId xmlns:p14="http://schemas.microsoft.com/office/powerpoint/2010/main" val="111495144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79512" y="632882"/>
            <a:ext cx="8856984" cy="707886"/>
          </a:xfrm>
          <a:prstGeom prst="rect">
            <a:avLst/>
          </a:prstGeom>
          <a:noFill/>
        </p:spPr>
        <p:txBody>
          <a:bodyPr wrap="square" rtlCol="0">
            <a:spAutoFit/>
          </a:bodyPr>
          <a:lstStyle/>
          <a:p>
            <a:r>
              <a:rPr lang="tr-TR" sz="4000" dirty="0" smtClean="0">
                <a:solidFill>
                  <a:schemeClr val="accent2">
                    <a:lumMod val="50000"/>
                  </a:schemeClr>
                </a:solidFill>
                <a:latin typeface="Trebuchet MS" panose="020B0603020202020204" pitchFamily="34" charset="0"/>
              </a:rPr>
              <a:t>Nikel-demir </a:t>
            </a:r>
            <a:r>
              <a:rPr lang="tr-TR" sz="4000" dirty="0" err="1" smtClean="0">
                <a:solidFill>
                  <a:schemeClr val="accent2">
                    <a:lumMod val="50000"/>
                  </a:schemeClr>
                </a:solidFill>
                <a:latin typeface="Trebuchet MS" panose="020B0603020202020204" pitchFamily="34" charset="0"/>
              </a:rPr>
              <a:t>süperalaşımları</a:t>
            </a:r>
            <a:r>
              <a:rPr lang="tr-TR" sz="4000" dirty="0" smtClean="0">
                <a:solidFill>
                  <a:schemeClr val="accent2">
                    <a:lumMod val="50000"/>
                  </a:schemeClr>
                </a:solidFill>
                <a:latin typeface="Trebuchet MS" panose="020B0603020202020204" pitchFamily="34" charset="0"/>
              </a:rPr>
              <a:t> </a:t>
            </a:r>
            <a:endParaRPr lang="tr-TR" sz="4000" dirty="0">
              <a:solidFill>
                <a:schemeClr val="accent2">
                  <a:lumMod val="50000"/>
                </a:schemeClr>
              </a:solidFill>
              <a:latin typeface="Trebuchet MS" panose="020B0603020202020204" pitchFamily="34" charset="0"/>
            </a:endParaRPr>
          </a:p>
        </p:txBody>
      </p:sp>
      <p:sp>
        <p:nvSpPr>
          <p:cNvPr id="2" name="Metin kutusu 1"/>
          <p:cNvSpPr txBox="1"/>
          <p:nvPr/>
        </p:nvSpPr>
        <p:spPr>
          <a:xfrm>
            <a:off x="251520" y="1476067"/>
            <a:ext cx="8640960" cy="4832092"/>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Demir daha ucuz olduğundan kısmen </a:t>
            </a:r>
            <a:r>
              <a:rPr lang="tr-TR" sz="2800" dirty="0" err="1">
                <a:latin typeface="Trebuchet MS" panose="020B0603020202020204" pitchFamily="34" charset="0"/>
              </a:rPr>
              <a:t>Ni</a:t>
            </a:r>
            <a:r>
              <a:rPr lang="tr-TR" sz="2800" dirty="0">
                <a:latin typeface="Trebuchet MS" panose="020B0603020202020204" pitchFamily="34" charset="0"/>
              </a:rPr>
              <a:t> yerine kullanılır.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Nikel esaslı süper alaşımlara göre özellikleri düşürür.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 nedenle </a:t>
            </a:r>
            <a:r>
              <a:rPr lang="tr-TR" sz="2800" dirty="0" err="1" smtClean="0">
                <a:latin typeface="Trebuchet MS" panose="020B0603020202020204" pitchFamily="34" charset="0"/>
              </a:rPr>
              <a:t>Ni</a:t>
            </a:r>
            <a:r>
              <a:rPr lang="tr-TR" sz="2800" dirty="0" smtClean="0">
                <a:latin typeface="Trebuchet MS" panose="020B0603020202020204" pitchFamily="34" charset="0"/>
              </a:rPr>
              <a:t>-Fe </a:t>
            </a:r>
            <a:r>
              <a:rPr lang="tr-TR" sz="2800" dirty="0" err="1" smtClean="0">
                <a:latin typeface="Trebuchet MS" panose="020B0603020202020204" pitchFamily="34" charset="0"/>
              </a:rPr>
              <a:t>süperalaşımları</a:t>
            </a:r>
            <a:r>
              <a:rPr lang="tr-TR" sz="2800" dirty="0" smtClean="0">
                <a:latin typeface="Trebuchet MS" panose="020B0603020202020204" pitchFamily="34" charset="0"/>
              </a:rPr>
              <a:t> düşük sıcaklıklarda kullanılır.</a:t>
            </a:r>
          </a:p>
          <a:p>
            <a:pPr marL="457200" indent="-457200">
              <a:buClr>
                <a:schemeClr val="bg2">
                  <a:lumMod val="50000"/>
                </a:schemeClr>
              </a:buClr>
              <a:buFont typeface="Trebuchet MS" panose="020B0603020202020204" pitchFamily="34" charset="0"/>
              <a:buChar char="●"/>
            </a:pP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Ni</a:t>
            </a:r>
            <a:r>
              <a:rPr lang="tr-TR" sz="2800" dirty="0" smtClean="0">
                <a:latin typeface="Trebuchet MS" panose="020B0603020202020204" pitchFamily="34" charset="0"/>
              </a:rPr>
              <a:t>-Fe </a:t>
            </a:r>
            <a:r>
              <a:rPr lang="tr-TR" sz="2800" dirty="0" err="1" smtClean="0">
                <a:latin typeface="Trebuchet MS" panose="020B0603020202020204" pitchFamily="34" charset="0"/>
              </a:rPr>
              <a:t>süperalaşımları</a:t>
            </a:r>
            <a:r>
              <a:rPr lang="tr-TR" sz="2800" dirty="0">
                <a:latin typeface="Trebuchet MS" panose="020B0603020202020204" pitchFamily="34" charset="0"/>
              </a:rPr>
              <a:t> </a:t>
            </a:r>
            <a:r>
              <a:rPr lang="tr-TR" sz="2800" dirty="0" smtClean="0">
                <a:latin typeface="Trebuchet MS" panose="020B0603020202020204" pitchFamily="34" charset="0"/>
              </a:rPr>
              <a:t>%25-45 </a:t>
            </a:r>
            <a:r>
              <a:rPr lang="tr-TR" sz="2800" dirty="0" err="1" smtClean="0">
                <a:latin typeface="Trebuchet MS" panose="020B0603020202020204" pitchFamily="34" charset="0"/>
              </a:rPr>
              <a:t>Ni</a:t>
            </a:r>
            <a:r>
              <a:rPr lang="tr-TR" sz="2800" dirty="0" smtClean="0">
                <a:latin typeface="Trebuchet MS" panose="020B0603020202020204" pitchFamily="34" charset="0"/>
              </a:rPr>
              <a:t> ve %15-60 Fe içerirler.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Daha yüksek </a:t>
            </a:r>
            <a:r>
              <a:rPr lang="tr-TR" sz="2800" dirty="0" err="1" smtClean="0">
                <a:latin typeface="Trebuchet MS" panose="020B0603020202020204" pitchFamily="34" charset="0"/>
              </a:rPr>
              <a:t>Ni</a:t>
            </a:r>
            <a:r>
              <a:rPr lang="tr-TR" sz="2800" dirty="0" smtClean="0">
                <a:latin typeface="Trebuchet MS" panose="020B0603020202020204" pitchFamily="34" charset="0"/>
              </a:rPr>
              <a:t> çalışma sıcaklığını yükseltir (815</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C’ye kadar!)</a:t>
            </a:r>
          </a:p>
        </p:txBody>
      </p:sp>
    </p:spTree>
    <p:extLst>
      <p:ext uri="{BB962C8B-B14F-4D97-AF65-F5344CB8AC3E}">
        <p14:creationId xmlns:p14="http://schemas.microsoft.com/office/powerpoint/2010/main" val="169870625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79512" y="476672"/>
            <a:ext cx="8856984" cy="707886"/>
          </a:xfrm>
          <a:prstGeom prst="rect">
            <a:avLst/>
          </a:prstGeom>
          <a:noFill/>
        </p:spPr>
        <p:txBody>
          <a:bodyPr wrap="square" rtlCol="0">
            <a:spAutoFit/>
          </a:bodyPr>
          <a:lstStyle/>
          <a:p>
            <a:r>
              <a:rPr lang="tr-TR" sz="4000" dirty="0" smtClean="0">
                <a:solidFill>
                  <a:schemeClr val="accent2">
                    <a:lumMod val="50000"/>
                  </a:schemeClr>
                </a:solidFill>
                <a:latin typeface="Trebuchet MS" panose="020B0603020202020204" pitchFamily="34" charset="0"/>
              </a:rPr>
              <a:t>Nikel-demir </a:t>
            </a:r>
            <a:r>
              <a:rPr lang="tr-TR" sz="4000" dirty="0" err="1" smtClean="0">
                <a:solidFill>
                  <a:schemeClr val="accent2">
                    <a:lumMod val="50000"/>
                  </a:schemeClr>
                </a:solidFill>
                <a:latin typeface="Trebuchet MS" panose="020B0603020202020204" pitchFamily="34" charset="0"/>
              </a:rPr>
              <a:t>süperalaşımları</a:t>
            </a:r>
            <a:r>
              <a:rPr lang="tr-TR" sz="4000" dirty="0" smtClean="0">
                <a:solidFill>
                  <a:schemeClr val="accent2">
                    <a:lumMod val="50000"/>
                  </a:schemeClr>
                </a:solidFill>
                <a:latin typeface="Trebuchet MS" panose="020B0603020202020204" pitchFamily="34" charset="0"/>
              </a:rPr>
              <a:t> </a:t>
            </a:r>
            <a:endParaRPr lang="tr-TR" sz="4000" dirty="0">
              <a:solidFill>
                <a:schemeClr val="accent2">
                  <a:lumMod val="50000"/>
                </a:schemeClr>
              </a:solidFill>
              <a:latin typeface="Trebuchet MS" panose="020B0603020202020204" pitchFamily="34" charset="0"/>
            </a:endParaRPr>
          </a:p>
        </p:txBody>
      </p:sp>
      <p:sp>
        <p:nvSpPr>
          <p:cNvPr id="2" name="Metin kutusu 1"/>
          <p:cNvSpPr txBox="1"/>
          <p:nvPr/>
        </p:nvSpPr>
        <p:spPr>
          <a:xfrm>
            <a:off x="179512" y="1340768"/>
            <a:ext cx="8568952"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Artan </a:t>
            </a:r>
            <a:r>
              <a:rPr lang="tr-TR" sz="2800" dirty="0" err="1" smtClean="0">
                <a:latin typeface="Trebuchet MS" panose="020B0603020202020204" pitchFamily="34" charset="0"/>
              </a:rPr>
              <a:t>Ni</a:t>
            </a:r>
            <a:r>
              <a:rPr lang="tr-TR" sz="2800" dirty="0" smtClean="0">
                <a:latin typeface="Trebuchet MS" panose="020B0603020202020204" pitchFamily="34" charset="0"/>
              </a:rPr>
              <a:t> ile yüksek sıcaklık performansı iyileşir fakat maliyet artar.</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Örnekler: INCONEL 707, 718, 901.</a:t>
            </a:r>
          </a:p>
          <a:p>
            <a:pPr marL="457200" indent="-457200">
              <a:buClr>
                <a:schemeClr val="bg2">
                  <a:lumMod val="50000"/>
                </a:schemeClr>
              </a:buClr>
              <a:buFont typeface="Trebuchet MS" panose="020B0603020202020204" pitchFamily="34" charset="0"/>
              <a:buChar char="●"/>
            </a:pP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Mikroyapı</a:t>
            </a:r>
            <a:r>
              <a:rPr lang="tr-TR" sz="2800" dirty="0" smtClean="0">
                <a:latin typeface="Trebuchet MS" panose="020B0603020202020204" pitchFamily="34" charset="0"/>
              </a:rPr>
              <a:t> </a:t>
            </a:r>
            <a:r>
              <a:rPr lang="tr-TR" sz="2800" dirty="0" err="1" smtClean="0">
                <a:latin typeface="Trebuchet MS" panose="020B0603020202020204" pitchFamily="34" charset="0"/>
              </a:rPr>
              <a:t>ostenitik</a:t>
            </a:r>
            <a:r>
              <a:rPr lang="tr-TR" sz="2800" dirty="0" smtClean="0">
                <a:latin typeface="Trebuchet MS" panose="020B0603020202020204" pitchFamily="34" charset="0"/>
              </a:rPr>
              <a:t> YMK matris üzerine kuruludur.</a:t>
            </a:r>
          </a:p>
          <a:p>
            <a:pPr marL="457200" indent="-457200">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Mo</a:t>
            </a:r>
            <a:r>
              <a:rPr lang="tr-TR" sz="2800" dirty="0" smtClean="0">
                <a:latin typeface="Trebuchet MS" panose="020B0603020202020204" pitchFamily="34" charset="0"/>
              </a:rPr>
              <a:t> ve Cr ilavesi ile katı eriyik sertleşmesi sağlanabilir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Ti, Nb ve Al ilavesi ile metaller arası bileşikler oluşturularak çökelme sertleşmesinden yararlanılabilir.</a:t>
            </a:r>
          </a:p>
          <a:p>
            <a:pPr marL="457200" indent="-457200">
              <a:buClr>
                <a:schemeClr val="bg2">
                  <a:lumMod val="50000"/>
                </a:schemeClr>
              </a:buClr>
              <a:buFont typeface="Trebuchet MS" panose="020B0603020202020204" pitchFamily="34" charset="0"/>
              <a:buChar char="●"/>
            </a:pPr>
            <a:endParaRPr lang="tr-TR" sz="2800" dirty="0" smtClean="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endParaRPr lang="tr-TR" sz="2800" dirty="0">
              <a:latin typeface="Trebuchet MS" panose="020B0603020202020204" pitchFamily="34" charset="0"/>
            </a:endParaRPr>
          </a:p>
        </p:txBody>
      </p:sp>
    </p:spTree>
    <p:extLst>
      <p:ext uri="{BB962C8B-B14F-4D97-AF65-F5344CB8AC3E}">
        <p14:creationId xmlns:p14="http://schemas.microsoft.com/office/powerpoint/2010/main" val="122552966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23528" y="548680"/>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Fe-esaslı </a:t>
            </a:r>
            <a:r>
              <a:rPr lang="tr-TR" sz="4400" dirty="0" err="1" smtClean="0">
                <a:solidFill>
                  <a:schemeClr val="accent2">
                    <a:lumMod val="50000"/>
                  </a:schemeClr>
                </a:solidFill>
                <a:latin typeface="Trebuchet MS" panose="020B0603020202020204" pitchFamily="34" charset="0"/>
              </a:rPr>
              <a:t>süperalaşımlar</a:t>
            </a:r>
            <a:endParaRPr lang="tr-TR" sz="4400" dirty="0">
              <a:solidFill>
                <a:schemeClr val="accent2">
                  <a:lumMod val="50000"/>
                </a:schemeClr>
              </a:solidFill>
              <a:latin typeface="Trebuchet MS" panose="020B0603020202020204" pitchFamily="34" charset="0"/>
            </a:endParaRPr>
          </a:p>
        </p:txBody>
      </p:sp>
      <p:sp>
        <p:nvSpPr>
          <p:cNvPr id="6" name="Dikdörtgen 5"/>
          <p:cNvSpPr/>
          <p:nvPr/>
        </p:nvSpPr>
        <p:spPr>
          <a:xfrm>
            <a:off x="400168" y="1433624"/>
            <a:ext cx="8564320" cy="3293209"/>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a:latin typeface="Trebuchet MS" pitchFamily="34" charset="0"/>
              </a:rPr>
              <a:t>Demir esaslı </a:t>
            </a:r>
            <a:r>
              <a:rPr lang="tr-TR" sz="2800" dirty="0" err="1" smtClean="0">
                <a:latin typeface="Trebuchet MS" pitchFamily="34" charset="0"/>
              </a:rPr>
              <a:t>süperalaşımlar</a:t>
            </a:r>
            <a:r>
              <a:rPr lang="tr-TR" sz="2800" dirty="0" smtClean="0">
                <a:latin typeface="Trebuchet MS" pitchFamily="34" charset="0"/>
              </a:rPr>
              <a:t>: işlem alaşımları</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a:t>
            </a:r>
            <a:r>
              <a:rPr lang="tr-TR" sz="2800" dirty="0">
                <a:latin typeface="Trebuchet MS" pitchFamily="34" charset="0"/>
              </a:rPr>
              <a:t>9-49 </a:t>
            </a:r>
            <a:r>
              <a:rPr lang="tr-TR" sz="2800" dirty="0" err="1" smtClean="0">
                <a:latin typeface="Trebuchet MS" pitchFamily="34" charset="0"/>
              </a:rPr>
              <a:t>Ni</a:t>
            </a:r>
            <a:r>
              <a:rPr lang="tr-TR" sz="2800" dirty="0">
                <a:latin typeface="Trebuchet MS" pitchFamily="34" charset="0"/>
              </a:rPr>
              <a:t> </a:t>
            </a:r>
            <a:r>
              <a:rPr lang="tr-TR" sz="2800" dirty="0" smtClean="0">
                <a:latin typeface="Trebuchet MS" pitchFamily="34" charset="0"/>
              </a:rPr>
              <a:t>+ </a:t>
            </a:r>
            <a:r>
              <a:rPr lang="tr-TR" sz="2800" dirty="0">
                <a:latin typeface="Trebuchet MS" pitchFamily="34" charset="0"/>
              </a:rPr>
              <a:t>%12-22 </a:t>
            </a:r>
            <a:r>
              <a:rPr lang="tr-TR" sz="2800" dirty="0" err="1" smtClean="0">
                <a:latin typeface="Trebuchet MS" pitchFamily="34" charset="0"/>
              </a:rPr>
              <a:t>Cr</a:t>
            </a:r>
            <a:r>
              <a:rPr lang="tr-TR" sz="2800" dirty="0" smtClean="0">
                <a:latin typeface="Trebuchet MS" pitchFamily="34" charset="0"/>
              </a:rPr>
              <a:t> + </a:t>
            </a:r>
            <a:r>
              <a:rPr lang="tr-TR" sz="2800" dirty="0">
                <a:latin typeface="Trebuchet MS" pitchFamily="34" charset="0"/>
              </a:rPr>
              <a:t>%22-62 </a:t>
            </a:r>
            <a:r>
              <a:rPr lang="tr-TR" sz="2800" dirty="0" err="1">
                <a:latin typeface="Trebuchet MS" pitchFamily="34" charset="0"/>
              </a:rPr>
              <a:t>Fe</a:t>
            </a:r>
            <a:r>
              <a:rPr lang="tr-TR" sz="2800" dirty="0">
                <a:latin typeface="Trebuchet MS" pitchFamily="34" charset="0"/>
              </a:rPr>
              <a:t> </a:t>
            </a:r>
            <a:r>
              <a:rPr lang="tr-TR" sz="2800" dirty="0" smtClean="0">
                <a:latin typeface="Trebuchet MS" pitchFamily="34" charset="0"/>
              </a:rPr>
              <a:t>+ diğer </a:t>
            </a:r>
            <a:r>
              <a:rPr lang="tr-TR" sz="2800" dirty="0">
                <a:latin typeface="Trebuchet MS" pitchFamily="34" charset="0"/>
              </a:rPr>
              <a:t>alaşım elementleri </a:t>
            </a:r>
            <a:endParaRPr lang="tr-TR" sz="2800" dirty="0" smtClean="0">
              <a:latin typeface="Trebuchet MS"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ostenitik</a:t>
            </a:r>
            <a:r>
              <a:rPr lang="tr-TR" sz="2800" dirty="0" smtClean="0">
                <a:latin typeface="Trebuchet MS" pitchFamily="34" charset="0"/>
              </a:rPr>
              <a:t> </a:t>
            </a:r>
            <a:r>
              <a:rPr lang="tr-TR" sz="2800" dirty="0">
                <a:latin typeface="Trebuchet MS" pitchFamily="34" charset="0"/>
              </a:rPr>
              <a:t>paslanmaz </a:t>
            </a:r>
            <a:r>
              <a:rPr lang="tr-TR" sz="2800" dirty="0" smtClean="0">
                <a:latin typeface="Trebuchet MS" pitchFamily="34" charset="0"/>
              </a:rPr>
              <a:t>çeliklerin </a:t>
            </a:r>
            <a:r>
              <a:rPr lang="tr-TR" sz="2800" dirty="0">
                <a:latin typeface="Trebuchet MS" pitchFamily="34" charset="0"/>
              </a:rPr>
              <a:t>hüviyetinde </a:t>
            </a:r>
            <a:endParaRPr lang="tr-TR" sz="2800" dirty="0" smtClean="0">
              <a:latin typeface="Trebuchet MS"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760</a:t>
            </a:r>
            <a:r>
              <a:rPr lang="tr-TR" sz="2800" dirty="0" smtClean="0">
                <a:latin typeface="Trebuchet MS" pitchFamily="34" charset="0"/>
                <a:sym typeface="Symbol"/>
              </a:rPr>
              <a:t></a:t>
            </a:r>
            <a:r>
              <a:rPr lang="tr-TR" sz="2800" dirty="0" smtClean="0">
                <a:latin typeface="Trebuchet MS" pitchFamily="34" charset="0"/>
              </a:rPr>
              <a:t>C </a:t>
            </a:r>
            <a:r>
              <a:rPr lang="tr-TR" sz="2800" dirty="0">
                <a:latin typeface="Trebuchet MS" pitchFamily="34" charset="0"/>
              </a:rPr>
              <a:t>sıcaklıklara kadar kullanım için </a:t>
            </a:r>
            <a:r>
              <a:rPr lang="tr-TR" sz="2800" dirty="0" smtClean="0">
                <a:latin typeface="Trebuchet MS" pitchFamily="34" charset="0"/>
              </a:rPr>
              <a:t>uygun</a:t>
            </a:r>
            <a:endParaRPr lang="tr-TR" sz="2800" dirty="0">
              <a:latin typeface="Trebuchet MS" pitchFamily="34" charset="0"/>
            </a:endParaRPr>
          </a:p>
          <a:p>
            <a:pPr marL="457200" indent="-457200">
              <a:spcAft>
                <a:spcPts val="1200"/>
              </a:spcAft>
              <a:buClr>
                <a:schemeClr val="bg2">
                  <a:lumMod val="50000"/>
                </a:schemeClr>
              </a:buClr>
              <a:buFont typeface="Trebuchet MS" panose="020B0603020202020204" pitchFamily="34" charset="0"/>
              <a:buChar char="●"/>
            </a:pPr>
            <a:endParaRPr lang="tr-TR" sz="2800" dirty="0" smtClean="0">
              <a:latin typeface="Trebuchet MS" panose="020B0603020202020204" pitchFamily="34" charset="0"/>
            </a:endParaRPr>
          </a:p>
        </p:txBody>
      </p:sp>
    </p:spTree>
    <p:extLst>
      <p:ext uri="{BB962C8B-B14F-4D97-AF65-F5344CB8AC3E}">
        <p14:creationId xmlns:p14="http://schemas.microsoft.com/office/powerpoint/2010/main" val="31043407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23528" y="548680"/>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Fe-esaslı </a:t>
            </a:r>
            <a:r>
              <a:rPr lang="tr-TR" sz="4400" dirty="0" err="1" smtClean="0">
                <a:solidFill>
                  <a:schemeClr val="accent2">
                    <a:lumMod val="50000"/>
                  </a:schemeClr>
                </a:solidFill>
                <a:latin typeface="Trebuchet MS" panose="020B0603020202020204" pitchFamily="34" charset="0"/>
              </a:rPr>
              <a:t>süperalaşımlar</a:t>
            </a:r>
            <a:endParaRPr lang="tr-TR" sz="4400" dirty="0">
              <a:solidFill>
                <a:schemeClr val="accent2">
                  <a:lumMod val="50000"/>
                </a:schemeClr>
              </a:solidFill>
              <a:latin typeface="Trebuchet MS" panose="020B0603020202020204" pitchFamily="34" charset="0"/>
            </a:endParaRPr>
          </a:p>
        </p:txBody>
      </p:sp>
      <p:pic>
        <p:nvPicPr>
          <p:cNvPr id="7" name="Picture 2"/>
          <p:cNvPicPr>
            <a:picLocks noChangeAspect="1"/>
          </p:cNvPicPr>
          <p:nvPr/>
        </p:nvPicPr>
        <p:blipFill rotWithShape="1">
          <a:blip r:embed="rId2" cstate="print"/>
          <a:srcRect l="855" t="7121" r="1709" b="14542"/>
          <a:stretch/>
        </p:blipFill>
        <p:spPr bwMode="auto">
          <a:xfrm>
            <a:off x="323528" y="1484784"/>
            <a:ext cx="8457667" cy="4896544"/>
          </a:xfrm>
          <a:prstGeom prst="rect">
            <a:avLst/>
          </a:prstGeom>
          <a:noFill/>
          <a:ln w="38100">
            <a:solidFill>
              <a:schemeClr val="bg1"/>
            </a:solidFill>
            <a:miter lim="800000"/>
            <a:headEnd/>
            <a:tailEnd/>
          </a:ln>
        </p:spPr>
      </p:pic>
    </p:spTree>
    <p:extLst>
      <p:ext uri="{BB962C8B-B14F-4D97-AF65-F5344CB8AC3E}">
        <p14:creationId xmlns:p14="http://schemas.microsoft.com/office/powerpoint/2010/main" val="326638973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23528" y="548680"/>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 alaşımları uygulamaları</a:t>
            </a:r>
            <a:endParaRPr lang="tr-TR" sz="4400" dirty="0">
              <a:solidFill>
                <a:schemeClr val="accent2">
                  <a:lumMod val="50000"/>
                </a:schemeClr>
              </a:solidFill>
              <a:latin typeface="Trebuchet MS" panose="020B0603020202020204" pitchFamily="34" charset="0"/>
            </a:endParaRPr>
          </a:p>
        </p:txBody>
      </p:sp>
      <p:sp>
        <p:nvSpPr>
          <p:cNvPr id="6" name="Dikdörtgen 5"/>
          <p:cNvSpPr/>
          <p:nvPr/>
        </p:nvSpPr>
        <p:spPr>
          <a:xfrm>
            <a:off x="323528" y="1399416"/>
            <a:ext cx="8568952" cy="2677656"/>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err="1">
                <a:latin typeface="Trebuchet MS" panose="020B0603020202020204" pitchFamily="34" charset="0"/>
              </a:rPr>
              <a:t>Primer</a:t>
            </a:r>
            <a:r>
              <a:rPr lang="tr-TR" sz="2800" dirty="0">
                <a:latin typeface="Trebuchet MS" panose="020B0603020202020204" pitchFamily="34" charset="0"/>
              </a:rPr>
              <a:t> nikelin en önemli kullanım alanı paslanmaz çelik üretimidir.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Saf </a:t>
            </a:r>
            <a:r>
              <a:rPr lang="tr-TR" sz="2800" dirty="0" smtClean="0">
                <a:latin typeface="Trebuchet MS" panose="020B0603020202020204" pitchFamily="34" charset="0"/>
              </a:rPr>
              <a:t>nikel </a:t>
            </a:r>
            <a:r>
              <a:rPr lang="tr-TR" sz="2800" dirty="0" err="1" smtClean="0">
                <a:latin typeface="Trebuchet MS" panose="020B0603020202020204" pitchFamily="34" charset="0"/>
              </a:rPr>
              <a:t>nikel</a:t>
            </a:r>
            <a:r>
              <a:rPr lang="tr-TR" sz="2800" dirty="0" smtClean="0">
                <a:latin typeface="Trebuchet MS" panose="020B0603020202020204" pitchFamily="34" charset="0"/>
              </a:rPr>
              <a:t> kaplama, toz </a:t>
            </a:r>
            <a:r>
              <a:rPr lang="tr-TR" sz="2800" dirty="0" err="1" smtClean="0">
                <a:latin typeface="Trebuchet MS" panose="020B0603020202020204" pitchFamily="34" charset="0"/>
              </a:rPr>
              <a:t>metalurjisi</a:t>
            </a:r>
            <a:r>
              <a:rPr lang="tr-TR" sz="2800" dirty="0" smtClean="0">
                <a:latin typeface="Trebuchet MS" panose="020B0603020202020204" pitchFamily="34" charset="0"/>
              </a:rPr>
              <a:t>, batarya </a:t>
            </a:r>
            <a:r>
              <a:rPr lang="tr-TR" sz="2800" dirty="0" err="1" smtClean="0">
                <a:latin typeface="Trebuchet MS" panose="020B0603020202020204" pitchFamily="34" charset="0"/>
              </a:rPr>
              <a:t>elektrodlarında</a:t>
            </a:r>
            <a:r>
              <a:rPr lang="tr-TR" sz="2800" dirty="0" smtClean="0">
                <a:latin typeface="Trebuchet MS" panose="020B0603020202020204" pitchFamily="34" charset="0"/>
              </a:rPr>
              <a:t> ve nikel esaslı alaşımların üretiminde alaşım katkısı olarak kullanılır.</a:t>
            </a:r>
          </a:p>
          <a:p>
            <a:pPr marL="457200" indent="-457200">
              <a:buClr>
                <a:schemeClr val="bg2">
                  <a:lumMod val="50000"/>
                </a:schemeClr>
              </a:buClr>
              <a:buFont typeface="Trebuchet MS" panose="020B0603020202020204" pitchFamily="34" charset="0"/>
              <a:buChar char="●"/>
            </a:pPr>
            <a:endParaRPr lang="tr-TR" sz="2800" dirty="0" smtClean="0">
              <a:latin typeface="Trebuchet MS" panose="020B0603020202020204" pitchFamily="34" charset="0"/>
            </a:endParaRPr>
          </a:p>
        </p:txBody>
      </p:sp>
      <p:pic>
        <p:nvPicPr>
          <p:cNvPr id="7"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Lst>
          </a:blip>
          <a:srcRect l="1643" t="16912" r="4658" b="2543"/>
          <a:stretch/>
        </p:blipFill>
        <p:spPr bwMode="auto">
          <a:xfrm>
            <a:off x="3059832" y="3795090"/>
            <a:ext cx="5328592" cy="2641912"/>
          </a:xfrm>
          <a:prstGeom prst="rect">
            <a:avLst/>
          </a:prstGeom>
          <a:noFill/>
          <a:ln w="38100">
            <a:solidFill>
              <a:schemeClr val="bg1"/>
            </a:solidFill>
            <a:miter lim="800000"/>
            <a:headEnd/>
            <a:tailEnd/>
          </a:ln>
        </p:spPr>
      </p:pic>
    </p:spTree>
    <p:extLst>
      <p:ext uri="{BB962C8B-B14F-4D97-AF65-F5344CB8AC3E}">
        <p14:creationId xmlns:p14="http://schemas.microsoft.com/office/powerpoint/2010/main" val="3923358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95536" y="746448"/>
            <a:ext cx="7344816" cy="594320"/>
          </a:xfrm>
        </p:spPr>
        <p:txBody>
          <a:bodyPr>
            <a:normAutofit fontScale="90000"/>
          </a:bodyPr>
          <a:lstStyle/>
          <a:p>
            <a:r>
              <a:rPr lang="tr-TR" dirty="0" smtClean="0">
                <a:latin typeface="Trebuchet MS" panose="020B0603020202020204" pitchFamily="34" charset="0"/>
              </a:rPr>
              <a:t>Titanyum üretimi</a:t>
            </a:r>
            <a:endParaRPr lang="tr-TR" dirty="0">
              <a:latin typeface="Trebuchet MS" panose="020B0603020202020204" pitchFamily="34" charset="0"/>
            </a:endParaRPr>
          </a:p>
        </p:txBody>
      </p:sp>
      <p:sp>
        <p:nvSpPr>
          <p:cNvPr id="3" name="Rectangle 5"/>
          <p:cNvSpPr>
            <a:spLocks noChangeArrowheads="1"/>
          </p:cNvSpPr>
          <p:nvPr/>
        </p:nvSpPr>
        <p:spPr bwMode="auto">
          <a:xfrm>
            <a:off x="323850" y="1485404"/>
            <a:ext cx="8135938" cy="1079500"/>
          </a:xfrm>
          <a:prstGeom prst="rect">
            <a:avLst/>
          </a:prstGeom>
          <a:noFill/>
          <a:ln w="9525">
            <a:noFill/>
            <a:miter lim="800000"/>
            <a:headEnd/>
            <a:tailEnd/>
          </a:ln>
          <a:effectLst/>
        </p:spPr>
        <p:txBody>
          <a:bodyPr/>
          <a:lstStyle/>
          <a:p>
            <a:pPr>
              <a:spcBef>
                <a:spcPct val="20000"/>
              </a:spcBef>
            </a:pPr>
            <a:r>
              <a:rPr lang="tr-TR" sz="3200" dirty="0" smtClean="0">
                <a:latin typeface="Trebuchet MS" panose="020B0603020202020204" pitchFamily="34" charset="0"/>
              </a:rPr>
              <a:t>Titanyum üretiminin %99’u </a:t>
            </a:r>
            <a:r>
              <a:rPr lang="tr-TR" sz="3200" dirty="0" err="1" smtClean="0">
                <a:latin typeface="Trebuchet MS" panose="020B0603020202020204" pitchFamily="34" charset="0"/>
              </a:rPr>
              <a:t>Kroll</a:t>
            </a:r>
            <a:r>
              <a:rPr lang="tr-TR" sz="3200" dirty="0" smtClean="0">
                <a:latin typeface="Trebuchet MS" panose="020B0603020202020204" pitchFamily="34" charset="0"/>
              </a:rPr>
              <a:t> prosesi ile yapılır</a:t>
            </a:r>
            <a:r>
              <a:rPr lang="en-GB" sz="3200" dirty="0" smtClean="0">
                <a:latin typeface="Trebuchet MS" panose="020B0603020202020204" pitchFamily="34" charset="0"/>
              </a:rPr>
              <a:t>:</a:t>
            </a:r>
            <a:endParaRPr lang="en-US" sz="3200" baseline="-25000" dirty="0">
              <a:solidFill>
                <a:srgbClr val="FF0000"/>
              </a:solidFill>
              <a:latin typeface="Trebuchet MS" panose="020B0603020202020204" pitchFamily="34" charset="0"/>
            </a:endParaRPr>
          </a:p>
        </p:txBody>
      </p:sp>
      <p:grpSp>
        <p:nvGrpSpPr>
          <p:cNvPr id="2" name="Group 17"/>
          <p:cNvGrpSpPr>
            <a:grpSpLocks/>
          </p:cNvGrpSpPr>
          <p:nvPr/>
        </p:nvGrpSpPr>
        <p:grpSpPr bwMode="auto">
          <a:xfrm>
            <a:off x="468313" y="2852936"/>
            <a:ext cx="7993062" cy="3286125"/>
            <a:chOff x="521" y="2115"/>
            <a:chExt cx="5035" cy="2070"/>
          </a:xfrm>
        </p:grpSpPr>
        <p:sp>
          <p:nvSpPr>
            <p:cNvPr id="5" name="Text Box 7"/>
            <p:cNvSpPr txBox="1">
              <a:spLocks noChangeArrowheads="1"/>
            </p:cNvSpPr>
            <p:nvPr/>
          </p:nvSpPr>
          <p:spPr bwMode="auto">
            <a:xfrm>
              <a:off x="2381" y="2115"/>
              <a:ext cx="1270" cy="679"/>
            </a:xfrm>
            <a:prstGeom prst="rect">
              <a:avLst/>
            </a:prstGeom>
            <a:noFill/>
            <a:ln w="9525">
              <a:noFill/>
              <a:miter lim="800000"/>
              <a:headEnd/>
              <a:tailEnd/>
            </a:ln>
            <a:effectLst/>
          </p:spPr>
          <p:txBody>
            <a:bodyPr>
              <a:spAutoFit/>
            </a:bodyPr>
            <a:lstStyle/>
            <a:p>
              <a:pPr>
                <a:spcBef>
                  <a:spcPct val="50000"/>
                </a:spcBef>
              </a:pPr>
              <a:r>
                <a:rPr lang="en-GB" sz="3200" b="1" dirty="0" smtClean="0">
                  <a:latin typeface="Trebuchet MS" panose="020B0603020202020204" pitchFamily="34" charset="0"/>
                </a:rPr>
                <a:t>Titan</a:t>
              </a:r>
              <a:r>
                <a:rPr lang="tr-TR" sz="3200" b="1" dirty="0" smtClean="0">
                  <a:latin typeface="Trebuchet MS" panose="020B0603020202020204" pitchFamily="34" charset="0"/>
                </a:rPr>
                <a:t>y</a:t>
              </a:r>
              <a:r>
                <a:rPr lang="en-GB" sz="3200" b="1" dirty="0" smtClean="0">
                  <a:latin typeface="Trebuchet MS" panose="020B0603020202020204" pitchFamily="34" charset="0"/>
                </a:rPr>
                <a:t>um </a:t>
              </a:r>
              <a:r>
                <a:rPr lang="tr-TR" sz="3200" b="1" dirty="0" smtClean="0">
                  <a:latin typeface="Trebuchet MS" panose="020B0603020202020204" pitchFamily="34" charset="0"/>
                </a:rPr>
                <a:t>klorür</a:t>
              </a:r>
              <a:r>
                <a:rPr lang="en-GB" sz="3200" b="1" dirty="0" smtClean="0">
                  <a:latin typeface="Trebuchet MS" panose="020B0603020202020204" pitchFamily="34" charset="0"/>
                </a:rPr>
                <a:t> </a:t>
              </a:r>
              <a:endParaRPr lang="en-US" sz="3200" b="1" dirty="0">
                <a:latin typeface="Trebuchet MS" panose="020B0603020202020204" pitchFamily="34" charset="0"/>
              </a:endParaRPr>
            </a:p>
          </p:txBody>
        </p:sp>
        <p:sp>
          <p:nvSpPr>
            <p:cNvPr id="6" name="Text Box 8"/>
            <p:cNvSpPr txBox="1">
              <a:spLocks noChangeArrowheads="1"/>
            </p:cNvSpPr>
            <p:nvPr/>
          </p:nvSpPr>
          <p:spPr bwMode="auto">
            <a:xfrm>
              <a:off x="521" y="2115"/>
              <a:ext cx="1270" cy="679"/>
            </a:xfrm>
            <a:prstGeom prst="rect">
              <a:avLst/>
            </a:prstGeom>
            <a:noFill/>
            <a:ln w="9525">
              <a:noFill/>
              <a:miter lim="800000"/>
              <a:headEnd/>
              <a:tailEnd/>
            </a:ln>
            <a:effectLst/>
          </p:spPr>
          <p:txBody>
            <a:bodyPr>
              <a:spAutoFit/>
            </a:bodyPr>
            <a:lstStyle/>
            <a:p>
              <a:pPr>
                <a:spcBef>
                  <a:spcPct val="50000"/>
                </a:spcBef>
              </a:pPr>
              <a:r>
                <a:rPr lang="en-GB" sz="3200" b="1" dirty="0" smtClean="0">
                  <a:latin typeface="Trebuchet MS" panose="020B0603020202020204" pitchFamily="34" charset="0"/>
                </a:rPr>
                <a:t>Titan</a:t>
              </a:r>
              <a:r>
                <a:rPr lang="tr-TR" sz="3200" b="1" dirty="0" smtClean="0">
                  <a:latin typeface="Trebuchet MS" panose="020B0603020202020204" pitchFamily="34" charset="0"/>
                </a:rPr>
                <a:t>y</a:t>
              </a:r>
              <a:r>
                <a:rPr lang="en-GB" sz="3200" b="1" dirty="0" smtClean="0">
                  <a:latin typeface="Trebuchet MS" panose="020B0603020202020204" pitchFamily="34" charset="0"/>
                </a:rPr>
                <a:t>um </a:t>
              </a:r>
              <a:r>
                <a:rPr lang="tr-TR" sz="3200" b="1" dirty="0" smtClean="0">
                  <a:latin typeface="Trebuchet MS" panose="020B0603020202020204" pitchFamily="34" charset="0"/>
                </a:rPr>
                <a:t>oksit</a:t>
              </a:r>
              <a:r>
                <a:rPr lang="en-GB" sz="3200" b="1" dirty="0" smtClean="0">
                  <a:latin typeface="Trebuchet MS" panose="020B0603020202020204" pitchFamily="34" charset="0"/>
                </a:rPr>
                <a:t> </a:t>
              </a:r>
              <a:endParaRPr lang="en-US" sz="3200" b="1" dirty="0">
                <a:latin typeface="Trebuchet MS" panose="020B0603020202020204" pitchFamily="34" charset="0"/>
              </a:endParaRPr>
            </a:p>
          </p:txBody>
        </p:sp>
        <p:sp>
          <p:nvSpPr>
            <p:cNvPr id="8" name="Text Box 9"/>
            <p:cNvSpPr txBox="1">
              <a:spLocks noChangeArrowheads="1"/>
            </p:cNvSpPr>
            <p:nvPr/>
          </p:nvSpPr>
          <p:spPr bwMode="auto">
            <a:xfrm>
              <a:off x="4286" y="2251"/>
              <a:ext cx="1270" cy="365"/>
            </a:xfrm>
            <a:prstGeom prst="rect">
              <a:avLst/>
            </a:prstGeom>
            <a:noFill/>
            <a:ln w="9525">
              <a:noFill/>
              <a:miter lim="800000"/>
              <a:headEnd/>
              <a:tailEnd/>
            </a:ln>
            <a:effectLst/>
          </p:spPr>
          <p:txBody>
            <a:bodyPr>
              <a:spAutoFit/>
            </a:bodyPr>
            <a:lstStyle/>
            <a:p>
              <a:pPr>
                <a:spcBef>
                  <a:spcPct val="50000"/>
                </a:spcBef>
              </a:pPr>
              <a:r>
                <a:rPr lang="en-GB" sz="3200" b="1" dirty="0" smtClean="0">
                  <a:latin typeface="Trebuchet MS" panose="020B0603020202020204" pitchFamily="34" charset="0"/>
                </a:rPr>
                <a:t>Titan</a:t>
              </a:r>
              <a:r>
                <a:rPr lang="tr-TR" sz="3200" b="1" dirty="0" smtClean="0">
                  <a:latin typeface="Trebuchet MS" panose="020B0603020202020204" pitchFamily="34" charset="0"/>
                </a:rPr>
                <a:t>y</a:t>
              </a:r>
              <a:r>
                <a:rPr lang="en-GB" sz="3200" b="1" dirty="0" smtClean="0">
                  <a:latin typeface="Trebuchet MS" panose="020B0603020202020204" pitchFamily="34" charset="0"/>
                </a:rPr>
                <a:t>um</a:t>
              </a:r>
              <a:endParaRPr lang="en-US" sz="3200" b="1" dirty="0">
                <a:latin typeface="Trebuchet MS" panose="020B0603020202020204" pitchFamily="34" charset="0"/>
              </a:endParaRPr>
            </a:p>
          </p:txBody>
        </p:sp>
        <p:sp>
          <p:nvSpPr>
            <p:cNvPr id="11" name="Text Box 12"/>
            <p:cNvSpPr txBox="1">
              <a:spLocks noChangeArrowheads="1"/>
            </p:cNvSpPr>
            <p:nvPr/>
          </p:nvSpPr>
          <p:spPr bwMode="auto">
            <a:xfrm>
              <a:off x="1066" y="2886"/>
              <a:ext cx="1633" cy="1299"/>
            </a:xfrm>
            <a:prstGeom prst="rect">
              <a:avLst/>
            </a:prstGeom>
            <a:noFill/>
            <a:ln w="9525">
              <a:noFill/>
              <a:miter lim="800000"/>
              <a:headEnd/>
              <a:tailEnd/>
            </a:ln>
            <a:effectLst/>
          </p:spPr>
          <p:txBody>
            <a:bodyPr>
              <a:spAutoFit/>
            </a:bodyPr>
            <a:lstStyle/>
            <a:p>
              <a:pPr>
                <a:spcBef>
                  <a:spcPct val="50000"/>
                </a:spcBef>
              </a:pPr>
              <a:r>
                <a:rPr lang="en-GB" sz="3200" b="1" dirty="0">
                  <a:solidFill>
                    <a:srgbClr val="FF0000"/>
                  </a:solidFill>
                  <a:latin typeface="Trebuchet MS" panose="020B0603020202020204" pitchFamily="34" charset="0"/>
                </a:rPr>
                <a:t>TiO</a:t>
              </a:r>
              <a:r>
                <a:rPr lang="en-GB" sz="3200" b="1" baseline="-25000" dirty="0">
                  <a:solidFill>
                    <a:srgbClr val="FF0000"/>
                  </a:solidFill>
                  <a:latin typeface="Trebuchet MS" panose="020B0603020202020204" pitchFamily="34" charset="0"/>
                </a:rPr>
                <a:t>2</a:t>
              </a:r>
              <a:r>
                <a:rPr lang="en-GB" sz="3200" b="1" dirty="0">
                  <a:solidFill>
                    <a:srgbClr val="FF0000"/>
                  </a:solidFill>
                  <a:latin typeface="Trebuchet MS" panose="020B0603020202020204" pitchFamily="34" charset="0"/>
                </a:rPr>
                <a:t> </a:t>
              </a:r>
              <a:r>
                <a:rPr lang="tr-TR" sz="3200" b="1" dirty="0" smtClean="0">
                  <a:solidFill>
                    <a:srgbClr val="FF0000"/>
                  </a:solidFill>
                  <a:latin typeface="Trebuchet MS" panose="020B0603020202020204" pitchFamily="34" charset="0"/>
                </a:rPr>
                <a:t>karbon ve klor ile birlikte ısıtılır</a:t>
              </a:r>
              <a:endParaRPr lang="en-US" sz="3200" b="1" dirty="0">
                <a:solidFill>
                  <a:srgbClr val="FF0000"/>
                </a:solidFill>
                <a:latin typeface="Trebuchet MS" panose="020B0603020202020204" pitchFamily="34" charset="0"/>
              </a:endParaRPr>
            </a:p>
          </p:txBody>
        </p:sp>
        <p:sp>
          <p:nvSpPr>
            <p:cNvPr id="12" name="Text Box 13"/>
            <p:cNvSpPr txBox="1">
              <a:spLocks noChangeArrowheads="1"/>
            </p:cNvSpPr>
            <p:nvPr/>
          </p:nvSpPr>
          <p:spPr bwMode="auto">
            <a:xfrm>
              <a:off x="3198" y="2886"/>
              <a:ext cx="2268" cy="989"/>
            </a:xfrm>
            <a:prstGeom prst="rect">
              <a:avLst/>
            </a:prstGeom>
            <a:noFill/>
            <a:ln w="9525">
              <a:noFill/>
              <a:miter lim="800000"/>
              <a:headEnd/>
              <a:tailEnd/>
            </a:ln>
            <a:effectLst/>
          </p:spPr>
          <p:txBody>
            <a:bodyPr>
              <a:spAutoFit/>
            </a:bodyPr>
            <a:lstStyle/>
            <a:p>
              <a:pPr>
                <a:spcBef>
                  <a:spcPct val="50000"/>
                </a:spcBef>
              </a:pPr>
              <a:r>
                <a:rPr lang="tr-TR" sz="3200" b="1" dirty="0" smtClean="0">
                  <a:solidFill>
                    <a:srgbClr val="FF0000"/>
                  </a:solidFill>
                  <a:latin typeface="Trebuchet MS" panose="020B0603020202020204" pitchFamily="34" charset="0"/>
                </a:rPr>
                <a:t>TiCl</a:t>
              </a:r>
              <a:r>
                <a:rPr lang="tr-TR" sz="3200" b="1" baseline="-25000" dirty="0" smtClean="0">
                  <a:solidFill>
                    <a:srgbClr val="FF0000"/>
                  </a:solidFill>
                  <a:latin typeface="Trebuchet MS" panose="020B0603020202020204" pitchFamily="34" charset="0"/>
                </a:rPr>
                <a:t>4</a:t>
              </a:r>
              <a:r>
                <a:rPr lang="tr-TR" sz="3200" b="1" dirty="0" smtClean="0">
                  <a:solidFill>
                    <a:srgbClr val="FF0000"/>
                  </a:solidFill>
                  <a:latin typeface="Trebuchet MS" panose="020B0603020202020204" pitchFamily="34" charset="0"/>
                </a:rPr>
                <a:t> ergimiş Mg ile </a:t>
              </a:r>
              <a:r>
                <a:rPr lang="tr-TR" sz="3200" b="1" dirty="0" err="1" smtClean="0">
                  <a:solidFill>
                    <a:srgbClr val="FF0000"/>
                  </a:solidFill>
                  <a:latin typeface="Trebuchet MS" panose="020B0603020202020204" pitchFamily="34" charset="0"/>
                </a:rPr>
                <a:t>redüklenir</a:t>
              </a:r>
              <a:r>
                <a:rPr lang="tr-TR" sz="3200" b="1" dirty="0" smtClean="0">
                  <a:solidFill>
                    <a:srgbClr val="FF0000"/>
                  </a:solidFill>
                  <a:latin typeface="Trebuchet MS" panose="020B0603020202020204" pitchFamily="34" charset="0"/>
                </a:rPr>
                <a:t> ve Mg serbest kalır!</a:t>
              </a:r>
            </a:p>
          </p:txBody>
        </p:sp>
      </p:grpSp>
      <p:sp>
        <p:nvSpPr>
          <p:cNvPr id="4" name="Sağ Ok 3"/>
          <p:cNvSpPr/>
          <p:nvPr/>
        </p:nvSpPr>
        <p:spPr>
          <a:xfrm>
            <a:off x="2701701" y="3212976"/>
            <a:ext cx="358131" cy="43204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Sağ Ok 14"/>
          <p:cNvSpPr/>
          <p:nvPr/>
        </p:nvSpPr>
        <p:spPr>
          <a:xfrm>
            <a:off x="5652120" y="3212976"/>
            <a:ext cx="358131" cy="43204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6250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539552" y="692696"/>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 </a:t>
            </a:r>
            <a:endParaRPr lang="tr-TR" sz="4400" dirty="0">
              <a:solidFill>
                <a:schemeClr val="accent2">
                  <a:lumMod val="50000"/>
                </a:schemeClr>
              </a:solidFill>
              <a:latin typeface="Trebuchet MS" panose="020B0603020202020204" pitchFamily="34" charset="0"/>
            </a:endParaRPr>
          </a:p>
        </p:txBody>
      </p:sp>
      <p:pic>
        <p:nvPicPr>
          <p:cNvPr id="8194" name="Picture 2" descr="https://encrypted-tbn1.gstatic.com/images?q=tbn:ANd9GcQYknyAgAhG9kuNgilMmc6xhgN2undsEIM2rAEieGJYJVHMceeloA">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772816"/>
            <a:ext cx="4956062" cy="433655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encrypted-tbn2.gstatic.com/images?q=tbn:ANd9GcRK6lhUfcZNTmrgH8SwP4jCRv0shGes97CoXM_6cNlLPnl-bawvjA">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8956" y="1772816"/>
            <a:ext cx="2857500" cy="181927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encrypted-tbn0.gstatic.com/images?q=tbn:ANd9GcSyrBKUr9RKLyR6UVnqy5WOgNV3H2acfrhZv99624-M9doWTBXf">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0858" y="3907625"/>
            <a:ext cx="2857500" cy="220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7192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51520" y="1508586"/>
            <a:ext cx="8640960" cy="5016758"/>
          </a:xfrm>
          <a:prstGeom prst="rect">
            <a:avLst/>
          </a:prstGeom>
        </p:spPr>
        <p:txBody>
          <a:bodyPr wrap="square">
            <a:spAutoFit/>
          </a:bodyPr>
          <a:lstStyle/>
          <a:p>
            <a:r>
              <a:rPr lang="tr-TR" sz="2000" b="1" dirty="0" err="1" smtClean="0">
                <a:latin typeface="Trebuchet MS" pitchFamily="34" charset="0"/>
              </a:rPr>
              <a:t>MANİSA’nın</a:t>
            </a:r>
            <a:r>
              <a:rPr lang="tr-TR" sz="2000" b="1" dirty="0" smtClean="0">
                <a:latin typeface="Trebuchet MS" pitchFamily="34" charset="0"/>
              </a:rPr>
              <a:t> Turgutlu İlçesi sınırlarında kalan ve yaklaşık 2 milyon ağacın kesilmesinin öngörüldüğü </a:t>
            </a:r>
            <a:r>
              <a:rPr lang="tr-TR" sz="2000" b="1" dirty="0" err="1" smtClean="0">
                <a:latin typeface="Trebuchet MS" pitchFamily="34" charset="0"/>
              </a:rPr>
              <a:t>Çaldağı’nda</a:t>
            </a:r>
            <a:r>
              <a:rPr lang="tr-TR" sz="2000" b="1" dirty="0" smtClean="0">
                <a:latin typeface="Trebuchet MS" pitchFamily="34" charset="0"/>
              </a:rPr>
              <a:t> nikel cevherinin çıkartılmasıyla ilgili hazırlanan Çevresel Etki Değerlendirmesi (ÇED) raporuna, Çevre ve Şehircilik Bakanlığı tarafından onay verildi.</a:t>
            </a:r>
          </a:p>
          <a:p>
            <a:endParaRPr lang="tr-TR" sz="2000" dirty="0" smtClean="0">
              <a:latin typeface="Trebuchet MS" pitchFamily="34" charset="0"/>
            </a:endParaRPr>
          </a:p>
          <a:p>
            <a:r>
              <a:rPr lang="tr-TR" sz="2000" dirty="0" err="1" smtClean="0">
                <a:latin typeface="Trebuchet MS" pitchFamily="34" charset="0"/>
              </a:rPr>
              <a:t>Çaldağı</a:t>
            </a:r>
            <a:r>
              <a:rPr lang="tr-TR" sz="2000" dirty="0" smtClean="0">
                <a:latin typeface="Trebuchet MS" pitchFamily="34" charset="0"/>
              </a:rPr>
              <a:t> eteklerinde faaliyete geçecek ilkel yöntemle nikel cevherinin çıkartılacağı gerekçesiyle tepkilere neden olan madenle ilgili firma tarafından bu yılın başlarında hazırlanan 2’nci ÇED raporu da 27 Ekim’de Çevre ve Şehircilik Bakanlığı tarafından onaylandı. </a:t>
            </a:r>
          </a:p>
          <a:p>
            <a:endParaRPr lang="tr-TR" sz="2000" dirty="0" smtClean="0">
              <a:latin typeface="Trebuchet MS" pitchFamily="34" charset="0"/>
            </a:endParaRPr>
          </a:p>
          <a:p>
            <a:r>
              <a:rPr lang="tr-TR" sz="2000" dirty="0" smtClean="0">
                <a:latin typeface="Trebuchet MS" pitchFamily="34" charset="0"/>
              </a:rPr>
              <a:t>projenin </a:t>
            </a:r>
            <a:r>
              <a:rPr lang="tr-TR" sz="2000" dirty="0" smtClean="0">
                <a:latin typeface="Trebuchet MS" pitchFamily="34" charset="0"/>
              </a:rPr>
              <a:t>hazırlık aşamasında yaklaşık 200 bin </a:t>
            </a:r>
            <a:r>
              <a:rPr lang="tr-TR" sz="2000" dirty="0" smtClean="0">
                <a:latin typeface="Trebuchet MS" pitchFamily="34" charset="0"/>
              </a:rPr>
              <a:t>ağaç kesildi</a:t>
            </a:r>
            <a:r>
              <a:rPr lang="tr-TR" sz="2000" dirty="0" smtClean="0">
                <a:latin typeface="Trebuchet MS" pitchFamily="34" charset="0"/>
              </a:rPr>
              <a:t>, tesis çalışmaya başladıktan sonra da yaklaşık 1 milyon 800 bin ağacın </a:t>
            </a:r>
            <a:r>
              <a:rPr lang="tr-TR" sz="2000" dirty="0" smtClean="0">
                <a:latin typeface="Trebuchet MS" pitchFamily="34" charset="0"/>
              </a:rPr>
              <a:t>kesileceği </a:t>
            </a:r>
            <a:r>
              <a:rPr lang="tr-TR" sz="2000" dirty="0" smtClean="0">
                <a:latin typeface="Trebuchet MS" pitchFamily="34" charset="0"/>
              </a:rPr>
              <a:t>iddia </a:t>
            </a:r>
            <a:r>
              <a:rPr lang="tr-TR" sz="2000" dirty="0" smtClean="0">
                <a:latin typeface="Trebuchet MS" pitchFamily="34" charset="0"/>
              </a:rPr>
              <a:t>ediliyor. </a:t>
            </a:r>
          </a:p>
          <a:p>
            <a:endParaRPr lang="tr-TR" sz="2000" dirty="0" smtClean="0">
              <a:latin typeface="Trebuchet MS" pitchFamily="34" charset="0"/>
            </a:endParaRPr>
          </a:p>
          <a:p>
            <a:r>
              <a:rPr lang="tr-TR" sz="2000" dirty="0" smtClean="0">
                <a:latin typeface="Trebuchet MS" pitchFamily="34" charset="0"/>
              </a:rPr>
              <a:t>TURÇEP (Turgutlu Çevre Platformu), </a:t>
            </a:r>
            <a:r>
              <a:rPr lang="tr-TR" sz="2000" dirty="0" smtClean="0">
                <a:latin typeface="Trebuchet MS" pitchFamily="34" charset="0"/>
              </a:rPr>
              <a:t>"Konuyu mahkemeye </a:t>
            </a:r>
            <a:r>
              <a:rPr lang="tr-TR" sz="2000" dirty="0" smtClean="0">
                <a:latin typeface="Trebuchet MS" pitchFamily="34" charset="0"/>
              </a:rPr>
              <a:t>taşıyor.</a:t>
            </a:r>
          </a:p>
          <a:p>
            <a:r>
              <a:rPr lang="tr-TR" sz="2000" dirty="0" smtClean="0">
                <a:latin typeface="Trebuchet MS" pitchFamily="34" charset="0"/>
              </a:rPr>
              <a:t>Yırca deneyiminden sonra…</a:t>
            </a:r>
          </a:p>
        </p:txBody>
      </p:sp>
      <p:sp>
        <p:nvSpPr>
          <p:cNvPr id="4" name="Metin kutusu 3"/>
          <p:cNvSpPr txBox="1"/>
          <p:nvPr/>
        </p:nvSpPr>
        <p:spPr>
          <a:xfrm>
            <a:off x="251520" y="643335"/>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 mi, çevre ve doğa mı?</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7945926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51520" y="643335"/>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 mi, çevre ve doğa mı?</a:t>
            </a:r>
            <a:endParaRPr lang="tr-TR" sz="4400" dirty="0">
              <a:solidFill>
                <a:schemeClr val="accent2">
                  <a:lumMod val="50000"/>
                </a:schemeClr>
              </a:solidFill>
              <a:latin typeface="Trebuchet MS" panose="020B0603020202020204" pitchFamily="34" charset="0"/>
            </a:endParaRPr>
          </a:p>
        </p:txBody>
      </p:sp>
      <p:sp>
        <p:nvSpPr>
          <p:cNvPr id="2" name="Dikdörtgen 1"/>
          <p:cNvSpPr/>
          <p:nvPr/>
        </p:nvSpPr>
        <p:spPr>
          <a:xfrm>
            <a:off x="246438" y="1519039"/>
            <a:ext cx="8790057" cy="5078313"/>
          </a:xfrm>
          <a:prstGeom prst="rect">
            <a:avLst/>
          </a:prstGeom>
        </p:spPr>
        <p:txBody>
          <a:bodyPr wrap="square">
            <a:spAutoFit/>
          </a:bodyPr>
          <a:lstStyle/>
          <a:p>
            <a:r>
              <a:rPr lang="tr-TR" dirty="0">
                <a:latin typeface="Trebuchet MS" panose="020B0603020202020204" pitchFamily="34" charset="0"/>
              </a:rPr>
              <a:t>Manisa İli Gördes İlçesi sınırları </a:t>
            </a:r>
            <a:r>
              <a:rPr lang="tr-TR" dirty="0" smtClean="0">
                <a:latin typeface="Trebuchet MS" panose="020B0603020202020204" pitchFamily="34" charset="0"/>
              </a:rPr>
              <a:t>içinde </a:t>
            </a:r>
            <a:r>
              <a:rPr lang="tr-TR" dirty="0">
                <a:latin typeface="Trebuchet MS" panose="020B0603020202020204" pitchFamily="34" charset="0"/>
              </a:rPr>
              <a:t>bulunan nikel madeni</a:t>
            </a:r>
            <a:r>
              <a:rPr lang="tr-TR" dirty="0" smtClean="0">
                <a:latin typeface="Trebuchet MS" panose="020B0603020202020204" pitchFamily="34" charset="0"/>
              </a:rPr>
              <a:t>, Meta Madencilik </a:t>
            </a:r>
            <a:r>
              <a:rPr lang="tr-TR" dirty="0">
                <a:latin typeface="Trebuchet MS" panose="020B0603020202020204" pitchFamily="34" charset="0"/>
              </a:rPr>
              <a:t>Ltd. Şti. tarafından 2003 yılında işletilmeye başlanmıştır. Maden işletmesinde üretime </a:t>
            </a:r>
            <a:r>
              <a:rPr lang="tr-TR" dirty="0" smtClean="0">
                <a:latin typeface="Trebuchet MS" panose="020B0603020202020204" pitchFamily="34" charset="0"/>
              </a:rPr>
              <a:t>başlanılan tarihten </a:t>
            </a:r>
            <a:r>
              <a:rPr lang="tr-TR" dirty="0">
                <a:latin typeface="Trebuchet MS" panose="020B0603020202020204" pitchFamily="34" charset="0"/>
              </a:rPr>
              <a:t>bugüne kadar, açılan iki adet maden ocağından 230.000 ton nikel cevheri çıkarılmıştır.</a:t>
            </a:r>
          </a:p>
          <a:p>
            <a:r>
              <a:rPr lang="tr-TR" dirty="0">
                <a:latin typeface="Trebuchet MS" panose="020B0603020202020204" pitchFamily="34" charset="0"/>
              </a:rPr>
              <a:t>Çıkarılan cevherin 150.000 tonu Yunanistan, Makedonya ve Çin gibi çeşitli ülkelere ihraç edilmiştir.</a:t>
            </a:r>
          </a:p>
          <a:p>
            <a:r>
              <a:rPr lang="tr-TR" dirty="0">
                <a:latin typeface="Trebuchet MS" panose="020B0603020202020204" pitchFamily="34" charset="0"/>
              </a:rPr>
              <a:t>2008 yılından itibaren ihracat faaliyetlerine son verilerek, kalan 80.000 ton nikel cevheri yeni </a:t>
            </a:r>
            <a:r>
              <a:rPr lang="tr-TR" dirty="0" smtClean="0">
                <a:latin typeface="Trebuchet MS" panose="020B0603020202020204" pitchFamily="34" charset="0"/>
              </a:rPr>
              <a:t>kurulacak tesisin </a:t>
            </a:r>
            <a:r>
              <a:rPr lang="tr-TR" dirty="0">
                <a:latin typeface="Trebuchet MS" panose="020B0603020202020204" pitchFamily="34" charset="0"/>
              </a:rPr>
              <a:t>deneme üretiminde kullanılmak üzere stok alanında muhafaza edilmektedir.</a:t>
            </a:r>
          </a:p>
          <a:p>
            <a:r>
              <a:rPr lang="tr-TR" dirty="0">
                <a:latin typeface="Trebuchet MS" panose="020B0603020202020204" pitchFamily="34" charset="0"/>
              </a:rPr>
              <a:t>Firma, 2007 yılından itibaren Zorlu Grubunun katılımı ile Meta Nikel Kobalt Madencilik A.Ş. </a:t>
            </a:r>
            <a:r>
              <a:rPr lang="tr-TR" dirty="0" smtClean="0">
                <a:latin typeface="Trebuchet MS" panose="020B0603020202020204" pitchFamily="34" charset="0"/>
              </a:rPr>
              <a:t>Olarak faaliyetini </a:t>
            </a:r>
            <a:r>
              <a:rPr lang="tr-TR" dirty="0">
                <a:latin typeface="Trebuchet MS" panose="020B0603020202020204" pitchFamily="34" charset="0"/>
              </a:rPr>
              <a:t>sürdürmektedir. Şirket ayni yıl düzenlediği Gördes Nikel Kobalt Yatırım Projesi’ni </a:t>
            </a:r>
            <a:r>
              <a:rPr lang="tr-TR" dirty="0" smtClean="0">
                <a:latin typeface="Trebuchet MS" panose="020B0603020202020204" pitchFamily="34" charset="0"/>
              </a:rPr>
              <a:t>yürürlüğe koyma </a:t>
            </a:r>
            <a:r>
              <a:rPr lang="tr-TR" dirty="0">
                <a:latin typeface="Trebuchet MS" panose="020B0603020202020204" pitchFamily="34" charset="0"/>
              </a:rPr>
              <a:t>kararı alarak 2011 de fizibilite çalışmalarını tamamlamıştır. Yatırım çalışmalarına </a:t>
            </a:r>
            <a:r>
              <a:rPr lang="tr-TR" dirty="0" smtClean="0">
                <a:latin typeface="Trebuchet MS" panose="020B0603020202020204" pitchFamily="34" charset="0"/>
              </a:rPr>
              <a:t>2011 tarihinde </a:t>
            </a:r>
            <a:r>
              <a:rPr lang="tr-TR" dirty="0">
                <a:latin typeface="Trebuchet MS" panose="020B0603020202020204" pitchFamily="34" charset="0"/>
              </a:rPr>
              <a:t>başlanması ve 2013 yılında nikel ve kobalt uç ürünlerin üretimine geçilmesi planlanmıştır.</a:t>
            </a:r>
          </a:p>
          <a:p>
            <a:r>
              <a:rPr lang="tr-TR" dirty="0">
                <a:latin typeface="Trebuchet MS" panose="020B0603020202020204" pitchFamily="34" charset="0"/>
              </a:rPr>
              <a:t>Projenin uygulamaya konulması için ENCON Çevre Danışmanlık Ltd. Şti. tarafından Gördes </a:t>
            </a:r>
            <a:r>
              <a:rPr lang="tr-TR" dirty="0" smtClean="0">
                <a:latin typeface="Trebuchet MS" panose="020B0603020202020204" pitchFamily="34" charset="0"/>
              </a:rPr>
              <a:t>Nikel Kobalt </a:t>
            </a:r>
            <a:r>
              <a:rPr lang="tr-TR" dirty="0">
                <a:latin typeface="Trebuchet MS" panose="020B0603020202020204" pitchFamily="34" charset="0"/>
              </a:rPr>
              <a:t>Projesi Nihai Çevresel Etki Değerlendirmesi (ÇED) Raporu düzenlenmiştir. Rapor, </a:t>
            </a:r>
            <a:r>
              <a:rPr lang="tr-TR" dirty="0" smtClean="0">
                <a:latin typeface="Trebuchet MS" panose="020B0603020202020204" pitchFamily="34" charset="0"/>
              </a:rPr>
              <a:t>yapılan revizyonlarla </a:t>
            </a:r>
            <a:r>
              <a:rPr lang="tr-TR" dirty="0">
                <a:latin typeface="Trebuchet MS" panose="020B0603020202020204" pitchFamily="34" charset="0"/>
              </a:rPr>
              <a:t>son şeklini alarak Çevre ve Orman Bakanlığı tarafından onaylanmıştır</a:t>
            </a:r>
            <a:endParaRPr lang="tr-TR" dirty="0">
              <a:latin typeface="Trebuchet MS" panose="020B0603020202020204" pitchFamily="34" charset="0"/>
            </a:endParaRPr>
          </a:p>
        </p:txBody>
      </p:sp>
    </p:spTree>
    <p:extLst>
      <p:ext uri="{BB962C8B-B14F-4D97-AF65-F5344CB8AC3E}">
        <p14:creationId xmlns:p14="http://schemas.microsoft.com/office/powerpoint/2010/main" val="213703286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274" t="31648" r="30852" b="27179"/>
          <a:stretch/>
        </p:blipFill>
        <p:spPr bwMode="auto">
          <a:xfrm>
            <a:off x="251520" y="1556792"/>
            <a:ext cx="8661717"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1"/>
          <p:cNvSpPr txBox="1"/>
          <p:nvPr/>
        </p:nvSpPr>
        <p:spPr>
          <a:xfrm>
            <a:off x="179512" y="643335"/>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kobalt </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166193638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8033" y="1340768"/>
            <a:ext cx="8748463" cy="518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61" tIns="6348" rIns="4761" bIns="6348" numCol="1" anchor="ctr" anchorCtr="0" compatLnSpc="1">
            <a:prstTxWarp prst="textNoShape">
              <a:avLst/>
            </a:prstTxWarp>
            <a:spAutoFit/>
          </a:bodyPr>
          <a:lstStyle/>
          <a:p>
            <a:pPr marL="457200" marR="0" lvl="0" indent="-457200" defTabSz="914400" rtl="0" eaLnBrk="1" fontAlgn="t" latinLnBrk="0" hangingPunct="1">
              <a:lnSpc>
                <a:spcPct val="100000"/>
              </a:lnSpc>
              <a:spcBef>
                <a:spcPct val="0"/>
              </a:spcBef>
              <a:spcAft>
                <a:spcPct val="0"/>
              </a:spcAft>
              <a:buClr>
                <a:schemeClr val="bg2">
                  <a:lumMod val="50000"/>
                </a:schemeClr>
              </a:buClr>
              <a:buSzTx/>
              <a:buFont typeface="Trebuchet MS" panose="020B0603020202020204" pitchFamily="34" charset="0"/>
              <a:buChar char="●"/>
              <a:tabLst/>
            </a:pPr>
            <a:r>
              <a:rPr kumimoji="0" lang="tr-TR" altLang="tr-TR" sz="2800" b="0" i="0" u="none" strike="noStrike" cap="none" normalizeH="0" baseline="0" dirty="0" smtClean="0">
                <a:ln>
                  <a:noFill/>
                </a:ln>
                <a:effectLst/>
                <a:latin typeface="Trebuchet MS" panose="020B0603020202020204" pitchFamily="34" charset="0"/>
                <a:cs typeface="Arial" pitchFamily="34" charset="0"/>
              </a:rPr>
              <a:t>Kobalt demir gibi manyetiktir ve mıknatıs üretiminde kullanılır.</a:t>
            </a:r>
            <a:r>
              <a:rPr kumimoji="0" lang="tr-TR" altLang="tr-TR" sz="2800" b="0" i="0" u="none" strike="noStrike" cap="none" normalizeH="0" dirty="0" smtClean="0">
                <a:ln>
                  <a:noFill/>
                </a:ln>
                <a:effectLst/>
                <a:latin typeface="Trebuchet MS" panose="020B0603020202020204" pitchFamily="34" charset="0"/>
                <a:cs typeface="Arial" pitchFamily="34" charset="0"/>
              </a:rPr>
              <a:t> </a:t>
            </a:r>
            <a:r>
              <a:rPr kumimoji="0" lang="tr-TR" altLang="tr-TR" sz="2800" b="0" i="0" u="none" strike="noStrike" cap="none" normalizeH="0" baseline="0" dirty="0" smtClean="0">
                <a:ln>
                  <a:noFill/>
                </a:ln>
                <a:effectLst/>
                <a:latin typeface="Trebuchet MS" panose="020B0603020202020204" pitchFamily="34" charset="0"/>
                <a:cs typeface="Arial" pitchFamily="34" charset="0"/>
              </a:rPr>
              <a:t>Alüminyum</a:t>
            </a:r>
            <a:r>
              <a:rPr kumimoji="0" lang="tr-TR" altLang="tr-TR" sz="2800" b="0" i="0" u="none" strike="noStrike" cap="none" normalizeH="0" dirty="0" smtClean="0">
                <a:ln>
                  <a:noFill/>
                </a:ln>
                <a:effectLst/>
                <a:latin typeface="Trebuchet MS" panose="020B0603020202020204" pitchFamily="34" charset="0"/>
                <a:cs typeface="Arial" pitchFamily="34" charset="0"/>
              </a:rPr>
              <a:t> ve nikel ile alaşımları güçlü mıknatıslar arasındadır.</a:t>
            </a:r>
          </a:p>
          <a:p>
            <a:pPr marL="457200" marR="0" lvl="0" indent="-457200" defTabSz="914400" rtl="0" eaLnBrk="1" fontAlgn="t" latinLnBrk="0" hangingPunct="1">
              <a:lnSpc>
                <a:spcPct val="100000"/>
              </a:lnSpc>
              <a:spcBef>
                <a:spcPct val="0"/>
              </a:spcBef>
              <a:spcAft>
                <a:spcPct val="0"/>
              </a:spcAft>
              <a:buClr>
                <a:schemeClr val="bg2">
                  <a:lumMod val="50000"/>
                </a:schemeClr>
              </a:buClr>
              <a:buSzTx/>
              <a:buFont typeface="Trebuchet MS" panose="020B0603020202020204" pitchFamily="34" charset="0"/>
              <a:buChar char="●"/>
              <a:tabLst/>
            </a:pPr>
            <a:r>
              <a:rPr kumimoji="0" lang="tr-TR" altLang="tr-TR" sz="2800" b="0" i="0" u="none" strike="noStrike" cap="none" normalizeH="0" baseline="0" dirty="0" smtClean="0">
                <a:ln>
                  <a:noFill/>
                </a:ln>
                <a:effectLst/>
                <a:latin typeface="Trebuchet MS" panose="020B0603020202020204" pitchFamily="34" charset="0"/>
                <a:cs typeface="Arial" pitchFamily="34" charset="0"/>
              </a:rPr>
              <a:t>Kobalt alaşımları yüksek sıcaklık mukavemetinin önemli ve gerekli olduğu jet türbinleri</a:t>
            </a:r>
            <a:r>
              <a:rPr kumimoji="0" lang="tr-TR" altLang="tr-TR" sz="2800" b="0" i="0" u="none" strike="noStrike" cap="none" normalizeH="0" dirty="0" smtClean="0">
                <a:ln>
                  <a:noFill/>
                </a:ln>
                <a:effectLst/>
                <a:latin typeface="Trebuchet MS" panose="020B0603020202020204" pitchFamily="34" charset="0"/>
                <a:cs typeface="Arial" pitchFamily="34" charset="0"/>
              </a:rPr>
              <a:t> ve gaz türbin jeneratörlerinde </a:t>
            </a:r>
            <a:r>
              <a:rPr lang="tr-TR" altLang="tr-TR" sz="2800" dirty="0" smtClean="0">
                <a:latin typeface="Trebuchet MS" panose="020B0603020202020204" pitchFamily="34" charset="0"/>
                <a:cs typeface="Arial" pitchFamily="34" charset="0"/>
              </a:rPr>
              <a:t>k</a:t>
            </a:r>
            <a:r>
              <a:rPr kumimoji="0" lang="tr-TR" altLang="tr-TR" sz="2800" b="0" i="0" u="none" strike="noStrike" cap="none" normalizeH="0" baseline="0" dirty="0" smtClean="0">
                <a:ln>
                  <a:noFill/>
                </a:ln>
                <a:effectLst/>
                <a:latin typeface="Trebuchet MS" panose="020B0603020202020204" pitchFamily="34" charset="0"/>
                <a:cs typeface="Arial" pitchFamily="34" charset="0"/>
              </a:rPr>
              <a:t>ullanılır.</a:t>
            </a:r>
            <a:r>
              <a:rPr kumimoji="0" lang="en-GB" altLang="tr-TR" sz="2800" b="0" i="0" u="none" strike="noStrike" cap="none" normalizeH="0" baseline="0" dirty="0" smtClean="0">
                <a:ln>
                  <a:noFill/>
                </a:ln>
                <a:effectLst/>
                <a:latin typeface="Trebuchet MS" panose="020B0603020202020204" pitchFamily="34" charset="0"/>
                <a:cs typeface="Arial" pitchFamily="34" charset="0"/>
              </a:rPr>
              <a:t/>
            </a:r>
            <a:br>
              <a:rPr kumimoji="0" lang="en-GB" altLang="tr-TR" sz="2800" b="0" i="0" u="none" strike="noStrike" cap="none" normalizeH="0" baseline="0" dirty="0" smtClean="0">
                <a:ln>
                  <a:noFill/>
                </a:ln>
                <a:effectLst/>
                <a:latin typeface="Trebuchet MS" panose="020B0603020202020204" pitchFamily="34" charset="0"/>
                <a:cs typeface="Arial" pitchFamily="34" charset="0"/>
              </a:rPr>
            </a:br>
            <a:r>
              <a:rPr kumimoji="0" lang="tr-TR" altLang="tr-TR" sz="2800" b="0" i="0" u="none" strike="noStrike" cap="none" normalizeH="0" baseline="0" dirty="0" smtClean="0">
                <a:ln>
                  <a:noFill/>
                </a:ln>
                <a:effectLst/>
                <a:latin typeface="Trebuchet MS" panose="020B0603020202020204" pitchFamily="34" charset="0"/>
                <a:cs typeface="Arial" pitchFamily="34" charset="0"/>
              </a:rPr>
              <a:t>Cazip görünüşü, sertliği ve korozyon direnci sayesinde elektro-kaplama işlerinde</a:t>
            </a:r>
            <a:r>
              <a:rPr kumimoji="0" lang="tr-TR" altLang="tr-TR" sz="2800" b="0" i="0" u="none" strike="noStrike" cap="none" normalizeH="0" dirty="0" smtClean="0">
                <a:ln>
                  <a:noFill/>
                </a:ln>
                <a:effectLst/>
                <a:latin typeface="Trebuchet MS" panose="020B0603020202020204" pitchFamily="34" charset="0"/>
                <a:cs typeface="Arial" pitchFamily="34" charset="0"/>
              </a:rPr>
              <a:t> önemlidir</a:t>
            </a:r>
            <a:r>
              <a:rPr kumimoji="0" lang="tr-TR" altLang="tr-TR" sz="2800" b="0" i="0" u="none" strike="noStrike" cap="none" normalizeH="0" baseline="0" dirty="0" smtClean="0">
                <a:ln>
                  <a:noFill/>
                </a:ln>
                <a:effectLst/>
                <a:latin typeface="Trebuchet MS" panose="020B0603020202020204" pitchFamily="34" charset="0"/>
                <a:cs typeface="Arial" pitchFamily="34" charset="0"/>
              </a:rPr>
              <a:t>.</a:t>
            </a:r>
          </a:p>
          <a:p>
            <a:pPr marL="457200" marR="0" lvl="0" indent="-457200" defTabSz="914400" rtl="0" eaLnBrk="1" fontAlgn="t" latinLnBrk="0" hangingPunct="1">
              <a:lnSpc>
                <a:spcPct val="100000"/>
              </a:lnSpc>
              <a:spcBef>
                <a:spcPct val="0"/>
              </a:spcBef>
              <a:spcAft>
                <a:spcPct val="0"/>
              </a:spcAft>
              <a:buClr>
                <a:schemeClr val="bg2">
                  <a:lumMod val="50000"/>
                </a:schemeClr>
              </a:buClr>
              <a:buSzTx/>
              <a:buFont typeface="Trebuchet MS" panose="020B0603020202020204" pitchFamily="34" charset="0"/>
              <a:buChar char="●"/>
              <a:tabLst/>
            </a:pPr>
            <a:r>
              <a:rPr kumimoji="0" lang="tr-TR" altLang="tr-TR" sz="2800" b="0" i="0" u="none" strike="noStrike" cap="none" normalizeH="0" baseline="0" dirty="0" smtClean="0">
                <a:ln>
                  <a:noFill/>
                </a:ln>
                <a:effectLst/>
                <a:latin typeface="Trebuchet MS" panose="020B0603020202020204" pitchFamily="34" charset="0"/>
                <a:cs typeface="Arial" pitchFamily="34" charset="0"/>
              </a:rPr>
              <a:t>Kobalt tuzları asırlardır </a:t>
            </a:r>
            <a:r>
              <a:rPr lang="tr-TR" altLang="tr-TR" sz="2800" dirty="0" smtClean="0">
                <a:latin typeface="Trebuchet MS" panose="020B0603020202020204" pitchFamily="34" charset="0"/>
                <a:cs typeface="Arial" pitchFamily="34" charset="0"/>
              </a:rPr>
              <a:t>b</a:t>
            </a:r>
            <a:r>
              <a:rPr kumimoji="0" lang="tr-TR" altLang="tr-TR" sz="2800" b="0" i="0" u="none" strike="noStrike" cap="none" normalizeH="0" baseline="0" dirty="0" smtClean="0">
                <a:ln>
                  <a:noFill/>
                </a:ln>
                <a:effectLst/>
                <a:latin typeface="Trebuchet MS" panose="020B0603020202020204" pitchFamily="34" charset="0"/>
                <a:cs typeface="Arial" pitchFamily="34" charset="0"/>
              </a:rPr>
              <a:t>oyalarda, seramiklerde, </a:t>
            </a:r>
            <a:r>
              <a:rPr kumimoji="0" lang="tr-TR" altLang="tr-TR" sz="2800" b="0" i="0" u="none" strike="noStrike" cap="none" normalizeH="0" baseline="0" dirty="0" err="1" smtClean="0">
                <a:ln>
                  <a:noFill/>
                </a:ln>
                <a:effectLst/>
                <a:latin typeface="Trebuchet MS" panose="020B0603020202020204" pitchFamily="34" charset="0"/>
                <a:cs typeface="Arial" pitchFamily="34" charset="0"/>
              </a:rPr>
              <a:t>enamel</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ve camlarda, kap kaçaklarda eşsiz renkler elde etmek için kullanılır.</a:t>
            </a:r>
            <a:endParaRPr lang="tr-TR" altLang="tr-TR" sz="2800" dirty="0">
              <a:latin typeface="Trebuchet MS" panose="020B0603020202020204" pitchFamily="34" charset="0"/>
              <a:cs typeface="Arial" pitchFamily="34" charset="0"/>
            </a:endParaRPr>
          </a:p>
          <a:p>
            <a:pPr marL="457200" marR="0" lvl="0" indent="-457200" defTabSz="914400" rtl="0" eaLnBrk="1" fontAlgn="t" latinLnBrk="0" hangingPunct="1">
              <a:lnSpc>
                <a:spcPct val="100000"/>
              </a:lnSpc>
              <a:spcBef>
                <a:spcPct val="0"/>
              </a:spcBef>
              <a:spcAft>
                <a:spcPct val="0"/>
              </a:spcAft>
              <a:buClr>
                <a:schemeClr val="bg2">
                  <a:lumMod val="50000"/>
                </a:schemeClr>
              </a:buClr>
              <a:buSzTx/>
              <a:buFont typeface="Trebuchet MS" panose="020B0603020202020204" pitchFamily="34" charset="0"/>
              <a:buChar char="●"/>
              <a:tabLst/>
            </a:pPr>
            <a:r>
              <a:rPr kumimoji="0" lang="tr-TR" altLang="tr-TR" sz="2800" b="0" i="0" u="none" strike="noStrike" cap="none" normalizeH="0" baseline="0" dirty="0" smtClean="0">
                <a:ln>
                  <a:noFill/>
                </a:ln>
                <a:effectLst/>
                <a:latin typeface="Trebuchet MS" panose="020B0603020202020204" pitchFamily="34" charset="0"/>
                <a:cs typeface="Arial" pitchFamily="34" charset="0"/>
              </a:rPr>
              <a:t>Radyoaktif</a:t>
            </a:r>
            <a:r>
              <a:rPr kumimoji="0" lang="tr-TR" altLang="tr-TR" sz="2800" b="0" i="0" u="none" strike="noStrike" cap="none" normalizeH="0" dirty="0" smtClean="0">
                <a:ln>
                  <a:noFill/>
                </a:ln>
                <a:effectLst/>
                <a:latin typeface="Trebuchet MS" panose="020B0603020202020204" pitchFamily="34" charset="0"/>
                <a:cs typeface="Arial" pitchFamily="34" charset="0"/>
              </a:rPr>
              <a:t> Co-60 kanser tedavisinde yararlanılır.</a:t>
            </a:r>
            <a:endParaRPr kumimoji="0" lang="en-GB" altLang="tr-TR" sz="6000" b="0" i="0" u="none" strike="noStrike" cap="none" normalizeH="0" baseline="0" dirty="0" smtClean="0">
              <a:ln>
                <a:noFill/>
              </a:ln>
              <a:effectLst/>
              <a:latin typeface="Trebuchet MS" panose="020B0603020202020204" pitchFamily="34" charset="0"/>
              <a:cs typeface="Arial" pitchFamily="34" charset="0"/>
            </a:endParaRPr>
          </a:p>
        </p:txBody>
      </p:sp>
      <p:sp>
        <p:nvSpPr>
          <p:cNvPr id="3" name="2 Metin kutusu"/>
          <p:cNvSpPr txBox="1"/>
          <p:nvPr/>
        </p:nvSpPr>
        <p:spPr>
          <a:xfrm>
            <a:off x="251520" y="476672"/>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Kobalt ve kobalt alaşımları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07931926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334373"/>
            <a:ext cx="8784976" cy="5262979"/>
          </a:xfrm>
          <a:prstGeom prst="rect">
            <a:avLst/>
          </a:prstGeom>
        </p:spPr>
        <p:txBody>
          <a:bodyPr wrap="square">
            <a:spAutoFit/>
          </a:bodyPr>
          <a:lstStyle/>
          <a:p>
            <a:r>
              <a:rPr lang="tr-TR" sz="2800" dirty="0" err="1" smtClean="0">
                <a:latin typeface="Trebuchet MS" pitchFamily="34" charset="0"/>
              </a:rPr>
              <a:t>kobaltit</a:t>
            </a:r>
            <a:r>
              <a:rPr lang="tr-TR" sz="2800" dirty="0" smtClean="0">
                <a:latin typeface="Trebuchet MS" pitchFamily="34" charset="0"/>
              </a:rPr>
              <a:t>, </a:t>
            </a:r>
            <a:r>
              <a:rPr lang="tr-TR" sz="2800" dirty="0" err="1" smtClean="0">
                <a:latin typeface="Trebuchet MS" pitchFamily="34" charset="0"/>
              </a:rPr>
              <a:t>skutterüdit</a:t>
            </a:r>
            <a:r>
              <a:rPr lang="tr-TR" sz="2800" dirty="0" smtClean="0">
                <a:latin typeface="Trebuchet MS" pitchFamily="34" charset="0"/>
              </a:rPr>
              <a:t> ve </a:t>
            </a:r>
            <a:r>
              <a:rPr lang="tr-TR" sz="2800" dirty="0" err="1" smtClean="0">
                <a:latin typeface="Trebuchet MS" pitchFamily="34" charset="0"/>
              </a:rPr>
              <a:t>örtrit</a:t>
            </a:r>
            <a:r>
              <a:rPr lang="tr-TR" sz="2800" dirty="0" smtClean="0">
                <a:latin typeface="Trebuchet MS" pitchFamily="34" charset="0"/>
              </a:rPr>
              <a:t> minerallerinde bulunur.</a:t>
            </a:r>
          </a:p>
          <a:p>
            <a:r>
              <a:rPr lang="tr-TR" sz="2800" dirty="0" smtClean="0">
                <a:latin typeface="Trebuchet MS" pitchFamily="34" charset="0"/>
              </a:rPr>
              <a:t>Önemli rezervler</a:t>
            </a:r>
          </a:p>
          <a:p>
            <a:r>
              <a:rPr lang="tr-TR" sz="2800" dirty="0" smtClean="0">
                <a:latin typeface="Trebuchet MS" pitchFamily="34" charset="0"/>
              </a:rPr>
              <a:t>	Kongo,</a:t>
            </a:r>
          </a:p>
          <a:p>
            <a:r>
              <a:rPr lang="tr-TR" sz="2800" dirty="0" smtClean="0">
                <a:latin typeface="Trebuchet MS" pitchFamily="34" charset="0"/>
              </a:rPr>
              <a:t>	Kanada</a:t>
            </a:r>
          </a:p>
          <a:p>
            <a:r>
              <a:rPr lang="tr-TR" sz="2800" dirty="0" smtClean="0">
                <a:latin typeface="Trebuchet MS" pitchFamily="34" charset="0"/>
              </a:rPr>
              <a:t>	Avustralya</a:t>
            </a:r>
          </a:p>
          <a:p>
            <a:r>
              <a:rPr lang="tr-TR" sz="2800" dirty="0" smtClean="0">
                <a:latin typeface="Trebuchet MS" pitchFamily="34" charset="0"/>
              </a:rPr>
              <a:t>	</a:t>
            </a:r>
            <a:r>
              <a:rPr lang="tr-TR" sz="2800" dirty="0" err="1" smtClean="0">
                <a:latin typeface="Trebuchet MS" pitchFamily="34" charset="0"/>
              </a:rPr>
              <a:t>Zambia</a:t>
            </a:r>
            <a:r>
              <a:rPr lang="tr-TR" sz="2800" dirty="0" smtClean="0">
                <a:latin typeface="Trebuchet MS" pitchFamily="34" charset="0"/>
              </a:rPr>
              <a:t> ve</a:t>
            </a:r>
          </a:p>
          <a:p>
            <a:r>
              <a:rPr lang="tr-TR" sz="2800" dirty="0" smtClean="0">
                <a:latin typeface="Trebuchet MS" pitchFamily="34" charset="0"/>
              </a:rPr>
              <a:t>	Brezilya’da mevcuttur.</a:t>
            </a:r>
          </a:p>
          <a:p>
            <a:endParaRPr lang="tr-TR" sz="2800" dirty="0" smtClean="0">
              <a:latin typeface="Trebuchet MS" pitchFamily="34" charset="0"/>
            </a:endParaRPr>
          </a:p>
          <a:p>
            <a:r>
              <a:rPr lang="tr-TR" sz="2800" dirty="0" smtClean="0">
                <a:latin typeface="Trebuchet MS" pitchFamily="34" charset="0"/>
              </a:rPr>
              <a:t>Ancak kobaltın büyük bir bölümü Nikel madenciliğinin yan ürünü olarak elde edilir.</a:t>
            </a:r>
          </a:p>
          <a:p>
            <a:r>
              <a:rPr lang="tr-TR" sz="2800" dirty="0" smtClean="0">
                <a:latin typeface="Trebuchet MS" pitchFamily="34" charset="0"/>
              </a:rPr>
              <a:t>Kobalt da </a:t>
            </a:r>
            <a:r>
              <a:rPr lang="tr-TR" sz="2800" dirty="0" err="1" smtClean="0">
                <a:latin typeface="Trebuchet MS" pitchFamily="34" charset="0"/>
              </a:rPr>
              <a:t>dail</a:t>
            </a:r>
            <a:r>
              <a:rPr lang="tr-TR" sz="2800" dirty="0" smtClean="0">
                <a:latin typeface="Trebuchet MS" pitchFamily="34" charset="0"/>
              </a:rPr>
              <a:t> olmak üzere bazı geçiş elementlerinin rezervleri okyanus derinliklerindedir.</a:t>
            </a:r>
            <a:endParaRPr lang="tr-TR" sz="2800" dirty="0">
              <a:latin typeface="Trebuchet MS" pitchFamily="34" charset="0"/>
            </a:endParaRPr>
          </a:p>
        </p:txBody>
      </p:sp>
      <p:sp>
        <p:nvSpPr>
          <p:cNvPr id="4" name="3 Metin kutusu"/>
          <p:cNvSpPr txBox="1"/>
          <p:nvPr/>
        </p:nvSpPr>
        <p:spPr>
          <a:xfrm>
            <a:off x="251520" y="571327"/>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Kobalt</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28170729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ChangeArrowheads="1"/>
          </p:cNvSpPr>
          <p:nvPr/>
        </p:nvSpPr>
        <p:spPr bwMode="auto">
          <a:xfrm>
            <a:off x="228600" y="1490911"/>
            <a:ext cx="8736013" cy="4746401"/>
          </a:xfrm>
          <a:prstGeom prst="rect">
            <a:avLst/>
          </a:prstGeom>
          <a:noFill/>
          <a:ln w="9525">
            <a:noFill/>
            <a:miter lim="800000"/>
            <a:headEnd/>
            <a:tailEnd/>
          </a:ln>
          <a:effectLst/>
        </p:spPr>
        <p:txBody>
          <a:bodyPr/>
          <a:lstStyle/>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Kobalt alaşımları </a:t>
            </a:r>
            <a:r>
              <a:rPr lang="tr-TR" sz="2800" dirty="0" err="1" smtClean="0">
                <a:latin typeface="Trebuchet MS" panose="020B0603020202020204" pitchFamily="34" charset="0"/>
              </a:rPr>
              <a:t>Ni</a:t>
            </a:r>
            <a:r>
              <a:rPr lang="tr-TR" sz="2800" dirty="0" smtClean="0">
                <a:latin typeface="Trebuchet MS" panose="020B0603020202020204" pitchFamily="34" charset="0"/>
              </a:rPr>
              <a:t> alaşımları gibi korozyondan korunma ve yüksek sıcaklık performansı için kullanılırlar. </a:t>
            </a: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 uygulamalarda yüksek ergime noktaları ve yüksek mukavemetleri avantaj sağlar.</a:t>
            </a:r>
            <a:endParaRPr lang="en-US" sz="2800" dirty="0">
              <a:latin typeface="Trebuchet MS" panose="020B0603020202020204" pitchFamily="34" charset="0"/>
            </a:endParaRP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Kobalt 417</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C üstünde YMK altında ise HCP yapıdadır.</a:t>
            </a:r>
            <a:endParaRPr lang="en-US" sz="2800" dirty="0">
              <a:latin typeface="Trebuchet MS" panose="020B0603020202020204" pitchFamily="34" charset="0"/>
            </a:endParaRP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Kobalt benzersiz aşınma direnci, vücut sıvılarına dayanıklılığı ile kalça ve diz protezleri gibi biyomedikal uygulamalarda ön plana çıkar.</a:t>
            </a:r>
            <a:endParaRPr lang="en-US" sz="2800" dirty="0">
              <a:latin typeface="Trebuchet MS" panose="020B0603020202020204" pitchFamily="34" charset="0"/>
            </a:endParaRPr>
          </a:p>
        </p:txBody>
      </p:sp>
      <p:sp>
        <p:nvSpPr>
          <p:cNvPr id="4" name="3 Metin kutusu"/>
          <p:cNvSpPr txBox="1"/>
          <p:nvPr/>
        </p:nvSpPr>
        <p:spPr>
          <a:xfrm>
            <a:off x="251520" y="476672"/>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Kobalt ve kobalt alaşımları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987435888"/>
      </p:ext>
    </p:extLst>
  </p:cSld>
  <p:clrMapOvr>
    <a:masterClrMapping/>
  </p:clrMapOvr>
  <p:transition>
    <p:pull dir="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23528" y="548680"/>
            <a:ext cx="8136904"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anose="020B0603020202020204" pitchFamily="34" charset="0"/>
              </a:rPr>
              <a:t>Co</a:t>
            </a:r>
            <a:r>
              <a:rPr lang="tr-TR" sz="4400" dirty="0" smtClean="0">
                <a:solidFill>
                  <a:schemeClr val="accent2">
                    <a:lumMod val="50000"/>
                  </a:schemeClr>
                </a:solidFill>
                <a:latin typeface="Trebuchet MS" panose="020B0603020202020204" pitchFamily="34" charset="0"/>
              </a:rPr>
              <a:t>-esaslı </a:t>
            </a:r>
            <a:r>
              <a:rPr lang="tr-TR" sz="4400" dirty="0" err="1" smtClean="0">
                <a:solidFill>
                  <a:schemeClr val="accent2">
                    <a:lumMod val="50000"/>
                  </a:schemeClr>
                </a:solidFill>
                <a:latin typeface="Trebuchet MS" panose="020B0603020202020204" pitchFamily="34" charset="0"/>
              </a:rPr>
              <a:t>süperalaşımlar</a:t>
            </a:r>
            <a:endParaRPr lang="tr-TR" sz="4400" dirty="0">
              <a:solidFill>
                <a:schemeClr val="accent2">
                  <a:lumMod val="50000"/>
                </a:schemeClr>
              </a:solidFill>
              <a:latin typeface="Trebuchet MS" panose="020B0603020202020204" pitchFamily="34" charset="0"/>
            </a:endParaRPr>
          </a:p>
        </p:txBody>
      </p:sp>
      <p:sp>
        <p:nvSpPr>
          <p:cNvPr id="6" name="Dikdörtgen 5"/>
          <p:cNvSpPr/>
          <p:nvPr/>
        </p:nvSpPr>
        <p:spPr>
          <a:xfrm>
            <a:off x="251520" y="1340768"/>
            <a:ext cx="8712968" cy="2677656"/>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400" dirty="0">
                <a:latin typeface="Trebuchet MS" pitchFamily="34" charset="0"/>
              </a:rPr>
              <a:t>K</a:t>
            </a:r>
            <a:r>
              <a:rPr lang="en-US" sz="2400" dirty="0" err="1" smtClean="0">
                <a:latin typeface="Trebuchet MS" pitchFamily="34" charset="0"/>
              </a:rPr>
              <a:t>obalt</a:t>
            </a:r>
            <a:r>
              <a:rPr lang="en-US" sz="2400" dirty="0" smtClean="0">
                <a:latin typeface="Trebuchet MS" pitchFamily="34" charset="0"/>
              </a:rPr>
              <a:t>-</a:t>
            </a:r>
            <a:r>
              <a:rPr lang="tr-TR" sz="2400" dirty="0" smtClean="0">
                <a:latin typeface="Trebuchet MS" pitchFamily="34" charset="0"/>
              </a:rPr>
              <a:t>esaslı </a:t>
            </a:r>
            <a:r>
              <a:rPr lang="tr-TR" sz="2400" dirty="0" err="1" smtClean="0">
                <a:latin typeface="Trebuchet MS" pitchFamily="34" charset="0"/>
              </a:rPr>
              <a:t>süperalaşımlar</a:t>
            </a:r>
            <a:r>
              <a:rPr lang="tr-TR" sz="2400" dirty="0" smtClean="0">
                <a:latin typeface="Trebuchet MS" pitchFamily="34" charset="0"/>
              </a:rPr>
              <a:t> Nikel </a:t>
            </a:r>
            <a:r>
              <a:rPr lang="tr-TR" sz="2400" dirty="0" err="1" smtClean="0">
                <a:latin typeface="Trebuchet MS" pitchFamily="34" charset="0"/>
              </a:rPr>
              <a:t>süperalaşımlarından</a:t>
            </a:r>
            <a:r>
              <a:rPr lang="tr-TR" sz="2400" dirty="0" smtClean="0">
                <a:latin typeface="Trebuchet MS" pitchFamily="34" charset="0"/>
              </a:rPr>
              <a:t> daha düşük sürünme mukavemetine sahiptirler.</a:t>
            </a:r>
          </a:p>
          <a:p>
            <a:pPr marL="457200" indent="-457200">
              <a:buClr>
                <a:schemeClr val="bg2">
                  <a:lumMod val="50000"/>
                </a:schemeClr>
              </a:buClr>
              <a:buFont typeface="Trebuchet MS" panose="020B0603020202020204" pitchFamily="34" charset="0"/>
              <a:buChar char="●"/>
            </a:pPr>
            <a:r>
              <a:rPr lang="tr-TR" sz="2400" dirty="0" smtClean="0">
                <a:latin typeface="Trebuchet MS" pitchFamily="34" charset="0"/>
              </a:rPr>
              <a:t>Kobalt </a:t>
            </a:r>
            <a:r>
              <a:rPr lang="tr-TR" sz="2400" dirty="0" err="1" smtClean="0">
                <a:latin typeface="Trebuchet MS" pitchFamily="34" charset="0"/>
              </a:rPr>
              <a:t>süperalaşımları</a:t>
            </a:r>
            <a:r>
              <a:rPr lang="tr-TR" sz="2400" dirty="0" smtClean="0">
                <a:latin typeface="Trebuchet MS" pitchFamily="34" charset="0"/>
              </a:rPr>
              <a:t> bir dizi karbürler ve katı eriyik  fazları ile sertleşirler.</a:t>
            </a:r>
          </a:p>
          <a:p>
            <a:pPr marL="457200" indent="-457200">
              <a:buClr>
                <a:schemeClr val="bg2">
                  <a:lumMod val="50000"/>
                </a:schemeClr>
              </a:buClr>
              <a:buFont typeface="Trebuchet MS" panose="020B0603020202020204" pitchFamily="34" charset="0"/>
              <a:buChar char="●"/>
            </a:pPr>
            <a:r>
              <a:rPr lang="tr-TR" sz="2400" dirty="0" smtClean="0">
                <a:latin typeface="Trebuchet MS" pitchFamily="34" charset="0"/>
              </a:rPr>
              <a:t>Kobalt bazlı </a:t>
            </a:r>
            <a:r>
              <a:rPr lang="tr-TR" sz="2400" dirty="0" err="1" smtClean="0">
                <a:latin typeface="Trebuchet MS" pitchFamily="34" charset="0"/>
              </a:rPr>
              <a:t>süperalaşımlar</a:t>
            </a:r>
            <a:r>
              <a:rPr lang="tr-TR" sz="2400" dirty="0" smtClean="0">
                <a:latin typeface="Trebuchet MS" pitchFamily="34" charset="0"/>
              </a:rPr>
              <a:t> </a:t>
            </a:r>
            <a:r>
              <a:rPr lang="tr-TR" sz="2400" dirty="0" err="1" smtClean="0">
                <a:latin typeface="Trebuchet MS" pitchFamily="34" charset="0"/>
              </a:rPr>
              <a:t>Ni</a:t>
            </a:r>
            <a:r>
              <a:rPr lang="tr-TR" sz="2400" dirty="0" smtClean="0">
                <a:latin typeface="Trebuchet MS" pitchFamily="34" charset="0"/>
              </a:rPr>
              <a:t> </a:t>
            </a:r>
            <a:r>
              <a:rPr lang="tr-TR" sz="2400" dirty="0" err="1" smtClean="0">
                <a:latin typeface="Trebuchet MS" pitchFamily="34" charset="0"/>
              </a:rPr>
              <a:t>süperalaşımlrına</a:t>
            </a:r>
            <a:r>
              <a:rPr lang="tr-TR" sz="2400" dirty="0" smtClean="0">
                <a:latin typeface="Trebuchet MS" pitchFamily="34" charset="0"/>
              </a:rPr>
              <a:t> benzer fakat daha toleranslı uygulamalarda kullanılırlar.</a:t>
            </a:r>
          </a:p>
          <a:p>
            <a:pPr marL="457200" indent="-457200">
              <a:buClr>
                <a:schemeClr val="bg2">
                  <a:lumMod val="50000"/>
                </a:schemeClr>
              </a:buClr>
              <a:buFont typeface="Trebuchet MS" panose="020B0603020202020204" pitchFamily="34" charset="0"/>
              <a:buChar char="●"/>
            </a:pPr>
            <a:endParaRPr lang="tr-TR" sz="2400" dirty="0" smtClean="0">
              <a:latin typeface="Trebuchet MS" pitchFamily="34" charset="0"/>
            </a:endParaRPr>
          </a:p>
        </p:txBody>
      </p:sp>
      <p:pic>
        <p:nvPicPr>
          <p:cNvPr id="5" name="Picture 2"/>
          <p:cNvPicPr>
            <a:picLocks noChangeAspect="1"/>
          </p:cNvPicPr>
          <p:nvPr/>
        </p:nvPicPr>
        <p:blipFill>
          <a:blip r:embed="rId2" cstate="print"/>
          <a:srcRect l="1226" t="10958" r="560" b="1375"/>
          <a:stretch>
            <a:fillRect/>
          </a:stretch>
        </p:blipFill>
        <p:spPr bwMode="auto">
          <a:xfrm>
            <a:off x="467544" y="3717032"/>
            <a:ext cx="8118902" cy="2952328"/>
          </a:xfrm>
          <a:prstGeom prst="rect">
            <a:avLst/>
          </a:prstGeom>
          <a:noFill/>
          <a:ln w="38100">
            <a:solidFill>
              <a:schemeClr val="bg1"/>
            </a:solidFill>
            <a:miter lim="800000"/>
            <a:headEnd/>
            <a:tailEnd/>
          </a:ln>
        </p:spPr>
      </p:pic>
    </p:spTree>
    <p:extLst>
      <p:ext uri="{BB962C8B-B14F-4D97-AF65-F5344CB8AC3E}">
        <p14:creationId xmlns:p14="http://schemas.microsoft.com/office/powerpoint/2010/main" val="423480656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23528" y="548680"/>
            <a:ext cx="8136904"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anose="020B0603020202020204" pitchFamily="34" charset="0"/>
              </a:rPr>
              <a:t>Co</a:t>
            </a:r>
            <a:r>
              <a:rPr lang="tr-TR" sz="4400" dirty="0" smtClean="0">
                <a:solidFill>
                  <a:schemeClr val="accent2">
                    <a:lumMod val="50000"/>
                  </a:schemeClr>
                </a:solidFill>
                <a:latin typeface="Trebuchet MS" panose="020B0603020202020204" pitchFamily="34" charset="0"/>
              </a:rPr>
              <a:t>-esaslı </a:t>
            </a:r>
            <a:r>
              <a:rPr lang="tr-TR" sz="4400" dirty="0" err="1" smtClean="0">
                <a:solidFill>
                  <a:schemeClr val="accent2">
                    <a:lumMod val="50000"/>
                  </a:schemeClr>
                </a:solidFill>
                <a:latin typeface="Trebuchet MS" panose="020B0603020202020204" pitchFamily="34" charset="0"/>
              </a:rPr>
              <a:t>süperalaşımlar</a:t>
            </a:r>
            <a:endParaRPr lang="tr-TR" sz="4400" dirty="0">
              <a:solidFill>
                <a:schemeClr val="accent2">
                  <a:lumMod val="50000"/>
                </a:schemeClr>
              </a:solidFill>
              <a:latin typeface="Trebuchet MS" panose="020B0603020202020204" pitchFamily="34" charset="0"/>
            </a:endParaRPr>
          </a:p>
        </p:txBody>
      </p:sp>
      <p:sp>
        <p:nvSpPr>
          <p:cNvPr id="3" name="Dikdörtgen 2"/>
          <p:cNvSpPr/>
          <p:nvPr/>
        </p:nvSpPr>
        <p:spPr>
          <a:xfrm>
            <a:off x="179512" y="1397675"/>
            <a:ext cx="8856984" cy="2308324"/>
          </a:xfrm>
          <a:prstGeom prst="rect">
            <a:avLst/>
          </a:prstGeom>
        </p:spPr>
        <p:txBody>
          <a:bodyPr wrap="square">
            <a:spAutoFit/>
          </a:bodyPr>
          <a:lstStyle/>
          <a:p>
            <a:pPr marL="342900" indent="-342900">
              <a:buClr>
                <a:schemeClr val="bg2">
                  <a:lumMod val="50000"/>
                </a:schemeClr>
              </a:buClr>
              <a:buFont typeface="Trebuchet MS" panose="020B0603020202020204" pitchFamily="34" charset="0"/>
              <a:buChar char="●"/>
            </a:pPr>
            <a:r>
              <a:rPr lang="tr-TR" sz="2400" dirty="0">
                <a:latin typeface="Trebuchet MS" pitchFamily="34" charset="0"/>
              </a:rPr>
              <a:t>Aşınma dirençli kobalt </a:t>
            </a:r>
            <a:r>
              <a:rPr lang="tr-TR" sz="2400" dirty="0" smtClean="0">
                <a:latin typeface="Trebuchet MS" pitchFamily="34" charset="0"/>
              </a:rPr>
              <a:t>alaşımlarının </a:t>
            </a:r>
            <a:r>
              <a:rPr lang="tr-TR" sz="2400" dirty="0">
                <a:latin typeface="Trebuchet MS" pitchFamily="34" charset="0"/>
              </a:rPr>
              <a:t>önde gelenleri </a:t>
            </a:r>
            <a:r>
              <a:rPr lang="tr-TR" sz="2400" dirty="0" err="1">
                <a:latin typeface="Trebuchet MS" pitchFamily="34" charset="0"/>
              </a:rPr>
              <a:t>Stellit</a:t>
            </a:r>
            <a:r>
              <a:rPr lang="tr-TR" sz="2400" dirty="0">
                <a:latin typeface="Trebuchet MS" pitchFamily="34" charset="0"/>
              </a:rPr>
              <a:t> ve </a:t>
            </a:r>
            <a:r>
              <a:rPr lang="tr-TR" sz="2400" dirty="0" err="1">
                <a:latin typeface="Trebuchet MS" pitchFamily="34" charset="0"/>
              </a:rPr>
              <a:t>Triballoy</a:t>
            </a:r>
            <a:r>
              <a:rPr lang="tr-TR" sz="2400" dirty="0">
                <a:latin typeface="Trebuchet MS" pitchFamily="34" charset="0"/>
              </a:rPr>
              <a:t> alaşımlarıdır. </a:t>
            </a:r>
            <a:endParaRPr lang="tr-TR" sz="2400" dirty="0" smtClean="0">
              <a:latin typeface="Trebuchet MS" pitchFamily="34" charset="0"/>
            </a:endParaRPr>
          </a:p>
          <a:p>
            <a:pPr marL="342900" indent="-342900">
              <a:buClr>
                <a:schemeClr val="bg2">
                  <a:lumMod val="50000"/>
                </a:schemeClr>
              </a:buClr>
              <a:buFont typeface="Trebuchet MS" panose="020B0603020202020204" pitchFamily="34" charset="0"/>
              <a:buChar char="●"/>
            </a:pPr>
            <a:r>
              <a:rPr lang="tr-TR" sz="2400" dirty="0" err="1" smtClean="0">
                <a:latin typeface="Trebuchet MS" pitchFamily="34" charset="0"/>
              </a:rPr>
              <a:t>Stellitler</a:t>
            </a:r>
            <a:r>
              <a:rPr lang="tr-TR" sz="2400" dirty="0" smtClean="0">
                <a:latin typeface="Trebuchet MS" pitchFamily="34" charset="0"/>
              </a:rPr>
              <a:t>  </a:t>
            </a:r>
            <a:r>
              <a:rPr lang="tr-TR" sz="2400" dirty="0">
                <a:latin typeface="Trebuchet MS" pitchFamily="34" charset="0"/>
              </a:rPr>
              <a:t>%25-35 Cr, %1-3 C, %4-25 W içeren toz </a:t>
            </a:r>
            <a:r>
              <a:rPr lang="tr-TR" sz="2400" dirty="0" err="1">
                <a:latin typeface="Trebuchet MS" pitchFamily="34" charset="0"/>
              </a:rPr>
              <a:t>metalurjisi</a:t>
            </a:r>
            <a:r>
              <a:rPr lang="tr-TR" sz="2400" dirty="0">
                <a:latin typeface="Trebuchet MS" pitchFamily="34" charset="0"/>
              </a:rPr>
              <a:t> ile üretilen işlem ya da döküm alaşımlarıdır. </a:t>
            </a:r>
            <a:endParaRPr lang="tr-TR" sz="2400" dirty="0" smtClean="0">
              <a:latin typeface="Trebuchet MS" pitchFamily="34" charset="0"/>
            </a:endParaRPr>
          </a:p>
          <a:p>
            <a:pPr marL="342900" indent="-342900">
              <a:buClr>
                <a:schemeClr val="bg2">
                  <a:lumMod val="50000"/>
                </a:schemeClr>
              </a:buClr>
              <a:buFont typeface="Trebuchet MS" panose="020B0603020202020204" pitchFamily="34" charset="0"/>
              <a:buChar char="●"/>
            </a:pPr>
            <a:r>
              <a:rPr lang="tr-TR" sz="2400" dirty="0" err="1" smtClean="0">
                <a:latin typeface="Trebuchet MS" pitchFamily="34" charset="0"/>
              </a:rPr>
              <a:t>Triballoy</a:t>
            </a:r>
            <a:r>
              <a:rPr lang="tr-TR" sz="2400" dirty="0" smtClean="0">
                <a:latin typeface="Trebuchet MS" pitchFamily="34" charset="0"/>
              </a:rPr>
              <a:t> </a:t>
            </a:r>
            <a:r>
              <a:rPr lang="tr-TR" sz="2400" dirty="0">
                <a:latin typeface="Trebuchet MS" pitchFamily="34" charset="0"/>
              </a:rPr>
              <a:t>alaşımları toz </a:t>
            </a:r>
            <a:r>
              <a:rPr lang="tr-TR" sz="2400" dirty="0" err="1">
                <a:latin typeface="Trebuchet MS" pitchFamily="34" charset="0"/>
              </a:rPr>
              <a:t>metalurjisi</a:t>
            </a:r>
            <a:r>
              <a:rPr lang="tr-TR" sz="2400" dirty="0">
                <a:latin typeface="Trebuchet MS" pitchFamily="34" charset="0"/>
              </a:rPr>
              <a:t> ile üretilen </a:t>
            </a:r>
            <a:r>
              <a:rPr lang="tr-TR" sz="2400" dirty="0" err="1">
                <a:latin typeface="Trebuchet MS" pitchFamily="34" charset="0"/>
              </a:rPr>
              <a:t>intermetalik</a:t>
            </a:r>
            <a:r>
              <a:rPr lang="tr-TR" sz="2400" dirty="0">
                <a:latin typeface="Trebuchet MS" pitchFamily="34" charset="0"/>
              </a:rPr>
              <a:t> malzemelerdir.</a:t>
            </a:r>
          </a:p>
        </p:txBody>
      </p:sp>
      <p:pic>
        <p:nvPicPr>
          <p:cNvPr id="7" name="Picture 2"/>
          <p:cNvPicPr>
            <a:picLocks noChangeAspect="1"/>
          </p:cNvPicPr>
          <p:nvPr/>
        </p:nvPicPr>
        <p:blipFill>
          <a:blip r:embed="rId2" cstate="print"/>
          <a:srcRect/>
          <a:stretch>
            <a:fillRect/>
          </a:stretch>
        </p:blipFill>
        <p:spPr bwMode="auto">
          <a:xfrm>
            <a:off x="395536" y="3861048"/>
            <a:ext cx="8288696" cy="2736304"/>
          </a:xfrm>
          <a:prstGeom prst="rect">
            <a:avLst/>
          </a:prstGeom>
          <a:noFill/>
          <a:ln w="38100">
            <a:solidFill>
              <a:schemeClr val="bg1"/>
            </a:solidFill>
            <a:miter lim="800000"/>
            <a:headEnd/>
            <a:tailEnd/>
          </a:ln>
        </p:spPr>
      </p:pic>
    </p:spTree>
    <p:extLst>
      <p:ext uri="{BB962C8B-B14F-4D97-AF65-F5344CB8AC3E}">
        <p14:creationId xmlns:p14="http://schemas.microsoft.com/office/powerpoint/2010/main" val="154500382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216024" y="548680"/>
            <a:ext cx="853244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Alaşım elementleri</a:t>
            </a:r>
            <a:endParaRPr lang="tr-TR" sz="4400" dirty="0">
              <a:solidFill>
                <a:schemeClr val="accent2">
                  <a:lumMod val="50000"/>
                </a:schemeClr>
              </a:solidFill>
              <a:latin typeface="Trebuchet MS" pitchFamily="34" charset="0"/>
            </a:endParaRPr>
          </a:p>
        </p:txBody>
      </p:sp>
      <p:sp>
        <p:nvSpPr>
          <p:cNvPr id="5" name="4 Metin kutusu"/>
          <p:cNvSpPr txBox="1"/>
          <p:nvPr/>
        </p:nvSpPr>
        <p:spPr>
          <a:xfrm>
            <a:off x="323528" y="1196752"/>
            <a:ext cx="8640960" cy="5663089"/>
          </a:xfrm>
          <a:prstGeom prst="rect">
            <a:avLst/>
          </a:prstGeom>
          <a:noFill/>
        </p:spPr>
        <p:txBody>
          <a:bodyPr wrap="square" rtlCol="0">
            <a:spAutoFit/>
          </a:bodyPr>
          <a:lstStyle/>
          <a:p>
            <a:pPr>
              <a:buClr>
                <a:schemeClr val="bg2">
                  <a:lumMod val="50000"/>
                </a:schemeClr>
              </a:buClr>
            </a:pPr>
            <a:r>
              <a:rPr lang="tr-TR" sz="2800" dirty="0" smtClean="0">
                <a:latin typeface="Trebuchet MS" pitchFamily="34" charset="0"/>
              </a:rPr>
              <a:t>Krom</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Oksitlenme ve yüksek sıcaklık korozyonu direncini arttırır.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a:t>
            </a:r>
            <a:r>
              <a:rPr lang="tr-TR" sz="2800" baseline="-25000" dirty="0" smtClean="0">
                <a:latin typeface="Trebuchet MS" pitchFamily="34" charset="0"/>
              </a:rPr>
              <a:t>7</a:t>
            </a:r>
            <a:r>
              <a:rPr lang="tr-TR" sz="2800" dirty="0" smtClean="0">
                <a:latin typeface="Trebuchet MS" pitchFamily="34" charset="0"/>
              </a:rPr>
              <a:t>C</a:t>
            </a:r>
            <a:r>
              <a:rPr lang="tr-TR" sz="2800" baseline="-25000" dirty="0" smtClean="0">
                <a:latin typeface="Trebuchet MS" pitchFamily="34" charset="0"/>
              </a:rPr>
              <a:t>3</a:t>
            </a:r>
            <a:r>
              <a:rPr lang="tr-TR" sz="2800" dirty="0" smtClean="0">
                <a:latin typeface="Trebuchet MS" pitchFamily="34" charset="0"/>
              </a:rPr>
              <a:t> ve M</a:t>
            </a:r>
            <a:r>
              <a:rPr lang="tr-TR" sz="2800" baseline="-25000" dirty="0" smtClean="0">
                <a:latin typeface="Trebuchet MS" pitchFamily="34" charset="0"/>
              </a:rPr>
              <a:t>23</a:t>
            </a:r>
            <a:r>
              <a:rPr lang="tr-TR" sz="2800" dirty="0" smtClean="0">
                <a:latin typeface="Trebuchet MS" pitchFamily="34" charset="0"/>
              </a:rPr>
              <a:t>C</a:t>
            </a:r>
            <a:r>
              <a:rPr lang="tr-TR" sz="2800" baseline="-25000" dirty="0" smtClean="0">
                <a:latin typeface="Trebuchet MS" pitchFamily="34" charset="0"/>
              </a:rPr>
              <a:t>6</a:t>
            </a:r>
            <a:r>
              <a:rPr lang="tr-TR" sz="2800" dirty="0" smtClean="0">
                <a:latin typeface="Trebuchet MS" pitchFamily="34" charset="0"/>
              </a:rPr>
              <a:t> karbürleri oluşturarak mukavemeti arttırır.</a:t>
            </a:r>
          </a:p>
          <a:p>
            <a:pPr marL="285750" indent="-285750">
              <a:buClr>
                <a:schemeClr val="bg2">
                  <a:lumMod val="50000"/>
                </a:schemeClr>
              </a:buClr>
              <a:buFont typeface="Trebuchet MS" panose="020B0603020202020204" pitchFamily="34" charset="0"/>
              <a:buChar char="●"/>
            </a:pPr>
            <a:endParaRPr lang="tr-TR" sz="1400" dirty="0" smtClean="0">
              <a:latin typeface="Trebuchet MS" pitchFamily="34" charset="0"/>
            </a:endParaRPr>
          </a:p>
          <a:p>
            <a:pPr>
              <a:buClr>
                <a:schemeClr val="bg2">
                  <a:lumMod val="50000"/>
                </a:schemeClr>
              </a:buClr>
            </a:pPr>
            <a:r>
              <a:rPr lang="tr-TR" sz="2800" dirty="0" err="1" smtClean="0">
                <a:latin typeface="Trebuchet MS" pitchFamily="34" charset="0"/>
              </a:rPr>
              <a:t>Tantalum</a:t>
            </a:r>
            <a:r>
              <a:rPr lang="tr-TR" sz="2800" dirty="0" smtClean="0">
                <a:latin typeface="Trebuchet MS" pitchFamily="34" charset="0"/>
              </a:rPr>
              <a:t>/Kolombiyum</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Katı eriyik sertleştiricileri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Co</a:t>
            </a:r>
            <a:r>
              <a:rPr lang="tr-TR" sz="2800" baseline="-25000" dirty="0" smtClean="0">
                <a:latin typeface="Trebuchet MS" pitchFamily="34" charset="0"/>
              </a:rPr>
              <a:t>3</a:t>
            </a:r>
            <a:r>
              <a:rPr lang="tr-TR" sz="2800" dirty="0" smtClean="0">
                <a:latin typeface="Trebuchet MS" pitchFamily="34" charset="0"/>
              </a:rPr>
              <a:t>M bileşiği ve MC, M</a:t>
            </a:r>
            <a:r>
              <a:rPr lang="tr-TR" sz="2800" baseline="-25000" dirty="0" smtClean="0">
                <a:latin typeface="Trebuchet MS" pitchFamily="34" charset="0"/>
              </a:rPr>
              <a:t>6</a:t>
            </a:r>
            <a:r>
              <a:rPr lang="tr-TR" sz="2800" dirty="0" smtClean="0">
                <a:latin typeface="Trebuchet MS" pitchFamily="34" charset="0"/>
              </a:rPr>
              <a:t>C karbürü oluşturarak sertleşme sağlar.</a:t>
            </a:r>
          </a:p>
          <a:p>
            <a:pPr marL="171450" indent="-171450">
              <a:buClr>
                <a:schemeClr val="bg2">
                  <a:lumMod val="50000"/>
                </a:schemeClr>
              </a:buClr>
              <a:buFont typeface="Trebuchet MS" panose="020B0603020202020204" pitchFamily="34" charset="0"/>
              <a:buChar char="●"/>
            </a:pPr>
            <a:endParaRPr lang="tr-TR" sz="1200" dirty="0" smtClean="0">
              <a:latin typeface="Trebuchet MS" pitchFamily="34" charset="0"/>
            </a:endParaRPr>
          </a:p>
          <a:p>
            <a:pPr>
              <a:buClr>
                <a:schemeClr val="bg2">
                  <a:lumMod val="50000"/>
                </a:schemeClr>
              </a:buClr>
            </a:pPr>
            <a:r>
              <a:rPr lang="tr-TR" sz="2800" dirty="0">
                <a:latin typeface="Trebuchet MS" pitchFamily="34" charset="0"/>
              </a:rPr>
              <a:t>A</a:t>
            </a:r>
            <a:r>
              <a:rPr lang="tr-TR" sz="2800" dirty="0" smtClean="0">
                <a:latin typeface="Trebuchet MS" pitchFamily="34" charset="0"/>
              </a:rPr>
              <a:t>lüminyum</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Oksitlenme direncini arttırır.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CoAl</a:t>
            </a:r>
            <a:r>
              <a:rPr lang="tr-TR" sz="2800" dirty="0" smtClean="0">
                <a:latin typeface="Trebuchet MS" pitchFamily="34" charset="0"/>
              </a:rPr>
              <a:t> bileşiğini oluşturur. </a:t>
            </a:r>
            <a:endParaRPr lang="tr-TR" sz="2800" dirty="0">
              <a:latin typeface="Trebuchet MS" pitchFamily="34" charset="0"/>
            </a:endParaRPr>
          </a:p>
        </p:txBody>
      </p:sp>
    </p:spTree>
    <p:extLst>
      <p:ext uri="{BB962C8B-B14F-4D97-AF65-F5344CB8AC3E}">
        <p14:creationId xmlns:p14="http://schemas.microsoft.com/office/powerpoint/2010/main" val="1934334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539552" y="890464"/>
            <a:ext cx="7344816" cy="594320"/>
          </a:xfrm>
        </p:spPr>
        <p:txBody>
          <a:bodyPr>
            <a:normAutofit fontScale="90000"/>
          </a:bodyPr>
          <a:lstStyle/>
          <a:p>
            <a:r>
              <a:rPr lang="tr-TR" dirty="0" smtClean="0">
                <a:latin typeface="Trebuchet MS" panose="020B0603020202020204" pitchFamily="34" charset="0"/>
              </a:rPr>
              <a:t>Titanyum üretimi</a:t>
            </a:r>
            <a:endParaRPr lang="tr-TR" dirty="0">
              <a:latin typeface="Trebuchet MS" panose="020B0603020202020204" pitchFamily="34" charset="0"/>
            </a:endParaRPr>
          </a:p>
        </p:txBody>
      </p:sp>
      <p:sp>
        <p:nvSpPr>
          <p:cNvPr id="4" name="3 Metin kutusu"/>
          <p:cNvSpPr txBox="1"/>
          <p:nvPr/>
        </p:nvSpPr>
        <p:spPr>
          <a:xfrm>
            <a:off x="539552" y="1628800"/>
            <a:ext cx="8064896" cy="4785926"/>
          </a:xfrm>
          <a:prstGeom prst="rect">
            <a:avLst/>
          </a:prstGeom>
          <a:noFill/>
        </p:spPr>
        <p:txBody>
          <a:bodyPr wrap="square" rtlCol="0">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Vakum ark </a:t>
            </a:r>
            <a:r>
              <a:rPr lang="tr-TR" sz="2800" dirty="0" err="1" smtClean="0">
                <a:latin typeface="Trebuchet MS" pitchFamily="34" charset="0"/>
              </a:rPr>
              <a:t>rafinasyon</a:t>
            </a:r>
            <a:r>
              <a:rPr lang="tr-TR" sz="2800" dirty="0" smtClean="0">
                <a:latin typeface="Trebuchet MS" pitchFamily="34" charset="0"/>
              </a:rPr>
              <a:t> (VAR) yöntemi</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Sünger Ti ve alaşım elementleri karıştırılır.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Hidrolik preslerde briketler haline getirilir.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Briketlerin yapılmasında işletme geri dönüşleri ve hurda da kullanılabilir.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Briketler birinci ergitme </a:t>
            </a:r>
            <a:r>
              <a:rPr lang="tr-TR" sz="2800" dirty="0" err="1" smtClean="0">
                <a:latin typeface="Trebuchet MS" pitchFamily="34" charset="0"/>
              </a:rPr>
              <a:t>elektrodu</a:t>
            </a:r>
            <a:r>
              <a:rPr lang="tr-TR" sz="2800" dirty="0" smtClean="0">
                <a:latin typeface="Trebuchet MS" pitchFamily="34" charset="0"/>
              </a:rPr>
              <a:t> yapmak üzere birbirlerine birleştirilir.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Elde edilen </a:t>
            </a:r>
            <a:r>
              <a:rPr lang="tr-TR" sz="2800" dirty="0" err="1" smtClean="0">
                <a:latin typeface="Trebuchet MS" pitchFamily="34" charset="0"/>
              </a:rPr>
              <a:t>elektrod</a:t>
            </a:r>
            <a:r>
              <a:rPr lang="tr-TR" sz="2800" dirty="0" smtClean="0">
                <a:latin typeface="Trebuchet MS" pitchFamily="34" charset="0"/>
              </a:rPr>
              <a:t> vakum ark </a:t>
            </a:r>
            <a:r>
              <a:rPr lang="tr-TR" sz="2800" dirty="0" err="1" smtClean="0">
                <a:latin typeface="Trebuchet MS" pitchFamily="34" charset="0"/>
              </a:rPr>
              <a:t>rafinasyon</a:t>
            </a:r>
            <a:r>
              <a:rPr lang="tr-TR" sz="2800" dirty="0" smtClean="0">
                <a:latin typeface="Trebuchet MS" pitchFamily="34" charset="0"/>
              </a:rPr>
              <a:t> ocağında iki veya üç kez ergitilerek titanyum </a:t>
            </a:r>
            <a:r>
              <a:rPr lang="tr-TR" sz="2800" dirty="0" err="1" smtClean="0">
                <a:latin typeface="Trebuchet MS" pitchFamily="34" charset="0"/>
              </a:rPr>
              <a:t>ingotlar</a:t>
            </a:r>
            <a:r>
              <a:rPr lang="tr-TR" sz="2800" dirty="0" smtClean="0">
                <a:latin typeface="Trebuchet MS" pitchFamily="34" charset="0"/>
              </a:rPr>
              <a:t> üretilir.</a:t>
            </a:r>
          </a:p>
        </p:txBody>
      </p:sp>
    </p:spTree>
    <p:extLst>
      <p:ext uri="{BB962C8B-B14F-4D97-AF65-F5344CB8AC3E}">
        <p14:creationId xmlns:p14="http://schemas.microsoft.com/office/powerpoint/2010/main" val="26810621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216024" y="404664"/>
            <a:ext cx="853244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Alaşım elementleri</a:t>
            </a:r>
            <a:endParaRPr lang="tr-TR" sz="4400" dirty="0">
              <a:solidFill>
                <a:schemeClr val="accent2">
                  <a:lumMod val="50000"/>
                </a:schemeClr>
              </a:solidFill>
              <a:latin typeface="Trebuchet MS" pitchFamily="34" charset="0"/>
            </a:endParaRPr>
          </a:p>
        </p:txBody>
      </p:sp>
      <p:sp>
        <p:nvSpPr>
          <p:cNvPr id="5" name="4 Metin kutusu"/>
          <p:cNvSpPr txBox="1"/>
          <p:nvPr/>
        </p:nvSpPr>
        <p:spPr>
          <a:xfrm>
            <a:off x="216024" y="1124744"/>
            <a:ext cx="8748464" cy="5878532"/>
          </a:xfrm>
          <a:prstGeom prst="rect">
            <a:avLst/>
          </a:prstGeom>
          <a:noFill/>
        </p:spPr>
        <p:txBody>
          <a:bodyPr wrap="square" rtlCol="0">
            <a:spAutoFit/>
          </a:bodyPr>
          <a:lstStyle/>
          <a:p>
            <a:pPr>
              <a:buClr>
                <a:schemeClr val="bg2">
                  <a:lumMod val="50000"/>
                </a:schemeClr>
              </a:buClr>
            </a:pPr>
            <a:r>
              <a:rPr lang="tr-TR" sz="2800" dirty="0" smtClean="0">
                <a:latin typeface="Trebuchet MS" pitchFamily="34" charset="0"/>
              </a:rPr>
              <a:t>Titanyum</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MC karbürleri ve Co</a:t>
            </a:r>
            <a:r>
              <a:rPr lang="tr-TR" sz="2800" baseline="-25000" dirty="0" smtClean="0">
                <a:latin typeface="Trebuchet MS" pitchFamily="34" charset="0"/>
              </a:rPr>
              <a:t>3</a:t>
            </a:r>
            <a:r>
              <a:rPr lang="tr-TR" sz="2800" dirty="0" smtClean="0">
                <a:latin typeface="Trebuchet MS" pitchFamily="34" charset="0"/>
              </a:rPr>
              <a:t>Ti bileşiği oluşturarak mukavemet sağlar.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Yeterli </a:t>
            </a:r>
            <a:r>
              <a:rPr lang="tr-TR" sz="2800" dirty="0" err="1" smtClean="0">
                <a:latin typeface="Trebuchet MS" pitchFamily="34" charset="0"/>
              </a:rPr>
              <a:t>Ni</a:t>
            </a:r>
            <a:r>
              <a:rPr lang="tr-TR" sz="2800" dirty="0" smtClean="0">
                <a:latin typeface="Trebuchet MS" pitchFamily="34" charset="0"/>
              </a:rPr>
              <a:t> bulunduğunda Ni</a:t>
            </a:r>
            <a:r>
              <a:rPr lang="tr-TR" sz="2800" baseline="-25000" dirty="0" smtClean="0">
                <a:latin typeface="Trebuchet MS" pitchFamily="34" charset="0"/>
              </a:rPr>
              <a:t>3</a:t>
            </a:r>
            <a:r>
              <a:rPr lang="tr-TR" sz="2800" dirty="0" smtClean="0">
                <a:latin typeface="Trebuchet MS" pitchFamily="34" charset="0"/>
              </a:rPr>
              <a:t>Ti ile de mukavemeti arttırır.</a:t>
            </a:r>
            <a:endParaRPr lang="tr-TR" sz="1600" dirty="0" smtClean="0">
              <a:latin typeface="Trebuchet MS" pitchFamily="34" charset="0"/>
            </a:endParaRPr>
          </a:p>
          <a:p>
            <a:pPr>
              <a:buClr>
                <a:schemeClr val="bg2">
                  <a:lumMod val="50000"/>
                </a:schemeClr>
              </a:buClr>
            </a:pPr>
            <a:r>
              <a:rPr lang="tr-TR" sz="2800" dirty="0" smtClean="0">
                <a:latin typeface="Trebuchet MS" pitchFamily="34" charset="0"/>
              </a:rPr>
              <a:t>Nikel</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YMK matrisi kararlı kılar.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Ni</a:t>
            </a:r>
            <a:r>
              <a:rPr lang="tr-TR" sz="2800" baseline="-25000" dirty="0" smtClean="0">
                <a:latin typeface="Trebuchet MS" pitchFamily="34" charset="0"/>
              </a:rPr>
              <a:t>3</a:t>
            </a:r>
            <a:r>
              <a:rPr lang="tr-TR" sz="2800" dirty="0" smtClean="0">
                <a:latin typeface="Trebuchet MS" pitchFamily="34" charset="0"/>
              </a:rPr>
              <a:t>Ti bileşiği ile mukavemet sağlar.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Dövülebilirliği arttırır.</a:t>
            </a:r>
            <a:endParaRPr lang="tr-TR" sz="1200" dirty="0" smtClean="0">
              <a:latin typeface="Trebuchet MS" pitchFamily="34" charset="0"/>
            </a:endParaRPr>
          </a:p>
          <a:p>
            <a:pPr>
              <a:buClr>
                <a:schemeClr val="bg2">
                  <a:lumMod val="50000"/>
                </a:schemeClr>
              </a:buClr>
            </a:pPr>
            <a:r>
              <a:rPr lang="tr-TR" sz="2800" dirty="0" smtClean="0">
                <a:latin typeface="Trebuchet MS" pitchFamily="34" charset="0"/>
              </a:rPr>
              <a:t>Bor ve zirkonyum</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Tane sınırlarına etkisi ve çökelti oluşumu ile mukavemet sağlar; </a:t>
            </a:r>
            <a:r>
              <a:rPr lang="tr-TR" sz="2800" dirty="0" err="1" smtClean="0">
                <a:latin typeface="Trebuchet MS" pitchFamily="34" charset="0"/>
              </a:rPr>
              <a:t>Zr</a:t>
            </a:r>
            <a:r>
              <a:rPr lang="tr-TR" sz="2800" dirty="0" smtClean="0">
                <a:latin typeface="Trebuchet MS" pitchFamily="34" charset="0"/>
              </a:rPr>
              <a:t> MC karbürleri ile mukavemeti arttırır.</a:t>
            </a:r>
            <a:endParaRPr lang="tr-TR" sz="2800" dirty="0">
              <a:latin typeface="Trebuchet MS" pitchFamily="34" charset="0"/>
            </a:endParaRPr>
          </a:p>
        </p:txBody>
      </p:sp>
    </p:spTree>
    <p:extLst>
      <p:ext uri="{BB962C8B-B14F-4D97-AF65-F5344CB8AC3E}">
        <p14:creationId xmlns:p14="http://schemas.microsoft.com/office/powerpoint/2010/main" val="13553150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216024" y="548680"/>
            <a:ext cx="853244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Alaşım elementleri</a:t>
            </a:r>
            <a:endParaRPr lang="tr-TR" sz="4400" dirty="0">
              <a:solidFill>
                <a:schemeClr val="accent2">
                  <a:lumMod val="50000"/>
                </a:schemeClr>
              </a:solidFill>
              <a:latin typeface="Trebuchet MS" pitchFamily="34" charset="0"/>
            </a:endParaRPr>
          </a:p>
        </p:txBody>
      </p:sp>
      <p:sp>
        <p:nvSpPr>
          <p:cNvPr id="5" name="4 Metin kutusu"/>
          <p:cNvSpPr txBox="1"/>
          <p:nvPr/>
        </p:nvSpPr>
        <p:spPr>
          <a:xfrm>
            <a:off x="323528" y="1340768"/>
            <a:ext cx="8496944" cy="3970318"/>
          </a:xfrm>
          <a:prstGeom prst="rect">
            <a:avLst/>
          </a:prstGeom>
          <a:noFill/>
        </p:spPr>
        <p:txBody>
          <a:bodyPr wrap="square" rtlCol="0">
            <a:spAutoFit/>
          </a:bodyPr>
          <a:lstStyle/>
          <a:p>
            <a:pPr>
              <a:buClr>
                <a:schemeClr val="bg2">
                  <a:lumMod val="50000"/>
                </a:schemeClr>
              </a:buClr>
            </a:pPr>
            <a:r>
              <a:rPr lang="tr-TR" sz="2800" dirty="0" smtClean="0">
                <a:latin typeface="Trebuchet MS" pitchFamily="34" charset="0"/>
              </a:rPr>
              <a:t>Karbon</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MC, M</a:t>
            </a:r>
            <a:r>
              <a:rPr lang="tr-TR" sz="2800" baseline="-25000" dirty="0" smtClean="0">
                <a:latin typeface="Trebuchet MS" pitchFamily="34" charset="0"/>
              </a:rPr>
              <a:t>7</a:t>
            </a:r>
            <a:r>
              <a:rPr lang="tr-TR" sz="2800" dirty="0" smtClean="0">
                <a:latin typeface="Trebuchet MS" pitchFamily="34" charset="0"/>
              </a:rPr>
              <a:t>C</a:t>
            </a:r>
            <a:r>
              <a:rPr lang="tr-TR" sz="2800" baseline="-25000" dirty="0" smtClean="0">
                <a:latin typeface="Trebuchet MS" pitchFamily="34" charset="0"/>
              </a:rPr>
              <a:t>3</a:t>
            </a:r>
            <a:r>
              <a:rPr lang="tr-TR" sz="2800" dirty="0" smtClean="0">
                <a:latin typeface="Trebuchet MS" pitchFamily="34" charset="0"/>
              </a:rPr>
              <a:t>, M</a:t>
            </a:r>
            <a:r>
              <a:rPr lang="tr-TR" sz="2800" baseline="-25000" dirty="0" smtClean="0">
                <a:latin typeface="Trebuchet MS" pitchFamily="34" charset="0"/>
              </a:rPr>
              <a:t>23</a:t>
            </a:r>
            <a:r>
              <a:rPr lang="tr-TR" sz="2800" dirty="0" smtClean="0">
                <a:latin typeface="Trebuchet MS" pitchFamily="34" charset="0"/>
              </a:rPr>
              <a:t>C</a:t>
            </a:r>
            <a:r>
              <a:rPr lang="tr-TR" sz="2800" baseline="-25000" dirty="0" smtClean="0">
                <a:latin typeface="Trebuchet MS" pitchFamily="34" charset="0"/>
              </a:rPr>
              <a:t>6</a:t>
            </a:r>
            <a:r>
              <a:rPr lang="tr-TR" sz="2800" dirty="0" smtClean="0">
                <a:latin typeface="Trebuchet MS" pitchFamily="34" charset="0"/>
              </a:rPr>
              <a:t> ve M</a:t>
            </a:r>
            <a:r>
              <a:rPr lang="tr-TR" sz="2800" baseline="-25000" dirty="0" smtClean="0">
                <a:latin typeface="Trebuchet MS" pitchFamily="34" charset="0"/>
              </a:rPr>
              <a:t>6</a:t>
            </a:r>
            <a:r>
              <a:rPr lang="tr-TR" sz="2800" dirty="0" smtClean="0">
                <a:latin typeface="Trebuchet MS" pitchFamily="34" charset="0"/>
              </a:rPr>
              <a:t>C karbürleri ile mukavemet artışı</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a:p>
            <a:pPr>
              <a:buClr>
                <a:schemeClr val="bg2">
                  <a:lumMod val="50000"/>
                </a:schemeClr>
              </a:buClr>
            </a:pPr>
            <a:r>
              <a:rPr lang="tr-TR" sz="2800" dirty="0" err="1" smtClean="0">
                <a:latin typeface="Trebuchet MS" pitchFamily="34" charset="0"/>
              </a:rPr>
              <a:t>Yitriyum</a:t>
            </a:r>
            <a:r>
              <a:rPr lang="tr-TR" sz="2800" dirty="0" smtClean="0">
                <a:latin typeface="Trebuchet MS" pitchFamily="34" charset="0"/>
              </a:rPr>
              <a:t>, </a:t>
            </a:r>
            <a:r>
              <a:rPr lang="tr-TR" sz="2800" dirty="0" err="1" smtClean="0">
                <a:latin typeface="Trebuchet MS" pitchFamily="34" charset="0"/>
              </a:rPr>
              <a:t>Lantalum</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Oksitlenme direncini arttırır.</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endParaRPr lang="tr-TR" sz="2800" dirty="0">
              <a:latin typeface="Trebuchet MS" pitchFamily="34" charset="0"/>
            </a:endParaRPr>
          </a:p>
        </p:txBody>
      </p:sp>
    </p:spTree>
    <p:extLst>
      <p:ext uri="{BB962C8B-B14F-4D97-AF65-F5344CB8AC3E}">
        <p14:creationId xmlns:p14="http://schemas.microsoft.com/office/powerpoint/2010/main" val="5277534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95536" y="1326247"/>
            <a:ext cx="8138864"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tr-TR" altLang="tr-TR" sz="2800" dirty="0" smtClean="0">
                <a:latin typeface="Trebuchet MS" pitchFamily="34" charset="0"/>
              </a:rPr>
              <a:t>türbin kanatları</a:t>
            </a:r>
          </a:p>
          <a:p>
            <a:pPr eaLnBrk="1" hangingPunct="1">
              <a:buFontTx/>
              <a:buChar char="•"/>
            </a:pPr>
            <a:r>
              <a:rPr lang="tr-TR" altLang="tr-TR" sz="2800" dirty="0">
                <a:latin typeface="Trebuchet MS" pitchFamily="34" charset="0"/>
              </a:rPr>
              <a:t> </a:t>
            </a:r>
            <a:r>
              <a:rPr lang="tr-TR" altLang="tr-TR" sz="2800" dirty="0" err="1" smtClean="0">
                <a:latin typeface="Trebuchet MS" pitchFamily="34" charset="0"/>
              </a:rPr>
              <a:t>implant</a:t>
            </a:r>
            <a:r>
              <a:rPr lang="tr-TR" altLang="tr-TR" sz="2800" dirty="0" smtClean="0">
                <a:latin typeface="Trebuchet MS" pitchFamily="34" charset="0"/>
              </a:rPr>
              <a:t> malzemeleri</a:t>
            </a:r>
          </a:p>
          <a:p>
            <a:pPr eaLnBrk="1" hangingPunct="1">
              <a:buFontTx/>
              <a:buChar char="•"/>
            </a:pPr>
            <a:r>
              <a:rPr lang="tr-TR" altLang="tr-TR" sz="2800" dirty="0">
                <a:latin typeface="Trebuchet MS" pitchFamily="34" charset="0"/>
              </a:rPr>
              <a:t> </a:t>
            </a:r>
            <a:r>
              <a:rPr lang="tr-TR" altLang="tr-TR" sz="2800" dirty="0" err="1" smtClean="0">
                <a:latin typeface="Trebuchet MS" pitchFamily="34" charset="0"/>
              </a:rPr>
              <a:t>eksoz</a:t>
            </a:r>
            <a:r>
              <a:rPr lang="tr-TR" altLang="tr-TR" sz="2800" dirty="0" smtClean="0">
                <a:latin typeface="Trebuchet MS" pitchFamily="34" charset="0"/>
              </a:rPr>
              <a:t> kutusu</a:t>
            </a:r>
          </a:p>
          <a:p>
            <a:pPr eaLnBrk="1" hangingPunct="1">
              <a:buFontTx/>
              <a:buChar char="•"/>
            </a:pPr>
            <a:r>
              <a:rPr lang="tr-TR" altLang="tr-TR" sz="2800" dirty="0">
                <a:latin typeface="Trebuchet MS" pitchFamily="34" charset="0"/>
              </a:rPr>
              <a:t> </a:t>
            </a:r>
            <a:r>
              <a:rPr lang="tr-TR" altLang="tr-TR" sz="2800" dirty="0" smtClean="0">
                <a:latin typeface="Trebuchet MS" pitchFamily="34" charset="0"/>
              </a:rPr>
              <a:t>brülör astarları</a:t>
            </a:r>
          </a:p>
          <a:p>
            <a:pPr eaLnBrk="1" hangingPunct="1">
              <a:buFontTx/>
              <a:buChar char="•"/>
            </a:pPr>
            <a:r>
              <a:rPr lang="tr-TR" altLang="tr-TR" sz="2800" dirty="0">
                <a:latin typeface="Trebuchet MS" pitchFamily="34" charset="0"/>
              </a:rPr>
              <a:t> </a:t>
            </a:r>
            <a:r>
              <a:rPr lang="tr-TR" altLang="tr-TR" sz="2800" dirty="0" err="1">
                <a:latin typeface="Trebuchet MS" pitchFamily="34" charset="0"/>
              </a:rPr>
              <a:t>vb</a:t>
            </a:r>
            <a:r>
              <a:rPr lang="tr-TR" altLang="tr-TR" sz="2800" dirty="0">
                <a:latin typeface="Trebuchet MS" pitchFamily="34" charset="0"/>
              </a:rPr>
              <a:t> yapısal levha </a:t>
            </a:r>
            <a:r>
              <a:rPr lang="tr-TR" altLang="tr-TR" sz="2800" dirty="0" smtClean="0">
                <a:latin typeface="Trebuchet MS" pitchFamily="34" charset="0"/>
              </a:rPr>
              <a:t>uygulamaları</a:t>
            </a:r>
          </a:p>
          <a:p>
            <a:pPr eaLnBrk="1" hangingPunct="1">
              <a:buFontTx/>
              <a:buChar char="•"/>
            </a:pPr>
            <a:endParaRPr lang="tr-TR" altLang="tr-TR" sz="2800" dirty="0">
              <a:latin typeface="Trebuchet MS" pitchFamily="34" charset="0"/>
            </a:endParaRPr>
          </a:p>
          <a:p>
            <a:pPr eaLnBrk="1" hangingPunct="1"/>
            <a:r>
              <a:rPr lang="tr-TR" altLang="tr-TR" sz="2800" dirty="0" smtClean="0">
                <a:latin typeface="Trebuchet MS" pitchFamily="34" charset="0"/>
              </a:rPr>
              <a:t>Kobalt alaşımları Nikel alaşımlarına benzer pratiklerle kaynak yapılabilirler. Kaynak işlem şartları paslanmaz çelikler için uygulananlardan daha farklı değil. Sadece daha fazla kaynak kuvveti gerekli olabilir.</a:t>
            </a:r>
          </a:p>
        </p:txBody>
      </p:sp>
      <p:sp>
        <p:nvSpPr>
          <p:cNvPr id="3" name="10 Metin kutusu"/>
          <p:cNvSpPr txBox="1"/>
          <p:nvPr/>
        </p:nvSpPr>
        <p:spPr>
          <a:xfrm>
            <a:off x="251520" y="427311"/>
            <a:ext cx="8424936"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8987715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323528" y="4653136"/>
            <a:ext cx="8352928" cy="1754326"/>
          </a:xfrm>
          <a:prstGeom prst="rect">
            <a:avLst/>
          </a:prstGeom>
          <a:noFill/>
        </p:spPr>
        <p:txBody>
          <a:bodyPr wrap="square" rtlCol="0">
            <a:spAutoFit/>
          </a:bodyPr>
          <a:lstStyle/>
          <a:p>
            <a:pPr algn="r"/>
            <a:r>
              <a:rPr lang="tr-TR" sz="5400" dirty="0" err="1" smtClean="0">
                <a:latin typeface="Trebuchet MS" panose="020B0603020202020204" pitchFamily="34" charset="0"/>
              </a:rPr>
              <a:t>Refrakter</a:t>
            </a:r>
            <a:r>
              <a:rPr lang="tr-TR" sz="5400" dirty="0" smtClean="0">
                <a:latin typeface="Trebuchet MS" panose="020B0603020202020204" pitchFamily="34" charset="0"/>
              </a:rPr>
              <a:t> metaller</a:t>
            </a:r>
          </a:p>
          <a:p>
            <a:pPr algn="r"/>
            <a:r>
              <a:rPr lang="tr-TR" sz="5400" dirty="0" smtClean="0">
                <a:latin typeface="Trebuchet MS" panose="020B0603020202020204" pitchFamily="34" charset="0"/>
              </a:rPr>
              <a:t>25.12.2014</a:t>
            </a:r>
          </a:p>
        </p:txBody>
      </p:sp>
    </p:spTree>
    <p:extLst>
      <p:ext uri="{BB962C8B-B14F-4D97-AF65-F5344CB8AC3E}">
        <p14:creationId xmlns:p14="http://schemas.microsoft.com/office/powerpoint/2010/main" val="417722731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tr-TR" dirty="0" err="1" smtClean="0"/>
              <a:t>Refrakter</a:t>
            </a:r>
            <a:r>
              <a:rPr lang="tr-TR" dirty="0" smtClean="0"/>
              <a:t> metaller</a:t>
            </a:r>
            <a:endParaRPr lang="en-US" dirty="0"/>
          </a:p>
        </p:txBody>
      </p:sp>
      <p:pic>
        <p:nvPicPr>
          <p:cNvPr id="149506" name="Picture 2"/>
          <p:cNvPicPr>
            <a:picLocks noChangeAspect="1" noChangeArrowheads="1"/>
          </p:cNvPicPr>
          <p:nvPr/>
        </p:nvPicPr>
        <p:blipFill>
          <a:blip r:embed="rId2" cstate="print"/>
          <a:srcRect l="14662" t="24235" r="16712" b="11782"/>
          <a:stretch>
            <a:fillRect/>
          </a:stretch>
        </p:blipFill>
        <p:spPr bwMode="auto">
          <a:xfrm>
            <a:off x="251520" y="1708280"/>
            <a:ext cx="8640000" cy="4529032"/>
          </a:xfrm>
          <a:prstGeom prst="rect">
            <a:avLst/>
          </a:prstGeom>
          <a:noFill/>
          <a:ln w="9525">
            <a:noFill/>
            <a:miter lim="800000"/>
            <a:headEnd/>
            <a:tailEnd/>
          </a:ln>
        </p:spPr>
      </p:pic>
      <p:sp>
        <p:nvSpPr>
          <p:cNvPr id="5" name="4 Dikdörtgen"/>
          <p:cNvSpPr/>
          <p:nvPr/>
        </p:nvSpPr>
        <p:spPr>
          <a:xfrm>
            <a:off x="2195736" y="3717032"/>
            <a:ext cx="432048"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Dikdörtgen"/>
          <p:cNvSpPr/>
          <p:nvPr/>
        </p:nvSpPr>
        <p:spPr>
          <a:xfrm>
            <a:off x="2699792" y="3717032"/>
            <a:ext cx="432048"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Dikdörtgen"/>
          <p:cNvSpPr/>
          <p:nvPr/>
        </p:nvSpPr>
        <p:spPr>
          <a:xfrm>
            <a:off x="2195736" y="4221088"/>
            <a:ext cx="432048"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Dikdörtgen"/>
          <p:cNvSpPr/>
          <p:nvPr/>
        </p:nvSpPr>
        <p:spPr>
          <a:xfrm>
            <a:off x="2699792" y="4221088"/>
            <a:ext cx="432048"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Dikdörtgen"/>
          <p:cNvSpPr/>
          <p:nvPr/>
        </p:nvSpPr>
        <p:spPr>
          <a:xfrm>
            <a:off x="3203848" y="4221088"/>
            <a:ext cx="432048"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2150607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jtc-server1\users\ddickinson\p543.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 contrast="16000"/>
                    </a14:imgEffect>
                  </a14:imgLayer>
                </a14:imgProps>
              </a:ext>
            </a:extLst>
          </a:blip>
          <a:srcRect/>
          <a:stretch>
            <a:fillRect/>
          </a:stretch>
        </p:blipFill>
        <p:spPr bwMode="auto">
          <a:xfrm>
            <a:off x="827584" y="1214754"/>
            <a:ext cx="7272808" cy="5454606"/>
          </a:xfrm>
          <a:prstGeom prst="rect">
            <a:avLst/>
          </a:prstGeom>
          <a:noFill/>
        </p:spPr>
      </p:pic>
      <p:sp>
        <p:nvSpPr>
          <p:cNvPr id="5" name="4 Metin kutusu"/>
          <p:cNvSpPr txBox="1"/>
          <p:nvPr/>
        </p:nvSpPr>
        <p:spPr>
          <a:xfrm>
            <a:off x="467544" y="355303"/>
            <a:ext cx="8208912" cy="769441"/>
          </a:xfrm>
          <a:prstGeom prst="rect">
            <a:avLst/>
          </a:prstGeom>
          <a:noFill/>
        </p:spPr>
        <p:txBody>
          <a:bodyPr wrap="square" rtlCol="0">
            <a:spAutoFit/>
          </a:bodyPr>
          <a:lstStyle/>
          <a:p>
            <a:r>
              <a:rPr lang="tr-TR" sz="4400" dirty="0" err="1" smtClean="0">
                <a:solidFill>
                  <a:schemeClr val="accent1">
                    <a:lumMod val="50000"/>
                  </a:schemeClr>
                </a:solidFill>
                <a:latin typeface="Trebuchet MS" pitchFamily="34" charset="0"/>
              </a:rPr>
              <a:t>refrakter</a:t>
            </a:r>
            <a:r>
              <a:rPr lang="tr-TR" sz="4400" dirty="0" smtClean="0">
                <a:solidFill>
                  <a:schemeClr val="accent1">
                    <a:lumMod val="50000"/>
                  </a:schemeClr>
                </a:solidFill>
                <a:latin typeface="Trebuchet MS" pitchFamily="34" charset="0"/>
              </a:rPr>
              <a:t> metaller</a:t>
            </a:r>
            <a:endParaRPr lang="tr-TR" sz="4400" dirty="0">
              <a:solidFill>
                <a:schemeClr val="accent1">
                  <a:lumMod val="50000"/>
                </a:schemeClr>
              </a:solidFill>
              <a:latin typeface="Trebuchet MS" pitchFamily="34" charset="0"/>
            </a:endParaRPr>
          </a:p>
        </p:txBody>
      </p:sp>
      <p:sp>
        <p:nvSpPr>
          <p:cNvPr id="2" name="Dikdörtgen 1"/>
          <p:cNvSpPr/>
          <p:nvPr/>
        </p:nvSpPr>
        <p:spPr>
          <a:xfrm>
            <a:off x="2742923" y="1201385"/>
            <a:ext cx="1836000" cy="547260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0662029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tr-TR" dirty="0" err="1" smtClean="0"/>
              <a:t>Refrakter</a:t>
            </a:r>
            <a:r>
              <a:rPr lang="tr-TR" dirty="0" smtClean="0"/>
              <a:t> metaller</a:t>
            </a:r>
            <a:endParaRPr lang="en-US" dirty="0"/>
          </a:p>
        </p:txBody>
      </p:sp>
      <p:pic>
        <p:nvPicPr>
          <p:cNvPr id="4100" name="Picture 4" descr="W"/>
          <p:cNvPicPr>
            <a:picLocks noChangeAspect="1" noChangeArrowheads="1"/>
          </p:cNvPicPr>
          <p:nvPr/>
        </p:nvPicPr>
        <p:blipFill>
          <a:blip r:embed="rId2" cstate="print"/>
          <a:srcRect/>
          <a:stretch>
            <a:fillRect/>
          </a:stretch>
        </p:blipFill>
        <p:spPr bwMode="auto">
          <a:xfrm>
            <a:off x="5386784" y="1628800"/>
            <a:ext cx="1593774" cy="1620000"/>
          </a:xfrm>
          <a:prstGeom prst="rect">
            <a:avLst/>
          </a:prstGeom>
          <a:noFill/>
        </p:spPr>
      </p:pic>
      <p:pic>
        <p:nvPicPr>
          <p:cNvPr id="4101" name="Picture 5" descr="Mo"/>
          <p:cNvPicPr>
            <a:picLocks noChangeAspect="1" noChangeArrowheads="1"/>
          </p:cNvPicPr>
          <p:nvPr/>
        </p:nvPicPr>
        <p:blipFill>
          <a:blip r:embed="rId3" cstate="print"/>
          <a:srcRect/>
          <a:stretch>
            <a:fillRect/>
          </a:stretch>
        </p:blipFill>
        <p:spPr bwMode="auto">
          <a:xfrm>
            <a:off x="3706561" y="1628800"/>
            <a:ext cx="1648255" cy="1620000"/>
          </a:xfrm>
          <a:prstGeom prst="rect">
            <a:avLst/>
          </a:prstGeom>
          <a:noFill/>
        </p:spPr>
      </p:pic>
      <p:pic>
        <p:nvPicPr>
          <p:cNvPr id="4102" name="Picture 6" descr="Nb"/>
          <p:cNvPicPr>
            <a:picLocks noChangeAspect="1" noChangeArrowheads="1"/>
          </p:cNvPicPr>
          <p:nvPr/>
        </p:nvPicPr>
        <p:blipFill>
          <a:blip r:embed="rId4" cstate="print"/>
          <a:srcRect/>
          <a:stretch>
            <a:fillRect/>
          </a:stretch>
        </p:blipFill>
        <p:spPr bwMode="auto">
          <a:xfrm>
            <a:off x="2064380" y="1628800"/>
            <a:ext cx="1634008" cy="1620000"/>
          </a:xfrm>
          <a:prstGeom prst="rect">
            <a:avLst/>
          </a:prstGeom>
          <a:noFill/>
        </p:spPr>
      </p:pic>
      <p:pic>
        <p:nvPicPr>
          <p:cNvPr id="4103" name="Picture 7" descr="Ta"/>
          <p:cNvPicPr>
            <a:picLocks noChangeAspect="1" noChangeArrowheads="1"/>
          </p:cNvPicPr>
          <p:nvPr/>
        </p:nvPicPr>
        <p:blipFill rotWithShape="1">
          <a:blip r:embed="rId5" cstate="print"/>
          <a:srcRect l="3609"/>
          <a:stretch/>
        </p:blipFill>
        <p:spPr bwMode="auto">
          <a:xfrm>
            <a:off x="486794" y="1628800"/>
            <a:ext cx="1561523" cy="1620000"/>
          </a:xfrm>
          <a:prstGeom prst="rect">
            <a:avLst/>
          </a:prstGeom>
          <a:noFill/>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756" y="1628800"/>
            <a:ext cx="1620000"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794" y="3356992"/>
            <a:ext cx="20955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3000" contrast="29000"/>
                    </a14:imgEffect>
                  </a14:imgLayer>
                </a14:imgProps>
              </a:ext>
              <a:ext uri="{28A0092B-C50C-407E-A947-70E740481C1C}">
                <a14:useLocalDpi xmlns:a14="http://schemas.microsoft.com/office/drawing/2010/main" val="0"/>
              </a:ext>
            </a:extLst>
          </a:blip>
          <a:srcRect l="23756" t="14530" r="21664" b="12232"/>
          <a:stretch/>
        </p:blipFill>
        <p:spPr bwMode="auto">
          <a:xfrm>
            <a:off x="3121706" y="4811954"/>
            <a:ext cx="1408981" cy="189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4020" y="3274362"/>
            <a:ext cx="2052764" cy="153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82681" y="4969812"/>
            <a:ext cx="19050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35181" y="3274362"/>
            <a:ext cx="269557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0761" y="4894105"/>
            <a:ext cx="1723038" cy="1723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470730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tr-TR" dirty="0" err="1" smtClean="0"/>
              <a:t>Refrakter</a:t>
            </a:r>
            <a:r>
              <a:rPr lang="tr-TR" dirty="0" smtClean="0"/>
              <a:t> metaller</a:t>
            </a:r>
            <a:endParaRPr lang="en-US" dirty="0"/>
          </a:p>
        </p:txBody>
      </p:sp>
      <p:sp>
        <p:nvSpPr>
          <p:cNvPr id="4107" name="Rectangle 11"/>
          <p:cNvSpPr>
            <a:spLocks noGrp="1" noChangeArrowheads="1"/>
          </p:cNvSpPr>
          <p:nvPr>
            <p:ph type="body" sz="half" idx="3"/>
          </p:nvPr>
        </p:nvSpPr>
        <p:spPr>
          <a:xfrm>
            <a:off x="251520" y="1484784"/>
            <a:ext cx="8712968" cy="5256584"/>
          </a:xfrm>
        </p:spPr>
        <p:txBody>
          <a:bodyPr>
            <a:normAutofit lnSpcReduction="10000"/>
          </a:bodyPr>
          <a:lstStyle/>
          <a:p>
            <a:r>
              <a:rPr lang="tr-TR" sz="2800" dirty="0">
                <a:latin typeface="Trebuchet MS" pitchFamily="34" charset="0"/>
              </a:rPr>
              <a:t>ergime noktaları 2000</a:t>
            </a:r>
            <a:r>
              <a:rPr lang="tr-TR" sz="2800" dirty="0">
                <a:latin typeface="Trebuchet MS" pitchFamily="34" charset="0"/>
                <a:sym typeface="Symbol"/>
              </a:rPr>
              <a:t></a:t>
            </a:r>
            <a:r>
              <a:rPr lang="tr-TR" sz="2800" dirty="0">
                <a:latin typeface="Trebuchet MS" pitchFamily="34" charset="0"/>
              </a:rPr>
              <a:t>C’nin üstünde olan metaller </a:t>
            </a:r>
          </a:p>
          <a:p>
            <a:r>
              <a:rPr lang="tr-TR" sz="2800" dirty="0">
                <a:latin typeface="Trebuchet MS" pitchFamily="34" charset="0"/>
              </a:rPr>
              <a:t>Yüksek sıcaklıklarda oksitlenmeleri kolay!</a:t>
            </a:r>
            <a:r>
              <a:rPr lang="en-US" sz="2800" dirty="0">
                <a:latin typeface="Trebuchet MS" panose="020B0603020202020204" pitchFamily="34" charset="0"/>
              </a:rPr>
              <a:t>  </a:t>
            </a:r>
          </a:p>
          <a:p>
            <a:r>
              <a:rPr lang="tr-TR" sz="2800" dirty="0">
                <a:latin typeface="Trebuchet MS" panose="020B0603020202020204" pitchFamily="34" charset="0"/>
              </a:rPr>
              <a:t>Düşük sıcaklıklarda işlenmeleri zor!</a:t>
            </a:r>
            <a:endParaRPr lang="en-US" sz="2800" dirty="0">
              <a:latin typeface="Trebuchet MS" panose="020B0603020202020204" pitchFamily="34" charset="0"/>
            </a:endParaRPr>
          </a:p>
          <a:p>
            <a:r>
              <a:rPr lang="tr-TR" sz="2800" dirty="0">
                <a:latin typeface="Trebuchet MS" panose="020B0603020202020204" pitchFamily="34" charset="0"/>
              </a:rPr>
              <a:t>Pahalı!</a:t>
            </a:r>
            <a:endParaRPr lang="en-US" sz="2800" dirty="0">
              <a:latin typeface="Trebuchet MS" panose="020B0603020202020204" pitchFamily="34" charset="0"/>
            </a:endParaRPr>
          </a:p>
          <a:p>
            <a:r>
              <a:rPr lang="tr-TR" sz="2800" dirty="0">
                <a:latin typeface="Trebuchet MS" panose="020B0603020202020204" pitchFamily="34" charset="0"/>
              </a:rPr>
              <a:t>Tozları </a:t>
            </a:r>
            <a:r>
              <a:rPr lang="tr-TR" sz="2800" dirty="0" err="1">
                <a:latin typeface="Trebuchet MS" panose="020B0603020202020204" pitchFamily="34" charset="0"/>
              </a:rPr>
              <a:t>toksik</a:t>
            </a:r>
            <a:r>
              <a:rPr lang="tr-TR" sz="2800" dirty="0">
                <a:latin typeface="Trebuchet MS" panose="020B0603020202020204" pitchFamily="34" charset="0"/>
              </a:rPr>
              <a:t> ve biyolojik etkileri olabilir; deri ile temasta tahriş edici!</a:t>
            </a:r>
            <a:endParaRPr lang="en-US" sz="2800" dirty="0">
              <a:latin typeface="Trebuchet MS" panose="020B0603020202020204" pitchFamily="34" charset="0"/>
            </a:endParaRPr>
          </a:p>
          <a:p>
            <a:r>
              <a:rPr lang="tr-TR" sz="2800" dirty="0" smtClean="0">
                <a:latin typeface="Trebuchet MS" pitchFamily="34" charset="0"/>
              </a:rPr>
              <a:t>Nb</a:t>
            </a:r>
            <a:r>
              <a:rPr lang="tr-TR" sz="2800" dirty="0">
                <a:latin typeface="Trebuchet MS" pitchFamily="34" charset="0"/>
              </a:rPr>
              <a:t>, Ta, </a:t>
            </a:r>
            <a:r>
              <a:rPr lang="tr-TR" sz="2800" dirty="0" err="1">
                <a:latin typeface="Trebuchet MS" pitchFamily="34" charset="0"/>
              </a:rPr>
              <a:t>Mo,W</a:t>
            </a:r>
            <a:r>
              <a:rPr lang="tr-TR" sz="2800" dirty="0">
                <a:latin typeface="Trebuchet MS" pitchFamily="34" charset="0"/>
              </a:rPr>
              <a:t> ve Re</a:t>
            </a:r>
          </a:p>
          <a:p>
            <a:r>
              <a:rPr lang="tr-TR" sz="2800" dirty="0" smtClean="0">
                <a:latin typeface="Trebuchet MS" pitchFamily="34" charset="0"/>
              </a:rPr>
              <a:t>dökümle imal edilmezler.</a:t>
            </a:r>
          </a:p>
          <a:p>
            <a:r>
              <a:rPr lang="tr-TR" sz="2800" dirty="0" smtClean="0">
                <a:latin typeface="Trebuchet MS" pitchFamily="34" charset="0"/>
              </a:rPr>
              <a:t>Üretimleri toz </a:t>
            </a:r>
            <a:r>
              <a:rPr lang="tr-TR" sz="2800" dirty="0" err="1" smtClean="0">
                <a:latin typeface="Trebuchet MS" panose="020B0603020202020204" pitchFamily="34" charset="0"/>
              </a:rPr>
              <a:t>metalurjisi</a:t>
            </a:r>
            <a:r>
              <a:rPr lang="tr-TR" sz="2800" dirty="0" smtClean="0">
                <a:latin typeface="Trebuchet MS" panose="020B0603020202020204" pitchFamily="34" charset="0"/>
              </a:rPr>
              <a:t> ile!</a:t>
            </a:r>
          </a:p>
          <a:p>
            <a:r>
              <a:rPr lang="tr-TR" sz="2800" dirty="0" smtClean="0">
                <a:latin typeface="Trebuchet MS" panose="020B0603020202020204" pitchFamily="34" charset="0"/>
              </a:rPr>
              <a:t>Saf halde gevrek!</a:t>
            </a:r>
            <a:endParaRPr lang="en-US" sz="2800" dirty="0">
              <a:latin typeface="Trebuchet MS" panose="020B0603020202020204" pitchFamily="34" charset="0"/>
            </a:endParaRPr>
          </a:p>
          <a:p>
            <a:r>
              <a:rPr lang="tr-TR" sz="2800" dirty="0" err="1" smtClean="0">
                <a:latin typeface="Trebuchet MS" panose="020B0603020202020204" pitchFamily="34" charset="0"/>
              </a:rPr>
              <a:t>Tornalanmaları</a:t>
            </a:r>
            <a:r>
              <a:rPr lang="tr-TR" sz="2800" dirty="0" smtClean="0">
                <a:latin typeface="Trebuchet MS" panose="020B0603020202020204" pitchFamily="34" charset="0"/>
              </a:rPr>
              <a:t> güç!</a:t>
            </a:r>
            <a:endParaRPr lang="en-US" sz="2800" dirty="0">
              <a:latin typeface="Trebuchet MS" panose="020B0603020202020204" pitchFamily="34" charset="0"/>
            </a:endParaRPr>
          </a:p>
        </p:txBody>
      </p:sp>
    </p:spTree>
    <p:extLst>
      <p:ext uri="{BB962C8B-B14F-4D97-AF65-F5344CB8AC3E}">
        <p14:creationId xmlns:p14="http://schemas.microsoft.com/office/powerpoint/2010/main" val="310917561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536" y="620688"/>
            <a:ext cx="8229600" cy="722344"/>
          </a:xfrm>
        </p:spPr>
        <p:txBody>
          <a:bodyPr>
            <a:normAutofit fontScale="90000"/>
          </a:bodyPr>
          <a:lstStyle/>
          <a:p>
            <a:r>
              <a:rPr lang="tr-TR" dirty="0" err="1" smtClean="0">
                <a:latin typeface="Trebuchet MS" panose="020B0603020202020204" pitchFamily="34" charset="0"/>
              </a:rPr>
              <a:t>Refrakter</a:t>
            </a:r>
            <a:r>
              <a:rPr lang="tr-TR" dirty="0" smtClean="0">
                <a:latin typeface="Trebuchet MS" panose="020B0603020202020204" pitchFamily="34" charset="0"/>
              </a:rPr>
              <a:t> metaller</a:t>
            </a:r>
            <a:endParaRPr lang="en-US" dirty="0">
              <a:latin typeface="Trebuchet MS" panose="020B0603020202020204" pitchFamily="34" charset="0"/>
            </a:endParaRPr>
          </a:p>
        </p:txBody>
      </p:sp>
      <p:sp>
        <p:nvSpPr>
          <p:cNvPr id="3075" name="Rectangle 3"/>
          <p:cNvSpPr>
            <a:spLocks noGrp="1" noChangeArrowheads="1"/>
          </p:cNvSpPr>
          <p:nvPr>
            <p:ph type="body" idx="1"/>
          </p:nvPr>
        </p:nvSpPr>
        <p:spPr>
          <a:xfrm>
            <a:off x="251520" y="1556792"/>
            <a:ext cx="8435280" cy="4389120"/>
          </a:xfrm>
        </p:spPr>
        <p:txBody>
          <a:bodyPr>
            <a:noAutofit/>
          </a:bodyPr>
          <a:lstStyle/>
          <a:p>
            <a:pPr marL="457200" indent="-457200">
              <a:buClr>
                <a:schemeClr val="bg2">
                  <a:lumMod val="50000"/>
                </a:schemeClr>
              </a:buClr>
              <a:buFont typeface="Trebuchet MS" panose="020B0603020202020204" pitchFamily="34" charset="0"/>
              <a:buChar char="●"/>
            </a:pPr>
            <a:r>
              <a:rPr lang="tr-TR" sz="2800" dirty="0">
                <a:latin typeface="Trebuchet MS" panose="020B0603020202020204" pitchFamily="34" charset="0"/>
              </a:rPr>
              <a:t>Metalik bağları zayıftır ve bu nedenle akma dayanımları düşüktür.</a:t>
            </a:r>
            <a:endParaRPr lang="en-US"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a:latin typeface="Trebuchet MS" panose="020B0603020202020204" pitchFamily="34" charset="0"/>
              </a:rPr>
              <a:t>HMK kristal yapısındadırlar. Bu nedenle </a:t>
            </a:r>
            <a:r>
              <a:rPr lang="tr-TR" sz="2800" dirty="0" err="1">
                <a:latin typeface="Trebuchet MS" panose="020B0603020202020204" pitchFamily="34" charset="0"/>
              </a:rPr>
              <a:t>sünek</a:t>
            </a:r>
            <a:r>
              <a:rPr lang="tr-TR" sz="2800" dirty="0">
                <a:latin typeface="Trebuchet MS" panose="020B0603020202020204" pitchFamily="34" charset="0"/>
              </a:rPr>
              <a:t>-gevrek geçiş sıcaklığı gösterirler.</a:t>
            </a:r>
          </a:p>
          <a:p>
            <a:pPr marL="457200" indent="-457200">
              <a:buClr>
                <a:schemeClr val="bg2">
                  <a:lumMod val="50000"/>
                </a:schemeClr>
              </a:buClr>
              <a:buFont typeface="Trebuchet MS" panose="020B0603020202020204" pitchFamily="34" charset="0"/>
              <a:buChar char="●"/>
            </a:pPr>
            <a:r>
              <a:rPr lang="tr-TR" sz="2800" dirty="0">
                <a:latin typeface="Trebuchet MS" panose="020B0603020202020204" pitchFamily="34" charset="0"/>
              </a:rPr>
              <a:t>Sadece sıcak </a:t>
            </a:r>
            <a:r>
              <a:rPr lang="tr-TR" sz="2800" dirty="0" smtClean="0">
                <a:latin typeface="Trebuchet MS" panose="020B0603020202020204" pitchFamily="34" charset="0"/>
              </a:rPr>
              <a:t>şekillendirme!</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Isıl değişimlere, yüksek sıcaklıklara</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Aşınmaya</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Yüksek sıcaklıklarda korozyona </a:t>
            </a:r>
          </a:p>
          <a:p>
            <a:pPr marL="0" indent="0">
              <a:spcBef>
                <a:spcPts val="0"/>
              </a:spcBef>
              <a:buClr>
                <a:schemeClr val="bg2">
                  <a:lumMod val="50000"/>
                </a:schemeClr>
              </a:buClr>
              <a:buNone/>
            </a:pPr>
            <a:r>
              <a:rPr lang="tr-TR" sz="2800" dirty="0" smtClean="0">
                <a:latin typeface="Trebuchet MS" panose="020B0603020202020204" pitchFamily="34" charset="0"/>
              </a:rPr>
              <a:t>    dayanıklı</a:t>
            </a:r>
            <a:endParaRPr lang="en-US" sz="2800" dirty="0">
              <a:latin typeface="Trebuchet MS" panose="020B0603020202020204" pitchFamily="34" charset="0"/>
            </a:endParaRPr>
          </a:p>
        </p:txBody>
      </p:sp>
      <p:grpSp>
        <p:nvGrpSpPr>
          <p:cNvPr id="3076" name="Group 4"/>
          <p:cNvGrpSpPr>
            <a:grpSpLocks/>
          </p:cNvGrpSpPr>
          <p:nvPr/>
        </p:nvGrpSpPr>
        <p:grpSpPr bwMode="auto">
          <a:xfrm>
            <a:off x="6769204" y="3140968"/>
            <a:ext cx="1752600" cy="1295400"/>
            <a:chOff x="1632" y="1248"/>
            <a:chExt cx="2682" cy="2286"/>
          </a:xfrm>
        </p:grpSpPr>
        <p:sp>
          <p:nvSpPr>
            <p:cNvPr id="3077"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tr-TR"/>
            </a:p>
          </p:txBody>
        </p:sp>
        <p:sp>
          <p:nvSpPr>
            <p:cNvPr id="3078"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tr-TR"/>
            </a:p>
          </p:txBody>
        </p:sp>
        <p:sp>
          <p:nvSpPr>
            <p:cNvPr id="3079"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tr-TR"/>
            </a:p>
          </p:txBody>
        </p:sp>
      </p:grpSp>
      <p:sp>
        <p:nvSpPr>
          <p:cNvPr id="3080" name="Litebulb"/>
          <p:cNvSpPr>
            <a:spLocks noEditPoints="1" noChangeArrowheads="1"/>
          </p:cNvSpPr>
          <p:nvPr/>
        </p:nvSpPr>
        <p:spPr bwMode="auto">
          <a:xfrm>
            <a:off x="7226404" y="4797152"/>
            <a:ext cx="1295400" cy="1485900"/>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endParaRPr lang="tr-TR"/>
          </a:p>
        </p:txBody>
      </p:sp>
    </p:spTree>
    <p:extLst>
      <p:ext uri="{BB962C8B-B14F-4D97-AF65-F5344CB8AC3E}">
        <p14:creationId xmlns:p14="http://schemas.microsoft.com/office/powerpoint/2010/main" val="272942900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95536" y="792510"/>
            <a:ext cx="8497888" cy="476250"/>
          </a:xfrm>
          <a:solidFill>
            <a:schemeClr val="bg1"/>
          </a:solidFill>
          <a:ln>
            <a:solidFill>
              <a:schemeClr val="bg1"/>
            </a:solidFill>
          </a:ln>
        </p:spPr>
        <p:txBody>
          <a:bodyPr>
            <a:noAutofit/>
          </a:bodyPr>
          <a:lstStyle/>
          <a:p>
            <a:r>
              <a:rPr lang="en-US" sz="4400" dirty="0" err="1" smtClean="0">
                <a:solidFill>
                  <a:schemeClr val="accent2">
                    <a:lumMod val="50000"/>
                  </a:schemeClr>
                </a:solidFill>
                <a:latin typeface="Trebuchet MS" panose="020B0603020202020204" pitchFamily="34" charset="0"/>
              </a:rPr>
              <a:t>Refr</a:t>
            </a:r>
            <a:r>
              <a:rPr lang="tr-TR" sz="4400" dirty="0" err="1" smtClean="0">
                <a:solidFill>
                  <a:schemeClr val="accent2">
                    <a:lumMod val="50000"/>
                  </a:schemeClr>
                </a:solidFill>
                <a:latin typeface="Trebuchet MS" panose="020B0603020202020204" pitchFamily="34" charset="0"/>
              </a:rPr>
              <a:t>akter</a:t>
            </a:r>
            <a:r>
              <a:rPr lang="tr-TR" sz="4400" dirty="0" smtClean="0">
                <a:solidFill>
                  <a:schemeClr val="accent2">
                    <a:lumMod val="50000"/>
                  </a:schemeClr>
                </a:solidFill>
                <a:latin typeface="Trebuchet MS" panose="020B0603020202020204" pitchFamily="34" charset="0"/>
              </a:rPr>
              <a:t> metal ve alaşımlar</a:t>
            </a:r>
            <a:endParaRPr lang="en-US" sz="4400" dirty="0">
              <a:solidFill>
                <a:schemeClr val="accent2">
                  <a:lumMod val="50000"/>
                </a:schemeClr>
              </a:solidFill>
              <a:latin typeface="Trebuchet MS" panose="020B0603020202020204" pitchFamily="34" charset="0"/>
            </a:endParaRPr>
          </a:p>
        </p:txBody>
      </p:sp>
      <p:sp>
        <p:nvSpPr>
          <p:cNvPr id="116739" name="Rectangle 3"/>
          <p:cNvSpPr>
            <a:spLocks noChangeArrowheads="1"/>
          </p:cNvSpPr>
          <p:nvPr/>
        </p:nvSpPr>
        <p:spPr bwMode="auto">
          <a:xfrm>
            <a:off x="323528" y="1553790"/>
            <a:ext cx="8713788" cy="4683522"/>
          </a:xfrm>
          <a:prstGeom prst="rect">
            <a:avLst/>
          </a:prstGeom>
          <a:noFill/>
          <a:ln w="9525">
            <a:noFill/>
            <a:miter lim="800000"/>
            <a:headEnd/>
            <a:tailEnd/>
          </a:ln>
          <a:effectLst/>
        </p:spPr>
        <p:txBody>
          <a:bodyPr/>
          <a:lstStyle/>
          <a:p>
            <a:pPr marL="457200" indent="-457200">
              <a:lnSpc>
                <a:spcPct val="90000"/>
              </a:lnSpc>
              <a:buClr>
                <a:schemeClr val="bg2">
                  <a:lumMod val="50000"/>
                </a:schemeClr>
              </a:buClr>
              <a:buFont typeface="Trebuchet MS" panose="020B0603020202020204" pitchFamily="34" charset="0"/>
              <a:buChar char="●"/>
            </a:pPr>
            <a:r>
              <a:rPr lang="tr-TR" sz="2800" dirty="0" err="1">
                <a:latin typeface="Trebuchet MS" panose="020B0603020202020204" pitchFamily="34" charset="0"/>
              </a:rPr>
              <a:t>Refrakter</a:t>
            </a:r>
            <a:r>
              <a:rPr lang="tr-TR" sz="2800" dirty="0">
                <a:latin typeface="Trebuchet MS" panose="020B0603020202020204" pitchFamily="34" charset="0"/>
              </a:rPr>
              <a:t> metallerin kullanıldığı yerlere örnekler</a:t>
            </a:r>
            <a:endParaRPr lang="en-US" sz="2800" dirty="0">
              <a:latin typeface="Trebuchet MS" panose="020B0603020202020204" pitchFamily="34" charset="0"/>
            </a:endParaRPr>
          </a:p>
          <a:p>
            <a:pPr marL="457200" indent="-457200">
              <a:spcBef>
                <a:spcPct val="20000"/>
              </a:spcBef>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Ampül</a:t>
            </a:r>
            <a:r>
              <a:rPr lang="tr-TR" sz="2800" dirty="0" smtClean="0">
                <a:latin typeface="Trebuchet MS" panose="020B0603020202020204" pitchFamily="34" charset="0"/>
              </a:rPr>
              <a:t> filamanları </a:t>
            </a:r>
            <a:r>
              <a:rPr lang="en-US" sz="2800" dirty="0" smtClean="0">
                <a:latin typeface="Trebuchet MS" panose="020B0603020202020204" pitchFamily="34" charset="0"/>
              </a:rPr>
              <a:t>(</a:t>
            </a:r>
            <a:r>
              <a:rPr lang="en-US" sz="2800" dirty="0">
                <a:latin typeface="Trebuchet MS" panose="020B0603020202020204" pitchFamily="34" charset="0"/>
              </a:rPr>
              <a:t>tungsten), </a:t>
            </a:r>
            <a:endParaRPr lang="tr-TR" sz="2800" dirty="0" smtClean="0">
              <a:latin typeface="Trebuchet MS" panose="020B0603020202020204" pitchFamily="34" charset="0"/>
            </a:endParaRP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roket </a:t>
            </a:r>
            <a:r>
              <a:rPr lang="tr-TR" sz="2800" dirty="0" err="1" smtClean="0">
                <a:latin typeface="Trebuchet MS" panose="020B0603020202020204" pitchFamily="34" charset="0"/>
              </a:rPr>
              <a:t>nozülleri</a:t>
            </a:r>
            <a:r>
              <a:rPr lang="tr-TR" sz="2800" dirty="0" smtClean="0">
                <a:latin typeface="Trebuchet MS" panose="020B0603020202020204" pitchFamily="34" charset="0"/>
              </a:rPr>
              <a:t>, nükleer santral jeneratörleri </a:t>
            </a:r>
            <a:r>
              <a:rPr lang="en-US" sz="2800" dirty="0" smtClean="0">
                <a:latin typeface="Trebuchet MS" panose="020B0603020202020204" pitchFamily="34" charset="0"/>
              </a:rPr>
              <a:t>(</a:t>
            </a:r>
            <a:r>
              <a:rPr lang="en-US" sz="2800" dirty="0" err="1" smtClean="0">
                <a:latin typeface="Trebuchet MS" panose="020B0603020202020204" pitchFamily="34" charset="0"/>
              </a:rPr>
              <a:t>niob</a:t>
            </a:r>
            <a:r>
              <a:rPr lang="tr-TR" sz="2800" dirty="0" smtClean="0">
                <a:latin typeface="Trebuchet MS" panose="020B0603020202020204" pitchFamily="34" charset="0"/>
              </a:rPr>
              <a:t>y</a:t>
            </a:r>
            <a:r>
              <a:rPr lang="en-US" sz="2800" dirty="0" smtClean="0">
                <a:latin typeface="Trebuchet MS" panose="020B0603020202020204" pitchFamily="34" charset="0"/>
              </a:rPr>
              <a:t>um</a:t>
            </a:r>
            <a:r>
              <a:rPr lang="en-US" sz="2800" dirty="0">
                <a:latin typeface="Trebuchet MS" panose="020B0603020202020204" pitchFamily="34" charset="0"/>
              </a:rPr>
              <a:t>), </a:t>
            </a:r>
            <a:endParaRPr lang="tr-TR" sz="2800" dirty="0" smtClean="0">
              <a:latin typeface="Trebuchet MS" panose="020B0603020202020204" pitchFamily="34" charset="0"/>
            </a:endParaRPr>
          </a:p>
          <a:p>
            <a:pPr marL="457200" indent="-457200">
              <a:spcBef>
                <a:spcPct val="20000"/>
              </a:spcBef>
              <a:buClr>
                <a:schemeClr val="bg2">
                  <a:lumMod val="50000"/>
                </a:schemeClr>
              </a:buClr>
              <a:buFont typeface="Trebuchet MS" panose="020B0603020202020204" pitchFamily="34" charset="0"/>
              <a:buChar char="●"/>
            </a:pPr>
            <a:r>
              <a:rPr lang="en-US" sz="2800" dirty="0" err="1" smtClean="0">
                <a:latin typeface="Trebuchet MS" panose="020B0603020202020204" pitchFamily="34" charset="0"/>
              </a:rPr>
              <a:t>ele</a:t>
            </a:r>
            <a:r>
              <a:rPr lang="tr-TR" sz="2800" dirty="0" smtClean="0">
                <a:latin typeface="Trebuchet MS" panose="020B0603020202020204" pitchFamily="34" charset="0"/>
              </a:rPr>
              <a:t>k</a:t>
            </a:r>
            <a:r>
              <a:rPr lang="en-US" sz="2800" dirty="0" err="1" smtClean="0">
                <a:latin typeface="Trebuchet MS" panose="020B0603020202020204" pitchFamily="34" charset="0"/>
              </a:rPr>
              <a:t>troni</a:t>
            </a:r>
            <a:r>
              <a:rPr lang="tr-TR" sz="2800" dirty="0" smtClean="0">
                <a:latin typeface="Trebuchet MS" panose="020B0603020202020204" pitchFamily="34" charset="0"/>
              </a:rPr>
              <a:t>k k</a:t>
            </a:r>
            <a:r>
              <a:rPr lang="en-US" sz="2800" dirty="0" err="1" smtClean="0">
                <a:latin typeface="Trebuchet MS" panose="020B0603020202020204" pitchFamily="34" charset="0"/>
              </a:rPr>
              <a:t>apa</a:t>
            </a:r>
            <a:r>
              <a:rPr lang="tr-TR" sz="2800" dirty="0" smtClean="0">
                <a:latin typeface="Trebuchet MS" panose="020B0603020202020204" pitchFamily="34" charset="0"/>
              </a:rPr>
              <a:t>s</a:t>
            </a:r>
            <a:r>
              <a:rPr lang="en-US" sz="2800" dirty="0" smtClean="0">
                <a:latin typeface="Trebuchet MS" panose="020B0603020202020204" pitchFamily="34" charset="0"/>
              </a:rPr>
              <a:t>it</a:t>
            </a:r>
            <a:r>
              <a:rPr lang="tr-TR" sz="2800" dirty="0" smtClean="0">
                <a:latin typeface="Trebuchet MS" panose="020B0603020202020204" pitchFamily="34" charset="0"/>
              </a:rPr>
              <a:t>ö</a:t>
            </a:r>
            <a:r>
              <a:rPr lang="en-US" sz="2800" dirty="0" smtClean="0">
                <a:latin typeface="Trebuchet MS" panose="020B0603020202020204" pitchFamily="34" charset="0"/>
              </a:rPr>
              <a:t>r </a:t>
            </a:r>
            <a:r>
              <a:rPr lang="en-US" sz="2800" dirty="0">
                <a:latin typeface="Trebuchet MS" panose="020B0603020202020204" pitchFamily="34" charset="0"/>
              </a:rPr>
              <a:t>(tantalum </a:t>
            </a:r>
            <a:r>
              <a:rPr lang="tr-TR" sz="2800" dirty="0" smtClean="0">
                <a:latin typeface="Trebuchet MS" panose="020B0603020202020204" pitchFamily="34" charset="0"/>
              </a:rPr>
              <a:t>ve</a:t>
            </a:r>
            <a:r>
              <a:rPr lang="en-US" sz="2800" dirty="0" smtClean="0">
                <a:latin typeface="Trebuchet MS" panose="020B0603020202020204" pitchFamily="34" charset="0"/>
              </a:rPr>
              <a:t> </a:t>
            </a:r>
            <a:r>
              <a:rPr lang="en-US" sz="2800" dirty="0" err="1" smtClean="0">
                <a:latin typeface="Trebuchet MS" panose="020B0603020202020204" pitchFamily="34" charset="0"/>
              </a:rPr>
              <a:t>niob</a:t>
            </a:r>
            <a:r>
              <a:rPr lang="tr-TR" sz="2800" dirty="0" smtClean="0">
                <a:latin typeface="Trebuchet MS" panose="020B0603020202020204" pitchFamily="34" charset="0"/>
              </a:rPr>
              <a:t>y</a:t>
            </a:r>
            <a:r>
              <a:rPr lang="en-US" sz="2800" dirty="0" smtClean="0">
                <a:latin typeface="Trebuchet MS" panose="020B0603020202020204" pitchFamily="34" charset="0"/>
              </a:rPr>
              <a:t>um</a:t>
            </a:r>
            <a:r>
              <a:rPr lang="en-US" sz="2800" dirty="0">
                <a:latin typeface="Trebuchet MS" panose="020B0603020202020204" pitchFamily="34" charset="0"/>
              </a:rPr>
              <a:t>) </a:t>
            </a:r>
            <a:r>
              <a:rPr lang="tr-TR" sz="2800" dirty="0" smtClean="0">
                <a:latin typeface="Trebuchet MS" panose="020B0603020202020204" pitchFamily="34" charset="0"/>
              </a:rPr>
              <a:t>ve </a:t>
            </a: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kimya süreç ekipmanları</a:t>
            </a: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Torna uçları</a:t>
            </a: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Kaynak </a:t>
            </a:r>
            <a:r>
              <a:rPr lang="tr-TR" sz="2800" dirty="0" err="1">
                <a:latin typeface="Trebuchet MS" panose="020B0603020202020204" pitchFamily="34" charset="0"/>
              </a:rPr>
              <a:t>elektrodları</a:t>
            </a:r>
            <a:r>
              <a:rPr lang="en-US" sz="2800" dirty="0">
                <a:latin typeface="Trebuchet MS" panose="020B0603020202020204" pitchFamily="34" charset="0"/>
              </a:rPr>
              <a:t> </a:t>
            </a:r>
            <a:endParaRPr lang="tr-TR" sz="2800" dirty="0" smtClean="0">
              <a:latin typeface="Trebuchet MS" panose="020B0603020202020204" pitchFamily="34" charset="0"/>
            </a:endParaRPr>
          </a:p>
          <a:p>
            <a:pPr marL="457200" indent="-457200">
              <a:spcBef>
                <a:spcPct val="20000"/>
              </a:spcBef>
              <a:buClr>
                <a:schemeClr val="bg2">
                  <a:lumMod val="50000"/>
                </a:schemeClr>
              </a:buClr>
              <a:buFont typeface="Trebuchet MS" panose="020B0603020202020204" pitchFamily="34" charset="0"/>
              <a:buChar char="●"/>
            </a:pPr>
            <a:r>
              <a:rPr lang="en-US" sz="2800" dirty="0" err="1" smtClean="0">
                <a:latin typeface="Trebuchet MS" panose="020B0603020202020204" pitchFamily="34" charset="0"/>
              </a:rPr>
              <a:t>Medi</a:t>
            </a:r>
            <a:r>
              <a:rPr lang="tr-TR" sz="2800" dirty="0">
                <a:latin typeface="Trebuchet MS" panose="020B0603020202020204" pitchFamily="34" charset="0"/>
              </a:rPr>
              <a:t>kal </a:t>
            </a:r>
            <a:r>
              <a:rPr lang="tr-TR" sz="2800" dirty="0" smtClean="0">
                <a:latin typeface="Trebuchet MS" panose="020B0603020202020204" pitchFamily="34" charset="0"/>
              </a:rPr>
              <a:t>ekipmanlar</a:t>
            </a:r>
            <a:endParaRPr lang="en-US" sz="2800" dirty="0">
              <a:latin typeface="Trebuchet MS" panose="020B0603020202020204" pitchFamily="34" charset="0"/>
            </a:endParaRPr>
          </a:p>
        </p:txBody>
      </p:sp>
    </p:spTree>
    <p:extLst>
      <p:ext uri="{BB962C8B-B14F-4D97-AF65-F5344CB8AC3E}">
        <p14:creationId xmlns:p14="http://schemas.microsoft.com/office/powerpoint/2010/main" val="3521066940"/>
      </p:ext>
    </p:extLst>
  </p:cSld>
  <p:clrMapOvr>
    <a:masterClrMapping/>
  </p:clrMapOvr>
  <p:transition>
    <p:pull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3"/>
          <p:cNvSpPr>
            <a:spLocks noGrp="1"/>
          </p:cNvSpPr>
          <p:nvPr>
            <p:ph type="title"/>
          </p:nvPr>
        </p:nvSpPr>
        <p:spPr>
          <a:xfrm>
            <a:off x="539552" y="746448"/>
            <a:ext cx="7344816" cy="594320"/>
          </a:xfrm>
        </p:spPr>
        <p:txBody>
          <a:bodyPr>
            <a:normAutofit fontScale="90000"/>
          </a:bodyPr>
          <a:lstStyle/>
          <a:p>
            <a:r>
              <a:rPr lang="tr-TR" dirty="0" smtClean="0">
                <a:latin typeface="Trebuchet MS" panose="020B0603020202020204" pitchFamily="34" charset="0"/>
              </a:rPr>
              <a:t>Titanyum üretimi</a:t>
            </a:r>
            <a:endParaRPr lang="tr-TR" dirty="0">
              <a:latin typeface="Trebuchet MS" panose="020B0603020202020204" pitchFamily="34" charset="0"/>
            </a:endParaRPr>
          </a:p>
        </p:txBody>
      </p:sp>
      <p:grpSp>
        <p:nvGrpSpPr>
          <p:cNvPr id="17" name="16 Grup"/>
          <p:cNvGrpSpPr/>
          <p:nvPr/>
        </p:nvGrpSpPr>
        <p:grpSpPr>
          <a:xfrm>
            <a:off x="539551" y="1647249"/>
            <a:ext cx="8136905" cy="4446047"/>
            <a:chOff x="395535" y="1450971"/>
            <a:chExt cx="8136905" cy="4446047"/>
          </a:xfrm>
        </p:grpSpPr>
        <p:pic>
          <p:nvPicPr>
            <p:cNvPr id="7170" name="Picture 2"/>
            <p:cNvPicPr>
              <a:picLocks noChangeAspect="1" noChangeArrowheads="1"/>
            </p:cNvPicPr>
            <p:nvPr/>
          </p:nvPicPr>
          <p:blipFill>
            <a:blip r:embed="rId2" cstate="print">
              <a:lum bright="-1000"/>
            </a:blip>
            <a:srcRect l="34917" t="34755" r="34699" b="36095"/>
            <a:stretch>
              <a:fillRect/>
            </a:stretch>
          </p:blipFill>
          <p:spPr bwMode="auto">
            <a:xfrm>
              <a:off x="395535" y="1556792"/>
              <a:ext cx="8009831" cy="4320480"/>
            </a:xfrm>
            <a:prstGeom prst="rect">
              <a:avLst/>
            </a:prstGeom>
            <a:noFill/>
            <a:ln w="9525">
              <a:noFill/>
              <a:miter lim="800000"/>
              <a:headEnd/>
              <a:tailEnd/>
            </a:ln>
          </p:spPr>
        </p:pic>
        <p:sp useBgFill="1">
          <p:nvSpPr>
            <p:cNvPr id="6" name="5 Metin kutusu"/>
            <p:cNvSpPr txBox="1"/>
            <p:nvPr/>
          </p:nvSpPr>
          <p:spPr>
            <a:xfrm>
              <a:off x="467544" y="1450971"/>
              <a:ext cx="1368152" cy="307777"/>
            </a:xfrm>
            <a:prstGeom prst="rect">
              <a:avLst/>
            </a:prstGeom>
          </p:spPr>
          <p:txBody>
            <a:bodyPr wrap="square" lIns="0" tIns="0" rIns="0" bIns="0" rtlCol="0">
              <a:spAutoFit/>
            </a:bodyPr>
            <a:lstStyle/>
            <a:p>
              <a:r>
                <a:rPr lang="tr-TR" sz="2000" dirty="0" smtClean="0">
                  <a:latin typeface="Trebuchet MS" pitchFamily="34" charset="0"/>
                </a:rPr>
                <a:t>Sünger Ti</a:t>
              </a:r>
            </a:p>
          </p:txBody>
        </p:sp>
        <p:sp useBgFill="1">
          <p:nvSpPr>
            <p:cNvPr id="8" name="7 Metin kutusu"/>
            <p:cNvSpPr txBox="1"/>
            <p:nvPr/>
          </p:nvSpPr>
          <p:spPr>
            <a:xfrm>
              <a:off x="1835696" y="2545159"/>
              <a:ext cx="1368152" cy="307777"/>
            </a:xfrm>
            <a:prstGeom prst="rect">
              <a:avLst/>
            </a:prstGeom>
          </p:spPr>
          <p:txBody>
            <a:bodyPr wrap="square" lIns="0" tIns="0" rIns="0" bIns="0" rtlCol="0">
              <a:spAutoFit/>
            </a:bodyPr>
            <a:lstStyle/>
            <a:p>
              <a:r>
                <a:rPr lang="tr-TR" sz="2000" dirty="0" smtClean="0">
                  <a:latin typeface="Trebuchet MS" pitchFamily="34" charset="0"/>
                </a:rPr>
                <a:t>presleme</a:t>
              </a:r>
            </a:p>
          </p:txBody>
        </p:sp>
        <p:sp useBgFill="1">
          <p:nvSpPr>
            <p:cNvPr id="9" name="8 Metin kutusu"/>
            <p:cNvSpPr txBox="1"/>
            <p:nvPr/>
          </p:nvSpPr>
          <p:spPr>
            <a:xfrm>
              <a:off x="3563888" y="3140968"/>
              <a:ext cx="1368152" cy="307777"/>
            </a:xfrm>
            <a:prstGeom prst="rect">
              <a:avLst/>
            </a:prstGeom>
          </p:spPr>
          <p:txBody>
            <a:bodyPr wrap="square" lIns="0" tIns="0" rIns="0" bIns="0" rtlCol="0">
              <a:spAutoFit/>
            </a:bodyPr>
            <a:lstStyle/>
            <a:p>
              <a:r>
                <a:rPr lang="tr-TR" sz="2000" dirty="0" smtClean="0">
                  <a:latin typeface="Trebuchet MS" pitchFamily="34" charset="0"/>
                </a:rPr>
                <a:t>birleştirme</a:t>
              </a:r>
            </a:p>
          </p:txBody>
        </p:sp>
        <p:sp useBgFill="1">
          <p:nvSpPr>
            <p:cNvPr id="10" name="9 Metin kutusu"/>
            <p:cNvSpPr txBox="1"/>
            <p:nvPr/>
          </p:nvSpPr>
          <p:spPr>
            <a:xfrm>
              <a:off x="2987824" y="5445224"/>
              <a:ext cx="1368152" cy="307777"/>
            </a:xfrm>
            <a:prstGeom prst="rect">
              <a:avLst/>
            </a:prstGeom>
          </p:spPr>
          <p:txBody>
            <a:bodyPr wrap="square" lIns="0" tIns="0" rIns="0" bIns="0" rtlCol="0">
              <a:spAutoFit/>
            </a:bodyPr>
            <a:lstStyle/>
            <a:p>
              <a:r>
                <a:rPr lang="tr-TR" sz="2000" dirty="0" smtClean="0">
                  <a:latin typeface="Trebuchet MS" pitchFamily="34" charset="0"/>
                </a:rPr>
                <a:t>briket</a:t>
              </a:r>
            </a:p>
          </p:txBody>
        </p:sp>
        <p:sp useBgFill="1">
          <p:nvSpPr>
            <p:cNvPr id="11" name="10 Metin kutusu"/>
            <p:cNvSpPr txBox="1"/>
            <p:nvPr/>
          </p:nvSpPr>
          <p:spPr>
            <a:xfrm>
              <a:off x="4644008" y="1988840"/>
              <a:ext cx="1728192" cy="307777"/>
            </a:xfrm>
            <a:prstGeom prst="rect">
              <a:avLst/>
            </a:prstGeom>
          </p:spPr>
          <p:txBody>
            <a:bodyPr wrap="square" lIns="0" tIns="0" rIns="0" bIns="0" rtlCol="0">
              <a:spAutoFit/>
            </a:bodyPr>
            <a:lstStyle/>
            <a:p>
              <a:r>
                <a:rPr lang="tr-TR" sz="2000" dirty="0" smtClean="0">
                  <a:latin typeface="Trebuchet MS" pitchFamily="34" charset="0"/>
                </a:rPr>
                <a:t>Birinci ergitme</a:t>
              </a:r>
            </a:p>
          </p:txBody>
        </p:sp>
        <p:sp useBgFill="1">
          <p:nvSpPr>
            <p:cNvPr id="12" name="11 Metin kutusu"/>
            <p:cNvSpPr txBox="1"/>
            <p:nvPr/>
          </p:nvSpPr>
          <p:spPr>
            <a:xfrm>
              <a:off x="6516216" y="1988840"/>
              <a:ext cx="1728192" cy="307777"/>
            </a:xfrm>
            <a:prstGeom prst="rect">
              <a:avLst/>
            </a:prstGeom>
          </p:spPr>
          <p:txBody>
            <a:bodyPr wrap="square" lIns="0" tIns="0" rIns="0" bIns="0" rtlCol="0">
              <a:spAutoFit/>
            </a:bodyPr>
            <a:lstStyle/>
            <a:p>
              <a:r>
                <a:rPr lang="tr-TR" sz="2000" dirty="0" smtClean="0">
                  <a:latin typeface="Trebuchet MS" pitchFamily="34" charset="0"/>
                </a:rPr>
                <a:t>ikinci ergitme</a:t>
              </a:r>
            </a:p>
          </p:txBody>
        </p:sp>
        <p:sp useBgFill="1">
          <p:nvSpPr>
            <p:cNvPr id="13" name="12 Metin kutusu"/>
            <p:cNvSpPr txBox="1"/>
            <p:nvPr/>
          </p:nvSpPr>
          <p:spPr>
            <a:xfrm>
              <a:off x="425340" y="4665536"/>
              <a:ext cx="1728192" cy="276999"/>
            </a:xfrm>
            <a:prstGeom prst="rect">
              <a:avLst/>
            </a:prstGeom>
          </p:spPr>
          <p:txBody>
            <a:bodyPr wrap="square" lIns="0" tIns="0" rIns="0" bIns="0" rtlCol="0">
              <a:spAutoFit/>
            </a:bodyPr>
            <a:lstStyle/>
            <a:p>
              <a:r>
                <a:rPr lang="tr-TR" dirty="0" smtClean="0">
                  <a:latin typeface="Trebuchet MS" pitchFamily="34" charset="0"/>
                </a:rPr>
                <a:t>Alaşım ilavesi</a:t>
              </a:r>
            </a:p>
          </p:txBody>
        </p:sp>
        <p:sp useBgFill="1">
          <p:nvSpPr>
            <p:cNvPr id="14" name="13 Metin kutusu"/>
            <p:cNvSpPr txBox="1"/>
            <p:nvPr/>
          </p:nvSpPr>
          <p:spPr>
            <a:xfrm>
              <a:off x="467544" y="3011021"/>
              <a:ext cx="1152128" cy="276999"/>
            </a:xfrm>
            <a:prstGeom prst="rect">
              <a:avLst/>
            </a:prstGeom>
          </p:spPr>
          <p:txBody>
            <a:bodyPr wrap="square" lIns="0" tIns="0" rIns="0" bIns="0" rtlCol="0">
              <a:spAutoFit/>
            </a:bodyPr>
            <a:lstStyle/>
            <a:p>
              <a:r>
                <a:rPr lang="tr-TR" dirty="0" smtClean="0">
                  <a:latin typeface="Trebuchet MS" pitchFamily="34" charset="0"/>
                </a:rPr>
                <a:t>karıştırma</a:t>
              </a:r>
            </a:p>
          </p:txBody>
        </p:sp>
        <p:sp useBgFill="1">
          <p:nvSpPr>
            <p:cNvPr id="15" name="14 Metin kutusu"/>
            <p:cNvSpPr txBox="1"/>
            <p:nvPr/>
          </p:nvSpPr>
          <p:spPr>
            <a:xfrm>
              <a:off x="7814028" y="3411897"/>
              <a:ext cx="648072" cy="276999"/>
            </a:xfrm>
            <a:prstGeom prst="rect">
              <a:avLst/>
            </a:prstGeom>
          </p:spPr>
          <p:txBody>
            <a:bodyPr wrap="square" lIns="0" tIns="0" rIns="0" bIns="0" rtlCol="0">
              <a:spAutoFit/>
            </a:bodyPr>
            <a:lstStyle/>
            <a:p>
              <a:r>
                <a:rPr lang="tr-TR" dirty="0" err="1" smtClean="0">
                  <a:latin typeface="Trebuchet MS" pitchFamily="34" charset="0"/>
                </a:rPr>
                <a:t>ingot</a:t>
              </a:r>
              <a:endParaRPr lang="tr-TR" dirty="0" smtClean="0">
                <a:latin typeface="Trebuchet MS" pitchFamily="34" charset="0"/>
              </a:endParaRPr>
            </a:p>
          </p:txBody>
        </p:sp>
        <p:sp useBgFill="1">
          <p:nvSpPr>
            <p:cNvPr id="16" name="15 Metin kutusu"/>
            <p:cNvSpPr txBox="1"/>
            <p:nvPr/>
          </p:nvSpPr>
          <p:spPr>
            <a:xfrm>
              <a:off x="5796136" y="5589241"/>
              <a:ext cx="2736304" cy="307777"/>
            </a:xfrm>
            <a:prstGeom prst="rect">
              <a:avLst/>
            </a:prstGeom>
          </p:spPr>
          <p:txBody>
            <a:bodyPr wrap="square" lIns="0" tIns="0" rIns="0" bIns="0" rtlCol="0">
              <a:spAutoFit/>
            </a:bodyPr>
            <a:lstStyle/>
            <a:p>
              <a:endParaRPr lang="tr-TR" sz="2000" dirty="0" smtClean="0">
                <a:latin typeface="Trebuchet MS" pitchFamily="34" charset="0"/>
              </a:endParaRPr>
            </a:p>
          </p:txBody>
        </p:sp>
      </p:grpSp>
    </p:spTree>
    <p:extLst>
      <p:ext uri="{BB962C8B-B14F-4D97-AF65-F5344CB8AC3E}">
        <p14:creationId xmlns:p14="http://schemas.microsoft.com/office/powerpoint/2010/main" val="26810621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323528" y="643335"/>
            <a:ext cx="8712968"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Refrakter</a:t>
            </a:r>
            <a:r>
              <a:rPr lang="tr-TR" sz="4400" dirty="0" smtClean="0">
                <a:solidFill>
                  <a:schemeClr val="accent2">
                    <a:lumMod val="50000"/>
                  </a:schemeClr>
                </a:solidFill>
                <a:latin typeface="Trebuchet MS" pitchFamily="34" charset="0"/>
              </a:rPr>
              <a:t> metal ve alaşımları</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95536" y="1615440"/>
            <a:ext cx="8352928" cy="2400657"/>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Refrakter</a:t>
            </a:r>
            <a:r>
              <a:rPr lang="tr-TR" sz="2800" dirty="0" smtClean="0">
                <a:latin typeface="Trebuchet MS" pitchFamily="34" charset="0"/>
              </a:rPr>
              <a:t> metaller oksitlendiklerinden havada yüksek sıcaklıklarda ve uzun sürelerle çalışamazlar.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Vakumda, uzayda veya oksijensiz ortamlarda kullanılabilirler.</a:t>
            </a:r>
            <a:endParaRPr lang="tr-TR" sz="2800" dirty="0">
              <a:latin typeface="Trebuchet MS" pitchFamily="34" charset="0"/>
            </a:endParaRPr>
          </a:p>
        </p:txBody>
      </p:sp>
    </p:spTree>
    <p:extLst>
      <p:ext uri="{BB962C8B-B14F-4D97-AF65-F5344CB8AC3E}">
        <p14:creationId xmlns:p14="http://schemas.microsoft.com/office/powerpoint/2010/main" val="61817607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859359"/>
            <a:ext cx="8280920"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Refrakter</a:t>
            </a:r>
            <a:r>
              <a:rPr lang="tr-TR" sz="4400" dirty="0" smtClean="0">
                <a:solidFill>
                  <a:schemeClr val="accent2">
                    <a:lumMod val="50000"/>
                  </a:schemeClr>
                </a:solidFill>
                <a:latin typeface="Trebuchet MS" pitchFamily="34" charset="0"/>
              </a:rPr>
              <a:t>  metallerin özellikleri</a:t>
            </a:r>
            <a:endParaRPr lang="tr-TR" sz="4400" dirty="0">
              <a:solidFill>
                <a:schemeClr val="accent2">
                  <a:lumMod val="50000"/>
                </a:schemeClr>
              </a:solidFill>
              <a:latin typeface="Trebuchet MS"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10550123"/>
              </p:ext>
            </p:extLst>
          </p:nvPr>
        </p:nvGraphicFramePr>
        <p:xfrm>
          <a:off x="251521" y="2204864"/>
          <a:ext cx="8712966" cy="3108960"/>
        </p:xfrm>
        <a:graphic>
          <a:graphicData uri="http://schemas.openxmlformats.org/drawingml/2006/table">
            <a:tbl>
              <a:tblPr firstRow="1" bandRow="1">
                <a:tableStyleId>{5C22544A-7EE6-4342-B048-85BDC9FD1C3A}</a:tableStyleId>
              </a:tblPr>
              <a:tblGrid>
                <a:gridCol w="1080119"/>
                <a:gridCol w="1296144"/>
                <a:gridCol w="1980220"/>
                <a:gridCol w="1452161"/>
                <a:gridCol w="1452161"/>
                <a:gridCol w="1452161"/>
              </a:tblGrid>
              <a:tr h="370840">
                <a:tc>
                  <a:txBody>
                    <a:bodyPr/>
                    <a:lstStyle/>
                    <a:p>
                      <a:r>
                        <a:rPr lang="tr-TR" sz="2400" dirty="0" smtClean="0">
                          <a:latin typeface="Trebuchet MS" panose="020B0603020202020204" pitchFamily="34" charset="0"/>
                        </a:rPr>
                        <a:t>metal</a:t>
                      </a:r>
                      <a:endParaRPr lang="tr-TR" sz="2400" dirty="0">
                        <a:latin typeface="Trebuchet MS" panose="020B0603020202020204" pitchFamily="34" charset="0"/>
                      </a:endParaRPr>
                    </a:p>
                  </a:txBody>
                  <a:tcPr/>
                </a:tc>
                <a:tc>
                  <a:txBody>
                    <a:bodyPr/>
                    <a:lstStyle/>
                    <a:p>
                      <a:r>
                        <a:rPr lang="tr-TR" sz="2400" dirty="0" err="1" smtClean="0">
                          <a:latin typeface="Trebuchet MS" panose="020B0603020202020204" pitchFamily="34" charset="0"/>
                        </a:rPr>
                        <a:t>Terg</a:t>
                      </a:r>
                      <a:r>
                        <a:rPr lang="tr-TR" sz="2400" dirty="0" smtClean="0">
                          <a:latin typeface="Trebuchet MS" panose="020B0603020202020204" pitchFamily="34" charset="0"/>
                        </a:rPr>
                        <a:t> </a:t>
                      </a:r>
                    </a:p>
                    <a:p>
                      <a:r>
                        <a:rPr lang="tr-TR" sz="2400" dirty="0" smtClean="0">
                          <a:latin typeface="Trebuchet MS" panose="020B0603020202020204" pitchFamily="34" charset="0"/>
                        </a:rPr>
                        <a:t>(</a:t>
                      </a:r>
                      <a:r>
                        <a:rPr lang="tr-TR" sz="2400" dirty="0" smtClean="0">
                          <a:latin typeface="Trebuchet MS" panose="020B0603020202020204" pitchFamily="34" charset="0"/>
                          <a:sym typeface="Symbol"/>
                        </a:rPr>
                        <a:t></a:t>
                      </a:r>
                      <a:r>
                        <a:rPr lang="tr-TR" sz="2400" dirty="0" smtClean="0">
                          <a:latin typeface="Trebuchet MS" panose="020B0603020202020204" pitchFamily="34" charset="0"/>
                        </a:rPr>
                        <a:t>C)</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Yoğunluk (g/cm</a:t>
                      </a:r>
                      <a:r>
                        <a:rPr lang="tr-TR" sz="2400" baseline="30000" dirty="0" smtClean="0">
                          <a:latin typeface="Trebuchet MS" panose="020B0603020202020204" pitchFamily="34" charset="0"/>
                        </a:rPr>
                        <a:t>3</a:t>
                      </a:r>
                      <a:r>
                        <a:rPr lang="tr-TR" sz="2400" dirty="0" smtClean="0">
                          <a:latin typeface="Trebuchet MS" panose="020B0603020202020204" pitchFamily="34" charset="0"/>
                        </a:rPr>
                        <a:t>)</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Çekme </a:t>
                      </a:r>
                      <a:r>
                        <a:rPr lang="tr-TR" sz="2400" dirty="0" err="1" smtClean="0">
                          <a:latin typeface="Trebuchet MS" panose="020B0603020202020204" pitchFamily="34" charset="0"/>
                        </a:rPr>
                        <a:t>MPa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Akma </a:t>
                      </a:r>
                      <a:r>
                        <a:rPr lang="tr-TR" sz="2400" dirty="0" err="1" smtClean="0">
                          <a:latin typeface="Trebuchet MS" panose="020B0603020202020204" pitchFamily="34" charset="0"/>
                        </a:rPr>
                        <a:t>MPa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Geçiş T </a:t>
                      </a:r>
                    </a:p>
                    <a:p>
                      <a:r>
                        <a:rPr lang="tr-TR" sz="2400" dirty="0" smtClean="0">
                          <a:latin typeface="Trebuchet MS" panose="020B0603020202020204" pitchFamily="34" charset="0"/>
                        </a:rPr>
                        <a:t>(</a:t>
                      </a:r>
                      <a:r>
                        <a:rPr lang="tr-TR" sz="2400" dirty="0" smtClean="0">
                          <a:latin typeface="Trebuchet MS" panose="020B0603020202020204" pitchFamily="34" charset="0"/>
                          <a:sym typeface="Symbol"/>
                        </a:rPr>
                        <a:t></a:t>
                      </a:r>
                      <a:r>
                        <a:rPr lang="tr-TR" sz="2400" dirty="0" smtClean="0">
                          <a:latin typeface="Trebuchet MS" panose="020B0603020202020204" pitchFamily="34" charset="0"/>
                        </a:rPr>
                        <a:t>C)</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Nb</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2468</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8.57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117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55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-140</a:t>
                      </a:r>
                      <a:endParaRPr lang="tr-TR" sz="2400" dirty="0">
                        <a:latin typeface="Trebuchet MS" panose="020B0603020202020204" pitchFamily="34" charset="0"/>
                      </a:endParaRPr>
                    </a:p>
                  </a:txBody>
                  <a:tcPr/>
                </a:tc>
              </a:tr>
              <a:tr h="370840">
                <a:tc>
                  <a:txBody>
                    <a:bodyPr/>
                    <a:lstStyle/>
                    <a:p>
                      <a:r>
                        <a:rPr lang="tr-TR" sz="2400" dirty="0" err="1" smtClean="0">
                          <a:latin typeface="Trebuchet MS" panose="020B0603020202020204" pitchFamily="34" charset="0"/>
                        </a:rPr>
                        <a:t>Mo</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2610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10.22</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345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207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30</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Ta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2996</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16.6</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186</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165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-270</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W</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3410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19.25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455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103</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300</a:t>
                      </a:r>
                      <a:endParaRPr lang="tr-TR" sz="2400" dirty="0">
                        <a:latin typeface="Trebuchet MS" panose="020B0603020202020204" pitchFamily="34" charset="0"/>
                      </a:endParaRPr>
                    </a:p>
                  </a:txBody>
                  <a:tcPr/>
                </a:tc>
              </a:tr>
              <a:tr h="370840">
                <a:tc>
                  <a:txBody>
                    <a:bodyPr/>
                    <a:lstStyle/>
                    <a:p>
                      <a:r>
                        <a:rPr lang="tr-TR" sz="2400" dirty="0" err="1" smtClean="0">
                          <a:latin typeface="Trebuchet MS" panose="020B0603020202020204" pitchFamily="34" charset="0"/>
                        </a:rPr>
                        <a:t>Rh</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3186</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21.02</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1070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290</a:t>
                      </a:r>
                      <a:endParaRPr lang="tr-TR" sz="2400" dirty="0">
                        <a:latin typeface="Trebuchet MS" panose="020B0603020202020204" pitchFamily="34" charset="0"/>
                      </a:endParaRPr>
                    </a:p>
                  </a:txBody>
                  <a:tcPr/>
                </a:tc>
                <a:tc>
                  <a:txBody>
                    <a:bodyPr/>
                    <a:lstStyle/>
                    <a:p>
                      <a:endParaRPr lang="tr-TR" sz="2400" dirty="0">
                        <a:latin typeface="Trebuchet MS" panose="020B0603020202020204" pitchFamily="34" charset="0"/>
                      </a:endParaRPr>
                    </a:p>
                  </a:txBody>
                  <a:tcPr/>
                </a:tc>
              </a:tr>
            </a:tbl>
          </a:graphicData>
        </a:graphic>
      </p:graphicFrame>
    </p:spTree>
    <p:extLst>
      <p:ext uri="{BB962C8B-B14F-4D97-AF65-F5344CB8AC3E}">
        <p14:creationId xmlns:p14="http://schemas.microsoft.com/office/powerpoint/2010/main" val="1846201277"/>
      </p:ext>
    </p:extLst>
  </p:cSld>
  <p:clrMapOvr>
    <a:masterClrMapping/>
  </p:clrMapOvr>
  <p:transition>
    <p:pull dir="ru"/>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2428937288"/>
              </p:ext>
            </p:extLst>
          </p:nvPr>
        </p:nvGraphicFramePr>
        <p:xfrm>
          <a:off x="179512" y="1340768"/>
          <a:ext cx="8856981" cy="5305399"/>
        </p:xfrm>
        <a:graphic>
          <a:graphicData uri="http://schemas.openxmlformats.org/drawingml/2006/table">
            <a:tbl>
              <a:tblPr firstRow="1" bandRow="1">
                <a:tableStyleId>{5C22544A-7EE6-4342-B048-85BDC9FD1C3A}</a:tableStyleId>
              </a:tblPr>
              <a:tblGrid>
                <a:gridCol w="576064"/>
                <a:gridCol w="936104"/>
                <a:gridCol w="1224136"/>
                <a:gridCol w="1008112"/>
                <a:gridCol w="1008112"/>
                <a:gridCol w="936104"/>
                <a:gridCol w="1200131"/>
                <a:gridCol w="984109"/>
                <a:gridCol w="984109"/>
              </a:tblGrid>
              <a:tr h="1800199">
                <a:tc>
                  <a:txBody>
                    <a:bodyPr/>
                    <a:lstStyle/>
                    <a:p>
                      <a:r>
                        <a:rPr lang="tr-TR" sz="2000" dirty="0" smtClean="0">
                          <a:latin typeface="Trebuchet MS" panose="020B0603020202020204" pitchFamily="34" charset="0"/>
                        </a:rPr>
                        <a:t>metal</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Kristal yapısı</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UNS kodu</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Yoğunluk g/cm3</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Ergime noktası (C) </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Isı</a:t>
                      </a:r>
                      <a:r>
                        <a:rPr lang="tr-TR" sz="2000" baseline="0" dirty="0" smtClean="0">
                          <a:latin typeface="Trebuchet MS" panose="020B0603020202020204" pitchFamily="34" charset="0"/>
                        </a:rPr>
                        <a:t> iletkenliği W/</a:t>
                      </a:r>
                      <a:r>
                        <a:rPr lang="tr-TR" sz="2000" baseline="0" dirty="0" err="1" smtClean="0">
                          <a:latin typeface="Trebuchet MS" panose="020B0603020202020204" pitchFamily="34" charset="0"/>
                        </a:rPr>
                        <a:t>m.K</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Isıl genleşme katsayısı 10</a:t>
                      </a:r>
                      <a:r>
                        <a:rPr lang="tr-TR" sz="2000" baseline="30000" dirty="0" smtClean="0">
                          <a:latin typeface="Trebuchet MS" panose="020B0603020202020204" pitchFamily="34" charset="0"/>
                        </a:rPr>
                        <a:t>6</a:t>
                      </a:r>
                      <a:r>
                        <a:rPr lang="tr-TR" sz="2000" dirty="0" smtClean="0">
                          <a:latin typeface="Trebuchet MS" panose="020B0603020202020204" pitchFamily="34" charset="0"/>
                        </a:rPr>
                        <a:t>/K</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Elektrik</a:t>
                      </a:r>
                      <a:r>
                        <a:rPr lang="tr-TR" sz="2000" baseline="0" dirty="0" smtClean="0">
                          <a:latin typeface="Trebuchet MS" panose="020B0603020202020204" pitchFamily="34" charset="0"/>
                        </a:rPr>
                        <a:t> direnci, </a:t>
                      </a:r>
                      <a:r>
                        <a:rPr lang="tr-TR" sz="2000" baseline="0" dirty="0" err="1" smtClean="0">
                          <a:latin typeface="Trebuchet MS" panose="020B0603020202020204" pitchFamily="34" charset="0"/>
                        </a:rPr>
                        <a:t>n</a:t>
                      </a:r>
                      <a:r>
                        <a:rPr lang="tr-TR" sz="2000" baseline="0" dirty="0" err="1" smtClean="0">
                          <a:latin typeface="Trebuchet MS" panose="020B0603020202020204" pitchFamily="34" charset="0"/>
                          <a:sym typeface="Symbol"/>
                        </a:rPr>
                        <a:t>.m</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Elastik modülü </a:t>
                      </a:r>
                      <a:r>
                        <a:rPr lang="tr-TR" sz="2000" dirty="0" err="1" smtClean="0">
                          <a:latin typeface="Trebuchet MS" panose="020B0603020202020204" pitchFamily="34" charset="0"/>
                        </a:rPr>
                        <a:t>GPa</a:t>
                      </a:r>
                      <a:endParaRPr lang="tr-TR" sz="2000" dirty="0">
                        <a:latin typeface="Trebuchet MS" panose="020B0603020202020204" pitchFamily="34" charset="0"/>
                      </a:endParaRPr>
                    </a:p>
                  </a:txBody>
                  <a:tcPr vert="vert270"/>
                </a:tc>
              </a:tr>
              <a:tr h="370840">
                <a:tc>
                  <a:txBody>
                    <a:bodyPr/>
                    <a:lstStyle/>
                    <a:p>
                      <a:r>
                        <a:rPr lang="tr-TR" sz="2000" dirty="0" smtClean="0">
                          <a:latin typeface="Trebuchet MS" panose="020B0603020202020204" pitchFamily="34" charset="0"/>
                        </a:rPr>
                        <a:t>Ta</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HMK</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R05001-R05999</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16.65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2996</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57.5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6.6</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125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185</a:t>
                      </a:r>
                      <a:endParaRPr lang="tr-TR" sz="20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Nb</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HMK</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R04001-R04999</a:t>
                      </a:r>
                    </a:p>
                  </a:txBody>
                  <a:tcPr/>
                </a:tc>
                <a:tc>
                  <a:txBody>
                    <a:bodyPr/>
                    <a:lstStyle/>
                    <a:p>
                      <a:r>
                        <a:rPr lang="tr-TR" sz="2000" dirty="0" smtClean="0">
                          <a:latin typeface="Trebuchet MS" panose="020B0603020202020204" pitchFamily="34" charset="0"/>
                        </a:rPr>
                        <a:t>8.57</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2468</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53.7</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7.2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125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113</a:t>
                      </a:r>
                      <a:endParaRPr lang="tr-TR" sz="2000" dirty="0">
                        <a:latin typeface="Trebuchet MS" panose="020B0603020202020204" pitchFamily="34" charset="0"/>
                      </a:endParaRPr>
                    </a:p>
                  </a:txBody>
                  <a:tcPr/>
                </a:tc>
              </a:tr>
              <a:tr h="370840">
                <a:tc>
                  <a:txBody>
                    <a:bodyPr/>
                    <a:lstStyle/>
                    <a:p>
                      <a:r>
                        <a:rPr lang="tr-TR" sz="2000" dirty="0" err="1" smtClean="0">
                          <a:latin typeface="Trebuchet MS" panose="020B0603020202020204" pitchFamily="34" charset="0"/>
                        </a:rPr>
                        <a:t>Mo</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HMK</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R03001-R03999</a:t>
                      </a:r>
                    </a:p>
                  </a:txBody>
                  <a:tcPr/>
                </a:tc>
                <a:tc>
                  <a:txBody>
                    <a:bodyPr/>
                    <a:lstStyle/>
                    <a:p>
                      <a:r>
                        <a:rPr lang="tr-TR" sz="2000" dirty="0" smtClean="0">
                          <a:latin typeface="Trebuchet MS" panose="020B0603020202020204" pitchFamily="34" charset="0"/>
                        </a:rPr>
                        <a:t>10.22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2610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138</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4.9</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52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324</a:t>
                      </a:r>
                      <a:endParaRPr lang="tr-TR" sz="20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W</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HMK</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R07001-R07999</a:t>
                      </a:r>
                    </a:p>
                  </a:txBody>
                  <a:tcPr/>
                </a:tc>
                <a:tc>
                  <a:txBody>
                    <a:bodyPr/>
                    <a:lstStyle/>
                    <a:p>
                      <a:r>
                        <a:rPr lang="tr-TR" sz="2000" dirty="0" smtClean="0">
                          <a:latin typeface="Trebuchet MS" panose="020B0603020202020204" pitchFamily="34" charset="0"/>
                        </a:rPr>
                        <a:t>19.26</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3410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173</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4.6</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53</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405</a:t>
                      </a:r>
                      <a:endParaRPr lang="tr-TR" sz="2000" dirty="0">
                        <a:latin typeface="Trebuchet MS" panose="020B0603020202020204" pitchFamily="34" charset="0"/>
                      </a:endParaRPr>
                    </a:p>
                  </a:txBody>
                  <a:tcPr/>
                </a:tc>
              </a:tr>
              <a:tr h="172824">
                <a:tc>
                  <a:txBody>
                    <a:bodyPr/>
                    <a:lstStyle/>
                    <a:p>
                      <a:r>
                        <a:rPr lang="tr-TR" sz="2000" dirty="0" err="1" smtClean="0">
                          <a:latin typeface="Trebuchet MS" panose="020B0603020202020204" pitchFamily="34" charset="0"/>
                        </a:rPr>
                        <a:t>Rh</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HCP</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R40001-R49999</a:t>
                      </a:r>
                    </a:p>
                  </a:txBody>
                  <a:tcPr/>
                </a:tc>
                <a:tc>
                  <a:txBody>
                    <a:bodyPr/>
                    <a:lstStyle/>
                    <a:p>
                      <a:r>
                        <a:rPr lang="tr-TR" sz="2000" dirty="0" smtClean="0">
                          <a:latin typeface="Trebuchet MS" panose="020B0603020202020204" pitchFamily="34" charset="0"/>
                        </a:rPr>
                        <a:t>21.00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3180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71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6.7</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193</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469</a:t>
                      </a:r>
                      <a:endParaRPr lang="tr-TR" sz="2000" dirty="0">
                        <a:latin typeface="Trebuchet MS" panose="020B0603020202020204" pitchFamily="34" charset="0"/>
                      </a:endParaRPr>
                    </a:p>
                  </a:txBody>
                  <a:tcPr/>
                </a:tc>
              </a:tr>
            </a:tbl>
          </a:graphicData>
        </a:graphic>
      </p:graphicFrame>
      <p:sp>
        <p:nvSpPr>
          <p:cNvPr id="5" name="4 Metin kutusu"/>
          <p:cNvSpPr txBox="1"/>
          <p:nvPr/>
        </p:nvSpPr>
        <p:spPr>
          <a:xfrm>
            <a:off x="251520" y="548680"/>
            <a:ext cx="8280920"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Refrakter</a:t>
            </a:r>
            <a:r>
              <a:rPr lang="tr-TR" sz="4400" dirty="0" smtClean="0">
                <a:solidFill>
                  <a:schemeClr val="accent2">
                    <a:lumMod val="50000"/>
                  </a:schemeClr>
                </a:solidFill>
                <a:latin typeface="Trebuchet MS" pitchFamily="34" charset="0"/>
              </a:rPr>
              <a:t>  metallerin özellikleri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11234362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tungsten</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23528" y="1567820"/>
            <a:ext cx="8568952" cy="3293209"/>
          </a:xfrm>
          <a:prstGeom prst="rect">
            <a:avLst/>
          </a:prstGeom>
          <a:noFill/>
        </p:spPr>
        <p:txBody>
          <a:bodyPr wrap="square" rtlCol="0">
            <a:spAutoFit/>
          </a:bodyPr>
          <a:lstStyle/>
          <a:p>
            <a:r>
              <a:rPr lang="tr-TR" sz="2600" dirty="0" smtClean="0">
                <a:latin typeface="Trebuchet MS" pitchFamily="34" charset="0"/>
              </a:rPr>
              <a:t>Atom numarası: 74</a:t>
            </a:r>
          </a:p>
          <a:p>
            <a:r>
              <a:rPr lang="tr-TR" sz="2600" dirty="0" smtClean="0">
                <a:latin typeface="Trebuchet MS" pitchFamily="34" charset="0"/>
              </a:rPr>
              <a:t>Ergime noktası: 3422 </a:t>
            </a:r>
            <a:r>
              <a:rPr lang="tr-TR" sz="2600" dirty="0" smtClean="0">
                <a:latin typeface="Trebuchet MS" pitchFamily="34" charset="0"/>
                <a:sym typeface="Symbol"/>
              </a:rPr>
              <a:t></a:t>
            </a:r>
            <a:r>
              <a:rPr lang="tr-TR" sz="2600" dirty="0" smtClean="0">
                <a:latin typeface="Trebuchet MS" pitchFamily="34" charset="0"/>
              </a:rPr>
              <a:t>C</a:t>
            </a:r>
          </a:p>
          <a:p>
            <a:r>
              <a:rPr lang="tr-TR" sz="2600" dirty="0" smtClean="0">
                <a:latin typeface="Trebuchet MS" pitchFamily="34" charset="0"/>
              </a:rPr>
              <a:t>Yoğunluk: 19.25 g/cm</a:t>
            </a:r>
            <a:r>
              <a:rPr lang="tr-TR" sz="2600" baseline="30000" dirty="0" smtClean="0">
                <a:latin typeface="Trebuchet MS" pitchFamily="34" charset="0"/>
              </a:rPr>
              <a:t>3</a:t>
            </a:r>
          </a:p>
          <a:p>
            <a:r>
              <a:rPr lang="tr-TR" sz="2600" dirty="0" smtClean="0">
                <a:latin typeface="Trebuchet MS" pitchFamily="34" charset="0"/>
              </a:rPr>
              <a:t>E: 411 </a:t>
            </a:r>
            <a:r>
              <a:rPr lang="tr-TR" sz="2600" dirty="0" err="1" smtClean="0">
                <a:latin typeface="Trebuchet MS" pitchFamily="34" charset="0"/>
              </a:rPr>
              <a:t>GPa</a:t>
            </a:r>
            <a:endParaRPr lang="tr-TR" sz="2600" dirty="0" smtClean="0">
              <a:latin typeface="Trebuchet MS" pitchFamily="34" charset="0"/>
            </a:endParaRPr>
          </a:p>
          <a:p>
            <a:r>
              <a:rPr lang="tr-TR" sz="2600" dirty="0" smtClean="0">
                <a:latin typeface="Trebuchet MS" pitchFamily="34" charset="0"/>
              </a:rPr>
              <a:t>Kafes yapısı: HMK </a:t>
            </a:r>
          </a:p>
          <a:p>
            <a:endParaRPr lang="tr-TR" sz="2600" dirty="0" smtClean="0">
              <a:latin typeface="Trebuchet MS" pitchFamily="34" charset="0"/>
            </a:endParaRPr>
          </a:p>
          <a:p>
            <a:endParaRPr lang="tr-TR" sz="2600" dirty="0" smtClean="0">
              <a:latin typeface="Trebuchet MS" pitchFamily="34" charset="0"/>
            </a:endParaRPr>
          </a:p>
          <a:p>
            <a:endParaRPr lang="tr-TR" sz="2600" dirty="0">
              <a:latin typeface="Trebuchet MS" pitchFamily="34" charset="0"/>
            </a:endParaRPr>
          </a:p>
        </p:txBody>
      </p:sp>
      <p:pic>
        <p:nvPicPr>
          <p:cNvPr id="7" name="Picture 4" descr="W"/>
          <p:cNvPicPr>
            <a:picLocks noGrp="1" noChangeAspect="1" noChangeArrowheads="1"/>
          </p:cNvPicPr>
          <p:nvPr>
            <p:ph type="title"/>
          </p:nvPr>
        </p:nvPicPr>
        <p:blipFill>
          <a:blip r:embed="rId2" cstate="print"/>
          <a:srcRect/>
          <a:stretch>
            <a:fillRect/>
          </a:stretch>
        </p:blipFill>
        <p:spPr>
          <a:xfrm>
            <a:off x="6084168" y="1246113"/>
            <a:ext cx="2124119" cy="2160000"/>
          </a:xfrm>
          <a:noFill/>
          <a:ln/>
        </p:spPr>
      </p:pic>
    </p:spTree>
    <p:extLst>
      <p:ext uri="{BB962C8B-B14F-4D97-AF65-F5344CB8AC3E}">
        <p14:creationId xmlns:p14="http://schemas.microsoft.com/office/powerpoint/2010/main" val="52654927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95536" y="1700808"/>
            <a:ext cx="8136904" cy="3540125"/>
          </a:xfrm>
        </p:spPr>
        <p:txBody>
          <a:bodyPr>
            <a:normAutofit/>
          </a:bodyPr>
          <a:lstStyle/>
          <a:p>
            <a:r>
              <a:rPr lang="en-US" sz="2800" dirty="0" smtClean="0">
                <a:latin typeface="Trebuchet MS" panose="020B0603020202020204" pitchFamily="34" charset="0"/>
              </a:rPr>
              <a:t>Wolfram</a:t>
            </a:r>
            <a:r>
              <a:rPr lang="tr-TR" sz="2800" dirty="0" smtClean="0">
                <a:latin typeface="Trebuchet MS" panose="020B0603020202020204" pitchFamily="34" charset="0"/>
              </a:rPr>
              <a:t>/</a:t>
            </a:r>
            <a:r>
              <a:rPr lang="tr-TR" sz="2800" dirty="0" err="1" smtClean="0">
                <a:latin typeface="Trebuchet MS" panose="020B0603020202020204" pitchFamily="34" charset="0"/>
              </a:rPr>
              <a:t>tunsten</a:t>
            </a:r>
            <a:endParaRPr lang="en-US" sz="2800" dirty="0">
              <a:latin typeface="Trebuchet MS" panose="020B0603020202020204" pitchFamily="34" charset="0"/>
            </a:endParaRPr>
          </a:p>
          <a:p>
            <a:r>
              <a:rPr lang="tr-TR" sz="2800" dirty="0" smtClean="0">
                <a:latin typeface="Trebuchet MS" panose="020B0603020202020204" pitchFamily="34" charset="0"/>
              </a:rPr>
              <a:t>Çok sert bir metaldir.</a:t>
            </a:r>
          </a:p>
          <a:p>
            <a:r>
              <a:rPr lang="tr-TR" sz="2800" dirty="0" smtClean="0">
                <a:latin typeface="Trebuchet MS" panose="020B0603020202020204" pitchFamily="34" charset="0"/>
              </a:rPr>
              <a:t>Rengi çelik grisi ile beyaz arasındadır.</a:t>
            </a:r>
            <a:endParaRPr lang="en-US" sz="2800" dirty="0">
              <a:latin typeface="Trebuchet MS" panose="020B0603020202020204" pitchFamily="34" charset="0"/>
            </a:endParaRPr>
          </a:p>
          <a:p>
            <a:r>
              <a:rPr lang="tr-TR" sz="2800" dirty="0" smtClean="0">
                <a:latin typeface="Trebuchet MS" panose="020B0603020202020204" pitchFamily="34" charset="0"/>
              </a:rPr>
              <a:t>En yüksek ergime noktasına sahiptir: 3422</a:t>
            </a:r>
            <a:r>
              <a:rPr lang="en-US" sz="2800" dirty="0" smtClean="0">
                <a:latin typeface="Trebuchet MS" panose="020B0603020202020204" pitchFamily="34" charset="0"/>
              </a:rPr>
              <a:t>°</a:t>
            </a:r>
            <a:r>
              <a:rPr lang="tr-TR" sz="2800" dirty="0" smtClean="0">
                <a:latin typeface="Trebuchet MS" panose="020B0603020202020204" pitchFamily="34" charset="0"/>
              </a:rPr>
              <a:t>C</a:t>
            </a:r>
            <a:endParaRPr lang="en-US" sz="2800" dirty="0">
              <a:latin typeface="Trebuchet MS" panose="020B0603020202020204" pitchFamily="34" charset="0"/>
            </a:endParaRPr>
          </a:p>
          <a:p>
            <a:r>
              <a:rPr lang="tr-TR" sz="2800" dirty="0" smtClean="0">
                <a:latin typeface="Trebuchet MS" panose="020B0603020202020204" pitchFamily="34" charset="0"/>
              </a:rPr>
              <a:t>Yüksek sıcaklıklarda en yüksek mukavemet </a:t>
            </a:r>
            <a:r>
              <a:rPr lang="en-US" sz="2800" dirty="0" smtClean="0">
                <a:latin typeface="Trebuchet MS" panose="020B0603020202020204" pitchFamily="34" charset="0"/>
              </a:rPr>
              <a:t>(</a:t>
            </a:r>
            <a:r>
              <a:rPr lang="tr-TR" sz="2800" dirty="0" smtClean="0">
                <a:latin typeface="Trebuchet MS" panose="020B0603020202020204" pitchFamily="34" charset="0"/>
              </a:rPr>
              <a:t>1650</a:t>
            </a:r>
            <a:r>
              <a:rPr lang="en-US" sz="2800" dirty="0" smtClean="0">
                <a:latin typeface="Trebuchet MS" panose="020B0603020202020204" pitchFamily="34" charset="0"/>
              </a:rPr>
              <a:t>°</a:t>
            </a:r>
            <a:r>
              <a:rPr lang="tr-TR" sz="2800" dirty="0">
                <a:latin typeface="Trebuchet MS" panose="020B0603020202020204" pitchFamily="34" charset="0"/>
              </a:rPr>
              <a:t>C</a:t>
            </a:r>
            <a:r>
              <a:rPr lang="tr-TR" sz="2800" dirty="0" smtClean="0">
                <a:latin typeface="Trebuchet MS" panose="020B0603020202020204" pitchFamily="34" charset="0"/>
              </a:rPr>
              <a:t> ve üstü</a:t>
            </a:r>
            <a:r>
              <a:rPr lang="en-US" sz="2800" dirty="0" smtClean="0">
                <a:latin typeface="Trebuchet MS" panose="020B0603020202020204" pitchFamily="34" charset="0"/>
              </a:rPr>
              <a:t>)</a:t>
            </a:r>
            <a:endParaRPr lang="en-US" sz="2800" dirty="0">
              <a:latin typeface="Trebuchet MS" panose="020B0603020202020204" pitchFamily="34" charset="0"/>
            </a:endParaRPr>
          </a:p>
          <a:p>
            <a:endParaRPr lang="en-US" sz="2800" dirty="0">
              <a:latin typeface="Trebuchet MS" panose="020B0603020202020204" pitchFamily="34" charset="0"/>
            </a:endParaRPr>
          </a:p>
        </p:txBody>
      </p:sp>
      <p:sp>
        <p:nvSpPr>
          <p:cNvPr id="4" name="3 Metin kutusu"/>
          <p:cNvSpPr txBox="1"/>
          <p:nvPr/>
        </p:nvSpPr>
        <p:spPr>
          <a:xfrm>
            <a:off x="611560" y="692696"/>
            <a:ext cx="5184576" cy="769441"/>
          </a:xfrm>
          <a:prstGeom prst="rect">
            <a:avLst/>
          </a:prstGeom>
          <a:noFill/>
        </p:spPr>
        <p:txBody>
          <a:bodyPr wrap="square" rtlCol="0">
            <a:spAutoFit/>
          </a:bodyPr>
          <a:lstStyle/>
          <a:p>
            <a:r>
              <a:rPr lang="tr-TR" sz="4400" dirty="0" err="1" smtClean="0">
                <a:solidFill>
                  <a:schemeClr val="accent1">
                    <a:lumMod val="50000"/>
                  </a:schemeClr>
                </a:solidFill>
                <a:latin typeface="Trebuchet MS" pitchFamily="34" charset="0"/>
              </a:rPr>
              <a:t>tunsten</a:t>
            </a:r>
            <a:endParaRPr lang="tr-TR" sz="4400" dirty="0">
              <a:solidFill>
                <a:schemeClr val="accent1">
                  <a:lumMod val="50000"/>
                </a:schemeClr>
              </a:solidFill>
              <a:latin typeface="Trebuchet MS"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365104"/>
            <a:ext cx="3096344" cy="215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682273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47823" t="50334" r="39306" b="19966"/>
          <a:stretch>
            <a:fillRect/>
          </a:stretch>
        </p:blipFill>
        <p:spPr bwMode="auto">
          <a:xfrm>
            <a:off x="5004048" y="1484784"/>
            <a:ext cx="3888432" cy="5044452"/>
          </a:xfrm>
          <a:prstGeom prst="rect">
            <a:avLst/>
          </a:prstGeom>
          <a:noFill/>
          <a:ln w="9525">
            <a:noFill/>
            <a:miter lim="800000"/>
            <a:headEnd/>
            <a:tailEnd/>
          </a:ln>
        </p:spPr>
      </p:pic>
      <p:sp>
        <p:nvSpPr>
          <p:cNvPr id="5" name="4 Metin kutusu"/>
          <p:cNvSpPr txBox="1"/>
          <p:nvPr/>
        </p:nvSpPr>
        <p:spPr>
          <a:xfrm>
            <a:off x="107504" y="643335"/>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Tungsten esaslı alaşımlar</a:t>
            </a:r>
            <a:endParaRPr lang="tr-TR" sz="4400" dirty="0">
              <a:solidFill>
                <a:schemeClr val="accent2">
                  <a:lumMod val="50000"/>
                </a:schemeClr>
              </a:solidFill>
              <a:latin typeface="Trebuchet MS" pitchFamily="34" charset="0"/>
            </a:endParaRPr>
          </a:p>
        </p:txBody>
      </p:sp>
      <p:sp>
        <p:nvSpPr>
          <p:cNvPr id="7" name="6 Metin kutusu"/>
          <p:cNvSpPr txBox="1"/>
          <p:nvPr/>
        </p:nvSpPr>
        <p:spPr>
          <a:xfrm>
            <a:off x="179512" y="1406381"/>
            <a:ext cx="4896544" cy="4832092"/>
          </a:xfrm>
          <a:prstGeom prst="rect">
            <a:avLst/>
          </a:prstGeom>
          <a:noFill/>
        </p:spPr>
        <p:txBody>
          <a:bodyPr wrap="square" rtlCol="0">
            <a:spAutoFit/>
          </a:bodyPr>
          <a:lstStyle/>
          <a:p>
            <a:r>
              <a:rPr lang="tr-TR" sz="2800" dirty="0" smtClean="0">
                <a:latin typeface="Trebuchet MS" pitchFamily="34" charset="0"/>
              </a:rPr>
              <a:t>Z=74</a:t>
            </a:r>
          </a:p>
          <a:p>
            <a:r>
              <a:rPr lang="tr-TR" sz="2800" dirty="0" smtClean="0">
                <a:latin typeface="Trebuchet MS" pitchFamily="34" charset="0"/>
              </a:rPr>
              <a:t>Yoğunluk: 19.26 g/cm</a:t>
            </a:r>
            <a:r>
              <a:rPr lang="tr-TR" sz="2800" baseline="30000" dirty="0" smtClean="0">
                <a:latin typeface="Trebuchet MS" pitchFamily="34" charset="0"/>
              </a:rPr>
              <a:t>3</a:t>
            </a:r>
          </a:p>
          <a:p>
            <a:r>
              <a:rPr lang="tr-TR" sz="2800" dirty="0" smtClean="0">
                <a:latin typeface="Trebuchet MS" pitchFamily="34" charset="0"/>
              </a:rPr>
              <a:t>E: 414 </a:t>
            </a:r>
            <a:r>
              <a:rPr lang="tr-TR" sz="2800" dirty="0" err="1" smtClean="0">
                <a:latin typeface="Trebuchet MS" pitchFamily="34" charset="0"/>
              </a:rPr>
              <a:t>GPa</a:t>
            </a:r>
            <a:endParaRPr lang="tr-TR" sz="2800" dirty="0" smtClean="0">
              <a:latin typeface="Trebuchet MS" pitchFamily="34" charset="0"/>
            </a:endParaRPr>
          </a:p>
          <a:p>
            <a:r>
              <a:rPr lang="tr-TR" sz="2800" dirty="0" smtClean="0">
                <a:latin typeface="Trebuchet MS" pitchFamily="34" charset="0"/>
              </a:rPr>
              <a:t>Kafes yapısı: HMK</a:t>
            </a:r>
          </a:p>
          <a:p>
            <a:endParaRPr lang="tr-TR" sz="2800" dirty="0" smtClean="0">
              <a:latin typeface="Trebuchet MS" pitchFamily="34" charset="0"/>
            </a:endParaRPr>
          </a:p>
          <a:p>
            <a:r>
              <a:rPr lang="tr-TR" sz="2800" dirty="0" err="1" smtClean="0">
                <a:latin typeface="Trebuchet MS" pitchFamily="34" charset="0"/>
              </a:rPr>
              <a:t>Ampül</a:t>
            </a:r>
            <a:r>
              <a:rPr lang="tr-TR" sz="2800" dirty="0" smtClean="0">
                <a:latin typeface="Trebuchet MS" pitchFamily="34" charset="0"/>
              </a:rPr>
              <a:t> filamanlarında</a:t>
            </a:r>
          </a:p>
          <a:p>
            <a:r>
              <a:rPr lang="tr-TR" sz="2800" dirty="0" smtClean="0">
                <a:latin typeface="Trebuchet MS" pitchFamily="34" charset="0"/>
              </a:rPr>
              <a:t>Karbürlü kesme takımlarında</a:t>
            </a:r>
          </a:p>
          <a:p>
            <a:r>
              <a:rPr lang="tr-TR" sz="2800" dirty="0" smtClean="0">
                <a:latin typeface="Trebuchet MS" pitchFamily="34" charset="0"/>
              </a:rPr>
              <a:t>Çeliklerde ve </a:t>
            </a:r>
            <a:r>
              <a:rPr lang="tr-TR" sz="2800" dirty="0" err="1" smtClean="0">
                <a:latin typeface="Trebuchet MS" pitchFamily="34" charset="0"/>
              </a:rPr>
              <a:t>süperalaşımlarda</a:t>
            </a:r>
            <a:r>
              <a:rPr lang="tr-TR" sz="2800" dirty="0" smtClean="0">
                <a:latin typeface="Trebuchet MS" pitchFamily="34" charset="0"/>
              </a:rPr>
              <a:t> alaşım elementi olarak</a:t>
            </a:r>
          </a:p>
          <a:p>
            <a:r>
              <a:rPr lang="tr-TR" sz="2800" dirty="0" smtClean="0">
                <a:latin typeface="Trebuchet MS" pitchFamily="34" charset="0"/>
              </a:rPr>
              <a:t>Uçak-uzay sektöründe</a:t>
            </a:r>
          </a:p>
        </p:txBody>
      </p:sp>
    </p:spTree>
    <p:extLst>
      <p:ext uri="{BB962C8B-B14F-4D97-AF65-F5344CB8AC3E}">
        <p14:creationId xmlns:p14="http://schemas.microsoft.com/office/powerpoint/2010/main" val="89517669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643335"/>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Tungsten esaslı alaşımlar</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23528" y="1508006"/>
            <a:ext cx="8136904" cy="4801314"/>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3200" dirty="0" smtClean="0">
                <a:latin typeface="Trebuchet MS" pitchFamily="34" charset="0"/>
              </a:rPr>
              <a:t>Alaşımsız tungsten</a:t>
            </a:r>
          </a:p>
          <a:p>
            <a:pPr marL="457200" indent="-457200">
              <a:spcAft>
                <a:spcPts val="1200"/>
              </a:spcAft>
              <a:buClr>
                <a:schemeClr val="bg2">
                  <a:lumMod val="50000"/>
                </a:schemeClr>
              </a:buClr>
              <a:buFont typeface="Trebuchet MS" panose="020B0603020202020204" pitchFamily="34" charset="0"/>
              <a:buChar char="●"/>
            </a:pPr>
            <a:r>
              <a:rPr lang="tr-TR" sz="3200" dirty="0" err="1" smtClean="0">
                <a:latin typeface="Trebuchet MS" pitchFamily="34" charset="0"/>
              </a:rPr>
              <a:t>Doplanmış</a:t>
            </a:r>
            <a:r>
              <a:rPr lang="tr-TR" sz="3200" dirty="0" smtClean="0">
                <a:latin typeface="Trebuchet MS" pitchFamily="34" charset="0"/>
              </a:rPr>
              <a:t> tungsten</a:t>
            </a:r>
          </a:p>
          <a:p>
            <a:pPr marL="457200" indent="-457200">
              <a:buClr>
                <a:schemeClr val="bg2">
                  <a:lumMod val="50000"/>
                </a:schemeClr>
              </a:buClr>
              <a:buFont typeface="Trebuchet MS" panose="020B0603020202020204" pitchFamily="34" charset="0"/>
              <a:buChar char="●"/>
            </a:pPr>
            <a:r>
              <a:rPr lang="tr-TR" sz="3200" dirty="0" smtClean="0">
                <a:latin typeface="Trebuchet MS" pitchFamily="34" charset="0"/>
              </a:rPr>
              <a:t>Katı eriyik alaşımları</a:t>
            </a:r>
          </a:p>
          <a:p>
            <a:pPr>
              <a:spcAft>
                <a:spcPts val="1200"/>
              </a:spcAft>
              <a:buClr>
                <a:schemeClr val="bg2">
                  <a:lumMod val="50000"/>
                </a:schemeClr>
              </a:buClr>
            </a:pPr>
            <a:r>
              <a:rPr lang="tr-TR" sz="3200" dirty="0">
                <a:latin typeface="Trebuchet MS" pitchFamily="34" charset="0"/>
              </a:rPr>
              <a:t>	</a:t>
            </a:r>
            <a:r>
              <a:rPr lang="tr-TR" sz="3200" dirty="0" smtClean="0">
                <a:latin typeface="Trebuchet MS" pitchFamily="34" charset="0"/>
              </a:rPr>
              <a:t>%2-20 </a:t>
            </a:r>
            <a:r>
              <a:rPr lang="tr-TR" sz="3200" dirty="0" err="1" smtClean="0">
                <a:latin typeface="Trebuchet MS" pitchFamily="34" charset="0"/>
              </a:rPr>
              <a:t>Mo</a:t>
            </a:r>
            <a:r>
              <a:rPr lang="tr-TR" sz="3200" dirty="0" smtClean="0">
                <a:latin typeface="Trebuchet MS" pitchFamily="34" charset="0"/>
              </a:rPr>
              <a:t> veya %1-25 Re içerirler!</a:t>
            </a:r>
          </a:p>
          <a:p>
            <a:pPr marL="457200" indent="-457200">
              <a:buClr>
                <a:schemeClr val="bg2">
                  <a:lumMod val="50000"/>
                </a:schemeClr>
              </a:buClr>
              <a:buFont typeface="Trebuchet MS" panose="020B0603020202020204" pitchFamily="34" charset="0"/>
              <a:buChar char="●"/>
            </a:pPr>
            <a:r>
              <a:rPr lang="tr-TR" sz="3200" dirty="0" smtClean="0">
                <a:latin typeface="Trebuchet MS" pitchFamily="34" charset="0"/>
              </a:rPr>
              <a:t>Dispersiyon sertleşmeli alaşımlar</a:t>
            </a:r>
          </a:p>
          <a:p>
            <a:pPr>
              <a:spcAft>
                <a:spcPts val="1200"/>
              </a:spcAft>
              <a:buClr>
                <a:schemeClr val="bg2">
                  <a:lumMod val="50000"/>
                </a:schemeClr>
              </a:buClr>
            </a:pPr>
            <a:r>
              <a:rPr lang="tr-TR" sz="3200" dirty="0">
                <a:latin typeface="Trebuchet MS" pitchFamily="34" charset="0"/>
              </a:rPr>
              <a:t>	</a:t>
            </a:r>
            <a:r>
              <a:rPr lang="tr-TR" sz="3200" dirty="0" smtClean="0">
                <a:latin typeface="Trebuchet MS" pitchFamily="34" charset="0"/>
              </a:rPr>
              <a:t>%1-2 ThO</a:t>
            </a:r>
            <a:r>
              <a:rPr lang="tr-TR" sz="3200" baseline="-25000" dirty="0" smtClean="0">
                <a:latin typeface="Trebuchet MS" pitchFamily="34" charset="0"/>
              </a:rPr>
              <a:t>2</a:t>
            </a:r>
            <a:r>
              <a:rPr lang="tr-TR" sz="3200" dirty="0" smtClean="0">
                <a:latin typeface="Trebuchet MS" pitchFamily="34" charset="0"/>
              </a:rPr>
              <a:t> veya </a:t>
            </a:r>
            <a:r>
              <a:rPr lang="tr-TR" sz="3200" dirty="0" err="1" smtClean="0">
                <a:latin typeface="Trebuchet MS" pitchFamily="34" charset="0"/>
              </a:rPr>
              <a:t>HfC</a:t>
            </a:r>
            <a:endParaRPr lang="tr-TR" sz="32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3200" dirty="0" smtClean="0">
                <a:latin typeface="Trebuchet MS" pitchFamily="34" charset="0"/>
              </a:rPr>
              <a:t>W ağır alaşımlar</a:t>
            </a:r>
          </a:p>
          <a:p>
            <a:pPr>
              <a:spcAft>
                <a:spcPts val="1200"/>
              </a:spcAft>
              <a:buClr>
                <a:schemeClr val="bg2">
                  <a:lumMod val="50000"/>
                </a:schemeClr>
              </a:buClr>
            </a:pPr>
            <a:r>
              <a:rPr lang="tr-TR" sz="3200" dirty="0">
                <a:latin typeface="Trebuchet MS" pitchFamily="34" charset="0"/>
              </a:rPr>
              <a:t>	</a:t>
            </a:r>
            <a:r>
              <a:rPr lang="tr-TR" sz="3200" dirty="0" smtClean="0">
                <a:latin typeface="Trebuchet MS" pitchFamily="34" charset="0"/>
              </a:rPr>
              <a:t>W-</a:t>
            </a:r>
            <a:r>
              <a:rPr lang="tr-TR" sz="3200" dirty="0" err="1" smtClean="0">
                <a:latin typeface="Trebuchet MS" pitchFamily="34" charset="0"/>
              </a:rPr>
              <a:t>Ni</a:t>
            </a:r>
            <a:r>
              <a:rPr lang="tr-TR" sz="3200" dirty="0" smtClean="0">
                <a:latin typeface="Trebuchet MS" pitchFamily="34" charset="0"/>
              </a:rPr>
              <a:t>-Cu veya W-</a:t>
            </a:r>
            <a:r>
              <a:rPr lang="tr-TR" sz="3200" dirty="0" err="1" smtClean="0">
                <a:latin typeface="Trebuchet MS" pitchFamily="34" charset="0"/>
              </a:rPr>
              <a:t>Ni</a:t>
            </a:r>
            <a:r>
              <a:rPr lang="tr-TR" sz="3200" dirty="0" smtClean="0">
                <a:latin typeface="Trebuchet MS" pitchFamily="34" charset="0"/>
              </a:rPr>
              <a:t>-Fe</a:t>
            </a:r>
            <a:endParaRPr lang="tr-TR" sz="3200" dirty="0">
              <a:latin typeface="Trebuchet MS" pitchFamily="34" charset="0"/>
            </a:endParaRPr>
          </a:p>
        </p:txBody>
      </p:sp>
    </p:spTree>
    <p:extLst>
      <p:ext uri="{BB962C8B-B14F-4D97-AF65-F5344CB8AC3E}">
        <p14:creationId xmlns:p14="http://schemas.microsoft.com/office/powerpoint/2010/main" val="274038793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643335"/>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Alaşımsız Tungsten</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251520" y="1484784"/>
            <a:ext cx="8496944" cy="5016758"/>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Özellikler deformasyon geçmişine, saflık seviyesine ve test yönüne bağlıdır.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Yeniden kristalleşme sıcaklığı altında artan deformasyon mukavemeti ve </a:t>
            </a:r>
            <a:r>
              <a:rPr lang="tr-TR" sz="2800" dirty="0" err="1" smtClean="0">
                <a:latin typeface="Trebuchet MS" pitchFamily="34" charset="0"/>
              </a:rPr>
              <a:t>sünekliliği</a:t>
            </a:r>
            <a:r>
              <a:rPr lang="tr-TR" sz="2800" dirty="0" smtClean="0">
                <a:latin typeface="Trebuchet MS" pitchFamily="34" charset="0"/>
              </a:rPr>
              <a:t> arttırır ve </a:t>
            </a:r>
            <a:r>
              <a:rPr lang="tr-TR" sz="2800" dirty="0" err="1" smtClean="0">
                <a:latin typeface="Trebuchet MS" pitchFamily="34" charset="0"/>
              </a:rPr>
              <a:t>sünek</a:t>
            </a:r>
            <a:r>
              <a:rPr lang="tr-TR" sz="2800" dirty="0" smtClean="0">
                <a:latin typeface="Trebuchet MS" pitchFamily="34" charset="0"/>
              </a:rPr>
              <a:t>-gevrek geçiş sıcaklığını düşürür.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Bu durum hareketli </a:t>
            </a:r>
            <a:r>
              <a:rPr lang="tr-TR" sz="2800" dirty="0" err="1" smtClean="0">
                <a:latin typeface="Trebuchet MS" pitchFamily="34" charset="0"/>
              </a:rPr>
              <a:t>dislokasyonların</a:t>
            </a:r>
            <a:r>
              <a:rPr lang="tr-TR" sz="2800" dirty="0" smtClean="0">
                <a:latin typeface="Trebuchet MS" pitchFamily="34" charset="0"/>
              </a:rPr>
              <a:t> oluşmasından kaynaklanır.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Yeniden kristalleşmiş yapılar  sınırlı sünelik gösterirler ve taneler arası kırılma ile kırılırlar.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Tane küçültme </a:t>
            </a:r>
            <a:r>
              <a:rPr lang="tr-TR" sz="2800" dirty="0" err="1" smtClean="0">
                <a:latin typeface="Trebuchet MS" pitchFamily="34" charset="0"/>
              </a:rPr>
              <a:t>sünekliği</a:t>
            </a:r>
            <a:r>
              <a:rPr lang="tr-TR" sz="2800" dirty="0" smtClean="0">
                <a:latin typeface="Trebuchet MS" pitchFamily="34" charset="0"/>
              </a:rPr>
              <a:t> ve mukavemeti arttırır.</a:t>
            </a:r>
            <a:endParaRPr lang="tr-TR" sz="2800" dirty="0">
              <a:latin typeface="Trebuchet MS" pitchFamily="34" charset="0"/>
            </a:endParaRPr>
          </a:p>
        </p:txBody>
      </p:sp>
    </p:spTree>
    <p:extLst>
      <p:ext uri="{BB962C8B-B14F-4D97-AF65-F5344CB8AC3E}">
        <p14:creationId xmlns:p14="http://schemas.microsoft.com/office/powerpoint/2010/main" val="255483372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643335"/>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Katı eriyik Tungsten alaşımları</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23528" y="1651441"/>
            <a:ext cx="8568952" cy="4585871"/>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Tipik olarak </a:t>
            </a:r>
            <a:r>
              <a:rPr lang="tr-TR" sz="2800" dirty="0" err="1" smtClean="0">
                <a:latin typeface="Trebuchet MS" pitchFamily="34" charset="0"/>
              </a:rPr>
              <a:t>Mo</a:t>
            </a:r>
            <a:r>
              <a:rPr lang="tr-TR" sz="2800" dirty="0" smtClean="0">
                <a:latin typeface="Trebuchet MS" pitchFamily="34" charset="0"/>
              </a:rPr>
              <a:t> veya Re bulunur.</a:t>
            </a:r>
          </a:p>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Mo</a:t>
            </a:r>
            <a:r>
              <a:rPr lang="tr-TR" sz="2800" dirty="0" smtClean="0">
                <a:latin typeface="Trebuchet MS" pitchFamily="34" charset="0"/>
              </a:rPr>
              <a:t> yoğunluğu düşürür ve döküm alaşımlarında tane yapısını küçültür. </a:t>
            </a:r>
            <a:r>
              <a:rPr lang="tr-TR" sz="2800" dirty="0" err="1" smtClean="0">
                <a:latin typeface="Trebuchet MS" pitchFamily="34" charset="0"/>
              </a:rPr>
              <a:t>Mo</a:t>
            </a:r>
            <a:r>
              <a:rPr lang="tr-TR" sz="2800" dirty="0" smtClean="0">
                <a:latin typeface="Trebuchet MS" pitchFamily="34" charset="0"/>
              </a:rPr>
              <a:t> ayni zamanda ergime sıcaklığını düşürür ve prosesi kolaylaştırır.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Re tungsten alaşımlarını </a:t>
            </a:r>
            <a:r>
              <a:rPr lang="tr-TR" sz="2800" dirty="0" err="1" smtClean="0">
                <a:latin typeface="Trebuchet MS" pitchFamily="34" charset="0"/>
              </a:rPr>
              <a:t>sünek</a:t>
            </a:r>
            <a:r>
              <a:rPr lang="tr-TR" sz="2800" dirty="0" smtClean="0">
                <a:latin typeface="Trebuchet MS" pitchFamily="34" charset="0"/>
              </a:rPr>
              <a:t> yapar.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W-Re alaşımları yüksek sıcaklık </a:t>
            </a:r>
            <a:r>
              <a:rPr lang="tr-TR" sz="2800" dirty="0" err="1" smtClean="0">
                <a:latin typeface="Trebuchet MS" pitchFamily="34" charset="0"/>
              </a:rPr>
              <a:t>ısılçiftlerinde</a:t>
            </a:r>
            <a:r>
              <a:rPr lang="tr-TR" sz="2800" dirty="0" smtClean="0">
                <a:latin typeface="Trebuchet MS" pitchFamily="34" charset="0"/>
              </a:rPr>
              <a:t>, tahrik sistemi parçalarında ve X-ışınları tüplerinde kullanılır.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Re ısıl yorulma ve ısıl şok direncini arttırır.</a:t>
            </a:r>
            <a:endParaRPr lang="tr-TR" sz="2800" dirty="0">
              <a:latin typeface="Trebuchet MS" pitchFamily="34" charset="0"/>
            </a:endParaRPr>
          </a:p>
        </p:txBody>
      </p:sp>
    </p:spTree>
    <p:extLst>
      <p:ext uri="{BB962C8B-B14F-4D97-AF65-F5344CB8AC3E}">
        <p14:creationId xmlns:p14="http://schemas.microsoft.com/office/powerpoint/2010/main" val="374457665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643335"/>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dispersiyonlu Tungsten alaşımları</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23528" y="1650280"/>
            <a:ext cx="8136904" cy="4154984"/>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ThO</a:t>
            </a:r>
            <a:r>
              <a:rPr lang="tr-TR" sz="2800" baseline="-25000" dirty="0" smtClean="0">
                <a:latin typeface="Trebuchet MS" pitchFamily="34" charset="0"/>
              </a:rPr>
              <a:t>2</a:t>
            </a:r>
            <a:r>
              <a:rPr lang="tr-TR" sz="2800" dirty="0" smtClean="0">
                <a:latin typeface="Trebuchet MS" pitchFamily="34" charset="0"/>
              </a:rPr>
              <a:t> takviyeli W alaşımları bu gruptaki en popüler alaşımlardır.</a:t>
            </a:r>
          </a:p>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Ampül</a:t>
            </a:r>
            <a:r>
              <a:rPr lang="tr-TR" sz="2800" dirty="0" smtClean="0">
                <a:latin typeface="Trebuchet MS" pitchFamily="34" charset="0"/>
              </a:rPr>
              <a:t> filamanlarında kullanılır.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Ark kaynağı için </a:t>
            </a:r>
            <a:r>
              <a:rPr lang="tr-TR" sz="2800" dirty="0" err="1" smtClean="0">
                <a:latin typeface="Trebuchet MS" pitchFamily="34" charset="0"/>
              </a:rPr>
              <a:t>elektrod</a:t>
            </a:r>
            <a:r>
              <a:rPr lang="tr-TR" sz="2800" dirty="0" smtClean="0">
                <a:latin typeface="Trebuchet MS" pitchFamily="34" charset="0"/>
              </a:rPr>
              <a:t> malzemesidir.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ThO</a:t>
            </a:r>
            <a:r>
              <a:rPr lang="tr-TR" sz="2800" baseline="-25000" dirty="0" smtClean="0">
                <a:latin typeface="Trebuchet MS" pitchFamily="34" charset="0"/>
              </a:rPr>
              <a:t>2</a:t>
            </a:r>
            <a:r>
              <a:rPr lang="tr-TR" sz="2800" dirty="0" smtClean="0">
                <a:latin typeface="Trebuchet MS" pitchFamily="34" charset="0"/>
              </a:rPr>
              <a:t> tungstenin yüksek servis sıcaklıklarında buharlaşma kaybını azaltır.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ThO</a:t>
            </a:r>
            <a:r>
              <a:rPr lang="tr-TR" sz="2800" baseline="-25000" dirty="0" smtClean="0">
                <a:latin typeface="Trebuchet MS" pitchFamily="34" charset="0"/>
              </a:rPr>
              <a:t>2</a:t>
            </a:r>
            <a:r>
              <a:rPr lang="tr-TR" sz="2800" dirty="0" smtClean="0">
                <a:latin typeface="Trebuchet MS" pitchFamily="34" charset="0"/>
              </a:rPr>
              <a:t> ayni zamanda yeniden kristalleşmeyi ve yüksek sıcaklıklarda tane büyümesini önler.</a:t>
            </a:r>
            <a:endParaRPr lang="tr-TR" sz="2800" dirty="0">
              <a:latin typeface="Trebuchet MS" pitchFamily="34" charset="0"/>
            </a:endParaRPr>
          </a:p>
        </p:txBody>
      </p:sp>
    </p:spTree>
    <p:extLst>
      <p:ext uri="{BB962C8B-B14F-4D97-AF65-F5344CB8AC3E}">
        <p14:creationId xmlns:p14="http://schemas.microsoft.com/office/powerpoint/2010/main" val="42060297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cstate="print">
            <a:lum contrast="-2000"/>
            <a:extLst>
              <a:ext uri="{28A0092B-C50C-407E-A947-70E740481C1C}">
                <a14:useLocalDpi xmlns:a14="http://schemas.microsoft.com/office/drawing/2010/main" val="0"/>
              </a:ext>
            </a:extLst>
          </a:blip>
          <a:srcRect/>
          <a:stretch>
            <a:fillRect/>
          </a:stretch>
        </p:blipFill>
        <p:spPr bwMode="auto">
          <a:xfrm>
            <a:off x="4572000" y="2679303"/>
            <a:ext cx="3155776" cy="341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a:xfrm>
            <a:off x="395536" y="116632"/>
            <a:ext cx="8229600" cy="864096"/>
          </a:xfrm>
        </p:spPr>
        <p:txBody>
          <a:bodyPr/>
          <a:lstStyle/>
          <a:p>
            <a:r>
              <a:rPr lang="tr-TR" dirty="0" smtClean="0">
                <a:latin typeface="Trebuchet MS" panose="020B0603020202020204" pitchFamily="34" charset="0"/>
              </a:rPr>
              <a:t>Saf </a:t>
            </a:r>
            <a:r>
              <a:rPr lang="en-US" dirty="0" smtClean="0">
                <a:latin typeface="Trebuchet MS" panose="020B0603020202020204" pitchFamily="34" charset="0"/>
              </a:rPr>
              <a:t>titan</a:t>
            </a:r>
            <a:r>
              <a:rPr lang="tr-TR" dirty="0" smtClean="0">
                <a:latin typeface="Trebuchet MS" panose="020B0603020202020204" pitchFamily="34" charset="0"/>
              </a:rPr>
              <a:t>y</a:t>
            </a:r>
            <a:r>
              <a:rPr lang="en-US" dirty="0" smtClean="0">
                <a:latin typeface="Trebuchet MS" panose="020B0603020202020204" pitchFamily="34" charset="0"/>
              </a:rPr>
              <a:t>um</a:t>
            </a:r>
            <a:endParaRPr lang="en-US" dirty="0">
              <a:latin typeface="Trebuchet MS" panose="020B0603020202020204" pitchFamily="34" charset="0"/>
            </a:endParaRPr>
          </a:p>
        </p:txBody>
      </p:sp>
      <p:sp>
        <p:nvSpPr>
          <p:cNvPr id="3" name="Zástupný symbol pro obsah 2"/>
          <p:cNvSpPr>
            <a:spLocks noGrp="1"/>
          </p:cNvSpPr>
          <p:nvPr>
            <p:ph idx="1"/>
          </p:nvPr>
        </p:nvSpPr>
        <p:spPr>
          <a:xfrm>
            <a:off x="251520" y="1239143"/>
            <a:ext cx="8712968" cy="1152128"/>
          </a:xfrm>
        </p:spPr>
        <p:txBody>
          <a:bodyPr>
            <a:normAutofit/>
          </a:bodyPr>
          <a:lstStyle/>
          <a:p>
            <a:pPr>
              <a:spcBef>
                <a:spcPts val="600"/>
              </a:spcBef>
            </a:pPr>
            <a:r>
              <a:rPr lang="tr-TR" sz="2400" dirty="0" smtClean="0">
                <a:latin typeface="Trebuchet MS" pitchFamily="34" charset="0"/>
              </a:rPr>
              <a:t>&lt; 882</a:t>
            </a:r>
            <a:r>
              <a:rPr lang="tr-TR" sz="2400" dirty="0" smtClean="0">
                <a:latin typeface="Trebuchet MS" pitchFamily="34" charset="0"/>
                <a:sym typeface="Symbol"/>
              </a:rPr>
              <a:t></a:t>
            </a:r>
            <a:r>
              <a:rPr lang="tr-TR" sz="2400" dirty="0" smtClean="0">
                <a:latin typeface="Trebuchet MS" pitchFamily="34" charset="0"/>
              </a:rPr>
              <a:t>C (</a:t>
            </a:r>
            <a:r>
              <a:rPr lang="tr-TR" sz="2400" dirty="0" smtClean="0">
                <a:latin typeface="Trebuchet MS" pitchFamily="34" charset="0"/>
                <a:sym typeface="Symbol"/>
              </a:rPr>
              <a:t> geçiş sıcaklığı altında)</a:t>
            </a:r>
            <a:r>
              <a:rPr lang="tr-TR" sz="2400" dirty="0" smtClean="0">
                <a:latin typeface="Trebuchet MS" pitchFamily="34" charset="0"/>
              </a:rPr>
              <a:t>: </a:t>
            </a:r>
            <a:r>
              <a:rPr lang="tr-TR" sz="2400" dirty="0" smtClean="0">
                <a:latin typeface="Trebuchet MS" pitchFamily="34" charset="0"/>
                <a:sym typeface="Symbol"/>
              </a:rPr>
              <a:t> fazı </a:t>
            </a:r>
          </a:p>
          <a:p>
            <a:pPr>
              <a:spcBef>
                <a:spcPts val="600"/>
              </a:spcBef>
            </a:pPr>
            <a:r>
              <a:rPr lang="tr-TR" sz="2400" dirty="0" smtClean="0">
                <a:latin typeface="Trebuchet MS" pitchFamily="34" charset="0"/>
                <a:sym typeface="Symbol"/>
              </a:rPr>
              <a:t>&gt; 882C ( geçiş sıcaklığı üstünde):  fazı</a:t>
            </a:r>
          </a:p>
          <a:p>
            <a:pPr>
              <a:spcBef>
                <a:spcPts val="600"/>
              </a:spcBef>
            </a:pPr>
            <a:endParaRPr lang="en-US" sz="2400" dirty="0" smtClean="0">
              <a:latin typeface="Trebuchet MS" pitchFamily="34" charset="0"/>
            </a:endParaRPr>
          </a:p>
        </p:txBody>
      </p:sp>
      <p:sp>
        <p:nvSpPr>
          <p:cNvPr id="4" name="TextovéPole 3"/>
          <p:cNvSpPr txBox="1"/>
          <p:nvPr/>
        </p:nvSpPr>
        <p:spPr>
          <a:xfrm>
            <a:off x="251519" y="2228019"/>
            <a:ext cx="4392489" cy="461665"/>
          </a:xfrm>
          <a:prstGeom prst="rect">
            <a:avLst/>
          </a:prstGeom>
          <a:noFill/>
        </p:spPr>
        <p:txBody>
          <a:bodyPr wrap="square" rtlCol="0">
            <a:spAutoFit/>
          </a:bodyPr>
          <a:lstStyle/>
          <a:p>
            <a:r>
              <a:rPr lang="tr-TR" sz="2400" dirty="0" smtClean="0">
                <a:latin typeface="Trebuchet MS" pitchFamily="34" charset="0"/>
                <a:sym typeface="Symbol"/>
              </a:rPr>
              <a:t> fazı: </a:t>
            </a:r>
            <a:r>
              <a:rPr lang="tr-TR" sz="2400" dirty="0" smtClean="0">
                <a:latin typeface="Trebuchet MS" pitchFamily="34" charset="0"/>
              </a:rPr>
              <a:t>Sıkı paket </a:t>
            </a:r>
            <a:r>
              <a:rPr lang="tr-TR" sz="2400" dirty="0" err="1" smtClean="0">
                <a:latin typeface="Trebuchet MS" pitchFamily="34" charset="0"/>
              </a:rPr>
              <a:t>hekzagonal</a:t>
            </a:r>
            <a:endParaRPr lang="en-US" sz="2400" dirty="0" smtClean="0">
              <a:latin typeface="Trebuchet MS" pitchFamily="34" charset="0"/>
            </a:endParaRPr>
          </a:p>
        </p:txBody>
      </p:sp>
      <p:sp>
        <p:nvSpPr>
          <p:cNvPr id="7" name="TextovéPole 6"/>
          <p:cNvSpPr txBox="1"/>
          <p:nvPr/>
        </p:nvSpPr>
        <p:spPr>
          <a:xfrm>
            <a:off x="4644008" y="2229516"/>
            <a:ext cx="4392489" cy="830997"/>
          </a:xfrm>
          <a:prstGeom prst="rect">
            <a:avLst/>
          </a:prstGeom>
          <a:noFill/>
        </p:spPr>
        <p:txBody>
          <a:bodyPr wrap="square" rtlCol="0">
            <a:spAutoFit/>
          </a:bodyPr>
          <a:lstStyle/>
          <a:p>
            <a:r>
              <a:rPr lang="en-US" sz="2400" dirty="0" smtClean="0">
                <a:latin typeface="Trebuchet MS" pitchFamily="34" charset="0"/>
                <a:sym typeface="Symbol"/>
              </a:rPr>
              <a:t></a:t>
            </a:r>
            <a:r>
              <a:rPr lang="tr-TR" sz="2400" dirty="0" smtClean="0">
                <a:latin typeface="Trebuchet MS" pitchFamily="34" charset="0"/>
                <a:sym typeface="Symbol"/>
              </a:rPr>
              <a:t> fazı: Hacim merkezli kübik (HMK)</a:t>
            </a:r>
            <a:endParaRPr lang="en-US" sz="2400" dirty="0" smtClean="0">
              <a:latin typeface="Trebuchet MS" pitchFamily="34" charset="0"/>
            </a:endParaRPr>
          </a:p>
        </p:txBody>
      </p:sp>
      <p:sp>
        <p:nvSpPr>
          <p:cNvPr id="8" name="TextovéPole 7"/>
          <p:cNvSpPr txBox="1"/>
          <p:nvPr/>
        </p:nvSpPr>
        <p:spPr>
          <a:xfrm>
            <a:off x="611560" y="6135687"/>
            <a:ext cx="3960440" cy="461665"/>
          </a:xfrm>
          <a:prstGeom prst="rect">
            <a:avLst/>
          </a:prstGeom>
          <a:noFill/>
        </p:spPr>
        <p:txBody>
          <a:bodyPr wrap="square" rtlCol="0">
            <a:spAutoFit/>
          </a:bodyPr>
          <a:lstStyle/>
          <a:p>
            <a:r>
              <a:rPr lang="en-US" sz="2400" dirty="0" smtClean="0">
                <a:latin typeface="Trebuchet MS" pitchFamily="34" charset="0"/>
              </a:rPr>
              <a:t>6 atom / 0.106 mm</a:t>
            </a:r>
            <a:r>
              <a:rPr lang="en-US" sz="2400" baseline="30000" dirty="0" smtClean="0">
                <a:latin typeface="Trebuchet MS" pitchFamily="34" charset="0"/>
              </a:rPr>
              <a:t>3</a:t>
            </a:r>
            <a:r>
              <a:rPr lang="en-US" sz="2400" dirty="0" smtClean="0">
                <a:latin typeface="Trebuchet MS" pitchFamily="34" charset="0"/>
              </a:rPr>
              <a:t>= </a:t>
            </a:r>
            <a:r>
              <a:rPr lang="en-US" sz="2400" b="1" dirty="0" smtClean="0">
                <a:latin typeface="Trebuchet MS" pitchFamily="34" charset="0"/>
              </a:rPr>
              <a:t>56,6</a:t>
            </a:r>
            <a:r>
              <a:rPr lang="en-US" sz="2400" dirty="0" smtClean="0">
                <a:latin typeface="Trebuchet MS" pitchFamily="34" charset="0"/>
              </a:rPr>
              <a:t> </a:t>
            </a:r>
            <a:endParaRPr lang="en-US" sz="2400" dirty="0">
              <a:latin typeface="Trebuchet MS" pitchFamily="34" charset="0"/>
            </a:endParaRPr>
          </a:p>
        </p:txBody>
      </p:sp>
      <p:sp>
        <p:nvSpPr>
          <p:cNvPr id="9" name="TextovéPole 8"/>
          <p:cNvSpPr txBox="1"/>
          <p:nvPr/>
        </p:nvSpPr>
        <p:spPr>
          <a:xfrm>
            <a:off x="4644008" y="6116720"/>
            <a:ext cx="3960440" cy="461665"/>
          </a:xfrm>
          <a:prstGeom prst="rect">
            <a:avLst/>
          </a:prstGeom>
          <a:noFill/>
        </p:spPr>
        <p:txBody>
          <a:bodyPr wrap="square" rtlCol="0">
            <a:spAutoFit/>
          </a:bodyPr>
          <a:lstStyle/>
          <a:p>
            <a:r>
              <a:rPr lang="en-US" sz="2400" dirty="0" smtClean="0">
                <a:latin typeface="Trebuchet MS" pitchFamily="34" charset="0"/>
              </a:rPr>
              <a:t>2 atom / 0.0366mm</a:t>
            </a:r>
            <a:r>
              <a:rPr lang="en-US" sz="2400" baseline="30000" dirty="0" smtClean="0">
                <a:latin typeface="Trebuchet MS" pitchFamily="34" charset="0"/>
              </a:rPr>
              <a:t>3</a:t>
            </a:r>
            <a:r>
              <a:rPr lang="en-US" sz="2400" dirty="0" smtClean="0">
                <a:latin typeface="Trebuchet MS" pitchFamily="34" charset="0"/>
              </a:rPr>
              <a:t>= </a:t>
            </a:r>
            <a:r>
              <a:rPr lang="en-US" sz="2400" b="1" dirty="0" smtClean="0">
                <a:latin typeface="Trebuchet MS" pitchFamily="34" charset="0"/>
              </a:rPr>
              <a:t>54,6</a:t>
            </a:r>
          </a:p>
        </p:txBody>
      </p:sp>
      <p:pic>
        <p:nvPicPr>
          <p:cNvPr id="10" name="Picture 2" descr="crystal structure alpha phase titanium"/>
          <p:cNvPicPr>
            <a:picLocks noChangeAspect="1" noChangeArrowheads="1"/>
          </p:cNvPicPr>
          <p:nvPr/>
        </p:nvPicPr>
        <p:blipFill>
          <a:blip r:embed="rId3" cstate="print">
            <a:lum contrast="-2000"/>
            <a:extLst>
              <a:ext uri="{28A0092B-C50C-407E-A947-70E740481C1C}">
                <a14:useLocalDpi xmlns:a14="http://schemas.microsoft.com/office/drawing/2010/main" val="0"/>
              </a:ext>
            </a:extLst>
          </a:blip>
          <a:srcRect/>
          <a:stretch>
            <a:fillRect/>
          </a:stretch>
        </p:blipFill>
        <p:spPr bwMode="auto">
          <a:xfrm>
            <a:off x="827584" y="2679303"/>
            <a:ext cx="3245506" cy="337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15873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l="41512" t="49567" r="40362" b="10797"/>
          <a:stretch>
            <a:fillRect/>
          </a:stretch>
        </p:blipFill>
        <p:spPr bwMode="auto">
          <a:xfrm>
            <a:off x="5796136" y="2852936"/>
            <a:ext cx="3024336" cy="3718154"/>
          </a:xfrm>
          <a:prstGeom prst="rect">
            <a:avLst/>
          </a:prstGeom>
          <a:noFill/>
          <a:ln w="9525">
            <a:noFill/>
            <a:miter lim="800000"/>
            <a:headEnd/>
            <a:tailEnd/>
          </a:ln>
        </p:spPr>
      </p:pic>
      <p:sp>
        <p:nvSpPr>
          <p:cNvPr id="7" name="6 Metin kutusu"/>
          <p:cNvSpPr txBox="1"/>
          <p:nvPr/>
        </p:nvSpPr>
        <p:spPr>
          <a:xfrm>
            <a:off x="251520" y="643335"/>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ağır Tungsten alaşımları</a:t>
            </a:r>
            <a:endParaRPr lang="tr-TR" sz="4400" dirty="0">
              <a:solidFill>
                <a:schemeClr val="accent2">
                  <a:lumMod val="50000"/>
                </a:schemeClr>
              </a:solidFill>
              <a:latin typeface="Trebuchet MS" pitchFamily="34" charset="0"/>
            </a:endParaRPr>
          </a:p>
        </p:txBody>
      </p:sp>
      <p:sp>
        <p:nvSpPr>
          <p:cNvPr id="8" name="7 Metin kutusu"/>
          <p:cNvSpPr txBox="1"/>
          <p:nvPr/>
        </p:nvSpPr>
        <p:spPr>
          <a:xfrm>
            <a:off x="323528" y="1412776"/>
            <a:ext cx="8568952" cy="3539430"/>
          </a:xfrm>
          <a:prstGeom prst="rect">
            <a:avLst/>
          </a:prstGeom>
          <a:noFill/>
        </p:spPr>
        <p:txBody>
          <a:bodyPr wrap="square" rtlCol="0">
            <a:spAutoFit/>
          </a:bodyPr>
          <a:lstStyle/>
          <a:p>
            <a:r>
              <a:rPr lang="tr-TR" sz="2800" dirty="0" smtClean="0">
                <a:latin typeface="Trebuchet MS" pitchFamily="34" charset="0"/>
              </a:rPr>
              <a:t>W tanelerinin geçiş elementinden matris içinde gömülü olduğu sıvı faz </a:t>
            </a:r>
            <a:r>
              <a:rPr lang="tr-TR" sz="2800" dirty="0" err="1" smtClean="0">
                <a:latin typeface="Trebuchet MS" pitchFamily="34" charset="0"/>
              </a:rPr>
              <a:t>sinterlemesi</a:t>
            </a:r>
            <a:r>
              <a:rPr lang="tr-TR" sz="2800" dirty="0" smtClean="0">
                <a:latin typeface="Trebuchet MS" pitchFamily="34" charset="0"/>
              </a:rPr>
              <a:t> (toz </a:t>
            </a:r>
            <a:r>
              <a:rPr lang="tr-TR" sz="2800" dirty="0" err="1" smtClean="0">
                <a:latin typeface="Trebuchet MS" pitchFamily="34" charset="0"/>
              </a:rPr>
              <a:t>metalurjisi</a:t>
            </a:r>
            <a:r>
              <a:rPr lang="tr-TR" sz="2800" dirty="0" smtClean="0">
                <a:latin typeface="Trebuchet MS" pitchFamily="34" charset="0"/>
              </a:rPr>
              <a:t>) ile üretilen alaşımlardır. </a:t>
            </a:r>
          </a:p>
          <a:p>
            <a:r>
              <a:rPr lang="tr-TR" sz="2800" dirty="0" smtClean="0">
                <a:latin typeface="Trebuchet MS" pitchFamily="34" charset="0"/>
              </a:rPr>
              <a:t>Radyasyon bariyeri, elektrik </a:t>
            </a:r>
          </a:p>
          <a:p>
            <a:r>
              <a:rPr lang="tr-TR" sz="2800" dirty="0" smtClean="0">
                <a:latin typeface="Trebuchet MS" pitchFamily="34" charset="0"/>
              </a:rPr>
              <a:t>kontak malzemesi, kinetik </a:t>
            </a:r>
          </a:p>
          <a:p>
            <a:r>
              <a:rPr lang="tr-TR" sz="2800" dirty="0" smtClean="0">
                <a:latin typeface="Trebuchet MS" pitchFamily="34" charset="0"/>
              </a:rPr>
              <a:t>enerji delicilerine (bomba) </a:t>
            </a:r>
          </a:p>
          <a:p>
            <a:r>
              <a:rPr lang="tr-TR" sz="2800" dirty="0" smtClean="0">
                <a:latin typeface="Trebuchet MS" pitchFamily="34" charset="0"/>
              </a:rPr>
              <a:t>karşı zırh malzemesi olarak </a:t>
            </a:r>
          </a:p>
          <a:p>
            <a:r>
              <a:rPr lang="tr-TR" sz="2800" dirty="0" smtClean="0">
                <a:latin typeface="Trebuchet MS" pitchFamily="34" charset="0"/>
              </a:rPr>
              <a:t>kullanılırlar.</a:t>
            </a:r>
            <a:endParaRPr lang="tr-TR" sz="2800" dirty="0">
              <a:latin typeface="Trebuchet MS" pitchFamily="34" charset="0"/>
            </a:endParaRPr>
          </a:p>
        </p:txBody>
      </p:sp>
      <p:sp>
        <p:nvSpPr>
          <p:cNvPr id="9" name="8 Metin kutusu"/>
          <p:cNvSpPr txBox="1"/>
          <p:nvPr/>
        </p:nvSpPr>
        <p:spPr>
          <a:xfrm>
            <a:off x="467544" y="5013176"/>
            <a:ext cx="5184576" cy="1569660"/>
          </a:xfrm>
          <a:prstGeom prst="rect">
            <a:avLst/>
          </a:prstGeom>
          <a:noFill/>
        </p:spPr>
        <p:txBody>
          <a:bodyPr wrap="square" rtlCol="0">
            <a:spAutoFit/>
          </a:bodyPr>
          <a:lstStyle/>
          <a:p>
            <a:pPr algn="r"/>
            <a:r>
              <a:rPr lang="tr-TR" sz="2400" dirty="0" smtClean="0">
                <a:latin typeface="Trebuchet MS" pitchFamily="34" charset="0"/>
              </a:rPr>
              <a:t>95W-3.5Ni-1.5Fe ağır alaşımı; sıvı faz </a:t>
            </a:r>
            <a:r>
              <a:rPr lang="tr-TR" sz="2400" dirty="0" err="1" smtClean="0">
                <a:latin typeface="Trebuchet MS" pitchFamily="34" charset="0"/>
              </a:rPr>
              <a:t>sinterlemesi</a:t>
            </a:r>
            <a:r>
              <a:rPr lang="tr-TR" sz="2400" dirty="0" smtClean="0">
                <a:latin typeface="Trebuchet MS" pitchFamily="34" charset="0"/>
              </a:rPr>
              <a:t> ile üretilmiş. Yapı </a:t>
            </a:r>
            <a:r>
              <a:rPr lang="tr-TR" sz="2400" dirty="0" err="1" smtClean="0">
                <a:latin typeface="Trebuchet MS" pitchFamily="34" charset="0"/>
              </a:rPr>
              <a:t>Fe</a:t>
            </a:r>
            <a:r>
              <a:rPr lang="tr-TR" sz="2400" dirty="0" smtClean="0">
                <a:latin typeface="Trebuchet MS" pitchFamily="34" charset="0"/>
              </a:rPr>
              <a:t> ve </a:t>
            </a:r>
            <a:r>
              <a:rPr lang="tr-TR" sz="2400" dirty="0" err="1" smtClean="0">
                <a:latin typeface="Trebuchet MS" pitchFamily="34" charset="0"/>
              </a:rPr>
              <a:t>Ni’ce</a:t>
            </a:r>
            <a:r>
              <a:rPr lang="tr-TR" sz="2400" dirty="0" smtClean="0">
                <a:latin typeface="Trebuchet MS" pitchFamily="34" charset="0"/>
              </a:rPr>
              <a:t> zengin ile çevrelenmiş W tanelerinden oluşuyor!</a:t>
            </a:r>
            <a:endParaRPr lang="tr-TR" sz="2400" dirty="0">
              <a:latin typeface="Trebuchet MS" pitchFamily="34" charset="0"/>
            </a:endParaRPr>
          </a:p>
        </p:txBody>
      </p:sp>
    </p:spTree>
    <p:extLst>
      <p:ext uri="{BB962C8B-B14F-4D97-AF65-F5344CB8AC3E}">
        <p14:creationId xmlns:p14="http://schemas.microsoft.com/office/powerpoint/2010/main" val="160978581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51520" y="1053317"/>
            <a:ext cx="8676456" cy="5693866"/>
          </a:xfrm>
          <a:prstGeom prst="rect">
            <a:avLst/>
          </a:prstGeom>
          <a:noFill/>
          <a:ln w="9525">
            <a:noFill/>
            <a:miter lim="800000"/>
            <a:headEnd/>
            <a:tailEnd/>
          </a:ln>
          <a:effectLst/>
        </p:spPr>
        <p:txBody>
          <a:bodyPr wrap="square" anchor="ctr">
            <a:spAutoFit/>
          </a:bodyPr>
          <a:lstStyle/>
          <a:p>
            <a:pPr algn="l">
              <a:buFontTx/>
              <a:buChar char="•"/>
            </a:pPr>
            <a:r>
              <a:rPr lang="en-US" sz="2800" dirty="0">
                <a:latin typeface="Trebuchet MS" pitchFamily="34" charset="0"/>
              </a:rPr>
              <a:t> </a:t>
            </a:r>
            <a:r>
              <a:rPr lang="tr-TR" sz="2800" dirty="0" smtClean="0">
                <a:latin typeface="Trebuchet MS" pitchFamily="34" charset="0"/>
              </a:rPr>
              <a:t>HMK kristal yapısı</a:t>
            </a:r>
            <a:endParaRPr lang="en-US" sz="2800" dirty="0">
              <a:latin typeface="Trebuchet MS" pitchFamily="34" charset="0"/>
            </a:endParaRPr>
          </a:p>
          <a:p>
            <a:pPr algn="l">
              <a:buFontTx/>
              <a:buChar char="•"/>
            </a:pPr>
            <a:r>
              <a:rPr lang="en-US" sz="2800" dirty="0">
                <a:latin typeface="Trebuchet MS" pitchFamily="34" charset="0"/>
              </a:rPr>
              <a:t> </a:t>
            </a:r>
            <a:r>
              <a:rPr lang="tr-TR" sz="2800" dirty="0" err="1" smtClean="0">
                <a:latin typeface="Trebuchet MS" pitchFamily="34" charset="0"/>
              </a:rPr>
              <a:t>sünek</a:t>
            </a:r>
            <a:r>
              <a:rPr lang="tr-TR" sz="2800" dirty="0" smtClean="0">
                <a:latin typeface="Trebuchet MS" pitchFamily="34" charset="0"/>
              </a:rPr>
              <a:t>-gevrek geçiş sıcaklığı oda sıcaklığına yakın.</a:t>
            </a:r>
          </a:p>
          <a:p>
            <a:pPr algn="l">
              <a:buFontTx/>
              <a:buChar char="•"/>
            </a:pPr>
            <a:r>
              <a:rPr lang="tr-TR" sz="2800" dirty="0">
                <a:latin typeface="Trebuchet MS" pitchFamily="34" charset="0"/>
              </a:rPr>
              <a:t> </a:t>
            </a:r>
            <a:r>
              <a:rPr lang="tr-TR" sz="2800" dirty="0" smtClean="0">
                <a:latin typeface="Trebuchet MS" pitchFamily="34" charset="0"/>
              </a:rPr>
              <a:t>kaynak bölgesi </a:t>
            </a:r>
            <a:r>
              <a:rPr lang="tr-TR" sz="2800" dirty="0" err="1" smtClean="0">
                <a:latin typeface="Trebuchet MS" pitchFamily="34" charset="0"/>
              </a:rPr>
              <a:t>sünek</a:t>
            </a:r>
            <a:r>
              <a:rPr lang="tr-TR" sz="2800" dirty="0" smtClean="0">
                <a:latin typeface="Trebuchet MS" pitchFamily="34" charset="0"/>
              </a:rPr>
              <a:t> değil.</a:t>
            </a:r>
          </a:p>
          <a:p>
            <a:pPr algn="l">
              <a:buFontTx/>
              <a:buChar char="•"/>
            </a:pPr>
            <a:r>
              <a:rPr lang="tr-TR" sz="2800" dirty="0">
                <a:latin typeface="Trebuchet MS" pitchFamily="34" charset="0"/>
              </a:rPr>
              <a:t> </a:t>
            </a:r>
            <a:r>
              <a:rPr lang="tr-TR" sz="2800" dirty="0" smtClean="0">
                <a:latin typeface="Trebuchet MS" pitchFamily="34" charset="0"/>
              </a:rPr>
              <a:t>O, N, C çözünürlüğü düşük.</a:t>
            </a:r>
          </a:p>
          <a:p>
            <a:pPr algn="l">
              <a:buFontTx/>
              <a:buChar char="•"/>
            </a:pPr>
            <a:r>
              <a:rPr lang="tr-TR" sz="2800" dirty="0">
                <a:latin typeface="Trebuchet MS" pitchFamily="34" charset="0"/>
              </a:rPr>
              <a:t> </a:t>
            </a:r>
            <a:r>
              <a:rPr lang="tr-TR" sz="2800" dirty="0" smtClean="0">
                <a:latin typeface="Trebuchet MS" pitchFamily="34" charset="0"/>
              </a:rPr>
              <a:t>bu nedenle tane sınırlarında oksit, </a:t>
            </a:r>
            <a:r>
              <a:rPr lang="tr-TR" sz="2800" dirty="0" err="1" smtClean="0">
                <a:latin typeface="Trebuchet MS" pitchFamily="34" charset="0"/>
              </a:rPr>
              <a:t>nitrit</a:t>
            </a:r>
            <a:r>
              <a:rPr lang="tr-TR" sz="2800" dirty="0" smtClean="0">
                <a:latin typeface="Trebuchet MS" pitchFamily="34" charset="0"/>
              </a:rPr>
              <a:t> ve karbür filmlerine rastlanır.</a:t>
            </a:r>
          </a:p>
          <a:p>
            <a:pPr algn="l">
              <a:buFontTx/>
              <a:buChar char="•"/>
            </a:pPr>
            <a:r>
              <a:rPr lang="tr-TR" sz="2800" dirty="0">
                <a:latin typeface="Trebuchet MS" pitchFamily="34" charset="0"/>
              </a:rPr>
              <a:t> </a:t>
            </a:r>
            <a:r>
              <a:rPr lang="tr-TR" sz="2800" dirty="0" smtClean="0">
                <a:latin typeface="Trebuchet MS" pitchFamily="34" charset="0"/>
              </a:rPr>
              <a:t>Kaynak işlemi saf asal gazda veya vakumda yapılabilir.</a:t>
            </a:r>
          </a:p>
          <a:p>
            <a:pPr algn="l">
              <a:buFontTx/>
              <a:buChar char="•"/>
            </a:pPr>
            <a:r>
              <a:rPr lang="tr-TR" sz="2800" dirty="0">
                <a:latin typeface="Trebuchet MS" pitchFamily="34" charset="0"/>
              </a:rPr>
              <a:t> </a:t>
            </a:r>
            <a:r>
              <a:rPr lang="tr-TR" sz="2800" dirty="0" smtClean="0">
                <a:latin typeface="Trebuchet MS" pitchFamily="34" charset="0"/>
              </a:rPr>
              <a:t>gerilme konsantrasyonlarına ve yükleme hızına hassas</a:t>
            </a:r>
          </a:p>
          <a:p>
            <a:pPr algn="l">
              <a:buFontTx/>
              <a:buChar char="•"/>
            </a:pPr>
            <a:r>
              <a:rPr lang="tr-TR" sz="2800" dirty="0">
                <a:latin typeface="Trebuchet MS" pitchFamily="34" charset="0"/>
              </a:rPr>
              <a:t> </a:t>
            </a:r>
            <a:r>
              <a:rPr lang="tr-TR" sz="2800" dirty="0" smtClean="0">
                <a:latin typeface="Trebuchet MS" pitchFamily="34" charset="0"/>
              </a:rPr>
              <a:t>Renyum ile </a:t>
            </a:r>
            <a:r>
              <a:rPr lang="tr-TR" sz="2800" dirty="0" err="1" smtClean="0">
                <a:latin typeface="Trebuchet MS" pitchFamily="34" charset="0"/>
              </a:rPr>
              <a:t>alaşımlama</a:t>
            </a:r>
            <a:r>
              <a:rPr lang="tr-TR" sz="2800" dirty="0" smtClean="0">
                <a:latin typeface="Trebuchet MS" pitchFamily="34" charset="0"/>
              </a:rPr>
              <a:t> </a:t>
            </a:r>
            <a:r>
              <a:rPr lang="tr-TR" sz="2800" dirty="0" err="1" smtClean="0">
                <a:latin typeface="Trebuchet MS" pitchFamily="34" charset="0"/>
              </a:rPr>
              <a:t>sünekliği</a:t>
            </a:r>
            <a:r>
              <a:rPr lang="tr-TR" sz="2800" dirty="0" smtClean="0">
                <a:latin typeface="Trebuchet MS" pitchFamily="34" charset="0"/>
              </a:rPr>
              <a:t> arttırır:  </a:t>
            </a:r>
            <a:r>
              <a:rPr lang="en-US" sz="2800" dirty="0" smtClean="0">
                <a:latin typeface="Trebuchet MS" pitchFamily="34" charset="0"/>
              </a:rPr>
              <a:t>W 20-30%Re</a:t>
            </a:r>
            <a:r>
              <a:rPr lang="tr-TR" sz="2800" dirty="0">
                <a:latin typeface="Trebuchet MS" pitchFamily="34" charset="0"/>
              </a:rPr>
              <a:t> </a:t>
            </a:r>
            <a:r>
              <a:rPr lang="tr-TR" sz="2800" dirty="0" smtClean="0">
                <a:latin typeface="Trebuchet MS" pitchFamily="34" charset="0"/>
              </a:rPr>
              <a:t>(ticari bir alaşım fakat </a:t>
            </a:r>
            <a:r>
              <a:rPr lang="tr-TR" sz="2800" dirty="0" err="1" smtClean="0">
                <a:latin typeface="Trebuchet MS" pitchFamily="34" charset="0"/>
              </a:rPr>
              <a:t>sigma</a:t>
            </a:r>
            <a:r>
              <a:rPr lang="tr-TR" sz="2800" dirty="0" smtClean="0">
                <a:latin typeface="Trebuchet MS" pitchFamily="34" charset="0"/>
              </a:rPr>
              <a:t> fazı nedeniyle katılaşmada çatlak riski var!)</a:t>
            </a:r>
          </a:p>
        </p:txBody>
      </p:sp>
      <p:sp>
        <p:nvSpPr>
          <p:cNvPr id="4" name="6 Metin kutusu"/>
          <p:cNvSpPr txBox="1"/>
          <p:nvPr/>
        </p:nvSpPr>
        <p:spPr>
          <a:xfrm>
            <a:off x="251520" y="476672"/>
            <a:ext cx="8712968" cy="738664"/>
          </a:xfrm>
          <a:prstGeom prst="rect">
            <a:avLst/>
          </a:prstGeom>
          <a:noFill/>
        </p:spPr>
        <p:txBody>
          <a:bodyPr wrap="square" rtlCol="0">
            <a:spAutoFit/>
          </a:bodyPr>
          <a:lstStyle/>
          <a:p>
            <a:r>
              <a:rPr lang="tr-TR" sz="4200" dirty="0" smtClean="0">
                <a:solidFill>
                  <a:schemeClr val="accent2">
                    <a:lumMod val="50000"/>
                  </a:schemeClr>
                </a:solidFill>
                <a:latin typeface="Trebuchet MS" pitchFamily="34" charset="0"/>
              </a:rPr>
              <a:t>Tungsten alaşımları</a:t>
            </a:r>
            <a:endParaRPr lang="tr-TR" sz="42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5264251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323528" y="1477808"/>
            <a:ext cx="8820472" cy="5047536"/>
          </a:xfrm>
          <a:prstGeom prst="rect">
            <a:avLst/>
          </a:prstGeom>
          <a:noFill/>
        </p:spPr>
        <p:txBody>
          <a:bodyPr wrap="square" rtlCol="0">
            <a:spAutoFit/>
          </a:bodyPr>
          <a:lstStyle/>
          <a:p>
            <a:r>
              <a:rPr lang="tr-TR" sz="2800" dirty="0" smtClean="0">
                <a:latin typeface="Trebuchet MS" pitchFamily="34" charset="0"/>
              </a:rPr>
              <a:t>Atom numarası: 42</a:t>
            </a:r>
          </a:p>
          <a:p>
            <a:r>
              <a:rPr lang="tr-TR" sz="2800" dirty="0" smtClean="0">
                <a:latin typeface="Trebuchet MS" pitchFamily="34" charset="0"/>
              </a:rPr>
              <a:t>Ergime noktası: 2610</a:t>
            </a:r>
            <a:r>
              <a:rPr lang="tr-TR" sz="2800" dirty="0" smtClean="0">
                <a:latin typeface="Trebuchet MS" pitchFamily="34" charset="0"/>
                <a:sym typeface="Symbol"/>
              </a:rPr>
              <a:t></a:t>
            </a:r>
            <a:r>
              <a:rPr lang="tr-TR" sz="2800" dirty="0" smtClean="0">
                <a:latin typeface="Trebuchet MS" pitchFamily="34" charset="0"/>
              </a:rPr>
              <a:t>C</a:t>
            </a:r>
          </a:p>
          <a:p>
            <a:r>
              <a:rPr lang="tr-TR" sz="2800" dirty="0" smtClean="0">
                <a:latin typeface="Trebuchet MS" pitchFamily="34" charset="0"/>
              </a:rPr>
              <a:t>Yoğunluk: 10.22 g/cm</a:t>
            </a:r>
            <a:r>
              <a:rPr lang="tr-TR" sz="2800" baseline="30000" dirty="0" smtClean="0">
                <a:latin typeface="Trebuchet MS" pitchFamily="34" charset="0"/>
              </a:rPr>
              <a:t>3</a:t>
            </a:r>
          </a:p>
          <a:p>
            <a:r>
              <a:rPr lang="tr-TR" sz="2800" dirty="0" smtClean="0">
                <a:latin typeface="Trebuchet MS" pitchFamily="34" charset="0"/>
              </a:rPr>
              <a:t>E: 324 </a:t>
            </a:r>
            <a:r>
              <a:rPr lang="tr-TR" sz="2800" dirty="0" err="1" smtClean="0">
                <a:latin typeface="Trebuchet MS" pitchFamily="34" charset="0"/>
              </a:rPr>
              <a:t>GPa</a:t>
            </a:r>
            <a:endParaRPr lang="tr-TR" sz="2800" dirty="0" smtClean="0">
              <a:latin typeface="Trebuchet MS" pitchFamily="34" charset="0"/>
            </a:endParaRPr>
          </a:p>
          <a:p>
            <a:r>
              <a:rPr lang="tr-TR" sz="2800" dirty="0" smtClean="0">
                <a:latin typeface="Trebuchet MS" pitchFamily="34" charset="0"/>
              </a:rPr>
              <a:t>HMK</a:t>
            </a:r>
          </a:p>
          <a:p>
            <a:endParaRPr lang="tr-TR" sz="1400" dirty="0" smtClean="0">
              <a:latin typeface="Trebuchet MS" pitchFamily="34" charset="0"/>
              <a:sym typeface="Symbol"/>
            </a:endParaRPr>
          </a:p>
          <a:p>
            <a:r>
              <a:rPr lang="tr-TR" sz="2800" dirty="0" smtClean="0">
                <a:latin typeface="Trebuchet MS" pitchFamily="34" charset="0"/>
                <a:sym typeface="Symbol"/>
              </a:rPr>
              <a:t>Yüksek </a:t>
            </a:r>
            <a:r>
              <a:rPr lang="tr-TR" sz="2800" dirty="0" err="1" smtClean="0">
                <a:latin typeface="Trebuchet MS" pitchFamily="34" charset="0"/>
                <a:sym typeface="Symbol"/>
              </a:rPr>
              <a:t>stiffness</a:t>
            </a:r>
            <a:r>
              <a:rPr lang="tr-TR" sz="2800" dirty="0" smtClean="0">
                <a:latin typeface="Trebuchet MS" pitchFamily="34" charset="0"/>
                <a:sym typeface="Symbol"/>
              </a:rPr>
              <a:t> ve hafiflik gerektiren uygulamalarda</a:t>
            </a:r>
          </a:p>
          <a:p>
            <a:r>
              <a:rPr lang="tr-TR" sz="2800" dirty="0" smtClean="0">
                <a:latin typeface="Trebuchet MS" pitchFamily="34" charset="0"/>
                <a:sym typeface="Symbol"/>
              </a:rPr>
              <a:t>Isıl özellikleri ile termal şok ve yorulma şartlarında ideal: </a:t>
            </a:r>
            <a:r>
              <a:rPr lang="tr-TR" sz="2800" dirty="0" err="1" smtClean="0">
                <a:latin typeface="Trebuchet MS" pitchFamily="34" charset="0"/>
                <a:sym typeface="Symbol"/>
              </a:rPr>
              <a:t>mikroelektronikte</a:t>
            </a:r>
            <a:r>
              <a:rPr lang="tr-TR" sz="2800" dirty="0" smtClean="0">
                <a:latin typeface="Trebuchet MS" pitchFamily="34" charset="0"/>
                <a:sym typeface="Symbol"/>
              </a:rPr>
              <a:t> önemli!</a:t>
            </a:r>
          </a:p>
          <a:p>
            <a:r>
              <a:rPr lang="tr-TR" sz="2800" dirty="0" smtClean="0">
                <a:latin typeface="Trebuchet MS" pitchFamily="34" charset="0"/>
                <a:sym typeface="Symbol"/>
              </a:rPr>
              <a:t>demir-çelik ve süper alaşımlarda alaşım elementi </a:t>
            </a:r>
          </a:p>
          <a:p>
            <a:r>
              <a:rPr lang="tr-TR" sz="2800" dirty="0" smtClean="0">
                <a:latin typeface="Trebuchet MS" pitchFamily="34" charset="0"/>
                <a:sym typeface="Symbol"/>
              </a:rPr>
              <a:t>diğer tüm </a:t>
            </a:r>
            <a:r>
              <a:rPr lang="tr-TR" sz="2800" dirty="0" err="1" smtClean="0">
                <a:latin typeface="Trebuchet MS" pitchFamily="34" charset="0"/>
                <a:sym typeface="Symbol"/>
              </a:rPr>
              <a:t>refrakter</a:t>
            </a:r>
            <a:r>
              <a:rPr lang="tr-TR" sz="2800" dirty="0" smtClean="0">
                <a:latin typeface="Trebuchet MS" pitchFamily="34" charset="0"/>
                <a:sym typeface="Symbol"/>
              </a:rPr>
              <a:t> metallerden daha fazla kullanılır.</a:t>
            </a:r>
          </a:p>
          <a:p>
            <a:r>
              <a:rPr lang="tr-TR" sz="2800" dirty="0" err="1" smtClean="0">
                <a:latin typeface="Trebuchet MS" pitchFamily="34" charset="0"/>
                <a:sym typeface="Symbol"/>
              </a:rPr>
              <a:t>Mo</a:t>
            </a:r>
            <a:r>
              <a:rPr lang="tr-TR" sz="2800" dirty="0" smtClean="0">
                <a:latin typeface="Trebuchet MS" pitchFamily="34" charset="0"/>
                <a:sym typeface="Symbol"/>
              </a:rPr>
              <a:t> esaslı hadde ürünleri pazarın %5’i </a:t>
            </a:r>
          </a:p>
        </p:txBody>
      </p:sp>
      <p:sp>
        <p:nvSpPr>
          <p:cNvPr id="6" name="5 Metin kutusu"/>
          <p:cNvSpPr txBox="1"/>
          <p:nvPr/>
        </p:nvSpPr>
        <p:spPr>
          <a:xfrm>
            <a:off x="323528" y="643335"/>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Molibden </a:t>
            </a:r>
            <a:endParaRPr lang="tr-TR" sz="4400" dirty="0">
              <a:solidFill>
                <a:schemeClr val="accent2">
                  <a:lumMod val="50000"/>
                </a:schemeClr>
              </a:solidFill>
              <a:latin typeface="Trebuchet MS" pitchFamily="34" charset="0"/>
            </a:endParaRPr>
          </a:p>
        </p:txBody>
      </p:sp>
      <p:pic>
        <p:nvPicPr>
          <p:cNvPr id="5" name="Picture 4" descr="Mo"/>
          <p:cNvPicPr>
            <a:picLocks noChangeAspect="1" noChangeArrowheads="1"/>
          </p:cNvPicPr>
          <p:nvPr/>
        </p:nvPicPr>
        <p:blipFill>
          <a:blip r:embed="rId2" cstate="print"/>
          <a:srcRect/>
          <a:stretch>
            <a:fillRect/>
          </a:stretch>
        </p:blipFill>
        <p:spPr bwMode="auto">
          <a:xfrm>
            <a:off x="6289184" y="1196752"/>
            <a:ext cx="2196044" cy="2160000"/>
          </a:xfrm>
          <a:prstGeom prst="rect">
            <a:avLst/>
          </a:prstGeom>
          <a:noFill/>
        </p:spPr>
      </p:pic>
    </p:spTree>
    <p:extLst>
      <p:ext uri="{BB962C8B-B14F-4D97-AF65-F5344CB8AC3E}">
        <p14:creationId xmlns:p14="http://schemas.microsoft.com/office/powerpoint/2010/main" val="416365362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395536" y="2409155"/>
            <a:ext cx="8210872" cy="3972173"/>
          </a:xfrm>
        </p:spPr>
        <p:txBody>
          <a:bodyPr>
            <a:normAutofit lnSpcReduction="10000"/>
          </a:bodyPr>
          <a:lstStyle/>
          <a:p>
            <a:r>
              <a:rPr lang="tr-TR" sz="2800" dirty="0" smtClean="0">
                <a:latin typeface="Trebuchet MS" panose="020B0603020202020204" pitchFamily="34" charset="0"/>
              </a:rPr>
              <a:t>Az miktarlarda çelik ve </a:t>
            </a:r>
          </a:p>
          <a:p>
            <a:pPr marL="0" indent="0">
              <a:lnSpc>
                <a:spcPct val="110000"/>
              </a:lnSpc>
              <a:spcBef>
                <a:spcPts val="0"/>
              </a:spcBef>
              <a:buNone/>
            </a:pPr>
            <a:r>
              <a:rPr lang="tr-TR" sz="2800" dirty="0" smtClean="0">
                <a:latin typeface="Trebuchet MS" panose="020B0603020202020204" pitchFamily="34" charset="0"/>
              </a:rPr>
              <a:t>   diğer metalleri sertleştirmek </a:t>
            </a:r>
          </a:p>
          <a:p>
            <a:pPr marL="0" indent="0">
              <a:lnSpc>
                <a:spcPct val="110000"/>
              </a:lnSpc>
              <a:spcBef>
                <a:spcPts val="0"/>
              </a:spcBef>
              <a:buNone/>
            </a:pPr>
            <a:r>
              <a:rPr lang="tr-TR" sz="2800" dirty="0">
                <a:latin typeface="Trebuchet MS" panose="020B0603020202020204" pitchFamily="34" charset="0"/>
              </a:rPr>
              <a:t> </a:t>
            </a:r>
            <a:r>
              <a:rPr lang="tr-TR" sz="2800" dirty="0" smtClean="0">
                <a:latin typeface="Trebuchet MS" panose="020B0603020202020204" pitchFamily="34" charset="0"/>
              </a:rPr>
              <a:t>  için alaşım katkısı olarak kullanılır.</a:t>
            </a:r>
          </a:p>
          <a:p>
            <a:r>
              <a:rPr lang="tr-TR" sz="2800" dirty="0" smtClean="0">
                <a:latin typeface="Trebuchet MS" panose="020B0603020202020204" pitchFamily="34" charset="0"/>
              </a:rPr>
              <a:t>Çok sert bir metaldir.</a:t>
            </a:r>
          </a:p>
          <a:p>
            <a:r>
              <a:rPr lang="tr-TR" sz="2800" dirty="0" smtClean="0">
                <a:latin typeface="Trebuchet MS" panose="020B0603020202020204" pitchFamily="34" charset="0"/>
              </a:rPr>
              <a:t>Rengi metalik gridir.</a:t>
            </a:r>
          </a:p>
          <a:p>
            <a:r>
              <a:rPr lang="tr-TR" sz="2800" dirty="0" smtClean="0">
                <a:latin typeface="Trebuchet MS" panose="020B0603020202020204" pitchFamily="34" charset="0"/>
              </a:rPr>
              <a:t>Pahalıdır: 2000 yılında </a:t>
            </a:r>
            <a:r>
              <a:rPr lang="en-US" sz="2800" dirty="0" smtClean="0">
                <a:latin typeface="Trebuchet MS" panose="020B0603020202020204" pitchFamily="34" charset="0"/>
              </a:rPr>
              <a:t>$</a:t>
            </a:r>
            <a:r>
              <a:rPr lang="tr-TR" sz="2800" dirty="0" smtClean="0">
                <a:latin typeface="Trebuchet MS" panose="020B0603020202020204" pitchFamily="34" charset="0"/>
              </a:rPr>
              <a:t>100/kg</a:t>
            </a:r>
            <a:endParaRPr lang="en-US" sz="2800" dirty="0">
              <a:latin typeface="Trebuchet MS" panose="020B0603020202020204" pitchFamily="34" charset="0"/>
            </a:endParaRPr>
          </a:p>
          <a:p>
            <a:r>
              <a:rPr lang="tr-TR" sz="2800" dirty="0" smtClean="0">
                <a:latin typeface="Trebuchet MS" panose="020B0603020202020204" pitchFamily="34" charset="0"/>
              </a:rPr>
              <a:t>Yüksek ergime noktası</a:t>
            </a:r>
            <a:endParaRPr lang="en-US" sz="2800" dirty="0">
              <a:latin typeface="Trebuchet MS" panose="020B0603020202020204" pitchFamily="34" charset="0"/>
            </a:endParaRPr>
          </a:p>
          <a:p>
            <a:r>
              <a:rPr lang="tr-TR" sz="2800" dirty="0" smtClean="0">
                <a:latin typeface="Trebuchet MS" panose="020B0603020202020204" pitchFamily="34" charset="0"/>
              </a:rPr>
              <a:t>Molibdenin birçok medikal uygulaması da vardır.</a:t>
            </a:r>
            <a:endParaRPr lang="en-US" sz="2800" dirty="0">
              <a:latin typeface="Trebuchet MS" panose="020B0603020202020204" pitchFamily="34" charset="0"/>
            </a:endParaRPr>
          </a:p>
        </p:txBody>
      </p:sp>
      <p:sp>
        <p:nvSpPr>
          <p:cNvPr id="4" name="3 Metin kutusu"/>
          <p:cNvSpPr txBox="1"/>
          <p:nvPr/>
        </p:nvSpPr>
        <p:spPr>
          <a:xfrm>
            <a:off x="611560" y="692696"/>
            <a:ext cx="5184576" cy="769441"/>
          </a:xfrm>
          <a:prstGeom prst="rect">
            <a:avLst/>
          </a:prstGeom>
          <a:noFill/>
        </p:spPr>
        <p:txBody>
          <a:bodyPr wrap="square" rtlCol="0">
            <a:spAutoFit/>
          </a:bodyPr>
          <a:lstStyle/>
          <a:p>
            <a:r>
              <a:rPr lang="tr-TR" sz="4400" dirty="0" smtClean="0">
                <a:solidFill>
                  <a:schemeClr val="accent1">
                    <a:lumMod val="50000"/>
                  </a:schemeClr>
                </a:solidFill>
                <a:latin typeface="Trebuchet MS" pitchFamily="34" charset="0"/>
              </a:rPr>
              <a:t>molibden</a:t>
            </a:r>
            <a:endParaRPr lang="tr-TR" sz="4400" dirty="0">
              <a:solidFill>
                <a:schemeClr val="accent1">
                  <a:lumMod val="50000"/>
                </a:schemeClr>
              </a:solidFill>
              <a:latin typeface="Trebuchet MS" pitchFamily="34" charset="0"/>
            </a:endParaRPr>
          </a:p>
        </p:txBody>
      </p:sp>
    </p:spTree>
    <p:extLst>
      <p:ext uri="{BB962C8B-B14F-4D97-AF65-F5344CB8AC3E}">
        <p14:creationId xmlns:p14="http://schemas.microsoft.com/office/powerpoint/2010/main" val="74395709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395536" y="571327"/>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Molibden ve alaşımları</a:t>
            </a:r>
            <a:endParaRPr lang="tr-TR" sz="4400" dirty="0">
              <a:solidFill>
                <a:schemeClr val="accent2">
                  <a:lumMod val="50000"/>
                </a:schemeClr>
              </a:solidFill>
              <a:latin typeface="Trebuchet MS" pitchFamily="34" charset="0"/>
            </a:endParaRPr>
          </a:p>
        </p:txBody>
      </p:sp>
      <p:sp>
        <p:nvSpPr>
          <p:cNvPr id="6" name="5 Dikdörtgen"/>
          <p:cNvSpPr/>
          <p:nvPr/>
        </p:nvSpPr>
        <p:spPr>
          <a:xfrm>
            <a:off x="395536" y="1406381"/>
            <a:ext cx="8496944" cy="2677656"/>
          </a:xfrm>
          <a:prstGeom prst="rect">
            <a:avLst/>
          </a:prstGeom>
        </p:spPr>
        <p:txBody>
          <a:bodyPr wrap="square">
            <a:spAutoFit/>
          </a:bodyPr>
          <a:lstStyle/>
          <a:p>
            <a:r>
              <a:rPr lang="tr-TR" sz="2800" b="1" dirty="0" smtClean="0">
                <a:latin typeface="Trebuchet MS" pitchFamily="34" charset="0"/>
              </a:rPr>
              <a:t>avantajlar</a:t>
            </a:r>
          </a:p>
          <a:p>
            <a:r>
              <a:rPr lang="tr-TR" sz="2800" dirty="0" smtClean="0">
                <a:latin typeface="Trebuchet MS" pitchFamily="34" charset="0"/>
              </a:rPr>
              <a:t>Yüksek spesifik elastik modülü (E/</a:t>
            </a:r>
            <a:r>
              <a:rPr lang="tr-TR" sz="2800" dirty="0" smtClean="0">
                <a:latin typeface="Trebuchet MS" pitchFamily="34" charset="0"/>
                <a:sym typeface="Symbol"/>
              </a:rPr>
              <a:t>)</a:t>
            </a:r>
          </a:p>
          <a:p>
            <a:r>
              <a:rPr lang="tr-TR" sz="2800" dirty="0" smtClean="0">
                <a:latin typeface="Trebuchet MS" pitchFamily="34" charset="0"/>
                <a:sym typeface="Symbol"/>
              </a:rPr>
              <a:t>Yüksek sıcaklıklarda yüksek mukavemet</a:t>
            </a:r>
          </a:p>
          <a:p>
            <a:r>
              <a:rPr lang="tr-TR" sz="2800" dirty="0" smtClean="0">
                <a:latin typeface="Trebuchet MS" pitchFamily="34" charset="0"/>
                <a:sym typeface="Symbol"/>
              </a:rPr>
              <a:t>Yüksek ısı iletkenliği</a:t>
            </a:r>
          </a:p>
          <a:p>
            <a:r>
              <a:rPr lang="tr-TR" sz="2800" dirty="0" smtClean="0">
                <a:latin typeface="Trebuchet MS" pitchFamily="34" charset="0"/>
                <a:sym typeface="Symbol"/>
              </a:rPr>
              <a:t>Düşük spesifik ısı</a:t>
            </a:r>
          </a:p>
          <a:p>
            <a:r>
              <a:rPr lang="tr-TR" sz="2800" dirty="0" smtClean="0">
                <a:latin typeface="Trebuchet MS" pitchFamily="34" charset="0"/>
                <a:sym typeface="Symbol"/>
              </a:rPr>
              <a:t>Düşük ısıl genleşme katsayısı </a:t>
            </a:r>
          </a:p>
        </p:txBody>
      </p:sp>
    </p:spTree>
    <p:extLst>
      <p:ext uri="{BB962C8B-B14F-4D97-AF65-F5344CB8AC3E}">
        <p14:creationId xmlns:p14="http://schemas.microsoft.com/office/powerpoint/2010/main" val="3053500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395536" y="571327"/>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Molibden ve alaşımları</a:t>
            </a:r>
            <a:endParaRPr lang="tr-TR" sz="4400" dirty="0">
              <a:solidFill>
                <a:schemeClr val="accent2">
                  <a:lumMod val="50000"/>
                </a:schemeClr>
              </a:solidFill>
              <a:latin typeface="Trebuchet MS" pitchFamily="34" charset="0"/>
            </a:endParaRPr>
          </a:p>
        </p:txBody>
      </p:sp>
      <p:sp>
        <p:nvSpPr>
          <p:cNvPr id="6" name="5 Dikdörtgen"/>
          <p:cNvSpPr/>
          <p:nvPr/>
        </p:nvSpPr>
        <p:spPr>
          <a:xfrm>
            <a:off x="395536" y="1406381"/>
            <a:ext cx="8496944" cy="2677656"/>
          </a:xfrm>
          <a:prstGeom prst="rect">
            <a:avLst/>
          </a:prstGeom>
        </p:spPr>
        <p:txBody>
          <a:bodyPr wrap="square">
            <a:spAutoFit/>
          </a:bodyPr>
          <a:lstStyle/>
          <a:p>
            <a:r>
              <a:rPr lang="tr-TR" sz="2800" b="1" dirty="0" smtClean="0">
                <a:latin typeface="Trebuchet MS" pitchFamily="34" charset="0"/>
                <a:sym typeface="Symbol"/>
              </a:rPr>
              <a:t>Olumsuz yönleri</a:t>
            </a:r>
          </a:p>
          <a:p>
            <a:r>
              <a:rPr lang="tr-TR" sz="2800" dirty="0" smtClean="0">
                <a:latin typeface="Trebuchet MS" pitchFamily="34" charset="0"/>
                <a:sym typeface="Symbol"/>
              </a:rPr>
              <a:t>HMK kafesi yapısındadır.</a:t>
            </a:r>
          </a:p>
          <a:p>
            <a:r>
              <a:rPr lang="tr-TR" sz="2800" dirty="0" smtClean="0">
                <a:latin typeface="Trebuchet MS" pitchFamily="34" charset="0"/>
                <a:sym typeface="Symbol"/>
              </a:rPr>
              <a:t>Bu nedenle </a:t>
            </a:r>
            <a:r>
              <a:rPr lang="tr-TR" sz="2800" dirty="0" err="1" smtClean="0">
                <a:latin typeface="Trebuchet MS" pitchFamily="34" charset="0"/>
                <a:sym typeface="Symbol"/>
              </a:rPr>
              <a:t>sünek</a:t>
            </a:r>
            <a:r>
              <a:rPr lang="tr-TR" sz="2800" dirty="0" smtClean="0">
                <a:latin typeface="Trebuchet MS" pitchFamily="34" charset="0"/>
                <a:sym typeface="Symbol"/>
              </a:rPr>
              <a:t>-gevrek geçişi vardır.</a:t>
            </a:r>
          </a:p>
          <a:p>
            <a:r>
              <a:rPr lang="tr-TR" sz="2800" dirty="0" smtClean="0">
                <a:latin typeface="Trebuchet MS" pitchFamily="34" charset="0"/>
                <a:sym typeface="Symbol"/>
              </a:rPr>
              <a:t>VIA grubu metallerinin tümünde olduğu gibi DBTT oda sıcaklığı üstündedir. </a:t>
            </a:r>
          </a:p>
          <a:p>
            <a:r>
              <a:rPr lang="tr-TR" sz="2800" dirty="0" smtClean="0">
                <a:latin typeface="Trebuchet MS" pitchFamily="34" charset="0"/>
                <a:sym typeface="Symbol"/>
              </a:rPr>
              <a:t>Yani, bu metal de oda sıcaklığında gevrektir.</a:t>
            </a:r>
            <a:endParaRPr lang="tr-TR" sz="2800" dirty="0">
              <a:latin typeface="Trebuchet MS" pitchFamily="34" charset="0"/>
            </a:endParaRPr>
          </a:p>
        </p:txBody>
      </p:sp>
    </p:spTree>
    <p:extLst>
      <p:ext uri="{BB962C8B-B14F-4D97-AF65-F5344CB8AC3E}">
        <p14:creationId xmlns:p14="http://schemas.microsoft.com/office/powerpoint/2010/main" val="219967389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571327"/>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Molibden ve alaşımları</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23528" y="1415673"/>
            <a:ext cx="8640960" cy="4893647"/>
          </a:xfrm>
          <a:prstGeom prst="rect">
            <a:avLst/>
          </a:prstGeom>
          <a:noFill/>
        </p:spPr>
        <p:txBody>
          <a:bodyPr wrap="square" rtlCol="0">
            <a:spAutoFit/>
          </a:bodyPr>
          <a:lstStyle/>
          <a:p>
            <a:r>
              <a:rPr lang="tr-TR" sz="2400" b="1" dirty="0" smtClean="0">
                <a:latin typeface="Trebuchet MS" pitchFamily="34" charset="0"/>
              </a:rPr>
              <a:t>Karbürle sertleştirilenler</a:t>
            </a:r>
          </a:p>
          <a:p>
            <a:r>
              <a:rPr lang="tr-TR" sz="2400" dirty="0" smtClean="0">
                <a:latin typeface="Trebuchet MS" pitchFamily="34" charset="0"/>
              </a:rPr>
              <a:t>Küçük </a:t>
            </a:r>
            <a:r>
              <a:rPr lang="tr-TR" sz="2400" dirty="0" err="1" smtClean="0">
                <a:latin typeface="Trebuchet MS" pitchFamily="34" charset="0"/>
              </a:rPr>
              <a:t>refrakter</a:t>
            </a:r>
            <a:r>
              <a:rPr lang="tr-TR" sz="2400" dirty="0" smtClean="0">
                <a:latin typeface="Trebuchet MS" pitchFamily="34" charset="0"/>
              </a:rPr>
              <a:t> metal karbürlerinin dispersiyon sertleştirme kapasitesine ve yeniden kristalleşme sıcaklığını yükseltmesine dayanırlar.</a:t>
            </a:r>
          </a:p>
          <a:p>
            <a:r>
              <a:rPr lang="tr-TR" sz="2400" b="1" dirty="0" smtClean="0">
                <a:latin typeface="Trebuchet MS" pitchFamily="34" charset="0"/>
              </a:rPr>
              <a:t>Katı eriyik sertleştirmesi</a:t>
            </a:r>
          </a:p>
          <a:p>
            <a:r>
              <a:rPr lang="tr-TR" sz="2400" dirty="0" smtClean="0">
                <a:latin typeface="Trebuchet MS" pitchFamily="34" charset="0"/>
              </a:rPr>
              <a:t>Difüzyonu sınırlamak için katı eriyik elementlerinin ilavesi ile tasarlanmıştır.</a:t>
            </a:r>
          </a:p>
          <a:p>
            <a:r>
              <a:rPr lang="tr-TR" sz="2400" b="1" dirty="0" smtClean="0">
                <a:latin typeface="Trebuchet MS" pitchFamily="34" charset="0"/>
              </a:rPr>
              <a:t>Kombinasyon alaşımları</a:t>
            </a:r>
          </a:p>
          <a:p>
            <a:r>
              <a:rPr lang="tr-TR" sz="2400" dirty="0" smtClean="0">
                <a:latin typeface="Trebuchet MS" pitchFamily="34" charset="0"/>
              </a:rPr>
              <a:t>Karbür ve katı eriyik sertleşmesi </a:t>
            </a:r>
          </a:p>
          <a:p>
            <a:r>
              <a:rPr lang="tr-TR" sz="2400" b="1" dirty="0" smtClean="0">
                <a:latin typeface="Trebuchet MS" pitchFamily="34" charset="0"/>
              </a:rPr>
              <a:t>Dispersiyon sertleşmeli toz </a:t>
            </a:r>
            <a:r>
              <a:rPr lang="tr-TR" sz="2400" b="1" dirty="0" err="1" smtClean="0">
                <a:latin typeface="Trebuchet MS" pitchFamily="34" charset="0"/>
              </a:rPr>
              <a:t>metalurjisi</a:t>
            </a:r>
            <a:r>
              <a:rPr lang="tr-TR" sz="2400" b="1" dirty="0" smtClean="0">
                <a:latin typeface="Trebuchet MS" pitchFamily="34" charset="0"/>
              </a:rPr>
              <a:t> alaşımları</a:t>
            </a:r>
          </a:p>
          <a:p>
            <a:r>
              <a:rPr lang="tr-TR" sz="2400" dirty="0" smtClean="0">
                <a:latin typeface="Trebuchet MS" pitchFamily="34" charset="0"/>
              </a:rPr>
              <a:t>Toz </a:t>
            </a:r>
            <a:r>
              <a:rPr lang="tr-TR" sz="2400" dirty="0" err="1" smtClean="0">
                <a:latin typeface="Trebuchet MS" pitchFamily="34" charset="0"/>
              </a:rPr>
              <a:t>metalurjisi</a:t>
            </a:r>
            <a:r>
              <a:rPr lang="tr-TR" sz="2400" dirty="0" smtClean="0">
                <a:latin typeface="Trebuchet MS" pitchFamily="34" charset="0"/>
              </a:rPr>
              <a:t> üretimi sırasında yapıya kazandırılan ikinci faz partiküllerinin yeniden kristalleşme sıcaklığını arttırmasına ve YK tane yapısını kararlı kılmaları esasına göre</a:t>
            </a:r>
            <a:endParaRPr lang="tr-TR" sz="2400" dirty="0">
              <a:latin typeface="Trebuchet MS" pitchFamily="34" charset="0"/>
            </a:endParaRPr>
          </a:p>
        </p:txBody>
      </p:sp>
    </p:spTree>
    <p:extLst>
      <p:ext uri="{BB962C8B-B14F-4D97-AF65-F5344CB8AC3E}">
        <p14:creationId xmlns:p14="http://schemas.microsoft.com/office/powerpoint/2010/main" val="400461659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25731" t="41901" r="25567" b="37519"/>
          <a:stretch>
            <a:fillRect/>
          </a:stretch>
        </p:blipFill>
        <p:spPr bwMode="auto">
          <a:xfrm>
            <a:off x="251520" y="2132856"/>
            <a:ext cx="8486657" cy="2016224"/>
          </a:xfrm>
          <a:prstGeom prst="rect">
            <a:avLst/>
          </a:prstGeom>
          <a:noFill/>
          <a:ln w="9525">
            <a:noFill/>
            <a:miter lim="800000"/>
            <a:headEnd/>
            <a:tailEnd/>
          </a:ln>
        </p:spPr>
      </p:pic>
      <p:sp>
        <p:nvSpPr>
          <p:cNvPr id="5" name="4 Metin kutusu"/>
          <p:cNvSpPr txBox="1"/>
          <p:nvPr/>
        </p:nvSpPr>
        <p:spPr>
          <a:xfrm>
            <a:off x="323528" y="669118"/>
            <a:ext cx="8136904" cy="1175706"/>
          </a:xfrm>
          <a:prstGeom prst="rect">
            <a:avLst/>
          </a:prstGeom>
          <a:noFill/>
        </p:spPr>
        <p:txBody>
          <a:bodyPr wrap="square" rtlCol="0">
            <a:spAutoFit/>
          </a:bodyPr>
          <a:lstStyle/>
          <a:p>
            <a:pPr>
              <a:lnSpc>
                <a:spcPct val="80000"/>
              </a:lnSpc>
            </a:pPr>
            <a:r>
              <a:rPr lang="tr-TR" sz="4400" dirty="0" smtClean="0">
                <a:solidFill>
                  <a:schemeClr val="accent2">
                    <a:lumMod val="50000"/>
                  </a:schemeClr>
                </a:solidFill>
                <a:latin typeface="Trebuchet MS" pitchFamily="34" charset="0"/>
              </a:rPr>
              <a:t>Karbürle sertleştirilen Molibden alaşımları</a:t>
            </a:r>
            <a:endParaRPr lang="tr-TR" sz="4400" dirty="0">
              <a:solidFill>
                <a:schemeClr val="accent2">
                  <a:lumMod val="50000"/>
                </a:schemeClr>
              </a:solidFill>
              <a:latin typeface="Trebuchet MS" pitchFamily="34" charset="0"/>
            </a:endParaRPr>
          </a:p>
        </p:txBody>
      </p:sp>
      <p:sp>
        <p:nvSpPr>
          <p:cNvPr id="7" name="6 Metin kutusu"/>
          <p:cNvSpPr txBox="1"/>
          <p:nvPr/>
        </p:nvSpPr>
        <p:spPr>
          <a:xfrm>
            <a:off x="395536" y="4349422"/>
            <a:ext cx="8424936" cy="1815882"/>
          </a:xfrm>
          <a:prstGeom prst="rect">
            <a:avLst/>
          </a:prstGeom>
          <a:noFill/>
        </p:spPr>
        <p:txBody>
          <a:bodyPr wrap="square" rtlCol="0">
            <a:spAutoFit/>
          </a:bodyPr>
          <a:lstStyle/>
          <a:p>
            <a:r>
              <a:rPr lang="tr-TR" sz="2800" dirty="0" smtClean="0">
                <a:latin typeface="Trebuchet MS" pitchFamily="34" charset="0"/>
              </a:rPr>
              <a:t>uygulamalar </a:t>
            </a:r>
          </a:p>
          <a:p>
            <a:r>
              <a:rPr lang="tr-TR" sz="2800" dirty="0" err="1" smtClean="0">
                <a:latin typeface="Trebuchet MS" pitchFamily="34" charset="0"/>
              </a:rPr>
              <a:t>Ni</a:t>
            </a:r>
            <a:r>
              <a:rPr lang="tr-TR" sz="2800" dirty="0" smtClean="0">
                <a:latin typeface="Trebuchet MS" pitchFamily="34" charset="0"/>
              </a:rPr>
              <a:t> alaşımları için sıcak dövme kalıp malzemesi </a:t>
            </a:r>
          </a:p>
          <a:p>
            <a:r>
              <a:rPr lang="tr-TR" sz="2800" dirty="0" smtClean="0">
                <a:latin typeface="Trebuchet MS" pitchFamily="34" charset="0"/>
              </a:rPr>
              <a:t>Cam işleme ekipmanları ve </a:t>
            </a:r>
          </a:p>
          <a:p>
            <a:r>
              <a:rPr lang="tr-TR" sz="2800" dirty="0" smtClean="0">
                <a:latin typeface="Trebuchet MS" pitchFamily="34" charset="0"/>
              </a:rPr>
              <a:t>vakum fırınlarında ısıtma elemanları</a:t>
            </a:r>
          </a:p>
        </p:txBody>
      </p:sp>
    </p:spTree>
    <p:extLst>
      <p:ext uri="{BB962C8B-B14F-4D97-AF65-F5344CB8AC3E}">
        <p14:creationId xmlns:p14="http://schemas.microsoft.com/office/powerpoint/2010/main" val="77533471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620688"/>
            <a:ext cx="8820472" cy="707886"/>
          </a:xfrm>
          <a:prstGeom prst="rect">
            <a:avLst/>
          </a:prstGeom>
          <a:noFill/>
        </p:spPr>
        <p:txBody>
          <a:bodyPr wrap="square" rtlCol="0">
            <a:spAutoFit/>
          </a:bodyPr>
          <a:lstStyle/>
          <a:p>
            <a:r>
              <a:rPr lang="tr-TR" sz="4000" dirty="0" smtClean="0">
                <a:solidFill>
                  <a:schemeClr val="accent2">
                    <a:lumMod val="50000"/>
                  </a:schemeClr>
                </a:solidFill>
                <a:latin typeface="Trebuchet MS" pitchFamily="34" charset="0"/>
              </a:rPr>
              <a:t>katı eriyik sertleşmeli </a:t>
            </a:r>
            <a:r>
              <a:rPr lang="tr-TR" sz="4000" dirty="0" err="1" smtClean="0">
                <a:solidFill>
                  <a:schemeClr val="accent2">
                    <a:lumMod val="50000"/>
                  </a:schemeClr>
                </a:solidFill>
                <a:latin typeface="Trebuchet MS" pitchFamily="34" charset="0"/>
              </a:rPr>
              <a:t>Mo</a:t>
            </a:r>
            <a:r>
              <a:rPr lang="tr-TR" sz="4000" dirty="0" smtClean="0">
                <a:solidFill>
                  <a:schemeClr val="accent2">
                    <a:lumMod val="50000"/>
                  </a:schemeClr>
                </a:solidFill>
                <a:latin typeface="Trebuchet MS" pitchFamily="34" charset="0"/>
              </a:rPr>
              <a:t> alaşımları</a:t>
            </a:r>
            <a:endParaRPr lang="tr-TR" sz="4000" dirty="0">
              <a:solidFill>
                <a:schemeClr val="accent2">
                  <a:lumMod val="50000"/>
                </a:schemeClr>
              </a:solidFill>
              <a:latin typeface="Trebuchet MS" pitchFamily="34" charset="0"/>
            </a:endParaRPr>
          </a:p>
        </p:txBody>
      </p:sp>
      <p:sp>
        <p:nvSpPr>
          <p:cNvPr id="6" name="5 Metin kutusu"/>
          <p:cNvSpPr txBox="1"/>
          <p:nvPr/>
        </p:nvSpPr>
        <p:spPr>
          <a:xfrm>
            <a:off x="251520" y="1569561"/>
            <a:ext cx="8820472" cy="4739759"/>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Mo-25W / Mo-30W</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kimyasal dirençleri yüksek!</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Çinko eriyiklerinin proses edilmesinde kullanılır.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W-esaslı alaşımlara ucuz ve hafif bir alternatif!</a:t>
            </a:r>
          </a:p>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Mo</a:t>
            </a:r>
            <a:r>
              <a:rPr lang="tr-TR" sz="2800" dirty="0" smtClean="0">
                <a:latin typeface="Trebuchet MS" pitchFamily="34" charset="0"/>
              </a:rPr>
              <a:t>-5Re ve </a:t>
            </a:r>
            <a:r>
              <a:rPr lang="tr-TR" sz="2800" dirty="0" err="1" smtClean="0">
                <a:latin typeface="Trebuchet MS" pitchFamily="34" charset="0"/>
              </a:rPr>
              <a:t>Mo</a:t>
            </a:r>
            <a:r>
              <a:rPr lang="tr-TR" sz="2800" dirty="0" smtClean="0">
                <a:latin typeface="Trebuchet MS" pitchFamily="34" charset="0"/>
              </a:rPr>
              <a:t>-41Re alaşımları ısıl çift teli ve uzay ve uçak sanayinde yapısal uygulamalarda kullanılıyor!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Re </a:t>
            </a:r>
            <a:r>
              <a:rPr lang="tr-TR" sz="2800" dirty="0" err="1" smtClean="0">
                <a:latin typeface="Trebuchet MS" pitchFamily="34" charset="0"/>
              </a:rPr>
              <a:t>Mo</a:t>
            </a:r>
            <a:r>
              <a:rPr lang="tr-TR" sz="2800" dirty="0" smtClean="0">
                <a:latin typeface="Trebuchet MS" pitchFamily="34" charset="0"/>
              </a:rPr>
              <a:t> alaşımlarına yüksek sıcaklık mukavemeti ve düşük sıcaklık </a:t>
            </a:r>
            <a:r>
              <a:rPr lang="tr-TR" sz="2800" dirty="0" err="1" smtClean="0">
                <a:latin typeface="Trebuchet MS" pitchFamily="34" charset="0"/>
              </a:rPr>
              <a:t>sünekliği</a:t>
            </a:r>
            <a:r>
              <a:rPr lang="tr-TR" sz="2800" dirty="0" smtClean="0">
                <a:latin typeface="Trebuchet MS" pitchFamily="34" charset="0"/>
              </a:rPr>
              <a:t> verir.</a:t>
            </a:r>
            <a:endParaRPr lang="tr-TR" sz="2800" dirty="0">
              <a:latin typeface="Trebuchet MS" pitchFamily="34" charset="0"/>
            </a:endParaRPr>
          </a:p>
        </p:txBody>
      </p:sp>
    </p:spTree>
    <p:extLst>
      <p:ext uri="{BB962C8B-B14F-4D97-AF65-F5344CB8AC3E}">
        <p14:creationId xmlns:p14="http://schemas.microsoft.com/office/powerpoint/2010/main" val="191733185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323528" y="695598"/>
            <a:ext cx="8820472" cy="1175706"/>
          </a:xfrm>
          <a:prstGeom prst="rect">
            <a:avLst/>
          </a:prstGeom>
          <a:noFill/>
        </p:spPr>
        <p:txBody>
          <a:bodyPr wrap="square" rtlCol="0">
            <a:spAutoFit/>
          </a:bodyPr>
          <a:lstStyle/>
          <a:p>
            <a:pPr>
              <a:lnSpc>
                <a:spcPct val="80000"/>
              </a:lnSpc>
            </a:pPr>
            <a:r>
              <a:rPr lang="tr-TR" sz="4400" dirty="0" smtClean="0">
                <a:solidFill>
                  <a:schemeClr val="accent2">
                    <a:lumMod val="50000"/>
                  </a:schemeClr>
                </a:solidFill>
                <a:latin typeface="Trebuchet MS" pitchFamily="34" charset="0"/>
              </a:rPr>
              <a:t>Dispersiyon sertleşmeli </a:t>
            </a:r>
            <a:r>
              <a:rPr lang="tr-TR" sz="4400" dirty="0" err="1" smtClean="0">
                <a:solidFill>
                  <a:schemeClr val="accent2">
                    <a:lumMod val="50000"/>
                  </a:schemeClr>
                </a:solidFill>
                <a:latin typeface="Trebuchet MS" pitchFamily="34" charset="0"/>
              </a:rPr>
              <a:t>Mo</a:t>
            </a:r>
            <a:r>
              <a:rPr lang="tr-TR" sz="4400" dirty="0" smtClean="0">
                <a:solidFill>
                  <a:schemeClr val="accent2">
                    <a:lumMod val="50000"/>
                  </a:schemeClr>
                </a:solidFill>
                <a:latin typeface="Trebuchet MS" pitchFamily="34" charset="0"/>
              </a:rPr>
              <a:t> esaslı alaşımlar</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23528" y="2073037"/>
            <a:ext cx="8640960" cy="3970318"/>
          </a:xfrm>
          <a:prstGeom prst="rect">
            <a:avLst/>
          </a:prstGeom>
          <a:noFill/>
        </p:spPr>
        <p:txBody>
          <a:bodyPr wrap="square" rtlCol="0">
            <a:spAutoFit/>
          </a:bodyPr>
          <a:lstStyle/>
          <a:p>
            <a:r>
              <a:rPr lang="tr-TR" sz="2800" dirty="0" smtClean="0">
                <a:latin typeface="Trebuchet MS" pitchFamily="34" charset="0"/>
              </a:rPr>
              <a:t>Z-6: </a:t>
            </a:r>
            <a:r>
              <a:rPr lang="tr-TR" sz="2800" dirty="0" err="1" smtClean="0">
                <a:latin typeface="Trebuchet MS" pitchFamily="34" charset="0"/>
              </a:rPr>
              <a:t>Mo</a:t>
            </a:r>
            <a:r>
              <a:rPr lang="tr-TR" sz="2800" dirty="0" smtClean="0">
                <a:latin typeface="Trebuchet MS" pitchFamily="34" charset="0"/>
              </a:rPr>
              <a:t>-0.5 ZrO</a:t>
            </a:r>
            <a:r>
              <a:rPr lang="tr-TR" sz="2800" baseline="-25000" dirty="0" smtClean="0">
                <a:latin typeface="Trebuchet MS" pitchFamily="34" charset="0"/>
              </a:rPr>
              <a:t>2</a:t>
            </a:r>
          </a:p>
          <a:p>
            <a:r>
              <a:rPr lang="tr-TR" sz="2800" dirty="0" smtClean="0">
                <a:latin typeface="Trebuchet MS" pitchFamily="34" charset="0"/>
              </a:rPr>
              <a:t>MH (HD): </a:t>
            </a:r>
            <a:r>
              <a:rPr lang="tr-TR" sz="2800" dirty="0" err="1" smtClean="0">
                <a:latin typeface="Trebuchet MS" pitchFamily="34" charset="0"/>
              </a:rPr>
              <a:t>Mo</a:t>
            </a:r>
            <a:r>
              <a:rPr lang="tr-TR" sz="2800" dirty="0" smtClean="0">
                <a:latin typeface="Trebuchet MS" pitchFamily="34" charset="0"/>
              </a:rPr>
              <a:t>-100 </a:t>
            </a:r>
            <a:r>
              <a:rPr lang="tr-TR" sz="2800" dirty="0" err="1" smtClean="0">
                <a:latin typeface="Trebuchet MS" pitchFamily="34" charset="0"/>
              </a:rPr>
              <a:t>ppm</a:t>
            </a:r>
            <a:r>
              <a:rPr lang="tr-TR" sz="2800" dirty="0" smtClean="0">
                <a:latin typeface="Trebuchet MS" pitchFamily="34" charset="0"/>
              </a:rPr>
              <a:t> K – 300 </a:t>
            </a:r>
            <a:r>
              <a:rPr lang="tr-TR" sz="2800" dirty="0" err="1" smtClean="0">
                <a:latin typeface="Trebuchet MS" pitchFamily="34" charset="0"/>
              </a:rPr>
              <a:t>ppm</a:t>
            </a:r>
            <a:r>
              <a:rPr lang="tr-TR" sz="2800" dirty="0" smtClean="0">
                <a:latin typeface="Trebuchet MS" pitchFamily="34" charset="0"/>
              </a:rPr>
              <a:t> Si</a:t>
            </a:r>
          </a:p>
          <a:p>
            <a:r>
              <a:rPr lang="tr-TR" sz="2800" dirty="0" smtClean="0">
                <a:latin typeface="Trebuchet MS" pitchFamily="34" charset="0"/>
              </a:rPr>
              <a:t>KW: </a:t>
            </a:r>
            <a:r>
              <a:rPr lang="tr-TR" sz="2800" dirty="0" err="1" smtClean="0">
                <a:latin typeface="Trebuchet MS" pitchFamily="34" charset="0"/>
              </a:rPr>
              <a:t>Mo</a:t>
            </a:r>
            <a:r>
              <a:rPr lang="tr-TR" sz="2800" dirty="0" smtClean="0">
                <a:latin typeface="Trebuchet MS" pitchFamily="34" charset="0"/>
              </a:rPr>
              <a:t>-200 </a:t>
            </a:r>
            <a:r>
              <a:rPr lang="tr-TR" sz="2800" dirty="0" err="1" smtClean="0">
                <a:latin typeface="Trebuchet MS" pitchFamily="34" charset="0"/>
              </a:rPr>
              <a:t>ppm</a:t>
            </a:r>
            <a:r>
              <a:rPr lang="tr-TR" sz="2800" dirty="0" smtClean="0">
                <a:latin typeface="Trebuchet MS" pitchFamily="34" charset="0"/>
              </a:rPr>
              <a:t> K – 300 </a:t>
            </a:r>
            <a:r>
              <a:rPr lang="tr-TR" sz="2800" dirty="0" err="1" smtClean="0">
                <a:latin typeface="Trebuchet MS" pitchFamily="34" charset="0"/>
              </a:rPr>
              <a:t>ppm</a:t>
            </a:r>
            <a:r>
              <a:rPr lang="tr-TR" sz="2800" dirty="0" smtClean="0">
                <a:latin typeface="Trebuchet MS" pitchFamily="34" charset="0"/>
              </a:rPr>
              <a:t> Si – 100 </a:t>
            </a:r>
            <a:r>
              <a:rPr lang="tr-TR" sz="2800" dirty="0" err="1" smtClean="0">
                <a:latin typeface="Trebuchet MS" pitchFamily="34" charset="0"/>
              </a:rPr>
              <a:t>ppm</a:t>
            </a:r>
            <a:r>
              <a:rPr lang="tr-TR" sz="2800" dirty="0" smtClean="0">
                <a:latin typeface="Trebuchet MS" pitchFamily="34" charset="0"/>
              </a:rPr>
              <a:t> Al</a:t>
            </a:r>
          </a:p>
          <a:p>
            <a:endParaRPr lang="tr-TR" sz="2800" dirty="0" smtClean="0">
              <a:latin typeface="Trebuchet MS" pitchFamily="34" charset="0"/>
            </a:endParaRPr>
          </a:p>
          <a:p>
            <a:r>
              <a:rPr lang="tr-TR" sz="2800" dirty="0" smtClean="0">
                <a:latin typeface="Trebuchet MS" pitchFamily="34" charset="0"/>
              </a:rPr>
              <a:t>Bu alaşımlar toz </a:t>
            </a:r>
            <a:r>
              <a:rPr lang="tr-TR" sz="2800" dirty="0" err="1" smtClean="0">
                <a:latin typeface="Trebuchet MS" pitchFamily="34" charset="0"/>
              </a:rPr>
              <a:t>metalurjisi</a:t>
            </a:r>
            <a:r>
              <a:rPr lang="tr-TR" sz="2800" dirty="0" smtClean="0">
                <a:latin typeface="Trebuchet MS" pitchFamily="34" charset="0"/>
              </a:rPr>
              <a:t> ile üretilirler. </a:t>
            </a:r>
          </a:p>
          <a:p>
            <a:r>
              <a:rPr lang="tr-TR" sz="2800" dirty="0" smtClean="0">
                <a:latin typeface="Trebuchet MS" pitchFamily="34" charset="0"/>
              </a:rPr>
              <a:t>İnce dağılımlı </a:t>
            </a:r>
            <a:r>
              <a:rPr lang="tr-TR" sz="2800" dirty="0" err="1" smtClean="0">
                <a:latin typeface="Trebuchet MS" pitchFamily="34" charset="0"/>
              </a:rPr>
              <a:t>Dispersoidler</a:t>
            </a:r>
            <a:r>
              <a:rPr lang="tr-TR" sz="2800" dirty="0" smtClean="0">
                <a:latin typeface="Trebuchet MS" pitchFamily="34" charset="0"/>
              </a:rPr>
              <a:t> işlem görmüş yapıyı kararlı kılıp yeniden kristalleşmeyi önler.</a:t>
            </a:r>
          </a:p>
          <a:p>
            <a:r>
              <a:rPr lang="tr-TR" sz="2800" dirty="0" smtClean="0">
                <a:latin typeface="Trebuchet MS" pitchFamily="34" charset="0"/>
              </a:rPr>
              <a:t>Düşük sıcaklık performansı için kararlı tane yapısı!</a:t>
            </a:r>
          </a:p>
          <a:p>
            <a:r>
              <a:rPr lang="tr-TR" sz="2800" dirty="0" smtClean="0">
                <a:latin typeface="Trebuchet MS" pitchFamily="34" charset="0"/>
              </a:rPr>
              <a:t>Bu alaşımların sürünme dirençleri yüksek!</a:t>
            </a:r>
          </a:p>
        </p:txBody>
      </p:sp>
    </p:spTree>
    <p:extLst>
      <p:ext uri="{BB962C8B-B14F-4D97-AF65-F5344CB8AC3E}">
        <p14:creationId xmlns:p14="http://schemas.microsoft.com/office/powerpoint/2010/main" val="895038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7776864" cy="576064"/>
          </a:xfrm>
        </p:spPr>
        <p:txBody>
          <a:bodyPr>
            <a:noAutofit/>
          </a:bodyPr>
          <a:lstStyle/>
          <a:p>
            <a:pPr>
              <a:spcBef>
                <a:spcPts val="0"/>
              </a:spcBef>
            </a:pPr>
            <a:r>
              <a:rPr lang="tr-TR" sz="4400" dirty="0" smtClean="0">
                <a:latin typeface="Trebuchet MS" pitchFamily="34" charset="0"/>
              </a:rPr>
              <a:t>Alaşım elementlerinin etkisi</a:t>
            </a:r>
            <a:endParaRPr lang="en-US" sz="4400" dirty="0">
              <a:latin typeface="Trebuchet MS" pitchFamily="34" charset="0"/>
            </a:endParaRPr>
          </a:p>
        </p:txBody>
      </p:sp>
      <p:sp>
        <p:nvSpPr>
          <p:cNvPr id="5" name="Zástupný symbol pro obsah 4"/>
          <p:cNvSpPr>
            <a:spLocks noGrp="1"/>
          </p:cNvSpPr>
          <p:nvPr>
            <p:ph idx="1"/>
          </p:nvPr>
        </p:nvSpPr>
        <p:spPr>
          <a:xfrm>
            <a:off x="179512" y="4226823"/>
            <a:ext cx="8784976" cy="2442537"/>
          </a:xfrm>
        </p:spPr>
        <p:txBody>
          <a:bodyPr>
            <a:normAutofit/>
          </a:bodyPr>
          <a:lstStyle/>
          <a:p>
            <a:r>
              <a:rPr lang="en-US" sz="2800" dirty="0" smtClean="0">
                <a:latin typeface="Trebuchet MS" pitchFamily="34" charset="0"/>
              </a:rPr>
              <a:t>Al</a:t>
            </a:r>
            <a:r>
              <a:rPr lang="tr-TR" sz="2800" dirty="0" smtClean="0">
                <a:latin typeface="Trebuchet MS" pitchFamily="34" charset="0"/>
              </a:rPr>
              <a:t>aşım elementleri </a:t>
            </a:r>
            <a:r>
              <a:rPr lang="tr-TR" sz="2800" dirty="0" smtClean="0">
                <a:latin typeface="Trebuchet MS" pitchFamily="34" charset="0"/>
                <a:sym typeface="Symbol"/>
              </a:rPr>
              <a:t> geçiş sıcaklığını etkiler!</a:t>
            </a:r>
            <a:endParaRPr lang="en-US" sz="2800" dirty="0" smtClean="0">
              <a:latin typeface="Trebuchet MS" pitchFamily="34" charset="0"/>
            </a:endParaRPr>
          </a:p>
          <a:p>
            <a:r>
              <a:rPr lang="en-US" sz="2800" dirty="0">
                <a:solidFill>
                  <a:srgbClr val="FF0000"/>
                </a:solidFill>
                <a:latin typeface="Trebuchet MS" pitchFamily="34" charset="0"/>
                <a:sym typeface="Symbol"/>
              </a:rPr>
              <a:t></a:t>
            </a:r>
            <a:r>
              <a:rPr lang="en-US" sz="2800" dirty="0" smtClean="0">
                <a:solidFill>
                  <a:srgbClr val="FF0000"/>
                </a:solidFill>
                <a:latin typeface="Trebuchet MS" pitchFamily="34" charset="0"/>
              </a:rPr>
              <a:t> </a:t>
            </a:r>
            <a:r>
              <a:rPr lang="tr-TR" sz="2800" dirty="0" smtClean="0">
                <a:solidFill>
                  <a:srgbClr val="FF0000"/>
                </a:solidFill>
                <a:latin typeface="Trebuchet MS" pitchFamily="34" charset="0"/>
              </a:rPr>
              <a:t>yapıcı elementler: </a:t>
            </a:r>
            <a:r>
              <a:rPr lang="tr-TR" sz="2800" dirty="0" smtClean="0">
                <a:latin typeface="Trebuchet MS" pitchFamily="34" charset="0"/>
                <a:sym typeface="Symbol"/>
              </a:rPr>
              <a:t> geçiş sıcaklığını yükseltir!</a:t>
            </a:r>
            <a:endParaRPr lang="en-US" sz="2800" dirty="0" smtClean="0">
              <a:latin typeface="Trebuchet MS" pitchFamily="34" charset="0"/>
            </a:endParaRPr>
          </a:p>
          <a:p>
            <a:r>
              <a:rPr lang="en-US" sz="2800" dirty="0">
                <a:solidFill>
                  <a:srgbClr val="FF0000"/>
                </a:solidFill>
                <a:latin typeface="Trebuchet MS" pitchFamily="34" charset="0"/>
                <a:sym typeface="Symbol"/>
              </a:rPr>
              <a:t></a:t>
            </a:r>
            <a:r>
              <a:rPr lang="en-US" sz="2800" dirty="0" smtClean="0">
                <a:solidFill>
                  <a:srgbClr val="FF0000"/>
                </a:solidFill>
                <a:latin typeface="Trebuchet MS" pitchFamily="34" charset="0"/>
              </a:rPr>
              <a:t> </a:t>
            </a:r>
            <a:r>
              <a:rPr lang="tr-TR" sz="2800" dirty="0" smtClean="0">
                <a:solidFill>
                  <a:srgbClr val="FF0000"/>
                </a:solidFill>
                <a:latin typeface="Trebuchet MS" pitchFamily="34" charset="0"/>
              </a:rPr>
              <a:t>yapıcı elementler: </a:t>
            </a:r>
            <a:r>
              <a:rPr lang="tr-TR" sz="2800" dirty="0" smtClean="0">
                <a:latin typeface="Trebuchet MS" pitchFamily="34" charset="0"/>
                <a:sym typeface="Symbol"/>
              </a:rPr>
              <a:t> geçiş sıcaklığını düşürür!</a:t>
            </a:r>
            <a:endParaRPr lang="en-US" sz="2800" dirty="0" smtClean="0">
              <a:latin typeface="Trebuchet MS" pitchFamily="34" charset="0"/>
            </a:endParaRPr>
          </a:p>
          <a:p>
            <a:pPr lvl="1"/>
            <a:r>
              <a:rPr lang="tr-TR" dirty="0" smtClean="0">
                <a:latin typeface="Trebuchet MS" pitchFamily="34" charset="0"/>
              </a:rPr>
              <a:t>izomorf</a:t>
            </a:r>
            <a:r>
              <a:rPr lang="en-US" dirty="0" smtClean="0">
                <a:latin typeface="Trebuchet MS" pitchFamily="34" charset="0"/>
              </a:rPr>
              <a:t>– </a:t>
            </a:r>
            <a:r>
              <a:rPr lang="tr-TR" dirty="0" smtClean="0">
                <a:latin typeface="Trebuchet MS" pitchFamily="34" charset="0"/>
              </a:rPr>
              <a:t>katı eriyikte tamamen çözünenler</a:t>
            </a:r>
            <a:endParaRPr lang="en-US" dirty="0" smtClean="0">
              <a:latin typeface="Trebuchet MS" pitchFamily="34" charset="0"/>
            </a:endParaRPr>
          </a:p>
          <a:p>
            <a:pPr lvl="1"/>
            <a:r>
              <a:rPr lang="tr-TR" dirty="0" err="1" smtClean="0">
                <a:latin typeface="Trebuchet MS" pitchFamily="34" charset="0"/>
              </a:rPr>
              <a:t>ötek</a:t>
            </a:r>
            <a:r>
              <a:rPr lang="en-US" dirty="0" err="1" smtClean="0">
                <a:latin typeface="Trebuchet MS" pitchFamily="34" charset="0"/>
              </a:rPr>
              <a:t>toid</a:t>
            </a:r>
            <a:r>
              <a:rPr lang="en-US" dirty="0" smtClean="0">
                <a:latin typeface="Trebuchet MS" pitchFamily="34" charset="0"/>
              </a:rPr>
              <a:t> – </a:t>
            </a:r>
            <a:r>
              <a:rPr lang="tr-TR" dirty="0" smtClean="0">
                <a:latin typeface="Trebuchet MS" pitchFamily="34" charset="0"/>
              </a:rPr>
              <a:t>metaller arası bileşik yapanlar</a:t>
            </a:r>
            <a:endParaRPr lang="en-US" dirty="0">
              <a:latin typeface="Trebuchet MS" pitchFamily="34" charset="0"/>
            </a:endParaRPr>
          </a:p>
        </p:txBody>
      </p:sp>
      <p:pic>
        <p:nvPicPr>
          <p:cNvPr id="3074" name="Picture 2" descr="C:\Users\Pepa\Pictures\ti_alloying_elements.jpg"/>
          <p:cNvPicPr>
            <a:picLocks noChangeAspect="1" noChangeArrowheads="1"/>
          </p:cNvPicPr>
          <p:nvPr/>
        </p:nvPicPr>
        <p:blipFill>
          <a:blip r:embed="rId2" cstate="print">
            <a:lum bright="-1000"/>
            <a:extLst>
              <a:ext uri="{28A0092B-C50C-407E-A947-70E740481C1C}">
                <a14:useLocalDpi xmlns:a14="http://schemas.microsoft.com/office/drawing/2010/main" val="0"/>
              </a:ext>
            </a:extLst>
          </a:blip>
          <a:srcRect/>
          <a:stretch>
            <a:fillRect/>
          </a:stretch>
        </p:blipFill>
        <p:spPr bwMode="auto">
          <a:xfrm>
            <a:off x="494408" y="1294382"/>
            <a:ext cx="8173851" cy="208823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95536" y="3382614"/>
            <a:ext cx="1152128" cy="461665"/>
          </a:xfrm>
          <a:prstGeom prst="rect">
            <a:avLst/>
          </a:prstGeom>
          <a:noFill/>
        </p:spPr>
        <p:txBody>
          <a:bodyPr wrap="square" rtlCol="0">
            <a:spAutoFit/>
          </a:bodyPr>
          <a:lstStyle/>
          <a:p>
            <a:r>
              <a:rPr lang="en-US" sz="2400" dirty="0" smtClean="0">
                <a:latin typeface="Trebuchet MS" pitchFamily="34" charset="0"/>
              </a:rPr>
              <a:t>N</a:t>
            </a:r>
            <a:r>
              <a:rPr lang="tr-TR" sz="2400" dirty="0" err="1" smtClean="0">
                <a:latin typeface="Trebuchet MS" pitchFamily="34" charset="0"/>
              </a:rPr>
              <a:t>ötr</a:t>
            </a:r>
            <a:endParaRPr lang="en-US" sz="2400" dirty="0">
              <a:latin typeface="Trebuchet MS" pitchFamily="34" charset="0"/>
            </a:endParaRPr>
          </a:p>
        </p:txBody>
      </p:sp>
      <p:sp>
        <p:nvSpPr>
          <p:cNvPr id="11" name="TextovéPole 10"/>
          <p:cNvSpPr txBox="1"/>
          <p:nvPr/>
        </p:nvSpPr>
        <p:spPr>
          <a:xfrm>
            <a:off x="2123728" y="3350349"/>
            <a:ext cx="1728192" cy="461665"/>
          </a:xfrm>
          <a:prstGeom prst="rect">
            <a:avLst/>
          </a:prstGeom>
          <a:noFill/>
        </p:spPr>
        <p:txBody>
          <a:bodyPr wrap="square" rtlCol="0">
            <a:spAutoFit/>
          </a:bodyPr>
          <a:lstStyle/>
          <a:p>
            <a:r>
              <a:rPr lang="en-US" sz="2400" dirty="0" smtClean="0">
                <a:latin typeface="Trebuchet MS" pitchFamily="34" charset="0"/>
                <a:sym typeface="Symbol"/>
              </a:rPr>
              <a:t></a:t>
            </a:r>
            <a:r>
              <a:rPr lang="en-US" sz="2400" dirty="0" smtClean="0">
                <a:latin typeface="Trebuchet MS" pitchFamily="34" charset="0"/>
              </a:rPr>
              <a:t> </a:t>
            </a:r>
            <a:r>
              <a:rPr lang="tr-TR" sz="2400" dirty="0" smtClean="0">
                <a:latin typeface="Trebuchet MS" pitchFamily="34" charset="0"/>
              </a:rPr>
              <a:t>yapıcı</a:t>
            </a:r>
            <a:endParaRPr lang="en-US" sz="2400" dirty="0">
              <a:latin typeface="Trebuchet MS" pitchFamily="34" charset="0"/>
            </a:endParaRPr>
          </a:p>
        </p:txBody>
      </p:sp>
      <p:sp>
        <p:nvSpPr>
          <p:cNvPr id="12" name="TextovéPole 11"/>
          <p:cNvSpPr txBox="1"/>
          <p:nvPr/>
        </p:nvSpPr>
        <p:spPr>
          <a:xfrm>
            <a:off x="4065905" y="3318083"/>
            <a:ext cx="1728192" cy="830997"/>
          </a:xfrm>
          <a:prstGeom prst="rect">
            <a:avLst/>
          </a:prstGeom>
          <a:noFill/>
        </p:spPr>
        <p:txBody>
          <a:bodyPr wrap="square" rtlCol="0">
            <a:spAutoFit/>
          </a:bodyPr>
          <a:lstStyle/>
          <a:p>
            <a:pPr marL="285750" indent="-285750"/>
            <a:r>
              <a:rPr lang="en-US" sz="2400" dirty="0" smtClean="0">
                <a:latin typeface="Trebuchet MS" pitchFamily="34" charset="0"/>
                <a:sym typeface="Symbol"/>
              </a:rPr>
              <a:t></a:t>
            </a:r>
            <a:r>
              <a:rPr lang="tr-TR" sz="2400" dirty="0" smtClean="0">
                <a:latin typeface="Trebuchet MS" pitchFamily="34" charset="0"/>
                <a:sym typeface="Symbol"/>
              </a:rPr>
              <a:t> yapıcı</a:t>
            </a:r>
            <a:endParaRPr lang="en-US" sz="2400" dirty="0" smtClean="0">
              <a:latin typeface="Trebuchet MS" pitchFamily="34" charset="0"/>
            </a:endParaRPr>
          </a:p>
          <a:p>
            <a:r>
              <a:rPr lang="en-US" sz="2400" dirty="0" smtClean="0">
                <a:latin typeface="Trebuchet MS" pitchFamily="34" charset="0"/>
              </a:rPr>
              <a:t>(</a:t>
            </a:r>
            <a:r>
              <a:rPr lang="en-US" sz="2400" dirty="0" err="1" smtClean="0">
                <a:latin typeface="Trebuchet MS" pitchFamily="34" charset="0"/>
              </a:rPr>
              <a:t>izomo</a:t>
            </a:r>
            <a:r>
              <a:rPr lang="tr-TR" sz="2400" dirty="0" err="1" smtClean="0">
                <a:latin typeface="Trebuchet MS" pitchFamily="34" charset="0"/>
              </a:rPr>
              <a:t>rf</a:t>
            </a:r>
            <a:r>
              <a:rPr lang="en-US" sz="2400" dirty="0" smtClean="0">
                <a:latin typeface="Trebuchet MS" pitchFamily="34" charset="0"/>
              </a:rPr>
              <a:t>)</a:t>
            </a:r>
            <a:endParaRPr lang="en-US" sz="2400" dirty="0">
              <a:latin typeface="Trebuchet MS" pitchFamily="34" charset="0"/>
            </a:endParaRPr>
          </a:p>
        </p:txBody>
      </p:sp>
      <p:sp>
        <p:nvSpPr>
          <p:cNvPr id="13" name="TextovéPole 12"/>
          <p:cNvSpPr txBox="1"/>
          <p:nvPr/>
        </p:nvSpPr>
        <p:spPr>
          <a:xfrm>
            <a:off x="6444208" y="3318082"/>
            <a:ext cx="1728192" cy="830997"/>
          </a:xfrm>
          <a:prstGeom prst="rect">
            <a:avLst/>
          </a:prstGeom>
          <a:noFill/>
        </p:spPr>
        <p:txBody>
          <a:bodyPr wrap="square" rtlCol="0">
            <a:spAutoFit/>
          </a:bodyPr>
          <a:lstStyle/>
          <a:p>
            <a:pPr marL="285750" indent="-285750"/>
            <a:r>
              <a:rPr lang="en-US" sz="2400" dirty="0" smtClean="0">
                <a:latin typeface="Trebuchet MS" pitchFamily="34" charset="0"/>
                <a:sym typeface="Symbol"/>
              </a:rPr>
              <a:t></a:t>
            </a:r>
            <a:r>
              <a:rPr lang="tr-TR" sz="2400" dirty="0" smtClean="0">
                <a:latin typeface="Trebuchet MS" pitchFamily="34" charset="0"/>
                <a:sym typeface="Symbol"/>
              </a:rPr>
              <a:t> yapıcı</a:t>
            </a:r>
            <a:endParaRPr lang="en-US" sz="2400" dirty="0" smtClean="0">
              <a:latin typeface="Trebuchet MS" pitchFamily="34" charset="0"/>
            </a:endParaRPr>
          </a:p>
          <a:p>
            <a:r>
              <a:rPr lang="en-US" sz="2400" dirty="0" smtClean="0">
                <a:latin typeface="Trebuchet MS" pitchFamily="34" charset="0"/>
              </a:rPr>
              <a:t>(</a:t>
            </a:r>
            <a:r>
              <a:rPr lang="tr-TR" sz="2400" dirty="0" err="1" smtClean="0">
                <a:latin typeface="Trebuchet MS" pitchFamily="34" charset="0"/>
              </a:rPr>
              <a:t>ötek</a:t>
            </a:r>
            <a:r>
              <a:rPr lang="en-US" sz="2400" dirty="0" err="1" smtClean="0">
                <a:latin typeface="Trebuchet MS" pitchFamily="34" charset="0"/>
              </a:rPr>
              <a:t>toid</a:t>
            </a:r>
            <a:r>
              <a:rPr lang="en-US" sz="2400" dirty="0" smtClean="0">
                <a:latin typeface="Trebuchet MS" pitchFamily="34" charset="0"/>
              </a:rPr>
              <a:t>)</a:t>
            </a:r>
            <a:endParaRPr lang="en-US" sz="2400" dirty="0">
              <a:latin typeface="Trebuchet MS" pitchFamily="34" charset="0"/>
            </a:endParaRPr>
          </a:p>
        </p:txBody>
      </p:sp>
    </p:spTree>
    <p:extLst>
      <p:ext uri="{BB962C8B-B14F-4D97-AF65-F5344CB8AC3E}">
        <p14:creationId xmlns:p14="http://schemas.microsoft.com/office/powerpoint/2010/main" val="133191186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643335"/>
            <a:ext cx="8712968"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Mo</a:t>
            </a:r>
            <a:r>
              <a:rPr lang="tr-TR" sz="4400" dirty="0" smtClean="0">
                <a:solidFill>
                  <a:schemeClr val="accent2">
                    <a:lumMod val="50000"/>
                  </a:schemeClr>
                </a:solidFill>
                <a:latin typeface="Trebuchet MS" pitchFamily="34" charset="0"/>
              </a:rPr>
              <a:t> esaslı alaşımların </a:t>
            </a:r>
            <a:r>
              <a:rPr lang="tr-TR" sz="4400" dirty="0" err="1" smtClean="0">
                <a:solidFill>
                  <a:schemeClr val="accent2">
                    <a:lumMod val="50000"/>
                  </a:schemeClr>
                </a:solidFill>
                <a:latin typeface="Trebuchet MS" pitchFamily="34" charset="0"/>
              </a:rPr>
              <a:t>oksidasyonu</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23528" y="1628800"/>
            <a:ext cx="8568952" cy="954107"/>
          </a:xfrm>
          <a:prstGeom prst="rect">
            <a:avLst/>
          </a:prstGeom>
          <a:noFill/>
        </p:spPr>
        <p:txBody>
          <a:bodyPr wrap="square" rtlCol="0">
            <a:spAutoFit/>
          </a:bodyPr>
          <a:lstStyle/>
          <a:p>
            <a:r>
              <a:rPr lang="tr-TR" sz="2800" dirty="0" smtClean="0">
                <a:latin typeface="Trebuchet MS" pitchFamily="34" charset="0"/>
              </a:rPr>
              <a:t>Bu alaşımlar havada kullanılamazlar. Uçucu oksitler oluşur!</a:t>
            </a:r>
            <a:endParaRPr lang="tr-TR" sz="2800" dirty="0">
              <a:latin typeface="Trebuchet MS" pitchFamily="34" charset="0"/>
            </a:endParaRPr>
          </a:p>
        </p:txBody>
      </p:sp>
      <p:pic>
        <p:nvPicPr>
          <p:cNvPr id="7" name="Picture 2"/>
          <p:cNvPicPr>
            <a:picLocks noChangeAspect="1" noChangeArrowheads="1"/>
          </p:cNvPicPr>
          <p:nvPr/>
        </p:nvPicPr>
        <p:blipFill>
          <a:blip r:embed="rId2" cstate="print"/>
          <a:srcRect l="35646" t="46556" r="34609" b="36544"/>
          <a:stretch>
            <a:fillRect/>
          </a:stretch>
        </p:blipFill>
        <p:spPr bwMode="auto">
          <a:xfrm>
            <a:off x="2123728" y="2348880"/>
            <a:ext cx="5184576" cy="1656184"/>
          </a:xfrm>
          <a:prstGeom prst="rect">
            <a:avLst/>
          </a:prstGeom>
          <a:noFill/>
          <a:ln w="9525">
            <a:noFill/>
            <a:miter lim="800000"/>
            <a:headEnd/>
            <a:tailEnd/>
          </a:ln>
        </p:spPr>
      </p:pic>
      <p:sp>
        <p:nvSpPr>
          <p:cNvPr id="8" name="7 Metin kutusu"/>
          <p:cNvSpPr txBox="1"/>
          <p:nvPr/>
        </p:nvSpPr>
        <p:spPr>
          <a:xfrm>
            <a:off x="323528" y="4421430"/>
            <a:ext cx="8568952" cy="1815882"/>
          </a:xfrm>
          <a:prstGeom prst="rect">
            <a:avLst/>
          </a:prstGeom>
          <a:noFill/>
        </p:spPr>
        <p:txBody>
          <a:bodyPr wrap="square" rtlCol="0">
            <a:spAutoFit/>
          </a:bodyPr>
          <a:lstStyle/>
          <a:p>
            <a:r>
              <a:rPr lang="tr-TR" sz="2800" dirty="0" smtClean="0">
                <a:latin typeface="Trebuchet MS" pitchFamily="34" charset="0"/>
              </a:rPr>
              <a:t>Sıvı oksit, </a:t>
            </a:r>
            <a:r>
              <a:rPr lang="tr-TR" sz="2800" dirty="0" err="1" smtClean="0">
                <a:latin typeface="Trebuchet MS" pitchFamily="34" charset="0"/>
              </a:rPr>
              <a:t>Mo</a:t>
            </a:r>
            <a:r>
              <a:rPr lang="tr-TR" sz="2800" dirty="0" smtClean="0">
                <a:latin typeface="Trebuchet MS" pitchFamily="34" charset="0"/>
              </a:rPr>
              <a:t> ve O iyonlarının oksitten geçmesine  izin verdiği için  bu alaşımlara zarar verir.</a:t>
            </a:r>
          </a:p>
          <a:p>
            <a:endParaRPr lang="tr-TR" sz="2800" dirty="0" smtClean="0">
              <a:latin typeface="Trebuchet MS" pitchFamily="34" charset="0"/>
            </a:endParaRPr>
          </a:p>
          <a:p>
            <a:r>
              <a:rPr lang="tr-TR" sz="2800" dirty="0" smtClean="0">
                <a:latin typeface="Trebuchet MS" pitchFamily="34" charset="0"/>
              </a:rPr>
              <a:t>Yüksek sıcaklık kaplamaları ile korunmaları gerekir.</a:t>
            </a:r>
            <a:endParaRPr lang="tr-TR" sz="2800" dirty="0">
              <a:latin typeface="Trebuchet MS" pitchFamily="34" charset="0"/>
            </a:endParaRPr>
          </a:p>
        </p:txBody>
      </p:sp>
    </p:spTree>
    <p:extLst>
      <p:ext uri="{BB962C8B-B14F-4D97-AF65-F5344CB8AC3E}">
        <p14:creationId xmlns:p14="http://schemas.microsoft.com/office/powerpoint/2010/main" val="301857236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467544" y="3201243"/>
            <a:ext cx="7467600" cy="3036069"/>
          </a:xfrm>
        </p:spPr>
        <p:txBody>
          <a:bodyPr>
            <a:normAutofit/>
          </a:bodyPr>
          <a:lstStyle/>
          <a:p>
            <a:r>
              <a:rPr lang="tr-TR" sz="2800" dirty="0" smtClean="0">
                <a:latin typeface="Trebuchet MS" panose="020B0603020202020204" pitchFamily="34" charset="0"/>
              </a:rPr>
              <a:t>Nadir yumuşak geçiş metallerinden biridir.</a:t>
            </a:r>
            <a:endParaRPr lang="en-US" sz="2800" dirty="0">
              <a:latin typeface="Trebuchet MS" panose="020B0603020202020204" pitchFamily="34" charset="0"/>
            </a:endParaRPr>
          </a:p>
          <a:p>
            <a:r>
              <a:rPr lang="tr-TR" sz="2800" dirty="0" smtClean="0">
                <a:latin typeface="Trebuchet MS" panose="020B0603020202020204" pitchFamily="34" charset="0"/>
              </a:rPr>
              <a:t>Atmosfere açık bırakıldığında gri-mavi renktedir.</a:t>
            </a:r>
            <a:endParaRPr lang="en-US" sz="2800" dirty="0">
              <a:latin typeface="Trebuchet MS" panose="020B0603020202020204" pitchFamily="34" charset="0"/>
            </a:endParaRPr>
          </a:p>
          <a:p>
            <a:r>
              <a:rPr lang="tr-TR" sz="2800" dirty="0" smtClean="0">
                <a:latin typeface="Trebuchet MS" panose="020B0603020202020204" pitchFamily="34" charset="0"/>
              </a:rPr>
              <a:t>Fiziksel olarak asaldır ve saf halde bulunur. </a:t>
            </a:r>
            <a:endParaRPr lang="en-US" sz="2800" dirty="0">
              <a:latin typeface="Trebuchet MS" panose="020B0603020202020204" pitchFamily="34" charset="0"/>
            </a:endParaRPr>
          </a:p>
          <a:p>
            <a:r>
              <a:rPr lang="tr-TR" sz="2800" dirty="0" smtClean="0">
                <a:latin typeface="Trebuchet MS" panose="020B0603020202020204" pitchFamily="34" charset="0"/>
              </a:rPr>
              <a:t>Bir çok uygulama alanı vardır: alaşımlama; reaktörler; takı-mücevher!</a:t>
            </a:r>
            <a:endParaRPr lang="en-US" sz="2800" dirty="0">
              <a:latin typeface="Trebuchet MS" panose="020B0603020202020204" pitchFamily="34" charset="0"/>
            </a:endParaRPr>
          </a:p>
          <a:p>
            <a:pPr>
              <a:buFont typeface="Wingdings" pitchFamily="2" charset="2"/>
              <a:buNone/>
            </a:pPr>
            <a:endParaRPr lang="en-US" sz="2800" dirty="0">
              <a:latin typeface="Trebuchet MS" panose="020B0603020202020204" pitchFamily="34" charset="0"/>
            </a:endParaRPr>
          </a:p>
        </p:txBody>
      </p:sp>
      <p:pic>
        <p:nvPicPr>
          <p:cNvPr id="18437" name="Picture 5" descr="Nb"/>
          <p:cNvPicPr>
            <a:picLocks noGrp="1" noChangeAspect="1" noChangeArrowheads="1"/>
          </p:cNvPicPr>
          <p:nvPr>
            <p:ph type="title"/>
          </p:nvPr>
        </p:nvPicPr>
        <p:blipFill>
          <a:blip r:embed="rId2" cstate="print"/>
          <a:srcRect/>
          <a:stretch>
            <a:fillRect/>
          </a:stretch>
        </p:blipFill>
        <p:spPr>
          <a:xfrm>
            <a:off x="6228184" y="620688"/>
            <a:ext cx="2178436" cy="2160000"/>
          </a:xfrm>
          <a:noFill/>
          <a:ln/>
        </p:spPr>
      </p:pic>
      <p:sp>
        <p:nvSpPr>
          <p:cNvPr id="4" name="3 Metin kutusu"/>
          <p:cNvSpPr txBox="1"/>
          <p:nvPr/>
        </p:nvSpPr>
        <p:spPr>
          <a:xfrm>
            <a:off x="611560" y="692696"/>
            <a:ext cx="5184576" cy="769441"/>
          </a:xfrm>
          <a:prstGeom prst="rect">
            <a:avLst/>
          </a:prstGeom>
          <a:noFill/>
        </p:spPr>
        <p:txBody>
          <a:bodyPr wrap="square" rtlCol="0">
            <a:spAutoFit/>
          </a:bodyPr>
          <a:lstStyle/>
          <a:p>
            <a:r>
              <a:rPr lang="tr-TR" sz="4400" dirty="0" err="1" smtClean="0">
                <a:solidFill>
                  <a:schemeClr val="accent1">
                    <a:lumMod val="50000"/>
                  </a:schemeClr>
                </a:solidFill>
                <a:latin typeface="Trebuchet MS" pitchFamily="34" charset="0"/>
              </a:rPr>
              <a:t>niobyum</a:t>
            </a:r>
            <a:endParaRPr lang="tr-TR" sz="4400" dirty="0">
              <a:solidFill>
                <a:schemeClr val="accent1">
                  <a:lumMod val="50000"/>
                </a:schemeClr>
              </a:solidFill>
              <a:latin typeface="Trebuchet MS" pitchFamily="34" charset="0"/>
            </a:endParaRPr>
          </a:p>
        </p:txBody>
      </p:sp>
    </p:spTree>
    <p:extLst>
      <p:ext uri="{BB962C8B-B14F-4D97-AF65-F5344CB8AC3E}">
        <p14:creationId xmlns:p14="http://schemas.microsoft.com/office/powerpoint/2010/main" val="372234068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476672"/>
            <a:ext cx="8712968"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niobyum</a:t>
            </a:r>
            <a:r>
              <a:rPr lang="tr-TR" sz="4400" dirty="0" smtClean="0">
                <a:solidFill>
                  <a:schemeClr val="accent2">
                    <a:lumMod val="50000"/>
                  </a:schemeClr>
                </a:solidFill>
                <a:latin typeface="Trebuchet MS" pitchFamily="34" charset="0"/>
              </a:rPr>
              <a:t> </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23528" y="1336119"/>
            <a:ext cx="8568952" cy="2893100"/>
          </a:xfrm>
          <a:prstGeom prst="rect">
            <a:avLst/>
          </a:prstGeom>
          <a:noFill/>
        </p:spPr>
        <p:txBody>
          <a:bodyPr wrap="square" rtlCol="0">
            <a:spAutoFit/>
          </a:bodyPr>
          <a:lstStyle/>
          <a:p>
            <a:r>
              <a:rPr lang="tr-TR" sz="2600" dirty="0" smtClean="0">
                <a:latin typeface="Trebuchet MS" pitchFamily="34" charset="0"/>
              </a:rPr>
              <a:t>Atom numarası: 41</a:t>
            </a:r>
          </a:p>
          <a:p>
            <a:r>
              <a:rPr lang="tr-TR" sz="2600" dirty="0" smtClean="0">
                <a:latin typeface="Trebuchet MS" pitchFamily="34" charset="0"/>
              </a:rPr>
              <a:t>Atom ağırlığı: 92.90 g</a:t>
            </a:r>
          </a:p>
          <a:p>
            <a:r>
              <a:rPr lang="tr-TR" sz="2600" dirty="0" smtClean="0">
                <a:latin typeface="Trebuchet MS" pitchFamily="34" charset="0"/>
              </a:rPr>
              <a:t>Ergime noktası: 2468 </a:t>
            </a:r>
            <a:r>
              <a:rPr lang="tr-TR" sz="2600" dirty="0" smtClean="0">
                <a:latin typeface="Trebuchet MS" pitchFamily="34" charset="0"/>
                <a:sym typeface="Symbol"/>
              </a:rPr>
              <a:t></a:t>
            </a:r>
            <a:r>
              <a:rPr lang="tr-TR" sz="2600" dirty="0" smtClean="0">
                <a:latin typeface="Trebuchet MS" pitchFamily="34" charset="0"/>
              </a:rPr>
              <a:t>C</a:t>
            </a:r>
          </a:p>
          <a:p>
            <a:r>
              <a:rPr lang="tr-TR" sz="2600" dirty="0" smtClean="0">
                <a:latin typeface="Trebuchet MS" pitchFamily="34" charset="0"/>
              </a:rPr>
              <a:t>Yoğunluk: 8.57 g/cm</a:t>
            </a:r>
            <a:r>
              <a:rPr lang="tr-TR" sz="2600" baseline="30000" dirty="0" smtClean="0">
                <a:latin typeface="Trebuchet MS" pitchFamily="34" charset="0"/>
              </a:rPr>
              <a:t>3</a:t>
            </a:r>
          </a:p>
          <a:p>
            <a:r>
              <a:rPr lang="tr-TR" sz="2600" dirty="0" smtClean="0">
                <a:latin typeface="Trebuchet MS" pitchFamily="34" charset="0"/>
              </a:rPr>
              <a:t>E: 103 </a:t>
            </a:r>
            <a:r>
              <a:rPr lang="tr-TR" sz="2600" dirty="0" err="1" smtClean="0">
                <a:latin typeface="Trebuchet MS" pitchFamily="34" charset="0"/>
              </a:rPr>
              <a:t>GPa</a:t>
            </a:r>
            <a:endParaRPr lang="tr-TR" sz="2600" dirty="0" smtClean="0">
              <a:latin typeface="Trebuchet MS" pitchFamily="34" charset="0"/>
            </a:endParaRPr>
          </a:p>
          <a:p>
            <a:r>
              <a:rPr lang="tr-TR" sz="2600" dirty="0" smtClean="0">
                <a:latin typeface="Trebuchet MS" pitchFamily="34" charset="0"/>
              </a:rPr>
              <a:t>Kafes yapısı: HMK</a:t>
            </a:r>
          </a:p>
          <a:p>
            <a:r>
              <a:rPr lang="tr-TR" sz="2600" dirty="0" smtClean="0">
                <a:latin typeface="Trebuchet MS" pitchFamily="34" charset="0"/>
              </a:rPr>
              <a:t>Başlıca alaşımlar:</a:t>
            </a:r>
          </a:p>
        </p:txBody>
      </p:sp>
      <p:pic>
        <p:nvPicPr>
          <p:cNvPr id="7" name="Picture 2"/>
          <p:cNvPicPr>
            <a:picLocks noChangeAspect="1" noChangeArrowheads="1"/>
          </p:cNvPicPr>
          <p:nvPr/>
        </p:nvPicPr>
        <p:blipFill>
          <a:blip r:embed="rId2" cstate="print"/>
          <a:srcRect l="21303" t="40413" r="21140" b="39849"/>
          <a:stretch>
            <a:fillRect/>
          </a:stretch>
        </p:blipFill>
        <p:spPr bwMode="auto">
          <a:xfrm>
            <a:off x="251520" y="4581128"/>
            <a:ext cx="8590131" cy="1656184"/>
          </a:xfrm>
          <a:prstGeom prst="rect">
            <a:avLst/>
          </a:prstGeom>
          <a:noFill/>
          <a:ln w="9525">
            <a:noFill/>
            <a:miter lim="800000"/>
            <a:headEnd/>
            <a:tailEnd/>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336119"/>
            <a:ext cx="288032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133356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23528" y="476672"/>
            <a:ext cx="8712968"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niobyum</a:t>
            </a:r>
            <a:r>
              <a:rPr lang="tr-TR" sz="4400" dirty="0" smtClean="0">
                <a:solidFill>
                  <a:schemeClr val="accent2">
                    <a:lumMod val="50000"/>
                  </a:schemeClr>
                </a:solidFill>
                <a:latin typeface="Trebuchet MS" pitchFamily="34" charset="0"/>
              </a:rPr>
              <a:t> alaşımları</a:t>
            </a:r>
            <a:endParaRPr lang="tr-TR" sz="4400" dirty="0">
              <a:solidFill>
                <a:schemeClr val="accent2">
                  <a:lumMod val="50000"/>
                </a:schemeClr>
              </a:solidFill>
              <a:latin typeface="Trebuchet MS" pitchFamily="34" charset="0"/>
            </a:endParaRPr>
          </a:p>
        </p:txBody>
      </p:sp>
      <p:sp>
        <p:nvSpPr>
          <p:cNvPr id="7" name="6 Metin kutusu"/>
          <p:cNvSpPr txBox="1"/>
          <p:nvPr/>
        </p:nvSpPr>
        <p:spPr>
          <a:xfrm>
            <a:off x="395536" y="1412776"/>
            <a:ext cx="8568952" cy="4401205"/>
          </a:xfrm>
          <a:prstGeom prst="rect">
            <a:avLst/>
          </a:prstGeom>
          <a:noFill/>
        </p:spPr>
        <p:txBody>
          <a:bodyPr wrap="square" rtlCol="0">
            <a:spAutoFit/>
          </a:bodyPr>
          <a:lstStyle/>
          <a:p>
            <a:r>
              <a:rPr lang="tr-TR" sz="2800" dirty="0" err="1" smtClean="0">
                <a:latin typeface="Trebuchet MS" pitchFamily="34" charset="0"/>
              </a:rPr>
              <a:t>Refrakter</a:t>
            </a:r>
            <a:r>
              <a:rPr lang="tr-TR" sz="2800" dirty="0" smtClean="0">
                <a:latin typeface="Trebuchet MS" pitchFamily="34" charset="0"/>
              </a:rPr>
              <a:t> metaller arasında </a:t>
            </a:r>
          </a:p>
          <a:p>
            <a:r>
              <a:rPr lang="tr-TR" sz="2800" dirty="0" smtClean="0">
                <a:latin typeface="Trebuchet MS" pitchFamily="34" charset="0"/>
              </a:rPr>
              <a:t>	en düşük ergime noktasına, </a:t>
            </a:r>
          </a:p>
          <a:p>
            <a:r>
              <a:rPr lang="tr-TR" sz="2800" dirty="0" smtClean="0">
                <a:latin typeface="Trebuchet MS" pitchFamily="34" charset="0"/>
              </a:rPr>
              <a:t>	En düşük yoğunluğa</a:t>
            </a:r>
          </a:p>
          <a:p>
            <a:r>
              <a:rPr lang="tr-TR" sz="2800" dirty="0" smtClean="0">
                <a:latin typeface="Trebuchet MS" pitchFamily="34" charset="0"/>
              </a:rPr>
              <a:t>	en düşük Elastik modüle</a:t>
            </a:r>
          </a:p>
          <a:p>
            <a:endParaRPr lang="tr-TR" sz="2800" dirty="0" smtClean="0">
              <a:latin typeface="Trebuchet MS" pitchFamily="34" charset="0"/>
            </a:endParaRPr>
          </a:p>
          <a:p>
            <a:r>
              <a:rPr lang="tr-TR" sz="2800" dirty="0" err="1" smtClean="0">
                <a:latin typeface="Trebuchet MS" pitchFamily="34" charset="0"/>
              </a:rPr>
              <a:t>Nb</a:t>
            </a:r>
            <a:r>
              <a:rPr lang="tr-TR" sz="2800" dirty="0" smtClean="0">
                <a:latin typeface="Trebuchet MS" pitchFamily="34" charset="0"/>
              </a:rPr>
              <a:t> en yüksek ısıl genleşme katsayısına </a:t>
            </a:r>
          </a:p>
          <a:p>
            <a:r>
              <a:rPr lang="tr-TR" sz="2800" dirty="0" smtClean="0">
                <a:latin typeface="Trebuchet MS" pitchFamily="34" charset="0"/>
              </a:rPr>
              <a:t>sahiptir.</a:t>
            </a:r>
          </a:p>
          <a:p>
            <a:endParaRPr lang="tr-TR" sz="2800" dirty="0" smtClean="0">
              <a:latin typeface="Trebuchet MS" pitchFamily="34" charset="0"/>
            </a:endParaRPr>
          </a:p>
          <a:p>
            <a:r>
              <a:rPr lang="tr-TR" sz="2800" dirty="0" smtClean="0">
                <a:latin typeface="Trebuchet MS" pitchFamily="34" charset="0"/>
              </a:rPr>
              <a:t>Bir çok normal ve </a:t>
            </a:r>
            <a:r>
              <a:rPr lang="tr-TR" sz="2800" dirty="0" err="1" smtClean="0">
                <a:latin typeface="Trebuchet MS" pitchFamily="34" charset="0"/>
              </a:rPr>
              <a:t>korozif</a:t>
            </a:r>
            <a:r>
              <a:rPr lang="tr-TR" sz="2800" dirty="0" smtClean="0">
                <a:latin typeface="Trebuchet MS" pitchFamily="34" charset="0"/>
              </a:rPr>
              <a:t> ortamda kararlıdır.</a:t>
            </a:r>
          </a:p>
          <a:p>
            <a:endParaRPr lang="tr-TR" sz="2800" dirty="0">
              <a:latin typeface="Trebuchet MS" pitchFamily="34" charset="0"/>
            </a:endParaRPr>
          </a:p>
        </p:txBody>
      </p:sp>
    </p:spTree>
    <p:extLst>
      <p:ext uri="{BB962C8B-B14F-4D97-AF65-F5344CB8AC3E}">
        <p14:creationId xmlns:p14="http://schemas.microsoft.com/office/powerpoint/2010/main" val="371800503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323528" y="571327"/>
            <a:ext cx="8712968"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niobyum</a:t>
            </a:r>
            <a:r>
              <a:rPr lang="tr-TR" sz="4400" dirty="0" smtClean="0">
                <a:solidFill>
                  <a:schemeClr val="accent2">
                    <a:lumMod val="50000"/>
                  </a:schemeClr>
                </a:solidFill>
                <a:latin typeface="Trebuchet MS" pitchFamily="34" charset="0"/>
              </a:rPr>
              <a:t> alaşımları</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95536" y="1412776"/>
            <a:ext cx="8568952" cy="2246769"/>
          </a:xfrm>
          <a:prstGeom prst="rect">
            <a:avLst/>
          </a:prstGeom>
          <a:noFill/>
        </p:spPr>
        <p:txBody>
          <a:bodyPr wrap="square" rtlCol="0">
            <a:spAutoFit/>
          </a:bodyPr>
          <a:lstStyle/>
          <a:p>
            <a:r>
              <a:rPr lang="tr-TR" sz="2800" dirty="0" smtClean="0">
                <a:latin typeface="Trebuchet MS" pitchFamily="34" charset="0"/>
              </a:rPr>
              <a:t>Kullanımlar</a:t>
            </a:r>
          </a:p>
          <a:p>
            <a:endParaRPr lang="tr-TR" sz="2800" dirty="0" smtClean="0">
              <a:latin typeface="Trebuchet MS" pitchFamily="34" charset="0"/>
            </a:endParaRPr>
          </a:p>
          <a:p>
            <a:r>
              <a:rPr lang="tr-TR" sz="2800" dirty="0" smtClean="0">
                <a:latin typeface="Trebuchet MS" pitchFamily="34" charset="0"/>
              </a:rPr>
              <a:t>B-66 ve FS-85 uzay mekiklerinde </a:t>
            </a:r>
          </a:p>
          <a:p>
            <a:r>
              <a:rPr lang="tr-TR" sz="2800" dirty="0" err="1" smtClean="0">
                <a:latin typeface="Trebuchet MS" pitchFamily="34" charset="0"/>
              </a:rPr>
              <a:t>Nb</a:t>
            </a:r>
            <a:r>
              <a:rPr lang="tr-TR" sz="2800" dirty="0" smtClean="0">
                <a:latin typeface="Trebuchet MS" pitchFamily="34" charset="0"/>
              </a:rPr>
              <a:t>-1 </a:t>
            </a:r>
            <a:r>
              <a:rPr lang="tr-TR" sz="2800" dirty="0" err="1" smtClean="0">
                <a:latin typeface="Trebuchet MS" pitchFamily="34" charset="0"/>
              </a:rPr>
              <a:t>Zr</a:t>
            </a:r>
            <a:r>
              <a:rPr lang="tr-TR" sz="2800" dirty="0" smtClean="0">
                <a:latin typeface="Trebuchet MS" pitchFamily="34" charset="0"/>
              </a:rPr>
              <a:t> SP100 uzay istasyonu nükleer  santralinde</a:t>
            </a:r>
          </a:p>
          <a:p>
            <a:r>
              <a:rPr lang="tr-TR" sz="2800" dirty="0" smtClean="0">
                <a:latin typeface="Trebuchet MS" pitchFamily="34" charset="0"/>
              </a:rPr>
              <a:t>C-103 roket parçalarında</a:t>
            </a:r>
          </a:p>
        </p:txBody>
      </p:sp>
    </p:spTree>
    <p:extLst>
      <p:ext uri="{BB962C8B-B14F-4D97-AF65-F5344CB8AC3E}">
        <p14:creationId xmlns:p14="http://schemas.microsoft.com/office/powerpoint/2010/main" val="299120561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467544" y="597110"/>
            <a:ext cx="8712968" cy="1175706"/>
          </a:xfrm>
          <a:prstGeom prst="rect">
            <a:avLst/>
          </a:prstGeom>
          <a:noFill/>
        </p:spPr>
        <p:txBody>
          <a:bodyPr wrap="square" rtlCol="0">
            <a:spAutoFit/>
          </a:bodyPr>
          <a:lstStyle/>
          <a:p>
            <a:pPr>
              <a:lnSpc>
                <a:spcPct val="80000"/>
              </a:lnSpc>
            </a:pPr>
            <a:r>
              <a:rPr lang="tr-TR" sz="4400" dirty="0" err="1" smtClean="0">
                <a:solidFill>
                  <a:schemeClr val="accent2">
                    <a:lumMod val="50000"/>
                  </a:schemeClr>
                </a:solidFill>
                <a:latin typeface="Trebuchet MS" pitchFamily="34" charset="0"/>
              </a:rPr>
              <a:t>niobyum</a:t>
            </a:r>
            <a:r>
              <a:rPr lang="tr-TR" sz="4400" dirty="0" smtClean="0">
                <a:solidFill>
                  <a:schemeClr val="accent2">
                    <a:lumMod val="50000"/>
                  </a:schemeClr>
                </a:solidFill>
                <a:latin typeface="Trebuchet MS" pitchFamily="34" charset="0"/>
              </a:rPr>
              <a:t> alaşımlarında mukavemet arttırma</a:t>
            </a:r>
            <a:endParaRPr lang="tr-TR" sz="4400" dirty="0">
              <a:solidFill>
                <a:schemeClr val="accent2">
                  <a:lumMod val="50000"/>
                </a:schemeClr>
              </a:solidFill>
              <a:latin typeface="Trebuchet MS" pitchFamily="34" charset="0"/>
            </a:endParaRPr>
          </a:p>
        </p:txBody>
      </p:sp>
      <p:sp>
        <p:nvSpPr>
          <p:cNvPr id="7" name="6 Metin kutusu"/>
          <p:cNvSpPr txBox="1"/>
          <p:nvPr/>
        </p:nvSpPr>
        <p:spPr>
          <a:xfrm>
            <a:off x="467544" y="2060848"/>
            <a:ext cx="8424936" cy="3970318"/>
          </a:xfrm>
          <a:prstGeom prst="rect">
            <a:avLst/>
          </a:prstGeom>
          <a:noFill/>
        </p:spPr>
        <p:txBody>
          <a:bodyPr wrap="square" rtlCol="0">
            <a:spAutoFit/>
          </a:bodyPr>
          <a:lstStyle/>
          <a:p>
            <a:r>
              <a:rPr lang="tr-TR" sz="2800" dirty="0" smtClean="0">
                <a:latin typeface="Trebuchet MS" pitchFamily="34" charset="0"/>
              </a:rPr>
              <a:t>Yer alan elementleri: </a:t>
            </a:r>
            <a:r>
              <a:rPr lang="tr-TR" sz="2800" dirty="0" err="1" smtClean="0">
                <a:latin typeface="Trebuchet MS" pitchFamily="34" charset="0"/>
              </a:rPr>
              <a:t>Mo</a:t>
            </a:r>
            <a:r>
              <a:rPr lang="tr-TR" sz="2800" dirty="0" smtClean="0">
                <a:latin typeface="Trebuchet MS" pitchFamily="34" charset="0"/>
              </a:rPr>
              <a:t>, W, V, Ta</a:t>
            </a:r>
          </a:p>
          <a:p>
            <a:r>
              <a:rPr lang="tr-TR" sz="2800" dirty="0" smtClean="0">
                <a:latin typeface="Trebuchet MS" pitchFamily="34" charset="0"/>
              </a:rPr>
              <a:t>Ara yer elementleri: C, N</a:t>
            </a:r>
          </a:p>
          <a:p>
            <a:r>
              <a:rPr lang="tr-TR" sz="2800" dirty="0" smtClean="0">
                <a:latin typeface="Trebuchet MS" pitchFamily="34" charset="0"/>
              </a:rPr>
              <a:t>Reaktif elementler: </a:t>
            </a:r>
            <a:r>
              <a:rPr lang="tr-TR" sz="2800" dirty="0" err="1" smtClean="0">
                <a:latin typeface="Trebuchet MS" pitchFamily="34" charset="0"/>
              </a:rPr>
              <a:t>Zr</a:t>
            </a:r>
            <a:r>
              <a:rPr lang="tr-TR" sz="2800" dirty="0" smtClean="0">
                <a:latin typeface="Trebuchet MS" pitchFamily="34" charset="0"/>
              </a:rPr>
              <a:t>, </a:t>
            </a:r>
            <a:r>
              <a:rPr lang="tr-TR" sz="2800" dirty="0" err="1" smtClean="0">
                <a:latin typeface="Trebuchet MS" pitchFamily="34" charset="0"/>
              </a:rPr>
              <a:t>Hf</a:t>
            </a:r>
            <a:r>
              <a:rPr lang="tr-TR" sz="2800" dirty="0" smtClean="0">
                <a:latin typeface="Trebuchet MS" pitchFamily="34" charset="0"/>
              </a:rPr>
              <a:t>, Ti</a:t>
            </a:r>
          </a:p>
          <a:p>
            <a:r>
              <a:rPr lang="tr-TR" sz="2800" dirty="0" smtClean="0">
                <a:latin typeface="Trebuchet MS" pitchFamily="34" charset="0"/>
              </a:rPr>
              <a:t>Bu elementlerin tümü karbür yapar. Bu nedenle onları önce çözeltiye almak ve sonra çalışma sıcaklıklarında çökelmelerini sağlamak istiyoruz.</a:t>
            </a:r>
          </a:p>
          <a:p>
            <a:r>
              <a:rPr lang="tr-TR" sz="2800" dirty="0" smtClean="0">
                <a:latin typeface="Trebuchet MS" pitchFamily="34" charset="0"/>
              </a:rPr>
              <a:t>Ti oksitlenme direncini arttırır.</a:t>
            </a:r>
          </a:p>
          <a:p>
            <a:r>
              <a:rPr lang="tr-TR" sz="2800" dirty="0" smtClean="0">
                <a:latin typeface="Trebuchet MS" pitchFamily="34" charset="0"/>
              </a:rPr>
              <a:t>W ve Ta yüksek sıcaklık mukavemeti için ilave edilirler.</a:t>
            </a:r>
            <a:endParaRPr lang="tr-TR" sz="2800" dirty="0">
              <a:latin typeface="Trebuchet MS" pitchFamily="34" charset="0"/>
            </a:endParaRPr>
          </a:p>
        </p:txBody>
      </p:sp>
    </p:spTree>
    <p:extLst>
      <p:ext uri="{BB962C8B-B14F-4D97-AF65-F5344CB8AC3E}">
        <p14:creationId xmlns:p14="http://schemas.microsoft.com/office/powerpoint/2010/main" val="111944686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l="31979" t="32323" r="31462" b="43482"/>
          <a:stretch>
            <a:fillRect/>
          </a:stretch>
        </p:blipFill>
        <p:spPr bwMode="auto">
          <a:xfrm>
            <a:off x="1547664" y="2060848"/>
            <a:ext cx="6192688" cy="2304256"/>
          </a:xfrm>
          <a:prstGeom prst="rect">
            <a:avLst/>
          </a:prstGeom>
          <a:noFill/>
          <a:ln w="9525">
            <a:noFill/>
            <a:miter lim="800000"/>
            <a:headEnd/>
            <a:tailEnd/>
          </a:ln>
        </p:spPr>
      </p:pic>
      <p:sp>
        <p:nvSpPr>
          <p:cNvPr id="5" name="4 Metin kutusu"/>
          <p:cNvSpPr txBox="1"/>
          <p:nvPr/>
        </p:nvSpPr>
        <p:spPr>
          <a:xfrm>
            <a:off x="323528" y="476672"/>
            <a:ext cx="8712968"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niobyum</a:t>
            </a:r>
            <a:r>
              <a:rPr lang="tr-TR" sz="4400" dirty="0" smtClean="0">
                <a:solidFill>
                  <a:schemeClr val="accent2">
                    <a:lumMod val="50000"/>
                  </a:schemeClr>
                </a:solidFill>
                <a:latin typeface="Trebuchet MS" pitchFamily="34" charset="0"/>
              </a:rPr>
              <a:t> alaşımları</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467544" y="1268760"/>
            <a:ext cx="8424936" cy="523220"/>
          </a:xfrm>
          <a:prstGeom prst="rect">
            <a:avLst/>
          </a:prstGeom>
          <a:noFill/>
        </p:spPr>
        <p:txBody>
          <a:bodyPr wrap="square" rtlCol="0">
            <a:spAutoFit/>
          </a:bodyPr>
          <a:lstStyle/>
          <a:p>
            <a:r>
              <a:rPr lang="tr-TR" sz="2800" dirty="0" err="1" smtClean="0">
                <a:latin typeface="Trebuchet MS" pitchFamily="34" charset="0"/>
              </a:rPr>
              <a:t>Nb</a:t>
            </a:r>
            <a:r>
              <a:rPr lang="tr-TR" sz="2800" dirty="0" smtClean="0">
                <a:latin typeface="Trebuchet MS" pitchFamily="34" charset="0"/>
              </a:rPr>
              <a:t> alaşımları oksitlenmeye </a:t>
            </a:r>
            <a:r>
              <a:rPr lang="tr-TR" sz="2800" dirty="0" err="1" smtClean="0">
                <a:latin typeface="Trebuchet MS" pitchFamily="34" charset="0"/>
              </a:rPr>
              <a:t>meğillidir</a:t>
            </a:r>
            <a:r>
              <a:rPr lang="tr-TR" sz="2800" dirty="0" smtClean="0">
                <a:latin typeface="Trebuchet MS" pitchFamily="34" charset="0"/>
              </a:rPr>
              <a:t>.</a:t>
            </a:r>
            <a:endParaRPr lang="tr-TR" sz="2800" dirty="0">
              <a:latin typeface="Trebuchet MS" pitchFamily="34" charset="0"/>
            </a:endParaRPr>
          </a:p>
        </p:txBody>
      </p:sp>
      <p:sp>
        <p:nvSpPr>
          <p:cNvPr id="7" name="6 Metin kutusu"/>
          <p:cNvSpPr txBox="1"/>
          <p:nvPr/>
        </p:nvSpPr>
        <p:spPr>
          <a:xfrm>
            <a:off x="467544" y="4635133"/>
            <a:ext cx="8424936" cy="954107"/>
          </a:xfrm>
          <a:prstGeom prst="rect">
            <a:avLst/>
          </a:prstGeom>
          <a:noFill/>
        </p:spPr>
        <p:txBody>
          <a:bodyPr wrap="square" rtlCol="0">
            <a:spAutoFit/>
          </a:bodyPr>
          <a:lstStyle/>
          <a:p>
            <a:r>
              <a:rPr lang="tr-TR" sz="2800" dirty="0" smtClean="0">
                <a:latin typeface="Trebuchet MS" pitchFamily="34" charset="0"/>
              </a:rPr>
              <a:t>Oksit akacak ve alaşımı kaplayacaktır.</a:t>
            </a:r>
          </a:p>
          <a:p>
            <a:r>
              <a:rPr lang="tr-TR" sz="2800" dirty="0" err="1" smtClean="0">
                <a:latin typeface="Trebuchet MS" pitchFamily="34" charset="0"/>
              </a:rPr>
              <a:t>Nb</a:t>
            </a:r>
            <a:r>
              <a:rPr lang="tr-TR" sz="2800" dirty="0" smtClean="0">
                <a:latin typeface="Trebuchet MS" pitchFamily="34" charset="0"/>
              </a:rPr>
              <a:t> oksijeni çözer ve bu gevreklik yapar.</a:t>
            </a:r>
            <a:endParaRPr lang="tr-TR" sz="2800" dirty="0">
              <a:latin typeface="Trebuchet MS" pitchFamily="34" charset="0"/>
            </a:endParaRPr>
          </a:p>
        </p:txBody>
      </p:sp>
    </p:spTree>
    <p:extLst>
      <p:ext uri="{BB962C8B-B14F-4D97-AF65-F5344CB8AC3E}">
        <p14:creationId xmlns:p14="http://schemas.microsoft.com/office/powerpoint/2010/main" val="39648983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026"/>
          <p:cNvSpPr txBox="1">
            <a:spLocks noChangeArrowheads="1"/>
          </p:cNvSpPr>
          <p:nvPr/>
        </p:nvSpPr>
        <p:spPr bwMode="auto">
          <a:xfrm>
            <a:off x="376808" y="1404059"/>
            <a:ext cx="8587680" cy="4401205"/>
          </a:xfrm>
          <a:prstGeom prst="rect">
            <a:avLst/>
          </a:prstGeom>
          <a:noFill/>
          <a:ln w="9525">
            <a:noFill/>
            <a:miter lim="800000"/>
            <a:headEnd/>
            <a:tailEnd/>
          </a:ln>
          <a:effectLst/>
        </p:spPr>
        <p:txBody>
          <a:bodyPr wrap="square" anchor="ctr">
            <a:spAutoFit/>
          </a:bodyPr>
          <a:lstStyle/>
          <a:p>
            <a:pPr algn="l">
              <a:buFontTx/>
              <a:buChar char="•"/>
            </a:pPr>
            <a:r>
              <a:rPr lang="en-US" sz="2800" dirty="0" smtClean="0">
                <a:latin typeface="Trebuchet MS" pitchFamily="34" charset="0"/>
              </a:rPr>
              <a:t> </a:t>
            </a:r>
            <a:r>
              <a:rPr lang="en-US" sz="2800" dirty="0">
                <a:latin typeface="Trebuchet MS" pitchFamily="34" charset="0"/>
              </a:rPr>
              <a:t>{bcc} with no allotropic transformation</a:t>
            </a:r>
          </a:p>
          <a:p>
            <a:pPr algn="l">
              <a:buFontTx/>
              <a:buChar char="•"/>
            </a:pPr>
            <a:r>
              <a:rPr lang="en-US" sz="2800" dirty="0">
                <a:latin typeface="Trebuchet MS" pitchFamily="34" charset="0"/>
              </a:rPr>
              <a:t> Tensile Strength &gt; 25 </a:t>
            </a:r>
            <a:r>
              <a:rPr lang="en-US" sz="2800" dirty="0" err="1">
                <a:latin typeface="Trebuchet MS" pitchFamily="34" charset="0"/>
              </a:rPr>
              <a:t>ksi</a:t>
            </a:r>
            <a:r>
              <a:rPr lang="en-US" sz="2800" dirty="0">
                <a:latin typeface="Trebuchet MS" pitchFamily="34" charset="0"/>
              </a:rPr>
              <a:t>; YS &gt; 15 </a:t>
            </a:r>
            <a:r>
              <a:rPr lang="en-US" sz="2800" dirty="0" err="1">
                <a:latin typeface="Trebuchet MS" pitchFamily="34" charset="0"/>
              </a:rPr>
              <a:t>ksi</a:t>
            </a:r>
            <a:endParaRPr lang="en-US" sz="2800" dirty="0">
              <a:latin typeface="Trebuchet MS" pitchFamily="34" charset="0"/>
            </a:endParaRPr>
          </a:p>
          <a:p>
            <a:pPr algn="l">
              <a:buFontTx/>
              <a:buChar char="•"/>
            </a:pPr>
            <a:r>
              <a:rPr lang="en-US" sz="2800" dirty="0">
                <a:latin typeface="Trebuchet MS" pitchFamily="34" charset="0"/>
              </a:rPr>
              <a:t> Interstitials (O,N,H,C) effect mechanical properties</a:t>
            </a:r>
          </a:p>
          <a:p>
            <a:pPr algn="l">
              <a:buFontTx/>
              <a:buChar char="•"/>
            </a:pPr>
            <a:r>
              <a:rPr lang="en-US" sz="2800" dirty="0">
                <a:latin typeface="Trebuchet MS" pitchFamily="34" charset="0"/>
              </a:rPr>
              <a:t> Oxidizes rapidly at &gt; 750F</a:t>
            </a:r>
          </a:p>
          <a:p>
            <a:pPr algn="l">
              <a:buFontTx/>
              <a:buChar char="•"/>
            </a:pPr>
            <a:r>
              <a:rPr lang="en-US" sz="2800" dirty="0">
                <a:latin typeface="Trebuchet MS" pitchFamily="34" charset="0"/>
              </a:rPr>
              <a:t> Absorbs Hydrogen 500-1750F</a:t>
            </a:r>
          </a:p>
          <a:p>
            <a:pPr algn="l">
              <a:buFontTx/>
              <a:buChar char="•"/>
            </a:pPr>
            <a:r>
              <a:rPr lang="en-US" sz="2800" dirty="0">
                <a:latin typeface="Trebuchet MS" pitchFamily="34" charset="0"/>
              </a:rPr>
              <a:t> Reacts with carbon, sulfur and halogens at elevated Temp</a:t>
            </a:r>
          </a:p>
          <a:p>
            <a:pPr algn="l">
              <a:buFontTx/>
              <a:buChar char="•"/>
            </a:pPr>
            <a:r>
              <a:rPr lang="en-US" sz="2800" dirty="0">
                <a:latin typeface="Trebuchet MS" pitchFamily="34" charset="0"/>
              </a:rPr>
              <a:t> Excellent Corrosion Resistance in Aqueous solutions </a:t>
            </a:r>
            <a:r>
              <a:rPr lang="en-US" sz="2800" dirty="0" smtClean="0">
                <a:latin typeface="Trebuchet MS" pitchFamily="34" charset="0"/>
              </a:rPr>
              <a:t>because </a:t>
            </a:r>
            <a:r>
              <a:rPr lang="en-US" sz="2800" dirty="0">
                <a:latin typeface="Trebuchet MS" pitchFamily="34" charset="0"/>
              </a:rPr>
              <a:t>of tenacious oxide formation</a:t>
            </a:r>
            <a:endParaRPr lang="en-US" sz="2800" u="sng" dirty="0">
              <a:latin typeface="Trebuchet MS" pitchFamily="34" charset="0"/>
            </a:endParaRPr>
          </a:p>
        </p:txBody>
      </p:sp>
      <p:sp>
        <p:nvSpPr>
          <p:cNvPr id="3" name="2 Metin kutusu"/>
          <p:cNvSpPr txBox="1"/>
          <p:nvPr/>
        </p:nvSpPr>
        <p:spPr>
          <a:xfrm>
            <a:off x="395536" y="476672"/>
            <a:ext cx="8208912" cy="830997"/>
          </a:xfrm>
          <a:prstGeom prst="rect">
            <a:avLst/>
          </a:prstGeom>
          <a:noFill/>
        </p:spPr>
        <p:txBody>
          <a:bodyPr wrap="square" rtlCol="0">
            <a:spAutoFit/>
          </a:bodyPr>
          <a:lstStyle/>
          <a:p>
            <a:r>
              <a:rPr lang="tr-TR" sz="4800" dirty="0" err="1" smtClean="0">
                <a:solidFill>
                  <a:schemeClr val="accent2">
                    <a:lumMod val="50000"/>
                  </a:schemeClr>
                </a:solidFill>
                <a:latin typeface="Trebuchet MS" pitchFamily="34" charset="0"/>
              </a:rPr>
              <a:t>Niobyum</a:t>
            </a:r>
            <a:r>
              <a:rPr lang="tr-TR" sz="4800" dirty="0" smtClean="0">
                <a:solidFill>
                  <a:schemeClr val="accent2">
                    <a:lumMod val="50000"/>
                  </a:schemeClr>
                </a:solidFill>
                <a:latin typeface="Trebuchet MS" pitchFamily="34" charset="0"/>
              </a:rPr>
              <a:t> </a:t>
            </a:r>
            <a:endParaRPr lang="tr-TR" sz="48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67174413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95536" y="1352550"/>
            <a:ext cx="8568952" cy="1384995"/>
          </a:xfrm>
          <a:prstGeom prst="rect">
            <a:avLst/>
          </a:prstGeom>
          <a:noFill/>
          <a:ln w="9525">
            <a:noFill/>
            <a:miter lim="800000"/>
            <a:headEnd/>
            <a:tailEnd/>
          </a:ln>
          <a:effectLst/>
        </p:spPr>
        <p:txBody>
          <a:bodyPr wrap="square" anchor="ctr">
            <a:spAutoFit/>
          </a:bodyPr>
          <a:lstStyle/>
          <a:p>
            <a:pPr algn="l"/>
            <a:r>
              <a:rPr lang="en-US" sz="2800" dirty="0" smtClean="0">
                <a:latin typeface="Trebuchet MS" pitchFamily="34" charset="0"/>
              </a:rPr>
              <a:t>Alloy </a:t>
            </a:r>
            <a:r>
              <a:rPr lang="en-US" sz="2800" dirty="0">
                <a:latin typeface="Trebuchet MS" pitchFamily="34" charset="0"/>
              </a:rPr>
              <a:t>with Tantalum, Tungsten, Molybdenum, Hafnium, Titanium, Zirconium</a:t>
            </a:r>
          </a:p>
          <a:p>
            <a:pPr algn="l">
              <a:buFontTx/>
              <a:buChar char="•"/>
            </a:pPr>
            <a:r>
              <a:rPr lang="en-US" sz="2800" dirty="0">
                <a:latin typeface="Trebuchet MS" pitchFamily="34" charset="0"/>
              </a:rPr>
              <a:t> Produced into sheets, plates etc.</a:t>
            </a:r>
            <a:endParaRPr lang="en-US" sz="2800" u="sng" dirty="0">
              <a:latin typeface="Trebuchet MS" pitchFamily="34" charset="0"/>
            </a:endParaRPr>
          </a:p>
        </p:txBody>
      </p:sp>
      <p:pic>
        <p:nvPicPr>
          <p:cNvPr id="36867" name="Picture 3" descr="E:\we702 powerpoint\NI9.JPG"/>
          <p:cNvPicPr>
            <a:picLocks noChangeAspect="1" noChangeArrowheads="1"/>
          </p:cNvPicPr>
          <p:nvPr/>
        </p:nvPicPr>
        <p:blipFill>
          <a:blip r:embed="rId3" cstate="print"/>
          <a:srcRect/>
          <a:stretch>
            <a:fillRect/>
          </a:stretch>
        </p:blipFill>
        <p:spPr bwMode="auto">
          <a:xfrm>
            <a:off x="683568" y="2636912"/>
            <a:ext cx="7924800" cy="4017963"/>
          </a:xfrm>
          <a:prstGeom prst="rect">
            <a:avLst/>
          </a:prstGeom>
          <a:noFill/>
        </p:spPr>
      </p:pic>
      <p:sp>
        <p:nvSpPr>
          <p:cNvPr id="5" name="4 Metin kutusu"/>
          <p:cNvSpPr txBox="1"/>
          <p:nvPr/>
        </p:nvSpPr>
        <p:spPr>
          <a:xfrm>
            <a:off x="395536" y="476672"/>
            <a:ext cx="8208912" cy="830997"/>
          </a:xfrm>
          <a:prstGeom prst="rect">
            <a:avLst/>
          </a:prstGeom>
          <a:noFill/>
        </p:spPr>
        <p:txBody>
          <a:bodyPr wrap="square" rtlCol="0">
            <a:spAutoFit/>
          </a:bodyPr>
          <a:lstStyle/>
          <a:p>
            <a:r>
              <a:rPr lang="tr-TR" sz="4800" dirty="0" err="1" smtClean="0">
                <a:solidFill>
                  <a:schemeClr val="accent2">
                    <a:lumMod val="50000"/>
                  </a:schemeClr>
                </a:solidFill>
                <a:latin typeface="Trebuchet MS" pitchFamily="34" charset="0"/>
              </a:rPr>
              <a:t>Niobyum</a:t>
            </a:r>
            <a:r>
              <a:rPr lang="tr-TR" sz="4800" dirty="0" smtClean="0">
                <a:solidFill>
                  <a:schemeClr val="accent2">
                    <a:lumMod val="50000"/>
                  </a:schemeClr>
                </a:solidFill>
                <a:latin typeface="Trebuchet MS" pitchFamily="34" charset="0"/>
              </a:rPr>
              <a:t> alaşımları </a:t>
            </a:r>
            <a:endParaRPr lang="tr-TR" sz="48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6601178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395536" y="3255640"/>
            <a:ext cx="8352928" cy="2981672"/>
          </a:xfrm>
        </p:spPr>
        <p:txBody>
          <a:bodyPr>
            <a:normAutofit/>
          </a:bodyPr>
          <a:lstStyle/>
          <a:p>
            <a:r>
              <a:rPr lang="tr-TR" sz="2800" dirty="0" smtClean="0">
                <a:latin typeface="Trebuchet MS" panose="020B0603020202020204" pitchFamily="34" charset="0"/>
              </a:rPr>
              <a:t>Çok ağır ve korozyona çok dayanıklı çok nadir bir metal</a:t>
            </a:r>
            <a:endParaRPr lang="en-US" sz="2800" dirty="0">
              <a:latin typeface="Trebuchet MS" panose="020B0603020202020204" pitchFamily="34" charset="0"/>
            </a:endParaRPr>
          </a:p>
          <a:p>
            <a:r>
              <a:rPr lang="tr-TR" sz="2800" dirty="0" smtClean="0">
                <a:latin typeface="Trebuchet MS" panose="020B0603020202020204" pitchFamily="34" charset="0"/>
              </a:rPr>
              <a:t>Mavi-gri renkte.</a:t>
            </a:r>
            <a:endParaRPr lang="en-US" sz="2800" dirty="0">
              <a:latin typeface="Trebuchet MS" panose="020B0603020202020204" pitchFamily="34" charset="0"/>
            </a:endParaRPr>
          </a:p>
          <a:p>
            <a:r>
              <a:rPr lang="tr-TR" sz="2800" dirty="0" smtClean="0">
                <a:latin typeface="Trebuchet MS" panose="020B0603020202020204" pitchFamily="34" charset="0"/>
              </a:rPr>
              <a:t>Isı ve elektriği çok iyi iletir.</a:t>
            </a:r>
            <a:endParaRPr lang="en-US" sz="2800" dirty="0">
              <a:latin typeface="Trebuchet MS" panose="020B0603020202020204" pitchFamily="34" charset="0"/>
            </a:endParaRPr>
          </a:p>
          <a:p>
            <a:r>
              <a:rPr lang="tr-TR" sz="2800" dirty="0" err="1" smtClean="0">
                <a:latin typeface="Trebuchet MS" panose="020B0603020202020204" pitchFamily="34" charset="0"/>
              </a:rPr>
              <a:t>Kapasitör</a:t>
            </a:r>
            <a:r>
              <a:rPr lang="tr-TR" sz="2800" dirty="0" smtClean="0">
                <a:latin typeface="Trebuchet MS" panose="020B0603020202020204" pitchFamily="34" charset="0"/>
              </a:rPr>
              <a:t> ve süper alaşımlarda alaşım elementi olarak kullanılır.</a:t>
            </a:r>
            <a:endParaRPr lang="en-US" sz="2800" dirty="0">
              <a:latin typeface="Trebuchet MS" panose="020B0603020202020204" pitchFamily="34" charset="0"/>
            </a:endParaRPr>
          </a:p>
        </p:txBody>
      </p:sp>
      <p:pic>
        <p:nvPicPr>
          <p:cNvPr id="19461" name="Picture 5" descr="Ta"/>
          <p:cNvPicPr>
            <a:picLocks noGrp="1" noChangeAspect="1" noChangeArrowheads="1"/>
          </p:cNvPicPr>
          <p:nvPr>
            <p:ph type="title"/>
          </p:nvPr>
        </p:nvPicPr>
        <p:blipFill rotWithShape="1">
          <a:blip r:embed="rId2" cstate="print"/>
          <a:srcRect l="3535"/>
          <a:stretch/>
        </p:blipFill>
        <p:spPr>
          <a:xfrm>
            <a:off x="6304546" y="692696"/>
            <a:ext cx="2083637" cy="2160000"/>
          </a:xfrm>
          <a:noFill/>
          <a:ln/>
        </p:spPr>
      </p:pic>
      <p:sp>
        <p:nvSpPr>
          <p:cNvPr id="4" name="3 Metin kutusu"/>
          <p:cNvSpPr txBox="1"/>
          <p:nvPr/>
        </p:nvSpPr>
        <p:spPr>
          <a:xfrm>
            <a:off x="611560" y="692696"/>
            <a:ext cx="5184576" cy="769441"/>
          </a:xfrm>
          <a:prstGeom prst="rect">
            <a:avLst/>
          </a:prstGeom>
          <a:noFill/>
        </p:spPr>
        <p:txBody>
          <a:bodyPr wrap="square" rtlCol="0">
            <a:spAutoFit/>
          </a:bodyPr>
          <a:lstStyle/>
          <a:p>
            <a:r>
              <a:rPr lang="tr-TR" sz="4400" dirty="0" err="1" smtClean="0">
                <a:solidFill>
                  <a:schemeClr val="accent1">
                    <a:lumMod val="50000"/>
                  </a:schemeClr>
                </a:solidFill>
                <a:latin typeface="Trebuchet MS" pitchFamily="34" charset="0"/>
              </a:rPr>
              <a:t>tantalyum</a:t>
            </a:r>
            <a:endParaRPr lang="tr-TR" sz="4400" dirty="0">
              <a:solidFill>
                <a:schemeClr val="accent1">
                  <a:lumMod val="50000"/>
                </a:schemeClr>
              </a:solidFill>
              <a:latin typeface="Trebuchet MS" pitchFamily="34" charset="0"/>
            </a:endParaRPr>
          </a:p>
        </p:txBody>
      </p:sp>
    </p:spTree>
    <p:extLst>
      <p:ext uri="{BB962C8B-B14F-4D97-AF65-F5344CB8AC3E}">
        <p14:creationId xmlns:p14="http://schemas.microsoft.com/office/powerpoint/2010/main" val="35341231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a:xfrm>
            <a:off x="395536" y="4154815"/>
            <a:ext cx="8568952" cy="2442537"/>
          </a:xfrm>
        </p:spPr>
        <p:txBody>
          <a:bodyPr>
            <a:noAutofit/>
          </a:bodyPr>
          <a:lstStyle/>
          <a:p>
            <a:r>
              <a:rPr lang="cs-CZ" sz="2800" dirty="0" smtClean="0">
                <a:latin typeface="Trebuchet MS" panose="020B0603020202020204" pitchFamily="34" charset="0"/>
              </a:rPr>
              <a:t>N</a:t>
            </a:r>
            <a:r>
              <a:rPr lang="tr-TR" sz="2800" dirty="0" err="1" smtClean="0">
                <a:latin typeface="Trebuchet MS" panose="020B0603020202020204" pitchFamily="34" charset="0"/>
              </a:rPr>
              <a:t>ötr</a:t>
            </a:r>
            <a:r>
              <a:rPr lang="tr-TR" sz="2800" dirty="0" smtClean="0">
                <a:latin typeface="Trebuchet MS" panose="020B0603020202020204" pitchFamily="34" charset="0"/>
              </a:rPr>
              <a:t> elementler</a:t>
            </a:r>
            <a:r>
              <a:rPr lang="cs-CZ" sz="2800" dirty="0" smtClean="0">
                <a:latin typeface="Trebuchet MS" panose="020B0603020202020204" pitchFamily="34" charset="0"/>
              </a:rPr>
              <a:t>– </a:t>
            </a:r>
            <a:r>
              <a:rPr lang="cs-CZ" sz="2800" b="1" i="1" dirty="0" smtClean="0">
                <a:latin typeface="Trebuchet MS" panose="020B0603020202020204" pitchFamily="34" charset="0"/>
              </a:rPr>
              <a:t>Zr, Sn</a:t>
            </a:r>
            <a:r>
              <a:rPr lang="tr-TR" sz="2800" b="1" i="1" dirty="0" smtClean="0">
                <a:latin typeface="Trebuchet MS" panose="020B0603020202020204" pitchFamily="34" charset="0"/>
              </a:rPr>
              <a:t>, Si</a:t>
            </a:r>
            <a:endParaRPr lang="cs-CZ" sz="2800" b="1" i="1" dirty="0" smtClean="0">
              <a:latin typeface="Trebuchet MS" panose="020B0603020202020204" pitchFamily="34" charset="0"/>
            </a:endParaRPr>
          </a:p>
          <a:p>
            <a:r>
              <a:rPr lang="cs-CZ" sz="2800" dirty="0" smtClean="0">
                <a:latin typeface="Trebuchet MS" panose="020B0603020202020204" pitchFamily="34" charset="0"/>
              </a:rPr>
              <a:t>a</a:t>
            </a:r>
            <a:r>
              <a:rPr lang="cs-CZ" sz="2800" dirty="0">
                <a:latin typeface="Trebuchet MS" panose="020B0603020202020204" pitchFamily="34" charset="0"/>
              </a:rPr>
              <a:t> </a:t>
            </a:r>
            <a:r>
              <a:rPr lang="tr-TR" sz="2800" dirty="0" smtClean="0">
                <a:latin typeface="Trebuchet MS" panose="020B0603020202020204" pitchFamily="34" charset="0"/>
              </a:rPr>
              <a:t>yapıcı</a:t>
            </a:r>
            <a:r>
              <a:rPr lang="cs-CZ" sz="2800" dirty="0" smtClean="0">
                <a:latin typeface="Trebuchet MS" panose="020B0603020202020204" pitchFamily="34" charset="0"/>
              </a:rPr>
              <a:t> element</a:t>
            </a:r>
            <a:r>
              <a:rPr lang="tr-TR" sz="2800" dirty="0" err="1" smtClean="0">
                <a:latin typeface="Trebuchet MS" panose="020B0603020202020204" pitchFamily="34" charset="0"/>
              </a:rPr>
              <a:t>ler</a:t>
            </a:r>
            <a:r>
              <a:rPr lang="cs-CZ" sz="2800" dirty="0" smtClean="0">
                <a:latin typeface="Trebuchet MS" panose="020B0603020202020204" pitchFamily="34" charset="0"/>
              </a:rPr>
              <a:t>– </a:t>
            </a:r>
            <a:r>
              <a:rPr lang="cs-CZ" sz="2800" b="1" i="1" dirty="0" smtClean="0">
                <a:latin typeface="Trebuchet MS" panose="020B0603020202020204" pitchFamily="34" charset="0"/>
              </a:rPr>
              <a:t>Al, O, N, C</a:t>
            </a:r>
          </a:p>
          <a:p>
            <a:r>
              <a:rPr lang="cs-CZ" sz="2800" dirty="0" smtClean="0">
                <a:latin typeface="Trebuchet MS" panose="020B0603020202020204" pitchFamily="34" charset="0"/>
              </a:rPr>
              <a:t>b </a:t>
            </a:r>
            <a:r>
              <a:rPr lang="tr-TR" sz="2800" dirty="0" smtClean="0">
                <a:latin typeface="Trebuchet MS" panose="020B0603020202020204" pitchFamily="34" charset="0"/>
              </a:rPr>
              <a:t>yapıcı</a:t>
            </a:r>
            <a:r>
              <a:rPr lang="cs-CZ" sz="2800" dirty="0" smtClean="0">
                <a:latin typeface="Trebuchet MS" panose="020B0603020202020204" pitchFamily="34" charset="0"/>
              </a:rPr>
              <a:t> element</a:t>
            </a:r>
            <a:r>
              <a:rPr lang="tr-TR" sz="2800" dirty="0" err="1" smtClean="0">
                <a:latin typeface="Trebuchet MS" panose="020B0603020202020204" pitchFamily="34" charset="0"/>
              </a:rPr>
              <a:t>ler</a:t>
            </a:r>
            <a:r>
              <a:rPr lang="cs-CZ" sz="2800" dirty="0" smtClean="0">
                <a:latin typeface="Trebuchet MS" panose="020B0603020202020204" pitchFamily="34" charset="0"/>
              </a:rPr>
              <a:t> – </a:t>
            </a:r>
            <a:endParaRPr lang="tr-TR" sz="2800" dirty="0" smtClean="0">
              <a:latin typeface="Trebuchet MS" panose="020B0603020202020204" pitchFamily="34" charset="0"/>
            </a:endParaRPr>
          </a:p>
          <a:p>
            <a:pPr>
              <a:buNone/>
            </a:pPr>
            <a:r>
              <a:rPr lang="tr-TR" sz="2800" dirty="0" smtClean="0">
                <a:latin typeface="Trebuchet MS" panose="020B0603020202020204" pitchFamily="34" charset="0"/>
              </a:rPr>
              <a:t>		</a:t>
            </a:r>
            <a:r>
              <a:rPr lang="cs-CZ" sz="2800" dirty="0" smtClean="0">
                <a:latin typeface="Trebuchet MS" panose="020B0603020202020204" pitchFamily="34" charset="0"/>
              </a:rPr>
              <a:t>i</a:t>
            </a:r>
            <a:r>
              <a:rPr lang="tr-TR" sz="2800" dirty="0" err="1" smtClean="0">
                <a:latin typeface="Trebuchet MS" panose="020B0603020202020204" pitchFamily="34" charset="0"/>
              </a:rPr>
              <a:t>zomorf</a:t>
            </a:r>
            <a:r>
              <a:rPr lang="cs-CZ" sz="2800" dirty="0" smtClean="0">
                <a:latin typeface="Trebuchet MS" panose="020B0603020202020204" pitchFamily="34" charset="0"/>
              </a:rPr>
              <a:t>  – </a:t>
            </a:r>
            <a:r>
              <a:rPr lang="cs-CZ" sz="2800" b="1" i="1" dirty="0" smtClean="0">
                <a:latin typeface="Trebuchet MS" panose="020B0603020202020204" pitchFamily="34" charset="0"/>
              </a:rPr>
              <a:t>Mo, V, Ta, Nb</a:t>
            </a:r>
            <a:endParaRPr lang="tr-TR" sz="2800" b="1" i="1" dirty="0" smtClean="0">
              <a:latin typeface="Trebuchet MS" panose="020B0603020202020204" pitchFamily="34" charset="0"/>
            </a:endParaRPr>
          </a:p>
          <a:p>
            <a:pPr>
              <a:buNone/>
            </a:pPr>
            <a:r>
              <a:rPr lang="tr-TR" sz="2800" b="1" i="1" dirty="0" smtClean="0">
                <a:latin typeface="Trebuchet MS" panose="020B0603020202020204" pitchFamily="34" charset="0"/>
              </a:rPr>
              <a:t>		</a:t>
            </a:r>
            <a:r>
              <a:rPr lang="tr-TR" sz="2800" b="1" i="1" dirty="0" err="1" smtClean="0">
                <a:latin typeface="Trebuchet MS" panose="020B0603020202020204" pitchFamily="34" charset="0"/>
              </a:rPr>
              <a:t>ötek</a:t>
            </a:r>
            <a:r>
              <a:rPr lang="cs-CZ" sz="2800" dirty="0" smtClean="0">
                <a:latin typeface="Trebuchet MS" panose="020B0603020202020204" pitchFamily="34" charset="0"/>
              </a:rPr>
              <a:t>toid </a:t>
            </a:r>
            <a:r>
              <a:rPr lang="cs-CZ" sz="2800" dirty="0">
                <a:latin typeface="Trebuchet MS" panose="020B0603020202020204" pitchFamily="34" charset="0"/>
              </a:rPr>
              <a:t>– </a:t>
            </a:r>
            <a:r>
              <a:rPr lang="cs-CZ" sz="2800" b="1" i="1" dirty="0" smtClean="0">
                <a:latin typeface="Trebuchet MS" panose="020B0603020202020204" pitchFamily="34" charset="0"/>
              </a:rPr>
              <a:t>Fe, Mn, Cr, Co, Ni, Cu, H</a:t>
            </a:r>
            <a:endParaRPr lang="cs-CZ" sz="2800" b="1" i="1" dirty="0">
              <a:latin typeface="Trebuchet MS" panose="020B0603020202020204" pitchFamily="34" charset="0"/>
            </a:endParaRPr>
          </a:p>
          <a:p>
            <a:endParaRPr lang="cs-CZ" sz="2800" b="1" i="1" dirty="0" smtClean="0">
              <a:latin typeface="Trebuchet MS" panose="020B0603020202020204" pitchFamily="34" charset="0"/>
            </a:endParaRPr>
          </a:p>
        </p:txBody>
      </p:sp>
      <p:pic>
        <p:nvPicPr>
          <p:cNvPr id="3074" name="Picture 2" descr="C:\Users\Pepa\Pictures\ti_alloying_elements.jpg"/>
          <p:cNvPicPr>
            <a:picLocks noChangeAspect="1" noChangeArrowheads="1"/>
          </p:cNvPicPr>
          <p:nvPr/>
        </p:nvPicPr>
        <p:blipFill>
          <a:blip r:embed="rId2" cstate="print">
            <a:lum bright="-1000"/>
            <a:extLst>
              <a:ext uri="{28A0092B-C50C-407E-A947-70E740481C1C}">
                <a14:useLocalDpi xmlns:a14="http://schemas.microsoft.com/office/drawing/2010/main" val="0"/>
              </a:ext>
            </a:extLst>
          </a:blip>
          <a:srcRect/>
          <a:stretch>
            <a:fillRect/>
          </a:stretch>
        </p:blipFill>
        <p:spPr bwMode="auto">
          <a:xfrm>
            <a:off x="494408" y="1294382"/>
            <a:ext cx="8173851" cy="20882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5"/>
          <p:cNvSpPr txBox="1"/>
          <p:nvPr/>
        </p:nvSpPr>
        <p:spPr>
          <a:xfrm>
            <a:off x="395536" y="3382614"/>
            <a:ext cx="1152128" cy="461665"/>
          </a:xfrm>
          <a:prstGeom prst="rect">
            <a:avLst/>
          </a:prstGeom>
          <a:noFill/>
        </p:spPr>
        <p:txBody>
          <a:bodyPr wrap="square" rtlCol="0">
            <a:spAutoFit/>
          </a:bodyPr>
          <a:lstStyle/>
          <a:p>
            <a:r>
              <a:rPr lang="en-US" sz="2400" dirty="0" smtClean="0">
                <a:latin typeface="Trebuchet MS" pitchFamily="34" charset="0"/>
              </a:rPr>
              <a:t>N</a:t>
            </a:r>
            <a:r>
              <a:rPr lang="tr-TR" sz="2400" dirty="0" err="1" smtClean="0">
                <a:latin typeface="Trebuchet MS" pitchFamily="34" charset="0"/>
              </a:rPr>
              <a:t>ötr</a:t>
            </a:r>
            <a:endParaRPr lang="en-US" sz="2400" dirty="0">
              <a:latin typeface="Trebuchet MS" pitchFamily="34" charset="0"/>
            </a:endParaRPr>
          </a:p>
        </p:txBody>
      </p:sp>
      <p:sp>
        <p:nvSpPr>
          <p:cNvPr id="12" name="TextovéPole 10"/>
          <p:cNvSpPr txBox="1"/>
          <p:nvPr/>
        </p:nvSpPr>
        <p:spPr>
          <a:xfrm>
            <a:off x="2123728" y="3350349"/>
            <a:ext cx="1728192" cy="461665"/>
          </a:xfrm>
          <a:prstGeom prst="rect">
            <a:avLst/>
          </a:prstGeom>
          <a:noFill/>
        </p:spPr>
        <p:txBody>
          <a:bodyPr wrap="square" rtlCol="0">
            <a:spAutoFit/>
          </a:bodyPr>
          <a:lstStyle/>
          <a:p>
            <a:r>
              <a:rPr lang="en-US" sz="2400" dirty="0" smtClean="0">
                <a:latin typeface="Trebuchet MS" pitchFamily="34" charset="0"/>
              </a:rPr>
              <a:t>a </a:t>
            </a:r>
            <a:r>
              <a:rPr lang="tr-TR" sz="2400" dirty="0" smtClean="0">
                <a:latin typeface="Trebuchet MS" pitchFamily="34" charset="0"/>
              </a:rPr>
              <a:t>yapıcı</a:t>
            </a:r>
            <a:endParaRPr lang="en-US" sz="2400" dirty="0">
              <a:latin typeface="Trebuchet MS" pitchFamily="34" charset="0"/>
            </a:endParaRPr>
          </a:p>
        </p:txBody>
      </p:sp>
      <p:sp>
        <p:nvSpPr>
          <p:cNvPr id="13" name="TextovéPole 11"/>
          <p:cNvSpPr txBox="1"/>
          <p:nvPr/>
        </p:nvSpPr>
        <p:spPr>
          <a:xfrm>
            <a:off x="4065905" y="3318083"/>
            <a:ext cx="1728192" cy="830997"/>
          </a:xfrm>
          <a:prstGeom prst="rect">
            <a:avLst/>
          </a:prstGeom>
          <a:noFill/>
        </p:spPr>
        <p:txBody>
          <a:bodyPr wrap="square" rtlCol="0">
            <a:spAutoFit/>
          </a:bodyPr>
          <a:lstStyle/>
          <a:p>
            <a:pPr marL="285750" indent="-285750"/>
            <a:r>
              <a:rPr lang="en-US" sz="2400" dirty="0" smtClean="0">
                <a:latin typeface="Trebuchet MS" pitchFamily="34" charset="0"/>
                <a:sym typeface="Symbol"/>
              </a:rPr>
              <a:t></a:t>
            </a:r>
            <a:r>
              <a:rPr lang="tr-TR" sz="2400" dirty="0" smtClean="0">
                <a:latin typeface="Trebuchet MS" pitchFamily="34" charset="0"/>
                <a:sym typeface="Symbol"/>
              </a:rPr>
              <a:t> yapıcı</a:t>
            </a:r>
            <a:endParaRPr lang="en-US" sz="2400" dirty="0" smtClean="0">
              <a:latin typeface="Trebuchet MS" pitchFamily="34" charset="0"/>
            </a:endParaRPr>
          </a:p>
          <a:p>
            <a:r>
              <a:rPr lang="en-US" sz="2400" dirty="0" smtClean="0">
                <a:latin typeface="Trebuchet MS" pitchFamily="34" charset="0"/>
              </a:rPr>
              <a:t>(</a:t>
            </a:r>
            <a:r>
              <a:rPr lang="en-US" sz="2400" dirty="0" err="1" smtClean="0">
                <a:latin typeface="Trebuchet MS" pitchFamily="34" charset="0"/>
              </a:rPr>
              <a:t>izomo</a:t>
            </a:r>
            <a:r>
              <a:rPr lang="tr-TR" sz="2400" dirty="0" err="1" smtClean="0">
                <a:latin typeface="Trebuchet MS" pitchFamily="34" charset="0"/>
              </a:rPr>
              <a:t>rf</a:t>
            </a:r>
            <a:r>
              <a:rPr lang="en-US" sz="2400" dirty="0" smtClean="0">
                <a:latin typeface="Trebuchet MS" pitchFamily="34" charset="0"/>
              </a:rPr>
              <a:t>)</a:t>
            </a:r>
            <a:endParaRPr lang="en-US" sz="2400" dirty="0">
              <a:latin typeface="Trebuchet MS" pitchFamily="34" charset="0"/>
            </a:endParaRPr>
          </a:p>
        </p:txBody>
      </p:sp>
      <p:sp>
        <p:nvSpPr>
          <p:cNvPr id="17" name="TextovéPole 12"/>
          <p:cNvSpPr txBox="1"/>
          <p:nvPr/>
        </p:nvSpPr>
        <p:spPr>
          <a:xfrm>
            <a:off x="6372200" y="3318082"/>
            <a:ext cx="2592288" cy="830997"/>
          </a:xfrm>
          <a:prstGeom prst="rect">
            <a:avLst/>
          </a:prstGeom>
          <a:noFill/>
        </p:spPr>
        <p:txBody>
          <a:bodyPr wrap="square" rtlCol="0">
            <a:spAutoFit/>
          </a:bodyPr>
          <a:lstStyle/>
          <a:p>
            <a:pPr marL="285750" indent="-285750"/>
            <a:r>
              <a:rPr lang="en-US" sz="2400" dirty="0" smtClean="0">
                <a:latin typeface="Trebuchet MS" pitchFamily="34" charset="0"/>
                <a:sym typeface="Symbol"/>
              </a:rPr>
              <a:t></a:t>
            </a:r>
            <a:r>
              <a:rPr lang="tr-TR" sz="2400" dirty="0" smtClean="0">
                <a:latin typeface="Trebuchet MS" pitchFamily="34" charset="0"/>
                <a:sym typeface="Symbol"/>
              </a:rPr>
              <a:t> yapıcı</a:t>
            </a:r>
            <a:endParaRPr lang="en-US" sz="2400" dirty="0" smtClean="0">
              <a:latin typeface="Trebuchet MS" pitchFamily="34" charset="0"/>
            </a:endParaRPr>
          </a:p>
          <a:p>
            <a:r>
              <a:rPr lang="en-US" sz="2400" dirty="0" smtClean="0">
                <a:latin typeface="Trebuchet MS" pitchFamily="34" charset="0"/>
              </a:rPr>
              <a:t>(</a:t>
            </a:r>
            <a:r>
              <a:rPr lang="tr-TR" sz="2400" dirty="0" err="1" smtClean="0">
                <a:latin typeface="Trebuchet MS" pitchFamily="34" charset="0"/>
              </a:rPr>
              <a:t>ötek</a:t>
            </a:r>
            <a:r>
              <a:rPr lang="en-US" sz="2400" dirty="0" err="1" smtClean="0">
                <a:latin typeface="Trebuchet MS" pitchFamily="34" charset="0"/>
              </a:rPr>
              <a:t>toid</a:t>
            </a:r>
            <a:r>
              <a:rPr lang="en-US" sz="2400" dirty="0" smtClean="0">
                <a:latin typeface="Trebuchet MS" pitchFamily="34" charset="0"/>
              </a:rPr>
              <a:t>)</a:t>
            </a:r>
            <a:endParaRPr lang="en-US" sz="2400" dirty="0">
              <a:latin typeface="Trebuchet MS" pitchFamily="34" charset="0"/>
            </a:endParaRPr>
          </a:p>
        </p:txBody>
      </p:sp>
      <p:sp>
        <p:nvSpPr>
          <p:cNvPr id="18" name="Nadpis 1"/>
          <p:cNvSpPr>
            <a:spLocks noGrp="1"/>
          </p:cNvSpPr>
          <p:nvPr>
            <p:ph type="title"/>
          </p:nvPr>
        </p:nvSpPr>
        <p:spPr>
          <a:xfrm>
            <a:off x="611560" y="620688"/>
            <a:ext cx="7776864" cy="576064"/>
          </a:xfrm>
        </p:spPr>
        <p:txBody>
          <a:bodyPr>
            <a:noAutofit/>
          </a:bodyPr>
          <a:lstStyle/>
          <a:p>
            <a:pPr>
              <a:spcBef>
                <a:spcPts val="0"/>
              </a:spcBef>
            </a:pPr>
            <a:r>
              <a:rPr lang="tr-TR" sz="4400" dirty="0" smtClean="0">
                <a:latin typeface="Trebuchet MS" pitchFamily="34" charset="0"/>
              </a:rPr>
              <a:t>Alaşım elementlerinin etkisi</a:t>
            </a:r>
            <a:endParaRPr lang="en-US" sz="4400" dirty="0">
              <a:latin typeface="Trebuchet MS" pitchFamily="34" charset="0"/>
            </a:endParaRPr>
          </a:p>
        </p:txBody>
      </p:sp>
    </p:spTree>
    <p:extLst>
      <p:ext uri="{BB962C8B-B14F-4D97-AF65-F5344CB8AC3E}">
        <p14:creationId xmlns:p14="http://schemas.microsoft.com/office/powerpoint/2010/main" val="142405868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476672"/>
            <a:ext cx="8712968"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tantalyum</a:t>
            </a:r>
            <a:r>
              <a:rPr lang="tr-TR" sz="4400" dirty="0" smtClean="0">
                <a:solidFill>
                  <a:schemeClr val="accent2">
                    <a:lumMod val="50000"/>
                  </a:schemeClr>
                </a:solidFill>
                <a:latin typeface="Trebuchet MS" pitchFamily="34" charset="0"/>
              </a:rPr>
              <a:t> alaşımları</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23528" y="1567820"/>
            <a:ext cx="8568952" cy="4893647"/>
          </a:xfrm>
          <a:prstGeom prst="rect">
            <a:avLst/>
          </a:prstGeom>
          <a:noFill/>
        </p:spPr>
        <p:txBody>
          <a:bodyPr wrap="square" rtlCol="0">
            <a:spAutoFit/>
          </a:bodyPr>
          <a:lstStyle/>
          <a:p>
            <a:r>
              <a:rPr lang="tr-TR" sz="2600" dirty="0" smtClean="0">
                <a:latin typeface="Trebuchet MS" pitchFamily="34" charset="0"/>
              </a:rPr>
              <a:t>Atom numarası: 73</a:t>
            </a:r>
          </a:p>
          <a:p>
            <a:r>
              <a:rPr lang="tr-TR" sz="2600" dirty="0" smtClean="0">
                <a:latin typeface="Trebuchet MS" pitchFamily="34" charset="0"/>
              </a:rPr>
              <a:t>Ergime noktası: 2996 </a:t>
            </a:r>
            <a:r>
              <a:rPr lang="tr-TR" sz="2600" dirty="0" smtClean="0">
                <a:latin typeface="Trebuchet MS" pitchFamily="34" charset="0"/>
                <a:sym typeface="Symbol"/>
              </a:rPr>
              <a:t></a:t>
            </a:r>
            <a:r>
              <a:rPr lang="tr-TR" sz="2600" dirty="0" smtClean="0">
                <a:latin typeface="Trebuchet MS" pitchFamily="34" charset="0"/>
              </a:rPr>
              <a:t>C</a:t>
            </a:r>
          </a:p>
          <a:p>
            <a:r>
              <a:rPr lang="tr-TR" sz="2600" dirty="0" smtClean="0">
                <a:latin typeface="Trebuchet MS" pitchFamily="34" charset="0"/>
              </a:rPr>
              <a:t>Yoğunluk: 16.6 g/cm</a:t>
            </a:r>
            <a:r>
              <a:rPr lang="tr-TR" sz="2600" baseline="30000" dirty="0" smtClean="0">
                <a:latin typeface="Trebuchet MS" pitchFamily="34" charset="0"/>
              </a:rPr>
              <a:t>3</a:t>
            </a:r>
          </a:p>
          <a:p>
            <a:r>
              <a:rPr lang="tr-TR" sz="2600" dirty="0" smtClean="0">
                <a:latin typeface="Trebuchet MS" pitchFamily="34" charset="0"/>
              </a:rPr>
              <a:t>E: 185 </a:t>
            </a:r>
            <a:r>
              <a:rPr lang="tr-TR" sz="2600" dirty="0" err="1" smtClean="0">
                <a:latin typeface="Trebuchet MS" pitchFamily="34" charset="0"/>
              </a:rPr>
              <a:t>GPa</a:t>
            </a:r>
            <a:endParaRPr lang="tr-TR" sz="2600" dirty="0" smtClean="0">
              <a:latin typeface="Trebuchet MS" pitchFamily="34" charset="0"/>
            </a:endParaRPr>
          </a:p>
          <a:p>
            <a:r>
              <a:rPr lang="tr-TR" sz="2600" dirty="0" smtClean="0">
                <a:latin typeface="Trebuchet MS" pitchFamily="34" charset="0"/>
              </a:rPr>
              <a:t>Kafes yapısı: HMK</a:t>
            </a:r>
          </a:p>
          <a:p>
            <a:endParaRPr lang="tr-TR" sz="2600" dirty="0" smtClean="0">
              <a:latin typeface="Trebuchet MS" pitchFamily="34" charset="0"/>
            </a:endParaRPr>
          </a:p>
          <a:p>
            <a:endParaRPr lang="tr-TR" sz="2600" dirty="0" smtClean="0">
              <a:latin typeface="Trebuchet MS" pitchFamily="34" charset="0"/>
            </a:endParaRPr>
          </a:p>
          <a:p>
            <a:endParaRPr lang="tr-TR" sz="2600" dirty="0">
              <a:latin typeface="Trebuchet MS" pitchFamily="34" charset="0"/>
            </a:endParaRPr>
          </a:p>
          <a:p>
            <a:r>
              <a:rPr lang="tr-TR" sz="2600" dirty="0" smtClean="0">
                <a:latin typeface="Trebuchet MS" pitchFamily="34" charset="0"/>
              </a:rPr>
              <a:t>Korozyona direnci mükemmeldir.</a:t>
            </a:r>
          </a:p>
          <a:p>
            <a:r>
              <a:rPr lang="tr-TR" sz="2600" dirty="0" smtClean="0">
                <a:latin typeface="Trebuchet MS" pitchFamily="34" charset="0"/>
              </a:rPr>
              <a:t>Yüksek sıcaklık kimyasal reaksiyonları için pota yapımında ve ısıtma elemanlarında kullanılır.</a:t>
            </a:r>
          </a:p>
          <a:p>
            <a:r>
              <a:rPr lang="tr-TR" sz="2600" dirty="0" smtClean="0">
                <a:latin typeface="Trebuchet MS" pitchFamily="34" charset="0"/>
              </a:rPr>
              <a:t>400 </a:t>
            </a:r>
            <a:r>
              <a:rPr lang="tr-TR" sz="2600" dirty="0" smtClean="0">
                <a:latin typeface="Trebuchet MS" pitchFamily="34" charset="0"/>
                <a:sym typeface="Symbol"/>
              </a:rPr>
              <a:t></a:t>
            </a:r>
            <a:r>
              <a:rPr lang="tr-TR" sz="2600" dirty="0" smtClean="0">
                <a:latin typeface="Trebuchet MS" pitchFamily="34" charset="0"/>
              </a:rPr>
              <a:t>C üstünde şiddetli oksitlenme.</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187" b="11855"/>
          <a:stretch/>
        </p:blipFill>
        <p:spPr bwMode="auto">
          <a:xfrm>
            <a:off x="6507589" y="1412776"/>
            <a:ext cx="2401601"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497" y="1433526"/>
            <a:ext cx="1854000" cy="18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7589" y="3302743"/>
            <a:ext cx="2371912" cy="1776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853199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476672"/>
            <a:ext cx="8712968"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tantalyum</a:t>
            </a:r>
            <a:r>
              <a:rPr lang="tr-TR" sz="4400" dirty="0" smtClean="0">
                <a:solidFill>
                  <a:schemeClr val="accent2">
                    <a:lumMod val="50000"/>
                  </a:schemeClr>
                </a:solidFill>
                <a:latin typeface="Trebuchet MS" pitchFamily="34" charset="0"/>
              </a:rPr>
              <a:t> alaşımları</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23528" y="1240304"/>
            <a:ext cx="8568952" cy="4893647"/>
          </a:xfrm>
          <a:prstGeom prst="rect">
            <a:avLst/>
          </a:prstGeom>
          <a:noFill/>
        </p:spPr>
        <p:txBody>
          <a:bodyPr wrap="square" rtlCol="0">
            <a:spAutoFit/>
          </a:bodyPr>
          <a:lstStyle/>
          <a:p>
            <a:r>
              <a:rPr lang="tr-TR" sz="2600" dirty="0">
                <a:latin typeface="Trebuchet MS" pitchFamily="34" charset="0"/>
              </a:rPr>
              <a:t>En yaygın Ta alaşımları:</a:t>
            </a:r>
          </a:p>
          <a:p>
            <a:r>
              <a:rPr lang="tr-TR" sz="2600" dirty="0">
                <a:latin typeface="Trebuchet MS" pitchFamily="34" charset="0"/>
              </a:rPr>
              <a:t>Ta-10W</a:t>
            </a:r>
          </a:p>
          <a:p>
            <a:r>
              <a:rPr lang="tr-TR" sz="2600" dirty="0" smtClean="0">
                <a:latin typeface="Trebuchet MS" pitchFamily="34" charset="0"/>
              </a:rPr>
              <a:t>Ta-2.5W </a:t>
            </a:r>
            <a:r>
              <a:rPr lang="tr-TR" sz="2600" dirty="0" smtClean="0">
                <a:latin typeface="Trebuchet MS" pitchFamily="34" charset="0"/>
                <a:sym typeface="Symbol"/>
              </a:rPr>
              <a:t> </a:t>
            </a:r>
            <a:r>
              <a:rPr lang="tr-TR" sz="2600" dirty="0" smtClean="0">
                <a:latin typeface="Trebuchet MS" pitchFamily="34" charset="0"/>
              </a:rPr>
              <a:t>çok kolay şekillendirildikleri için ısı değiştiricilerinde kullanılır.</a:t>
            </a:r>
          </a:p>
          <a:p>
            <a:endParaRPr lang="tr-TR" sz="2600" dirty="0" smtClean="0">
              <a:latin typeface="Trebuchet MS" pitchFamily="34" charset="0"/>
            </a:endParaRPr>
          </a:p>
          <a:p>
            <a:r>
              <a:rPr lang="tr-TR" sz="2600" dirty="0" smtClean="0">
                <a:latin typeface="Trebuchet MS" pitchFamily="34" charset="0"/>
              </a:rPr>
              <a:t>Ta vücut doku ve sıvılarına karşı dayanıklıdır ve bu yüzden </a:t>
            </a:r>
            <a:r>
              <a:rPr lang="tr-TR" sz="2600" dirty="0" err="1" smtClean="0">
                <a:latin typeface="Trebuchet MS" pitchFamily="34" charset="0"/>
              </a:rPr>
              <a:t>implant</a:t>
            </a:r>
            <a:r>
              <a:rPr lang="tr-TR" sz="2600" dirty="0" smtClean="0">
                <a:latin typeface="Trebuchet MS" pitchFamily="34" charset="0"/>
              </a:rPr>
              <a:t> malzemelerinde ve ameliyat zımbalarında tercih edilir.</a:t>
            </a:r>
          </a:p>
          <a:p>
            <a:r>
              <a:rPr lang="tr-TR" sz="2600" dirty="0" smtClean="0">
                <a:latin typeface="Trebuchet MS" pitchFamily="34" charset="0"/>
              </a:rPr>
              <a:t>elastik modülü insan kemiğinkine çok yakındır.</a:t>
            </a:r>
          </a:p>
          <a:p>
            <a:r>
              <a:rPr lang="tr-TR" sz="2600" dirty="0" smtClean="0">
                <a:latin typeface="Trebuchet MS" pitchFamily="34" charset="0"/>
              </a:rPr>
              <a:t>Oksitlenme direncini arttırmak için kaplamalar geliştirilmiştir.</a:t>
            </a:r>
          </a:p>
          <a:p>
            <a:endParaRPr lang="tr-TR" sz="2600" dirty="0" smtClean="0">
              <a:latin typeface="Trebuchet MS" pitchFamily="34" charset="0"/>
            </a:endParaRPr>
          </a:p>
        </p:txBody>
      </p:sp>
    </p:spTree>
    <p:extLst>
      <p:ext uri="{BB962C8B-B14F-4D97-AF65-F5344CB8AC3E}">
        <p14:creationId xmlns:p14="http://schemas.microsoft.com/office/powerpoint/2010/main" val="99918854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79512" y="1047504"/>
            <a:ext cx="8784976" cy="5693866"/>
          </a:xfrm>
          <a:prstGeom prst="rect">
            <a:avLst/>
          </a:prstGeom>
          <a:noFill/>
          <a:ln w="9525">
            <a:noFill/>
            <a:miter lim="800000"/>
            <a:headEnd/>
            <a:tailEnd/>
          </a:ln>
          <a:effectLst/>
        </p:spPr>
        <p:txBody>
          <a:bodyPr wrap="square" anchor="ctr">
            <a:spAutoFit/>
          </a:bodyPr>
          <a:lstStyle/>
          <a:p>
            <a:pPr marL="457200" indent="-457200" algn="l">
              <a:buClr>
                <a:schemeClr val="bg2">
                  <a:lumMod val="50000"/>
                </a:schemeClr>
              </a:buClr>
              <a:buFont typeface="Trebuchet MS" panose="020B0603020202020204" pitchFamily="34" charset="0"/>
              <a:buChar char="●"/>
            </a:pPr>
            <a:r>
              <a:rPr lang="tr-TR" sz="2800" dirty="0" smtClean="0">
                <a:latin typeface="Trebuchet MS" pitchFamily="34" charset="0"/>
              </a:rPr>
              <a:t>HMK </a:t>
            </a:r>
            <a:r>
              <a:rPr lang="tr-TR" sz="2800" dirty="0" smtClean="0">
                <a:latin typeface="Trebuchet MS" pitchFamily="34" charset="0"/>
              </a:rPr>
              <a:t>kafes yapısına sahiptir. </a:t>
            </a:r>
          </a:p>
          <a:p>
            <a:pPr marL="457200" indent="-457200" algn="l">
              <a:buClr>
                <a:schemeClr val="bg2">
                  <a:lumMod val="50000"/>
                </a:schemeClr>
              </a:buClr>
              <a:buFont typeface="Trebuchet MS" panose="020B0603020202020204" pitchFamily="34" charset="0"/>
              <a:buChar char="●"/>
            </a:pPr>
            <a:r>
              <a:rPr lang="tr-TR" sz="2800" dirty="0" smtClean="0">
                <a:latin typeface="Trebuchet MS" pitchFamily="34" charset="0"/>
              </a:rPr>
              <a:t>Bütün sıcaklıklarda </a:t>
            </a:r>
            <a:r>
              <a:rPr lang="tr-TR" sz="2800" dirty="0" err="1" smtClean="0">
                <a:latin typeface="Trebuchet MS" pitchFamily="34" charset="0"/>
              </a:rPr>
              <a:t>sünekliği</a:t>
            </a:r>
            <a:r>
              <a:rPr lang="tr-TR" sz="2800" dirty="0" smtClean="0">
                <a:latin typeface="Trebuchet MS" pitchFamily="34" charset="0"/>
              </a:rPr>
              <a:t> iyidir.</a:t>
            </a:r>
          </a:p>
          <a:p>
            <a:pPr marL="457200" indent="-457200" algn="l">
              <a:buClr>
                <a:schemeClr val="bg2">
                  <a:lumMod val="50000"/>
                </a:schemeClr>
              </a:buClr>
              <a:buFont typeface="Trebuchet MS" panose="020B0603020202020204" pitchFamily="34" charset="0"/>
              <a:buChar char="●"/>
            </a:pPr>
            <a:r>
              <a:rPr lang="tr-TR" sz="2800" dirty="0" smtClean="0">
                <a:latin typeface="Trebuchet MS" pitchFamily="34" charset="0"/>
              </a:rPr>
              <a:t>Ağırdır; yoğunluğu çeliğinkinin 2 katı</a:t>
            </a:r>
          </a:p>
          <a:p>
            <a:pPr marL="457200" indent="-457200" algn="l">
              <a:buClr>
                <a:schemeClr val="bg2">
                  <a:lumMod val="50000"/>
                </a:schemeClr>
              </a:buClr>
              <a:buFont typeface="Trebuchet MS" panose="020B0603020202020204" pitchFamily="34" charset="0"/>
              <a:buChar char="●"/>
            </a:pPr>
            <a:r>
              <a:rPr lang="tr-TR" sz="2800" dirty="0" smtClean="0">
                <a:latin typeface="Trebuchet MS" pitchFamily="34" charset="0"/>
              </a:rPr>
              <a:t>Bir çok kimyasala karşı iyi korozyon direnci</a:t>
            </a:r>
          </a:p>
          <a:p>
            <a:pPr marL="457200" indent="-457200" algn="l">
              <a:buClr>
                <a:schemeClr val="bg2">
                  <a:lumMod val="50000"/>
                </a:schemeClr>
              </a:buClr>
              <a:buFont typeface="Trebuchet MS" panose="020B0603020202020204" pitchFamily="34" charset="0"/>
              <a:buChar char="●"/>
            </a:pPr>
            <a:r>
              <a:rPr lang="tr-TR" sz="2800" dirty="0" smtClean="0">
                <a:latin typeface="Trebuchet MS" pitchFamily="34" charset="0"/>
              </a:rPr>
              <a:t>300 </a:t>
            </a:r>
            <a:r>
              <a:rPr lang="tr-TR" sz="2800" dirty="0" smtClean="0">
                <a:latin typeface="Trebuchet MS" pitchFamily="34" charset="0"/>
                <a:sym typeface="Symbol"/>
              </a:rPr>
              <a:t></a:t>
            </a:r>
            <a:r>
              <a:rPr lang="tr-TR" sz="2800" dirty="0" smtClean="0">
                <a:latin typeface="Trebuchet MS" pitchFamily="34" charset="0"/>
              </a:rPr>
              <a:t>C </a:t>
            </a:r>
            <a:r>
              <a:rPr lang="tr-TR" sz="2800" dirty="0" smtClean="0">
                <a:latin typeface="Trebuchet MS" pitchFamily="34" charset="0"/>
              </a:rPr>
              <a:t>üstünde oksitlenir.</a:t>
            </a:r>
            <a:endParaRPr lang="en-US" sz="2800" dirty="0">
              <a:latin typeface="Trebuchet MS" pitchFamily="34" charset="0"/>
            </a:endParaRPr>
          </a:p>
          <a:p>
            <a:pPr marL="457200" indent="-457200" algn="l">
              <a:buClr>
                <a:schemeClr val="bg2">
                  <a:lumMod val="50000"/>
                </a:schemeClr>
              </a:buClr>
              <a:buFont typeface="Trebuchet MS" panose="020B0603020202020204" pitchFamily="34" charset="0"/>
              <a:buChar char="●"/>
            </a:pPr>
            <a:r>
              <a:rPr lang="tr-TR" sz="2800" dirty="0" smtClean="0">
                <a:latin typeface="Trebuchet MS" pitchFamily="34" charset="0"/>
              </a:rPr>
              <a:t>150 </a:t>
            </a:r>
            <a:r>
              <a:rPr lang="tr-TR" sz="2800" dirty="0" smtClean="0">
                <a:latin typeface="Trebuchet MS" pitchFamily="34" charset="0"/>
                <a:sym typeface="Symbol"/>
              </a:rPr>
              <a:t></a:t>
            </a:r>
            <a:r>
              <a:rPr lang="tr-TR" sz="2800" dirty="0" smtClean="0">
                <a:latin typeface="Trebuchet MS" pitchFamily="34" charset="0"/>
              </a:rPr>
              <a:t>C </a:t>
            </a:r>
            <a:r>
              <a:rPr lang="tr-TR" sz="2800" dirty="0" smtClean="0">
                <a:latin typeface="Trebuchet MS" pitchFamily="34" charset="0"/>
              </a:rPr>
              <a:t>üstünde </a:t>
            </a:r>
            <a:r>
              <a:rPr lang="tr-TR" sz="2800" dirty="0" err="1" smtClean="0">
                <a:latin typeface="Trebuchet MS" pitchFamily="34" charset="0"/>
              </a:rPr>
              <a:t>hidroflorik</a:t>
            </a:r>
            <a:r>
              <a:rPr lang="tr-TR" sz="2800" dirty="0" smtClean="0">
                <a:latin typeface="Trebuchet MS" pitchFamily="34" charset="0"/>
              </a:rPr>
              <a:t>, fosforik ve sülfürik asitten etkilenir</a:t>
            </a:r>
            <a:endParaRPr lang="en-US" sz="2800" dirty="0">
              <a:latin typeface="Trebuchet MS" pitchFamily="34" charset="0"/>
            </a:endParaRPr>
          </a:p>
          <a:p>
            <a:pPr marL="457200" indent="-457200" algn="l">
              <a:buClr>
                <a:schemeClr val="bg2">
                  <a:lumMod val="50000"/>
                </a:schemeClr>
              </a:buClr>
              <a:buFont typeface="Trebuchet MS" panose="020B0603020202020204" pitchFamily="34" charset="0"/>
              <a:buChar char="●"/>
            </a:pPr>
            <a:r>
              <a:rPr lang="tr-TR" sz="2800" dirty="0" smtClean="0">
                <a:latin typeface="Trebuchet MS" pitchFamily="34" charset="0"/>
              </a:rPr>
              <a:t>yüksek </a:t>
            </a:r>
            <a:r>
              <a:rPr lang="tr-TR" sz="2800" dirty="0" smtClean="0">
                <a:latin typeface="Trebuchet MS" pitchFamily="34" charset="0"/>
              </a:rPr>
              <a:t>sıcaklıklarda klor ve flor gazları ile C, H ve N ile reaksiyona girer.</a:t>
            </a:r>
          </a:p>
          <a:p>
            <a:pPr marL="457200" indent="-457200" algn="l">
              <a:buClr>
                <a:schemeClr val="bg2">
                  <a:lumMod val="50000"/>
                </a:schemeClr>
              </a:buClr>
              <a:buFont typeface="Trebuchet MS" panose="020B0603020202020204" pitchFamily="34" charset="0"/>
              <a:buChar char="●"/>
            </a:pPr>
            <a:r>
              <a:rPr lang="tr-TR" sz="2800" dirty="0" smtClean="0">
                <a:latin typeface="Trebuchet MS" pitchFamily="34" charset="0"/>
              </a:rPr>
              <a:t>çekme</a:t>
            </a:r>
            <a:r>
              <a:rPr lang="tr-TR" sz="2800" dirty="0" smtClean="0">
                <a:latin typeface="Trebuchet MS" pitchFamily="34" charset="0"/>
              </a:rPr>
              <a:t>:</a:t>
            </a:r>
            <a:endParaRPr lang="en-US" sz="2800" dirty="0">
              <a:latin typeface="Trebuchet MS" pitchFamily="34" charset="0"/>
            </a:endParaRPr>
          </a:p>
          <a:p>
            <a:pPr marL="457200" indent="-457200" algn="l">
              <a:buClr>
                <a:schemeClr val="bg2">
                  <a:lumMod val="50000"/>
                </a:schemeClr>
              </a:buClr>
              <a:buFont typeface="Trebuchet MS" panose="020B0603020202020204" pitchFamily="34" charset="0"/>
              <a:buChar char="●"/>
            </a:pPr>
            <a:r>
              <a:rPr lang="tr-TR" sz="2800" dirty="0" smtClean="0">
                <a:latin typeface="Trebuchet MS" pitchFamily="34" charset="0"/>
              </a:rPr>
              <a:t>çekme</a:t>
            </a:r>
            <a:r>
              <a:rPr lang="en-US" sz="2800" dirty="0" smtClean="0">
                <a:latin typeface="Trebuchet MS" pitchFamily="34" charset="0"/>
              </a:rPr>
              <a:t>=</a:t>
            </a:r>
            <a:r>
              <a:rPr lang="tr-TR" sz="2800" dirty="0" smtClean="0">
                <a:latin typeface="Trebuchet MS" pitchFamily="34" charset="0"/>
              </a:rPr>
              <a:t>207</a:t>
            </a:r>
            <a:r>
              <a:rPr lang="en-US" sz="2800" dirty="0" smtClean="0">
                <a:latin typeface="Trebuchet MS" pitchFamily="34" charset="0"/>
              </a:rPr>
              <a:t>-</a:t>
            </a:r>
            <a:r>
              <a:rPr lang="tr-TR" sz="2800" dirty="0" smtClean="0">
                <a:latin typeface="Trebuchet MS" pitchFamily="34" charset="0"/>
              </a:rPr>
              <a:t>345</a:t>
            </a:r>
            <a:r>
              <a:rPr lang="en-US" sz="2800" dirty="0" smtClean="0">
                <a:latin typeface="Trebuchet MS" pitchFamily="34" charset="0"/>
              </a:rPr>
              <a:t> </a:t>
            </a:r>
            <a:r>
              <a:rPr lang="tr-TR" sz="2800" dirty="0" err="1" smtClean="0">
                <a:latin typeface="Trebuchet MS" pitchFamily="34" charset="0"/>
              </a:rPr>
              <a:t>MPa</a:t>
            </a:r>
            <a:r>
              <a:rPr lang="en-US" sz="2800" dirty="0" smtClean="0">
                <a:latin typeface="Trebuchet MS" pitchFamily="34" charset="0"/>
              </a:rPr>
              <a:t>; </a:t>
            </a:r>
            <a:r>
              <a:rPr lang="tr-TR" sz="2800" dirty="0" smtClean="0">
                <a:latin typeface="Trebuchet MS" pitchFamily="34" charset="0"/>
              </a:rPr>
              <a:t>akma</a:t>
            </a:r>
            <a:r>
              <a:rPr lang="en-US" sz="2800" dirty="0" smtClean="0">
                <a:latin typeface="Trebuchet MS" pitchFamily="34" charset="0"/>
              </a:rPr>
              <a:t>=</a:t>
            </a:r>
            <a:r>
              <a:rPr lang="tr-TR" sz="2800" dirty="0" smtClean="0">
                <a:latin typeface="Trebuchet MS" pitchFamily="34" charset="0"/>
              </a:rPr>
              <a:t>165</a:t>
            </a:r>
            <a:r>
              <a:rPr lang="en-US" sz="2800" dirty="0" smtClean="0">
                <a:latin typeface="Trebuchet MS" pitchFamily="34" charset="0"/>
              </a:rPr>
              <a:t>-</a:t>
            </a:r>
            <a:r>
              <a:rPr lang="tr-TR" sz="2800" dirty="0" smtClean="0">
                <a:latin typeface="Trebuchet MS" pitchFamily="34" charset="0"/>
              </a:rPr>
              <a:t>220 </a:t>
            </a:r>
            <a:r>
              <a:rPr lang="tr-TR" sz="2800" dirty="0" err="1" smtClean="0">
                <a:latin typeface="Trebuchet MS" pitchFamily="34" charset="0"/>
              </a:rPr>
              <a:t>MPa</a:t>
            </a:r>
            <a:r>
              <a:rPr lang="en-US" sz="2800" dirty="0" smtClean="0">
                <a:latin typeface="Trebuchet MS" pitchFamily="34" charset="0"/>
              </a:rPr>
              <a:t>; </a:t>
            </a:r>
            <a:r>
              <a:rPr lang="tr-TR" sz="2800" dirty="0" smtClean="0">
                <a:latin typeface="Trebuchet MS" pitchFamily="34" charset="0"/>
              </a:rPr>
              <a:t>uzama</a:t>
            </a:r>
            <a:r>
              <a:rPr lang="en-US" sz="2800" dirty="0" smtClean="0">
                <a:latin typeface="Trebuchet MS" pitchFamily="34" charset="0"/>
              </a:rPr>
              <a:t>= </a:t>
            </a:r>
            <a:r>
              <a:rPr lang="en-US" sz="2800" dirty="0">
                <a:latin typeface="Trebuchet MS" pitchFamily="34" charset="0"/>
              </a:rPr>
              <a:t>20-30</a:t>
            </a:r>
            <a:r>
              <a:rPr lang="en-US" sz="2800" dirty="0" smtClean="0">
                <a:latin typeface="Trebuchet MS" pitchFamily="34" charset="0"/>
              </a:rPr>
              <a:t>%</a:t>
            </a:r>
            <a:endParaRPr lang="tr-TR" sz="2800" dirty="0" smtClean="0">
              <a:latin typeface="Trebuchet MS" pitchFamily="34" charset="0"/>
            </a:endParaRPr>
          </a:p>
          <a:p>
            <a:pPr marL="457200" indent="-457200" algn="l">
              <a:buClr>
                <a:schemeClr val="bg2">
                  <a:lumMod val="50000"/>
                </a:schemeClr>
              </a:buClr>
              <a:buFont typeface="Trebuchet MS" panose="020B0603020202020204" pitchFamily="34" charset="0"/>
              <a:buChar char="●"/>
            </a:pPr>
            <a:endParaRPr lang="en-US" sz="2800" dirty="0" smtClean="0">
              <a:latin typeface="Trebuchet MS" pitchFamily="34" charset="0"/>
            </a:endParaRPr>
          </a:p>
        </p:txBody>
      </p:sp>
      <p:sp>
        <p:nvSpPr>
          <p:cNvPr id="4" name="3 Metin kutusu"/>
          <p:cNvSpPr txBox="1"/>
          <p:nvPr/>
        </p:nvSpPr>
        <p:spPr>
          <a:xfrm>
            <a:off x="251520" y="211287"/>
            <a:ext cx="7848872"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tantalyum</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87346586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59024" y="1196752"/>
            <a:ext cx="8784976" cy="2246769"/>
          </a:xfrm>
          <a:prstGeom prst="rect">
            <a:avLst/>
          </a:prstGeom>
          <a:noFill/>
          <a:ln w="9525">
            <a:noFill/>
            <a:miter lim="800000"/>
            <a:headEnd/>
            <a:tailEnd/>
          </a:ln>
          <a:effectLst/>
        </p:spPr>
        <p:txBody>
          <a:bodyPr wrap="square" anchor="ctr">
            <a:spAutoFit/>
          </a:bodyPr>
          <a:lstStyle/>
          <a:p>
            <a:pPr algn="l"/>
            <a:endParaRPr lang="tr-TR" sz="2800" dirty="0" smtClean="0">
              <a:latin typeface="Trebuchet MS" pitchFamily="34" charset="0"/>
            </a:endParaRPr>
          </a:p>
          <a:p>
            <a:pPr algn="l"/>
            <a:r>
              <a:rPr lang="tr-TR" sz="2800" u="sng" dirty="0" smtClean="0">
                <a:latin typeface="Trebuchet MS" pitchFamily="34" charset="0"/>
              </a:rPr>
              <a:t>uygulamalar</a:t>
            </a:r>
          </a:p>
          <a:p>
            <a:pPr>
              <a:buFontTx/>
              <a:buChar char="•"/>
            </a:pPr>
            <a:r>
              <a:rPr lang="tr-TR" sz="2800" dirty="0" smtClean="0">
                <a:latin typeface="Trebuchet MS" pitchFamily="34" charset="0"/>
              </a:rPr>
              <a:t>Kimya sektörü</a:t>
            </a:r>
            <a:r>
              <a:rPr lang="en-US" sz="2800" dirty="0" smtClean="0">
                <a:latin typeface="Trebuchet MS" pitchFamily="34" charset="0"/>
              </a:rPr>
              <a:t> </a:t>
            </a:r>
          </a:p>
          <a:p>
            <a:pPr>
              <a:buFontTx/>
              <a:buChar char="•"/>
            </a:pPr>
            <a:r>
              <a:rPr lang="en-US" sz="2800" dirty="0" smtClean="0">
                <a:latin typeface="Trebuchet MS" pitchFamily="34" charset="0"/>
              </a:rPr>
              <a:t> </a:t>
            </a:r>
            <a:r>
              <a:rPr lang="en-US" sz="2800" dirty="0" err="1" smtClean="0">
                <a:latin typeface="Trebuchet MS" pitchFamily="34" charset="0"/>
              </a:rPr>
              <a:t>Ele</a:t>
            </a:r>
            <a:r>
              <a:rPr lang="tr-TR" sz="2800" dirty="0" err="1" smtClean="0">
                <a:latin typeface="Trebuchet MS" pitchFamily="34" charset="0"/>
              </a:rPr>
              <a:t>ktrik</a:t>
            </a:r>
            <a:r>
              <a:rPr lang="tr-TR" sz="2800" dirty="0" smtClean="0">
                <a:latin typeface="Trebuchet MS" pitchFamily="34" charset="0"/>
              </a:rPr>
              <a:t> </a:t>
            </a:r>
            <a:r>
              <a:rPr lang="tr-TR" sz="2800" dirty="0" err="1" smtClean="0">
                <a:latin typeface="Trebuchet MS" pitchFamily="34" charset="0"/>
              </a:rPr>
              <a:t>kapasitörleri</a:t>
            </a:r>
            <a:endParaRPr lang="tr-TR" sz="2800" dirty="0" smtClean="0">
              <a:latin typeface="Trebuchet MS" pitchFamily="34" charset="0"/>
            </a:endParaRPr>
          </a:p>
          <a:p>
            <a:pPr>
              <a:buFontTx/>
              <a:buChar char="•"/>
            </a:pPr>
            <a:r>
              <a:rPr lang="tr-TR" sz="2800" dirty="0" smtClean="0">
                <a:latin typeface="Trebuchet MS" pitchFamily="34" charset="0"/>
              </a:rPr>
              <a:t>Yüksek sıcaklık fırın </a:t>
            </a:r>
            <a:r>
              <a:rPr lang="tr-TR" sz="2800" dirty="0" err="1" smtClean="0">
                <a:latin typeface="Trebuchet MS" pitchFamily="34" charset="0"/>
              </a:rPr>
              <a:t>komponentleri</a:t>
            </a:r>
            <a:endParaRPr lang="en-US" sz="2800" dirty="0" smtClean="0">
              <a:latin typeface="Trebuchet MS" pitchFamily="34" charset="0"/>
            </a:endParaRPr>
          </a:p>
        </p:txBody>
      </p:sp>
      <p:sp>
        <p:nvSpPr>
          <p:cNvPr id="4" name="3 Metin kutusu"/>
          <p:cNvSpPr txBox="1"/>
          <p:nvPr/>
        </p:nvSpPr>
        <p:spPr>
          <a:xfrm>
            <a:off x="251520" y="211287"/>
            <a:ext cx="7848872"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tantalyum</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9291359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95536" y="392562"/>
            <a:ext cx="6372514" cy="769441"/>
          </a:xfrm>
          <a:prstGeom prst="rect">
            <a:avLst/>
          </a:prstGeom>
          <a:noFill/>
          <a:ln w="9525">
            <a:noFill/>
            <a:miter lim="800000"/>
            <a:headEnd/>
            <a:tailEnd/>
          </a:ln>
          <a:effectLst/>
        </p:spPr>
        <p:txBody>
          <a:bodyPr wrap="none" anchor="ctr">
            <a:spAutoFit/>
          </a:bodyPr>
          <a:lstStyle/>
          <a:p>
            <a:r>
              <a:rPr lang="en-US" sz="4400" dirty="0" err="1" smtClean="0">
                <a:solidFill>
                  <a:schemeClr val="accent2">
                    <a:lumMod val="50000"/>
                  </a:schemeClr>
                </a:solidFill>
                <a:latin typeface="Trebuchet MS" pitchFamily="34" charset="0"/>
              </a:rPr>
              <a:t>Tantal</a:t>
            </a:r>
            <a:r>
              <a:rPr lang="tr-TR" sz="4400" dirty="0" smtClean="0">
                <a:solidFill>
                  <a:schemeClr val="accent2">
                    <a:lumMod val="50000"/>
                  </a:schemeClr>
                </a:solidFill>
                <a:latin typeface="Trebuchet MS" pitchFamily="34" charset="0"/>
              </a:rPr>
              <a:t>y</a:t>
            </a:r>
            <a:r>
              <a:rPr lang="en-US" sz="4400" dirty="0" smtClean="0">
                <a:solidFill>
                  <a:schemeClr val="accent2">
                    <a:lumMod val="50000"/>
                  </a:schemeClr>
                </a:solidFill>
                <a:latin typeface="Trebuchet MS" pitchFamily="34" charset="0"/>
              </a:rPr>
              <a:t>um M</a:t>
            </a:r>
            <a:r>
              <a:rPr lang="tr-TR" sz="4400" dirty="0" err="1" smtClean="0">
                <a:solidFill>
                  <a:schemeClr val="accent2">
                    <a:lumMod val="50000"/>
                  </a:schemeClr>
                </a:solidFill>
                <a:latin typeface="Trebuchet MS" pitchFamily="34" charset="0"/>
              </a:rPr>
              <a:t>etal</a:t>
            </a:r>
            <a:r>
              <a:rPr lang="tr-TR" sz="4400" dirty="0" smtClean="0">
                <a:solidFill>
                  <a:schemeClr val="accent2">
                    <a:lumMod val="50000"/>
                  </a:schemeClr>
                </a:solidFill>
                <a:latin typeface="Trebuchet MS" pitchFamily="34" charset="0"/>
              </a:rPr>
              <a:t> üretimi</a:t>
            </a:r>
            <a:endParaRPr lang="en-US" sz="4400" dirty="0">
              <a:solidFill>
                <a:schemeClr val="accent2">
                  <a:lumMod val="50000"/>
                </a:schemeClr>
              </a:solidFill>
              <a:latin typeface="Trebuchet MS" pitchFamily="34" charset="0"/>
            </a:endParaRPr>
          </a:p>
        </p:txBody>
      </p:sp>
      <p:sp>
        <p:nvSpPr>
          <p:cNvPr id="32771" name="Text Box 3"/>
          <p:cNvSpPr txBox="1">
            <a:spLocks noChangeArrowheads="1"/>
          </p:cNvSpPr>
          <p:nvPr/>
        </p:nvSpPr>
        <p:spPr bwMode="auto">
          <a:xfrm>
            <a:off x="381000" y="1255400"/>
            <a:ext cx="8153400" cy="2677656"/>
          </a:xfrm>
          <a:prstGeom prst="rect">
            <a:avLst/>
          </a:prstGeom>
          <a:noFill/>
          <a:ln w="9525">
            <a:noFill/>
            <a:miter lim="800000"/>
            <a:headEnd/>
            <a:tailEnd/>
          </a:ln>
          <a:effectLst/>
        </p:spPr>
        <p:txBody>
          <a:bodyPr anchor="ctr">
            <a:spAutoFit/>
          </a:bodyPr>
          <a:lstStyle/>
          <a:p>
            <a:pPr algn="l"/>
            <a:r>
              <a:rPr lang="tr-TR" sz="2800" u="sng" dirty="0" smtClean="0">
                <a:latin typeface="Trebuchet MS" pitchFamily="34" charset="0"/>
              </a:rPr>
              <a:t>Toz </a:t>
            </a:r>
            <a:r>
              <a:rPr lang="tr-TR" sz="2800" u="sng" dirty="0" err="1" smtClean="0">
                <a:latin typeface="Trebuchet MS" pitchFamily="34" charset="0"/>
              </a:rPr>
              <a:t>metalurjisi</a:t>
            </a:r>
            <a:endParaRPr lang="en-US" sz="2800" dirty="0">
              <a:latin typeface="Trebuchet MS" pitchFamily="34" charset="0"/>
            </a:endParaRPr>
          </a:p>
          <a:p>
            <a:pPr algn="l">
              <a:buFontTx/>
              <a:buChar char="•"/>
            </a:pPr>
            <a:r>
              <a:rPr lang="en-US" sz="2800" dirty="0">
                <a:latin typeface="Trebuchet MS" pitchFamily="34" charset="0"/>
              </a:rPr>
              <a:t> </a:t>
            </a:r>
            <a:r>
              <a:rPr lang="tr-TR" sz="2800" dirty="0" smtClean="0">
                <a:latin typeface="Trebuchet MS" pitchFamily="34" charset="0"/>
              </a:rPr>
              <a:t>direnç kaynağı önerilmez çünkü kaynakta </a:t>
            </a:r>
            <a:r>
              <a:rPr lang="tr-TR" sz="2800" dirty="0" err="1" smtClean="0">
                <a:latin typeface="Trebuchet MS" pitchFamily="34" charset="0"/>
              </a:rPr>
              <a:t>porozite</a:t>
            </a:r>
            <a:r>
              <a:rPr lang="tr-TR" sz="2800" dirty="0" smtClean="0">
                <a:latin typeface="Trebuchet MS" pitchFamily="34" charset="0"/>
              </a:rPr>
              <a:t> fazla olacak.</a:t>
            </a:r>
          </a:p>
          <a:p>
            <a:r>
              <a:rPr lang="en-US" sz="2800" u="sng" dirty="0" smtClean="0">
                <a:latin typeface="Trebuchet MS" pitchFamily="34" charset="0"/>
              </a:rPr>
              <a:t>V</a:t>
            </a:r>
            <a:r>
              <a:rPr lang="tr-TR" sz="2800" u="sng" dirty="0" err="1" smtClean="0">
                <a:latin typeface="Trebuchet MS" pitchFamily="34" charset="0"/>
              </a:rPr>
              <a:t>akum</a:t>
            </a:r>
            <a:r>
              <a:rPr lang="tr-TR" sz="2800" u="sng" dirty="0" smtClean="0">
                <a:latin typeface="Trebuchet MS" pitchFamily="34" charset="0"/>
              </a:rPr>
              <a:t> ark ergitme</a:t>
            </a:r>
            <a:r>
              <a:rPr lang="en-US" sz="2800" u="sng" dirty="0" smtClean="0">
                <a:latin typeface="Trebuchet MS" pitchFamily="34" charset="0"/>
              </a:rPr>
              <a:t> &amp; </a:t>
            </a:r>
            <a:r>
              <a:rPr lang="en-US" sz="2800" u="sng" dirty="0" err="1" smtClean="0">
                <a:latin typeface="Trebuchet MS" pitchFamily="34" charset="0"/>
              </a:rPr>
              <a:t>Ele</a:t>
            </a:r>
            <a:r>
              <a:rPr lang="tr-TR" sz="2800" u="sng" dirty="0" smtClean="0">
                <a:latin typeface="Trebuchet MS" pitchFamily="34" charset="0"/>
              </a:rPr>
              <a:t>k</a:t>
            </a:r>
            <a:r>
              <a:rPr lang="en-US" sz="2800" u="sng" dirty="0" err="1" smtClean="0">
                <a:latin typeface="Trebuchet MS" pitchFamily="34" charset="0"/>
              </a:rPr>
              <a:t>tron</a:t>
            </a:r>
            <a:r>
              <a:rPr lang="en-US" sz="2800" u="sng" dirty="0" smtClean="0">
                <a:latin typeface="Trebuchet MS" pitchFamily="34" charset="0"/>
              </a:rPr>
              <a:t> </a:t>
            </a:r>
            <a:r>
              <a:rPr lang="tr-TR" sz="2800" u="sng" dirty="0" smtClean="0">
                <a:latin typeface="Trebuchet MS" pitchFamily="34" charset="0"/>
              </a:rPr>
              <a:t>demet ergitme</a:t>
            </a:r>
            <a:endParaRPr lang="en-US" sz="2800" dirty="0" smtClean="0">
              <a:latin typeface="Trebuchet MS" pitchFamily="34" charset="0"/>
            </a:endParaRPr>
          </a:p>
          <a:p>
            <a:pPr>
              <a:buFontTx/>
              <a:buChar char="•"/>
            </a:pPr>
            <a:r>
              <a:rPr lang="en-US" sz="2800" dirty="0" smtClean="0">
                <a:latin typeface="Trebuchet MS" pitchFamily="34" charset="0"/>
              </a:rPr>
              <a:t> </a:t>
            </a:r>
            <a:r>
              <a:rPr lang="tr-TR" sz="2800" dirty="0" smtClean="0">
                <a:latin typeface="Trebuchet MS" pitchFamily="34" charset="0"/>
              </a:rPr>
              <a:t>direnç kaynağına uygun</a:t>
            </a:r>
            <a:endParaRPr lang="en-US" sz="2800" dirty="0" smtClean="0">
              <a:latin typeface="Trebuchet MS" pitchFamily="34" charset="0"/>
            </a:endParaRPr>
          </a:p>
          <a:p>
            <a:pPr algn="l">
              <a:buFontTx/>
              <a:buChar char="•"/>
            </a:pPr>
            <a:endParaRPr lang="en-US" sz="2800" dirty="0">
              <a:latin typeface="Trebuchet MS" pitchFamily="34" charset="0"/>
            </a:endParaRPr>
          </a:p>
        </p:txBody>
      </p:sp>
    </p:spTree>
    <p:extLst>
      <p:ext uri="{BB962C8B-B14F-4D97-AF65-F5344CB8AC3E}">
        <p14:creationId xmlns:p14="http://schemas.microsoft.com/office/powerpoint/2010/main" val="42008641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23528" y="643335"/>
            <a:ext cx="5417124" cy="769441"/>
          </a:xfrm>
          <a:prstGeom prst="rect">
            <a:avLst/>
          </a:prstGeom>
          <a:noFill/>
          <a:ln w="9525">
            <a:noFill/>
            <a:miter lim="800000"/>
            <a:headEnd/>
            <a:tailEnd/>
          </a:ln>
          <a:effectLst/>
        </p:spPr>
        <p:txBody>
          <a:bodyPr wrap="none" anchor="ctr">
            <a:spAutoFit/>
          </a:bodyPr>
          <a:lstStyle/>
          <a:p>
            <a:r>
              <a:rPr lang="en-US" sz="4400" dirty="0" err="1" smtClean="0">
                <a:solidFill>
                  <a:schemeClr val="accent2">
                    <a:lumMod val="50000"/>
                  </a:schemeClr>
                </a:solidFill>
                <a:latin typeface="Trebuchet MS" pitchFamily="34" charset="0"/>
              </a:rPr>
              <a:t>Tantal</a:t>
            </a:r>
            <a:r>
              <a:rPr lang="tr-TR" sz="4400" dirty="0" smtClean="0">
                <a:solidFill>
                  <a:schemeClr val="accent2">
                    <a:lumMod val="50000"/>
                  </a:schemeClr>
                </a:solidFill>
                <a:latin typeface="Trebuchet MS" pitchFamily="34" charset="0"/>
              </a:rPr>
              <a:t>y</a:t>
            </a:r>
            <a:r>
              <a:rPr lang="en-US" sz="4400" dirty="0" smtClean="0">
                <a:solidFill>
                  <a:schemeClr val="accent2">
                    <a:lumMod val="50000"/>
                  </a:schemeClr>
                </a:solidFill>
                <a:latin typeface="Trebuchet MS" pitchFamily="34" charset="0"/>
              </a:rPr>
              <a:t>um </a:t>
            </a:r>
            <a:r>
              <a:rPr lang="tr-TR" sz="4400" dirty="0" smtClean="0">
                <a:solidFill>
                  <a:schemeClr val="accent2">
                    <a:lumMod val="50000"/>
                  </a:schemeClr>
                </a:solidFill>
                <a:latin typeface="Trebuchet MS" pitchFamily="34" charset="0"/>
              </a:rPr>
              <a:t>alaşımları</a:t>
            </a:r>
            <a:endParaRPr lang="en-US" sz="4400" dirty="0">
              <a:solidFill>
                <a:schemeClr val="accent2">
                  <a:lumMod val="50000"/>
                </a:schemeClr>
              </a:solidFill>
              <a:latin typeface="Trebuchet MS"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3655873204"/>
              </p:ext>
            </p:extLst>
          </p:nvPr>
        </p:nvGraphicFramePr>
        <p:xfrm>
          <a:off x="395536" y="1628800"/>
          <a:ext cx="8424936" cy="3627120"/>
        </p:xfrm>
        <a:graphic>
          <a:graphicData uri="http://schemas.openxmlformats.org/drawingml/2006/table">
            <a:tbl>
              <a:tblPr firstRow="1" bandRow="1">
                <a:tableStyleId>{5C22544A-7EE6-4342-B048-85BDC9FD1C3A}</a:tableStyleId>
              </a:tblPr>
              <a:tblGrid>
                <a:gridCol w="2160240"/>
                <a:gridCol w="6264696"/>
              </a:tblGrid>
              <a:tr h="370840">
                <a:tc>
                  <a:txBody>
                    <a:bodyPr/>
                    <a:lstStyle/>
                    <a:p>
                      <a:r>
                        <a:rPr lang="tr-TR" sz="2800" dirty="0" smtClean="0">
                          <a:latin typeface="Trebuchet MS" panose="020B0603020202020204" pitchFamily="34" charset="0"/>
                        </a:rPr>
                        <a:t>alaşım</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bileşim</a:t>
                      </a:r>
                      <a:endParaRPr lang="tr-TR" sz="2800" dirty="0">
                        <a:latin typeface="Trebuchet MS" panose="020B0603020202020204" pitchFamily="34" charset="0"/>
                      </a:endParaRPr>
                    </a:p>
                  </a:txBody>
                  <a:tcPr/>
                </a:tc>
              </a:tr>
              <a:tr h="370840">
                <a:tc>
                  <a:txBody>
                    <a:bodyPr/>
                    <a:lstStyle/>
                    <a:p>
                      <a:r>
                        <a:rPr lang="tr-TR" sz="2800" dirty="0" smtClean="0">
                          <a:latin typeface="Trebuchet MS" panose="020B0603020202020204" pitchFamily="34" charset="0"/>
                        </a:rPr>
                        <a:t>KBI-10</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97.5 Ta-2.5W</a:t>
                      </a:r>
                      <a:endParaRPr lang="tr-TR" sz="2800" dirty="0">
                        <a:latin typeface="Trebuchet MS" panose="020B0603020202020204" pitchFamily="34" charset="0"/>
                      </a:endParaRPr>
                    </a:p>
                  </a:txBody>
                  <a:tcPr/>
                </a:tc>
              </a:tr>
              <a:tr h="370840">
                <a:tc>
                  <a:txBody>
                    <a:bodyPr/>
                    <a:lstStyle/>
                    <a:p>
                      <a:r>
                        <a:rPr lang="tr-TR" sz="2800" dirty="0" smtClean="0">
                          <a:latin typeface="Trebuchet MS" panose="020B0603020202020204" pitchFamily="34" charset="0"/>
                        </a:rPr>
                        <a:t>Ta-10W</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90T-10W</a:t>
                      </a:r>
                      <a:endParaRPr lang="tr-TR" sz="2800" dirty="0">
                        <a:latin typeface="Trebuchet MS" panose="020B0603020202020204" pitchFamily="34" charset="0"/>
                      </a:endParaRPr>
                    </a:p>
                  </a:txBody>
                  <a:tcPr/>
                </a:tc>
              </a:tr>
              <a:tr h="370840">
                <a:tc>
                  <a:txBody>
                    <a:bodyPr/>
                    <a:lstStyle/>
                    <a:p>
                      <a:r>
                        <a:rPr lang="tr-TR" sz="2800" dirty="0" smtClean="0">
                          <a:latin typeface="Trebuchet MS" panose="020B0603020202020204" pitchFamily="34" charset="0"/>
                        </a:rPr>
                        <a:t>FS-63</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97.4Ta-2.5W-0.15Nb</a:t>
                      </a:r>
                      <a:endParaRPr lang="tr-TR" sz="2800" dirty="0">
                        <a:latin typeface="Trebuchet MS" panose="020B0603020202020204" pitchFamily="34" charset="0"/>
                      </a:endParaRPr>
                    </a:p>
                  </a:txBody>
                  <a:tcPr/>
                </a:tc>
              </a:tr>
              <a:tr h="370840">
                <a:tc>
                  <a:txBody>
                    <a:bodyPr/>
                    <a:lstStyle/>
                    <a:p>
                      <a:r>
                        <a:rPr lang="tr-TR" sz="2800" dirty="0" smtClean="0">
                          <a:latin typeface="Trebuchet MS" panose="020B0603020202020204" pitchFamily="34" charset="0"/>
                        </a:rPr>
                        <a:t>T-111</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90Ta-8W-2Hf</a:t>
                      </a:r>
                      <a:endParaRPr lang="tr-TR" sz="2800" dirty="0">
                        <a:latin typeface="Trebuchet MS" panose="020B0603020202020204" pitchFamily="34" charset="0"/>
                      </a:endParaRPr>
                    </a:p>
                  </a:txBody>
                  <a:tcPr/>
                </a:tc>
              </a:tr>
              <a:tr h="370840">
                <a:tc>
                  <a:txBody>
                    <a:bodyPr/>
                    <a:lstStyle/>
                    <a:p>
                      <a:r>
                        <a:rPr lang="tr-TR" sz="2800" dirty="0" smtClean="0">
                          <a:latin typeface="Trebuchet MS" panose="020B0603020202020204" pitchFamily="34" charset="0"/>
                        </a:rPr>
                        <a:t>T-222</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87.5Ta-10W-2.5Hf-0.01C</a:t>
                      </a:r>
                      <a:endParaRPr lang="tr-TR" sz="2800" dirty="0">
                        <a:latin typeface="Trebuchet MS" panose="020B0603020202020204" pitchFamily="34" charset="0"/>
                      </a:endParaRPr>
                    </a:p>
                  </a:txBody>
                  <a:tcPr/>
                </a:tc>
              </a:tr>
              <a:tr h="370840">
                <a:tc>
                  <a:txBody>
                    <a:bodyPr/>
                    <a:lstStyle/>
                    <a:p>
                      <a:r>
                        <a:rPr lang="tr-TR" sz="2800" dirty="0" smtClean="0">
                          <a:latin typeface="Trebuchet MS" panose="020B0603020202020204" pitchFamily="34" charset="0"/>
                        </a:rPr>
                        <a:t>Astar 811C</a:t>
                      </a:r>
                      <a:endParaRPr lang="tr-TR" sz="2800" dirty="0">
                        <a:latin typeface="Trebuchet MS" panose="020B0603020202020204" pitchFamily="34" charset="0"/>
                      </a:endParaRPr>
                    </a:p>
                  </a:txBody>
                  <a:tcPr/>
                </a:tc>
                <a:tc>
                  <a:txBody>
                    <a:bodyPr/>
                    <a:lstStyle/>
                    <a:p>
                      <a:r>
                        <a:rPr lang="tr-TR" sz="2800" dirty="0" smtClean="0">
                          <a:latin typeface="Trebuchet MS" panose="020B0603020202020204" pitchFamily="34" charset="0"/>
                        </a:rPr>
                        <a:t>90.3Ta-8W-1Re-0.7Hf-0.025C</a:t>
                      </a:r>
                      <a:endParaRPr lang="tr-TR" sz="2800" dirty="0">
                        <a:latin typeface="Trebuchet MS" panose="020B0603020202020204" pitchFamily="34" charset="0"/>
                      </a:endParaRPr>
                    </a:p>
                  </a:txBody>
                  <a:tcPr/>
                </a:tc>
              </a:tr>
            </a:tbl>
          </a:graphicData>
        </a:graphic>
      </p:graphicFrame>
    </p:spTree>
    <p:extLst>
      <p:ext uri="{BB962C8B-B14F-4D97-AF65-F5344CB8AC3E}">
        <p14:creationId xmlns:p14="http://schemas.microsoft.com/office/powerpoint/2010/main" val="52002046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548680"/>
            <a:ext cx="8712968"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rhenium</a:t>
            </a:r>
            <a:r>
              <a:rPr lang="tr-TR" sz="4400" dirty="0" smtClean="0">
                <a:solidFill>
                  <a:schemeClr val="accent2">
                    <a:lumMod val="50000"/>
                  </a:schemeClr>
                </a:solidFill>
                <a:latin typeface="Trebuchet MS" pitchFamily="34" charset="0"/>
              </a:rPr>
              <a:t> alaşımları</a:t>
            </a:r>
            <a:endParaRPr lang="tr-TR" sz="4400" dirty="0">
              <a:solidFill>
                <a:schemeClr val="accent2">
                  <a:lumMod val="50000"/>
                </a:schemeClr>
              </a:solidFill>
              <a:latin typeface="Trebuchet MS" pitchFamily="34" charset="0"/>
            </a:endParaRPr>
          </a:p>
        </p:txBody>
      </p:sp>
      <p:sp>
        <p:nvSpPr>
          <p:cNvPr id="7" name="6 Metin kutusu"/>
          <p:cNvSpPr txBox="1"/>
          <p:nvPr/>
        </p:nvSpPr>
        <p:spPr>
          <a:xfrm>
            <a:off x="179512" y="1268760"/>
            <a:ext cx="8856984" cy="5293757"/>
          </a:xfrm>
          <a:prstGeom prst="rect">
            <a:avLst/>
          </a:prstGeom>
          <a:noFill/>
        </p:spPr>
        <p:txBody>
          <a:bodyPr wrap="square" rtlCol="0">
            <a:spAutoFit/>
          </a:bodyPr>
          <a:lstStyle/>
          <a:p>
            <a:r>
              <a:rPr lang="tr-TR" sz="2600" dirty="0" smtClean="0">
                <a:latin typeface="Trebuchet MS" pitchFamily="34" charset="0"/>
              </a:rPr>
              <a:t>Atom numarası: 75</a:t>
            </a:r>
          </a:p>
          <a:p>
            <a:r>
              <a:rPr lang="tr-TR" sz="2600" dirty="0" smtClean="0">
                <a:latin typeface="Trebuchet MS" pitchFamily="34" charset="0"/>
              </a:rPr>
              <a:t>Atom ağırlığı: 186.21 g/</a:t>
            </a:r>
            <a:r>
              <a:rPr lang="tr-TR" sz="2600" dirty="0" err="1" smtClean="0">
                <a:latin typeface="Trebuchet MS" pitchFamily="34" charset="0"/>
              </a:rPr>
              <a:t>mol</a:t>
            </a:r>
            <a:endParaRPr lang="tr-TR" sz="2600" dirty="0" smtClean="0">
              <a:latin typeface="Trebuchet MS" pitchFamily="34" charset="0"/>
            </a:endParaRPr>
          </a:p>
          <a:p>
            <a:r>
              <a:rPr lang="tr-TR" sz="2600" dirty="0" smtClean="0">
                <a:latin typeface="Trebuchet MS" pitchFamily="34" charset="0"/>
              </a:rPr>
              <a:t>Ergime noktası: 3180 </a:t>
            </a:r>
            <a:r>
              <a:rPr lang="tr-TR" sz="2600" dirty="0" smtClean="0">
                <a:latin typeface="Trebuchet MS" pitchFamily="34" charset="0"/>
                <a:sym typeface="Symbol"/>
              </a:rPr>
              <a:t></a:t>
            </a:r>
            <a:r>
              <a:rPr lang="tr-TR" sz="2600" dirty="0" smtClean="0">
                <a:latin typeface="Trebuchet MS" pitchFamily="34" charset="0"/>
              </a:rPr>
              <a:t>C</a:t>
            </a:r>
          </a:p>
          <a:p>
            <a:r>
              <a:rPr lang="tr-TR" sz="2600" dirty="0" smtClean="0">
                <a:latin typeface="Trebuchet MS" pitchFamily="34" charset="0"/>
              </a:rPr>
              <a:t>Yoğunluk: 21.04 g/cm</a:t>
            </a:r>
            <a:r>
              <a:rPr lang="tr-TR" sz="2600" baseline="30000" dirty="0" smtClean="0">
                <a:latin typeface="Trebuchet MS" pitchFamily="34" charset="0"/>
              </a:rPr>
              <a:t>3</a:t>
            </a:r>
          </a:p>
          <a:p>
            <a:r>
              <a:rPr lang="tr-TR" sz="2600" dirty="0" smtClean="0">
                <a:latin typeface="Trebuchet MS" pitchFamily="34" charset="0"/>
              </a:rPr>
              <a:t>E: 469 </a:t>
            </a:r>
            <a:r>
              <a:rPr lang="tr-TR" sz="2600" dirty="0" err="1" smtClean="0">
                <a:latin typeface="Trebuchet MS" pitchFamily="34" charset="0"/>
              </a:rPr>
              <a:t>GPa</a:t>
            </a:r>
            <a:endParaRPr lang="tr-TR" sz="2600" dirty="0" smtClean="0">
              <a:latin typeface="Trebuchet MS" pitchFamily="34" charset="0"/>
            </a:endParaRPr>
          </a:p>
          <a:p>
            <a:r>
              <a:rPr lang="tr-TR" sz="2600" dirty="0" smtClean="0">
                <a:latin typeface="Trebuchet MS" pitchFamily="34" charset="0"/>
              </a:rPr>
              <a:t>Kafes yapısı: HCP</a:t>
            </a:r>
          </a:p>
          <a:p>
            <a:r>
              <a:rPr lang="tr-TR" sz="2600" dirty="0" smtClean="0">
                <a:latin typeface="Trebuchet MS" pitchFamily="34" charset="0"/>
              </a:rPr>
              <a:t>Re ve alaşımları çok </a:t>
            </a:r>
            <a:r>
              <a:rPr lang="tr-TR" sz="2600" dirty="0" err="1" smtClean="0">
                <a:latin typeface="Trebuchet MS" pitchFamily="34" charset="0"/>
              </a:rPr>
              <a:t>sünektir</a:t>
            </a:r>
            <a:r>
              <a:rPr lang="tr-TR" sz="2600" dirty="0" smtClean="0">
                <a:latin typeface="Trebuchet MS" pitchFamily="34" charset="0"/>
              </a:rPr>
              <a:t>.</a:t>
            </a:r>
          </a:p>
          <a:p>
            <a:r>
              <a:rPr lang="tr-TR" sz="2600" dirty="0" err="1" smtClean="0">
                <a:latin typeface="Trebuchet MS" pitchFamily="34" charset="0"/>
              </a:rPr>
              <a:t>Mo</a:t>
            </a:r>
            <a:r>
              <a:rPr lang="tr-TR" sz="2600" dirty="0" smtClean="0">
                <a:latin typeface="Trebuchet MS" pitchFamily="34" charset="0"/>
              </a:rPr>
              <a:t> ve W alaşımlarına sünelik sağlaması için ilave edilir.</a:t>
            </a:r>
          </a:p>
          <a:p>
            <a:r>
              <a:rPr lang="tr-TR" sz="2600" dirty="0" smtClean="0">
                <a:latin typeface="Trebuchet MS" pitchFamily="34" charset="0"/>
              </a:rPr>
              <a:t>Re karbür yapmaz.</a:t>
            </a:r>
          </a:p>
          <a:p>
            <a:r>
              <a:rPr lang="tr-TR" sz="2600" dirty="0" smtClean="0">
                <a:latin typeface="Trebuchet MS" pitchFamily="34" charset="0"/>
              </a:rPr>
              <a:t>Yüksek ergime noktasına karşın, Al, </a:t>
            </a:r>
            <a:r>
              <a:rPr lang="tr-TR" sz="2600" dirty="0" err="1" smtClean="0">
                <a:latin typeface="Trebuchet MS" pitchFamily="34" charset="0"/>
              </a:rPr>
              <a:t>Fe</a:t>
            </a:r>
            <a:r>
              <a:rPr lang="tr-TR" sz="2600" dirty="0" smtClean="0">
                <a:latin typeface="Trebuchet MS" pitchFamily="34" charset="0"/>
              </a:rPr>
              <a:t> veya </a:t>
            </a:r>
            <a:r>
              <a:rPr lang="tr-TR" sz="2600" dirty="0" err="1" smtClean="0">
                <a:latin typeface="Trebuchet MS" pitchFamily="34" charset="0"/>
              </a:rPr>
              <a:t>Ni</a:t>
            </a:r>
            <a:r>
              <a:rPr lang="tr-TR" sz="2600" dirty="0" smtClean="0">
                <a:latin typeface="Trebuchet MS" pitchFamily="34" charset="0"/>
              </a:rPr>
              <a:t> sıvıları ile temas etmemelidir; bu metaller </a:t>
            </a:r>
            <a:r>
              <a:rPr lang="tr-TR" sz="2600" dirty="0" err="1" smtClean="0">
                <a:latin typeface="Trebuchet MS" pitchFamily="34" charset="0"/>
              </a:rPr>
              <a:t>Re’u</a:t>
            </a:r>
            <a:r>
              <a:rPr lang="tr-TR" sz="2600" dirty="0" smtClean="0">
                <a:latin typeface="Trebuchet MS" pitchFamily="34" charset="0"/>
              </a:rPr>
              <a:t> çözer.</a:t>
            </a:r>
          </a:p>
          <a:p>
            <a:r>
              <a:rPr lang="tr-TR" sz="2600" dirty="0" smtClean="0">
                <a:latin typeface="Trebuchet MS" pitchFamily="34" charset="0"/>
              </a:rPr>
              <a:t>Re 600 </a:t>
            </a:r>
            <a:r>
              <a:rPr lang="tr-TR" sz="2600" dirty="0" smtClean="0">
                <a:latin typeface="Trebuchet MS" pitchFamily="34" charset="0"/>
                <a:sym typeface="Symbol"/>
              </a:rPr>
              <a:t></a:t>
            </a:r>
            <a:r>
              <a:rPr lang="tr-TR" sz="2600" dirty="0" smtClean="0">
                <a:latin typeface="Trebuchet MS" pitchFamily="34" charset="0"/>
              </a:rPr>
              <a:t>C üstündeki sıcaklıklarda Re</a:t>
            </a:r>
            <a:r>
              <a:rPr lang="tr-TR" sz="2600" baseline="-25000" dirty="0" smtClean="0">
                <a:latin typeface="Trebuchet MS" pitchFamily="34" charset="0"/>
              </a:rPr>
              <a:t>2</a:t>
            </a:r>
            <a:r>
              <a:rPr lang="tr-TR" sz="2600" dirty="0" smtClean="0">
                <a:latin typeface="Trebuchet MS" pitchFamily="34" charset="0"/>
              </a:rPr>
              <a:t>O</a:t>
            </a:r>
            <a:r>
              <a:rPr lang="tr-TR" sz="2600" baseline="-25000" dirty="0" smtClean="0">
                <a:latin typeface="Trebuchet MS" pitchFamily="34" charset="0"/>
              </a:rPr>
              <a:t>7</a:t>
            </a:r>
            <a:r>
              <a:rPr lang="tr-TR" sz="2600" dirty="0" smtClean="0">
                <a:latin typeface="Trebuchet MS" pitchFamily="34" charset="0"/>
              </a:rPr>
              <a:t> oluşumu ile aşırı şekilde oksitlenir. Re</a:t>
            </a:r>
            <a:r>
              <a:rPr lang="tr-TR" sz="2600" baseline="-25000" dirty="0" smtClean="0">
                <a:latin typeface="Trebuchet MS" pitchFamily="34" charset="0"/>
              </a:rPr>
              <a:t>2</a:t>
            </a:r>
            <a:r>
              <a:rPr lang="tr-TR" sz="2600" dirty="0" smtClean="0">
                <a:latin typeface="Trebuchet MS" pitchFamily="34" charset="0"/>
              </a:rPr>
              <a:t>O</a:t>
            </a:r>
            <a:r>
              <a:rPr lang="tr-TR" sz="2600" baseline="-25000" dirty="0" smtClean="0">
                <a:latin typeface="Trebuchet MS" pitchFamily="34" charset="0"/>
              </a:rPr>
              <a:t>7</a:t>
            </a:r>
            <a:r>
              <a:rPr lang="tr-TR" sz="2600" dirty="0" smtClean="0">
                <a:latin typeface="Trebuchet MS" pitchFamily="34" charset="0"/>
              </a:rPr>
              <a:t> 297</a:t>
            </a:r>
            <a:r>
              <a:rPr lang="tr-TR" sz="2600" dirty="0" smtClean="0">
                <a:latin typeface="Trebuchet MS" pitchFamily="34" charset="0"/>
                <a:sym typeface="Symbol"/>
              </a:rPr>
              <a:t></a:t>
            </a:r>
            <a:r>
              <a:rPr lang="tr-TR" sz="2600" dirty="0" smtClean="0">
                <a:latin typeface="Trebuchet MS" pitchFamily="34" charset="0"/>
              </a:rPr>
              <a:t>C’de erir ve 353 </a:t>
            </a:r>
            <a:r>
              <a:rPr lang="tr-TR" sz="2600" dirty="0" smtClean="0">
                <a:latin typeface="Trebuchet MS" pitchFamily="34" charset="0"/>
                <a:sym typeface="Symbol"/>
              </a:rPr>
              <a:t></a:t>
            </a:r>
            <a:r>
              <a:rPr lang="tr-TR" sz="2600" dirty="0" smtClean="0">
                <a:latin typeface="Trebuchet MS" pitchFamily="34" charset="0"/>
              </a:rPr>
              <a:t>C’de</a:t>
            </a:r>
            <a:r>
              <a:rPr lang="tr-TR" sz="2600" dirty="0">
                <a:latin typeface="Trebuchet MS" pitchFamily="34" charset="0"/>
              </a:rPr>
              <a:t> </a:t>
            </a:r>
            <a:r>
              <a:rPr lang="tr-TR" sz="2600" dirty="0" smtClean="0">
                <a:latin typeface="Trebuchet MS" pitchFamily="34" charset="0"/>
              </a:rPr>
              <a:t>kaynar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318121"/>
            <a:ext cx="3240360" cy="2038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8161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593725" y="224882"/>
            <a:ext cx="2436886" cy="769441"/>
          </a:xfrm>
          <a:prstGeom prst="rect">
            <a:avLst/>
          </a:prstGeom>
          <a:noFill/>
          <a:ln w="9525">
            <a:noFill/>
            <a:miter lim="800000"/>
            <a:headEnd/>
            <a:tailEnd/>
          </a:ln>
          <a:effectLst/>
        </p:spPr>
        <p:txBody>
          <a:bodyPr wrap="none" anchor="ctr">
            <a:spAutoFit/>
          </a:bodyPr>
          <a:lstStyle/>
          <a:p>
            <a:pPr algn="l"/>
            <a:r>
              <a:rPr lang="en-US" sz="4400" dirty="0">
                <a:solidFill>
                  <a:schemeClr val="accent2">
                    <a:lumMod val="50000"/>
                  </a:schemeClr>
                </a:solidFill>
                <a:latin typeface="Trebuchet MS" pitchFamily="34" charset="0"/>
              </a:rPr>
              <a:t>Rhenium</a:t>
            </a:r>
          </a:p>
        </p:txBody>
      </p:sp>
      <p:sp>
        <p:nvSpPr>
          <p:cNvPr id="40963" name="Text Box 3"/>
          <p:cNvSpPr txBox="1">
            <a:spLocks noChangeArrowheads="1"/>
          </p:cNvSpPr>
          <p:nvPr/>
        </p:nvSpPr>
        <p:spPr bwMode="auto">
          <a:xfrm>
            <a:off x="323528" y="1196752"/>
            <a:ext cx="8458200" cy="5262979"/>
          </a:xfrm>
          <a:prstGeom prst="rect">
            <a:avLst/>
          </a:prstGeom>
          <a:noFill/>
          <a:ln w="9525">
            <a:noFill/>
            <a:miter lim="800000"/>
            <a:headEnd/>
            <a:tailEnd/>
          </a:ln>
          <a:effectLst/>
        </p:spPr>
        <p:txBody>
          <a:bodyPr wrap="square" anchor="ctr">
            <a:spAutoFit/>
          </a:bodyPr>
          <a:lstStyle/>
          <a:p>
            <a:pPr algn="l">
              <a:buFontTx/>
              <a:buChar char="•"/>
            </a:pPr>
            <a:r>
              <a:rPr lang="en-US" sz="2400" dirty="0">
                <a:latin typeface="Trebuchet MS" pitchFamily="34" charset="0"/>
              </a:rPr>
              <a:t> {</a:t>
            </a:r>
            <a:r>
              <a:rPr lang="en-US" sz="2400" dirty="0" err="1">
                <a:latin typeface="Trebuchet MS" pitchFamily="34" charset="0"/>
              </a:rPr>
              <a:t>hcp</a:t>
            </a:r>
            <a:r>
              <a:rPr lang="en-US" sz="2400" dirty="0">
                <a:latin typeface="Trebuchet MS" pitchFamily="34" charset="0"/>
              </a:rPr>
              <a:t>} crystal structure - different from other refractory alloys</a:t>
            </a:r>
          </a:p>
          <a:p>
            <a:pPr algn="l">
              <a:buFontTx/>
              <a:buChar char="•"/>
            </a:pPr>
            <a:r>
              <a:rPr lang="en-US" sz="2400" dirty="0">
                <a:latin typeface="Trebuchet MS" pitchFamily="34" charset="0"/>
              </a:rPr>
              <a:t> Highest modulus of all metals</a:t>
            </a:r>
          </a:p>
          <a:p>
            <a:pPr algn="l">
              <a:buFontTx/>
              <a:buChar char="•"/>
            </a:pPr>
            <a:r>
              <a:rPr lang="en-US" sz="2400" dirty="0">
                <a:latin typeface="Trebuchet MS" pitchFamily="34" charset="0"/>
              </a:rPr>
              <a:t> No ductile to brittle transition</a:t>
            </a:r>
          </a:p>
          <a:p>
            <a:pPr algn="l">
              <a:buFontTx/>
              <a:buChar char="•"/>
            </a:pPr>
            <a:r>
              <a:rPr lang="en-US" sz="2400" dirty="0">
                <a:latin typeface="Trebuchet MS" pitchFamily="34" charset="0"/>
              </a:rPr>
              <a:t> Low thermal conductivity (1/2 of Mo; 1/3 of W)</a:t>
            </a:r>
          </a:p>
          <a:p>
            <a:pPr algn="l">
              <a:buFontTx/>
              <a:buChar char="•"/>
            </a:pPr>
            <a:r>
              <a:rPr lang="en-US" sz="2400" dirty="0">
                <a:latin typeface="Trebuchet MS" pitchFamily="34" charset="0"/>
              </a:rPr>
              <a:t> High resistivity (3-4 times Mo &amp; W)</a:t>
            </a:r>
          </a:p>
          <a:p>
            <a:pPr algn="l">
              <a:buFontTx/>
              <a:buChar char="•"/>
            </a:pPr>
            <a:r>
              <a:rPr lang="en-US" sz="2400" dirty="0">
                <a:latin typeface="Trebuchet MS" pitchFamily="34" charset="0"/>
              </a:rPr>
              <a:t> Superior tensile and creep properties</a:t>
            </a:r>
          </a:p>
          <a:p>
            <a:pPr algn="l">
              <a:buFontTx/>
              <a:buChar char="•"/>
            </a:pPr>
            <a:r>
              <a:rPr lang="en-US" sz="2400" dirty="0">
                <a:latin typeface="Trebuchet MS" pitchFamily="34" charset="0"/>
              </a:rPr>
              <a:t> Resistant to surface oxidation; oxides that form have good 		conductivity</a:t>
            </a:r>
          </a:p>
          <a:p>
            <a:pPr algn="l">
              <a:buFontTx/>
              <a:buChar char="•"/>
            </a:pPr>
            <a:r>
              <a:rPr lang="en-US" sz="2400" dirty="0">
                <a:latin typeface="Trebuchet MS" pitchFamily="34" charset="0"/>
              </a:rPr>
              <a:t> However, </a:t>
            </a:r>
            <a:r>
              <a:rPr lang="en-US" sz="2400" dirty="0" err="1">
                <a:latin typeface="Trebuchet MS" pitchFamily="34" charset="0"/>
              </a:rPr>
              <a:t>embrittled</a:t>
            </a:r>
            <a:r>
              <a:rPr lang="en-US" sz="2400" dirty="0">
                <a:latin typeface="Trebuchet MS" pitchFamily="34" charset="0"/>
              </a:rPr>
              <a:t> by GB penetration of liquid-phase oxides</a:t>
            </a:r>
          </a:p>
          <a:p>
            <a:pPr algn="l">
              <a:buFontTx/>
              <a:buChar char="•"/>
            </a:pPr>
            <a:r>
              <a:rPr lang="en-US" sz="2400" dirty="0">
                <a:latin typeface="Trebuchet MS" pitchFamily="34" charset="0"/>
              </a:rPr>
              <a:t> Does not form a carbide (I.e. low intra-granular </a:t>
            </a:r>
            <a:r>
              <a:rPr lang="en-US" sz="2400" dirty="0" err="1">
                <a:latin typeface="Trebuchet MS" pitchFamily="34" charset="0"/>
              </a:rPr>
              <a:t>embrittlement</a:t>
            </a:r>
            <a:r>
              <a:rPr lang="en-US" sz="2400" dirty="0">
                <a:latin typeface="Trebuchet MS" pitchFamily="34" charset="0"/>
              </a:rPr>
              <a:t>)</a:t>
            </a:r>
          </a:p>
          <a:p>
            <a:pPr algn="l">
              <a:buFontTx/>
              <a:buChar char="•"/>
            </a:pPr>
            <a:r>
              <a:rPr lang="en-US" sz="2400" dirty="0">
                <a:latin typeface="Trebuchet MS" pitchFamily="34" charset="0"/>
              </a:rPr>
              <a:t> Available in sheet, strip, wire, tubing</a:t>
            </a:r>
          </a:p>
        </p:txBody>
      </p:sp>
    </p:spTree>
    <p:extLst>
      <p:ext uri="{BB962C8B-B14F-4D97-AF65-F5344CB8AC3E}">
        <p14:creationId xmlns:p14="http://schemas.microsoft.com/office/powerpoint/2010/main" val="104857014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jtc-server1\users\ddickinson\p543.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 contrast="16000"/>
                    </a14:imgEffect>
                  </a14:imgLayer>
                </a14:imgProps>
              </a:ext>
            </a:extLst>
          </a:blip>
          <a:srcRect/>
          <a:stretch>
            <a:fillRect/>
          </a:stretch>
        </p:blipFill>
        <p:spPr bwMode="auto">
          <a:xfrm>
            <a:off x="827584" y="1214754"/>
            <a:ext cx="7272808" cy="5454606"/>
          </a:xfrm>
          <a:prstGeom prst="rect">
            <a:avLst/>
          </a:prstGeom>
          <a:noFill/>
        </p:spPr>
      </p:pic>
      <p:sp>
        <p:nvSpPr>
          <p:cNvPr id="5" name="4 Metin kutusu"/>
          <p:cNvSpPr txBox="1"/>
          <p:nvPr/>
        </p:nvSpPr>
        <p:spPr>
          <a:xfrm>
            <a:off x="467544" y="355303"/>
            <a:ext cx="8208912" cy="769441"/>
          </a:xfrm>
          <a:prstGeom prst="rect">
            <a:avLst/>
          </a:prstGeom>
          <a:noFill/>
        </p:spPr>
        <p:txBody>
          <a:bodyPr wrap="square" rtlCol="0">
            <a:spAutoFit/>
          </a:bodyPr>
          <a:lstStyle/>
          <a:p>
            <a:r>
              <a:rPr lang="tr-TR" sz="4400" dirty="0" smtClean="0">
                <a:solidFill>
                  <a:schemeClr val="accent1">
                    <a:lumMod val="50000"/>
                  </a:schemeClr>
                </a:solidFill>
                <a:latin typeface="Trebuchet MS" pitchFamily="34" charset="0"/>
              </a:rPr>
              <a:t>reaktif metaller</a:t>
            </a:r>
            <a:endParaRPr lang="tr-TR" sz="4400" dirty="0">
              <a:solidFill>
                <a:schemeClr val="accent1">
                  <a:lumMod val="50000"/>
                </a:schemeClr>
              </a:solidFill>
              <a:latin typeface="Trebuchet MS" pitchFamily="34" charset="0"/>
            </a:endParaRPr>
          </a:p>
        </p:txBody>
      </p:sp>
      <p:sp>
        <p:nvSpPr>
          <p:cNvPr id="2" name="Dikdörtgen 1"/>
          <p:cNvSpPr/>
          <p:nvPr/>
        </p:nvSpPr>
        <p:spPr>
          <a:xfrm>
            <a:off x="1019725" y="1201385"/>
            <a:ext cx="1728192" cy="547260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1710532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tr-TR" dirty="0" smtClean="0"/>
              <a:t>Reaktif metaller</a:t>
            </a:r>
            <a:endParaRPr lang="en-US" dirty="0"/>
          </a:p>
        </p:txBody>
      </p:sp>
      <p:pic>
        <p:nvPicPr>
          <p:cNvPr id="149506" name="Picture 2"/>
          <p:cNvPicPr>
            <a:picLocks noChangeAspect="1" noChangeArrowheads="1"/>
          </p:cNvPicPr>
          <p:nvPr/>
        </p:nvPicPr>
        <p:blipFill>
          <a:blip r:embed="rId2" cstate="print"/>
          <a:srcRect l="14662" t="24235" r="16712" b="11782"/>
          <a:stretch>
            <a:fillRect/>
          </a:stretch>
        </p:blipFill>
        <p:spPr bwMode="auto">
          <a:xfrm>
            <a:off x="251520" y="1708280"/>
            <a:ext cx="8640000" cy="4529032"/>
          </a:xfrm>
          <a:prstGeom prst="rect">
            <a:avLst/>
          </a:prstGeom>
          <a:noFill/>
          <a:ln w="9525">
            <a:noFill/>
            <a:miter lim="800000"/>
            <a:headEnd/>
            <a:tailEnd/>
          </a:ln>
        </p:spPr>
      </p:pic>
      <p:sp>
        <p:nvSpPr>
          <p:cNvPr id="5" name="4 Dikdörtgen"/>
          <p:cNvSpPr/>
          <p:nvPr/>
        </p:nvSpPr>
        <p:spPr>
          <a:xfrm>
            <a:off x="1720555" y="3717032"/>
            <a:ext cx="432048"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Dikdörtgen"/>
          <p:cNvSpPr/>
          <p:nvPr/>
        </p:nvSpPr>
        <p:spPr>
          <a:xfrm>
            <a:off x="765201" y="2224114"/>
            <a:ext cx="432048"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Dikdörtgen"/>
          <p:cNvSpPr/>
          <p:nvPr/>
        </p:nvSpPr>
        <p:spPr>
          <a:xfrm>
            <a:off x="1710930" y="4221088"/>
            <a:ext cx="432048"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Dikdörtgen"/>
          <p:cNvSpPr/>
          <p:nvPr/>
        </p:nvSpPr>
        <p:spPr>
          <a:xfrm>
            <a:off x="2207901" y="5728623"/>
            <a:ext cx="432048"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793629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90662"/>
            <a:ext cx="8229600" cy="850106"/>
          </a:xfrm>
        </p:spPr>
        <p:txBody>
          <a:bodyPr/>
          <a:lstStyle/>
          <a:p>
            <a:r>
              <a:rPr lang="cs-CZ" dirty="0" smtClean="0">
                <a:latin typeface="Trebuchet MS" pitchFamily="34" charset="0"/>
              </a:rPr>
              <a:t>Titan</a:t>
            </a:r>
            <a:r>
              <a:rPr lang="tr-TR" dirty="0" smtClean="0">
                <a:latin typeface="Trebuchet MS" pitchFamily="34" charset="0"/>
              </a:rPr>
              <a:t>y</a:t>
            </a:r>
            <a:r>
              <a:rPr lang="cs-CZ" dirty="0" smtClean="0">
                <a:latin typeface="Trebuchet MS" pitchFamily="34" charset="0"/>
              </a:rPr>
              <a:t>um al</a:t>
            </a:r>
            <a:r>
              <a:rPr lang="tr-TR" dirty="0" smtClean="0">
                <a:latin typeface="Trebuchet MS" pitchFamily="34" charset="0"/>
              </a:rPr>
              <a:t>aşımları</a:t>
            </a:r>
            <a:endParaRPr lang="cs-CZ" dirty="0">
              <a:latin typeface="Trebuchet MS" pitchFamily="34" charset="0"/>
            </a:endParaRPr>
          </a:p>
        </p:txBody>
      </p:sp>
      <p:sp>
        <p:nvSpPr>
          <p:cNvPr id="3" name="Zástupný symbol pro obsah 2"/>
          <p:cNvSpPr>
            <a:spLocks noGrp="1"/>
          </p:cNvSpPr>
          <p:nvPr>
            <p:ph idx="1"/>
          </p:nvPr>
        </p:nvSpPr>
        <p:spPr>
          <a:xfrm>
            <a:off x="467544" y="1484784"/>
            <a:ext cx="7992888" cy="4464496"/>
          </a:xfrm>
        </p:spPr>
        <p:txBody>
          <a:bodyPr>
            <a:noAutofit/>
          </a:bodyPr>
          <a:lstStyle/>
          <a:p>
            <a:r>
              <a:rPr lang="tr-TR" sz="2800" dirty="0" smtClean="0">
                <a:latin typeface="Trebuchet MS" pitchFamily="34" charset="0"/>
              </a:rPr>
              <a:t>Saf Ti: sadece </a:t>
            </a:r>
            <a:r>
              <a:rPr lang="tr-TR" sz="2800" dirty="0" smtClean="0">
                <a:latin typeface="Trebuchet MS" pitchFamily="34" charset="0"/>
                <a:sym typeface="Symbol"/>
              </a:rPr>
              <a:t></a:t>
            </a:r>
            <a:r>
              <a:rPr lang="cs-CZ" sz="2800" dirty="0" smtClean="0">
                <a:latin typeface="Trebuchet MS" pitchFamily="34" charset="0"/>
                <a:sym typeface="Wingdings" pitchFamily="2" charset="2"/>
              </a:rPr>
              <a:t> </a:t>
            </a:r>
            <a:r>
              <a:rPr lang="tr-TR" sz="2800" dirty="0" smtClean="0">
                <a:latin typeface="Trebuchet MS" pitchFamily="34" charset="0"/>
                <a:sym typeface="Wingdings" pitchFamily="2" charset="2"/>
              </a:rPr>
              <a:t>fazı (oda sıcaklığında!)</a:t>
            </a:r>
            <a:endParaRPr lang="cs-CZ" sz="2800" dirty="0" smtClean="0">
              <a:latin typeface="Trebuchet MS" pitchFamily="34" charset="0"/>
              <a:sym typeface="Wingdings" pitchFamily="2" charset="2"/>
            </a:endParaRPr>
          </a:p>
          <a:p>
            <a:r>
              <a:rPr lang="tr-TR" sz="2800" dirty="0" smtClean="0">
                <a:latin typeface="Trebuchet MS" pitchFamily="34" charset="0"/>
                <a:sym typeface="Wingdings" pitchFamily="2" charset="2"/>
              </a:rPr>
              <a:t>Alaşımlama:</a:t>
            </a:r>
          </a:p>
          <a:p>
            <a:pPr>
              <a:buNone/>
            </a:pPr>
            <a:r>
              <a:rPr lang="tr-TR" sz="2800" dirty="0" smtClean="0">
                <a:latin typeface="Trebuchet MS" pitchFamily="34" charset="0"/>
                <a:sym typeface="Wingdings" pitchFamily="2" charset="2"/>
              </a:rPr>
              <a:t>	Saf Ti + </a:t>
            </a:r>
            <a:r>
              <a:rPr lang="tr-TR" sz="2800" dirty="0" smtClean="0">
                <a:latin typeface="Trebuchet MS" pitchFamily="34" charset="0"/>
                <a:sym typeface="Symbol"/>
              </a:rPr>
              <a:t></a:t>
            </a:r>
            <a:r>
              <a:rPr lang="tr-TR" sz="2800" dirty="0" smtClean="0">
                <a:latin typeface="Trebuchet MS" pitchFamily="34" charset="0"/>
                <a:sym typeface="Wingdings" pitchFamily="2" charset="2"/>
              </a:rPr>
              <a:t> yapıcı</a:t>
            </a:r>
            <a:r>
              <a:rPr lang="cs-CZ" sz="2800" dirty="0" smtClean="0">
                <a:latin typeface="Trebuchet MS" pitchFamily="34" charset="0"/>
                <a:sym typeface="Wingdings" pitchFamily="2" charset="2"/>
              </a:rPr>
              <a:t> element</a:t>
            </a:r>
            <a:r>
              <a:rPr lang="tr-TR" sz="2800" dirty="0" err="1" smtClean="0">
                <a:latin typeface="Trebuchet MS" pitchFamily="34" charset="0"/>
                <a:sym typeface="Wingdings" pitchFamily="2" charset="2"/>
              </a:rPr>
              <a:t>ler</a:t>
            </a:r>
            <a:r>
              <a:rPr lang="tr-TR" sz="2800" dirty="0" smtClean="0">
                <a:latin typeface="Trebuchet MS" pitchFamily="34" charset="0"/>
                <a:sym typeface="Wingdings" pitchFamily="2" charset="2"/>
              </a:rPr>
              <a:t> (az miktarda) </a:t>
            </a:r>
          </a:p>
          <a:p>
            <a:pPr>
              <a:buNone/>
            </a:pPr>
            <a:r>
              <a:rPr lang="tr-TR" sz="2800" dirty="0" smtClean="0">
                <a:latin typeface="Trebuchet MS" pitchFamily="34" charset="0"/>
                <a:sym typeface="Wingdings" pitchFamily="2" charset="2"/>
              </a:rPr>
              <a:t>	Saf Ti + </a:t>
            </a:r>
            <a:r>
              <a:rPr lang="tr-TR" sz="2800" dirty="0" smtClean="0">
                <a:latin typeface="Trebuchet MS" pitchFamily="34" charset="0"/>
                <a:sym typeface="Symbol"/>
              </a:rPr>
              <a:t></a:t>
            </a:r>
            <a:r>
              <a:rPr lang="tr-TR" sz="2800" dirty="0" smtClean="0">
                <a:latin typeface="Trebuchet MS" pitchFamily="34" charset="0"/>
                <a:sym typeface="Wingdings" pitchFamily="2" charset="2"/>
              </a:rPr>
              <a:t> yapıcı</a:t>
            </a:r>
            <a:r>
              <a:rPr lang="cs-CZ" sz="2800" dirty="0" smtClean="0">
                <a:latin typeface="Trebuchet MS" pitchFamily="34" charset="0"/>
                <a:sym typeface="Wingdings" pitchFamily="2" charset="2"/>
              </a:rPr>
              <a:t> </a:t>
            </a:r>
            <a:r>
              <a:rPr lang="tr-TR" sz="2800" dirty="0" smtClean="0">
                <a:latin typeface="Trebuchet MS" pitchFamily="34" charset="0"/>
                <a:sym typeface="Wingdings" pitchFamily="2" charset="2"/>
              </a:rPr>
              <a:t>+ </a:t>
            </a:r>
            <a:r>
              <a:rPr lang="tr-TR" sz="2800" dirty="0" smtClean="0">
                <a:latin typeface="Trebuchet MS" pitchFamily="34" charset="0"/>
                <a:sym typeface="Symbol"/>
              </a:rPr>
              <a:t></a:t>
            </a:r>
            <a:r>
              <a:rPr lang="tr-TR" sz="2800" dirty="0" smtClean="0">
                <a:latin typeface="Trebuchet MS" pitchFamily="34" charset="0"/>
                <a:sym typeface="Wingdings" pitchFamily="2" charset="2"/>
              </a:rPr>
              <a:t> yapıcı</a:t>
            </a:r>
            <a:r>
              <a:rPr lang="cs-CZ" sz="2800" dirty="0" smtClean="0">
                <a:latin typeface="Trebuchet MS" pitchFamily="34" charset="0"/>
                <a:sym typeface="Wingdings" pitchFamily="2" charset="2"/>
              </a:rPr>
              <a:t> element</a:t>
            </a:r>
            <a:r>
              <a:rPr lang="tr-TR" sz="2800" dirty="0" err="1" smtClean="0">
                <a:latin typeface="Trebuchet MS" pitchFamily="34" charset="0"/>
                <a:sym typeface="Wingdings" pitchFamily="2" charset="2"/>
              </a:rPr>
              <a:t>ler</a:t>
            </a:r>
            <a:r>
              <a:rPr lang="tr-TR" sz="2800" dirty="0" smtClean="0">
                <a:latin typeface="Trebuchet MS" pitchFamily="34" charset="0"/>
                <a:sym typeface="Wingdings" pitchFamily="2" charset="2"/>
              </a:rPr>
              <a:t> </a:t>
            </a:r>
          </a:p>
          <a:p>
            <a:pPr>
              <a:buNone/>
            </a:pPr>
            <a:r>
              <a:rPr lang="tr-TR" sz="2800" dirty="0" smtClean="0">
                <a:latin typeface="Trebuchet MS" pitchFamily="34" charset="0"/>
                <a:sym typeface="Wingdings" pitchFamily="2" charset="2"/>
              </a:rPr>
              <a:t>		(</a:t>
            </a:r>
            <a:r>
              <a:rPr lang="tr-TR" sz="2800" dirty="0" smtClean="0">
                <a:latin typeface="Trebuchet MS" pitchFamily="34" charset="0"/>
                <a:sym typeface="Symbol"/>
              </a:rPr>
              <a:t></a:t>
            </a:r>
            <a:r>
              <a:rPr lang="tr-TR" sz="2800" dirty="0" smtClean="0">
                <a:latin typeface="Trebuchet MS" pitchFamily="34" charset="0"/>
                <a:sym typeface="Wingdings" pitchFamily="2" charset="2"/>
              </a:rPr>
              <a:t> yapıcılar &gt;&gt; </a:t>
            </a:r>
            <a:r>
              <a:rPr lang="tr-TR" sz="2800" dirty="0" smtClean="0">
                <a:latin typeface="Trebuchet MS" pitchFamily="34" charset="0"/>
                <a:sym typeface="Symbol"/>
              </a:rPr>
              <a:t></a:t>
            </a:r>
            <a:r>
              <a:rPr lang="tr-TR" sz="2800" dirty="0" smtClean="0">
                <a:latin typeface="Trebuchet MS" pitchFamily="34" charset="0"/>
                <a:sym typeface="Wingdings" pitchFamily="2" charset="2"/>
              </a:rPr>
              <a:t> yapıcılar)</a:t>
            </a:r>
          </a:p>
          <a:p>
            <a:pPr>
              <a:buNone/>
            </a:pPr>
            <a:r>
              <a:rPr lang="tr-TR" sz="2800" dirty="0" smtClean="0">
                <a:latin typeface="Trebuchet MS" pitchFamily="34" charset="0"/>
                <a:sym typeface="Wingdings" pitchFamily="2" charset="2"/>
              </a:rPr>
              <a:t>		</a:t>
            </a:r>
            <a:r>
              <a:rPr lang="tr-TR" sz="2800" dirty="0" smtClean="0">
                <a:latin typeface="Trebuchet MS" pitchFamily="34" charset="0"/>
              </a:rPr>
              <a:t> sadece </a:t>
            </a:r>
            <a:r>
              <a:rPr lang="tr-TR" sz="2800" dirty="0" smtClean="0">
                <a:latin typeface="Trebuchet MS" pitchFamily="34" charset="0"/>
                <a:sym typeface="Symbol"/>
              </a:rPr>
              <a:t></a:t>
            </a:r>
            <a:r>
              <a:rPr lang="cs-CZ" sz="2800" dirty="0" smtClean="0">
                <a:latin typeface="Trebuchet MS" pitchFamily="34" charset="0"/>
                <a:sym typeface="Wingdings" pitchFamily="2" charset="2"/>
              </a:rPr>
              <a:t> </a:t>
            </a:r>
            <a:r>
              <a:rPr lang="tr-TR" sz="2800" dirty="0" smtClean="0">
                <a:latin typeface="Trebuchet MS" pitchFamily="34" charset="0"/>
                <a:sym typeface="Wingdings" pitchFamily="2" charset="2"/>
              </a:rPr>
              <a:t>fazı (oda sıcaklığında!)</a:t>
            </a:r>
          </a:p>
          <a:p>
            <a:pPr>
              <a:buNone/>
            </a:pPr>
            <a:endParaRPr lang="tr-TR" sz="2800" dirty="0" smtClean="0">
              <a:latin typeface="Trebuchet MS" pitchFamily="34" charset="0"/>
              <a:sym typeface="Wingdings" pitchFamily="2" charset="2"/>
            </a:endParaRPr>
          </a:p>
          <a:p>
            <a:pPr>
              <a:buFont typeface="Trebuchet MS" pitchFamily="34" charset="0"/>
              <a:buChar char="●"/>
            </a:pPr>
            <a:r>
              <a:rPr lang="tr-TR" sz="2800" dirty="0" smtClean="0">
                <a:latin typeface="Trebuchet MS" pitchFamily="34" charset="0"/>
                <a:sym typeface="Wingdings" pitchFamily="2" charset="2"/>
              </a:rPr>
              <a:t>Artan miktarda </a:t>
            </a:r>
            <a:r>
              <a:rPr lang="tr-TR" sz="2800" dirty="0" smtClean="0">
                <a:latin typeface="Trebuchet MS" pitchFamily="34" charset="0"/>
                <a:sym typeface="Symbol"/>
              </a:rPr>
              <a:t></a:t>
            </a:r>
            <a:r>
              <a:rPr lang="tr-TR" sz="2800" dirty="0" smtClean="0">
                <a:latin typeface="Trebuchet MS" pitchFamily="34" charset="0"/>
                <a:sym typeface="Wingdings" pitchFamily="2" charset="2"/>
              </a:rPr>
              <a:t> yapıcı</a:t>
            </a:r>
            <a:r>
              <a:rPr lang="cs-CZ" sz="2800" dirty="0" smtClean="0">
                <a:latin typeface="Trebuchet MS" pitchFamily="34" charset="0"/>
                <a:sym typeface="Wingdings" pitchFamily="2" charset="2"/>
              </a:rPr>
              <a:t> element</a:t>
            </a:r>
            <a:r>
              <a:rPr lang="tr-TR" sz="2800" dirty="0" err="1" smtClean="0">
                <a:latin typeface="Trebuchet MS" pitchFamily="34" charset="0"/>
                <a:sym typeface="Wingdings" pitchFamily="2" charset="2"/>
              </a:rPr>
              <a:t>ler</a:t>
            </a:r>
            <a:r>
              <a:rPr lang="tr-TR" sz="2800" dirty="0" smtClean="0">
                <a:latin typeface="Trebuchet MS" pitchFamily="34" charset="0"/>
                <a:sym typeface="Wingdings" pitchFamily="2" charset="2"/>
              </a:rPr>
              <a:t> </a:t>
            </a:r>
          </a:p>
          <a:p>
            <a:pPr>
              <a:buNone/>
            </a:pPr>
            <a:r>
              <a:rPr lang="tr-TR" sz="2800" dirty="0" smtClean="0">
                <a:latin typeface="Trebuchet MS" pitchFamily="34" charset="0"/>
                <a:sym typeface="Symbol"/>
              </a:rPr>
              <a:t>		</a:t>
            </a:r>
            <a:r>
              <a:rPr lang="cs-CZ" sz="2800" dirty="0" smtClean="0">
                <a:latin typeface="Trebuchet MS" pitchFamily="34" charset="0"/>
                <a:sym typeface="Wingdings" pitchFamily="2" charset="2"/>
              </a:rPr>
              <a:t> </a:t>
            </a:r>
            <a:r>
              <a:rPr lang="tr-TR" sz="2800" dirty="0" smtClean="0">
                <a:latin typeface="Trebuchet MS" pitchFamily="34" charset="0"/>
                <a:sym typeface="Wingdings" pitchFamily="2" charset="2"/>
              </a:rPr>
              <a:t>fazı kararlı hale gelir!</a:t>
            </a:r>
            <a:endParaRPr lang="cs-CZ" sz="2800" dirty="0">
              <a:latin typeface="Trebuchet MS" pitchFamily="34" charset="0"/>
              <a:sym typeface="Wingdings" pitchFamily="2" charset="2"/>
            </a:endParaRPr>
          </a:p>
        </p:txBody>
      </p:sp>
      <p:sp>
        <p:nvSpPr>
          <p:cNvPr id="6" name="5 Sağ Ayraç"/>
          <p:cNvSpPr/>
          <p:nvPr/>
        </p:nvSpPr>
        <p:spPr>
          <a:xfrm>
            <a:off x="7596336" y="2564904"/>
            <a:ext cx="360040" cy="194421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6 Sağ Ayraç"/>
          <p:cNvSpPr/>
          <p:nvPr/>
        </p:nvSpPr>
        <p:spPr>
          <a:xfrm>
            <a:off x="7596336" y="5085184"/>
            <a:ext cx="432048" cy="108012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8" name="7 Metin kutusu"/>
          <p:cNvSpPr txBox="1"/>
          <p:nvPr/>
        </p:nvSpPr>
        <p:spPr>
          <a:xfrm>
            <a:off x="7974449" y="2132856"/>
            <a:ext cx="677108" cy="2376264"/>
          </a:xfrm>
          <a:prstGeom prst="rect">
            <a:avLst/>
          </a:prstGeom>
          <a:noFill/>
        </p:spPr>
        <p:txBody>
          <a:bodyPr vert="vert270" wrap="square" rtlCol="0">
            <a:spAutoFit/>
          </a:bodyPr>
          <a:lstStyle/>
          <a:p>
            <a:r>
              <a:rPr lang="tr-TR" sz="3200" dirty="0" smtClean="0">
                <a:latin typeface="Trebuchet MS" pitchFamily="34" charset="0"/>
                <a:sym typeface="Symbol"/>
              </a:rPr>
              <a:t> alaşımları</a:t>
            </a:r>
            <a:endParaRPr lang="tr-TR" sz="3200" dirty="0">
              <a:latin typeface="Trebuchet MS" pitchFamily="34" charset="0"/>
            </a:endParaRPr>
          </a:p>
        </p:txBody>
      </p:sp>
      <p:sp>
        <p:nvSpPr>
          <p:cNvPr id="9" name="8 Metin kutusu"/>
          <p:cNvSpPr txBox="1"/>
          <p:nvPr/>
        </p:nvSpPr>
        <p:spPr>
          <a:xfrm>
            <a:off x="7991914" y="4581128"/>
            <a:ext cx="972574" cy="2160240"/>
          </a:xfrm>
          <a:prstGeom prst="rect">
            <a:avLst/>
          </a:prstGeom>
          <a:noFill/>
        </p:spPr>
        <p:txBody>
          <a:bodyPr vert="vert270" wrap="square" rtlCol="0">
            <a:spAutoFit/>
          </a:bodyPr>
          <a:lstStyle/>
          <a:p>
            <a:pPr algn="ctr">
              <a:lnSpc>
                <a:spcPct val="80000"/>
              </a:lnSpc>
            </a:pPr>
            <a:r>
              <a:rPr lang="tr-TR" sz="3200" dirty="0" smtClean="0">
                <a:latin typeface="Trebuchet MS" pitchFamily="34" charset="0"/>
                <a:sym typeface="Symbol"/>
              </a:rPr>
              <a:t>+ alaşımları</a:t>
            </a:r>
            <a:endParaRPr lang="tr-TR" sz="3200" dirty="0">
              <a:latin typeface="Trebuchet MS" pitchFamily="34" charset="0"/>
            </a:endParaRPr>
          </a:p>
        </p:txBody>
      </p:sp>
    </p:spTree>
    <p:extLst>
      <p:ext uri="{BB962C8B-B14F-4D97-AF65-F5344CB8AC3E}">
        <p14:creationId xmlns:p14="http://schemas.microsoft.com/office/powerpoint/2010/main" val="423741673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820481347"/>
              </p:ext>
            </p:extLst>
          </p:nvPr>
        </p:nvGraphicFramePr>
        <p:xfrm>
          <a:off x="126754" y="1700808"/>
          <a:ext cx="8856981" cy="4604359"/>
        </p:xfrm>
        <a:graphic>
          <a:graphicData uri="http://schemas.openxmlformats.org/drawingml/2006/table">
            <a:tbl>
              <a:tblPr firstRow="1" bandRow="1">
                <a:tableStyleId>{5C22544A-7EE6-4342-B048-85BDC9FD1C3A}</a:tableStyleId>
              </a:tblPr>
              <a:tblGrid>
                <a:gridCol w="576064"/>
                <a:gridCol w="936104"/>
                <a:gridCol w="1132878"/>
                <a:gridCol w="1099370"/>
                <a:gridCol w="1008112"/>
                <a:gridCol w="936104"/>
                <a:gridCol w="1200131"/>
                <a:gridCol w="984109"/>
                <a:gridCol w="984109"/>
              </a:tblGrid>
              <a:tr h="1800199">
                <a:tc>
                  <a:txBody>
                    <a:bodyPr/>
                    <a:lstStyle/>
                    <a:p>
                      <a:r>
                        <a:rPr lang="tr-TR" sz="2000" dirty="0" smtClean="0">
                          <a:latin typeface="Trebuchet MS" panose="020B0603020202020204" pitchFamily="34" charset="0"/>
                        </a:rPr>
                        <a:t>metal</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Kristal yapısı</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UNS kodu</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Yoğunluk g/cm</a:t>
                      </a:r>
                      <a:r>
                        <a:rPr lang="tr-TR" sz="2000" baseline="30000" dirty="0" smtClean="0">
                          <a:latin typeface="Trebuchet MS" panose="020B0603020202020204" pitchFamily="34" charset="0"/>
                        </a:rPr>
                        <a:t>3</a:t>
                      </a:r>
                      <a:endParaRPr lang="tr-TR" sz="2000" baseline="30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Ergime noktası (C) </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Isı</a:t>
                      </a:r>
                      <a:r>
                        <a:rPr lang="tr-TR" sz="2000" baseline="0" dirty="0" smtClean="0">
                          <a:latin typeface="Trebuchet MS" panose="020B0603020202020204" pitchFamily="34" charset="0"/>
                        </a:rPr>
                        <a:t> iletkenliği W/</a:t>
                      </a:r>
                      <a:r>
                        <a:rPr lang="tr-TR" sz="2000" baseline="0" dirty="0" err="1" smtClean="0">
                          <a:latin typeface="Trebuchet MS" panose="020B0603020202020204" pitchFamily="34" charset="0"/>
                        </a:rPr>
                        <a:t>m.K</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Isıl genleşme katsayısı 10</a:t>
                      </a:r>
                      <a:r>
                        <a:rPr lang="tr-TR" sz="2000" baseline="30000" dirty="0" smtClean="0">
                          <a:latin typeface="Trebuchet MS" panose="020B0603020202020204" pitchFamily="34" charset="0"/>
                        </a:rPr>
                        <a:t>6</a:t>
                      </a:r>
                      <a:r>
                        <a:rPr lang="tr-TR" sz="2000" dirty="0" smtClean="0">
                          <a:latin typeface="Trebuchet MS" panose="020B0603020202020204" pitchFamily="34" charset="0"/>
                        </a:rPr>
                        <a:t>/K</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Elektrik</a:t>
                      </a:r>
                      <a:r>
                        <a:rPr lang="tr-TR" sz="2000" baseline="0" dirty="0" smtClean="0">
                          <a:latin typeface="Trebuchet MS" panose="020B0603020202020204" pitchFamily="34" charset="0"/>
                        </a:rPr>
                        <a:t> direnci, </a:t>
                      </a:r>
                      <a:r>
                        <a:rPr lang="tr-TR" sz="2000" baseline="0" dirty="0" err="1" smtClean="0">
                          <a:latin typeface="Trebuchet MS" panose="020B0603020202020204" pitchFamily="34" charset="0"/>
                        </a:rPr>
                        <a:t>n</a:t>
                      </a:r>
                      <a:r>
                        <a:rPr lang="tr-TR" sz="2000" baseline="0" dirty="0" err="1" smtClean="0">
                          <a:latin typeface="Trebuchet MS" panose="020B0603020202020204" pitchFamily="34" charset="0"/>
                          <a:sym typeface="Symbol"/>
                        </a:rPr>
                        <a:t>.m</a:t>
                      </a:r>
                      <a:endParaRPr lang="tr-TR" sz="2000" dirty="0">
                        <a:latin typeface="Trebuchet MS" panose="020B0603020202020204" pitchFamily="34" charset="0"/>
                      </a:endParaRPr>
                    </a:p>
                  </a:txBody>
                  <a:tcPr vert="vert270"/>
                </a:tc>
                <a:tc>
                  <a:txBody>
                    <a:bodyPr/>
                    <a:lstStyle/>
                    <a:p>
                      <a:r>
                        <a:rPr lang="tr-TR" sz="2000" dirty="0" smtClean="0">
                          <a:latin typeface="Trebuchet MS" panose="020B0603020202020204" pitchFamily="34" charset="0"/>
                        </a:rPr>
                        <a:t>Elastik modülü </a:t>
                      </a:r>
                      <a:r>
                        <a:rPr lang="tr-TR" sz="2000" dirty="0" err="1" smtClean="0">
                          <a:latin typeface="Trebuchet MS" panose="020B0603020202020204" pitchFamily="34" charset="0"/>
                        </a:rPr>
                        <a:t>GPa</a:t>
                      </a:r>
                      <a:endParaRPr lang="tr-TR" sz="2000" dirty="0">
                        <a:latin typeface="Trebuchet MS" panose="020B0603020202020204" pitchFamily="34" charset="0"/>
                      </a:endParaRPr>
                    </a:p>
                  </a:txBody>
                  <a:tcPr vert="vert270"/>
                </a:tc>
              </a:tr>
              <a:tr h="370840">
                <a:tc>
                  <a:txBody>
                    <a:bodyPr/>
                    <a:lstStyle/>
                    <a:p>
                      <a:r>
                        <a:rPr lang="tr-TR" sz="2000" dirty="0" err="1" smtClean="0">
                          <a:latin typeface="Trebuchet MS" panose="020B0603020202020204" pitchFamily="34" charset="0"/>
                        </a:rPr>
                        <a:t>Zr</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HCP</a:t>
                      </a:r>
                    </a:p>
                    <a:p>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R60001-R69999</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6.51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1852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22.7</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5.9</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400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99.3</a:t>
                      </a:r>
                      <a:endParaRPr lang="tr-TR" sz="20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Ha</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HCP</a:t>
                      </a:r>
                    </a:p>
                    <a:p>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R02001-R02999</a:t>
                      </a:r>
                    </a:p>
                  </a:txBody>
                  <a:tcPr/>
                </a:tc>
                <a:tc>
                  <a:txBody>
                    <a:bodyPr/>
                    <a:lstStyle/>
                    <a:p>
                      <a:r>
                        <a:rPr lang="tr-TR" sz="2000" dirty="0" smtClean="0">
                          <a:latin typeface="Trebuchet MS" panose="020B0603020202020204" pitchFamily="34" charset="0"/>
                        </a:rPr>
                        <a:t>13.31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2227</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23.0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5.9</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351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138</a:t>
                      </a:r>
                      <a:endParaRPr lang="tr-TR" sz="20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Be</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HCP</a:t>
                      </a:r>
                    </a:p>
                    <a:p>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R10001-R19999</a:t>
                      </a:r>
                    </a:p>
                  </a:txBody>
                  <a:tcPr/>
                </a:tc>
                <a:tc>
                  <a:txBody>
                    <a:bodyPr/>
                    <a:lstStyle/>
                    <a:p>
                      <a:r>
                        <a:rPr lang="tr-TR" sz="2000" dirty="0" smtClean="0">
                          <a:latin typeface="Trebuchet MS" panose="020B0603020202020204" pitchFamily="34" charset="0"/>
                        </a:rPr>
                        <a:t>1.85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1277</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20.1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11.5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40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303</a:t>
                      </a:r>
                      <a:endParaRPr lang="tr-TR" sz="20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U</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err="1" smtClean="0">
                          <a:latin typeface="Trebuchet MS" panose="020B0603020202020204" pitchFamily="34" charset="0"/>
                        </a:rPr>
                        <a:t>ortorombik</a:t>
                      </a:r>
                      <a:endParaRPr lang="tr-TR" sz="2000" dirty="0" smtClean="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M08001-M08999</a:t>
                      </a:r>
                    </a:p>
                  </a:txBody>
                  <a:tcPr/>
                </a:tc>
                <a:tc>
                  <a:txBody>
                    <a:bodyPr/>
                    <a:lstStyle/>
                    <a:p>
                      <a:r>
                        <a:rPr lang="tr-TR" sz="2000" dirty="0" smtClean="0">
                          <a:latin typeface="Trebuchet MS" panose="020B0603020202020204" pitchFamily="34" charset="0"/>
                        </a:rPr>
                        <a:t>18.90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1133</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27.6</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12.0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300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202</a:t>
                      </a:r>
                      <a:endParaRPr lang="tr-TR" sz="2000" dirty="0">
                        <a:latin typeface="Trebuchet MS" panose="020B0603020202020204" pitchFamily="34" charset="0"/>
                      </a:endParaRPr>
                    </a:p>
                  </a:txBody>
                  <a:tcPr/>
                </a:tc>
              </a:tr>
            </a:tbl>
          </a:graphicData>
        </a:graphic>
      </p:graphicFrame>
      <p:sp>
        <p:nvSpPr>
          <p:cNvPr id="5" name="4 Metin kutusu"/>
          <p:cNvSpPr txBox="1"/>
          <p:nvPr/>
        </p:nvSpPr>
        <p:spPr>
          <a:xfrm>
            <a:off x="251520" y="548680"/>
            <a:ext cx="828092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Reaktif metallerin özellikleri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9211897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323528" y="692696"/>
            <a:ext cx="2826415" cy="769441"/>
          </a:xfrm>
          <a:prstGeom prst="rect">
            <a:avLst/>
          </a:prstGeom>
          <a:noFill/>
          <a:ln w="9525">
            <a:noFill/>
            <a:miter lim="800000"/>
            <a:headEnd/>
            <a:tailEnd/>
          </a:ln>
          <a:effectLst/>
        </p:spPr>
        <p:txBody>
          <a:bodyPr wrap="none" anchor="ctr">
            <a:spAutoFit/>
          </a:bodyPr>
          <a:lstStyle/>
          <a:p>
            <a:r>
              <a:rPr lang="en-US" sz="4400" dirty="0" err="1" smtClean="0">
                <a:solidFill>
                  <a:schemeClr val="accent2">
                    <a:lumMod val="50000"/>
                  </a:schemeClr>
                </a:solidFill>
                <a:latin typeface="Trebuchet MS" pitchFamily="34" charset="0"/>
              </a:rPr>
              <a:t>Zir</a:t>
            </a:r>
            <a:r>
              <a:rPr lang="tr-TR" sz="4400" dirty="0" smtClean="0">
                <a:solidFill>
                  <a:schemeClr val="accent2">
                    <a:lumMod val="50000"/>
                  </a:schemeClr>
                </a:solidFill>
                <a:latin typeface="Trebuchet MS" pitchFamily="34" charset="0"/>
              </a:rPr>
              <a:t>k</a:t>
            </a:r>
            <a:r>
              <a:rPr lang="en-US" sz="4400" dirty="0" smtClean="0">
                <a:solidFill>
                  <a:schemeClr val="accent2">
                    <a:lumMod val="50000"/>
                  </a:schemeClr>
                </a:solidFill>
                <a:latin typeface="Trebuchet MS" pitchFamily="34" charset="0"/>
              </a:rPr>
              <a:t>on</a:t>
            </a:r>
            <a:r>
              <a:rPr lang="tr-TR" sz="4400" dirty="0" smtClean="0">
                <a:solidFill>
                  <a:schemeClr val="accent2">
                    <a:lumMod val="50000"/>
                  </a:schemeClr>
                </a:solidFill>
                <a:latin typeface="Trebuchet MS" pitchFamily="34" charset="0"/>
              </a:rPr>
              <a:t>y</a:t>
            </a:r>
            <a:r>
              <a:rPr lang="en-US" sz="4400" dirty="0" smtClean="0">
                <a:solidFill>
                  <a:schemeClr val="accent2">
                    <a:lumMod val="50000"/>
                  </a:schemeClr>
                </a:solidFill>
                <a:latin typeface="Trebuchet MS" pitchFamily="34" charset="0"/>
              </a:rPr>
              <a:t>um</a:t>
            </a:r>
            <a:endParaRPr lang="en-US" sz="4400" dirty="0">
              <a:solidFill>
                <a:schemeClr val="accent2">
                  <a:lumMod val="50000"/>
                </a:schemeClr>
              </a:solidFill>
              <a:latin typeface="Trebuchet MS"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2283"/>
          <a:stretch/>
        </p:blipFill>
        <p:spPr bwMode="auto">
          <a:xfrm>
            <a:off x="1043608" y="1556792"/>
            <a:ext cx="7056784" cy="4550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28346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026"/>
          <p:cNvSpPr txBox="1">
            <a:spLocks noChangeArrowheads="1"/>
          </p:cNvSpPr>
          <p:nvPr/>
        </p:nvSpPr>
        <p:spPr bwMode="auto">
          <a:xfrm>
            <a:off x="323528" y="1257429"/>
            <a:ext cx="8712968" cy="5416868"/>
          </a:xfrm>
          <a:prstGeom prst="rect">
            <a:avLst/>
          </a:prstGeom>
          <a:noFill/>
          <a:ln w="9525">
            <a:noFill/>
            <a:miter lim="800000"/>
            <a:headEnd/>
            <a:tailEnd/>
          </a:ln>
          <a:effectLst/>
        </p:spPr>
        <p:txBody>
          <a:bodyPr wrap="square" anchor="ctr">
            <a:spAutoFit/>
          </a:bodyPr>
          <a:lstStyle/>
          <a:p>
            <a:pPr algn="l"/>
            <a:r>
              <a:rPr lang="tr-TR" sz="2800" dirty="0" smtClean="0">
                <a:latin typeface="Trebuchet MS" pitchFamily="34" charset="0"/>
              </a:rPr>
              <a:t>Titanyuma benzer fakat yoğunluğu %50 daha yüksek </a:t>
            </a:r>
            <a:endParaRPr lang="en-US" sz="2800" dirty="0">
              <a:latin typeface="Trebuchet MS" pitchFamily="34" charset="0"/>
            </a:endParaRPr>
          </a:p>
          <a:p>
            <a:pPr marL="457200" indent="-457200" algn="l">
              <a:buClr>
                <a:schemeClr val="bg2">
                  <a:lumMod val="50000"/>
                </a:schemeClr>
              </a:buClr>
              <a:buFont typeface="Trebuchet MS" panose="020B0603020202020204" pitchFamily="34" charset="0"/>
              <a:buChar char="●"/>
            </a:pPr>
            <a:r>
              <a:rPr lang="tr-TR" sz="2800" dirty="0" err="1" smtClean="0">
                <a:latin typeface="Trebuchet MS" pitchFamily="34" charset="0"/>
              </a:rPr>
              <a:t>T</a:t>
            </a:r>
            <a:r>
              <a:rPr lang="tr-TR" dirty="0" err="1" smtClean="0">
                <a:latin typeface="Trebuchet MS" pitchFamily="34" charset="0"/>
              </a:rPr>
              <a:t>oda</a:t>
            </a:r>
            <a:r>
              <a:rPr lang="en-US" sz="2800" dirty="0" smtClean="0">
                <a:latin typeface="Trebuchet MS" pitchFamily="34" charset="0"/>
              </a:rPr>
              <a:t>-</a:t>
            </a:r>
            <a:r>
              <a:rPr lang="tr-TR" sz="2800" dirty="0" smtClean="0">
                <a:latin typeface="Trebuchet MS" pitchFamily="34" charset="0"/>
              </a:rPr>
              <a:t>870 </a:t>
            </a:r>
            <a:r>
              <a:rPr lang="tr-TR" sz="2800" dirty="0" smtClean="0">
                <a:latin typeface="Trebuchet MS" pitchFamily="34" charset="0"/>
                <a:sym typeface="Symbol"/>
              </a:rPr>
              <a:t></a:t>
            </a:r>
            <a:r>
              <a:rPr lang="tr-TR" sz="2800" dirty="0" smtClean="0">
                <a:latin typeface="Trebuchet MS" pitchFamily="34" charset="0"/>
              </a:rPr>
              <a:t>C</a:t>
            </a:r>
            <a:r>
              <a:rPr lang="en-US" sz="2800" dirty="0" smtClean="0">
                <a:latin typeface="Trebuchet MS" pitchFamily="34" charset="0"/>
              </a:rPr>
              <a:t> </a:t>
            </a:r>
            <a:r>
              <a:rPr lang="en-US" sz="2800" dirty="0">
                <a:latin typeface="Trebuchet MS" pitchFamily="34" charset="0"/>
              </a:rPr>
              <a:t>{</a:t>
            </a:r>
            <a:r>
              <a:rPr lang="en-US" sz="2800" dirty="0" err="1">
                <a:latin typeface="Trebuchet MS" pitchFamily="34" charset="0"/>
              </a:rPr>
              <a:t>hcp</a:t>
            </a:r>
            <a:r>
              <a:rPr lang="en-US" sz="2800" dirty="0">
                <a:latin typeface="Trebuchet MS" pitchFamily="34" charset="0"/>
              </a:rPr>
              <a:t>} </a:t>
            </a:r>
            <a:r>
              <a:rPr lang="en-US" sz="2800" dirty="0" smtClean="0">
                <a:latin typeface="Trebuchet MS" pitchFamily="34" charset="0"/>
              </a:rPr>
              <a:t>Al</a:t>
            </a:r>
            <a:r>
              <a:rPr lang="tr-TR" sz="2800" dirty="0" smtClean="0">
                <a:latin typeface="Trebuchet MS" pitchFamily="34" charset="0"/>
              </a:rPr>
              <a:t>f</a:t>
            </a:r>
            <a:r>
              <a:rPr lang="en-US" sz="2800" dirty="0" smtClean="0">
                <a:latin typeface="Trebuchet MS" pitchFamily="34" charset="0"/>
              </a:rPr>
              <a:t>a</a:t>
            </a:r>
            <a:r>
              <a:rPr lang="en-US" sz="2800" dirty="0">
                <a:latin typeface="Trebuchet MS" pitchFamily="34" charset="0"/>
              </a:rPr>
              <a:t>; </a:t>
            </a:r>
            <a:r>
              <a:rPr lang="en-US" sz="2800" dirty="0" smtClean="0">
                <a:latin typeface="Trebuchet MS" pitchFamily="34" charset="0"/>
              </a:rPr>
              <a:t>&gt;</a:t>
            </a:r>
            <a:r>
              <a:rPr lang="tr-TR" sz="2800" dirty="0" smtClean="0">
                <a:latin typeface="Trebuchet MS" pitchFamily="34" charset="0"/>
              </a:rPr>
              <a:t>870 </a:t>
            </a:r>
            <a:r>
              <a:rPr lang="tr-TR" sz="2800" dirty="0" smtClean="0">
                <a:latin typeface="Trebuchet MS" pitchFamily="34" charset="0"/>
                <a:sym typeface="Symbol"/>
              </a:rPr>
              <a:t></a:t>
            </a:r>
            <a:r>
              <a:rPr lang="tr-TR" sz="2800" dirty="0" smtClean="0">
                <a:latin typeface="Trebuchet MS" pitchFamily="34" charset="0"/>
              </a:rPr>
              <a:t>C</a:t>
            </a:r>
            <a:r>
              <a:rPr lang="en-US" sz="2800" dirty="0" smtClean="0">
                <a:latin typeface="Trebuchet MS" pitchFamily="34" charset="0"/>
              </a:rPr>
              <a:t> </a:t>
            </a:r>
            <a:r>
              <a:rPr lang="en-US" sz="2800" dirty="0">
                <a:latin typeface="Trebuchet MS" pitchFamily="34" charset="0"/>
              </a:rPr>
              <a:t>{bcc} Beta</a:t>
            </a:r>
          </a:p>
          <a:p>
            <a:pPr marL="457200" indent="-457200" algn="l">
              <a:buClr>
                <a:schemeClr val="bg2">
                  <a:lumMod val="50000"/>
                </a:schemeClr>
              </a:buClr>
              <a:buFont typeface="Trebuchet MS" panose="020B0603020202020204" pitchFamily="34" charset="0"/>
              <a:buChar char="●"/>
            </a:pPr>
            <a:r>
              <a:rPr lang="tr-TR" sz="2800" dirty="0" smtClean="0">
                <a:latin typeface="Trebuchet MS" pitchFamily="34" charset="0"/>
              </a:rPr>
              <a:t>205</a:t>
            </a:r>
            <a:r>
              <a:rPr lang="tr-TR" sz="2800" dirty="0" smtClean="0">
                <a:latin typeface="Trebuchet MS" pitchFamily="34" charset="0"/>
                <a:sym typeface="Symbol"/>
              </a:rPr>
              <a:t></a:t>
            </a:r>
            <a:r>
              <a:rPr lang="tr-TR" sz="2800" dirty="0" smtClean="0">
                <a:latin typeface="Trebuchet MS" pitchFamily="34" charset="0"/>
              </a:rPr>
              <a:t>C’de görünür oksitlenme</a:t>
            </a:r>
            <a:r>
              <a:rPr lang="en-US" sz="2800" dirty="0" smtClean="0">
                <a:latin typeface="Trebuchet MS" pitchFamily="34" charset="0"/>
              </a:rPr>
              <a:t>; </a:t>
            </a:r>
            <a:r>
              <a:rPr lang="tr-TR" sz="2800" dirty="0" smtClean="0">
                <a:latin typeface="Trebuchet MS" pitchFamily="34" charset="0"/>
              </a:rPr>
              <a:t>425 </a:t>
            </a:r>
            <a:r>
              <a:rPr lang="tr-TR" sz="2800" dirty="0" smtClean="0">
                <a:latin typeface="Trebuchet MS" pitchFamily="34" charset="0"/>
                <a:sym typeface="Symbol"/>
              </a:rPr>
              <a:t></a:t>
            </a:r>
            <a:r>
              <a:rPr lang="tr-TR" sz="2800" dirty="0" smtClean="0">
                <a:latin typeface="Trebuchet MS" pitchFamily="34" charset="0"/>
              </a:rPr>
              <a:t>C üstünde   zayıf-tutunmaz oksit</a:t>
            </a:r>
            <a:endParaRPr lang="en-US" sz="2800" dirty="0">
              <a:latin typeface="Trebuchet MS" pitchFamily="34" charset="0"/>
            </a:endParaRPr>
          </a:p>
          <a:p>
            <a:pPr marL="457200" indent="-457200" algn="l">
              <a:buClr>
                <a:schemeClr val="bg2">
                  <a:lumMod val="50000"/>
                </a:schemeClr>
              </a:buClr>
              <a:buFont typeface="Trebuchet MS" panose="020B0603020202020204" pitchFamily="34" charset="0"/>
              <a:buChar char="●"/>
            </a:pPr>
            <a:r>
              <a:rPr lang="tr-TR" sz="2800" dirty="0" smtClean="0">
                <a:latin typeface="Trebuchet MS" pitchFamily="34" charset="0"/>
              </a:rPr>
              <a:t>saf</a:t>
            </a:r>
            <a:r>
              <a:rPr lang="en-US" sz="2800" dirty="0" smtClean="0">
                <a:latin typeface="Trebuchet MS" pitchFamily="34" charset="0"/>
              </a:rPr>
              <a:t> </a:t>
            </a:r>
            <a:r>
              <a:rPr lang="en-US" sz="2800" dirty="0" err="1">
                <a:latin typeface="Trebuchet MS" pitchFamily="34" charset="0"/>
              </a:rPr>
              <a:t>Zr</a:t>
            </a:r>
            <a:r>
              <a:rPr lang="en-US" sz="2800" dirty="0">
                <a:latin typeface="Trebuchet MS" pitchFamily="34" charset="0"/>
              </a:rPr>
              <a:t>: </a:t>
            </a:r>
            <a:r>
              <a:rPr lang="tr-TR" sz="2800" dirty="0" smtClean="0">
                <a:latin typeface="Trebuchet MS" pitchFamily="34" charset="0"/>
              </a:rPr>
              <a:t>çekme</a:t>
            </a:r>
            <a:r>
              <a:rPr lang="en-US" sz="2800" dirty="0" smtClean="0">
                <a:latin typeface="Trebuchet MS" pitchFamily="34" charset="0"/>
              </a:rPr>
              <a:t> </a:t>
            </a:r>
            <a:r>
              <a:rPr lang="tr-TR" sz="2800" dirty="0" smtClean="0">
                <a:latin typeface="Trebuchet MS" pitchFamily="34" charset="0"/>
              </a:rPr>
              <a:t>414 </a:t>
            </a:r>
            <a:r>
              <a:rPr lang="tr-TR" sz="2800" dirty="0" err="1" smtClean="0">
                <a:latin typeface="Trebuchet MS" pitchFamily="34" charset="0"/>
              </a:rPr>
              <a:t>MPa</a:t>
            </a:r>
            <a:r>
              <a:rPr lang="en-US" sz="2800" dirty="0" smtClean="0">
                <a:latin typeface="Trebuchet MS" pitchFamily="34" charset="0"/>
              </a:rPr>
              <a:t>; </a:t>
            </a:r>
            <a:r>
              <a:rPr lang="tr-TR" sz="2800" dirty="0" smtClean="0">
                <a:latin typeface="Trebuchet MS" pitchFamily="34" charset="0"/>
              </a:rPr>
              <a:t>akma</a:t>
            </a:r>
            <a:r>
              <a:rPr lang="en-US" sz="2800" dirty="0" smtClean="0">
                <a:latin typeface="Trebuchet MS" pitchFamily="34" charset="0"/>
              </a:rPr>
              <a:t> </a:t>
            </a:r>
            <a:r>
              <a:rPr lang="tr-TR" sz="2800" dirty="0" smtClean="0">
                <a:latin typeface="Trebuchet MS" pitchFamily="34" charset="0"/>
              </a:rPr>
              <a:t>276 </a:t>
            </a:r>
            <a:r>
              <a:rPr lang="tr-TR" sz="2800" dirty="0" err="1" smtClean="0">
                <a:latin typeface="Trebuchet MS" pitchFamily="34" charset="0"/>
              </a:rPr>
              <a:t>MPa</a:t>
            </a:r>
            <a:r>
              <a:rPr lang="en-US" sz="2800" dirty="0" smtClean="0">
                <a:latin typeface="Trebuchet MS" pitchFamily="34" charset="0"/>
              </a:rPr>
              <a:t>; </a:t>
            </a:r>
            <a:r>
              <a:rPr lang="tr-TR" sz="2800" dirty="0" smtClean="0">
                <a:latin typeface="Trebuchet MS" pitchFamily="34" charset="0"/>
              </a:rPr>
              <a:t>uzama</a:t>
            </a:r>
            <a:r>
              <a:rPr lang="en-US" sz="2800" dirty="0" smtClean="0">
                <a:latin typeface="Trebuchet MS" pitchFamily="34" charset="0"/>
              </a:rPr>
              <a:t> </a:t>
            </a:r>
            <a:r>
              <a:rPr lang="en-US" sz="2800" dirty="0">
                <a:latin typeface="Trebuchet MS" pitchFamily="34" charset="0"/>
              </a:rPr>
              <a:t>18%</a:t>
            </a:r>
          </a:p>
          <a:p>
            <a:pPr marL="457200" indent="-457200" algn="l">
              <a:buClr>
                <a:schemeClr val="bg2">
                  <a:lumMod val="50000"/>
                </a:schemeClr>
              </a:buClr>
              <a:buFont typeface="Trebuchet MS" panose="020B0603020202020204" pitchFamily="34" charset="0"/>
              <a:buChar char="●"/>
            </a:pPr>
            <a:r>
              <a:rPr lang="tr-TR" sz="2800" dirty="0" smtClean="0">
                <a:latin typeface="Trebuchet MS" pitchFamily="34" charset="0"/>
              </a:rPr>
              <a:t>mineral ve organik asitlerde, deniz suyunda korozyon direnci</a:t>
            </a:r>
          </a:p>
          <a:p>
            <a:pPr algn="l">
              <a:spcBef>
                <a:spcPts val="1200"/>
              </a:spcBef>
            </a:pPr>
            <a:r>
              <a:rPr lang="tr-TR" sz="2800" u="sng" dirty="0" smtClean="0">
                <a:latin typeface="Trebuchet MS" pitchFamily="34" charset="0"/>
              </a:rPr>
              <a:t>uygulamalar</a:t>
            </a:r>
          </a:p>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rPr>
              <a:t>Pet</a:t>
            </a:r>
            <a:r>
              <a:rPr lang="tr-TR" sz="2800" dirty="0" err="1" smtClean="0">
                <a:latin typeface="Trebuchet MS" pitchFamily="34" charset="0"/>
              </a:rPr>
              <a:t>rokimya</a:t>
            </a:r>
            <a:endParaRPr lang="en-US"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gıda proses işletmeleri</a:t>
            </a:r>
            <a:endParaRPr lang="en-US"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rPr>
              <a:t>N</a:t>
            </a:r>
            <a:r>
              <a:rPr lang="tr-TR" sz="2800" dirty="0" err="1" smtClean="0">
                <a:latin typeface="Trebuchet MS" pitchFamily="34" charset="0"/>
              </a:rPr>
              <a:t>ükleer</a:t>
            </a:r>
            <a:r>
              <a:rPr lang="tr-TR" sz="2800" dirty="0" smtClean="0">
                <a:latin typeface="Trebuchet MS" pitchFamily="34" charset="0"/>
              </a:rPr>
              <a:t> endüstri</a:t>
            </a:r>
            <a:r>
              <a:rPr lang="en-US" sz="2800" dirty="0" smtClean="0">
                <a:latin typeface="Trebuchet MS" pitchFamily="34" charset="0"/>
              </a:rPr>
              <a:t> (</a:t>
            </a:r>
            <a:r>
              <a:rPr lang="tr-TR" sz="2800" dirty="0" err="1" smtClean="0">
                <a:latin typeface="Trebuchet MS" pitchFamily="34" charset="0"/>
              </a:rPr>
              <a:t>SS’den</a:t>
            </a:r>
            <a:r>
              <a:rPr lang="tr-TR" sz="2800" dirty="0" smtClean="0">
                <a:latin typeface="Trebuchet MS" pitchFamily="34" charset="0"/>
              </a:rPr>
              <a:t> daha az, </a:t>
            </a:r>
            <a:r>
              <a:rPr lang="tr-TR" sz="2800" dirty="0" err="1" smtClean="0">
                <a:latin typeface="Trebuchet MS" pitchFamily="34" charset="0"/>
              </a:rPr>
              <a:t>refrakter</a:t>
            </a:r>
            <a:r>
              <a:rPr lang="tr-TR" sz="2800" dirty="0" smtClean="0">
                <a:latin typeface="Trebuchet MS" pitchFamily="34" charset="0"/>
              </a:rPr>
              <a:t> alaşımlardan daha yüksek nötron </a:t>
            </a:r>
            <a:r>
              <a:rPr lang="tr-TR" sz="2800" dirty="0" err="1" smtClean="0">
                <a:latin typeface="Trebuchet MS" pitchFamily="34" charset="0"/>
              </a:rPr>
              <a:t>absorpsiyonu</a:t>
            </a:r>
            <a:endParaRPr lang="tr-TR" sz="2800" dirty="0" smtClean="0">
              <a:latin typeface="Trebuchet MS" pitchFamily="34" charset="0"/>
            </a:endParaRPr>
          </a:p>
        </p:txBody>
      </p:sp>
      <p:sp>
        <p:nvSpPr>
          <p:cNvPr id="5" name="4 Metin kutusu"/>
          <p:cNvSpPr txBox="1"/>
          <p:nvPr/>
        </p:nvSpPr>
        <p:spPr>
          <a:xfrm>
            <a:off x="323528" y="476672"/>
            <a:ext cx="8208912"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zirkonyum</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90768394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89294" y="1489720"/>
            <a:ext cx="8603185" cy="3077766"/>
          </a:xfrm>
          <a:prstGeom prst="rect">
            <a:avLst/>
          </a:prstGeom>
          <a:noFill/>
          <a:ln w="9525">
            <a:noFill/>
            <a:miter lim="800000"/>
            <a:headEnd/>
            <a:tailEnd/>
          </a:ln>
          <a:effectLst/>
        </p:spPr>
        <p:txBody>
          <a:bodyPr wrap="square" anchor="ctr">
            <a:spAutoFit/>
          </a:bodyPr>
          <a:lstStyle/>
          <a:p>
            <a:pPr algn="l"/>
            <a:r>
              <a:rPr lang="en-US" sz="2800" u="sng" dirty="0" smtClean="0">
                <a:latin typeface="Trebuchet MS" pitchFamily="34" charset="0"/>
              </a:rPr>
              <a:t>Al</a:t>
            </a:r>
            <a:r>
              <a:rPr lang="tr-TR" sz="2800" u="sng" dirty="0" smtClean="0">
                <a:latin typeface="Trebuchet MS" pitchFamily="34" charset="0"/>
              </a:rPr>
              <a:t>fa yapıcılar</a:t>
            </a:r>
            <a:r>
              <a:rPr lang="en-US" sz="2800" dirty="0" smtClean="0">
                <a:latin typeface="Trebuchet MS" pitchFamily="34" charset="0"/>
              </a:rPr>
              <a:t>: </a:t>
            </a:r>
            <a:endParaRPr lang="en-US" sz="2800" dirty="0">
              <a:latin typeface="Trebuchet MS" pitchFamily="34" charset="0"/>
            </a:endParaRPr>
          </a:p>
          <a:p>
            <a:pPr algn="l"/>
            <a:r>
              <a:rPr lang="tr-TR" sz="2800" dirty="0" smtClean="0">
                <a:latin typeface="Trebuchet MS" pitchFamily="34" charset="0"/>
              </a:rPr>
              <a:t>Al, Be, </a:t>
            </a:r>
            <a:r>
              <a:rPr lang="tr-TR" sz="2800" dirty="0" err="1" smtClean="0">
                <a:latin typeface="Trebuchet MS" pitchFamily="34" charset="0"/>
              </a:rPr>
              <a:t>Cd</a:t>
            </a:r>
            <a:r>
              <a:rPr lang="tr-TR" sz="2800" dirty="0" smtClean="0">
                <a:latin typeface="Trebuchet MS" pitchFamily="34" charset="0"/>
              </a:rPr>
              <a:t>, </a:t>
            </a:r>
            <a:r>
              <a:rPr lang="tr-TR" sz="2800" dirty="0" err="1" smtClean="0">
                <a:latin typeface="Trebuchet MS" pitchFamily="34" charset="0"/>
              </a:rPr>
              <a:t>Hf</a:t>
            </a:r>
            <a:r>
              <a:rPr lang="tr-TR" sz="2800" dirty="0" smtClean="0">
                <a:latin typeface="Trebuchet MS" pitchFamily="34" charset="0"/>
              </a:rPr>
              <a:t>, C, O, N, Sn</a:t>
            </a:r>
          </a:p>
          <a:p>
            <a:pPr algn="l"/>
            <a:endParaRPr lang="tr-TR" sz="1200" dirty="0" smtClean="0">
              <a:latin typeface="Trebuchet MS" pitchFamily="34" charset="0"/>
            </a:endParaRPr>
          </a:p>
          <a:p>
            <a:r>
              <a:rPr lang="en-US" sz="2800" u="sng" dirty="0" smtClean="0">
                <a:latin typeface="Trebuchet MS" pitchFamily="34" charset="0"/>
              </a:rPr>
              <a:t>Beta </a:t>
            </a:r>
            <a:r>
              <a:rPr lang="tr-TR" sz="2800" u="sng" dirty="0" smtClean="0">
                <a:latin typeface="Trebuchet MS" pitchFamily="34" charset="0"/>
              </a:rPr>
              <a:t>yapıcılar</a:t>
            </a:r>
            <a:r>
              <a:rPr lang="en-US" sz="2800" u="sng" dirty="0" smtClean="0">
                <a:latin typeface="Trebuchet MS" pitchFamily="34" charset="0"/>
              </a:rPr>
              <a:t>:</a:t>
            </a:r>
          </a:p>
          <a:p>
            <a:r>
              <a:rPr lang="en-US" sz="2800" dirty="0" smtClean="0">
                <a:latin typeface="Trebuchet MS" pitchFamily="34" charset="0"/>
              </a:rPr>
              <a:t>C</a:t>
            </a:r>
            <a:r>
              <a:rPr lang="tr-TR" sz="2800" dirty="0" smtClean="0">
                <a:latin typeface="Trebuchet MS" pitchFamily="34" charset="0"/>
              </a:rPr>
              <a:t>o</a:t>
            </a:r>
            <a:r>
              <a:rPr lang="en-US" sz="2800" dirty="0" smtClean="0">
                <a:latin typeface="Trebuchet MS" pitchFamily="34" charset="0"/>
              </a:rPr>
              <a:t>, N</a:t>
            </a:r>
            <a:r>
              <a:rPr lang="tr-TR" sz="2800" dirty="0" smtClean="0">
                <a:latin typeface="Trebuchet MS" pitchFamily="34" charset="0"/>
              </a:rPr>
              <a:t>b, </a:t>
            </a:r>
            <a:r>
              <a:rPr lang="tr-TR" sz="2800" dirty="0" err="1" smtClean="0">
                <a:latin typeface="Trebuchet MS" pitchFamily="34" charset="0"/>
              </a:rPr>
              <a:t>Cu</a:t>
            </a:r>
            <a:r>
              <a:rPr lang="tr-TR" sz="2800" dirty="0" smtClean="0">
                <a:latin typeface="Trebuchet MS" pitchFamily="34" charset="0"/>
              </a:rPr>
              <a:t>, H, </a:t>
            </a:r>
            <a:r>
              <a:rPr lang="tr-TR" sz="2800" dirty="0" err="1" smtClean="0">
                <a:latin typeface="Trebuchet MS" pitchFamily="34" charset="0"/>
              </a:rPr>
              <a:t>Fe</a:t>
            </a:r>
            <a:r>
              <a:rPr lang="tr-TR" sz="2800" dirty="0" smtClean="0">
                <a:latin typeface="Trebuchet MS" pitchFamily="34" charset="0"/>
              </a:rPr>
              <a:t>, </a:t>
            </a:r>
            <a:r>
              <a:rPr lang="tr-TR" sz="2800" dirty="0" err="1" smtClean="0">
                <a:latin typeface="Trebuchet MS" pitchFamily="34" charset="0"/>
              </a:rPr>
              <a:t>Mn</a:t>
            </a:r>
            <a:r>
              <a:rPr lang="tr-TR" sz="2800" dirty="0" smtClean="0">
                <a:latin typeface="Trebuchet MS" pitchFamily="34" charset="0"/>
              </a:rPr>
              <a:t>, </a:t>
            </a:r>
            <a:r>
              <a:rPr lang="tr-TR" sz="2800" dirty="0" err="1" smtClean="0">
                <a:latin typeface="Trebuchet MS" pitchFamily="34" charset="0"/>
              </a:rPr>
              <a:t>Mo</a:t>
            </a:r>
            <a:r>
              <a:rPr lang="tr-TR" sz="2800" dirty="0" smtClean="0">
                <a:latin typeface="Trebuchet MS" pitchFamily="34" charset="0"/>
              </a:rPr>
              <a:t>, </a:t>
            </a:r>
            <a:r>
              <a:rPr lang="tr-TR" sz="2800" dirty="0" err="1" smtClean="0">
                <a:latin typeface="Trebuchet MS" pitchFamily="34" charset="0"/>
              </a:rPr>
              <a:t>Ni</a:t>
            </a:r>
            <a:r>
              <a:rPr lang="tr-TR" sz="2800" dirty="0" smtClean="0">
                <a:latin typeface="Trebuchet MS" pitchFamily="34" charset="0"/>
              </a:rPr>
              <a:t>, </a:t>
            </a:r>
            <a:r>
              <a:rPr lang="tr-TR" sz="2800" dirty="0" err="1" smtClean="0">
                <a:latin typeface="Trebuchet MS" pitchFamily="34" charset="0"/>
              </a:rPr>
              <a:t>Ag</a:t>
            </a:r>
            <a:r>
              <a:rPr lang="tr-TR" sz="2800" dirty="0" smtClean="0">
                <a:latin typeface="Trebuchet MS" pitchFamily="34" charset="0"/>
              </a:rPr>
              <a:t>, Ta, Ti, W, V</a:t>
            </a:r>
          </a:p>
          <a:p>
            <a:endParaRPr lang="tr-TR" sz="1400" dirty="0" smtClean="0">
              <a:latin typeface="Trebuchet MS" pitchFamily="34" charset="0"/>
            </a:endParaRPr>
          </a:p>
          <a:p>
            <a:r>
              <a:rPr lang="en-US" sz="2800" u="sng" dirty="0" smtClean="0">
                <a:latin typeface="Trebuchet MS" pitchFamily="34" charset="0"/>
              </a:rPr>
              <a:t>Low Solubility, </a:t>
            </a:r>
            <a:r>
              <a:rPr lang="en-US" sz="2800" u="sng" dirty="0" err="1" smtClean="0">
                <a:latin typeface="Trebuchet MS" pitchFamily="34" charset="0"/>
              </a:rPr>
              <a:t>Intermetallic</a:t>
            </a:r>
            <a:r>
              <a:rPr lang="en-US" sz="2800" u="sng" dirty="0" smtClean="0">
                <a:latin typeface="Trebuchet MS" pitchFamily="34" charset="0"/>
              </a:rPr>
              <a:t> Compounds</a:t>
            </a:r>
          </a:p>
          <a:p>
            <a:r>
              <a:rPr lang="en-US" sz="2800" dirty="0" smtClean="0">
                <a:latin typeface="Trebuchet MS" pitchFamily="34" charset="0"/>
              </a:rPr>
              <a:t>C, Si, P</a:t>
            </a:r>
            <a:endParaRPr lang="en-US" sz="2800" u="sng" dirty="0" smtClean="0">
              <a:latin typeface="Trebuchet MS" pitchFamily="34" charset="0"/>
            </a:endParaRPr>
          </a:p>
        </p:txBody>
      </p:sp>
      <p:sp>
        <p:nvSpPr>
          <p:cNvPr id="25603" name="Text Box 3"/>
          <p:cNvSpPr txBox="1">
            <a:spLocks noChangeArrowheads="1"/>
          </p:cNvSpPr>
          <p:nvPr/>
        </p:nvSpPr>
        <p:spPr bwMode="auto">
          <a:xfrm>
            <a:off x="323528" y="620688"/>
            <a:ext cx="5461047" cy="769441"/>
          </a:xfrm>
          <a:prstGeom prst="rect">
            <a:avLst/>
          </a:prstGeom>
          <a:noFill/>
          <a:ln w="9525">
            <a:noFill/>
            <a:miter lim="800000"/>
            <a:headEnd/>
            <a:tailEnd/>
          </a:ln>
          <a:effectLst/>
        </p:spPr>
        <p:txBody>
          <a:bodyPr wrap="none" anchor="ctr">
            <a:spAutoFit/>
          </a:bodyPr>
          <a:lstStyle/>
          <a:p>
            <a:r>
              <a:rPr lang="en-US" sz="4400" dirty="0" err="1" smtClean="0">
                <a:solidFill>
                  <a:schemeClr val="accent2">
                    <a:lumMod val="50000"/>
                  </a:schemeClr>
                </a:solidFill>
                <a:latin typeface="Trebuchet MS" pitchFamily="34" charset="0"/>
              </a:rPr>
              <a:t>Zir</a:t>
            </a:r>
            <a:r>
              <a:rPr lang="tr-TR" sz="4400" dirty="0" smtClean="0">
                <a:solidFill>
                  <a:schemeClr val="accent2">
                    <a:lumMod val="50000"/>
                  </a:schemeClr>
                </a:solidFill>
                <a:latin typeface="Trebuchet MS" pitchFamily="34" charset="0"/>
              </a:rPr>
              <a:t>k</a:t>
            </a:r>
            <a:r>
              <a:rPr lang="en-US" sz="4400" dirty="0" smtClean="0">
                <a:solidFill>
                  <a:schemeClr val="accent2">
                    <a:lumMod val="50000"/>
                  </a:schemeClr>
                </a:solidFill>
                <a:latin typeface="Trebuchet MS" pitchFamily="34" charset="0"/>
              </a:rPr>
              <a:t>on</a:t>
            </a:r>
            <a:r>
              <a:rPr lang="tr-TR" sz="4400" dirty="0" smtClean="0">
                <a:solidFill>
                  <a:schemeClr val="accent2">
                    <a:lumMod val="50000"/>
                  </a:schemeClr>
                </a:solidFill>
                <a:latin typeface="Trebuchet MS" pitchFamily="34" charset="0"/>
              </a:rPr>
              <a:t>y</a:t>
            </a:r>
            <a:r>
              <a:rPr lang="en-US" sz="4400" dirty="0" smtClean="0">
                <a:solidFill>
                  <a:schemeClr val="accent2">
                    <a:lumMod val="50000"/>
                  </a:schemeClr>
                </a:solidFill>
                <a:latin typeface="Trebuchet MS" pitchFamily="34" charset="0"/>
              </a:rPr>
              <a:t>um Al</a:t>
            </a:r>
            <a:r>
              <a:rPr lang="tr-TR" sz="4400" dirty="0" smtClean="0">
                <a:solidFill>
                  <a:schemeClr val="accent2">
                    <a:lumMod val="50000"/>
                  </a:schemeClr>
                </a:solidFill>
                <a:latin typeface="Trebuchet MS" pitchFamily="34" charset="0"/>
              </a:rPr>
              <a:t>aşımları</a:t>
            </a:r>
            <a:endParaRPr lang="en-US" sz="4400" dirty="0">
              <a:solidFill>
                <a:schemeClr val="accent2">
                  <a:lumMod val="50000"/>
                </a:schemeClr>
              </a:solidFill>
              <a:latin typeface="Trebuchet MS" pitchFamily="34" charset="0"/>
            </a:endParaRPr>
          </a:p>
        </p:txBody>
      </p:sp>
      <p:graphicFrame>
        <p:nvGraphicFramePr>
          <p:cNvPr id="5" name="Tablo 4"/>
          <p:cNvGraphicFramePr>
            <a:graphicFrameLocks noGrp="1"/>
          </p:cNvGraphicFramePr>
          <p:nvPr>
            <p:extLst>
              <p:ext uri="{D42A27DB-BD31-4B8C-83A1-F6EECF244321}">
                <p14:modId xmlns:p14="http://schemas.microsoft.com/office/powerpoint/2010/main" val="3202093026"/>
              </p:ext>
            </p:extLst>
          </p:nvPr>
        </p:nvGraphicFramePr>
        <p:xfrm>
          <a:off x="301011" y="4653136"/>
          <a:ext cx="8697900" cy="1981200"/>
        </p:xfrm>
        <a:graphic>
          <a:graphicData uri="http://schemas.openxmlformats.org/drawingml/2006/table">
            <a:tbl>
              <a:tblPr firstRow="1" bandRow="1">
                <a:tableStyleId>{5C22544A-7EE6-4342-B048-85BDC9FD1C3A}</a:tableStyleId>
              </a:tblPr>
              <a:tblGrid>
                <a:gridCol w="1750709"/>
                <a:gridCol w="1728192"/>
                <a:gridCol w="1152128"/>
                <a:gridCol w="1167571"/>
                <a:gridCol w="1449650"/>
                <a:gridCol w="1449650"/>
              </a:tblGrid>
              <a:tr h="370840">
                <a:tc>
                  <a:txBody>
                    <a:bodyPr/>
                    <a:lstStyle/>
                    <a:p>
                      <a:pPr algn="l"/>
                      <a:r>
                        <a:rPr lang="tr-TR" sz="2000" dirty="0" smtClean="0">
                          <a:latin typeface="Trebuchet MS" panose="020B0603020202020204" pitchFamily="34" charset="0"/>
                        </a:rPr>
                        <a:t>ASTM kodu</a:t>
                      </a:r>
                      <a:endParaRPr lang="tr-TR" sz="2000" dirty="0">
                        <a:latin typeface="Trebuchet MS" panose="020B0603020202020204" pitchFamily="34" charset="0"/>
                      </a:endParaRPr>
                    </a:p>
                  </a:txBody>
                  <a:tcPr/>
                </a:tc>
                <a:tc>
                  <a:txBody>
                    <a:bodyPr/>
                    <a:lstStyle/>
                    <a:p>
                      <a:pPr algn="ctr"/>
                      <a:r>
                        <a:rPr lang="tr-TR" sz="2000" dirty="0" err="1" smtClean="0">
                          <a:latin typeface="Trebuchet MS" panose="020B0603020202020204" pitchFamily="34" charset="0"/>
                        </a:rPr>
                        <a:t>Zr</a:t>
                      </a:r>
                      <a:r>
                        <a:rPr lang="tr-TR" sz="2000" dirty="0" smtClean="0">
                          <a:latin typeface="Trebuchet MS" panose="020B0603020202020204" pitchFamily="34" charset="0"/>
                        </a:rPr>
                        <a:t> + Hf, </a:t>
                      </a:r>
                      <a:r>
                        <a:rPr lang="tr-TR" sz="2000" dirty="0" err="1" smtClean="0">
                          <a:latin typeface="Trebuchet MS" panose="020B0603020202020204" pitchFamily="34" charset="0"/>
                        </a:rPr>
                        <a:t>min</a:t>
                      </a:r>
                      <a:endParaRPr lang="tr-TR" sz="2000" dirty="0">
                        <a:latin typeface="Trebuchet MS" panose="020B0603020202020204" pitchFamily="34" charset="0"/>
                      </a:endParaRPr>
                    </a:p>
                  </a:txBody>
                  <a:tcPr/>
                </a:tc>
                <a:tc>
                  <a:txBody>
                    <a:bodyPr/>
                    <a:lstStyle/>
                    <a:p>
                      <a:pPr algn="ctr"/>
                      <a:r>
                        <a:rPr lang="tr-TR" sz="2000" dirty="0" err="1" smtClean="0">
                          <a:latin typeface="Trebuchet MS" panose="020B0603020202020204" pitchFamily="34" charset="0"/>
                        </a:rPr>
                        <a:t>Sn</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Nb</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Fe + Cr</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O, </a:t>
                      </a:r>
                      <a:r>
                        <a:rPr lang="tr-TR" sz="2000" dirty="0" err="1" smtClean="0">
                          <a:latin typeface="Trebuchet MS" panose="020B0603020202020204" pitchFamily="34" charset="0"/>
                        </a:rPr>
                        <a:t>max</a:t>
                      </a:r>
                      <a:r>
                        <a:rPr lang="tr-TR" sz="2000" dirty="0" smtClean="0">
                          <a:latin typeface="Trebuchet MS" panose="020B0603020202020204" pitchFamily="34" charset="0"/>
                        </a:rPr>
                        <a:t>.</a:t>
                      </a:r>
                      <a:endParaRPr lang="tr-TR" sz="2000" dirty="0">
                        <a:latin typeface="Trebuchet MS" panose="020B0603020202020204" pitchFamily="34" charset="0"/>
                      </a:endParaRPr>
                    </a:p>
                  </a:txBody>
                  <a:tcPr/>
                </a:tc>
              </a:tr>
              <a:tr h="370840">
                <a:tc>
                  <a:txBody>
                    <a:bodyPr/>
                    <a:lstStyle/>
                    <a:p>
                      <a:pPr algn="l"/>
                      <a:r>
                        <a:rPr lang="tr-TR" sz="2000" dirty="0" smtClean="0">
                          <a:latin typeface="Trebuchet MS" panose="020B0603020202020204" pitchFamily="34" charset="0"/>
                        </a:rPr>
                        <a:t>R60702</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99.2</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0.2 </a:t>
                      </a:r>
                      <a:r>
                        <a:rPr lang="tr-TR" sz="2000" dirty="0" err="1" smtClean="0">
                          <a:latin typeface="Trebuchet MS" panose="020B0603020202020204" pitchFamily="34" charset="0"/>
                        </a:rPr>
                        <a:t>max</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0.16</a:t>
                      </a:r>
                      <a:endParaRPr lang="tr-TR" sz="2000" dirty="0">
                        <a:latin typeface="Trebuchet MS" panose="020B0603020202020204" pitchFamily="34" charset="0"/>
                      </a:endParaRPr>
                    </a:p>
                  </a:txBody>
                  <a:tcPr/>
                </a:tc>
              </a:tr>
              <a:tr h="370840">
                <a:tc>
                  <a:txBody>
                    <a:bodyPr/>
                    <a:lstStyle/>
                    <a:p>
                      <a:pPr algn="l"/>
                      <a:r>
                        <a:rPr lang="tr-TR" sz="2000" dirty="0" smtClean="0">
                          <a:latin typeface="Trebuchet MS" panose="020B0603020202020204" pitchFamily="34" charset="0"/>
                        </a:rPr>
                        <a:t>R60704</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97.5</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1.0-2.0</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0.2-0.4</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0.18</a:t>
                      </a:r>
                      <a:endParaRPr lang="tr-TR" sz="2000" dirty="0">
                        <a:latin typeface="Trebuchet MS" panose="020B0603020202020204" pitchFamily="34" charset="0"/>
                      </a:endParaRPr>
                    </a:p>
                  </a:txBody>
                  <a:tcPr/>
                </a:tc>
              </a:tr>
              <a:tr h="370840">
                <a:tc>
                  <a:txBody>
                    <a:bodyPr/>
                    <a:lstStyle/>
                    <a:p>
                      <a:pPr algn="l"/>
                      <a:r>
                        <a:rPr lang="tr-TR" sz="2000" dirty="0" smtClean="0">
                          <a:latin typeface="Trebuchet MS" panose="020B0603020202020204" pitchFamily="34" charset="0"/>
                        </a:rPr>
                        <a:t>R60705</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95.5</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2.0-3.0</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0.2 </a:t>
                      </a:r>
                      <a:r>
                        <a:rPr lang="tr-TR" sz="2000" dirty="0" err="1" smtClean="0">
                          <a:latin typeface="Trebuchet MS" panose="020B0603020202020204" pitchFamily="34" charset="0"/>
                        </a:rPr>
                        <a:t>max</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0.18</a:t>
                      </a:r>
                      <a:endParaRPr lang="tr-TR" sz="2000" dirty="0">
                        <a:latin typeface="Trebuchet MS" panose="020B0603020202020204" pitchFamily="34" charset="0"/>
                      </a:endParaRPr>
                    </a:p>
                  </a:txBody>
                  <a:tcPr/>
                </a:tc>
              </a:tr>
              <a:tr h="370840">
                <a:tc>
                  <a:txBody>
                    <a:bodyPr/>
                    <a:lstStyle/>
                    <a:p>
                      <a:pPr algn="l"/>
                      <a:r>
                        <a:rPr lang="tr-TR" sz="2000" dirty="0" smtClean="0">
                          <a:latin typeface="Trebuchet MS" panose="020B0603020202020204" pitchFamily="34" charset="0"/>
                        </a:rPr>
                        <a:t>R60706</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95.5</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2.0-3.0</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0.2 </a:t>
                      </a:r>
                      <a:r>
                        <a:rPr lang="tr-TR" sz="2000" dirty="0" err="1" smtClean="0">
                          <a:latin typeface="Trebuchet MS" panose="020B0603020202020204" pitchFamily="34" charset="0"/>
                        </a:rPr>
                        <a:t>max</a:t>
                      </a:r>
                      <a:endParaRPr lang="tr-TR" sz="2000" dirty="0">
                        <a:latin typeface="Trebuchet MS" panose="020B0603020202020204" pitchFamily="34" charset="0"/>
                      </a:endParaRPr>
                    </a:p>
                  </a:txBody>
                  <a:tcPr/>
                </a:tc>
                <a:tc>
                  <a:txBody>
                    <a:bodyPr/>
                    <a:lstStyle/>
                    <a:p>
                      <a:pPr algn="ctr"/>
                      <a:r>
                        <a:rPr lang="tr-TR" sz="2000" dirty="0" smtClean="0">
                          <a:latin typeface="Trebuchet MS" panose="020B0603020202020204" pitchFamily="34" charset="0"/>
                        </a:rPr>
                        <a:t>0.16</a:t>
                      </a:r>
                      <a:endParaRPr lang="tr-TR" sz="2000" dirty="0">
                        <a:latin typeface="Trebuchet MS" panose="020B0603020202020204" pitchFamily="34" charset="0"/>
                      </a:endParaRPr>
                    </a:p>
                  </a:txBody>
                  <a:tcPr/>
                </a:tc>
              </a:tr>
            </a:tbl>
          </a:graphicData>
        </a:graphic>
      </p:graphicFrame>
    </p:spTree>
    <p:extLst>
      <p:ext uri="{BB962C8B-B14F-4D97-AF65-F5344CB8AC3E}">
        <p14:creationId xmlns:p14="http://schemas.microsoft.com/office/powerpoint/2010/main" val="235559435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323528" y="620688"/>
            <a:ext cx="5461047" cy="769441"/>
          </a:xfrm>
          <a:prstGeom prst="rect">
            <a:avLst/>
          </a:prstGeom>
          <a:noFill/>
          <a:ln w="9525">
            <a:noFill/>
            <a:miter lim="800000"/>
            <a:headEnd/>
            <a:tailEnd/>
          </a:ln>
          <a:effectLst/>
        </p:spPr>
        <p:txBody>
          <a:bodyPr wrap="none" anchor="ctr">
            <a:spAutoFit/>
          </a:bodyPr>
          <a:lstStyle/>
          <a:p>
            <a:r>
              <a:rPr lang="en-US" sz="4400" dirty="0" err="1" smtClean="0">
                <a:solidFill>
                  <a:schemeClr val="accent2">
                    <a:lumMod val="50000"/>
                  </a:schemeClr>
                </a:solidFill>
                <a:latin typeface="Trebuchet MS" pitchFamily="34" charset="0"/>
              </a:rPr>
              <a:t>Zir</a:t>
            </a:r>
            <a:r>
              <a:rPr lang="tr-TR" sz="4400" dirty="0" smtClean="0">
                <a:solidFill>
                  <a:schemeClr val="accent2">
                    <a:lumMod val="50000"/>
                  </a:schemeClr>
                </a:solidFill>
                <a:latin typeface="Trebuchet MS" pitchFamily="34" charset="0"/>
              </a:rPr>
              <a:t>k</a:t>
            </a:r>
            <a:r>
              <a:rPr lang="en-US" sz="4400" dirty="0" smtClean="0">
                <a:solidFill>
                  <a:schemeClr val="accent2">
                    <a:lumMod val="50000"/>
                  </a:schemeClr>
                </a:solidFill>
                <a:latin typeface="Trebuchet MS" pitchFamily="34" charset="0"/>
              </a:rPr>
              <a:t>on</a:t>
            </a:r>
            <a:r>
              <a:rPr lang="tr-TR" sz="4400" dirty="0" smtClean="0">
                <a:solidFill>
                  <a:schemeClr val="accent2">
                    <a:lumMod val="50000"/>
                  </a:schemeClr>
                </a:solidFill>
                <a:latin typeface="Trebuchet MS" pitchFamily="34" charset="0"/>
              </a:rPr>
              <a:t>y</a:t>
            </a:r>
            <a:r>
              <a:rPr lang="en-US" sz="4400" dirty="0" smtClean="0">
                <a:solidFill>
                  <a:schemeClr val="accent2">
                    <a:lumMod val="50000"/>
                  </a:schemeClr>
                </a:solidFill>
                <a:latin typeface="Trebuchet MS" pitchFamily="34" charset="0"/>
              </a:rPr>
              <a:t>um Al</a:t>
            </a:r>
            <a:r>
              <a:rPr lang="tr-TR" sz="4400" dirty="0" smtClean="0">
                <a:solidFill>
                  <a:schemeClr val="accent2">
                    <a:lumMod val="50000"/>
                  </a:schemeClr>
                </a:solidFill>
                <a:latin typeface="Trebuchet MS" pitchFamily="34" charset="0"/>
              </a:rPr>
              <a:t>aşımları</a:t>
            </a:r>
            <a:endParaRPr lang="en-US" sz="4400" dirty="0">
              <a:solidFill>
                <a:schemeClr val="accent2">
                  <a:lumMod val="50000"/>
                </a:schemeClr>
              </a:solidFill>
              <a:latin typeface="Trebuchet MS" pitchFamily="34" charset="0"/>
            </a:endParaRPr>
          </a:p>
        </p:txBody>
      </p:sp>
      <p:sp>
        <p:nvSpPr>
          <p:cNvPr id="2" name="Dikdörtgen 1"/>
          <p:cNvSpPr/>
          <p:nvPr/>
        </p:nvSpPr>
        <p:spPr>
          <a:xfrm>
            <a:off x="251520" y="1406381"/>
            <a:ext cx="8712968" cy="5262979"/>
          </a:xfrm>
          <a:prstGeom prst="rect">
            <a:avLst/>
          </a:prstGeom>
        </p:spPr>
        <p:txBody>
          <a:bodyPr wrap="square">
            <a:spAutoFit/>
          </a:bodyPr>
          <a:lstStyle/>
          <a:p>
            <a:r>
              <a:rPr lang="tr-TR" sz="2400" dirty="0" smtClean="0">
                <a:latin typeface="Trebuchet MS" panose="020B0603020202020204" pitchFamily="34" charset="0"/>
              </a:rPr>
              <a:t>Mükemmel korozyon direnci sayesinde agresif koşullarda çalışan, malzemelerde alaşım elementi olarak kullanılır.</a:t>
            </a:r>
          </a:p>
          <a:p>
            <a:r>
              <a:rPr lang="tr-TR" sz="2400" dirty="0" smtClean="0">
                <a:latin typeface="Trebuchet MS" panose="020B0603020202020204" pitchFamily="34" charset="0"/>
              </a:rPr>
              <a:t>Oksijene aşırı ilgisi nedeniyle «</a:t>
            </a:r>
            <a:r>
              <a:rPr lang="tr-TR" sz="2400" dirty="0" err="1" smtClean="0">
                <a:latin typeface="Trebuchet MS" panose="020B0603020202020204" pitchFamily="34" charset="0"/>
              </a:rPr>
              <a:t>getter</a:t>
            </a:r>
            <a:r>
              <a:rPr lang="tr-TR" sz="2400" dirty="0" smtClean="0">
                <a:latin typeface="Trebuchet MS" panose="020B0603020202020204" pitchFamily="34" charset="0"/>
              </a:rPr>
              <a:t>» olarak ve vakum tüplerindeki kullanımı yaygındır.</a:t>
            </a:r>
          </a:p>
          <a:p>
            <a:r>
              <a:rPr lang="tr-TR" sz="2400" b="1" dirty="0" smtClean="0">
                <a:latin typeface="Trebuchet MS" panose="020B0603020202020204" pitchFamily="34" charset="0"/>
              </a:rPr>
              <a:t>Nükleer uygulamalar</a:t>
            </a:r>
          </a:p>
          <a:p>
            <a:r>
              <a:rPr lang="tr-TR" sz="2400" dirty="0" smtClean="0">
                <a:latin typeface="Trebuchet MS" panose="020B0603020202020204" pitchFamily="34" charset="0"/>
              </a:rPr>
              <a:t>Zirkonyum </a:t>
            </a:r>
            <a:r>
              <a:rPr lang="tr-TR" sz="2400" dirty="0" err="1" smtClean="0">
                <a:latin typeface="Trebuchet MS" panose="020B0603020202020204" pitchFamily="34" charset="0"/>
              </a:rPr>
              <a:t>tedariğinin</a:t>
            </a:r>
            <a:r>
              <a:rPr lang="tr-TR" sz="2400" dirty="0" smtClean="0">
                <a:latin typeface="Trebuchet MS" panose="020B0603020202020204" pitchFamily="34" charset="0"/>
              </a:rPr>
              <a:t> %1’lik bölümü nükleer reaktör yakıt tanklarının kaplanmasında kullanılır.</a:t>
            </a:r>
          </a:p>
          <a:p>
            <a:r>
              <a:rPr lang="tr-TR" sz="2400" b="1" dirty="0" smtClean="0">
                <a:latin typeface="Trebuchet MS" panose="020B0603020202020204" pitchFamily="34" charset="0"/>
              </a:rPr>
              <a:t>Uzay ve uçak sanayi</a:t>
            </a:r>
          </a:p>
          <a:p>
            <a:r>
              <a:rPr lang="tr-TR" sz="2400" dirty="0" smtClean="0">
                <a:latin typeface="Trebuchet MS" panose="020B0603020202020204" pitchFamily="34" charset="0"/>
              </a:rPr>
              <a:t>Isıya dayanıklılığı sayesinde </a:t>
            </a:r>
            <a:r>
              <a:rPr lang="tr-TR" sz="2400" dirty="0" err="1" smtClean="0">
                <a:latin typeface="Trebuchet MS" panose="020B0603020202020204" pitchFamily="34" charset="0"/>
              </a:rPr>
              <a:t>Zr</a:t>
            </a:r>
            <a:r>
              <a:rPr lang="tr-TR" sz="2400" dirty="0" smtClean="0">
                <a:latin typeface="Trebuchet MS" panose="020B0603020202020204" pitchFamily="34" charset="0"/>
              </a:rPr>
              <a:t> ve oksidi uzay mekik parçalarında kullanılır.</a:t>
            </a:r>
          </a:p>
          <a:p>
            <a:r>
              <a:rPr lang="tr-TR" sz="2400" dirty="0" err="1" smtClean="0">
                <a:latin typeface="Trebuchet MS" panose="020B0603020202020204" pitchFamily="34" charset="0"/>
              </a:rPr>
              <a:t>Zirkonya</a:t>
            </a:r>
            <a:r>
              <a:rPr lang="tr-TR" sz="2400" dirty="0" smtClean="0">
                <a:latin typeface="Trebuchet MS" panose="020B0603020202020204" pitchFamily="34" charset="0"/>
              </a:rPr>
              <a:t> ayrıca zımpara </a:t>
            </a:r>
            <a:r>
              <a:rPr lang="tr-TR" sz="2400" dirty="0" err="1" smtClean="0">
                <a:latin typeface="Trebuchet MS" panose="020B0603020202020204" pitchFamily="34" charset="0"/>
              </a:rPr>
              <a:t>vb</a:t>
            </a:r>
            <a:r>
              <a:rPr lang="tr-TR" sz="2400" dirty="0" smtClean="0">
                <a:latin typeface="Trebuchet MS" panose="020B0603020202020204" pitchFamily="34" charset="0"/>
              </a:rPr>
              <a:t> aşındırıcıların önemli bir bileşenidir.</a:t>
            </a:r>
          </a:p>
          <a:p>
            <a:r>
              <a:rPr lang="tr-TR" sz="2400" b="1" dirty="0" smtClean="0">
                <a:latin typeface="Trebuchet MS" panose="020B0603020202020204" pitchFamily="34" charset="0"/>
              </a:rPr>
              <a:t>Biyomedikal</a:t>
            </a:r>
            <a:r>
              <a:rPr lang="tr-TR" sz="2400" dirty="0" smtClean="0">
                <a:latin typeface="Trebuchet MS" panose="020B0603020202020204" pitchFamily="34" charset="0"/>
              </a:rPr>
              <a:t> </a:t>
            </a:r>
            <a:endParaRPr lang="tr-TR" sz="2400" dirty="0">
              <a:latin typeface="Trebuchet MS" panose="020B0603020202020204" pitchFamily="34" charset="0"/>
            </a:endParaRPr>
          </a:p>
          <a:p>
            <a:r>
              <a:rPr lang="tr-TR" sz="2400" dirty="0" smtClean="0">
                <a:latin typeface="Trebuchet MS" panose="020B0603020202020204" pitchFamily="34" charset="0"/>
              </a:rPr>
              <a:t>Diz ve kalça protezlerinde </a:t>
            </a:r>
            <a:r>
              <a:rPr lang="tr-TR" sz="2400" dirty="0" err="1" smtClean="0">
                <a:latin typeface="Trebuchet MS" panose="020B0603020202020204" pitchFamily="34" charset="0"/>
              </a:rPr>
              <a:t>Zr</a:t>
            </a:r>
            <a:r>
              <a:rPr lang="tr-TR" sz="2400" dirty="0" smtClean="0">
                <a:latin typeface="Trebuchet MS" panose="020B0603020202020204" pitchFamily="34" charset="0"/>
              </a:rPr>
              <a:t> içerikli bileşikler kullanılır.</a:t>
            </a:r>
          </a:p>
        </p:txBody>
      </p:sp>
    </p:spTree>
    <p:extLst>
      <p:ext uri="{BB962C8B-B14F-4D97-AF65-F5344CB8AC3E}">
        <p14:creationId xmlns:p14="http://schemas.microsoft.com/office/powerpoint/2010/main" val="41981954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476672"/>
            <a:ext cx="8712968" cy="769441"/>
          </a:xfrm>
          <a:prstGeom prst="rect">
            <a:avLst/>
          </a:prstGeom>
          <a:noFill/>
        </p:spPr>
        <p:txBody>
          <a:bodyPr wrap="square" rtlCol="0">
            <a:spAutoFit/>
          </a:bodyPr>
          <a:lstStyle/>
          <a:p>
            <a:r>
              <a:rPr lang="tr-TR" sz="4400" dirty="0" err="1" smtClean="0">
                <a:solidFill>
                  <a:schemeClr val="accent2">
                    <a:lumMod val="50000"/>
                  </a:schemeClr>
                </a:solidFill>
                <a:latin typeface="Trebuchet MS" pitchFamily="34" charset="0"/>
              </a:rPr>
              <a:t>hafnium</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23528" y="1567820"/>
            <a:ext cx="8568952" cy="3293209"/>
          </a:xfrm>
          <a:prstGeom prst="rect">
            <a:avLst/>
          </a:prstGeom>
          <a:noFill/>
        </p:spPr>
        <p:txBody>
          <a:bodyPr wrap="square" rtlCol="0">
            <a:spAutoFit/>
          </a:bodyPr>
          <a:lstStyle/>
          <a:p>
            <a:r>
              <a:rPr lang="tr-TR" sz="2600" dirty="0" smtClean="0">
                <a:latin typeface="Trebuchet MS" pitchFamily="34" charset="0"/>
              </a:rPr>
              <a:t>Atom numarası: 72</a:t>
            </a:r>
          </a:p>
          <a:p>
            <a:r>
              <a:rPr lang="tr-TR" sz="2600" dirty="0" smtClean="0">
                <a:latin typeface="Trebuchet MS" pitchFamily="34" charset="0"/>
              </a:rPr>
              <a:t>Ergime noktası: 2233 </a:t>
            </a:r>
            <a:r>
              <a:rPr lang="tr-TR" sz="2600" dirty="0" smtClean="0">
                <a:latin typeface="Trebuchet MS" pitchFamily="34" charset="0"/>
                <a:sym typeface="Symbol"/>
              </a:rPr>
              <a:t></a:t>
            </a:r>
            <a:r>
              <a:rPr lang="tr-TR" sz="2600" dirty="0" smtClean="0">
                <a:latin typeface="Trebuchet MS" pitchFamily="34" charset="0"/>
              </a:rPr>
              <a:t>C</a:t>
            </a:r>
          </a:p>
          <a:p>
            <a:r>
              <a:rPr lang="tr-TR" sz="2600" dirty="0" smtClean="0">
                <a:latin typeface="Trebuchet MS" pitchFamily="34" charset="0"/>
              </a:rPr>
              <a:t>Yoğunluk: 13.31 g/cm</a:t>
            </a:r>
            <a:r>
              <a:rPr lang="tr-TR" sz="2600" baseline="30000" dirty="0" smtClean="0">
                <a:latin typeface="Trebuchet MS" pitchFamily="34" charset="0"/>
              </a:rPr>
              <a:t>3</a:t>
            </a:r>
          </a:p>
          <a:p>
            <a:r>
              <a:rPr lang="tr-TR" sz="2600" dirty="0" smtClean="0">
                <a:latin typeface="Trebuchet MS" pitchFamily="34" charset="0"/>
              </a:rPr>
              <a:t>E: 78 </a:t>
            </a:r>
            <a:r>
              <a:rPr lang="tr-TR" sz="2600" dirty="0" err="1" smtClean="0">
                <a:latin typeface="Trebuchet MS" pitchFamily="34" charset="0"/>
              </a:rPr>
              <a:t>GPa</a:t>
            </a:r>
            <a:endParaRPr lang="tr-TR" sz="2600" dirty="0" smtClean="0">
              <a:latin typeface="Trebuchet MS" pitchFamily="34" charset="0"/>
            </a:endParaRPr>
          </a:p>
          <a:p>
            <a:r>
              <a:rPr lang="tr-TR" sz="2600" dirty="0" smtClean="0">
                <a:latin typeface="Trebuchet MS" pitchFamily="34" charset="0"/>
              </a:rPr>
              <a:t>Kafes yapısı: HCP </a:t>
            </a:r>
          </a:p>
          <a:p>
            <a:endParaRPr lang="tr-TR" sz="2600" dirty="0" smtClean="0">
              <a:latin typeface="Trebuchet MS" pitchFamily="34" charset="0"/>
            </a:endParaRPr>
          </a:p>
          <a:p>
            <a:endParaRPr lang="tr-TR" sz="2600" dirty="0" smtClean="0">
              <a:latin typeface="Trebuchet MS" pitchFamily="34" charset="0"/>
            </a:endParaRPr>
          </a:p>
          <a:p>
            <a:endParaRPr lang="tr-TR" sz="2600" dirty="0">
              <a:latin typeface="Trebuchet MS"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7038" y="1775129"/>
            <a:ext cx="3204000" cy="240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86584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95536" y="1459080"/>
            <a:ext cx="8640960" cy="4508927"/>
          </a:xfrm>
          <a:prstGeom prst="rect">
            <a:avLst/>
          </a:prstGeom>
          <a:noFill/>
          <a:ln w="9525">
            <a:noFill/>
            <a:miter lim="800000"/>
            <a:headEnd/>
            <a:tailEnd/>
          </a:ln>
          <a:effectLst/>
        </p:spPr>
        <p:txBody>
          <a:bodyPr wrap="square" anchor="ctr">
            <a:spAutoFit/>
          </a:bodyPr>
          <a:lstStyle/>
          <a:p>
            <a:pPr algn="l">
              <a:spcAft>
                <a:spcPts val="600"/>
              </a:spcAft>
            </a:pPr>
            <a:r>
              <a:rPr lang="tr-TR" sz="2800" dirty="0" smtClean="0">
                <a:latin typeface="Trebuchet MS" pitchFamily="34" charset="0"/>
              </a:rPr>
              <a:t>Parlak ve </a:t>
            </a:r>
            <a:r>
              <a:rPr lang="tr-TR" sz="2800" dirty="0" err="1" smtClean="0">
                <a:latin typeface="Trebuchet MS" pitchFamily="34" charset="0"/>
              </a:rPr>
              <a:t>sünek</a:t>
            </a:r>
            <a:r>
              <a:rPr lang="tr-TR" sz="2800" dirty="0" smtClean="0">
                <a:latin typeface="Trebuchet MS" pitchFamily="34" charset="0"/>
              </a:rPr>
              <a:t> metal; </a:t>
            </a:r>
            <a:r>
              <a:rPr lang="tr-TR" sz="2800" dirty="0" err="1" smtClean="0">
                <a:latin typeface="Trebuchet MS" pitchFamily="34" charset="0"/>
              </a:rPr>
              <a:t>Zr’a</a:t>
            </a:r>
            <a:r>
              <a:rPr lang="tr-TR" sz="2800" dirty="0" smtClean="0">
                <a:latin typeface="Trebuchet MS" pitchFamily="34" charset="0"/>
              </a:rPr>
              <a:t> benzer.</a:t>
            </a:r>
            <a:endParaRPr lang="en-US" sz="2800" dirty="0">
              <a:latin typeface="Trebuchet MS" pitchFamily="34" charset="0"/>
            </a:endParaRPr>
          </a:p>
          <a:p>
            <a:pPr>
              <a:spcAft>
                <a:spcPts val="600"/>
              </a:spcAft>
              <a:buFontTx/>
              <a:buChar char="•"/>
            </a:pPr>
            <a:r>
              <a:rPr lang="en-US" sz="2800" dirty="0">
                <a:latin typeface="Trebuchet MS" pitchFamily="34" charset="0"/>
              </a:rPr>
              <a:t> </a:t>
            </a:r>
            <a:r>
              <a:rPr lang="en-US" sz="2800" dirty="0" smtClean="0">
                <a:latin typeface="Trebuchet MS" pitchFamily="34" charset="0"/>
              </a:rPr>
              <a:t>T</a:t>
            </a:r>
            <a:r>
              <a:rPr lang="tr-TR" sz="2800" dirty="0" smtClean="0">
                <a:latin typeface="Trebuchet MS" pitchFamily="34" charset="0"/>
              </a:rPr>
              <a:t>oda</a:t>
            </a:r>
            <a:r>
              <a:rPr lang="en-US" sz="2800" dirty="0" smtClean="0">
                <a:latin typeface="Trebuchet MS" pitchFamily="34" charset="0"/>
              </a:rPr>
              <a:t>-</a:t>
            </a:r>
            <a:r>
              <a:rPr lang="tr-TR" sz="2800" dirty="0" smtClean="0">
                <a:latin typeface="Trebuchet MS" pitchFamily="34" charset="0"/>
              </a:rPr>
              <a:t>1760</a:t>
            </a:r>
            <a:r>
              <a:rPr lang="tr-TR" sz="2800" dirty="0" smtClean="0">
                <a:latin typeface="Trebuchet MS" pitchFamily="34" charset="0"/>
                <a:sym typeface="Symbol"/>
              </a:rPr>
              <a:t></a:t>
            </a:r>
            <a:r>
              <a:rPr lang="tr-TR" sz="2800" dirty="0" smtClean="0">
                <a:latin typeface="Trebuchet MS" pitchFamily="34" charset="0"/>
              </a:rPr>
              <a:t>C</a:t>
            </a:r>
            <a:r>
              <a:rPr lang="en-US" sz="2800" dirty="0" smtClean="0">
                <a:latin typeface="Trebuchet MS" pitchFamily="34" charset="0"/>
              </a:rPr>
              <a:t> </a:t>
            </a:r>
            <a:r>
              <a:rPr lang="tr-TR" sz="2800" dirty="0" smtClean="0">
                <a:latin typeface="Trebuchet MS" pitchFamily="34" charset="0"/>
              </a:rPr>
              <a:t>HCP</a:t>
            </a:r>
            <a:r>
              <a:rPr lang="en-US" sz="2800" dirty="0" smtClean="0">
                <a:latin typeface="Trebuchet MS" pitchFamily="34" charset="0"/>
              </a:rPr>
              <a:t>; &gt;</a:t>
            </a:r>
            <a:r>
              <a:rPr lang="tr-TR" sz="2800" dirty="0" smtClean="0">
                <a:latin typeface="Trebuchet MS" pitchFamily="34" charset="0"/>
              </a:rPr>
              <a:t>1760</a:t>
            </a:r>
            <a:r>
              <a:rPr lang="tr-TR" sz="2800" dirty="0" smtClean="0">
                <a:latin typeface="Trebuchet MS" pitchFamily="34" charset="0"/>
                <a:sym typeface="Symbol"/>
              </a:rPr>
              <a:t> </a:t>
            </a:r>
            <a:r>
              <a:rPr lang="tr-TR" sz="2800" dirty="0" smtClean="0">
                <a:latin typeface="Trebuchet MS" pitchFamily="34" charset="0"/>
              </a:rPr>
              <a:t>C</a:t>
            </a:r>
            <a:r>
              <a:rPr lang="en-US" sz="2800" dirty="0" smtClean="0">
                <a:latin typeface="Trebuchet MS" pitchFamily="34" charset="0"/>
              </a:rPr>
              <a:t> </a:t>
            </a:r>
            <a:r>
              <a:rPr lang="tr-TR" sz="2800" dirty="0" smtClean="0">
                <a:latin typeface="Trebuchet MS" pitchFamily="34" charset="0"/>
              </a:rPr>
              <a:t>HMK</a:t>
            </a:r>
            <a:endParaRPr lang="en-US" sz="2800" dirty="0">
              <a:latin typeface="Trebuchet MS" pitchFamily="34" charset="0"/>
            </a:endParaRPr>
          </a:p>
          <a:p>
            <a:pPr algn="l">
              <a:spcAft>
                <a:spcPts val="600"/>
              </a:spcAft>
              <a:buFontTx/>
              <a:buChar char="•"/>
            </a:pPr>
            <a:r>
              <a:rPr lang="en-US" sz="2800" dirty="0">
                <a:latin typeface="Trebuchet MS" pitchFamily="34" charset="0"/>
              </a:rPr>
              <a:t> </a:t>
            </a:r>
            <a:r>
              <a:rPr lang="tr-TR" sz="2800" dirty="0" smtClean="0">
                <a:latin typeface="Trebuchet MS" pitchFamily="34" charset="0"/>
              </a:rPr>
              <a:t>yoğunluk </a:t>
            </a:r>
            <a:r>
              <a:rPr lang="tr-TR" sz="2800" dirty="0" err="1" smtClean="0">
                <a:latin typeface="Trebuchet MS" pitchFamily="34" charset="0"/>
              </a:rPr>
              <a:t>Zr’un</a:t>
            </a:r>
            <a:r>
              <a:rPr lang="tr-TR" sz="2800" dirty="0" smtClean="0">
                <a:latin typeface="Trebuchet MS" pitchFamily="34" charset="0"/>
              </a:rPr>
              <a:t> 2 katı</a:t>
            </a:r>
            <a:endParaRPr lang="en-US" sz="2800" dirty="0">
              <a:latin typeface="Trebuchet MS" pitchFamily="34" charset="0"/>
            </a:endParaRPr>
          </a:p>
          <a:p>
            <a:pPr algn="l">
              <a:spcAft>
                <a:spcPts val="600"/>
              </a:spcAft>
              <a:buFontTx/>
              <a:buChar char="•"/>
            </a:pPr>
            <a:r>
              <a:rPr lang="en-US" sz="2800" dirty="0">
                <a:latin typeface="Trebuchet MS" pitchFamily="34" charset="0"/>
              </a:rPr>
              <a:t> </a:t>
            </a:r>
            <a:r>
              <a:rPr lang="tr-TR" sz="2800" dirty="0" smtClean="0">
                <a:latin typeface="Trebuchet MS" pitchFamily="34" charset="0"/>
              </a:rPr>
              <a:t>su, su buharı, alkali metal eriyiklerinde </a:t>
            </a:r>
            <a:r>
              <a:rPr lang="tr-TR" sz="2800" dirty="0" err="1" smtClean="0">
                <a:latin typeface="Trebuchet MS" pitchFamily="34" charset="0"/>
              </a:rPr>
              <a:t>Zr’dan</a:t>
            </a:r>
            <a:r>
              <a:rPr lang="tr-TR" sz="2800" dirty="0" smtClean="0">
                <a:latin typeface="Trebuchet MS" pitchFamily="34" charset="0"/>
              </a:rPr>
              <a:t> daha iyi korozyon direnci</a:t>
            </a:r>
            <a:endParaRPr lang="en-US" sz="2800" dirty="0">
              <a:latin typeface="Trebuchet MS" pitchFamily="34" charset="0"/>
            </a:endParaRPr>
          </a:p>
          <a:p>
            <a:pPr>
              <a:spcAft>
                <a:spcPts val="600"/>
              </a:spcAft>
              <a:buFontTx/>
              <a:buChar char="•"/>
            </a:pPr>
            <a:r>
              <a:rPr lang="en-US" sz="2800" dirty="0">
                <a:latin typeface="Trebuchet MS" pitchFamily="34" charset="0"/>
              </a:rPr>
              <a:t> </a:t>
            </a:r>
            <a:r>
              <a:rPr lang="tr-TR" sz="2800" dirty="0" smtClean="0">
                <a:latin typeface="Trebuchet MS" pitchFamily="34" charset="0"/>
              </a:rPr>
              <a:t>399 </a:t>
            </a:r>
            <a:r>
              <a:rPr lang="tr-TR" sz="2800" dirty="0" smtClean="0">
                <a:latin typeface="Trebuchet MS" pitchFamily="34" charset="0"/>
                <a:sym typeface="Symbol"/>
              </a:rPr>
              <a:t></a:t>
            </a:r>
            <a:r>
              <a:rPr lang="tr-TR" sz="2800" dirty="0" smtClean="0">
                <a:latin typeface="Trebuchet MS" pitchFamily="34" charset="0"/>
              </a:rPr>
              <a:t>C</a:t>
            </a:r>
            <a:r>
              <a:rPr lang="en-US" sz="2800" dirty="0" smtClean="0">
                <a:latin typeface="Trebuchet MS" pitchFamily="34" charset="0"/>
              </a:rPr>
              <a:t> </a:t>
            </a:r>
            <a:r>
              <a:rPr lang="tr-TR" sz="2800" dirty="0" smtClean="0">
                <a:latin typeface="Trebuchet MS" pitchFamily="34" charset="0"/>
              </a:rPr>
              <a:t>üstünde havada yavaşça oksitlenme</a:t>
            </a:r>
            <a:endParaRPr lang="en-US" sz="2800" dirty="0">
              <a:latin typeface="Trebuchet MS" pitchFamily="34" charset="0"/>
            </a:endParaRPr>
          </a:p>
          <a:p>
            <a:pPr>
              <a:spcAft>
                <a:spcPts val="600"/>
              </a:spcAft>
              <a:buFontTx/>
              <a:buChar char="•"/>
            </a:pPr>
            <a:r>
              <a:rPr lang="en-US" sz="2800" dirty="0">
                <a:latin typeface="Trebuchet MS" pitchFamily="34" charset="0"/>
              </a:rPr>
              <a:t> </a:t>
            </a:r>
            <a:r>
              <a:rPr lang="tr-TR" sz="2800" dirty="0" smtClean="0">
                <a:latin typeface="Trebuchet MS" pitchFamily="34" charset="0"/>
              </a:rPr>
              <a:t>900 </a:t>
            </a:r>
            <a:r>
              <a:rPr lang="tr-TR" sz="2800" dirty="0" smtClean="0">
                <a:latin typeface="Trebuchet MS" pitchFamily="34" charset="0"/>
                <a:sym typeface="Symbol"/>
              </a:rPr>
              <a:t></a:t>
            </a:r>
            <a:r>
              <a:rPr lang="tr-TR" sz="2800" dirty="0" smtClean="0">
                <a:latin typeface="Trebuchet MS" pitchFamily="34" charset="0"/>
              </a:rPr>
              <a:t>C</a:t>
            </a:r>
            <a:r>
              <a:rPr lang="en-US" sz="2800" dirty="0" smtClean="0">
                <a:latin typeface="Trebuchet MS" pitchFamily="34" charset="0"/>
              </a:rPr>
              <a:t> </a:t>
            </a:r>
            <a:r>
              <a:rPr lang="tr-TR" sz="2800" dirty="0" smtClean="0">
                <a:latin typeface="Trebuchet MS" pitchFamily="34" charset="0"/>
              </a:rPr>
              <a:t>üstünde </a:t>
            </a:r>
            <a:r>
              <a:rPr lang="tr-TR" sz="2800" dirty="0" err="1" smtClean="0">
                <a:latin typeface="Trebuchet MS" pitchFamily="34" charset="0"/>
              </a:rPr>
              <a:t>nitrür</a:t>
            </a:r>
            <a:endParaRPr lang="en-US" sz="2800" dirty="0">
              <a:latin typeface="Trebuchet MS" pitchFamily="34" charset="0"/>
            </a:endParaRPr>
          </a:p>
          <a:p>
            <a:pPr>
              <a:spcAft>
                <a:spcPts val="600"/>
              </a:spcAft>
              <a:buFontTx/>
              <a:buChar char="•"/>
            </a:pPr>
            <a:r>
              <a:rPr lang="en-US" sz="2800" dirty="0">
                <a:latin typeface="Trebuchet MS" pitchFamily="34" charset="0"/>
              </a:rPr>
              <a:t> </a:t>
            </a:r>
            <a:r>
              <a:rPr lang="tr-TR" sz="2800" dirty="0" smtClean="0">
                <a:latin typeface="Trebuchet MS" pitchFamily="34" charset="0"/>
              </a:rPr>
              <a:t>700 </a:t>
            </a:r>
            <a:r>
              <a:rPr lang="tr-TR" sz="2800" dirty="0" smtClean="0">
                <a:latin typeface="Trebuchet MS" pitchFamily="34" charset="0"/>
                <a:sym typeface="Symbol"/>
              </a:rPr>
              <a:t></a:t>
            </a:r>
            <a:r>
              <a:rPr lang="tr-TR" sz="2800" dirty="0" smtClean="0">
                <a:latin typeface="Trebuchet MS" pitchFamily="34" charset="0"/>
              </a:rPr>
              <a:t>C</a:t>
            </a:r>
            <a:r>
              <a:rPr lang="en-US" sz="2800" dirty="0" smtClean="0">
                <a:latin typeface="Trebuchet MS" pitchFamily="34" charset="0"/>
              </a:rPr>
              <a:t> </a:t>
            </a:r>
            <a:r>
              <a:rPr lang="tr-TR" sz="2800" dirty="0" smtClean="0">
                <a:latin typeface="Trebuchet MS" pitchFamily="34" charset="0"/>
              </a:rPr>
              <a:t>üstünde hidrür oluşturur!</a:t>
            </a:r>
          </a:p>
          <a:p>
            <a:pPr>
              <a:spcAft>
                <a:spcPts val="600"/>
              </a:spcAft>
              <a:buFontTx/>
              <a:buChar char="•"/>
            </a:pPr>
            <a:r>
              <a:rPr lang="tr-TR" sz="2800" dirty="0" smtClean="0">
                <a:latin typeface="Trebuchet MS" pitchFamily="34" charset="0"/>
              </a:rPr>
              <a:t> kuvvetli nötron </a:t>
            </a:r>
            <a:r>
              <a:rPr lang="tr-TR" sz="2800" dirty="0" err="1" smtClean="0">
                <a:latin typeface="Trebuchet MS" pitchFamily="34" charset="0"/>
              </a:rPr>
              <a:t>absorblayıcı</a:t>
            </a:r>
            <a:endParaRPr lang="tr-TR" sz="2800" dirty="0" smtClean="0">
              <a:latin typeface="Trebuchet MS" pitchFamily="34" charset="0"/>
            </a:endParaRPr>
          </a:p>
        </p:txBody>
      </p:sp>
      <p:sp>
        <p:nvSpPr>
          <p:cNvPr id="5" name="4 Metin kutusu"/>
          <p:cNvSpPr txBox="1"/>
          <p:nvPr/>
        </p:nvSpPr>
        <p:spPr>
          <a:xfrm>
            <a:off x="323528" y="476672"/>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hafniyum</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22321917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026"/>
          <p:cNvSpPr txBox="1">
            <a:spLocks noChangeArrowheads="1"/>
          </p:cNvSpPr>
          <p:nvPr/>
        </p:nvSpPr>
        <p:spPr bwMode="auto">
          <a:xfrm>
            <a:off x="467544" y="1915670"/>
            <a:ext cx="8208912" cy="1815882"/>
          </a:xfrm>
          <a:prstGeom prst="rect">
            <a:avLst/>
          </a:prstGeom>
          <a:noFill/>
          <a:ln w="9525">
            <a:noFill/>
            <a:miter lim="800000"/>
            <a:headEnd/>
            <a:tailEnd/>
          </a:ln>
          <a:effectLst/>
        </p:spPr>
        <p:txBody>
          <a:bodyPr wrap="square" anchor="ctr">
            <a:spAutoFit/>
          </a:bodyPr>
          <a:lstStyle/>
          <a:p>
            <a:pPr algn="l"/>
            <a:r>
              <a:rPr lang="tr-TR" sz="2800" dirty="0" smtClean="0">
                <a:latin typeface="Trebuchet MS" pitchFamily="34" charset="0"/>
              </a:rPr>
              <a:t>Çok az miktarlarda N, O, C ve H ile </a:t>
            </a:r>
            <a:r>
              <a:rPr lang="tr-TR" sz="2800" dirty="0" err="1" smtClean="0">
                <a:latin typeface="Trebuchet MS" pitchFamily="34" charset="0"/>
              </a:rPr>
              <a:t>kontamine</a:t>
            </a:r>
            <a:r>
              <a:rPr lang="tr-TR" sz="2800" dirty="0" smtClean="0">
                <a:latin typeface="Trebuchet MS" pitchFamily="34" charset="0"/>
              </a:rPr>
              <a:t> olduğunda hafniyum ciddi bir gevreklik yaşar.</a:t>
            </a:r>
          </a:p>
          <a:p>
            <a:pPr algn="l"/>
            <a:r>
              <a:rPr lang="tr-TR" sz="2800" dirty="0" smtClean="0">
                <a:latin typeface="Trebuchet MS" pitchFamily="34" charset="0"/>
              </a:rPr>
              <a:t>Kaynak işlemleri vakumda yapılır.</a:t>
            </a:r>
          </a:p>
          <a:p>
            <a:pPr algn="l"/>
            <a:r>
              <a:rPr lang="tr-TR" sz="2800" dirty="0" smtClean="0">
                <a:latin typeface="Trebuchet MS" pitchFamily="34" charset="0"/>
              </a:rPr>
              <a:t>Direnç kaynağına uygun değildir.</a:t>
            </a:r>
          </a:p>
        </p:txBody>
      </p:sp>
      <p:sp>
        <p:nvSpPr>
          <p:cNvPr id="3" name="2 Metin kutusu"/>
          <p:cNvSpPr txBox="1"/>
          <p:nvPr/>
        </p:nvSpPr>
        <p:spPr>
          <a:xfrm>
            <a:off x="467544" y="836712"/>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hafniyum</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60242297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95536" y="1246113"/>
            <a:ext cx="8280920" cy="1815882"/>
          </a:xfrm>
          <a:prstGeom prst="rect">
            <a:avLst/>
          </a:prstGeom>
          <a:noFill/>
          <a:ln w="9525">
            <a:noFill/>
            <a:miter lim="800000"/>
            <a:headEnd/>
            <a:tailEnd/>
          </a:ln>
          <a:effectLst/>
        </p:spPr>
        <p:txBody>
          <a:bodyPr wrap="square" anchor="ctr">
            <a:spAutoFit/>
          </a:bodyPr>
          <a:lstStyle/>
          <a:p>
            <a:r>
              <a:rPr lang="tr-TR" sz="2800" dirty="0" smtClean="0">
                <a:latin typeface="Trebuchet MS" pitchFamily="34" charset="0"/>
              </a:rPr>
              <a:t>uygulamalar</a:t>
            </a:r>
          </a:p>
          <a:p>
            <a:r>
              <a:rPr lang="tr-TR" sz="2800" dirty="0" smtClean="0">
                <a:latin typeface="Trebuchet MS" pitchFamily="34" charset="0"/>
              </a:rPr>
              <a:t>Nükleer yapısal uygulamalar</a:t>
            </a:r>
          </a:p>
          <a:p>
            <a:r>
              <a:rPr lang="tr-TR" sz="2800" dirty="0" smtClean="0">
                <a:latin typeface="Trebuchet MS" pitchFamily="34" charset="0"/>
              </a:rPr>
              <a:t>Kontrol kolları</a:t>
            </a:r>
          </a:p>
          <a:p>
            <a:r>
              <a:rPr lang="tr-TR" sz="2800" dirty="0" smtClean="0">
                <a:latin typeface="Trebuchet MS" pitchFamily="34" charset="0"/>
              </a:rPr>
              <a:t>Nükleer tanklar</a:t>
            </a:r>
            <a:endParaRPr lang="en-US" sz="2800" u="sng" dirty="0" smtClean="0">
              <a:latin typeface="Trebuchet MS" pitchFamily="34" charset="0"/>
            </a:endParaRPr>
          </a:p>
        </p:txBody>
      </p:sp>
      <p:sp>
        <p:nvSpPr>
          <p:cNvPr id="5" name="4 Metin kutusu"/>
          <p:cNvSpPr txBox="1"/>
          <p:nvPr/>
        </p:nvSpPr>
        <p:spPr>
          <a:xfrm>
            <a:off x="323528" y="476672"/>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hafniyum</a:t>
            </a:r>
            <a:endParaRPr lang="tr-TR" sz="4400" dirty="0">
              <a:solidFill>
                <a:schemeClr val="accent2">
                  <a:lumMod val="50000"/>
                </a:schemeClr>
              </a:solidFill>
              <a:latin typeface="Trebuchet MS"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 y="4367931"/>
            <a:ext cx="8120063"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63175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764704"/>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hafniyum</a:t>
            </a:r>
            <a:endParaRPr lang="tr-TR" sz="4400" dirty="0">
              <a:solidFill>
                <a:schemeClr val="accent2">
                  <a:lumMod val="50000"/>
                </a:schemeClr>
              </a:solidFill>
              <a:latin typeface="Trebuchet MS" pitchFamily="34" charset="0"/>
            </a:endParaRPr>
          </a:p>
        </p:txBody>
      </p:sp>
      <p:sp>
        <p:nvSpPr>
          <p:cNvPr id="2" name="Rectangle 2"/>
          <p:cNvSpPr>
            <a:spLocks noChangeArrowheads="1"/>
          </p:cNvSpPr>
          <p:nvPr/>
        </p:nvSpPr>
        <p:spPr bwMode="auto">
          <a:xfrm>
            <a:off x="216024" y="1636934"/>
            <a:ext cx="8604448"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800" b="0" i="0" u="none" strike="noStrike" cap="none" normalizeH="0" baseline="0" dirty="0" smtClean="0">
                <a:ln>
                  <a:noFill/>
                </a:ln>
                <a:solidFill>
                  <a:schemeClr val="tx1"/>
                </a:solidFill>
                <a:effectLst/>
                <a:latin typeface="Trebuchet MS" panose="020B0603020202020204" pitchFamily="34" charset="0"/>
                <a:ea typeface="Times New Roman" pitchFamily="18" charset="0"/>
                <a:cs typeface="Times New Roman" pitchFamily="18" charset="0"/>
              </a:rPr>
              <a:t>Hafniyum için sadece birkaç teknik uygulama var:</a:t>
            </a:r>
          </a:p>
          <a:p>
            <a:pPr marL="0" marR="0" lvl="0" indent="0" algn="l" defTabSz="914400" rtl="0" eaLnBrk="1" fontAlgn="base" latinLnBrk="0" hangingPunct="1">
              <a:lnSpc>
                <a:spcPct val="100000"/>
              </a:lnSpc>
              <a:spcBef>
                <a:spcPct val="0"/>
              </a:spcBef>
              <a:spcAft>
                <a:spcPct val="0"/>
              </a:spcAft>
              <a:buClrTx/>
              <a:buSzTx/>
              <a:buFontTx/>
              <a:buNone/>
              <a:tabLst/>
            </a:pPr>
            <a:r>
              <a:rPr lang="tr-TR" altLang="tr-TR" sz="2800" dirty="0" smtClean="0">
                <a:latin typeface="Trebuchet MS" panose="020B0603020202020204" pitchFamily="34" charset="0"/>
                <a:ea typeface="Times New Roman" pitchFamily="18" charset="0"/>
                <a:cs typeface="Times New Roman" pitchFamily="18" charset="0"/>
              </a:rPr>
              <a:t>Zirkonyumla benzerliği nedeniyle aday olduğu uygulamalarda </a:t>
            </a:r>
            <a:r>
              <a:rPr lang="tr-TR" altLang="tr-TR" sz="2800" dirty="0" err="1" smtClean="0">
                <a:latin typeface="Trebuchet MS" panose="020B0603020202020204" pitchFamily="34" charset="0"/>
                <a:ea typeface="Times New Roman" pitchFamily="18" charset="0"/>
                <a:cs typeface="Times New Roman" pitchFamily="18" charset="0"/>
              </a:rPr>
              <a:t>Zr</a:t>
            </a:r>
            <a:r>
              <a:rPr lang="tr-TR" altLang="tr-TR" sz="2800" dirty="0" smtClean="0">
                <a:latin typeface="Trebuchet MS" panose="020B0603020202020204" pitchFamily="34" charset="0"/>
                <a:ea typeface="Times New Roman" pitchFamily="18" charset="0"/>
                <a:cs typeface="Times New Roman" pitchFamily="18" charset="0"/>
              </a:rPr>
              <a:t> tercih edilir.</a:t>
            </a:r>
          </a:p>
          <a:p>
            <a:pPr marL="0" marR="0" lvl="0" indent="0" algn="l" defTabSz="914400" rtl="0" eaLnBrk="1" fontAlgn="base" latinLnBrk="0" hangingPunct="1">
              <a:lnSpc>
                <a:spcPct val="100000"/>
              </a:lnSpc>
              <a:spcBef>
                <a:spcPct val="0"/>
              </a:spcBef>
              <a:spcAft>
                <a:spcPct val="0"/>
              </a:spcAft>
              <a:buClrTx/>
              <a:buSzTx/>
              <a:buFontTx/>
              <a:buNone/>
              <a:tabLst/>
            </a:pPr>
            <a:r>
              <a:rPr lang="tr-TR" altLang="tr-TR" sz="2800" dirty="0" smtClean="0">
                <a:latin typeface="Trebuchet MS" panose="020B0603020202020204" pitchFamily="34" charset="0"/>
                <a:ea typeface="Times New Roman" pitchFamily="18" charset="0"/>
                <a:cs typeface="Times New Roman" pitchFamily="18" charset="0"/>
              </a:rPr>
              <a:t>Üretimi, elde edilmesi güç ve çok nadir bir metaldir.</a:t>
            </a:r>
          </a:p>
          <a:p>
            <a:pPr marL="0" marR="0" lvl="0" indent="0" algn="l" defTabSz="914400" rtl="0" eaLnBrk="1" fontAlgn="base" latinLnBrk="0" hangingPunct="1">
              <a:lnSpc>
                <a:spcPct val="100000"/>
              </a:lnSpc>
              <a:spcBef>
                <a:spcPct val="0"/>
              </a:spcBef>
              <a:spcAft>
                <a:spcPct val="0"/>
              </a:spcAft>
              <a:buClrTx/>
              <a:buSzTx/>
              <a:buFontTx/>
              <a:buNone/>
              <a:tabLst/>
            </a:pPr>
            <a:endParaRPr lang="tr-TR" altLang="tr-TR" sz="2800" dirty="0" smtClean="0">
              <a:latin typeface="Trebuchet MS" panose="020B0603020202020204"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800" b="1" i="0" u="none" strike="noStrike" cap="none" normalizeH="0" baseline="0" dirty="0" smtClean="0">
                <a:ln>
                  <a:noFill/>
                </a:ln>
                <a:solidFill>
                  <a:schemeClr val="tx1"/>
                </a:solidFill>
                <a:effectLst/>
                <a:latin typeface="Trebuchet MS" panose="020B0603020202020204" pitchFamily="34" charset="0"/>
                <a:ea typeface="Times New Roman" pitchFamily="18" charset="0"/>
                <a:cs typeface="Times New Roman" pitchFamily="18" charset="0"/>
              </a:rPr>
              <a:t>Nükleer</a:t>
            </a:r>
            <a:r>
              <a:rPr kumimoji="0" lang="tr-TR" altLang="tr-TR" sz="2800" b="1" i="0" u="none" strike="noStrike" cap="none" normalizeH="0" dirty="0" smtClean="0">
                <a:ln>
                  <a:noFill/>
                </a:ln>
                <a:solidFill>
                  <a:schemeClr val="tx1"/>
                </a:solidFill>
                <a:effectLst/>
                <a:latin typeface="Trebuchet MS" panose="020B0603020202020204" pitchFamily="34" charset="0"/>
                <a:ea typeface="Times New Roman" pitchFamily="18" charset="0"/>
                <a:cs typeface="Times New Roman" pitchFamily="18" charset="0"/>
              </a:rPr>
              <a:t> reaktörler</a:t>
            </a:r>
            <a:endParaRPr kumimoji="0" lang="tr-TR" altLang="tr-TR" sz="2800" b="0" i="0" u="none" strike="noStrike" cap="none" normalizeH="0" baseline="0" dirty="0" smtClean="0">
              <a:ln>
                <a:noFill/>
              </a:ln>
              <a:solidFill>
                <a:schemeClr val="tx1"/>
              </a:solidFill>
              <a:effectLst/>
              <a:latin typeface="Trebuchet MS" panose="020B0603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800" b="0" i="0" u="none" strike="noStrike" cap="none" normalizeH="0" baseline="0" dirty="0" smtClean="0">
                <a:ln>
                  <a:noFill/>
                </a:ln>
                <a:solidFill>
                  <a:schemeClr val="tx1"/>
                </a:solidFill>
                <a:effectLst/>
                <a:latin typeface="Trebuchet MS" panose="020B0603020202020204" pitchFamily="34" charset="0"/>
                <a:ea typeface="Times New Roman" pitchFamily="18" charset="0"/>
                <a:cs typeface="Times New Roman" pitchFamily="18" charset="0"/>
              </a:rPr>
              <a:t>Hafniyumun birkaç izotopunun</a:t>
            </a:r>
            <a:r>
              <a:rPr kumimoji="0" lang="tr-TR" altLang="tr-TR" sz="2800" b="0" i="0" u="none" strike="noStrike" cap="none" normalizeH="0" dirty="0" smtClean="0">
                <a:ln>
                  <a:noFill/>
                </a:ln>
                <a:solidFill>
                  <a:schemeClr val="tx1"/>
                </a:solidFill>
                <a:effectLst/>
                <a:latin typeface="Trebuchet MS" panose="020B0603020202020204" pitchFamily="34" charset="0"/>
                <a:ea typeface="Times New Roman" pitchFamily="18" charset="0"/>
                <a:cs typeface="Times New Roman" pitchFamily="18" charset="0"/>
              </a:rPr>
              <a:t> çekirdekleri çok sayıda nötron </a:t>
            </a:r>
            <a:r>
              <a:rPr kumimoji="0" lang="tr-TR" altLang="tr-TR" sz="2800" b="0" i="0" u="none" strike="noStrike" cap="none" normalizeH="0" dirty="0" err="1" smtClean="0">
                <a:ln>
                  <a:noFill/>
                </a:ln>
                <a:solidFill>
                  <a:schemeClr val="tx1"/>
                </a:solidFill>
                <a:effectLst/>
                <a:latin typeface="Trebuchet MS" panose="020B0603020202020204" pitchFamily="34" charset="0"/>
                <a:ea typeface="Times New Roman" pitchFamily="18" charset="0"/>
                <a:cs typeface="Times New Roman" pitchFamily="18" charset="0"/>
              </a:rPr>
              <a:t>abzorplarlar</a:t>
            </a:r>
            <a:r>
              <a:rPr kumimoji="0" lang="tr-TR" altLang="tr-TR" sz="2800" b="0" i="0" u="none" strike="noStrike" cap="none" normalizeH="0" dirty="0" smtClean="0">
                <a:ln>
                  <a:noFill/>
                </a:ln>
                <a:solidFill>
                  <a:schemeClr val="tx1"/>
                </a:solidFill>
                <a:effectLst/>
                <a:latin typeface="Trebuchet MS" panose="020B0603020202020204" pitchFamily="34" charset="0"/>
                <a:ea typeface="Times New Roman" pitchFamily="18" charset="0"/>
                <a:cs typeface="Times New Roman" pitchFamily="18" charset="0"/>
              </a:rPr>
              <a:t>.</a:t>
            </a:r>
          </a:p>
          <a:p>
            <a:pPr eaLnBrk="0" fontAlgn="base" hangingPunct="0">
              <a:spcBef>
                <a:spcPct val="0"/>
              </a:spcBef>
              <a:spcAft>
                <a:spcPct val="0"/>
              </a:spcAft>
            </a:pPr>
            <a:r>
              <a:rPr lang="tr-TR" altLang="tr-TR" sz="2800" dirty="0">
                <a:latin typeface="Trebuchet MS" panose="020B0603020202020204" pitchFamily="34" charset="0"/>
                <a:ea typeface="Times New Roman" pitchFamily="18" charset="0"/>
                <a:cs typeface="Times New Roman" pitchFamily="18" charset="0"/>
              </a:rPr>
              <a:t>Üretilen miktarın büyük bölümü nükleer reaktörlerde kontrol çubukları olarak kullanılır.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2800" b="0" i="0" u="none" strike="noStrike" cap="none" normalizeH="0" baseline="0" dirty="0" smtClean="0">
              <a:ln>
                <a:noFill/>
              </a:ln>
              <a:solidFill>
                <a:schemeClr val="tx1"/>
              </a:solidFill>
              <a:effectLst/>
              <a:latin typeface="Trebuchet MS" panose="020B0603020202020204" pitchFamily="34" charset="0"/>
              <a:cs typeface="Arial" pitchFamily="34" charset="0"/>
            </a:endParaRPr>
          </a:p>
        </p:txBody>
      </p:sp>
    </p:spTree>
    <p:extLst>
      <p:ext uri="{BB962C8B-B14F-4D97-AF65-F5344CB8AC3E}">
        <p14:creationId xmlns:p14="http://schemas.microsoft.com/office/powerpoint/2010/main" val="1271302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51520" y="548680"/>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Titanyum alaşım çeşitleri</a:t>
            </a:r>
            <a:endParaRPr lang="tr-TR" sz="4400" dirty="0">
              <a:solidFill>
                <a:schemeClr val="accent2">
                  <a:lumMod val="50000"/>
                </a:schemeClr>
              </a:solidFill>
              <a:latin typeface="Trebuchet MS" panose="020B0603020202020204" pitchFamily="34" charset="0"/>
            </a:endParaRPr>
          </a:p>
        </p:txBody>
      </p:sp>
      <p:sp>
        <p:nvSpPr>
          <p:cNvPr id="3" name="Metin kutusu 2"/>
          <p:cNvSpPr txBox="1"/>
          <p:nvPr/>
        </p:nvSpPr>
        <p:spPr>
          <a:xfrm>
            <a:off x="323528" y="1701606"/>
            <a:ext cx="4824536" cy="3539430"/>
          </a:xfrm>
          <a:prstGeom prst="rect">
            <a:avLst/>
          </a:prstGeom>
          <a:noFill/>
        </p:spPr>
        <p:txBody>
          <a:bodyPr wrap="square" rtlCol="0">
            <a:spAutoFit/>
          </a:bodyPr>
          <a:lstStyle/>
          <a:p>
            <a:r>
              <a:rPr lang="tr-TR" sz="2800" dirty="0" smtClean="0">
                <a:latin typeface="Trebuchet MS" panose="020B0603020202020204" pitchFamily="34" charset="0"/>
              </a:rPr>
              <a:t>4 ticari alaşım grubu</a:t>
            </a:r>
          </a:p>
          <a:p>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Ticari saflıkta titanyum</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sym typeface="Symbol"/>
              </a:rPr>
              <a:t> Alaşımları ve </a:t>
            </a:r>
          </a:p>
          <a:p>
            <a:pPr>
              <a:buClr>
                <a:schemeClr val="bg2">
                  <a:lumMod val="50000"/>
                </a:schemeClr>
              </a:buClr>
            </a:pPr>
            <a:r>
              <a:rPr lang="tr-TR" sz="2800" dirty="0">
                <a:latin typeface="Trebuchet MS" panose="020B0603020202020204" pitchFamily="34" charset="0"/>
                <a:sym typeface="Symbol"/>
              </a:rPr>
              <a:t> </a:t>
            </a:r>
            <a:r>
              <a:rPr lang="tr-TR" sz="2800" dirty="0" smtClean="0">
                <a:latin typeface="Trebuchet MS" panose="020B0603020202020204" pitchFamily="34" charset="0"/>
                <a:sym typeface="Symbol"/>
              </a:rPr>
              <a:t>   -yakın alaşımları</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sym typeface="Symbol"/>
              </a:rPr>
              <a:t> +  alaşımları</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sym typeface="Symbol"/>
              </a:rPr>
              <a:t>Yarı kararlı  alaşımları</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sym typeface="Symbol"/>
              </a:rPr>
              <a:t>Kararlı  alaşımları</a:t>
            </a:r>
            <a:endParaRPr lang="tr-TR" sz="2800" dirty="0">
              <a:latin typeface="Trebuchet MS" panose="020B0603020202020204" pitchFamily="34" charset="0"/>
            </a:endParaRPr>
          </a:p>
        </p:txBody>
      </p:sp>
      <p:grpSp>
        <p:nvGrpSpPr>
          <p:cNvPr id="5" name="Grup 10"/>
          <p:cNvGrpSpPr/>
          <p:nvPr/>
        </p:nvGrpSpPr>
        <p:grpSpPr>
          <a:xfrm>
            <a:off x="5031023" y="1700808"/>
            <a:ext cx="3789449" cy="4143365"/>
            <a:chOff x="4882098" y="1700808"/>
            <a:chExt cx="3789449" cy="4143365"/>
          </a:xfrm>
        </p:grpSpPr>
        <p:pic>
          <p:nvPicPr>
            <p:cNvPr id="205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l="62105" r="1" b="40399"/>
            <a:stretch/>
          </p:blipFill>
          <p:spPr bwMode="auto">
            <a:xfrm>
              <a:off x="5423026" y="1701606"/>
              <a:ext cx="3248521" cy="324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Metin kutusu 3"/>
            <p:cNvSpPr txBox="1"/>
            <p:nvPr/>
          </p:nvSpPr>
          <p:spPr>
            <a:xfrm>
              <a:off x="5220072" y="5013176"/>
              <a:ext cx="3024336" cy="830997"/>
            </a:xfrm>
            <a:prstGeom prst="rect">
              <a:avLst/>
            </a:prstGeom>
          </p:spPr>
          <p:txBody>
            <a:bodyPr wrap="square" rtlCol="0">
              <a:spAutoFit/>
            </a:bodyPr>
            <a:lstStyle/>
            <a:p>
              <a:pPr marL="285750" indent="-285750" algn="ctr">
                <a:buFont typeface="Symbol"/>
                <a:buChar char="¬"/>
              </a:pPr>
              <a:r>
                <a:rPr lang="tr-TR" sz="2400" dirty="0" smtClean="0">
                  <a:latin typeface="Trebuchet MS" panose="020B0603020202020204" pitchFamily="34" charset="0"/>
                  <a:sym typeface="Symbol"/>
                </a:rPr>
                <a:t>  </a:t>
              </a:r>
              <a:r>
                <a:rPr lang="tr-TR" sz="2400" b="1" dirty="0" smtClean="0">
                  <a:solidFill>
                    <a:srgbClr val="FF0000"/>
                  </a:solidFill>
                  <a:latin typeface="Trebuchet MS" panose="020B0603020202020204" pitchFamily="34" charset="0"/>
                  <a:sym typeface="Symbol"/>
                </a:rPr>
                <a:t></a:t>
              </a:r>
              <a:r>
                <a:rPr lang="tr-TR" sz="2400" dirty="0" smtClean="0">
                  <a:latin typeface="Trebuchet MS" panose="020B0603020202020204" pitchFamily="34" charset="0"/>
                  <a:sym typeface="Symbol"/>
                </a:rPr>
                <a:t> yapıcılar</a:t>
              </a:r>
            </a:p>
            <a:p>
              <a:pPr algn="ctr"/>
              <a:r>
                <a:rPr lang="tr-TR" sz="2400" dirty="0" smtClean="0">
                  <a:latin typeface="Trebuchet MS" panose="020B0603020202020204" pitchFamily="34" charset="0"/>
                  <a:sym typeface="Symbol"/>
                </a:rPr>
                <a:t>         </a:t>
              </a:r>
              <a:r>
                <a:rPr lang="tr-TR" sz="2400" b="1" dirty="0" smtClean="0">
                  <a:solidFill>
                    <a:schemeClr val="tx2">
                      <a:lumMod val="60000"/>
                      <a:lumOff val="40000"/>
                    </a:schemeClr>
                  </a:solidFill>
                  <a:latin typeface="Trebuchet MS" panose="020B0603020202020204" pitchFamily="34" charset="0"/>
                  <a:sym typeface="Symbol"/>
                </a:rPr>
                <a:t></a:t>
              </a:r>
              <a:r>
                <a:rPr lang="tr-TR" sz="2400" dirty="0" smtClean="0">
                  <a:latin typeface="Trebuchet MS" panose="020B0603020202020204" pitchFamily="34" charset="0"/>
                  <a:sym typeface="Symbol"/>
                </a:rPr>
                <a:t> Yapıcılar </a:t>
              </a:r>
              <a:endParaRPr lang="tr-TR" sz="2400" dirty="0">
                <a:latin typeface="Trebuchet MS" panose="020B0603020202020204" pitchFamily="34" charset="0"/>
              </a:endParaRPr>
            </a:p>
          </p:txBody>
        </p:sp>
        <p:cxnSp>
          <p:nvCxnSpPr>
            <p:cNvPr id="6" name="Düz Ok Bağlayıcısı 5"/>
            <p:cNvCxnSpPr/>
            <p:nvPr/>
          </p:nvCxnSpPr>
          <p:spPr>
            <a:xfrm>
              <a:off x="5423026" y="1772816"/>
              <a:ext cx="0" cy="3170376"/>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5423026" y="4943192"/>
              <a:ext cx="3248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 name="Metin kutusu 8"/>
            <p:cNvSpPr txBox="1"/>
            <p:nvPr/>
          </p:nvSpPr>
          <p:spPr>
            <a:xfrm>
              <a:off x="5448841" y="1700808"/>
              <a:ext cx="2939584" cy="400110"/>
            </a:xfrm>
            <a:prstGeom prst="rect">
              <a:avLst/>
            </a:prstGeom>
          </p:spPr>
          <p:txBody>
            <a:bodyPr wrap="square" rtlCol="0">
              <a:spAutoFit/>
            </a:bodyPr>
            <a:lstStyle/>
            <a:p>
              <a:r>
                <a:rPr lang="tr-TR" sz="2000" b="1" dirty="0" smtClean="0">
                  <a:solidFill>
                    <a:srgbClr val="FF0000"/>
                  </a:solidFill>
                  <a:sym typeface="Symbol"/>
                </a:rPr>
                <a:t>  </a:t>
              </a:r>
              <a:r>
                <a:rPr lang="tr-TR" sz="2000" dirty="0" smtClean="0">
                  <a:sym typeface="Symbol"/>
                </a:rPr>
                <a:t>	  </a:t>
              </a:r>
              <a:r>
                <a:rPr lang="tr-TR" sz="2000" b="1" dirty="0" smtClean="0">
                  <a:solidFill>
                    <a:srgbClr val="FF0000"/>
                  </a:solidFill>
                  <a:sym typeface="Symbol"/>
                </a:rPr>
                <a:t></a:t>
              </a:r>
              <a:r>
                <a:rPr lang="tr-TR" sz="2000" dirty="0" smtClean="0">
                  <a:sym typeface="Symbol"/>
                </a:rPr>
                <a:t>+</a:t>
              </a:r>
              <a:r>
                <a:rPr lang="tr-TR" sz="2000" b="1" dirty="0" smtClean="0">
                  <a:solidFill>
                    <a:schemeClr val="tx2">
                      <a:lumMod val="60000"/>
                      <a:lumOff val="40000"/>
                    </a:schemeClr>
                  </a:solidFill>
                  <a:sym typeface="Symbol"/>
                </a:rPr>
                <a:t>           </a:t>
              </a:r>
              <a:endParaRPr lang="tr-TR" sz="2000" b="1" dirty="0">
                <a:solidFill>
                  <a:schemeClr val="tx2">
                    <a:lumMod val="60000"/>
                    <a:lumOff val="40000"/>
                  </a:schemeClr>
                </a:solidFill>
              </a:endParaRPr>
            </a:p>
          </p:txBody>
        </p:sp>
        <p:sp>
          <p:nvSpPr>
            <p:cNvPr id="10" name="Metin kutusu 9"/>
            <p:cNvSpPr txBox="1"/>
            <p:nvPr/>
          </p:nvSpPr>
          <p:spPr>
            <a:xfrm>
              <a:off x="4882098" y="2620292"/>
              <a:ext cx="553998" cy="1240756"/>
            </a:xfrm>
            <a:prstGeom prst="rect">
              <a:avLst/>
            </a:prstGeom>
            <a:noFill/>
          </p:spPr>
          <p:txBody>
            <a:bodyPr vert="vert270" wrap="square" rtlCol="0">
              <a:spAutoFit/>
            </a:bodyPr>
            <a:lstStyle/>
            <a:p>
              <a:r>
                <a:rPr lang="tr-TR" sz="2400" dirty="0" smtClean="0">
                  <a:latin typeface="Trebuchet MS" panose="020B0603020202020204" pitchFamily="34" charset="0"/>
                </a:rPr>
                <a:t>sıcaklık</a:t>
              </a:r>
              <a:endParaRPr lang="tr-TR" sz="2400" dirty="0">
                <a:latin typeface="Trebuchet MS" panose="020B0603020202020204" pitchFamily="34" charset="0"/>
              </a:endParaRPr>
            </a:p>
          </p:txBody>
        </p:sp>
      </p:grpSp>
      <p:sp>
        <p:nvSpPr>
          <p:cNvPr id="13" name="12 Serbest Form"/>
          <p:cNvSpPr/>
          <p:nvPr/>
        </p:nvSpPr>
        <p:spPr>
          <a:xfrm>
            <a:off x="5652120" y="3573016"/>
            <a:ext cx="1067548" cy="1252202"/>
          </a:xfrm>
          <a:custGeom>
            <a:avLst/>
            <a:gdLst>
              <a:gd name="connsiteX0" fmla="*/ 0 w 1078523"/>
              <a:gd name="connsiteY0" fmla="*/ 4689 h 1228578"/>
              <a:gd name="connsiteX1" fmla="*/ 140677 w 1078523"/>
              <a:gd name="connsiteY1" fmla="*/ 4689 h 1228578"/>
              <a:gd name="connsiteX2" fmla="*/ 323557 w 1078523"/>
              <a:gd name="connsiteY2" fmla="*/ 32825 h 1228578"/>
              <a:gd name="connsiteX3" fmla="*/ 548640 w 1078523"/>
              <a:gd name="connsiteY3" fmla="*/ 117231 h 1228578"/>
              <a:gd name="connsiteX4" fmla="*/ 703384 w 1078523"/>
              <a:gd name="connsiteY4" fmla="*/ 229772 h 1228578"/>
              <a:gd name="connsiteX5" fmla="*/ 900332 w 1078523"/>
              <a:gd name="connsiteY5" fmla="*/ 468923 h 1228578"/>
              <a:gd name="connsiteX6" fmla="*/ 998806 w 1078523"/>
              <a:gd name="connsiteY6" fmla="*/ 722142 h 1228578"/>
              <a:gd name="connsiteX7" fmla="*/ 1069144 w 1078523"/>
              <a:gd name="connsiteY7" fmla="*/ 1158240 h 1228578"/>
              <a:gd name="connsiteX8" fmla="*/ 1055077 w 1078523"/>
              <a:gd name="connsiteY8" fmla="*/ 1144172 h 122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523" h="1228578">
                <a:moveTo>
                  <a:pt x="0" y="4689"/>
                </a:moveTo>
                <a:cubicBezTo>
                  <a:pt x="43375" y="2344"/>
                  <a:pt x="86751" y="0"/>
                  <a:pt x="140677" y="4689"/>
                </a:cubicBezTo>
                <a:cubicBezTo>
                  <a:pt x="194603" y="9378"/>
                  <a:pt x="255563" y="14068"/>
                  <a:pt x="323557" y="32825"/>
                </a:cubicBezTo>
                <a:cubicBezTo>
                  <a:pt x="391551" y="51582"/>
                  <a:pt x="485336" y="84407"/>
                  <a:pt x="548640" y="117231"/>
                </a:cubicBezTo>
                <a:cubicBezTo>
                  <a:pt x="611944" y="150055"/>
                  <a:pt x="644769" y="171157"/>
                  <a:pt x="703384" y="229772"/>
                </a:cubicBezTo>
                <a:cubicBezTo>
                  <a:pt x="761999" y="288387"/>
                  <a:pt x="851095" y="386861"/>
                  <a:pt x="900332" y="468923"/>
                </a:cubicBezTo>
                <a:cubicBezTo>
                  <a:pt x="949569" y="550985"/>
                  <a:pt x="970671" y="607256"/>
                  <a:pt x="998806" y="722142"/>
                </a:cubicBezTo>
                <a:cubicBezTo>
                  <a:pt x="1026941" y="837028"/>
                  <a:pt x="1059766" y="1087902"/>
                  <a:pt x="1069144" y="1158240"/>
                </a:cubicBezTo>
                <a:cubicBezTo>
                  <a:pt x="1078523" y="1228578"/>
                  <a:pt x="1066800" y="1186375"/>
                  <a:pt x="1055077" y="1144172"/>
                </a:cubicBezTo>
              </a:path>
            </a:pathLst>
          </a:cu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4" name="13 Metin kutusu"/>
          <p:cNvSpPr txBox="1"/>
          <p:nvPr/>
        </p:nvSpPr>
        <p:spPr>
          <a:xfrm>
            <a:off x="7092280" y="3140968"/>
            <a:ext cx="504056" cy="369332"/>
          </a:xfrm>
          <a:prstGeom prst="rect">
            <a:avLst/>
          </a:prstGeom>
          <a:noFill/>
        </p:spPr>
        <p:txBody>
          <a:bodyPr wrap="square" rtlCol="0">
            <a:spAutoFit/>
          </a:bodyPr>
          <a:lstStyle/>
          <a:p>
            <a:r>
              <a:rPr lang="tr-TR" dirty="0" err="1" smtClean="0">
                <a:latin typeface="Trebuchet MS" pitchFamily="34" charset="0"/>
              </a:rPr>
              <a:t>Ms</a:t>
            </a:r>
            <a:endParaRPr lang="tr-TR" dirty="0">
              <a:latin typeface="Trebuchet MS" pitchFamily="34" charset="0"/>
            </a:endParaRPr>
          </a:p>
        </p:txBody>
      </p:sp>
      <p:sp>
        <p:nvSpPr>
          <p:cNvPr id="15" name="14 Metin kutusu"/>
          <p:cNvSpPr txBox="1"/>
          <p:nvPr/>
        </p:nvSpPr>
        <p:spPr>
          <a:xfrm>
            <a:off x="6732240" y="4365104"/>
            <a:ext cx="504056" cy="369332"/>
          </a:xfrm>
          <a:prstGeom prst="rect">
            <a:avLst/>
          </a:prstGeom>
          <a:noFill/>
        </p:spPr>
        <p:txBody>
          <a:bodyPr wrap="square" rtlCol="0">
            <a:spAutoFit/>
          </a:bodyPr>
          <a:lstStyle/>
          <a:p>
            <a:r>
              <a:rPr lang="tr-TR" dirty="0" err="1" smtClean="0">
                <a:latin typeface="Trebuchet MS" pitchFamily="34" charset="0"/>
              </a:rPr>
              <a:t>M</a:t>
            </a:r>
            <a:r>
              <a:rPr lang="tr-TR" sz="1400" dirty="0" err="1" smtClean="0">
                <a:latin typeface="Trebuchet MS" pitchFamily="34" charset="0"/>
              </a:rPr>
              <a:t>f</a:t>
            </a:r>
            <a:endParaRPr lang="tr-TR" dirty="0">
              <a:latin typeface="Trebuchet MS" pitchFamily="34" charset="0"/>
            </a:endParaRPr>
          </a:p>
        </p:txBody>
      </p:sp>
    </p:spTree>
    <p:extLst>
      <p:ext uri="{BB962C8B-B14F-4D97-AF65-F5344CB8AC3E}">
        <p14:creationId xmlns:p14="http://schemas.microsoft.com/office/powerpoint/2010/main" val="285377530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179512" y="404664"/>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hafniyum</a:t>
            </a:r>
            <a:endParaRPr lang="tr-TR" sz="4400" dirty="0">
              <a:solidFill>
                <a:schemeClr val="accent2">
                  <a:lumMod val="50000"/>
                </a:schemeClr>
              </a:solidFill>
              <a:latin typeface="Trebuchet MS" pitchFamily="34" charset="0"/>
            </a:endParaRPr>
          </a:p>
        </p:txBody>
      </p:sp>
      <p:pic>
        <p:nvPicPr>
          <p:cNvPr id="3073" name="Resim 1" descr="http://upload.wikimedia.org/wikipedia/commons/thumb/4/4e/Apollo_AS11-40-5866.jpg/220px-Apollo_AS11-40-5866.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741" y="548679"/>
            <a:ext cx="2458715" cy="24773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47916" y="1406381"/>
            <a:ext cx="85867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tr-TR" altLang="tr-TR" sz="2800" b="0" i="0" u="none" strike="noStrike" cap="none" normalizeH="0" baseline="0" dirty="0" smtClean="0">
                <a:ln>
                  <a:noFill/>
                </a:ln>
                <a:effectLst/>
                <a:latin typeface="Trebuchet MS" panose="020B0603020202020204" pitchFamily="34" charset="0"/>
                <a:ea typeface="Times New Roman" pitchFamily="18" charset="0"/>
                <a:cs typeface="Times New Roman" pitchFamily="18" charset="0"/>
              </a:rPr>
              <a:t>Hafniyum Fe, Ti, Nb, Ta ve </a:t>
            </a:r>
            <a:r>
              <a:rPr lang="tr-TR" altLang="tr-TR" sz="2800" dirty="0">
                <a:latin typeface="Trebuchet MS" panose="020B0603020202020204" pitchFamily="34" charset="0"/>
                <a:ea typeface="Times New Roman" pitchFamily="18" charset="0"/>
                <a:cs typeface="Times New Roman" pitchFamily="18" charset="0"/>
              </a:rPr>
              <a:t>diğer </a:t>
            </a:r>
            <a:endParaRPr lang="tr-TR" altLang="tr-TR" sz="2800" dirty="0" smtClean="0">
              <a:latin typeface="Trebuchet MS" panose="020B0603020202020204" pitchFamily="34" charset="0"/>
              <a:ea typeface="Times New Roman" pitchFamily="18" charset="0"/>
              <a:cs typeface="Times New Roman" pitchFamily="18" charset="0"/>
            </a:endParaRPr>
          </a:p>
          <a:p>
            <a:pPr lvl="0" eaLnBrk="0" fontAlgn="base" hangingPunct="0">
              <a:spcBef>
                <a:spcPct val="0"/>
              </a:spcBef>
              <a:spcAft>
                <a:spcPct val="0"/>
              </a:spcAft>
            </a:pPr>
            <a:r>
              <a:rPr lang="tr-TR" altLang="tr-TR" sz="2800" dirty="0" smtClean="0">
                <a:latin typeface="Trebuchet MS" panose="020B0603020202020204" pitchFamily="34" charset="0"/>
                <a:ea typeface="Times New Roman" pitchFamily="18" charset="0"/>
                <a:cs typeface="Times New Roman" pitchFamily="18" charset="0"/>
              </a:rPr>
              <a:t>iddialı </a:t>
            </a:r>
            <a:r>
              <a:rPr lang="tr-TR" altLang="tr-TR" sz="2800" dirty="0">
                <a:latin typeface="Trebuchet MS" panose="020B0603020202020204" pitchFamily="34" charset="0"/>
                <a:ea typeface="Times New Roman" pitchFamily="18" charset="0"/>
                <a:cs typeface="Times New Roman" pitchFamily="18" charset="0"/>
              </a:rPr>
              <a:t>yapısal uygulamalara aday </a:t>
            </a:r>
            <a:endParaRPr lang="tr-TR" altLang="tr-TR" sz="2800" dirty="0" smtClean="0">
              <a:latin typeface="Trebuchet MS" panose="020B0603020202020204" pitchFamily="34" charset="0"/>
              <a:ea typeface="Times New Roman" pitchFamily="18" charset="0"/>
              <a:cs typeface="Times New Roman" pitchFamily="18" charset="0"/>
            </a:endParaRPr>
          </a:p>
          <a:p>
            <a:pPr lvl="0" eaLnBrk="0" fontAlgn="base" hangingPunct="0">
              <a:spcBef>
                <a:spcPct val="0"/>
              </a:spcBef>
              <a:spcAft>
                <a:spcPct val="0"/>
              </a:spcAft>
            </a:pPr>
            <a:r>
              <a:rPr kumimoji="0" lang="tr-TR" altLang="tr-TR" sz="2800" b="0" i="0" u="none" strike="noStrike" cap="none" normalizeH="0" baseline="0" dirty="0" smtClean="0">
                <a:ln>
                  <a:noFill/>
                </a:ln>
                <a:effectLst/>
                <a:latin typeface="Trebuchet MS" panose="020B0603020202020204" pitchFamily="34" charset="0"/>
                <a:ea typeface="Times New Roman" pitchFamily="18" charset="0"/>
                <a:cs typeface="Times New Roman" pitchFamily="18" charset="0"/>
              </a:rPr>
              <a:t>alaşımlarda alaşım elementi olarak </a:t>
            </a:r>
          </a:p>
          <a:p>
            <a:pPr lvl="0" eaLnBrk="0" fontAlgn="base" hangingPunct="0">
              <a:spcBef>
                <a:spcPct val="0"/>
              </a:spcBef>
              <a:spcAft>
                <a:spcPct val="0"/>
              </a:spcAft>
            </a:pPr>
            <a:r>
              <a:rPr kumimoji="0" lang="tr-TR" altLang="tr-TR" sz="2800" b="0" i="0" u="none" strike="noStrike" cap="none" normalizeH="0" baseline="0" dirty="0" smtClean="0">
                <a:ln>
                  <a:noFill/>
                </a:ln>
                <a:effectLst/>
                <a:latin typeface="Trebuchet MS" panose="020B0603020202020204" pitchFamily="34" charset="0"/>
                <a:ea typeface="Times New Roman" pitchFamily="18" charset="0"/>
                <a:cs typeface="Times New Roman" pitchFamily="18" charset="0"/>
              </a:rPr>
              <a:t>kullanılır.</a:t>
            </a:r>
          </a:p>
          <a:p>
            <a:pPr lvl="0" eaLnBrk="0" fontAlgn="base" hangingPunct="0">
              <a:spcBef>
                <a:spcPct val="0"/>
              </a:spcBef>
              <a:spcAft>
                <a:spcPct val="0"/>
              </a:spcAft>
            </a:pPr>
            <a:r>
              <a:rPr lang="tr-TR" altLang="tr-TR" sz="2800" dirty="0" err="1" smtClean="0">
                <a:latin typeface="Trebuchet MS" panose="020B0603020202020204" pitchFamily="34" charset="0"/>
                <a:ea typeface="Times New Roman" pitchFamily="18" charset="0"/>
                <a:cs typeface="Times New Roman" pitchFamily="18" charset="0"/>
              </a:rPr>
              <a:t>Apollo</a:t>
            </a:r>
            <a:r>
              <a:rPr lang="tr-TR" altLang="tr-TR" sz="2800" dirty="0" smtClean="0">
                <a:latin typeface="Trebuchet MS" panose="020B0603020202020204" pitchFamily="34" charset="0"/>
                <a:ea typeface="Times New Roman" pitchFamily="18" charset="0"/>
                <a:cs typeface="Times New Roman" pitchFamily="18" charset="0"/>
              </a:rPr>
              <a:t> </a:t>
            </a:r>
            <a:r>
              <a:rPr lang="tr-TR" altLang="tr-TR" sz="2800" dirty="0" err="1" smtClean="0">
                <a:latin typeface="Trebuchet MS" panose="020B0603020202020204" pitchFamily="34" charset="0"/>
                <a:ea typeface="Times New Roman" pitchFamily="18" charset="0"/>
                <a:cs typeface="Times New Roman" pitchFamily="18" charset="0"/>
              </a:rPr>
              <a:t>Lunar</a:t>
            </a:r>
            <a:r>
              <a:rPr lang="tr-TR" altLang="tr-TR" sz="2800" dirty="0" smtClean="0">
                <a:latin typeface="Trebuchet MS" panose="020B0603020202020204" pitchFamily="34" charset="0"/>
                <a:ea typeface="Times New Roman" pitchFamily="18" charset="0"/>
                <a:cs typeface="Times New Roman" pitchFamily="18" charset="0"/>
              </a:rPr>
              <a:t> modellerinde sıvı roket yakıtı </a:t>
            </a:r>
            <a:r>
              <a:rPr lang="tr-TR" altLang="tr-TR" sz="2800" dirty="0" err="1" smtClean="0">
                <a:latin typeface="Trebuchet MS" panose="020B0603020202020204" pitchFamily="34" charset="0"/>
                <a:ea typeface="Times New Roman" pitchFamily="18" charset="0"/>
                <a:cs typeface="Times New Roman" pitchFamily="18" charset="0"/>
              </a:rPr>
              <a:t>nozüllerinde</a:t>
            </a:r>
            <a:r>
              <a:rPr lang="tr-TR" altLang="tr-TR" sz="2800" dirty="0" smtClean="0">
                <a:latin typeface="Trebuchet MS" panose="020B0603020202020204" pitchFamily="34" charset="0"/>
                <a:ea typeface="Times New Roman" pitchFamily="18" charset="0"/>
                <a:cs typeface="Times New Roman" pitchFamily="18" charset="0"/>
              </a:rPr>
              <a:t> kullanılan alaşım %89 Nb, %10 Hf ve %1 Ti içermektedir.</a:t>
            </a:r>
          </a:p>
          <a:p>
            <a:pPr lvl="0" eaLnBrk="0" fontAlgn="base" hangingPunct="0">
              <a:spcBef>
                <a:spcPct val="0"/>
              </a:spcBef>
              <a:spcAft>
                <a:spcPct val="0"/>
              </a:spcAft>
            </a:pPr>
            <a:r>
              <a:rPr kumimoji="0" lang="tr-TR" altLang="tr-TR" sz="2800" b="0" i="0" u="none" strike="noStrike" cap="none" normalizeH="0" baseline="0" dirty="0" smtClean="0">
                <a:ln>
                  <a:noFill/>
                </a:ln>
                <a:effectLst/>
                <a:latin typeface="Trebuchet MS" panose="020B0603020202020204" pitchFamily="34" charset="0"/>
                <a:ea typeface="Times New Roman" pitchFamily="18" charset="0"/>
                <a:cs typeface="Times New Roman" pitchFamily="18" charset="0"/>
              </a:rPr>
              <a:t>Çok az miktarda Hf ilavesi </a:t>
            </a:r>
            <a:r>
              <a:rPr kumimoji="0" lang="tr-TR" altLang="tr-TR" sz="2800" b="0" i="0" u="none" strike="noStrike" cap="none" normalizeH="0" baseline="0" dirty="0" err="1" smtClean="0">
                <a:ln>
                  <a:noFill/>
                </a:ln>
                <a:effectLst/>
                <a:latin typeface="Trebuchet MS" panose="020B0603020202020204" pitchFamily="34" charset="0"/>
                <a:ea typeface="Times New Roman" pitchFamily="18" charset="0"/>
                <a:cs typeface="Times New Roman" pitchFamily="18" charset="0"/>
              </a:rPr>
              <a:t>Ni</a:t>
            </a:r>
            <a:r>
              <a:rPr kumimoji="0" lang="tr-TR" altLang="tr-TR" sz="2800" b="0" i="0" u="none" strike="noStrike" cap="none" normalizeH="0" baseline="0" dirty="0" smtClean="0">
                <a:ln>
                  <a:noFill/>
                </a:ln>
                <a:effectLst/>
                <a:latin typeface="Trebuchet MS" panose="020B0603020202020204" pitchFamily="34" charset="0"/>
                <a:ea typeface="Times New Roman" pitchFamily="18" charset="0"/>
                <a:cs typeface="Times New Roman" pitchFamily="18" charset="0"/>
              </a:rPr>
              <a:t>-esaslı alaşımlarda koruyucu </a:t>
            </a:r>
            <a:r>
              <a:rPr kumimoji="0" lang="tr-TR" altLang="tr-TR" sz="2800" b="0" i="0" u="none" strike="noStrike" cap="none" normalizeH="0" baseline="0" dirty="0" err="1" smtClean="0">
                <a:ln>
                  <a:noFill/>
                </a:ln>
                <a:effectLst/>
                <a:latin typeface="Trebuchet MS" panose="020B0603020202020204" pitchFamily="34" charset="0"/>
                <a:ea typeface="Times New Roman" pitchFamily="18" charset="0"/>
                <a:cs typeface="Times New Roman" pitchFamily="18" charset="0"/>
              </a:rPr>
              <a:t>oksitin</a:t>
            </a:r>
            <a:r>
              <a:rPr kumimoji="0" lang="tr-TR" altLang="tr-TR" sz="2800" b="0" i="0" u="none" strike="noStrike" cap="none" normalizeH="0" baseline="0" dirty="0" smtClean="0">
                <a:ln>
                  <a:noFill/>
                </a:ln>
                <a:effectLst/>
                <a:latin typeface="Trebuchet MS" panose="020B0603020202020204" pitchFamily="34" charset="0"/>
                <a:ea typeface="Times New Roman" pitchFamily="18" charset="0"/>
                <a:cs typeface="Times New Roman" pitchFamily="18" charset="0"/>
              </a:rPr>
              <a:t> yüzeye tutunmasını arttırır. Bu şekilde özellikle çevrimsel sıcaklık dalgalanmalarında ısıl gerilmelerden zarar gören oksit</a:t>
            </a:r>
            <a:r>
              <a:rPr kumimoji="0" lang="tr-TR" altLang="tr-TR" sz="2800" b="0" i="0" u="none" strike="noStrike" cap="none" normalizeH="0" dirty="0" smtClean="0">
                <a:ln>
                  <a:noFill/>
                </a:ln>
                <a:effectLst/>
                <a:latin typeface="Trebuchet MS" panose="020B0603020202020204" pitchFamily="34" charset="0"/>
                <a:ea typeface="Times New Roman" pitchFamily="18" charset="0"/>
                <a:cs typeface="Times New Roman" pitchFamily="18" charset="0"/>
              </a:rPr>
              <a:t> filmlerinin dayanıklılığı artar.</a:t>
            </a:r>
          </a:p>
        </p:txBody>
      </p:sp>
    </p:spTree>
    <p:extLst>
      <p:ext uri="{BB962C8B-B14F-4D97-AF65-F5344CB8AC3E}">
        <p14:creationId xmlns:p14="http://schemas.microsoft.com/office/powerpoint/2010/main" val="319567907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berilyum</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323528" y="1567820"/>
            <a:ext cx="8568952" cy="3293209"/>
          </a:xfrm>
          <a:prstGeom prst="rect">
            <a:avLst/>
          </a:prstGeom>
          <a:noFill/>
        </p:spPr>
        <p:txBody>
          <a:bodyPr wrap="square" rtlCol="0">
            <a:spAutoFit/>
          </a:bodyPr>
          <a:lstStyle/>
          <a:p>
            <a:r>
              <a:rPr lang="tr-TR" sz="2600" dirty="0" smtClean="0">
                <a:latin typeface="Trebuchet MS" pitchFamily="34" charset="0"/>
              </a:rPr>
              <a:t>Atom numarası: 4</a:t>
            </a:r>
          </a:p>
          <a:p>
            <a:r>
              <a:rPr lang="tr-TR" sz="2600" dirty="0" smtClean="0">
                <a:latin typeface="Trebuchet MS" pitchFamily="34" charset="0"/>
              </a:rPr>
              <a:t>Ergime noktası: 1287 </a:t>
            </a:r>
            <a:r>
              <a:rPr lang="tr-TR" sz="2600" dirty="0" smtClean="0">
                <a:latin typeface="Trebuchet MS" pitchFamily="34" charset="0"/>
                <a:sym typeface="Symbol"/>
              </a:rPr>
              <a:t></a:t>
            </a:r>
            <a:r>
              <a:rPr lang="tr-TR" sz="2600" dirty="0" smtClean="0">
                <a:latin typeface="Trebuchet MS" pitchFamily="34" charset="0"/>
              </a:rPr>
              <a:t>C</a:t>
            </a:r>
          </a:p>
          <a:p>
            <a:r>
              <a:rPr lang="tr-TR" sz="2600" dirty="0" smtClean="0">
                <a:latin typeface="Trebuchet MS" pitchFamily="34" charset="0"/>
              </a:rPr>
              <a:t>Yoğunluk: 1.85 g/cm</a:t>
            </a:r>
            <a:r>
              <a:rPr lang="tr-TR" sz="2600" baseline="30000" dirty="0" smtClean="0">
                <a:latin typeface="Trebuchet MS" pitchFamily="34" charset="0"/>
              </a:rPr>
              <a:t>3</a:t>
            </a:r>
          </a:p>
          <a:p>
            <a:r>
              <a:rPr lang="tr-TR" sz="2600" dirty="0" smtClean="0">
                <a:latin typeface="Trebuchet MS" pitchFamily="34" charset="0"/>
              </a:rPr>
              <a:t>E: 287 </a:t>
            </a:r>
            <a:r>
              <a:rPr lang="tr-TR" sz="2600" dirty="0" err="1" smtClean="0">
                <a:latin typeface="Trebuchet MS" pitchFamily="34" charset="0"/>
              </a:rPr>
              <a:t>GPa</a:t>
            </a:r>
            <a:endParaRPr lang="tr-TR" sz="2600" dirty="0" smtClean="0">
              <a:latin typeface="Trebuchet MS" pitchFamily="34" charset="0"/>
            </a:endParaRPr>
          </a:p>
          <a:p>
            <a:r>
              <a:rPr lang="tr-TR" sz="2600" dirty="0" smtClean="0">
                <a:latin typeface="Trebuchet MS" pitchFamily="34" charset="0"/>
              </a:rPr>
              <a:t>Kafes yapısı: HCP  </a:t>
            </a:r>
          </a:p>
          <a:p>
            <a:endParaRPr lang="tr-TR" sz="2600" dirty="0" smtClean="0">
              <a:latin typeface="Trebuchet MS" pitchFamily="34" charset="0"/>
            </a:endParaRPr>
          </a:p>
          <a:p>
            <a:endParaRPr lang="tr-TR" sz="2600" dirty="0" smtClean="0">
              <a:latin typeface="Trebuchet MS" pitchFamily="34" charset="0"/>
            </a:endParaRPr>
          </a:p>
          <a:p>
            <a:endParaRPr lang="tr-TR" sz="2600" dirty="0">
              <a:latin typeface="Trebuchet MS"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343174"/>
            <a:ext cx="252028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602" y="4005064"/>
            <a:ext cx="1952625"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472791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95536" y="1628800"/>
            <a:ext cx="8352928" cy="3724096"/>
          </a:xfrm>
          <a:prstGeom prst="rect">
            <a:avLst/>
          </a:prstGeom>
          <a:noFill/>
          <a:ln w="9525">
            <a:noFill/>
            <a:miter lim="800000"/>
            <a:headEnd/>
            <a:tailEnd/>
          </a:ln>
          <a:effectLst/>
        </p:spPr>
        <p:txBody>
          <a:bodyPr wrap="square" anchor="ctr">
            <a:spAutoFit/>
          </a:bodyPr>
          <a:lstStyle/>
          <a:p>
            <a:pPr algn="l">
              <a:spcAft>
                <a:spcPts val="1200"/>
              </a:spcAft>
              <a:buFontTx/>
              <a:buChar char="•"/>
            </a:pPr>
            <a:r>
              <a:rPr lang="en-US" sz="2800" dirty="0" smtClean="0">
                <a:latin typeface="Trebuchet MS" pitchFamily="34" charset="0"/>
              </a:rPr>
              <a:t> </a:t>
            </a:r>
            <a:r>
              <a:rPr lang="tr-TR" sz="2800" dirty="0" smtClean="0">
                <a:latin typeface="Trebuchet MS" pitchFamily="34" charset="0"/>
              </a:rPr>
              <a:t>HCP kristal yapısı ile oda sıcaklığında sınırlı </a:t>
            </a:r>
            <a:r>
              <a:rPr lang="tr-TR" sz="2800" dirty="0" err="1" smtClean="0">
                <a:latin typeface="Trebuchet MS" pitchFamily="34" charset="0"/>
              </a:rPr>
              <a:t>süneklik</a:t>
            </a:r>
            <a:r>
              <a:rPr lang="tr-TR" sz="2800" dirty="0" smtClean="0">
                <a:latin typeface="Trebuchet MS" pitchFamily="34" charset="0"/>
              </a:rPr>
              <a:t> gösterir.</a:t>
            </a:r>
          </a:p>
          <a:p>
            <a:pPr algn="l">
              <a:spcAft>
                <a:spcPts val="1200"/>
              </a:spcAft>
              <a:buFontTx/>
              <a:buChar char="•"/>
            </a:pPr>
            <a:r>
              <a:rPr lang="tr-TR" sz="2800" dirty="0" smtClean="0">
                <a:latin typeface="Trebuchet MS" pitchFamily="34" charset="0"/>
              </a:rPr>
              <a:t>yoğunluğu alüminyumunkinin %70’i kadardır.</a:t>
            </a:r>
            <a:endParaRPr lang="en-US" sz="2800" dirty="0">
              <a:latin typeface="Trebuchet MS" pitchFamily="34" charset="0"/>
            </a:endParaRPr>
          </a:p>
          <a:p>
            <a:pPr algn="l">
              <a:spcAft>
                <a:spcPts val="1200"/>
              </a:spcAft>
              <a:buFontTx/>
              <a:buChar char="•"/>
            </a:pPr>
            <a:r>
              <a:rPr lang="en-US" sz="2800" dirty="0">
                <a:latin typeface="Trebuchet MS" pitchFamily="34" charset="0"/>
              </a:rPr>
              <a:t> </a:t>
            </a:r>
            <a:r>
              <a:rPr lang="tr-TR" sz="2800" dirty="0" smtClean="0">
                <a:latin typeface="Trebuchet MS" pitchFamily="34" charset="0"/>
              </a:rPr>
              <a:t>döküm veya toz </a:t>
            </a:r>
            <a:r>
              <a:rPr lang="tr-TR" sz="2800" dirty="0" err="1" smtClean="0">
                <a:latin typeface="Trebuchet MS" pitchFamily="34" charset="0"/>
              </a:rPr>
              <a:t>metalurjisi</a:t>
            </a:r>
            <a:r>
              <a:rPr lang="tr-TR" sz="2800" dirty="0" smtClean="0">
                <a:latin typeface="Trebuchet MS" pitchFamily="34" charset="0"/>
              </a:rPr>
              <a:t> ile üretilir.</a:t>
            </a:r>
          </a:p>
          <a:p>
            <a:pPr algn="l">
              <a:spcAft>
                <a:spcPts val="1200"/>
              </a:spcAft>
              <a:buFontTx/>
              <a:buChar char="•"/>
            </a:pPr>
            <a:r>
              <a:rPr lang="tr-TR" sz="2800" dirty="0" smtClean="0">
                <a:latin typeface="Trebuchet MS" pitchFamily="34" charset="0"/>
              </a:rPr>
              <a:t> doğal </a:t>
            </a:r>
            <a:r>
              <a:rPr lang="tr-TR" sz="2800" dirty="0" err="1" smtClean="0">
                <a:latin typeface="Trebuchet MS" pitchFamily="34" charset="0"/>
              </a:rPr>
              <a:t>refrakter</a:t>
            </a:r>
            <a:r>
              <a:rPr lang="tr-TR" sz="2800" dirty="0" smtClean="0">
                <a:latin typeface="Trebuchet MS" pitchFamily="34" charset="0"/>
              </a:rPr>
              <a:t> oksit filmi var.</a:t>
            </a:r>
          </a:p>
          <a:p>
            <a:pPr algn="l">
              <a:spcAft>
                <a:spcPts val="1200"/>
              </a:spcAft>
              <a:buFontTx/>
              <a:buChar char="•"/>
            </a:pPr>
            <a:r>
              <a:rPr lang="tr-TR" sz="2800" dirty="0" smtClean="0">
                <a:latin typeface="Trebuchet MS" pitchFamily="34" charset="0"/>
              </a:rPr>
              <a:t> berilyum ve bileşikleri toz, duman ve buharı </a:t>
            </a:r>
            <a:r>
              <a:rPr lang="tr-TR" sz="2800" dirty="0" err="1" smtClean="0">
                <a:latin typeface="Trebuchet MS" pitchFamily="34" charset="0"/>
              </a:rPr>
              <a:t>toksiktir</a:t>
            </a:r>
            <a:endParaRPr lang="tr-TR" sz="2800" dirty="0" smtClean="0">
              <a:latin typeface="Trebuchet MS" pitchFamily="34" charset="0"/>
            </a:endParaRPr>
          </a:p>
        </p:txBody>
      </p:sp>
      <p:sp>
        <p:nvSpPr>
          <p:cNvPr id="5" name="4 Metin kutusu"/>
          <p:cNvSpPr txBox="1"/>
          <p:nvPr/>
        </p:nvSpPr>
        <p:spPr>
          <a:xfrm>
            <a:off x="467544" y="571327"/>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berilyum</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20555720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476672"/>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berilyum</a:t>
            </a:r>
            <a:endParaRPr lang="tr-TR" sz="4400" dirty="0">
              <a:solidFill>
                <a:schemeClr val="accent2">
                  <a:lumMod val="50000"/>
                </a:schemeClr>
              </a:solidFill>
              <a:latin typeface="Trebuchet MS" pitchFamily="34" charset="0"/>
            </a:endParaRPr>
          </a:p>
        </p:txBody>
      </p:sp>
      <p:sp>
        <p:nvSpPr>
          <p:cNvPr id="2" name="Dikdörtgen 1"/>
          <p:cNvSpPr/>
          <p:nvPr/>
        </p:nvSpPr>
        <p:spPr>
          <a:xfrm>
            <a:off x="251520" y="1246113"/>
            <a:ext cx="8712968" cy="5416868"/>
          </a:xfrm>
          <a:prstGeom prst="rect">
            <a:avLst/>
          </a:prstGeom>
        </p:spPr>
        <p:txBody>
          <a:bodyPr wrap="square">
            <a:spAutoFit/>
          </a:bodyPr>
          <a:lstStyle/>
          <a:p>
            <a:r>
              <a:rPr lang="tr-TR" sz="2400" b="1" dirty="0" smtClean="0">
                <a:latin typeface="Trebuchet MS" panose="020B0603020202020204" pitchFamily="34" charset="0"/>
              </a:rPr>
              <a:t>Radyasyon penceresi</a:t>
            </a:r>
            <a:endParaRPr lang="tr-TR" sz="2400" dirty="0">
              <a:latin typeface="Trebuchet MS" panose="020B0603020202020204" pitchFamily="34" charset="0"/>
            </a:endParaRPr>
          </a:p>
          <a:p>
            <a:r>
              <a:rPr lang="tr-TR" sz="2400" dirty="0" smtClean="0">
                <a:latin typeface="Trebuchet MS" panose="020B0603020202020204" pitchFamily="34" charset="0"/>
              </a:rPr>
              <a:t>Düşük atom numarası ve X ışınlarını çok az </a:t>
            </a:r>
            <a:r>
              <a:rPr lang="tr-TR" sz="2400" dirty="0" err="1" smtClean="0">
                <a:latin typeface="Trebuchet MS" panose="020B0603020202020204" pitchFamily="34" charset="0"/>
              </a:rPr>
              <a:t>abzorbe</a:t>
            </a:r>
            <a:r>
              <a:rPr lang="tr-TR" sz="2400" dirty="0" smtClean="0">
                <a:latin typeface="Trebuchet MS" panose="020B0603020202020204" pitchFamily="34" charset="0"/>
              </a:rPr>
              <a:t> etmesi sebebiyle en eski ve en yaygın uygulamasıdır.</a:t>
            </a:r>
            <a:endParaRPr lang="tr-TR" sz="2400" dirty="0">
              <a:latin typeface="Trebuchet MS" panose="020B0603020202020204" pitchFamily="34" charset="0"/>
            </a:endParaRPr>
          </a:p>
          <a:p>
            <a:pPr>
              <a:spcBef>
                <a:spcPts val="1200"/>
              </a:spcBef>
            </a:pPr>
            <a:r>
              <a:rPr lang="tr-TR" sz="2400" b="1" dirty="0" smtClean="0">
                <a:latin typeface="Trebuchet MS" panose="020B0603020202020204" pitchFamily="34" charset="0"/>
              </a:rPr>
              <a:t>Mekanik uygulamalar</a:t>
            </a:r>
            <a:endParaRPr lang="tr-TR" sz="2400" dirty="0">
              <a:latin typeface="Trebuchet MS" panose="020B0603020202020204" pitchFamily="34" charset="0"/>
            </a:endParaRPr>
          </a:p>
          <a:p>
            <a:r>
              <a:rPr lang="tr-TR" sz="2400" dirty="0" smtClean="0">
                <a:latin typeface="Trebuchet MS" panose="020B0603020202020204" pitchFamily="34" charset="0"/>
              </a:rPr>
              <a:t>Elastik deformasyona direnci, düşük yoğunluğu ve geniş bir sıcaklık aralığında boyutsal kararlılığı ile savunma ve uçak sanayinde, uçak, güdümlü füze, uzay araç-uydu </a:t>
            </a:r>
            <a:r>
              <a:rPr lang="tr-TR" sz="2400" dirty="0" err="1" smtClean="0">
                <a:latin typeface="Trebuchet MS" panose="020B0603020202020204" pitchFamily="34" charset="0"/>
              </a:rPr>
              <a:t>vb</a:t>
            </a:r>
            <a:r>
              <a:rPr lang="tr-TR" sz="2400" dirty="0" smtClean="0">
                <a:latin typeface="Trebuchet MS" panose="020B0603020202020204" pitchFamily="34" charset="0"/>
              </a:rPr>
              <a:t> yapısal uygulamalarda kullanılır.  Sıvı yakıtlı bazı roketler ve roket burunları saf berilyumdan imal edilmiştir.</a:t>
            </a:r>
          </a:p>
          <a:p>
            <a:r>
              <a:rPr lang="tr-TR" sz="2400" dirty="0" smtClean="0">
                <a:latin typeface="Trebuchet MS" panose="020B0603020202020204" pitchFamily="34" charset="0"/>
              </a:rPr>
              <a:t>1998-2000 yıllarında </a:t>
            </a:r>
            <a:r>
              <a:rPr lang="tr-TR" sz="2400" dirty="0" err="1" smtClean="0">
                <a:latin typeface="Trebuchet MS" panose="020B0603020202020204" pitchFamily="34" charset="0"/>
              </a:rPr>
              <a:t>McLaren</a:t>
            </a:r>
            <a:r>
              <a:rPr lang="tr-TR" sz="2400" dirty="0" smtClean="0">
                <a:latin typeface="Trebuchet MS" panose="020B0603020202020204" pitchFamily="34" charset="0"/>
              </a:rPr>
              <a:t> </a:t>
            </a:r>
            <a:r>
              <a:rPr lang="tr-TR" sz="2400" dirty="0" err="1" smtClean="0">
                <a:latin typeface="Trebuchet MS" panose="020B0603020202020204" pitchFamily="34" charset="0"/>
              </a:rPr>
              <a:t>formula</a:t>
            </a:r>
            <a:r>
              <a:rPr lang="tr-TR" sz="2400" dirty="0" smtClean="0">
                <a:latin typeface="Trebuchet MS" panose="020B0603020202020204" pitchFamily="34" charset="0"/>
              </a:rPr>
              <a:t> takımı Be-Al alaşımlı pistonlu </a:t>
            </a:r>
            <a:r>
              <a:rPr lang="tr-TR" sz="2400" dirty="0" err="1" smtClean="0">
                <a:latin typeface="Trebuchet MS" panose="020B0603020202020204" pitchFamily="34" charset="0"/>
              </a:rPr>
              <a:t>mercedes</a:t>
            </a:r>
            <a:r>
              <a:rPr lang="tr-TR" sz="2400" dirty="0" smtClean="0">
                <a:latin typeface="Trebuchet MS" panose="020B0603020202020204" pitchFamily="34" charset="0"/>
              </a:rPr>
              <a:t>-Benz motorları kullanmıştır. Bu motorlar daha sonra Ferrari’nin protestosu üzerine yasaklanmıştır.</a:t>
            </a:r>
          </a:p>
          <a:p>
            <a:r>
              <a:rPr lang="tr-TR" sz="2400" dirty="0" smtClean="0">
                <a:latin typeface="Trebuchet MS" panose="020B0603020202020204" pitchFamily="34" charset="0"/>
              </a:rPr>
              <a:t>Bakıra %2 kadar Be katıldığında elde edilen alaşım saf bakırdan 6 kat daha mukavemetli olmaktadır.</a:t>
            </a:r>
          </a:p>
        </p:txBody>
      </p:sp>
    </p:spTree>
    <p:extLst>
      <p:ext uri="{BB962C8B-B14F-4D97-AF65-F5344CB8AC3E}">
        <p14:creationId xmlns:p14="http://schemas.microsoft.com/office/powerpoint/2010/main" val="209793356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523055"/>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berilyum</a:t>
            </a:r>
            <a:endParaRPr lang="tr-TR" sz="4400" dirty="0">
              <a:solidFill>
                <a:schemeClr val="accent2">
                  <a:lumMod val="50000"/>
                </a:schemeClr>
              </a:solidFill>
              <a:latin typeface="Trebuchet MS" pitchFamily="34" charset="0"/>
            </a:endParaRPr>
          </a:p>
        </p:txBody>
      </p:sp>
      <p:sp>
        <p:nvSpPr>
          <p:cNvPr id="2" name="Dikdörtgen 1"/>
          <p:cNvSpPr/>
          <p:nvPr/>
        </p:nvSpPr>
        <p:spPr>
          <a:xfrm>
            <a:off x="251520" y="1246113"/>
            <a:ext cx="8712968" cy="5201424"/>
          </a:xfrm>
          <a:prstGeom prst="rect">
            <a:avLst/>
          </a:prstGeom>
        </p:spPr>
        <p:txBody>
          <a:bodyPr wrap="square">
            <a:spAutoFit/>
          </a:bodyPr>
          <a:lstStyle/>
          <a:p>
            <a:r>
              <a:rPr lang="tr-TR" sz="2400" dirty="0" smtClean="0">
                <a:latin typeface="Trebuchet MS" panose="020B0603020202020204" pitchFamily="34" charset="0"/>
              </a:rPr>
              <a:t>Berilyum alaşımları yüksek ısı ve elektrik iletkenliği, yüksek sertlik ve mukavemet, </a:t>
            </a:r>
            <a:r>
              <a:rPr lang="tr-TR" sz="2400" dirty="0" err="1" smtClean="0">
                <a:latin typeface="Trebuchet MS" panose="020B0603020202020204" pitchFamily="34" charset="0"/>
              </a:rPr>
              <a:t>nonmanyetik</a:t>
            </a:r>
            <a:r>
              <a:rPr lang="tr-TR" sz="2400" dirty="0" smtClean="0">
                <a:latin typeface="Trebuchet MS" panose="020B0603020202020204" pitchFamily="34" charset="0"/>
              </a:rPr>
              <a:t> karakter ve iyi korozyon ve yorulma direnci ile tercih edilirler.</a:t>
            </a:r>
          </a:p>
          <a:p>
            <a:r>
              <a:rPr lang="tr-TR" sz="2400" dirty="0" smtClean="0">
                <a:latin typeface="Trebuchet MS" panose="020B0603020202020204" pitchFamily="34" charset="0"/>
              </a:rPr>
              <a:t>Bu uygulamalara örnek: </a:t>
            </a:r>
          </a:p>
          <a:p>
            <a:r>
              <a:rPr lang="tr-TR" sz="2400" dirty="0" smtClean="0">
                <a:latin typeface="Trebuchet MS" panose="020B0603020202020204" pitchFamily="34" charset="0"/>
              </a:rPr>
              <a:t>Mg’a 50 </a:t>
            </a:r>
            <a:r>
              <a:rPr lang="tr-TR" sz="2400" dirty="0" err="1" smtClean="0">
                <a:latin typeface="Trebuchet MS" panose="020B0603020202020204" pitchFamily="34" charset="0"/>
              </a:rPr>
              <a:t>ppm</a:t>
            </a:r>
            <a:r>
              <a:rPr lang="tr-TR" sz="2400" dirty="0" smtClean="0">
                <a:latin typeface="Trebuchet MS" panose="020B0603020202020204" pitchFamily="34" charset="0"/>
              </a:rPr>
              <a:t> Be ilave edildiğinde oksitlenme direncinde ciddi artış ve yanıcılıkta düşüş sağlanır.</a:t>
            </a:r>
          </a:p>
          <a:p>
            <a:pPr>
              <a:spcBef>
                <a:spcPts val="1200"/>
              </a:spcBef>
            </a:pPr>
            <a:r>
              <a:rPr lang="tr-TR" sz="2400" b="1" dirty="0">
                <a:latin typeface="Trebuchet MS" panose="020B0603020202020204" pitchFamily="34" charset="0"/>
              </a:rPr>
              <a:t>aynalar</a:t>
            </a:r>
            <a:endParaRPr lang="tr-TR" sz="2400" dirty="0">
              <a:latin typeface="Trebuchet MS" panose="020B0603020202020204" pitchFamily="34" charset="0"/>
            </a:endParaRPr>
          </a:p>
          <a:p>
            <a:r>
              <a:rPr lang="tr-TR" sz="2400" dirty="0">
                <a:latin typeface="Trebuchet MS" panose="020B0603020202020204" pitchFamily="34" charset="0"/>
              </a:rPr>
              <a:t>Düşük </a:t>
            </a:r>
            <a:r>
              <a:rPr lang="tr-TR" sz="2400" dirty="0" smtClean="0">
                <a:latin typeface="Trebuchet MS" panose="020B0603020202020204" pitchFamily="34" charset="0"/>
              </a:rPr>
              <a:t>ağırlık </a:t>
            </a:r>
            <a:r>
              <a:rPr lang="tr-TR" sz="2400" dirty="0">
                <a:latin typeface="Trebuchet MS" panose="020B0603020202020204" pitchFamily="34" charset="0"/>
              </a:rPr>
              <a:t>ve uzun süreli boyutsal kararlılığın kritik olduğu Meteoroloji uydularında geniş alanlı aynalarda kullanılır</a:t>
            </a:r>
            <a:r>
              <a:rPr lang="tr-TR" sz="2400" dirty="0" smtClean="0">
                <a:latin typeface="Trebuchet MS" panose="020B0603020202020204" pitchFamily="34" charset="0"/>
              </a:rPr>
              <a:t>.</a:t>
            </a:r>
            <a:endParaRPr lang="tr-TR" sz="2400" dirty="0">
              <a:latin typeface="Trebuchet MS" panose="020B0603020202020204" pitchFamily="34" charset="0"/>
            </a:endParaRPr>
          </a:p>
          <a:p>
            <a:pPr>
              <a:spcBef>
                <a:spcPts val="1200"/>
              </a:spcBef>
            </a:pPr>
            <a:r>
              <a:rPr lang="tr-TR" sz="2400" b="1" dirty="0">
                <a:latin typeface="Trebuchet MS" panose="020B0603020202020204" pitchFamily="34" charset="0"/>
              </a:rPr>
              <a:t>Manyetik uygulamalar</a:t>
            </a:r>
          </a:p>
          <a:p>
            <a:r>
              <a:rPr lang="tr-TR" sz="2400" dirty="0">
                <a:latin typeface="Trebuchet MS" panose="020B0603020202020204" pitchFamily="34" charset="0"/>
              </a:rPr>
              <a:t>Berilyum </a:t>
            </a:r>
            <a:r>
              <a:rPr lang="tr-TR" sz="2400" dirty="0" err="1">
                <a:latin typeface="Trebuchet MS" panose="020B0603020202020204" pitchFamily="34" charset="0"/>
              </a:rPr>
              <a:t>nonmanyetik</a:t>
            </a:r>
            <a:r>
              <a:rPr lang="tr-TR" sz="2400" dirty="0">
                <a:latin typeface="Trebuchet MS" panose="020B0603020202020204" pitchFamily="34" charset="0"/>
              </a:rPr>
              <a:t> olduğu için savaş gemilerinde mayın temizleme ekipmanlarında</a:t>
            </a:r>
          </a:p>
          <a:p>
            <a:r>
              <a:rPr lang="tr-TR" sz="2400" dirty="0">
                <a:latin typeface="Trebuchet MS" panose="020B0603020202020204" pitchFamily="34" charset="0"/>
              </a:rPr>
              <a:t>Manyetik rezonans </a:t>
            </a:r>
            <a:r>
              <a:rPr lang="tr-TR" sz="2400" dirty="0" smtClean="0">
                <a:latin typeface="Trebuchet MS" panose="020B0603020202020204" pitchFamily="34" charset="0"/>
              </a:rPr>
              <a:t>ekipmanlarında</a:t>
            </a:r>
            <a:endParaRPr lang="tr-TR" sz="2400" dirty="0">
              <a:latin typeface="Trebuchet MS" panose="020B0603020202020204" pitchFamily="34" charset="0"/>
            </a:endParaRPr>
          </a:p>
        </p:txBody>
      </p:sp>
    </p:spTree>
    <p:extLst>
      <p:ext uri="{BB962C8B-B14F-4D97-AF65-F5344CB8AC3E}">
        <p14:creationId xmlns:p14="http://schemas.microsoft.com/office/powerpoint/2010/main" val="289183028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476672"/>
            <a:ext cx="8136904" cy="769441"/>
          </a:xfrm>
          <a:prstGeom prst="rect">
            <a:avLst/>
          </a:prstGeom>
          <a:noFill/>
        </p:spPr>
        <p:txBody>
          <a:bodyPr wrap="square" rtlCol="0">
            <a:spAutoFit/>
          </a:bodyPr>
          <a:lstStyle/>
          <a:p>
            <a:pPr>
              <a:spcAft>
                <a:spcPts val="1200"/>
              </a:spcAft>
            </a:pPr>
            <a:r>
              <a:rPr lang="tr-TR" sz="4400" dirty="0" smtClean="0">
                <a:solidFill>
                  <a:schemeClr val="accent2">
                    <a:lumMod val="50000"/>
                  </a:schemeClr>
                </a:solidFill>
                <a:latin typeface="Trebuchet MS" pitchFamily="34" charset="0"/>
              </a:rPr>
              <a:t>berilyum</a:t>
            </a:r>
            <a:endParaRPr lang="tr-TR" sz="4400" dirty="0">
              <a:solidFill>
                <a:schemeClr val="accent2">
                  <a:lumMod val="50000"/>
                </a:schemeClr>
              </a:solidFill>
              <a:latin typeface="Trebuchet MS" pitchFamily="34" charset="0"/>
            </a:endParaRPr>
          </a:p>
        </p:txBody>
      </p:sp>
      <p:sp>
        <p:nvSpPr>
          <p:cNvPr id="2" name="Dikdörtgen 1"/>
          <p:cNvSpPr/>
          <p:nvPr/>
        </p:nvSpPr>
        <p:spPr>
          <a:xfrm>
            <a:off x="251520" y="1389544"/>
            <a:ext cx="8712968" cy="2831544"/>
          </a:xfrm>
          <a:prstGeom prst="rect">
            <a:avLst/>
          </a:prstGeom>
        </p:spPr>
        <p:txBody>
          <a:bodyPr wrap="square">
            <a:spAutoFit/>
          </a:bodyPr>
          <a:lstStyle/>
          <a:p>
            <a:pPr marL="514350" indent="-514350">
              <a:buClr>
                <a:schemeClr val="bg2">
                  <a:lumMod val="50000"/>
                </a:schemeClr>
              </a:buClr>
              <a:buFont typeface="Trebuchet MS" panose="020B0603020202020204" pitchFamily="34" charset="0"/>
              <a:buChar char="●"/>
            </a:pPr>
            <a:r>
              <a:rPr lang="tr-TR" sz="2800" b="1" dirty="0" smtClean="0">
                <a:latin typeface="Trebuchet MS" panose="020B0603020202020204" pitchFamily="34" charset="0"/>
              </a:rPr>
              <a:t>Nükleer uygulamalar</a:t>
            </a:r>
            <a:endParaRPr lang="tr-TR" sz="2800" b="1" dirty="0">
              <a:latin typeface="Trebuchet MS" panose="020B0603020202020204" pitchFamily="34" charset="0"/>
            </a:endParaRPr>
          </a:p>
          <a:p>
            <a:pPr marL="514350" indent="-514350">
              <a:buClr>
                <a:schemeClr val="bg2">
                  <a:lumMod val="50000"/>
                </a:schemeClr>
              </a:buClr>
              <a:buFont typeface="Trebuchet MS" panose="020B0603020202020204" pitchFamily="34" charset="0"/>
              <a:buChar char="●"/>
            </a:pPr>
            <a:r>
              <a:rPr lang="tr-TR" sz="2800" b="1" dirty="0">
                <a:latin typeface="Trebuchet MS" panose="020B0603020202020204" pitchFamily="34" charset="0"/>
              </a:rPr>
              <a:t>Akustik</a:t>
            </a:r>
          </a:p>
          <a:p>
            <a:pPr>
              <a:buClr>
                <a:schemeClr val="bg2">
                  <a:lumMod val="50000"/>
                </a:schemeClr>
              </a:buClr>
            </a:pPr>
            <a:r>
              <a:rPr lang="tr-TR" sz="2800" dirty="0" smtClean="0">
                <a:latin typeface="Trebuchet MS" panose="020B0603020202020204" pitchFamily="34" charset="0"/>
              </a:rPr>
              <a:t>	Düşük </a:t>
            </a:r>
            <a:r>
              <a:rPr lang="tr-TR" sz="2800" dirty="0">
                <a:latin typeface="Trebuchet MS" panose="020B0603020202020204" pitchFamily="34" charset="0"/>
              </a:rPr>
              <a:t>yoğunluk ve yüksek </a:t>
            </a:r>
            <a:r>
              <a:rPr lang="tr-TR" sz="2800" dirty="0" err="1">
                <a:latin typeface="Trebuchet MS" panose="020B0603020202020204" pitchFamily="34" charset="0"/>
              </a:rPr>
              <a:t>rijidlik</a:t>
            </a:r>
            <a:r>
              <a:rPr lang="tr-TR" sz="2800" dirty="0">
                <a:latin typeface="Trebuchet MS" panose="020B0603020202020204" pitchFamily="34" charset="0"/>
              </a:rPr>
              <a:t> ile yüksek </a:t>
            </a:r>
            <a:r>
              <a:rPr lang="tr-TR" sz="2800" dirty="0" smtClean="0">
                <a:latin typeface="Trebuchet MS" panose="020B0603020202020204" pitchFamily="34" charset="0"/>
              </a:rPr>
              <a:t>	frekans </a:t>
            </a:r>
            <a:r>
              <a:rPr lang="tr-TR" sz="2800" dirty="0" err="1">
                <a:latin typeface="Trebuchet MS" panose="020B0603020202020204" pitchFamily="34" charset="0"/>
              </a:rPr>
              <a:t>speaker</a:t>
            </a:r>
            <a:r>
              <a:rPr lang="tr-TR" sz="2800" dirty="0">
                <a:latin typeface="Trebuchet MS" panose="020B0603020202020204" pitchFamily="34" charset="0"/>
              </a:rPr>
              <a:t> </a:t>
            </a:r>
            <a:r>
              <a:rPr lang="tr-TR" sz="2800" dirty="0" err="1" smtClean="0">
                <a:latin typeface="Trebuchet MS" panose="020B0603020202020204" pitchFamily="34" charset="0"/>
              </a:rPr>
              <a:t>larında</a:t>
            </a:r>
            <a:endParaRPr lang="tr-TR" sz="2800" dirty="0">
              <a:latin typeface="Trebuchet MS" panose="020B0603020202020204" pitchFamily="34" charset="0"/>
            </a:endParaRPr>
          </a:p>
          <a:p>
            <a:pPr marL="514350" indent="-514350">
              <a:spcBef>
                <a:spcPts val="1200"/>
              </a:spcBef>
              <a:buClr>
                <a:schemeClr val="bg2">
                  <a:lumMod val="50000"/>
                </a:schemeClr>
              </a:buClr>
              <a:buFont typeface="Trebuchet MS" panose="020B0603020202020204" pitchFamily="34" charset="0"/>
              <a:buChar char="●"/>
            </a:pPr>
            <a:r>
              <a:rPr lang="tr-TR" sz="2800" b="1" dirty="0">
                <a:latin typeface="Trebuchet MS" panose="020B0603020202020204" pitchFamily="34" charset="0"/>
              </a:rPr>
              <a:t>Elektronik</a:t>
            </a:r>
          </a:p>
          <a:p>
            <a:pPr>
              <a:buClr>
                <a:schemeClr val="bg2">
                  <a:lumMod val="50000"/>
                </a:schemeClr>
              </a:buClr>
            </a:pPr>
            <a:r>
              <a:rPr lang="tr-TR" sz="2800" dirty="0" smtClean="0">
                <a:latin typeface="Trebuchet MS" panose="020B0603020202020204" pitchFamily="34" charset="0"/>
              </a:rPr>
              <a:t>	Be </a:t>
            </a:r>
            <a:r>
              <a:rPr lang="tr-TR" sz="2800" dirty="0">
                <a:latin typeface="Trebuchet MS" panose="020B0603020202020204" pitchFamily="34" charset="0"/>
              </a:rPr>
              <a:t>p-tip yarı iletkendir</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Tree>
    <p:extLst>
      <p:ext uri="{BB962C8B-B14F-4D97-AF65-F5344CB8AC3E}">
        <p14:creationId xmlns:p14="http://schemas.microsoft.com/office/powerpoint/2010/main" val="9465206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jtc-server1\users\ddickinson\p543.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 contrast="16000"/>
                    </a14:imgEffect>
                  </a14:imgLayer>
                </a14:imgProps>
              </a:ext>
            </a:extLst>
          </a:blip>
          <a:srcRect/>
          <a:stretch>
            <a:fillRect/>
          </a:stretch>
        </p:blipFill>
        <p:spPr bwMode="auto">
          <a:xfrm>
            <a:off x="827584" y="1124744"/>
            <a:ext cx="7272808" cy="5454606"/>
          </a:xfrm>
          <a:prstGeom prst="rect">
            <a:avLst/>
          </a:prstGeom>
          <a:noFill/>
        </p:spPr>
      </p:pic>
      <p:sp>
        <p:nvSpPr>
          <p:cNvPr id="5" name="4 Metin kutusu"/>
          <p:cNvSpPr txBox="1"/>
          <p:nvPr/>
        </p:nvSpPr>
        <p:spPr>
          <a:xfrm>
            <a:off x="467544" y="355303"/>
            <a:ext cx="8208912" cy="769441"/>
          </a:xfrm>
          <a:prstGeom prst="rect">
            <a:avLst/>
          </a:prstGeom>
          <a:noFill/>
        </p:spPr>
        <p:txBody>
          <a:bodyPr wrap="square" rtlCol="0">
            <a:spAutoFit/>
          </a:bodyPr>
          <a:lstStyle/>
          <a:p>
            <a:r>
              <a:rPr lang="tr-TR" sz="4400" dirty="0" smtClean="0">
                <a:solidFill>
                  <a:schemeClr val="accent1">
                    <a:lumMod val="50000"/>
                  </a:schemeClr>
                </a:solidFill>
                <a:latin typeface="Trebuchet MS" pitchFamily="34" charset="0"/>
              </a:rPr>
              <a:t>kıymetli metaller</a:t>
            </a:r>
            <a:endParaRPr lang="tr-TR" sz="4400" dirty="0">
              <a:solidFill>
                <a:schemeClr val="accent1">
                  <a:lumMod val="50000"/>
                </a:schemeClr>
              </a:solidFill>
              <a:latin typeface="Trebuchet MS" pitchFamily="34" charset="0"/>
            </a:endParaRPr>
          </a:p>
        </p:txBody>
      </p:sp>
      <p:sp>
        <p:nvSpPr>
          <p:cNvPr id="2" name="Dikdörtgen 1"/>
          <p:cNvSpPr/>
          <p:nvPr/>
        </p:nvSpPr>
        <p:spPr>
          <a:xfrm>
            <a:off x="4576716" y="1178750"/>
            <a:ext cx="3523675" cy="547260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4276884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tr-TR" dirty="0" smtClean="0"/>
              <a:t>Reaktif metaller</a:t>
            </a:r>
            <a:endParaRPr lang="en-US" dirty="0"/>
          </a:p>
        </p:txBody>
      </p:sp>
      <p:pic>
        <p:nvPicPr>
          <p:cNvPr id="149506" name="Picture 2"/>
          <p:cNvPicPr>
            <a:picLocks noChangeAspect="1" noChangeArrowheads="1"/>
          </p:cNvPicPr>
          <p:nvPr/>
        </p:nvPicPr>
        <p:blipFill>
          <a:blip r:embed="rId2" cstate="print"/>
          <a:srcRect l="14662" t="24235" r="16712" b="11782"/>
          <a:stretch>
            <a:fillRect/>
          </a:stretch>
        </p:blipFill>
        <p:spPr bwMode="auto">
          <a:xfrm>
            <a:off x="251520" y="1708280"/>
            <a:ext cx="8640000" cy="4529032"/>
          </a:xfrm>
          <a:prstGeom prst="rect">
            <a:avLst/>
          </a:prstGeom>
          <a:noFill/>
          <a:ln w="9525">
            <a:noFill/>
            <a:miter lim="800000"/>
            <a:headEnd/>
            <a:tailEnd/>
          </a:ln>
        </p:spPr>
      </p:pic>
      <p:sp>
        <p:nvSpPr>
          <p:cNvPr id="5" name="4 Dikdörtgen"/>
          <p:cNvSpPr/>
          <p:nvPr/>
        </p:nvSpPr>
        <p:spPr>
          <a:xfrm>
            <a:off x="3626271" y="3747224"/>
            <a:ext cx="1908000" cy="936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1094132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3114847134"/>
              </p:ext>
            </p:extLst>
          </p:nvPr>
        </p:nvGraphicFramePr>
        <p:xfrm>
          <a:off x="107504" y="1412775"/>
          <a:ext cx="8856981" cy="5184577"/>
        </p:xfrm>
        <a:graphic>
          <a:graphicData uri="http://schemas.openxmlformats.org/drawingml/2006/table">
            <a:tbl>
              <a:tblPr firstRow="1" bandRow="1">
                <a:tableStyleId>{5C22544A-7EE6-4342-B048-85BDC9FD1C3A}</a:tableStyleId>
              </a:tblPr>
              <a:tblGrid>
                <a:gridCol w="576064"/>
                <a:gridCol w="864096"/>
                <a:gridCol w="2016224"/>
                <a:gridCol w="936104"/>
                <a:gridCol w="792088"/>
                <a:gridCol w="936104"/>
                <a:gridCol w="1080120"/>
                <a:gridCol w="936104"/>
                <a:gridCol w="720077"/>
              </a:tblGrid>
              <a:tr h="1272105">
                <a:tc>
                  <a:txBody>
                    <a:bodyPr/>
                    <a:lstStyle/>
                    <a:p>
                      <a:r>
                        <a:rPr lang="tr-TR" sz="2400" dirty="0" smtClean="0">
                          <a:latin typeface="Trebuchet MS" panose="020B0603020202020204" pitchFamily="34" charset="0"/>
                        </a:rPr>
                        <a:t>metal</a:t>
                      </a:r>
                      <a:endParaRPr lang="tr-TR" sz="2400" dirty="0">
                        <a:latin typeface="Trebuchet MS" panose="020B0603020202020204" pitchFamily="34" charset="0"/>
                      </a:endParaRPr>
                    </a:p>
                  </a:txBody>
                  <a:tcPr vert="vert270"/>
                </a:tc>
                <a:tc>
                  <a:txBody>
                    <a:bodyPr/>
                    <a:lstStyle/>
                    <a:p>
                      <a:r>
                        <a:rPr lang="tr-TR" sz="2400" dirty="0" smtClean="0">
                          <a:latin typeface="Trebuchet MS" panose="020B0603020202020204" pitchFamily="34" charset="0"/>
                        </a:rPr>
                        <a:t>Kristal yapısı</a:t>
                      </a:r>
                      <a:endParaRPr lang="tr-TR" sz="2400" dirty="0">
                        <a:latin typeface="Trebuchet MS" panose="020B0603020202020204" pitchFamily="34" charset="0"/>
                      </a:endParaRPr>
                    </a:p>
                  </a:txBody>
                  <a:tcPr vert="vert270"/>
                </a:tc>
                <a:tc>
                  <a:txBody>
                    <a:bodyPr/>
                    <a:lstStyle/>
                    <a:p>
                      <a:pPr algn="ctr"/>
                      <a:endParaRPr lang="tr-TR" sz="2400" dirty="0" smtClean="0">
                        <a:latin typeface="Trebuchet MS" panose="020B0603020202020204" pitchFamily="34" charset="0"/>
                      </a:endParaRPr>
                    </a:p>
                    <a:p>
                      <a:pPr algn="ctr"/>
                      <a:r>
                        <a:rPr lang="tr-TR" sz="2400" dirty="0" smtClean="0">
                          <a:latin typeface="Trebuchet MS" panose="020B0603020202020204" pitchFamily="34" charset="0"/>
                        </a:rPr>
                        <a:t>UNS kodu</a:t>
                      </a:r>
                      <a:endParaRPr lang="tr-TR" sz="24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Yoğunluk g/cm</a:t>
                      </a:r>
                      <a:r>
                        <a:rPr lang="tr-TR" sz="2000" baseline="30000" dirty="0" smtClean="0">
                          <a:latin typeface="Trebuchet MS" panose="020B0603020202020204" pitchFamily="34" charset="0"/>
                        </a:rPr>
                        <a:t>3</a:t>
                      </a:r>
                      <a:endParaRPr lang="tr-TR" sz="2000" baseline="30000" dirty="0">
                        <a:latin typeface="Trebuchet MS" panose="020B0603020202020204" pitchFamily="34" charset="0"/>
                      </a:endParaRPr>
                    </a:p>
                  </a:txBody>
                  <a:tcPr vert="vert270"/>
                </a:tc>
                <a:tc>
                  <a:txBody>
                    <a:bodyPr/>
                    <a:lstStyle/>
                    <a:p>
                      <a:r>
                        <a:rPr lang="tr-TR" sz="1800" dirty="0" smtClean="0">
                          <a:latin typeface="Trebuchet MS" panose="020B0603020202020204" pitchFamily="34" charset="0"/>
                        </a:rPr>
                        <a:t>Ergime noktası (C) </a:t>
                      </a:r>
                      <a:endParaRPr lang="tr-TR" sz="1800" dirty="0">
                        <a:latin typeface="Trebuchet MS" panose="020B0603020202020204" pitchFamily="34" charset="0"/>
                      </a:endParaRPr>
                    </a:p>
                  </a:txBody>
                  <a:tcPr vert="vert270"/>
                </a:tc>
                <a:tc>
                  <a:txBody>
                    <a:bodyPr/>
                    <a:lstStyle/>
                    <a:p>
                      <a:r>
                        <a:rPr lang="tr-TR" sz="1600" dirty="0" smtClean="0">
                          <a:latin typeface="Trebuchet MS" panose="020B0603020202020204" pitchFamily="34" charset="0"/>
                        </a:rPr>
                        <a:t>Isı</a:t>
                      </a:r>
                      <a:r>
                        <a:rPr lang="tr-TR" sz="1600" baseline="0" dirty="0" smtClean="0">
                          <a:latin typeface="Trebuchet MS" panose="020B0603020202020204" pitchFamily="34" charset="0"/>
                        </a:rPr>
                        <a:t> iletkenliği W/</a:t>
                      </a:r>
                      <a:r>
                        <a:rPr lang="tr-TR" sz="1600" baseline="0" dirty="0" err="1" smtClean="0">
                          <a:latin typeface="Trebuchet MS" panose="020B0603020202020204" pitchFamily="34" charset="0"/>
                        </a:rPr>
                        <a:t>m.K</a:t>
                      </a:r>
                      <a:endParaRPr lang="tr-TR" sz="1600" dirty="0">
                        <a:latin typeface="Trebuchet MS" panose="020B0603020202020204" pitchFamily="34" charset="0"/>
                      </a:endParaRPr>
                    </a:p>
                  </a:txBody>
                  <a:tcPr vert="vert270"/>
                </a:tc>
                <a:tc>
                  <a:txBody>
                    <a:bodyPr/>
                    <a:lstStyle/>
                    <a:p>
                      <a:r>
                        <a:rPr lang="tr-TR" sz="1600" dirty="0" smtClean="0">
                          <a:latin typeface="Trebuchet MS" panose="020B0603020202020204" pitchFamily="34" charset="0"/>
                        </a:rPr>
                        <a:t>Isıl </a:t>
                      </a:r>
                      <a:r>
                        <a:rPr lang="tr-TR" sz="1400" dirty="0" smtClean="0">
                          <a:latin typeface="Trebuchet MS" panose="020B0603020202020204" pitchFamily="34" charset="0"/>
                        </a:rPr>
                        <a:t>genleşme katsayısı </a:t>
                      </a:r>
                      <a:r>
                        <a:rPr lang="tr-TR" sz="1600" dirty="0" smtClean="0">
                          <a:latin typeface="Trebuchet MS" panose="020B0603020202020204" pitchFamily="34" charset="0"/>
                        </a:rPr>
                        <a:t>10</a:t>
                      </a:r>
                      <a:r>
                        <a:rPr lang="tr-TR" sz="1600" baseline="30000" dirty="0" smtClean="0">
                          <a:latin typeface="Trebuchet MS" panose="020B0603020202020204" pitchFamily="34" charset="0"/>
                        </a:rPr>
                        <a:t>-6</a:t>
                      </a:r>
                      <a:r>
                        <a:rPr lang="tr-TR" sz="1600" dirty="0" smtClean="0">
                          <a:latin typeface="Trebuchet MS" panose="020B0603020202020204" pitchFamily="34" charset="0"/>
                        </a:rPr>
                        <a:t>/ K</a:t>
                      </a:r>
                      <a:endParaRPr lang="tr-TR" sz="1600" dirty="0">
                        <a:latin typeface="Trebuchet MS" panose="020B0603020202020204" pitchFamily="34" charset="0"/>
                      </a:endParaRPr>
                    </a:p>
                  </a:txBody>
                  <a:tcPr vert="vert270"/>
                </a:tc>
                <a:tc>
                  <a:txBody>
                    <a:bodyPr/>
                    <a:lstStyle/>
                    <a:p>
                      <a:r>
                        <a:rPr lang="tr-TR" sz="1600" dirty="0" smtClean="0">
                          <a:latin typeface="Trebuchet MS" panose="020B0603020202020204" pitchFamily="34" charset="0"/>
                        </a:rPr>
                        <a:t>Elektrik</a:t>
                      </a:r>
                      <a:r>
                        <a:rPr lang="tr-TR" sz="1600" baseline="0" dirty="0" smtClean="0">
                          <a:latin typeface="Trebuchet MS" panose="020B0603020202020204" pitchFamily="34" charset="0"/>
                        </a:rPr>
                        <a:t> direnci, </a:t>
                      </a:r>
                      <a:r>
                        <a:rPr lang="tr-TR" sz="1600" baseline="0" dirty="0" err="1" smtClean="0">
                          <a:latin typeface="Trebuchet MS" panose="020B0603020202020204" pitchFamily="34" charset="0"/>
                        </a:rPr>
                        <a:t>n</a:t>
                      </a:r>
                      <a:r>
                        <a:rPr lang="tr-TR" sz="1600" baseline="0" dirty="0" err="1" smtClean="0">
                          <a:latin typeface="Trebuchet MS" panose="020B0603020202020204" pitchFamily="34" charset="0"/>
                          <a:sym typeface="Symbol"/>
                        </a:rPr>
                        <a:t>.m</a:t>
                      </a:r>
                      <a:endParaRPr lang="tr-TR" sz="1600" dirty="0">
                        <a:latin typeface="Trebuchet MS" panose="020B0603020202020204" pitchFamily="34" charset="0"/>
                      </a:endParaRPr>
                    </a:p>
                  </a:txBody>
                  <a:tcPr vert="vert270"/>
                </a:tc>
                <a:tc>
                  <a:txBody>
                    <a:bodyPr/>
                    <a:lstStyle/>
                    <a:p>
                      <a:r>
                        <a:rPr lang="tr-TR" sz="1600" dirty="0" smtClean="0">
                          <a:latin typeface="Trebuchet MS" panose="020B0603020202020204" pitchFamily="34" charset="0"/>
                        </a:rPr>
                        <a:t>Elastik modülü </a:t>
                      </a:r>
                      <a:r>
                        <a:rPr lang="tr-TR" sz="1600" dirty="0" err="1" smtClean="0">
                          <a:latin typeface="Trebuchet MS" panose="020B0603020202020204" pitchFamily="34" charset="0"/>
                        </a:rPr>
                        <a:t>GPa</a:t>
                      </a:r>
                      <a:endParaRPr lang="tr-TR" sz="1600" dirty="0">
                        <a:latin typeface="Trebuchet MS" panose="020B0603020202020204" pitchFamily="34" charset="0"/>
                      </a:endParaRPr>
                    </a:p>
                  </a:txBody>
                  <a:tcPr vert="vert270"/>
                </a:tc>
              </a:tr>
              <a:tr h="489059">
                <a:tc>
                  <a:txBody>
                    <a:bodyPr/>
                    <a:lstStyle/>
                    <a:p>
                      <a:r>
                        <a:rPr lang="tr-TR" sz="2000" dirty="0" err="1" smtClean="0">
                          <a:latin typeface="Trebuchet MS" panose="020B0603020202020204" pitchFamily="34" charset="0"/>
                        </a:rPr>
                        <a:t>Au</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YMK</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P00001-P00999</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18.88</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1064</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318</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14.2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22.1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77</a:t>
                      </a:r>
                      <a:endParaRPr lang="tr-TR" sz="2000" dirty="0">
                        <a:latin typeface="Trebuchet MS" panose="020B0603020202020204" pitchFamily="34" charset="0"/>
                      </a:endParaRPr>
                    </a:p>
                  </a:txBody>
                  <a:tcPr/>
                </a:tc>
              </a:tr>
              <a:tr h="489059">
                <a:tc>
                  <a:txBody>
                    <a:bodyPr/>
                    <a:lstStyle/>
                    <a:p>
                      <a:r>
                        <a:rPr lang="tr-TR" sz="2000" dirty="0" err="1" smtClean="0">
                          <a:latin typeface="Trebuchet MS" panose="020B0603020202020204" pitchFamily="34" charset="0"/>
                        </a:rPr>
                        <a:t>Ag</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YMK</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P07001-P07999</a:t>
                      </a:r>
                    </a:p>
                  </a:txBody>
                  <a:tcPr/>
                </a:tc>
                <a:tc>
                  <a:txBody>
                    <a:bodyPr/>
                    <a:lstStyle/>
                    <a:p>
                      <a:r>
                        <a:rPr lang="tr-TR" sz="2000" dirty="0" smtClean="0">
                          <a:latin typeface="Trebuchet MS" panose="020B0603020202020204" pitchFamily="34" charset="0"/>
                        </a:rPr>
                        <a:t>10.50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962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429</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19.7</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15.9</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74</a:t>
                      </a:r>
                      <a:endParaRPr lang="tr-TR" sz="2000" dirty="0">
                        <a:latin typeface="Trebuchet MS" panose="020B0603020202020204" pitchFamily="34" charset="0"/>
                      </a:endParaRPr>
                    </a:p>
                  </a:txBody>
                  <a:tcPr/>
                </a:tc>
              </a:tr>
              <a:tr h="489059">
                <a:tc>
                  <a:txBody>
                    <a:bodyPr/>
                    <a:lstStyle/>
                    <a:p>
                      <a:r>
                        <a:rPr lang="tr-TR" sz="2000" dirty="0" err="1" smtClean="0">
                          <a:latin typeface="Trebuchet MS" panose="020B0603020202020204" pitchFamily="34" charset="0"/>
                        </a:rPr>
                        <a:t>Pt</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YMK</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P04001-P04999</a:t>
                      </a:r>
                    </a:p>
                  </a:txBody>
                  <a:tcPr/>
                </a:tc>
                <a:tc>
                  <a:txBody>
                    <a:bodyPr/>
                    <a:lstStyle/>
                    <a:p>
                      <a:r>
                        <a:rPr lang="tr-TR" sz="2000" dirty="0" smtClean="0">
                          <a:latin typeface="Trebuchet MS" panose="020B0603020202020204" pitchFamily="34" charset="0"/>
                        </a:rPr>
                        <a:t>21.45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1772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72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9.1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106</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171</a:t>
                      </a:r>
                      <a:endParaRPr lang="tr-TR" sz="2000" dirty="0">
                        <a:latin typeface="Trebuchet MS" panose="020B0603020202020204" pitchFamily="34" charset="0"/>
                      </a:endParaRPr>
                    </a:p>
                  </a:txBody>
                  <a:tcPr/>
                </a:tc>
              </a:tr>
              <a:tr h="489059">
                <a:tc>
                  <a:txBody>
                    <a:bodyPr/>
                    <a:lstStyle/>
                    <a:p>
                      <a:r>
                        <a:rPr lang="tr-TR" sz="2000" dirty="0" smtClean="0">
                          <a:latin typeface="Trebuchet MS" panose="020B0603020202020204" pitchFamily="34" charset="0"/>
                        </a:rPr>
                        <a:t>Pd</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YMK</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P03001-P03999</a:t>
                      </a:r>
                    </a:p>
                  </a:txBody>
                  <a:tcPr/>
                </a:tc>
                <a:tc>
                  <a:txBody>
                    <a:bodyPr/>
                    <a:lstStyle/>
                    <a:p>
                      <a:r>
                        <a:rPr lang="tr-TR" sz="2000" dirty="0" smtClean="0">
                          <a:latin typeface="Trebuchet MS" panose="020B0603020202020204" pitchFamily="34" charset="0"/>
                        </a:rPr>
                        <a:t>12.02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1554</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72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11.1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105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115</a:t>
                      </a:r>
                      <a:endParaRPr lang="tr-TR" sz="2000" dirty="0">
                        <a:latin typeface="Trebuchet MS" panose="020B0603020202020204" pitchFamily="34" charset="0"/>
                      </a:endParaRPr>
                    </a:p>
                  </a:txBody>
                  <a:tcPr/>
                </a:tc>
              </a:tr>
              <a:tr h="489059">
                <a:tc>
                  <a:txBody>
                    <a:bodyPr/>
                    <a:lstStyle/>
                    <a:p>
                      <a:r>
                        <a:rPr lang="tr-TR" sz="2000" dirty="0" err="1" smtClean="0">
                          <a:latin typeface="Trebuchet MS" panose="020B0603020202020204" pitchFamily="34" charset="0"/>
                        </a:rPr>
                        <a:t>Ir</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YMK</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P01001-P01999</a:t>
                      </a:r>
                    </a:p>
                  </a:txBody>
                  <a:tcPr/>
                </a:tc>
                <a:tc>
                  <a:txBody>
                    <a:bodyPr/>
                    <a:lstStyle/>
                    <a:p>
                      <a:r>
                        <a:rPr lang="tr-TR" sz="2000" dirty="0" smtClean="0">
                          <a:latin typeface="Trebuchet MS" panose="020B0603020202020204" pitchFamily="34" charset="0"/>
                        </a:rPr>
                        <a:t>22.42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2410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147</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6.8</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53</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517</a:t>
                      </a:r>
                      <a:endParaRPr lang="tr-TR" sz="2000" dirty="0">
                        <a:latin typeface="Trebuchet MS" panose="020B0603020202020204" pitchFamily="34" charset="0"/>
                      </a:endParaRPr>
                    </a:p>
                  </a:txBody>
                  <a:tcPr/>
                </a:tc>
              </a:tr>
              <a:tr h="489059">
                <a:tc>
                  <a:txBody>
                    <a:bodyPr/>
                    <a:lstStyle/>
                    <a:p>
                      <a:r>
                        <a:rPr lang="tr-TR" sz="2000" dirty="0" err="1" smtClean="0">
                          <a:latin typeface="Trebuchet MS" panose="020B0603020202020204" pitchFamily="34" charset="0"/>
                        </a:rPr>
                        <a:t>Os</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HCP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P02001-P02999</a:t>
                      </a:r>
                    </a:p>
                  </a:txBody>
                  <a:tcPr/>
                </a:tc>
                <a:tc>
                  <a:txBody>
                    <a:bodyPr/>
                    <a:lstStyle/>
                    <a:p>
                      <a:r>
                        <a:rPr lang="tr-TR" sz="2000" dirty="0" smtClean="0">
                          <a:latin typeface="Trebuchet MS" panose="020B0603020202020204" pitchFamily="34" charset="0"/>
                        </a:rPr>
                        <a:t>22.57</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3045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87</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6.2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95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558</a:t>
                      </a:r>
                      <a:endParaRPr lang="tr-TR" sz="2000" dirty="0">
                        <a:latin typeface="Trebuchet MS" panose="020B0603020202020204" pitchFamily="34" charset="0"/>
                      </a:endParaRPr>
                    </a:p>
                  </a:txBody>
                  <a:tcPr/>
                </a:tc>
              </a:tr>
              <a:tr h="489059">
                <a:tc>
                  <a:txBody>
                    <a:bodyPr/>
                    <a:lstStyle/>
                    <a:p>
                      <a:r>
                        <a:rPr lang="tr-TR" sz="2000" dirty="0" err="1" smtClean="0">
                          <a:latin typeface="Trebuchet MS" panose="020B0603020202020204" pitchFamily="34" charset="0"/>
                        </a:rPr>
                        <a:t>Rh</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YMK</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P05001-P05999</a:t>
                      </a:r>
                    </a:p>
                  </a:txBody>
                  <a:tcPr/>
                </a:tc>
                <a:tc>
                  <a:txBody>
                    <a:bodyPr/>
                    <a:lstStyle/>
                    <a:p>
                      <a:r>
                        <a:rPr lang="tr-TR" sz="2000" dirty="0" smtClean="0">
                          <a:latin typeface="Trebuchet MS" panose="020B0603020202020204" pitchFamily="34" charset="0"/>
                        </a:rPr>
                        <a:t>12.41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1966</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150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8.3</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45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319</a:t>
                      </a:r>
                      <a:endParaRPr lang="tr-TR" sz="2000" dirty="0">
                        <a:latin typeface="Trebuchet MS" panose="020B0603020202020204" pitchFamily="34" charset="0"/>
                      </a:endParaRPr>
                    </a:p>
                  </a:txBody>
                  <a:tcPr/>
                </a:tc>
              </a:tr>
              <a:tr h="489059">
                <a:tc>
                  <a:txBody>
                    <a:bodyPr/>
                    <a:lstStyle/>
                    <a:p>
                      <a:r>
                        <a:rPr lang="tr-TR" sz="2000" dirty="0" err="1" smtClean="0">
                          <a:latin typeface="Trebuchet MS" panose="020B0603020202020204" pitchFamily="34" charset="0"/>
                        </a:rPr>
                        <a:t>Ru</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HCP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rPr>
                        <a:t>P06001-P06999</a:t>
                      </a:r>
                    </a:p>
                  </a:txBody>
                  <a:tcPr/>
                </a:tc>
                <a:tc>
                  <a:txBody>
                    <a:bodyPr/>
                    <a:lstStyle/>
                    <a:p>
                      <a:r>
                        <a:rPr lang="tr-TR" sz="2000" dirty="0" smtClean="0">
                          <a:latin typeface="Trebuchet MS" panose="020B0603020202020204" pitchFamily="34" charset="0"/>
                        </a:rPr>
                        <a:t>12.41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2310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117</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9.1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76</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414</a:t>
                      </a:r>
                      <a:endParaRPr lang="tr-TR" sz="2000" dirty="0">
                        <a:latin typeface="Trebuchet MS" panose="020B0603020202020204" pitchFamily="34" charset="0"/>
                      </a:endParaRPr>
                    </a:p>
                  </a:txBody>
                  <a:tcPr/>
                </a:tc>
              </a:tr>
            </a:tbl>
          </a:graphicData>
        </a:graphic>
      </p:graphicFrame>
      <p:sp>
        <p:nvSpPr>
          <p:cNvPr id="5" name="4 Metin kutusu"/>
          <p:cNvSpPr txBox="1"/>
          <p:nvPr/>
        </p:nvSpPr>
        <p:spPr>
          <a:xfrm>
            <a:off x="251520" y="548680"/>
            <a:ext cx="828092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kıymetli metallerin özellikleri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7433611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81000" y="764704"/>
            <a:ext cx="8763000" cy="431800"/>
          </a:xfrm>
          <a:solidFill>
            <a:schemeClr val="bg1"/>
          </a:solidFill>
          <a:ln>
            <a:solidFill>
              <a:schemeClr val="bg1"/>
            </a:solidFill>
          </a:ln>
        </p:spPr>
        <p:txBody>
          <a:bodyPr>
            <a:noAutofit/>
          </a:bodyPr>
          <a:lstStyle/>
          <a:p>
            <a:r>
              <a:rPr lang="tr-TR" sz="4400" dirty="0" smtClean="0">
                <a:solidFill>
                  <a:schemeClr val="accent1">
                    <a:lumMod val="50000"/>
                  </a:schemeClr>
                </a:solidFill>
                <a:latin typeface="Trebuchet MS" pitchFamily="34" charset="0"/>
              </a:rPr>
              <a:t>Kıymetli metaller</a:t>
            </a:r>
            <a:endParaRPr lang="en-US" sz="4400" dirty="0">
              <a:solidFill>
                <a:schemeClr val="accent1">
                  <a:lumMod val="50000"/>
                </a:schemeClr>
              </a:solidFill>
              <a:latin typeface="Trebuchet MS" pitchFamily="34" charset="0"/>
            </a:endParaRPr>
          </a:p>
        </p:txBody>
      </p:sp>
      <p:sp>
        <p:nvSpPr>
          <p:cNvPr id="120835" name="Rectangle 3"/>
          <p:cNvSpPr>
            <a:spLocks noChangeArrowheads="1"/>
          </p:cNvSpPr>
          <p:nvPr/>
        </p:nvSpPr>
        <p:spPr bwMode="auto">
          <a:xfrm>
            <a:off x="299913" y="1340768"/>
            <a:ext cx="8664575" cy="3531096"/>
          </a:xfrm>
          <a:prstGeom prst="rect">
            <a:avLst/>
          </a:prstGeom>
          <a:noFill/>
          <a:ln w="9525">
            <a:noFill/>
            <a:miter lim="800000"/>
            <a:headEnd/>
            <a:tailEnd/>
          </a:ln>
          <a:effectLst/>
        </p:spPr>
        <p:txBody>
          <a:bodyPr/>
          <a:lstStyle/>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itchFamily="34" charset="0"/>
              </a:rPr>
              <a:t>Kıymetli ve dolayısı ile pahalıdırlar.</a:t>
            </a: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itchFamily="34" charset="0"/>
              </a:rPr>
              <a:t>Korozyona çok dayanıklıdırlar.</a:t>
            </a: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itchFamily="34" charset="0"/>
              </a:rPr>
              <a:t>Elektriği çok iyi iletirler.</a:t>
            </a: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itchFamily="34" charset="0"/>
              </a:rPr>
              <a:t>Alaşımları bu özellikler ile elektrot olarak kullanılır.</a:t>
            </a: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itchFamily="34" charset="0"/>
              </a:rPr>
              <a:t>Korozyon dirençleri sayesinde otomobil </a:t>
            </a:r>
            <a:r>
              <a:rPr lang="tr-TR" sz="2800" dirty="0" err="1" smtClean="0">
                <a:latin typeface="Trebuchet MS" pitchFamily="34" charset="0"/>
              </a:rPr>
              <a:t>egsoz</a:t>
            </a:r>
            <a:r>
              <a:rPr lang="tr-TR" sz="2800" dirty="0" smtClean="0">
                <a:latin typeface="Trebuchet MS" pitchFamily="34" charset="0"/>
              </a:rPr>
              <a:t> sistemlerinde ve petrol </a:t>
            </a:r>
            <a:r>
              <a:rPr lang="tr-TR" sz="2800" dirty="0" err="1" smtClean="0">
                <a:latin typeface="Trebuchet MS" pitchFamily="34" charset="0"/>
              </a:rPr>
              <a:t>rafinasyonunda</a:t>
            </a:r>
            <a:r>
              <a:rPr lang="tr-TR" sz="2800" dirty="0" smtClean="0">
                <a:latin typeface="Trebuchet MS" pitchFamily="34" charset="0"/>
              </a:rPr>
              <a:t> </a:t>
            </a:r>
            <a:r>
              <a:rPr lang="tr-TR" sz="2800" dirty="0" err="1" smtClean="0">
                <a:latin typeface="Trebuchet MS" pitchFamily="34" charset="0"/>
              </a:rPr>
              <a:t>nano</a:t>
            </a:r>
            <a:r>
              <a:rPr lang="tr-TR" sz="2800" dirty="0" smtClean="0">
                <a:latin typeface="Trebuchet MS" pitchFamily="34" charset="0"/>
              </a:rPr>
              <a:t> toz şeklinde katalizör olarak kullanılır.</a:t>
            </a:r>
          </a:p>
          <a:p>
            <a:pPr marL="457200" indent="-457200">
              <a:spcBef>
                <a:spcPct val="20000"/>
              </a:spcBef>
              <a:buClr>
                <a:schemeClr val="bg2">
                  <a:lumMod val="50000"/>
                </a:schemeClr>
              </a:buClr>
              <a:buFont typeface="Trebuchet MS" panose="020B0603020202020204" pitchFamily="34" charset="0"/>
              <a:buChar char="●"/>
            </a:pPr>
            <a:r>
              <a:rPr lang="tr-TR" sz="2800" dirty="0" err="1" smtClean="0">
                <a:latin typeface="Trebuchet MS" pitchFamily="34" charset="0"/>
              </a:rPr>
              <a:t>Egsoz</a:t>
            </a:r>
            <a:r>
              <a:rPr lang="tr-TR" sz="2800" dirty="0" smtClean="0">
                <a:latin typeface="Trebuchet MS" pitchFamily="34" charset="0"/>
              </a:rPr>
              <a:t> gazlarında CO </a:t>
            </a:r>
            <a:r>
              <a:rPr lang="tr-TR" sz="2800" dirty="0" smtClean="0">
                <a:latin typeface="Trebuchet MS" pitchFamily="34" charset="0"/>
                <a:sym typeface="Symbol"/>
              </a:rPr>
              <a:t> </a:t>
            </a:r>
            <a:r>
              <a:rPr lang="tr-TR" sz="2800" dirty="0" smtClean="0">
                <a:latin typeface="Trebuchet MS" pitchFamily="34" charset="0"/>
              </a:rPr>
              <a:t>CO2 ve </a:t>
            </a:r>
            <a:r>
              <a:rPr lang="en-US" sz="2800" dirty="0">
                <a:latin typeface="Trebuchet MS" pitchFamily="34" charset="0"/>
              </a:rPr>
              <a:t>NO</a:t>
            </a:r>
            <a:r>
              <a:rPr lang="en-US" sz="2800" baseline="-25000" dirty="0">
                <a:latin typeface="Trebuchet MS" pitchFamily="34" charset="0"/>
              </a:rPr>
              <a:t>x</a:t>
            </a:r>
            <a:r>
              <a:rPr lang="en-US" sz="2800" dirty="0">
                <a:latin typeface="Trebuchet MS" pitchFamily="34" charset="0"/>
              </a:rPr>
              <a:t> </a:t>
            </a:r>
            <a:r>
              <a:rPr lang="tr-TR" sz="2800" dirty="0">
                <a:latin typeface="Trebuchet MS" pitchFamily="34" charset="0"/>
                <a:sym typeface="Symbol"/>
              </a:rPr>
              <a:t></a:t>
            </a:r>
            <a:r>
              <a:rPr lang="tr-TR" sz="2800" dirty="0" smtClean="0">
                <a:latin typeface="Trebuchet MS" pitchFamily="34" charset="0"/>
              </a:rPr>
              <a:t> </a:t>
            </a:r>
            <a:r>
              <a:rPr lang="en-US" sz="2800" dirty="0" smtClean="0">
                <a:latin typeface="Trebuchet MS" pitchFamily="34" charset="0"/>
              </a:rPr>
              <a:t>N</a:t>
            </a:r>
            <a:r>
              <a:rPr lang="en-US" sz="2800" baseline="-25000" dirty="0" smtClean="0">
                <a:latin typeface="Trebuchet MS" pitchFamily="34" charset="0"/>
              </a:rPr>
              <a:t>2</a:t>
            </a:r>
            <a:r>
              <a:rPr lang="en-US" sz="2800" dirty="0" smtClean="0">
                <a:latin typeface="Trebuchet MS" pitchFamily="34" charset="0"/>
              </a:rPr>
              <a:t> </a:t>
            </a:r>
            <a:r>
              <a:rPr lang="tr-TR" sz="2800" dirty="0">
                <a:latin typeface="Trebuchet MS" pitchFamily="34" charset="0"/>
              </a:rPr>
              <a:t>+</a:t>
            </a:r>
            <a:r>
              <a:rPr lang="en-US" sz="2800" dirty="0" smtClean="0">
                <a:latin typeface="Trebuchet MS" pitchFamily="34" charset="0"/>
              </a:rPr>
              <a:t> </a:t>
            </a:r>
            <a:r>
              <a:rPr lang="en-US" sz="2800" dirty="0">
                <a:latin typeface="Trebuchet MS" pitchFamily="34" charset="0"/>
              </a:rPr>
              <a:t>O</a:t>
            </a:r>
            <a:r>
              <a:rPr lang="en-US" sz="2800" baseline="-25000" dirty="0">
                <a:latin typeface="Trebuchet MS" pitchFamily="34" charset="0"/>
              </a:rPr>
              <a:t>2</a:t>
            </a:r>
            <a:r>
              <a:rPr lang="en-US" sz="2800" dirty="0">
                <a:latin typeface="Trebuchet MS" pitchFamily="34" charset="0"/>
              </a:rPr>
              <a:t>.</a:t>
            </a: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itchFamily="34" charset="0"/>
              </a:rPr>
              <a:t>reaksiyonlarını tetiklerler.</a:t>
            </a:r>
          </a:p>
        </p:txBody>
      </p:sp>
    </p:spTree>
    <p:extLst>
      <p:ext uri="{BB962C8B-B14F-4D97-AF65-F5344CB8AC3E}">
        <p14:creationId xmlns:p14="http://schemas.microsoft.com/office/powerpoint/2010/main" val="3099834841"/>
      </p:ext>
    </p:extLst>
  </p:cSld>
  <p:clrMapOvr>
    <a:masterClrMapping/>
  </p:clrMapOvr>
  <p:transition>
    <p:pull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1000"/>
          </a:blip>
          <a:srcRect l="42334" t="28172" r="14498" b="18672"/>
          <a:stretch>
            <a:fillRect/>
          </a:stretch>
        </p:blipFill>
        <p:spPr bwMode="auto">
          <a:xfrm>
            <a:off x="467544" y="908719"/>
            <a:ext cx="8280920" cy="5732945"/>
          </a:xfrm>
          <a:prstGeom prst="rect">
            <a:avLst/>
          </a:prstGeom>
          <a:noFill/>
          <a:ln w="9525">
            <a:noFill/>
            <a:miter lim="800000"/>
            <a:headEnd/>
            <a:tailEnd/>
          </a:ln>
        </p:spPr>
      </p:pic>
    </p:spTree>
    <p:extLst>
      <p:ext uri="{BB962C8B-B14F-4D97-AF65-F5344CB8AC3E}">
        <p14:creationId xmlns:p14="http://schemas.microsoft.com/office/powerpoint/2010/main" val="22947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611560" y="764704"/>
            <a:ext cx="7344816" cy="594320"/>
          </a:xfrm>
        </p:spPr>
        <p:txBody>
          <a:bodyPr>
            <a:normAutofit fontScale="90000"/>
          </a:bodyPr>
          <a:lstStyle/>
          <a:p>
            <a:r>
              <a:rPr lang="tr-TR" dirty="0" smtClean="0">
                <a:latin typeface="Trebuchet MS" panose="020B0603020202020204" pitchFamily="34" charset="0"/>
              </a:rPr>
              <a:t>Titanyum alaşım grupları</a:t>
            </a:r>
            <a:endParaRPr lang="tr-TR" dirty="0">
              <a:latin typeface="Trebuchet MS" panose="020B0603020202020204" pitchFamily="34" charset="0"/>
            </a:endParaRPr>
          </a:p>
        </p:txBody>
      </p:sp>
      <p:sp>
        <p:nvSpPr>
          <p:cNvPr id="8" name="7 Metin kutusu"/>
          <p:cNvSpPr txBox="1"/>
          <p:nvPr/>
        </p:nvSpPr>
        <p:spPr>
          <a:xfrm>
            <a:off x="827584" y="1607890"/>
            <a:ext cx="7344816" cy="1200329"/>
          </a:xfrm>
          <a:prstGeom prst="rect">
            <a:avLst/>
          </a:prstGeom>
          <a:noFill/>
        </p:spPr>
        <p:txBody>
          <a:bodyPr wrap="square" rtlCol="0">
            <a:spAutoFit/>
          </a:bodyPr>
          <a:lstStyle/>
          <a:p>
            <a:r>
              <a:rPr lang="tr-TR" sz="2400" b="1" dirty="0" smtClean="0">
                <a:solidFill>
                  <a:srgbClr val="FF0000"/>
                </a:solidFill>
                <a:latin typeface="Trebuchet MS" pitchFamily="34" charset="0"/>
                <a:sym typeface="Symbol"/>
              </a:rPr>
              <a:t>             yapıcı elementlerle artan  fazı miktarı</a:t>
            </a:r>
          </a:p>
          <a:p>
            <a:r>
              <a:rPr lang="tr-TR" sz="2400" b="1" dirty="0" smtClean="0">
                <a:latin typeface="Trebuchet MS" pitchFamily="34" charset="0"/>
                <a:sym typeface="Symbol"/>
              </a:rPr>
              <a:t> yapıcı elementlerle artan  fazı miktarı</a:t>
            </a:r>
            <a:endParaRPr lang="tr-TR" sz="2400" b="1" dirty="0" smtClean="0">
              <a:latin typeface="Trebuchet MS" pitchFamily="34" charset="0"/>
            </a:endParaRPr>
          </a:p>
          <a:p>
            <a:endParaRPr lang="tr-TR" sz="2400" dirty="0">
              <a:latin typeface="Trebuchet MS" pitchFamily="34" charset="0"/>
            </a:endParaRPr>
          </a:p>
        </p:txBody>
      </p:sp>
      <p:sp>
        <p:nvSpPr>
          <p:cNvPr id="11" name="10 Metin kutusu"/>
          <p:cNvSpPr txBox="1"/>
          <p:nvPr/>
        </p:nvSpPr>
        <p:spPr>
          <a:xfrm>
            <a:off x="1907704" y="3200777"/>
            <a:ext cx="5040560" cy="3108543"/>
          </a:xfrm>
          <a:prstGeom prst="rect">
            <a:avLst/>
          </a:prstGeom>
          <a:noFill/>
        </p:spPr>
        <p:txBody>
          <a:bodyPr wrap="square" rtlCol="0">
            <a:spAutoFit/>
          </a:bodyPr>
          <a:lstStyle/>
          <a:p>
            <a:pPr algn="ctr"/>
            <a:r>
              <a:rPr lang="tr-TR" sz="2800" b="1" dirty="0" smtClean="0">
                <a:latin typeface="Trebuchet MS" pitchFamily="34" charset="0"/>
              </a:rPr>
              <a:t>yoğunluk</a:t>
            </a:r>
          </a:p>
          <a:p>
            <a:pPr algn="ctr"/>
            <a:r>
              <a:rPr lang="tr-TR" sz="2800" b="1" dirty="0" smtClean="0">
                <a:latin typeface="Trebuchet MS" pitchFamily="34" charset="0"/>
              </a:rPr>
              <a:t>ısıl işlem kapasitesi</a:t>
            </a:r>
          </a:p>
          <a:p>
            <a:pPr algn="ctr"/>
            <a:r>
              <a:rPr lang="tr-TR" sz="2800" b="1" dirty="0" smtClean="0">
                <a:latin typeface="Trebuchet MS" pitchFamily="34" charset="0"/>
              </a:rPr>
              <a:t>mukavemet</a:t>
            </a:r>
          </a:p>
          <a:p>
            <a:pPr algn="ctr"/>
            <a:r>
              <a:rPr lang="tr-TR" sz="2800" b="1" dirty="0" smtClean="0">
                <a:solidFill>
                  <a:srgbClr val="FF0000"/>
                </a:solidFill>
                <a:latin typeface="Trebuchet MS" pitchFamily="34" charset="0"/>
              </a:rPr>
              <a:t>sürünme direnci</a:t>
            </a:r>
          </a:p>
          <a:p>
            <a:pPr algn="ctr"/>
            <a:r>
              <a:rPr lang="tr-TR" sz="2800" b="1" dirty="0" smtClean="0">
                <a:latin typeface="Trebuchet MS" pitchFamily="34" charset="0"/>
              </a:rPr>
              <a:t>deformasyon hızı hassasiyeti</a:t>
            </a:r>
          </a:p>
          <a:p>
            <a:pPr algn="ctr"/>
            <a:r>
              <a:rPr lang="tr-TR" sz="2800" b="1" dirty="0" smtClean="0">
                <a:solidFill>
                  <a:srgbClr val="FF0000"/>
                </a:solidFill>
                <a:latin typeface="Trebuchet MS" pitchFamily="34" charset="0"/>
              </a:rPr>
              <a:t>kaynaklanabilirlik</a:t>
            </a:r>
          </a:p>
          <a:p>
            <a:pPr algn="ctr"/>
            <a:r>
              <a:rPr lang="tr-TR" sz="2800" b="1" dirty="0" smtClean="0">
                <a:latin typeface="Trebuchet MS" pitchFamily="34" charset="0"/>
              </a:rPr>
              <a:t>imal edilebilirlik</a:t>
            </a:r>
            <a:endParaRPr lang="tr-TR" sz="2800" b="1" dirty="0">
              <a:latin typeface="Trebuchet MS" pitchFamily="34" charset="0"/>
            </a:endParaRPr>
          </a:p>
        </p:txBody>
      </p:sp>
      <p:cxnSp>
        <p:nvCxnSpPr>
          <p:cNvPr id="13" name="12 Düz Ok Bağlayıcısı"/>
          <p:cNvCxnSpPr/>
          <p:nvPr/>
        </p:nvCxnSpPr>
        <p:spPr>
          <a:xfrm>
            <a:off x="6876376" y="3416801"/>
            <a:ext cx="1080000" cy="0"/>
          </a:xfrm>
          <a:prstGeom prst="straightConnector1">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13 Düz Ok Bağlayıcısı"/>
          <p:cNvCxnSpPr/>
          <p:nvPr/>
        </p:nvCxnSpPr>
        <p:spPr>
          <a:xfrm>
            <a:off x="6876376" y="3920857"/>
            <a:ext cx="1080000" cy="0"/>
          </a:xfrm>
          <a:prstGeom prst="straightConnector1">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14 Düz Ok Bağlayıcısı"/>
          <p:cNvCxnSpPr/>
          <p:nvPr/>
        </p:nvCxnSpPr>
        <p:spPr>
          <a:xfrm>
            <a:off x="6876376" y="4352905"/>
            <a:ext cx="1080000" cy="0"/>
          </a:xfrm>
          <a:prstGeom prst="straightConnector1">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16 Düz Ok Bağlayıcısı"/>
          <p:cNvCxnSpPr/>
          <p:nvPr/>
        </p:nvCxnSpPr>
        <p:spPr>
          <a:xfrm flipH="1">
            <a:off x="971600" y="4784953"/>
            <a:ext cx="1080000" cy="0"/>
          </a:xfrm>
          <a:prstGeom prst="straightConnector1">
            <a:avLst/>
          </a:prstGeom>
          <a:ln w="412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17 Düz Ok Bağlayıcısı"/>
          <p:cNvCxnSpPr/>
          <p:nvPr/>
        </p:nvCxnSpPr>
        <p:spPr>
          <a:xfrm>
            <a:off x="6876376" y="5217001"/>
            <a:ext cx="1080000" cy="0"/>
          </a:xfrm>
          <a:prstGeom prst="straightConnector1">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18 Düz Ok Bağlayıcısı"/>
          <p:cNvCxnSpPr/>
          <p:nvPr/>
        </p:nvCxnSpPr>
        <p:spPr>
          <a:xfrm flipH="1">
            <a:off x="971600" y="5649049"/>
            <a:ext cx="1080000" cy="0"/>
          </a:xfrm>
          <a:prstGeom prst="straightConnector1">
            <a:avLst/>
          </a:prstGeom>
          <a:ln w="412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19 Düz Ok Bağlayıcısı"/>
          <p:cNvCxnSpPr/>
          <p:nvPr/>
        </p:nvCxnSpPr>
        <p:spPr>
          <a:xfrm>
            <a:off x="6876376" y="6009089"/>
            <a:ext cx="1080000" cy="0"/>
          </a:xfrm>
          <a:prstGeom prst="straightConnector1">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useBgFill="1">
        <p:nvSpPr>
          <p:cNvPr id="16" name="Metin kutusu 8"/>
          <p:cNvSpPr txBox="1"/>
          <p:nvPr/>
        </p:nvSpPr>
        <p:spPr>
          <a:xfrm>
            <a:off x="971600" y="2471986"/>
            <a:ext cx="7200800" cy="646331"/>
          </a:xfrm>
          <a:prstGeom prst="rect">
            <a:avLst/>
          </a:prstGeom>
        </p:spPr>
        <p:txBody>
          <a:bodyPr wrap="square" rtlCol="0">
            <a:spAutoFit/>
          </a:bodyPr>
          <a:lstStyle/>
          <a:p>
            <a:r>
              <a:rPr lang="tr-TR" sz="3600" b="1" dirty="0" smtClean="0">
                <a:solidFill>
                  <a:srgbClr val="FF0000"/>
                </a:solidFill>
                <a:sym typeface="Symbol"/>
              </a:rPr>
              <a:t>  	</a:t>
            </a:r>
            <a:r>
              <a:rPr lang="tr-TR" sz="3600" dirty="0" smtClean="0">
                <a:sym typeface="Symbol"/>
              </a:rPr>
              <a:t>	  	</a:t>
            </a:r>
            <a:r>
              <a:rPr lang="tr-TR" sz="3600" b="1" dirty="0" smtClean="0">
                <a:solidFill>
                  <a:srgbClr val="FF0000"/>
                </a:solidFill>
                <a:sym typeface="Symbol"/>
              </a:rPr>
              <a:t></a:t>
            </a:r>
            <a:r>
              <a:rPr lang="tr-TR" sz="3600" dirty="0" smtClean="0">
                <a:sym typeface="Symbol"/>
              </a:rPr>
              <a:t>+</a:t>
            </a:r>
            <a:r>
              <a:rPr lang="tr-TR" sz="3600" b="1" dirty="0" smtClean="0">
                <a:sym typeface="Symbol"/>
              </a:rPr>
              <a:t>       	    	</a:t>
            </a:r>
            <a:endParaRPr lang="tr-TR" sz="3600" b="1" dirty="0"/>
          </a:p>
        </p:txBody>
      </p:sp>
      <p:cxnSp>
        <p:nvCxnSpPr>
          <p:cNvPr id="23" name="22 Düz Ok Bağlayıcısı"/>
          <p:cNvCxnSpPr/>
          <p:nvPr/>
        </p:nvCxnSpPr>
        <p:spPr>
          <a:xfrm flipH="1">
            <a:off x="943464" y="1844824"/>
            <a:ext cx="900000" cy="0"/>
          </a:xfrm>
          <a:prstGeom prst="straightConnector1">
            <a:avLst/>
          </a:prstGeom>
          <a:ln w="412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23 Düz Ok Bağlayıcısı"/>
          <p:cNvCxnSpPr/>
          <p:nvPr/>
        </p:nvCxnSpPr>
        <p:spPr>
          <a:xfrm>
            <a:off x="6998436" y="2233000"/>
            <a:ext cx="900000" cy="0"/>
          </a:xfrm>
          <a:prstGeom prst="straightConnector1">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24 Dikdörtgen"/>
          <p:cNvSpPr/>
          <p:nvPr/>
        </p:nvSpPr>
        <p:spPr>
          <a:xfrm>
            <a:off x="887192" y="2491228"/>
            <a:ext cx="7114724" cy="64974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97155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251520" y="602432"/>
            <a:ext cx="7344816" cy="594320"/>
          </a:xfrm>
        </p:spPr>
        <p:txBody>
          <a:bodyPr>
            <a:normAutofit fontScale="90000"/>
          </a:bodyPr>
          <a:lstStyle/>
          <a:p>
            <a:r>
              <a:rPr lang="tr-TR" dirty="0" smtClean="0">
                <a:latin typeface="Trebuchet MS" panose="020B0603020202020204" pitchFamily="34" charset="0"/>
              </a:rPr>
              <a:t>Titanyum alaşım grupları</a:t>
            </a:r>
            <a:endParaRPr lang="tr-TR" dirty="0">
              <a:latin typeface="Trebuchet MS" panose="020B0603020202020204" pitchFamily="34" charset="0"/>
            </a:endParaRPr>
          </a:p>
        </p:txBody>
      </p:sp>
      <p:graphicFrame>
        <p:nvGraphicFramePr>
          <p:cNvPr id="16" name="15 Tablo"/>
          <p:cNvGraphicFramePr>
            <a:graphicFrameLocks noGrp="1"/>
          </p:cNvGraphicFramePr>
          <p:nvPr>
            <p:extLst>
              <p:ext uri="{D42A27DB-BD31-4B8C-83A1-F6EECF244321}">
                <p14:modId xmlns:p14="http://schemas.microsoft.com/office/powerpoint/2010/main" val="3984389327"/>
              </p:ext>
            </p:extLst>
          </p:nvPr>
        </p:nvGraphicFramePr>
        <p:xfrm>
          <a:off x="251527" y="1371680"/>
          <a:ext cx="8568945" cy="4865632"/>
        </p:xfrm>
        <a:graphic>
          <a:graphicData uri="http://schemas.openxmlformats.org/drawingml/2006/table">
            <a:tbl>
              <a:tblPr firstRow="1" bandRow="1">
                <a:tableStyleId>{5C22544A-7EE6-4342-B048-85BDC9FD1C3A}</a:tableStyleId>
              </a:tblPr>
              <a:tblGrid>
                <a:gridCol w="952105"/>
                <a:gridCol w="952105"/>
                <a:gridCol w="952105"/>
                <a:gridCol w="952105"/>
                <a:gridCol w="952105"/>
                <a:gridCol w="952105"/>
                <a:gridCol w="952105"/>
                <a:gridCol w="952105"/>
                <a:gridCol w="952105"/>
              </a:tblGrid>
              <a:tr h="720080">
                <a:tc>
                  <a:txBody>
                    <a:bodyPr/>
                    <a:lstStyle/>
                    <a:p>
                      <a:endParaRPr lang="tr-TR" dirty="0"/>
                    </a:p>
                  </a:txBody>
                  <a:tcPr/>
                </a:tc>
                <a:tc gridSpan="2">
                  <a:txBody>
                    <a:bodyPr/>
                    <a:lstStyle/>
                    <a:p>
                      <a:r>
                        <a:rPr lang="tr-TR" sz="2000" dirty="0" smtClean="0">
                          <a:latin typeface="Trebuchet MS" pitchFamily="34" charset="0"/>
                          <a:sym typeface="Symbol"/>
                        </a:rPr>
                        <a:t>-yakın/bir miktar </a:t>
                      </a:r>
                      <a:endParaRPr lang="tr-TR" sz="2000" dirty="0">
                        <a:latin typeface="Trebuchet MS" pitchFamily="34" charset="0"/>
                      </a:endParaRPr>
                    </a:p>
                  </a:txBody>
                  <a:tcPr/>
                </a:tc>
                <a:tc hMerge="1">
                  <a:txBody>
                    <a:bodyPr/>
                    <a:lstStyle/>
                    <a:p>
                      <a:endParaRPr lang="tr-TR" dirty="0"/>
                    </a:p>
                  </a:txBody>
                  <a:tcPr/>
                </a:tc>
                <a:tc gridSpan="2">
                  <a:txBody>
                    <a:bodyPr/>
                    <a:lstStyle/>
                    <a:p>
                      <a:r>
                        <a:rPr lang="tr-TR" sz="2000" dirty="0" smtClean="0">
                          <a:latin typeface="Trebuchet MS" pitchFamily="34" charset="0"/>
                          <a:sym typeface="Symbol"/>
                        </a:rPr>
                        <a:t>- karışımı</a:t>
                      </a:r>
                      <a:endParaRPr lang="tr-TR" sz="2000" dirty="0">
                        <a:latin typeface="Trebuchet MS" pitchFamily="34" charset="0"/>
                      </a:endParaRPr>
                    </a:p>
                  </a:txBody>
                  <a:tcPr/>
                </a:tc>
                <a:tc hMerge="1">
                  <a:txBody>
                    <a:bodyPr/>
                    <a:lstStyle/>
                    <a:p>
                      <a:endParaRPr lang="tr-TR" dirty="0"/>
                    </a:p>
                  </a:txBody>
                  <a:tcPr/>
                </a:tc>
                <a:tc gridSpan="2">
                  <a:txBody>
                    <a:bodyPr/>
                    <a:lstStyle/>
                    <a:p>
                      <a:r>
                        <a:rPr lang="tr-TR" sz="2000" dirty="0" smtClean="0">
                          <a:latin typeface="Trebuchet MS" pitchFamily="34" charset="0"/>
                          <a:sym typeface="Symbol"/>
                        </a:rPr>
                        <a:t>-yakın/bir miktar </a:t>
                      </a:r>
                      <a:endParaRPr lang="tr-TR" sz="2000" dirty="0">
                        <a:latin typeface="Trebuchet MS" pitchFamily="34" charset="0"/>
                      </a:endParaRPr>
                    </a:p>
                  </a:txBody>
                  <a:tcPr/>
                </a:tc>
                <a:tc hMerge="1">
                  <a:txBody>
                    <a:bodyPr/>
                    <a:lstStyle/>
                    <a:p>
                      <a:endParaRPr lang="tr-TR" dirty="0"/>
                    </a:p>
                  </a:txBody>
                  <a:tcPr/>
                </a:tc>
                <a:tc gridSpan="2">
                  <a:txBody>
                    <a:bodyPr/>
                    <a:lstStyle/>
                    <a:p>
                      <a:r>
                        <a:rPr lang="tr-TR" sz="2000" dirty="0" smtClean="0">
                          <a:latin typeface="Trebuchet MS" pitchFamily="34" charset="0"/>
                          <a:sym typeface="Symbol"/>
                        </a:rPr>
                        <a:t></a:t>
                      </a:r>
                      <a:endParaRPr lang="tr-TR" sz="2000" dirty="0">
                        <a:latin typeface="Trebuchet MS" pitchFamily="34" charset="0"/>
                      </a:endParaRPr>
                    </a:p>
                  </a:txBody>
                  <a:tcPr/>
                </a:tc>
                <a:tc hMerge="1">
                  <a:txBody>
                    <a:bodyPr/>
                    <a:lstStyle/>
                    <a:p>
                      <a:endParaRPr lang="tr-TR" dirty="0"/>
                    </a:p>
                  </a:txBody>
                  <a:tcPr/>
                </a:tc>
              </a:tr>
              <a:tr h="1985312">
                <a:tc>
                  <a:txBody>
                    <a:bodyPr/>
                    <a:lstStyle/>
                    <a:p>
                      <a:r>
                        <a:rPr lang="tr-TR" sz="2000" dirty="0" smtClean="0">
                          <a:latin typeface="Trebuchet MS" pitchFamily="34" charset="0"/>
                        </a:rPr>
                        <a:t>Alaşımsız Ti</a:t>
                      </a:r>
                      <a:endParaRPr lang="tr-TR" sz="2000" dirty="0">
                        <a:latin typeface="Trebuchet MS" pitchFamily="34" charset="0"/>
                      </a:endParaRPr>
                    </a:p>
                  </a:txBody>
                  <a:tcPr vert="vert270"/>
                </a:tc>
                <a:tc>
                  <a:txBody>
                    <a:bodyPr/>
                    <a:lstStyle/>
                    <a:p>
                      <a:r>
                        <a:rPr lang="tr-TR" sz="2000" dirty="0" smtClean="0">
                          <a:latin typeface="Trebuchet MS" pitchFamily="34" charset="0"/>
                        </a:rPr>
                        <a:t>Ti-5Al-6Sn-2Zr-1Mo-0.2Si</a:t>
                      </a:r>
                      <a:endParaRPr lang="tr-TR" sz="2000" dirty="0">
                        <a:latin typeface="Trebuchet MS" pitchFamily="34" charset="0"/>
                      </a:endParaRPr>
                    </a:p>
                  </a:txBody>
                  <a:tcPr vert="vert270"/>
                </a:tc>
                <a:tc>
                  <a:txBody>
                    <a:bodyPr/>
                    <a:lstStyle/>
                    <a:p>
                      <a:r>
                        <a:rPr lang="tr-TR" sz="2000" dirty="0" smtClean="0">
                          <a:latin typeface="Trebuchet MS" pitchFamily="34" charset="0"/>
                        </a:rPr>
                        <a:t>Ti-6Al-2Sn-4Zr-4Mo</a:t>
                      </a:r>
                      <a:endParaRPr lang="tr-TR" sz="2000" dirty="0">
                        <a:latin typeface="Trebuchet MS" pitchFamily="34" charset="0"/>
                      </a:endParaRPr>
                    </a:p>
                  </a:txBody>
                  <a:tcPr vert="vert270"/>
                </a:tc>
                <a:tc>
                  <a:txBody>
                    <a:bodyPr/>
                    <a:lstStyle/>
                    <a:p>
                      <a:r>
                        <a:rPr lang="tr-TR" sz="2000" dirty="0" smtClean="0">
                          <a:latin typeface="Trebuchet MS" pitchFamily="34" charset="0"/>
                        </a:rPr>
                        <a:t>Ti-6Al-4V</a:t>
                      </a:r>
                      <a:endParaRPr lang="tr-TR" sz="2000" dirty="0">
                        <a:latin typeface="Trebuchet MS" pitchFamily="34" charset="0"/>
                      </a:endParaRPr>
                    </a:p>
                  </a:txBody>
                  <a:tcPr vert="vert270"/>
                </a:tc>
                <a:tc>
                  <a:txBody>
                    <a:bodyPr/>
                    <a:lstStyle/>
                    <a:p>
                      <a:r>
                        <a:rPr lang="tr-TR" sz="2000" dirty="0" smtClean="0">
                          <a:latin typeface="Trebuchet MS" pitchFamily="34" charset="0"/>
                        </a:rPr>
                        <a:t>Ti-6Al-6V-2Sn</a:t>
                      </a:r>
                      <a:endParaRPr lang="tr-TR" sz="2000" dirty="0">
                        <a:latin typeface="Trebuchet MS" pitchFamily="34" charset="0"/>
                      </a:endParaRPr>
                    </a:p>
                  </a:txBody>
                  <a:tcPr vert="vert270"/>
                </a:tc>
                <a:tc>
                  <a:txBody>
                    <a:bodyPr/>
                    <a:lstStyle/>
                    <a:p>
                      <a:r>
                        <a:rPr lang="tr-TR" sz="2000" dirty="0" smtClean="0">
                          <a:latin typeface="Trebuchet MS" pitchFamily="34" charset="0"/>
                        </a:rPr>
                        <a:t>Ti-6Al-2Sn-4Zr-6Mo</a:t>
                      </a:r>
                      <a:endParaRPr lang="tr-TR" sz="2000" dirty="0">
                        <a:latin typeface="Trebuchet MS" pitchFamily="34" charset="0"/>
                      </a:endParaRPr>
                    </a:p>
                  </a:txBody>
                  <a:tcPr vert="vert270"/>
                </a:tc>
                <a:tc>
                  <a:txBody>
                    <a:bodyPr/>
                    <a:lstStyle/>
                    <a:p>
                      <a:r>
                        <a:rPr lang="tr-TR" sz="2000" dirty="0" smtClean="0">
                          <a:latin typeface="Trebuchet MS" pitchFamily="34" charset="0"/>
                        </a:rPr>
                        <a:t>Ti-8Mn</a:t>
                      </a:r>
                      <a:endParaRPr lang="tr-TR" sz="2000" dirty="0">
                        <a:latin typeface="Trebuchet MS" pitchFamily="34" charset="0"/>
                      </a:endParaRPr>
                    </a:p>
                  </a:txBody>
                  <a:tcPr vert="vert270"/>
                </a:tc>
                <a:tc>
                  <a:txBody>
                    <a:bodyPr/>
                    <a:lstStyle/>
                    <a:p>
                      <a:r>
                        <a:rPr lang="tr-TR" sz="2000" dirty="0" smtClean="0">
                          <a:latin typeface="Trebuchet MS" pitchFamily="34" charset="0"/>
                        </a:rPr>
                        <a:t>Ti-8Mo-8V-2Fe-3Al</a:t>
                      </a:r>
                      <a:endParaRPr lang="tr-TR" sz="2000" dirty="0">
                        <a:latin typeface="Trebuchet MS" pitchFamily="34" charset="0"/>
                      </a:endParaRPr>
                    </a:p>
                  </a:txBody>
                  <a:tcPr vert="vert270"/>
                </a:tc>
                <a:tc>
                  <a:txBody>
                    <a:bodyPr/>
                    <a:lstStyle/>
                    <a:p>
                      <a:r>
                        <a:rPr lang="tr-TR" sz="2000" dirty="0" smtClean="0">
                          <a:latin typeface="Trebuchet MS" pitchFamily="34" charset="0"/>
                        </a:rPr>
                        <a:t>Ti-11.5Mo-6Zr-4.5Sn</a:t>
                      </a:r>
                      <a:endParaRPr lang="tr-TR" sz="2000" dirty="0">
                        <a:latin typeface="Trebuchet MS" pitchFamily="34" charset="0"/>
                      </a:endParaRPr>
                    </a:p>
                  </a:txBody>
                  <a:tcPr vert="vert270"/>
                </a:tc>
              </a:tr>
              <a:tr h="1152128">
                <a:tc>
                  <a:txBody>
                    <a:bodyPr/>
                    <a:lstStyle/>
                    <a:p>
                      <a:endParaRPr lang="tr-TR" sz="2000">
                        <a:latin typeface="Trebuchet MS" pitchFamily="34" charset="0"/>
                      </a:endParaRPr>
                    </a:p>
                  </a:txBody>
                  <a:tcPr vert="vert270"/>
                </a:tc>
                <a:tc>
                  <a:txBody>
                    <a:bodyPr/>
                    <a:lstStyle/>
                    <a:p>
                      <a:endParaRPr lang="tr-TR" sz="2000">
                        <a:latin typeface="Trebuchet MS" pitchFamily="34" charset="0"/>
                      </a:endParaRPr>
                    </a:p>
                  </a:txBody>
                  <a:tcPr vert="vert270"/>
                </a:tc>
                <a:tc>
                  <a:txBody>
                    <a:bodyPr/>
                    <a:lstStyle/>
                    <a:p>
                      <a:r>
                        <a:rPr lang="tr-TR" sz="2000" dirty="0" smtClean="0">
                          <a:latin typeface="Trebuchet MS" pitchFamily="34" charset="0"/>
                        </a:rPr>
                        <a:t>Ti-8Al-1Mo-1V</a:t>
                      </a:r>
                      <a:endParaRPr lang="tr-TR" sz="2000" dirty="0">
                        <a:latin typeface="Trebuchet MS" pitchFamily="34" charset="0"/>
                      </a:endParaRPr>
                    </a:p>
                  </a:txBody>
                  <a:tcPr vert="vert270"/>
                </a:tc>
                <a:tc>
                  <a:txBody>
                    <a:bodyPr/>
                    <a:lstStyle/>
                    <a:p>
                      <a:endParaRPr lang="tr-TR" sz="2000">
                        <a:latin typeface="Trebuchet MS" pitchFamily="34" charset="0"/>
                      </a:endParaRPr>
                    </a:p>
                  </a:txBody>
                  <a:tcPr vert="vert270"/>
                </a:tc>
                <a:tc>
                  <a:txBody>
                    <a:bodyPr/>
                    <a:lstStyle/>
                    <a:p>
                      <a:endParaRPr lang="tr-TR" sz="2000" dirty="0">
                        <a:latin typeface="Trebuchet MS" pitchFamily="34" charset="0"/>
                      </a:endParaRPr>
                    </a:p>
                  </a:txBody>
                  <a:tcPr vert="vert270"/>
                </a:tc>
                <a:tc>
                  <a:txBody>
                    <a:bodyPr/>
                    <a:lstStyle/>
                    <a:p>
                      <a:endParaRPr lang="tr-TR" sz="2000" dirty="0">
                        <a:latin typeface="Trebuchet MS" pitchFamily="34" charset="0"/>
                      </a:endParaRPr>
                    </a:p>
                  </a:txBody>
                  <a:tcPr vert="vert270"/>
                </a:tc>
                <a:tc>
                  <a:txBody>
                    <a:bodyPr/>
                    <a:lstStyle/>
                    <a:p>
                      <a:endParaRPr lang="tr-TR" sz="2000" dirty="0">
                        <a:latin typeface="Trebuchet MS" pitchFamily="34" charset="0"/>
                      </a:endParaRPr>
                    </a:p>
                  </a:txBody>
                  <a:tcPr vert="vert270"/>
                </a:tc>
                <a:tc>
                  <a:txBody>
                    <a:bodyPr/>
                    <a:lstStyle/>
                    <a:p>
                      <a:endParaRPr lang="tr-TR" sz="2000">
                        <a:latin typeface="Trebuchet MS" pitchFamily="34" charset="0"/>
                      </a:endParaRPr>
                    </a:p>
                  </a:txBody>
                  <a:tcPr vert="vert270"/>
                </a:tc>
                <a:tc>
                  <a:txBody>
                    <a:bodyPr/>
                    <a:lstStyle/>
                    <a:p>
                      <a:r>
                        <a:rPr lang="tr-TR" sz="2000" dirty="0" smtClean="0">
                          <a:latin typeface="Trebuchet MS" pitchFamily="34" charset="0"/>
                        </a:rPr>
                        <a:t>Ti-13V-11Cr-3Al</a:t>
                      </a:r>
                      <a:endParaRPr lang="tr-TR" sz="2000" dirty="0">
                        <a:latin typeface="Trebuchet MS" pitchFamily="34" charset="0"/>
                      </a:endParaRPr>
                    </a:p>
                  </a:txBody>
                  <a:tcPr vert="vert270"/>
                </a:tc>
              </a:tr>
              <a:tr h="1008112">
                <a:tc>
                  <a:txBody>
                    <a:bodyPr/>
                    <a:lstStyle/>
                    <a:p>
                      <a:r>
                        <a:rPr lang="tr-TR" sz="2000" dirty="0" smtClean="0">
                          <a:latin typeface="Trebuchet MS" pitchFamily="34" charset="0"/>
                        </a:rPr>
                        <a:t>Ti-5Al-2.5Sn</a:t>
                      </a:r>
                      <a:endParaRPr lang="tr-TR" sz="2000" dirty="0">
                        <a:latin typeface="Trebuchet MS" pitchFamily="34" charset="0"/>
                      </a:endParaRPr>
                    </a:p>
                  </a:txBody>
                  <a:tcPr vert="vert270"/>
                </a:tc>
                <a:tc>
                  <a:txBody>
                    <a:bodyPr/>
                    <a:lstStyle/>
                    <a:p>
                      <a:endParaRPr lang="tr-TR" sz="2000" dirty="0">
                        <a:latin typeface="Trebuchet MS" pitchFamily="34" charset="0"/>
                      </a:endParaRPr>
                    </a:p>
                  </a:txBody>
                  <a:tcPr vert="vert270"/>
                </a:tc>
                <a:tc>
                  <a:txBody>
                    <a:bodyPr/>
                    <a:lstStyle/>
                    <a:p>
                      <a:endParaRPr lang="tr-TR" sz="2000" dirty="0">
                        <a:latin typeface="Trebuchet MS" pitchFamily="34" charset="0"/>
                      </a:endParaRPr>
                    </a:p>
                  </a:txBody>
                  <a:tcPr vert="vert270"/>
                </a:tc>
                <a:tc>
                  <a:txBody>
                    <a:bodyPr/>
                    <a:lstStyle/>
                    <a:p>
                      <a:endParaRPr lang="tr-TR" sz="2000">
                        <a:latin typeface="Trebuchet MS" pitchFamily="34" charset="0"/>
                      </a:endParaRPr>
                    </a:p>
                  </a:txBody>
                  <a:tcPr vert="vert270"/>
                </a:tc>
                <a:tc>
                  <a:txBody>
                    <a:bodyPr/>
                    <a:lstStyle/>
                    <a:p>
                      <a:endParaRPr lang="tr-TR" sz="2000">
                        <a:latin typeface="Trebuchet MS" pitchFamily="34" charset="0"/>
                      </a:endParaRPr>
                    </a:p>
                  </a:txBody>
                  <a:tcPr vert="vert270"/>
                </a:tc>
                <a:tc>
                  <a:txBody>
                    <a:bodyPr/>
                    <a:lstStyle/>
                    <a:p>
                      <a:endParaRPr lang="tr-TR" sz="2000">
                        <a:latin typeface="Trebuchet MS" pitchFamily="34" charset="0"/>
                      </a:endParaRPr>
                    </a:p>
                  </a:txBody>
                  <a:tcPr vert="vert270"/>
                </a:tc>
                <a:tc>
                  <a:txBody>
                    <a:bodyPr/>
                    <a:lstStyle/>
                    <a:p>
                      <a:endParaRPr lang="tr-TR" sz="2000" dirty="0">
                        <a:latin typeface="Trebuchet MS" pitchFamily="34" charset="0"/>
                      </a:endParaRPr>
                    </a:p>
                  </a:txBody>
                  <a:tcPr vert="vert270"/>
                </a:tc>
                <a:tc>
                  <a:txBody>
                    <a:bodyPr/>
                    <a:lstStyle/>
                    <a:p>
                      <a:endParaRPr lang="tr-TR" sz="2000" dirty="0">
                        <a:latin typeface="Trebuchet MS" pitchFamily="34" charset="0"/>
                      </a:endParaRPr>
                    </a:p>
                  </a:txBody>
                  <a:tcPr vert="vert270"/>
                </a:tc>
                <a:tc>
                  <a:txBody>
                    <a:bodyPr/>
                    <a:lstStyle/>
                    <a:p>
                      <a:pPr algn="ctr"/>
                      <a:r>
                        <a:rPr lang="tr-TR" sz="2000" dirty="0" smtClean="0">
                          <a:latin typeface="Trebuchet MS" pitchFamily="34" charset="0"/>
                          <a:sym typeface="Symbol"/>
                        </a:rPr>
                        <a:t></a:t>
                      </a:r>
                      <a:endParaRPr lang="tr-TR" sz="2000" dirty="0">
                        <a:latin typeface="Trebuchet MS" pitchFamily="34" charset="0"/>
                      </a:endParaRPr>
                    </a:p>
                  </a:txBody>
                  <a:tcPr vert="vert270"/>
                </a:tc>
              </a:tr>
            </a:tbl>
          </a:graphicData>
        </a:graphic>
      </p:graphicFrame>
    </p:spTree>
    <p:extLst>
      <p:ext uri="{BB962C8B-B14F-4D97-AF65-F5344CB8AC3E}">
        <p14:creationId xmlns:p14="http://schemas.microsoft.com/office/powerpoint/2010/main" val="26971559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467544" y="674440"/>
            <a:ext cx="7344816" cy="594320"/>
          </a:xfrm>
        </p:spPr>
        <p:txBody>
          <a:bodyPr>
            <a:normAutofit fontScale="90000"/>
          </a:bodyPr>
          <a:lstStyle/>
          <a:p>
            <a:r>
              <a:rPr lang="tr-TR" dirty="0" smtClean="0">
                <a:latin typeface="Trebuchet MS" panose="020B0603020202020204" pitchFamily="34" charset="0"/>
              </a:rPr>
              <a:t>titanyum</a:t>
            </a:r>
            <a:endParaRPr lang="tr-TR" dirty="0">
              <a:latin typeface="Trebuchet MS" panose="020B0603020202020204" pitchFamily="34" charset="0"/>
            </a:endParaRPr>
          </a:p>
        </p:txBody>
      </p:sp>
      <p:sp>
        <p:nvSpPr>
          <p:cNvPr id="2" name="Metin kutusu 1"/>
          <p:cNvSpPr txBox="1"/>
          <p:nvPr/>
        </p:nvSpPr>
        <p:spPr>
          <a:xfrm>
            <a:off x="359024" y="1343665"/>
            <a:ext cx="5293096" cy="3785652"/>
          </a:xfrm>
          <a:prstGeom prst="rect">
            <a:avLst/>
          </a:prstGeom>
          <a:noFill/>
        </p:spPr>
        <p:txBody>
          <a:bodyPr wrap="square" rtlCol="0">
            <a:spAutoFit/>
          </a:bodyPr>
          <a:lstStyle/>
          <a:p>
            <a:r>
              <a:rPr lang="tr-TR" sz="2400" dirty="0" smtClean="0">
                <a:latin typeface="Trebuchet MS" pitchFamily="34" charset="0"/>
              </a:rPr>
              <a:t>Ticari saflıkta titanyumun </a:t>
            </a:r>
            <a:r>
              <a:rPr lang="tr-TR" sz="2400" dirty="0" err="1" smtClean="0">
                <a:latin typeface="Trebuchet MS" pitchFamily="34" charset="0"/>
              </a:rPr>
              <a:t>mikroyapısı</a:t>
            </a:r>
            <a:endParaRPr lang="tr-TR" sz="2400" dirty="0">
              <a:latin typeface="Trebuchet MS" pitchFamily="34" charset="0"/>
            </a:endParaRPr>
          </a:p>
          <a:p>
            <a:r>
              <a:rPr lang="tr-TR" sz="2400" dirty="0" smtClean="0">
                <a:latin typeface="Trebuchet MS" pitchFamily="34" charset="0"/>
              </a:rPr>
              <a:t>Saflık seviyesi: %</a:t>
            </a:r>
            <a:r>
              <a:rPr lang="tr-TR" sz="2400" dirty="0" smtClean="0">
                <a:latin typeface="Trebuchet MS" pitchFamily="34" charset="0"/>
              </a:rPr>
              <a:t>99-99.5 </a:t>
            </a:r>
            <a:endParaRPr lang="tr-TR" sz="2400" dirty="0" smtClean="0">
              <a:latin typeface="Trebuchet MS" pitchFamily="34" charset="0"/>
            </a:endParaRPr>
          </a:p>
          <a:p>
            <a:r>
              <a:rPr lang="tr-TR" sz="2400" dirty="0" smtClean="0">
                <a:latin typeface="Trebuchet MS" pitchFamily="34" charset="0"/>
              </a:rPr>
              <a:t>yapı: HCP</a:t>
            </a:r>
          </a:p>
          <a:p>
            <a:r>
              <a:rPr lang="tr-TR" sz="2400" dirty="0" smtClean="0">
                <a:latin typeface="Trebuchet MS" pitchFamily="34" charset="0"/>
              </a:rPr>
              <a:t>Başlıca elementler: Fe ve </a:t>
            </a:r>
            <a:endParaRPr lang="tr-TR" sz="2400" dirty="0" smtClean="0">
              <a:latin typeface="Trebuchet MS" pitchFamily="34" charset="0"/>
            </a:endParaRPr>
          </a:p>
          <a:p>
            <a:r>
              <a:rPr lang="tr-TR" sz="2400" dirty="0" err="1" smtClean="0">
                <a:latin typeface="Trebuchet MS" pitchFamily="34" charset="0"/>
              </a:rPr>
              <a:t>arayer</a:t>
            </a:r>
            <a:r>
              <a:rPr lang="tr-TR" sz="2400" dirty="0" smtClean="0">
                <a:latin typeface="Trebuchet MS" pitchFamily="34" charset="0"/>
              </a:rPr>
              <a:t> </a:t>
            </a:r>
            <a:r>
              <a:rPr lang="tr-TR" sz="2400" dirty="0" smtClean="0">
                <a:latin typeface="Trebuchet MS" pitchFamily="34" charset="0"/>
              </a:rPr>
              <a:t>elementleri: C, O, N, H</a:t>
            </a:r>
          </a:p>
          <a:p>
            <a:r>
              <a:rPr lang="tr-TR" sz="2400" dirty="0" smtClean="0">
                <a:latin typeface="Trebuchet MS" pitchFamily="34" charset="0"/>
              </a:rPr>
              <a:t>O kalite ve mukavemeti belirler</a:t>
            </a:r>
          </a:p>
          <a:p>
            <a:r>
              <a:rPr lang="tr-TR" sz="2400" dirty="0" smtClean="0">
                <a:latin typeface="Trebuchet MS" pitchFamily="34" charset="0"/>
              </a:rPr>
              <a:t>C, N, H </a:t>
            </a:r>
            <a:r>
              <a:rPr lang="tr-TR" sz="2400" dirty="0" err="1" smtClean="0">
                <a:latin typeface="Trebuchet MS" pitchFamily="34" charset="0"/>
              </a:rPr>
              <a:t>empürite</a:t>
            </a:r>
            <a:r>
              <a:rPr lang="tr-TR" sz="2400" dirty="0" smtClean="0">
                <a:latin typeface="Trebuchet MS" pitchFamily="34" charset="0"/>
              </a:rPr>
              <a:t> olarak bulunur. </a:t>
            </a:r>
          </a:p>
          <a:p>
            <a:r>
              <a:rPr lang="tr-TR" sz="2400" dirty="0" smtClean="0">
                <a:latin typeface="Trebuchet MS" pitchFamily="34" charset="0"/>
              </a:rPr>
              <a:t>H kırılganlığa yol açar.</a:t>
            </a:r>
            <a:endParaRPr lang="tr-TR" sz="2400" dirty="0">
              <a:latin typeface="Trebuchet MS" pitchFamily="34" charset="0"/>
            </a:endParaRPr>
          </a:p>
          <a:p>
            <a:endParaRPr lang="tr-TR" sz="2400" dirty="0">
              <a:latin typeface="Trebuchet MS" pitchFamily="34" charset="0"/>
            </a:endParaRPr>
          </a:p>
        </p:txBody>
      </p:sp>
      <p:sp>
        <p:nvSpPr>
          <p:cNvPr id="3" name="Metin kutusu 2"/>
          <p:cNvSpPr txBox="1"/>
          <p:nvPr/>
        </p:nvSpPr>
        <p:spPr>
          <a:xfrm>
            <a:off x="5868144" y="3604954"/>
            <a:ext cx="2448272" cy="400110"/>
          </a:xfrm>
          <a:prstGeom prst="rect">
            <a:avLst/>
          </a:prstGeom>
          <a:noFill/>
        </p:spPr>
        <p:txBody>
          <a:bodyPr wrap="square" rtlCol="0">
            <a:spAutoFit/>
          </a:bodyPr>
          <a:lstStyle/>
          <a:p>
            <a:r>
              <a:rPr lang="tr-TR" sz="2000" dirty="0" smtClean="0">
                <a:latin typeface="Trebuchet MS" pitchFamily="34" charset="0"/>
              </a:rPr>
              <a:t>HCP </a:t>
            </a:r>
            <a:r>
              <a:rPr lang="tr-TR" sz="2000" dirty="0" smtClean="0">
                <a:latin typeface="Trebuchet MS" pitchFamily="34" charset="0"/>
                <a:sym typeface="Symbol"/>
              </a:rPr>
              <a:t> fazı yapısı</a:t>
            </a:r>
            <a:endParaRPr lang="tr-TR" sz="2000" dirty="0">
              <a:latin typeface="Trebuchet MS" pitchFamily="34" charset="0"/>
            </a:endParaRPr>
          </a:p>
        </p:txBody>
      </p:sp>
      <p:sp>
        <p:nvSpPr>
          <p:cNvPr id="6" name="Metin kutusu 5"/>
          <p:cNvSpPr txBox="1"/>
          <p:nvPr/>
        </p:nvSpPr>
        <p:spPr>
          <a:xfrm>
            <a:off x="323528" y="5373216"/>
            <a:ext cx="8136904" cy="1200329"/>
          </a:xfrm>
          <a:prstGeom prst="rect">
            <a:avLst/>
          </a:prstGeom>
          <a:noFill/>
        </p:spPr>
        <p:txBody>
          <a:bodyPr wrap="square" rtlCol="0">
            <a:spAutoFit/>
          </a:bodyPr>
          <a:lstStyle/>
          <a:p>
            <a:r>
              <a:rPr lang="tr-TR" sz="2400" dirty="0" smtClean="0">
                <a:latin typeface="Trebuchet MS" pitchFamily="34" charset="0"/>
              </a:rPr>
              <a:t>HCP </a:t>
            </a:r>
            <a:r>
              <a:rPr lang="tr-TR" sz="2400" dirty="0" smtClean="0">
                <a:latin typeface="Trebuchet MS" pitchFamily="34" charset="0"/>
                <a:sym typeface="Symbol"/>
              </a:rPr>
              <a:t> fazı yapısında dağılmış </a:t>
            </a:r>
          </a:p>
          <a:p>
            <a:r>
              <a:rPr lang="tr-TR" sz="2400" dirty="0" smtClean="0">
                <a:latin typeface="Trebuchet MS" pitchFamily="34" charset="0"/>
                <a:sym typeface="Symbol"/>
              </a:rPr>
              <a:t>küresel  partikülleri (</a:t>
            </a:r>
            <a:r>
              <a:rPr lang="tr-TR" sz="2400" dirty="0" err="1" smtClean="0">
                <a:latin typeface="Trebuchet MS" pitchFamily="34" charset="0"/>
                <a:sym typeface="Symbol"/>
              </a:rPr>
              <a:t>empürite</a:t>
            </a:r>
            <a:r>
              <a:rPr lang="tr-TR" sz="2400" dirty="0" smtClean="0">
                <a:latin typeface="Trebuchet MS" pitchFamily="34" charset="0"/>
                <a:sym typeface="Symbol"/>
              </a:rPr>
              <a:t> </a:t>
            </a:r>
          </a:p>
          <a:p>
            <a:r>
              <a:rPr lang="tr-TR" sz="2400" dirty="0" smtClean="0">
                <a:latin typeface="Trebuchet MS" pitchFamily="34" charset="0"/>
                <a:sym typeface="Symbol"/>
              </a:rPr>
              <a:t>olarak %0.3 Fe bulunması sebebiyle!)</a:t>
            </a:r>
            <a:endParaRPr lang="tr-TR" sz="2400" dirty="0">
              <a:latin typeface="Trebuchet MS" pitchFamily="34"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94" t="3205" r="69377" b="3845"/>
          <a:stretch/>
        </p:blipFill>
        <p:spPr bwMode="auto">
          <a:xfrm>
            <a:off x="5834540" y="1196751"/>
            <a:ext cx="2841916" cy="21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srcRect l="43978" t="60193" r="42026" b="19623"/>
          <a:stretch/>
        </p:blipFill>
        <p:spPr bwMode="auto">
          <a:xfrm>
            <a:off x="5834540" y="4077072"/>
            <a:ext cx="2841916" cy="2304256"/>
          </a:xfrm>
          <a:prstGeom prst="rect">
            <a:avLst/>
          </a:prstGeom>
          <a:noFill/>
          <a:ln w="9525">
            <a:noFill/>
            <a:miter lim="800000"/>
            <a:headEnd/>
            <a:tailEnd/>
          </a:ln>
        </p:spPr>
      </p:pic>
    </p:spTree>
    <p:extLst>
      <p:ext uri="{BB962C8B-B14F-4D97-AF65-F5344CB8AC3E}">
        <p14:creationId xmlns:p14="http://schemas.microsoft.com/office/powerpoint/2010/main" val="2681062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3528" y="1118349"/>
            <a:ext cx="8496944" cy="5693866"/>
          </a:xfrm>
          <a:prstGeom prst="rect">
            <a:avLst/>
          </a:prstGeom>
        </p:spPr>
        <p:txBody>
          <a:bodyPr wrap="square">
            <a:spAutoFit/>
          </a:bodyPr>
          <a:lstStyle/>
          <a:p>
            <a:pPr marL="285750" indent="-285750" rtl="0">
              <a:buClr>
                <a:srgbClr val="0000FF"/>
              </a:buClr>
            </a:pPr>
            <a:r>
              <a:rPr lang="el-GR" sz="2800" b="1" u="sng" dirty="0">
                <a:solidFill>
                  <a:srgbClr val="FF0000"/>
                </a:solidFill>
                <a:latin typeface="Trebuchet MS" pitchFamily="34" charset="0"/>
              </a:rPr>
              <a:t>α</a:t>
            </a:r>
            <a:r>
              <a:rPr lang="en-US" sz="2800" b="1" u="sng" dirty="0" smtClean="0">
                <a:solidFill>
                  <a:srgbClr val="FF0000"/>
                </a:solidFill>
                <a:latin typeface="Trebuchet MS" pitchFamily="34" charset="0"/>
              </a:rPr>
              <a:t> </a:t>
            </a:r>
            <a:r>
              <a:rPr lang="tr-TR" sz="2800" b="1" u="sng" dirty="0" smtClean="0">
                <a:solidFill>
                  <a:srgbClr val="FF0000"/>
                </a:solidFill>
                <a:latin typeface="Trebuchet MS" pitchFamily="34" charset="0"/>
              </a:rPr>
              <a:t>yapıcılar</a:t>
            </a:r>
            <a:r>
              <a:rPr lang="en-US" sz="2800" b="1" dirty="0" smtClean="0">
                <a:solidFill>
                  <a:srgbClr val="FF0000"/>
                </a:solidFill>
                <a:latin typeface="Trebuchet MS" pitchFamily="34" charset="0"/>
              </a:rPr>
              <a:t>: </a:t>
            </a:r>
            <a:endParaRPr lang="tr-TR" sz="2800" b="1" dirty="0" smtClean="0">
              <a:solidFill>
                <a:srgbClr val="FF0000"/>
              </a:solidFill>
              <a:latin typeface="Trebuchet MS" pitchFamily="34" charset="0"/>
            </a:endParaRPr>
          </a:p>
          <a:p>
            <a:pPr marL="285750" indent="-285750">
              <a:buClr>
                <a:srgbClr val="0000FF"/>
              </a:buClr>
            </a:pPr>
            <a:r>
              <a:rPr lang="el-GR" sz="2800" b="1" dirty="0">
                <a:solidFill>
                  <a:srgbClr val="FF0000"/>
                </a:solidFill>
                <a:latin typeface="Trebuchet MS" pitchFamily="34" charset="0"/>
              </a:rPr>
              <a:t>α</a:t>
            </a:r>
            <a:r>
              <a:rPr lang="en-US" sz="2800" b="1" dirty="0">
                <a:solidFill>
                  <a:srgbClr val="FF0000"/>
                </a:solidFill>
                <a:latin typeface="Trebuchet MS" pitchFamily="34" charset="0"/>
              </a:rPr>
              <a:t> </a:t>
            </a:r>
            <a:r>
              <a:rPr lang="tr-TR" sz="2800" b="1" dirty="0" smtClean="0">
                <a:solidFill>
                  <a:srgbClr val="FF0000"/>
                </a:solidFill>
                <a:latin typeface="Trebuchet MS" pitchFamily="34" charset="0"/>
              </a:rPr>
              <a:t>yapıcı</a:t>
            </a:r>
            <a:r>
              <a:rPr lang="tr-TR" sz="2800" dirty="0" smtClean="0">
                <a:latin typeface="Trebuchet MS" pitchFamily="34" charset="0"/>
                <a:sym typeface="Symbol"/>
              </a:rPr>
              <a:t> elementler  fazında daha fazla</a:t>
            </a:r>
          </a:p>
          <a:p>
            <a:pPr marL="285750" indent="-285750">
              <a:buClr>
                <a:srgbClr val="0000FF"/>
              </a:buClr>
            </a:pPr>
            <a:r>
              <a:rPr lang="tr-TR" sz="2800" dirty="0" smtClean="0">
                <a:latin typeface="Trebuchet MS" pitchFamily="34" charset="0"/>
                <a:sym typeface="Symbol"/>
              </a:rPr>
              <a:t>çözünürler ve  dönüşüm sıcaklığını yükseltirler. </a:t>
            </a:r>
          </a:p>
          <a:p>
            <a:pPr marL="285750" indent="-285750" rtl="0">
              <a:buClr>
                <a:srgbClr val="0000FF"/>
              </a:buClr>
            </a:pPr>
            <a:r>
              <a:rPr lang="tr-TR" sz="2800" b="1" dirty="0" smtClean="0">
                <a:latin typeface="Trebuchet MS" pitchFamily="34" charset="0"/>
              </a:rPr>
              <a:t>	</a:t>
            </a:r>
            <a:r>
              <a:rPr lang="en-US" sz="2800" b="1" dirty="0" smtClean="0">
                <a:latin typeface="Trebuchet MS" pitchFamily="34" charset="0"/>
              </a:rPr>
              <a:t>Al, Sn, Ga, Ge </a:t>
            </a:r>
            <a:r>
              <a:rPr lang="tr-TR" sz="2800" b="1" dirty="0" smtClean="0">
                <a:latin typeface="Trebuchet MS" pitchFamily="34" charset="0"/>
              </a:rPr>
              <a:t>gibi yer alan elementleri</a:t>
            </a:r>
            <a:endParaRPr lang="tr-TR" sz="2800" dirty="0" smtClean="0">
              <a:latin typeface="Trebuchet MS" pitchFamily="34" charset="0"/>
            </a:endParaRPr>
          </a:p>
          <a:p>
            <a:pPr marL="285750" indent="-285750" rtl="0">
              <a:buClr>
                <a:srgbClr val="0000FF"/>
              </a:buClr>
            </a:pPr>
            <a:r>
              <a:rPr lang="tr-TR" sz="2800" b="1" dirty="0" smtClean="0">
                <a:latin typeface="Trebuchet MS" pitchFamily="34" charset="0"/>
              </a:rPr>
              <a:t>	O, N ve C gibi </a:t>
            </a:r>
            <a:r>
              <a:rPr lang="tr-TR" sz="2800" b="1" dirty="0" err="1" smtClean="0">
                <a:latin typeface="Trebuchet MS" pitchFamily="34" charset="0"/>
              </a:rPr>
              <a:t>arayer</a:t>
            </a:r>
            <a:r>
              <a:rPr lang="tr-TR" sz="2800" b="1" dirty="0" smtClean="0">
                <a:latin typeface="Trebuchet MS" pitchFamily="34" charset="0"/>
              </a:rPr>
              <a:t> elementleri </a:t>
            </a:r>
          </a:p>
          <a:p>
            <a:pPr marL="285750" indent="-285750" rtl="0">
              <a:buClr>
                <a:srgbClr val="0000FF"/>
              </a:buClr>
            </a:pPr>
            <a:r>
              <a:rPr lang="tr-TR" sz="2800" dirty="0" smtClean="0">
                <a:latin typeface="Trebuchet MS" pitchFamily="34" charset="0"/>
              </a:rPr>
              <a:t>Her 2 grup katı eriyik sertleşmesi sağlar!</a:t>
            </a:r>
          </a:p>
          <a:p>
            <a:pPr marL="285750" indent="-285750" rtl="0">
              <a:buClr>
                <a:srgbClr val="0000FF"/>
              </a:buClr>
            </a:pPr>
            <a:r>
              <a:rPr lang="tr-TR" sz="2800" dirty="0" smtClean="0">
                <a:latin typeface="Trebuchet MS" pitchFamily="34" charset="0"/>
              </a:rPr>
              <a:t>Saf Ti ve </a:t>
            </a:r>
            <a:r>
              <a:rPr lang="tr-TR" sz="2800" dirty="0" smtClean="0">
                <a:latin typeface="Trebuchet MS" pitchFamily="34" charset="0"/>
                <a:sym typeface="Symbol"/>
              </a:rPr>
              <a:t> yapıcı elementler içeren Ti alaşımları</a:t>
            </a:r>
          </a:p>
          <a:p>
            <a:pPr marL="285750" indent="-285750" rtl="0">
              <a:buClr>
                <a:srgbClr val="0000FF"/>
              </a:buClr>
            </a:pPr>
            <a:r>
              <a:rPr lang="tr-TR" sz="2800" b="1" dirty="0" smtClean="0">
                <a:latin typeface="Trebuchet MS" pitchFamily="34" charset="0"/>
                <a:sym typeface="Symbol"/>
              </a:rPr>
              <a:t>alfa Ti alaşımları </a:t>
            </a:r>
            <a:r>
              <a:rPr lang="tr-TR" sz="2800" dirty="0" smtClean="0">
                <a:latin typeface="Trebuchet MS" pitchFamily="34" charset="0"/>
                <a:sym typeface="Symbol"/>
              </a:rPr>
              <a:t>şeklinde adlandırılırlar. </a:t>
            </a:r>
          </a:p>
          <a:p>
            <a:pPr marL="285750" indent="-285750" rtl="0">
              <a:buClr>
                <a:srgbClr val="0000FF"/>
              </a:buClr>
            </a:pPr>
            <a:r>
              <a:rPr lang="tr-TR" sz="2800" dirty="0" smtClean="0">
                <a:latin typeface="Trebuchet MS" pitchFamily="34" charset="0"/>
                <a:sym typeface="Symbol"/>
              </a:rPr>
              <a:t>Bu alaşımlar HCP kafes yapısına sahiptir.</a:t>
            </a:r>
          </a:p>
          <a:p>
            <a:pPr marL="285750" indent="-285750">
              <a:buClr>
                <a:srgbClr val="0000FF"/>
              </a:buClr>
            </a:pPr>
            <a:endParaRPr lang="tr-TR" dirty="0" smtClean="0">
              <a:latin typeface="Trebuchet MS" pitchFamily="34" charset="0"/>
              <a:sym typeface="Symbol"/>
            </a:endParaRPr>
          </a:p>
          <a:p>
            <a:pPr marL="285750" indent="-285750">
              <a:buClr>
                <a:srgbClr val="0000FF"/>
              </a:buClr>
            </a:pPr>
            <a:r>
              <a:rPr lang="tr-TR" sz="2800" b="1" u="sng" dirty="0" smtClean="0">
                <a:solidFill>
                  <a:srgbClr val="FF0000"/>
                </a:solidFill>
                <a:latin typeface="Trebuchet MS" pitchFamily="34" charset="0"/>
                <a:sym typeface="Symbol"/>
              </a:rPr>
              <a:t>-yakın alaşımlar</a:t>
            </a:r>
          </a:p>
          <a:p>
            <a:pPr marL="285750" indent="-285750" rtl="0">
              <a:buClr>
                <a:srgbClr val="0000FF"/>
              </a:buClr>
            </a:pPr>
            <a:r>
              <a:rPr lang="tr-TR" sz="2800" dirty="0" smtClean="0">
                <a:latin typeface="Trebuchet MS" pitchFamily="34" charset="0"/>
                <a:sym typeface="Symbol"/>
              </a:rPr>
              <a:t>Az miktarda </a:t>
            </a:r>
            <a:r>
              <a:rPr lang="tr-TR" sz="2800" dirty="0" err="1" smtClean="0">
                <a:latin typeface="Trebuchet MS" pitchFamily="34" charset="0"/>
                <a:sym typeface="Symbol"/>
              </a:rPr>
              <a:t>sünek</a:t>
            </a:r>
            <a:r>
              <a:rPr lang="tr-TR" sz="2800" dirty="0" smtClean="0">
                <a:latin typeface="Trebuchet MS" pitchFamily="34" charset="0"/>
                <a:sym typeface="Symbol"/>
              </a:rPr>
              <a:t>  fazı içeren (+%1-2 kadar </a:t>
            </a:r>
            <a:r>
              <a:rPr lang="tr-TR" sz="2800" dirty="0" err="1" smtClean="0">
                <a:latin typeface="Trebuchet MS" pitchFamily="34" charset="0"/>
                <a:sym typeface="Symbol"/>
              </a:rPr>
              <a:t>Mo</a:t>
            </a:r>
            <a:endParaRPr lang="tr-TR" sz="2800" dirty="0">
              <a:latin typeface="Trebuchet MS" pitchFamily="34" charset="0"/>
              <a:sym typeface="Symbol"/>
            </a:endParaRPr>
          </a:p>
          <a:p>
            <a:pPr marL="285750" indent="-285750" rtl="0">
              <a:buClr>
                <a:srgbClr val="0000FF"/>
              </a:buClr>
            </a:pPr>
            <a:r>
              <a:rPr lang="tr-TR" sz="2800" dirty="0" smtClean="0">
                <a:latin typeface="Trebuchet MS" pitchFamily="34" charset="0"/>
                <a:sym typeface="Symbol"/>
              </a:rPr>
              <a:t>veya Si) alaşımlar</a:t>
            </a:r>
          </a:p>
        </p:txBody>
      </p:sp>
      <p:sp>
        <p:nvSpPr>
          <p:cNvPr id="4" name="Başlık 3"/>
          <p:cNvSpPr>
            <a:spLocks noGrp="1"/>
          </p:cNvSpPr>
          <p:nvPr>
            <p:ph type="title"/>
          </p:nvPr>
        </p:nvSpPr>
        <p:spPr>
          <a:xfrm>
            <a:off x="395536" y="548680"/>
            <a:ext cx="7344816" cy="594320"/>
          </a:xfrm>
        </p:spPr>
        <p:txBody>
          <a:bodyPr>
            <a:normAutofit fontScale="90000"/>
          </a:bodyPr>
          <a:lstStyle/>
          <a:p>
            <a:r>
              <a:rPr lang="tr-TR" dirty="0" smtClean="0">
                <a:latin typeface="Trebuchet MS" panose="020B0603020202020204" pitchFamily="34" charset="0"/>
              </a:rPr>
              <a:t>alfa titanyum alaşımı</a:t>
            </a:r>
            <a:endParaRPr lang="tr-TR" dirty="0">
              <a:latin typeface="Trebuchet MS" panose="020B0603020202020204" pitchFamily="34" charset="0"/>
            </a:endParaRPr>
          </a:p>
        </p:txBody>
      </p:sp>
    </p:spTree>
    <p:extLst>
      <p:ext uri="{BB962C8B-B14F-4D97-AF65-F5344CB8AC3E}">
        <p14:creationId xmlns:p14="http://schemas.microsoft.com/office/powerpoint/2010/main" val="252210639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23528" y="746448"/>
            <a:ext cx="7344816" cy="594320"/>
          </a:xfrm>
        </p:spPr>
        <p:txBody>
          <a:bodyPr>
            <a:normAutofit fontScale="90000"/>
          </a:bodyPr>
          <a:lstStyle/>
          <a:p>
            <a:r>
              <a:rPr lang="tr-TR" dirty="0" smtClean="0">
                <a:latin typeface="Trebuchet MS" panose="020B0603020202020204" pitchFamily="34" charset="0"/>
              </a:rPr>
              <a:t>Alfa titanyum alaşımları</a:t>
            </a:r>
            <a:endParaRPr lang="tr-TR" dirty="0">
              <a:latin typeface="Trebuchet MS" panose="020B0603020202020204" pitchFamily="34" charset="0"/>
            </a:endParaRPr>
          </a:p>
        </p:txBody>
      </p:sp>
      <p:sp>
        <p:nvSpPr>
          <p:cNvPr id="2" name="Metin kutusu 1"/>
          <p:cNvSpPr txBox="1"/>
          <p:nvPr/>
        </p:nvSpPr>
        <p:spPr>
          <a:xfrm>
            <a:off x="251520" y="1478389"/>
            <a:ext cx="8712968" cy="4832092"/>
          </a:xfrm>
          <a:prstGeom prst="rect">
            <a:avLst/>
          </a:prstGeom>
          <a:noFill/>
        </p:spPr>
        <p:txBody>
          <a:bodyPr wrap="square" rtlCol="0">
            <a:spAutoFit/>
          </a:bodyPr>
          <a:lstStyle/>
          <a:p>
            <a:pPr marL="285750" indent="-285750" algn="just">
              <a:buClr>
                <a:srgbClr val="0000FF"/>
              </a:buClr>
            </a:pPr>
            <a:r>
              <a:rPr lang="tr-TR" sz="2800" dirty="0">
                <a:latin typeface="Trebuchet MS" pitchFamily="34" charset="0"/>
                <a:sym typeface="Symbol"/>
              </a:rPr>
              <a:t>Al ve O başlıca  yapıcı elementlerdir</a:t>
            </a:r>
            <a:r>
              <a:rPr lang="tr-TR" sz="2800" dirty="0" smtClean="0">
                <a:latin typeface="Trebuchet MS" pitchFamily="34" charset="0"/>
                <a:sym typeface="Symbol"/>
              </a:rPr>
              <a:t>. </a:t>
            </a:r>
          </a:p>
          <a:p>
            <a:pPr marL="285750" indent="-285750" algn="just">
              <a:buClr>
                <a:srgbClr val="0000FF"/>
              </a:buClr>
            </a:pPr>
            <a:r>
              <a:rPr lang="tr-TR" sz="2800" dirty="0" smtClean="0">
                <a:latin typeface="Trebuchet MS" pitchFamily="34" charset="0"/>
                <a:sym typeface="Symbol"/>
              </a:rPr>
              <a:t>Al</a:t>
            </a:r>
            <a:r>
              <a:rPr lang="tr-TR" sz="2800" dirty="0">
                <a:latin typeface="Trebuchet MS" pitchFamily="34" charset="0"/>
                <a:sym typeface="Symbol"/>
              </a:rPr>
              <a:t> </a:t>
            </a:r>
            <a:r>
              <a:rPr lang="tr-TR" sz="2800" dirty="0" smtClean="0">
                <a:latin typeface="Trebuchet MS" pitchFamily="34" charset="0"/>
                <a:sym typeface="Symbol"/>
              </a:rPr>
              <a:t> dönüşüm sıcaklığını yükselterek  faz </a:t>
            </a:r>
          </a:p>
          <a:p>
            <a:pPr marL="285750" indent="-285750" algn="just">
              <a:buClr>
                <a:srgbClr val="0000FF"/>
              </a:buClr>
            </a:pPr>
            <a:r>
              <a:rPr lang="tr-TR" sz="2800" dirty="0">
                <a:latin typeface="Trebuchet MS" pitchFamily="34" charset="0"/>
                <a:sym typeface="Symbol"/>
              </a:rPr>
              <a:t>a</a:t>
            </a:r>
            <a:r>
              <a:rPr lang="tr-TR" sz="2800" dirty="0" smtClean="0">
                <a:latin typeface="Trebuchet MS" pitchFamily="34" charset="0"/>
                <a:sym typeface="Symbol"/>
              </a:rPr>
              <a:t>lanını genişletir.</a:t>
            </a:r>
          </a:p>
          <a:p>
            <a:pPr marL="342900" indent="-342900">
              <a:buFont typeface="Symbol"/>
              <a:buChar char="a"/>
            </a:pPr>
            <a:r>
              <a:rPr lang="tr-TR" sz="2800" dirty="0" smtClean="0">
                <a:latin typeface="Trebuchet MS" pitchFamily="34" charset="0"/>
                <a:sym typeface="Symbol"/>
              </a:rPr>
              <a:t>yapıcı elementlerin miktarı % 9’u </a:t>
            </a:r>
          </a:p>
          <a:p>
            <a:r>
              <a:rPr lang="tr-TR" sz="2800" dirty="0" smtClean="0">
                <a:latin typeface="Trebuchet MS" pitchFamily="34" charset="0"/>
                <a:sym typeface="Symbol"/>
              </a:rPr>
              <a:t>aşmamalıdır; </a:t>
            </a:r>
            <a:endParaRPr lang="tr-TR" sz="2800" dirty="0" smtClean="0">
              <a:latin typeface="Trebuchet MS" pitchFamily="34" charset="0"/>
              <a:sym typeface="Symbol"/>
            </a:endParaRPr>
          </a:p>
          <a:p>
            <a:r>
              <a:rPr lang="tr-TR" sz="2800" dirty="0" smtClean="0">
                <a:latin typeface="Trebuchet MS" pitchFamily="34" charset="0"/>
                <a:sym typeface="Symbol"/>
              </a:rPr>
              <a:t>aksi </a:t>
            </a:r>
            <a:r>
              <a:rPr lang="tr-TR" sz="2800" dirty="0" smtClean="0">
                <a:latin typeface="Trebuchet MS" pitchFamily="34" charset="0"/>
                <a:sym typeface="Symbol"/>
              </a:rPr>
              <a:t>takdirde kırılganlığa </a:t>
            </a:r>
            <a:r>
              <a:rPr lang="tr-TR" sz="2800" dirty="0" smtClean="0">
                <a:latin typeface="Trebuchet MS" pitchFamily="34" charset="0"/>
                <a:sym typeface="Symbol"/>
              </a:rPr>
              <a:t>neden </a:t>
            </a:r>
            <a:r>
              <a:rPr lang="tr-TR" sz="2800" dirty="0" smtClean="0">
                <a:latin typeface="Trebuchet MS" pitchFamily="34" charset="0"/>
                <a:sym typeface="Symbol"/>
              </a:rPr>
              <a:t>olurlar.</a:t>
            </a:r>
            <a:endParaRPr lang="tr-TR" sz="2800" dirty="0">
              <a:latin typeface="Trebuchet MS" pitchFamily="34" charset="0"/>
              <a:sym typeface="Symbol"/>
            </a:endParaRPr>
          </a:p>
          <a:p>
            <a:r>
              <a:rPr lang="tr-TR" sz="2800" dirty="0" smtClean="0">
                <a:latin typeface="Trebuchet MS" pitchFamily="34" charset="0"/>
                <a:sym typeface="Symbol"/>
              </a:rPr>
              <a:t>% 5-6 kadar Al, çok ince dağılımlı </a:t>
            </a:r>
            <a:r>
              <a:rPr lang="tr-TR" sz="2800" baseline="-25000" dirty="0" smtClean="0">
                <a:latin typeface="Trebuchet MS" pitchFamily="34" charset="0"/>
                <a:sym typeface="Symbol"/>
              </a:rPr>
              <a:t>2</a:t>
            </a:r>
            <a:r>
              <a:rPr lang="tr-TR" sz="2800" dirty="0" smtClean="0">
                <a:latin typeface="Trebuchet MS" pitchFamily="34" charset="0"/>
                <a:sym typeface="Symbol"/>
              </a:rPr>
              <a:t> düzenli fazının oluşmasına yol açar. </a:t>
            </a:r>
            <a:endParaRPr lang="tr-TR" sz="2800" dirty="0" smtClean="0">
              <a:latin typeface="Trebuchet MS" pitchFamily="34" charset="0"/>
              <a:sym typeface="Symbol"/>
            </a:endParaRPr>
          </a:p>
          <a:p>
            <a:r>
              <a:rPr lang="tr-TR" sz="2800" dirty="0" smtClean="0">
                <a:latin typeface="Trebuchet MS" pitchFamily="34" charset="0"/>
                <a:sym typeface="Symbol"/>
              </a:rPr>
              <a:t>Bu </a:t>
            </a:r>
            <a:r>
              <a:rPr lang="tr-TR" sz="2800" dirty="0" smtClean="0">
                <a:latin typeface="Trebuchet MS" pitchFamily="34" charset="0"/>
                <a:sym typeface="Symbol"/>
              </a:rPr>
              <a:t>faz matrisle </a:t>
            </a:r>
            <a:r>
              <a:rPr lang="tr-TR" sz="2800" dirty="0" err="1" smtClean="0">
                <a:latin typeface="Trebuchet MS" pitchFamily="34" charset="0"/>
                <a:sym typeface="Symbol"/>
              </a:rPr>
              <a:t>koherandır</a:t>
            </a:r>
            <a:r>
              <a:rPr lang="tr-TR" sz="2800" dirty="0" smtClean="0">
                <a:latin typeface="Trebuchet MS" pitchFamily="34" charset="0"/>
                <a:sym typeface="Symbol"/>
              </a:rPr>
              <a:t> ve kırılganlık yapar.</a:t>
            </a:r>
            <a:endParaRPr lang="tr-TR" sz="2800" dirty="0">
              <a:latin typeface="Trebuchet MS" pitchFamily="34" charset="0"/>
              <a:sym typeface="Symbol"/>
            </a:endParaRPr>
          </a:p>
          <a:p>
            <a:pPr marL="342900" indent="-342900">
              <a:buFont typeface="Symbol"/>
              <a:buChar char="a"/>
            </a:pPr>
            <a:r>
              <a:rPr lang="tr-TR" sz="2800" dirty="0">
                <a:latin typeface="Trebuchet MS" pitchFamily="34" charset="0"/>
                <a:sym typeface="Symbol"/>
              </a:rPr>
              <a:t>f</a:t>
            </a:r>
            <a:r>
              <a:rPr lang="tr-TR" sz="2800" dirty="0" smtClean="0">
                <a:latin typeface="Trebuchet MS" pitchFamily="34" charset="0"/>
                <a:sym typeface="Symbol"/>
              </a:rPr>
              <a:t>azını kararlı yapmak ve mukavemet kazandırmak</a:t>
            </a:r>
          </a:p>
          <a:p>
            <a:r>
              <a:rPr lang="tr-TR" sz="2800" dirty="0" smtClean="0">
                <a:latin typeface="Trebuchet MS" pitchFamily="34" charset="0"/>
                <a:sym typeface="Symbol"/>
              </a:rPr>
              <a:t>için az miktarda Sn ve </a:t>
            </a:r>
            <a:r>
              <a:rPr lang="tr-TR" sz="2800" dirty="0" err="1" smtClean="0">
                <a:latin typeface="Trebuchet MS" pitchFamily="34" charset="0"/>
                <a:sym typeface="Symbol"/>
              </a:rPr>
              <a:t>Zr</a:t>
            </a:r>
            <a:r>
              <a:rPr lang="tr-TR" sz="2800" dirty="0" smtClean="0">
                <a:latin typeface="Trebuchet MS" pitchFamily="34" charset="0"/>
                <a:sym typeface="Symbol"/>
              </a:rPr>
              <a:t> ilave edilir.</a:t>
            </a:r>
          </a:p>
        </p:txBody>
      </p:sp>
      <p:pic>
        <p:nvPicPr>
          <p:cNvPr id="4" name="Picture 2"/>
          <p:cNvPicPr>
            <a:picLocks noChangeAspect="1" noChangeArrowheads="1"/>
          </p:cNvPicPr>
          <p:nvPr/>
        </p:nvPicPr>
        <p:blipFill>
          <a:blip r:embed="rId2" cstate="print">
            <a:lum contrast="-2000"/>
          </a:blip>
          <a:srcRect l="58861" t="49266" r="28571" b="23735"/>
          <a:stretch>
            <a:fillRect/>
          </a:stretch>
        </p:blipFill>
        <p:spPr bwMode="auto">
          <a:xfrm>
            <a:off x="6804248" y="1103995"/>
            <a:ext cx="2160240" cy="2609286"/>
          </a:xfrm>
          <a:prstGeom prst="rect">
            <a:avLst/>
          </a:prstGeom>
          <a:noFill/>
          <a:ln w="9525">
            <a:noFill/>
            <a:miter lim="800000"/>
            <a:headEnd/>
            <a:tailEnd/>
          </a:ln>
        </p:spPr>
      </p:pic>
    </p:spTree>
    <p:extLst>
      <p:ext uri="{BB962C8B-B14F-4D97-AF65-F5344CB8AC3E}">
        <p14:creationId xmlns:p14="http://schemas.microsoft.com/office/powerpoint/2010/main" val="2681062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864096"/>
          </a:xfrm>
        </p:spPr>
        <p:txBody>
          <a:bodyPr>
            <a:normAutofit/>
          </a:bodyPr>
          <a:lstStyle/>
          <a:p>
            <a:r>
              <a:rPr lang="cs-CZ" dirty="0" smtClean="0"/>
              <a:t>Al</a:t>
            </a:r>
            <a:r>
              <a:rPr lang="tr-TR" dirty="0" err="1" smtClean="0"/>
              <a:t>üminyum</a:t>
            </a:r>
            <a:r>
              <a:rPr lang="tr-TR" dirty="0" smtClean="0"/>
              <a:t> eşdeğeri</a:t>
            </a:r>
            <a:endParaRPr lang="cs-CZ" dirty="0"/>
          </a:p>
        </p:txBody>
      </p:sp>
      <p:sp>
        <p:nvSpPr>
          <p:cNvPr id="3" name="Zástupný symbol pro obsah 2"/>
          <p:cNvSpPr>
            <a:spLocks noGrp="1"/>
          </p:cNvSpPr>
          <p:nvPr>
            <p:ph idx="1"/>
          </p:nvPr>
        </p:nvSpPr>
        <p:spPr>
          <a:xfrm>
            <a:off x="251520" y="1484784"/>
            <a:ext cx="8712968" cy="4896544"/>
          </a:xfrm>
        </p:spPr>
        <p:txBody>
          <a:bodyPr>
            <a:noAutofit/>
          </a:bodyPr>
          <a:lstStyle/>
          <a:p>
            <a:pPr>
              <a:spcBef>
                <a:spcPts val="600"/>
              </a:spcBef>
            </a:pPr>
            <a:r>
              <a:rPr lang="tr-TR" sz="2800" dirty="0" smtClean="0">
                <a:latin typeface="Trebuchet MS" pitchFamily="34" charset="0"/>
                <a:sym typeface="Symbol"/>
              </a:rPr>
              <a:t>Daha az kullanılmakla birlikte </a:t>
            </a:r>
            <a:r>
              <a:rPr lang="cs-CZ" sz="2800" dirty="0" smtClean="0">
                <a:latin typeface="Trebuchet MS" pitchFamily="34" charset="0"/>
                <a:sym typeface="Symbol"/>
              </a:rPr>
              <a:t></a:t>
            </a:r>
            <a:r>
              <a:rPr lang="tr-TR" sz="2800" dirty="0" smtClean="0">
                <a:latin typeface="Trebuchet MS" pitchFamily="34" charset="0"/>
                <a:sym typeface="Symbol"/>
              </a:rPr>
              <a:t> yapıcılar için de bir </a:t>
            </a:r>
            <a:r>
              <a:rPr lang="tr-TR" sz="2800" dirty="0" err="1" smtClean="0">
                <a:latin typeface="Trebuchet MS" pitchFamily="34" charset="0"/>
                <a:sym typeface="Symbol"/>
              </a:rPr>
              <a:t>amprik</a:t>
            </a:r>
            <a:r>
              <a:rPr lang="tr-TR" sz="2800" dirty="0" smtClean="0">
                <a:latin typeface="Trebuchet MS" pitchFamily="34" charset="0"/>
                <a:sym typeface="Symbol"/>
              </a:rPr>
              <a:t> bağıntı mevcuttur.</a:t>
            </a:r>
          </a:p>
          <a:p>
            <a:pPr>
              <a:spcBef>
                <a:spcPts val="600"/>
              </a:spcBef>
            </a:pPr>
            <a:r>
              <a:rPr lang="cs-CZ" sz="2800" dirty="0" smtClean="0">
                <a:latin typeface="Trebuchet MS" pitchFamily="34" charset="0"/>
              </a:rPr>
              <a:t>Al: </a:t>
            </a:r>
            <a:r>
              <a:rPr lang="tr-TR" sz="2800" dirty="0" smtClean="0">
                <a:latin typeface="Trebuchet MS" pitchFamily="34" charset="0"/>
              </a:rPr>
              <a:t>en önemli </a:t>
            </a:r>
            <a:r>
              <a:rPr lang="cs-CZ" sz="2800" dirty="0" smtClean="0">
                <a:latin typeface="Trebuchet MS" pitchFamily="34" charset="0"/>
                <a:sym typeface="Symbol"/>
              </a:rPr>
              <a:t></a:t>
            </a:r>
            <a:r>
              <a:rPr lang="tr-TR" sz="2800" dirty="0" smtClean="0">
                <a:latin typeface="Trebuchet MS" pitchFamily="34" charset="0"/>
                <a:sym typeface="Symbol"/>
              </a:rPr>
              <a:t> yapıcılardan biridir.</a:t>
            </a:r>
          </a:p>
          <a:p>
            <a:pPr>
              <a:spcBef>
                <a:spcPts val="600"/>
              </a:spcBef>
            </a:pPr>
            <a:r>
              <a:rPr lang="pl-PL" sz="2800" dirty="0" smtClean="0">
                <a:latin typeface="Trebuchet MS" pitchFamily="34" charset="0"/>
              </a:rPr>
              <a:t>[Al]</a:t>
            </a:r>
            <a:r>
              <a:rPr lang="pl-PL" sz="2800" baseline="-25000" dirty="0" smtClean="0">
                <a:latin typeface="Trebuchet MS" pitchFamily="34" charset="0"/>
              </a:rPr>
              <a:t>e</a:t>
            </a:r>
            <a:r>
              <a:rPr lang="tr-TR" sz="2800" baseline="-25000" dirty="0" smtClean="0">
                <a:latin typeface="Trebuchet MS" pitchFamily="34" charset="0"/>
              </a:rPr>
              <a:t>ş</a:t>
            </a:r>
            <a:r>
              <a:rPr lang="pl-PL" sz="2800" dirty="0" smtClean="0">
                <a:latin typeface="Trebuchet MS" pitchFamily="34" charset="0"/>
              </a:rPr>
              <a:t> = [Al] </a:t>
            </a:r>
            <a:r>
              <a:rPr lang="pl-PL" sz="2800" dirty="0">
                <a:latin typeface="Trebuchet MS" pitchFamily="34" charset="0"/>
              </a:rPr>
              <a:t>+ </a:t>
            </a:r>
            <a:r>
              <a:rPr lang="pl-PL" sz="2800" dirty="0" smtClean="0">
                <a:latin typeface="Trebuchet MS" pitchFamily="34" charset="0"/>
              </a:rPr>
              <a:t>0,33 [Sn] </a:t>
            </a:r>
            <a:r>
              <a:rPr lang="pl-PL" sz="2800" dirty="0">
                <a:latin typeface="Trebuchet MS" pitchFamily="34" charset="0"/>
              </a:rPr>
              <a:t>+ </a:t>
            </a:r>
            <a:r>
              <a:rPr lang="pl-PL" sz="2800" dirty="0" smtClean="0">
                <a:latin typeface="Trebuchet MS" pitchFamily="34" charset="0"/>
              </a:rPr>
              <a:t>0,17 [Zr] </a:t>
            </a:r>
            <a:r>
              <a:rPr lang="pl-PL" sz="2800" dirty="0">
                <a:latin typeface="Trebuchet MS" pitchFamily="34" charset="0"/>
              </a:rPr>
              <a:t>+ </a:t>
            </a:r>
            <a:r>
              <a:rPr lang="pl-PL" sz="2800" dirty="0" smtClean="0">
                <a:latin typeface="Trebuchet MS" pitchFamily="34" charset="0"/>
              </a:rPr>
              <a:t>10 [O + C +2N]</a:t>
            </a:r>
            <a:endParaRPr lang="cs-CZ" sz="2400" b="1" dirty="0" smtClean="0">
              <a:latin typeface="Trebuchet MS" pitchFamily="34" charset="0"/>
            </a:endParaRPr>
          </a:p>
          <a:p>
            <a:r>
              <a:rPr lang="tr-TR" sz="2800" dirty="0" smtClean="0">
                <a:latin typeface="Trebuchet MS" pitchFamily="34" charset="0"/>
              </a:rPr>
              <a:t>Al eşdeğeri yaklaşık olarak %9’dan daha büyük olduğunda (bazı kaynaklara göre %5) </a:t>
            </a:r>
            <a:r>
              <a:rPr lang="cs-CZ" sz="2800" dirty="0" smtClean="0">
                <a:latin typeface="Trebuchet MS" pitchFamily="34" charset="0"/>
              </a:rPr>
              <a:t>Ti</a:t>
            </a:r>
            <a:r>
              <a:rPr lang="cs-CZ" sz="2800" baseline="-25000" dirty="0" smtClean="0">
                <a:latin typeface="Trebuchet MS" pitchFamily="34" charset="0"/>
              </a:rPr>
              <a:t>3</a:t>
            </a:r>
            <a:r>
              <a:rPr lang="cs-CZ" sz="2800" dirty="0" smtClean="0">
                <a:latin typeface="Trebuchet MS" pitchFamily="34" charset="0"/>
              </a:rPr>
              <a:t>X </a:t>
            </a:r>
            <a:r>
              <a:rPr lang="tr-TR" sz="2800" dirty="0" err="1" smtClean="0">
                <a:latin typeface="Trebuchet MS" pitchFamily="34" charset="0"/>
              </a:rPr>
              <a:t>metallerarası</a:t>
            </a:r>
            <a:r>
              <a:rPr lang="tr-TR" sz="2800" dirty="0" smtClean="0">
                <a:latin typeface="Trebuchet MS" pitchFamily="34" charset="0"/>
              </a:rPr>
              <a:t> bileşik partikülleri oluşur: [Al]</a:t>
            </a:r>
            <a:r>
              <a:rPr lang="tr-TR" sz="2800" baseline="-25000" dirty="0" smtClean="0">
                <a:latin typeface="Trebuchet MS" pitchFamily="34" charset="0"/>
              </a:rPr>
              <a:t>eş</a:t>
            </a:r>
            <a:r>
              <a:rPr lang="tr-TR" sz="2800" dirty="0" smtClean="0">
                <a:latin typeface="Trebuchet MS" pitchFamily="34" charset="0"/>
              </a:rPr>
              <a:t>&lt; 9</a:t>
            </a:r>
          </a:p>
          <a:p>
            <a:r>
              <a:rPr lang="tr-TR" sz="2800" dirty="0" err="1" smtClean="0">
                <a:latin typeface="Trebuchet MS" pitchFamily="34" charset="0"/>
              </a:rPr>
              <a:t>Zr’un</a:t>
            </a:r>
            <a:r>
              <a:rPr lang="tr-TR" sz="2800" dirty="0" smtClean="0">
                <a:latin typeface="Trebuchet MS" pitchFamily="34" charset="0"/>
              </a:rPr>
              <a:t> etkisi bilinmemekle birlikte diğer alaşım elementlerinin miktarına bağlıdır.</a:t>
            </a:r>
            <a:endParaRPr lang="tr-TR" sz="2800" dirty="0">
              <a:latin typeface="Trebuchet MS" pitchFamily="34" charset="0"/>
            </a:endParaRPr>
          </a:p>
          <a:p>
            <a:pPr>
              <a:spcBef>
                <a:spcPts val="1800"/>
              </a:spcBef>
            </a:pPr>
            <a:r>
              <a:rPr lang="tr-TR" sz="2800" b="1" dirty="0">
                <a:latin typeface="Trebuchet MS" pitchFamily="34" charset="0"/>
              </a:rPr>
              <a:t>Oksijen eşdeğeri</a:t>
            </a:r>
            <a:r>
              <a:rPr lang="tr-TR" sz="2800" dirty="0">
                <a:latin typeface="Trebuchet MS" pitchFamily="34" charset="0"/>
              </a:rPr>
              <a:t>: %O + 2 %N + 0.67 </a:t>
            </a:r>
            <a:r>
              <a:rPr lang="tr-TR" sz="2800" dirty="0" smtClean="0">
                <a:latin typeface="Trebuchet MS" pitchFamily="34" charset="0"/>
              </a:rPr>
              <a:t>%C</a:t>
            </a:r>
          </a:p>
          <a:p>
            <a:endParaRPr lang="tr-TR" sz="2800" dirty="0" smtClean="0">
              <a:latin typeface="Trebuchet MS" pitchFamily="34" charset="0"/>
            </a:endParaRPr>
          </a:p>
        </p:txBody>
      </p:sp>
    </p:spTree>
    <p:extLst>
      <p:ext uri="{BB962C8B-B14F-4D97-AF65-F5344CB8AC3E}">
        <p14:creationId xmlns:p14="http://schemas.microsoft.com/office/powerpoint/2010/main" val="38533880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sym typeface="Symbol"/>
              </a:rPr>
              <a:t>Alfa </a:t>
            </a:r>
            <a:r>
              <a:rPr lang="tr-TR" dirty="0" err="1" smtClean="0">
                <a:latin typeface="Trebuchet MS" panose="020B0603020202020204" pitchFamily="34" charset="0"/>
              </a:rPr>
              <a:t>Titanium</a:t>
            </a:r>
            <a:r>
              <a:rPr lang="tr-TR" dirty="0" smtClean="0">
                <a:latin typeface="Trebuchet MS" panose="020B0603020202020204" pitchFamily="34" charset="0"/>
              </a:rPr>
              <a:t> alaşımları</a:t>
            </a:r>
            <a:endParaRPr lang="tr-TR" dirty="0">
              <a:latin typeface="Trebuchet MS" panose="020B0603020202020204" pitchFamily="34" charset="0"/>
            </a:endParaRPr>
          </a:p>
        </p:txBody>
      </p:sp>
      <p:pic>
        <p:nvPicPr>
          <p:cNvPr id="25602" name="Picture 2"/>
          <p:cNvPicPr>
            <a:picLocks noChangeAspect="1" noChangeArrowheads="1"/>
          </p:cNvPicPr>
          <p:nvPr/>
        </p:nvPicPr>
        <p:blipFill>
          <a:blip r:embed="rId2" cstate="print">
            <a:lum bright="-11000" contrast="18000"/>
          </a:blip>
          <a:srcRect l="51771" t="56559" r="30983" b="15450"/>
          <a:stretch>
            <a:fillRect/>
          </a:stretch>
        </p:blipFill>
        <p:spPr bwMode="auto">
          <a:xfrm>
            <a:off x="5364088" y="3515410"/>
            <a:ext cx="3456384" cy="3153950"/>
          </a:xfrm>
          <a:prstGeom prst="rect">
            <a:avLst/>
          </a:prstGeom>
          <a:noFill/>
          <a:ln w="9525">
            <a:noFill/>
            <a:miter lim="800000"/>
            <a:headEnd/>
            <a:tailEnd/>
          </a:ln>
        </p:spPr>
      </p:pic>
      <p:sp>
        <p:nvSpPr>
          <p:cNvPr id="4" name="3 Metin kutusu"/>
          <p:cNvSpPr txBox="1"/>
          <p:nvPr/>
        </p:nvSpPr>
        <p:spPr>
          <a:xfrm>
            <a:off x="251520" y="1336700"/>
            <a:ext cx="8280920" cy="2677656"/>
          </a:xfrm>
          <a:prstGeom prst="rect">
            <a:avLst/>
          </a:prstGeom>
          <a:noFill/>
        </p:spPr>
        <p:txBody>
          <a:bodyPr wrap="square" rtlCol="0">
            <a:spAutoFit/>
          </a:bodyPr>
          <a:lstStyle/>
          <a:p>
            <a:r>
              <a:rPr lang="tr-TR" sz="2400" dirty="0" smtClean="0">
                <a:latin typeface="Trebuchet MS" pitchFamily="34" charset="0"/>
              </a:rPr>
              <a:t>Yapı </a:t>
            </a:r>
            <a:r>
              <a:rPr lang="tr-TR" sz="2400" dirty="0" smtClean="0">
                <a:latin typeface="Trebuchet MS" pitchFamily="34" charset="0"/>
                <a:sym typeface="Symbol"/>
              </a:rPr>
              <a:t> faz bölgesinden soğutma hızına bağlıdır.</a:t>
            </a:r>
          </a:p>
          <a:p>
            <a:r>
              <a:rPr lang="tr-TR" sz="2400" dirty="0" smtClean="0">
                <a:latin typeface="Trebuchet MS" pitchFamily="34" charset="0"/>
                <a:sym typeface="Symbol"/>
              </a:rPr>
              <a:t>Yavaş soğuma:  dönüşümü yayınma ile: eş eksenli yapı</a:t>
            </a:r>
          </a:p>
          <a:p>
            <a:r>
              <a:rPr lang="tr-TR" sz="2400" dirty="0" smtClean="0">
                <a:latin typeface="Trebuchet MS" pitchFamily="34" charset="0"/>
                <a:sym typeface="Symbol"/>
              </a:rPr>
              <a:t>Orta hızda soğutma:  dönüşümü yayınma ile: </a:t>
            </a:r>
            <a:r>
              <a:rPr lang="tr-TR" sz="2400" dirty="0" err="1" smtClean="0">
                <a:latin typeface="Trebuchet MS" pitchFamily="34" charset="0"/>
                <a:sym typeface="Symbol"/>
              </a:rPr>
              <a:t>widmanstatten</a:t>
            </a:r>
            <a:r>
              <a:rPr lang="tr-TR" sz="2400" dirty="0" smtClean="0">
                <a:latin typeface="Trebuchet MS" pitchFamily="34" charset="0"/>
                <a:sym typeface="Symbol"/>
              </a:rPr>
              <a:t> yapısı</a:t>
            </a:r>
          </a:p>
          <a:p>
            <a:r>
              <a:rPr lang="tr-TR" sz="2400" dirty="0" err="1" smtClean="0">
                <a:latin typeface="Trebuchet MS" pitchFamily="34" charset="0"/>
                <a:sym typeface="Symbol"/>
              </a:rPr>
              <a:t>Ms</a:t>
            </a:r>
            <a:r>
              <a:rPr lang="tr-TR" sz="2400" dirty="0" smtClean="0">
                <a:latin typeface="Trebuchet MS" pitchFamily="34" charset="0"/>
                <a:sym typeface="Symbol"/>
              </a:rPr>
              <a:t> altındaki sıcaklıklara Hızlı soğutma:  dönüşümü yayınmasız; masif dönüşüm; </a:t>
            </a:r>
          </a:p>
          <a:p>
            <a:r>
              <a:rPr lang="tr-TR" sz="2400" dirty="0" err="1" smtClean="0">
                <a:latin typeface="Trebuchet MS" pitchFamily="34" charset="0"/>
                <a:sym typeface="Symbol"/>
              </a:rPr>
              <a:t>iğnesel</a:t>
            </a:r>
            <a:r>
              <a:rPr lang="tr-TR" sz="2400" dirty="0" smtClean="0">
                <a:latin typeface="Trebuchet MS" pitchFamily="34" charset="0"/>
                <a:sym typeface="Symbol"/>
              </a:rPr>
              <a:t> </a:t>
            </a:r>
            <a:r>
              <a:rPr lang="tr-TR" sz="2400" dirty="0" err="1" smtClean="0">
                <a:latin typeface="Trebuchet MS" pitchFamily="34" charset="0"/>
                <a:sym typeface="Symbol"/>
              </a:rPr>
              <a:t>martensit</a:t>
            </a:r>
            <a:r>
              <a:rPr lang="tr-TR" sz="2400" dirty="0" smtClean="0">
                <a:latin typeface="Trebuchet MS" pitchFamily="34" charset="0"/>
                <a:sym typeface="Symbol"/>
              </a:rPr>
              <a:t> yapısı:</a:t>
            </a:r>
            <a:endParaRPr lang="tr-TR" sz="2400" dirty="0">
              <a:latin typeface="Trebuchet MS" pitchFamily="34" charset="0"/>
            </a:endParaRPr>
          </a:p>
        </p:txBody>
      </p:sp>
      <p:sp>
        <p:nvSpPr>
          <p:cNvPr id="5" name="4 Metin kutusu"/>
          <p:cNvSpPr txBox="1"/>
          <p:nvPr/>
        </p:nvSpPr>
        <p:spPr>
          <a:xfrm>
            <a:off x="1259632" y="4005064"/>
            <a:ext cx="4248472" cy="461665"/>
          </a:xfrm>
          <a:prstGeom prst="rect">
            <a:avLst/>
          </a:prstGeom>
          <a:noFill/>
        </p:spPr>
        <p:txBody>
          <a:bodyPr wrap="square" rtlCol="0">
            <a:spAutoFit/>
          </a:bodyPr>
          <a:lstStyle/>
          <a:p>
            <a:r>
              <a:rPr lang="tr-TR" sz="2400" dirty="0" smtClean="0">
                <a:latin typeface="Trebuchet MS" pitchFamily="34" charset="0"/>
                <a:sym typeface="Symbol"/>
              </a:rPr>
              <a:t> dönüşümü yayınma ile</a:t>
            </a:r>
            <a:endParaRPr lang="tr-TR" sz="2400" dirty="0">
              <a:latin typeface="Trebuchet MS" pitchFamily="34" charset="0"/>
            </a:endParaRPr>
          </a:p>
        </p:txBody>
      </p:sp>
      <p:sp>
        <p:nvSpPr>
          <p:cNvPr id="6" name="5 Metin kutusu"/>
          <p:cNvSpPr txBox="1"/>
          <p:nvPr/>
        </p:nvSpPr>
        <p:spPr>
          <a:xfrm>
            <a:off x="1475656" y="4797152"/>
            <a:ext cx="4032448" cy="461665"/>
          </a:xfrm>
          <a:prstGeom prst="rect">
            <a:avLst/>
          </a:prstGeom>
          <a:noFill/>
        </p:spPr>
        <p:txBody>
          <a:bodyPr wrap="square" rtlCol="0">
            <a:spAutoFit/>
          </a:bodyPr>
          <a:lstStyle/>
          <a:p>
            <a:r>
              <a:rPr lang="tr-TR" sz="2400" dirty="0" smtClean="0">
                <a:latin typeface="Trebuchet MS" pitchFamily="34" charset="0"/>
                <a:sym typeface="Symbol"/>
              </a:rPr>
              <a:t> dönüşümü yayınmasız</a:t>
            </a:r>
            <a:endParaRPr lang="tr-TR" sz="2400" dirty="0">
              <a:latin typeface="Trebuchet MS" pitchFamily="34" charset="0"/>
            </a:endParaRPr>
          </a:p>
        </p:txBody>
      </p:sp>
    </p:spTree>
    <p:extLst>
      <p:ext uri="{BB962C8B-B14F-4D97-AF65-F5344CB8AC3E}">
        <p14:creationId xmlns:p14="http://schemas.microsoft.com/office/powerpoint/2010/main" val="15280796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p:nvPr/>
        </p:nvSpPr>
        <p:spPr>
          <a:xfrm>
            <a:off x="395536" y="1340768"/>
            <a:ext cx="8568952" cy="5293757"/>
          </a:xfrm>
          <a:prstGeom prst="rect">
            <a:avLst/>
          </a:prstGeom>
        </p:spPr>
        <p:txBody>
          <a:bodyPr wrap="square">
            <a:spAutoFit/>
          </a:bodyPr>
          <a:lstStyle/>
          <a:p>
            <a:pPr marL="285750" indent="-285750" algn="just" rtl="0">
              <a:buClr>
                <a:srgbClr val="0000FF"/>
              </a:buClr>
            </a:pPr>
            <a:r>
              <a:rPr lang="tr-TR" sz="2600" dirty="0" smtClean="0">
                <a:latin typeface="Trebuchet MS" pitchFamily="34" charset="0"/>
              </a:rPr>
              <a:t>Ortalama mukavemet</a:t>
            </a:r>
          </a:p>
          <a:p>
            <a:pPr marL="285750" indent="-285750" algn="just" rtl="0">
              <a:buClr>
                <a:srgbClr val="0000FF"/>
              </a:buClr>
            </a:pPr>
            <a:r>
              <a:rPr lang="tr-TR" sz="2600" dirty="0" smtClean="0">
                <a:latin typeface="Trebuchet MS" pitchFamily="34" charset="0"/>
              </a:rPr>
              <a:t>İyi bir kırılma tokluğu</a:t>
            </a:r>
          </a:p>
          <a:p>
            <a:pPr marL="285750" indent="-285750" algn="just" rtl="0">
              <a:buClr>
                <a:srgbClr val="0000FF"/>
              </a:buClr>
            </a:pPr>
            <a:r>
              <a:rPr lang="tr-TR" sz="2600" dirty="0" smtClean="0">
                <a:latin typeface="Trebuchet MS" pitchFamily="34" charset="0"/>
              </a:rPr>
              <a:t>İyi sürünme direnci</a:t>
            </a:r>
          </a:p>
          <a:p>
            <a:pPr marL="285750" indent="-285750" algn="just">
              <a:buClr>
                <a:srgbClr val="0000FF"/>
              </a:buClr>
            </a:pPr>
            <a:r>
              <a:rPr lang="tr-TR" sz="2600" dirty="0" smtClean="0">
                <a:latin typeface="Trebuchet MS" pitchFamily="34" charset="0"/>
              </a:rPr>
              <a:t>Mukavemet O ve Al miktarlarına bağlı(Al&lt;%5-6)</a:t>
            </a:r>
          </a:p>
          <a:p>
            <a:pPr marL="285750" indent="-285750" algn="just">
              <a:buClr>
                <a:srgbClr val="0000FF"/>
              </a:buClr>
            </a:pPr>
            <a:r>
              <a:rPr lang="tr-TR" sz="2600" dirty="0" smtClean="0">
                <a:latin typeface="Trebuchet MS" pitchFamily="34" charset="0"/>
              </a:rPr>
              <a:t>Al ortalama yoğunluğu düşürür.</a:t>
            </a:r>
          </a:p>
          <a:p>
            <a:pPr marL="285750" indent="-285750" algn="just" rtl="0">
              <a:buClr>
                <a:srgbClr val="0000FF"/>
              </a:buClr>
            </a:pPr>
            <a:r>
              <a:rPr lang="tr-TR" sz="2600" dirty="0" smtClean="0">
                <a:latin typeface="Trebuchet MS" pitchFamily="34" charset="0"/>
              </a:rPr>
              <a:t>Kolayca kaynaklanabilirler</a:t>
            </a:r>
          </a:p>
          <a:p>
            <a:pPr marL="285750" indent="-285750" algn="just" rtl="0">
              <a:buClr>
                <a:srgbClr val="0000FF"/>
              </a:buClr>
            </a:pPr>
            <a:r>
              <a:rPr lang="tr-TR" sz="2600" dirty="0" smtClean="0">
                <a:latin typeface="Trebuchet MS" pitchFamily="34" charset="0"/>
              </a:rPr>
              <a:t>Ve ısıl işlem gerektirmezler.</a:t>
            </a:r>
          </a:p>
          <a:p>
            <a:pPr marL="285750" indent="-285750" algn="just">
              <a:buClr>
                <a:srgbClr val="0000FF"/>
              </a:buClr>
            </a:pPr>
            <a:r>
              <a:rPr lang="tr-TR" sz="2600" dirty="0" smtClean="0">
                <a:latin typeface="Trebuchet MS" pitchFamily="34" charset="0"/>
              </a:rPr>
              <a:t>fakat </a:t>
            </a:r>
            <a:r>
              <a:rPr lang="el-GR" sz="2600" dirty="0" smtClean="0">
                <a:latin typeface="Trebuchet MS" pitchFamily="34" charset="0"/>
              </a:rPr>
              <a:t>α</a:t>
            </a:r>
            <a:r>
              <a:rPr lang="en-US" sz="2600" dirty="0" smtClean="0">
                <a:latin typeface="Trebuchet MS" pitchFamily="34" charset="0"/>
              </a:rPr>
              <a:t>-</a:t>
            </a:r>
            <a:r>
              <a:rPr lang="tr-TR" sz="2600" dirty="0" smtClean="0">
                <a:latin typeface="Trebuchet MS" pitchFamily="34" charset="0"/>
              </a:rPr>
              <a:t>yakın </a:t>
            </a:r>
            <a:r>
              <a:rPr lang="en-US" sz="2600" dirty="0" smtClean="0">
                <a:latin typeface="Trebuchet MS" pitchFamily="34" charset="0"/>
              </a:rPr>
              <a:t>al</a:t>
            </a:r>
            <a:r>
              <a:rPr lang="tr-TR" sz="2600" dirty="0" smtClean="0">
                <a:latin typeface="Trebuchet MS" pitchFamily="34" charset="0"/>
              </a:rPr>
              <a:t>aşımlar az miktarda </a:t>
            </a:r>
            <a:r>
              <a:rPr lang="tr-TR" sz="2600" dirty="0" err="1" smtClean="0">
                <a:latin typeface="Trebuchet MS" pitchFamily="34" charset="0"/>
              </a:rPr>
              <a:t>sünek</a:t>
            </a:r>
            <a:r>
              <a:rPr lang="tr-TR" sz="2600" dirty="0" smtClean="0">
                <a:latin typeface="Trebuchet MS" pitchFamily="34" charset="0"/>
              </a:rPr>
              <a:t> </a:t>
            </a:r>
            <a:r>
              <a:rPr lang="tr-TR" sz="2600" dirty="0" smtClean="0">
                <a:latin typeface="Trebuchet MS" pitchFamily="34" charset="0"/>
                <a:sym typeface="Symbol"/>
              </a:rPr>
              <a:t> fazı</a:t>
            </a:r>
          </a:p>
          <a:p>
            <a:pPr marL="285750" indent="-285750" algn="just">
              <a:buClr>
                <a:srgbClr val="0000FF"/>
              </a:buClr>
            </a:pPr>
            <a:r>
              <a:rPr lang="tr-TR" sz="2600" dirty="0" smtClean="0">
                <a:latin typeface="Trebuchet MS" pitchFamily="34" charset="0"/>
                <a:sym typeface="Symbol"/>
              </a:rPr>
              <a:t>içermeleri sayesinde ısıl işlem uygulanabilirler ve</a:t>
            </a:r>
          </a:p>
          <a:p>
            <a:pPr marL="285750" indent="-285750" algn="just">
              <a:buClr>
                <a:srgbClr val="0000FF"/>
              </a:buClr>
            </a:pPr>
            <a:r>
              <a:rPr lang="tr-TR" sz="2600" dirty="0" smtClean="0">
                <a:latin typeface="Trebuchet MS" pitchFamily="34" charset="0"/>
                <a:sym typeface="Symbol"/>
              </a:rPr>
              <a:t>sıcak dövülürler.</a:t>
            </a:r>
          </a:p>
          <a:p>
            <a:r>
              <a:rPr lang="tr-TR" sz="2600" dirty="0" smtClean="0">
                <a:latin typeface="Trebuchet MS" pitchFamily="34" charset="0"/>
              </a:rPr>
              <a:t>Yapı </a:t>
            </a:r>
            <a:r>
              <a:rPr lang="tr-TR" sz="2600" dirty="0" err="1" smtClean="0">
                <a:latin typeface="Trebuchet MS" pitchFamily="34" charset="0"/>
              </a:rPr>
              <a:t>hekzagonal</a:t>
            </a:r>
            <a:r>
              <a:rPr lang="tr-TR" sz="2600" dirty="0" smtClean="0">
                <a:latin typeface="Trebuchet MS" pitchFamily="34" charset="0"/>
              </a:rPr>
              <a:t> </a:t>
            </a:r>
            <a:r>
              <a:rPr lang="tr-TR" sz="2600" dirty="0" smtClean="0">
                <a:latin typeface="Trebuchet MS" pitchFamily="34" charset="0"/>
                <a:sym typeface="Symbol"/>
              </a:rPr>
              <a:t>’dan ibarettir.</a:t>
            </a:r>
          </a:p>
          <a:p>
            <a:r>
              <a:rPr lang="tr-TR" sz="2600" dirty="0" smtClean="0">
                <a:latin typeface="Trebuchet MS" pitchFamily="34" charset="0"/>
              </a:rPr>
              <a:t>600</a:t>
            </a:r>
            <a:r>
              <a:rPr lang="tr-TR" sz="2600" dirty="0" smtClean="0">
                <a:latin typeface="Trebuchet MS" pitchFamily="34" charset="0"/>
                <a:sym typeface="Symbol"/>
              </a:rPr>
              <a:t></a:t>
            </a:r>
            <a:r>
              <a:rPr lang="tr-TR" sz="2600" dirty="0" smtClean="0">
                <a:latin typeface="Trebuchet MS" pitchFamily="34" charset="0"/>
              </a:rPr>
              <a:t>C’ye kadar yüksek mukavemet ve </a:t>
            </a:r>
            <a:r>
              <a:rPr lang="tr-TR" sz="2600" dirty="0" err="1" smtClean="0">
                <a:latin typeface="Trebuchet MS" pitchFamily="34" charset="0"/>
              </a:rPr>
              <a:t>oksidasyon</a:t>
            </a:r>
            <a:r>
              <a:rPr lang="tr-TR" sz="2600" dirty="0" smtClean="0">
                <a:latin typeface="Trebuchet MS" pitchFamily="34" charset="0"/>
              </a:rPr>
              <a:t> direnci.</a:t>
            </a:r>
          </a:p>
        </p:txBody>
      </p:sp>
      <p:sp>
        <p:nvSpPr>
          <p:cNvPr id="8" name="7 Metin kutusu"/>
          <p:cNvSpPr txBox="1"/>
          <p:nvPr/>
        </p:nvSpPr>
        <p:spPr>
          <a:xfrm>
            <a:off x="395536" y="571327"/>
            <a:ext cx="8064896"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Alfa Ti/alfa-yakın alaşımları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52210639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1196752"/>
            <a:ext cx="8784976" cy="5262979"/>
          </a:xfrm>
          <a:prstGeom prst="rect">
            <a:avLst/>
          </a:prstGeom>
        </p:spPr>
        <p:txBody>
          <a:bodyPr wrap="square">
            <a:spAutoFit/>
          </a:bodyPr>
          <a:lstStyle/>
          <a:p>
            <a:pPr marL="457200" indent="-457200" rtl="0">
              <a:buClr>
                <a:schemeClr val="bg2">
                  <a:lumMod val="50000"/>
                </a:schemeClr>
              </a:buClr>
              <a:buFont typeface="Trebuchet MS" panose="020B0603020202020204" pitchFamily="34" charset="0"/>
              <a:buChar char="●"/>
            </a:pPr>
            <a:r>
              <a:rPr lang="tr-TR" sz="2800" dirty="0" smtClean="0">
                <a:latin typeface="Trebuchet MS" pitchFamily="34" charset="0"/>
              </a:rPr>
              <a:t>Al, Ti alaşımlarında en çok ve sık kullanılan alaşım elementidir.</a:t>
            </a:r>
          </a:p>
          <a:p>
            <a:pPr marL="457200" indent="-457200" rtl="0">
              <a:buClr>
                <a:schemeClr val="bg2">
                  <a:lumMod val="50000"/>
                </a:schemeClr>
              </a:buClr>
              <a:buFont typeface="Trebuchet MS" panose="020B0603020202020204" pitchFamily="34" charset="0"/>
              <a:buChar char="●"/>
            </a:pPr>
            <a:r>
              <a:rPr lang="tr-TR" sz="2800" dirty="0" smtClean="0">
                <a:latin typeface="Trebuchet MS" pitchFamily="34" charset="0"/>
              </a:rPr>
              <a:t>Al, </a:t>
            </a:r>
            <a:r>
              <a:rPr lang="tr-TR" sz="2800" dirty="0" smtClean="0">
                <a:latin typeface="Trebuchet MS" pitchFamily="34" charset="0"/>
                <a:sym typeface="Symbol"/>
              </a:rPr>
              <a:t> dönüşüm sıcaklığını yükselten ve hem  hem de  içinde ciddi miktarda çözünebilen yegane elementtir.</a:t>
            </a:r>
          </a:p>
          <a:p>
            <a:pPr marL="457200" indent="-457200" rtl="0">
              <a:buClr>
                <a:schemeClr val="bg2">
                  <a:lumMod val="50000"/>
                </a:schemeClr>
              </a:buClr>
              <a:buFont typeface="Trebuchet MS" panose="020B0603020202020204" pitchFamily="34" charset="0"/>
              <a:buChar char="●"/>
            </a:pPr>
            <a:r>
              <a:rPr lang="tr-TR" sz="2800" dirty="0" smtClean="0">
                <a:latin typeface="Trebuchet MS" pitchFamily="34" charset="0"/>
                <a:sym typeface="Symbol"/>
              </a:rPr>
              <a:t>Yüksek miktarda Al hem mukavemeti hem de 600</a:t>
            </a:r>
            <a:r>
              <a:rPr lang="tr-TR" sz="2800" dirty="0" err="1" smtClean="0">
                <a:latin typeface="Trebuchet MS" pitchFamily="34" charset="0"/>
                <a:sym typeface="Symbol"/>
              </a:rPr>
              <a:t>C’ye</a:t>
            </a:r>
            <a:r>
              <a:rPr lang="tr-TR" sz="2800" dirty="0" smtClean="0">
                <a:latin typeface="Trebuchet MS" pitchFamily="34" charset="0"/>
                <a:sym typeface="Symbol"/>
              </a:rPr>
              <a:t> kadar oksitlenme direncini arttırır.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sym typeface="Symbol"/>
              </a:rPr>
              <a:t>Al -Ti içinde %16’ya kadar çözünür ve </a:t>
            </a:r>
            <a:endParaRPr lang="tr-TR" sz="2800" dirty="0" smtClean="0">
              <a:latin typeface="Trebuchet MS" pitchFamily="34" charset="0"/>
              <a:sym typeface="Symbol"/>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sym typeface="Symbol"/>
              </a:rPr>
              <a:t> </a:t>
            </a:r>
            <a:r>
              <a:rPr lang="tr-TR" sz="2800" dirty="0" smtClean="0">
                <a:latin typeface="Trebuchet MS" pitchFamily="34" charset="0"/>
                <a:sym typeface="Symbol"/>
              </a:rPr>
              <a:t>dönüşüm </a:t>
            </a:r>
            <a:r>
              <a:rPr lang="tr-TR" sz="2800" dirty="0">
                <a:latin typeface="Trebuchet MS" pitchFamily="34" charset="0"/>
                <a:sym typeface="Symbol"/>
              </a:rPr>
              <a:t>T</a:t>
            </a:r>
            <a:r>
              <a:rPr lang="tr-TR" sz="2800" dirty="0" smtClean="0">
                <a:latin typeface="Trebuchet MS" pitchFamily="34" charset="0"/>
                <a:sym typeface="Symbol"/>
              </a:rPr>
              <a:t> </a:t>
            </a:r>
            <a:r>
              <a:rPr lang="tr-TR" sz="2800" dirty="0" smtClean="0">
                <a:latin typeface="Trebuchet MS" pitchFamily="34" charset="0"/>
                <a:sym typeface="Symbol"/>
              </a:rPr>
              <a:t>882C’den 1172C’ye yükseltir.</a:t>
            </a:r>
          </a:p>
          <a:p>
            <a:pPr marL="457200" indent="-457200" rtl="0">
              <a:buClr>
                <a:schemeClr val="bg2">
                  <a:lumMod val="50000"/>
                </a:schemeClr>
              </a:buClr>
              <a:buFont typeface="Trebuchet MS" panose="020B0603020202020204" pitchFamily="34" charset="0"/>
              <a:buChar char="●"/>
            </a:pPr>
            <a:r>
              <a:rPr lang="tr-TR" sz="2800" dirty="0" smtClean="0">
                <a:latin typeface="Trebuchet MS" pitchFamily="34" charset="0"/>
                <a:sym typeface="Symbol"/>
              </a:rPr>
              <a:t>Ancak, %16 Al içeren alaşımda soğuma sırasında kırılganlık yapan  fazı çökelir. Bu nedenle  alaşımlarında Al miktarı %7’den azdır.</a:t>
            </a:r>
          </a:p>
        </p:txBody>
      </p:sp>
      <p:sp>
        <p:nvSpPr>
          <p:cNvPr id="11" name="10 Metin kutusu"/>
          <p:cNvSpPr txBox="1"/>
          <p:nvPr/>
        </p:nvSpPr>
        <p:spPr>
          <a:xfrm>
            <a:off x="323528" y="404664"/>
            <a:ext cx="597666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Ti-Al faz sistemi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58502396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11 Grup"/>
          <p:cNvGrpSpPr/>
          <p:nvPr/>
        </p:nvGrpSpPr>
        <p:grpSpPr>
          <a:xfrm>
            <a:off x="4071813" y="762000"/>
            <a:ext cx="4892675" cy="6096000"/>
            <a:chOff x="4251325" y="762000"/>
            <a:chExt cx="4892675" cy="6096000"/>
          </a:xfrm>
        </p:grpSpPr>
        <p:pic>
          <p:nvPicPr>
            <p:cNvPr id="245764" name="Picture 4" descr="pg_280"/>
            <p:cNvPicPr>
              <a:picLocks noChangeAspect="1" noChangeArrowheads="1"/>
            </p:cNvPicPr>
            <p:nvPr/>
          </p:nvPicPr>
          <p:blipFill>
            <a:blip r:embed="rId3" cstate="print"/>
            <a:srcRect/>
            <a:stretch>
              <a:fillRect/>
            </a:stretch>
          </p:blipFill>
          <p:spPr bwMode="auto">
            <a:xfrm>
              <a:off x="4251325" y="762000"/>
              <a:ext cx="4800600" cy="6096000"/>
            </a:xfrm>
            <a:prstGeom prst="rect">
              <a:avLst/>
            </a:prstGeom>
            <a:noFill/>
          </p:spPr>
        </p:pic>
        <p:sp>
          <p:nvSpPr>
            <p:cNvPr id="245765" name="Line 5"/>
            <p:cNvSpPr>
              <a:spLocks noChangeShapeType="1"/>
            </p:cNvSpPr>
            <p:nvPr/>
          </p:nvSpPr>
          <p:spPr bwMode="auto">
            <a:xfrm>
              <a:off x="8167688" y="3062288"/>
              <a:ext cx="0" cy="533400"/>
            </a:xfrm>
            <a:prstGeom prst="line">
              <a:avLst/>
            </a:prstGeom>
            <a:noFill/>
            <a:ln w="9525">
              <a:solidFill>
                <a:schemeClr val="tx1"/>
              </a:solidFill>
              <a:round/>
              <a:headEnd/>
              <a:tailEnd type="triangle" w="med" len="med"/>
            </a:ln>
            <a:effectLst/>
          </p:spPr>
          <p:txBody>
            <a:bodyPr/>
            <a:lstStyle/>
            <a:p>
              <a:endParaRPr lang="en-US"/>
            </a:p>
          </p:txBody>
        </p:sp>
        <p:sp>
          <p:nvSpPr>
            <p:cNvPr id="245766" name="Line 6"/>
            <p:cNvSpPr>
              <a:spLocks noChangeShapeType="1"/>
            </p:cNvSpPr>
            <p:nvPr/>
          </p:nvSpPr>
          <p:spPr bwMode="auto">
            <a:xfrm flipH="1">
              <a:off x="8834438" y="4783138"/>
              <a:ext cx="309562" cy="0"/>
            </a:xfrm>
            <a:prstGeom prst="line">
              <a:avLst/>
            </a:prstGeom>
            <a:noFill/>
            <a:ln w="9525">
              <a:solidFill>
                <a:schemeClr val="tx1"/>
              </a:solidFill>
              <a:round/>
              <a:headEnd/>
              <a:tailEnd type="triangle" w="med" len="med"/>
            </a:ln>
            <a:effectLst/>
          </p:spPr>
          <p:txBody>
            <a:bodyPr/>
            <a:lstStyle/>
            <a:p>
              <a:endParaRPr lang="en-US"/>
            </a:p>
          </p:txBody>
        </p:sp>
        <p:sp>
          <p:nvSpPr>
            <p:cNvPr id="245767" name="Oval 7"/>
            <p:cNvSpPr>
              <a:spLocks noChangeArrowheads="1"/>
            </p:cNvSpPr>
            <p:nvPr/>
          </p:nvSpPr>
          <p:spPr bwMode="auto">
            <a:xfrm>
              <a:off x="7680325" y="4010025"/>
              <a:ext cx="266700" cy="322263"/>
            </a:xfrm>
            <a:prstGeom prst="ellipse">
              <a:avLst/>
            </a:prstGeom>
            <a:noFill/>
            <a:ln w="9525">
              <a:solidFill>
                <a:schemeClr val="tx1"/>
              </a:solidFill>
              <a:round/>
              <a:headEnd/>
              <a:tailEnd/>
            </a:ln>
            <a:effectLst/>
          </p:spPr>
          <p:txBody>
            <a:bodyPr wrap="none" anchor="ctr"/>
            <a:lstStyle/>
            <a:p>
              <a:endParaRPr lang="en-US"/>
            </a:p>
          </p:txBody>
        </p:sp>
      </p:grpSp>
      <p:sp>
        <p:nvSpPr>
          <p:cNvPr id="11" name="10 Metin kutusu"/>
          <p:cNvSpPr txBox="1"/>
          <p:nvPr/>
        </p:nvSpPr>
        <p:spPr>
          <a:xfrm>
            <a:off x="395536" y="614298"/>
            <a:ext cx="5976664" cy="1446550"/>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Ti-Al </a:t>
            </a:r>
          </a:p>
          <a:p>
            <a:r>
              <a:rPr lang="tr-TR" sz="4400" dirty="0" smtClean="0">
                <a:solidFill>
                  <a:schemeClr val="accent2">
                    <a:lumMod val="50000"/>
                  </a:schemeClr>
                </a:solidFill>
                <a:latin typeface="Trebuchet MS" pitchFamily="34" charset="0"/>
              </a:rPr>
              <a:t>faz sistemi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50424708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467544" y="1556792"/>
            <a:ext cx="8136904" cy="4832092"/>
          </a:xfrm>
          <a:prstGeom prst="rect">
            <a:avLst/>
          </a:prstGeom>
          <a:noFill/>
        </p:spPr>
        <p:txBody>
          <a:bodyPr wrap="square" rtlCol="0">
            <a:spAutoFit/>
          </a:bodyPr>
          <a:lstStyle/>
          <a:p>
            <a:r>
              <a:rPr lang="tr-TR" sz="2800" dirty="0" smtClean="0">
                <a:latin typeface="Trebuchet MS" pitchFamily="34" charset="0"/>
              </a:rPr>
              <a:t>Al, </a:t>
            </a:r>
            <a:r>
              <a:rPr lang="tr-TR" sz="2800" dirty="0" err="1" smtClean="0">
                <a:latin typeface="Trebuchet MS" pitchFamily="34" charset="0"/>
              </a:rPr>
              <a:t>Fe</a:t>
            </a:r>
            <a:r>
              <a:rPr lang="tr-TR" sz="2800" dirty="0" smtClean="0">
                <a:latin typeface="Trebuchet MS" pitchFamily="34" charset="0"/>
              </a:rPr>
              <a:t> ve </a:t>
            </a:r>
            <a:r>
              <a:rPr lang="tr-TR" sz="2800" dirty="0" err="1" smtClean="0">
                <a:latin typeface="Trebuchet MS" pitchFamily="34" charset="0"/>
              </a:rPr>
              <a:t>Mg’dan</a:t>
            </a:r>
            <a:r>
              <a:rPr lang="tr-TR" sz="2800" dirty="0" smtClean="0">
                <a:latin typeface="Trebuchet MS" pitchFamily="34" charset="0"/>
              </a:rPr>
              <a:t> sonra yeryüzünde en bol bulunan 4. metal, 9. </a:t>
            </a:r>
            <a:r>
              <a:rPr lang="tr-TR" sz="2800" dirty="0" smtClean="0">
                <a:latin typeface="Trebuchet MS" pitchFamily="34" charset="0"/>
              </a:rPr>
              <a:t>element.</a:t>
            </a:r>
            <a:endParaRPr lang="tr-TR" sz="2800" dirty="0" smtClean="0">
              <a:latin typeface="Trebuchet MS" pitchFamily="34" charset="0"/>
            </a:endParaRPr>
          </a:p>
          <a:p>
            <a:r>
              <a:rPr lang="tr-TR" sz="2800" dirty="0" smtClean="0">
                <a:latin typeface="Trebuchet MS" pitchFamily="34" charset="0"/>
              </a:rPr>
              <a:t>Varlığı 200 yıldan bu yana bilinmekle birlikte ticari üretimi 1950’lerde </a:t>
            </a:r>
            <a:r>
              <a:rPr lang="tr-TR" sz="2800" dirty="0" smtClean="0">
                <a:latin typeface="Trebuchet MS" pitchFamily="34" charset="0"/>
              </a:rPr>
              <a:t>başladı.</a:t>
            </a:r>
            <a:endParaRPr lang="tr-TR" sz="2800" dirty="0" smtClean="0">
              <a:latin typeface="Trebuchet MS" pitchFamily="34" charset="0"/>
            </a:endParaRPr>
          </a:p>
          <a:p>
            <a:r>
              <a:rPr lang="tr-TR" sz="2800" dirty="0" smtClean="0">
                <a:latin typeface="Trebuchet MS" pitchFamily="34" charset="0"/>
              </a:rPr>
              <a:t>İlk keşfedilen minerali </a:t>
            </a:r>
            <a:r>
              <a:rPr lang="tr-TR" sz="2800" dirty="0" err="1" smtClean="0">
                <a:latin typeface="Trebuchet MS" pitchFamily="34" charset="0"/>
              </a:rPr>
              <a:t>rutil</a:t>
            </a:r>
            <a:r>
              <a:rPr lang="tr-TR" sz="2800" dirty="0">
                <a:latin typeface="Trebuchet MS" pitchFamily="34" charset="0"/>
              </a:rPr>
              <a:t>!</a:t>
            </a:r>
            <a:endParaRPr lang="tr-TR" sz="2800" dirty="0" smtClean="0">
              <a:latin typeface="Trebuchet MS" pitchFamily="34" charset="0"/>
            </a:endParaRPr>
          </a:p>
          <a:p>
            <a:r>
              <a:rPr lang="tr-TR" sz="2800" dirty="0" smtClean="0">
                <a:latin typeface="Trebuchet MS" pitchFamily="34" charset="0"/>
              </a:rPr>
              <a:t>Bunun dışında,</a:t>
            </a:r>
          </a:p>
          <a:p>
            <a:r>
              <a:rPr lang="tr-TR" sz="2800" dirty="0" smtClean="0">
                <a:latin typeface="Trebuchet MS" pitchFamily="34" charset="0"/>
              </a:rPr>
              <a:t>	</a:t>
            </a:r>
            <a:r>
              <a:rPr lang="tr-TR" sz="2800" dirty="0" err="1" smtClean="0">
                <a:latin typeface="Trebuchet MS" pitchFamily="34" charset="0"/>
              </a:rPr>
              <a:t>İlmenit</a:t>
            </a:r>
            <a:r>
              <a:rPr lang="tr-TR" sz="2800" dirty="0" smtClean="0">
                <a:latin typeface="Trebuchet MS" pitchFamily="34" charset="0"/>
              </a:rPr>
              <a:t> (FeTiO</a:t>
            </a:r>
            <a:r>
              <a:rPr lang="tr-TR" sz="2800" baseline="-25000" dirty="0" smtClean="0">
                <a:latin typeface="Trebuchet MS" pitchFamily="34" charset="0"/>
              </a:rPr>
              <a:t>3</a:t>
            </a:r>
            <a:r>
              <a:rPr lang="tr-TR" sz="2800" dirty="0" smtClean="0">
                <a:latin typeface="Trebuchet MS" pitchFamily="34" charset="0"/>
              </a:rPr>
              <a:t>)</a:t>
            </a:r>
          </a:p>
          <a:p>
            <a:r>
              <a:rPr lang="tr-TR" sz="2800" dirty="0" smtClean="0">
                <a:latin typeface="Trebuchet MS" pitchFamily="34" charset="0"/>
              </a:rPr>
              <a:t>	</a:t>
            </a:r>
            <a:r>
              <a:rPr lang="tr-TR" sz="2800" dirty="0" err="1" smtClean="0">
                <a:latin typeface="Trebuchet MS" pitchFamily="34" charset="0"/>
              </a:rPr>
              <a:t>Arizonit</a:t>
            </a:r>
            <a:r>
              <a:rPr lang="tr-TR" sz="2800" dirty="0" smtClean="0">
                <a:latin typeface="Trebuchet MS" pitchFamily="34" charset="0"/>
              </a:rPr>
              <a:t> (Fe</a:t>
            </a:r>
            <a:r>
              <a:rPr lang="tr-TR" sz="2800" baseline="-25000" dirty="0" smtClean="0">
                <a:latin typeface="Trebuchet MS" pitchFamily="34" charset="0"/>
              </a:rPr>
              <a:t>2</a:t>
            </a:r>
            <a:r>
              <a:rPr lang="tr-TR" sz="2800" dirty="0" smtClean="0">
                <a:latin typeface="Trebuchet MS" pitchFamily="34" charset="0"/>
              </a:rPr>
              <a:t>Ti</a:t>
            </a:r>
            <a:r>
              <a:rPr lang="tr-TR" sz="2800" baseline="-25000" dirty="0" smtClean="0">
                <a:latin typeface="Trebuchet MS" pitchFamily="34" charset="0"/>
              </a:rPr>
              <a:t>3</a:t>
            </a:r>
            <a:r>
              <a:rPr lang="tr-TR" sz="2800" dirty="0" smtClean="0">
                <a:latin typeface="Trebuchet MS" pitchFamily="34" charset="0"/>
              </a:rPr>
              <a:t>O</a:t>
            </a:r>
            <a:r>
              <a:rPr lang="tr-TR" sz="2800" baseline="-25000" dirty="0" smtClean="0">
                <a:latin typeface="Trebuchet MS" pitchFamily="34" charset="0"/>
              </a:rPr>
              <a:t>9</a:t>
            </a:r>
            <a:r>
              <a:rPr lang="tr-TR" sz="2800" dirty="0" smtClean="0">
                <a:latin typeface="Trebuchet MS" pitchFamily="34" charset="0"/>
              </a:rPr>
              <a:t>) </a:t>
            </a:r>
          </a:p>
          <a:p>
            <a:r>
              <a:rPr lang="tr-TR" sz="2800" dirty="0" smtClean="0">
                <a:latin typeface="Trebuchet MS" pitchFamily="34" charset="0"/>
              </a:rPr>
              <a:t>	</a:t>
            </a:r>
            <a:r>
              <a:rPr lang="tr-TR" sz="2800" dirty="0" err="1" smtClean="0">
                <a:latin typeface="Trebuchet MS" pitchFamily="34" charset="0"/>
              </a:rPr>
              <a:t>Perovskit</a:t>
            </a:r>
            <a:r>
              <a:rPr lang="tr-TR" sz="2800" dirty="0" smtClean="0">
                <a:latin typeface="Trebuchet MS" pitchFamily="34" charset="0"/>
              </a:rPr>
              <a:t> (CaTiO</a:t>
            </a:r>
            <a:r>
              <a:rPr lang="tr-TR" sz="2800" baseline="-25000" dirty="0" smtClean="0">
                <a:latin typeface="Trebuchet MS" pitchFamily="34" charset="0"/>
              </a:rPr>
              <a:t>3</a:t>
            </a:r>
            <a:r>
              <a:rPr lang="tr-TR" sz="2800" dirty="0" smtClean="0">
                <a:latin typeface="Trebuchet MS" pitchFamily="34" charset="0"/>
              </a:rPr>
              <a:t>) ve </a:t>
            </a:r>
          </a:p>
          <a:p>
            <a:r>
              <a:rPr lang="tr-TR" sz="2800" dirty="0" smtClean="0">
                <a:latin typeface="Trebuchet MS" pitchFamily="34" charset="0"/>
              </a:rPr>
              <a:t>	</a:t>
            </a:r>
            <a:r>
              <a:rPr lang="tr-TR" sz="2800" dirty="0" err="1" smtClean="0">
                <a:latin typeface="Trebuchet MS" pitchFamily="34" charset="0"/>
              </a:rPr>
              <a:t>Titanit</a:t>
            </a:r>
            <a:r>
              <a:rPr lang="tr-TR" sz="2800" dirty="0" smtClean="0">
                <a:latin typeface="Trebuchet MS" pitchFamily="34" charset="0"/>
              </a:rPr>
              <a:t> (CaTiSiO</a:t>
            </a:r>
            <a:r>
              <a:rPr lang="tr-TR" sz="2800" baseline="-25000" dirty="0" smtClean="0">
                <a:latin typeface="Trebuchet MS" pitchFamily="34" charset="0"/>
              </a:rPr>
              <a:t>5</a:t>
            </a:r>
            <a:r>
              <a:rPr lang="tr-TR" sz="2800" dirty="0" smtClean="0">
                <a:latin typeface="Trebuchet MS" pitchFamily="34" charset="0"/>
              </a:rPr>
              <a:t>) </a:t>
            </a:r>
          </a:p>
          <a:p>
            <a:r>
              <a:rPr lang="tr-TR" sz="2800" dirty="0" smtClean="0">
                <a:latin typeface="Trebuchet MS" pitchFamily="34" charset="0"/>
              </a:rPr>
              <a:t>Minerallerinde bulunur.</a:t>
            </a:r>
          </a:p>
        </p:txBody>
      </p:sp>
      <p:sp>
        <p:nvSpPr>
          <p:cNvPr id="9" name="8 Metin kutusu"/>
          <p:cNvSpPr txBox="1"/>
          <p:nvPr/>
        </p:nvSpPr>
        <p:spPr>
          <a:xfrm>
            <a:off x="467544" y="571327"/>
            <a:ext cx="849694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titanyum</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20836039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539552" y="746448"/>
            <a:ext cx="8280920" cy="594320"/>
          </a:xfrm>
        </p:spPr>
        <p:txBody>
          <a:bodyPr>
            <a:normAutofit fontScale="90000"/>
          </a:bodyPr>
          <a:lstStyle/>
          <a:p>
            <a:r>
              <a:rPr lang="tr-TR" dirty="0" smtClean="0">
                <a:latin typeface="Trebuchet MS" panose="020B0603020202020204" pitchFamily="34" charset="0"/>
                <a:sym typeface="Symbol"/>
              </a:rPr>
              <a:t>-yakın</a:t>
            </a:r>
            <a:r>
              <a:rPr lang="tr-TR" dirty="0" smtClean="0">
                <a:latin typeface="Trebuchet MS" panose="020B0603020202020204" pitchFamily="34" charset="0"/>
              </a:rPr>
              <a:t> titanyum </a:t>
            </a:r>
            <a:r>
              <a:rPr lang="tr-TR" dirty="0" err="1" smtClean="0">
                <a:latin typeface="Trebuchet MS" panose="020B0603020202020204" pitchFamily="34" charset="0"/>
              </a:rPr>
              <a:t>mikroyapısı</a:t>
            </a:r>
            <a:endParaRPr lang="tr-TR" dirty="0">
              <a:latin typeface="Trebuchet MS" panose="020B0603020202020204" pitchFamily="34" charset="0"/>
            </a:endParaRPr>
          </a:p>
        </p:txBody>
      </p:sp>
      <p:pic>
        <p:nvPicPr>
          <p:cNvPr id="2765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Lst>
          </a:blip>
          <a:srcRect l="28890" t="46187" r="32486" b="17040"/>
          <a:stretch/>
        </p:blipFill>
        <p:spPr bwMode="auto">
          <a:xfrm>
            <a:off x="723480" y="1772816"/>
            <a:ext cx="7506119" cy="4017966"/>
          </a:xfrm>
          <a:prstGeom prst="rect">
            <a:avLst/>
          </a:prstGeom>
          <a:noFill/>
          <a:ln w="9525">
            <a:noFill/>
            <a:miter lim="800000"/>
            <a:headEnd/>
            <a:tailEnd/>
          </a:ln>
        </p:spPr>
      </p:pic>
      <p:sp useBgFill="1">
        <p:nvSpPr>
          <p:cNvPr id="2" name="Metin kutusu 1"/>
          <p:cNvSpPr txBox="1"/>
          <p:nvPr/>
        </p:nvSpPr>
        <p:spPr>
          <a:xfrm>
            <a:off x="539552" y="5085184"/>
            <a:ext cx="2592288" cy="369332"/>
          </a:xfrm>
          <a:prstGeom prst="rect">
            <a:avLst/>
          </a:prstGeom>
        </p:spPr>
        <p:txBody>
          <a:bodyPr wrap="square" tIns="0" bIns="0" rtlCol="0">
            <a:spAutoFit/>
          </a:bodyPr>
          <a:lstStyle/>
          <a:p>
            <a:r>
              <a:rPr lang="tr-TR" sz="2400" dirty="0" smtClean="0">
                <a:latin typeface="Trebuchet MS" panose="020B0603020202020204" pitchFamily="34" charset="0"/>
                <a:sym typeface="Symbol"/>
              </a:rPr>
              <a:t> Fazı tane sınırı</a:t>
            </a:r>
            <a:endParaRPr lang="tr-TR" sz="2400" dirty="0">
              <a:latin typeface="Trebuchet MS" panose="020B0603020202020204" pitchFamily="34" charset="0"/>
            </a:endParaRPr>
          </a:p>
        </p:txBody>
      </p:sp>
    </p:spTree>
    <p:extLst>
      <p:ext uri="{BB962C8B-B14F-4D97-AF65-F5344CB8AC3E}">
        <p14:creationId xmlns:p14="http://schemas.microsoft.com/office/powerpoint/2010/main" val="41570235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0040" y="1261204"/>
            <a:ext cx="8532440" cy="4832092"/>
          </a:xfrm>
          <a:prstGeom prst="rect">
            <a:avLst/>
          </a:prstGeom>
        </p:spPr>
        <p:txBody>
          <a:bodyPr wrap="square">
            <a:spAutoFit/>
          </a:bodyPr>
          <a:lstStyle/>
          <a:p>
            <a:pPr marL="285750" indent="-285750" rtl="0">
              <a:buClr>
                <a:srgbClr val="0000FF"/>
              </a:buClr>
            </a:pPr>
            <a:r>
              <a:rPr lang="el-GR" sz="2800" b="1" dirty="0" smtClean="0">
                <a:solidFill>
                  <a:srgbClr val="FF0000"/>
                </a:solidFill>
                <a:latin typeface="Trebuchet MS" pitchFamily="34" charset="0"/>
              </a:rPr>
              <a:t>β</a:t>
            </a:r>
            <a:r>
              <a:rPr lang="en-US" sz="2800" b="1" dirty="0" smtClean="0">
                <a:solidFill>
                  <a:srgbClr val="FF0000"/>
                </a:solidFill>
                <a:latin typeface="Trebuchet MS" pitchFamily="34" charset="0"/>
              </a:rPr>
              <a:t> </a:t>
            </a:r>
            <a:r>
              <a:rPr lang="tr-TR" sz="2800" b="1" dirty="0" smtClean="0">
                <a:solidFill>
                  <a:srgbClr val="FF0000"/>
                </a:solidFill>
                <a:latin typeface="Trebuchet MS" pitchFamily="34" charset="0"/>
              </a:rPr>
              <a:t>yapıcılar</a:t>
            </a:r>
          </a:p>
          <a:p>
            <a:pPr marL="285750" indent="-285750" rtl="0">
              <a:buClr>
                <a:srgbClr val="0000FF"/>
              </a:buClr>
            </a:pPr>
            <a:r>
              <a:rPr lang="tr-TR" sz="2800" dirty="0" smtClean="0">
                <a:latin typeface="Trebuchet MS" pitchFamily="34" charset="0"/>
                <a:sym typeface="Symbol"/>
              </a:rPr>
              <a:t> İzomorf elementleri (tamamen kararlı )</a:t>
            </a:r>
          </a:p>
          <a:p>
            <a:pPr marL="285750" indent="-285750" rtl="0">
              <a:buClr>
                <a:srgbClr val="0000FF"/>
              </a:buClr>
            </a:pPr>
            <a:r>
              <a:rPr lang="tr-TR" sz="2800" dirty="0" err="1" smtClean="0">
                <a:latin typeface="Trebuchet MS" pitchFamily="34" charset="0"/>
                <a:sym typeface="Symbol"/>
              </a:rPr>
              <a:t>Mo</a:t>
            </a:r>
            <a:r>
              <a:rPr lang="tr-TR" sz="2800" dirty="0" smtClean="0">
                <a:latin typeface="Trebuchet MS" pitchFamily="34" charset="0"/>
                <a:sym typeface="Symbol"/>
              </a:rPr>
              <a:t>, V, </a:t>
            </a:r>
            <a:r>
              <a:rPr lang="tr-TR" sz="2800" dirty="0" err="1" smtClean="0">
                <a:latin typeface="Trebuchet MS" pitchFamily="34" charset="0"/>
                <a:sym typeface="Symbol"/>
              </a:rPr>
              <a:t>Nb</a:t>
            </a:r>
            <a:r>
              <a:rPr lang="tr-TR" sz="2800" dirty="0" smtClean="0">
                <a:latin typeface="Trebuchet MS" pitchFamily="34" charset="0"/>
                <a:sym typeface="Symbol"/>
              </a:rPr>
              <a:t> ve Ta</a:t>
            </a:r>
          </a:p>
          <a:p>
            <a:pPr marL="285750" indent="-285750" rtl="0">
              <a:buClr>
                <a:srgbClr val="0000FF"/>
              </a:buClr>
            </a:pPr>
            <a:r>
              <a:rPr lang="tr-TR" sz="2800" dirty="0" smtClean="0">
                <a:latin typeface="Trebuchet MS" pitchFamily="34" charset="0"/>
                <a:sym typeface="Symbol"/>
              </a:rPr>
              <a:t> </a:t>
            </a:r>
            <a:r>
              <a:rPr lang="tr-TR" sz="2800" dirty="0" err="1" smtClean="0">
                <a:latin typeface="Trebuchet MS" pitchFamily="34" charset="0"/>
                <a:sym typeface="Symbol"/>
              </a:rPr>
              <a:t>Ötektoid</a:t>
            </a:r>
            <a:r>
              <a:rPr lang="tr-TR" sz="2800" dirty="0" smtClean="0">
                <a:latin typeface="Trebuchet MS" pitchFamily="34" charset="0"/>
                <a:sym typeface="Symbol"/>
              </a:rPr>
              <a:t> yapıcı elementler (kısmen kararlı )</a:t>
            </a:r>
          </a:p>
          <a:p>
            <a:pPr marL="285750" indent="-285750" rtl="0">
              <a:buClr>
                <a:srgbClr val="0000FF"/>
              </a:buClr>
            </a:pPr>
            <a:r>
              <a:rPr lang="tr-TR" sz="2800" dirty="0" err="1" smtClean="0">
                <a:latin typeface="Trebuchet MS" pitchFamily="34" charset="0"/>
                <a:sym typeface="Symbol"/>
              </a:rPr>
              <a:t>Fe</a:t>
            </a:r>
            <a:r>
              <a:rPr lang="tr-TR" sz="2800" dirty="0" smtClean="0">
                <a:latin typeface="Trebuchet MS" pitchFamily="34" charset="0"/>
                <a:sym typeface="Symbol"/>
              </a:rPr>
              <a:t>, </a:t>
            </a:r>
            <a:r>
              <a:rPr lang="tr-TR" sz="2800" dirty="0" err="1" smtClean="0">
                <a:latin typeface="Trebuchet MS" pitchFamily="34" charset="0"/>
                <a:sym typeface="Symbol"/>
              </a:rPr>
              <a:t>Cr</a:t>
            </a:r>
            <a:r>
              <a:rPr lang="tr-TR" sz="2800" dirty="0" smtClean="0">
                <a:latin typeface="Trebuchet MS" pitchFamily="34" charset="0"/>
                <a:sym typeface="Symbol"/>
              </a:rPr>
              <a:t>, </a:t>
            </a:r>
            <a:r>
              <a:rPr lang="tr-TR" sz="2800" dirty="0" err="1" smtClean="0">
                <a:latin typeface="Trebuchet MS" pitchFamily="34" charset="0"/>
                <a:sym typeface="Symbol"/>
              </a:rPr>
              <a:t>Mn</a:t>
            </a:r>
            <a:r>
              <a:rPr lang="tr-TR" sz="2800" dirty="0" smtClean="0">
                <a:latin typeface="Trebuchet MS" pitchFamily="34" charset="0"/>
                <a:sym typeface="Symbol"/>
              </a:rPr>
              <a:t>, </a:t>
            </a:r>
            <a:r>
              <a:rPr lang="tr-TR" sz="2800" dirty="0" err="1" smtClean="0">
                <a:latin typeface="Trebuchet MS" pitchFamily="34" charset="0"/>
                <a:sym typeface="Symbol"/>
              </a:rPr>
              <a:t>Co</a:t>
            </a:r>
            <a:r>
              <a:rPr lang="tr-TR" sz="2800" dirty="0" smtClean="0">
                <a:latin typeface="Trebuchet MS" pitchFamily="34" charset="0"/>
                <a:sym typeface="Symbol"/>
              </a:rPr>
              <a:t>, </a:t>
            </a:r>
            <a:r>
              <a:rPr lang="tr-TR" sz="2800" dirty="0" err="1" smtClean="0">
                <a:latin typeface="Trebuchet MS" pitchFamily="34" charset="0"/>
                <a:sym typeface="Symbol"/>
              </a:rPr>
              <a:t>Cu</a:t>
            </a:r>
            <a:r>
              <a:rPr lang="tr-TR" sz="2800" dirty="0" smtClean="0">
                <a:latin typeface="Trebuchet MS" pitchFamily="34" charset="0"/>
                <a:sym typeface="Symbol"/>
              </a:rPr>
              <a:t>, Si ve H</a:t>
            </a:r>
          </a:p>
          <a:p>
            <a:pPr marL="285750" indent="-285750">
              <a:buClr>
                <a:srgbClr val="0000FF"/>
              </a:buClr>
            </a:pPr>
            <a:r>
              <a:rPr lang="tr-TR" sz="2800" dirty="0" smtClean="0">
                <a:latin typeface="Trebuchet MS" pitchFamily="34" charset="0"/>
                <a:sym typeface="Symbol"/>
              </a:rPr>
              <a:t>Bu elementler  dönüşüm sıcaklığını düşürürler</a:t>
            </a:r>
          </a:p>
          <a:p>
            <a:pPr marL="285750" indent="-285750">
              <a:buClr>
                <a:srgbClr val="0000FF"/>
              </a:buClr>
            </a:pPr>
            <a:r>
              <a:rPr lang="tr-TR" sz="2800" dirty="0" smtClean="0">
                <a:latin typeface="Trebuchet MS" pitchFamily="34" charset="0"/>
                <a:sym typeface="Symbol"/>
              </a:rPr>
              <a:t>ve daha yüksek konsantrasyonlarda tekrar</a:t>
            </a:r>
          </a:p>
          <a:p>
            <a:pPr marL="285750" indent="-285750">
              <a:buClr>
                <a:srgbClr val="0000FF"/>
              </a:buClr>
            </a:pPr>
            <a:r>
              <a:rPr lang="tr-TR" sz="2800" dirty="0" smtClean="0">
                <a:latin typeface="Trebuchet MS" pitchFamily="34" charset="0"/>
                <a:sym typeface="Symbol"/>
              </a:rPr>
              <a:t>yükseltirler.</a:t>
            </a:r>
          </a:p>
          <a:p>
            <a:pPr marL="285750" indent="-285750" rtl="0">
              <a:buClr>
                <a:srgbClr val="0000FF"/>
              </a:buClr>
            </a:pPr>
            <a:endParaRPr lang="tr-TR" sz="2800" dirty="0" smtClean="0">
              <a:latin typeface="Trebuchet MS" pitchFamily="34" charset="0"/>
              <a:sym typeface="Symbol"/>
            </a:endParaRPr>
          </a:p>
          <a:p>
            <a:pPr marL="285750" indent="-285750" rtl="0">
              <a:buClr>
                <a:srgbClr val="0000FF"/>
              </a:buClr>
            </a:pPr>
            <a:r>
              <a:rPr lang="tr-TR" sz="2800" dirty="0" smtClean="0">
                <a:latin typeface="Trebuchet MS" pitchFamily="34" charset="0"/>
                <a:sym typeface="Symbol"/>
              </a:rPr>
              <a:t>Bazı elementler ise nötr’dür: </a:t>
            </a:r>
          </a:p>
          <a:p>
            <a:pPr marL="285750" indent="-285750" rtl="0">
              <a:buClr>
                <a:srgbClr val="0000FF"/>
              </a:buClr>
            </a:pPr>
            <a:r>
              <a:rPr lang="tr-TR" sz="2800" dirty="0" err="1" smtClean="0">
                <a:latin typeface="Trebuchet MS" pitchFamily="34" charset="0"/>
                <a:sym typeface="Symbol"/>
              </a:rPr>
              <a:t>Zr</a:t>
            </a:r>
            <a:r>
              <a:rPr lang="tr-TR" sz="2800" dirty="0" smtClean="0">
                <a:latin typeface="Trebuchet MS" pitchFamily="34" charset="0"/>
                <a:sym typeface="Symbol"/>
              </a:rPr>
              <a:t>, </a:t>
            </a:r>
            <a:r>
              <a:rPr lang="tr-TR" sz="2800" dirty="0" err="1" smtClean="0">
                <a:latin typeface="Trebuchet MS" pitchFamily="34" charset="0"/>
                <a:sym typeface="Symbol"/>
              </a:rPr>
              <a:t>Hf</a:t>
            </a:r>
            <a:r>
              <a:rPr lang="tr-TR" sz="2800" dirty="0" smtClean="0">
                <a:latin typeface="Trebuchet MS" pitchFamily="34" charset="0"/>
                <a:sym typeface="Symbol"/>
              </a:rPr>
              <a:t> ve Sn</a:t>
            </a:r>
          </a:p>
        </p:txBody>
      </p:sp>
      <p:sp>
        <p:nvSpPr>
          <p:cNvPr id="8" name="Rectangle 7"/>
          <p:cNvSpPr/>
          <p:nvPr/>
        </p:nvSpPr>
        <p:spPr>
          <a:xfrm>
            <a:off x="2286000" y="2828836"/>
            <a:ext cx="4572000" cy="369332"/>
          </a:xfrm>
          <a:prstGeom prst="rect">
            <a:avLst/>
          </a:prstGeom>
        </p:spPr>
        <p:txBody>
          <a:bodyPr>
            <a:spAutoFit/>
          </a:bodyPr>
          <a:lstStyle/>
          <a:p>
            <a:r>
              <a:rPr lang="en-US" dirty="0" smtClean="0"/>
              <a:t>.</a:t>
            </a:r>
            <a:endParaRPr lang="fa-IR" dirty="0"/>
          </a:p>
        </p:txBody>
      </p:sp>
      <p:sp>
        <p:nvSpPr>
          <p:cNvPr id="9" name="8 Metin kutusu"/>
          <p:cNvSpPr txBox="1"/>
          <p:nvPr/>
        </p:nvSpPr>
        <p:spPr>
          <a:xfrm>
            <a:off x="251520" y="476672"/>
            <a:ext cx="792088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Alfa + beta alaşımları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16380041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528" y="1340768"/>
            <a:ext cx="8783960" cy="5262979"/>
          </a:xfrm>
          <a:prstGeom prst="rect">
            <a:avLst/>
          </a:prstGeom>
        </p:spPr>
        <p:txBody>
          <a:bodyPr wrap="square">
            <a:spAutoFit/>
          </a:bodyPr>
          <a:lstStyle/>
          <a:p>
            <a:pPr rtl="0">
              <a:buClr>
                <a:schemeClr val="bg2">
                  <a:lumMod val="50000"/>
                </a:schemeClr>
              </a:buClr>
            </a:pPr>
            <a:r>
              <a:rPr lang="el-GR" sz="2800" b="1" dirty="0" smtClean="0">
                <a:solidFill>
                  <a:srgbClr val="FF0000"/>
                </a:solidFill>
                <a:latin typeface="Trebuchet MS" pitchFamily="34" charset="0"/>
              </a:rPr>
              <a:t>β</a:t>
            </a:r>
            <a:r>
              <a:rPr lang="en-US" sz="2800" b="1" dirty="0" smtClean="0">
                <a:solidFill>
                  <a:srgbClr val="FF0000"/>
                </a:solidFill>
                <a:latin typeface="Trebuchet MS" pitchFamily="34" charset="0"/>
              </a:rPr>
              <a:t> </a:t>
            </a:r>
            <a:r>
              <a:rPr lang="tr-TR" sz="2800" b="1" dirty="0" smtClean="0">
                <a:solidFill>
                  <a:srgbClr val="FF0000"/>
                </a:solidFill>
                <a:latin typeface="Trebuchet MS" pitchFamily="34" charset="0"/>
              </a:rPr>
              <a:t>yapıcılar</a:t>
            </a:r>
          </a:p>
          <a:p>
            <a:pPr marL="457200" indent="-457200" rtl="0">
              <a:buClr>
                <a:schemeClr val="bg2">
                  <a:lumMod val="50000"/>
                </a:schemeClr>
              </a:buClr>
              <a:buFont typeface="Trebuchet MS" panose="020B0603020202020204" pitchFamily="34" charset="0"/>
              <a:buChar char="●"/>
            </a:pPr>
            <a:r>
              <a:rPr lang="tr-TR" sz="2800" dirty="0" smtClean="0">
                <a:latin typeface="Trebuchet MS" pitchFamily="34" charset="0"/>
                <a:sym typeface="Symbol"/>
              </a:rPr>
              <a:t> İçeren Ti alaşımlarına ısıl işlem uygulanabilir.</a:t>
            </a:r>
          </a:p>
          <a:p>
            <a:pPr marL="457200" indent="-457200" rtl="0">
              <a:buClr>
                <a:schemeClr val="bg2">
                  <a:lumMod val="50000"/>
                </a:schemeClr>
              </a:buClr>
              <a:buFont typeface="Trebuchet MS" panose="020B0603020202020204" pitchFamily="34" charset="0"/>
              <a:buChar char="●"/>
            </a:pPr>
            <a:r>
              <a:rPr lang="tr-TR" sz="2800" dirty="0" smtClean="0">
                <a:latin typeface="Trebuchet MS" pitchFamily="34" charset="0"/>
                <a:sym typeface="Symbol"/>
              </a:rPr>
              <a:t>Bütün  alaşımları az miktarda  yapıcı bir </a:t>
            </a:r>
            <a:r>
              <a:rPr lang="tr-TR" sz="2800" dirty="0" smtClean="0">
                <a:latin typeface="Trebuchet MS" pitchFamily="34" charset="0"/>
                <a:sym typeface="Symbol"/>
              </a:rPr>
              <a:t>element olan </a:t>
            </a:r>
            <a:r>
              <a:rPr lang="tr-TR" sz="2800" dirty="0" smtClean="0">
                <a:latin typeface="Trebuchet MS" pitchFamily="34" charset="0"/>
                <a:sym typeface="Symbol"/>
              </a:rPr>
              <a:t>Al içerirler.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sym typeface="Symbol"/>
              </a:rPr>
              <a:t>En  kararlı alaşımlar </a:t>
            </a:r>
            <a:r>
              <a:rPr lang="en-US" sz="2800" dirty="0" smtClean="0">
                <a:latin typeface="Trebuchet MS" pitchFamily="34" charset="0"/>
              </a:rPr>
              <a:t>Ti-3Al-8V-6Cr-4Mo-4Zr </a:t>
            </a:r>
            <a:r>
              <a:rPr lang="tr-TR" sz="2800" dirty="0" smtClean="0">
                <a:latin typeface="Trebuchet MS" pitchFamily="34" charset="0"/>
              </a:rPr>
              <a:t>ve</a:t>
            </a:r>
            <a:r>
              <a:rPr lang="en-US" sz="2800" dirty="0" smtClean="0">
                <a:latin typeface="Trebuchet MS" pitchFamily="34" charset="0"/>
              </a:rPr>
              <a:t> Ti</a:t>
            </a:r>
            <a:endParaRPr lang="tr-TR" sz="2800" dirty="0" smtClean="0">
              <a:latin typeface="Trebuchet MS" pitchFamily="34" charset="0"/>
            </a:endParaRPr>
          </a:p>
          <a:p>
            <a:pPr>
              <a:buClr>
                <a:schemeClr val="bg2">
                  <a:lumMod val="50000"/>
                </a:schemeClr>
              </a:buClr>
            </a:pPr>
            <a:r>
              <a:rPr lang="tr-TR" sz="2800" dirty="0">
                <a:latin typeface="Trebuchet MS" pitchFamily="34" charset="0"/>
              </a:rPr>
              <a:t> </a:t>
            </a:r>
            <a:r>
              <a:rPr lang="tr-TR" sz="2800" dirty="0" smtClean="0">
                <a:latin typeface="Trebuchet MS" pitchFamily="34" charset="0"/>
              </a:rPr>
              <a:t>   </a:t>
            </a:r>
            <a:r>
              <a:rPr lang="en-US" sz="2800" dirty="0" smtClean="0">
                <a:latin typeface="Trebuchet MS" pitchFamily="34" charset="0"/>
              </a:rPr>
              <a:t>15V-3Cr-3Al-3Sn</a:t>
            </a:r>
            <a:r>
              <a:rPr lang="tr-TR" sz="2800" dirty="0" smtClean="0">
                <a:latin typeface="Trebuchet MS" pitchFamily="34" charset="0"/>
              </a:rPr>
              <a:t> </a:t>
            </a:r>
            <a:r>
              <a:rPr lang="tr-TR" sz="2800" dirty="0" smtClean="0">
                <a:latin typeface="Trebuchet MS" pitchFamily="34" charset="0"/>
              </a:rPr>
              <a:t>alaşımlarıdır.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sym typeface="Symbol"/>
              </a:rPr>
              <a:t> Alaşımları çok yüksek şekil verilebilirlik</a:t>
            </a:r>
          </a:p>
          <a:p>
            <a:pPr>
              <a:buClr>
                <a:schemeClr val="bg2">
                  <a:lumMod val="50000"/>
                </a:schemeClr>
              </a:buClr>
            </a:pPr>
            <a:r>
              <a:rPr lang="tr-TR" sz="2800" dirty="0">
                <a:latin typeface="Trebuchet MS" pitchFamily="34" charset="0"/>
                <a:sym typeface="Symbol"/>
              </a:rPr>
              <a:t> </a:t>
            </a:r>
            <a:r>
              <a:rPr lang="tr-TR" sz="2800" dirty="0" smtClean="0">
                <a:latin typeface="Trebuchet MS" pitchFamily="34" charset="0"/>
                <a:sym typeface="Symbol"/>
              </a:rPr>
              <a:t>   </a:t>
            </a:r>
            <a:r>
              <a:rPr lang="tr-TR" sz="2800" dirty="0" smtClean="0">
                <a:latin typeface="Trebuchet MS" pitchFamily="34" charset="0"/>
                <a:sym typeface="Symbol"/>
              </a:rPr>
              <a:t>özelliğindedir</a:t>
            </a:r>
            <a:r>
              <a:rPr lang="tr-TR" sz="2800" dirty="0" smtClean="0">
                <a:latin typeface="Trebuchet MS" pitchFamily="34" charset="0"/>
                <a:sym typeface="Symbol"/>
              </a:rPr>
              <a:t>.</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sym typeface="Symbol"/>
              </a:rPr>
              <a:t> </a:t>
            </a:r>
            <a:r>
              <a:rPr lang="tr-TR" sz="2800" b="1" dirty="0" smtClean="0">
                <a:latin typeface="Trebuchet MS" pitchFamily="34" charset="0"/>
                <a:sym typeface="Symbol"/>
              </a:rPr>
              <a:t>Düşük sıcaklık uygulamaları için uygun değildir</a:t>
            </a:r>
            <a:r>
              <a:rPr lang="tr-TR" sz="2800" dirty="0" smtClean="0">
                <a:latin typeface="Trebuchet MS" pitchFamily="34" charset="0"/>
                <a:sym typeface="Symbol"/>
              </a:rPr>
              <a:t>.</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sym typeface="Symbol"/>
              </a:rPr>
              <a:t> Alaşımları ise </a:t>
            </a:r>
            <a:r>
              <a:rPr lang="tr-TR" sz="2800" b="1" dirty="0" err="1" smtClean="0">
                <a:latin typeface="Trebuchet MS" pitchFamily="34" charset="0"/>
                <a:sym typeface="Symbol"/>
              </a:rPr>
              <a:t>krojenik</a:t>
            </a:r>
            <a:r>
              <a:rPr lang="tr-TR" sz="2800" b="1" dirty="0" smtClean="0">
                <a:latin typeface="Trebuchet MS" pitchFamily="34" charset="0"/>
                <a:sym typeface="Symbol"/>
              </a:rPr>
              <a:t> uygulamalara aday</a:t>
            </a:r>
          </a:p>
          <a:p>
            <a:pPr>
              <a:buClr>
                <a:schemeClr val="bg2">
                  <a:lumMod val="50000"/>
                </a:schemeClr>
              </a:buClr>
            </a:pPr>
            <a:r>
              <a:rPr lang="tr-TR" sz="2800" dirty="0">
                <a:latin typeface="Trebuchet MS" pitchFamily="34" charset="0"/>
                <a:sym typeface="Symbol"/>
              </a:rPr>
              <a:t> </a:t>
            </a:r>
            <a:r>
              <a:rPr lang="tr-TR" sz="2800" dirty="0" smtClean="0">
                <a:latin typeface="Trebuchet MS" pitchFamily="34" charset="0"/>
                <a:sym typeface="Symbol"/>
              </a:rPr>
              <a:t>   </a:t>
            </a:r>
            <a:r>
              <a:rPr lang="tr-TR" sz="2800" dirty="0" smtClean="0">
                <a:latin typeface="Trebuchet MS" pitchFamily="34" charset="0"/>
                <a:sym typeface="Symbol"/>
              </a:rPr>
              <a:t>malzemelerdir</a:t>
            </a:r>
            <a:r>
              <a:rPr lang="tr-TR" sz="2800" dirty="0" smtClean="0">
                <a:latin typeface="Trebuchet MS" pitchFamily="34" charset="0"/>
                <a:sym typeface="Symbol"/>
              </a:rPr>
              <a:t>.</a:t>
            </a:r>
          </a:p>
        </p:txBody>
      </p:sp>
      <p:sp>
        <p:nvSpPr>
          <p:cNvPr id="8" name="Rectangle 7"/>
          <p:cNvSpPr/>
          <p:nvPr/>
        </p:nvSpPr>
        <p:spPr>
          <a:xfrm>
            <a:off x="2286000" y="2828836"/>
            <a:ext cx="4572000" cy="369332"/>
          </a:xfrm>
          <a:prstGeom prst="rect">
            <a:avLst/>
          </a:prstGeom>
        </p:spPr>
        <p:txBody>
          <a:bodyPr>
            <a:spAutoFit/>
          </a:bodyPr>
          <a:lstStyle/>
          <a:p>
            <a:r>
              <a:rPr lang="en-US" dirty="0" smtClean="0"/>
              <a:t>.</a:t>
            </a:r>
            <a:endParaRPr lang="fa-IR" dirty="0"/>
          </a:p>
        </p:txBody>
      </p:sp>
      <p:sp>
        <p:nvSpPr>
          <p:cNvPr id="9" name="8 Metin kutusu"/>
          <p:cNvSpPr txBox="1"/>
          <p:nvPr/>
        </p:nvSpPr>
        <p:spPr>
          <a:xfrm>
            <a:off x="251520" y="476672"/>
            <a:ext cx="792088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Alfa + beta alaşımları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16380041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1880" y="1415673"/>
            <a:ext cx="8610600" cy="5262979"/>
          </a:xfrm>
          <a:prstGeom prst="rect">
            <a:avLst/>
          </a:prstGeom>
        </p:spPr>
        <p:txBody>
          <a:bodyPr wrap="square">
            <a:spAutoFit/>
          </a:bodyPr>
          <a:lstStyle/>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rPr>
              <a:t>Oda sıcaklığında </a:t>
            </a:r>
            <a:r>
              <a:rPr lang="el-GR" sz="2400" dirty="0" smtClean="0">
                <a:latin typeface="Trebuchet MS" pitchFamily="34" charset="0"/>
              </a:rPr>
              <a:t>α</a:t>
            </a:r>
            <a:r>
              <a:rPr lang="tr-TR" sz="2400" dirty="0" smtClean="0">
                <a:latin typeface="Trebuchet MS" pitchFamily="34" charset="0"/>
              </a:rPr>
              <a:t> ve </a:t>
            </a:r>
            <a:r>
              <a:rPr lang="el-GR" sz="2400" dirty="0" smtClean="0">
                <a:latin typeface="Trebuchet MS" pitchFamily="34" charset="0"/>
              </a:rPr>
              <a:t>β</a:t>
            </a:r>
            <a:r>
              <a:rPr lang="en-US" sz="2400" dirty="0" smtClean="0">
                <a:latin typeface="Trebuchet MS" pitchFamily="34" charset="0"/>
              </a:rPr>
              <a:t> </a:t>
            </a:r>
            <a:r>
              <a:rPr lang="tr-TR" sz="2400" dirty="0" smtClean="0">
                <a:latin typeface="Trebuchet MS" pitchFamily="34" charset="0"/>
              </a:rPr>
              <a:t>fazı bir arada bulunur.</a:t>
            </a:r>
          </a:p>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rPr>
              <a:t>Oda sıcaklığında %10-50 kadar </a:t>
            </a:r>
            <a:r>
              <a:rPr lang="tr-TR" sz="2400" dirty="0" smtClean="0">
                <a:latin typeface="Trebuchet MS" pitchFamily="34" charset="0"/>
                <a:sym typeface="Symbol"/>
              </a:rPr>
              <a:t> yapıcı elementler içerir.</a:t>
            </a:r>
          </a:p>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sym typeface="Symbol"/>
              </a:rPr>
              <a:t>%20’den daha fazla  yapıcı içerdiklerinde </a:t>
            </a:r>
            <a:r>
              <a:rPr lang="tr-TR" sz="2400" dirty="0" err="1" smtClean="0">
                <a:latin typeface="Trebuchet MS" pitchFamily="34" charset="0"/>
                <a:sym typeface="Symbol"/>
              </a:rPr>
              <a:t>kaynaklanabilirlik</a:t>
            </a:r>
            <a:r>
              <a:rPr lang="tr-TR" sz="2400" dirty="0" smtClean="0">
                <a:latin typeface="Trebuchet MS" pitchFamily="34" charset="0"/>
                <a:sym typeface="Symbol"/>
              </a:rPr>
              <a:t> azalır</a:t>
            </a:r>
            <a:r>
              <a:rPr lang="tr-TR" sz="2400" dirty="0" smtClean="0">
                <a:latin typeface="Trebuchet MS" pitchFamily="34" charset="0"/>
                <a:sym typeface="Symbol"/>
              </a:rPr>
              <a:t>. Çünkü hızlı soğutma sonrasında  HCP </a:t>
            </a:r>
            <a:r>
              <a:rPr lang="tr-TR" sz="2400" dirty="0" err="1" smtClean="0">
                <a:latin typeface="Trebuchet MS" pitchFamily="34" charset="0"/>
                <a:sym typeface="Symbol"/>
              </a:rPr>
              <a:t>martensite</a:t>
            </a:r>
            <a:r>
              <a:rPr lang="tr-TR" sz="2400" dirty="0" smtClean="0">
                <a:latin typeface="Trebuchet MS" pitchFamily="34" charset="0"/>
                <a:sym typeface="Symbol"/>
              </a:rPr>
              <a:t> dönüşür</a:t>
            </a:r>
            <a:r>
              <a:rPr lang="tr-TR" sz="2400" dirty="0" smtClean="0">
                <a:latin typeface="Trebuchet MS" pitchFamily="34" charset="0"/>
                <a:sym typeface="Symbol"/>
              </a:rPr>
              <a:t>.</a:t>
            </a:r>
          </a:p>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sym typeface="Symbol"/>
              </a:rPr>
              <a:t>Bu alaşımlara katı eriyik sertleşmesi sağladığı için -yapıcı </a:t>
            </a:r>
            <a:r>
              <a:rPr lang="tr-TR" sz="2400" dirty="0" smtClean="0">
                <a:latin typeface="Trebuchet MS" pitchFamily="34" charset="0"/>
                <a:sym typeface="Symbol"/>
              </a:rPr>
              <a:t>Al ilave </a:t>
            </a:r>
            <a:r>
              <a:rPr lang="tr-TR" sz="2400" dirty="0" smtClean="0">
                <a:latin typeface="Trebuchet MS" pitchFamily="34" charset="0"/>
                <a:sym typeface="Symbol"/>
              </a:rPr>
              <a:t>edilir.</a:t>
            </a:r>
          </a:p>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sym typeface="Symbol"/>
              </a:rPr>
              <a:t>V </a:t>
            </a:r>
            <a:r>
              <a:rPr lang="tr-TR" sz="2400" dirty="0" err="1" smtClean="0">
                <a:latin typeface="Trebuchet MS" pitchFamily="34" charset="0"/>
                <a:sym typeface="Symbol"/>
              </a:rPr>
              <a:t>sünek</a:t>
            </a:r>
            <a:r>
              <a:rPr lang="tr-TR" sz="2400" dirty="0" smtClean="0">
                <a:latin typeface="Trebuchet MS" pitchFamily="34" charset="0"/>
                <a:sym typeface="Symbol"/>
              </a:rPr>
              <a:t>  fazını </a:t>
            </a:r>
            <a:r>
              <a:rPr lang="tr-TR" sz="2400" dirty="0" smtClean="0">
                <a:latin typeface="Trebuchet MS" pitchFamily="34" charset="0"/>
              </a:rPr>
              <a:t>kararlı kılar ve sıcak deformasyon </a:t>
            </a:r>
            <a:r>
              <a:rPr lang="tr-TR" sz="2400" dirty="0" smtClean="0">
                <a:latin typeface="Trebuchet MS" pitchFamily="34" charset="0"/>
              </a:rPr>
              <a:t>kabiliyeti kazandırır</a:t>
            </a:r>
            <a:r>
              <a:rPr lang="tr-TR" sz="2400" dirty="0" smtClean="0">
                <a:latin typeface="Trebuchet MS" pitchFamily="34" charset="0"/>
              </a:rPr>
              <a:t>.</a:t>
            </a:r>
          </a:p>
          <a:p>
            <a:pPr marL="342900" indent="-342900">
              <a:buClr>
                <a:schemeClr val="bg2">
                  <a:lumMod val="50000"/>
                </a:schemeClr>
              </a:buClr>
              <a:buFont typeface="Trebuchet MS" panose="020B0603020202020204" pitchFamily="34" charset="0"/>
              <a:buChar char="●"/>
            </a:pPr>
            <a:r>
              <a:rPr lang="tr-TR" sz="2400" b="1" dirty="0" smtClean="0">
                <a:solidFill>
                  <a:srgbClr val="FF0000"/>
                </a:solidFill>
                <a:latin typeface="Trebuchet MS" pitchFamily="34" charset="0"/>
                <a:sym typeface="Symbol"/>
              </a:rPr>
              <a:t>En önemli + alaşımı Ti-6Al-4V alaşımıdır.</a:t>
            </a:r>
          </a:p>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sym typeface="Symbol"/>
              </a:rPr>
              <a:t>Yüksek mukavemetli + alaşımları arasında </a:t>
            </a:r>
            <a:r>
              <a:rPr lang="en-US" sz="2400" dirty="0" smtClean="0">
                <a:latin typeface="Trebuchet MS" pitchFamily="34" charset="0"/>
              </a:rPr>
              <a:t>Ti-6Al-6V-2Sn </a:t>
            </a:r>
            <a:r>
              <a:rPr lang="tr-TR" sz="2400" dirty="0" smtClean="0">
                <a:latin typeface="Trebuchet MS" pitchFamily="34" charset="0"/>
              </a:rPr>
              <a:t>ve </a:t>
            </a:r>
            <a:r>
              <a:rPr lang="en-US" sz="2400" dirty="0" smtClean="0">
                <a:latin typeface="Trebuchet MS" pitchFamily="34" charset="0"/>
              </a:rPr>
              <a:t>Ti-6Al-2Sn-4Zr-6Mo</a:t>
            </a:r>
            <a:r>
              <a:rPr lang="tr-TR" sz="2400" dirty="0" smtClean="0">
                <a:latin typeface="Trebuchet MS" pitchFamily="34" charset="0"/>
              </a:rPr>
              <a:t> </a:t>
            </a:r>
            <a:r>
              <a:rPr lang="tr-TR" sz="2400" dirty="0" smtClean="0">
                <a:latin typeface="Trebuchet MS" pitchFamily="34" charset="0"/>
              </a:rPr>
              <a:t>sayılabilir. Bu alaşımlar </a:t>
            </a:r>
            <a:r>
              <a:rPr lang="tr-TR" sz="2400" dirty="0" smtClean="0">
                <a:latin typeface="Trebuchet MS" pitchFamily="34" charset="0"/>
                <a:sym typeface="Symbol"/>
              </a:rPr>
              <a:t>Ti-6Al-4V’dan daha </a:t>
            </a:r>
            <a:r>
              <a:rPr lang="tr-TR" sz="2400" dirty="0" smtClean="0">
                <a:latin typeface="Trebuchet MS" pitchFamily="34" charset="0"/>
                <a:sym typeface="Symbol"/>
              </a:rPr>
              <a:t>mukavemetlidir ve daha kolay ısıl işlem uygulanabilir.</a:t>
            </a:r>
          </a:p>
        </p:txBody>
      </p:sp>
      <p:sp>
        <p:nvSpPr>
          <p:cNvPr id="4" name="3 Metin kutusu"/>
          <p:cNvSpPr txBox="1"/>
          <p:nvPr/>
        </p:nvSpPr>
        <p:spPr>
          <a:xfrm>
            <a:off x="251520" y="476672"/>
            <a:ext cx="792088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Alfa + beta alaşımları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13862080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l="59632" t="32028" r="24954" b="35987"/>
          <a:stretch>
            <a:fillRect/>
          </a:stretch>
        </p:blipFill>
        <p:spPr bwMode="auto">
          <a:xfrm>
            <a:off x="5868144" y="3413618"/>
            <a:ext cx="2952328" cy="3444382"/>
          </a:xfrm>
          <a:prstGeom prst="rect">
            <a:avLst/>
          </a:prstGeom>
          <a:noFill/>
          <a:ln w="9525">
            <a:noFill/>
            <a:miter lim="800000"/>
            <a:headEnd/>
            <a:tailEnd/>
          </a:ln>
        </p:spPr>
      </p:pic>
      <p:sp>
        <p:nvSpPr>
          <p:cNvPr id="4" name="3 Metin kutusu"/>
          <p:cNvSpPr txBox="1"/>
          <p:nvPr/>
        </p:nvSpPr>
        <p:spPr>
          <a:xfrm>
            <a:off x="251520" y="1052736"/>
            <a:ext cx="8784976" cy="4678204"/>
          </a:xfrm>
          <a:prstGeom prst="rect">
            <a:avLst/>
          </a:prstGeom>
          <a:noFill/>
        </p:spPr>
        <p:txBody>
          <a:bodyPr wrap="square" rtlCol="0">
            <a:spAutoFit/>
          </a:bodyPr>
          <a:lstStyle/>
          <a:p>
            <a:pPr marL="285750" indent="-285750" algn="just">
              <a:buClr>
                <a:srgbClr val="0000FF"/>
              </a:buClr>
            </a:pPr>
            <a:r>
              <a:rPr lang="tr-TR" sz="2400" dirty="0" smtClean="0">
                <a:latin typeface="Trebuchet MS" pitchFamily="34" charset="0"/>
                <a:sym typeface="Symbol"/>
              </a:rPr>
              <a:t>Orta-Yüksek </a:t>
            </a:r>
            <a:r>
              <a:rPr lang="tr-TR" sz="2400" dirty="0" smtClean="0">
                <a:latin typeface="Trebuchet MS" pitchFamily="34" charset="0"/>
                <a:sym typeface="Symbol"/>
              </a:rPr>
              <a:t>mukavemet</a:t>
            </a:r>
            <a:endParaRPr lang="tr-TR" sz="2400" dirty="0" smtClean="0">
              <a:latin typeface="Trebuchet MS" pitchFamily="34" charset="0"/>
              <a:sym typeface="Symbol"/>
            </a:endParaRPr>
          </a:p>
          <a:p>
            <a:pPr marL="285750" indent="-285750" algn="just">
              <a:buClr>
                <a:srgbClr val="0000FF"/>
              </a:buClr>
            </a:pPr>
            <a:r>
              <a:rPr lang="tr-TR" sz="2400" dirty="0" smtClean="0">
                <a:latin typeface="Trebuchet MS" pitchFamily="34" charset="0"/>
                <a:sym typeface="Symbol"/>
              </a:rPr>
              <a:t>Yorulma </a:t>
            </a:r>
            <a:r>
              <a:rPr lang="tr-TR" sz="2400" dirty="0" smtClean="0">
                <a:latin typeface="Trebuchet MS" pitchFamily="34" charset="0"/>
                <a:sym typeface="Symbol"/>
              </a:rPr>
              <a:t>direnci</a:t>
            </a:r>
            <a:endParaRPr lang="tr-TR" sz="2400" dirty="0" smtClean="0">
              <a:latin typeface="Trebuchet MS" pitchFamily="34" charset="0"/>
              <a:sym typeface="Symbol"/>
            </a:endParaRPr>
          </a:p>
          <a:p>
            <a:pPr marL="285750" indent="-285750" algn="just">
              <a:buClr>
                <a:srgbClr val="0000FF"/>
              </a:buClr>
            </a:pPr>
            <a:r>
              <a:rPr lang="tr-TR" sz="2400" dirty="0" smtClean="0">
                <a:latin typeface="Trebuchet MS" pitchFamily="34" charset="0"/>
                <a:sym typeface="Symbol"/>
              </a:rPr>
              <a:t>Sıcak deformasyon </a:t>
            </a:r>
            <a:r>
              <a:rPr lang="tr-TR" sz="2400" dirty="0" smtClean="0">
                <a:latin typeface="Trebuchet MS" pitchFamily="34" charset="0"/>
                <a:sym typeface="Symbol"/>
              </a:rPr>
              <a:t>kapasitesi </a:t>
            </a:r>
            <a:endParaRPr lang="tr-TR" sz="2400" dirty="0" smtClean="0">
              <a:latin typeface="Trebuchet MS" pitchFamily="34" charset="0"/>
              <a:sym typeface="Symbol"/>
            </a:endParaRPr>
          </a:p>
          <a:p>
            <a:pPr marL="285750" indent="-285750" algn="just">
              <a:buClr>
                <a:srgbClr val="0000FF"/>
              </a:buClr>
            </a:pPr>
            <a:r>
              <a:rPr lang="tr-TR" sz="2400" dirty="0" smtClean="0">
                <a:latin typeface="Trebuchet MS" pitchFamily="34" charset="0"/>
                <a:sym typeface="Symbol"/>
              </a:rPr>
              <a:t>425C’ye kadar sürünme </a:t>
            </a:r>
            <a:r>
              <a:rPr lang="tr-TR" sz="2400" dirty="0" smtClean="0">
                <a:latin typeface="Trebuchet MS" pitchFamily="34" charset="0"/>
                <a:sym typeface="Symbol"/>
              </a:rPr>
              <a:t>dayanımı</a:t>
            </a:r>
          </a:p>
          <a:p>
            <a:pPr algn="just">
              <a:spcBef>
                <a:spcPts val="1200"/>
              </a:spcBef>
              <a:buClr>
                <a:srgbClr val="0000FF"/>
              </a:buClr>
            </a:pPr>
            <a:r>
              <a:rPr lang="tr-TR" sz="2400" dirty="0" smtClean="0">
                <a:latin typeface="Trebuchet MS" pitchFamily="34" charset="0"/>
                <a:sym typeface="Symbol"/>
              </a:rPr>
              <a:t> veya </a:t>
            </a:r>
            <a:r>
              <a:rPr lang="tr-TR" sz="2400" dirty="0" smtClean="0">
                <a:latin typeface="Trebuchet MS" pitchFamily="34" charset="0"/>
                <a:sym typeface="Symbol"/>
              </a:rPr>
              <a:t>+ </a:t>
            </a:r>
            <a:r>
              <a:rPr lang="tr-TR" sz="2400" dirty="0" smtClean="0">
                <a:latin typeface="Trebuchet MS" pitchFamily="34" charset="0"/>
                <a:sym typeface="Symbol"/>
              </a:rPr>
              <a:t>faz bölgelerinden </a:t>
            </a:r>
            <a:r>
              <a:rPr lang="tr-TR" sz="2400" dirty="0" smtClean="0">
                <a:latin typeface="Trebuchet MS" pitchFamily="34" charset="0"/>
                <a:sym typeface="Symbol"/>
              </a:rPr>
              <a:t>hızlı soğutmadan sonra </a:t>
            </a:r>
            <a:r>
              <a:rPr lang="tr-TR" sz="2400" dirty="0" smtClean="0">
                <a:latin typeface="Trebuchet MS" pitchFamily="34" charset="0"/>
                <a:sym typeface="Symbol"/>
              </a:rPr>
              <a:t>oda</a:t>
            </a:r>
          </a:p>
          <a:p>
            <a:pPr algn="just">
              <a:buClr>
                <a:srgbClr val="0000FF"/>
              </a:buClr>
            </a:pPr>
            <a:r>
              <a:rPr lang="tr-TR" sz="2400" dirty="0" smtClean="0">
                <a:latin typeface="Trebuchet MS" pitchFamily="34" charset="0"/>
                <a:sym typeface="Symbol"/>
              </a:rPr>
              <a:t>sıcaklığında </a:t>
            </a:r>
            <a:r>
              <a:rPr lang="tr-TR" sz="2400" dirty="0" smtClean="0">
                <a:latin typeface="Trebuchet MS" pitchFamily="34" charset="0"/>
                <a:sym typeface="Symbol"/>
              </a:rPr>
              <a:t> </a:t>
            </a:r>
            <a:r>
              <a:rPr lang="tr-TR" sz="2400" dirty="0" smtClean="0">
                <a:latin typeface="Trebuchet MS" pitchFamily="34" charset="0"/>
                <a:sym typeface="Symbol"/>
              </a:rPr>
              <a:t>fazı kalması </a:t>
            </a:r>
            <a:r>
              <a:rPr lang="tr-TR" sz="2400" dirty="0" smtClean="0">
                <a:latin typeface="Trebuchet MS" pitchFamily="34" charset="0"/>
                <a:sym typeface="Symbol"/>
              </a:rPr>
              <a:t>için </a:t>
            </a:r>
            <a:r>
              <a:rPr lang="tr-TR" sz="2400" dirty="0" smtClean="0">
                <a:latin typeface="Trebuchet MS" pitchFamily="34" charset="0"/>
                <a:sym typeface="Symbol"/>
              </a:rPr>
              <a:t>%</a:t>
            </a:r>
            <a:r>
              <a:rPr lang="tr-TR" sz="2400" dirty="0" smtClean="0">
                <a:latin typeface="Trebuchet MS" pitchFamily="34" charset="0"/>
                <a:sym typeface="Symbol"/>
              </a:rPr>
              <a:t>4-6 kadar  yapıcı ilave edilir.</a:t>
            </a:r>
          </a:p>
          <a:p>
            <a:pPr>
              <a:buFont typeface="Symbol" pitchFamily="18" charset="2"/>
              <a:buChar char="a"/>
            </a:pPr>
            <a:r>
              <a:rPr lang="tr-TR" sz="2400" dirty="0" smtClean="0">
                <a:latin typeface="Trebuchet MS" pitchFamily="34" charset="0"/>
                <a:sym typeface="Symbol"/>
              </a:rPr>
              <a:t> Alaşımlarına göre daha yüksek </a:t>
            </a:r>
          </a:p>
          <a:p>
            <a:r>
              <a:rPr lang="tr-TR" sz="2400" dirty="0" smtClean="0">
                <a:latin typeface="Trebuchet MS" pitchFamily="34" charset="0"/>
                <a:sym typeface="Symbol"/>
              </a:rPr>
              <a:t>mukavemet ve </a:t>
            </a:r>
            <a:r>
              <a:rPr lang="tr-TR" sz="2400" dirty="0" err="1" smtClean="0">
                <a:latin typeface="Trebuchet MS" pitchFamily="34" charset="0"/>
                <a:sym typeface="Symbol"/>
              </a:rPr>
              <a:t>sünekliğe</a:t>
            </a:r>
            <a:r>
              <a:rPr lang="tr-TR" sz="2400" dirty="0" smtClean="0">
                <a:latin typeface="Trebuchet MS" pitchFamily="34" charset="0"/>
                <a:sym typeface="Symbol"/>
              </a:rPr>
              <a:t> sahiptirler.</a:t>
            </a:r>
          </a:p>
          <a:p>
            <a:r>
              <a:rPr lang="tr-TR" sz="2400" dirty="0" smtClean="0">
                <a:latin typeface="Trebuchet MS" pitchFamily="34" charset="0"/>
                <a:sym typeface="Symbol"/>
              </a:rPr>
              <a:t>Kolay şekil verilebilir</a:t>
            </a:r>
          </a:p>
          <a:p>
            <a:r>
              <a:rPr lang="tr-TR" sz="2400" dirty="0" smtClean="0">
                <a:latin typeface="Trebuchet MS" pitchFamily="34" charset="0"/>
                <a:sym typeface="Symbol"/>
              </a:rPr>
              <a:t>Isıl işlem uygulanabilir</a:t>
            </a:r>
          </a:p>
          <a:p>
            <a:r>
              <a:rPr lang="tr-TR" sz="2400" dirty="0" smtClean="0">
                <a:latin typeface="Trebuchet MS" pitchFamily="34" charset="0"/>
                <a:sym typeface="Symbol"/>
              </a:rPr>
              <a:t>En popüler alaşım: </a:t>
            </a:r>
          </a:p>
          <a:p>
            <a:r>
              <a:rPr lang="tr-TR" sz="2400" dirty="0" smtClean="0">
                <a:latin typeface="Trebuchet MS" pitchFamily="34" charset="0"/>
                <a:sym typeface="Symbol"/>
              </a:rPr>
              <a:t>Ti-6Al-4V</a:t>
            </a:r>
            <a:endParaRPr lang="tr-TR" sz="2400" dirty="0">
              <a:latin typeface="Trebuchet MS" pitchFamily="34" charset="0"/>
            </a:endParaRPr>
          </a:p>
        </p:txBody>
      </p:sp>
      <p:pic>
        <p:nvPicPr>
          <p:cNvPr id="5" name="Picture 2"/>
          <p:cNvPicPr>
            <a:picLocks noChangeAspect="1" noChangeArrowheads="1"/>
          </p:cNvPicPr>
          <p:nvPr/>
        </p:nvPicPr>
        <p:blipFill>
          <a:blip r:embed="rId2" cstate="print"/>
          <a:srcRect l="26551" t="61729" r="59791" b="16567"/>
          <a:stretch>
            <a:fillRect/>
          </a:stretch>
        </p:blipFill>
        <p:spPr bwMode="auto">
          <a:xfrm>
            <a:off x="3599892" y="4872433"/>
            <a:ext cx="2088232" cy="1865662"/>
          </a:xfrm>
          <a:prstGeom prst="rect">
            <a:avLst/>
          </a:prstGeom>
          <a:noFill/>
          <a:ln w="9525">
            <a:noFill/>
            <a:miter lim="800000"/>
            <a:headEnd/>
            <a:tailEnd/>
          </a:ln>
        </p:spPr>
      </p:pic>
      <p:sp>
        <p:nvSpPr>
          <p:cNvPr id="6" name="5 Metin kutusu"/>
          <p:cNvSpPr txBox="1"/>
          <p:nvPr/>
        </p:nvSpPr>
        <p:spPr>
          <a:xfrm>
            <a:off x="467544" y="5805264"/>
            <a:ext cx="2592288" cy="830997"/>
          </a:xfrm>
          <a:prstGeom prst="rect">
            <a:avLst/>
          </a:prstGeom>
          <a:noFill/>
        </p:spPr>
        <p:txBody>
          <a:bodyPr wrap="square" rtlCol="0">
            <a:spAutoFit/>
          </a:bodyPr>
          <a:lstStyle/>
          <a:p>
            <a:r>
              <a:rPr lang="tr-TR" sz="2400" dirty="0" smtClean="0">
                <a:latin typeface="Trebuchet MS" pitchFamily="34" charset="0"/>
              </a:rPr>
              <a:t>Dövme Ti-6Al-4V kanatları</a:t>
            </a:r>
            <a:endParaRPr lang="tr-TR" sz="2400" dirty="0">
              <a:latin typeface="Trebuchet MS" pitchFamily="34" charset="0"/>
            </a:endParaRPr>
          </a:p>
        </p:txBody>
      </p:sp>
      <p:sp>
        <p:nvSpPr>
          <p:cNvPr id="8" name="3 Metin kutusu"/>
          <p:cNvSpPr txBox="1"/>
          <p:nvPr/>
        </p:nvSpPr>
        <p:spPr>
          <a:xfrm>
            <a:off x="251520" y="476672"/>
            <a:ext cx="792088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Alfa + beta alaşımları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681062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395536" y="1333212"/>
            <a:ext cx="8496944" cy="5262979"/>
          </a:xfrm>
          <a:prstGeom prst="rect">
            <a:avLst/>
          </a:prstGeom>
          <a:noFill/>
        </p:spPr>
        <p:txBody>
          <a:bodyPr wrap="square" rtlCol="0">
            <a:spAutoFit/>
          </a:bodyPr>
          <a:lstStyle/>
          <a:p>
            <a:pPr>
              <a:buFont typeface="Symbol"/>
              <a:buChar char="a"/>
            </a:pPr>
            <a:r>
              <a:rPr lang="tr-TR" sz="2800" dirty="0" smtClean="0">
                <a:latin typeface="Trebuchet MS" pitchFamily="34" charset="0"/>
                <a:sym typeface="Symbol"/>
              </a:rPr>
              <a:t> Alaşımlarının mukavemeti Ti</a:t>
            </a:r>
            <a:r>
              <a:rPr lang="tr-TR" sz="2800" baseline="-25000" dirty="0" smtClean="0">
                <a:latin typeface="Trebuchet MS" pitchFamily="34" charset="0"/>
                <a:sym typeface="Symbol"/>
              </a:rPr>
              <a:t>3</a:t>
            </a:r>
            <a:r>
              <a:rPr lang="tr-TR" sz="2800" dirty="0" smtClean="0">
                <a:latin typeface="Trebuchet MS" pitchFamily="34" charset="0"/>
                <a:sym typeface="Symbol"/>
              </a:rPr>
              <a:t>Al oluşumu riski ve </a:t>
            </a:r>
            <a:r>
              <a:rPr lang="tr-TR" sz="2800" dirty="0" err="1" smtClean="0">
                <a:latin typeface="Trebuchet MS" pitchFamily="34" charset="0"/>
                <a:sym typeface="Symbol"/>
              </a:rPr>
              <a:t>yeralan</a:t>
            </a:r>
            <a:r>
              <a:rPr lang="tr-TR" sz="2800" dirty="0" smtClean="0">
                <a:latin typeface="Trebuchet MS" pitchFamily="34" charset="0"/>
                <a:sym typeface="Symbol"/>
              </a:rPr>
              <a:t> elementlerinin sertleştirme kapasitesi sınırlı olduğu için fazla arttırılamaz.</a:t>
            </a:r>
          </a:p>
          <a:p>
            <a:pPr>
              <a:buFont typeface="Symbol"/>
              <a:buChar char="a"/>
            </a:pPr>
            <a:r>
              <a:rPr lang="tr-TR" sz="2800" dirty="0" smtClean="0">
                <a:latin typeface="Trebuchet MS" pitchFamily="34" charset="0"/>
                <a:sym typeface="Symbol"/>
              </a:rPr>
              <a:t>+  alaşımlarında ise, </a:t>
            </a:r>
          </a:p>
          <a:p>
            <a:r>
              <a:rPr lang="tr-TR" sz="2800" dirty="0" smtClean="0">
                <a:latin typeface="Trebuchet MS" pitchFamily="34" charset="0"/>
                <a:sym typeface="Symbol"/>
              </a:rPr>
              <a:t>	katı eriyik sertleşmesi, </a:t>
            </a:r>
          </a:p>
          <a:p>
            <a:r>
              <a:rPr lang="tr-TR" sz="2800" dirty="0" smtClean="0">
                <a:latin typeface="Trebuchet MS" pitchFamily="34" charset="0"/>
                <a:sym typeface="Symbol"/>
              </a:rPr>
              <a:t>	tane boyutu küçültmesi, ve </a:t>
            </a:r>
          </a:p>
          <a:p>
            <a:r>
              <a:rPr lang="tr-TR" sz="2800" dirty="0" smtClean="0">
                <a:latin typeface="Trebuchet MS" pitchFamily="34" charset="0"/>
                <a:sym typeface="Symbol"/>
              </a:rPr>
              <a:t>	</a:t>
            </a:r>
            <a:r>
              <a:rPr lang="tr-TR" sz="2800" dirty="0" err="1" smtClean="0">
                <a:latin typeface="Trebuchet MS" pitchFamily="34" charset="0"/>
                <a:sym typeface="Symbol"/>
              </a:rPr>
              <a:t>martensitik</a:t>
            </a:r>
            <a:r>
              <a:rPr lang="tr-TR" sz="2800" dirty="0" smtClean="0">
                <a:latin typeface="Trebuchet MS" pitchFamily="34" charset="0"/>
                <a:sym typeface="Symbol"/>
              </a:rPr>
              <a:t> dönüşümle: ikinci bir faz  						çökelme sertleşmesi</a:t>
            </a:r>
          </a:p>
          <a:p>
            <a:r>
              <a:rPr lang="tr-TR" sz="2800" dirty="0" smtClean="0">
                <a:latin typeface="Trebuchet MS" pitchFamily="34" charset="0"/>
                <a:sym typeface="Symbol"/>
              </a:rPr>
              <a:t> +  alaşımlarında çökelme sertleşmesi ikinci fazın oranı daha yüksek olduğu için daha etkindir. </a:t>
            </a:r>
          </a:p>
          <a:p>
            <a:r>
              <a:rPr lang="tr-TR" sz="2800" dirty="0" smtClean="0">
                <a:latin typeface="Trebuchet MS" pitchFamily="34" charset="0"/>
                <a:sym typeface="Symbol"/>
              </a:rPr>
              <a:t>Yüksek mukavemet gerektiğinde  +  alaşımları tercih edilir.</a:t>
            </a:r>
          </a:p>
        </p:txBody>
      </p:sp>
      <p:sp>
        <p:nvSpPr>
          <p:cNvPr id="5" name="3 Metin kutusu"/>
          <p:cNvSpPr txBox="1"/>
          <p:nvPr/>
        </p:nvSpPr>
        <p:spPr>
          <a:xfrm>
            <a:off x="251520" y="476672"/>
            <a:ext cx="792088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Alfa + beta alaşımları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8431126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95536" y="1308824"/>
            <a:ext cx="8352928" cy="3539430"/>
          </a:xfrm>
          <a:prstGeom prst="rect">
            <a:avLst/>
          </a:prstGeom>
          <a:noFill/>
        </p:spPr>
        <p:txBody>
          <a:bodyPr wrap="square" rtlCol="0">
            <a:spAutoFit/>
          </a:bodyPr>
          <a:lstStyle/>
          <a:p>
            <a:r>
              <a:rPr lang="tr-TR" sz="2800" dirty="0" smtClean="0">
                <a:latin typeface="Trebuchet MS" pitchFamily="34" charset="0"/>
                <a:sym typeface="Symbol"/>
              </a:rPr>
              <a:t>Alaşım tasarımı</a:t>
            </a:r>
          </a:p>
          <a:p>
            <a:r>
              <a:rPr lang="tr-TR" sz="2800" dirty="0" smtClean="0">
                <a:latin typeface="Trebuchet MS" pitchFamily="34" charset="0"/>
                <a:sym typeface="Symbol"/>
              </a:rPr>
              <a:t> Fazını kararlı kılmak ve bu fazı sertleştirmek için </a:t>
            </a:r>
            <a:r>
              <a:rPr lang="tr-TR" sz="2800" dirty="0" smtClean="0">
                <a:latin typeface="Trebuchet MS" pitchFamily="34" charset="0"/>
              </a:rPr>
              <a:t>%6-9 kadar </a:t>
            </a:r>
            <a:r>
              <a:rPr lang="tr-TR" sz="2800" dirty="0" smtClean="0">
                <a:latin typeface="Trebuchet MS" pitchFamily="34" charset="0"/>
                <a:sym typeface="Symbol"/>
              </a:rPr>
              <a:t> yapıcı element +</a:t>
            </a:r>
          </a:p>
          <a:p>
            <a:r>
              <a:rPr lang="tr-TR" sz="2800" dirty="0" smtClean="0">
                <a:latin typeface="Trebuchet MS" pitchFamily="34" charset="0"/>
                <a:sym typeface="Symbol"/>
              </a:rPr>
              <a:t>/ +  faz bölgesinden su verildiğinde Uygun miktarda  oluşturmak için  %4-6 kadar  yapıcı element </a:t>
            </a:r>
          </a:p>
          <a:p>
            <a:r>
              <a:rPr lang="tr-TR" sz="2800" dirty="0" smtClean="0">
                <a:latin typeface="Trebuchet MS" pitchFamily="34" charset="0"/>
                <a:sym typeface="Symbol"/>
              </a:rPr>
              <a:t>Tipik bir alaşım: Ti-6%Al-4%V</a:t>
            </a:r>
          </a:p>
          <a:p>
            <a:endParaRPr lang="tr-TR" sz="2800" dirty="0">
              <a:latin typeface="Trebuchet MS" pitchFamily="34" charset="0"/>
            </a:endParaRPr>
          </a:p>
        </p:txBody>
      </p:sp>
      <p:graphicFrame>
        <p:nvGraphicFramePr>
          <p:cNvPr id="8" name="7 Tablo"/>
          <p:cNvGraphicFramePr>
            <a:graphicFrameLocks noGrp="1"/>
          </p:cNvGraphicFramePr>
          <p:nvPr/>
        </p:nvGraphicFramePr>
        <p:xfrm>
          <a:off x="323528" y="4653136"/>
          <a:ext cx="8496945" cy="1798320"/>
        </p:xfrm>
        <a:graphic>
          <a:graphicData uri="http://schemas.openxmlformats.org/drawingml/2006/table">
            <a:tbl>
              <a:tblPr firstRow="1" bandRow="1">
                <a:tableStyleId>{5C22544A-7EE6-4342-B048-85BDC9FD1C3A}</a:tableStyleId>
              </a:tblPr>
              <a:tblGrid>
                <a:gridCol w="3384376"/>
                <a:gridCol w="720080"/>
                <a:gridCol w="720080"/>
                <a:gridCol w="576064"/>
                <a:gridCol w="648072"/>
                <a:gridCol w="576064"/>
                <a:gridCol w="648072"/>
                <a:gridCol w="576064"/>
                <a:gridCol w="648073"/>
              </a:tblGrid>
              <a:tr h="370840">
                <a:tc>
                  <a:txBody>
                    <a:bodyPr/>
                    <a:lstStyle/>
                    <a:p>
                      <a:endParaRPr lang="tr-TR" sz="2000" dirty="0">
                        <a:latin typeface="Trebuchet MS" pitchFamily="34" charset="0"/>
                      </a:endParaRPr>
                    </a:p>
                  </a:txBody>
                  <a:tcPr/>
                </a:tc>
                <a:tc>
                  <a:txBody>
                    <a:bodyPr/>
                    <a:lstStyle/>
                    <a:p>
                      <a:r>
                        <a:rPr lang="tr-TR" sz="2000" dirty="0" smtClean="0">
                          <a:latin typeface="Trebuchet MS" pitchFamily="34" charset="0"/>
                        </a:rPr>
                        <a:t>V</a:t>
                      </a:r>
                      <a:endParaRPr lang="tr-TR" sz="2000" dirty="0">
                        <a:latin typeface="Trebuchet MS" pitchFamily="34" charset="0"/>
                      </a:endParaRPr>
                    </a:p>
                  </a:txBody>
                  <a:tcPr/>
                </a:tc>
                <a:tc>
                  <a:txBody>
                    <a:bodyPr/>
                    <a:lstStyle/>
                    <a:p>
                      <a:r>
                        <a:rPr lang="tr-TR" sz="2000" dirty="0" err="1" smtClean="0">
                          <a:latin typeface="Trebuchet MS" pitchFamily="34" charset="0"/>
                        </a:rPr>
                        <a:t>Cr</a:t>
                      </a:r>
                      <a:endParaRPr lang="tr-TR" sz="2000" dirty="0">
                        <a:latin typeface="Trebuchet MS" pitchFamily="34" charset="0"/>
                      </a:endParaRPr>
                    </a:p>
                  </a:txBody>
                  <a:tcPr/>
                </a:tc>
                <a:tc>
                  <a:txBody>
                    <a:bodyPr/>
                    <a:lstStyle/>
                    <a:p>
                      <a:r>
                        <a:rPr lang="tr-TR" sz="2000" dirty="0" err="1" smtClean="0">
                          <a:latin typeface="Trebuchet MS" pitchFamily="34" charset="0"/>
                        </a:rPr>
                        <a:t>Mn</a:t>
                      </a:r>
                      <a:endParaRPr lang="tr-TR" sz="2000" dirty="0">
                        <a:latin typeface="Trebuchet MS" pitchFamily="34" charset="0"/>
                      </a:endParaRPr>
                    </a:p>
                  </a:txBody>
                  <a:tcPr/>
                </a:tc>
                <a:tc>
                  <a:txBody>
                    <a:bodyPr/>
                    <a:lstStyle/>
                    <a:p>
                      <a:r>
                        <a:rPr lang="tr-TR" sz="2000" dirty="0" err="1" smtClean="0">
                          <a:latin typeface="Trebuchet MS" pitchFamily="34" charset="0"/>
                        </a:rPr>
                        <a:t>Fe</a:t>
                      </a:r>
                      <a:endParaRPr lang="tr-TR" sz="2000" dirty="0">
                        <a:latin typeface="Trebuchet MS" pitchFamily="34" charset="0"/>
                      </a:endParaRPr>
                    </a:p>
                  </a:txBody>
                  <a:tcPr/>
                </a:tc>
                <a:tc>
                  <a:txBody>
                    <a:bodyPr/>
                    <a:lstStyle/>
                    <a:p>
                      <a:r>
                        <a:rPr lang="tr-TR" sz="2000" dirty="0" err="1" smtClean="0">
                          <a:latin typeface="Trebuchet MS" pitchFamily="34" charset="0"/>
                        </a:rPr>
                        <a:t>Co</a:t>
                      </a:r>
                      <a:endParaRPr lang="tr-TR" sz="2000" dirty="0">
                        <a:latin typeface="Trebuchet MS" pitchFamily="34" charset="0"/>
                      </a:endParaRPr>
                    </a:p>
                  </a:txBody>
                  <a:tcPr/>
                </a:tc>
                <a:tc>
                  <a:txBody>
                    <a:bodyPr/>
                    <a:lstStyle/>
                    <a:p>
                      <a:r>
                        <a:rPr lang="tr-TR" sz="2000" dirty="0" err="1" smtClean="0">
                          <a:latin typeface="Trebuchet MS" pitchFamily="34" charset="0"/>
                        </a:rPr>
                        <a:t>Ni</a:t>
                      </a:r>
                      <a:endParaRPr lang="tr-TR" sz="2000" dirty="0">
                        <a:latin typeface="Trebuchet MS" pitchFamily="34" charset="0"/>
                      </a:endParaRPr>
                    </a:p>
                  </a:txBody>
                  <a:tcPr/>
                </a:tc>
                <a:tc>
                  <a:txBody>
                    <a:bodyPr/>
                    <a:lstStyle/>
                    <a:p>
                      <a:r>
                        <a:rPr lang="tr-TR" sz="2000" dirty="0" err="1" smtClean="0">
                          <a:latin typeface="Trebuchet MS" pitchFamily="34" charset="0"/>
                        </a:rPr>
                        <a:t>Cu</a:t>
                      </a:r>
                      <a:endParaRPr lang="tr-TR" sz="2000" dirty="0">
                        <a:latin typeface="Trebuchet MS" pitchFamily="34" charset="0"/>
                      </a:endParaRPr>
                    </a:p>
                  </a:txBody>
                  <a:tcPr/>
                </a:tc>
                <a:tc>
                  <a:txBody>
                    <a:bodyPr/>
                    <a:lstStyle/>
                    <a:p>
                      <a:r>
                        <a:rPr lang="tr-TR" sz="2000" dirty="0" err="1" smtClean="0">
                          <a:latin typeface="Trebuchet MS" pitchFamily="34" charset="0"/>
                        </a:rPr>
                        <a:t>Mo</a:t>
                      </a:r>
                      <a:endParaRPr lang="tr-TR" sz="2000" dirty="0">
                        <a:latin typeface="Trebuchet MS" pitchFamily="34" charset="0"/>
                      </a:endParaRPr>
                    </a:p>
                  </a:txBody>
                  <a:tcPr/>
                </a:tc>
              </a:tr>
              <a:tr h="370840">
                <a:tc>
                  <a:txBody>
                    <a:bodyPr/>
                    <a:lstStyle/>
                    <a:p>
                      <a:r>
                        <a:rPr lang="tr-TR" sz="2000" dirty="0" smtClean="0">
                          <a:latin typeface="Trebuchet MS" pitchFamily="34" charset="0"/>
                        </a:rPr>
                        <a:t>Katı eriyik sertleşmesi (</a:t>
                      </a:r>
                      <a:r>
                        <a:rPr lang="tr-TR" sz="2000" dirty="0" err="1" smtClean="0">
                          <a:latin typeface="Trebuchet MS" pitchFamily="34" charset="0"/>
                        </a:rPr>
                        <a:t>MPa</a:t>
                      </a:r>
                      <a:r>
                        <a:rPr lang="tr-TR" sz="2000" dirty="0" smtClean="0">
                          <a:latin typeface="Trebuchet MS" pitchFamily="34" charset="0"/>
                        </a:rPr>
                        <a:t>/ağ%)</a:t>
                      </a:r>
                      <a:endParaRPr lang="tr-TR" sz="2000" dirty="0">
                        <a:latin typeface="Trebuchet MS" pitchFamily="34" charset="0"/>
                      </a:endParaRPr>
                    </a:p>
                  </a:txBody>
                  <a:tcPr/>
                </a:tc>
                <a:tc>
                  <a:txBody>
                    <a:bodyPr/>
                    <a:lstStyle/>
                    <a:p>
                      <a:r>
                        <a:rPr lang="tr-TR" sz="2000" dirty="0" smtClean="0">
                          <a:latin typeface="Trebuchet MS" pitchFamily="34" charset="0"/>
                        </a:rPr>
                        <a:t>19</a:t>
                      </a:r>
                      <a:endParaRPr lang="tr-TR" sz="2000" dirty="0">
                        <a:latin typeface="Trebuchet MS" pitchFamily="34" charset="0"/>
                      </a:endParaRPr>
                    </a:p>
                  </a:txBody>
                  <a:tcPr/>
                </a:tc>
                <a:tc>
                  <a:txBody>
                    <a:bodyPr/>
                    <a:lstStyle/>
                    <a:p>
                      <a:r>
                        <a:rPr lang="tr-TR" sz="2000" dirty="0" smtClean="0">
                          <a:latin typeface="Trebuchet MS" pitchFamily="34" charset="0"/>
                        </a:rPr>
                        <a:t>21</a:t>
                      </a:r>
                      <a:endParaRPr lang="tr-TR" sz="2000" dirty="0">
                        <a:latin typeface="Trebuchet MS" pitchFamily="34" charset="0"/>
                      </a:endParaRPr>
                    </a:p>
                  </a:txBody>
                  <a:tcPr/>
                </a:tc>
                <a:tc>
                  <a:txBody>
                    <a:bodyPr/>
                    <a:lstStyle/>
                    <a:p>
                      <a:r>
                        <a:rPr lang="tr-TR" sz="2000" dirty="0" smtClean="0">
                          <a:latin typeface="Trebuchet MS" pitchFamily="34" charset="0"/>
                        </a:rPr>
                        <a:t>34</a:t>
                      </a:r>
                      <a:endParaRPr lang="tr-TR" sz="2000" dirty="0">
                        <a:latin typeface="Trebuchet MS" pitchFamily="34" charset="0"/>
                      </a:endParaRPr>
                    </a:p>
                  </a:txBody>
                  <a:tcPr/>
                </a:tc>
                <a:tc>
                  <a:txBody>
                    <a:bodyPr/>
                    <a:lstStyle/>
                    <a:p>
                      <a:r>
                        <a:rPr lang="tr-TR" sz="2000" dirty="0" smtClean="0">
                          <a:latin typeface="Trebuchet MS" pitchFamily="34" charset="0"/>
                        </a:rPr>
                        <a:t>46</a:t>
                      </a:r>
                      <a:endParaRPr lang="tr-TR" sz="2000" dirty="0">
                        <a:latin typeface="Trebuchet MS" pitchFamily="34" charset="0"/>
                      </a:endParaRPr>
                    </a:p>
                  </a:txBody>
                  <a:tcPr/>
                </a:tc>
                <a:tc>
                  <a:txBody>
                    <a:bodyPr/>
                    <a:lstStyle/>
                    <a:p>
                      <a:r>
                        <a:rPr lang="tr-TR" sz="2000" dirty="0" smtClean="0">
                          <a:latin typeface="Trebuchet MS" pitchFamily="34" charset="0"/>
                        </a:rPr>
                        <a:t>48</a:t>
                      </a:r>
                      <a:endParaRPr lang="tr-TR" sz="2000" dirty="0">
                        <a:latin typeface="Trebuchet MS" pitchFamily="34" charset="0"/>
                      </a:endParaRPr>
                    </a:p>
                  </a:txBody>
                  <a:tcPr/>
                </a:tc>
                <a:tc>
                  <a:txBody>
                    <a:bodyPr/>
                    <a:lstStyle/>
                    <a:p>
                      <a:r>
                        <a:rPr lang="tr-TR" sz="2000" dirty="0" smtClean="0">
                          <a:latin typeface="Trebuchet MS" pitchFamily="34" charset="0"/>
                        </a:rPr>
                        <a:t>35</a:t>
                      </a:r>
                      <a:endParaRPr lang="tr-TR" sz="2000" dirty="0">
                        <a:latin typeface="Trebuchet MS" pitchFamily="34" charset="0"/>
                      </a:endParaRPr>
                    </a:p>
                  </a:txBody>
                  <a:tcPr/>
                </a:tc>
                <a:tc>
                  <a:txBody>
                    <a:bodyPr/>
                    <a:lstStyle/>
                    <a:p>
                      <a:r>
                        <a:rPr lang="tr-TR" sz="2000" dirty="0" smtClean="0">
                          <a:latin typeface="Trebuchet MS" pitchFamily="34" charset="0"/>
                        </a:rPr>
                        <a:t>14</a:t>
                      </a:r>
                      <a:endParaRPr lang="tr-TR" sz="2000" dirty="0">
                        <a:latin typeface="Trebuchet MS" pitchFamily="34" charset="0"/>
                      </a:endParaRPr>
                    </a:p>
                  </a:txBody>
                  <a:tcPr/>
                </a:tc>
                <a:tc>
                  <a:txBody>
                    <a:bodyPr/>
                    <a:lstStyle/>
                    <a:p>
                      <a:r>
                        <a:rPr lang="tr-TR" sz="2000" dirty="0" smtClean="0">
                          <a:latin typeface="Trebuchet MS" pitchFamily="34" charset="0"/>
                        </a:rPr>
                        <a:t>27</a:t>
                      </a:r>
                      <a:endParaRPr lang="tr-TR" sz="2000" dirty="0">
                        <a:latin typeface="Trebuchet MS" pitchFamily="34" charset="0"/>
                      </a:endParaRPr>
                    </a:p>
                  </a:txBody>
                  <a:tcPr/>
                </a:tc>
              </a:tr>
              <a:tr h="370840">
                <a:tc>
                  <a:txBody>
                    <a:bodyPr/>
                    <a:lstStyle/>
                    <a:p>
                      <a:r>
                        <a:rPr lang="tr-TR" sz="2000" dirty="0" smtClean="0">
                          <a:latin typeface="Trebuchet MS" pitchFamily="34" charset="0"/>
                        </a:rPr>
                        <a:t>Su vermede </a:t>
                      </a:r>
                      <a:r>
                        <a:rPr lang="tr-TR" sz="2000" dirty="0" smtClean="0">
                          <a:latin typeface="Trebuchet MS" pitchFamily="34" charset="0"/>
                          <a:sym typeface="Symbol"/>
                        </a:rPr>
                        <a:t> oluşumu için gerekli en az alaşım miktarı</a:t>
                      </a:r>
                      <a:endParaRPr lang="tr-TR" sz="2000" dirty="0">
                        <a:latin typeface="Trebuchet MS" pitchFamily="34" charset="0"/>
                      </a:endParaRPr>
                    </a:p>
                  </a:txBody>
                  <a:tcPr/>
                </a:tc>
                <a:tc>
                  <a:txBody>
                    <a:bodyPr/>
                    <a:lstStyle/>
                    <a:p>
                      <a:r>
                        <a:rPr lang="tr-TR" sz="2000" dirty="0" smtClean="0">
                          <a:latin typeface="Trebuchet MS" pitchFamily="34" charset="0"/>
                        </a:rPr>
                        <a:t>14.9</a:t>
                      </a:r>
                      <a:endParaRPr lang="tr-TR" sz="2000" dirty="0">
                        <a:latin typeface="Trebuchet MS" pitchFamily="34" charset="0"/>
                      </a:endParaRPr>
                    </a:p>
                  </a:txBody>
                  <a:tcPr/>
                </a:tc>
                <a:tc>
                  <a:txBody>
                    <a:bodyPr/>
                    <a:lstStyle/>
                    <a:p>
                      <a:r>
                        <a:rPr lang="tr-TR" sz="2000" dirty="0" smtClean="0">
                          <a:latin typeface="Trebuchet MS" pitchFamily="34" charset="0"/>
                        </a:rPr>
                        <a:t>6.3</a:t>
                      </a:r>
                      <a:endParaRPr lang="tr-TR" sz="2000" dirty="0">
                        <a:latin typeface="Trebuchet MS" pitchFamily="34" charset="0"/>
                      </a:endParaRPr>
                    </a:p>
                  </a:txBody>
                  <a:tcPr/>
                </a:tc>
                <a:tc>
                  <a:txBody>
                    <a:bodyPr/>
                    <a:lstStyle/>
                    <a:p>
                      <a:r>
                        <a:rPr lang="tr-TR" sz="2000" dirty="0" smtClean="0">
                          <a:latin typeface="Trebuchet MS" pitchFamily="34" charset="0"/>
                        </a:rPr>
                        <a:t>6.4</a:t>
                      </a:r>
                      <a:endParaRPr lang="tr-TR" sz="2000" dirty="0">
                        <a:latin typeface="Trebuchet MS" pitchFamily="34" charset="0"/>
                      </a:endParaRPr>
                    </a:p>
                  </a:txBody>
                  <a:tcPr/>
                </a:tc>
                <a:tc>
                  <a:txBody>
                    <a:bodyPr/>
                    <a:lstStyle/>
                    <a:p>
                      <a:r>
                        <a:rPr lang="tr-TR" sz="2000" dirty="0" smtClean="0">
                          <a:latin typeface="Trebuchet MS" pitchFamily="34" charset="0"/>
                        </a:rPr>
                        <a:t>3.5</a:t>
                      </a:r>
                      <a:endParaRPr lang="tr-TR" sz="2000" dirty="0">
                        <a:latin typeface="Trebuchet MS" pitchFamily="34" charset="0"/>
                      </a:endParaRPr>
                    </a:p>
                  </a:txBody>
                  <a:tcPr/>
                </a:tc>
                <a:tc>
                  <a:txBody>
                    <a:bodyPr/>
                    <a:lstStyle/>
                    <a:p>
                      <a:r>
                        <a:rPr lang="tr-TR" sz="2000" dirty="0" smtClean="0">
                          <a:latin typeface="Trebuchet MS" pitchFamily="34" charset="0"/>
                        </a:rPr>
                        <a:t>7</a:t>
                      </a:r>
                      <a:endParaRPr lang="tr-TR" sz="2000" dirty="0">
                        <a:latin typeface="Trebuchet MS" pitchFamily="34" charset="0"/>
                      </a:endParaRPr>
                    </a:p>
                  </a:txBody>
                  <a:tcPr/>
                </a:tc>
                <a:tc>
                  <a:txBody>
                    <a:bodyPr/>
                    <a:lstStyle/>
                    <a:p>
                      <a:r>
                        <a:rPr lang="tr-TR" sz="2000" dirty="0" smtClean="0">
                          <a:latin typeface="Trebuchet MS" pitchFamily="34" charset="0"/>
                        </a:rPr>
                        <a:t>9</a:t>
                      </a:r>
                      <a:endParaRPr lang="tr-TR" sz="2000" dirty="0">
                        <a:latin typeface="Trebuchet MS" pitchFamily="34" charset="0"/>
                      </a:endParaRPr>
                    </a:p>
                  </a:txBody>
                  <a:tcPr/>
                </a:tc>
                <a:tc>
                  <a:txBody>
                    <a:bodyPr/>
                    <a:lstStyle/>
                    <a:p>
                      <a:r>
                        <a:rPr lang="tr-TR" sz="2000" dirty="0" smtClean="0">
                          <a:latin typeface="Trebuchet MS" pitchFamily="34" charset="0"/>
                        </a:rPr>
                        <a:t>13</a:t>
                      </a:r>
                      <a:endParaRPr lang="tr-TR" sz="2000" dirty="0">
                        <a:latin typeface="Trebuchet MS" pitchFamily="34" charset="0"/>
                      </a:endParaRPr>
                    </a:p>
                  </a:txBody>
                  <a:tcPr/>
                </a:tc>
                <a:tc>
                  <a:txBody>
                    <a:bodyPr/>
                    <a:lstStyle/>
                    <a:p>
                      <a:r>
                        <a:rPr lang="tr-TR" sz="2000" dirty="0" smtClean="0">
                          <a:latin typeface="Trebuchet MS" pitchFamily="34" charset="0"/>
                        </a:rPr>
                        <a:t>10</a:t>
                      </a:r>
                      <a:endParaRPr lang="tr-TR" sz="2000" dirty="0">
                        <a:latin typeface="Trebuchet MS" pitchFamily="34" charset="0"/>
                      </a:endParaRPr>
                    </a:p>
                  </a:txBody>
                  <a:tcPr/>
                </a:tc>
              </a:tr>
            </a:tbl>
          </a:graphicData>
        </a:graphic>
      </p:graphicFrame>
      <p:sp>
        <p:nvSpPr>
          <p:cNvPr id="7" name="3 Metin kutusu"/>
          <p:cNvSpPr txBox="1"/>
          <p:nvPr/>
        </p:nvSpPr>
        <p:spPr>
          <a:xfrm>
            <a:off x="251520" y="476672"/>
            <a:ext cx="792088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Alfa + beta alaşımları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77910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467544" y="1412776"/>
            <a:ext cx="3810000" cy="941388"/>
          </a:xfrm>
          <a:prstGeom prst="rect">
            <a:avLst/>
          </a:prstGeom>
          <a:noFill/>
          <a:ln w="9525">
            <a:noFill/>
            <a:miter lim="800000"/>
            <a:headEnd/>
            <a:tailEnd/>
          </a:ln>
          <a:effectLst/>
        </p:spPr>
        <p:txBody>
          <a:bodyPr>
            <a:spAutoFit/>
          </a:bodyPr>
          <a:lstStyle/>
          <a:p>
            <a:pPr>
              <a:spcBef>
                <a:spcPct val="50000"/>
              </a:spcBef>
            </a:pPr>
            <a:r>
              <a:rPr lang="en-US" sz="4800" dirty="0">
                <a:latin typeface="Comic Sans MS" charset="0"/>
              </a:rPr>
              <a:t>Ti - 6Al - 4V</a:t>
            </a:r>
          </a:p>
        </p:txBody>
      </p:sp>
      <p:sp>
        <p:nvSpPr>
          <p:cNvPr id="5" name="Text Box 4"/>
          <p:cNvSpPr txBox="1">
            <a:spLocks noChangeArrowheads="1"/>
          </p:cNvSpPr>
          <p:nvPr/>
        </p:nvSpPr>
        <p:spPr bwMode="auto">
          <a:xfrm>
            <a:off x="533400" y="2480697"/>
            <a:ext cx="8077200" cy="3108543"/>
          </a:xfrm>
          <a:prstGeom prst="rect">
            <a:avLst/>
          </a:prstGeom>
          <a:noFill/>
          <a:ln w="9525">
            <a:noFill/>
            <a:miter lim="800000"/>
            <a:headEnd/>
            <a:tailEnd/>
          </a:ln>
          <a:effectLst/>
        </p:spPr>
        <p:txBody>
          <a:bodyPr>
            <a:spAutoFit/>
          </a:bodyPr>
          <a:lstStyle/>
          <a:p>
            <a:pPr marL="457200" indent="-457200">
              <a:spcBef>
                <a:spcPct val="50000"/>
              </a:spcBef>
              <a:buClr>
                <a:schemeClr val="bg2">
                  <a:lumMod val="50000"/>
                </a:schemeClr>
              </a:buClr>
              <a:buFont typeface="Trebuchet MS" panose="020B0603020202020204" pitchFamily="34" charset="0"/>
              <a:buChar char="●"/>
            </a:pPr>
            <a:r>
              <a:rPr lang="en-US" sz="2800" dirty="0" smtClean="0">
                <a:latin typeface="Trebuchet MS" panose="020B0603020202020204" pitchFamily="34" charset="0"/>
              </a:rPr>
              <a:t>Al</a:t>
            </a:r>
            <a:r>
              <a:rPr lang="tr-TR" sz="2800" dirty="0" err="1" smtClean="0">
                <a:latin typeface="Trebuchet MS" panose="020B0603020202020204" pitchFamily="34" charset="0"/>
              </a:rPr>
              <a:t>üminyum</a:t>
            </a:r>
            <a:r>
              <a:rPr lang="tr-TR" sz="2800" dirty="0" smtClean="0">
                <a:latin typeface="Trebuchet MS" panose="020B0603020202020204" pitchFamily="34" charset="0"/>
              </a:rPr>
              <a:t> yoğunluğu düşürür.</a:t>
            </a:r>
            <a:endParaRPr lang="en-US" sz="2800" dirty="0">
              <a:latin typeface="Trebuchet MS" panose="020B0603020202020204" pitchFamily="34" charset="0"/>
            </a:endParaRPr>
          </a:p>
          <a:p>
            <a:pPr marL="457200" indent="-457200">
              <a:spcBef>
                <a:spcPct val="50000"/>
              </a:spcBef>
              <a:buClr>
                <a:schemeClr val="bg2">
                  <a:lumMod val="50000"/>
                </a:schemeClr>
              </a:buClr>
              <a:buFont typeface="Trebuchet MS" panose="020B0603020202020204" pitchFamily="34" charset="0"/>
              <a:buChar char="●"/>
            </a:pPr>
            <a:r>
              <a:rPr lang="en-US" sz="2800" dirty="0" err="1" smtClean="0">
                <a:latin typeface="Trebuchet MS" panose="020B0603020202020204" pitchFamily="34" charset="0"/>
              </a:rPr>
              <a:t>vanad</a:t>
            </a:r>
            <a:r>
              <a:rPr lang="tr-TR" sz="2800" dirty="0" smtClean="0">
                <a:latin typeface="Trebuchet MS" panose="020B0603020202020204" pitchFamily="34" charset="0"/>
              </a:rPr>
              <a:t>y</a:t>
            </a:r>
            <a:r>
              <a:rPr lang="en-US" sz="2800" dirty="0" smtClean="0">
                <a:latin typeface="Trebuchet MS" panose="020B0603020202020204" pitchFamily="34" charset="0"/>
              </a:rPr>
              <a:t>um </a:t>
            </a:r>
            <a:r>
              <a:rPr lang="en-US" sz="2800" dirty="0" smtClean="0">
                <a:latin typeface="Trebuchet MS" panose="020B0603020202020204" pitchFamily="34" charset="0"/>
                <a:sym typeface="Symbol"/>
              </a:rPr>
              <a:t></a:t>
            </a:r>
            <a:r>
              <a:rPr lang="tr-TR" sz="2800" dirty="0" smtClean="0">
                <a:latin typeface="Trebuchet MS" panose="020B0603020202020204" pitchFamily="34" charset="0"/>
                <a:sym typeface="Symbol"/>
              </a:rPr>
              <a:t> yapar.</a:t>
            </a:r>
            <a:endParaRPr lang="en-US" sz="2800" dirty="0">
              <a:latin typeface="Trebuchet MS" panose="020B0603020202020204" pitchFamily="34" charset="0"/>
            </a:endParaRPr>
          </a:p>
          <a:p>
            <a:pPr marL="457200" indent="-457200">
              <a:spcBef>
                <a:spcPct val="50000"/>
              </a:spcBef>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Her ikisi de katı eriyik sertleşmesi sağlar</a:t>
            </a:r>
            <a:endParaRPr lang="en-US" sz="2800" dirty="0">
              <a:latin typeface="Trebuchet MS" panose="020B0603020202020204" pitchFamily="34" charset="0"/>
            </a:endParaRPr>
          </a:p>
          <a:p>
            <a:pPr marL="457200" indent="-457200">
              <a:spcBef>
                <a:spcPct val="50000"/>
              </a:spcBef>
              <a:buClr>
                <a:schemeClr val="bg2">
                  <a:lumMod val="50000"/>
                </a:schemeClr>
              </a:buClr>
              <a:buFont typeface="Trebuchet MS" panose="020B0603020202020204" pitchFamily="34" charset="0"/>
              <a:buChar char="●"/>
            </a:pPr>
            <a:r>
              <a:rPr lang="en-US" sz="2800" dirty="0">
                <a:latin typeface="Trebuchet MS" panose="020B0603020202020204" pitchFamily="34" charset="0"/>
              </a:rPr>
              <a:t>1100 MPa, </a:t>
            </a:r>
            <a:r>
              <a:rPr lang="en-US" sz="2800" dirty="0" smtClean="0">
                <a:latin typeface="Trebuchet MS" panose="020B0603020202020204" pitchFamily="34" charset="0"/>
              </a:rPr>
              <a:t>300°C</a:t>
            </a:r>
            <a:r>
              <a:rPr lang="tr-TR" sz="2800" dirty="0" smtClean="0">
                <a:latin typeface="Trebuchet MS" panose="020B0603020202020204" pitchFamily="34" charset="0"/>
              </a:rPr>
              <a:t>’de sürünme direnci yüksek</a:t>
            </a:r>
            <a:endParaRPr lang="en-US" sz="2800" dirty="0">
              <a:latin typeface="Trebuchet MS" panose="020B0603020202020204" pitchFamily="34" charset="0"/>
            </a:endParaRPr>
          </a:p>
          <a:p>
            <a:pPr marL="457200" indent="-457200">
              <a:spcBef>
                <a:spcPct val="50000"/>
              </a:spcBef>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Sünek</a:t>
            </a:r>
            <a:r>
              <a:rPr lang="tr-TR" sz="2800" dirty="0" smtClean="0">
                <a:latin typeface="Trebuchet MS" panose="020B0603020202020204" pitchFamily="34" charset="0"/>
              </a:rPr>
              <a:t>-gevrek geçiş sıcaklığı </a:t>
            </a:r>
            <a:endParaRPr lang="en-US" sz="2800" dirty="0">
              <a:latin typeface="Trebuchet MS" panose="020B0603020202020204" pitchFamily="34" charset="0"/>
            </a:endParaRPr>
          </a:p>
        </p:txBody>
      </p:sp>
      <p:sp>
        <p:nvSpPr>
          <p:cNvPr id="6" name="3 Metin kutusu"/>
          <p:cNvSpPr txBox="1"/>
          <p:nvPr/>
        </p:nvSpPr>
        <p:spPr>
          <a:xfrm>
            <a:off x="251520" y="476672"/>
            <a:ext cx="792088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Alfa + beta alaşımları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5813126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683568" y="674440"/>
            <a:ext cx="7344816" cy="594320"/>
          </a:xfrm>
        </p:spPr>
        <p:txBody>
          <a:bodyPr>
            <a:normAutofit fontScale="90000"/>
          </a:bodyPr>
          <a:lstStyle/>
          <a:p>
            <a:r>
              <a:rPr lang="tr-TR" dirty="0" smtClean="0">
                <a:latin typeface="Trebuchet MS" panose="020B0603020202020204" pitchFamily="34" charset="0"/>
              </a:rPr>
              <a:t>Ti-6Al-4V </a:t>
            </a:r>
            <a:r>
              <a:rPr lang="tr-TR" dirty="0" err="1" smtClean="0">
                <a:latin typeface="Trebuchet MS" panose="020B0603020202020204" pitchFamily="34" charset="0"/>
              </a:rPr>
              <a:t>mikroyapısı</a:t>
            </a:r>
            <a:endParaRPr lang="tr-TR" dirty="0">
              <a:latin typeface="Trebuchet MS" panose="020B0603020202020204" pitchFamily="34" charset="0"/>
            </a:endParaRPr>
          </a:p>
        </p:txBody>
      </p:sp>
      <p:pic>
        <p:nvPicPr>
          <p:cNvPr id="3" name="Picture 1026" descr="C:\Documents and Settings\Bhadeshia\My Documents\Teaching\C9\New Folder\000054[1].jpeg"/>
          <p:cNvPicPr>
            <a:picLocks noChangeAspect="1" noChangeArrowheads="1"/>
          </p:cNvPicPr>
          <p:nvPr/>
        </p:nvPicPr>
        <p:blipFill>
          <a:blip r:embed="rId2" cstate="print">
            <a:lum bright="-17000" contrast="30000"/>
          </a:blip>
          <a:srcRect/>
          <a:stretch>
            <a:fillRect/>
          </a:stretch>
        </p:blipFill>
        <p:spPr bwMode="auto">
          <a:xfrm>
            <a:off x="755576" y="1628800"/>
            <a:ext cx="4690864" cy="4690864"/>
          </a:xfrm>
          <a:prstGeom prst="rect">
            <a:avLst/>
          </a:prstGeom>
          <a:noFill/>
        </p:spPr>
      </p:pic>
      <p:sp>
        <p:nvSpPr>
          <p:cNvPr id="2" name="Metin kutusu 1"/>
          <p:cNvSpPr txBox="1"/>
          <p:nvPr/>
        </p:nvSpPr>
        <p:spPr>
          <a:xfrm>
            <a:off x="5220072" y="4514344"/>
            <a:ext cx="3300570" cy="1938992"/>
          </a:xfrm>
          <a:prstGeom prst="rect">
            <a:avLst/>
          </a:prstGeom>
          <a:noFill/>
        </p:spPr>
        <p:txBody>
          <a:bodyPr wrap="square" rtlCol="0">
            <a:spAutoFit/>
          </a:bodyPr>
          <a:lstStyle/>
          <a:p>
            <a:pPr algn="r"/>
            <a:r>
              <a:rPr lang="tr-TR" sz="2400" dirty="0" smtClean="0">
                <a:latin typeface="Trebuchet MS" panose="020B0603020202020204" pitchFamily="34" charset="0"/>
              </a:rPr>
              <a:t>Ti6Al4V alaşımının </a:t>
            </a:r>
            <a:r>
              <a:rPr lang="tr-TR" sz="2400" dirty="0" err="1" smtClean="0">
                <a:latin typeface="Trebuchet MS" panose="020B0603020202020204" pitchFamily="34" charset="0"/>
              </a:rPr>
              <a:t>mikroyapısı</a:t>
            </a:r>
            <a:r>
              <a:rPr lang="tr-TR" sz="2400" dirty="0" smtClean="0">
                <a:latin typeface="Trebuchet MS" panose="020B0603020202020204" pitchFamily="34" charset="0"/>
              </a:rPr>
              <a:t>:</a:t>
            </a:r>
          </a:p>
          <a:p>
            <a:pPr algn="r"/>
            <a:r>
              <a:rPr lang="tr-TR" sz="2400" dirty="0" smtClean="0">
                <a:latin typeface="Trebuchet MS" panose="020B0603020202020204" pitchFamily="34" charset="0"/>
              </a:rPr>
              <a:t>Dökümden sonra tav uygulanmış</a:t>
            </a:r>
          </a:p>
          <a:p>
            <a:pPr algn="r"/>
            <a:r>
              <a:rPr lang="tr-TR" sz="2400" dirty="0" smtClean="0">
                <a:latin typeface="Trebuchet MS" panose="020B0603020202020204" pitchFamily="34" charset="0"/>
              </a:rPr>
              <a:t>Sepet örgü yapısı</a:t>
            </a:r>
            <a:endParaRPr lang="tr-TR" sz="2400" dirty="0">
              <a:latin typeface="Trebuchet MS" panose="020B0603020202020204" pitchFamily="34" charset="0"/>
            </a:endParaRPr>
          </a:p>
        </p:txBody>
      </p:sp>
    </p:spTree>
    <p:extLst>
      <p:ext uri="{BB962C8B-B14F-4D97-AF65-F5344CB8AC3E}">
        <p14:creationId xmlns:p14="http://schemas.microsoft.com/office/powerpoint/2010/main" val="20911038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62670"/>
            <a:ext cx="8229600" cy="850106"/>
          </a:xfrm>
        </p:spPr>
        <p:txBody>
          <a:bodyPr/>
          <a:lstStyle/>
          <a:p>
            <a:r>
              <a:rPr lang="tr-TR" dirty="0" smtClean="0"/>
              <a:t>Yarı-kararlı beta</a:t>
            </a:r>
            <a:r>
              <a:rPr lang="cs-CZ" dirty="0" smtClean="0"/>
              <a:t> al</a:t>
            </a:r>
            <a:r>
              <a:rPr lang="tr-TR" dirty="0" smtClean="0"/>
              <a:t>aşımları</a:t>
            </a:r>
            <a:endParaRPr lang="cs-CZ" dirty="0"/>
          </a:p>
        </p:txBody>
      </p:sp>
      <p:sp>
        <p:nvSpPr>
          <p:cNvPr id="3" name="Zástupný symbol pro obsah 2"/>
          <p:cNvSpPr>
            <a:spLocks noGrp="1"/>
          </p:cNvSpPr>
          <p:nvPr>
            <p:ph idx="1"/>
          </p:nvPr>
        </p:nvSpPr>
        <p:spPr>
          <a:xfrm>
            <a:off x="323529" y="1700809"/>
            <a:ext cx="5544616" cy="3384375"/>
          </a:xfrm>
        </p:spPr>
        <p:txBody>
          <a:bodyPr>
            <a:noAutofit/>
          </a:bodyPr>
          <a:lstStyle/>
          <a:p>
            <a:pPr>
              <a:buNone/>
            </a:pPr>
            <a:r>
              <a:rPr lang="tr-TR" sz="2800" dirty="0" smtClean="0">
                <a:latin typeface="Trebuchet MS" pitchFamily="34" charset="0"/>
                <a:sym typeface="Wingdings" pitchFamily="2" charset="2"/>
              </a:rPr>
              <a:t>Daha fazla </a:t>
            </a:r>
            <a:r>
              <a:rPr lang="cs-CZ" sz="2800" dirty="0" smtClean="0">
                <a:latin typeface="Trebuchet MS" pitchFamily="34" charset="0"/>
                <a:sym typeface="Wingdings" pitchFamily="2" charset="2"/>
              </a:rPr>
              <a:t>b</a:t>
            </a:r>
            <a:r>
              <a:rPr lang="tr-TR" sz="2800" dirty="0" err="1" smtClean="0">
                <a:latin typeface="Trebuchet MS" pitchFamily="34" charset="0"/>
                <a:sym typeface="Wingdings" pitchFamily="2" charset="2"/>
              </a:rPr>
              <a:t>eta</a:t>
            </a:r>
            <a:r>
              <a:rPr lang="tr-TR" sz="2800" dirty="0" smtClean="0">
                <a:latin typeface="Trebuchet MS" pitchFamily="34" charset="0"/>
                <a:sym typeface="Wingdings" pitchFamily="2" charset="2"/>
              </a:rPr>
              <a:t> yapıcı element</a:t>
            </a:r>
            <a:endParaRPr lang="cs-CZ" sz="2800" dirty="0" smtClean="0">
              <a:latin typeface="Trebuchet MS" pitchFamily="34" charset="0"/>
              <a:sym typeface="Wingdings" pitchFamily="2" charset="2"/>
            </a:endParaRPr>
          </a:p>
          <a:p>
            <a:pPr lvl="1">
              <a:buNone/>
            </a:pPr>
            <a:r>
              <a:rPr lang="tr-TR" sz="2800" dirty="0" smtClean="0">
                <a:latin typeface="Trebuchet MS" pitchFamily="34" charset="0"/>
                <a:sym typeface="Wingdings" pitchFamily="2" charset="2"/>
              </a:rPr>
              <a:t>beta</a:t>
            </a:r>
            <a:r>
              <a:rPr lang="cs-CZ" sz="2800" dirty="0" smtClean="0">
                <a:latin typeface="Trebuchet MS" pitchFamily="34" charset="0"/>
                <a:sym typeface="Wingdings" pitchFamily="2" charset="2"/>
              </a:rPr>
              <a:t>  a</a:t>
            </a:r>
            <a:r>
              <a:rPr lang="tr-TR" sz="2800" dirty="0" err="1" smtClean="0">
                <a:latin typeface="Trebuchet MS" pitchFamily="34" charset="0"/>
                <a:sym typeface="Wingdings" pitchFamily="2" charset="2"/>
              </a:rPr>
              <a:t>lfa</a:t>
            </a:r>
            <a:r>
              <a:rPr lang="cs-CZ" sz="2800" dirty="0" smtClean="0">
                <a:latin typeface="Trebuchet MS" pitchFamily="34" charset="0"/>
                <a:sym typeface="Wingdings" pitchFamily="2" charset="2"/>
              </a:rPr>
              <a:t> </a:t>
            </a:r>
            <a:r>
              <a:rPr lang="tr-TR" sz="2800" dirty="0" smtClean="0">
                <a:latin typeface="Trebuchet MS" pitchFamily="34" charset="0"/>
                <a:sym typeface="Wingdings" pitchFamily="2" charset="2"/>
              </a:rPr>
              <a:t>dönüşümü</a:t>
            </a:r>
          </a:p>
          <a:p>
            <a:pPr lvl="1">
              <a:buNone/>
            </a:pPr>
            <a:r>
              <a:rPr lang="tr-TR" sz="2800" dirty="0" err="1" smtClean="0">
                <a:latin typeface="Trebuchet MS" pitchFamily="34" charset="0"/>
                <a:sym typeface="Wingdings" pitchFamily="2" charset="2"/>
              </a:rPr>
              <a:t>martensit</a:t>
            </a:r>
            <a:r>
              <a:rPr lang="tr-TR" sz="2800" dirty="0" smtClean="0">
                <a:latin typeface="Trebuchet MS" pitchFamily="34" charset="0"/>
                <a:sym typeface="Wingdings" pitchFamily="2" charset="2"/>
              </a:rPr>
              <a:t> başlama sıcaklığı</a:t>
            </a:r>
          </a:p>
          <a:p>
            <a:pPr lvl="1">
              <a:buNone/>
            </a:pPr>
            <a:r>
              <a:rPr lang="tr-TR" sz="2800" dirty="0" smtClean="0">
                <a:latin typeface="Trebuchet MS" pitchFamily="34" charset="0"/>
                <a:sym typeface="Wingdings" pitchFamily="2" charset="2"/>
              </a:rPr>
              <a:t>oda sıcaklığının altına düşer.</a:t>
            </a:r>
          </a:p>
          <a:p>
            <a:pPr lvl="1">
              <a:buNone/>
            </a:pPr>
            <a:r>
              <a:rPr lang="tr-TR" sz="2800" dirty="0" smtClean="0">
                <a:latin typeface="Trebuchet MS" pitchFamily="34" charset="0"/>
                <a:sym typeface="Wingdings" pitchFamily="2" charset="2"/>
              </a:rPr>
              <a:t>Alfa fazı su verme sırasında oluşmaz.</a:t>
            </a:r>
          </a:p>
          <a:p>
            <a:pPr lvl="1">
              <a:buNone/>
            </a:pPr>
            <a:r>
              <a:rPr lang="tr-TR" sz="2800" dirty="0" smtClean="0">
                <a:latin typeface="Trebuchet MS" pitchFamily="34" charset="0"/>
                <a:sym typeface="Wingdings" pitchFamily="2" charset="2"/>
              </a:rPr>
              <a:t>Beta geçiş sıcaklığı altındaki bir sıcaklıkta malzeme tavlanırsa alfa fazı oluşur.</a:t>
            </a:r>
          </a:p>
          <a:p>
            <a:pPr lvl="1">
              <a:buNone/>
            </a:pPr>
            <a:endParaRPr lang="tr-TR" sz="2800" dirty="0" smtClean="0">
              <a:latin typeface="Trebuchet MS" pitchFamily="34" charset="0"/>
              <a:sym typeface="Wingdings" pitchFamily="2" charset="2"/>
            </a:endParaRPr>
          </a:p>
          <a:p>
            <a:pPr lvl="1">
              <a:buNone/>
            </a:pPr>
            <a:r>
              <a:rPr lang="tr-TR" sz="2800" dirty="0" smtClean="0">
                <a:latin typeface="Trebuchet MS" pitchFamily="34" charset="0"/>
                <a:sym typeface="Wingdings" pitchFamily="2" charset="2"/>
              </a:rPr>
              <a:t> </a:t>
            </a:r>
          </a:p>
          <a:p>
            <a:pPr lvl="1">
              <a:buNone/>
            </a:pPr>
            <a:endParaRPr lang="cs-CZ" sz="2800" dirty="0" smtClean="0">
              <a:latin typeface="Trebuchet MS" pitchFamily="34" charset="0"/>
            </a:endParaRPr>
          </a:p>
        </p:txBody>
      </p:sp>
      <p:pic>
        <p:nvPicPr>
          <p:cNvPr id="4" name="Picture 2"/>
          <p:cNvPicPr>
            <a:picLocks noChangeAspect="1" noChangeArrowheads="1"/>
          </p:cNvPicPr>
          <p:nvPr/>
        </p:nvPicPr>
        <p:blipFill>
          <a:blip r:embed="rId2" cstate="print"/>
          <a:srcRect l="59632" t="32028" r="24954" b="35987"/>
          <a:stretch>
            <a:fillRect/>
          </a:stretch>
        </p:blipFill>
        <p:spPr bwMode="auto">
          <a:xfrm>
            <a:off x="5868144" y="2564904"/>
            <a:ext cx="3131840" cy="3653813"/>
          </a:xfrm>
          <a:prstGeom prst="rect">
            <a:avLst/>
          </a:prstGeom>
          <a:noFill/>
          <a:ln w="9525">
            <a:noFill/>
            <a:miter lim="800000"/>
            <a:headEnd/>
            <a:tailEnd/>
          </a:ln>
        </p:spPr>
      </p:pic>
    </p:spTree>
    <p:extLst>
      <p:ext uri="{BB962C8B-B14F-4D97-AF65-F5344CB8AC3E}">
        <p14:creationId xmlns:p14="http://schemas.microsoft.com/office/powerpoint/2010/main" val="27663354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611560" y="818456"/>
            <a:ext cx="7344816" cy="594320"/>
          </a:xfrm>
        </p:spPr>
        <p:txBody>
          <a:bodyPr>
            <a:normAutofit fontScale="90000"/>
          </a:bodyPr>
          <a:lstStyle/>
          <a:p>
            <a:r>
              <a:rPr lang="tr-TR" dirty="0" smtClean="0">
                <a:latin typeface="Trebuchet MS" panose="020B0603020202020204" pitchFamily="34" charset="0"/>
              </a:rPr>
              <a:t>Titanyumun üstünlükleri</a:t>
            </a:r>
            <a:endParaRPr lang="tr-TR" dirty="0">
              <a:latin typeface="Trebuchet MS" panose="020B0603020202020204" pitchFamily="34" charset="0"/>
            </a:endParaRPr>
          </a:p>
        </p:txBody>
      </p:sp>
      <p:graphicFrame>
        <p:nvGraphicFramePr>
          <p:cNvPr id="5" name="4 Tablo"/>
          <p:cNvGraphicFramePr>
            <a:graphicFrameLocks noGrp="1"/>
          </p:cNvGraphicFramePr>
          <p:nvPr/>
        </p:nvGraphicFramePr>
        <p:xfrm>
          <a:off x="1187622" y="2406820"/>
          <a:ext cx="6456044" cy="3200400"/>
        </p:xfrm>
        <a:graphic>
          <a:graphicData uri="http://schemas.openxmlformats.org/drawingml/2006/table">
            <a:tbl>
              <a:tblPr firstRow="1" bandRow="1">
                <a:tableStyleId>{2D5ABB26-0587-4C30-8999-92F81FD0307C}</a:tableStyleId>
              </a:tblPr>
              <a:tblGrid>
                <a:gridCol w="762610"/>
                <a:gridCol w="411217"/>
                <a:gridCol w="586913"/>
                <a:gridCol w="586913"/>
                <a:gridCol w="586913"/>
                <a:gridCol w="586913"/>
                <a:gridCol w="586913"/>
                <a:gridCol w="586913"/>
                <a:gridCol w="586913"/>
                <a:gridCol w="586913"/>
                <a:gridCol w="586913"/>
              </a:tblGrid>
              <a:tr h="370840">
                <a:tc>
                  <a:txBody>
                    <a:bodyPr/>
                    <a:lstStyle/>
                    <a:p>
                      <a:r>
                        <a:rPr lang="tr-TR" sz="2400" dirty="0" err="1" smtClean="0">
                          <a:latin typeface="Trebuchet MS" pitchFamily="34" charset="0"/>
                        </a:rPr>
                        <a:t>Li</a:t>
                      </a:r>
                      <a:endParaRPr lang="tr-TR" sz="24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r>
              <a:tr h="370840">
                <a:tc>
                  <a:txBody>
                    <a:bodyPr/>
                    <a:lstStyle/>
                    <a:p>
                      <a:r>
                        <a:rPr lang="tr-TR" sz="2400" dirty="0" smtClean="0">
                          <a:latin typeface="Trebuchet MS" pitchFamily="34" charset="0"/>
                        </a:rPr>
                        <a:t>Mg</a:t>
                      </a:r>
                      <a:endParaRPr lang="tr-TR" sz="24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r>
              <a:tr h="370840">
                <a:tc>
                  <a:txBody>
                    <a:bodyPr/>
                    <a:lstStyle/>
                    <a:p>
                      <a:r>
                        <a:rPr lang="tr-TR" sz="2400" dirty="0" smtClean="0">
                          <a:latin typeface="Trebuchet MS" pitchFamily="34" charset="0"/>
                        </a:rPr>
                        <a:t>Al</a:t>
                      </a:r>
                      <a:endParaRPr lang="tr-TR" sz="2400" dirty="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r>
              <a:tr h="370840">
                <a:tc>
                  <a:txBody>
                    <a:bodyPr/>
                    <a:lstStyle/>
                    <a:p>
                      <a:r>
                        <a:rPr lang="tr-TR" sz="2400" dirty="0" smtClean="0">
                          <a:latin typeface="Trebuchet MS" pitchFamily="34" charset="0"/>
                        </a:rPr>
                        <a:t>Ti</a:t>
                      </a:r>
                      <a:endParaRPr lang="tr-TR" sz="2400" dirty="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r>
              <a:tr h="370840">
                <a:tc>
                  <a:txBody>
                    <a:bodyPr/>
                    <a:lstStyle/>
                    <a:p>
                      <a:r>
                        <a:rPr lang="tr-TR" sz="2400" dirty="0" err="1" smtClean="0">
                          <a:latin typeface="Trebuchet MS" pitchFamily="34" charset="0"/>
                        </a:rPr>
                        <a:t>Fe</a:t>
                      </a:r>
                      <a:endParaRPr lang="tr-TR" sz="2400" dirty="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a:latin typeface="Trebuchet MS" pitchFamily="34" charset="0"/>
                      </a:endParaRPr>
                    </a:p>
                  </a:txBody>
                  <a:tcPr/>
                </a:tc>
              </a:tr>
              <a:tr h="370840">
                <a:tc>
                  <a:txBody>
                    <a:bodyPr/>
                    <a:lstStyle/>
                    <a:p>
                      <a:r>
                        <a:rPr lang="tr-TR" sz="2400" dirty="0" err="1" smtClean="0">
                          <a:latin typeface="Trebuchet MS" pitchFamily="34" charset="0"/>
                        </a:rPr>
                        <a:t>Ni</a:t>
                      </a:r>
                      <a:endParaRPr lang="tr-TR" sz="2400" dirty="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r>
              <a:tr h="370840">
                <a:tc>
                  <a:txBody>
                    <a:bodyPr/>
                    <a:lstStyle/>
                    <a:p>
                      <a:r>
                        <a:rPr lang="tr-TR" sz="2400" dirty="0" err="1" smtClean="0">
                          <a:latin typeface="Trebuchet MS" pitchFamily="34" charset="0"/>
                        </a:rPr>
                        <a:t>Cu</a:t>
                      </a:r>
                      <a:endParaRPr lang="tr-TR" sz="2400" dirty="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c>
                  <a:txBody>
                    <a:bodyPr/>
                    <a:lstStyle/>
                    <a:p>
                      <a:endParaRPr lang="tr-TR" sz="2000" dirty="0">
                        <a:latin typeface="Trebuchet MS" pitchFamily="34" charset="0"/>
                      </a:endParaRPr>
                    </a:p>
                  </a:txBody>
                  <a:tcPr/>
                </a:tc>
              </a:tr>
            </a:tbl>
          </a:graphicData>
        </a:graphic>
      </p:graphicFrame>
      <p:sp>
        <p:nvSpPr>
          <p:cNvPr id="6" name="5 Dikdörtgen"/>
          <p:cNvSpPr/>
          <p:nvPr/>
        </p:nvSpPr>
        <p:spPr>
          <a:xfrm>
            <a:off x="2123728" y="2506964"/>
            <a:ext cx="288032" cy="252000"/>
          </a:xfrm>
          <a:prstGeom prst="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Dikdörtgen"/>
          <p:cNvSpPr/>
          <p:nvPr/>
        </p:nvSpPr>
        <p:spPr>
          <a:xfrm>
            <a:off x="2123728" y="2953096"/>
            <a:ext cx="864096" cy="252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Dikdörtgen"/>
          <p:cNvSpPr/>
          <p:nvPr/>
        </p:nvSpPr>
        <p:spPr>
          <a:xfrm>
            <a:off x="2123728" y="3413280"/>
            <a:ext cx="1440160" cy="252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Dikdörtgen"/>
          <p:cNvSpPr/>
          <p:nvPr/>
        </p:nvSpPr>
        <p:spPr>
          <a:xfrm>
            <a:off x="2123728" y="3861064"/>
            <a:ext cx="2448272" cy="252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Dikdörtgen"/>
          <p:cNvSpPr/>
          <p:nvPr/>
        </p:nvSpPr>
        <p:spPr>
          <a:xfrm>
            <a:off x="2123728" y="4335316"/>
            <a:ext cx="4320480" cy="252000"/>
          </a:xfrm>
          <a:prstGeom prst="rect">
            <a:avLst/>
          </a:prstGeom>
          <a:solidFill>
            <a:schemeClr val="accent4">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11 Dikdörtgen"/>
          <p:cNvSpPr/>
          <p:nvPr/>
        </p:nvSpPr>
        <p:spPr>
          <a:xfrm>
            <a:off x="2123728" y="4797152"/>
            <a:ext cx="4896544" cy="252000"/>
          </a:xfrm>
          <a:prstGeom prst="rect">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Dikdörtgen"/>
          <p:cNvSpPr/>
          <p:nvPr/>
        </p:nvSpPr>
        <p:spPr>
          <a:xfrm>
            <a:off x="2123728" y="5227532"/>
            <a:ext cx="4968552" cy="252000"/>
          </a:xfrm>
          <a:prstGeom prst="rect">
            <a:avLst/>
          </a:prstGeom>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13 Metin kutusu"/>
          <p:cNvSpPr txBox="1"/>
          <p:nvPr/>
        </p:nvSpPr>
        <p:spPr>
          <a:xfrm>
            <a:off x="1963976" y="5549170"/>
            <a:ext cx="5904656" cy="400110"/>
          </a:xfrm>
          <a:prstGeom prst="rect">
            <a:avLst/>
          </a:prstGeom>
          <a:noFill/>
        </p:spPr>
        <p:txBody>
          <a:bodyPr wrap="square" rtlCol="0">
            <a:spAutoFit/>
          </a:bodyPr>
          <a:lstStyle/>
          <a:p>
            <a:r>
              <a:rPr lang="tr-TR" sz="2000" dirty="0" smtClean="0">
                <a:latin typeface="Trebuchet MS" pitchFamily="34" charset="0"/>
              </a:rPr>
              <a:t>0	   2	     4	        6	          8	           10</a:t>
            </a:r>
            <a:endParaRPr lang="tr-TR" sz="2000" dirty="0">
              <a:latin typeface="Trebuchet MS" pitchFamily="34" charset="0"/>
            </a:endParaRPr>
          </a:p>
        </p:txBody>
      </p:sp>
      <p:cxnSp>
        <p:nvCxnSpPr>
          <p:cNvPr id="16" name="15 Düz Bağlayıcı"/>
          <p:cNvCxnSpPr/>
          <p:nvPr/>
        </p:nvCxnSpPr>
        <p:spPr>
          <a:xfrm>
            <a:off x="4860032" y="1773208"/>
            <a:ext cx="0" cy="4212000"/>
          </a:xfrm>
          <a:prstGeom prst="line">
            <a:avLst/>
          </a:prstGeom>
          <a:ln w="25400" cap="sq">
            <a:prstDash val="dash"/>
          </a:ln>
        </p:spPr>
        <p:style>
          <a:lnRef idx="1">
            <a:schemeClr val="accent1"/>
          </a:lnRef>
          <a:fillRef idx="0">
            <a:schemeClr val="accent1"/>
          </a:fillRef>
          <a:effectRef idx="0">
            <a:schemeClr val="accent1"/>
          </a:effectRef>
          <a:fontRef idx="minor">
            <a:schemeClr val="tx1"/>
          </a:fontRef>
        </p:style>
      </p:cxnSp>
      <p:sp>
        <p:nvSpPr>
          <p:cNvPr id="17" name="16 Metin kutusu"/>
          <p:cNvSpPr txBox="1"/>
          <p:nvPr/>
        </p:nvSpPr>
        <p:spPr>
          <a:xfrm>
            <a:off x="2123728" y="1628800"/>
            <a:ext cx="2592288" cy="523220"/>
          </a:xfrm>
          <a:prstGeom prst="rect">
            <a:avLst/>
          </a:prstGeom>
          <a:noFill/>
        </p:spPr>
        <p:txBody>
          <a:bodyPr wrap="square" rtlCol="0">
            <a:spAutoFit/>
          </a:bodyPr>
          <a:lstStyle/>
          <a:p>
            <a:r>
              <a:rPr lang="tr-TR" sz="2800" dirty="0" smtClean="0">
                <a:latin typeface="Trebuchet MS" pitchFamily="34" charset="0"/>
              </a:rPr>
              <a:t>hafif metaller</a:t>
            </a:r>
            <a:endParaRPr lang="tr-TR" sz="2800" dirty="0">
              <a:latin typeface="Trebuchet MS" pitchFamily="34" charset="0"/>
            </a:endParaRPr>
          </a:p>
        </p:txBody>
      </p:sp>
      <p:sp>
        <p:nvSpPr>
          <p:cNvPr id="18" name="17 Metin kutusu"/>
          <p:cNvSpPr txBox="1"/>
          <p:nvPr/>
        </p:nvSpPr>
        <p:spPr>
          <a:xfrm>
            <a:off x="5004048" y="1628800"/>
            <a:ext cx="2592288" cy="523220"/>
          </a:xfrm>
          <a:prstGeom prst="rect">
            <a:avLst/>
          </a:prstGeom>
          <a:noFill/>
        </p:spPr>
        <p:txBody>
          <a:bodyPr wrap="square" rtlCol="0">
            <a:spAutoFit/>
          </a:bodyPr>
          <a:lstStyle/>
          <a:p>
            <a:r>
              <a:rPr lang="tr-TR" sz="2800" dirty="0" smtClean="0">
                <a:latin typeface="Trebuchet MS" pitchFamily="34" charset="0"/>
              </a:rPr>
              <a:t>ağır metaller</a:t>
            </a:r>
            <a:endParaRPr lang="tr-TR" sz="2800" dirty="0">
              <a:latin typeface="Trebuchet MS" pitchFamily="34" charset="0"/>
            </a:endParaRPr>
          </a:p>
        </p:txBody>
      </p:sp>
      <p:sp>
        <p:nvSpPr>
          <p:cNvPr id="19" name="18 Metin kutusu"/>
          <p:cNvSpPr txBox="1"/>
          <p:nvPr/>
        </p:nvSpPr>
        <p:spPr>
          <a:xfrm>
            <a:off x="5148064" y="5930116"/>
            <a:ext cx="2808312" cy="523220"/>
          </a:xfrm>
          <a:prstGeom prst="rect">
            <a:avLst/>
          </a:prstGeom>
          <a:noFill/>
        </p:spPr>
        <p:txBody>
          <a:bodyPr wrap="square" rtlCol="0">
            <a:spAutoFit/>
          </a:bodyPr>
          <a:lstStyle/>
          <a:p>
            <a:r>
              <a:rPr lang="tr-TR" sz="2800" dirty="0" smtClean="0">
                <a:latin typeface="Trebuchet MS" pitchFamily="34" charset="0"/>
              </a:rPr>
              <a:t>yoğunluk g/cm</a:t>
            </a:r>
            <a:r>
              <a:rPr lang="tr-TR" sz="2800" baseline="30000" dirty="0" smtClean="0">
                <a:latin typeface="Trebuchet MS" pitchFamily="34" charset="0"/>
              </a:rPr>
              <a:t>3</a:t>
            </a:r>
            <a:endParaRPr lang="tr-TR" sz="2800" baseline="30000" dirty="0">
              <a:latin typeface="Trebuchet MS" pitchFamily="34" charset="0"/>
            </a:endParaRPr>
          </a:p>
        </p:txBody>
      </p:sp>
    </p:spTree>
    <p:extLst>
      <p:ext uri="{BB962C8B-B14F-4D97-AF65-F5344CB8AC3E}">
        <p14:creationId xmlns:p14="http://schemas.microsoft.com/office/powerpoint/2010/main" val="12967003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346646"/>
            <a:ext cx="8229600" cy="850106"/>
          </a:xfrm>
        </p:spPr>
        <p:txBody>
          <a:bodyPr/>
          <a:lstStyle/>
          <a:p>
            <a:r>
              <a:rPr lang="tr-TR" dirty="0" smtClean="0"/>
              <a:t>Kararlı beta</a:t>
            </a:r>
            <a:r>
              <a:rPr lang="cs-CZ" dirty="0" smtClean="0"/>
              <a:t> al</a:t>
            </a:r>
            <a:r>
              <a:rPr lang="tr-TR" dirty="0" smtClean="0"/>
              <a:t>aşımları</a:t>
            </a:r>
            <a:endParaRPr lang="cs-CZ" dirty="0"/>
          </a:p>
        </p:txBody>
      </p:sp>
      <p:sp>
        <p:nvSpPr>
          <p:cNvPr id="5" name="Zástupný symbol pro obsah 2"/>
          <p:cNvSpPr txBox="1">
            <a:spLocks/>
          </p:cNvSpPr>
          <p:nvPr/>
        </p:nvSpPr>
        <p:spPr>
          <a:xfrm>
            <a:off x="323528" y="1340768"/>
            <a:ext cx="7992889" cy="4968552"/>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tr-TR" sz="2800" b="0" i="0" u="none" strike="noStrike" kern="1200" cap="none" spc="0" normalizeH="0" baseline="0" noProof="0" dirty="0" smtClean="0">
                <a:ln>
                  <a:noFill/>
                </a:ln>
                <a:solidFill>
                  <a:schemeClr val="tx1"/>
                </a:solidFill>
                <a:effectLst/>
                <a:uLnTx/>
                <a:uFillTx/>
                <a:latin typeface="Trebuchet MS" pitchFamily="34" charset="0"/>
                <a:ea typeface="+mn-ea"/>
                <a:cs typeface="+mn-cs"/>
                <a:sym typeface="Wingdings" pitchFamily="2" charset="2"/>
              </a:rPr>
              <a:t>Daha da fazla </a:t>
            </a:r>
            <a:r>
              <a:rPr kumimoji="0" lang="cs-CZ" sz="2800" b="0" i="0" u="none" strike="noStrike" kern="1200" cap="none" spc="0" normalizeH="0" baseline="0" noProof="0" dirty="0" smtClean="0">
                <a:ln>
                  <a:noFill/>
                </a:ln>
                <a:solidFill>
                  <a:schemeClr val="tx1"/>
                </a:solidFill>
                <a:effectLst/>
                <a:uLnTx/>
                <a:uFillTx/>
                <a:latin typeface="Trebuchet MS" pitchFamily="34" charset="0"/>
                <a:ea typeface="+mn-ea"/>
                <a:cs typeface="+mn-cs"/>
                <a:sym typeface="Wingdings" pitchFamily="2" charset="2"/>
              </a:rPr>
              <a:t>b</a:t>
            </a:r>
            <a:r>
              <a:rPr kumimoji="0" lang="tr-TR" sz="2800" b="0" i="0" u="none" strike="noStrike" kern="1200" cap="none" spc="0" normalizeH="0" baseline="0" noProof="0" dirty="0" err="1" smtClean="0">
                <a:ln>
                  <a:noFill/>
                </a:ln>
                <a:solidFill>
                  <a:schemeClr val="tx1"/>
                </a:solidFill>
                <a:effectLst/>
                <a:uLnTx/>
                <a:uFillTx/>
                <a:latin typeface="Trebuchet MS" pitchFamily="34" charset="0"/>
                <a:ea typeface="+mn-ea"/>
                <a:cs typeface="+mn-cs"/>
                <a:sym typeface="Wingdings" pitchFamily="2" charset="2"/>
              </a:rPr>
              <a:t>eta</a:t>
            </a:r>
            <a:r>
              <a:rPr kumimoji="0" lang="tr-TR" sz="2800" b="0" i="0" u="none" strike="noStrike" kern="1200" cap="none" spc="0" normalizeH="0" baseline="0" noProof="0" dirty="0" smtClean="0">
                <a:ln>
                  <a:noFill/>
                </a:ln>
                <a:solidFill>
                  <a:schemeClr val="tx1"/>
                </a:solidFill>
                <a:effectLst/>
                <a:uLnTx/>
                <a:uFillTx/>
                <a:latin typeface="Trebuchet MS" pitchFamily="34" charset="0"/>
                <a:ea typeface="+mn-ea"/>
                <a:cs typeface="+mn-cs"/>
                <a:sym typeface="Wingdings" pitchFamily="2" charset="2"/>
              </a:rPr>
              <a:t> yapıcı element</a:t>
            </a:r>
            <a:endParaRPr kumimoji="0" lang="cs-CZ" sz="2800" b="0" i="0" u="none" strike="noStrike" kern="1200" cap="none" spc="0" normalizeH="0" baseline="0" noProof="0" dirty="0" smtClean="0">
              <a:ln>
                <a:noFill/>
              </a:ln>
              <a:solidFill>
                <a:schemeClr val="tx1"/>
              </a:solidFill>
              <a:effectLst/>
              <a:uLnTx/>
              <a:uFillTx/>
              <a:latin typeface="Trebuchet MS" pitchFamily="34" charset="0"/>
              <a:ea typeface="+mn-ea"/>
              <a:cs typeface="+mn-cs"/>
              <a:sym typeface="Wingdings" pitchFamily="2" charset="2"/>
            </a:endParaRP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cs-CZ" sz="2800" b="0" i="0" u="none" strike="noStrike" kern="1200" cap="none" spc="0" normalizeH="0" baseline="0" noProof="0" dirty="0" smtClean="0">
                <a:ln>
                  <a:noFill/>
                </a:ln>
                <a:solidFill>
                  <a:schemeClr val="tx1"/>
                </a:solidFill>
                <a:effectLst/>
                <a:uLnTx/>
                <a:uFillTx/>
                <a:latin typeface="Trebuchet MS" pitchFamily="34" charset="0"/>
                <a:ea typeface="+mn-ea"/>
                <a:cs typeface="+mn-cs"/>
                <a:sym typeface="Wingdings" pitchFamily="2" charset="2"/>
              </a:rPr>
              <a:t>b</a:t>
            </a:r>
            <a:r>
              <a:rPr kumimoji="0" lang="tr-TR" sz="2800" b="0" i="0" u="none" strike="noStrike" kern="1200" cap="none" spc="0" normalizeH="0" baseline="0" noProof="0" dirty="0" err="1" smtClean="0">
                <a:ln>
                  <a:noFill/>
                </a:ln>
                <a:solidFill>
                  <a:schemeClr val="tx1"/>
                </a:solidFill>
                <a:effectLst/>
                <a:uLnTx/>
                <a:uFillTx/>
                <a:latin typeface="Trebuchet MS" pitchFamily="34" charset="0"/>
                <a:ea typeface="+mn-ea"/>
                <a:cs typeface="+mn-cs"/>
                <a:sym typeface="Wingdings" pitchFamily="2" charset="2"/>
              </a:rPr>
              <a:t>eta</a:t>
            </a:r>
            <a:r>
              <a:rPr kumimoji="0" lang="cs-CZ" sz="2800" b="0" i="0" u="none" strike="noStrike" kern="1200" cap="none" spc="0" normalizeH="0" baseline="0" noProof="0" dirty="0" smtClean="0">
                <a:ln>
                  <a:noFill/>
                </a:ln>
                <a:solidFill>
                  <a:schemeClr val="tx1"/>
                </a:solidFill>
                <a:effectLst/>
                <a:uLnTx/>
                <a:uFillTx/>
                <a:latin typeface="Trebuchet MS" pitchFamily="34" charset="0"/>
                <a:ea typeface="+mn-ea"/>
                <a:cs typeface="+mn-cs"/>
                <a:sym typeface="Wingdings" pitchFamily="2" charset="2"/>
              </a:rPr>
              <a:t> </a:t>
            </a:r>
            <a:r>
              <a:rPr kumimoji="0" lang="tr-TR" sz="2800" b="0" i="0" u="none" strike="noStrike" kern="1200" cap="none" spc="0" normalizeH="0" baseline="0" noProof="0" dirty="0" smtClean="0">
                <a:ln>
                  <a:noFill/>
                </a:ln>
                <a:solidFill>
                  <a:schemeClr val="tx1"/>
                </a:solidFill>
                <a:effectLst/>
                <a:uLnTx/>
                <a:uFillTx/>
                <a:latin typeface="Trebuchet MS" pitchFamily="34" charset="0"/>
                <a:ea typeface="+mn-ea"/>
                <a:cs typeface="+mn-cs"/>
                <a:sym typeface="Wingdings" pitchFamily="2" charset="2"/>
              </a:rPr>
              <a:t>geçiş sıcaklığı oda sıcaklığının                               altına düşürülebilir.</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lang="tr-TR" sz="2800" dirty="0" smtClean="0">
                <a:latin typeface="Trebuchet MS" pitchFamily="34" charset="0"/>
                <a:sym typeface="Wingdings" pitchFamily="2" charset="2"/>
              </a:rPr>
              <a:t>Oda sıcaklığına soğutma sonrasında beta fazı hala kararlıdır.</a:t>
            </a:r>
            <a:r>
              <a:rPr kumimoji="0" lang="tr-TR" sz="2800" b="0" i="0" u="none" strike="noStrike" kern="1200" cap="none" spc="0" normalizeH="0" baseline="0" noProof="0" dirty="0" smtClean="0">
                <a:ln>
                  <a:noFill/>
                </a:ln>
                <a:solidFill>
                  <a:schemeClr val="tx1"/>
                </a:solidFill>
                <a:effectLst/>
                <a:uLnTx/>
                <a:uFillTx/>
                <a:latin typeface="Trebuchet MS" pitchFamily="34" charset="0"/>
                <a:ea typeface="+mn-ea"/>
                <a:cs typeface="+mn-cs"/>
                <a:sym typeface="Wingdings" pitchFamily="2" charset="2"/>
              </a:rPr>
              <a:t>.</a:t>
            </a:r>
            <a:endParaRPr lang="tr-TR" sz="2800" dirty="0" smtClean="0">
              <a:latin typeface="Trebuchet MS" pitchFamily="34" charset="0"/>
              <a:sym typeface="Wingdings" pitchFamily="2" charset="2"/>
            </a:endParaRP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endParaRPr kumimoji="0" lang="tr-TR" sz="2800" b="0" i="0" u="none" strike="noStrike" kern="1200" cap="none" spc="0" normalizeH="0" baseline="0" noProof="0" dirty="0" smtClean="0">
              <a:ln>
                <a:noFill/>
              </a:ln>
              <a:solidFill>
                <a:schemeClr val="tx1"/>
              </a:solidFill>
              <a:effectLst/>
              <a:uLnTx/>
              <a:uFillTx/>
              <a:latin typeface="Trebuchet MS" pitchFamily="34" charset="0"/>
              <a:ea typeface="+mn-ea"/>
              <a:cs typeface="+mn-cs"/>
              <a:sym typeface="Wingdings" pitchFamily="2" charset="2"/>
            </a:endParaRP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tr-TR" sz="2800" b="0" i="0" u="none" strike="noStrike" kern="1200" cap="none" spc="0" normalizeH="0" baseline="0" noProof="0" dirty="0" smtClean="0">
                <a:ln>
                  <a:noFill/>
                </a:ln>
                <a:solidFill>
                  <a:schemeClr val="tx1"/>
                </a:solidFill>
                <a:effectLst/>
                <a:uLnTx/>
                <a:uFillTx/>
                <a:latin typeface="Trebuchet MS" pitchFamily="34" charset="0"/>
                <a:ea typeface="+mn-ea"/>
                <a:cs typeface="+mn-cs"/>
                <a:sym typeface="Wingdings" pitchFamily="2" charset="2"/>
              </a:rPr>
              <a:t> </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endParaRPr kumimoji="0" lang="cs-CZ" sz="2800" b="0" i="0" u="none" strike="noStrike" kern="1200" cap="none" spc="0" normalizeH="0" baseline="0" noProof="0" dirty="0" smtClean="0">
              <a:ln>
                <a:noFill/>
              </a:ln>
              <a:solidFill>
                <a:schemeClr val="tx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35371420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864096"/>
          </a:xfrm>
        </p:spPr>
        <p:txBody>
          <a:bodyPr>
            <a:normAutofit/>
          </a:bodyPr>
          <a:lstStyle/>
          <a:p>
            <a:r>
              <a:rPr lang="cs-CZ" sz="4800" dirty="0" smtClean="0">
                <a:latin typeface="Trebuchet MS" pitchFamily="34" charset="0"/>
              </a:rPr>
              <a:t>Mo</a:t>
            </a:r>
            <a:r>
              <a:rPr lang="tr-TR" sz="4800" dirty="0" err="1" smtClean="0">
                <a:latin typeface="Trebuchet MS" pitchFamily="34" charset="0"/>
              </a:rPr>
              <a:t>libden</a:t>
            </a:r>
            <a:r>
              <a:rPr lang="tr-TR" sz="4800" dirty="0" smtClean="0">
                <a:latin typeface="Trebuchet MS" pitchFamily="34" charset="0"/>
              </a:rPr>
              <a:t> eşdeğeri</a:t>
            </a:r>
            <a:endParaRPr lang="cs-CZ" sz="4800" dirty="0">
              <a:latin typeface="Trebuchet MS" pitchFamily="34" charset="0"/>
            </a:endParaRPr>
          </a:p>
        </p:txBody>
      </p:sp>
      <p:sp>
        <p:nvSpPr>
          <p:cNvPr id="3" name="Zástupný symbol pro obsah 2"/>
          <p:cNvSpPr>
            <a:spLocks noGrp="1"/>
          </p:cNvSpPr>
          <p:nvPr>
            <p:ph idx="1"/>
          </p:nvPr>
        </p:nvSpPr>
        <p:spPr>
          <a:xfrm>
            <a:off x="251520" y="1628800"/>
            <a:ext cx="8712968" cy="4464496"/>
          </a:xfrm>
        </p:spPr>
        <p:txBody>
          <a:bodyPr>
            <a:noAutofit/>
          </a:bodyPr>
          <a:lstStyle/>
          <a:p>
            <a:pPr>
              <a:spcBef>
                <a:spcPts val="0"/>
              </a:spcBef>
            </a:pPr>
            <a:r>
              <a:rPr lang="cs-CZ" sz="2800" dirty="0" smtClean="0">
                <a:latin typeface="Trebuchet MS" pitchFamily="34" charset="0"/>
              </a:rPr>
              <a:t>Mo: </a:t>
            </a:r>
            <a:r>
              <a:rPr lang="tr-TR" sz="2800" dirty="0" smtClean="0">
                <a:latin typeface="Trebuchet MS" pitchFamily="34" charset="0"/>
              </a:rPr>
              <a:t>en önemli </a:t>
            </a:r>
            <a:r>
              <a:rPr lang="tr-TR" sz="2800" dirty="0" smtClean="0">
                <a:latin typeface="Trebuchet MS" pitchFamily="34" charset="0"/>
                <a:sym typeface="Symbol"/>
              </a:rPr>
              <a:t> yapıcı elementlerden biri</a:t>
            </a:r>
            <a:endParaRPr lang="cs-CZ" sz="2800" dirty="0" smtClean="0">
              <a:latin typeface="Trebuchet MS" pitchFamily="34" charset="0"/>
            </a:endParaRPr>
          </a:p>
          <a:p>
            <a:pPr>
              <a:spcBef>
                <a:spcPts val="0"/>
              </a:spcBef>
            </a:pPr>
            <a:r>
              <a:rPr lang="tr-TR" sz="2800" dirty="0" smtClean="0">
                <a:latin typeface="Trebuchet MS" pitchFamily="34" charset="0"/>
              </a:rPr>
              <a:t>Alaşım elementlerinin faz yapısına etkisi</a:t>
            </a:r>
          </a:p>
          <a:p>
            <a:pPr>
              <a:spcBef>
                <a:spcPts val="0"/>
              </a:spcBef>
            </a:pPr>
            <a:r>
              <a:rPr lang="pl-PL" sz="2800" dirty="0" smtClean="0">
                <a:latin typeface="Trebuchet MS" pitchFamily="34" charset="0"/>
              </a:rPr>
              <a:t>[Mo]</a:t>
            </a:r>
            <a:r>
              <a:rPr lang="pl-PL" sz="2800" baseline="-25000" dirty="0" smtClean="0">
                <a:latin typeface="Trebuchet MS" pitchFamily="34" charset="0"/>
              </a:rPr>
              <a:t>e</a:t>
            </a:r>
            <a:r>
              <a:rPr lang="tr-TR" sz="2800" baseline="-25000" dirty="0" smtClean="0">
                <a:latin typeface="Trebuchet MS" pitchFamily="34" charset="0"/>
              </a:rPr>
              <a:t>ş</a:t>
            </a:r>
            <a:r>
              <a:rPr lang="pl-PL" sz="2800" dirty="0" smtClean="0">
                <a:latin typeface="Trebuchet MS" pitchFamily="34" charset="0"/>
              </a:rPr>
              <a:t> = </a:t>
            </a:r>
            <a:r>
              <a:rPr lang="pl-PL" sz="2800" dirty="0">
                <a:latin typeface="Trebuchet MS" pitchFamily="34" charset="0"/>
              </a:rPr>
              <a:t>[Mo] + </a:t>
            </a:r>
            <a:r>
              <a:rPr lang="pl-PL" sz="2800" dirty="0" smtClean="0">
                <a:latin typeface="Trebuchet MS" pitchFamily="34" charset="0"/>
              </a:rPr>
              <a:t>0,67 </a:t>
            </a:r>
            <a:r>
              <a:rPr lang="pl-PL" sz="2800" dirty="0">
                <a:latin typeface="Trebuchet MS" pitchFamily="34" charset="0"/>
              </a:rPr>
              <a:t>[V] + </a:t>
            </a:r>
            <a:r>
              <a:rPr lang="pl-PL" sz="2800" dirty="0" smtClean="0">
                <a:latin typeface="Trebuchet MS" pitchFamily="34" charset="0"/>
              </a:rPr>
              <a:t>0,44 </a:t>
            </a:r>
            <a:r>
              <a:rPr lang="pl-PL" sz="2800" dirty="0">
                <a:latin typeface="Trebuchet MS" pitchFamily="34" charset="0"/>
              </a:rPr>
              <a:t>[W] + </a:t>
            </a:r>
            <a:r>
              <a:rPr lang="pl-PL" sz="2800" dirty="0" smtClean="0">
                <a:latin typeface="Trebuchet MS" pitchFamily="34" charset="0"/>
              </a:rPr>
              <a:t>0,28 </a:t>
            </a:r>
            <a:r>
              <a:rPr lang="pl-PL" sz="2800" dirty="0">
                <a:latin typeface="Trebuchet MS" pitchFamily="34" charset="0"/>
              </a:rPr>
              <a:t>[Nb] + </a:t>
            </a:r>
            <a:r>
              <a:rPr lang="pl-PL" sz="2800" dirty="0" smtClean="0">
                <a:latin typeface="Trebuchet MS" pitchFamily="34" charset="0"/>
              </a:rPr>
              <a:t>0,22 </a:t>
            </a:r>
            <a:r>
              <a:rPr lang="pl-PL" sz="2800" dirty="0">
                <a:latin typeface="Trebuchet MS" pitchFamily="34" charset="0"/>
              </a:rPr>
              <a:t>[Ta] </a:t>
            </a:r>
            <a:r>
              <a:rPr lang="pl-PL" sz="2800" dirty="0" smtClean="0">
                <a:latin typeface="Trebuchet MS" pitchFamily="34" charset="0"/>
              </a:rPr>
              <a:t>+ 2,9 </a:t>
            </a:r>
            <a:r>
              <a:rPr lang="pl-PL" sz="2800" dirty="0">
                <a:latin typeface="Trebuchet MS" pitchFamily="34" charset="0"/>
              </a:rPr>
              <a:t>[Fe</a:t>
            </a:r>
            <a:r>
              <a:rPr lang="pl-PL" sz="2800" dirty="0" smtClean="0">
                <a:latin typeface="Trebuchet MS" pitchFamily="34" charset="0"/>
              </a:rPr>
              <a:t>] </a:t>
            </a:r>
            <a:r>
              <a:rPr lang="es-ES" sz="2800" dirty="0" smtClean="0">
                <a:latin typeface="Trebuchet MS" pitchFamily="34" charset="0"/>
              </a:rPr>
              <a:t>+</a:t>
            </a:r>
            <a:r>
              <a:rPr lang="cs-CZ" sz="2800" dirty="0" smtClean="0">
                <a:latin typeface="Trebuchet MS" pitchFamily="34" charset="0"/>
              </a:rPr>
              <a:t> </a:t>
            </a:r>
            <a:r>
              <a:rPr lang="es-ES" sz="2800" dirty="0" smtClean="0">
                <a:latin typeface="Trebuchet MS" pitchFamily="34" charset="0"/>
              </a:rPr>
              <a:t>1</a:t>
            </a:r>
            <a:r>
              <a:rPr lang="cs-CZ" sz="2800" dirty="0" smtClean="0">
                <a:latin typeface="Trebuchet MS" pitchFamily="34" charset="0"/>
              </a:rPr>
              <a:t>,</a:t>
            </a:r>
            <a:r>
              <a:rPr lang="es-ES" sz="2800" dirty="0" smtClean="0">
                <a:latin typeface="Trebuchet MS" pitchFamily="34" charset="0"/>
              </a:rPr>
              <a:t>6 </a:t>
            </a:r>
            <a:r>
              <a:rPr lang="es-ES" sz="2800" dirty="0">
                <a:latin typeface="Trebuchet MS" pitchFamily="34" charset="0"/>
              </a:rPr>
              <a:t>[Cr] + </a:t>
            </a:r>
            <a:r>
              <a:rPr lang="es-ES" sz="2800" dirty="0" smtClean="0">
                <a:latin typeface="Trebuchet MS" pitchFamily="34" charset="0"/>
              </a:rPr>
              <a:t>1</a:t>
            </a:r>
            <a:r>
              <a:rPr lang="cs-CZ" sz="2800" dirty="0" smtClean="0">
                <a:latin typeface="Trebuchet MS" pitchFamily="34" charset="0"/>
              </a:rPr>
              <a:t>,</a:t>
            </a:r>
            <a:r>
              <a:rPr lang="es-ES" sz="2800" dirty="0" smtClean="0">
                <a:latin typeface="Trebuchet MS" pitchFamily="34" charset="0"/>
              </a:rPr>
              <a:t>25 </a:t>
            </a:r>
            <a:r>
              <a:rPr lang="es-ES" sz="2800" dirty="0">
                <a:latin typeface="Trebuchet MS" pitchFamily="34" charset="0"/>
              </a:rPr>
              <a:t>[Ni] + </a:t>
            </a:r>
            <a:r>
              <a:rPr lang="es-ES" sz="2800" dirty="0" smtClean="0">
                <a:latin typeface="Trebuchet MS" pitchFamily="34" charset="0"/>
              </a:rPr>
              <a:t>1</a:t>
            </a:r>
            <a:r>
              <a:rPr lang="cs-CZ" sz="2800" dirty="0" smtClean="0">
                <a:latin typeface="Trebuchet MS" pitchFamily="34" charset="0"/>
              </a:rPr>
              <a:t>,</a:t>
            </a:r>
            <a:r>
              <a:rPr lang="es-ES" sz="2800" dirty="0" smtClean="0">
                <a:latin typeface="Trebuchet MS" pitchFamily="34" charset="0"/>
              </a:rPr>
              <a:t>7 </a:t>
            </a:r>
            <a:r>
              <a:rPr lang="es-ES" sz="2800" dirty="0">
                <a:latin typeface="Trebuchet MS" pitchFamily="34" charset="0"/>
              </a:rPr>
              <a:t>[Mn] + </a:t>
            </a:r>
            <a:r>
              <a:rPr lang="es-ES" sz="2800" dirty="0" smtClean="0">
                <a:latin typeface="Trebuchet MS" pitchFamily="34" charset="0"/>
              </a:rPr>
              <a:t>1</a:t>
            </a:r>
            <a:r>
              <a:rPr lang="cs-CZ" sz="2800" dirty="0" smtClean="0">
                <a:latin typeface="Trebuchet MS" pitchFamily="34" charset="0"/>
              </a:rPr>
              <a:t>,</a:t>
            </a:r>
            <a:r>
              <a:rPr lang="es-ES" sz="2800" dirty="0" smtClean="0">
                <a:latin typeface="Trebuchet MS" pitchFamily="34" charset="0"/>
              </a:rPr>
              <a:t>7 </a:t>
            </a:r>
            <a:r>
              <a:rPr lang="es-ES" sz="2800" dirty="0">
                <a:latin typeface="Trebuchet MS" pitchFamily="34" charset="0"/>
              </a:rPr>
              <a:t>[Co] </a:t>
            </a:r>
            <a:r>
              <a:rPr lang="cs-CZ" sz="2800" dirty="0" smtClean="0">
                <a:latin typeface="Trebuchet MS" pitchFamily="34" charset="0"/>
              </a:rPr>
              <a:t> </a:t>
            </a:r>
            <a:r>
              <a:rPr lang="cs-CZ" sz="2800" b="1" dirty="0" smtClean="0">
                <a:solidFill>
                  <a:srgbClr val="FF0000"/>
                </a:solidFill>
                <a:latin typeface="Trebuchet MS" pitchFamily="34" charset="0"/>
              </a:rPr>
              <a:t>-</a:t>
            </a:r>
            <a:r>
              <a:rPr lang="cs-CZ" sz="2800" dirty="0" smtClean="0">
                <a:solidFill>
                  <a:srgbClr val="FF0000"/>
                </a:solidFill>
                <a:latin typeface="Trebuchet MS" pitchFamily="34" charset="0"/>
              </a:rPr>
              <a:t> </a:t>
            </a:r>
            <a:r>
              <a:rPr lang="es-ES" sz="2800" dirty="0" smtClean="0">
                <a:solidFill>
                  <a:srgbClr val="FF0000"/>
                </a:solidFill>
                <a:latin typeface="Trebuchet MS" pitchFamily="34" charset="0"/>
              </a:rPr>
              <a:t>1</a:t>
            </a:r>
            <a:r>
              <a:rPr lang="cs-CZ" sz="2800" dirty="0" smtClean="0">
                <a:solidFill>
                  <a:srgbClr val="FF0000"/>
                </a:solidFill>
                <a:latin typeface="Trebuchet MS" pitchFamily="34" charset="0"/>
              </a:rPr>
              <a:t>,</a:t>
            </a:r>
            <a:r>
              <a:rPr lang="es-ES" sz="2800" dirty="0" smtClean="0">
                <a:solidFill>
                  <a:srgbClr val="FF0000"/>
                </a:solidFill>
                <a:latin typeface="Trebuchet MS" pitchFamily="34" charset="0"/>
              </a:rPr>
              <a:t>0 </a:t>
            </a:r>
            <a:r>
              <a:rPr lang="es-ES" sz="2800" dirty="0">
                <a:solidFill>
                  <a:srgbClr val="FF0000"/>
                </a:solidFill>
                <a:latin typeface="Trebuchet MS" pitchFamily="34" charset="0"/>
              </a:rPr>
              <a:t>[Al] </a:t>
            </a:r>
            <a:endParaRPr lang="cs-CZ" sz="2800" dirty="0" smtClean="0">
              <a:solidFill>
                <a:srgbClr val="FF0000"/>
              </a:solidFill>
              <a:latin typeface="Trebuchet MS" pitchFamily="34" charset="0"/>
            </a:endParaRPr>
          </a:p>
          <a:p>
            <a:pPr>
              <a:spcBef>
                <a:spcPts val="0"/>
              </a:spcBef>
              <a:tabLst>
                <a:tab pos="722313" algn="l"/>
              </a:tabLst>
            </a:pPr>
            <a:r>
              <a:rPr lang="tr-TR" sz="2800" dirty="0" err="1" smtClean="0">
                <a:latin typeface="Trebuchet MS" pitchFamily="34" charset="0"/>
              </a:rPr>
              <a:t>V’un</a:t>
            </a:r>
            <a:r>
              <a:rPr lang="tr-TR" sz="2800" dirty="0" smtClean="0">
                <a:latin typeface="Trebuchet MS" pitchFamily="34" charset="0"/>
              </a:rPr>
              <a:t>, </a:t>
            </a:r>
            <a:r>
              <a:rPr lang="tr-TR" sz="2800" dirty="0" smtClean="0">
                <a:latin typeface="Trebuchet MS" pitchFamily="34" charset="0"/>
                <a:sym typeface="Symbol"/>
              </a:rPr>
              <a:t> yapma kapasitesinin </a:t>
            </a:r>
            <a:r>
              <a:rPr lang="tr-TR" sz="2800" dirty="0" err="1" smtClean="0">
                <a:latin typeface="Trebuchet MS" pitchFamily="34" charset="0"/>
                <a:sym typeface="Symbol"/>
              </a:rPr>
              <a:t>Mo’e</a:t>
            </a:r>
            <a:r>
              <a:rPr lang="tr-TR" sz="2800" dirty="0" smtClean="0">
                <a:latin typeface="Trebuchet MS" pitchFamily="34" charset="0"/>
                <a:sym typeface="Symbol"/>
              </a:rPr>
              <a:t> eşitlenmesi için </a:t>
            </a:r>
            <a:r>
              <a:rPr lang="tr-TR" sz="2800" dirty="0" err="1" smtClean="0">
                <a:latin typeface="Trebuchet MS" pitchFamily="34" charset="0"/>
                <a:sym typeface="Symbol"/>
              </a:rPr>
              <a:t>Mo’nin</a:t>
            </a:r>
            <a:r>
              <a:rPr lang="tr-TR" sz="2800" dirty="0" smtClean="0">
                <a:latin typeface="Trebuchet MS" pitchFamily="34" charset="0"/>
                <a:sym typeface="Symbol"/>
              </a:rPr>
              <a:t> en az 1.5 katı kadar ilave edilmesi gerekir.</a:t>
            </a:r>
            <a:endParaRPr lang="cs-CZ" sz="2800" dirty="0" smtClean="0">
              <a:latin typeface="Trebuchet MS" pitchFamily="34" charset="0"/>
            </a:endParaRPr>
          </a:p>
          <a:p>
            <a:pPr>
              <a:spcBef>
                <a:spcPts val="0"/>
              </a:spcBef>
              <a:tabLst>
                <a:tab pos="722313" algn="l"/>
              </a:tabLst>
            </a:pPr>
            <a:r>
              <a:rPr lang="tr-TR" sz="2800" dirty="0" err="1" smtClean="0">
                <a:latin typeface="Trebuchet MS" pitchFamily="34" charset="0"/>
              </a:rPr>
              <a:t>Fe</a:t>
            </a:r>
            <a:r>
              <a:rPr lang="tr-TR" sz="2800" dirty="0" smtClean="0">
                <a:latin typeface="Trebuchet MS" pitchFamily="34" charset="0"/>
              </a:rPr>
              <a:t> </a:t>
            </a:r>
            <a:r>
              <a:rPr lang="tr-TR" sz="2800" dirty="0" err="1" smtClean="0">
                <a:latin typeface="Trebuchet MS" pitchFamily="34" charset="0"/>
              </a:rPr>
              <a:t>Mo’e</a:t>
            </a:r>
            <a:r>
              <a:rPr lang="tr-TR" sz="2800" dirty="0" smtClean="0">
                <a:latin typeface="Trebuchet MS" pitchFamily="34" charset="0"/>
              </a:rPr>
              <a:t> göre 3 kat, </a:t>
            </a:r>
            <a:r>
              <a:rPr lang="tr-TR" sz="2800" dirty="0" err="1" smtClean="0">
                <a:latin typeface="Trebuchet MS" pitchFamily="34" charset="0"/>
              </a:rPr>
              <a:t>V’a</a:t>
            </a:r>
            <a:r>
              <a:rPr lang="tr-TR" sz="2800" dirty="0" smtClean="0">
                <a:latin typeface="Trebuchet MS" pitchFamily="34" charset="0"/>
              </a:rPr>
              <a:t> göre 4 kat daha etkili bir </a:t>
            </a:r>
            <a:r>
              <a:rPr lang="tr-TR" sz="2800" dirty="0" smtClean="0">
                <a:latin typeface="Trebuchet MS" pitchFamily="34" charset="0"/>
                <a:sym typeface="Symbol"/>
              </a:rPr>
              <a:t> yapıcıdır.</a:t>
            </a:r>
            <a:endParaRPr lang="cs-CZ" sz="2800" dirty="0" smtClean="0">
              <a:latin typeface="Trebuchet MS" pitchFamily="34" charset="0"/>
            </a:endParaRPr>
          </a:p>
          <a:p>
            <a:pPr>
              <a:spcBef>
                <a:spcPts val="0"/>
              </a:spcBef>
              <a:tabLst>
                <a:tab pos="722313" algn="l"/>
              </a:tabLst>
            </a:pPr>
            <a:r>
              <a:rPr lang="cs-CZ" sz="2800" dirty="0" smtClean="0">
                <a:latin typeface="Trebuchet MS" pitchFamily="34" charset="0"/>
              </a:rPr>
              <a:t>Mol</a:t>
            </a:r>
            <a:r>
              <a:rPr lang="tr-TR" sz="2800" dirty="0" err="1" smtClean="0">
                <a:latin typeface="Trebuchet MS" pitchFamily="34" charset="0"/>
              </a:rPr>
              <a:t>ibden</a:t>
            </a:r>
            <a:r>
              <a:rPr lang="tr-TR" sz="2800" dirty="0" smtClean="0">
                <a:latin typeface="Trebuchet MS" pitchFamily="34" charset="0"/>
              </a:rPr>
              <a:t> eşdeğeri </a:t>
            </a:r>
            <a:r>
              <a:rPr lang="tr-TR" sz="2800" dirty="0" err="1" smtClean="0">
                <a:latin typeface="Trebuchet MS" pitchFamily="34" charset="0"/>
              </a:rPr>
              <a:t>amprik</a:t>
            </a:r>
            <a:r>
              <a:rPr lang="tr-TR" sz="2800" dirty="0" smtClean="0">
                <a:latin typeface="Trebuchet MS" pitchFamily="34" charset="0"/>
              </a:rPr>
              <a:t> bir değerdir.</a:t>
            </a:r>
            <a:r>
              <a:rPr lang="cs-CZ" sz="2800" dirty="0" smtClean="0">
                <a:latin typeface="Trebuchet MS" pitchFamily="34" charset="0"/>
              </a:rPr>
              <a:t> </a:t>
            </a:r>
          </a:p>
        </p:txBody>
      </p:sp>
    </p:spTree>
    <p:extLst>
      <p:ext uri="{BB962C8B-B14F-4D97-AF65-F5344CB8AC3E}">
        <p14:creationId xmlns:p14="http://schemas.microsoft.com/office/powerpoint/2010/main" val="13678086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251520" y="602432"/>
            <a:ext cx="8712968" cy="594320"/>
          </a:xfrm>
        </p:spPr>
        <p:txBody>
          <a:bodyPr>
            <a:normAutofit fontScale="90000"/>
          </a:bodyPr>
          <a:lstStyle/>
          <a:p>
            <a:r>
              <a:rPr lang="tr-TR" dirty="0" smtClean="0">
                <a:latin typeface="Trebuchet MS" panose="020B0603020202020204" pitchFamily="34" charset="0"/>
              </a:rPr>
              <a:t>Titanyum alaşımlarında </a:t>
            </a:r>
            <a:r>
              <a:rPr lang="tr-TR" dirty="0" err="1" smtClean="0">
                <a:latin typeface="Trebuchet MS" panose="020B0603020202020204" pitchFamily="34" charset="0"/>
              </a:rPr>
              <a:t>mikroyapı</a:t>
            </a:r>
            <a:endParaRPr lang="tr-TR" dirty="0">
              <a:latin typeface="Trebuchet MS" panose="020B0603020202020204" pitchFamily="34" charset="0"/>
            </a:endParaRPr>
          </a:p>
        </p:txBody>
      </p:sp>
      <p:pic>
        <p:nvPicPr>
          <p:cNvPr id="24578" name="Picture 2"/>
          <p:cNvPicPr>
            <a:picLocks noChangeAspect="1" noChangeArrowheads="1"/>
          </p:cNvPicPr>
          <p:nvPr/>
        </p:nvPicPr>
        <p:blipFill>
          <a:blip r:embed="rId2" cstate="print"/>
          <a:srcRect l="38330" t="43407" r="51584" b="38654"/>
          <a:stretch>
            <a:fillRect/>
          </a:stretch>
        </p:blipFill>
        <p:spPr bwMode="auto">
          <a:xfrm>
            <a:off x="1763688" y="1412776"/>
            <a:ext cx="2664296" cy="2664296"/>
          </a:xfrm>
          <a:prstGeom prst="rect">
            <a:avLst/>
          </a:prstGeom>
          <a:noFill/>
          <a:ln w="9525">
            <a:noFill/>
            <a:miter lim="800000"/>
            <a:headEnd/>
            <a:tailEnd/>
          </a:ln>
        </p:spPr>
      </p:pic>
      <p:sp>
        <p:nvSpPr>
          <p:cNvPr id="4" name="3 Metin kutusu"/>
          <p:cNvSpPr txBox="1"/>
          <p:nvPr/>
        </p:nvSpPr>
        <p:spPr>
          <a:xfrm>
            <a:off x="251520" y="1412776"/>
            <a:ext cx="1728192" cy="400110"/>
          </a:xfrm>
          <a:prstGeom prst="rect">
            <a:avLst/>
          </a:prstGeom>
          <a:noFill/>
        </p:spPr>
        <p:txBody>
          <a:bodyPr wrap="square" rtlCol="0">
            <a:spAutoFit/>
          </a:bodyPr>
          <a:lstStyle/>
          <a:p>
            <a:r>
              <a:rPr lang="tr-TR" sz="2000" dirty="0" smtClean="0">
                <a:latin typeface="Trebuchet MS" pitchFamily="34" charset="0"/>
              </a:rPr>
              <a:t>Eş eksenli </a:t>
            </a:r>
            <a:r>
              <a:rPr lang="tr-TR" sz="2000" dirty="0" smtClean="0">
                <a:latin typeface="Trebuchet MS" pitchFamily="34" charset="0"/>
                <a:sym typeface="Symbol"/>
              </a:rPr>
              <a:t></a:t>
            </a:r>
            <a:endParaRPr lang="tr-TR" sz="2000" dirty="0">
              <a:latin typeface="Trebuchet MS" pitchFamily="34" charset="0"/>
            </a:endParaRPr>
          </a:p>
        </p:txBody>
      </p:sp>
      <p:sp>
        <p:nvSpPr>
          <p:cNvPr id="5" name="4 Metin kutusu"/>
          <p:cNvSpPr txBox="1"/>
          <p:nvPr/>
        </p:nvSpPr>
        <p:spPr>
          <a:xfrm>
            <a:off x="251520" y="4149080"/>
            <a:ext cx="1728192" cy="400110"/>
          </a:xfrm>
          <a:prstGeom prst="rect">
            <a:avLst/>
          </a:prstGeom>
          <a:noFill/>
        </p:spPr>
        <p:txBody>
          <a:bodyPr wrap="square" rtlCol="0">
            <a:spAutoFit/>
          </a:bodyPr>
          <a:lstStyle/>
          <a:p>
            <a:r>
              <a:rPr lang="tr-TR" sz="2000" dirty="0" smtClean="0">
                <a:latin typeface="Trebuchet MS" pitchFamily="34" charset="0"/>
              </a:rPr>
              <a:t>iğnesel </a:t>
            </a:r>
            <a:r>
              <a:rPr lang="tr-TR" sz="2000" dirty="0" smtClean="0">
                <a:latin typeface="Trebuchet MS" pitchFamily="34" charset="0"/>
                <a:sym typeface="Symbol"/>
              </a:rPr>
              <a:t>+</a:t>
            </a:r>
            <a:endParaRPr lang="tr-TR" sz="2000" dirty="0">
              <a:latin typeface="Trebuchet MS" pitchFamily="34" charset="0"/>
            </a:endParaRPr>
          </a:p>
        </p:txBody>
      </p:sp>
      <p:sp>
        <p:nvSpPr>
          <p:cNvPr id="6" name="5 Metin kutusu"/>
          <p:cNvSpPr txBox="1"/>
          <p:nvPr/>
        </p:nvSpPr>
        <p:spPr>
          <a:xfrm>
            <a:off x="7199784" y="1412776"/>
            <a:ext cx="1944216" cy="400110"/>
          </a:xfrm>
          <a:prstGeom prst="rect">
            <a:avLst/>
          </a:prstGeom>
          <a:noFill/>
        </p:spPr>
        <p:txBody>
          <a:bodyPr wrap="square" rtlCol="0">
            <a:spAutoFit/>
          </a:bodyPr>
          <a:lstStyle/>
          <a:p>
            <a:r>
              <a:rPr lang="tr-TR" sz="2000" dirty="0" smtClean="0">
                <a:latin typeface="Trebuchet MS" pitchFamily="34" charset="0"/>
                <a:sym typeface="Symbol"/>
              </a:rPr>
              <a:t>+ eş eksenli</a:t>
            </a:r>
            <a:endParaRPr lang="tr-TR" sz="2000" dirty="0">
              <a:latin typeface="Trebuchet MS" pitchFamily="34" charset="0"/>
            </a:endParaRPr>
          </a:p>
        </p:txBody>
      </p:sp>
      <p:sp>
        <p:nvSpPr>
          <p:cNvPr id="8" name="7 Metin kutusu"/>
          <p:cNvSpPr txBox="1"/>
          <p:nvPr/>
        </p:nvSpPr>
        <p:spPr>
          <a:xfrm>
            <a:off x="7199784" y="4005064"/>
            <a:ext cx="1944216" cy="400110"/>
          </a:xfrm>
          <a:prstGeom prst="rect">
            <a:avLst/>
          </a:prstGeom>
          <a:noFill/>
        </p:spPr>
        <p:txBody>
          <a:bodyPr wrap="square" rtlCol="0">
            <a:spAutoFit/>
          </a:bodyPr>
          <a:lstStyle/>
          <a:p>
            <a:r>
              <a:rPr lang="tr-TR" sz="2000" dirty="0" smtClean="0">
                <a:latin typeface="Trebuchet MS" pitchFamily="34" charset="0"/>
                <a:sym typeface="Symbol"/>
              </a:rPr>
              <a:t> eş eksenli</a:t>
            </a:r>
            <a:endParaRPr lang="tr-TR" sz="2000" dirty="0">
              <a:latin typeface="Trebuchet MS" pitchFamily="34" charset="0"/>
            </a:endParaRPr>
          </a:p>
        </p:txBody>
      </p:sp>
      <p:pic>
        <p:nvPicPr>
          <p:cNvPr id="9" name="Picture 2"/>
          <p:cNvPicPr>
            <a:picLocks noChangeAspect="1" noChangeArrowheads="1"/>
          </p:cNvPicPr>
          <p:nvPr/>
        </p:nvPicPr>
        <p:blipFill>
          <a:blip r:embed="rId2" cstate="print"/>
          <a:srcRect l="38330" t="64216" r="51584" b="17127"/>
          <a:stretch>
            <a:fillRect/>
          </a:stretch>
        </p:blipFill>
        <p:spPr bwMode="auto">
          <a:xfrm>
            <a:off x="1763688" y="4087132"/>
            <a:ext cx="2664296" cy="2770868"/>
          </a:xfrm>
          <a:prstGeom prst="rect">
            <a:avLst/>
          </a:prstGeom>
          <a:noFill/>
          <a:ln w="9525">
            <a:noFill/>
            <a:miter lim="800000"/>
            <a:headEnd/>
            <a:tailEnd/>
          </a:ln>
        </p:spPr>
      </p:pic>
      <p:pic>
        <p:nvPicPr>
          <p:cNvPr id="10" name="Picture 2"/>
          <p:cNvPicPr>
            <a:picLocks noChangeAspect="1" noChangeArrowheads="1"/>
          </p:cNvPicPr>
          <p:nvPr/>
        </p:nvPicPr>
        <p:blipFill>
          <a:blip r:embed="rId2" cstate="print"/>
          <a:srcRect l="51240" t="43407" r="38674" b="38654"/>
          <a:stretch>
            <a:fillRect/>
          </a:stretch>
        </p:blipFill>
        <p:spPr bwMode="auto">
          <a:xfrm>
            <a:off x="4572000" y="1412776"/>
            <a:ext cx="2664296" cy="2664296"/>
          </a:xfrm>
          <a:prstGeom prst="rect">
            <a:avLst/>
          </a:prstGeom>
          <a:noFill/>
          <a:ln w="9525">
            <a:noFill/>
            <a:miter lim="800000"/>
            <a:headEnd/>
            <a:tailEnd/>
          </a:ln>
        </p:spPr>
      </p:pic>
      <p:pic>
        <p:nvPicPr>
          <p:cNvPr id="11" name="Picture 2"/>
          <p:cNvPicPr>
            <a:picLocks noChangeAspect="1" noChangeArrowheads="1"/>
          </p:cNvPicPr>
          <p:nvPr/>
        </p:nvPicPr>
        <p:blipFill>
          <a:blip r:embed="rId2" cstate="print"/>
          <a:srcRect l="51240" t="64216" r="38674" b="17127"/>
          <a:stretch>
            <a:fillRect/>
          </a:stretch>
        </p:blipFill>
        <p:spPr bwMode="auto">
          <a:xfrm>
            <a:off x="4562327" y="4077072"/>
            <a:ext cx="2673969" cy="2780928"/>
          </a:xfrm>
          <a:prstGeom prst="rect">
            <a:avLst/>
          </a:prstGeom>
          <a:noFill/>
          <a:ln w="9525">
            <a:noFill/>
            <a:miter lim="800000"/>
            <a:headEnd/>
            <a:tailEnd/>
          </a:ln>
        </p:spPr>
      </p:pic>
    </p:spTree>
    <p:extLst>
      <p:ext uri="{BB962C8B-B14F-4D97-AF65-F5344CB8AC3E}">
        <p14:creationId xmlns:p14="http://schemas.microsoft.com/office/powerpoint/2010/main" val="5311972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23528" y="674440"/>
            <a:ext cx="7344816" cy="594320"/>
          </a:xfrm>
        </p:spPr>
        <p:txBody>
          <a:bodyPr>
            <a:normAutofit fontScale="90000"/>
          </a:bodyPr>
          <a:lstStyle/>
          <a:p>
            <a:r>
              <a:rPr lang="tr-TR" dirty="0" smtClean="0">
                <a:latin typeface="Trebuchet MS" panose="020B0603020202020204" pitchFamily="34" charset="0"/>
                <a:sym typeface="Symbol"/>
              </a:rPr>
              <a:t> </a:t>
            </a:r>
            <a:r>
              <a:rPr lang="tr-TR" dirty="0" smtClean="0">
                <a:latin typeface="Trebuchet MS" panose="020B0603020202020204" pitchFamily="34" charset="0"/>
              </a:rPr>
              <a:t>Titanyum alaşımları</a:t>
            </a:r>
            <a:endParaRPr lang="tr-TR" dirty="0">
              <a:latin typeface="Trebuchet MS" panose="020B0603020202020204" pitchFamily="34" charset="0"/>
            </a:endParaRPr>
          </a:p>
        </p:txBody>
      </p:sp>
      <p:graphicFrame>
        <p:nvGraphicFramePr>
          <p:cNvPr id="5" name="4 Tablo"/>
          <p:cNvGraphicFramePr>
            <a:graphicFrameLocks noGrp="1"/>
          </p:cNvGraphicFramePr>
          <p:nvPr/>
        </p:nvGraphicFramePr>
        <p:xfrm>
          <a:off x="251520" y="1412776"/>
          <a:ext cx="8712968" cy="4998720"/>
        </p:xfrm>
        <a:graphic>
          <a:graphicData uri="http://schemas.openxmlformats.org/drawingml/2006/table">
            <a:tbl>
              <a:tblPr firstRow="1" bandRow="1">
                <a:tableStyleId>{5C22544A-7EE6-4342-B048-85BDC9FD1C3A}</a:tableStyleId>
              </a:tblPr>
              <a:tblGrid>
                <a:gridCol w="3587693"/>
                <a:gridCol w="5125275"/>
              </a:tblGrid>
              <a:tr h="370840">
                <a:tc>
                  <a:txBody>
                    <a:bodyPr/>
                    <a:lstStyle/>
                    <a:p>
                      <a:r>
                        <a:rPr lang="tr-TR" sz="2000" dirty="0" smtClean="0">
                          <a:latin typeface="Trebuchet MS" pitchFamily="34" charset="0"/>
                        </a:rPr>
                        <a:t>alaşım</a:t>
                      </a:r>
                      <a:endParaRPr lang="tr-TR" sz="2000" dirty="0">
                        <a:latin typeface="Trebuchet MS" pitchFamily="34" charset="0"/>
                      </a:endParaRPr>
                    </a:p>
                  </a:txBody>
                  <a:tcPr/>
                </a:tc>
                <a:tc>
                  <a:txBody>
                    <a:bodyPr/>
                    <a:lstStyle/>
                    <a:p>
                      <a:r>
                        <a:rPr lang="tr-TR" sz="2000" dirty="0" smtClean="0">
                          <a:latin typeface="Trebuchet MS" pitchFamily="34" charset="0"/>
                        </a:rPr>
                        <a:t>uygulamalar</a:t>
                      </a:r>
                      <a:endParaRPr lang="tr-TR" sz="2000" dirty="0">
                        <a:latin typeface="Trebuchet MS" pitchFamily="34" charset="0"/>
                      </a:endParaRPr>
                    </a:p>
                  </a:txBody>
                  <a:tcPr/>
                </a:tc>
              </a:tr>
              <a:tr h="370840">
                <a:tc>
                  <a:txBody>
                    <a:bodyPr/>
                    <a:lstStyle/>
                    <a:p>
                      <a:r>
                        <a:rPr lang="tr-TR" sz="2000" dirty="0" smtClean="0">
                          <a:latin typeface="Trebuchet MS" pitchFamily="34" charset="0"/>
                        </a:rPr>
                        <a:t>Ti-11.5Mo-6Zr-4.5Sn (beta III)</a:t>
                      </a:r>
                      <a:endParaRPr lang="tr-TR" sz="2000" dirty="0">
                        <a:latin typeface="Trebuchet MS" pitchFamily="34" charset="0"/>
                      </a:endParaRPr>
                    </a:p>
                  </a:txBody>
                  <a:tcPr/>
                </a:tc>
                <a:tc>
                  <a:txBody>
                    <a:bodyPr/>
                    <a:lstStyle/>
                    <a:p>
                      <a:r>
                        <a:rPr lang="tr-TR" sz="2000" dirty="0" smtClean="0">
                          <a:latin typeface="Trebuchet MS" pitchFamily="34" charset="0"/>
                        </a:rPr>
                        <a:t>Uçak parçaları</a:t>
                      </a:r>
                      <a:endParaRPr lang="tr-TR" sz="2000" dirty="0">
                        <a:latin typeface="Trebuchet MS" pitchFamily="34" charset="0"/>
                      </a:endParaRPr>
                    </a:p>
                  </a:txBody>
                  <a:tcPr/>
                </a:tc>
              </a:tr>
              <a:tr h="370840">
                <a:tc>
                  <a:txBody>
                    <a:bodyPr/>
                    <a:lstStyle/>
                    <a:p>
                      <a:r>
                        <a:rPr lang="tr-TR" sz="2000" dirty="0" smtClean="0">
                          <a:latin typeface="Trebuchet MS" pitchFamily="34" charset="0"/>
                        </a:rPr>
                        <a:t>Ti-8V-6Cr-4Mo-4Zr-3Al (beta C)</a:t>
                      </a:r>
                      <a:endParaRPr lang="tr-TR" sz="2000" dirty="0">
                        <a:latin typeface="Trebuchet MS" pitchFamily="34" charset="0"/>
                      </a:endParaRPr>
                    </a:p>
                  </a:txBody>
                  <a:tcPr/>
                </a:tc>
                <a:tc>
                  <a:txBody>
                    <a:bodyPr/>
                    <a:lstStyle/>
                    <a:p>
                      <a:r>
                        <a:rPr lang="tr-TR" sz="2000" dirty="0" smtClean="0">
                          <a:latin typeface="Trebuchet MS" pitchFamily="34" charset="0"/>
                        </a:rPr>
                        <a:t>Uçak parçaları, yaylar, petrol, gaz ve jeotermal kuyu boruları</a:t>
                      </a:r>
                      <a:endParaRPr lang="tr-TR" sz="2000" dirty="0">
                        <a:latin typeface="Trebuchet MS" pitchFamily="34" charset="0"/>
                      </a:endParaRPr>
                    </a:p>
                  </a:txBody>
                  <a:tcPr/>
                </a:tc>
              </a:tr>
              <a:tr h="370840">
                <a:tc>
                  <a:txBody>
                    <a:bodyPr/>
                    <a:lstStyle/>
                    <a:p>
                      <a:r>
                        <a:rPr lang="tr-TR" sz="2000" dirty="0" smtClean="0">
                          <a:latin typeface="Trebuchet MS" pitchFamily="34" charset="0"/>
                        </a:rPr>
                        <a:t>Ti-10V-2Fe-3Al (Ti 10-2-3)</a:t>
                      </a:r>
                      <a:endParaRPr lang="tr-TR" sz="2000" dirty="0">
                        <a:latin typeface="Trebuchet MS" pitchFamily="34" charset="0"/>
                      </a:endParaRPr>
                    </a:p>
                  </a:txBody>
                  <a:tcPr/>
                </a:tc>
                <a:tc>
                  <a:txBody>
                    <a:bodyPr/>
                    <a:lstStyle/>
                    <a:p>
                      <a:r>
                        <a:rPr lang="tr-TR" sz="2000" dirty="0" smtClean="0">
                          <a:latin typeface="Trebuchet MS" pitchFamily="34" charset="0"/>
                        </a:rPr>
                        <a:t>Uçak iniş takımları için yüksek mukavemetli dövme parçalar, profil ve levhalar</a:t>
                      </a:r>
                      <a:endParaRPr lang="tr-TR" sz="2000" dirty="0">
                        <a:latin typeface="Trebuchet MS" pitchFamily="34" charset="0"/>
                      </a:endParaRPr>
                    </a:p>
                  </a:txBody>
                  <a:tcPr/>
                </a:tc>
              </a:tr>
              <a:tr h="370840">
                <a:tc>
                  <a:txBody>
                    <a:bodyPr/>
                    <a:lstStyle/>
                    <a:p>
                      <a:r>
                        <a:rPr lang="tr-TR" sz="2000" dirty="0" smtClean="0">
                          <a:latin typeface="Trebuchet MS" pitchFamily="34" charset="0"/>
                        </a:rPr>
                        <a:t>Ti-15V-3Al-3Cr-3Sn (Ti 15-3)</a:t>
                      </a:r>
                      <a:endParaRPr lang="tr-TR" sz="2000" dirty="0">
                        <a:latin typeface="Trebuchet MS" pitchFamily="34" charset="0"/>
                      </a:endParaRPr>
                    </a:p>
                  </a:txBody>
                  <a:tcPr/>
                </a:tc>
                <a:tc>
                  <a:txBody>
                    <a:bodyPr/>
                    <a:lstStyle/>
                    <a:p>
                      <a:r>
                        <a:rPr lang="tr-TR" sz="2000" dirty="0" smtClean="0">
                          <a:latin typeface="Trebuchet MS" pitchFamily="34" charset="0"/>
                        </a:rPr>
                        <a:t>Uçak yapısal</a:t>
                      </a:r>
                      <a:r>
                        <a:rPr lang="tr-TR" sz="2000" baseline="0" dirty="0" smtClean="0">
                          <a:latin typeface="Trebuchet MS" pitchFamily="34" charset="0"/>
                        </a:rPr>
                        <a:t> </a:t>
                      </a:r>
                      <a:r>
                        <a:rPr lang="tr-TR" sz="2000" dirty="0" smtClean="0">
                          <a:latin typeface="Trebuchet MS" pitchFamily="34" charset="0"/>
                        </a:rPr>
                        <a:t>levhaları, tüpleri,bağlayıcıları</a:t>
                      </a:r>
                      <a:endParaRPr lang="tr-TR" sz="2000" dirty="0">
                        <a:latin typeface="Trebuchet MS" pitchFamily="34" charset="0"/>
                      </a:endParaRPr>
                    </a:p>
                  </a:txBody>
                  <a:tcPr/>
                </a:tc>
              </a:tr>
              <a:tr h="370840">
                <a:tc>
                  <a:txBody>
                    <a:bodyPr/>
                    <a:lstStyle/>
                    <a:p>
                      <a:r>
                        <a:rPr lang="tr-TR" sz="2000" dirty="0" smtClean="0">
                          <a:latin typeface="Trebuchet MS" pitchFamily="34" charset="0"/>
                        </a:rPr>
                        <a:t>Ti-15Mo-2.7Nb-3Al-0.2Si (Ti-21S)</a:t>
                      </a:r>
                      <a:endParaRPr lang="tr-TR" sz="2000" dirty="0">
                        <a:latin typeface="Trebuchet MS" pitchFamily="34" charset="0"/>
                      </a:endParaRPr>
                    </a:p>
                  </a:txBody>
                  <a:tcPr/>
                </a:tc>
                <a:tc>
                  <a:txBody>
                    <a:bodyPr/>
                    <a:lstStyle/>
                    <a:p>
                      <a:r>
                        <a:rPr lang="tr-TR" sz="2000" dirty="0" smtClean="0">
                          <a:latin typeface="Trebuchet MS" pitchFamily="34" charset="0"/>
                        </a:rPr>
                        <a:t>Yüksek sıcaklık (260-425 C) uygulamaları için </a:t>
                      </a:r>
                      <a:r>
                        <a:rPr lang="tr-TR" sz="2000" dirty="0" err="1" smtClean="0">
                          <a:latin typeface="Trebuchet MS" pitchFamily="34" charset="0"/>
                        </a:rPr>
                        <a:t>Oksidasyon</a:t>
                      </a:r>
                      <a:r>
                        <a:rPr lang="tr-TR" sz="2000" dirty="0" smtClean="0">
                          <a:latin typeface="Trebuchet MS" pitchFamily="34" charset="0"/>
                        </a:rPr>
                        <a:t> ve korozyon dirençli levhalar jet motoru parçaları</a:t>
                      </a:r>
                      <a:endParaRPr lang="tr-TR" sz="2000" dirty="0">
                        <a:latin typeface="Trebuchet MS" pitchFamily="34" charset="0"/>
                      </a:endParaRPr>
                    </a:p>
                  </a:txBody>
                  <a:tcPr/>
                </a:tc>
              </a:tr>
              <a:tr h="370840">
                <a:tc>
                  <a:txBody>
                    <a:bodyPr/>
                    <a:lstStyle/>
                    <a:p>
                      <a:r>
                        <a:rPr lang="tr-TR" sz="2000" dirty="0" smtClean="0">
                          <a:latin typeface="Trebuchet MS" pitchFamily="34" charset="0"/>
                        </a:rPr>
                        <a:t>Ti-5Mo-5V-8Cr-3Al (TB2)</a:t>
                      </a:r>
                      <a:endParaRPr lang="tr-TR" sz="2000" dirty="0">
                        <a:latin typeface="Trebuchet MS" pitchFamily="34" charset="0"/>
                      </a:endParaRPr>
                    </a:p>
                  </a:txBody>
                  <a:tcPr/>
                </a:tc>
                <a:tc>
                  <a:txBody>
                    <a:bodyPr/>
                    <a:lstStyle/>
                    <a:p>
                      <a:r>
                        <a:rPr lang="tr-TR" sz="2000" dirty="0" smtClean="0">
                          <a:latin typeface="Trebuchet MS" pitchFamily="34" charset="0"/>
                        </a:rPr>
                        <a:t>Yüksek hız rotorları ve dövmeler</a:t>
                      </a:r>
                      <a:endParaRPr lang="tr-TR" sz="2000" dirty="0">
                        <a:latin typeface="Trebuchet MS" pitchFamily="34" charset="0"/>
                      </a:endParaRPr>
                    </a:p>
                  </a:txBody>
                  <a:tcPr/>
                </a:tc>
              </a:tr>
              <a:tr h="370840">
                <a:tc>
                  <a:txBody>
                    <a:bodyPr/>
                    <a:lstStyle/>
                    <a:p>
                      <a:r>
                        <a:rPr lang="tr-TR" sz="2000" dirty="0" smtClean="0">
                          <a:latin typeface="Trebuchet MS" pitchFamily="34" charset="0"/>
                        </a:rPr>
                        <a:t>Ti-5Al-5V-5Mo-1Cr-1Fe (VT22)</a:t>
                      </a:r>
                      <a:endParaRPr lang="tr-TR" sz="2000" dirty="0">
                        <a:latin typeface="Trebuchet MS" pitchFamily="34" charset="0"/>
                      </a:endParaRPr>
                    </a:p>
                  </a:txBody>
                  <a:tcPr/>
                </a:tc>
                <a:tc>
                  <a:txBody>
                    <a:bodyPr/>
                    <a:lstStyle/>
                    <a:p>
                      <a:r>
                        <a:rPr lang="tr-TR" sz="2000" dirty="0" smtClean="0">
                          <a:latin typeface="Trebuchet MS" pitchFamily="34" charset="0"/>
                        </a:rPr>
                        <a:t>Yüksek mukavemetli dövme parçalar, uçak iniş takımları</a:t>
                      </a:r>
                      <a:endParaRPr lang="tr-TR" sz="2000" dirty="0">
                        <a:latin typeface="Trebuchet MS" pitchFamily="34" charset="0"/>
                      </a:endParaRPr>
                    </a:p>
                  </a:txBody>
                  <a:tcPr/>
                </a:tc>
              </a:tr>
            </a:tbl>
          </a:graphicData>
        </a:graphic>
      </p:graphicFrame>
    </p:spTree>
    <p:extLst>
      <p:ext uri="{BB962C8B-B14F-4D97-AF65-F5344CB8AC3E}">
        <p14:creationId xmlns:p14="http://schemas.microsoft.com/office/powerpoint/2010/main" val="19946131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467544" y="602432"/>
            <a:ext cx="8496944" cy="594320"/>
          </a:xfrm>
        </p:spPr>
        <p:txBody>
          <a:bodyPr>
            <a:noAutofit/>
          </a:bodyPr>
          <a:lstStyle/>
          <a:p>
            <a:r>
              <a:rPr lang="tr-TR" sz="4000" dirty="0" smtClean="0">
                <a:latin typeface="Trebuchet MS" panose="020B0603020202020204" pitchFamily="34" charset="0"/>
                <a:sym typeface="Symbol"/>
              </a:rPr>
              <a:t> </a:t>
            </a:r>
            <a:r>
              <a:rPr lang="tr-TR" sz="4000" dirty="0" smtClean="0">
                <a:latin typeface="Trebuchet MS" panose="020B0603020202020204" pitchFamily="34" charset="0"/>
              </a:rPr>
              <a:t>Titanyum alaşımlarının özellikleri</a:t>
            </a:r>
            <a:endParaRPr lang="tr-TR" sz="4000" dirty="0">
              <a:latin typeface="Trebuchet MS" panose="020B0603020202020204" pitchFamily="34" charset="0"/>
            </a:endParaRPr>
          </a:p>
        </p:txBody>
      </p:sp>
      <p:sp>
        <p:nvSpPr>
          <p:cNvPr id="4" name="3 Metin kutusu"/>
          <p:cNvSpPr txBox="1"/>
          <p:nvPr/>
        </p:nvSpPr>
        <p:spPr>
          <a:xfrm>
            <a:off x="395536" y="1484784"/>
            <a:ext cx="8496944" cy="4832092"/>
          </a:xfrm>
          <a:prstGeom prst="rect">
            <a:avLst/>
          </a:prstGeom>
          <a:noFill/>
        </p:spPr>
        <p:txBody>
          <a:bodyPr wrap="square" rtlCol="0">
            <a:spAutoFit/>
          </a:bodyPr>
          <a:lstStyle/>
          <a:p>
            <a:r>
              <a:rPr lang="tr-TR" sz="2800" dirty="0" smtClean="0">
                <a:latin typeface="Trebuchet MS" pitchFamily="34" charset="0"/>
              </a:rPr>
              <a:t>Yüksek korozyon direnci</a:t>
            </a:r>
          </a:p>
          <a:p>
            <a:r>
              <a:rPr lang="tr-TR" sz="2800" dirty="0" err="1" smtClean="0">
                <a:latin typeface="Trebuchet MS" pitchFamily="34" charset="0"/>
              </a:rPr>
              <a:t>biyouyumlu</a:t>
            </a:r>
            <a:endParaRPr lang="tr-TR" sz="2800" dirty="0" smtClean="0">
              <a:latin typeface="Trebuchet MS" pitchFamily="34" charset="0"/>
            </a:endParaRPr>
          </a:p>
          <a:p>
            <a:r>
              <a:rPr lang="tr-TR" sz="2800" dirty="0" smtClean="0">
                <a:latin typeface="Trebuchet MS" pitchFamily="34" charset="0"/>
              </a:rPr>
              <a:t>Çok yüksek mukavemet</a:t>
            </a:r>
          </a:p>
          <a:p>
            <a:r>
              <a:rPr lang="tr-TR" sz="2800" dirty="0" smtClean="0">
                <a:latin typeface="Trebuchet MS" pitchFamily="34" charset="0"/>
              </a:rPr>
              <a:t>Diğer Ti alaşımlarından daha düşük </a:t>
            </a:r>
            <a:r>
              <a:rPr lang="tr-TR" sz="2800" dirty="0" err="1" smtClean="0">
                <a:latin typeface="Trebuchet MS" pitchFamily="34" charset="0"/>
              </a:rPr>
              <a:t>Young</a:t>
            </a:r>
            <a:r>
              <a:rPr lang="tr-TR" sz="2800" dirty="0" smtClean="0">
                <a:latin typeface="Trebuchet MS" pitchFamily="34" charset="0"/>
              </a:rPr>
              <a:t> Modülü</a:t>
            </a:r>
          </a:p>
          <a:p>
            <a:r>
              <a:rPr lang="tr-TR" sz="2800" dirty="0" smtClean="0">
                <a:latin typeface="Trebuchet MS" pitchFamily="34" charset="0"/>
              </a:rPr>
              <a:t>Isıl işlem uygulanabilir</a:t>
            </a:r>
          </a:p>
          <a:p>
            <a:r>
              <a:rPr lang="tr-TR" sz="2800" dirty="0" smtClean="0">
                <a:latin typeface="Trebuchet MS" pitchFamily="34" charset="0"/>
              </a:rPr>
              <a:t>Kolayca şekil verilebilir</a:t>
            </a:r>
          </a:p>
          <a:p>
            <a:r>
              <a:rPr lang="tr-TR" sz="2800" dirty="0" smtClean="0">
                <a:latin typeface="Trebuchet MS" pitchFamily="34" charset="0"/>
              </a:rPr>
              <a:t>Sınırlı </a:t>
            </a:r>
            <a:r>
              <a:rPr lang="tr-TR" sz="2800" dirty="0" err="1" smtClean="0">
                <a:latin typeface="Trebuchet MS" pitchFamily="34" charset="0"/>
              </a:rPr>
              <a:t>süneklik</a:t>
            </a:r>
            <a:endParaRPr lang="tr-TR" sz="3200" dirty="0" smtClean="0">
              <a:latin typeface="Trebuchet MS" pitchFamily="34" charset="0"/>
              <a:sym typeface="Wingdings" pitchFamily="2" charset="2"/>
            </a:endParaRPr>
          </a:p>
          <a:p>
            <a:endParaRPr lang="tr-TR" sz="2800" dirty="0" smtClean="0">
              <a:latin typeface="Trebuchet MS" pitchFamily="34" charset="0"/>
            </a:endParaRPr>
          </a:p>
          <a:p>
            <a:r>
              <a:rPr lang="tr-TR" sz="2800" dirty="0" err="1" smtClean="0">
                <a:latin typeface="Trebuchet MS" pitchFamily="34" charset="0"/>
              </a:rPr>
              <a:t>Biyomalzeme</a:t>
            </a:r>
            <a:r>
              <a:rPr lang="tr-TR" sz="2800" dirty="0" smtClean="0">
                <a:latin typeface="Trebuchet MS" pitchFamily="34" charset="0"/>
              </a:rPr>
              <a:t> olarak kullanılan Ti alaşımları esasen havacılık malzemesi olarak geliştirilmişti (ticari saf Ti ve Ti-6Al-4V)</a:t>
            </a:r>
          </a:p>
        </p:txBody>
      </p:sp>
    </p:spTree>
    <p:extLst>
      <p:ext uri="{BB962C8B-B14F-4D97-AF65-F5344CB8AC3E}">
        <p14:creationId xmlns:p14="http://schemas.microsoft.com/office/powerpoint/2010/main" val="42370190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4248159190"/>
              </p:ext>
            </p:extLst>
          </p:nvPr>
        </p:nvGraphicFramePr>
        <p:xfrm>
          <a:off x="251520" y="1587584"/>
          <a:ext cx="8652608" cy="4937760"/>
        </p:xfrm>
        <a:graphic>
          <a:graphicData uri="http://schemas.openxmlformats.org/drawingml/2006/table">
            <a:tbl>
              <a:tblPr firstRow="1" bandRow="1">
                <a:tableStyleId>{5C22544A-7EE6-4342-B048-85BDC9FD1C3A}</a:tableStyleId>
              </a:tblPr>
              <a:tblGrid>
                <a:gridCol w="3744416"/>
                <a:gridCol w="1728192"/>
                <a:gridCol w="1872208"/>
                <a:gridCol w="1307792"/>
              </a:tblGrid>
              <a:tr h="370840">
                <a:tc>
                  <a:txBody>
                    <a:bodyPr/>
                    <a:lstStyle/>
                    <a:p>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Çekme</a:t>
                      </a:r>
                      <a:r>
                        <a:rPr lang="tr-TR" sz="2400" baseline="0" dirty="0" smtClean="0">
                          <a:latin typeface="Trebuchet MS" panose="020B0603020202020204" pitchFamily="34" charset="0"/>
                        </a:rPr>
                        <a:t> </a:t>
                      </a:r>
                    </a:p>
                    <a:p>
                      <a:pPr algn="ctr"/>
                      <a:r>
                        <a:rPr lang="tr-TR" sz="2400" baseline="0" dirty="0" err="1" smtClean="0">
                          <a:latin typeface="Trebuchet MS" panose="020B0603020202020204" pitchFamily="34" charset="0"/>
                        </a:rPr>
                        <a:t>Muk</a:t>
                      </a:r>
                      <a:r>
                        <a:rPr lang="tr-TR" sz="2400" baseline="0" dirty="0" smtClean="0">
                          <a:latin typeface="Trebuchet MS" panose="020B0603020202020204" pitchFamily="34" charset="0"/>
                        </a:rPr>
                        <a:t> (</a:t>
                      </a:r>
                      <a:r>
                        <a:rPr lang="tr-TR" sz="2400" baseline="0" dirty="0" err="1" smtClean="0">
                          <a:latin typeface="Trebuchet MS" panose="020B0603020202020204" pitchFamily="34" charset="0"/>
                        </a:rPr>
                        <a:t>MPa</a:t>
                      </a:r>
                      <a:r>
                        <a:rPr lang="tr-TR" sz="2400" baseline="0" dirty="0" smtClean="0">
                          <a:latin typeface="Trebuchet MS" panose="020B0603020202020204" pitchFamily="34" charset="0"/>
                        </a:rPr>
                        <a:t>)</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Akma </a:t>
                      </a:r>
                    </a:p>
                    <a:p>
                      <a:pPr algn="ctr"/>
                      <a:r>
                        <a:rPr lang="tr-TR" sz="2400" dirty="0" err="1" smtClean="0">
                          <a:latin typeface="Trebuchet MS" panose="020B0603020202020204" pitchFamily="34" charset="0"/>
                        </a:rPr>
                        <a:t>muk</a:t>
                      </a:r>
                      <a:r>
                        <a:rPr lang="tr-TR" sz="2400" dirty="0" smtClean="0">
                          <a:latin typeface="Trebuchet MS" panose="020B0603020202020204" pitchFamily="34" charset="0"/>
                        </a:rPr>
                        <a:t>. (</a:t>
                      </a:r>
                      <a:r>
                        <a:rPr lang="tr-TR" sz="2400" dirty="0" err="1" smtClean="0">
                          <a:latin typeface="Trebuchet MS" panose="020B0603020202020204" pitchFamily="34" charset="0"/>
                        </a:rPr>
                        <a:t>MPa</a:t>
                      </a:r>
                      <a:r>
                        <a:rPr lang="tr-TR" sz="2400" dirty="0" smtClean="0">
                          <a:latin typeface="Trebuchet MS" panose="020B0603020202020204" pitchFamily="34" charset="0"/>
                        </a:rPr>
                        <a:t>)</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Uzama </a:t>
                      </a:r>
                    </a:p>
                    <a:p>
                      <a:pPr algn="ctr"/>
                      <a:r>
                        <a:rPr lang="tr-TR" sz="2400" dirty="0" smtClean="0">
                          <a:latin typeface="Trebuchet MS" panose="020B0603020202020204" pitchFamily="34" charset="0"/>
                        </a:rPr>
                        <a:t>(%)</a:t>
                      </a:r>
                      <a:endParaRPr lang="tr-TR" sz="2400" dirty="0">
                        <a:latin typeface="Trebuchet MS" panose="020B0603020202020204" pitchFamily="34" charset="0"/>
                      </a:endParaRPr>
                    </a:p>
                  </a:txBody>
                  <a:tcPr/>
                </a:tc>
              </a:tr>
              <a:tr h="370840">
                <a:tc>
                  <a:txBody>
                    <a:bodyPr/>
                    <a:lstStyle/>
                    <a:p>
                      <a:r>
                        <a:rPr lang="tr-TR" sz="2400" b="1" dirty="0" smtClean="0">
                          <a:latin typeface="Trebuchet MS" panose="020B0603020202020204" pitchFamily="34" charset="0"/>
                        </a:rPr>
                        <a:t>Ticari saf Ti</a:t>
                      </a:r>
                      <a:endParaRPr lang="tr-TR" sz="2400" b="1" dirty="0">
                        <a:latin typeface="Trebuchet MS" panose="020B0603020202020204" pitchFamily="34" charset="0"/>
                      </a:endParaRPr>
                    </a:p>
                  </a:txBody>
                  <a:tcPr/>
                </a:tc>
                <a:tc>
                  <a:txBody>
                    <a:bodyPr/>
                    <a:lstStyle/>
                    <a:p>
                      <a:pPr algn="ctr"/>
                      <a:endParaRPr lang="tr-TR" sz="2400" dirty="0">
                        <a:latin typeface="Trebuchet MS" panose="020B0603020202020204" pitchFamily="34" charset="0"/>
                      </a:endParaRPr>
                    </a:p>
                  </a:txBody>
                  <a:tcPr/>
                </a:tc>
                <a:tc>
                  <a:txBody>
                    <a:bodyPr/>
                    <a:lstStyle/>
                    <a:p>
                      <a:pPr algn="ctr"/>
                      <a:endParaRPr lang="tr-TR" sz="2400" dirty="0">
                        <a:latin typeface="Trebuchet MS" panose="020B0603020202020204" pitchFamily="34" charset="0"/>
                      </a:endParaRPr>
                    </a:p>
                  </a:txBody>
                  <a:tcPr/>
                </a:tc>
                <a:tc>
                  <a:txBody>
                    <a:bodyPr/>
                    <a:lstStyle/>
                    <a:p>
                      <a:pPr algn="ctr"/>
                      <a:endParaRPr lang="tr-TR" sz="240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                          %99.5 Ti</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241</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172</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24</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                          %99.0 Ti</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552</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483</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15</a:t>
                      </a:r>
                      <a:endParaRPr lang="tr-TR" sz="2400" dirty="0">
                        <a:latin typeface="Trebuchet MS" panose="020B0603020202020204" pitchFamily="34" charset="0"/>
                      </a:endParaRPr>
                    </a:p>
                  </a:txBody>
                  <a:tcPr/>
                </a:tc>
              </a:tr>
              <a:tr h="370840">
                <a:tc>
                  <a:txBody>
                    <a:bodyPr/>
                    <a:lstStyle/>
                    <a:p>
                      <a:r>
                        <a:rPr lang="tr-TR" sz="2400" b="1" dirty="0" smtClean="0">
                          <a:latin typeface="Trebuchet MS" panose="020B0603020202020204" pitchFamily="34" charset="0"/>
                        </a:rPr>
                        <a:t>Alfa Ti alaşımları</a:t>
                      </a:r>
                      <a:endParaRPr lang="tr-TR" sz="2400" b="1" dirty="0">
                        <a:latin typeface="Trebuchet MS" panose="020B0603020202020204" pitchFamily="34" charset="0"/>
                      </a:endParaRPr>
                    </a:p>
                  </a:txBody>
                  <a:tcPr/>
                </a:tc>
                <a:tc>
                  <a:txBody>
                    <a:bodyPr/>
                    <a:lstStyle/>
                    <a:p>
                      <a:pPr algn="ctr"/>
                      <a:endParaRPr lang="tr-TR" sz="2400" dirty="0">
                        <a:latin typeface="Trebuchet MS" panose="020B0603020202020204" pitchFamily="34" charset="0"/>
                      </a:endParaRPr>
                    </a:p>
                  </a:txBody>
                  <a:tcPr/>
                </a:tc>
                <a:tc>
                  <a:txBody>
                    <a:bodyPr/>
                    <a:lstStyle/>
                    <a:p>
                      <a:pPr algn="ctr"/>
                      <a:endParaRPr lang="tr-TR" sz="2400" dirty="0">
                        <a:latin typeface="Trebuchet MS" panose="020B0603020202020204" pitchFamily="34" charset="0"/>
                      </a:endParaRPr>
                    </a:p>
                  </a:txBody>
                  <a:tcPr/>
                </a:tc>
                <a:tc>
                  <a:txBody>
                    <a:bodyPr/>
                    <a:lstStyle/>
                    <a:p>
                      <a:pPr algn="ctr"/>
                      <a:endParaRPr lang="tr-TR" sz="240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                    %5Al-%2.5Sn</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862</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780</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15</a:t>
                      </a:r>
                      <a:endParaRPr lang="tr-TR" sz="2400" dirty="0">
                        <a:latin typeface="Trebuchet MS" panose="020B0603020202020204" pitchFamily="34" charset="0"/>
                      </a:endParaRPr>
                    </a:p>
                  </a:txBody>
                  <a:tcPr/>
                </a:tc>
              </a:tr>
              <a:tr h="370840">
                <a:tc>
                  <a:txBody>
                    <a:bodyPr/>
                    <a:lstStyle/>
                    <a:p>
                      <a:r>
                        <a:rPr lang="tr-TR" sz="2400" b="1" dirty="0" smtClean="0">
                          <a:latin typeface="Trebuchet MS" panose="020B0603020202020204" pitchFamily="34" charset="0"/>
                        </a:rPr>
                        <a:t>Beta Ti alaşımları</a:t>
                      </a:r>
                      <a:endParaRPr lang="tr-TR" sz="2400" b="1" dirty="0">
                        <a:latin typeface="Trebuchet MS" panose="020B0603020202020204" pitchFamily="34" charset="0"/>
                      </a:endParaRPr>
                    </a:p>
                  </a:txBody>
                  <a:tcPr/>
                </a:tc>
                <a:tc>
                  <a:txBody>
                    <a:bodyPr/>
                    <a:lstStyle/>
                    <a:p>
                      <a:pPr algn="ctr"/>
                      <a:endParaRPr lang="tr-TR" sz="2400" dirty="0">
                        <a:latin typeface="Trebuchet MS" panose="020B0603020202020204" pitchFamily="34" charset="0"/>
                      </a:endParaRPr>
                    </a:p>
                  </a:txBody>
                  <a:tcPr/>
                </a:tc>
                <a:tc>
                  <a:txBody>
                    <a:bodyPr/>
                    <a:lstStyle/>
                    <a:p>
                      <a:pPr algn="ctr"/>
                      <a:endParaRPr lang="tr-TR" sz="2400" dirty="0">
                        <a:latin typeface="Trebuchet MS" panose="020B0603020202020204" pitchFamily="34" charset="0"/>
                      </a:endParaRPr>
                    </a:p>
                  </a:txBody>
                  <a:tcPr/>
                </a:tc>
                <a:tc>
                  <a:txBody>
                    <a:bodyPr/>
                    <a:lstStyle/>
                    <a:p>
                      <a:pPr algn="ctr"/>
                      <a:endParaRPr lang="tr-TR" sz="240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             %13V-%11Cr-%3Al</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1290</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1213</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5</a:t>
                      </a:r>
                      <a:endParaRPr lang="tr-TR" sz="2400" dirty="0">
                        <a:latin typeface="Trebuchet MS" panose="020B0603020202020204" pitchFamily="34" charset="0"/>
                      </a:endParaRPr>
                    </a:p>
                  </a:txBody>
                  <a:tcPr/>
                </a:tc>
              </a:tr>
              <a:tr h="370840">
                <a:tc>
                  <a:txBody>
                    <a:bodyPr/>
                    <a:lstStyle/>
                    <a:p>
                      <a:r>
                        <a:rPr lang="tr-TR" sz="2400" b="1" dirty="0" smtClean="0">
                          <a:latin typeface="Trebuchet MS" panose="020B0603020202020204" pitchFamily="34" charset="0"/>
                        </a:rPr>
                        <a:t>Alfa-beta Ti alaşımları</a:t>
                      </a:r>
                      <a:endParaRPr lang="tr-TR" sz="2400" b="1" dirty="0">
                        <a:latin typeface="Trebuchet MS" panose="020B0603020202020204" pitchFamily="34" charset="0"/>
                      </a:endParaRPr>
                    </a:p>
                  </a:txBody>
                  <a:tcPr/>
                </a:tc>
                <a:tc>
                  <a:txBody>
                    <a:bodyPr/>
                    <a:lstStyle/>
                    <a:p>
                      <a:pPr algn="ctr"/>
                      <a:endParaRPr lang="tr-TR" sz="2400">
                        <a:latin typeface="Trebuchet MS" panose="020B0603020202020204" pitchFamily="34" charset="0"/>
                      </a:endParaRPr>
                    </a:p>
                  </a:txBody>
                  <a:tcPr/>
                </a:tc>
                <a:tc>
                  <a:txBody>
                    <a:bodyPr/>
                    <a:lstStyle/>
                    <a:p>
                      <a:pPr algn="ctr"/>
                      <a:endParaRPr lang="tr-TR" sz="2400" dirty="0">
                        <a:latin typeface="Trebuchet MS" panose="020B0603020202020204" pitchFamily="34" charset="0"/>
                      </a:endParaRPr>
                    </a:p>
                  </a:txBody>
                  <a:tcPr/>
                </a:tc>
                <a:tc>
                  <a:txBody>
                    <a:bodyPr/>
                    <a:lstStyle/>
                    <a:p>
                      <a:pPr algn="ct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                         %6Al-%4V</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1034</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965</a:t>
                      </a:r>
                      <a:endParaRPr lang="tr-TR" sz="2400" dirty="0">
                        <a:latin typeface="Trebuchet MS" panose="020B0603020202020204" pitchFamily="34" charset="0"/>
                      </a:endParaRPr>
                    </a:p>
                  </a:txBody>
                  <a:tcPr/>
                </a:tc>
                <a:tc>
                  <a:txBody>
                    <a:bodyPr/>
                    <a:lstStyle/>
                    <a:p>
                      <a:pPr algn="ctr"/>
                      <a:r>
                        <a:rPr lang="tr-TR" sz="2400" dirty="0" smtClean="0">
                          <a:latin typeface="Trebuchet MS" panose="020B0603020202020204" pitchFamily="34" charset="0"/>
                        </a:rPr>
                        <a:t>8</a:t>
                      </a:r>
                      <a:endParaRPr lang="tr-TR" sz="2400" dirty="0">
                        <a:latin typeface="Trebuchet MS" panose="020B0603020202020204" pitchFamily="34" charset="0"/>
                      </a:endParaRPr>
                    </a:p>
                  </a:txBody>
                  <a:tcPr/>
                </a:tc>
              </a:tr>
            </a:tbl>
          </a:graphicData>
        </a:graphic>
      </p:graphicFrame>
      <p:sp>
        <p:nvSpPr>
          <p:cNvPr id="3" name="Metin kutusu 2"/>
          <p:cNvSpPr txBox="1"/>
          <p:nvPr/>
        </p:nvSpPr>
        <p:spPr>
          <a:xfrm>
            <a:off x="179512" y="620688"/>
            <a:ext cx="8784976" cy="707886"/>
          </a:xfrm>
          <a:prstGeom prst="rect">
            <a:avLst/>
          </a:prstGeom>
          <a:noFill/>
        </p:spPr>
        <p:txBody>
          <a:bodyPr wrap="square" rtlCol="0">
            <a:spAutoFit/>
          </a:bodyPr>
          <a:lstStyle/>
          <a:p>
            <a:r>
              <a:rPr lang="tr-TR" sz="4000" dirty="0" smtClean="0">
                <a:solidFill>
                  <a:schemeClr val="accent2">
                    <a:lumMod val="50000"/>
                  </a:schemeClr>
                </a:solidFill>
                <a:latin typeface="Trebuchet MS" panose="020B0603020202020204" pitchFamily="34" charset="0"/>
              </a:rPr>
              <a:t>Ti alaşımlarının mekanik özellikleri</a:t>
            </a:r>
            <a:endParaRPr lang="tr-TR" sz="40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900446938"/>
      </p:ext>
    </p:extLst>
  </p:cSld>
  <p:clrMapOvr>
    <a:masterClrMapping/>
  </p:clrMapOvr>
  <p:transition>
    <p:pull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7391" t="31125" r="28334" b="17688"/>
          <a:stretch>
            <a:fillRect/>
          </a:stretch>
        </p:blipFill>
        <p:spPr bwMode="auto">
          <a:xfrm>
            <a:off x="611560" y="1268760"/>
            <a:ext cx="7976271" cy="5184576"/>
          </a:xfrm>
          <a:prstGeom prst="rect">
            <a:avLst/>
          </a:prstGeom>
          <a:noFill/>
          <a:ln w="9525">
            <a:noFill/>
            <a:miter lim="800000"/>
            <a:headEnd/>
            <a:tailEnd/>
          </a:ln>
        </p:spPr>
      </p:pic>
      <p:sp>
        <p:nvSpPr>
          <p:cNvPr id="2" name="Metin kutusu 1"/>
          <p:cNvSpPr txBox="1"/>
          <p:nvPr/>
        </p:nvSpPr>
        <p:spPr>
          <a:xfrm>
            <a:off x="179512" y="427311"/>
            <a:ext cx="896448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Alaşım gruplarının karşılaştırılması</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11471382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l="38460" t="33094" r="38296" b="34422"/>
          <a:stretch>
            <a:fillRect/>
          </a:stretch>
        </p:blipFill>
        <p:spPr bwMode="auto">
          <a:xfrm>
            <a:off x="340931" y="1499300"/>
            <a:ext cx="4248473" cy="3338086"/>
          </a:xfrm>
          <a:prstGeom prst="rect">
            <a:avLst/>
          </a:prstGeom>
          <a:noFill/>
          <a:ln w="9525">
            <a:noFill/>
            <a:miter lim="800000"/>
            <a:headEnd/>
            <a:tailEnd/>
          </a:ln>
        </p:spPr>
      </p:pic>
      <p:pic>
        <p:nvPicPr>
          <p:cNvPr id="130052" name="Picture 4"/>
          <p:cNvPicPr>
            <a:picLocks noChangeAspect="1" noChangeArrowheads="1"/>
          </p:cNvPicPr>
          <p:nvPr/>
        </p:nvPicPr>
        <p:blipFill>
          <a:blip r:embed="rId3" cstate="print"/>
          <a:srcRect l="38378" t="46063" r="36164" b="18500"/>
          <a:stretch>
            <a:fillRect/>
          </a:stretch>
        </p:blipFill>
        <p:spPr bwMode="auto">
          <a:xfrm>
            <a:off x="4624936" y="1513367"/>
            <a:ext cx="4248472" cy="3324891"/>
          </a:xfrm>
          <a:prstGeom prst="rect">
            <a:avLst/>
          </a:prstGeom>
          <a:noFill/>
          <a:ln w="9525">
            <a:noFill/>
            <a:miter lim="800000"/>
            <a:headEnd/>
            <a:tailEnd/>
          </a:ln>
        </p:spPr>
      </p:pic>
      <p:sp>
        <p:nvSpPr>
          <p:cNvPr id="6" name="5 Dikdörtgen"/>
          <p:cNvSpPr/>
          <p:nvPr/>
        </p:nvSpPr>
        <p:spPr>
          <a:xfrm>
            <a:off x="4860032" y="4955684"/>
            <a:ext cx="3888432" cy="1569660"/>
          </a:xfrm>
          <a:prstGeom prst="rect">
            <a:avLst/>
          </a:prstGeom>
        </p:spPr>
        <p:txBody>
          <a:bodyPr wrap="square">
            <a:spAutoFit/>
          </a:bodyPr>
          <a:lstStyle/>
          <a:p>
            <a:r>
              <a:rPr lang="en-US" sz="2400" dirty="0" smtClean="0">
                <a:latin typeface="Trebuchet MS" pitchFamily="34" charset="0"/>
              </a:rPr>
              <a:t>Ti – 3% W </a:t>
            </a:r>
            <a:r>
              <a:rPr lang="tr-TR" sz="2400" dirty="0" smtClean="0">
                <a:latin typeface="Trebuchet MS" pitchFamily="34" charset="0"/>
              </a:rPr>
              <a:t>alaşımının iğnemsi </a:t>
            </a:r>
            <a:r>
              <a:rPr lang="tr-TR" sz="2400" dirty="0" smtClean="0">
                <a:latin typeface="Trebuchet MS" pitchFamily="34" charset="0"/>
                <a:sym typeface="Symbol"/>
              </a:rPr>
              <a:t> yapısı</a:t>
            </a:r>
          </a:p>
          <a:p>
            <a:r>
              <a:rPr lang="en-US" sz="2400" dirty="0" smtClean="0">
                <a:latin typeface="Trebuchet MS" pitchFamily="34" charset="0"/>
              </a:rPr>
              <a:t>966 °C</a:t>
            </a:r>
            <a:r>
              <a:rPr lang="tr-TR" sz="2400" dirty="0" smtClean="0">
                <a:latin typeface="Trebuchet MS" pitchFamily="34" charset="0"/>
              </a:rPr>
              <a:t>’de 15 </a:t>
            </a:r>
            <a:r>
              <a:rPr lang="tr-TR" sz="2400" dirty="0" err="1" smtClean="0">
                <a:latin typeface="Trebuchet MS" pitchFamily="34" charset="0"/>
              </a:rPr>
              <a:t>dk</a:t>
            </a:r>
            <a:r>
              <a:rPr lang="tr-TR" sz="2400" dirty="0" smtClean="0">
                <a:latin typeface="Trebuchet MS" pitchFamily="34" charset="0"/>
              </a:rPr>
              <a:t> ısıtılıp yağda soğutulmuş</a:t>
            </a:r>
          </a:p>
        </p:txBody>
      </p:sp>
      <p:sp>
        <p:nvSpPr>
          <p:cNvPr id="7" name="6 Dikdörtgen"/>
          <p:cNvSpPr/>
          <p:nvPr/>
        </p:nvSpPr>
        <p:spPr>
          <a:xfrm>
            <a:off x="251520" y="4955684"/>
            <a:ext cx="4572000" cy="1200329"/>
          </a:xfrm>
          <a:prstGeom prst="rect">
            <a:avLst/>
          </a:prstGeom>
        </p:spPr>
        <p:txBody>
          <a:bodyPr>
            <a:spAutoFit/>
          </a:bodyPr>
          <a:lstStyle/>
          <a:p>
            <a:r>
              <a:rPr lang="tr-TR" sz="2400" dirty="0" smtClean="0">
                <a:latin typeface="Trebuchet MS" pitchFamily="34" charset="0"/>
              </a:rPr>
              <a:t>Ticari saflıkta Ti</a:t>
            </a:r>
          </a:p>
          <a:p>
            <a:r>
              <a:rPr lang="en-US" sz="2400" dirty="0" smtClean="0">
                <a:latin typeface="Trebuchet MS" pitchFamily="34" charset="0"/>
              </a:rPr>
              <a:t>704 °C</a:t>
            </a:r>
            <a:r>
              <a:rPr lang="tr-TR" sz="2400" dirty="0" smtClean="0">
                <a:latin typeface="Trebuchet MS" pitchFamily="34" charset="0"/>
              </a:rPr>
              <a:t>’de tavlanmış</a:t>
            </a:r>
          </a:p>
          <a:p>
            <a:r>
              <a:rPr lang="tr-TR" sz="2400" dirty="0" smtClean="0">
                <a:latin typeface="Trebuchet MS" pitchFamily="34" charset="0"/>
              </a:rPr>
              <a:t>Tane yapısı</a:t>
            </a:r>
          </a:p>
        </p:txBody>
      </p:sp>
      <p:sp>
        <p:nvSpPr>
          <p:cNvPr id="8" name="7 Metin kutusu"/>
          <p:cNvSpPr txBox="1"/>
          <p:nvPr/>
        </p:nvSpPr>
        <p:spPr>
          <a:xfrm>
            <a:off x="503040" y="548680"/>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sym typeface="Symbol"/>
              </a:rPr>
              <a:t> alaşımları</a:t>
            </a:r>
            <a:endParaRPr lang="tr-TR" sz="4400" dirty="0">
              <a:solidFill>
                <a:schemeClr val="accent2">
                  <a:lumMod val="50000"/>
                </a:schemeClr>
              </a:solidFill>
              <a:latin typeface="Trebuchet MS" pitchFamily="34" charset="0"/>
            </a:endParaRPr>
          </a:p>
        </p:txBody>
      </p:sp>
      <p:sp>
        <p:nvSpPr>
          <p:cNvPr id="9" name="8 Metin kutusu"/>
          <p:cNvSpPr txBox="1"/>
          <p:nvPr/>
        </p:nvSpPr>
        <p:spPr>
          <a:xfrm>
            <a:off x="3635896" y="4105656"/>
            <a:ext cx="864096" cy="369332"/>
          </a:xfrm>
          <a:prstGeom prst="rect">
            <a:avLst/>
          </a:prstGeom>
          <a:noFill/>
        </p:spPr>
        <p:txBody>
          <a:bodyPr wrap="square" rtlCol="0">
            <a:spAutoFit/>
          </a:bodyPr>
          <a:lstStyle/>
          <a:p>
            <a:r>
              <a:rPr lang="tr-TR" b="1" dirty="0" smtClean="0">
                <a:solidFill>
                  <a:schemeClr val="bg1"/>
                </a:solidFill>
                <a:latin typeface=" Arial"/>
              </a:rPr>
              <a:t>50</a:t>
            </a:r>
            <a:r>
              <a:rPr lang="tr-TR" b="1" dirty="0" smtClean="0">
                <a:solidFill>
                  <a:schemeClr val="bg1"/>
                </a:solidFill>
                <a:latin typeface=" Arial"/>
                <a:sym typeface="Symbol"/>
              </a:rPr>
              <a:t>m</a:t>
            </a:r>
            <a:endParaRPr lang="tr-TR" b="1" dirty="0">
              <a:solidFill>
                <a:schemeClr val="bg1"/>
              </a:solidFill>
              <a:latin typeface=" Arial"/>
            </a:endParaRPr>
          </a:p>
        </p:txBody>
      </p:sp>
      <p:sp>
        <p:nvSpPr>
          <p:cNvPr id="10" name="9 Metin kutusu"/>
          <p:cNvSpPr txBox="1"/>
          <p:nvPr/>
        </p:nvSpPr>
        <p:spPr>
          <a:xfrm>
            <a:off x="7754420" y="4107324"/>
            <a:ext cx="864096" cy="369332"/>
          </a:xfrm>
          <a:prstGeom prst="rect">
            <a:avLst/>
          </a:prstGeom>
          <a:noFill/>
        </p:spPr>
        <p:txBody>
          <a:bodyPr wrap="square" rtlCol="0">
            <a:spAutoFit/>
          </a:bodyPr>
          <a:lstStyle/>
          <a:p>
            <a:r>
              <a:rPr lang="tr-TR" b="1" dirty="0" smtClean="0">
                <a:solidFill>
                  <a:schemeClr val="bg1"/>
                </a:solidFill>
                <a:latin typeface=" Arial"/>
              </a:rPr>
              <a:t>20</a:t>
            </a:r>
            <a:r>
              <a:rPr lang="tr-TR" b="1" dirty="0" smtClean="0">
                <a:solidFill>
                  <a:schemeClr val="bg1"/>
                </a:solidFill>
                <a:latin typeface=" Arial"/>
                <a:sym typeface="Symbol"/>
              </a:rPr>
              <a:t>m</a:t>
            </a:r>
            <a:endParaRPr lang="tr-TR" b="1" dirty="0">
              <a:solidFill>
                <a:schemeClr val="bg1"/>
              </a:solidFill>
              <a:latin typeface=" Arial"/>
            </a:endParaRPr>
          </a:p>
        </p:txBody>
      </p:sp>
    </p:spTree>
    <p:extLst>
      <p:ext uri="{BB962C8B-B14F-4D97-AF65-F5344CB8AC3E}">
        <p14:creationId xmlns:p14="http://schemas.microsoft.com/office/powerpoint/2010/main" val="28894901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l="24503" t="38520" r="52558" b="29917"/>
          <a:stretch>
            <a:fillRect/>
          </a:stretch>
        </p:blipFill>
        <p:spPr bwMode="auto">
          <a:xfrm>
            <a:off x="351664" y="1844824"/>
            <a:ext cx="4176464" cy="3230850"/>
          </a:xfrm>
          <a:prstGeom prst="rect">
            <a:avLst/>
          </a:prstGeom>
          <a:noFill/>
          <a:ln w="9525">
            <a:noFill/>
            <a:miter lim="800000"/>
            <a:headEnd/>
            <a:tailEnd/>
          </a:ln>
        </p:spPr>
      </p:pic>
      <p:sp>
        <p:nvSpPr>
          <p:cNvPr id="3" name="2 Dikdörtgen"/>
          <p:cNvSpPr/>
          <p:nvPr/>
        </p:nvSpPr>
        <p:spPr>
          <a:xfrm>
            <a:off x="323528" y="5301208"/>
            <a:ext cx="8568952" cy="1200329"/>
          </a:xfrm>
          <a:prstGeom prst="rect">
            <a:avLst/>
          </a:prstGeom>
        </p:spPr>
        <p:txBody>
          <a:bodyPr wrap="square">
            <a:spAutoFit/>
          </a:bodyPr>
          <a:lstStyle/>
          <a:p>
            <a:r>
              <a:rPr lang="en-US" sz="2400" dirty="0" smtClean="0">
                <a:latin typeface="Trebuchet MS" pitchFamily="34" charset="0"/>
              </a:rPr>
              <a:t>Ti – 3% Cr </a:t>
            </a:r>
            <a:r>
              <a:rPr lang="tr-TR" sz="2400" dirty="0" smtClean="0">
                <a:latin typeface="Trebuchet MS" pitchFamily="34" charset="0"/>
              </a:rPr>
              <a:t> alaşımı</a:t>
            </a:r>
          </a:p>
          <a:p>
            <a:r>
              <a:rPr lang="en-US" sz="2400" dirty="0" smtClean="0">
                <a:latin typeface="Trebuchet MS" pitchFamily="34" charset="0"/>
              </a:rPr>
              <a:t>1038 °C</a:t>
            </a:r>
            <a:r>
              <a:rPr lang="tr-TR" sz="2400" dirty="0" smtClean="0">
                <a:latin typeface="Trebuchet MS" pitchFamily="34" charset="0"/>
              </a:rPr>
              <a:t>’de 15 </a:t>
            </a:r>
            <a:r>
              <a:rPr lang="tr-TR" sz="2400" dirty="0" err="1" smtClean="0">
                <a:latin typeface="Trebuchet MS" pitchFamily="34" charset="0"/>
              </a:rPr>
              <a:t>dk</a:t>
            </a:r>
            <a:r>
              <a:rPr lang="tr-TR" sz="2400" dirty="0" smtClean="0">
                <a:latin typeface="Trebuchet MS" pitchFamily="34" charset="0"/>
              </a:rPr>
              <a:t> ısıtılıp, suda soğutulmuş</a:t>
            </a:r>
          </a:p>
          <a:p>
            <a:r>
              <a:rPr lang="en-US" sz="2400" dirty="0" smtClean="0">
                <a:latin typeface="Trebuchet MS" pitchFamily="34" charset="0"/>
                <a:sym typeface="Symbol"/>
              </a:rPr>
              <a:t></a:t>
            </a:r>
            <a:r>
              <a:rPr lang="en-US" sz="2400" dirty="0" smtClean="0">
                <a:latin typeface="Trebuchet MS" pitchFamily="34" charset="0"/>
              </a:rPr>
              <a:t>´ </a:t>
            </a:r>
            <a:r>
              <a:rPr lang="en-US" sz="2400" dirty="0" err="1" smtClean="0">
                <a:latin typeface="Trebuchet MS" pitchFamily="34" charset="0"/>
              </a:rPr>
              <a:t>martensit</a:t>
            </a:r>
            <a:r>
              <a:rPr lang="tr-TR" sz="2400" dirty="0" smtClean="0">
                <a:latin typeface="Trebuchet MS" pitchFamily="34" charset="0"/>
              </a:rPr>
              <a:t>i</a:t>
            </a:r>
            <a:endParaRPr lang="tr-TR" sz="2400" dirty="0">
              <a:latin typeface="Trebuchet MS" pitchFamily="34" charset="0"/>
            </a:endParaRPr>
          </a:p>
        </p:txBody>
      </p:sp>
      <p:sp>
        <p:nvSpPr>
          <p:cNvPr id="4" name="3 Metin kutusu"/>
          <p:cNvSpPr txBox="1"/>
          <p:nvPr/>
        </p:nvSpPr>
        <p:spPr>
          <a:xfrm>
            <a:off x="503040" y="548680"/>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sym typeface="Symbol"/>
              </a:rPr>
              <a:t> </a:t>
            </a:r>
            <a:r>
              <a:rPr lang="tr-TR" sz="4400" dirty="0" err="1" smtClean="0">
                <a:solidFill>
                  <a:schemeClr val="accent2">
                    <a:lumMod val="50000"/>
                  </a:schemeClr>
                </a:solidFill>
                <a:latin typeface="Trebuchet MS" pitchFamily="34" charset="0"/>
                <a:sym typeface="Symbol"/>
              </a:rPr>
              <a:t>martensiti</a:t>
            </a:r>
            <a:r>
              <a:rPr lang="tr-TR" sz="4400" dirty="0" smtClean="0">
                <a:solidFill>
                  <a:schemeClr val="accent2">
                    <a:lumMod val="50000"/>
                  </a:schemeClr>
                </a:solidFill>
                <a:latin typeface="Trebuchet MS" pitchFamily="34" charset="0"/>
                <a:sym typeface="Symbol"/>
              </a:rPr>
              <a:t> </a:t>
            </a:r>
            <a:endParaRPr lang="tr-TR" sz="4400" dirty="0">
              <a:solidFill>
                <a:schemeClr val="accent2">
                  <a:lumMod val="50000"/>
                </a:schemeClr>
              </a:solidFill>
              <a:latin typeface="Trebuchet MS" pitchFamily="34" charset="0"/>
            </a:endParaRPr>
          </a:p>
        </p:txBody>
      </p:sp>
      <p:pic>
        <p:nvPicPr>
          <p:cNvPr id="5" name="Picture 2"/>
          <p:cNvPicPr>
            <a:picLocks noChangeAspect="1" noChangeArrowheads="1"/>
          </p:cNvPicPr>
          <p:nvPr/>
        </p:nvPicPr>
        <p:blipFill>
          <a:blip r:embed="rId2" cstate="print"/>
          <a:srcRect l="52636" t="38520" r="24425" b="29917"/>
          <a:stretch>
            <a:fillRect/>
          </a:stretch>
        </p:blipFill>
        <p:spPr bwMode="auto">
          <a:xfrm>
            <a:off x="4572000" y="1844824"/>
            <a:ext cx="4188758" cy="3240360"/>
          </a:xfrm>
          <a:prstGeom prst="rect">
            <a:avLst/>
          </a:prstGeom>
          <a:noFill/>
          <a:ln w="9525">
            <a:noFill/>
            <a:miter lim="800000"/>
            <a:headEnd/>
            <a:tailEnd/>
          </a:ln>
        </p:spPr>
      </p:pic>
      <p:sp>
        <p:nvSpPr>
          <p:cNvPr id="6" name="5 Metin kutusu"/>
          <p:cNvSpPr txBox="1"/>
          <p:nvPr/>
        </p:nvSpPr>
        <p:spPr>
          <a:xfrm>
            <a:off x="7754420" y="4385616"/>
            <a:ext cx="864096" cy="369332"/>
          </a:xfrm>
          <a:prstGeom prst="rect">
            <a:avLst/>
          </a:prstGeom>
          <a:noFill/>
        </p:spPr>
        <p:txBody>
          <a:bodyPr wrap="square" rtlCol="0">
            <a:spAutoFit/>
          </a:bodyPr>
          <a:lstStyle/>
          <a:p>
            <a:r>
              <a:rPr lang="tr-TR" b="1" dirty="0" smtClean="0">
                <a:solidFill>
                  <a:schemeClr val="bg1"/>
                </a:solidFill>
                <a:latin typeface=" Arial"/>
              </a:rPr>
              <a:t>20</a:t>
            </a:r>
            <a:r>
              <a:rPr lang="tr-TR" b="1" dirty="0" smtClean="0">
                <a:solidFill>
                  <a:schemeClr val="bg1"/>
                </a:solidFill>
                <a:latin typeface=" Arial"/>
                <a:sym typeface="Symbol"/>
              </a:rPr>
              <a:t>m</a:t>
            </a:r>
            <a:endParaRPr lang="tr-TR" b="1" dirty="0">
              <a:solidFill>
                <a:schemeClr val="bg1"/>
              </a:solidFill>
              <a:latin typeface=" Arial"/>
            </a:endParaRPr>
          </a:p>
        </p:txBody>
      </p:sp>
      <p:sp>
        <p:nvSpPr>
          <p:cNvPr id="7" name="6 Metin kutusu"/>
          <p:cNvSpPr txBox="1"/>
          <p:nvPr/>
        </p:nvSpPr>
        <p:spPr>
          <a:xfrm>
            <a:off x="3549820" y="4408976"/>
            <a:ext cx="864096" cy="369332"/>
          </a:xfrm>
          <a:prstGeom prst="rect">
            <a:avLst/>
          </a:prstGeom>
          <a:noFill/>
        </p:spPr>
        <p:txBody>
          <a:bodyPr wrap="square" rtlCol="0">
            <a:spAutoFit/>
          </a:bodyPr>
          <a:lstStyle/>
          <a:p>
            <a:r>
              <a:rPr lang="tr-TR" b="1" dirty="0" smtClean="0">
                <a:solidFill>
                  <a:schemeClr val="bg1"/>
                </a:solidFill>
                <a:latin typeface=" Arial"/>
              </a:rPr>
              <a:t>20</a:t>
            </a:r>
            <a:r>
              <a:rPr lang="tr-TR" b="1" dirty="0" smtClean="0">
                <a:solidFill>
                  <a:schemeClr val="bg1"/>
                </a:solidFill>
                <a:latin typeface=" Arial"/>
                <a:sym typeface="Symbol"/>
              </a:rPr>
              <a:t>m</a:t>
            </a:r>
            <a:endParaRPr lang="tr-TR" b="1" dirty="0">
              <a:solidFill>
                <a:schemeClr val="bg1"/>
              </a:solidFill>
              <a:latin typeface=" Arial"/>
            </a:endParaRPr>
          </a:p>
        </p:txBody>
      </p:sp>
    </p:spTree>
    <p:extLst>
      <p:ext uri="{BB962C8B-B14F-4D97-AF65-F5344CB8AC3E}">
        <p14:creationId xmlns:p14="http://schemas.microsoft.com/office/powerpoint/2010/main" val="28894901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l="37861" t="35134" r="36412" b="29784"/>
          <a:stretch>
            <a:fillRect/>
          </a:stretch>
        </p:blipFill>
        <p:spPr bwMode="auto">
          <a:xfrm>
            <a:off x="2411760" y="1700808"/>
            <a:ext cx="4320480" cy="3312368"/>
          </a:xfrm>
          <a:prstGeom prst="rect">
            <a:avLst/>
          </a:prstGeom>
          <a:noFill/>
          <a:ln w="9525">
            <a:noFill/>
            <a:miter lim="800000"/>
            <a:headEnd/>
            <a:tailEnd/>
          </a:ln>
        </p:spPr>
      </p:pic>
      <p:sp>
        <p:nvSpPr>
          <p:cNvPr id="4" name="3 Dikdörtgen"/>
          <p:cNvSpPr/>
          <p:nvPr/>
        </p:nvSpPr>
        <p:spPr>
          <a:xfrm>
            <a:off x="251520" y="5157192"/>
            <a:ext cx="8640960" cy="1569660"/>
          </a:xfrm>
          <a:prstGeom prst="rect">
            <a:avLst/>
          </a:prstGeom>
        </p:spPr>
        <p:txBody>
          <a:bodyPr wrap="square">
            <a:spAutoFit/>
          </a:bodyPr>
          <a:lstStyle/>
          <a:p>
            <a:r>
              <a:rPr lang="en-US" sz="2400" dirty="0" smtClean="0">
                <a:latin typeface="Trebuchet MS" pitchFamily="34" charset="0"/>
              </a:rPr>
              <a:t>Ti – 6% Al – 2% </a:t>
            </a:r>
            <a:r>
              <a:rPr lang="en-US" sz="2400" dirty="0" err="1" smtClean="0">
                <a:latin typeface="Trebuchet MS" pitchFamily="34" charset="0"/>
              </a:rPr>
              <a:t>Sn</a:t>
            </a:r>
            <a:r>
              <a:rPr lang="en-US" sz="2400" dirty="0" smtClean="0">
                <a:latin typeface="Trebuchet MS" pitchFamily="34" charset="0"/>
              </a:rPr>
              <a:t> – 4% </a:t>
            </a:r>
            <a:r>
              <a:rPr lang="en-US" sz="2400" dirty="0" err="1" smtClean="0">
                <a:latin typeface="Trebuchet MS" pitchFamily="34" charset="0"/>
              </a:rPr>
              <a:t>Zr</a:t>
            </a:r>
            <a:r>
              <a:rPr lang="en-US" sz="2400" dirty="0" smtClean="0">
                <a:latin typeface="Trebuchet MS" pitchFamily="34" charset="0"/>
              </a:rPr>
              <a:t> – 2% Mo – 0.1% Si </a:t>
            </a:r>
            <a:endParaRPr lang="tr-TR" sz="2400" dirty="0" smtClean="0">
              <a:latin typeface="Trebuchet MS" pitchFamily="34" charset="0"/>
            </a:endParaRPr>
          </a:p>
          <a:p>
            <a:r>
              <a:rPr lang="en-US" sz="2400" dirty="0" smtClean="0">
                <a:latin typeface="Trebuchet MS" pitchFamily="34" charset="0"/>
              </a:rPr>
              <a:t>1038 ºC</a:t>
            </a:r>
            <a:r>
              <a:rPr lang="tr-TR" sz="2400" dirty="0" smtClean="0">
                <a:latin typeface="Trebuchet MS" pitchFamily="34" charset="0"/>
              </a:rPr>
              <a:t>’de dövme; </a:t>
            </a:r>
            <a:r>
              <a:rPr lang="en-US" sz="2400" dirty="0" smtClean="0">
                <a:latin typeface="Trebuchet MS" pitchFamily="34" charset="0"/>
              </a:rPr>
              <a:t>1024 ºC – 2 </a:t>
            </a:r>
            <a:r>
              <a:rPr lang="tr-TR" sz="2400" dirty="0" err="1" smtClean="0">
                <a:latin typeface="Trebuchet MS" pitchFamily="34" charset="0"/>
              </a:rPr>
              <a:t>st</a:t>
            </a:r>
            <a:r>
              <a:rPr lang="tr-TR" sz="2400" dirty="0" smtClean="0">
                <a:latin typeface="Trebuchet MS" pitchFamily="34" charset="0"/>
              </a:rPr>
              <a:t> tavlama, havada soğutma</a:t>
            </a:r>
          </a:p>
          <a:p>
            <a:r>
              <a:rPr lang="en-US" sz="2400" dirty="0" err="1" smtClean="0">
                <a:latin typeface="Trebuchet MS" pitchFamily="34" charset="0"/>
              </a:rPr>
              <a:t>Widmanstätten</a:t>
            </a:r>
            <a:r>
              <a:rPr lang="en-US" sz="2400" dirty="0" smtClean="0">
                <a:latin typeface="Trebuchet MS" pitchFamily="34" charset="0"/>
              </a:rPr>
              <a:t> </a:t>
            </a:r>
            <a:r>
              <a:rPr lang="en-US" sz="2400" dirty="0" smtClean="0">
                <a:latin typeface="Trebuchet MS" pitchFamily="34" charset="0"/>
                <a:sym typeface="Symbol"/>
              </a:rPr>
              <a:t></a:t>
            </a:r>
            <a:r>
              <a:rPr lang="tr-TR" sz="2400" dirty="0" smtClean="0">
                <a:latin typeface="Trebuchet MS" pitchFamily="34" charset="0"/>
                <a:sym typeface="Symbol"/>
              </a:rPr>
              <a:t> yapısı ve dönüşmüş </a:t>
            </a:r>
          </a:p>
          <a:p>
            <a:r>
              <a:rPr lang="en-US" sz="2400" dirty="0" smtClean="0">
                <a:latin typeface="Trebuchet MS" pitchFamily="34" charset="0"/>
                <a:sym typeface="Symbol"/>
              </a:rPr>
              <a:t></a:t>
            </a:r>
            <a:r>
              <a:rPr lang="tr-TR" sz="2400" dirty="0" smtClean="0">
                <a:latin typeface="Trebuchet MS" pitchFamily="34" charset="0"/>
                <a:sym typeface="Symbol"/>
              </a:rPr>
              <a:t> Dönüşüm sıcaklığı: </a:t>
            </a:r>
            <a:r>
              <a:rPr lang="tr-TR" sz="2400" dirty="0" smtClean="0">
                <a:latin typeface="Trebuchet MS" pitchFamily="34" charset="0"/>
              </a:rPr>
              <a:t>995±15°C. </a:t>
            </a:r>
            <a:endParaRPr lang="tr-TR" sz="2400" dirty="0">
              <a:latin typeface="Trebuchet MS" pitchFamily="34" charset="0"/>
            </a:endParaRPr>
          </a:p>
        </p:txBody>
      </p:sp>
      <p:sp>
        <p:nvSpPr>
          <p:cNvPr id="5" name="4 Metin kutusu"/>
          <p:cNvSpPr txBox="1"/>
          <p:nvPr/>
        </p:nvSpPr>
        <p:spPr>
          <a:xfrm>
            <a:off x="395536" y="643335"/>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sym typeface="Symbol"/>
              </a:rPr>
              <a:t> alaşımı </a:t>
            </a:r>
            <a:endParaRPr lang="tr-TR" sz="4400" dirty="0">
              <a:solidFill>
                <a:schemeClr val="accent2">
                  <a:lumMod val="50000"/>
                </a:schemeClr>
              </a:solidFill>
              <a:latin typeface="Trebuchet MS" pitchFamily="34" charset="0"/>
            </a:endParaRPr>
          </a:p>
        </p:txBody>
      </p:sp>
      <p:sp>
        <p:nvSpPr>
          <p:cNvPr id="6" name="5 Metin kutusu"/>
          <p:cNvSpPr txBox="1"/>
          <p:nvPr/>
        </p:nvSpPr>
        <p:spPr>
          <a:xfrm>
            <a:off x="5652120" y="4369880"/>
            <a:ext cx="864096" cy="369332"/>
          </a:xfrm>
          <a:prstGeom prst="rect">
            <a:avLst/>
          </a:prstGeom>
          <a:noFill/>
        </p:spPr>
        <p:txBody>
          <a:bodyPr wrap="square" rtlCol="0">
            <a:spAutoFit/>
          </a:bodyPr>
          <a:lstStyle/>
          <a:p>
            <a:r>
              <a:rPr lang="tr-TR" b="1" dirty="0" smtClean="0">
                <a:solidFill>
                  <a:schemeClr val="bg1"/>
                </a:solidFill>
                <a:latin typeface=" Arial"/>
              </a:rPr>
              <a:t>20</a:t>
            </a:r>
            <a:r>
              <a:rPr lang="tr-TR" b="1" dirty="0" smtClean="0">
                <a:solidFill>
                  <a:schemeClr val="bg1"/>
                </a:solidFill>
                <a:latin typeface=" Arial"/>
                <a:sym typeface="Symbol"/>
              </a:rPr>
              <a:t>m</a:t>
            </a:r>
            <a:endParaRPr lang="tr-TR" b="1" dirty="0">
              <a:solidFill>
                <a:schemeClr val="bg1"/>
              </a:solidFill>
              <a:latin typeface=" Arial"/>
            </a:endParaRPr>
          </a:p>
        </p:txBody>
      </p:sp>
    </p:spTree>
    <p:extLst>
      <p:ext uri="{BB962C8B-B14F-4D97-AF65-F5344CB8AC3E}">
        <p14:creationId xmlns:p14="http://schemas.microsoft.com/office/powerpoint/2010/main" val="2889490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683568" y="602432"/>
            <a:ext cx="7344816" cy="594320"/>
          </a:xfrm>
        </p:spPr>
        <p:txBody>
          <a:bodyPr>
            <a:normAutofit fontScale="90000"/>
          </a:bodyPr>
          <a:lstStyle/>
          <a:p>
            <a:r>
              <a:rPr lang="tr-TR" b="1" dirty="0" smtClean="0">
                <a:latin typeface="Trebuchet MS" panose="020B0603020202020204" pitchFamily="34" charset="0"/>
              </a:rPr>
              <a:t>Titanyumun üstünlükleri</a:t>
            </a:r>
            <a:endParaRPr lang="tr-TR" b="1" dirty="0">
              <a:latin typeface="Trebuchet MS" panose="020B0603020202020204" pitchFamily="34" charset="0"/>
            </a:endParaRPr>
          </a:p>
        </p:txBody>
      </p:sp>
      <p:sp>
        <p:nvSpPr>
          <p:cNvPr id="5" name="4 Oval"/>
          <p:cNvSpPr/>
          <p:nvPr/>
        </p:nvSpPr>
        <p:spPr>
          <a:xfrm>
            <a:off x="6156176" y="1988840"/>
            <a:ext cx="1800200" cy="1728192"/>
          </a:xfrm>
          <a:prstGeom prst="ellipse">
            <a:avLst/>
          </a:prstGeom>
          <a:solidFill>
            <a:schemeClr val="tx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Metin kutusu"/>
          <p:cNvSpPr txBox="1"/>
          <p:nvPr/>
        </p:nvSpPr>
        <p:spPr>
          <a:xfrm>
            <a:off x="6300192" y="2420888"/>
            <a:ext cx="1512168" cy="830997"/>
          </a:xfrm>
          <a:prstGeom prst="rect">
            <a:avLst/>
          </a:prstGeom>
          <a:noFill/>
        </p:spPr>
        <p:txBody>
          <a:bodyPr wrap="square" rtlCol="0">
            <a:spAutoFit/>
          </a:bodyPr>
          <a:lstStyle/>
          <a:p>
            <a:pPr algn="ctr"/>
            <a:r>
              <a:rPr lang="tr-TR" sz="2400" dirty="0" smtClean="0">
                <a:latin typeface="Trebuchet MS" pitchFamily="34" charset="0"/>
              </a:rPr>
              <a:t>Düşük yoğunluk</a:t>
            </a:r>
            <a:endParaRPr lang="tr-TR" sz="2400" dirty="0">
              <a:latin typeface="Trebuchet MS" pitchFamily="34" charset="0"/>
            </a:endParaRPr>
          </a:p>
        </p:txBody>
      </p:sp>
      <p:sp>
        <p:nvSpPr>
          <p:cNvPr id="8" name="7 Oval"/>
          <p:cNvSpPr/>
          <p:nvPr/>
        </p:nvSpPr>
        <p:spPr>
          <a:xfrm>
            <a:off x="6084168" y="4077072"/>
            <a:ext cx="1800200" cy="1728192"/>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Metin kutusu"/>
          <p:cNvSpPr txBox="1"/>
          <p:nvPr/>
        </p:nvSpPr>
        <p:spPr>
          <a:xfrm>
            <a:off x="6084168" y="4177216"/>
            <a:ext cx="1800200" cy="1200329"/>
          </a:xfrm>
          <a:prstGeom prst="rect">
            <a:avLst/>
          </a:prstGeom>
          <a:noFill/>
        </p:spPr>
        <p:txBody>
          <a:bodyPr wrap="square" rtlCol="0">
            <a:spAutoFit/>
          </a:bodyPr>
          <a:lstStyle/>
          <a:p>
            <a:pPr algn="ctr"/>
            <a:r>
              <a:rPr lang="tr-TR" sz="2400" dirty="0" smtClean="0">
                <a:latin typeface="Trebuchet MS" pitchFamily="34" charset="0"/>
              </a:rPr>
              <a:t>Yüksek spesifik mukavemet</a:t>
            </a:r>
            <a:endParaRPr lang="tr-TR" sz="2400" dirty="0">
              <a:latin typeface="Trebuchet MS" pitchFamily="34" charset="0"/>
            </a:endParaRPr>
          </a:p>
        </p:txBody>
      </p:sp>
      <p:sp>
        <p:nvSpPr>
          <p:cNvPr id="10" name="9 Metin kutusu"/>
          <p:cNvSpPr txBox="1"/>
          <p:nvPr/>
        </p:nvSpPr>
        <p:spPr>
          <a:xfrm>
            <a:off x="3779912" y="5766355"/>
            <a:ext cx="4536504" cy="830997"/>
          </a:xfrm>
          <a:prstGeom prst="rect">
            <a:avLst/>
          </a:prstGeom>
          <a:noFill/>
        </p:spPr>
        <p:txBody>
          <a:bodyPr wrap="square" rtlCol="0">
            <a:spAutoFit/>
          </a:bodyPr>
          <a:lstStyle/>
          <a:p>
            <a:pPr algn="r"/>
            <a:r>
              <a:rPr lang="tr-TR" sz="2400" dirty="0" smtClean="0">
                <a:latin typeface="Trebuchet MS" pitchFamily="34" charset="0"/>
              </a:rPr>
              <a:t>Çelikten daha </a:t>
            </a:r>
          </a:p>
          <a:p>
            <a:pPr algn="r"/>
            <a:r>
              <a:rPr lang="tr-TR" sz="2400" dirty="0" smtClean="0">
                <a:latin typeface="Trebuchet MS" pitchFamily="34" charset="0"/>
              </a:rPr>
              <a:t>yüksek ve alüminyumun 3 katı</a:t>
            </a:r>
            <a:endParaRPr lang="tr-TR" sz="2400" dirty="0">
              <a:latin typeface="Trebuchet MS" pitchFamily="34" charset="0"/>
            </a:endParaRPr>
          </a:p>
        </p:txBody>
      </p:sp>
      <p:sp>
        <p:nvSpPr>
          <p:cNvPr id="11" name="10 Metin kutusu"/>
          <p:cNvSpPr txBox="1"/>
          <p:nvPr/>
        </p:nvSpPr>
        <p:spPr>
          <a:xfrm>
            <a:off x="2627784" y="1268760"/>
            <a:ext cx="4176464" cy="830997"/>
          </a:xfrm>
          <a:prstGeom prst="rect">
            <a:avLst/>
          </a:prstGeom>
          <a:noFill/>
        </p:spPr>
        <p:txBody>
          <a:bodyPr wrap="square" rtlCol="0">
            <a:spAutoFit/>
          </a:bodyPr>
          <a:lstStyle/>
          <a:p>
            <a:r>
              <a:rPr lang="tr-TR" sz="2400" dirty="0" smtClean="0">
                <a:latin typeface="Trebuchet MS" pitchFamily="34" charset="0"/>
              </a:rPr>
              <a:t>Deniz suyu ve bir çok </a:t>
            </a:r>
            <a:r>
              <a:rPr lang="tr-TR" sz="2400" dirty="0" err="1" smtClean="0">
                <a:latin typeface="Trebuchet MS" pitchFamily="34" charset="0"/>
              </a:rPr>
              <a:t>korozif</a:t>
            </a:r>
            <a:r>
              <a:rPr lang="tr-TR" sz="2400" dirty="0" smtClean="0">
                <a:latin typeface="Trebuchet MS" pitchFamily="34" charset="0"/>
              </a:rPr>
              <a:t> koşula dayanıklı</a:t>
            </a:r>
            <a:endParaRPr lang="tr-TR" sz="2400" dirty="0">
              <a:latin typeface="Trebuchet MS" pitchFamily="34" charset="0"/>
            </a:endParaRPr>
          </a:p>
        </p:txBody>
      </p:sp>
      <p:sp>
        <p:nvSpPr>
          <p:cNvPr id="12" name="11 Oval"/>
          <p:cNvSpPr/>
          <p:nvPr/>
        </p:nvSpPr>
        <p:spPr>
          <a:xfrm>
            <a:off x="899592" y="1268760"/>
            <a:ext cx="1800200" cy="1728192"/>
          </a:xfrm>
          <a:prstGeom prst="ellipse">
            <a:avLst/>
          </a:prstGeom>
          <a:solidFill>
            <a:schemeClr val="accent4">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Metin kutusu"/>
          <p:cNvSpPr txBox="1"/>
          <p:nvPr/>
        </p:nvSpPr>
        <p:spPr>
          <a:xfrm>
            <a:off x="899592" y="1580599"/>
            <a:ext cx="1800200" cy="1200329"/>
          </a:xfrm>
          <a:prstGeom prst="rect">
            <a:avLst/>
          </a:prstGeom>
          <a:noFill/>
        </p:spPr>
        <p:txBody>
          <a:bodyPr wrap="square" rtlCol="0">
            <a:spAutoFit/>
          </a:bodyPr>
          <a:lstStyle/>
          <a:p>
            <a:pPr algn="ctr"/>
            <a:r>
              <a:rPr lang="tr-TR" sz="2400" dirty="0" smtClean="0">
                <a:latin typeface="Trebuchet MS" pitchFamily="34" charset="0"/>
              </a:rPr>
              <a:t>Yüksek korozyon direnci</a:t>
            </a:r>
            <a:endParaRPr lang="tr-TR" sz="2400" dirty="0">
              <a:latin typeface="Trebuchet MS" pitchFamily="34" charset="0"/>
            </a:endParaRPr>
          </a:p>
        </p:txBody>
      </p:sp>
      <p:sp>
        <p:nvSpPr>
          <p:cNvPr id="14" name="13 Oval"/>
          <p:cNvSpPr/>
          <p:nvPr/>
        </p:nvSpPr>
        <p:spPr>
          <a:xfrm>
            <a:off x="899592" y="3284984"/>
            <a:ext cx="1800200" cy="17281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14 Metin kutusu"/>
          <p:cNvSpPr txBox="1"/>
          <p:nvPr/>
        </p:nvSpPr>
        <p:spPr>
          <a:xfrm>
            <a:off x="899592" y="3678123"/>
            <a:ext cx="1800200" cy="830997"/>
          </a:xfrm>
          <a:prstGeom prst="rect">
            <a:avLst/>
          </a:prstGeom>
          <a:noFill/>
        </p:spPr>
        <p:txBody>
          <a:bodyPr wrap="square" rtlCol="0">
            <a:spAutoFit/>
          </a:bodyPr>
          <a:lstStyle/>
          <a:p>
            <a:pPr algn="ctr"/>
            <a:r>
              <a:rPr lang="tr-TR" sz="2400" dirty="0" err="1" smtClean="0">
                <a:latin typeface="Trebuchet MS" pitchFamily="34" charset="0"/>
              </a:rPr>
              <a:t>Biyo</a:t>
            </a:r>
            <a:r>
              <a:rPr lang="tr-TR" sz="2400" dirty="0" smtClean="0">
                <a:latin typeface="Trebuchet MS" pitchFamily="34" charset="0"/>
              </a:rPr>
              <a:t> uyumluluk</a:t>
            </a:r>
            <a:endParaRPr lang="tr-TR" sz="2400" dirty="0">
              <a:latin typeface="Trebuchet MS" pitchFamily="34" charset="0"/>
            </a:endParaRPr>
          </a:p>
        </p:txBody>
      </p:sp>
      <p:sp>
        <p:nvSpPr>
          <p:cNvPr id="16" name="15 Oval"/>
          <p:cNvSpPr/>
          <p:nvPr/>
        </p:nvSpPr>
        <p:spPr>
          <a:xfrm>
            <a:off x="899592" y="5013176"/>
            <a:ext cx="1800200" cy="1728192"/>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16 Metin kutusu"/>
          <p:cNvSpPr txBox="1"/>
          <p:nvPr/>
        </p:nvSpPr>
        <p:spPr>
          <a:xfrm>
            <a:off x="899592" y="5478323"/>
            <a:ext cx="1800200" cy="830997"/>
          </a:xfrm>
          <a:prstGeom prst="rect">
            <a:avLst/>
          </a:prstGeom>
          <a:noFill/>
        </p:spPr>
        <p:txBody>
          <a:bodyPr wrap="square" rtlCol="0">
            <a:spAutoFit/>
          </a:bodyPr>
          <a:lstStyle/>
          <a:p>
            <a:pPr algn="ctr"/>
            <a:r>
              <a:rPr lang="tr-TR" sz="2400" dirty="0" smtClean="0">
                <a:latin typeface="Trebuchet MS" pitchFamily="34" charset="0"/>
              </a:rPr>
              <a:t>Manyetik değil</a:t>
            </a:r>
            <a:endParaRPr lang="tr-TR" sz="2400" dirty="0">
              <a:latin typeface="Trebuchet MS" pitchFamily="34" charset="0"/>
            </a:endParaRPr>
          </a:p>
        </p:txBody>
      </p:sp>
      <p:sp>
        <p:nvSpPr>
          <p:cNvPr id="18" name="17 Oval"/>
          <p:cNvSpPr>
            <a:spLocks noChangeAspect="1"/>
          </p:cNvSpPr>
          <p:nvPr/>
        </p:nvSpPr>
        <p:spPr>
          <a:xfrm>
            <a:off x="3347864" y="2924944"/>
            <a:ext cx="2232000" cy="2142720"/>
          </a:xfrm>
          <a:prstGeom prst="ellipse">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18 Metin kutusu"/>
          <p:cNvSpPr txBox="1"/>
          <p:nvPr/>
        </p:nvSpPr>
        <p:spPr>
          <a:xfrm>
            <a:off x="3419872" y="3708321"/>
            <a:ext cx="2160240" cy="584775"/>
          </a:xfrm>
          <a:prstGeom prst="rect">
            <a:avLst/>
          </a:prstGeom>
          <a:noFill/>
        </p:spPr>
        <p:txBody>
          <a:bodyPr wrap="square" rtlCol="0">
            <a:spAutoFit/>
          </a:bodyPr>
          <a:lstStyle/>
          <a:p>
            <a:pPr algn="ctr"/>
            <a:r>
              <a:rPr lang="tr-TR" sz="3200" dirty="0" smtClean="0">
                <a:latin typeface="Trebuchet MS" pitchFamily="34" charset="0"/>
              </a:rPr>
              <a:t>TİTANYUM</a:t>
            </a:r>
            <a:endParaRPr lang="tr-TR" sz="3200" dirty="0">
              <a:latin typeface="Trebuchet MS" pitchFamily="34" charset="0"/>
            </a:endParaRPr>
          </a:p>
        </p:txBody>
      </p:sp>
    </p:spTree>
    <p:extLst>
      <p:ext uri="{BB962C8B-B14F-4D97-AF65-F5344CB8AC3E}">
        <p14:creationId xmlns:p14="http://schemas.microsoft.com/office/powerpoint/2010/main" val="12967003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l="36698" t="38738" r="36341" b="24687"/>
          <a:stretch>
            <a:fillRect/>
          </a:stretch>
        </p:blipFill>
        <p:spPr bwMode="auto">
          <a:xfrm>
            <a:off x="2483768" y="1628800"/>
            <a:ext cx="4248472" cy="3240360"/>
          </a:xfrm>
          <a:prstGeom prst="rect">
            <a:avLst/>
          </a:prstGeom>
          <a:noFill/>
          <a:ln w="9525">
            <a:noFill/>
            <a:miter lim="800000"/>
            <a:headEnd/>
            <a:tailEnd/>
          </a:ln>
        </p:spPr>
      </p:pic>
      <p:sp>
        <p:nvSpPr>
          <p:cNvPr id="3" name="2 Dikdörtgen"/>
          <p:cNvSpPr/>
          <p:nvPr/>
        </p:nvSpPr>
        <p:spPr>
          <a:xfrm>
            <a:off x="323528" y="5013176"/>
            <a:ext cx="8424936" cy="1200329"/>
          </a:xfrm>
          <a:prstGeom prst="rect">
            <a:avLst/>
          </a:prstGeom>
        </p:spPr>
        <p:txBody>
          <a:bodyPr wrap="square">
            <a:spAutoFit/>
          </a:bodyPr>
          <a:lstStyle/>
          <a:p>
            <a:r>
              <a:rPr lang="en-US" sz="2400" dirty="0" smtClean="0">
                <a:latin typeface="Trebuchet MS" pitchFamily="34" charset="0"/>
              </a:rPr>
              <a:t>Ti – 6% Al – 2% </a:t>
            </a:r>
            <a:r>
              <a:rPr lang="en-US" sz="2400" dirty="0" err="1" smtClean="0">
                <a:latin typeface="Trebuchet MS" pitchFamily="34" charset="0"/>
              </a:rPr>
              <a:t>Sn</a:t>
            </a:r>
            <a:r>
              <a:rPr lang="en-US" sz="2400" dirty="0" smtClean="0">
                <a:latin typeface="Trebuchet MS" pitchFamily="34" charset="0"/>
              </a:rPr>
              <a:t> – 4% </a:t>
            </a:r>
            <a:r>
              <a:rPr lang="en-US" sz="2400" dirty="0" err="1" smtClean="0">
                <a:latin typeface="Trebuchet MS" pitchFamily="34" charset="0"/>
              </a:rPr>
              <a:t>Zr</a:t>
            </a:r>
            <a:r>
              <a:rPr lang="en-US" sz="2400" dirty="0" smtClean="0">
                <a:latin typeface="Trebuchet MS" pitchFamily="34" charset="0"/>
              </a:rPr>
              <a:t> – 6% Mo </a:t>
            </a:r>
          </a:p>
          <a:p>
            <a:r>
              <a:rPr lang="tr-TR" sz="2400" dirty="0" smtClean="0">
                <a:latin typeface="Trebuchet MS" pitchFamily="34" charset="0"/>
              </a:rPr>
              <a:t>Uzamış </a:t>
            </a:r>
            <a:r>
              <a:rPr lang="tr-TR" sz="2400" dirty="0" smtClean="0">
                <a:latin typeface="Trebuchet MS" pitchFamily="34" charset="0"/>
                <a:sym typeface="Symbol"/>
              </a:rPr>
              <a:t> taneleri ve ince dönüşmüş  yapısı</a:t>
            </a:r>
          </a:p>
          <a:p>
            <a:r>
              <a:rPr lang="en-US" sz="2400" dirty="0" smtClean="0">
                <a:latin typeface="Trebuchet MS" pitchFamily="34" charset="0"/>
                <a:sym typeface="Symbol"/>
              </a:rPr>
              <a:t></a:t>
            </a:r>
            <a:r>
              <a:rPr lang="tr-TR" sz="2400" dirty="0" smtClean="0">
                <a:latin typeface="Trebuchet MS" pitchFamily="34" charset="0"/>
                <a:sym typeface="Symbol"/>
              </a:rPr>
              <a:t> Dönüşüm sıcaklığı: </a:t>
            </a:r>
            <a:r>
              <a:rPr lang="en-US" sz="2400" dirty="0" smtClean="0">
                <a:latin typeface="Trebuchet MS" pitchFamily="34" charset="0"/>
              </a:rPr>
              <a:t>935°C.</a:t>
            </a:r>
            <a:endParaRPr lang="tr-TR" sz="2400" dirty="0">
              <a:latin typeface="Trebuchet MS" pitchFamily="34" charset="0"/>
            </a:endParaRPr>
          </a:p>
        </p:txBody>
      </p:sp>
      <p:sp>
        <p:nvSpPr>
          <p:cNvPr id="4" name="3 Metin kutusu"/>
          <p:cNvSpPr txBox="1"/>
          <p:nvPr/>
        </p:nvSpPr>
        <p:spPr>
          <a:xfrm>
            <a:off x="503040" y="692696"/>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sym typeface="Symbol"/>
              </a:rPr>
              <a:t>/ alaşımları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8894901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srcRect l="36800" t="40477" r="36636" b="22610"/>
          <a:stretch>
            <a:fillRect/>
          </a:stretch>
        </p:blipFill>
        <p:spPr bwMode="auto">
          <a:xfrm>
            <a:off x="2339752" y="1700808"/>
            <a:ext cx="4608512" cy="3600400"/>
          </a:xfrm>
          <a:prstGeom prst="rect">
            <a:avLst/>
          </a:prstGeom>
          <a:noFill/>
          <a:ln w="9525">
            <a:noFill/>
            <a:miter lim="800000"/>
            <a:headEnd/>
            <a:tailEnd/>
          </a:ln>
        </p:spPr>
      </p:pic>
      <p:sp>
        <p:nvSpPr>
          <p:cNvPr id="3" name="2 Metin kutusu"/>
          <p:cNvSpPr txBox="1"/>
          <p:nvPr/>
        </p:nvSpPr>
        <p:spPr>
          <a:xfrm>
            <a:off x="503040" y="692696"/>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sym typeface="Symbol"/>
              </a:rPr>
              <a:t>/ alaşımları </a:t>
            </a:r>
            <a:endParaRPr lang="tr-TR" sz="4400" dirty="0">
              <a:solidFill>
                <a:schemeClr val="accent2">
                  <a:lumMod val="50000"/>
                </a:schemeClr>
              </a:solidFill>
              <a:latin typeface="Trebuchet MS" pitchFamily="34" charset="0"/>
            </a:endParaRPr>
          </a:p>
        </p:txBody>
      </p:sp>
      <p:sp>
        <p:nvSpPr>
          <p:cNvPr id="4" name="3 Dikdörtgen"/>
          <p:cNvSpPr/>
          <p:nvPr/>
        </p:nvSpPr>
        <p:spPr>
          <a:xfrm>
            <a:off x="251520" y="5445224"/>
            <a:ext cx="8640960" cy="1200329"/>
          </a:xfrm>
          <a:prstGeom prst="rect">
            <a:avLst/>
          </a:prstGeom>
        </p:spPr>
        <p:txBody>
          <a:bodyPr wrap="square">
            <a:spAutoFit/>
          </a:bodyPr>
          <a:lstStyle/>
          <a:p>
            <a:r>
              <a:rPr lang="en-US" sz="2400" dirty="0" smtClean="0">
                <a:latin typeface="Trebuchet MS" pitchFamily="34" charset="0"/>
              </a:rPr>
              <a:t>Ti – 6% Al – 2% </a:t>
            </a:r>
            <a:r>
              <a:rPr lang="en-US" sz="2400" dirty="0" err="1" smtClean="0">
                <a:latin typeface="Trebuchet MS" pitchFamily="34" charset="0"/>
              </a:rPr>
              <a:t>Sn</a:t>
            </a:r>
            <a:r>
              <a:rPr lang="en-US" sz="2400" dirty="0" smtClean="0">
                <a:latin typeface="Trebuchet MS" pitchFamily="34" charset="0"/>
              </a:rPr>
              <a:t> – 4% </a:t>
            </a:r>
            <a:r>
              <a:rPr lang="en-US" sz="2400" dirty="0" err="1" smtClean="0">
                <a:latin typeface="Trebuchet MS" pitchFamily="34" charset="0"/>
              </a:rPr>
              <a:t>Zr</a:t>
            </a:r>
            <a:r>
              <a:rPr lang="en-US" sz="2400" dirty="0" smtClean="0">
                <a:latin typeface="Trebuchet MS" pitchFamily="34" charset="0"/>
              </a:rPr>
              <a:t> – 6% Mo </a:t>
            </a:r>
            <a:endParaRPr lang="tr-TR" sz="2400" dirty="0" smtClean="0">
              <a:latin typeface="Trebuchet MS" pitchFamily="34" charset="0"/>
            </a:endParaRPr>
          </a:p>
          <a:p>
            <a:r>
              <a:rPr lang="tr-TR" sz="2400" dirty="0" smtClean="0">
                <a:latin typeface="Trebuchet MS" pitchFamily="34" charset="0"/>
              </a:rPr>
              <a:t>İri iğnemsi </a:t>
            </a:r>
            <a:r>
              <a:rPr lang="tr-TR" sz="2400" dirty="0" smtClean="0">
                <a:latin typeface="Trebuchet MS" pitchFamily="34" charset="0"/>
                <a:sym typeface="Symbol"/>
              </a:rPr>
              <a:t> yapısı;  iğneleri arasında dönüşmüş </a:t>
            </a:r>
          </a:p>
          <a:p>
            <a:r>
              <a:rPr lang="en-US" sz="2400" dirty="0" smtClean="0">
                <a:latin typeface="Trebuchet MS" pitchFamily="34" charset="0"/>
                <a:sym typeface="Symbol"/>
              </a:rPr>
              <a:t></a:t>
            </a:r>
            <a:r>
              <a:rPr lang="tr-TR" sz="2400" dirty="0" smtClean="0">
                <a:latin typeface="Trebuchet MS" pitchFamily="34" charset="0"/>
                <a:sym typeface="Symbol"/>
              </a:rPr>
              <a:t> Dönüşüm sıcaklığı: </a:t>
            </a:r>
            <a:r>
              <a:rPr lang="en-US" sz="2400" dirty="0" smtClean="0">
                <a:latin typeface="Trebuchet MS" pitchFamily="34" charset="0"/>
              </a:rPr>
              <a:t>935°C.</a:t>
            </a:r>
            <a:endParaRPr lang="tr-TR" sz="2400" dirty="0">
              <a:latin typeface="Trebuchet MS" pitchFamily="34" charset="0"/>
            </a:endParaRPr>
          </a:p>
        </p:txBody>
      </p:sp>
    </p:spTree>
    <p:extLst>
      <p:ext uri="{BB962C8B-B14F-4D97-AF65-F5344CB8AC3E}">
        <p14:creationId xmlns:p14="http://schemas.microsoft.com/office/powerpoint/2010/main" val="28894901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23528" y="5013176"/>
            <a:ext cx="8568952" cy="1200329"/>
          </a:xfrm>
          <a:prstGeom prst="rect">
            <a:avLst/>
          </a:prstGeom>
          <a:noFill/>
        </p:spPr>
        <p:txBody>
          <a:bodyPr wrap="square" rtlCol="0">
            <a:spAutoFit/>
          </a:bodyPr>
          <a:lstStyle/>
          <a:p>
            <a:r>
              <a:rPr lang="tr-TR" sz="2400" dirty="0" smtClean="0">
                <a:latin typeface="Trebuchet MS" pitchFamily="34" charset="0"/>
              </a:rPr>
              <a:t>Ti – 6% Al – 2% Sn – 4% </a:t>
            </a:r>
            <a:r>
              <a:rPr lang="tr-TR" sz="2400" dirty="0" err="1" smtClean="0">
                <a:latin typeface="Trebuchet MS" pitchFamily="34" charset="0"/>
              </a:rPr>
              <a:t>Zr</a:t>
            </a:r>
            <a:r>
              <a:rPr lang="tr-TR" sz="2400" dirty="0" smtClean="0">
                <a:latin typeface="Trebuchet MS" pitchFamily="34" charset="0"/>
              </a:rPr>
              <a:t> – 6% </a:t>
            </a:r>
            <a:r>
              <a:rPr lang="tr-TR" sz="2400" dirty="0" err="1" smtClean="0">
                <a:latin typeface="Trebuchet MS" pitchFamily="34" charset="0"/>
              </a:rPr>
              <a:t>Mo</a:t>
            </a:r>
            <a:r>
              <a:rPr lang="tr-TR" sz="2400" dirty="0" smtClean="0">
                <a:latin typeface="Trebuchet MS" pitchFamily="34" charset="0"/>
              </a:rPr>
              <a:t> </a:t>
            </a:r>
          </a:p>
          <a:p>
            <a:r>
              <a:rPr lang="en-US" sz="2400" dirty="0" err="1" smtClean="0">
                <a:latin typeface="Trebuchet MS" pitchFamily="34" charset="0"/>
              </a:rPr>
              <a:t>Widmanstätten</a:t>
            </a:r>
            <a:r>
              <a:rPr lang="en-US" sz="2400" dirty="0" smtClean="0">
                <a:latin typeface="Trebuchet MS" pitchFamily="34" charset="0"/>
              </a:rPr>
              <a:t> </a:t>
            </a:r>
            <a:r>
              <a:rPr lang="tr-TR" sz="2400" dirty="0" smtClean="0">
                <a:latin typeface="Trebuchet MS" pitchFamily="34" charset="0"/>
              </a:rPr>
              <a:t>yapısı</a:t>
            </a:r>
            <a:r>
              <a:rPr lang="en-US" sz="2400" dirty="0" smtClean="0">
                <a:latin typeface="Trebuchet MS" pitchFamily="34" charset="0"/>
              </a:rPr>
              <a:t> </a:t>
            </a:r>
            <a:endParaRPr lang="tr-TR" sz="2400" dirty="0" smtClean="0">
              <a:latin typeface="Trebuchet MS" pitchFamily="34" charset="0"/>
            </a:endParaRPr>
          </a:p>
          <a:p>
            <a:r>
              <a:rPr lang="en-US" sz="2400" dirty="0" smtClean="0">
                <a:latin typeface="Trebuchet MS" pitchFamily="34" charset="0"/>
                <a:sym typeface="Symbol"/>
              </a:rPr>
              <a:t></a:t>
            </a:r>
            <a:r>
              <a:rPr lang="tr-TR" sz="2400" dirty="0" smtClean="0">
                <a:latin typeface="Trebuchet MS" pitchFamily="34" charset="0"/>
                <a:sym typeface="Symbol"/>
              </a:rPr>
              <a:t> Dönüşüm sıcaklığı: </a:t>
            </a:r>
            <a:r>
              <a:rPr lang="en-US" sz="2400" dirty="0" smtClean="0">
                <a:latin typeface="Trebuchet MS" pitchFamily="34" charset="0"/>
              </a:rPr>
              <a:t>935°C.</a:t>
            </a:r>
            <a:endParaRPr lang="tr-TR" sz="2400" dirty="0">
              <a:latin typeface="Trebuchet MS" pitchFamily="34" charset="0"/>
            </a:endParaRPr>
          </a:p>
        </p:txBody>
      </p:sp>
      <p:sp>
        <p:nvSpPr>
          <p:cNvPr id="4" name="3 Metin kutusu"/>
          <p:cNvSpPr txBox="1"/>
          <p:nvPr/>
        </p:nvSpPr>
        <p:spPr>
          <a:xfrm>
            <a:off x="323528" y="404664"/>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sym typeface="Symbol"/>
              </a:rPr>
              <a:t>/ alaşımı</a:t>
            </a:r>
            <a:endParaRPr lang="tr-TR" sz="4400" dirty="0">
              <a:solidFill>
                <a:schemeClr val="accent2">
                  <a:lumMod val="50000"/>
                </a:schemeClr>
              </a:solidFill>
              <a:latin typeface="Trebuchet MS" pitchFamily="34" charset="0"/>
            </a:endParaRPr>
          </a:p>
        </p:txBody>
      </p:sp>
      <p:grpSp>
        <p:nvGrpSpPr>
          <p:cNvPr id="2" name="5 Grup"/>
          <p:cNvGrpSpPr/>
          <p:nvPr/>
        </p:nvGrpSpPr>
        <p:grpSpPr>
          <a:xfrm>
            <a:off x="2267744" y="1412776"/>
            <a:ext cx="4320480" cy="3377830"/>
            <a:chOff x="2267744" y="1412776"/>
            <a:chExt cx="4320480" cy="3377830"/>
          </a:xfrm>
        </p:grpSpPr>
        <p:pic>
          <p:nvPicPr>
            <p:cNvPr id="139266" name="Picture 2"/>
            <p:cNvPicPr>
              <a:picLocks noChangeAspect="1" noChangeArrowheads="1"/>
            </p:cNvPicPr>
            <p:nvPr/>
          </p:nvPicPr>
          <p:blipFill>
            <a:blip r:embed="rId2" cstate="print"/>
            <a:srcRect l="51268" t="37532" r="23710" b="27673"/>
            <a:stretch>
              <a:fillRect/>
            </a:stretch>
          </p:blipFill>
          <p:spPr bwMode="auto">
            <a:xfrm>
              <a:off x="2267744" y="1412776"/>
              <a:ext cx="4320480" cy="3377830"/>
            </a:xfrm>
            <a:prstGeom prst="rect">
              <a:avLst/>
            </a:prstGeom>
            <a:noFill/>
            <a:ln w="9525">
              <a:noFill/>
              <a:miter lim="800000"/>
              <a:headEnd/>
              <a:tailEnd/>
            </a:ln>
          </p:spPr>
        </p:pic>
        <p:sp>
          <p:nvSpPr>
            <p:cNvPr id="5" name="4 Metin kutusu"/>
            <p:cNvSpPr txBox="1"/>
            <p:nvPr/>
          </p:nvSpPr>
          <p:spPr>
            <a:xfrm>
              <a:off x="5595848" y="4120944"/>
              <a:ext cx="792088" cy="369332"/>
            </a:xfrm>
            <a:prstGeom prst="rect">
              <a:avLst/>
            </a:prstGeom>
            <a:noFill/>
          </p:spPr>
          <p:txBody>
            <a:bodyPr wrap="square" rtlCol="0">
              <a:spAutoFit/>
            </a:bodyPr>
            <a:lstStyle/>
            <a:p>
              <a:r>
                <a:rPr lang="tr-TR" b="1" dirty="0" smtClean="0">
                  <a:solidFill>
                    <a:schemeClr val="bg1"/>
                  </a:solidFill>
                  <a:latin typeface=" Arial"/>
                </a:rPr>
                <a:t>20</a:t>
              </a:r>
              <a:r>
                <a:rPr lang="tr-TR" b="1" dirty="0" smtClean="0">
                  <a:solidFill>
                    <a:schemeClr val="bg1"/>
                  </a:solidFill>
                  <a:latin typeface=" Arial"/>
                  <a:sym typeface="Symbol"/>
                </a:rPr>
                <a:t>m</a:t>
              </a:r>
              <a:endParaRPr lang="tr-TR" b="1" dirty="0">
                <a:solidFill>
                  <a:schemeClr val="bg1"/>
                </a:solidFill>
                <a:latin typeface=" Arial"/>
              </a:endParaRPr>
            </a:p>
          </p:txBody>
        </p:sp>
      </p:grpSp>
    </p:spTree>
    <p:extLst>
      <p:ext uri="{BB962C8B-B14F-4D97-AF65-F5344CB8AC3E}">
        <p14:creationId xmlns:p14="http://schemas.microsoft.com/office/powerpoint/2010/main" val="28894901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5157192"/>
            <a:ext cx="8496944" cy="1569660"/>
          </a:xfrm>
          <a:prstGeom prst="rect">
            <a:avLst/>
          </a:prstGeom>
        </p:spPr>
        <p:txBody>
          <a:bodyPr wrap="square">
            <a:spAutoFit/>
          </a:bodyPr>
          <a:lstStyle/>
          <a:p>
            <a:r>
              <a:rPr lang="en-US" sz="2400" dirty="0" smtClean="0">
                <a:latin typeface="Trebuchet MS" pitchFamily="34" charset="0"/>
              </a:rPr>
              <a:t>Ti – 6% Al – 4% V</a:t>
            </a:r>
            <a:endParaRPr lang="tr-TR" sz="2400" dirty="0" smtClean="0">
              <a:latin typeface="Trebuchet MS" pitchFamily="34" charset="0"/>
            </a:endParaRPr>
          </a:p>
          <a:p>
            <a:r>
              <a:rPr lang="en-US" sz="2400" dirty="0" smtClean="0">
                <a:latin typeface="Trebuchet MS" pitchFamily="34" charset="0"/>
              </a:rPr>
              <a:t>1010 °C</a:t>
            </a:r>
            <a:r>
              <a:rPr lang="tr-TR" sz="2400" dirty="0" smtClean="0">
                <a:latin typeface="Trebuchet MS" pitchFamily="34" charset="0"/>
              </a:rPr>
              <a:t>’ye ısıtılıp yavaş soğutulmuş</a:t>
            </a:r>
          </a:p>
          <a:p>
            <a:r>
              <a:rPr lang="tr-TR" sz="2400" dirty="0" smtClean="0">
                <a:latin typeface="Trebuchet MS" pitchFamily="34" charset="0"/>
              </a:rPr>
              <a:t>İri </a:t>
            </a:r>
            <a:r>
              <a:rPr lang="tr-TR" sz="2400" dirty="0" smtClean="0">
                <a:latin typeface="Trebuchet MS" pitchFamily="34" charset="0"/>
                <a:sym typeface="Symbol"/>
              </a:rPr>
              <a:t> taneleri ve iri / matris yapısı</a:t>
            </a:r>
          </a:p>
          <a:p>
            <a:r>
              <a:rPr lang="tr-TR" sz="2400" dirty="0" smtClean="0">
                <a:latin typeface="Trebuchet MS" pitchFamily="34" charset="0"/>
                <a:sym typeface="Symbol"/>
              </a:rPr>
              <a:t> Dönüşüm sıcaklığı: </a:t>
            </a:r>
            <a:r>
              <a:rPr lang="en-US" sz="2400" dirty="0" smtClean="0">
                <a:latin typeface="Trebuchet MS" pitchFamily="34" charset="0"/>
              </a:rPr>
              <a:t>995 ± 15 °C.</a:t>
            </a:r>
            <a:endParaRPr lang="tr-TR" sz="2400" dirty="0">
              <a:latin typeface="Trebuchet MS" pitchFamily="34" charset="0"/>
            </a:endParaRPr>
          </a:p>
        </p:txBody>
      </p:sp>
      <p:pic>
        <p:nvPicPr>
          <p:cNvPr id="143362" name="Picture 2"/>
          <p:cNvPicPr>
            <a:picLocks noChangeAspect="1" noChangeArrowheads="1"/>
          </p:cNvPicPr>
          <p:nvPr/>
        </p:nvPicPr>
        <p:blipFill>
          <a:blip r:embed="rId2" cstate="print">
            <a:lum bright="-5000" contrast="29000"/>
          </a:blip>
          <a:srcRect l="31818" t="34078" r="31655" b="25563"/>
          <a:stretch>
            <a:fillRect/>
          </a:stretch>
        </p:blipFill>
        <p:spPr bwMode="auto">
          <a:xfrm>
            <a:off x="1259632" y="1196752"/>
            <a:ext cx="6192688" cy="3846973"/>
          </a:xfrm>
          <a:prstGeom prst="rect">
            <a:avLst/>
          </a:prstGeom>
          <a:noFill/>
          <a:ln w="9525">
            <a:noFill/>
            <a:miter lim="800000"/>
            <a:headEnd/>
            <a:tailEnd/>
          </a:ln>
        </p:spPr>
      </p:pic>
      <p:sp>
        <p:nvSpPr>
          <p:cNvPr id="4" name="3 Metin kutusu"/>
          <p:cNvSpPr txBox="1"/>
          <p:nvPr/>
        </p:nvSpPr>
        <p:spPr>
          <a:xfrm>
            <a:off x="503040" y="548680"/>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sym typeface="Symbol"/>
              </a:rPr>
              <a:t>/ alaşımı</a:t>
            </a:r>
            <a:endParaRPr lang="tr-TR" sz="4400" dirty="0">
              <a:solidFill>
                <a:schemeClr val="accent2">
                  <a:lumMod val="50000"/>
                </a:schemeClr>
              </a:solidFill>
              <a:latin typeface="Trebuchet MS" pitchFamily="34" charset="0"/>
            </a:endParaRPr>
          </a:p>
        </p:txBody>
      </p:sp>
      <p:sp>
        <p:nvSpPr>
          <p:cNvPr id="5" name="4 Metin kutusu"/>
          <p:cNvSpPr txBox="1"/>
          <p:nvPr/>
        </p:nvSpPr>
        <p:spPr>
          <a:xfrm>
            <a:off x="6444208" y="4365104"/>
            <a:ext cx="992376" cy="369332"/>
          </a:xfrm>
          <a:prstGeom prst="rect">
            <a:avLst/>
          </a:prstGeom>
          <a:noFill/>
        </p:spPr>
        <p:txBody>
          <a:bodyPr wrap="square" rtlCol="0">
            <a:spAutoFit/>
          </a:bodyPr>
          <a:lstStyle/>
          <a:p>
            <a:r>
              <a:rPr lang="tr-TR" b="1" dirty="0" smtClean="0">
                <a:solidFill>
                  <a:schemeClr val="bg1"/>
                </a:solidFill>
                <a:latin typeface=" Arial"/>
              </a:rPr>
              <a:t>50</a:t>
            </a:r>
            <a:r>
              <a:rPr lang="tr-TR" b="1" dirty="0" smtClean="0">
                <a:solidFill>
                  <a:schemeClr val="bg1"/>
                </a:solidFill>
                <a:latin typeface=" Arial"/>
                <a:sym typeface="Symbol"/>
              </a:rPr>
              <a:t>m</a:t>
            </a:r>
            <a:endParaRPr lang="tr-TR" b="1" dirty="0">
              <a:solidFill>
                <a:schemeClr val="bg1"/>
              </a:solidFill>
              <a:latin typeface=" Arial"/>
            </a:endParaRPr>
          </a:p>
        </p:txBody>
      </p:sp>
      <p:sp>
        <p:nvSpPr>
          <p:cNvPr id="6" name="5 Metin kutusu"/>
          <p:cNvSpPr txBox="1"/>
          <p:nvPr/>
        </p:nvSpPr>
        <p:spPr>
          <a:xfrm>
            <a:off x="3249388" y="4394908"/>
            <a:ext cx="992376" cy="369332"/>
          </a:xfrm>
          <a:prstGeom prst="rect">
            <a:avLst/>
          </a:prstGeom>
          <a:noFill/>
        </p:spPr>
        <p:txBody>
          <a:bodyPr wrap="square" rtlCol="0">
            <a:spAutoFit/>
          </a:bodyPr>
          <a:lstStyle/>
          <a:p>
            <a:r>
              <a:rPr lang="tr-TR" b="1" dirty="0" smtClean="0">
                <a:solidFill>
                  <a:schemeClr val="bg1"/>
                </a:solidFill>
                <a:latin typeface=" Arial"/>
              </a:rPr>
              <a:t>100</a:t>
            </a:r>
            <a:r>
              <a:rPr lang="tr-TR" b="1" dirty="0" smtClean="0">
                <a:solidFill>
                  <a:schemeClr val="bg1"/>
                </a:solidFill>
                <a:latin typeface=" Arial"/>
                <a:sym typeface="Symbol"/>
              </a:rPr>
              <a:t>m</a:t>
            </a:r>
            <a:endParaRPr lang="tr-TR" b="1" dirty="0">
              <a:solidFill>
                <a:schemeClr val="bg1"/>
              </a:solidFill>
              <a:latin typeface=" Arial"/>
            </a:endParaRPr>
          </a:p>
        </p:txBody>
      </p:sp>
    </p:spTree>
    <p:extLst>
      <p:ext uri="{BB962C8B-B14F-4D97-AF65-F5344CB8AC3E}">
        <p14:creationId xmlns:p14="http://schemas.microsoft.com/office/powerpoint/2010/main" val="28894901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23528" y="5517232"/>
            <a:ext cx="8712968" cy="830997"/>
          </a:xfrm>
          <a:prstGeom prst="rect">
            <a:avLst/>
          </a:prstGeom>
        </p:spPr>
        <p:txBody>
          <a:bodyPr wrap="square">
            <a:spAutoFit/>
          </a:bodyPr>
          <a:lstStyle/>
          <a:p>
            <a:r>
              <a:rPr lang="tr-TR" sz="2400" dirty="0" smtClean="0">
                <a:latin typeface="Trebuchet MS" pitchFamily="34" charset="0"/>
                <a:sym typeface="Symbol"/>
              </a:rPr>
              <a:t>; alaşımı: </a:t>
            </a:r>
            <a:r>
              <a:rPr lang="tr-TR" sz="2400" dirty="0" smtClean="0">
                <a:latin typeface="Trebuchet MS" pitchFamily="34" charset="0"/>
              </a:rPr>
              <a:t>Ti – 10% V – 2% </a:t>
            </a:r>
            <a:r>
              <a:rPr lang="tr-TR" sz="2400" dirty="0" err="1" smtClean="0">
                <a:latin typeface="Trebuchet MS" pitchFamily="34" charset="0"/>
              </a:rPr>
              <a:t>Fe</a:t>
            </a:r>
            <a:r>
              <a:rPr lang="tr-TR" sz="2400" dirty="0" smtClean="0">
                <a:latin typeface="Trebuchet MS" pitchFamily="34" charset="0"/>
              </a:rPr>
              <a:t> – 3% Al </a:t>
            </a:r>
          </a:p>
          <a:p>
            <a:r>
              <a:rPr lang="tr-TR" sz="2400" dirty="0" smtClean="0">
                <a:latin typeface="Trebuchet MS" pitchFamily="34" charset="0"/>
                <a:sym typeface="Symbol"/>
              </a:rPr>
              <a:t> Dönüşüm sıcaklığı: </a:t>
            </a:r>
            <a:r>
              <a:rPr lang="tr-TR" sz="2400" dirty="0" smtClean="0">
                <a:latin typeface="Trebuchet MS" pitchFamily="34" charset="0"/>
              </a:rPr>
              <a:t> 790-805 °C.</a:t>
            </a:r>
            <a:endParaRPr lang="tr-TR" sz="2400" dirty="0">
              <a:latin typeface="Trebuchet MS" pitchFamily="34" charset="0"/>
            </a:endParaRPr>
          </a:p>
        </p:txBody>
      </p:sp>
      <p:pic>
        <p:nvPicPr>
          <p:cNvPr id="144386" name="Picture 2"/>
          <p:cNvPicPr>
            <a:picLocks noChangeAspect="1" noChangeArrowheads="1"/>
          </p:cNvPicPr>
          <p:nvPr/>
        </p:nvPicPr>
        <p:blipFill>
          <a:blip r:embed="rId2" cstate="print"/>
          <a:srcRect l="37906" t="35063" r="36083" b="28516"/>
          <a:stretch>
            <a:fillRect/>
          </a:stretch>
        </p:blipFill>
        <p:spPr bwMode="auto">
          <a:xfrm>
            <a:off x="2339752" y="1844824"/>
            <a:ext cx="4176464" cy="3287855"/>
          </a:xfrm>
          <a:prstGeom prst="rect">
            <a:avLst/>
          </a:prstGeom>
          <a:noFill/>
          <a:ln w="9525">
            <a:noFill/>
            <a:miter lim="800000"/>
            <a:headEnd/>
            <a:tailEnd/>
          </a:ln>
        </p:spPr>
      </p:pic>
      <p:sp>
        <p:nvSpPr>
          <p:cNvPr id="4" name="3 Metin kutusu"/>
          <p:cNvSpPr txBox="1"/>
          <p:nvPr/>
        </p:nvSpPr>
        <p:spPr>
          <a:xfrm>
            <a:off x="503040" y="548680"/>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sym typeface="Symbol"/>
              </a:rPr>
              <a:t> alaşımı</a:t>
            </a:r>
            <a:endParaRPr lang="tr-TR" sz="4400" dirty="0">
              <a:solidFill>
                <a:schemeClr val="accent2">
                  <a:lumMod val="50000"/>
                </a:schemeClr>
              </a:solidFill>
              <a:latin typeface="Trebuchet MS" pitchFamily="34" charset="0"/>
            </a:endParaRPr>
          </a:p>
        </p:txBody>
      </p:sp>
      <p:sp>
        <p:nvSpPr>
          <p:cNvPr id="5" name="4 Metin kutusu"/>
          <p:cNvSpPr txBox="1"/>
          <p:nvPr/>
        </p:nvSpPr>
        <p:spPr>
          <a:xfrm>
            <a:off x="5465900" y="4379172"/>
            <a:ext cx="992376" cy="369332"/>
          </a:xfrm>
          <a:prstGeom prst="rect">
            <a:avLst/>
          </a:prstGeom>
          <a:noFill/>
        </p:spPr>
        <p:txBody>
          <a:bodyPr wrap="square" rtlCol="0">
            <a:spAutoFit/>
          </a:bodyPr>
          <a:lstStyle/>
          <a:p>
            <a:r>
              <a:rPr lang="tr-TR" b="1" dirty="0" smtClean="0">
                <a:solidFill>
                  <a:schemeClr val="bg1"/>
                </a:solidFill>
                <a:latin typeface=" Arial"/>
              </a:rPr>
              <a:t>20</a:t>
            </a:r>
            <a:r>
              <a:rPr lang="tr-TR" b="1" dirty="0" smtClean="0">
                <a:solidFill>
                  <a:schemeClr val="bg1"/>
                </a:solidFill>
                <a:latin typeface=" Arial"/>
                <a:sym typeface="Symbol"/>
              </a:rPr>
              <a:t>m</a:t>
            </a:r>
            <a:endParaRPr lang="tr-TR" b="1" dirty="0">
              <a:solidFill>
                <a:schemeClr val="bg1"/>
              </a:solidFill>
              <a:latin typeface=" Arial"/>
            </a:endParaRPr>
          </a:p>
        </p:txBody>
      </p:sp>
    </p:spTree>
    <p:extLst>
      <p:ext uri="{BB962C8B-B14F-4D97-AF65-F5344CB8AC3E}">
        <p14:creationId xmlns:p14="http://schemas.microsoft.com/office/powerpoint/2010/main" val="28894901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539552" y="602432"/>
            <a:ext cx="7344816" cy="594320"/>
          </a:xfrm>
        </p:spPr>
        <p:txBody>
          <a:bodyPr>
            <a:normAutofit fontScale="90000"/>
          </a:bodyPr>
          <a:lstStyle/>
          <a:p>
            <a:r>
              <a:rPr lang="tr-TR" dirty="0" smtClean="0">
                <a:latin typeface="Trebuchet MS" panose="020B0603020202020204" pitchFamily="34" charset="0"/>
              </a:rPr>
              <a:t>Üretim teknikleri</a:t>
            </a:r>
            <a:endParaRPr lang="tr-TR" dirty="0">
              <a:latin typeface="Trebuchet MS" panose="020B0603020202020204" pitchFamily="34" charset="0"/>
            </a:endParaRPr>
          </a:p>
        </p:txBody>
      </p:sp>
      <p:sp>
        <p:nvSpPr>
          <p:cNvPr id="2" name="Metin kutusu 1"/>
          <p:cNvSpPr txBox="1"/>
          <p:nvPr/>
        </p:nvSpPr>
        <p:spPr>
          <a:xfrm>
            <a:off x="467544" y="1252492"/>
            <a:ext cx="8064896" cy="5416868"/>
          </a:xfrm>
          <a:prstGeom prst="rect">
            <a:avLst/>
          </a:prstGeom>
          <a:noFill/>
        </p:spPr>
        <p:txBody>
          <a:bodyPr wrap="square" rtlCol="0">
            <a:spAutoFit/>
          </a:bodyPr>
          <a:lstStyle/>
          <a:p>
            <a:r>
              <a:rPr lang="tr-TR" sz="2800" dirty="0" smtClean="0">
                <a:latin typeface="Trebuchet MS" panose="020B0603020202020204" pitchFamily="34" charset="0"/>
              </a:rPr>
              <a:t>Ergitme yöntemleri</a:t>
            </a:r>
          </a:p>
          <a:p>
            <a:r>
              <a:rPr lang="tr-TR" sz="2800" dirty="0" smtClean="0">
                <a:latin typeface="Trebuchet MS" panose="020B0603020202020204" pitchFamily="34" charset="0"/>
              </a:rPr>
              <a:t>	</a:t>
            </a:r>
            <a:r>
              <a:rPr lang="tr-TR" sz="2400" dirty="0" smtClean="0">
                <a:latin typeface="Trebuchet MS" panose="020B0603020202020204" pitchFamily="34" charset="0"/>
              </a:rPr>
              <a:t>Elektro-cüruf </a:t>
            </a:r>
            <a:r>
              <a:rPr lang="tr-TR" sz="2400" dirty="0" err="1" smtClean="0">
                <a:latin typeface="Trebuchet MS" panose="020B0603020202020204" pitchFamily="34" charset="0"/>
              </a:rPr>
              <a:t>rafinasyonu</a:t>
            </a:r>
            <a:endParaRPr lang="tr-TR" sz="2400" dirty="0" smtClean="0">
              <a:latin typeface="Trebuchet MS" panose="020B0603020202020204" pitchFamily="34" charset="0"/>
            </a:endParaRPr>
          </a:p>
          <a:p>
            <a:r>
              <a:rPr lang="tr-TR" sz="2400" dirty="0" smtClean="0">
                <a:latin typeface="Trebuchet MS" panose="020B0603020202020204" pitchFamily="34" charset="0"/>
              </a:rPr>
              <a:t>	Vakum ark tekrar ergitmesi</a:t>
            </a:r>
          </a:p>
          <a:p>
            <a:r>
              <a:rPr lang="tr-TR" sz="2400" dirty="0" smtClean="0">
                <a:latin typeface="Trebuchet MS" panose="020B0603020202020204" pitchFamily="34" charset="0"/>
              </a:rPr>
              <a:t>	Elektron demet ergitmesi</a:t>
            </a:r>
          </a:p>
          <a:p>
            <a:r>
              <a:rPr lang="tr-TR" sz="2400" dirty="0" smtClean="0">
                <a:latin typeface="Trebuchet MS" panose="020B0603020202020204" pitchFamily="34" charset="0"/>
              </a:rPr>
              <a:t>	Plazma ark ergitmesi</a:t>
            </a:r>
          </a:p>
          <a:p>
            <a:r>
              <a:rPr lang="tr-TR" sz="2400" dirty="0" smtClean="0">
                <a:latin typeface="Trebuchet MS" panose="020B0603020202020204" pitchFamily="34" charset="0"/>
              </a:rPr>
              <a:t>	İndüksiyon «</a:t>
            </a:r>
            <a:r>
              <a:rPr lang="tr-TR" sz="2400" dirty="0" err="1" smtClean="0">
                <a:latin typeface="Trebuchet MS" panose="020B0603020202020204" pitchFamily="34" charset="0"/>
              </a:rPr>
              <a:t>skull</a:t>
            </a:r>
            <a:r>
              <a:rPr lang="tr-TR" sz="2400" dirty="0" smtClean="0">
                <a:latin typeface="Trebuchet MS" panose="020B0603020202020204" pitchFamily="34" charset="0"/>
              </a:rPr>
              <a:t>» ergitmesi</a:t>
            </a:r>
            <a:endParaRPr lang="tr-TR" sz="2800" dirty="0">
              <a:latin typeface="Trebuchet MS" panose="020B0603020202020204" pitchFamily="34" charset="0"/>
            </a:endParaRPr>
          </a:p>
          <a:p>
            <a:pPr>
              <a:spcBef>
                <a:spcPts val="1200"/>
              </a:spcBef>
            </a:pPr>
            <a:r>
              <a:rPr lang="tr-TR" sz="2800" dirty="0" smtClean="0">
                <a:latin typeface="Trebuchet MS" panose="020B0603020202020204" pitchFamily="34" charset="0"/>
              </a:rPr>
              <a:t>Döküm prosesleri</a:t>
            </a:r>
          </a:p>
          <a:p>
            <a:r>
              <a:rPr lang="tr-TR" sz="2800" dirty="0" smtClean="0">
                <a:latin typeface="Trebuchet MS" panose="020B0603020202020204" pitchFamily="34" charset="0"/>
              </a:rPr>
              <a:t>	</a:t>
            </a:r>
            <a:r>
              <a:rPr lang="tr-TR" sz="2400" dirty="0" smtClean="0">
                <a:latin typeface="Trebuchet MS" panose="020B0603020202020204" pitchFamily="34" charset="0"/>
              </a:rPr>
              <a:t>Hassas döküm</a:t>
            </a:r>
          </a:p>
          <a:p>
            <a:r>
              <a:rPr lang="tr-TR" sz="2400" dirty="0" smtClean="0">
                <a:latin typeface="Trebuchet MS" panose="020B0603020202020204" pitchFamily="34" charset="0"/>
              </a:rPr>
              <a:t>	Lazer prosesleri</a:t>
            </a:r>
            <a:endParaRPr lang="tr-TR" sz="2800" dirty="0">
              <a:latin typeface="Trebuchet MS" panose="020B0603020202020204" pitchFamily="34" charset="0"/>
            </a:endParaRPr>
          </a:p>
          <a:p>
            <a:pPr>
              <a:spcBef>
                <a:spcPts val="1200"/>
              </a:spcBef>
            </a:pPr>
            <a:r>
              <a:rPr lang="tr-TR" sz="2800" dirty="0" smtClean="0">
                <a:latin typeface="Trebuchet MS" panose="020B0603020202020204" pitchFamily="34" charset="0"/>
              </a:rPr>
              <a:t>Şekillendirme prosesleri</a:t>
            </a:r>
          </a:p>
          <a:p>
            <a:r>
              <a:rPr lang="tr-TR" sz="2800" dirty="0" smtClean="0">
                <a:latin typeface="Trebuchet MS" panose="020B0603020202020204" pitchFamily="34" charset="0"/>
              </a:rPr>
              <a:t>	</a:t>
            </a:r>
            <a:r>
              <a:rPr lang="tr-TR" sz="2400" dirty="0" smtClean="0">
                <a:latin typeface="Trebuchet MS" panose="020B0603020202020204" pitchFamily="34" charset="0"/>
              </a:rPr>
              <a:t>Hadde, </a:t>
            </a:r>
            <a:r>
              <a:rPr lang="tr-TR" sz="2400" dirty="0" err="1" smtClean="0">
                <a:latin typeface="Trebuchet MS" panose="020B0603020202020204" pitchFamily="34" charset="0"/>
              </a:rPr>
              <a:t>ekstrüzyon</a:t>
            </a:r>
            <a:r>
              <a:rPr lang="tr-TR" sz="2400" dirty="0" smtClean="0">
                <a:latin typeface="Trebuchet MS" panose="020B0603020202020204" pitchFamily="34" charset="0"/>
              </a:rPr>
              <a:t>, dövme</a:t>
            </a:r>
            <a:endParaRPr lang="tr-TR" sz="2800" dirty="0">
              <a:latin typeface="Trebuchet MS" panose="020B0603020202020204" pitchFamily="34" charset="0"/>
            </a:endParaRPr>
          </a:p>
          <a:p>
            <a:pPr>
              <a:spcBef>
                <a:spcPts val="1200"/>
              </a:spcBef>
            </a:pPr>
            <a:r>
              <a:rPr lang="tr-TR" sz="2800" dirty="0" smtClean="0">
                <a:latin typeface="Trebuchet MS" panose="020B0603020202020204" pitchFamily="34" charset="0"/>
              </a:rPr>
              <a:t>Isıl işlemler</a:t>
            </a:r>
            <a:endParaRPr lang="tr-TR" sz="2800" dirty="0">
              <a:latin typeface="Trebuchet MS" panose="020B0603020202020204" pitchFamily="34" charset="0"/>
            </a:endParaRPr>
          </a:p>
        </p:txBody>
      </p:sp>
    </p:spTree>
    <p:extLst>
      <p:ext uri="{BB962C8B-B14F-4D97-AF65-F5344CB8AC3E}">
        <p14:creationId xmlns:p14="http://schemas.microsoft.com/office/powerpoint/2010/main" val="2681062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61027" y="548680"/>
            <a:ext cx="7344816" cy="594320"/>
          </a:xfrm>
        </p:spPr>
        <p:txBody>
          <a:bodyPr>
            <a:normAutofit fontScale="90000"/>
          </a:bodyPr>
          <a:lstStyle/>
          <a:p>
            <a:r>
              <a:rPr lang="tr-TR" dirty="0" err="1" smtClean="0">
                <a:latin typeface="Trebuchet MS" panose="020B0603020202020204" pitchFamily="34" charset="0"/>
              </a:rPr>
              <a:t>Titanium</a:t>
            </a:r>
            <a:r>
              <a:rPr lang="tr-TR" dirty="0" smtClean="0">
                <a:latin typeface="Trebuchet MS" panose="020B0603020202020204" pitchFamily="34" charset="0"/>
              </a:rPr>
              <a:t>-indüksiyon kabuk </a:t>
            </a:r>
            <a:endParaRPr lang="tr-TR" dirty="0">
              <a:latin typeface="Trebuchet MS" panose="020B0603020202020204" pitchFamily="34" charset="0"/>
            </a:endParaRPr>
          </a:p>
        </p:txBody>
      </p:sp>
      <p:sp>
        <p:nvSpPr>
          <p:cNvPr id="2" name="Metin kutusu 1"/>
          <p:cNvSpPr txBox="1"/>
          <p:nvPr/>
        </p:nvSpPr>
        <p:spPr>
          <a:xfrm>
            <a:off x="395536" y="1262365"/>
            <a:ext cx="8424936" cy="5262979"/>
          </a:xfrm>
          <a:prstGeom prst="rect">
            <a:avLst/>
          </a:prstGeom>
          <a:noFill/>
        </p:spPr>
        <p:txBody>
          <a:bodyPr wrap="square" rtlCol="0">
            <a:spAutoFit/>
          </a:bodyPr>
          <a:lstStyle/>
          <a:p>
            <a:r>
              <a:rPr lang="tr-TR" sz="2800" dirty="0" smtClean="0">
                <a:latin typeface="Trebuchet MS" pitchFamily="34" charset="0"/>
              </a:rPr>
              <a:t>Reaktif elementlerin ergitilmesinde </a:t>
            </a:r>
            <a:r>
              <a:rPr lang="tr-TR" sz="2800" dirty="0" err="1" smtClean="0">
                <a:latin typeface="Trebuchet MS" pitchFamily="34" charset="0"/>
              </a:rPr>
              <a:t>kontaminasyonları</a:t>
            </a:r>
            <a:r>
              <a:rPr lang="tr-TR" sz="2800" dirty="0" smtClean="0">
                <a:latin typeface="Trebuchet MS" pitchFamily="34" charset="0"/>
              </a:rPr>
              <a:t> önlemek için su soğutmalı bakır pota kullanılır.</a:t>
            </a:r>
          </a:p>
          <a:p>
            <a:r>
              <a:rPr lang="tr-TR" sz="2800" dirty="0" smtClean="0">
                <a:latin typeface="Trebuchet MS" pitchFamily="34" charset="0"/>
              </a:rPr>
              <a:t>Metal pota içine yerleştirilir ve indüksiyon enerjisi ile ergitilir.</a:t>
            </a:r>
          </a:p>
          <a:p>
            <a:r>
              <a:rPr lang="tr-TR" sz="2800" dirty="0" smtClean="0">
                <a:latin typeface="Trebuchet MS" pitchFamily="34" charset="0"/>
              </a:rPr>
              <a:t>Ergime tamamlandığında su soğutması sayesinde pota iç yüzeyinde katılaşma gerçekleşir ve içinde sıvı metal bulunan bir kabuk oluşturulur.</a:t>
            </a:r>
          </a:p>
          <a:p>
            <a:r>
              <a:rPr lang="tr-TR" sz="2800" dirty="0" smtClean="0">
                <a:latin typeface="Trebuchet MS" pitchFamily="34" charset="0"/>
              </a:rPr>
              <a:t>Bunun içine geri dönen metal veya hurda şarj edilebilir.</a:t>
            </a:r>
          </a:p>
          <a:p>
            <a:r>
              <a:rPr lang="tr-TR" sz="2800" dirty="0" smtClean="0">
                <a:latin typeface="Trebuchet MS" pitchFamily="34" charset="0"/>
              </a:rPr>
              <a:t>Ucuz ve yüksek kalitede titanyum üretmek için cazip bir yöntemdir.</a:t>
            </a:r>
          </a:p>
        </p:txBody>
      </p:sp>
    </p:spTree>
    <p:extLst>
      <p:ext uri="{BB962C8B-B14F-4D97-AF65-F5344CB8AC3E}">
        <p14:creationId xmlns:p14="http://schemas.microsoft.com/office/powerpoint/2010/main" val="2681062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539552" y="602432"/>
            <a:ext cx="7344816" cy="594320"/>
          </a:xfrm>
        </p:spPr>
        <p:txBody>
          <a:bodyPr>
            <a:normAutofit fontScale="90000"/>
          </a:bodyPr>
          <a:lstStyle/>
          <a:p>
            <a:r>
              <a:rPr lang="tr-TR" dirty="0" smtClean="0">
                <a:latin typeface="Trebuchet MS" panose="020B0603020202020204" pitchFamily="34" charset="0"/>
              </a:rPr>
              <a:t>Titanyum-indüksiyon kabuk </a:t>
            </a:r>
            <a:endParaRPr lang="tr-TR" dirty="0">
              <a:latin typeface="Trebuchet MS" panose="020B0603020202020204" pitchFamily="34" charset="0"/>
            </a:endParaRPr>
          </a:p>
        </p:txBody>
      </p:sp>
      <p:pic>
        <p:nvPicPr>
          <p:cNvPr id="5122" name="Picture 2"/>
          <p:cNvPicPr>
            <a:picLocks noChangeAspect="1" noChangeArrowheads="1"/>
          </p:cNvPicPr>
          <p:nvPr/>
        </p:nvPicPr>
        <p:blipFill rotWithShape="1">
          <a:blip r:embed="rId2" cstate="print">
            <a:lum bright="-8000" contrast="13000"/>
            <a:extLst>
              <a:ext uri="{28A0092B-C50C-407E-A947-70E740481C1C}">
                <a14:useLocalDpi xmlns:a14="http://schemas.microsoft.com/office/drawing/2010/main" val="0"/>
              </a:ext>
            </a:extLst>
          </a:blip>
          <a:srcRect l="14841" t="6486" r="63954" b="20679"/>
          <a:stretch/>
        </p:blipFill>
        <p:spPr bwMode="auto">
          <a:xfrm>
            <a:off x="1907704" y="1340768"/>
            <a:ext cx="4680520" cy="3667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6660232" y="1700808"/>
            <a:ext cx="2304256" cy="954107"/>
          </a:xfrm>
          <a:prstGeom prst="rect">
            <a:avLst/>
          </a:prstGeom>
          <a:noFill/>
        </p:spPr>
        <p:txBody>
          <a:bodyPr wrap="square" rtlCol="0">
            <a:spAutoFit/>
          </a:bodyPr>
          <a:lstStyle/>
          <a:p>
            <a:r>
              <a:rPr lang="tr-TR" sz="2800" dirty="0" smtClean="0">
                <a:latin typeface="Trebuchet MS" pitchFamily="34" charset="0"/>
              </a:rPr>
              <a:t>Kabuk içinde sıvı metal</a:t>
            </a:r>
            <a:endParaRPr lang="tr-TR" sz="2800" dirty="0">
              <a:latin typeface="Trebuchet MS" pitchFamily="34" charset="0"/>
            </a:endParaRPr>
          </a:p>
        </p:txBody>
      </p:sp>
      <p:sp>
        <p:nvSpPr>
          <p:cNvPr id="8" name="Metin kutusu 7"/>
          <p:cNvSpPr txBox="1"/>
          <p:nvPr/>
        </p:nvSpPr>
        <p:spPr>
          <a:xfrm>
            <a:off x="6588224" y="4725144"/>
            <a:ext cx="2268760" cy="954107"/>
          </a:xfrm>
          <a:prstGeom prst="rect">
            <a:avLst/>
          </a:prstGeom>
          <a:noFill/>
        </p:spPr>
        <p:txBody>
          <a:bodyPr wrap="square" rtlCol="0">
            <a:spAutoFit/>
          </a:bodyPr>
          <a:lstStyle/>
          <a:p>
            <a:r>
              <a:rPr lang="tr-TR" sz="2800" dirty="0" smtClean="0">
                <a:latin typeface="Trebuchet MS" pitchFamily="34" charset="0"/>
              </a:rPr>
              <a:t>Su soğutma sistemi</a:t>
            </a:r>
            <a:endParaRPr lang="tr-TR" sz="2800" dirty="0">
              <a:latin typeface="Trebuchet MS" pitchFamily="34" charset="0"/>
            </a:endParaRPr>
          </a:p>
        </p:txBody>
      </p:sp>
      <p:sp>
        <p:nvSpPr>
          <p:cNvPr id="9" name="Metin kutusu 8"/>
          <p:cNvSpPr txBox="1"/>
          <p:nvPr/>
        </p:nvSpPr>
        <p:spPr>
          <a:xfrm>
            <a:off x="755576" y="1556792"/>
            <a:ext cx="1046440" cy="2016224"/>
          </a:xfrm>
          <a:prstGeom prst="rect">
            <a:avLst/>
          </a:prstGeom>
          <a:noFill/>
        </p:spPr>
        <p:txBody>
          <a:bodyPr vert="vert270" wrap="square" rtlCol="0">
            <a:spAutoFit/>
          </a:bodyPr>
          <a:lstStyle/>
          <a:p>
            <a:pPr algn="r"/>
            <a:r>
              <a:rPr lang="tr-TR" sz="2800" dirty="0" smtClean="0">
                <a:latin typeface="Trebuchet MS" pitchFamily="34" charset="0"/>
              </a:rPr>
              <a:t>İndüksiyon bobini</a:t>
            </a:r>
            <a:endParaRPr lang="tr-TR" sz="2800" dirty="0">
              <a:latin typeface="Trebuchet MS" pitchFamily="34" charset="0"/>
            </a:endParaRPr>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181" t="3519" r="18617" b="14275"/>
          <a:stretch/>
        </p:blipFill>
        <p:spPr bwMode="auto">
          <a:xfrm>
            <a:off x="683568" y="4381750"/>
            <a:ext cx="2520280" cy="222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062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9552" y="332656"/>
            <a:ext cx="7772400" cy="838200"/>
          </a:xfrm>
        </p:spPr>
        <p:txBody>
          <a:bodyPr>
            <a:normAutofit/>
          </a:bodyPr>
          <a:lstStyle/>
          <a:p>
            <a:pPr eaLnBrk="1" hangingPunct="1"/>
            <a:r>
              <a:rPr lang="tr-TR" altLang="tr-TR" sz="4400" u="sng" dirty="0" smtClean="0">
                <a:solidFill>
                  <a:schemeClr val="accent2">
                    <a:lumMod val="50000"/>
                  </a:schemeClr>
                </a:solidFill>
                <a:latin typeface="Trebuchet MS" panose="020B0603020202020204" pitchFamily="34" charset="0"/>
              </a:rPr>
              <a:t>Üretim notları</a:t>
            </a:r>
            <a:endParaRPr lang="en-US" altLang="tr-TR" sz="4400" u="sng" dirty="0" smtClean="0">
              <a:solidFill>
                <a:schemeClr val="accent2">
                  <a:lumMod val="50000"/>
                </a:schemeClr>
              </a:solidFill>
              <a:latin typeface="Trebuchet MS" panose="020B0603020202020204" pitchFamily="34" charset="0"/>
            </a:endParaRPr>
          </a:p>
        </p:txBody>
      </p:sp>
      <p:sp>
        <p:nvSpPr>
          <p:cNvPr id="6147" name="Rectangle 3"/>
          <p:cNvSpPr>
            <a:spLocks noGrp="1" noChangeArrowheads="1"/>
          </p:cNvSpPr>
          <p:nvPr>
            <p:ph type="body" sz="half" idx="1"/>
          </p:nvPr>
        </p:nvSpPr>
        <p:spPr>
          <a:xfrm>
            <a:off x="539552" y="1268760"/>
            <a:ext cx="8208912" cy="5328592"/>
          </a:xfrm>
        </p:spPr>
        <p:txBody>
          <a:bodyPr>
            <a:noAutofit/>
          </a:bodyPr>
          <a:lstStyle/>
          <a:p>
            <a:pPr eaLnBrk="1" hangingPunct="1">
              <a:spcBef>
                <a:spcPts val="0"/>
              </a:spcBef>
              <a:buFontTx/>
              <a:buNone/>
            </a:pPr>
            <a:r>
              <a:rPr lang="tr-TR" altLang="tr-TR" sz="2800" b="1" dirty="0" err="1" smtClean="0">
                <a:latin typeface="Trebuchet MS" panose="020B0603020202020204" pitchFamily="34" charset="0"/>
              </a:rPr>
              <a:t>işlenebilirlik</a:t>
            </a:r>
            <a:endParaRPr lang="en-US" altLang="tr-TR" sz="2800" b="1" dirty="0" smtClean="0">
              <a:latin typeface="Trebuchet MS" panose="020B0603020202020204" pitchFamily="34" charset="0"/>
            </a:endParaRPr>
          </a:p>
          <a:p>
            <a:pPr eaLnBrk="1" hangingPunct="1">
              <a:spcBef>
                <a:spcPts val="0"/>
              </a:spcBef>
            </a:pPr>
            <a:r>
              <a:rPr lang="tr-TR" altLang="tr-TR" sz="2800" dirty="0" smtClean="0">
                <a:latin typeface="Trebuchet MS" panose="020B0603020202020204" pitchFamily="34" charset="0"/>
              </a:rPr>
              <a:t>ekonomik</a:t>
            </a:r>
            <a:endParaRPr lang="en-US" altLang="tr-TR" sz="2800" dirty="0" smtClean="0">
              <a:latin typeface="Trebuchet MS" panose="020B0603020202020204" pitchFamily="34" charset="0"/>
            </a:endParaRPr>
          </a:p>
          <a:p>
            <a:pPr eaLnBrk="1" hangingPunct="1">
              <a:spcBef>
                <a:spcPts val="0"/>
              </a:spcBef>
            </a:pPr>
            <a:r>
              <a:rPr lang="en-US" altLang="tr-TR" sz="2800" dirty="0" smtClean="0">
                <a:latin typeface="Trebuchet MS" panose="020B0603020202020204" pitchFamily="34" charset="0"/>
              </a:rPr>
              <a:t>316 </a:t>
            </a:r>
            <a:r>
              <a:rPr lang="tr-TR" altLang="tr-TR" sz="2800" dirty="0" smtClean="0">
                <a:latin typeface="Trebuchet MS" panose="020B0603020202020204" pitchFamily="34" charset="0"/>
              </a:rPr>
              <a:t>paslanmaz çeliğe benzer</a:t>
            </a:r>
            <a:endParaRPr lang="en-US" altLang="tr-TR" sz="2800" dirty="0" smtClean="0">
              <a:latin typeface="Trebuchet MS" panose="020B0603020202020204" pitchFamily="34" charset="0"/>
            </a:endParaRPr>
          </a:p>
          <a:p>
            <a:pPr eaLnBrk="1" hangingPunct="1">
              <a:spcBef>
                <a:spcPts val="0"/>
              </a:spcBef>
            </a:pPr>
            <a:r>
              <a:rPr lang="tr-TR" altLang="tr-TR" sz="2800" dirty="0" smtClean="0">
                <a:latin typeface="Trebuchet MS" panose="020B0603020202020204" pitchFamily="34" charset="0"/>
              </a:rPr>
              <a:t>Yorulma ömrü için yüzey kalitesi kritik</a:t>
            </a:r>
          </a:p>
          <a:p>
            <a:pPr marL="342900" indent="-342900">
              <a:spcBef>
                <a:spcPts val="1200"/>
              </a:spcBef>
              <a:buNone/>
            </a:pPr>
            <a:r>
              <a:rPr lang="tr-TR" altLang="tr-TR" sz="2800" b="1" dirty="0" smtClean="0">
                <a:latin typeface="Trebuchet MS" panose="020B0603020202020204" pitchFamily="34" charset="0"/>
              </a:rPr>
              <a:t>kaynaklanabilirlik</a:t>
            </a:r>
            <a:endParaRPr lang="en-US" altLang="tr-TR" sz="2800" b="1" dirty="0" smtClean="0">
              <a:latin typeface="Trebuchet MS" panose="020B0603020202020204" pitchFamily="34" charset="0"/>
            </a:endParaRPr>
          </a:p>
          <a:p>
            <a:pPr marL="342900" indent="-342900">
              <a:spcBef>
                <a:spcPts val="0"/>
              </a:spcBef>
              <a:buFontTx/>
              <a:buChar char="•"/>
            </a:pPr>
            <a:r>
              <a:rPr lang="tr-TR" altLang="tr-TR" sz="2800" dirty="0" smtClean="0">
                <a:latin typeface="Trebuchet MS" panose="020B0603020202020204" pitchFamily="34" charset="0"/>
              </a:rPr>
              <a:t>Paslanmaz çelik ve nikel alaşımlarına benzer</a:t>
            </a:r>
            <a:endParaRPr lang="en-US" altLang="tr-TR" sz="2800" dirty="0" smtClean="0">
              <a:latin typeface="Trebuchet MS" panose="020B0603020202020204" pitchFamily="34" charset="0"/>
            </a:endParaRPr>
          </a:p>
          <a:p>
            <a:pPr marL="342900" indent="-342900">
              <a:spcBef>
                <a:spcPts val="0"/>
              </a:spcBef>
              <a:buFontTx/>
              <a:buChar char="•"/>
            </a:pPr>
            <a:r>
              <a:rPr lang="en-US" altLang="tr-TR" sz="2800" dirty="0" smtClean="0">
                <a:latin typeface="Trebuchet MS" panose="020B0603020202020204" pitchFamily="34" charset="0"/>
              </a:rPr>
              <a:t>GTAW, GMAW, </a:t>
            </a:r>
            <a:r>
              <a:rPr lang="en-US" altLang="tr-TR" sz="2800" dirty="0" err="1" smtClean="0">
                <a:latin typeface="Trebuchet MS" panose="020B0603020202020204" pitchFamily="34" charset="0"/>
              </a:rPr>
              <a:t>ele</a:t>
            </a:r>
            <a:r>
              <a:rPr lang="tr-TR" altLang="tr-TR" sz="2800" dirty="0" smtClean="0">
                <a:latin typeface="Trebuchet MS" panose="020B0603020202020204" pitchFamily="34" charset="0"/>
              </a:rPr>
              <a:t>k</a:t>
            </a:r>
            <a:r>
              <a:rPr lang="en-US" altLang="tr-TR" sz="2800" dirty="0" err="1" smtClean="0">
                <a:latin typeface="Trebuchet MS" panose="020B0603020202020204" pitchFamily="34" charset="0"/>
              </a:rPr>
              <a:t>tron</a:t>
            </a:r>
            <a:r>
              <a:rPr lang="en-US" altLang="tr-TR" sz="2800" dirty="0" smtClean="0">
                <a:latin typeface="Trebuchet MS" panose="020B0603020202020204" pitchFamily="34" charset="0"/>
              </a:rPr>
              <a:t> </a:t>
            </a:r>
            <a:r>
              <a:rPr lang="tr-TR" altLang="tr-TR" sz="2800" dirty="0" smtClean="0">
                <a:latin typeface="Trebuchet MS" panose="020B0603020202020204" pitchFamily="34" charset="0"/>
              </a:rPr>
              <a:t>ışın</a:t>
            </a:r>
            <a:r>
              <a:rPr lang="en-US" altLang="tr-TR" sz="2800" dirty="0" smtClean="0">
                <a:latin typeface="Trebuchet MS" panose="020B0603020202020204" pitchFamily="34" charset="0"/>
              </a:rPr>
              <a:t>, la</a:t>
            </a:r>
            <a:r>
              <a:rPr lang="tr-TR" altLang="tr-TR" sz="2800" dirty="0" smtClean="0">
                <a:latin typeface="Trebuchet MS" panose="020B0603020202020204" pitchFamily="34" charset="0"/>
              </a:rPr>
              <a:t>z</a:t>
            </a:r>
            <a:r>
              <a:rPr lang="en-US" altLang="tr-TR" sz="2800" dirty="0" err="1" smtClean="0">
                <a:latin typeface="Trebuchet MS" panose="020B0603020202020204" pitchFamily="34" charset="0"/>
              </a:rPr>
              <a:t>er</a:t>
            </a:r>
            <a:r>
              <a:rPr lang="tr-TR" altLang="tr-TR" sz="2800" dirty="0" smtClean="0">
                <a:latin typeface="Trebuchet MS" panose="020B0603020202020204" pitchFamily="34" charset="0"/>
              </a:rPr>
              <a:t> ve sürtünmeli kaynak</a:t>
            </a:r>
          </a:p>
          <a:p>
            <a:pPr>
              <a:spcBef>
                <a:spcPts val="1200"/>
              </a:spcBef>
              <a:buNone/>
            </a:pPr>
            <a:r>
              <a:rPr lang="tr-TR" altLang="tr-TR" sz="2800" b="1" dirty="0" smtClean="0">
                <a:latin typeface="Trebuchet MS" panose="020B0603020202020204" pitchFamily="34" charset="0"/>
              </a:rPr>
              <a:t>Şekil verme</a:t>
            </a:r>
            <a:endParaRPr lang="en-US" altLang="tr-TR" sz="2800" b="1" dirty="0" smtClean="0">
              <a:latin typeface="Trebuchet MS" panose="020B0603020202020204" pitchFamily="34" charset="0"/>
            </a:endParaRPr>
          </a:p>
          <a:p>
            <a:pPr>
              <a:spcBef>
                <a:spcPts val="0"/>
              </a:spcBef>
            </a:pPr>
            <a:r>
              <a:rPr lang="tr-TR" altLang="tr-TR" sz="2800" dirty="0" smtClean="0">
                <a:latin typeface="Trebuchet MS" panose="020B0603020202020204" pitchFamily="34" charset="0"/>
              </a:rPr>
              <a:t>Sıcak ve soğuk şekil verme</a:t>
            </a:r>
            <a:endParaRPr lang="en-US" altLang="tr-TR" sz="2800" dirty="0" smtClean="0">
              <a:latin typeface="Trebuchet MS" panose="020B0603020202020204" pitchFamily="34" charset="0"/>
            </a:endParaRPr>
          </a:p>
          <a:p>
            <a:pPr>
              <a:spcBef>
                <a:spcPts val="0"/>
              </a:spcBef>
            </a:pPr>
            <a:r>
              <a:rPr lang="tr-TR" altLang="tr-TR" sz="2800" dirty="0" smtClean="0">
                <a:latin typeface="Trebuchet MS" panose="020B0603020202020204" pitchFamily="34" charset="0"/>
              </a:rPr>
              <a:t>Paslanmaz çeliğe benzer.</a:t>
            </a:r>
            <a:endParaRPr lang="en-US" altLang="tr-TR" sz="2800" dirty="0" smtClean="0">
              <a:latin typeface="Trebuchet MS" panose="020B0603020202020204" pitchFamily="34" charset="0"/>
            </a:endParaRPr>
          </a:p>
          <a:p>
            <a:pPr eaLnBrk="1" hangingPunct="1">
              <a:spcBef>
                <a:spcPts val="0"/>
              </a:spcBef>
            </a:pPr>
            <a:endParaRPr lang="en-US" altLang="tr-TR" sz="2800" dirty="0" smtClean="0">
              <a:latin typeface="Trebuchet MS" panose="020B0603020202020204" pitchFamily="34" charset="0"/>
            </a:endParaRPr>
          </a:p>
        </p:txBody>
      </p:sp>
    </p:spTree>
    <p:extLst>
      <p:ext uri="{BB962C8B-B14F-4D97-AF65-F5344CB8AC3E}">
        <p14:creationId xmlns:p14="http://schemas.microsoft.com/office/powerpoint/2010/main" val="2869919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528" y="1262365"/>
            <a:ext cx="8712968" cy="5262979"/>
          </a:xfrm>
          <a:prstGeom prst="rect">
            <a:avLst/>
          </a:prstGeom>
        </p:spPr>
        <p:txBody>
          <a:bodyPr wrap="square">
            <a:spAutoFit/>
          </a:bodyPr>
          <a:lstStyle/>
          <a:p>
            <a:pPr marL="457200" indent="-457200" rtl="0">
              <a:buClr>
                <a:schemeClr val="bg2">
                  <a:lumMod val="50000"/>
                </a:schemeClr>
              </a:buClr>
              <a:buFont typeface="Trebuchet MS" panose="020B0603020202020204" pitchFamily="34" charset="0"/>
              <a:buChar char="●"/>
            </a:pPr>
            <a:r>
              <a:rPr lang="tr-TR" sz="2800" dirty="0" smtClean="0">
                <a:latin typeface="Trebuchet MS" pitchFamily="34" charset="0"/>
              </a:rPr>
              <a:t>Ticari saflıktaki titanyum bir çok atmosferde</a:t>
            </a:r>
          </a:p>
          <a:p>
            <a:pPr rtl="0">
              <a:buClr>
                <a:schemeClr val="bg2">
                  <a:lumMod val="50000"/>
                </a:schemeClr>
              </a:buClr>
            </a:pPr>
            <a:r>
              <a:rPr lang="tr-TR" sz="2800" dirty="0">
                <a:latin typeface="Trebuchet MS" pitchFamily="34" charset="0"/>
              </a:rPr>
              <a:t> </a:t>
            </a:r>
            <a:r>
              <a:rPr lang="tr-TR" sz="2800" dirty="0" smtClean="0">
                <a:latin typeface="Trebuchet MS" pitchFamily="34" charset="0"/>
              </a:rPr>
              <a:t>    mükemmel korozyon direncine sahiptir. </a:t>
            </a:r>
            <a:endParaRPr lang="tr-TR" sz="2800" dirty="0">
              <a:latin typeface="Trebuchet MS" pitchFamily="34" charset="0"/>
            </a:endParaRPr>
          </a:p>
          <a:p>
            <a:pPr marL="457200" indent="-457200" rtl="0">
              <a:buClr>
                <a:schemeClr val="bg2">
                  <a:lumMod val="50000"/>
                </a:schemeClr>
              </a:buClr>
              <a:buFont typeface="Trebuchet MS" panose="020B0603020202020204" pitchFamily="34" charset="0"/>
              <a:buChar char="●"/>
            </a:pPr>
            <a:r>
              <a:rPr lang="tr-TR" sz="2800" dirty="0" smtClean="0">
                <a:latin typeface="Trebuchet MS" pitchFamily="34" charset="0"/>
              </a:rPr>
              <a:t>Titanyum </a:t>
            </a:r>
            <a:r>
              <a:rPr lang="tr-TR" sz="2800" dirty="0">
                <a:latin typeface="Trebuchet MS" pitchFamily="34" charset="0"/>
              </a:rPr>
              <a:t>alaşımları mükemmel korozyon dirençlerini yüzeylerindeki çok kararlı, sürekli, tutunması kuvvetli, koruyucu oksit filmine borçludur.</a:t>
            </a: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Bu doğal oksit filmleri tipik olarak 10 </a:t>
            </a:r>
            <a:r>
              <a:rPr lang="tr-TR" sz="2800" dirty="0" err="1">
                <a:latin typeface="Trebuchet MS" pitchFamily="34" charset="0"/>
              </a:rPr>
              <a:t>nm’den</a:t>
            </a:r>
            <a:r>
              <a:rPr lang="tr-TR" sz="2800" dirty="0">
                <a:latin typeface="Trebuchet MS" pitchFamily="34" charset="0"/>
              </a:rPr>
              <a:t> daha incedir.</a:t>
            </a: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Titanyumun korozyon direnci kuvvetli oksitleyici ortamlarda, </a:t>
            </a:r>
            <a:r>
              <a:rPr lang="tr-TR" sz="2800" dirty="0" err="1">
                <a:latin typeface="Trebuchet MS" pitchFamily="34" charset="0"/>
              </a:rPr>
              <a:t>florür</a:t>
            </a:r>
            <a:r>
              <a:rPr lang="tr-TR" sz="2800" dirty="0">
                <a:latin typeface="Trebuchet MS" pitchFamily="34" charset="0"/>
              </a:rPr>
              <a:t> iyonlarının varlığında, sürekli aşınma ve diğer metallerle kayma teması durumlarında zayıflar. </a:t>
            </a:r>
            <a:endParaRPr lang="tr-TR" sz="2800" dirty="0" smtClean="0">
              <a:latin typeface="Trebuchet MS" pitchFamily="34" charset="0"/>
            </a:endParaRPr>
          </a:p>
        </p:txBody>
      </p:sp>
      <p:sp>
        <p:nvSpPr>
          <p:cNvPr id="4" name="Başlık 3"/>
          <p:cNvSpPr>
            <a:spLocks noGrp="1"/>
          </p:cNvSpPr>
          <p:nvPr>
            <p:ph type="title"/>
          </p:nvPr>
        </p:nvSpPr>
        <p:spPr>
          <a:xfrm>
            <a:off x="395536" y="602432"/>
            <a:ext cx="7344816" cy="594320"/>
          </a:xfrm>
        </p:spPr>
        <p:txBody>
          <a:bodyPr>
            <a:normAutofit fontScale="90000"/>
          </a:bodyPr>
          <a:lstStyle/>
          <a:p>
            <a:r>
              <a:rPr lang="tr-TR" dirty="0" smtClean="0">
                <a:latin typeface="Trebuchet MS" panose="020B0603020202020204" pitchFamily="34" charset="0"/>
              </a:rPr>
              <a:t>korozyon</a:t>
            </a:r>
            <a:endParaRPr lang="tr-TR" dirty="0">
              <a:latin typeface="Trebuchet MS" panose="020B0603020202020204" pitchFamily="34" charset="0"/>
            </a:endParaRPr>
          </a:p>
        </p:txBody>
      </p:sp>
    </p:spTree>
    <p:extLst>
      <p:ext uri="{BB962C8B-B14F-4D97-AF65-F5344CB8AC3E}">
        <p14:creationId xmlns:p14="http://schemas.microsoft.com/office/powerpoint/2010/main" val="254565216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476672"/>
            <a:ext cx="7772400" cy="685800"/>
          </a:xfrm>
        </p:spPr>
        <p:txBody>
          <a:bodyPr>
            <a:normAutofit fontScale="90000"/>
          </a:bodyPr>
          <a:lstStyle/>
          <a:p>
            <a:pPr eaLnBrk="1" hangingPunct="1"/>
            <a:r>
              <a:rPr lang="tr-TR" altLang="tr-TR" dirty="0" smtClean="0">
                <a:solidFill>
                  <a:schemeClr val="accent2">
                    <a:lumMod val="50000"/>
                  </a:schemeClr>
                </a:solidFill>
                <a:latin typeface="Trebuchet MS" panose="020B0603020202020204" pitchFamily="34" charset="0"/>
              </a:rPr>
              <a:t>Titanyum</a:t>
            </a:r>
            <a:endParaRPr lang="en-US" altLang="tr-TR" dirty="0" smtClean="0">
              <a:solidFill>
                <a:schemeClr val="accent2">
                  <a:lumMod val="50000"/>
                </a:schemeClr>
              </a:solidFill>
              <a:latin typeface="Trebuchet MS" panose="020B0603020202020204" pitchFamily="34" charset="0"/>
            </a:endParaRPr>
          </a:p>
        </p:txBody>
      </p:sp>
      <p:sp>
        <p:nvSpPr>
          <p:cNvPr id="8195" name="Rectangle 3"/>
          <p:cNvSpPr>
            <a:spLocks noGrp="1" noChangeArrowheads="1"/>
          </p:cNvSpPr>
          <p:nvPr>
            <p:ph type="body" sz="half" idx="1"/>
          </p:nvPr>
        </p:nvSpPr>
        <p:spPr>
          <a:xfrm>
            <a:off x="395536" y="1435224"/>
            <a:ext cx="8568952" cy="4874096"/>
          </a:xfrm>
        </p:spPr>
        <p:txBody>
          <a:bodyPr>
            <a:noAutofit/>
          </a:bodyPr>
          <a:lstStyle/>
          <a:p>
            <a:pPr>
              <a:spcBef>
                <a:spcPts val="0"/>
              </a:spcBef>
            </a:pPr>
            <a:r>
              <a:rPr lang="tr-TR" altLang="tr-TR" sz="2800" dirty="0" smtClean="0">
                <a:latin typeface="Trebuchet MS" panose="020B0603020202020204" pitchFamily="34" charset="0"/>
              </a:rPr>
              <a:t>Düşük </a:t>
            </a:r>
            <a:r>
              <a:rPr lang="tr-TR" altLang="tr-TR" sz="2800" dirty="0" smtClean="0">
                <a:latin typeface="Trebuchet MS" panose="020B0603020202020204" pitchFamily="34" charset="0"/>
                <a:cs typeface="Times New Roman" charset="0"/>
              </a:rPr>
              <a:t>yoğunluk</a:t>
            </a:r>
            <a:r>
              <a:rPr lang="en-US" altLang="tr-TR" sz="2800" dirty="0" smtClean="0">
                <a:latin typeface="Trebuchet MS" panose="020B0603020202020204" pitchFamily="34" charset="0"/>
                <a:cs typeface="Times New Roman" charset="0"/>
              </a:rPr>
              <a:t>:  4</a:t>
            </a:r>
            <a:r>
              <a:rPr lang="tr-TR" altLang="tr-TR" sz="2800" dirty="0" smtClean="0">
                <a:latin typeface="Trebuchet MS" panose="020B0603020202020204" pitchFamily="34" charset="0"/>
                <a:cs typeface="Times New Roman" charset="0"/>
              </a:rPr>
              <a:t>.</a:t>
            </a:r>
            <a:r>
              <a:rPr lang="en-US" altLang="tr-TR" sz="2800" dirty="0" smtClean="0">
                <a:latin typeface="Trebuchet MS" panose="020B0603020202020204" pitchFamily="34" charset="0"/>
                <a:cs typeface="Times New Roman" charset="0"/>
              </a:rPr>
              <a:t>5 g/</a:t>
            </a:r>
            <a:r>
              <a:rPr lang="tr-TR" altLang="tr-TR" sz="2800" dirty="0" smtClean="0">
                <a:latin typeface="Trebuchet MS" panose="020B0603020202020204" pitchFamily="34" charset="0"/>
                <a:cs typeface="Times New Roman" charset="0"/>
              </a:rPr>
              <a:t>c</a:t>
            </a:r>
            <a:r>
              <a:rPr lang="en-US" altLang="tr-TR" sz="2800" dirty="0" smtClean="0">
                <a:latin typeface="Trebuchet MS" panose="020B0603020202020204" pitchFamily="34" charset="0"/>
                <a:cs typeface="Times New Roman" charset="0"/>
              </a:rPr>
              <a:t>m</a:t>
            </a:r>
            <a:r>
              <a:rPr lang="en-US" altLang="tr-TR" sz="2800" baseline="30000" dirty="0" smtClean="0">
                <a:latin typeface="Trebuchet MS" panose="020B0603020202020204" pitchFamily="34" charset="0"/>
                <a:cs typeface="Times New Roman" charset="0"/>
              </a:rPr>
              <a:t>3</a:t>
            </a:r>
            <a:r>
              <a:rPr lang="en-US" altLang="tr-TR" sz="2800" dirty="0" smtClean="0">
                <a:latin typeface="Trebuchet MS" panose="020B0603020202020204" pitchFamily="34" charset="0"/>
                <a:cs typeface="Times New Roman" charset="0"/>
              </a:rPr>
              <a:t> </a:t>
            </a:r>
            <a:endParaRPr lang="en-US" altLang="tr-TR" sz="2800" dirty="0" smtClean="0">
              <a:latin typeface="Trebuchet MS" panose="020B0603020202020204" pitchFamily="34" charset="0"/>
            </a:endParaRPr>
          </a:p>
          <a:p>
            <a:pPr>
              <a:spcBef>
                <a:spcPts val="0"/>
              </a:spcBef>
            </a:pPr>
            <a:r>
              <a:rPr lang="tr-TR" altLang="tr-TR" sz="2800" dirty="0" smtClean="0">
                <a:latin typeface="Trebuchet MS" panose="020B0603020202020204" pitchFamily="34" charset="0"/>
              </a:rPr>
              <a:t>Yüksek Mukavemet/ağırlık </a:t>
            </a:r>
            <a:r>
              <a:rPr lang="tr-TR" altLang="tr-TR" sz="2800" dirty="0" smtClean="0">
                <a:latin typeface="Trebuchet MS" panose="020B0603020202020204" pitchFamily="34" charset="0"/>
                <a:sym typeface="Symbol"/>
              </a:rPr>
              <a:t>ve tokluk; </a:t>
            </a:r>
            <a:r>
              <a:rPr lang="tr-TR" sz="2800" dirty="0" smtClean="0">
                <a:latin typeface="Trebuchet MS" pitchFamily="34" charset="0"/>
              </a:rPr>
              <a:t>çelik kadar mukavemetli ve %45 daha hafif</a:t>
            </a:r>
          </a:p>
          <a:p>
            <a:pPr>
              <a:spcBef>
                <a:spcPts val="0"/>
              </a:spcBef>
            </a:pPr>
            <a:r>
              <a:rPr lang="tr-TR" sz="2800" dirty="0" smtClean="0">
                <a:latin typeface="Trebuchet MS" pitchFamily="34" charset="0"/>
              </a:rPr>
              <a:t>Alüminyum ve vanadyum ile alaşımlandığında çok yüksek sıcaklıklara dayanıklı</a:t>
            </a:r>
            <a:endParaRPr lang="en-US" altLang="tr-TR" sz="2800" dirty="0" smtClean="0">
              <a:latin typeface="Trebuchet MS" panose="020B0603020202020204" pitchFamily="34" charset="0"/>
            </a:endParaRPr>
          </a:p>
          <a:p>
            <a:r>
              <a:rPr lang="en-US" altLang="tr-TR" sz="2800" dirty="0" smtClean="0">
                <a:latin typeface="Trebuchet MS" panose="020B0603020202020204" pitchFamily="34" charset="0"/>
                <a:sym typeface="Symbol"/>
              </a:rPr>
              <a:t></a:t>
            </a:r>
            <a:r>
              <a:rPr lang="tr-TR" altLang="tr-TR" sz="2800" baseline="-25000" dirty="0" smtClean="0">
                <a:latin typeface="Trebuchet MS" panose="020B0603020202020204" pitchFamily="34" charset="0"/>
                <a:sym typeface="Symbol"/>
              </a:rPr>
              <a:t>ç</a:t>
            </a:r>
            <a:r>
              <a:rPr lang="en-US" altLang="tr-TR" sz="2800" baseline="-25000" dirty="0" smtClean="0">
                <a:latin typeface="Trebuchet MS" panose="020B0603020202020204" pitchFamily="34" charset="0"/>
              </a:rPr>
              <a:t> </a:t>
            </a:r>
            <a:r>
              <a:rPr lang="en-US" altLang="tr-TR" sz="2800" dirty="0" smtClean="0">
                <a:latin typeface="Trebuchet MS" panose="020B0603020202020204" pitchFamily="34" charset="0"/>
              </a:rPr>
              <a:t>= </a:t>
            </a:r>
            <a:r>
              <a:rPr lang="en-US" altLang="tr-TR" sz="2800" dirty="0" smtClean="0">
                <a:latin typeface="Trebuchet MS" panose="020B0603020202020204" pitchFamily="34" charset="0"/>
                <a:cs typeface="Times New Roman" charset="0"/>
              </a:rPr>
              <a:t>270-750 M</a:t>
            </a:r>
            <a:r>
              <a:rPr lang="tr-TR" altLang="tr-TR" sz="2800" dirty="0" smtClean="0">
                <a:latin typeface="Trebuchet MS" panose="020B0603020202020204" pitchFamily="34" charset="0"/>
                <a:cs typeface="Times New Roman" charset="0"/>
              </a:rPr>
              <a:t>P</a:t>
            </a:r>
            <a:r>
              <a:rPr lang="en-US" altLang="tr-TR" sz="2800" dirty="0" smtClean="0">
                <a:latin typeface="Trebuchet MS" panose="020B0603020202020204" pitchFamily="34" charset="0"/>
                <a:cs typeface="Times New Roman" charset="0"/>
              </a:rPr>
              <a:t>a</a:t>
            </a:r>
            <a:r>
              <a:rPr lang="tr-TR" altLang="tr-TR" sz="2800" dirty="0" smtClean="0">
                <a:latin typeface="Trebuchet MS" panose="020B0603020202020204" pitchFamily="34" charset="0"/>
                <a:cs typeface="Times New Roman" charset="0"/>
              </a:rPr>
              <a:t>; alaşımları </a:t>
            </a:r>
            <a:r>
              <a:rPr lang="en-US" altLang="tr-TR" sz="2800" dirty="0" smtClean="0">
                <a:latin typeface="Trebuchet MS" panose="020B0603020202020204" pitchFamily="34" charset="0"/>
                <a:sym typeface="Symbol"/>
              </a:rPr>
              <a:t></a:t>
            </a:r>
            <a:r>
              <a:rPr lang="tr-TR" altLang="tr-TR" sz="2800" baseline="-25000" dirty="0" smtClean="0">
                <a:latin typeface="Trebuchet MS" panose="020B0603020202020204" pitchFamily="34" charset="0"/>
                <a:sym typeface="Symbol"/>
              </a:rPr>
              <a:t>ç</a:t>
            </a:r>
            <a:r>
              <a:rPr lang="en-US" altLang="tr-TR" sz="2800" baseline="-25000" dirty="0" smtClean="0">
                <a:latin typeface="Trebuchet MS" panose="020B0603020202020204" pitchFamily="34" charset="0"/>
              </a:rPr>
              <a:t> </a:t>
            </a:r>
            <a:r>
              <a:rPr lang="en-US" altLang="tr-TR" sz="2800" dirty="0" smtClean="0">
                <a:latin typeface="Trebuchet MS" panose="020B0603020202020204" pitchFamily="34" charset="0"/>
              </a:rPr>
              <a:t>= </a:t>
            </a:r>
            <a:r>
              <a:rPr lang="en-US" altLang="tr-TR" sz="2800" dirty="0" smtClean="0">
                <a:latin typeface="Trebuchet MS" panose="020B0603020202020204" pitchFamily="34" charset="0"/>
                <a:cs typeface="Times New Roman" charset="0"/>
              </a:rPr>
              <a:t>350-1200 </a:t>
            </a:r>
            <a:r>
              <a:rPr lang="en-US" altLang="tr-TR" sz="2800" dirty="0" err="1" smtClean="0">
                <a:latin typeface="Trebuchet MS" panose="020B0603020202020204" pitchFamily="34" charset="0"/>
                <a:cs typeface="Times New Roman" charset="0"/>
              </a:rPr>
              <a:t>MPa</a:t>
            </a:r>
            <a:endParaRPr lang="en-US" altLang="tr-TR" sz="2800" dirty="0" smtClean="0">
              <a:latin typeface="Trebuchet MS" panose="020B0603020202020204" pitchFamily="34" charset="0"/>
              <a:cs typeface="Times New Roman" charset="0"/>
            </a:endParaRPr>
          </a:p>
          <a:p>
            <a:r>
              <a:rPr lang="en-US" altLang="tr-TR" sz="2800" dirty="0" smtClean="0">
                <a:latin typeface="Trebuchet MS" panose="020B0603020202020204" pitchFamily="34" charset="0"/>
                <a:sym typeface="Symbol"/>
              </a:rPr>
              <a:t></a:t>
            </a:r>
            <a:r>
              <a:rPr lang="tr-TR" altLang="tr-TR" sz="2800" baseline="-25000" dirty="0" smtClean="0">
                <a:latin typeface="Trebuchet MS" panose="020B0603020202020204" pitchFamily="34" charset="0"/>
                <a:sym typeface="Symbol"/>
              </a:rPr>
              <a:t>a</a:t>
            </a:r>
            <a:r>
              <a:rPr lang="en-US" altLang="tr-TR" sz="2800" baseline="-25000" dirty="0" smtClean="0">
                <a:latin typeface="Trebuchet MS" panose="020B0603020202020204" pitchFamily="34" charset="0"/>
              </a:rPr>
              <a:t> </a:t>
            </a:r>
            <a:r>
              <a:rPr lang="en-US" altLang="tr-TR" sz="2800" dirty="0" smtClean="0">
                <a:latin typeface="Trebuchet MS" panose="020B0603020202020204" pitchFamily="34" charset="0"/>
              </a:rPr>
              <a:t>= 165-485 </a:t>
            </a:r>
            <a:r>
              <a:rPr lang="en-US" altLang="tr-TR" sz="2800" dirty="0" smtClean="0">
                <a:latin typeface="Trebuchet MS" panose="020B0603020202020204" pitchFamily="34" charset="0"/>
                <a:cs typeface="Times New Roman" charset="0"/>
              </a:rPr>
              <a:t>M</a:t>
            </a:r>
            <a:r>
              <a:rPr lang="tr-TR" altLang="tr-TR" sz="2800" dirty="0" smtClean="0">
                <a:latin typeface="Trebuchet MS" panose="020B0603020202020204" pitchFamily="34" charset="0"/>
                <a:cs typeface="Times New Roman" charset="0"/>
              </a:rPr>
              <a:t>P</a:t>
            </a:r>
            <a:r>
              <a:rPr lang="en-US" altLang="tr-TR" sz="2800" dirty="0" smtClean="0">
                <a:latin typeface="Trebuchet MS" panose="020B0603020202020204" pitchFamily="34" charset="0"/>
                <a:cs typeface="Times New Roman" charset="0"/>
              </a:rPr>
              <a:t>a</a:t>
            </a:r>
            <a:r>
              <a:rPr lang="tr-TR" altLang="tr-TR" sz="2800" dirty="0" smtClean="0">
                <a:latin typeface="Trebuchet MS" panose="020B0603020202020204" pitchFamily="34" charset="0"/>
                <a:cs typeface="Times New Roman" charset="0"/>
              </a:rPr>
              <a:t>; alaşımları </a:t>
            </a:r>
            <a:r>
              <a:rPr lang="en-US" altLang="tr-TR" sz="2800" dirty="0" smtClean="0">
                <a:latin typeface="Trebuchet MS" panose="020B0603020202020204" pitchFamily="34" charset="0"/>
                <a:sym typeface="Symbol"/>
              </a:rPr>
              <a:t></a:t>
            </a:r>
            <a:r>
              <a:rPr lang="tr-TR" altLang="tr-TR" sz="2800" baseline="-25000" dirty="0" smtClean="0">
                <a:latin typeface="Trebuchet MS" panose="020B0603020202020204" pitchFamily="34" charset="0"/>
                <a:sym typeface="Symbol"/>
              </a:rPr>
              <a:t>a</a:t>
            </a:r>
            <a:r>
              <a:rPr lang="en-US" altLang="tr-TR" sz="2800" baseline="-25000" dirty="0" smtClean="0">
                <a:latin typeface="Trebuchet MS" panose="020B0603020202020204" pitchFamily="34" charset="0"/>
              </a:rPr>
              <a:t> </a:t>
            </a:r>
            <a:r>
              <a:rPr lang="en-US" altLang="tr-TR" sz="2800" dirty="0" smtClean="0">
                <a:latin typeface="Trebuchet MS" panose="020B0603020202020204" pitchFamily="34" charset="0"/>
              </a:rPr>
              <a:t>= 200-1170 </a:t>
            </a:r>
            <a:r>
              <a:rPr lang="en-US" altLang="tr-TR" sz="2800" dirty="0" smtClean="0">
                <a:latin typeface="Trebuchet MS" panose="020B0603020202020204" pitchFamily="34" charset="0"/>
                <a:cs typeface="Times New Roman" charset="0"/>
              </a:rPr>
              <a:t>M</a:t>
            </a:r>
            <a:r>
              <a:rPr lang="tr-TR" altLang="tr-TR" sz="2800" dirty="0" smtClean="0">
                <a:latin typeface="Trebuchet MS" panose="020B0603020202020204" pitchFamily="34" charset="0"/>
                <a:cs typeface="Times New Roman" charset="0"/>
              </a:rPr>
              <a:t>P</a:t>
            </a:r>
            <a:r>
              <a:rPr lang="en-US" altLang="tr-TR" sz="2800" dirty="0" smtClean="0">
                <a:latin typeface="Trebuchet MS" panose="020B0603020202020204" pitchFamily="34" charset="0"/>
                <a:cs typeface="Times New Roman" charset="0"/>
              </a:rPr>
              <a:t>a</a:t>
            </a:r>
          </a:p>
          <a:p>
            <a:r>
              <a:rPr lang="en-US" altLang="tr-TR" sz="2800" dirty="0" smtClean="0">
                <a:latin typeface="Trebuchet MS" panose="020B0603020202020204" pitchFamily="34" charset="0"/>
                <a:cs typeface="Times New Roman" charset="0"/>
              </a:rPr>
              <a:t>E»110 G</a:t>
            </a:r>
            <a:r>
              <a:rPr lang="tr-TR" altLang="tr-TR" sz="2800" dirty="0" smtClean="0">
                <a:latin typeface="Trebuchet MS" panose="020B0603020202020204" pitchFamily="34" charset="0"/>
                <a:cs typeface="Times New Roman" charset="0"/>
              </a:rPr>
              <a:t>P</a:t>
            </a:r>
            <a:r>
              <a:rPr lang="en-US" altLang="tr-TR" sz="2800" dirty="0" smtClean="0">
                <a:latin typeface="Trebuchet MS" panose="020B0603020202020204" pitchFamily="34" charset="0"/>
                <a:cs typeface="Times New Roman" charset="0"/>
              </a:rPr>
              <a:t>a</a:t>
            </a:r>
            <a:r>
              <a:rPr lang="tr-TR" altLang="tr-TR" sz="2800" dirty="0" smtClean="0">
                <a:latin typeface="Trebuchet MS" panose="020B0603020202020204" pitchFamily="34" charset="0"/>
                <a:cs typeface="Times New Roman" charset="0"/>
              </a:rPr>
              <a:t> / </a:t>
            </a:r>
            <a:r>
              <a:rPr lang="en-US" altLang="tr-TR" sz="2800" dirty="0" smtClean="0">
                <a:latin typeface="Trebuchet MS" panose="020B0603020202020204" pitchFamily="34" charset="0"/>
                <a:cs typeface="Times New Roman" charset="0"/>
              </a:rPr>
              <a:t>G»45 </a:t>
            </a:r>
            <a:r>
              <a:rPr lang="en-US" altLang="tr-TR" sz="2800" dirty="0" err="1" smtClean="0">
                <a:latin typeface="Trebuchet MS" panose="020B0603020202020204" pitchFamily="34" charset="0"/>
                <a:cs typeface="Times New Roman" charset="0"/>
              </a:rPr>
              <a:t>GPa</a:t>
            </a:r>
            <a:endParaRPr lang="en-US" altLang="tr-TR" sz="2800" dirty="0" smtClean="0">
              <a:latin typeface="Trebuchet MS" panose="020B0603020202020204" pitchFamily="34" charset="0"/>
              <a:cs typeface="Times New Roman" charset="0"/>
            </a:endParaRPr>
          </a:p>
          <a:p>
            <a:pPr lvl="0"/>
            <a:r>
              <a:rPr lang="tr-TR" sz="2800" dirty="0" smtClean="0">
                <a:latin typeface="Trebuchet MS" panose="020B0603020202020204" pitchFamily="34" charset="0"/>
              </a:rPr>
              <a:t>Isıl işlemle geniş yelpazede mekanik özellikler</a:t>
            </a:r>
          </a:p>
          <a:p>
            <a:r>
              <a:rPr lang="tr-TR" altLang="tr-TR" sz="2800" dirty="0" smtClean="0">
                <a:latin typeface="Trebuchet MS" panose="020B0603020202020204" pitchFamily="34" charset="0"/>
              </a:rPr>
              <a:t>Yüksek Ergime noktası</a:t>
            </a:r>
            <a:r>
              <a:rPr lang="en-US" altLang="tr-TR" sz="2800" dirty="0" smtClean="0">
                <a:latin typeface="Trebuchet MS" panose="020B0603020202020204" pitchFamily="34" charset="0"/>
              </a:rPr>
              <a:t>:  1668°C </a:t>
            </a:r>
            <a:endParaRPr lang="tr-TR" altLang="tr-TR" sz="2800" dirty="0" smtClean="0">
              <a:latin typeface="Trebuchet MS" panose="020B0603020202020204" pitchFamily="34" charset="0"/>
            </a:endParaRPr>
          </a:p>
        </p:txBody>
      </p:sp>
    </p:spTree>
    <p:extLst>
      <p:ext uri="{BB962C8B-B14F-4D97-AF65-F5344CB8AC3E}">
        <p14:creationId xmlns:p14="http://schemas.microsoft.com/office/powerpoint/2010/main" val="10699797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rs.sciencedirect.com/content/image/1-s2.0-S0364591610000465-gr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4254548" y="1618456"/>
            <a:ext cx="4565924"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3528" y="1484784"/>
            <a:ext cx="3581400" cy="2677656"/>
          </a:xfrm>
          <a:prstGeom prst="rect">
            <a:avLst/>
          </a:prstGeom>
        </p:spPr>
        <p:txBody>
          <a:bodyPr wrap="square">
            <a:spAutoFit/>
          </a:bodyPr>
          <a:lstStyle/>
          <a:p>
            <a:pPr algn="l"/>
            <a:r>
              <a:rPr lang="tr-TR" sz="2400" dirty="0" smtClean="0">
                <a:latin typeface="Trebuchet MS" pitchFamily="34" charset="0"/>
              </a:rPr>
              <a:t>Hidrojen alaşımdaki fazlardan biri ile reaksiyona girerek yeni bir faz, hidrat, yapar. </a:t>
            </a:r>
          </a:p>
          <a:p>
            <a:pPr algn="l"/>
            <a:r>
              <a:rPr lang="tr-TR" sz="2400" dirty="0" smtClean="0">
                <a:latin typeface="Trebuchet MS" pitchFamily="34" charset="0"/>
              </a:rPr>
              <a:t>Bu faz alaşımın tane sınırlarında yer alarak gevrekliğe yol açar.</a:t>
            </a:r>
          </a:p>
        </p:txBody>
      </p:sp>
      <p:sp>
        <p:nvSpPr>
          <p:cNvPr id="12" name="TextBox 11"/>
          <p:cNvSpPr txBox="1"/>
          <p:nvPr/>
        </p:nvSpPr>
        <p:spPr>
          <a:xfrm>
            <a:off x="5364088" y="4206279"/>
            <a:ext cx="1800200" cy="461665"/>
          </a:xfrm>
          <a:prstGeom prst="rect">
            <a:avLst/>
          </a:prstGeom>
          <a:noFill/>
        </p:spPr>
        <p:txBody>
          <a:bodyPr wrap="square" rtlCol="1">
            <a:spAutoFit/>
          </a:bodyPr>
          <a:lstStyle/>
          <a:p>
            <a:r>
              <a:rPr lang="el-GR" sz="2400" dirty="0" smtClean="0">
                <a:latin typeface="Trebuchet MS" panose="020B0603020202020204" pitchFamily="34" charset="0"/>
              </a:rPr>
              <a:t>α</a:t>
            </a:r>
            <a:r>
              <a:rPr lang="en-US" sz="2400" dirty="0" smtClean="0">
                <a:latin typeface="Trebuchet MS" panose="020B0603020202020204" pitchFamily="34" charset="0"/>
              </a:rPr>
              <a:t>+ H</a:t>
            </a:r>
            <a:r>
              <a:rPr lang="tr-TR" sz="2400" dirty="0" err="1" smtClean="0">
                <a:latin typeface="Trebuchet MS" panose="020B0603020202020204" pitchFamily="34" charset="0"/>
              </a:rPr>
              <a:t>idrat</a:t>
            </a:r>
            <a:endParaRPr lang="fa-IR" sz="2400" dirty="0">
              <a:latin typeface="Trebuchet MS" panose="020B0603020202020204" pitchFamily="34" charset="0"/>
            </a:endParaRPr>
          </a:p>
        </p:txBody>
      </p:sp>
      <p:sp>
        <p:nvSpPr>
          <p:cNvPr id="7" name="Başlık 3"/>
          <p:cNvSpPr>
            <a:spLocks noGrp="1"/>
          </p:cNvSpPr>
          <p:nvPr>
            <p:ph type="title"/>
          </p:nvPr>
        </p:nvSpPr>
        <p:spPr>
          <a:xfrm>
            <a:off x="323528" y="674440"/>
            <a:ext cx="7344816" cy="594320"/>
          </a:xfrm>
        </p:spPr>
        <p:txBody>
          <a:bodyPr>
            <a:normAutofit fontScale="90000"/>
          </a:bodyPr>
          <a:lstStyle/>
          <a:p>
            <a:r>
              <a:rPr lang="tr-TR" dirty="0" smtClean="0">
                <a:latin typeface="Trebuchet MS" panose="020B0603020202020204" pitchFamily="34" charset="0"/>
              </a:rPr>
              <a:t>Hidrojen gevrekliği</a:t>
            </a:r>
            <a:endParaRPr lang="tr-TR" dirty="0">
              <a:latin typeface="Trebuchet MS" panose="020B0603020202020204" pitchFamily="34" charset="0"/>
            </a:endParaRPr>
          </a:p>
        </p:txBody>
      </p:sp>
      <p:sp>
        <p:nvSpPr>
          <p:cNvPr id="9" name="Rectangle 7"/>
          <p:cNvSpPr/>
          <p:nvPr/>
        </p:nvSpPr>
        <p:spPr>
          <a:xfrm>
            <a:off x="347876" y="4653934"/>
            <a:ext cx="7813343" cy="1938992"/>
          </a:xfrm>
          <a:prstGeom prst="rect">
            <a:avLst/>
          </a:prstGeom>
        </p:spPr>
        <p:txBody>
          <a:bodyPr wrap="square">
            <a:spAutoFit/>
          </a:bodyPr>
          <a:lstStyle/>
          <a:p>
            <a:pPr algn="just" rtl="0">
              <a:buClr>
                <a:srgbClr val="0000FF"/>
              </a:buClr>
            </a:pPr>
            <a:r>
              <a:rPr lang="tr-TR" sz="2400" dirty="0" smtClean="0">
                <a:latin typeface="Trebuchet MS" pitchFamily="34" charset="0"/>
              </a:rPr>
              <a:t>Hidrojenin kuvvetli bir </a:t>
            </a:r>
          </a:p>
          <a:p>
            <a:pPr algn="just" rtl="0">
              <a:buClr>
                <a:srgbClr val="0000FF"/>
              </a:buClr>
            </a:pPr>
            <a:r>
              <a:rPr lang="en-US" sz="2400" dirty="0" smtClean="0">
                <a:latin typeface="Trebuchet MS" pitchFamily="34" charset="0"/>
              </a:rPr>
              <a:t>β </a:t>
            </a:r>
            <a:r>
              <a:rPr lang="tr-TR" sz="2400" dirty="0" smtClean="0">
                <a:latin typeface="Trebuchet MS" pitchFamily="34" charset="0"/>
              </a:rPr>
              <a:t>yapıcı elementi olması </a:t>
            </a:r>
          </a:p>
          <a:p>
            <a:pPr algn="just" rtl="0">
              <a:buClr>
                <a:srgbClr val="0000FF"/>
              </a:buClr>
            </a:pPr>
            <a:r>
              <a:rPr lang="tr-TR" sz="2400" dirty="0" smtClean="0">
                <a:latin typeface="Trebuchet MS" pitchFamily="34" charset="0"/>
              </a:rPr>
              <a:t>sebebiyle, </a:t>
            </a:r>
            <a:r>
              <a:rPr lang="tr-TR" sz="2400" dirty="0" smtClean="0">
                <a:latin typeface="Trebuchet MS" pitchFamily="34" charset="0"/>
                <a:sym typeface="Symbol"/>
              </a:rPr>
              <a:t> dönüşüm </a:t>
            </a:r>
          </a:p>
          <a:p>
            <a:pPr algn="just" rtl="0">
              <a:buClr>
                <a:srgbClr val="0000FF"/>
              </a:buClr>
            </a:pPr>
            <a:r>
              <a:rPr lang="tr-TR" sz="2400" dirty="0" smtClean="0">
                <a:latin typeface="Trebuchet MS" pitchFamily="34" charset="0"/>
                <a:sym typeface="Symbol"/>
              </a:rPr>
              <a:t>sıcaklığı 882C’den 300C’ye düşer.</a:t>
            </a:r>
          </a:p>
          <a:p>
            <a:pPr marL="285750" indent="-285750" algn="just" rtl="0">
              <a:buClr>
                <a:srgbClr val="0000FF"/>
              </a:buClr>
              <a:buFont typeface="Wingdings" pitchFamily="2" charset="2"/>
              <a:buChar char="Ø"/>
            </a:pPr>
            <a:endParaRPr lang="fa-IR" sz="2400" dirty="0">
              <a:latin typeface="Trebuchet MS" pitchFamily="34" charset="0"/>
            </a:endParaRPr>
          </a:p>
        </p:txBody>
      </p:sp>
    </p:spTree>
    <p:extLst>
      <p:ext uri="{BB962C8B-B14F-4D97-AF65-F5344CB8AC3E}">
        <p14:creationId xmlns:p14="http://schemas.microsoft.com/office/powerpoint/2010/main" val="208867146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1556792"/>
            <a:ext cx="8640960" cy="4708981"/>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Elde edilen Ti cevherinin yaklaşık %95’i TiO</a:t>
            </a:r>
            <a:r>
              <a:rPr lang="tr-TR" sz="2800" baseline="-25000" dirty="0" smtClean="0">
                <a:latin typeface="Trebuchet MS" pitchFamily="34" charset="0"/>
              </a:rPr>
              <a:t>2</a:t>
            </a:r>
            <a:r>
              <a:rPr lang="tr-TR" sz="2800" dirty="0" smtClean="0">
                <a:latin typeface="Trebuchet MS" pitchFamily="34" charset="0"/>
              </a:rPr>
              <a:t> üretiminde değerlendirilir.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TiO</a:t>
            </a:r>
            <a:r>
              <a:rPr lang="tr-TR" sz="2800" baseline="-25000" dirty="0" smtClean="0">
                <a:latin typeface="Trebuchet MS" pitchFamily="34" charset="0"/>
              </a:rPr>
              <a:t>2</a:t>
            </a:r>
            <a:r>
              <a:rPr lang="tr-TR" sz="2800" dirty="0" smtClean="0">
                <a:latin typeface="Trebuchet MS" pitchFamily="34" charset="0"/>
              </a:rPr>
              <a:t> boya, kağıt, </a:t>
            </a:r>
            <a:r>
              <a:rPr lang="tr-TR" sz="2800" dirty="0" err="1" smtClean="0">
                <a:latin typeface="Trebuchet MS" pitchFamily="34" charset="0"/>
              </a:rPr>
              <a:t>dişmacunu</a:t>
            </a:r>
            <a:r>
              <a:rPr lang="tr-TR" sz="2800" dirty="0" smtClean="0">
                <a:latin typeface="Trebuchet MS" pitchFamily="34" charset="0"/>
              </a:rPr>
              <a:t> ve plastik üretiminde kullanılan beyaz bir pigmenttir.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TiO</a:t>
            </a:r>
            <a:r>
              <a:rPr lang="tr-TR" sz="2800" baseline="-25000" dirty="0" smtClean="0">
                <a:latin typeface="Trebuchet MS" pitchFamily="34" charset="0"/>
              </a:rPr>
              <a:t>2</a:t>
            </a:r>
            <a:r>
              <a:rPr lang="tr-TR" sz="2800" dirty="0" smtClean="0">
                <a:latin typeface="Trebuchet MS" pitchFamily="34" charset="0"/>
              </a:rPr>
              <a:t> </a:t>
            </a:r>
            <a:r>
              <a:rPr lang="tr-TR" sz="2800" dirty="0" err="1" smtClean="0">
                <a:latin typeface="Trebuchet MS" pitchFamily="34" charset="0"/>
              </a:rPr>
              <a:t>inert</a:t>
            </a:r>
            <a:r>
              <a:rPr lang="tr-TR" sz="2800" dirty="0" smtClean="0">
                <a:latin typeface="Trebuchet MS" pitchFamily="34" charset="0"/>
              </a:rPr>
              <a:t>, </a:t>
            </a:r>
            <a:r>
              <a:rPr lang="tr-TR" sz="2800" dirty="0" err="1" smtClean="0">
                <a:latin typeface="Trebuchet MS" pitchFamily="34" charset="0"/>
              </a:rPr>
              <a:t>opak</a:t>
            </a:r>
            <a:r>
              <a:rPr lang="tr-TR" sz="2800" dirty="0" smtClean="0">
                <a:latin typeface="Trebuchet MS" pitchFamily="34" charset="0"/>
              </a:rPr>
              <a:t> ve güneş ışığında solmayan bir tozdur.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TiO</a:t>
            </a:r>
            <a:r>
              <a:rPr lang="tr-TR" sz="2800" baseline="-25000" dirty="0" smtClean="0">
                <a:latin typeface="Trebuchet MS" pitchFamily="34" charset="0"/>
              </a:rPr>
              <a:t>2</a:t>
            </a:r>
            <a:r>
              <a:rPr lang="tr-TR" sz="2800" dirty="0" smtClean="0">
                <a:latin typeface="Trebuchet MS" pitchFamily="34" charset="0"/>
              </a:rPr>
              <a:t>’den imal edilen boyalar yüksek sıcaklıklara, deniz suyuna dayanıklıdır.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Güneş ışınlarına karşı koruma amaçlı olarak güneş kremlerinde de kullanılır.</a:t>
            </a:r>
          </a:p>
        </p:txBody>
      </p:sp>
      <p:sp>
        <p:nvSpPr>
          <p:cNvPr id="3" name="Başlık 3"/>
          <p:cNvSpPr>
            <a:spLocks noGrp="1"/>
          </p:cNvSpPr>
          <p:nvPr>
            <p:ph type="title"/>
          </p:nvPr>
        </p:nvSpPr>
        <p:spPr>
          <a:xfrm>
            <a:off x="251520" y="602432"/>
            <a:ext cx="7344816" cy="594320"/>
          </a:xfrm>
        </p:spPr>
        <p:txBody>
          <a:bodyPr>
            <a:normAutofit fontScale="90000"/>
          </a:bodyPr>
          <a:lstStyle/>
          <a:p>
            <a:r>
              <a:rPr lang="tr-TR" dirty="0" smtClean="0">
                <a:latin typeface="Trebuchet MS" panose="020B0603020202020204" pitchFamily="34" charset="0"/>
              </a:rPr>
              <a:t>Titanyumun uygulamaları</a:t>
            </a:r>
            <a:endParaRPr lang="tr-TR" dirty="0">
              <a:latin typeface="Trebuchet MS" panose="020B0603020202020204" pitchFamily="34" charset="0"/>
            </a:endParaRPr>
          </a:p>
        </p:txBody>
      </p:sp>
    </p:spTree>
    <p:extLst>
      <p:ext uri="{BB962C8B-B14F-4D97-AF65-F5344CB8AC3E}">
        <p14:creationId xmlns:p14="http://schemas.microsoft.com/office/powerpoint/2010/main" val="4645632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431032" y="1628800"/>
            <a:ext cx="8389440" cy="4124206"/>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Spesifik mukavemet, düşük yoğunluk, korozyon direnci, yorulma dayanıklılığı, çatlak direnci ve sürünmeye uğramadan yüksek sıcaklıklara dayanıklılık  gibi özellikleri ile titanyum alaşımları uçaklarda, uzay gemilerinde, uydularda ve füzelerde kullanılmıştır.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Al, </a:t>
            </a:r>
            <a:r>
              <a:rPr lang="tr-TR" sz="2800" dirty="0" err="1" smtClean="0">
                <a:latin typeface="Trebuchet MS" pitchFamily="34" charset="0"/>
              </a:rPr>
              <a:t>Zr</a:t>
            </a:r>
            <a:r>
              <a:rPr lang="tr-TR" sz="2800" dirty="0" smtClean="0">
                <a:latin typeface="Trebuchet MS" pitchFamily="34" charset="0"/>
              </a:rPr>
              <a:t>, </a:t>
            </a:r>
            <a:r>
              <a:rPr lang="tr-TR" sz="2800" dirty="0" err="1" smtClean="0">
                <a:latin typeface="Trebuchet MS" pitchFamily="34" charset="0"/>
              </a:rPr>
              <a:t>Ni</a:t>
            </a:r>
            <a:r>
              <a:rPr lang="tr-TR" sz="2800" dirty="0" smtClean="0">
                <a:latin typeface="Trebuchet MS" pitchFamily="34" charset="0"/>
              </a:rPr>
              <a:t>, V ile alaşımlanmış titanyum iniş takımları, </a:t>
            </a:r>
            <a:r>
              <a:rPr lang="tr-TR" sz="2800" dirty="0" err="1" smtClean="0">
                <a:latin typeface="Trebuchet MS" pitchFamily="34" charset="0"/>
              </a:rPr>
              <a:t>egsoz</a:t>
            </a:r>
            <a:r>
              <a:rPr lang="tr-TR" sz="2800" dirty="0" smtClean="0">
                <a:latin typeface="Trebuchet MS" pitchFamily="34" charset="0"/>
              </a:rPr>
              <a:t> boruları, hidrolik sistemleri gibi kritik yapısal parçalarda tercih edilmiştir.</a:t>
            </a:r>
          </a:p>
        </p:txBody>
      </p:sp>
      <p:sp>
        <p:nvSpPr>
          <p:cNvPr id="3" name="Başlık 3"/>
          <p:cNvSpPr>
            <a:spLocks noGrp="1"/>
          </p:cNvSpPr>
          <p:nvPr>
            <p:ph type="title"/>
          </p:nvPr>
        </p:nvSpPr>
        <p:spPr>
          <a:xfrm>
            <a:off x="467544" y="602432"/>
            <a:ext cx="7344816" cy="594320"/>
          </a:xfrm>
        </p:spPr>
        <p:txBody>
          <a:bodyPr>
            <a:normAutofit fontScale="90000"/>
          </a:bodyPr>
          <a:lstStyle/>
          <a:p>
            <a:r>
              <a:rPr lang="tr-TR" dirty="0" smtClean="0">
                <a:latin typeface="Trebuchet MS" panose="020B0603020202020204" pitchFamily="34" charset="0"/>
              </a:rPr>
              <a:t>Uçak-uzay-havacılık</a:t>
            </a:r>
            <a:endParaRPr lang="tr-TR" dirty="0">
              <a:latin typeface="Trebuchet MS" panose="020B0603020202020204" pitchFamily="34" charset="0"/>
            </a:endParaRPr>
          </a:p>
        </p:txBody>
      </p:sp>
    </p:spTree>
    <p:extLst>
      <p:ext uri="{BB962C8B-B14F-4D97-AF65-F5344CB8AC3E}">
        <p14:creationId xmlns:p14="http://schemas.microsoft.com/office/powerpoint/2010/main" val="32021451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1628800"/>
            <a:ext cx="8712968" cy="4278094"/>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Üretilen titanyum alaşımlarının hemen hemen üçte ikisi uçak motorlarında ve gövdelerinde kullanılmıştır.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Boeing 777’de 59, Boeing 747’de 45, Boeing 737’de 18, Airbus A340’da 32, Airbus A330’da 18 ve A380 modellerinde 11 tonu motorlarda olmak üzere 77 ton Ti bulunmaktadır.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Uçaklarda kullanılan Ti alaşımlarının yaklaşık yarısı Ti-6Al-4V alaşımıdır.</a:t>
            </a:r>
          </a:p>
        </p:txBody>
      </p:sp>
      <p:sp>
        <p:nvSpPr>
          <p:cNvPr id="3" name="Başlık 3"/>
          <p:cNvSpPr>
            <a:spLocks noGrp="1"/>
          </p:cNvSpPr>
          <p:nvPr>
            <p:ph type="title"/>
          </p:nvPr>
        </p:nvSpPr>
        <p:spPr>
          <a:xfrm>
            <a:off x="395536" y="746448"/>
            <a:ext cx="7344816" cy="594320"/>
          </a:xfrm>
        </p:spPr>
        <p:txBody>
          <a:bodyPr>
            <a:normAutofit fontScale="90000"/>
          </a:bodyPr>
          <a:lstStyle/>
          <a:p>
            <a:r>
              <a:rPr lang="tr-TR" dirty="0" smtClean="0">
                <a:latin typeface="Trebuchet MS" panose="020B0603020202020204" pitchFamily="34" charset="0"/>
              </a:rPr>
              <a:t>Uçak-uzay-havacılık</a:t>
            </a:r>
            <a:endParaRPr lang="tr-TR" dirty="0">
              <a:latin typeface="Trebuchet MS" panose="020B0603020202020204" pitchFamily="34" charset="0"/>
            </a:endParaRPr>
          </a:p>
        </p:txBody>
      </p:sp>
    </p:spTree>
    <p:extLst>
      <p:ext uri="{BB962C8B-B14F-4D97-AF65-F5344CB8AC3E}">
        <p14:creationId xmlns:p14="http://schemas.microsoft.com/office/powerpoint/2010/main" val="9904762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24420" y="746448"/>
            <a:ext cx="8712076" cy="594320"/>
          </a:xfrm>
        </p:spPr>
        <p:txBody>
          <a:bodyPr>
            <a:normAutofit fontScale="90000"/>
          </a:bodyPr>
          <a:lstStyle/>
          <a:p>
            <a:r>
              <a:rPr lang="tr-TR" dirty="0" smtClean="0">
                <a:latin typeface="Trebuchet MS" panose="020B0603020202020204" pitchFamily="34" charset="0"/>
              </a:rPr>
              <a:t>Titanyum alaşımları-uygulamalar</a:t>
            </a:r>
            <a:endParaRPr lang="tr-TR" dirty="0">
              <a:latin typeface="Trebuchet MS" panose="020B0603020202020204" pitchFamily="34" charset="0"/>
            </a:endParaRPr>
          </a:p>
        </p:txBody>
      </p:sp>
      <p:pic>
        <p:nvPicPr>
          <p:cNvPr id="3" name="Picture 5" descr="f22_09"/>
          <p:cNvPicPr>
            <a:picLocks noChangeAspect="1" noChangeArrowheads="1"/>
          </p:cNvPicPr>
          <p:nvPr/>
        </p:nvPicPr>
        <p:blipFill>
          <a:blip r:embed="rId2" cstate="print"/>
          <a:srcRect/>
          <a:stretch>
            <a:fillRect/>
          </a:stretch>
        </p:blipFill>
        <p:spPr bwMode="auto">
          <a:xfrm>
            <a:off x="395536" y="1661517"/>
            <a:ext cx="5238750" cy="3495675"/>
          </a:xfrm>
          <a:prstGeom prst="rect">
            <a:avLst/>
          </a:prstGeom>
          <a:noFill/>
          <a:ln w="9525">
            <a:noFill/>
            <a:miter lim="800000"/>
            <a:headEnd/>
            <a:tailEnd/>
          </a:ln>
        </p:spPr>
      </p:pic>
      <p:sp>
        <p:nvSpPr>
          <p:cNvPr id="4" name="Text Box 6"/>
          <p:cNvSpPr txBox="1">
            <a:spLocks noChangeArrowheads="1"/>
          </p:cNvSpPr>
          <p:nvPr/>
        </p:nvSpPr>
        <p:spPr bwMode="auto">
          <a:xfrm>
            <a:off x="539750" y="5436513"/>
            <a:ext cx="8351838" cy="523220"/>
          </a:xfrm>
          <a:prstGeom prst="rect">
            <a:avLst/>
          </a:prstGeom>
          <a:noFill/>
          <a:ln w="9525">
            <a:noFill/>
            <a:miter lim="800000"/>
            <a:headEnd/>
            <a:tailEnd/>
          </a:ln>
          <a:effectLst/>
        </p:spPr>
        <p:txBody>
          <a:bodyPr>
            <a:spAutoFit/>
          </a:bodyPr>
          <a:lstStyle/>
          <a:p>
            <a:pPr>
              <a:spcBef>
                <a:spcPct val="50000"/>
              </a:spcBef>
            </a:pPr>
            <a:r>
              <a:rPr lang="tr-TR" sz="2800" dirty="0" smtClean="0">
                <a:latin typeface="Trebuchet MS" panose="020B0603020202020204" pitchFamily="34" charset="0"/>
              </a:rPr>
              <a:t>Uçak parçaları: </a:t>
            </a:r>
            <a:r>
              <a:rPr lang="en-GB" sz="2800" dirty="0" smtClean="0">
                <a:latin typeface="Trebuchet MS" panose="020B0603020202020204" pitchFamily="34" charset="0"/>
              </a:rPr>
              <a:t>F22 </a:t>
            </a:r>
            <a:r>
              <a:rPr lang="en-GB" sz="2800" dirty="0">
                <a:latin typeface="Trebuchet MS" panose="020B0603020202020204" pitchFamily="34" charset="0"/>
              </a:rPr>
              <a:t>Raptor – </a:t>
            </a:r>
            <a:r>
              <a:rPr lang="tr-TR" sz="2800" dirty="0" smtClean="0">
                <a:latin typeface="Trebuchet MS" panose="020B0603020202020204" pitchFamily="34" charset="0"/>
              </a:rPr>
              <a:t>en hızlı uçak!</a:t>
            </a:r>
            <a:endParaRPr lang="en-US" sz="2800" dirty="0">
              <a:latin typeface="Trebuchet MS" panose="020B0603020202020204"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6266" y="2871192"/>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64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medium"/>
          <p:cNvPicPr>
            <a:picLocks noChangeAspect="1" noChangeArrowheads="1"/>
          </p:cNvPicPr>
          <p:nvPr/>
        </p:nvPicPr>
        <p:blipFill>
          <a:blip r:embed="rId2" cstate="print"/>
          <a:srcRect/>
          <a:stretch>
            <a:fillRect/>
          </a:stretch>
        </p:blipFill>
        <p:spPr bwMode="auto">
          <a:xfrm>
            <a:off x="5796136" y="4137645"/>
            <a:ext cx="3131840" cy="2348880"/>
          </a:xfrm>
          <a:prstGeom prst="rect">
            <a:avLst/>
          </a:prstGeom>
          <a:noFill/>
          <a:ln w="9525">
            <a:noFill/>
            <a:miter lim="800000"/>
            <a:headEnd/>
            <a:tailEnd/>
          </a:ln>
        </p:spPr>
      </p:pic>
      <p:pic>
        <p:nvPicPr>
          <p:cNvPr id="4" name="Picture 9" descr="hipjoint_dia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
                    </a14:imgEffect>
                  </a14:imgLayer>
                </a14:imgProps>
              </a:ext>
            </a:extLst>
          </a:blip>
          <a:srcRect/>
          <a:stretch>
            <a:fillRect/>
          </a:stretch>
        </p:blipFill>
        <p:spPr bwMode="auto">
          <a:xfrm>
            <a:off x="323850" y="2924175"/>
            <a:ext cx="3676650" cy="3562350"/>
          </a:xfrm>
          <a:prstGeom prst="rect">
            <a:avLst/>
          </a:prstGeom>
          <a:noFill/>
          <a:ln w="9525">
            <a:noFill/>
            <a:miter lim="800000"/>
            <a:headEnd/>
            <a:tailEnd/>
          </a:ln>
        </p:spPr>
      </p:pic>
      <p:sp>
        <p:nvSpPr>
          <p:cNvPr id="6" name="Text Box 11"/>
          <p:cNvSpPr txBox="1">
            <a:spLocks noChangeArrowheads="1"/>
          </p:cNvSpPr>
          <p:nvPr/>
        </p:nvSpPr>
        <p:spPr bwMode="auto">
          <a:xfrm>
            <a:off x="251520" y="1395933"/>
            <a:ext cx="8676455" cy="1384995"/>
          </a:xfrm>
          <a:prstGeom prst="rect">
            <a:avLst/>
          </a:prstGeom>
          <a:noFill/>
          <a:ln w="9525">
            <a:noFill/>
            <a:miter lim="800000"/>
            <a:headEnd/>
            <a:tailEnd/>
          </a:ln>
          <a:effectLst/>
        </p:spPr>
        <p:txBody>
          <a:bodyPr wrap="square">
            <a:spAutoFit/>
          </a:bodyPr>
          <a:lstStyle/>
          <a:p>
            <a:pPr>
              <a:spcBef>
                <a:spcPct val="50000"/>
              </a:spcBef>
            </a:pPr>
            <a:r>
              <a:rPr lang="tr-TR" sz="2800" dirty="0" smtClean="0">
                <a:latin typeface="Trebuchet MS" panose="020B0603020202020204" pitchFamily="34" charset="0"/>
              </a:rPr>
              <a:t>Yüksek mukavemetli, hafif ve korozyona dayanıklı olması titanyum alaşımlarını kalça protezi gibi  biyomedikal uygulamalarda cazip bir malzeme yapar.</a:t>
            </a:r>
            <a:endParaRPr lang="en-US" sz="2800" dirty="0">
              <a:latin typeface="Trebuchet MS" panose="020B0603020202020204" pitchFamily="34" charset="0"/>
            </a:endParaRPr>
          </a:p>
        </p:txBody>
      </p:sp>
      <p:sp>
        <p:nvSpPr>
          <p:cNvPr id="8" name="Başlık 3"/>
          <p:cNvSpPr>
            <a:spLocks noGrp="1"/>
          </p:cNvSpPr>
          <p:nvPr>
            <p:ph type="title"/>
          </p:nvPr>
        </p:nvSpPr>
        <p:spPr>
          <a:xfrm>
            <a:off x="179512" y="602432"/>
            <a:ext cx="8712076" cy="594320"/>
          </a:xfrm>
        </p:spPr>
        <p:txBody>
          <a:bodyPr>
            <a:normAutofit fontScale="90000"/>
          </a:bodyPr>
          <a:lstStyle/>
          <a:p>
            <a:r>
              <a:rPr lang="tr-TR" dirty="0" smtClean="0">
                <a:latin typeface="Trebuchet MS" panose="020B0603020202020204" pitchFamily="34" charset="0"/>
              </a:rPr>
              <a:t>Titanyum alaşımları-uygulamalar</a:t>
            </a:r>
            <a:endParaRPr lang="tr-TR" dirty="0">
              <a:latin typeface="Trebuchet MS" panose="020B0603020202020204" pitchFamily="34" charset="0"/>
            </a:endParaRPr>
          </a:p>
        </p:txBody>
      </p:sp>
      <p:pic>
        <p:nvPicPr>
          <p:cNvPr id="9" name="Picture 6" descr="hip_rep"/>
          <p:cNvPicPr>
            <a:picLocks noChangeAspect="1" noChangeArrowheads="1"/>
          </p:cNvPicPr>
          <p:nvPr/>
        </p:nvPicPr>
        <p:blipFill>
          <a:blip r:embed="rId5" cstate="print"/>
          <a:srcRect/>
          <a:stretch>
            <a:fillRect/>
          </a:stretch>
        </p:blipFill>
        <p:spPr bwMode="auto">
          <a:xfrm>
            <a:off x="3871770" y="3711934"/>
            <a:ext cx="1905000" cy="2809875"/>
          </a:xfrm>
          <a:prstGeom prst="rect">
            <a:avLst/>
          </a:prstGeom>
          <a:noFill/>
          <a:ln w="9525">
            <a:noFill/>
            <a:miter lim="800000"/>
            <a:headEnd/>
            <a:tailEnd/>
          </a:ln>
        </p:spPr>
      </p:pic>
    </p:spTree>
    <p:extLst>
      <p:ext uri="{BB962C8B-B14F-4D97-AF65-F5344CB8AC3E}">
        <p14:creationId xmlns:p14="http://schemas.microsoft.com/office/powerpoint/2010/main" val="275070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323850" y="1268040"/>
            <a:ext cx="5040313" cy="1512888"/>
          </a:xfrm>
          <a:prstGeom prst="rect">
            <a:avLst/>
          </a:prstGeom>
          <a:noFill/>
          <a:ln w="9525">
            <a:noFill/>
            <a:miter lim="800000"/>
            <a:headEnd/>
            <a:tailEnd/>
          </a:ln>
          <a:effectLst/>
        </p:spPr>
        <p:txBody>
          <a:bodyPr/>
          <a:lstStyle/>
          <a:p>
            <a:pPr marL="342900" indent="-342900"/>
            <a:r>
              <a:rPr lang="tr-TR" sz="2800" dirty="0" smtClean="0">
                <a:latin typeface="Trebuchet MS" panose="020B0603020202020204" pitchFamily="34" charset="0"/>
              </a:rPr>
              <a:t>Korozyona dirençli olması</a:t>
            </a:r>
          </a:p>
          <a:p>
            <a:pPr marL="342900" indent="-342900"/>
            <a:r>
              <a:rPr lang="tr-TR" sz="2800" dirty="0" smtClean="0">
                <a:latin typeface="Trebuchet MS" panose="020B0603020202020204" pitchFamily="34" charset="0"/>
              </a:rPr>
              <a:t>sebebiyle, titanyum alaşımları</a:t>
            </a:r>
          </a:p>
          <a:p>
            <a:pPr marL="342900" indent="-342900"/>
            <a:r>
              <a:rPr lang="tr-TR" sz="2800" dirty="0" smtClean="0">
                <a:latin typeface="Trebuchet MS" panose="020B0603020202020204" pitchFamily="34" charset="0"/>
              </a:rPr>
              <a:t>gemilerde gövde ve pervane</a:t>
            </a:r>
          </a:p>
          <a:p>
            <a:pPr marL="342900" indent="-342900"/>
            <a:r>
              <a:rPr lang="tr-TR" sz="2800" dirty="0" smtClean="0">
                <a:latin typeface="Trebuchet MS" panose="020B0603020202020204" pitchFamily="34" charset="0"/>
              </a:rPr>
              <a:t>mili gibi uygulamalarda</a:t>
            </a:r>
          </a:p>
          <a:p>
            <a:pPr marL="342900" indent="-342900"/>
            <a:r>
              <a:rPr lang="tr-TR" sz="2800" dirty="0" smtClean="0">
                <a:latin typeface="Trebuchet MS" panose="020B0603020202020204" pitchFamily="34" charset="0"/>
              </a:rPr>
              <a:t>kullanılır.</a:t>
            </a:r>
          </a:p>
        </p:txBody>
      </p:sp>
      <p:pic>
        <p:nvPicPr>
          <p:cNvPr id="4" name="Picture 6" descr="Prop_apian_isolated"/>
          <p:cNvPicPr>
            <a:picLocks noChangeAspect="1" noChangeArrowheads="1"/>
          </p:cNvPicPr>
          <p:nvPr/>
        </p:nvPicPr>
        <p:blipFill>
          <a:blip r:embed="rId2" cstate="print"/>
          <a:srcRect/>
          <a:stretch>
            <a:fillRect/>
          </a:stretch>
        </p:blipFill>
        <p:spPr bwMode="auto">
          <a:xfrm>
            <a:off x="5652120" y="1303015"/>
            <a:ext cx="2857500" cy="2486025"/>
          </a:xfrm>
          <a:prstGeom prst="rect">
            <a:avLst/>
          </a:prstGeom>
          <a:noFill/>
          <a:ln w="9525">
            <a:noFill/>
            <a:miter lim="800000"/>
            <a:headEnd/>
            <a:tailEnd/>
          </a:ln>
        </p:spPr>
      </p:pic>
      <p:pic>
        <p:nvPicPr>
          <p:cNvPr id="6" name="Picture 9" descr="2_ChemicalPlant"/>
          <p:cNvPicPr>
            <a:picLocks noChangeAspect="1" noChangeArrowheads="1"/>
          </p:cNvPicPr>
          <p:nvPr/>
        </p:nvPicPr>
        <p:blipFill>
          <a:blip r:embed="rId3" cstate="print"/>
          <a:srcRect/>
          <a:stretch>
            <a:fillRect/>
          </a:stretch>
        </p:blipFill>
        <p:spPr bwMode="auto">
          <a:xfrm>
            <a:off x="2333054" y="3429000"/>
            <a:ext cx="2166938" cy="2984500"/>
          </a:xfrm>
          <a:prstGeom prst="rect">
            <a:avLst/>
          </a:prstGeom>
          <a:noFill/>
          <a:ln w="9525">
            <a:noFill/>
            <a:miter lim="800000"/>
            <a:headEnd/>
            <a:tailEnd/>
          </a:ln>
        </p:spPr>
      </p:pic>
      <p:sp>
        <p:nvSpPr>
          <p:cNvPr id="8" name="Rectangle 10"/>
          <p:cNvSpPr>
            <a:spLocks noChangeArrowheads="1"/>
          </p:cNvSpPr>
          <p:nvPr/>
        </p:nvSpPr>
        <p:spPr bwMode="auto">
          <a:xfrm>
            <a:off x="323850" y="1484313"/>
            <a:ext cx="5040313" cy="579437"/>
          </a:xfrm>
          <a:prstGeom prst="rect">
            <a:avLst/>
          </a:prstGeom>
          <a:noFill/>
          <a:ln w="9525">
            <a:noFill/>
            <a:miter lim="800000"/>
            <a:headEnd/>
            <a:tailEnd/>
          </a:ln>
          <a:effectLst/>
        </p:spPr>
        <p:txBody>
          <a:bodyPr>
            <a:spAutoFit/>
          </a:bodyPr>
          <a:lstStyle/>
          <a:p>
            <a:endParaRPr lang="tr-TR" sz="3200">
              <a:latin typeface="Comic Sans MS" pitchFamily="66" charset="0"/>
            </a:endParaRPr>
          </a:p>
        </p:txBody>
      </p:sp>
      <p:sp>
        <p:nvSpPr>
          <p:cNvPr id="10" name="Rectangle 4"/>
          <p:cNvSpPr>
            <a:spLocks noChangeArrowheads="1"/>
          </p:cNvSpPr>
          <p:nvPr/>
        </p:nvSpPr>
        <p:spPr bwMode="auto">
          <a:xfrm>
            <a:off x="4572000" y="4148360"/>
            <a:ext cx="3971701" cy="1152848"/>
          </a:xfrm>
          <a:prstGeom prst="rect">
            <a:avLst/>
          </a:prstGeom>
          <a:noFill/>
          <a:ln w="9525">
            <a:noFill/>
            <a:miter lim="800000"/>
            <a:headEnd/>
            <a:tailEnd/>
          </a:ln>
          <a:effectLst/>
        </p:spPr>
        <p:txBody>
          <a:bodyPr/>
          <a:lstStyle/>
          <a:p>
            <a:pPr marL="342900" indent="-342900" algn="r"/>
            <a:r>
              <a:rPr lang="tr-TR" sz="2800" dirty="0" smtClean="0">
                <a:latin typeface="Comic Sans MS" pitchFamily="66" charset="0"/>
              </a:rPr>
              <a:t>Ayni nedenle</a:t>
            </a:r>
          </a:p>
          <a:p>
            <a:pPr marL="342900" indent="-342900" algn="r"/>
            <a:r>
              <a:rPr lang="tr-TR" sz="2800" dirty="0" smtClean="0">
                <a:latin typeface="Comic Sans MS" pitchFamily="66" charset="0"/>
              </a:rPr>
              <a:t>kimyasal üreten</a:t>
            </a:r>
          </a:p>
          <a:p>
            <a:pPr marL="342900" indent="-342900" algn="r"/>
            <a:r>
              <a:rPr lang="tr-TR" sz="2800" dirty="0" smtClean="0">
                <a:latin typeface="Comic Sans MS" pitchFamily="66" charset="0"/>
              </a:rPr>
              <a:t>tesislerde kritik</a:t>
            </a:r>
          </a:p>
          <a:p>
            <a:pPr marL="342900" indent="-342900" algn="r"/>
            <a:r>
              <a:rPr lang="tr-TR" sz="2800" dirty="0">
                <a:latin typeface="Comic Sans MS" pitchFamily="66" charset="0"/>
              </a:rPr>
              <a:t>y</a:t>
            </a:r>
            <a:r>
              <a:rPr lang="tr-TR" sz="2800" dirty="0" smtClean="0">
                <a:latin typeface="Comic Sans MS" pitchFamily="66" charset="0"/>
              </a:rPr>
              <a:t>apısal uygulamalarda</a:t>
            </a:r>
          </a:p>
          <a:p>
            <a:pPr marL="342900" indent="-342900" algn="r"/>
            <a:r>
              <a:rPr lang="tr-TR" sz="2800" dirty="0" smtClean="0">
                <a:latin typeface="Comic Sans MS" pitchFamily="66" charset="0"/>
              </a:rPr>
              <a:t>tercih edilir.</a:t>
            </a:r>
          </a:p>
        </p:txBody>
      </p:sp>
      <p:sp>
        <p:nvSpPr>
          <p:cNvPr id="11" name="Başlık 3"/>
          <p:cNvSpPr>
            <a:spLocks noGrp="1"/>
          </p:cNvSpPr>
          <p:nvPr>
            <p:ph type="title"/>
          </p:nvPr>
        </p:nvSpPr>
        <p:spPr>
          <a:xfrm>
            <a:off x="324420" y="602432"/>
            <a:ext cx="8712076" cy="594320"/>
          </a:xfrm>
        </p:spPr>
        <p:txBody>
          <a:bodyPr>
            <a:normAutofit fontScale="90000"/>
          </a:bodyPr>
          <a:lstStyle/>
          <a:p>
            <a:r>
              <a:rPr lang="tr-TR" dirty="0" smtClean="0">
                <a:latin typeface="Trebuchet MS" panose="020B0603020202020204" pitchFamily="34" charset="0"/>
              </a:rPr>
              <a:t>Titanyum alaşımları-uygulamalar</a:t>
            </a:r>
            <a:endParaRPr lang="tr-TR" dirty="0">
              <a:latin typeface="Trebuchet MS" panose="020B0603020202020204" pitchFamily="34" charset="0"/>
            </a:endParaRPr>
          </a:p>
        </p:txBody>
      </p:sp>
    </p:spTree>
    <p:extLst>
      <p:ext uri="{BB962C8B-B14F-4D97-AF65-F5344CB8AC3E}">
        <p14:creationId xmlns:p14="http://schemas.microsoft.com/office/powerpoint/2010/main" val="45944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68313" y="1145679"/>
            <a:ext cx="8351837" cy="366712"/>
          </a:xfrm>
          <a:prstGeom prst="rect">
            <a:avLst/>
          </a:prstGeom>
          <a:noFill/>
          <a:ln w="9525">
            <a:noFill/>
            <a:miter lim="800000"/>
            <a:headEnd/>
            <a:tailEnd/>
          </a:ln>
          <a:effectLst/>
        </p:spPr>
        <p:txBody>
          <a:bodyPr>
            <a:spAutoFit/>
          </a:bodyPr>
          <a:lstStyle/>
          <a:p>
            <a:pPr>
              <a:spcBef>
                <a:spcPct val="50000"/>
              </a:spcBef>
            </a:pPr>
            <a:endParaRPr lang="tr-TR"/>
          </a:p>
        </p:txBody>
      </p:sp>
      <p:sp>
        <p:nvSpPr>
          <p:cNvPr id="4" name="Text Box 6"/>
          <p:cNvSpPr txBox="1">
            <a:spLocks noChangeArrowheads="1"/>
          </p:cNvSpPr>
          <p:nvPr/>
        </p:nvSpPr>
        <p:spPr bwMode="auto">
          <a:xfrm>
            <a:off x="251520" y="1467941"/>
            <a:ext cx="8784976" cy="1384995"/>
          </a:xfrm>
          <a:prstGeom prst="rect">
            <a:avLst/>
          </a:prstGeom>
          <a:noFill/>
          <a:ln w="9525">
            <a:noFill/>
            <a:miter lim="800000"/>
            <a:headEnd/>
            <a:tailEnd/>
          </a:ln>
          <a:effectLst/>
        </p:spPr>
        <p:txBody>
          <a:bodyPr wrap="square">
            <a:spAutoFit/>
          </a:bodyPr>
          <a:lstStyle/>
          <a:p>
            <a:pPr>
              <a:spcBef>
                <a:spcPct val="50000"/>
              </a:spcBef>
            </a:pPr>
            <a:r>
              <a:rPr lang="tr-TR" sz="2800" dirty="0" smtClean="0">
                <a:latin typeface="Trebuchet MS" panose="020B0603020202020204" pitchFamily="34" charset="0"/>
              </a:rPr>
              <a:t>Yüksek mukavemet ile hafifliği bir araya getirdiği için silahlı kuvvetlerde her türlü zırh uygulamalarında değerlendirilir</a:t>
            </a:r>
          </a:p>
        </p:txBody>
      </p:sp>
      <p:pic>
        <p:nvPicPr>
          <p:cNvPr id="5" name="Picture 8" descr="m113a3gavinBFVskirtcloseup"/>
          <p:cNvPicPr>
            <a:picLocks noChangeAspect="1" noChangeArrowheads="1"/>
          </p:cNvPicPr>
          <p:nvPr/>
        </p:nvPicPr>
        <p:blipFill>
          <a:blip r:embed="rId2" cstate="print"/>
          <a:srcRect/>
          <a:stretch>
            <a:fillRect/>
          </a:stretch>
        </p:blipFill>
        <p:spPr bwMode="auto">
          <a:xfrm>
            <a:off x="4247721" y="2708920"/>
            <a:ext cx="4638675" cy="2114550"/>
          </a:xfrm>
          <a:prstGeom prst="rect">
            <a:avLst/>
          </a:prstGeom>
          <a:noFill/>
          <a:ln w="9525">
            <a:noFill/>
            <a:miter lim="800000"/>
            <a:headEnd/>
            <a:tailEnd/>
          </a:ln>
        </p:spPr>
      </p:pic>
      <p:sp>
        <p:nvSpPr>
          <p:cNvPr id="6" name="Rectangle 9"/>
          <p:cNvSpPr>
            <a:spLocks noChangeArrowheads="1"/>
          </p:cNvSpPr>
          <p:nvPr/>
        </p:nvSpPr>
        <p:spPr bwMode="auto">
          <a:xfrm>
            <a:off x="683568" y="3068960"/>
            <a:ext cx="3240088" cy="523220"/>
          </a:xfrm>
          <a:prstGeom prst="rect">
            <a:avLst/>
          </a:prstGeom>
          <a:noFill/>
          <a:ln w="9525">
            <a:noFill/>
            <a:miter lim="800000"/>
            <a:headEnd/>
            <a:tailEnd/>
          </a:ln>
          <a:effectLst/>
        </p:spPr>
        <p:txBody>
          <a:bodyPr>
            <a:spAutoFit/>
          </a:bodyPr>
          <a:lstStyle/>
          <a:p>
            <a:pPr>
              <a:spcBef>
                <a:spcPct val="50000"/>
              </a:spcBef>
            </a:pPr>
            <a:r>
              <a:rPr lang="tr-TR" sz="2800" dirty="0" smtClean="0">
                <a:latin typeface="Trebuchet MS" panose="020B0603020202020204" pitchFamily="34" charset="0"/>
              </a:rPr>
              <a:t>Tank gövdeleri</a:t>
            </a:r>
            <a:endParaRPr lang="en-US" sz="2800" dirty="0">
              <a:latin typeface="Trebuchet MS" panose="020B0603020202020204" pitchFamily="34" charset="0"/>
            </a:endParaRPr>
          </a:p>
        </p:txBody>
      </p:sp>
      <p:sp>
        <p:nvSpPr>
          <p:cNvPr id="8" name="Rectangle 10"/>
          <p:cNvSpPr>
            <a:spLocks noChangeArrowheads="1"/>
          </p:cNvSpPr>
          <p:nvPr/>
        </p:nvSpPr>
        <p:spPr bwMode="auto">
          <a:xfrm>
            <a:off x="4716017" y="5386536"/>
            <a:ext cx="3096344" cy="523220"/>
          </a:xfrm>
          <a:prstGeom prst="rect">
            <a:avLst/>
          </a:prstGeom>
          <a:noFill/>
          <a:ln w="9525">
            <a:noFill/>
            <a:miter lim="800000"/>
            <a:headEnd/>
            <a:tailEnd/>
          </a:ln>
          <a:effectLst/>
        </p:spPr>
        <p:txBody>
          <a:bodyPr wrap="square">
            <a:spAutoFit/>
          </a:bodyPr>
          <a:lstStyle/>
          <a:p>
            <a:pPr>
              <a:spcBef>
                <a:spcPct val="50000"/>
              </a:spcBef>
            </a:pPr>
            <a:r>
              <a:rPr lang="tr-TR" sz="2800" dirty="0" smtClean="0">
                <a:latin typeface="Trebuchet MS" panose="020B0603020202020204" pitchFamily="34" charset="0"/>
              </a:rPr>
              <a:t>Savaş uçakları</a:t>
            </a:r>
            <a:endParaRPr lang="en-US" sz="2800" dirty="0">
              <a:latin typeface="Trebuchet MS" panose="020B0603020202020204" pitchFamily="34" charset="0"/>
            </a:endParaRPr>
          </a:p>
        </p:txBody>
      </p:sp>
      <p:pic>
        <p:nvPicPr>
          <p:cNvPr id="9" name="Picture 12" descr="f22raptor1"/>
          <p:cNvPicPr>
            <a:picLocks noChangeAspect="1" noChangeArrowheads="1"/>
          </p:cNvPicPr>
          <p:nvPr/>
        </p:nvPicPr>
        <p:blipFill>
          <a:blip r:embed="rId3" cstate="print"/>
          <a:srcRect/>
          <a:stretch>
            <a:fillRect/>
          </a:stretch>
        </p:blipFill>
        <p:spPr bwMode="auto">
          <a:xfrm>
            <a:off x="1691680" y="3933056"/>
            <a:ext cx="2381250" cy="2571750"/>
          </a:xfrm>
          <a:prstGeom prst="rect">
            <a:avLst/>
          </a:prstGeom>
          <a:noFill/>
          <a:ln w="9525">
            <a:noFill/>
            <a:miter lim="800000"/>
            <a:headEnd/>
            <a:tailEnd/>
          </a:ln>
        </p:spPr>
      </p:pic>
      <p:sp>
        <p:nvSpPr>
          <p:cNvPr id="10" name="Başlık 3"/>
          <p:cNvSpPr>
            <a:spLocks noGrp="1"/>
          </p:cNvSpPr>
          <p:nvPr>
            <p:ph type="title"/>
          </p:nvPr>
        </p:nvSpPr>
        <p:spPr>
          <a:xfrm>
            <a:off x="179512" y="602432"/>
            <a:ext cx="8712076" cy="594320"/>
          </a:xfrm>
        </p:spPr>
        <p:txBody>
          <a:bodyPr>
            <a:normAutofit fontScale="90000"/>
          </a:bodyPr>
          <a:lstStyle/>
          <a:p>
            <a:r>
              <a:rPr lang="tr-TR" dirty="0" smtClean="0">
                <a:latin typeface="Trebuchet MS" panose="020B0603020202020204" pitchFamily="34" charset="0"/>
              </a:rPr>
              <a:t>Titanyum alaşımları-uygulamalar</a:t>
            </a:r>
            <a:endParaRPr lang="tr-TR" dirty="0">
              <a:latin typeface="Trebuchet MS" panose="020B0603020202020204" pitchFamily="34" charset="0"/>
            </a:endParaRPr>
          </a:p>
        </p:txBody>
      </p:sp>
    </p:spTree>
    <p:extLst>
      <p:ext uri="{BB962C8B-B14F-4D97-AF65-F5344CB8AC3E}">
        <p14:creationId xmlns:p14="http://schemas.microsoft.com/office/powerpoint/2010/main" val="403392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86316" y="1556792"/>
            <a:ext cx="6696075" cy="1384995"/>
          </a:xfrm>
          <a:prstGeom prst="rect">
            <a:avLst/>
          </a:prstGeom>
          <a:noFill/>
          <a:ln w="9525">
            <a:noFill/>
            <a:miter lim="800000"/>
            <a:headEnd/>
            <a:tailEnd/>
          </a:ln>
          <a:effectLst/>
        </p:spPr>
        <p:txBody>
          <a:bodyPr>
            <a:spAutoFit/>
          </a:bodyPr>
          <a:lstStyle/>
          <a:p>
            <a:r>
              <a:rPr lang="tr-TR" sz="2800" dirty="0" smtClean="0">
                <a:latin typeface="Trebuchet MS" panose="020B0603020202020204" pitchFamily="34" charset="0"/>
              </a:rPr>
              <a:t>Çok yüksek sıcaklıklara dayandığı için</a:t>
            </a:r>
          </a:p>
          <a:p>
            <a:r>
              <a:rPr lang="tr-TR" sz="2800" dirty="0" smtClean="0">
                <a:latin typeface="Trebuchet MS" panose="020B0603020202020204" pitchFamily="34" charset="0"/>
              </a:rPr>
              <a:t>Uçak, Uydu ve mekiklerde yapısal uygulamalarda kullanılır. </a:t>
            </a:r>
          </a:p>
        </p:txBody>
      </p:sp>
      <p:pic>
        <p:nvPicPr>
          <p:cNvPr id="8" name="Picture 10" descr="AIR_F-22_Bank_Left_lg"/>
          <p:cNvPicPr>
            <a:picLocks noChangeAspect="1" noChangeArrowheads="1"/>
          </p:cNvPicPr>
          <p:nvPr/>
        </p:nvPicPr>
        <p:blipFill>
          <a:blip r:embed="rId2" cstate="print"/>
          <a:srcRect/>
          <a:stretch>
            <a:fillRect/>
          </a:stretch>
        </p:blipFill>
        <p:spPr bwMode="auto">
          <a:xfrm>
            <a:off x="1817886" y="3407370"/>
            <a:ext cx="2178050" cy="2901950"/>
          </a:xfrm>
          <a:prstGeom prst="rect">
            <a:avLst/>
          </a:prstGeom>
          <a:noFill/>
          <a:ln w="9525">
            <a:noFill/>
            <a:miter lim="800000"/>
            <a:headEnd/>
            <a:tailEnd/>
          </a:ln>
        </p:spPr>
      </p:pic>
      <p:pic>
        <p:nvPicPr>
          <p:cNvPr id="9" name="Picture 12" descr="aircraft-components"/>
          <p:cNvPicPr>
            <a:picLocks noChangeAspect="1" noChangeArrowheads="1"/>
          </p:cNvPicPr>
          <p:nvPr/>
        </p:nvPicPr>
        <p:blipFill>
          <a:blip r:embed="rId3" cstate="print"/>
          <a:srcRect/>
          <a:stretch>
            <a:fillRect/>
          </a:stretch>
        </p:blipFill>
        <p:spPr bwMode="auto">
          <a:xfrm>
            <a:off x="7092950" y="1642492"/>
            <a:ext cx="1714500" cy="1714500"/>
          </a:xfrm>
          <a:prstGeom prst="rect">
            <a:avLst/>
          </a:prstGeom>
          <a:noFill/>
          <a:ln w="9525">
            <a:noFill/>
            <a:miter lim="800000"/>
            <a:headEnd/>
            <a:tailEnd/>
          </a:ln>
        </p:spPr>
      </p:pic>
      <p:pic>
        <p:nvPicPr>
          <p:cNvPr id="10" name="Picture 14" descr="o5sc-01247e_goes-n_300x375"/>
          <p:cNvPicPr>
            <a:picLocks noChangeAspect="1" noChangeArrowheads="1"/>
          </p:cNvPicPr>
          <p:nvPr/>
        </p:nvPicPr>
        <p:blipFill>
          <a:blip r:embed="rId4" cstate="print"/>
          <a:srcRect/>
          <a:stretch>
            <a:fillRect/>
          </a:stretch>
        </p:blipFill>
        <p:spPr bwMode="auto">
          <a:xfrm>
            <a:off x="4068564" y="3407370"/>
            <a:ext cx="2292350" cy="2865438"/>
          </a:xfrm>
          <a:prstGeom prst="rect">
            <a:avLst/>
          </a:prstGeom>
          <a:noFill/>
          <a:ln w="9525">
            <a:noFill/>
            <a:miter lim="800000"/>
            <a:headEnd/>
            <a:tailEnd/>
          </a:ln>
        </p:spPr>
      </p:pic>
      <p:pic>
        <p:nvPicPr>
          <p:cNvPr id="11" name="Picture 16" descr="spacecraft-litho"/>
          <p:cNvPicPr>
            <a:picLocks noChangeAspect="1" noChangeArrowheads="1"/>
          </p:cNvPicPr>
          <p:nvPr/>
        </p:nvPicPr>
        <p:blipFill>
          <a:blip r:embed="rId5" cstate="print"/>
          <a:srcRect/>
          <a:stretch>
            <a:fillRect/>
          </a:stretch>
        </p:blipFill>
        <p:spPr bwMode="auto">
          <a:xfrm>
            <a:off x="6464622" y="3407370"/>
            <a:ext cx="2355850" cy="2881313"/>
          </a:xfrm>
          <a:prstGeom prst="rect">
            <a:avLst/>
          </a:prstGeom>
          <a:noFill/>
          <a:ln w="9525">
            <a:noFill/>
            <a:miter lim="800000"/>
            <a:headEnd/>
            <a:tailEnd/>
          </a:ln>
        </p:spPr>
      </p:pic>
      <p:sp>
        <p:nvSpPr>
          <p:cNvPr id="12" name="Başlık 3"/>
          <p:cNvSpPr>
            <a:spLocks noGrp="1"/>
          </p:cNvSpPr>
          <p:nvPr>
            <p:ph type="title"/>
          </p:nvPr>
        </p:nvSpPr>
        <p:spPr>
          <a:xfrm>
            <a:off x="179512" y="602432"/>
            <a:ext cx="8712076" cy="594320"/>
          </a:xfrm>
        </p:spPr>
        <p:txBody>
          <a:bodyPr>
            <a:normAutofit fontScale="90000"/>
          </a:bodyPr>
          <a:lstStyle/>
          <a:p>
            <a:r>
              <a:rPr lang="tr-TR" dirty="0" smtClean="0">
                <a:latin typeface="Trebuchet MS" panose="020B0603020202020204" pitchFamily="34" charset="0"/>
              </a:rPr>
              <a:t>Titanyum alaşımları-uygulamalar</a:t>
            </a:r>
            <a:endParaRPr lang="tr-TR" dirty="0">
              <a:latin typeface="Trebuchet MS" panose="020B0603020202020204" pitchFamily="34" charset="0"/>
            </a:endParaRPr>
          </a:p>
        </p:txBody>
      </p:sp>
    </p:spTree>
    <p:extLst>
      <p:ext uri="{BB962C8B-B14F-4D97-AF65-F5344CB8AC3E}">
        <p14:creationId xmlns:p14="http://schemas.microsoft.com/office/powerpoint/2010/main" val="194323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srcRect l="27944" t="34608" r="26121" b="12766"/>
          <a:stretch/>
        </p:blipFill>
        <p:spPr bwMode="auto">
          <a:xfrm>
            <a:off x="251520" y="1215839"/>
            <a:ext cx="8690216" cy="5597537"/>
          </a:xfrm>
          <a:prstGeom prst="rect">
            <a:avLst/>
          </a:prstGeom>
          <a:noFill/>
          <a:ln w="9525">
            <a:noFill/>
            <a:miter lim="800000"/>
            <a:headEnd/>
            <a:tailEnd/>
          </a:ln>
        </p:spPr>
      </p:pic>
      <p:sp>
        <p:nvSpPr>
          <p:cNvPr id="3" name="Başlık 3"/>
          <p:cNvSpPr>
            <a:spLocks noGrp="1"/>
          </p:cNvSpPr>
          <p:nvPr>
            <p:ph type="title"/>
          </p:nvPr>
        </p:nvSpPr>
        <p:spPr>
          <a:xfrm>
            <a:off x="179512" y="602432"/>
            <a:ext cx="8712076" cy="594320"/>
          </a:xfrm>
        </p:spPr>
        <p:txBody>
          <a:bodyPr>
            <a:normAutofit fontScale="90000"/>
          </a:bodyPr>
          <a:lstStyle/>
          <a:p>
            <a:r>
              <a:rPr lang="tr-TR" dirty="0" smtClean="0">
                <a:latin typeface="Trebuchet MS" panose="020B0603020202020204" pitchFamily="34" charset="0"/>
              </a:rPr>
              <a:t>Titanyum alaşımları-uygulamalar</a:t>
            </a:r>
            <a:endParaRPr lang="tr-TR" dirty="0">
              <a:latin typeface="Trebuchet MS" panose="020B0603020202020204" pitchFamily="34" charset="0"/>
            </a:endParaRPr>
          </a:p>
        </p:txBody>
      </p:sp>
    </p:spTree>
    <p:extLst>
      <p:ext uri="{BB962C8B-B14F-4D97-AF65-F5344CB8AC3E}">
        <p14:creationId xmlns:p14="http://schemas.microsoft.com/office/powerpoint/2010/main" val="3257797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9552" y="654968"/>
            <a:ext cx="7772400" cy="685800"/>
          </a:xfrm>
        </p:spPr>
        <p:txBody>
          <a:bodyPr>
            <a:normAutofit fontScale="90000"/>
          </a:bodyPr>
          <a:lstStyle/>
          <a:p>
            <a:pPr eaLnBrk="1" hangingPunct="1"/>
            <a:r>
              <a:rPr lang="tr-TR" altLang="tr-TR" dirty="0" smtClean="0">
                <a:solidFill>
                  <a:schemeClr val="accent2">
                    <a:lumMod val="50000"/>
                  </a:schemeClr>
                </a:solidFill>
                <a:latin typeface="Trebuchet MS" panose="020B0603020202020204" pitchFamily="34" charset="0"/>
              </a:rPr>
              <a:t>Titanyum</a:t>
            </a:r>
            <a:endParaRPr lang="en-US" altLang="tr-TR" dirty="0" smtClean="0">
              <a:solidFill>
                <a:schemeClr val="accent2">
                  <a:lumMod val="50000"/>
                </a:schemeClr>
              </a:solidFill>
              <a:latin typeface="Trebuchet MS" panose="020B0603020202020204" pitchFamily="34" charset="0"/>
            </a:endParaRPr>
          </a:p>
        </p:txBody>
      </p:sp>
      <p:sp>
        <p:nvSpPr>
          <p:cNvPr id="8195" name="Rectangle 3"/>
          <p:cNvSpPr>
            <a:spLocks noGrp="1" noChangeArrowheads="1"/>
          </p:cNvSpPr>
          <p:nvPr>
            <p:ph type="body" sz="half" idx="1"/>
          </p:nvPr>
        </p:nvSpPr>
        <p:spPr>
          <a:xfrm>
            <a:off x="251520" y="1435224"/>
            <a:ext cx="8856984" cy="5018112"/>
          </a:xfrm>
        </p:spPr>
        <p:txBody>
          <a:bodyPr>
            <a:noAutofit/>
          </a:bodyPr>
          <a:lstStyle/>
          <a:p>
            <a:r>
              <a:rPr lang="tr-TR" sz="2800" dirty="0" smtClean="0">
                <a:latin typeface="Trebuchet MS" panose="020B0603020202020204" pitchFamily="34" charset="0"/>
              </a:rPr>
              <a:t>480</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C’ye kadar sıcaklığa dayanım/T&gt;480</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C: oksit titanyumda çözünür ve gevrekliğe neden olur. </a:t>
            </a:r>
          </a:p>
          <a:p>
            <a:r>
              <a:rPr lang="tr-TR" altLang="tr-TR" sz="2800" dirty="0" smtClean="0">
                <a:latin typeface="Trebuchet MS" panose="020B0603020202020204" pitchFamily="34" charset="0"/>
              </a:rPr>
              <a:t>Mükemmel korozyon direnci: </a:t>
            </a:r>
            <a:r>
              <a:rPr lang="tr-TR" sz="2800" dirty="0" smtClean="0">
                <a:latin typeface="Trebuchet MS" panose="020B0603020202020204" pitchFamily="34" charset="0"/>
              </a:rPr>
              <a:t>yüzeyde çok ince koruyucu bir oksit filmi</a:t>
            </a:r>
          </a:p>
          <a:p>
            <a:r>
              <a:rPr lang="tr-TR" sz="2800" dirty="0" err="1" smtClean="0">
                <a:latin typeface="Trebuchet MS" panose="020B0603020202020204" pitchFamily="34" charset="0"/>
              </a:rPr>
              <a:t>Biyo</a:t>
            </a:r>
            <a:r>
              <a:rPr lang="tr-TR" sz="2800" dirty="0" smtClean="0">
                <a:latin typeface="Trebuchet MS" panose="020B0603020202020204" pitchFamily="34" charset="0"/>
              </a:rPr>
              <a:t> uyumlu</a:t>
            </a:r>
          </a:p>
          <a:p>
            <a:pPr>
              <a:spcBef>
                <a:spcPts val="0"/>
              </a:spcBef>
            </a:pPr>
            <a:r>
              <a:rPr lang="tr-TR" sz="2800" dirty="0" smtClean="0">
                <a:latin typeface="Trebuchet MS" panose="020B0603020202020204" pitchFamily="34" charset="0"/>
              </a:rPr>
              <a:t>asit ve alkalilere Al, Fe ve Mg’dan daha dayanıklı</a:t>
            </a:r>
            <a:endParaRPr lang="en-US" altLang="tr-TR" sz="2800" dirty="0" smtClean="0">
              <a:latin typeface="Trebuchet MS" panose="020B0603020202020204" pitchFamily="34" charset="0"/>
            </a:endParaRPr>
          </a:p>
          <a:p>
            <a:pPr eaLnBrk="1" hangingPunct="1">
              <a:spcBef>
                <a:spcPts val="0"/>
              </a:spcBef>
            </a:pPr>
            <a:r>
              <a:rPr lang="tr-TR" altLang="tr-TR" sz="2800" dirty="0" smtClean="0">
                <a:latin typeface="Trebuchet MS" panose="020B0603020202020204" pitchFamily="34" charset="0"/>
              </a:rPr>
              <a:t>Mükemmel yüksek sıcaklık özellikleri</a:t>
            </a:r>
            <a:endParaRPr lang="en-US" altLang="tr-TR" sz="2800" dirty="0" smtClean="0">
              <a:latin typeface="Trebuchet MS" panose="020B0603020202020204" pitchFamily="34" charset="0"/>
            </a:endParaRPr>
          </a:p>
          <a:p>
            <a:pPr lvl="0">
              <a:spcBef>
                <a:spcPts val="0"/>
              </a:spcBef>
            </a:pPr>
            <a:r>
              <a:rPr lang="tr-TR" sz="2800" dirty="0" smtClean="0">
                <a:latin typeface="Trebuchet MS" pitchFamily="34" charset="0"/>
              </a:rPr>
              <a:t>Yüksek sürünme direnci</a:t>
            </a:r>
          </a:p>
          <a:p>
            <a:pPr eaLnBrk="1" hangingPunct="1">
              <a:spcBef>
                <a:spcPts val="0"/>
              </a:spcBef>
            </a:pPr>
            <a:r>
              <a:rPr lang="tr-TR" altLang="tr-TR" sz="2800" dirty="0" smtClean="0">
                <a:latin typeface="Trebuchet MS" panose="020B0603020202020204" pitchFamily="34" charset="0"/>
              </a:rPr>
              <a:t>Şok/darbe direnci</a:t>
            </a:r>
            <a:endParaRPr lang="en-US" altLang="tr-TR" sz="2800" dirty="0" smtClean="0">
              <a:latin typeface="Trebuchet MS" panose="020B0603020202020204" pitchFamily="34" charset="0"/>
            </a:endParaRPr>
          </a:p>
          <a:p>
            <a:pPr>
              <a:spcBef>
                <a:spcPts val="0"/>
              </a:spcBef>
            </a:pPr>
            <a:r>
              <a:rPr lang="tr-TR" altLang="tr-TR" sz="2800" dirty="0" smtClean="0">
                <a:latin typeface="Trebuchet MS" panose="020B0603020202020204" pitchFamily="34" charset="0"/>
              </a:rPr>
              <a:t>Düşük ısıl genleşme</a:t>
            </a:r>
            <a:endParaRPr lang="en-US" altLang="tr-TR" sz="2800" dirty="0" smtClean="0">
              <a:latin typeface="Trebuchet MS" panose="020B0603020202020204" pitchFamily="34" charset="0"/>
            </a:endParaRPr>
          </a:p>
          <a:p>
            <a:pPr eaLnBrk="1" hangingPunct="1">
              <a:spcBef>
                <a:spcPts val="0"/>
              </a:spcBef>
            </a:pPr>
            <a:r>
              <a:rPr lang="tr-TR" altLang="tr-TR" sz="2800" dirty="0" err="1" smtClean="0">
                <a:latin typeface="Trebuchet MS" panose="020B0603020202020204" pitchFamily="34" charset="0"/>
              </a:rPr>
              <a:t>Toksik</a:t>
            </a:r>
            <a:r>
              <a:rPr lang="tr-TR" altLang="tr-TR" sz="2800" dirty="0" smtClean="0">
                <a:latin typeface="Trebuchet MS" panose="020B0603020202020204" pitchFamily="34" charset="0"/>
              </a:rPr>
              <a:t> değil</a:t>
            </a:r>
          </a:p>
        </p:txBody>
      </p:sp>
    </p:spTree>
    <p:extLst>
      <p:ext uri="{BB962C8B-B14F-4D97-AF65-F5344CB8AC3E}">
        <p14:creationId xmlns:p14="http://schemas.microsoft.com/office/powerpoint/2010/main" val="10699797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ChangeArrowheads="1"/>
          </p:cNvSpPr>
          <p:nvPr/>
        </p:nvSpPr>
        <p:spPr bwMode="auto">
          <a:xfrm>
            <a:off x="323528" y="1556792"/>
            <a:ext cx="8568951"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ts val="1200"/>
              </a:spcAft>
              <a:buClr>
                <a:schemeClr val="bg2">
                  <a:lumMod val="50000"/>
                </a:schemeClr>
              </a:buClr>
              <a:buSzTx/>
              <a:buFont typeface="Trebuchet MS" panose="020B0603020202020204" pitchFamily="34" charset="0"/>
              <a:buChar char="●"/>
              <a:tabLst/>
            </a:pPr>
            <a:r>
              <a:rPr kumimoji="0" lang="tr-TR" sz="2800" b="0" i="0" u="none" strike="noStrike" cap="none" normalizeH="0" baseline="0" dirty="0" smtClean="0">
                <a:ln>
                  <a:noFill/>
                </a:ln>
                <a:solidFill>
                  <a:schemeClr val="tx1"/>
                </a:solidFill>
                <a:effectLst/>
                <a:latin typeface="Trebuchet MS" pitchFamily="34" charset="0"/>
                <a:cs typeface="Arial" pitchFamily="34" charset="0"/>
              </a:rPr>
              <a:t>Kimyasal ve petrokimyasal</a:t>
            </a:r>
            <a:r>
              <a:rPr kumimoji="0" lang="tr-TR" sz="2800" b="0" i="0" u="none" strike="noStrike" cap="none" normalizeH="0" dirty="0" smtClean="0">
                <a:ln>
                  <a:noFill/>
                </a:ln>
                <a:solidFill>
                  <a:schemeClr val="tx1"/>
                </a:solidFill>
                <a:effectLst/>
                <a:latin typeface="Trebuchet MS" pitchFamily="34" charset="0"/>
                <a:cs typeface="Arial" pitchFamily="34" charset="0"/>
              </a:rPr>
              <a:t> üretim tesislerinde ısı değiştiriciler, tanklar, proses donanımları, vana uygulamalarında korozyona yüksek direnci nedeniyle kaynak yapılmış titanyum borular kullanılır.</a:t>
            </a:r>
            <a:endParaRPr kumimoji="0" lang="tr-TR" sz="2800" b="0" i="0" u="none" strike="noStrike" cap="none" normalizeH="0" baseline="0" dirty="0" smtClean="0">
              <a:ln>
                <a:noFill/>
              </a:ln>
              <a:solidFill>
                <a:schemeClr val="tx1"/>
              </a:solidFill>
              <a:effectLst/>
              <a:latin typeface="Trebuchet MS" pitchFamily="34" charset="0"/>
              <a:cs typeface="Arial" pitchFamily="34" charset="0"/>
            </a:endParaRPr>
          </a:p>
          <a:p>
            <a:pPr marL="457200" marR="0" lvl="0" indent="-457200" algn="l" defTabSz="914400" rtl="0" eaLnBrk="1" fontAlgn="base" latinLnBrk="0" hangingPunct="1">
              <a:lnSpc>
                <a:spcPct val="100000"/>
              </a:lnSpc>
              <a:spcBef>
                <a:spcPct val="0"/>
              </a:spcBef>
              <a:spcAft>
                <a:spcPts val="1200"/>
              </a:spcAft>
              <a:buClr>
                <a:schemeClr val="bg2">
                  <a:lumMod val="50000"/>
                </a:schemeClr>
              </a:buClr>
              <a:buSzTx/>
              <a:buFont typeface="Trebuchet MS" panose="020B0603020202020204" pitchFamily="34" charset="0"/>
              <a:buChar char="●"/>
              <a:tabLst/>
            </a:pPr>
            <a:r>
              <a:rPr lang="tr-TR" sz="2800" dirty="0" smtClean="0">
                <a:latin typeface="Trebuchet MS" pitchFamily="34" charset="0"/>
                <a:cs typeface="Arial" pitchFamily="34" charset="0"/>
              </a:rPr>
              <a:t>Nikel </a:t>
            </a:r>
            <a:r>
              <a:rPr lang="tr-TR" sz="2800" dirty="0" err="1" smtClean="0">
                <a:latin typeface="Trebuchet MS" pitchFamily="34" charset="0"/>
                <a:cs typeface="Arial" pitchFamily="34" charset="0"/>
              </a:rPr>
              <a:t>hidrometalurji</a:t>
            </a:r>
            <a:r>
              <a:rPr lang="tr-TR" sz="2800" dirty="0" smtClean="0">
                <a:latin typeface="Trebuchet MS" pitchFamily="34" charset="0"/>
                <a:cs typeface="Arial" pitchFamily="34" charset="0"/>
              </a:rPr>
              <a:t> tesislerinde yüksek mukavemetleri nedeniyle tercih edilirler.</a:t>
            </a:r>
          </a:p>
          <a:p>
            <a:pPr marL="457200" marR="0" lvl="0" indent="-457200" algn="l" defTabSz="914400" rtl="0" eaLnBrk="1" fontAlgn="base" latinLnBrk="0" hangingPunct="1">
              <a:lnSpc>
                <a:spcPct val="100000"/>
              </a:lnSpc>
              <a:spcBef>
                <a:spcPct val="0"/>
              </a:spcBef>
              <a:spcAft>
                <a:spcPts val="1200"/>
              </a:spcAft>
              <a:buClr>
                <a:schemeClr val="bg2">
                  <a:lumMod val="50000"/>
                </a:schemeClr>
              </a:buClr>
              <a:buSzTx/>
              <a:buFont typeface="Trebuchet MS" panose="020B0603020202020204" pitchFamily="34" charset="0"/>
              <a:buChar char="●"/>
              <a:tabLst/>
            </a:pPr>
            <a:r>
              <a:rPr lang="tr-TR" sz="2800" dirty="0" smtClean="0">
                <a:latin typeface="Trebuchet MS" pitchFamily="34" charset="0"/>
                <a:cs typeface="Arial" pitchFamily="34" charset="0"/>
              </a:rPr>
              <a:t>Kağıt sanayinde </a:t>
            </a:r>
            <a:r>
              <a:rPr lang="tr-TR" sz="2800" dirty="0" err="1" smtClean="0">
                <a:latin typeface="Trebuchet MS" pitchFamily="34" charset="0"/>
                <a:cs typeface="Arial" pitchFamily="34" charset="0"/>
              </a:rPr>
              <a:t>sodyumhipoklorit</a:t>
            </a:r>
            <a:r>
              <a:rPr lang="tr-TR" sz="2800" dirty="0" smtClean="0">
                <a:latin typeface="Trebuchet MS" pitchFamily="34" charset="0"/>
                <a:cs typeface="Arial" pitchFamily="34" charset="0"/>
              </a:rPr>
              <a:t> ve ağartmada ıslak klor gazına maruz kalan tüm donanımlarda titanyum alaşımları kullanılır.</a:t>
            </a:r>
            <a:endParaRPr kumimoji="0" lang="tr-TR" sz="2800" b="0" i="0" u="none" strike="noStrike" cap="none" normalizeH="0" baseline="0" dirty="0" smtClean="0">
              <a:ln>
                <a:noFill/>
              </a:ln>
              <a:solidFill>
                <a:schemeClr val="tx1"/>
              </a:solidFill>
              <a:effectLst/>
              <a:latin typeface="Trebuchet MS" pitchFamily="34" charset="0"/>
              <a:cs typeface="Arial" pitchFamily="34" charset="0"/>
            </a:endParaRPr>
          </a:p>
        </p:txBody>
      </p:sp>
      <p:sp>
        <p:nvSpPr>
          <p:cNvPr id="3" name="Başlık 3"/>
          <p:cNvSpPr>
            <a:spLocks noGrp="1"/>
          </p:cNvSpPr>
          <p:nvPr>
            <p:ph type="title"/>
          </p:nvPr>
        </p:nvSpPr>
        <p:spPr>
          <a:xfrm>
            <a:off x="395536" y="746448"/>
            <a:ext cx="7344816" cy="594320"/>
          </a:xfrm>
        </p:spPr>
        <p:txBody>
          <a:bodyPr>
            <a:normAutofit fontScale="90000"/>
          </a:bodyPr>
          <a:lstStyle/>
          <a:p>
            <a:r>
              <a:rPr lang="tr-TR" dirty="0" smtClean="0">
                <a:latin typeface="Trebuchet MS" panose="020B0603020202020204" pitchFamily="34" charset="0"/>
              </a:rPr>
              <a:t>Endüstriyel uygulamalar</a:t>
            </a:r>
            <a:endParaRPr lang="tr-TR" dirty="0">
              <a:latin typeface="Trebuchet MS" panose="020B0603020202020204" pitchFamily="34" charset="0"/>
            </a:endParaRPr>
          </a:p>
        </p:txBody>
      </p:sp>
    </p:spTree>
    <p:extLst>
      <p:ext uri="{BB962C8B-B14F-4D97-AF65-F5344CB8AC3E}">
        <p14:creationId xmlns:p14="http://schemas.microsoft.com/office/powerpoint/2010/main" val="30668486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Bhadeshia\My Documents\Teaching\C9\New Folder\Titanium-elbow[1].jpeg"/>
          <p:cNvPicPr>
            <a:picLocks noChangeAspect="1" noChangeArrowheads="1"/>
          </p:cNvPicPr>
          <p:nvPr/>
        </p:nvPicPr>
        <p:blipFill>
          <a:blip r:embed="rId2" cstate="print"/>
          <a:srcRect/>
          <a:stretch>
            <a:fillRect/>
          </a:stretch>
        </p:blipFill>
        <p:spPr bwMode="auto">
          <a:xfrm>
            <a:off x="668727" y="1368168"/>
            <a:ext cx="4343400" cy="3354388"/>
          </a:xfrm>
          <a:prstGeom prst="rect">
            <a:avLst/>
          </a:prstGeom>
          <a:noFill/>
        </p:spPr>
      </p:pic>
      <p:pic>
        <p:nvPicPr>
          <p:cNvPr id="19459" name="Picture 3" descr="C:\Documents and Settings\Bhadeshia\My Documents\Teaching\C9\New Folder\Titanium-exchanger[1].jpeg"/>
          <p:cNvPicPr>
            <a:picLocks noChangeAspect="1" noChangeArrowheads="1"/>
          </p:cNvPicPr>
          <p:nvPr/>
        </p:nvPicPr>
        <p:blipFill rotWithShape="1">
          <a:blip r:embed="rId3" cstate="print"/>
          <a:srcRect t="12031"/>
          <a:stretch/>
        </p:blipFill>
        <p:spPr bwMode="auto">
          <a:xfrm>
            <a:off x="5029200" y="1368167"/>
            <a:ext cx="3741738" cy="2540257"/>
          </a:xfrm>
          <a:prstGeom prst="rect">
            <a:avLst/>
          </a:prstGeom>
          <a:noFill/>
        </p:spPr>
      </p:pic>
      <p:sp>
        <p:nvSpPr>
          <p:cNvPr id="19461" name="Text Box 5"/>
          <p:cNvSpPr txBox="1">
            <a:spLocks noChangeArrowheads="1"/>
          </p:cNvSpPr>
          <p:nvPr/>
        </p:nvSpPr>
        <p:spPr bwMode="auto">
          <a:xfrm>
            <a:off x="395536" y="4725144"/>
            <a:ext cx="4428728" cy="523220"/>
          </a:xfrm>
          <a:prstGeom prst="rect">
            <a:avLst/>
          </a:prstGeom>
          <a:noFill/>
          <a:ln w="9525">
            <a:noFill/>
            <a:miter lim="800000"/>
            <a:headEnd/>
            <a:tailEnd/>
          </a:ln>
          <a:effectLst/>
        </p:spPr>
        <p:txBody>
          <a:bodyPr wrap="square">
            <a:spAutoFit/>
          </a:bodyPr>
          <a:lstStyle/>
          <a:p>
            <a:pPr algn="r"/>
            <a:r>
              <a:rPr lang="en-GB" altLang="en-GB" sz="2800" dirty="0">
                <a:latin typeface="Trebuchet MS" panose="020B0603020202020204" pitchFamily="34" charset="0"/>
              </a:rPr>
              <a:t>titanium heat-exchangers</a:t>
            </a:r>
          </a:p>
        </p:txBody>
      </p:sp>
      <p:pic>
        <p:nvPicPr>
          <p:cNvPr id="19462" name="Picture 6" descr="C:\Documents and Settings\Bhadeshia\My Documents\Teaching\C9\New Folder\Titanium-tube-weld[1].jpeg"/>
          <p:cNvPicPr>
            <a:picLocks noChangeAspect="1" noChangeArrowheads="1"/>
          </p:cNvPicPr>
          <p:nvPr/>
        </p:nvPicPr>
        <p:blipFill>
          <a:blip r:embed="rId4" cstate="print"/>
          <a:srcRect/>
          <a:stretch>
            <a:fillRect/>
          </a:stretch>
        </p:blipFill>
        <p:spPr bwMode="auto">
          <a:xfrm>
            <a:off x="5029200" y="3697141"/>
            <a:ext cx="3741738" cy="2934855"/>
          </a:xfrm>
          <a:prstGeom prst="rect">
            <a:avLst/>
          </a:prstGeom>
          <a:noFill/>
          <a:ln w="57150">
            <a:solidFill>
              <a:schemeClr val="bg1"/>
            </a:solidFill>
          </a:ln>
        </p:spPr>
      </p:pic>
      <p:sp>
        <p:nvSpPr>
          <p:cNvPr id="7" name="Başlık 3"/>
          <p:cNvSpPr txBox="1">
            <a:spLocks/>
          </p:cNvSpPr>
          <p:nvPr/>
        </p:nvSpPr>
        <p:spPr>
          <a:xfrm>
            <a:off x="179512" y="602432"/>
            <a:ext cx="8712076" cy="59432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tr-TR" sz="4400" dirty="0" smtClean="0">
                <a:latin typeface="Trebuchet MS" panose="020B0603020202020204" pitchFamily="34" charset="0"/>
              </a:rPr>
              <a:t>Titanyum alaşımları-uygulamalar</a:t>
            </a:r>
            <a:endParaRPr lang="tr-TR" sz="4400" dirty="0">
              <a:latin typeface="Trebuchet MS" panose="020B0603020202020204" pitchFamily="34" charset="0"/>
            </a:endParaRPr>
          </a:p>
        </p:txBody>
      </p:sp>
    </p:spTree>
    <p:extLst>
      <p:ext uri="{BB962C8B-B14F-4D97-AF65-F5344CB8AC3E}">
        <p14:creationId xmlns:p14="http://schemas.microsoft.com/office/powerpoint/2010/main" val="6435281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23528" y="4941168"/>
            <a:ext cx="2952328" cy="923330"/>
          </a:xfrm>
          <a:prstGeom prst="rect">
            <a:avLst/>
          </a:prstGeom>
        </p:spPr>
        <p:txBody>
          <a:bodyPr wrap="square">
            <a:spAutoFit/>
          </a:bodyPr>
          <a:lstStyle/>
          <a:p>
            <a:r>
              <a:rPr lang="en-US" dirty="0" smtClean="0"/>
              <a:t>The world-famous Guggenheim museum there is now 15 years old.</a:t>
            </a:r>
            <a:endParaRPr lang="tr-TR" dirty="0"/>
          </a:p>
        </p:txBody>
      </p:sp>
      <p:sp>
        <p:nvSpPr>
          <p:cNvPr id="4" name="3 Dikdörtgen"/>
          <p:cNvSpPr/>
          <p:nvPr/>
        </p:nvSpPr>
        <p:spPr>
          <a:xfrm>
            <a:off x="5150622" y="1666528"/>
            <a:ext cx="3412886" cy="1477328"/>
          </a:xfrm>
          <a:prstGeom prst="rect">
            <a:avLst/>
          </a:prstGeom>
        </p:spPr>
        <p:txBody>
          <a:bodyPr wrap="square">
            <a:spAutoFit/>
          </a:bodyPr>
          <a:lstStyle/>
          <a:p>
            <a:r>
              <a:rPr lang="en-US" dirty="0" smtClean="0"/>
              <a:t>Resembling a huge titanium-plated fantasy ship moored on the edge of the </a:t>
            </a:r>
            <a:r>
              <a:rPr lang="en-US" dirty="0" err="1" smtClean="0"/>
              <a:t>Nervion</a:t>
            </a:r>
            <a:r>
              <a:rPr lang="en-US" dirty="0" smtClean="0"/>
              <a:t> River, it has become the unlikely symbol of this northern Spanish city.</a:t>
            </a:r>
            <a:endParaRPr lang="en-US" dirty="0"/>
          </a:p>
        </p:txBody>
      </p:sp>
      <p:pic>
        <p:nvPicPr>
          <p:cNvPr id="21506" name="Picture 2" descr="ARCHIV - Das Guggenheim-Museum in Bilbao (Archivfoto vom 13.10.2007). Das Guggenheim-Museum in Bilbao galt bislang als ein beispielloser Erfolg. Elf Jahre nach der Eröffnung der Pinakothek werfen jedoch Finanzskandale einen Schleier auf den Glanz des Museums. Foto: Alfredo Aldai (zu dpa-Korr: Finanzskandale werfen Schatten auf Guggenheim-Museum in Bilbao vom 28.12.2008) +++(c) dpa - Bildfunk+++&#10;pixel">
            <a:hlinkClick r:id=""/>
          </p:cNvPr>
          <p:cNvPicPr>
            <a:picLocks noChangeAspect="1" noChangeArrowheads="1"/>
          </p:cNvPicPr>
          <p:nvPr/>
        </p:nvPicPr>
        <p:blipFill>
          <a:blip r:embed="rId2" cstate="print"/>
          <a:srcRect/>
          <a:stretch>
            <a:fillRect/>
          </a:stretch>
        </p:blipFill>
        <p:spPr bwMode="auto">
          <a:xfrm>
            <a:off x="3491880" y="3205652"/>
            <a:ext cx="5501118" cy="3096344"/>
          </a:xfrm>
          <a:prstGeom prst="rect">
            <a:avLst/>
          </a:prstGeom>
          <a:noFill/>
        </p:spPr>
      </p:pic>
      <p:pic>
        <p:nvPicPr>
          <p:cNvPr id="21510" name="Picture 6" descr="http://www.tour-time.net/wp-content/uploads/2012/10/guggenheimbilbao.jpg"/>
          <p:cNvPicPr>
            <a:picLocks noChangeAspect="1" noChangeArrowheads="1"/>
          </p:cNvPicPr>
          <p:nvPr/>
        </p:nvPicPr>
        <p:blipFill>
          <a:blip r:embed="rId3" cstate="print"/>
          <a:srcRect/>
          <a:stretch>
            <a:fillRect/>
          </a:stretch>
        </p:blipFill>
        <p:spPr bwMode="auto">
          <a:xfrm>
            <a:off x="323528" y="1666528"/>
            <a:ext cx="4608512" cy="3069269"/>
          </a:xfrm>
          <a:prstGeom prst="rect">
            <a:avLst/>
          </a:prstGeom>
          <a:noFill/>
          <a:ln w="57150">
            <a:solidFill>
              <a:schemeClr val="bg1"/>
            </a:solidFill>
          </a:ln>
        </p:spPr>
      </p:pic>
      <p:sp>
        <p:nvSpPr>
          <p:cNvPr id="6" name="Rectangle 2"/>
          <p:cNvSpPr>
            <a:spLocks noGrp="1" noChangeArrowheads="1"/>
          </p:cNvSpPr>
          <p:nvPr>
            <p:ph type="title"/>
          </p:nvPr>
        </p:nvSpPr>
        <p:spPr>
          <a:xfrm>
            <a:off x="467544" y="609600"/>
            <a:ext cx="7772400" cy="838200"/>
          </a:xfrm>
        </p:spPr>
        <p:txBody>
          <a:bodyPr>
            <a:noAutofit/>
          </a:bodyPr>
          <a:lstStyle/>
          <a:p>
            <a:pPr eaLnBrk="1" hangingPunct="1"/>
            <a:r>
              <a:rPr lang="tr-TR" altLang="tr-TR" sz="5400" dirty="0" smtClean="0">
                <a:solidFill>
                  <a:schemeClr val="accent2">
                    <a:lumMod val="50000"/>
                  </a:schemeClr>
                </a:solidFill>
              </a:rPr>
              <a:t>Mimari uygulamalar</a:t>
            </a:r>
            <a:endParaRPr lang="en-US" altLang="tr-TR" sz="5400" dirty="0" smtClean="0">
              <a:solidFill>
                <a:schemeClr val="accent2">
                  <a:lumMod val="50000"/>
                </a:schemeClr>
              </a:solidFill>
            </a:endParaRPr>
          </a:p>
        </p:txBody>
      </p:sp>
    </p:spTree>
    <p:extLst>
      <p:ext uri="{BB962C8B-B14F-4D97-AF65-F5344CB8AC3E}">
        <p14:creationId xmlns:p14="http://schemas.microsoft.com/office/powerpoint/2010/main" val="29518441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Monument to Yuri Gagarin, Moscow"/>
          <p:cNvPicPr>
            <a:picLocks noChangeAspect="1" noChangeArrowheads="1"/>
          </p:cNvPicPr>
          <p:nvPr/>
        </p:nvPicPr>
        <p:blipFill>
          <a:blip r:embed="rId2" cstate="print"/>
          <a:srcRect/>
          <a:stretch>
            <a:fillRect/>
          </a:stretch>
        </p:blipFill>
        <p:spPr bwMode="auto">
          <a:xfrm>
            <a:off x="2045453" y="1628801"/>
            <a:ext cx="3246627" cy="4882146"/>
          </a:xfrm>
          <a:prstGeom prst="rect">
            <a:avLst/>
          </a:prstGeom>
          <a:noFill/>
        </p:spPr>
      </p:pic>
      <p:pic>
        <p:nvPicPr>
          <p:cNvPr id="124930" name="Picture 2" descr="Gagarin monument in Moscow"/>
          <p:cNvPicPr>
            <a:picLocks noChangeAspect="1" noChangeArrowheads="1"/>
          </p:cNvPicPr>
          <p:nvPr/>
        </p:nvPicPr>
        <p:blipFill rotWithShape="1">
          <a:blip r:embed="rId3" cstate="print"/>
          <a:srcRect l="22000" t="30691" r="14000" b="4974"/>
          <a:stretch/>
        </p:blipFill>
        <p:spPr bwMode="auto">
          <a:xfrm>
            <a:off x="5436096" y="1628800"/>
            <a:ext cx="3240360" cy="4882146"/>
          </a:xfrm>
          <a:prstGeom prst="rect">
            <a:avLst/>
          </a:prstGeom>
          <a:noFill/>
        </p:spPr>
      </p:pic>
      <p:sp>
        <p:nvSpPr>
          <p:cNvPr id="4" name="Rectangle 2"/>
          <p:cNvSpPr>
            <a:spLocks noGrp="1" noChangeArrowheads="1"/>
          </p:cNvSpPr>
          <p:nvPr>
            <p:ph type="title"/>
          </p:nvPr>
        </p:nvSpPr>
        <p:spPr>
          <a:xfrm>
            <a:off x="467544" y="609600"/>
            <a:ext cx="7772400" cy="838200"/>
          </a:xfrm>
        </p:spPr>
        <p:txBody>
          <a:bodyPr>
            <a:noAutofit/>
          </a:bodyPr>
          <a:lstStyle/>
          <a:p>
            <a:pPr eaLnBrk="1" hangingPunct="1"/>
            <a:r>
              <a:rPr lang="tr-TR" altLang="tr-TR" sz="5400" dirty="0" smtClean="0">
                <a:solidFill>
                  <a:schemeClr val="accent2">
                    <a:lumMod val="50000"/>
                  </a:schemeClr>
                </a:solidFill>
              </a:rPr>
              <a:t>Mimari uygulamalar</a:t>
            </a:r>
            <a:endParaRPr lang="en-US" altLang="tr-TR" sz="5400" dirty="0" smtClean="0">
              <a:solidFill>
                <a:schemeClr val="accent2">
                  <a:lumMod val="50000"/>
                </a:schemeClr>
              </a:solidFill>
            </a:endParaRPr>
          </a:p>
        </p:txBody>
      </p:sp>
    </p:spTree>
    <p:extLst>
      <p:ext uri="{BB962C8B-B14F-4D97-AF65-F5344CB8AC3E}">
        <p14:creationId xmlns:p14="http://schemas.microsoft.com/office/powerpoint/2010/main" val="11892050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ChangeArrowheads="1"/>
          </p:cNvSpPr>
          <p:nvPr/>
        </p:nvSpPr>
        <p:spPr bwMode="auto">
          <a:xfrm>
            <a:off x="395536" y="1599178"/>
            <a:ext cx="853244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ts val="1200"/>
              </a:spcAft>
              <a:buClr>
                <a:schemeClr val="bg2">
                  <a:lumMod val="50000"/>
                </a:schemeClr>
              </a:buClr>
              <a:buSzTx/>
              <a:buFont typeface="Trebuchet MS" panose="020B0603020202020204" pitchFamily="34" charset="0"/>
              <a:buChar char="●"/>
              <a:tabLst/>
            </a:pPr>
            <a:r>
              <a:rPr kumimoji="0" lang="tr-TR" sz="2800" b="0" i="0" u="none" strike="noStrike" cap="none" normalizeH="0" baseline="0" dirty="0" smtClean="0">
                <a:ln>
                  <a:noFill/>
                </a:ln>
                <a:solidFill>
                  <a:schemeClr val="tx1"/>
                </a:solidFill>
                <a:effectLst/>
                <a:latin typeface="Trebuchet MS" panose="020B0603020202020204" pitchFamily="34" charset="0"/>
                <a:cs typeface="Arial" pitchFamily="34" charset="0"/>
              </a:rPr>
              <a:t>Titanyum alaşımları hafifliğin </a:t>
            </a:r>
            <a:r>
              <a:rPr kumimoji="0" lang="tr-TR" sz="2800" b="0" i="0" u="none" strike="noStrike" cap="none" normalizeH="0" baseline="0" dirty="0" err="1" smtClean="0">
                <a:ln>
                  <a:noFill/>
                </a:ln>
                <a:solidFill>
                  <a:schemeClr val="tx1"/>
                </a:solidFill>
                <a:effectLst/>
                <a:latin typeface="Trebuchet MS" panose="020B0603020202020204" pitchFamily="34" charset="0"/>
                <a:cs typeface="Arial" pitchFamily="34" charset="0"/>
              </a:rPr>
              <a:t>vaz</a:t>
            </a:r>
            <a:r>
              <a:rPr kumimoji="0" lang="tr-TR" sz="2800" b="0" i="0" u="none" strike="noStrike" cap="none" normalizeH="0" baseline="0" dirty="0" smtClean="0">
                <a:ln>
                  <a:noFill/>
                </a:ln>
                <a:solidFill>
                  <a:schemeClr val="tx1"/>
                </a:solidFill>
                <a:effectLst/>
                <a:latin typeface="Trebuchet MS" panose="020B0603020202020204" pitchFamily="34" charset="0"/>
                <a:cs typeface="Arial" pitchFamily="34" charset="0"/>
              </a:rPr>
              <a:t> geçilmez olduğu yarış</a:t>
            </a:r>
            <a:r>
              <a:rPr kumimoji="0" lang="tr-TR" sz="2800" b="0" i="0" u="none" strike="noStrike" cap="none" normalizeH="0" dirty="0" smtClean="0">
                <a:ln>
                  <a:noFill/>
                </a:ln>
                <a:solidFill>
                  <a:schemeClr val="tx1"/>
                </a:solidFill>
                <a:effectLst/>
                <a:latin typeface="Trebuchet MS" panose="020B0603020202020204" pitchFamily="34" charset="0"/>
                <a:cs typeface="Arial" pitchFamily="34" charset="0"/>
              </a:rPr>
              <a:t> otoları ve </a:t>
            </a:r>
            <a:r>
              <a:rPr kumimoji="0" lang="tr-TR" sz="2800" b="0" i="0" u="none" strike="noStrike" cap="none" normalizeH="0" dirty="0" err="1" smtClean="0">
                <a:ln>
                  <a:noFill/>
                </a:ln>
                <a:solidFill>
                  <a:schemeClr val="tx1"/>
                </a:solidFill>
                <a:effectLst/>
                <a:latin typeface="Trebuchet MS" panose="020B0603020202020204" pitchFamily="34" charset="0"/>
                <a:cs typeface="Arial" pitchFamily="34" charset="0"/>
              </a:rPr>
              <a:t>motorsikletlerinde</a:t>
            </a:r>
            <a:r>
              <a:rPr kumimoji="0" lang="tr-TR" sz="2800" b="0" i="0" u="none" strike="noStrike" cap="none" normalizeH="0" dirty="0" smtClean="0">
                <a:ln>
                  <a:noFill/>
                </a:ln>
                <a:solidFill>
                  <a:schemeClr val="tx1"/>
                </a:solidFill>
                <a:effectLst/>
                <a:latin typeface="Trebuchet MS" panose="020B0603020202020204" pitchFamily="34" charset="0"/>
                <a:cs typeface="Arial" pitchFamily="34" charset="0"/>
              </a:rPr>
              <a:t> kullanılırlar. Binek otolarında kullanımı yüksek fiyatı nedeni ile çok sınırlıdır.</a:t>
            </a:r>
          </a:p>
          <a:p>
            <a:pPr marL="457200" marR="0" lvl="0" indent="-457200" algn="l" defTabSz="914400" rtl="0" eaLnBrk="0" fontAlgn="base" latinLnBrk="0" hangingPunct="0">
              <a:lnSpc>
                <a:spcPct val="100000"/>
              </a:lnSpc>
              <a:spcBef>
                <a:spcPct val="0"/>
              </a:spcBef>
              <a:spcAft>
                <a:spcPts val="1200"/>
              </a:spcAft>
              <a:buClr>
                <a:schemeClr val="bg2">
                  <a:lumMod val="50000"/>
                </a:schemeClr>
              </a:buClr>
              <a:buSzTx/>
              <a:buFont typeface="Trebuchet MS" panose="020B0603020202020204" pitchFamily="34" charset="0"/>
              <a:buChar char="●"/>
              <a:tabLst/>
            </a:pPr>
            <a:r>
              <a:rPr kumimoji="0" lang="tr-TR" sz="2800" b="0" i="0" u="none" strike="noStrike" cap="none" normalizeH="0" baseline="0" dirty="0" smtClean="0">
                <a:ln>
                  <a:noFill/>
                </a:ln>
                <a:solidFill>
                  <a:schemeClr val="tx1"/>
                </a:solidFill>
                <a:effectLst/>
                <a:latin typeface="Trebuchet MS" panose="020B0603020202020204" pitchFamily="34" charset="0"/>
                <a:cs typeface="Arial" pitchFamily="34" charset="0"/>
              </a:rPr>
              <a:t>Tenis raketi, golf sopası, bisiklet profillerinde, dağcılık malzemeleri</a:t>
            </a:r>
            <a:r>
              <a:rPr kumimoji="0" lang="tr-TR" sz="2800" b="0" i="0" u="none" strike="noStrike" cap="none" normalizeH="0" dirty="0" smtClean="0">
                <a:ln>
                  <a:noFill/>
                </a:ln>
                <a:solidFill>
                  <a:schemeClr val="tx1"/>
                </a:solidFill>
                <a:effectLst/>
                <a:latin typeface="Trebuchet MS" panose="020B0603020202020204" pitchFamily="34" charset="0"/>
                <a:cs typeface="Arial" pitchFamily="34" charset="0"/>
              </a:rPr>
              <a:t> ve araç-gereçlerinde</a:t>
            </a:r>
            <a:r>
              <a:rPr kumimoji="0" lang="tr-TR" sz="2800" b="0" i="0" u="none" strike="noStrike" cap="none" normalizeH="0" baseline="0" dirty="0" smtClean="0">
                <a:ln>
                  <a:noFill/>
                </a:ln>
                <a:solidFill>
                  <a:schemeClr val="tx1"/>
                </a:solidFill>
                <a:effectLst/>
                <a:latin typeface="Trebuchet MS" panose="020B0603020202020204" pitchFamily="34" charset="0"/>
                <a:cs typeface="Arial" pitchFamily="34" charset="0"/>
              </a:rPr>
              <a:t> yaygın olarak kullanılır.</a:t>
            </a:r>
          </a:p>
          <a:p>
            <a:pPr marL="457200" marR="0" lvl="0" indent="-457200" algn="l" defTabSz="914400" rtl="0" eaLnBrk="0" fontAlgn="base" latinLnBrk="0" hangingPunct="0">
              <a:lnSpc>
                <a:spcPct val="100000"/>
              </a:lnSpc>
              <a:spcBef>
                <a:spcPct val="0"/>
              </a:spcBef>
              <a:spcAft>
                <a:spcPts val="1200"/>
              </a:spcAft>
              <a:buClr>
                <a:schemeClr val="bg2">
                  <a:lumMod val="50000"/>
                </a:schemeClr>
              </a:buClr>
              <a:buSzTx/>
              <a:buFont typeface="Trebuchet MS" panose="020B0603020202020204" pitchFamily="34" charset="0"/>
              <a:buChar char="●"/>
              <a:tabLst/>
            </a:pPr>
            <a:r>
              <a:rPr lang="tr-TR" sz="2800" dirty="0" smtClean="0">
                <a:latin typeface="Trebuchet MS" panose="020B0603020202020204" pitchFamily="34" charset="0"/>
                <a:cs typeface="Arial" pitchFamily="34" charset="0"/>
              </a:rPr>
              <a:t>Hafif ve alerji yapmaz olduğu için gözlük </a:t>
            </a:r>
            <a:r>
              <a:rPr lang="tr-TR" sz="2800" dirty="0" err="1" smtClean="0">
                <a:latin typeface="Trebuchet MS" panose="020B0603020202020204" pitchFamily="34" charset="0"/>
                <a:cs typeface="Arial" pitchFamily="34" charset="0"/>
              </a:rPr>
              <a:t>çerçervelerinde</a:t>
            </a:r>
            <a:r>
              <a:rPr lang="tr-TR" sz="2800" dirty="0" smtClean="0">
                <a:latin typeface="Trebuchet MS" panose="020B0603020202020204" pitchFamily="34" charset="0"/>
                <a:cs typeface="Arial" pitchFamily="34" charset="0"/>
              </a:rPr>
              <a:t> yaygındır.</a:t>
            </a:r>
            <a:endParaRPr kumimoji="0" lang="tr-TR" sz="2800" b="0" i="0" u="none" strike="noStrike" cap="none" normalizeH="0" baseline="0" dirty="0" smtClean="0">
              <a:ln>
                <a:noFill/>
              </a:ln>
              <a:solidFill>
                <a:schemeClr val="tx1"/>
              </a:solidFill>
              <a:effectLst/>
              <a:latin typeface="Trebuchet MS" panose="020B0603020202020204" pitchFamily="34" charset="0"/>
              <a:cs typeface="Arial" pitchFamily="34" charset="0"/>
            </a:endParaRPr>
          </a:p>
        </p:txBody>
      </p:sp>
      <p:sp>
        <p:nvSpPr>
          <p:cNvPr id="3" name="Başlık 3"/>
          <p:cNvSpPr>
            <a:spLocks noGrp="1"/>
          </p:cNvSpPr>
          <p:nvPr>
            <p:ph type="title"/>
          </p:nvPr>
        </p:nvSpPr>
        <p:spPr>
          <a:xfrm>
            <a:off x="467544" y="746448"/>
            <a:ext cx="7344816" cy="594320"/>
          </a:xfrm>
        </p:spPr>
        <p:txBody>
          <a:bodyPr>
            <a:normAutofit fontScale="90000"/>
          </a:bodyPr>
          <a:lstStyle/>
          <a:p>
            <a:r>
              <a:rPr lang="tr-TR" dirty="0" smtClean="0">
                <a:latin typeface="Trebuchet MS" panose="020B0603020202020204" pitchFamily="34" charset="0"/>
              </a:rPr>
              <a:t>tüketici</a:t>
            </a:r>
            <a:endParaRPr lang="tr-TR" dirty="0">
              <a:latin typeface="Trebuchet MS" panose="020B0603020202020204" pitchFamily="34" charset="0"/>
            </a:endParaRPr>
          </a:p>
        </p:txBody>
      </p:sp>
    </p:spTree>
    <p:extLst>
      <p:ext uri="{BB962C8B-B14F-4D97-AF65-F5344CB8AC3E}">
        <p14:creationId xmlns:p14="http://schemas.microsoft.com/office/powerpoint/2010/main" val="9990707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olf"/>
          <p:cNvPicPr>
            <a:picLocks noChangeAspect="1" noChangeArrowheads="1"/>
          </p:cNvPicPr>
          <p:nvPr/>
        </p:nvPicPr>
        <p:blipFill>
          <a:blip r:embed="rId2" cstate="print">
            <a:lum contrast="2000"/>
          </a:blip>
          <a:srcRect/>
          <a:stretch>
            <a:fillRect/>
          </a:stretch>
        </p:blipFill>
        <p:spPr bwMode="auto">
          <a:xfrm>
            <a:off x="4932040" y="1700808"/>
            <a:ext cx="3387363" cy="3168352"/>
          </a:xfrm>
          <a:prstGeom prst="rect">
            <a:avLst/>
          </a:prstGeom>
          <a:noFill/>
        </p:spPr>
      </p:pic>
      <p:pic>
        <p:nvPicPr>
          <p:cNvPr id="11270" name="Picture 6" descr="Thema Seiko 7A28 Titanium Sports 100  Chrono Klassiker In">
            <a:hlinkClick r:id="rId3" tooltip="Thema Seiko 7A28 Titanium Sports 100  Chrono Klassiker In"/>
          </p:cNvPr>
          <p:cNvPicPr>
            <a:picLocks noChangeAspect="1" noChangeArrowheads="1"/>
          </p:cNvPicPr>
          <p:nvPr/>
        </p:nvPicPr>
        <p:blipFill>
          <a:blip r:embed="rId4" cstate="print"/>
          <a:srcRect t="12600" b="14951"/>
          <a:stretch>
            <a:fillRect/>
          </a:stretch>
        </p:blipFill>
        <p:spPr bwMode="auto">
          <a:xfrm>
            <a:off x="539552" y="1316015"/>
            <a:ext cx="3379304" cy="2448272"/>
          </a:xfrm>
          <a:prstGeom prst="rect">
            <a:avLst/>
          </a:prstGeom>
          <a:noFill/>
        </p:spPr>
      </p:pic>
      <p:pic>
        <p:nvPicPr>
          <p:cNvPr id="11274" name="Picture 10" descr="http://www.directtennis.co.uk/Images/ExtraLarge/head_ti_s6_tennis_racket_black.jpg"/>
          <p:cNvPicPr>
            <a:picLocks noChangeAspect="1" noChangeArrowheads="1"/>
          </p:cNvPicPr>
          <p:nvPr/>
        </p:nvPicPr>
        <p:blipFill>
          <a:blip r:embed="rId5" cstate="print"/>
          <a:srcRect/>
          <a:stretch>
            <a:fillRect/>
          </a:stretch>
        </p:blipFill>
        <p:spPr bwMode="auto">
          <a:xfrm>
            <a:off x="323528" y="3861048"/>
            <a:ext cx="2808312" cy="2808312"/>
          </a:xfrm>
          <a:prstGeom prst="rect">
            <a:avLst/>
          </a:prstGeom>
          <a:noFill/>
        </p:spPr>
      </p:pic>
      <p:pic>
        <p:nvPicPr>
          <p:cNvPr id="11276" name="Picture 12" descr="http://www.firmoo.com/frame-images/2286/middle-1-tevGk1BP8X.jpg">
            <a:hlinkClick r:id="rId6"/>
          </p:cNvPr>
          <p:cNvPicPr>
            <a:picLocks noChangeAspect="1" noChangeArrowheads="1"/>
          </p:cNvPicPr>
          <p:nvPr/>
        </p:nvPicPr>
        <p:blipFill>
          <a:blip r:embed="rId7" cstate="print"/>
          <a:srcRect t="14965" b="19863"/>
          <a:stretch>
            <a:fillRect/>
          </a:stretch>
        </p:blipFill>
        <p:spPr bwMode="auto">
          <a:xfrm>
            <a:off x="3275856" y="4869160"/>
            <a:ext cx="5524500" cy="1800200"/>
          </a:xfrm>
          <a:prstGeom prst="rect">
            <a:avLst/>
          </a:prstGeom>
          <a:noFill/>
        </p:spPr>
      </p:pic>
      <p:sp>
        <p:nvSpPr>
          <p:cNvPr id="11279"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1280"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Başlık 3"/>
          <p:cNvSpPr>
            <a:spLocks noGrp="1"/>
          </p:cNvSpPr>
          <p:nvPr>
            <p:ph type="title"/>
          </p:nvPr>
        </p:nvSpPr>
        <p:spPr>
          <a:xfrm>
            <a:off x="467544" y="620688"/>
            <a:ext cx="7344816" cy="594320"/>
          </a:xfrm>
        </p:spPr>
        <p:txBody>
          <a:bodyPr>
            <a:normAutofit fontScale="90000"/>
          </a:bodyPr>
          <a:lstStyle/>
          <a:p>
            <a:r>
              <a:rPr lang="tr-TR" dirty="0" smtClean="0">
                <a:latin typeface="Trebuchet MS" panose="020B0603020202020204" pitchFamily="34" charset="0"/>
              </a:rPr>
              <a:t>tüketici</a:t>
            </a:r>
            <a:endParaRPr lang="tr-TR" dirty="0">
              <a:latin typeface="Trebuchet MS" panose="020B0603020202020204" pitchFamily="34" charset="0"/>
            </a:endParaRPr>
          </a:p>
        </p:txBody>
      </p:sp>
    </p:spTree>
    <p:extLst>
      <p:ext uri="{BB962C8B-B14F-4D97-AF65-F5344CB8AC3E}">
        <p14:creationId xmlns:p14="http://schemas.microsoft.com/office/powerpoint/2010/main" val="3551359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7544" y="609600"/>
            <a:ext cx="7772400" cy="838200"/>
          </a:xfrm>
        </p:spPr>
        <p:txBody>
          <a:bodyPr>
            <a:noAutofit/>
          </a:bodyPr>
          <a:lstStyle/>
          <a:p>
            <a:pPr eaLnBrk="1" hangingPunct="1"/>
            <a:r>
              <a:rPr lang="tr-TR" altLang="tr-TR" sz="5400" dirty="0" smtClean="0">
                <a:solidFill>
                  <a:schemeClr val="accent2">
                    <a:lumMod val="50000"/>
                  </a:schemeClr>
                </a:solidFill>
              </a:rPr>
              <a:t>karşılaştırma</a:t>
            </a:r>
            <a:endParaRPr lang="en-US" altLang="tr-TR" sz="5400" dirty="0" smtClean="0">
              <a:solidFill>
                <a:schemeClr val="accent2">
                  <a:lumMod val="50000"/>
                </a:schemeClr>
              </a:solidFill>
            </a:endParaRPr>
          </a:p>
        </p:txBody>
      </p:sp>
      <p:graphicFrame>
        <p:nvGraphicFramePr>
          <p:cNvPr id="2" name="Tablo 1"/>
          <p:cNvGraphicFramePr>
            <a:graphicFrameLocks noGrp="1"/>
          </p:cNvGraphicFramePr>
          <p:nvPr>
            <p:extLst>
              <p:ext uri="{D42A27DB-BD31-4B8C-83A1-F6EECF244321}">
                <p14:modId xmlns:p14="http://schemas.microsoft.com/office/powerpoint/2010/main" val="873007072"/>
              </p:ext>
            </p:extLst>
          </p:nvPr>
        </p:nvGraphicFramePr>
        <p:xfrm>
          <a:off x="395536" y="1628800"/>
          <a:ext cx="8496942" cy="4450080"/>
        </p:xfrm>
        <a:graphic>
          <a:graphicData uri="http://schemas.openxmlformats.org/drawingml/2006/table">
            <a:tbl>
              <a:tblPr firstRow="1" bandRow="1">
                <a:tableStyleId>{5C22544A-7EE6-4342-B048-85BDC9FD1C3A}</a:tableStyleId>
              </a:tblPr>
              <a:tblGrid>
                <a:gridCol w="1416157"/>
                <a:gridCol w="1416157"/>
                <a:gridCol w="1416157"/>
                <a:gridCol w="1416157"/>
                <a:gridCol w="1416157"/>
                <a:gridCol w="1416157"/>
              </a:tblGrid>
              <a:tr h="370840">
                <a:tc>
                  <a:txBody>
                    <a:bodyPr/>
                    <a:lstStyle/>
                    <a:p>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Ti JIS 3</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Ti-8Al-6V-2Sn</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6061   </a:t>
                      </a:r>
                      <a:r>
                        <a:rPr lang="tr-TR" sz="2000" dirty="0" smtClean="0">
                          <a:latin typeface="Trebuchet MS" panose="020B0603020202020204" pitchFamily="34" charset="0"/>
                        </a:rPr>
                        <a:t>ısıl işlemli</a:t>
                      </a:r>
                      <a:endParaRPr lang="tr-TR" sz="20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1040 </a:t>
                      </a:r>
                      <a:r>
                        <a:rPr lang="tr-TR" sz="2000" dirty="0" smtClean="0">
                          <a:latin typeface="Trebuchet MS" panose="020B0603020202020204" pitchFamily="34" charset="0"/>
                        </a:rPr>
                        <a:t>soğuk hadde</a:t>
                      </a:r>
                      <a:endParaRPr lang="tr-TR" sz="20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316</a:t>
                      </a:r>
                      <a:r>
                        <a:rPr lang="tr-TR" sz="2000" dirty="0" smtClean="0">
                          <a:latin typeface="Trebuchet MS" panose="020B0603020202020204" pitchFamily="34" charset="0"/>
                        </a:rPr>
                        <a:t> Paslanmaz</a:t>
                      </a:r>
                      <a:endParaRPr lang="tr-TR" sz="2400" dirty="0">
                        <a:latin typeface="Trebuchet MS" panose="020B0603020202020204"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anose="020B0603020202020204" pitchFamily="34" charset="0"/>
                          <a:sym typeface="Symbol"/>
                        </a:rPr>
                        <a:t></a:t>
                      </a:r>
                      <a:r>
                        <a:rPr lang="tr-TR" sz="2400" baseline="-25000" dirty="0" smtClean="0">
                          <a:latin typeface="Trebuchet MS" panose="020B0603020202020204" pitchFamily="34" charset="0"/>
                          <a:sym typeface="Symbol"/>
                        </a:rPr>
                        <a:t>y </a:t>
                      </a:r>
                      <a:r>
                        <a:rPr lang="tr-TR" sz="2400" dirty="0" smtClean="0">
                          <a:latin typeface="Trebuchet MS" panose="020B0603020202020204" pitchFamily="34" charset="0"/>
                        </a:rPr>
                        <a:t>(</a:t>
                      </a:r>
                      <a:r>
                        <a:rPr lang="tr-TR" sz="2400" dirty="0" err="1" smtClean="0">
                          <a:latin typeface="Trebuchet MS" panose="020B0603020202020204" pitchFamily="34" charset="0"/>
                        </a:rPr>
                        <a:t>MPa</a:t>
                      </a:r>
                      <a:r>
                        <a:rPr lang="tr-TR" sz="2400" dirty="0" smtClean="0">
                          <a:latin typeface="Trebuchet MS" panose="020B0603020202020204" pitchFamily="34" charset="0"/>
                        </a:rPr>
                        <a:t>)</a:t>
                      </a:r>
                    </a:p>
                  </a:txBody>
                  <a:tcPr/>
                </a:tc>
                <a:tc>
                  <a:txBody>
                    <a:bodyPr/>
                    <a:lstStyle/>
                    <a:p>
                      <a:r>
                        <a:rPr lang="tr-TR" sz="2400" dirty="0" smtClean="0">
                          <a:latin typeface="Trebuchet MS" panose="020B0603020202020204" pitchFamily="34" charset="0"/>
                        </a:rPr>
                        <a:t>345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1069</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276</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490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276</a:t>
                      </a:r>
                      <a:endParaRPr lang="tr-TR" sz="2400" dirty="0">
                        <a:latin typeface="Trebuchet MS" panose="020B0603020202020204"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anose="020B0603020202020204" pitchFamily="34" charset="0"/>
                          <a:sym typeface="Symbol"/>
                        </a:rPr>
                        <a:t></a:t>
                      </a:r>
                      <a:r>
                        <a:rPr lang="tr-TR" sz="2400" baseline="-25000" dirty="0" smtClean="0">
                          <a:latin typeface="Trebuchet MS" panose="020B0603020202020204" pitchFamily="34" charset="0"/>
                          <a:sym typeface="Symbol"/>
                        </a:rPr>
                        <a:t>UTS</a:t>
                      </a:r>
                    </a:p>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anose="020B0603020202020204" pitchFamily="34" charset="0"/>
                        </a:rPr>
                        <a:t>(</a:t>
                      </a:r>
                      <a:r>
                        <a:rPr lang="tr-TR" sz="2400" dirty="0" err="1" smtClean="0">
                          <a:latin typeface="Trebuchet MS" panose="020B0603020202020204" pitchFamily="34" charset="0"/>
                        </a:rPr>
                        <a:t>MPa</a:t>
                      </a:r>
                      <a:r>
                        <a:rPr lang="tr-TR" sz="2400" dirty="0" smtClean="0">
                          <a:latin typeface="Trebuchet MS" panose="020B0603020202020204" pitchFamily="34" charset="0"/>
                        </a:rPr>
                        <a:t>)</a:t>
                      </a:r>
                    </a:p>
                  </a:txBody>
                  <a:tcPr/>
                </a:tc>
                <a:tc>
                  <a:txBody>
                    <a:bodyPr/>
                    <a:lstStyle/>
                    <a:p>
                      <a:r>
                        <a:rPr lang="tr-TR" sz="2400" dirty="0" smtClean="0">
                          <a:latin typeface="Trebuchet MS" panose="020B0603020202020204" pitchFamily="34" charset="0"/>
                        </a:rPr>
                        <a:t>480-620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1138</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310</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586</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721</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E </a:t>
                      </a:r>
                    </a:p>
                    <a:p>
                      <a:r>
                        <a:rPr lang="tr-TR" sz="2400" dirty="0" smtClean="0">
                          <a:latin typeface="Trebuchet MS" panose="020B0603020202020204" pitchFamily="34" charset="0"/>
                        </a:rPr>
                        <a:t>(</a:t>
                      </a:r>
                      <a:r>
                        <a:rPr lang="tr-TR" sz="2400" dirty="0" err="1" smtClean="0">
                          <a:latin typeface="Trebuchet MS" panose="020B0603020202020204" pitchFamily="34" charset="0"/>
                        </a:rPr>
                        <a:t>GPa</a:t>
                      </a:r>
                      <a:r>
                        <a:rPr lang="tr-TR" sz="2400" dirty="0" smtClean="0">
                          <a:latin typeface="Trebuchet MS" panose="020B0603020202020204" pitchFamily="34" charset="0"/>
                        </a:rPr>
                        <a:t>)</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104</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114</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72</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207</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190</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sym typeface="Symbol"/>
                        </a:rPr>
                        <a:t> (g/cm</a:t>
                      </a:r>
                      <a:r>
                        <a:rPr lang="tr-TR" sz="2400" baseline="30000" dirty="0" smtClean="0">
                          <a:latin typeface="Trebuchet MS" panose="020B0603020202020204" pitchFamily="34" charset="0"/>
                          <a:sym typeface="Symbol"/>
                        </a:rPr>
                        <a:t>3</a:t>
                      </a:r>
                      <a:r>
                        <a:rPr lang="tr-TR" sz="2400" dirty="0" smtClean="0">
                          <a:latin typeface="Trebuchet MS" panose="020B0603020202020204" pitchFamily="34" charset="0"/>
                          <a:sym typeface="Symbol"/>
                        </a:rPr>
                        <a:t>)</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4.5</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4.4</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2.8</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7.8</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7.8</a:t>
                      </a:r>
                      <a:endParaRPr lang="tr-TR" sz="2400" dirty="0">
                        <a:latin typeface="Trebuchet MS" panose="020B0603020202020204" pitchFamily="34" charset="0"/>
                      </a:endParaRPr>
                    </a:p>
                  </a:txBody>
                  <a:tcPr/>
                </a:tc>
              </a:tr>
              <a:tr h="370840">
                <a:tc>
                  <a:txBody>
                    <a:bodyPr/>
                    <a:lstStyle/>
                    <a:p>
                      <a:r>
                        <a:rPr lang="tr-TR" sz="2400" dirty="0" smtClean="0">
                          <a:latin typeface="Trebuchet MS" panose="020B0603020202020204" pitchFamily="34" charset="0"/>
                        </a:rPr>
                        <a:t>HB/HR</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110HB</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39 HRC</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95 HB</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170 HB</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85 HRB</a:t>
                      </a:r>
                      <a:endParaRPr lang="tr-TR" sz="2400" dirty="0">
                        <a:latin typeface="Trebuchet MS" panose="020B0603020202020204" pitchFamily="34" charset="0"/>
                      </a:endParaRPr>
                    </a:p>
                  </a:txBody>
                  <a:tcPr/>
                </a:tc>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9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298" y="4815741"/>
            <a:ext cx="1981200" cy="183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999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599156" y="1588428"/>
            <a:ext cx="2260548" cy="2138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999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2720" y="3025027"/>
            <a:ext cx="4571528" cy="3581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9989" name="Picture 5" descr="ANd9GcTkYPFoJ2eRleVheWno6czRVjLib9x7w6hkjA8nC40Ihbwn7vdm">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728" y="2132856"/>
            <a:ext cx="1724784" cy="2587176"/>
          </a:xfrm>
          <a:prstGeom prst="rect">
            <a:avLst/>
          </a:prstGeom>
          <a:noFill/>
          <a:extLst>
            <a:ext uri="{909E8E84-426E-40DD-AFC4-6F175D3DCCD1}">
              <a14:hiddenFill xmlns:a14="http://schemas.microsoft.com/office/drawing/2010/main">
                <a:solidFill>
                  <a:srgbClr val="FFFFFF"/>
                </a:solidFill>
              </a14:hiddenFill>
            </a:ext>
          </a:extLst>
        </p:spPr>
      </p:pic>
      <p:pic>
        <p:nvPicPr>
          <p:cNvPr id="169991"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649" r="11942"/>
          <a:stretch/>
        </p:blipFill>
        <p:spPr bwMode="auto">
          <a:xfrm>
            <a:off x="6930189" y="3787900"/>
            <a:ext cx="1962291" cy="2473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Başlık 3"/>
          <p:cNvSpPr txBox="1">
            <a:spLocks/>
          </p:cNvSpPr>
          <p:nvPr/>
        </p:nvSpPr>
        <p:spPr>
          <a:xfrm>
            <a:off x="179512" y="602432"/>
            <a:ext cx="8712076" cy="59432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tr-TR" sz="4400" dirty="0" smtClean="0">
                <a:latin typeface="Trebuchet MS" panose="020B0603020202020204" pitchFamily="34" charset="0"/>
              </a:rPr>
              <a:t>Titanyum alaşımları-uygulamalar</a:t>
            </a:r>
            <a:endParaRPr lang="tr-TR" sz="4400" dirty="0">
              <a:latin typeface="Trebuchet MS" panose="020B0603020202020204" pitchFamily="34" charset="0"/>
            </a:endParaRPr>
          </a:p>
        </p:txBody>
      </p:sp>
    </p:spTree>
    <p:extLst>
      <p:ext uri="{BB962C8B-B14F-4D97-AF65-F5344CB8AC3E}">
        <p14:creationId xmlns:p14="http://schemas.microsoft.com/office/powerpoint/2010/main" val="28205261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23528" y="1400577"/>
            <a:ext cx="8712968" cy="4124206"/>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Deniz suyuna mükemmel dayanıklı olması sebebiyle Gemi pervaneleri millerinde ve donanımlarında, tuzlu su akvaryumlarında, balıkçılık ve dalgıç ekipmanlarında, sivil ve askeri denizaltı tarama sistemlerinde kullanılır.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Sovyetler Birliği döneminde </a:t>
            </a:r>
          </a:p>
          <a:p>
            <a:pPr>
              <a:buClr>
                <a:schemeClr val="bg2">
                  <a:lumMod val="50000"/>
                </a:schemeClr>
              </a:buClr>
            </a:pPr>
            <a:r>
              <a:rPr lang="tr-TR" sz="2800" dirty="0" smtClean="0">
                <a:latin typeface="Trebuchet MS" pitchFamily="34" charset="0"/>
              </a:rPr>
              <a:t>    denizaltıların gövdesi </a:t>
            </a:r>
          </a:p>
          <a:p>
            <a:pPr>
              <a:buClr>
                <a:schemeClr val="bg2">
                  <a:lumMod val="50000"/>
                </a:schemeClr>
              </a:buClr>
            </a:pPr>
            <a:r>
              <a:rPr lang="tr-TR" sz="2800" dirty="0" smtClean="0">
                <a:latin typeface="Trebuchet MS" pitchFamily="34" charset="0"/>
              </a:rPr>
              <a:t>    Titanyum alaşımından </a:t>
            </a:r>
          </a:p>
          <a:p>
            <a:pPr>
              <a:buClr>
                <a:schemeClr val="bg2">
                  <a:lumMod val="50000"/>
                </a:schemeClr>
              </a:buClr>
            </a:pPr>
            <a:r>
              <a:rPr lang="tr-TR" sz="2800" dirty="0" smtClean="0">
                <a:latin typeface="Trebuchet MS" pitchFamily="34" charset="0"/>
              </a:rPr>
              <a:t>    üretilmiştir.</a:t>
            </a:r>
          </a:p>
        </p:txBody>
      </p:sp>
      <p:sp>
        <p:nvSpPr>
          <p:cNvPr id="3" name="Başlık 3"/>
          <p:cNvSpPr>
            <a:spLocks noGrp="1"/>
          </p:cNvSpPr>
          <p:nvPr>
            <p:ph type="title"/>
          </p:nvPr>
        </p:nvSpPr>
        <p:spPr>
          <a:xfrm>
            <a:off x="395536" y="674440"/>
            <a:ext cx="7344816" cy="594320"/>
          </a:xfrm>
        </p:spPr>
        <p:txBody>
          <a:bodyPr>
            <a:normAutofit fontScale="90000"/>
          </a:bodyPr>
          <a:lstStyle/>
          <a:p>
            <a:r>
              <a:rPr lang="tr-TR" dirty="0" smtClean="0">
                <a:latin typeface="Trebuchet MS" panose="020B0603020202020204" pitchFamily="34" charset="0"/>
              </a:rPr>
              <a:t>denizcilik</a:t>
            </a:r>
            <a:endParaRPr lang="tr-TR" dirty="0">
              <a:latin typeface="Trebuchet MS" panose="020B0603020202020204"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9854" y="4149080"/>
            <a:ext cx="3633709" cy="244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4901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ChangeArrowheads="1"/>
          </p:cNvSpPr>
          <p:nvPr/>
        </p:nvSpPr>
        <p:spPr bwMode="auto">
          <a:xfrm>
            <a:off x="323528" y="1549236"/>
            <a:ext cx="853244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tr-TR" sz="2800" dirty="0" smtClean="0">
                <a:latin typeface="Trebuchet MS" pitchFamily="34" charset="0"/>
                <a:cs typeface="Arial" pitchFamily="34" charset="0"/>
              </a:rPr>
              <a:t>Yüksek mukavemet ve hafifliği nedeniyle hafif silah imalatında kullanılır. Tabanca gövdesi, namlu </a:t>
            </a:r>
          </a:p>
          <a:p>
            <a:pPr lvl="0" eaLnBrk="0" fontAlgn="base" hangingPunct="0">
              <a:spcBef>
                <a:spcPct val="0"/>
              </a:spcBef>
              <a:spcAft>
                <a:spcPct val="0"/>
              </a:spcAft>
            </a:pPr>
            <a:r>
              <a:rPr lang="tr-TR" sz="2800" dirty="0" smtClean="0">
                <a:latin typeface="Trebuchet MS" pitchFamily="34" charset="0"/>
                <a:cs typeface="Arial" pitchFamily="34" charset="0"/>
              </a:rPr>
              <a:t>Yine </a:t>
            </a:r>
            <a:r>
              <a:rPr lang="tr-TR" sz="2800" dirty="0" err="1" smtClean="0">
                <a:latin typeface="Trebuchet MS" pitchFamily="34" charset="0"/>
                <a:cs typeface="Arial" pitchFamily="34" charset="0"/>
              </a:rPr>
              <a:t>buözellikleri</a:t>
            </a:r>
            <a:r>
              <a:rPr lang="tr-TR" sz="2800" dirty="0" smtClean="0">
                <a:latin typeface="Trebuchet MS" pitchFamily="34" charset="0"/>
                <a:cs typeface="Arial" pitchFamily="34" charset="0"/>
              </a:rPr>
              <a:t> ile dizüstü bilgisayarlarda tercih edilir (</a:t>
            </a:r>
            <a:r>
              <a:rPr lang="tr-TR" sz="2800" dirty="0" err="1" smtClean="0">
                <a:latin typeface="Trebuchet MS" pitchFamily="34" charset="0"/>
                <a:cs typeface="Arial" pitchFamily="34" charset="0"/>
              </a:rPr>
              <a:t>Apple</a:t>
            </a:r>
            <a:r>
              <a:rPr lang="tr-TR" sz="2800" dirty="0" smtClean="0">
                <a:latin typeface="Trebuchet MS" pitchFamily="34" charset="0"/>
                <a:cs typeface="Arial" pitchFamily="34" charset="0"/>
              </a:rPr>
              <a:t> </a:t>
            </a:r>
            <a:r>
              <a:rPr lang="tr-TR" sz="2800" dirty="0" err="1" smtClean="0">
                <a:latin typeface="Trebuchet MS" pitchFamily="34" charset="0"/>
                <a:cs typeface="Arial" pitchFamily="34" charset="0"/>
              </a:rPr>
              <a:t>Power</a:t>
            </a:r>
            <a:r>
              <a:rPr lang="tr-TR" sz="2800" dirty="0" smtClean="0">
                <a:latin typeface="Trebuchet MS" pitchFamily="34" charset="0"/>
                <a:cs typeface="Arial" pitchFamily="34" charset="0"/>
              </a:rPr>
              <a:t> </a:t>
            </a:r>
            <a:r>
              <a:rPr lang="tr-TR" sz="2800" dirty="0" err="1" smtClean="0">
                <a:latin typeface="Trebuchet MS" pitchFamily="34" charset="0"/>
                <a:cs typeface="Arial" pitchFamily="34" charset="0"/>
              </a:rPr>
              <a:t>book</a:t>
            </a:r>
            <a:r>
              <a:rPr lang="tr-TR" sz="2800" dirty="0" smtClean="0">
                <a:latin typeface="Trebuchet MS" pitchFamily="34" charset="0"/>
                <a:cs typeface="Arial" pitchFamily="34" charset="0"/>
              </a:rPr>
              <a:t> sersinde gövde titanyumdur.)</a:t>
            </a:r>
          </a:p>
          <a:p>
            <a:pPr lvl="0" eaLnBrk="0" fontAlgn="base" hangingPunct="0">
              <a:spcBef>
                <a:spcPct val="0"/>
              </a:spcBef>
              <a:spcAft>
                <a:spcPct val="0"/>
              </a:spcAft>
            </a:pPr>
            <a:r>
              <a:rPr lang="tr-TR" sz="2800" dirty="0" smtClean="0">
                <a:latin typeface="Trebuchet MS" pitchFamily="34" charset="0"/>
                <a:cs typeface="Arial" pitchFamily="34" charset="0"/>
              </a:rPr>
              <a:t>Hafif ve korozyona dayanıklı olması gereken ve üst kalite her türlü aletin yapımında cazip bir malzeme seçeneğidir. (kürekler, el ve cep fenerleri vb) </a:t>
            </a:r>
          </a:p>
          <a:p>
            <a:pPr eaLnBrk="0" fontAlgn="base" hangingPunct="0">
              <a:spcBef>
                <a:spcPct val="0"/>
              </a:spcBef>
              <a:spcAft>
                <a:spcPct val="0"/>
              </a:spcAft>
            </a:pPr>
            <a:r>
              <a:rPr lang="tr-TR" sz="2800" dirty="0" smtClean="0">
                <a:latin typeface="Trebuchet MS" pitchFamily="34" charset="0"/>
              </a:rPr>
              <a:t>Korozyona karşı çok dayanıklı olması sebebiyle  titanyum  nükleer atıkların depolanmasında kullanılır.</a:t>
            </a:r>
          </a:p>
        </p:txBody>
      </p:sp>
      <p:sp>
        <p:nvSpPr>
          <p:cNvPr id="3" name="Başlık 3"/>
          <p:cNvSpPr>
            <a:spLocks noGrp="1"/>
          </p:cNvSpPr>
          <p:nvPr>
            <p:ph type="title"/>
          </p:nvPr>
        </p:nvSpPr>
        <p:spPr>
          <a:xfrm>
            <a:off x="467544" y="602432"/>
            <a:ext cx="7344816" cy="594320"/>
          </a:xfrm>
        </p:spPr>
        <p:txBody>
          <a:bodyPr>
            <a:normAutofit fontScale="90000"/>
          </a:bodyPr>
          <a:lstStyle/>
          <a:p>
            <a:r>
              <a:rPr lang="tr-TR" dirty="0" smtClean="0">
                <a:latin typeface="Trebuchet MS" panose="020B0603020202020204" pitchFamily="34" charset="0"/>
              </a:rPr>
              <a:t>Diğer</a:t>
            </a:r>
            <a:endParaRPr lang="tr-TR" dirty="0">
              <a:latin typeface="Trebuchet MS" panose="020B0603020202020204" pitchFamily="34" charset="0"/>
            </a:endParaRPr>
          </a:p>
        </p:txBody>
      </p:sp>
    </p:spTree>
    <p:extLst>
      <p:ext uri="{BB962C8B-B14F-4D97-AF65-F5344CB8AC3E}">
        <p14:creationId xmlns:p14="http://schemas.microsoft.com/office/powerpoint/2010/main" val="1171880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95536" y="692696"/>
            <a:ext cx="7344816" cy="594320"/>
          </a:xfrm>
        </p:spPr>
        <p:txBody>
          <a:bodyPr>
            <a:normAutofit fontScale="90000"/>
          </a:bodyPr>
          <a:lstStyle/>
          <a:p>
            <a:r>
              <a:rPr lang="tr-TR" dirty="0" smtClean="0">
                <a:latin typeface="Trebuchet MS" panose="020B0603020202020204" pitchFamily="34" charset="0"/>
              </a:rPr>
              <a:t>Titanyum alaşımları</a:t>
            </a:r>
            <a:endParaRPr lang="tr-TR" dirty="0">
              <a:latin typeface="Trebuchet MS" panose="020B0603020202020204" pitchFamily="34" charset="0"/>
            </a:endParaRPr>
          </a:p>
        </p:txBody>
      </p:sp>
      <p:sp>
        <p:nvSpPr>
          <p:cNvPr id="3" name="Rectangle 2"/>
          <p:cNvSpPr>
            <a:spLocks noChangeArrowheads="1"/>
          </p:cNvSpPr>
          <p:nvPr/>
        </p:nvSpPr>
        <p:spPr bwMode="auto">
          <a:xfrm>
            <a:off x="385068" y="1340768"/>
            <a:ext cx="8507412" cy="5256584"/>
          </a:xfrm>
          <a:prstGeom prst="rect">
            <a:avLst/>
          </a:prstGeom>
          <a:noFill/>
          <a:ln w="9525">
            <a:noFill/>
            <a:miter lim="800000"/>
            <a:headEnd/>
            <a:tailEnd/>
          </a:ln>
          <a:effectLst/>
        </p:spPr>
        <p:txBody>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O, N, C ve H ile kolayca reaksiyona girer.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Çok reaktif olduğundan cevherlerinin çıkarılması ve üretimi güç; bu nedenle de pahalı.</a:t>
            </a: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itchFamily="34" charset="0"/>
              </a:rPr>
              <a:t>Saf titanyum £ 8000/ton</a:t>
            </a: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itchFamily="34" charset="0"/>
              </a:rPr>
              <a:t>Titanyum alaşımları </a:t>
            </a:r>
          </a:p>
          <a:p>
            <a:pPr>
              <a:spcBef>
                <a:spcPct val="20000"/>
              </a:spcBef>
              <a:buClr>
                <a:schemeClr val="bg2">
                  <a:lumMod val="50000"/>
                </a:schemeClr>
              </a:buClr>
            </a:pPr>
            <a:r>
              <a:rPr lang="tr-TR" sz="2800" dirty="0">
                <a:latin typeface="Trebuchet MS" pitchFamily="34" charset="0"/>
              </a:rPr>
              <a:t>	</a:t>
            </a:r>
            <a:r>
              <a:rPr lang="tr-TR" sz="2800" dirty="0" smtClean="0">
                <a:latin typeface="Trebuchet MS" pitchFamily="34" charset="0"/>
              </a:rPr>
              <a:t>£ </a:t>
            </a:r>
            <a:r>
              <a:rPr lang="tr-TR" sz="2800" dirty="0" smtClean="0">
                <a:latin typeface="Trebuchet MS" pitchFamily="34" charset="0"/>
              </a:rPr>
              <a:t>20000-30000/ton</a:t>
            </a:r>
          </a:p>
          <a:p>
            <a:pPr marL="457200" indent="-457200">
              <a:spcBef>
                <a:spcPct val="20000"/>
              </a:spcBef>
              <a:buClr>
                <a:schemeClr val="bg2">
                  <a:lumMod val="50000"/>
                </a:schemeClr>
              </a:buClr>
              <a:buFont typeface="Trebuchet MS" panose="020B0603020202020204" pitchFamily="34" charset="0"/>
              <a:buChar char="●"/>
            </a:pPr>
            <a:r>
              <a:rPr lang="tr-TR" sz="2800" dirty="0" smtClean="0">
                <a:latin typeface="Trebuchet MS" pitchFamily="34" charset="0"/>
              </a:rPr>
              <a:t>Alüminyum alaşımları ve çelikler</a:t>
            </a:r>
            <a:r>
              <a:rPr lang="en-GB" sz="2800" dirty="0" smtClean="0">
                <a:latin typeface="Trebuchet MS" panose="020B0603020202020204" pitchFamily="34" charset="0"/>
              </a:rPr>
              <a:t> </a:t>
            </a:r>
            <a:endParaRPr lang="tr-TR" sz="2800" dirty="0" smtClean="0">
              <a:latin typeface="Trebuchet MS" panose="020B0603020202020204" pitchFamily="34" charset="0"/>
            </a:endParaRPr>
          </a:p>
          <a:p>
            <a:pPr>
              <a:spcBef>
                <a:spcPct val="20000"/>
              </a:spcBef>
              <a:buClr>
                <a:schemeClr val="bg2">
                  <a:lumMod val="50000"/>
                </a:schemeClr>
              </a:buClr>
            </a:pPr>
            <a:r>
              <a:rPr lang="tr-TR" sz="2800" dirty="0">
                <a:latin typeface="Trebuchet MS" panose="020B0603020202020204" pitchFamily="34" charset="0"/>
              </a:rPr>
              <a:t>	</a:t>
            </a:r>
            <a:r>
              <a:rPr lang="en-GB" sz="2800" dirty="0" smtClean="0">
                <a:latin typeface="Trebuchet MS" panose="020B0603020202020204" pitchFamily="34" charset="0"/>
              </a:rPr>
              <a:t>£</a:t>
            </a:r>
            <a:r>
              <a:rPr lang="en-GB" sz="2800" dirty="0" smtClean="0">
                <a:latin typeface="Trebuchet MS" panose="020B0603020202020204" pitchFamily="34" charset="0"/>
              </a:rPr>
              <a:t>1,000 - £2,000</a:t>
            </a:r>
            <a:r>
              <a:rPr lang="tr-TR" sz="2800" dirty="0" smtClean="0">
                <a:latin typeface="Trebuchet MS" panose="020B0603020202020204" pitchFamily="34" charset="0"/>
              </a:rPr>
              <a:t>/ton</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Maliyetin göz ardı edilebileceği kritik yapısal uygulamalarda çoğunlukla işlem alaşımı formlarında kullanılır. %</a:t>
            </a:r>
            <a:r>
              <a:rPr lang="en-US" sz="2800" dirty="0" smtClean="0">
                <a:latin typeface="Trebuchet MS" pitchFamily="34" charset="0"/>
              </a:rPr>
              <a:t>80</a:t>
            </a:r>
            <a:r>
              <a:rPr lang="tr-TR" sz="2800" dirty="0" smtClean="0">
                <a:latin typeface="Trebuchet MS" pitchFamily="34" charset="0"/>
              </a:rPr>
              <a:t>’i havacılıkta!</a:t>
            </a:r>
          </a:p>
          <a:p>
            <a:pPr marL="457200" indent="-457200">
              <a:spcBef>
                <a:spcPct val="20000"/>
              </a:spcBef>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Tree>
    <p:extLst>
      <p:ext uri="{BB962C8B-B14F-4D97-AF65-F5344CB8AC3E}">
        <p14:creationId xmlns:p14="http://schemas.microsoft.com/office/powerpoint/2010/main" val="142316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9"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1280"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pic>
        <p:nvPicPr>
          <p:cNvPr id="11283" name="Picture 19" descr="PPQ Picture"/>
          <p:cNvPicPr>
            <a:picLocks noChangeAspect="1" noChangeArrowheads="1"/>
          </p:cNvPicPr>
          <p:nvPr/>
        </p:nvPicPr>
        <p:blipFill>
          <a:blip r:embed="rId2" cstate="print"/>
          <a:srcRect/>
          <a:stretch>
            <a:fillRect/>
          </a:stretch>
        </p:blipFill>
        <p:spPr bwMode="auto">
          <a:xfrm>
            <a:off x="640221" y="3726233"/>
            <a:ext cx="3744416" cy="2714702"/>
          </a:xfrm>
          <a:prstGeom prst="rect">
            <a:avLst/>
          </a:prstGeom>
          <a:noFill/>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2632" y="3832490"/>
            <a:ext cx="2066584" cy="250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395536" y="1412776"/>
            <a:ext cx="4233786"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1460959"/>
            <a:ext cx="2952328" cy="2211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6" descr="data:image/jpeg;base64,/9j/4AAQSkZJRgABAQAAAQABAAD/2wCEAAkGBxMSEhUUEhQVFhQVFRUZFhQVFhUQFxcSGBIWFxUUFBQYHCggGBolGxQWITEhJSkrLi4uFx8zODMsNygtLisBCgoKDg0OGhAPGCwcHBwsLCwsLCwsLCwsLCwsLCwsLCwsLCw3NSwsLCwsLCwsLCwsLDgrLCwrLCwsKyssLC43LP/AABEIALcBEwMBIgACEQEDEQH/xAAcAAEAAgMBAQEAAAAAAAAAAAAABAYCBQcDAQj/xABEEAACAQICBQkFAwsCBwAAAAAAAQIDEQQhBRIxUWEGEyJBcYGRscEHMkJSoSOC0VNicnOSorLC4fDxJEMUFSUzg5Oj/8QAGAEBAQEBAQAAAAAAAAAAAAAAAAECAwT/xAAcEQEBAQADAQEBAAAAAAAAAAAAARECIUExYRL/2gAMAwEAAhEDEQA/AO4gAAAAAAAAAAAAAAAAHxyQH0GKmnsaPusB9BjrrejxxONp07OclFPY3+IEgHhSxcJLWjJNb00yPT0xRctTXSle2rK8HfclICeDGNRPY0ZAAAAAAAAAAAAAAAAAAAAAAAAAAAAAAAAAADGcrAY1ZP4bX4v8DXYipVWbhGS69V5+DNXpXldTpycacXUa2u+rFPg7dLuyIuE5Z3f2lKy+aEr27nt8S9Dc09Worxfo0Q8TOUNrbT2S47mt5MnqzSrUGpb7fFvVuqSMqsozhnmms/x7UzO2L9al4lmEq900809qeafajxqJp2ve3Xv4mFzWpjRaThWwkuew7fN36cHmlwkuuL37UbHn6WkKN/dmsn1ypy26r+aL2r0aJd/67mntRX8ThnhKyq0leEveh80Nrh2q10+poumJGitPVcNU5jFN6uShVbu4fLeXxU+LzXZkdC0fpDWepP3up7/6lO0jgqeIpJq0k1rQfBrL/G9Ebk3ipL/T1G9aC+ylsvTjnq9sUrp/L2Eo6WCHo3Fc5HP3lt/EmEAAAAAAAAAAAAAAAAAAAAAAAAAAAAAB8bK7yjxOtGUFU5uKtrys5OUnZqlFLblm+1b2bjSmNjRpTqz92EXJ8bbF3vIpdDRGIlFOtGbm7yllkpSes1G3VnbuM8ljSuhd537Xm+9nrClbq9Tc/wDI6vyS711eIoaNz6V7btjf4ISrY+8nq1WNToJuD99bFber/EixPAqU7XahJOWWV31rhv8AEhUnZWSslsSJ+DqXVutdJeq+v1NMsNNYCKp60Ipam7K8Xtvvtt8SvXLrVSlFrqkn4NFI1Hs3Zd6yJVZNHnVwaqx1L2u8n29XjZ9x6WPtPLPcTVxF0CpRjKjLOULyjlboOVpx7ptP/wAnAxx+jZRkq9J2nGV7O2rf5XwabXYzWab0jKhjKcn7jcXLjTmtSp32z7Uiy6WoydGpqPpJXX3cyo2Gj8WlKM17skv2JK6vxXoyxnNeQ+P56lOm/epyuv1dRuX0nrfto6DgKl4K+1ZPuEEkAFQAAAAAAAAAAAAAAAAAAAAAAAAAPjYGk0/S56dHD/DOfOVFvpUbO3G83TXibtlR0lpOpDF1ObjFuFKnC8nlFylKcujteSj4EWri69Z6s5uz2xj0VbjbN+Ji3trFg0hpHW6NN5bHJb9yfqQYQMaEEkl1IlRRUYwge1J6rT/u3WIoysNGePquCi11Sa7nnH8DT04KUp8JX7mrr1NlpWDlQnbbq374Sv5Nmm0NWvUt80X4rNepb8SfUtYY+PDG1jTz/vsM3S4HL+m8U3lhojnKDqJZ07X/AEc7m55K1OewtOW2UY6ku2GSffGz7zbVcIpwnB7JwlF9eTX4lY9mlbVdei+pqSXFXjL+U3u8Wb1UHCYdYPSajsp1Vq8NWdrfvpHQ6ENV23lN9pGH1eYrRWcZON+PvR9S44auqlOFRbJRjJdjSfqa/USQAUAAAAAAAAAAAAAAAAAAAAAAAADGewyPOu8v73X9AOdYurfE4iW+s13QhGPmmbfRuH6Gt83l1Ffh0pzfXKtV+taS9DoNLCKKUVsSsYaQKdJnooM2UaBlzAGvjEy1TYKij7zKCILp60ZR3prxTj52KBo/Falem3L44q3Bys/ozpVWFlc4bpzGc1iJpfBWkl2Ko0vojpxms12tR77P/J6xiRcLWUop/NFPxsSYTPPXVnBZnPtB1OZ0vOnsUp1Y9zTnHyj4nQITuzmPKLE8zpuD+adB90ko+jN8PWauHtDo62Dk/klGX11f5iRyIxHOYKlwUo+EmvI9eWcL4HE8KUpfsrW9Cu+yHGa+EqL5at+6VOHrFm2V6hsMjCn19pmUAAAAAAAAAAAAAAAAAAAAAAAACHpaq4UZyW2MJtdqpyZMImlaetSnHfCa8YSQHNeTVTnVRk1bnGptbnKTlb6nVLHLPZ+06eEb+Sn/AA5fWx1Qi0Plj6CoAADCsrpn589obtjsRFflL+KT9T9Cy2H599psLaRrcebf/wAYGuKV1Xk1i9fDUZfNRpv9yNzbRqlS5G4j/RYf9VH6XXobtYnjvOHKd10l6bOFfPvXmcq9rNRw0jSqL8jTku2Mp2L/AP8AFLec49reJUsRRt8NCz/9j9DXCdpXZNOw18LXS+KjUXjTZzn2F124YiPV9nLv6SL5Vx8P+Gk2/wDZ+rpnNfYfiVGpiIt2+zpPwlJepZekdghtfd5HoeGHqKTbWa/oe5pAAAAAAAAAAAAAAAAAAAAAAAAA868bq2/1yPQxqbAOVcmXzUKKf+3k/uTa/lOrnJK8XTxWIpvZGtJxX5kukv4mdN0Liudowl12s+1ZMzxaqcADTIAAPkj8/wDtRf8A1Gs+q1LPO2VGC2nf6jyfYU/StLWrS7fRL0LLgq/JqMlhKP6C9TZ67M1GySXHzZ8SyH0ebmyqcvdEzqypyVs6TWf6Tfki3Miafjfm1wX1v+Ig29Gk3T1X+Tt4QRVPZ/oqVGrXd7pwivCbZclkpPdGXkavk9H/ALrW9L+Jk8PV20Kvs13mxIOh19mu/wA2TgAAAAAAAAAAAAAAAAAAAAAAAAB8kj6AOX8tafN49S6q1GL+9BuL9CwciNIZypN7VrR7VlJeFvAi+03C/Z0q35Krqt/mVbL+JRK/houLT3GL1WvHVp14rbKK7WkeL0hS/KRfY9byNdovB0alNTilms8tksrpmxjgYLqNaywelKfU2+yMn6GD0ovhpzfco+pKjhorqMlSW4diFDFTm84qMbb7tvK3YaLEu9SXbLzZZcU0rePhmVSctr4MVYgTl6mFzByPjkaiMtYj6QetXpR3avnG/kz1g8yJhZ85jL/Ld+EX6zQFgr1LUpPgQeTq+yk9839Ix9bn3TVbVotb/wAP6npoZWoQ/OV7fpSbXoTwXXRsbU49nnn6kowpQsktyS+hmAAAAAAAAAAAAAAAAAAAAAAAAAAAGs0/o6OIo1KMslVg433S2wl3SSfcc+0XCUoJTjaorxnHa1Ui9WS8UzqNaF0Vyg1Qxrk0lTxerHW+XEwi8uCnFeMHvM8osqHoZV6UrwhNxfvRs0nxu9j4lujVvvXB7TMxnBMZYW6+c6hzhrtI1JRVlJRk/ck1rJtZ2SbV3bquavQ+kqjqOFVtuSvHWjCnZx9+Nozbtazz4iI2ukqvRk+Fl35fiVbF1LQfFm205ifdgu19mxepXNJ17Wj3svq+PLXMXUIrrGDqm0THWsm9yI3JqetKpU32S7+lL6ahq9M4/Vha+cvL/CZtdDJU6EXLLJzlwv0rdysu4DHlHi9acaa2tpd7aXm0WrQ9NOrTgtkbfswWXkvEoOiKnP4pzeyCc327Irxd/unTOSWH96o/0V5y9PqSiyAAgAAAAAAAAAAAAAAAAAAAAAAAAAAAafTWAjVhKnO6jNZNbYyTvGUX1SUrNG4POvS1lbwfECv6LliZwdOdZRrUnaVoRevB+5VTfVJJ522pramRsdKpC7qYmWW3VqQj+7Gz+hNxVFNrWynC+rJWTjfJ2vti+tO6e41+L0fKTTg6cd6inST7Ixi7eLM5V1Dapzzc5z605Tcu+z2G20bg40tapazks79Udrfa/RHnhsCotOT1mtm2y7ntIWmdI632cXdfE97XUakxHjiMTrylN7H9IrYVvGYvWm3/AHYk6Wx2pHVvnL6L+pXKuLLItT5Vzydfj/jrNZPFmt0pj+i4Lr97s3d5Ue1Cq8ViYr4E7y/Vxauu/KPeb7lTpTm6ShfpVM/up5/W3gzW6DhHD0pVKmTect6XwwXFvq3vgRdGYSWOxDnUX2afS3KK92kn5976yi08jMBJUou3TrNO35uyCfc7/eOu4DDKlTjBfCtu99b8TScl9Ean2s1ZtdCO5b/DZwLGZoAAgAAAAAAAAAAAAAAAAAAAAAAAAAAAAAIuOwymtzWxrb2cUVfEY1wbUlmi5EDSOiqdZWnFPjsfc0WIpGL0tKSsuiuu12/E0mkNKworNrW6o8eJZNK+z3XT5rEVYcNa6+uZVcT7Ka921V1uLjn5mshqrY7TWvJu92zXTxzZbZezXELa/BI+R9nlVbb+BcNU+WLfUY4eoovWee7t35l7pcgd6b8fxJ2H5DxT936Fw1otFcjsdjnGUoc3R2ptpX4qN83Z7X4HVeTfJClhoRTSersis4363K66T4kHQWh5ULal49mX0Lfh27Z7TPKEr1ABhQAAAAAAAAAAAAAAAAAAAAAAAAAAAAAAAAAAAAAPjiABjzS3Ic2tyAGj7qLcZAAAAAAAAAAAAAAAAAAAA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211207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5 Grup"/>
          <p:cNvGrpSpPr/>
          <p:nvPr/>
        </p:nvGrpSpPr>
        <p:grpSpPr>
          <a:xfrm>
            <a:off x="179512" y="1255399"/>
            <a:ext cx="8893496" cy="5485969"/>
            <a:chOff x="179512" y="1076543"/>
            <a:chExt cx="8893496" cy="5485969"/>
          </a:xfrm>
        </p:grpSpPr>
        <p:sp useBgFill="1">
          <p:nvSpPr>
            <p:cNvPr id="9" name="8 Metin kutusu"/>
            <p:cNvSpPr txBox="1"/>
            <p:nvPr/>
          </p:nvSpPr>
          <p:spPr>
            <a:xfrm>
              <a:off x="539552" y="1076543"/>
              <a:ext cx="3528392" cy="1200329"/>
            </a:xfrm>
            <a:prstGeom prst="rect">
              <a:avLst/>
            </a:prstGeom>
          </p:spPr>
          <p:txBody>
            <a:bodyPr wrap="square" rtlCol="0">
              <a:spAutoFit/>
            </a:bodyPr>
            <a:lstStyle/>
            <a:p>
              <a:r>
                <a:rPr lang="tr-TR" b="1" dirty="0" smtClean="0">
                  <a:latin typeface="Trebuchet MS" pitchFamily="34" charset="0"/>
                </a:rPr>
                <a:t>Vites kutusu parçaları</a:t>
              </a:r>
            </a:p>
            <a:p>
              <a:r>
                <a:rPr lang="tr-TR" b="1" dirty="0" smtClean="0">
                  <a:latin typeface="Trebuchet MS" pitchFamily="34" charset="0"/>
                </a:rPr>
                <a:t>Ti-Metal matrisli </a:t>
              </a:r>
              <a:r>
                <a:rPr lang="tr-TR" b="1" dirty="0" err="1" smtClean="0">
                  <a:latin typeface="Trebuchet MS" pitchFamily="34" charset="0"/>
                </a:rPr>
                <a:t>kompozitler</a:t>
              </a:r>
              <a:endParaRPr lang="tr-TR" b="1" dirty="0" smtClean="0">
                <a:latin typeface="Trebuchet MS" pitchFamily="34" charset="0"/>
              </a:endParaRPr>
            </a:p>
            <a:p>
              <a:r>
                <a:rPr lang="tr-TR" b="1" dirty="0" smtClean="0">
                  <a:latin typeface="Trebuchet MS" pitchFamily="34" charset="0"/>
                </a:rPr>
                <a:t>%10 </a:t>
              </a:r>
              <a:r>
                <a:rPr lang="tr-TR" b="1" dirty="0" err="1" smtClean="0">
                  <a:latin typeface="Trebuchet MS" pitchFamily="34" charset="0"/>
                </a:rPr>
                <a:t>TiC</a:t>
              </a:r>
              <a:endParaRPr lang="tr-TR" b="1" dirty="0" smtClean="0">
                <a:latin typeface="Trebuchet MS" pitchFamily="34" charset="0"/>
              </a:endParaRPr>
            </a:p>
            <a:p>
              <a:r>
                <a:rPr lang="tr-TR" b="1" dirty="0" smtClean="0">
                  <a:latin typeface="Trebuchet MS" pitchFamily="34" charset="0"/>
                </a:rPr>
                <a:t>%50’ye varan ağırlık tasarrufu</a:t>
              </a:r>
            </a:p>
          </p:txBody>
        </p:sp>
        <p:sp useBgFill="1">
          <p:nvSpPr>
            <p:cNvPr id="10" name="9 Metin kutusu"/>
            <p:cNvSpPr txBox="1"/>
            <p:nvPr/>
          </p:nvSpPr>
          <p:spPr>
            <a:xfrm>
              <a:off x="4427984" y="1534726"/>
              <a:ext cx="3528392" cy="923330"/>
            </a:xfrm>
            <a:prstGeom prst="rect">
              <a:avLst/>
            </a:prstGeom>
          </p:spPr>
          <p:txBody>
            <a:bodyPr wrap="square" rtlCol="0">
              <a:spAutoFit/>
            </a:bodyPr>
            <a:lstStyle/>
            <a:p>
              <a:pPr algn="r"/>
              <a:r>
                <a:rPr lang="tr-TR" b="1" dirty="0" smtClean="0">
                  <a:latin typeface="Trebuchet MS" pitchFamily="34" charset="0"/>
                </a:rPr>
                <a:t>Fren aksamı</a:t>
              </a:r>
            </a:p>
            <a:p>
              <a:pPr algn="r"/>
              <a:r>
                <a:rPr lang="tr-TR" b="1" dirty="0" smtClean="0">
                  <a:latin typeface="Trebuchet MS" pitchFamily="34" charset="0"/>
                </a:rPr>
                <a:t>Ti-Metal matrisli </a:t>
              </a:r>
              <a:r>
                <a:rPr lang="tr-TR" b="1" dirty="0" err="1" smtClean="0">
                  <a:latin typeface="Trebuchet MS" pitchFamily="34" charset="0"/>
                </a:rPr>
                <a:t>kompozitler</a:t>
              </a:r>
              <a:endParaRPr lang="tr-TR" b="1" dirty="0" smtClean="0">
                <a:latin typeface="Trebuchet MS" pitchFamily="34" charset="0"/>
              </a:endParaRPr>
            </a:p>
            <a:p>
              <a:pPr algn="r"/>
              <a:r>
                <a:rPr lang="tr-TR" b="1" dirty="0" smtClean="0">
                  <a:latin typeface="Trebuchet MS" pitchFamily="34" charset="0"/>
                </a:rPr>
                <a:t>%10 </a:t>
              </a:r>
              <a:r>
                <a:rPr lang="tr-TR" b="1" dirty="0" err="1" smtClean="0">
                  <a:latin typeface="Trebuchet MS" pitchFamily="34" charset="0"/>
                </a:rPr>
                <a:t>TiC</a:t>
              </a:r>
              <a:endParaRPr lang="tr-TR" b="1" dirty="0" smtClean="0">
                <a:latin typeface="Trebuchet MS" pitchFamily="34" charset="0"/>
              </a:endParaRPr>
            </a:p>
          </p:txBody>
        </p:sp>
        <p:sp useBgFill="1">
          <p:nvSpPr>
            <p:cNvPr id="11" name="10 Metin kutusu"/>
            <p:cNvSpPr txBox="1"/>
            <p:nvPr/>
          </p:nvSpPr>
          <p:spPr>
            <a:xfrm>
              <a:off x="7020272" y="4028871"/>
              <a:ext cx="2052736" cy="1200329"/>
            </a:xfrm>
            <a:prstGeom prst="rect">
              <a:avLst/>
            </a:prstGeom>
          </p:spPr>
          <p:txBody>
            <a:bodyPr wrap="square" rtlCol="0">
              <a:spAutoFit/>
            </a:bodyPr>
            <a:lstStyle/>
            <a:p>
              <a:r>
                <a:rPr lang="tr-TR" b="1" dirty="0" smtClean="0">
                  <a:latin typeface="Trebuchet MS" pitchFamily="34" charset="0"/>
                </a:rPr>
                <a:t>yaylar</a:t>
              </a:r>
            </a:p>
            <a:p>
              <a:r>
                <a:rPr lang="tr-TR" b="1" dirty="0" smtClean="0">
                  <a:latin typeface="Trebuchet MS" pitchFamily="34" charset="0"/>
                  <a:sym typeface="Symbol"/>
                </a:rPr>
                <a:t>-</a:t>
              </a:r>
              <a:r>
                <a:rPr lang="tr-TR" b="1" dirty="0" smtClean="0">
                  <a:latin typeface="Trebuchet MS" pitchFamily="34" charset="0"/>
                </a:rPr>
                <a:t>Ti alaşımları</a:t>
              </a:r>
            </a:p>
            <a:p>
              <a:r>
                <a:rPr lang="tr-TR" b="1" dirty="0" smtClean="0">
                  <a:latin typeface="Trebuchet MS" pitchFamily="34" charset="0"/>
                </a:rPr>
                <a:t>%50’ye varan </a:t>
              </a:r>
            </a:p>
            <a:p>
              <a:r>
                <a:rPr lang="tr-TR" b="1" dirty="0" smtClean="0">
                  <a:latin typeface="Trebuchet MS" pitchFamily="34" charset="0"/>
                </a:rPr>
                <a:t>ağırlık tasarrufu</a:t>
              </a:r>
            </a:p>
          </p:txBody>
        </p:sp>
        <p:sp useBgFill="1">
          <p:nvSpPr>
            <p:cNvPr id="12" name="11 Metin kutusu"/>
            <p:cNvSpPr txBox="1"/>
            <p:nvPr/>
          </p:nvSpPr>
          <p:spPr>
            <a:xfrm>
              <a:off x="5471592" y="5410384"/>
              <a:ext cx="2052736" cy="923330"/>
            </a:xfrm>
            <a:prstGeom prst="rect">
              <a:avLst/>
            </a:prstGeom>
          </p:spPr>
          <p:txBody>
            <a:bodyPr wrap="square" rtlCol="0">
              <a:spAutoFit/>
            </a:bodyPr>
            <a:lstStyle/>
            <a:p>
              <a:r>
                <a:rPr lang="tr-TR" b="1" dirty="0" smtClean="0">
                  <a:latin typeface="Trebuchet MS" pitchFamily="34" charset="0"/>
                </a:rPr>
                <a:t>Jant göbekleri</a:t>
              </a:r>
            </a:p>
            <a:p>
              <a:r>
                <a:rPr lang="tr-TR" b="1" dirty="0" smtClean="0">
                  <a:latin typeface="Trebuchet MS" pitchFamily="34" charset="0"/>
                  <a:sym typeface="Symbol"/>
                </a:rPr>
                <a:t>Ve </a:t>
              </a:r>
              <a:r>
                <a:rPr lang="tr-TR" b="1" dirty="0" err="1" smtClean="0">
                  <a:latin typeface="Trebuchet MS" pitchFamily="34" charset="0"/>
                  <a:sym typeface="Symbol"/>
                </a:rPr>
                <a:t>civataları</a:t>
              </a:r>
              <a:endParaRPr lang="tr-TR" b="1" dirty="0" smtClean="0">
                <a:latin typeface="Trebuchet MS" pitchFamily="34" charset="0"/>
                <a:sym typeface="Symbol"/>
              </a:endParaRPr>
            </a:p>
            <a:p>
              <a:r>
                <a:rPr lang="tr-TR" b="1" dirty="0" smtClean="0">
                  <a:latin typeface="Trebuchet MS" pitchFamily="34" charset="0"/>
                  <a:sym typeface="Symbol"/>
                </a:rPr>
                <a:t>-</a:t>
              </a:r>
              <a:r>
                <a:rPr lang="tr-TR" b="1" dirty="0" smtClean="0">
                  <a:latin typeface="Trebuchet MS" pitchFamily="34" charset="0"/>
                </a:rPr>
                <a:t>Ti alaşımları</a:t>
              </a:r>
            </a:p>
          </p:txBody>
        </p:sp>
        <p:sp useBgFill="1">
          <p:nvSpPr>
            <p:cNvPr id="14" name="13 Metin kutusu"/>
            <p:cNvSpPr txBox="1"/>
            <p:nvPr/>
          </p:nvSpPr>
          <p:spPr>
            <a:xfrm>
              <a:off x="179512" y="5085184"/>
              <a:ext cx="2448272" cy="1477328"/>
            </a:xfrm>
            <a:prstGeom prst="rect">
              <a:avLst/>
            </a:prstGeom>
          </p:spPr>
          <p:txBody>
            <a:bodyPr wrap="square" rtlCol="0">
              <a:spAutoFit/>
            </a:bodyPr>
            <a:lstStyle/>
            <a:p>
              <a:pPr algn="r"/>
              <a:r>
                <a:rPr lang="tr-TR" b="1" dirty="0" smtClean="0">
                  <a:latin typeface="Trebuchet MS" pitchFamily="34" charset="0"/>
                </a:rPr>
                <a:t>Transmisyon mili</a:t>
              </a:r>
            </a:p>
            <a:p>
              <a:pPr algn="r"/>
              <a:r>
                <a:rPr lang="tr-TR" b="1" dirty="0" smtClean="0">
                  <a:latin typeface="Trebuchet MS" pitchFamily="34" charset="0"/>
                </a:rPr>
                <a:t>Ti-Metal matrisli </a:t>
              </a:r>
              <a:r>
                <a:rPr lang="tr-TR" b="1" dirty="0" err="1" smtClean="0">
                  <a:latin typeface="Trebuchet MS" pitchFamily="34" charset="0"/>
                </a:rPr>
                <a:t>kompozitler</a:t>
              </a:r>
              <a:endParaRPr lang="tr-TR" b="1" dirty="0" smtClean="0">
                <a:latin typeface="Trebuchet MS" pitchFamily="34" charset="0"/>
              </a:endParaRPr>
            </a:p>
            <a:p>
              <a:pPr algn="r"/>
              <a:r>
                <a:rPr lang="tr-TR" b="1" dirty="0" smtClean="0">
                  <a:latin typeface="Trebuchet MS" pitchFamily="34" charset="0"/>
                </a:rPr>
                <a:t>%12 </a:t>
              </a:r>
              <a:r>
                <a:rPr lang="tr-TR" b="1" dirty="0" err="1" smtClean="0">
                  <a:latin typeface="Trebuchet MS" pitchFamily="34" charset="0"/>
                </a:rPr>
                <a:t>TiC</a:t>
              </a:r>
              <a:endParaRPr lang="tr-TR" b="1" dirty="0" smtClean="0">
                <a:latin typeface="Trebuchet MS" pitchFamily="34" charset="0"/>
              </a:endParaRPr>
            </a:p>
            <a:p>
              <a:pPr algn="r"/>
              <a:r>
                <a:rPr lang="tr-TR" b="1" dirty="0" smtClean="0">
                  <a:latin typeface="Trebuchet MS" pitchFamily="34" charset="0"/>
                </a:rPr>
                <a:t>%40 ağırlık tasarrufu</a:t>
              </a:r>
            </a:p>
          </p:txBody>
        </p:sp>
        <p:pic>
          <p:nvPicPr>
            <p:cNvPr id="92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14239" t="31258" r="11687" b="15561"/>
            <a:stretch>
              <a:fillRect/>
            </a:stretch>
          </p:blipFill>
          <p:spPr bwMode="auto">
            <a:xfrm>
              <a:off x="1259632" y="2348880"/>
              <a:ext cx="6552728"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Başlık 3"/>
          <p:cNvSpPr>
            <a:spLocks noGrp="1"/>
          </p:cNvSpPr>
          <p:nvPr>
            <p:ph type="title"/>
          </p:nvPr>
        </p:nvSpPr>
        <p:spPr>
          <a:xfrm>
            <a:off x="467544" y="602432"/>
            <a:ext cx="7344816" cy="594320"/>
          </a:xfrm>
        </p:spPr>
        <p:txBody>
          <a:bodyPr>
            <a:normAutofit fontScale="90000"/>
          </a:bodyPr>
          <a:lstStyle/>
          <a:p>
            <a:r>
              <a:rPr lang="tr-TR" dirty="0" smtClean="0">
                <a:latin typeface="Trebuchet MS" panose="020B0603020202020204" pitchFamily="34" charset="0"/>
              </a:rPr>
              <a:t>otomotiv</a:t>
            </a:r>
            <a:endParaRPr lang="tr-TR" dirty="0">
              <a:latin typeface="Trebuchet MS" panose="020B0603020202020204" pitchFamily="34" charset="0"/>
            </a:endParaRPr>
          </a:p>
        </p:txBody>
      </p:sp>
      <p:pic>
        <p:nvPicPr>
          <p:cNvPr id="13" name="Picture 14" descr="Crystal Titanium Wheel "/>
          <p:cNvPicPr>
            <a:picLocks noChangeAspect="1" noChangeArrowheads="1"/>
          </p:cNvPicPr>
          <p:nvPr/>
        </p:nvPicPr>
        <p:blipFill rotWithShape="1">
          <a:blip r:embed="rId3" cstate="print"/>
          <a:srcRect l="15302" r="15406"/>
          <a:stretch/>
        </p:blipFill>
        <p:spPr bwMode="auto">
          <a:xfrm>
            <a:off x="7452320" y="5448577"/>
            <a:ext cx="1334195" cy="1292791"/>
          </a:xfrm>
          <a:prstGeom prst="rect">
            <a:avLst/>
          </a:prstGeom>
          <a:noFill/>
        </p:spPr>
      </p:pic>
      <p:pic>
        <p:nvPicPr>
          <p:cNvPr id="16"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649" r="11942"/>
          <a:stretch/>
        </p:blipFill>
        <p:spPr bwMode="auto">
          <a:xfrm>
            <a:off x="7884368" y="2558655"/>
            <a:ext cx="1075190" cy="1355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17" descr="BTA-Titanium-001"/>
          <p:cNvPicPr>
            <a:picLocks noChangeAspect="1" noChangeArrowheads="1"/>
          </p:cNvPicPr>
          <p:nvPr/>
        </p:nvPicPr>
        <p:blipFill>
          <a:blip r:embed="rId5" cstate="print"/>
          <a:srcRect/>
          <a:stretch>
            <a:fillRect/>
          </a:stretch>
        </p:blipFill>
        <p:spPr bwMode="auto">
          <a:xfrm>
            <a:off x="6798501" y="476672"/>
            <a:ext cx="2112235" cy="1188132"/>
          </a:xfrm>
          <a:prstGeom prst="rect">
            <a:avLst/>
          </a:prstGeom>
          <a:noFill/>
        </p:spPr>
      </p:pic>
    </p:spTree>
    <p:extLst>
      <p:ext uri="{BB962C8B-B14F-4D97-AF65-F5344CB8AC3E}">
        <p14:creationId xmlns:p14="http://schemas.microsoft.com/office/powerpoint/2010/main" val="118366892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1628800"/>
            <a:ext cx="8712968" cy="4708981"/>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Dayanıklılığı ve hafifliği sayesinde Ti başta yüzük olmak üzere bir çok takıda kullanılır.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Asal metal olması ile alerji yapmaz.</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Havuzlarda çok vakit geçiren sporcuların takıları Ti alaşımlıdır.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Dayanıklı,paslanmaz ve ten-uyumlu olması sebebiyle Kol saati kutuları ve kayışları Ti alaşımlarından yapılır.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Çok cazip renklere </a:t>
            </a:r>
            <a:r>
              <a:rPr lang="tr-TR" sz="2800" dirty="0" err="1" smtClean="0">
                <a:latin typeface="Trebuchet MS" pitchFamily="34" charset="0"/>
              </a:rPr>
              <a:t>eloksal</a:t>
            </a:r>
            <a:r>
              <a:rPr lang="tr-TR" sz="2800" dirty="0" smtClean="0">
                <a:latin typeface="Trebuchet MS" pitchFamily="34" charset="0"/>
              </a:rPr>
              <a:t> yapılabildiği için Kulak ve vücudu delen takılarda tercih edilir.</a:t>
            </a:r>
          </a:p>
        </p:txBody>
      </p:sp>
      <p:sp>
        <p:nvSpPr>
          <p:cNvPr id="4" name="Başlık 3"/>
          <p:cNvSpPr>
            <a:spLocks noGrp="1"/>
          </p:cNvSpPr>
          <p:nvPr>
            <p:ph type="title"/>
          </p:nvPr>
        </p:nvSpPr>
        <p:spPr>
          <a:xfrm>
            <a:off x="467544" y="602432"/>
            <a:ext cx="7344816" cy="594320"/>
          </a:xfrm>
        </p:spPr>
        <p:txBody>
          <a:bodyPr>
            <a:normAutofit fontScale="90000"/>
          </a:bodyPr>
          <a:lstStyle/>
          <a:p>
            <a:r>
              <a:rPr lang="tr-TR" dirty="0" smtClean="0">
                <a:latin typeface="Trebuchet MS" panose="020B0603020202020204" pitchFamily="34" charset="0"/>
              </a:rPr>
              <a:t>takı</a:t>
            </a:r>
            <a:endParaRPr lang="tr-TR" dirty="0">
              <a:latin typeface="Trebuchet MS" panose="020B0603020202020204" pitchFamily="34" charset="0"/>
            </a:endParaRPr>
          </a:p>
        </p:txBody>
      </p:sp>
    </p:spTree>
    <p:extLst>
      <p:ext uri="{BB962C8B-B14F-4D97-AF65-F5344CB8AC3E}">
        <p14:creationId xmlns:p14="http://schemas.microsoft.com/office/powerpoint/2010/main" val="28894901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9"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1280"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AutoShape 6" descr="data:image/jpeg;base64,/9j/4AAQSkZJRgABAQAAAQABAAD/2wCEAAkGBxMSEhUUEhQVFhQVFRUZFhQVFhUQFxcSGBIWFxUUFBQYHCggGBolGxQWITEhJSkrLi4uFx8zODMsNygtLisBCgoKDg0OGhAPGCwcHBwsLCwsLCwsLCwsLCwsLCwsLCwsLCw3NSwsLCwsLCwsLCwsLDgrLCwrLCwsKyssLC43LP/AABEIALcBEwMBIgACEQEDEQH/xAAcAAEAAgMBAQEAAAAAAAAAAAAABAYCBQcDAQj/xABEEAACAQICBQkFAwsCBwAAAAAAAQIDEQQhBRIxUWEGEyJBcYGRscEHMkJSoSOC0VNicnOSorLC4fDxJEMUFSUzg5Oj/8QAGAEBAQEBAQAAAAAAAAAAAAAAAAECAwT/xAAcEQEBAQADAQEBAAAAAAAAAAAAARECIUExYRL/2gAMAwEAAhEDEQA/AO4gAAAAAAAAAAAAAAAAHxyQH0GKmnsaPusB9BjrrejxxONp07OclFPY3+IEgHhSxcJLWjJNb00yPT0xRctTXSle2rK8HfclICeDGNRPY0ZAAAAAAAAAAAAAAAAAAAAAAAAAAAAAAAAAADGcrAY1ZP4bX4v8DXYipVWbhGS69V5+DNXpXldTpycacXUa2u+rFPg7dLuyIuE5Z3f2lKy+aEr27nt8S9Dc09Worxfo0Q8TOUNrbT2S47mt5MnqzSrUGpb7fFvVuqSMqsozhnmms/x7UzO2L9al4lmEq900809qeafajxqJp2ve3Xv4mFzWpjRaThWwkuew7fN36cHmlwkuuL37UbHn6WkKN/dmsn1ypy26r+aL2r0aJd/67mntRX8ThnhKyq0leEveh80Nrh2q10+poumJGitPVcNU5jFN6uShVbu4fLeXxU+LzXZkdC0fpDWepP3up7/6lO0jgqeIpJq0k1rQfBrL/G9Ebk3ipL/T1G9aC+ylsvTjnq9sUrp/L2Eo6WCHo3Fc5HP3lt/EmEAAAAAAAAAAAAAAAAAAAAAAAAAAAAAB8bK7yjxOtGUFU5uKtrys5OUnZqlFLblm+1b2bjSmNjRpTqz92EXJ8bbF3vIpdDRGIlFOtGbm7yllkpSes1G3VnbuM8ljSuhd537Xm+9nrClbq9Tc/wDI6vyS711eIoaNz6V7btjf4ISrY+8nq1WNToJuD99bFber/EixPAqU7XahJOWWV31rhv8AEhUnZWSslsSJ+DqXVutdJeq+v1NMsNNYCKp60Ipam7K8Xtvvtt8SvXLrVSlFrqkn4NFI1Hs3Zd6yJVZNHnVwaqx1L2u8n29XjZ9x6WPtPLPcTVxF0CpRjKjLOULyjlboOVpx7ptP/wAnAxx+jZRkq9J2nGV7O2rf5XwabXYzWab0jKhjKcn7jcXLjTmtSp32z7Uiy6WoydGpqPpJXX3cyo2Gj8WlKM17skv2JK6vxXoyxnNeQ+P56lOm/epyuv1dRuX0nrfto6DgKl4K+1ZPuEEkAFQAAAAAAAAAAAAAAAAAAAAAAAAAPjYGk0/S56dHD/DOfOVFvpUbO3G83TXibtlR0lpOpDF1ObjFuFKnC8nlFylKcujteSj4EWri69Z6s5uz2xj0VbjbN+Ji3trFg0hpHW6NN5bHJb9yfqQYQMaEEkl1IlRRUYwge1J6rT/u3WIoysNGePquCi11Sa7nnH8DT04KUp8JX7mrr1NlpWDlQnbbq374Sv5Nmm0NWvUt80X4rNepb8SfUtYY+PDG1jTz/vsM3S4HL+m8U3lhojnKDqJZ07X/AEc7m55K1OewtOW2UY6ku2GSffGz7zbVcIpwnB7JwlF9eTX4lY9mlbVdei+pqSXFXjL+U3u8Wb1UHCYdYPSajsp1Vq8NWdrfvpHQ6ENV23lN9pGH1eYrRWcZON+PvR9S44auqlOFRbJRjJdjSfqa/USQAUAAAAAAAAAAAAAAAAAAAAAAAADGewyPOu8v73X9AOdYurfE4iW+s13QhGPmmbfRuH6Gt83l1Ffh0pzfXKtV+taS9DoNLCKKUVsSsYaQKdJnooM2UaBlzAGvjEy1TYKij7zKCILp60ZR3prxTj52KBo/Falem3L44q3Bys/ozpVWFlc4bpzGc1iJpfBWkl2Ko0vojpxms12tR77P/J6xiRcLWUop/NFPxsSYTPPXVnBZnPtB1OZ0vOnsUp1Y9zTnHyj4nQITuzmPKLE8zpuD+adB90ko+jN8PWauHtDo62Dk/klGX11f5iRyIxHOYKlwUo+EmvI9eWcL4HE8KUpfsrW9Cu+yHGa+EqL5at+6VOHrFm2V6hsMjCn19pmUAAAAAAAAAAAAAAAAAAAAAAAACHpaq4UZyW2MJtdqpyZMImlaetSnHfCa8YSQHNeTVTnVRk1bnGptbnKTlb6nVLHLPZ+06eEb+Sn/AA5fWx1Qi0Plj6CoAADCsrpn589obtjsRFflL+KT9T9Cy2H599psLaRrcebf/wAYGuKV1Xk1i9fDUZfNRpv9yNzbRqlS5G4j/RYf9VH6XXobtYnjvOHKd10l6bOFfPvXmcq9rNRw0jSqL8jTku2Mp2L/AP8AFLec49reJUsRRt8NCz/9j9DXCdpXZNOw18LXS+KjUXjTZzn2F124YiPV9nLv6SL5Vx8P+Gk2/wDZ+rpnNfYfiVGpiIt2+zpPwlJepZekdghtfd5HoeGHqKTbWa/oe5pAAAAAAAAAAAAAAAAAAAAAAAAA868bq2/1yPQxqbAOVcmXzUKKf+3k/uTa/lOrnJK8XTxWIpvZGtJxX5kukv4mdN0Liudowl12s+1ZMzxaqcADTIAAPkj8/wDtRf8A1Gs+q1LPO2VGC2nf6jyfYU/StLWrS7fRL0LLgq/JqMlhKP6C9TZ67M1GySXHzZ8SyH0ebmyqcvdEzqypyVs6TWf6Tfki3Miafjfm1wX1v+Ig29Gk3T1X+Tt4QRVPZ/oqVGrXd7pwivCbZclkpPdGXkavk9H/ALrW9L+Jk8PV20Kvs13mxIOh19mu/wA2TgAAAAAAAAAAAAAAAAAAAAAAAAB8kj6AOX8tafN49S6q1GL+9BuL9CwciNIZypN7VrR7VlJeFvAi+03C/Z0q35Krqt/mVbL+JRK/houLT3GL1WvHVp14rbKK7WkeL0hS/KRfY9byNdovB0alNTilms8tksrpmxjgYLqNaywelKfU2+yMn6GD0ovhpzfco+pKjhorqMlSW4diFDFTm84qMbb7tvK3YaLEu9SXbLzZZcU0rePhmVSctr4MVYgTl6mFzByPjkaiMtYj6QetXpR3avnG/kz1g8yJhZ85jL/Ld+EX6zQFgr1LUpPgQeTq+yk9839Ix9bn3TVbVotb/wAP6npoZWoQ/OV7fpSbXoTwXXRsbU49nnn6kowpQsktyS+hmAAAAAAAAAAAAAAAAAAAAAAAAAAAGs0/o6OIo1KMslVg433S2wl3SSfcc+0XCUoJTjaorxnHa1Ui9WS8UzqNaF0Vyg1Qxrk0lTxerHW+XEwi8uCnFeMHvM8osqHoZV6UrwhNxfvRs0nxu9j4lujVvvXB7TMxnBMZYW6+c6hzhrtI1JRVlJRk/ck1rJtZ2SbV3bquavQ+kqjqOFVtuSvHWjCnZx9+Nozbtazz4iI2ukqvRk+Fl35fiVbF1LQfFm205ifdgu19mxepXNJ17Wj3svq+PLXMXUIrrGDqm0THWsm9yI3JqetKpU32S7+lL6ahq9M4/Vha+cvL/CZtdDJU6EXLLJzlwv0rdysu4DHlHi9acaa2tpd7aXm0WrQ9NOrTgtkbfswWXkvEoOiKnP4pzeyCc327Irxd/unTOSWH96o/0V5y9PqSiyAAgAAAAAAAAAAAAAAAAAAAAAAAAAAAafTWAjVhKnO6jNZNbYyTvGUX1SUrNG4POvS1lbwfECv6LliZwdOdZRrUnaVoRevB+5VTfVJJ522pramRsdKpC7qYmWW3VqQj+7Gz+hNxVFNrWynC+rJWTjfJ2vti+tO6e41+L0fKTTg6cd6inST7Ixi7eLM5V1Dapzzc5z605Tcu+z2G20bg40tapazks79Udrfa/RHnhsCotOT1mtm2y7ntIWmdI632cXdfE97XUakxHjiMTrylN7H9IrYVvGYvWm3/AHYk6Wx2pHVvnL6L+pXKuLLItT5Vzydfj/jrNZPFmt0pj+i4Lr97s3d5Ue1Cq8ViYr4E7y/Vxauu/KPeb7lTpTm6ShfpVM/up5/W3gzW6DhHD0pVKmTect6XwwXFvq3vgRdGYSWOxDnUX2afS3KK92kn5976yi08jMBJUou3TrNO35uyCfc7/eOu4DDKlTjBfCtu99b8TScl9Ean2s1ZtdCO5b/DZwLGZoAAgAAAAAAAAAAAAAAAAAAAAAAAAAAAAAIuOwymtzWxrb2cUVfEY1wbUlmi5EDSOiqdZWnFPjsfc0WIpGL0tKSsuiuu12/E0mkNKworNrW6o8eJZNK+z3XT5rEVYcNa6+uZVcT7Ka921V1uLjn5mshqrY7TWvJu92zXTxzZbZezXELa/BI+R9nlVbb+BcNU+WLfUY4eoovWee7t35l7pcgd6b8fxJ2H5DxT936Fw1otFcjsdjnGUoc3R2ptpX4qN83Z7X4HVeTfJClhoRTSersis4363K66T4kHQWh5ULal49mX0Lfh27Z7TPKEr1ABhQAAAAAAAAAAAAAAAAAAAAAAAAAAAAAAAAAAAAAPjiABjzS3Ic2tyAGj7qLcZAAAAAAAAAAAAAAAAAAAA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7" y="1848719"/>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848719"/>
            <a:ext cx="1905000" cy="2067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982" y="1772816"/>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4792" y="179319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282" y="3915941"/>
            <a:ext cx="202882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7231" y="3925466"/>
            <a:ext cx="202882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1855" y="3936322"/>
            <a:ext cx="2986569" cy="2237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Başlık 3"/>
          <p:cNvSpPr>
            <a:spLocks noGrp="1"/>
          </p:cNvSpPr>
          <p:nvPr>
            <p:ph type="title"/>
          </p:nvPr>
        </p:nvSpPr>
        <p:spPr>
          <a:xfrm>
            <a:off x="539552" y="890464"/>
            <a:ext cx="7344816" cy="594320"/>
          </a:xfrm>
        </p:spPr>
        <p:txBody>
          <a:bodyPr>
            <a:normAutofit fontScale="90000"/>
          </a:bodyPr>
          <a:lstStyle/>
          <a:p>
            <a:r>
              <a:rPr lang="tr-TR" dirty="0" smtClean="0">
                <a:latin typeface="Trebuchet MS" panose="020B0603020202020204" pitchFamily="34" charset="0"/>
              </a:rPr>
              <a:t>takı</a:t>
            </a:r>
            <a:endParaRPr lang="tr-TR" dirty="0">
              <a:latin typeface="Trebuchet MS" panose="020B0603020202020204" pitchFamily="34" charset="0"/>
            </a:endParaRPr>
          </a:p>
        </p:txBody>
      </p:sp>
    </p:spTree>
    <p:extLst>
      <p:ext uri="{BB962C8B-B14F-4D97-AF65-F5344CB8AC3E}">
        <p14:creationId xmlns:p14="http://schemas.microsoft.com/office/powerpoint/2010/main" val="25901829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476672"/>
            <a:ext cx="8208912" cy="830997"/>
          </a:xfrm>
          <a:prstGeom prst="rect">
            <a:avLst/>
          </a:prstGeom>
          <a:noFill/>
        </p:spPr>
        <p:txBody>
          <a:bodyPr wrap="square" rtlCol="0">
            <a:spAutoFit/>
          </a:bodyPr>
          <a:lstStyle/>
          <a:p>
            <a:r>
              <a:rPr lang="tr-TR" sz="4800" dirty="0" smtClean="0">
                <a:solidFill>
                  <a:schemeClr val="accent2">
                    <a:lumMod val="50000"/>
                  </a:schemeClr>
                </a:solidFill>
                <a:latin typeface="Trebuchet MS" pitchFamily="34" charset="0"/>
              </a:rPr>
              <a:t>nikel</a:t>
            </a:r>
            <a:endParaRPr lang="tr-TR" sz="4800" dirty="0">
              <a:solidFill>
                <a:schemeClr val="accent2">
                  <a:lumMod val="50000"/>
                </a:schemeClr>
              </a:solidFill>
              <a:latin typeface="Trebuchet MS" pitchFamily="34" charset="0"/>
            </a:endParaRPr>
          </a:p>
        </p:txBody>
      </p:sp>
      <p:sp>
        <p:nvSpPr>
          <p:cNvPr id="4" name="Dikdörtgen 1"/>
          <p:cNvSpPr/>
          <p:nvPr/>
        </p:nvSpPr>
        <p:spPr>
          <a:xfrm>
            <a:off x="323528" y="5373216"/>
            <a:ext cx="8784976" cy="1200329"/>
          </a:xfrm>
          <a:prstGeom prst="rect">
            <a:avLst/>
          </a:prstGeom>
        </p:spPr>
        <p:txBody>
          <a:bodyPr wrap="square">
            <a:spAutoFit/>
          </a:bodyPr>
          <a:lstStyle/>
          <a:p>
            <a:r>
              <a:rPr lang="tr-TR" sz="2400" dirty="0" smtClean="0">
                <a:latin typeface="Trebuchet MS" panose="020B0603020202020204" pitchFamily="34" charset="0"/>
              </a:rPr>
              <a:t>Kristal yapısı: YMK			Atomik no: </a:t>
            </a:r>
            <a:r>
              <a:rPr lang="tr-TR" sz="2400" dirty="0">
                <a:latin typeface="Trebuchet MS" panose="020B0603020202020204" pitchFamily="34" charset="0"/>
              </a:rPr>
              <a:t>28</a:t>
            </a:r>
          </a:p>
          <a:p>
            <a:r>
              <a:rPr lang="tr-TR" sz="2400" dirty="0" smtClean="0">
                <a:latin typeface="Trebuchet MS" panose="020B0603020202020204" pitchFamily="34" charset="0"/>
              </a:rPr>
              <a:t>Atomik kütle: 58.71			yoğunluk: 8.89 </a:t>
            </a:r>
            <a:r>
              <a:rPr lang="tr-TR" sz="2400" dirty="0" err="1" smtClean="0">
                <a:latin typeface="Trebuchet MS" panose="020B0603020202020204" pitchFamily="34" charset="0"/>
              </a:rPr>
              <a:t>g.cm</a:t>
            </a:r>
            <a:r>
              <a:rPr lang="tr-TR" sz="2400" baseline="30000" dirty="0" smtClean="0">
                <a:latin typeface="Trebuchet MS" panose="020B0603020202020204" pitchFamily="34" charset="0"/>
              </a:rPr>
              <a:t>-3</a:t>
            </a:r>
            <a:endParaRPr lang="tr-TR" sz="2400" dirty="0">
              <a:latin typeface="Trebuchet MS" panose="020B0603020202020204" pitchFamily="34" charset="0"/>
            </a:endParaRPr>
          </a:p>
          <a:p>
            <a:r>
              <a:rPr lang="tr-TR" sz="2400" dirty="0" smtClean="0">
                <a:latin typeface="Trebuchet MS" panose="020B0603020202020204" pitchFamily="34" charset="0"/>
              </a:rPr>
              <a:t>Ergime noktası: 1455</a:t>
            </a:r>
            <a:r>
              <a:rPr lang="tr-TR" sz="2400" dirty="0" smtClean="0">
                <a:latin typeface="Trebuchet MS" panose="020B0603020202020204" pitchFamily="34" charset="0"/>
                <a:sym typeface="Symbol"/>
              </a:rPr>
              <a:t></a:t>
            </a:r>
            <a:r>
              <a:rPr lang="tr-TR" sz="2400" dirty="0" smtClean="0">
                <a:latin typeface="Trebuchet MS" panose="020B0603020202020204" pitchFamily="34" charset="0"/>
              </a:rPr>
              <a:t>C</a:t>
            </a:r>
            <a:endParaRPr lang="tr-TR" sz="2400" dirty="0">
              <a:latin typeface="Trebuchet MS" panose="020B0603020202020204" pitchFamily="34" charset="0"/>
            </a:endParaRPr>
          </a:p>
        </p:txBody>
      </p:sp>
      <p:grpSp>
        <p:nvGrpSpPr>
          <p:cNvPr id="6" name="5 Grup"/>
          <p:cNvGrpSpPr/>
          <p:nvPr/>
        </p:nvGrpSpPr>
        <p:grpSpPr>
          <a:xfrm>
            <a:off x="121572" y="1319537"/>
            <a:ext cx="8856984" cy="3765647"/>
            <a:chOff x="121572" y="1196752"/>
            <a:chExt cx="8856984" cy="3765647"/>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110" t="30915" r="30689" b="50577"/>
            <a:stretch/>
          </p:blipFill>
          <p:spPr bwMode="auto">
            <a:xfrm>
              <a:off x="121572" y="1196752"/>
              <a:ext cx="8848278"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110" t="53694" r="30689" b="27327"/>
            <a:stretch/>
          </p:blipFill>
          <p:spPr bwMode="auto">
            <a:xfrm>
              <a:off x="130278" y="3042492"/>
              <a:ext cx="8848278" cy="191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287427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323528" y="1548075"/>
            <a:ext cx="8208912" cy="4401205"/>
          </a:xfrm>
          <a:prstGeom prst="rect">
            <a:avLst/>
          </a:prstGeom>
        </p:spPr>
        <p:txBody>
          <a:bodyPr wrap="square">
            <a:spAutoFit/>
          </a:bodyPr>
          <a:lstStyle/>
          <a:p>
            <a:pPr>
              <a:buClr>
                <a:schemeClr val="bg2">
                  <a:lumMod val="50000"/>
                </a:schemeClr>
              </a:buClr>
              <a:buFont typeface="Trebuchet MS" pitchFamily="34" charset="0"/>
              <a:buChar char="●"/>
            </a:pPr>
            <a:r>
              <a:rPr lang="tr-TR" sz="2800" dirty="0" smtClean="0">
                <a:latin typeface="Trebuchet MS" panose="020B0603020202020204" pitchFamily="34" charset="0"/>
              </a:rPr>
              <a:t>  Parlak gümüş renkte</a:t>
            </a:r>
          </a:p>
          <a:p>
            <a:pPr>
              <a:buClr>
                <a:schemeClr val="bg2">
                  <a:lumMod val="50000"/>
                </a:schemeClr>
              </a:buClr>
              <a:buFont typeface="Trebuchet MS" pitchFamily="34" charset="0"/>
              <a:buChar char="●"/>
            </a:pPr>
            <a:r>
              <a:rPr lang="tr-TR" sz="2800" dirty="0" smtClean="0">
                <a:latin typeface="Trebuchet MS" panose="020B0603020202020204" pitchFamily="34" charset="0"/>
              </a:rPr>
              <a:t>  Yüksek tokluk ve </a:t>
            </a:r>
            <a:r>
              <a:rPr lang="tr-TR" sz="2800" dirty="0" err="1" smtClean="0">
                <a:latin typeface="Trebuchet MS" panose="020B0603020202020204" pitchFamily="34" charset="0"/>
              </a:rPr>
              <a:t>süneklik</a:t>
            </a:r>
            <a:endParaRPr lang="tr-TR" sz="2800" dirty="0" smtClean="0">
              <a:latin typeface="Trebuchet MS" panose="020B0603020202020204" pitchFamily="34" charset="0"/>
            </a:endParaRPr>
          </a:p>
          <a:p>
            <a:pPr>
              <a:buClr>
                <a:schemeClr val="bg2">
                  <a:lumMod val="50000"/>
                </a:schemeClr>
              </a:buClr>
              <a:buFont typeface="Trebuchet MS" pitchFamily="34" charset="0"/>
              <a:buChar char="●"/>
            </a:pPr>
            <a:r>
              <a:rPr lang="tr-TR" sz="2800" dirty="0" smtClean="0">
                <a:latin typeface="Trebuchet MS" panose="020B0603020202020204" pitchFamily="34" charset="0"/>
              </a:rPr>
              <a:t>  Yüksek oda sıcaklığı ve yüksek sıcaklık 	mukavemeti</a:t>
            </a:r>
          </a:p>
          <a:p>
            <a:pPr>
              <a:buClr>
                <a:schemeClr val="bg2">
                  <a:lumMod val="50000"/>
                </a:schemeClr>
              </a:buClr>
              <a:buFont typeface="Trebuchet MS" pitchFamily="34" charset="0"/>
              <a:buChar char="●"/>
            </a:pPr>
            <a:r>
              <a:rPr lang="tr-TR" sz="2800" dirty="0" smtClean="0">
                <a:latin typeface="Trebuchet MS" panose="020B0603020202020204" pitchFamily="34" charset="0"/>
              </a:rPr>
              <a:t>  Yüksek </a:t>
            </a:r>
            <a:r>
              <a:rPr lang="tr-TR" sz="2800" dirty="0" err="1" smtClean="0">
                <a:latin typeface="Trebuchet MS" panose="020B0603020202020204" pitchFamily="34" charset="0"/>
              </a:rPr>
              <a:t>oksidasyon</a:t>
            </a:r>
            <a:r>
              <a:rPr lang="tr-TR" sz="2800" dirty="0" smtClean="0">
                <a:latin typeface="Trebuchet MS" panose="020B0603020202020204" pitchFamily="34" charset="0"/>
              </a:rPr>
              <a:t> direnci</a:t>
            </a:r>
          </a:p>
          <a:p>
            <a:pPr>
              <a:buClr>
                <a:schemeClr val="bg2">
                  <a:lumMod val="50000"/>
                </a:schemeClr>
              </a:buClr>
              <a:buFont typeface="Trebuchet MS" pitchFamily="34" charset="0"/>
              <a:buChar char="●"/>
            </a:pPr>
            <a:r>
              <a:rPr lang="tr-TR" sz="2800" dirty="0" smtClean="0">
                <a:latin typeface="Trebuchet MS" panose="020B0603020202020204" pitchFamily="34" charset="0"/>
              </a:rPr>
              <a:t>  Yüksek korozyon direnci</a:t>
            </a:r>
          </a:p>
          <a:p>
            <a:pPr>
              <a:buClr>
                <a:schemeClr val="bg2">
                  <a:lumMod val="50000"/>
                </a:schemeClr>
              </a:buClr>
              <a:buFont typeface="Trebuchet MS" pitchFamily="34" charset="0"/>
              <a:buChar char="●"/>
            </a:pPr>
            <a:r>
              <a:rPr lang="tr-TR" sz="2800" dirty="0" smtClean="0">
                <a:latin typeface="Trebuchet MS" panose="020B0603020202020204" pitchFamily="34" charset="0"/>
              </a:rPr>
              <a:t>  </a:t>
            </a:r>
            <a:r>
              <a:rPr lang="tr-TR" sz="2800" dirty="0" err="1" smtClean="0">
                <a:latin typeface="Trebuchet MS" panose="020B0603020202020204" pitchFamily="34" charset="0"/>
              </a:rPr>
              <a:t>Ferromanyetik</a:t>
            </a:r>
            <a:endParaRPr lang="tr-TR" sz="2800" dirty="0" smtClean="0">
              <a:latin typeface="Trebuchet MS" panose="020B0603020202020204" pitchFamily="34" charset="0"/>
            </a:endParaRPr>
          </a:p>
          <a:p>
            <a:pPr>
              <a:buClr>
                <a:schemeClr val="bg2">
                  <a:lumMod val="50000"/>
                </a:schemeClr>
              </a:buClr>
              <a:buFont typeface="Trebuchet MS" pitchFamily="34" charset="0"/>
              <a:buChar char="●"/>
            </a:pPr>
            <a:endParaRPr lang="tr-TR" sz="2800" dirty="0">
              <a:latin typeface="Trebuchet MS" panose="020B0603020202020204" pitchFamily="34" charset="0"/>
            </a:endParaRPr>
          </a:p>
          <a:p>
            <a:pPr>
              <a:buClr>
                <a:schemeClr val="bg2">
                  <a:lumMod val="50000"/>
                </a:schemeClr>
              </a:buClr>
              <a:buFont typeface="Trebuchet MS" pitchFamily="34" charset="0"/>
              <a:buChar char="●"/>
            </a:pPr>
            <a:r>
              <a:rPr lang="tr-TR" sz="2800" dirty="0" smtClean="0">
                <a:latin typeface="Trebuchet MS" panose="020B0603020202020204" pitchFamily="34" charset="0"/>
              </a:rPr>
              <a:t>  Pahalı</a:t>
            </a:r>
          </a:p>
          <a:p>
            <a:pPr>
              <a:buClr>
                <a:schemeClr val="bg2">
                  <a:lumMod val="50000"/>
                </a:schemeClr>
              </a:buClr>
              <a:buFont typeface="Trebuchet MS" pitchFamily="34" charset="0"/>
              <a:buChar char="●"/>
            </a:pPr>
            <a:r>
              <a:rPr lang="tr-TR" sz="2800" dirty="0" smtClean="0">
                <a:latin typeface="Trebuchet MS" panose="020B0603020202020204" pitchFamily="34" charset="0"/>
              </a:rPr>
              <a:t>  Ucuz alaşım elementleri ile birlikteliği sınırlı!</a:t>
            </a:r>
            <a:endParaRPr lang="tr-TR" sz="2800" dirty="0">
              <a:latin typeface="Trebuchet MS" panose="020B0603020202020204" pitchFamily="34" charset="0"/>
            </a:endParaRPr>
          </a:p>
        </p:txBody>
      </p:sp>
      <p:sp>
        <p:nvSpPr>
          <p:cNvPr id="4" name="3 Metin kutusu"/>
          <p:cNvSpPr txBox="1"/>
          <p:nvPr/>
        </p:nvSpPr>
        <p:spPr>
          <a:xfrm>
            <a:off x="395536" y="548680"/>
            <a:ext cx="8208912" cy="830997"/>
          </a:xfrm>
          <a:prstGeom prst="rect">
            <a:avLst/>
          </a:prstGeom>
          <a:noFill/>
        </p:spPr>
        <p:txBody>
          <a:bodyPr wrap="square" rtlCol="0">
            <a:spAutoFit/>
          </a:bodyPr>
          <a:lstStyle/>
          <a:p>
            <a:r>
              <a:rPr lang="tr-TR" sz="4800" dirty="0" smtClean="0">
                <a:solidFill>
                  <a:schemeClr val="accent2">
                    <a:lumMod val="50000"/>
                  </a:schemeClr>
                </a:solidFill>
                <a:latin typeface="Trebuchet MS" pitchFamily="34" charset="0"/>
              </a:rPr>
              <a:t>Nikel alaşımları özellikleri</a:t>
            </a:r>
            <a:endParaRPr lang="tr-TR" sz="48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6407127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67544" y="1484784"/>
            <a:ext cx="8496944" cy="475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61" tIns="6348" rIns="4761" bIns="6348" numCol="1" anchor="ctr" anchorCtr="0" compatLnSpc="1">
            <a:prstTxWarp prst="textNoShape">
              <a:avLst/>
            </a:prstTxWarp>
            <a:spAutoFit/>
          </a:bodyPr>
          <a:lstStyle/>
          <a:p>
            <a:pPr marL="0" marR="0" lvl="0" indent="0" defTabSz="914400" rtl="0" eaLnBrk="1" fontAlgn="t" latinLnBrk="0" hangingPunct="1">
              <a:lnSpc>
                <a:spcPct val="100000"/>
              </a:lnSpc>
              <a:spcBef>
                <a:spcPct val="0"/>
              </a:spcBef>
              <a:spcAft>
                <a:spcPct val="0"/>
              </a:spcAft>
              <a:buClr>
                <a:schemeClr val="bg2">
                  <a:lumMod val="50000"/>
                </a:schemeClr>
              </a:buClr>
              <a:buSzTx/>
              <a:buFont typeface="Trebuchet MS" pitchFamily="34" charset="0"/>
              <a:buChar char="●"/>
              <a:tabLst/>
            </a:pPr>
            <a:r>
              <a:rPr kumimoji="0" lang="tr-TR" altLang="tr-TR" sz="2800" b="0" i="0" u="none" strike="noStrike" cap="none" normalizeH="0" baseline="0" dirty="0" smtClean="0">
                <a:ln>
                  <a:noFill/>
                </a:ln>
                <a:effectLst/>
                <a:latin typeface="Trebuchet MS" panose="020B0603020202020204" pitchFamily="34" charset="0"/>
                <a:cs typeface="Arial" pitchFamily="34" charset="0"/>
              </a:rPr>
              <a:t>   Nikelin korozyon dayanıklılığı en ayırt edici </a:t>
            </a:r>
            <a:r>
              <a:rPr lang="tr-TR" altLang="tr-TR" sz="2800" dirty="0" smtClean="0">
                <a:latin typeface="Trebuchet MS" panose="020B0603020202020204" pitchFamily="34" charset="0"/>
                <a:cs typeface="Arial" pitchFamily="34" charset="0"/>
              </a:rPr>
              <a:t>        	</a:t>
            </a:r>
            <a:r>
              <a:rPr kumimoji="0" lang="tr-TR" altLang="tr-TR" sz="2800" b="0" i="0" u="none" strike="noStrike" cap="none" normalizeH="0" baseline="0" dirty="0" smtClean="0">
                <a:ln>
                  <a:noFill/>
                </a:ln>
                <a:effectLst/>
                <a:latin typeface="Trebuchet MS" panose="020B0603020202020204" pitchFamily="34" charset="0"/>
                <a:cs typeface="Arial" pitchFamily="34" charset="0"/>
              </a:rPr>
              <a:t>özelliğidir.</a:t>
            </a:r>
          </a:p>
          <a:p>
            <a:pPr marL="0" marR="0" lvl="0" indent="0" defTabSz="914400" rtl="0" eaLnBrk="1" fontAlgn="t" latinLnBrk="0" hangingPunct="1">
              <a:lnSpc>
                <a:spcPct val="100000"/>
              </a:lnSpc>
              <a:spcBef>
                <a:spcPct val="0"/>
              </a:spcBef>
              <a:spcAft>
                <a:spcPct val="0"/>
              </a:spcAft>
              <a:buClr>
                <a:schemeClr val="bg2">
                  <a:lumMod val="50000"/>
                </a:schemeClr>
              </a:buClr>
              <a:buSzTx/>
              <a:buFont typeface="Trebuchet MS" pitchFamily="34" charset="0"/>
              <a:buChar char="●"/>
              <a:tabLst/>
            </a:pPr>
            <a:r>
              <a:rPr lang="tr-TR" altLang="tr-TR" sz="2800" dirty="0" smtClean="0">
                <a:latin typeface="Trebuchet MS" panose="020B0603020202020204" pitchFamily="34" charset="0"/>
                <a:cs typeface="Arial" pitchFamily="34" charset="0"/>
              </a:rPr>
              <a:t>   Diğer metalleri korozyona karşı korumak için 	kaplama olarak kullanılır.</a:t>
            </a:r>
          </a:p>
          <a:p>
            <a:pPr marL="0" marR="0" lvl="0" indent="0" defTabSz="914400" rtl="0" eaLnBrk="1" fontAlgn="t" latinLnBrk="0" hangingPunct="1">
              <a:lnSpc>
                <a:spcPct val="100000"/>
              </a:lnSpc>
              <a:spcBef>
                <a:spcPct val="0"/>
              </a:spcBef>
              <a:spcAft>
                <a:spcPct val="0"/>
              </a:spcAft>
              <a:buClr>
                <a:schemeClr val="bg2">
                  <a:lumMod val="50000"/>
                </a:schemeClr>
              </a:buClr>
              <a:buSzTx/>
              <a:buFont typeface="Trebuchet MS" pitchFamily="34" charset="0"/>
              <a:buChar char="●"/>
              <a:tabLst/>
            </a:pPr>
            <a:r>
              <a:rPr kumimoji="0" lang="tr-TR" altLang="tr-TR" sz="2800" b="0" i="0" u="none" strike="noStrike" cap="none" normalizeH="0" baseline="0" dirty="0" smtClean="0">
                <a:ln>
                  <a:noFill/>
                </a:ln>
                <a:effectLst/>
                <a:latin typeface="Trebuchet MS" panose="020B0603020202020204" pitchFamily="34" charset="0"/>
                <a:cs typeface="Arial" pitchFamily="34" charset="0"/>
              </a:rPr>
              <a:t>   En önemli kulanım alanı paslanmaz çelik 	üretimidir.</a:t>
            </a:r>
          </a:p>
          <a:p>
            <a:pPr marL="0" marR="0" lvl="0" indent="0" defTabSz="914400" rtl="0" eaLnBrk="1" fontAlgn="t" latinLnBrk="0" hangingPunct="1">
              <a:lnSpc>
                <a:spcPct val="100000"/>
              </a:lnSpc>
              <a:spcBef>
                <a:spcPct val="0"/>
              </a:spcBef>
              <a:spcAft>
                <a:spcPct val="0"/>
              </a:spcAft>
              <a:buClr>
                <a:schemeClr val="bg2">
                  <a:lumMod val="50000"/>
                </a:schemeClr>
              </a:buClr>
              <a:buSzTx/>
              <a:buFont typeface="Trebuchet MS" pitchFamily="34" charset="0"/>
              <a:buChar char="●"/>
              <a:tabLst/>
            </a:pPr>
            <a:r>
              <a:rPr kumimoji="0" lang="tr-TR" altLang="tr-TR" sz="2800" b="0" i="0" u="none" strike="noStrike" cap="none" normalizeH="0" baseline="0" dirty="0" smtClean="0">
                <a:ln>
                  <a:noFill/>
                </a:ln>
                <a:effectLst/>
                <a:latin typeface="Trebuchet MS" panose="020B0603020202020204" pitchFamily="34" charset="0"/>
                <a:cs typeface="Arial" pitchFamily="34" charset="0"/>
              </a:rPr>
              <a:t>   </a:t>
            </a:r>
            <a:r>
              <a:rPr kumimoji="0" lang="en-GB" altLang="tr-TR" sz="2800" b="0" i="0" u="none" strike="noStrike" cap="none" normalizeH="0" baseline="0" dirty="0" err="1" smtClean="0">
                <a:ln>
                  <a:noFill/>
                </a:ln>
                <a:effectLst/>
                <a:latin typeface="Trebuchet MS" panose="020B0603020202020204" pitchFamily="34" charset="0"/>
                <a:cs typeface="Arial" pitchFamily="34" charset="0"/>
              </a:rPr>
              <a:t>Nichrome</a:t>
            </a:r>
            <a:r>
              <a:rPr kumimoji="0" lang="en-GB" altLang="tr-TR" sz="2800" b="0" i="0" u="none" strike="noStrike" cap="none" normalizeH="0" baseline="0" dirty="0" smtClean="0">
                <a:ln>
                  <a:noFill/>
                </a:ln>
                <a:effectLst/>
                <a:latin typeface="Trebuchet MS" panose="020B0603020202020204" pitchFamily="34" charset="0"/>
                <a:cs typeface="Arial" pitchFamily="34" charset="0"/>
              </a:rPr>
              <a:t> </a:t>
            </a:r>
            <a:r>
              <a:rPr kumimoji="0" lang="tr-TR" altLang="tr-TR" sz="2800" b="0" i="0" u="none" strike="noStrike" cap="none" normalizeH="0" baseline="0" dirty="0" smtClean="0">
                <a:ln>
                  <a:noFill/>
                </a:ln>
                <a:effectLst/>
                <a:latin typeface="Trebuchet MS" panose="020B0603020202020204" pitchFamily="34" charset="0"/>
                <a:cs typeface="Arial" pitchFamily="34" charset="0"/>
              </a:rPr>
              <a:t>bir nikel-Krom alaşımıdır ve az 	miktarlarda S, Mn ve Fe içerir. </a:t>
            </a:r>
          </a:p>
          <a:p>
            <a:pPr marL="0" marR="0" lvl="0" indent="0" defTabSz="914400" rtl="0" eaLnBrk="1" fontAlgn="t" latinLnBrk="0" hangingPunct="1">
              <a:lnSpc>
                <a:spcPct val="100000"/>
              </a:lnSpc>
              <a:spcBef>
                <a:spcPct val="0"/>
              </a:spcBef>
              <a:spcAft>
                <a:spcPct val="0"/>
              </a:spcAft>
              <a:buClr>
                <a:schemeClr val="bg2">
                  <a:lumMod val="50000"/>
                </a:schemeClr>
              </a:buClr>
              <a:buSzTx/>
              <a:buFont typeface="Trebuchet MS" pitchFamily="34" charset="0"/>
              <a:buChar char="●"/>
              <a:tabLst/>
            </a:pPr>
            <a:r>
              <a:rPr lang="tr-TR" altLang="tr-TR" sz="2800" dirty="0" smtClean="0">
                <a:latin typeface="Trebuchet MS" panose="020B0603020202020204" pitchFamily="34" charset="0"/>
                <a:cs typeface="Arial" pitchFamily="34" charset="0"/>
              </a:rPr>
              <a:t>   Bu alaşım k</a:t>
            </a:r>
            <a:r>
              <a:rPr kumimoji="0" lang="tr-TR" altLang="tr-TR" sz="2800" b="0" i="0" u="none" strike="noStrike" cap="none" normalizeH="0" baseline="0" dirty="0" smtClean="0">
                <a:ln>
                  <a:noFill/>
                </a:ln>
                <a:effectLst/>
                <a:latin typeface="Trebuchet MS" panose="020B0603020202020204" pitchFamily="34" charset="0"/>
                <a:cs typeface="Arial" pitchFamily="34" charset="0"/>
              </a:rPr>
              <a:t>ızıl</a:t>
            </a:r>
            <a:r>
              <a:rPr kumimoji="0" lang="tr-TR" altLang="tr-TR" sz="2800" b="0" i="0" u="none" strike="noStrike" cap="none" normalizeH="0" dirty="0" smtClean="0">
                <a:ln>
                  <a:noFill/>
                </a:ln>
                <a:effectLst/>
                <a:latin typeface="Trebuchet MS" panose="020B0603020202020204" pitchFamily="34" charset="0"/>
                <a:cs typeface="Arial" pitchFamily="34" charset="0"/>
              </a:rPr>
              <a:t> sıcak iken bile korozyona direnir. 	Bu nedenle elektrikli fırınlarda ve tost 	makinelerinde kullanılır.</a:t>
            </a:r>
          </a:p>
        </p:txBody>
      </p:sp>
      <p:sp>
        <p:nvSpPr>
          <p:cNvPr id="3" name="2 Metin kutusu"/>
          <p:cNvSpPr txBox="1"/>
          <p:nvPr/>
        </p:nvSpPr>
        <p:spPr>
          <a:xfrm>
            <a:off x="395536" y="548680"/>
            <a:ext cx="8208912" cy="830997"/>
          </a:xfrm>
          <a:prstGeom prst="rect">
            <a:avLst/>
          </a:prstGeom>
          <a:noFill/>
        </p:spPr>
        <p:txBody>
          <a:bodyPr wrap="square" rtlCol="0">
            <a:spAutoFit/>
          </a:bodyPr>
          <a:lstStyle/>
          <a:p>
            <a:r>
              <a:rPr lang="tr-TR" sz="4800" dirty="0" smtClean="0">
                <a:solidFill>
                  <a:schemeClr val="accent2">
                    <a:lumMod val="50000"/>
                  </a:schemeClr>
                </a:solidFill>
                <a:latin typeface="Trebuchet MS" pitchFamily="34" charset="0"/>
              </a:rPr>
              <a:t>Nikel alaşımları özellikleri</a:t>
            </a:r>
            <a:endParaRPr lang="tr-TR" sz="48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8755202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95536" y="1341878"/>
            <a:ext cx="8496944" cy="518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61" tIns="6348" rIns="4761" bIns="6348" numCol="1" anchor="ctr" anchorCtr="0" compatLnSpc="1">
            <a:prstTxWarp prst="textNoShape">
              <a:avLst/>
            </a:prstTxWarp>
            <a:spAutoFit/>
          </a:bodyPr>
          <a:lstStyle/>
          <a:p>
            <a:pPr marL="0" marR="0" lvl="0" indent="0" defTabSz="914400" rtl="0" eaLnBrk="1" fontAlgn="t" latinLnBrk="0" hangingPunct="1">
              <a:lnSpc>
                <a:spcPct val="100000"/>
              </a:lnSpc>
              <a:spcBef>
                <a:spcPct val="0"/>
              </a:spcBef>
              <a:spcAft>
                <a:spcPct val="0"/>
              </a:spcAft>
              <a:buClr>
                <a:schemeClr val="bg2">
                  <a:lumMod val="50000"/>
                </a:schemeClr>
              </a:buClr>
              <a:buSzTx/>
              <a:buFont typeface="Trebuchet MS" pitchFamily="34" charset="0"/>
              <a:buChar char="●"/>
              <a:tabLst/>
            </a:pPr>
            <a:r>
              <a:rPr lang="tr-TR" altLang="tr-TR" sz="2800" dirty="0" smtClean="0">
                <a:latin typeface="Trebuchet MS" panose="020B0603020202020204" pitchFamily="34" charset="0"/>
                <a:cs typeface="Arial" pitchFamily="34" charset="0"/>
              </a:rPr>
              <a:t>   </a:t>
            </a:r>
            <a:r>
              <a:rPr lang="tr-TR" altLang="tr-TR" sz="2800" dirty="0" err="1" smtClean="0">
                <a:latin typeface="Trebuchet MS" panose="020B0603020202020204" pitchFamily="34" charset="0"/>
                <a:cs typeface="Arial" pitchFamily="34" charset="0"/>
              </a:rPr>
              <a:t>Cu</a:t>
            </a:r>
            <a:r>
              <a:rPr lang="tr-TR" altLang="tr-TR" sz="2800" dirty="0" smtClean="0">
                <a:latin typeface="Trebuchet MS" panose="020B0603020202020204" pitchFamily="34" charset="0"/>
                <a:cs typeface="Arial" pitchFamily="34" charset="0"/>
              </a:rPr>
              <a:t>-</a:t>
            </a:r>
            <a:r>
              <a:rPr lang="tr-TR" altLang="tr-TR" sz="2800" dirty="0" err="1" smtClean="0">
                <a:latin typeface="Trebuchet MS" panose="020B0603020202020204" pitchFamily="34" charset="0"/>
                <a:cs typeface="Arial" pitchFamily="34" charset="0"/>
              </a:rPr>
              <a:t>Ni</a:t>
            </a:r>
            <a:r>
              <a:rPr lang="tr-TR" altLang="tr-TR" sz="2800" dirty="0" smtClean="0">
                <a:latin typeface="Trebuchet MS" panose="020B0603020202020204" pitchFamily="34" charset="0"/>
                <a:cs typeface="Arial" pitchFamily="34" charset="0"/>
              </a:rPr>
              <a:t> alaşımı deniz suyundan şebeke suyu elde 	edilen tesislerde,</a:t>
            </a:r>
          </a:p>
          <a:p>
            <a:pPr marL="0" marR="0" lvl="0" indent="0" defTabSz="914400" rtl="0" eaLnBrk="1" fontAlgn="t" latinLnBrk="0" hangingPunct="1">
              <a:lnSpc>
                <a:spcPct val="100000"/>
              </a:lnSpc>
              <a:spcBef>
                <a:spcPct val="0"/>
              </a:spcBef>
              <a:spcAft>
                <a:spcPct val="0"/>
              </a:spcAft>
              <a:buClr>
                <a:schemeClr val="bg2">
                  <a:lumMod val="50000"/>
                </a:schemeClr>
              </a:buClr>
              <a:buSzTx/>
              <a:buFont typeface="Trebuchet MS" pitchFamily="34" charset="0"/>
              <a:buChar char="●"/>
              <a:tabLst/>
            </a:pPr>
            <a:r>
              <a:rPr kumimoji="0" lang="tr-TR" altLang="tr-TR" sz="2800" b="0" i="0" u="none" strike="noStrike" cap="none" normalizeH="0" dirty="0" smtClean="0">
                <a:ln>
                  <a:noFill/>
                </a:ln>
                <a:effectLst/>
                <a:latin typeface="Trebuchet MS" panose="020B0603020202020204" pitchFamily="34" charset="0"/>
                <a:cs typeface="Arial" pitchFamily="34" charset="0"/>
              </a:rPr>
              <a:t>   Nikel çeliği zırhlarda, diğer nikel alaşımları tekne 	pervane millerinde ve türbin kanatlarında,</a:t>
            </a:r>
          </a:p>
          <a:p>
            <a:pPr marL="0" marR="0" lvl="0" indent="0" defTabSz="914400" rtl="0" eaLnBrk="1" fontAlgn="t" latinLnBrk="0" hangingPunct="1">
              <a:lnSpc>
                <a:spcPct val="100000"/>
              </a:lnSpc>
              <a:spcBef>
                <a:spcPct val="0"/>
              </a:spcBef>
              <a:spcAft>
                <a:spcPct val="0"/>
              </a:spcAft>
              <a:buClr>
                <a:schemeClr val="bg2">
                  <a:lumMod val="50000"/>
                </a:schemeClr>
              </a:buClr>
              <a:buSzTx/>
              <a:buFont typeface="Trebuchet MS" pitchFamily="34" charset="0"/>
              <a:buChar char="●"/>
              <a:tabLst/>
            </a:pPr>
            <a:r>
              <a:rPr kumimoji="0" lang="tr-TR" altLang="tr-TR" sz="2800" b="0" i="0" u="none" strike="noStrike" cap="none" normalizeH="0" baseline="0" dirty="0" smtClean="0">
                <a:ln>
                  <a:noFill/>
                </a:ln>
                <a:effectLst/>
                <a:latin typeface="Trebuchet MS" panose="020B0603020202020204" pitchFamily="34" charset="0"/>
                <a:cs typeface="Arial" pitchFamily="34" charset="0"/>
              </a:rPr>
              <a:t>   Nikel pillerde ve tekrar şarj edilebilen </a:t>
            </a:r>
            <a:r>
              <a:rPr kumimoji="0" lang="tr-TR" altLang="tr-TR" sz="2800" b="0" i="0" u="none" strike="noStrike" cap="none" normalizeH="0" baseline="0" dirty="0" err="1" smtClean="0">
                <a:ln>
                  <a:noFill/>
                </a:ln>
                <a:effectLst/>
                <a:latin typeface="Trebuchet MS" panose="020B0603020202020204" pitchFamily="34" charset="0"/>
                <a:cs typeface="Arial" pitchFamily="34" charset="0"/>
              </a:rPr>
              <a:t>Ni</a:t>
            </a:r>
            <a:r>
              <a:rPr kumimoji="0" lang="tr-TR" altLang="tr-TR" sz="2800" b="0" i="0" u="none" strike="noStrike" cap="none" normalizeH="0" baseline="0" dirty="0" smtClean="0">
                <a:ln>
                  <a:noFill/>
                </a:ln>
                <a:effectLst/>
                <a:latin typeface="Trebuchet MS" panose="020B0603020202020204" pitchFamily="34" charset="0"/>
                <a:cs typeface="Arial" pitchFamily="34" charset="0"/>
              </a:rPr>
              <a:t>-</a:t>
            </a:r>
            <a:r>
              <a:rPr kumimoji="0" lang="tr-TR" altLang="tr-TR" sz="2800" b="0" i="0" u="none" strike="noStrike" cap="none" normalizeH="0" baseline="0" dirty="0" err="1" smtClean="0">
                <a:ln>
                  <a:noFill/>
                </a:ln>
                <a:effectLst/>
                <a:latin typeface="Trebuchet MS" panose="020B0603020202020204" pitchFamily="34" charset="0"/>
                <a:cs typeface="Arial" pitchFamily="34" charset="0"/>
              </a:rPr>
              <a:t>Cd</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pillerinde,</a:t>
            </a:r>
          </a:p>
          <a:p>
            <a:pPr marL="0" marR="0" lvl="0" indent="0" defTabSz="914400" rtl="0" eaLnBrk="1" fontAlgn="t" latinLnBrk="0" hangingPunct="1">
              <a:lnSpc>
                <a:spcPct val="100000"/>
              </a:lnSpc>
              <a:spcBef>
                <a:spcPct val="0"/>
              </a:spcBef>
              <a:spcAft>
                <a:spcPct val="0"/>
              </a:spcAft>
              <a:buClr>
                <a:schemeClr val="bg2">
                  <a:lumMod val="50000"/>
                </a:schemeClr>
              </a:buClr>
              <a:buSzTx/>
              <a:buFont typeface="Trebuchet MS" pitchFamily="34" charset="0"/>
              <a:buChar char="●"/>
              <a:tabLst/>
            </a:pPr>
            <a:r>
              <a:rPr kumimoji="0" lang="tr-TR" altLang="tr-TR" sz="2800" b="0" i="0" u="none" strike="noStrike" cap="none" normalizeH="0" baseline="0" dirty="0" smtClean="0">
                <a:ln>
                  <a:noFill/>
                </a:ln>
                <a:effectLst/>
                <a:latin typeface="Trebuchet MS" panose="020B0603020202020204" pitchFamily="34" charset="0"/>
                <a:cs typeface="Arial" pitchFamily="34" charset="0"/>
              </a:rPr>
              <a:t>   </a:t>
            </a:r>
            <a:r>
              <a:rPr kumimoji="0" lang="tr-TR" altLang="tr-TR" sz="2800" b="0" i="0" u="none" strike="noStrike" cap="none" normalizeH="0" baseline="0" dirty="0" err="1" smtClean="0">
                <a:ln>
                  <a:noFill/>
                </a:ln>
                <a:effectLst/>
                <a:latin typeface="Trebuchet MS" panose="020B0603020202020204" pitchFamily="34" charset="0"/>
                <a:cs typeface="Arial" pitchFamily="34" charset="0"/>
              </a:rPr>
              <a:t>Ni</a:t>
            </a:r>
            <a:r>
              <a:rPr kumimoji="0" lang="tr-TR" altLang="tr-TR" sz="2800" b="0" i="0" u="none" strike="noStrike" cap="none" normalizeH="0" baseline="0" dirty="0" smtClean="0">
                <a:ln>
                  <a:noFill/>
                </a:ln>
                <a:effectLst/>
                <a:latin typeface="Trebuchet MS" panose="020B0603020202020204" pitchFamily="34" charset="0"/>
                <a:cs typeface="Arial" pitchFamily="34" charset="0"/>
              </a:rPr>
              <a:t>-metal hidrür bataryaları </a:t>
            </a:r>
            <a:r>
              <a:rPr kumimoji="0" lang="tr-TR" altLang="tr-TR" sz="2800" b="0" i="0" u="none" strike="noStrike" cap="none" normalizeH="0" baseline="0" dirty="0" err="1" smtClean="0">
                <a:ln>
                  <a:noFill/>
                </a:ln>
                <a:effectLst/>
                <a:latin typeface="Trebuchet MS" panose="020B0603020202020204" pitchFamily="34" charset="0"/>
                <a:cs typeface="Arial" pitchFamily="34" charset="0"/>
              </a:rPr>
              <a:t>hibrid</a:t>
            </a:r>
            <a:r>
              <a:rPr kumimoji="0" lang="tr-TR" altLang="tr-TR" sz="2800" b="0" i="0" u="none" strike="noStrike" cap="none" normalizeH="0" baseline="0" dirty="0" smtClean="0">
                <a:ln>
                  <a:noFill/>
                </a:ln>
                <a:effectLst/>
                <a:latin typeface="Trebuchet MS" panose="020B0603020202020204" pitchFamily="34" charset="0"/>
                <a:cs typeface="Arial" pitchFamily="34" charset="0"/>
              </a:rPr>
              <a:t> araçlarda 	kullanılmaktadır.</a:t>
            </a:r>
          </a:p>
          <a:p>
            <a:pPr marL="0" marR="0" lvl="0" indent="0" defTabSz="914400" rtl="0" eaLnBrk="1" fontAlgn="t" latinLnBrk="0" hangingPunct="1">
              <a:lnSpc>
                <a:spcPct val="100000"/>
              </a:lnSpc>
              <a:spcBef>
                <a:spcPct val="0"/>
              </a:spcBef>
              <a:spcAft>
                <a:spcPct val="0"/>
              </a:spcAft>
              <a:buClr>
                <a:schemeClr val="bg2">
                  <a:lumMod val="50000"/>
                </a:schemeClr>
              </a:buClr>
              <a:buSzTx/>
              <a:buFont typeface="Trebuchet MS" pitchFamily="34" charset="0"/>
              <a:buChar char="●"/>
              <a:tabLst/>
            </a:pPr>
            <a:r>
              <a:rPr lang="tr-TR" altLang="tr-TR" sz="2800" dirty="0" smtClean="0">
                <a:latin typeface="Trebuchet MS" panose="020B0603020202020204" pitchFamily="34" charset="0"/>
                <a:cs typeface="Arial" pitchFamily="34" charset="0"/>
              </a:rPr>
              <a:t>   Çok uzun zamandır madeni para imalatında 	nikelden yararlanılır. </a:t>
            </a:r>
          </a:p>
          <a:p>
            <a:pPr marL="0" marR="0" lvl="0" indent="0" defTabSz="914400" rtl="0" eaLnBrk="1" fontAlgn="t" latinLnBrk="0" hangingPunct="1">
              <a:lnSpc>
                <a:spcPct val="100000"/>
              </a:lnSpc>
              <a:spcBef>
                <a:spcPct val="0"/>
              </a:spcBef>
              <a:spcAft>
                <a:spcPct val="0"/>
              </a:spcAft>
              <a:buClr>
                <a:schemeClr val="bg2">
                  <a:lumMod val="50000"/>
                </a:schemeClr>
              </a:buClr>
              <a:buSzTx/>
              <a:buFont typeface="Trebuchet MS" pitchFamily="34" charset="0"/>
              <a:buChar char="●"/>
              <a:tabLst/>
            </a:pPr>
            <a:r>
              <a:rPr lang="tr-TR" altLang="tr-TR" sz="2800" dirty="0" smtClean="0">
                <a:latin typeface="Trebuchet MS" panose="020B0603020202020204" pitchFamily="34" charset="0"/>
                <a:cs typeface="Arial" pitchFamily="34" charset="0"/>
              </a:rPr>
              <a:t>   ABD de </a:t>
            </a:r>
            <a:r>
              <a:rPr lang="tr-TR" altLang="tr-TR" sz="2800" dirty="0" err="1" smtClean="0">
                <a:latin typeface="Trebuchet MS" panose="020B0603020202020204" pitchFamily="34" charset="0"/>
                <a:cs typeface="Arial" pitchFamily="34" charset="0"/>
              </a:rPr>
              <a:t>Nickel</a:t>
            </a:r>
            <a:r>
              <a:rPr lang="tr-TR" altLang="tr-TR" sz="2800" dirty="0" smtClean="0">
                <a:latin typeface="Trebuchet MS" panose="020B0603020202020204" pitchFamily="34" charset="0"/>
                <a:cs typeface="Arial" pitchFamily="34" charset="0"/>
              </a:rPr>
              <a:t> adı verilen madeni para %25Ni-%75 	</a:t>
            </a:r>
            <a:r>
              <a:rPr lang="tr-TR" altLang="tr-TR" sz="2800" dirty="0" err="1" smtClean="0">
                <a:latin typeface="Trebuchet MS" panose="020B0603020202020204" pitchFamily="34" charset="0"/>
                <a:cs typeface="Arial" pitchFamily="34" charset="0"/>
              </a:rPr>
              <a:t>Cu</a:t>
            </a:r>
            <a:r>
              <a:rPr lang="tr-TR" altLang="tr-TR" sz="2800" dirty="0" smtClean="0">
                <a:latin typeface="Trebuchet MS" panose="020B0603020202020204" pitchFamily="34" charset="0"/>
                <a:cs typeface="Arial" pitchFamily="34" charset="0"/>
              </a:rPr>
              <a:t> alaşımıdır.</a:t>
            </a:r>
          </a:p>
        </p:txBody>
      </p:sp>
      <p:sp>
        <p:nvSpPr>
          <p:cNvPr id="3" name="2 Metin kutusu"/>
          <p:cNvSpPr txBox="1"/>
          <p:nvPr/>
        </p:nvSpPr>
        <p:spPr>
          <a:xfrm>
            <a:off x="395536" y="548680"/>
            <a:ext cx="8208912" cy="830997"/>
          </a:xfrm>
          <a:prstGeom prst="rect">
            <a:avLst/>
          </a:prstGeom>
          <a:noFill/>
        </p:spPr>
        <p:txBody>
          <a:bodyPr wrap="square" rtlCol="0">
            <a:spAutoFit/>
          </a:bodyPr>
          <a:lstStyle/>
          <a:p>
            <a:r>
              <a:rPr lang="tr-TR" sz="4800" dirty="0" smtClean="0">
                <a:solidFill>
                  <a:schemeClr val="accent2">
                    <a:lumMod val="50000"/>
                  </a:schemeClr>
                </a:solidFill>
                <a:latin typeface="Trebuchet MS" pitchFamily="34" charset="0"/>
              </a:rPr>
              <a:t>Nikel alaşımları </a:t>
            </a:r>
            <a:endParaRPr lang="tr-TR" sz="48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4857518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ChangeArrowheads="1"/>
          </p:cNvSpPr>
          <p:nvPr/>
        </p:nvSpPr>
        <p:spPr bwMode="auto">
          <a:xfrm>
            <a:off x="228600" y="1346895"/>
            <a:ext cx="8736013" cy="5250457"/>
          </a:xfrm>
          <a:prstGeom prst="rect">
            <a:avLst/>
          </a:prstGeom>
          <a:noFill/>
          <a:ln w="9525">
            <a:noFill/>
            <a:miter lim="800000"/>
            <a:headEnd/>
            <a:tailEnd/>
          </a:ln>
          <a:effectLst/>
        </p:spPr>
        <p:txBody>
          <a:bodyPr/>
          <a:lstStyle/>
          <a:p>
            <a:pPr>
              <a:buClr>
                <a:schemeClr val="bg2">
                  <a:lumMod val="50000"/>
                </a:schemeClr>
              </a:buClr>
              <a:buFont typeface="Trebuchet MS" pitchFamily="34" charset="0"/>
              <a:buChar char="●"/>
            </a:pPr>
            <a:r>
              <a:rPr lang="tr-TR" sz="2800" dirty="0" smtClean="0">
                <a:latin typeface="Trebuchet MS" panose="020B0603020202020204" pitchFamily="34" charset="0"/>
              </a:rPr>
              <a:t>   Nikel alaşımları korozyondan korunma ve yüksek 	sıcaklık performansı için kullanılırlar. </a:t>
            </a:r>
          </a:p>
          <a:p>
            <a:pPr>
              <a:buClr>
                <a:schemeClr val="bg2">
                  <a:lumMod val="50000"/>
                </a:schemeClr>
              </a:buClr>
              <a:buFont typeface="Trebuchet MS" pitchFamily="34" charset="0"/>
              <a:buChar char="●"/>
            </a:pPr>
            <a:r>
              <a:rPr lang="tr-TR" sz="2800" dirty="0" smtClean="0">
                <a:latin typeface="Trebuchet MS" panose="020B0603020202020204" pitchFamily="34" charset="0"/>
              </a:rPr>
              <a:t>   Bu uygulamalarda yüksek ergime noktaları ve 	yüksek mukavemetleri avantaj sağlar.</a:t>
            </a:r>
            <a:endParaRPr lang="en-US" sz="2800" dirty="0">
              <a:latin typeface="Trebuchet MS" panose="020B0603020202020204" pitchFamily="34" charset="0"/>
            </a:endParaRPr>
          </a:p>
          <a:p>
            <a:pPr>
              <a:buClr>
                <a:schemeClr val="bg2">
                  <a:lumMod val="50000"/>
                </a:schemeClr>
              </a:buClr>
              <a:buFont typeface="Trebuchet MS" pitchFamily="34" charset="0"/>
              <a:buChar char="●"/>
            </a:pPr>
            <a:r>
              <a:rPr lang="tr-TR" sz="2800" dirty="0" smtClean="0">
                <a:latin typeface="Trebuchet MS" panose="020B0603020202020204" pitchFamily="34" charset="0"/>
              </a:rPr>
              <a:t>   Nikelin kafes yapısı YMK </a:t>
            </a:r>
            <a:r>
              <a:rPr lang="tr-TR" sz="2800" dirty="0" err="1" smtClean="0">
                <a:latin typeface="Trebuchet MS" panose="020B0603020202020204" pitchFamily="34" charset="0"/>
              </a:rPr>
              <a:t>dir</a:t>
            </a:r>
            <a:r>
              <a:rPr lang="tr-TR" sz="2800" dirty="0" smtClean="0">
                <a:latin typeface="Trebuchet MS" panose="020B0603020202020204" pitchFamily="34" charset="0"/>
              </a:rPr>
              <a:t> ve şekil verilebilirliği 	çok iyidir. </a:t>
            </a:r>
          </a:p>
          <a:p>
            <a:pPr>
              <a:buClr>
                <a:schemeClr val="bg2">
                  <a:lumMod val="50000"/>
                </a:schemeClr>
              </a:buClr>
              <a:buFont typeface="Trebuchet MS" pitchFamily="34" charset="0"/>
              <a:buChar char="●"/>
            </a:pPr>
            <a:r>
              <a:rPr lang="tr-TR" sz="2800" dirty="0" smtClean="0">
                <a:latin typeface="Trebuchet MS" panose="020B0603020202020204" pitchFamily="34" charset="0"/>
              </a:rPr>
              <a:t>   </a:t>
            </a:r>
            <a:r>
              <a:rPr lang="tr-TR" sz="2800" dirty="0" err="1" smtClean="0">
                <a:latin typeface="Trebuchet MS" panose="020B0603020202020204" pitchFamily="34" charset="0"/>
              </a:rPr>
              <a:t>Cu</a:t>
            </a:r>
            <a:r>
              <a:rPr lang="tr-TR" sz="2800" dirty="0" smtClean="0">
                <a:latin typeface="Trebuchet MS" panose="020B0603020202020204" pitchFamily="34" charset="0"/>
              </a:rPr>
              <a:t>-</a:t>
            </a:r>
            <a:r>
              <a:rPr lang="tr-TR" sz="2800" dirty="0" err="1" smtClean="0">
                <a:latin typeface="Trebuchet MS" panose="020B0603020202020204" pitchFamily="34" charset="0"/>
              </a:rPr>
              <a:t>Ni</a:t>
            </a:r>
            <a:r>
              <a:rPr lang="tr-TR" sz="2800" dirty="0" smtClean="0">
                <a:latin typeface="Trebuchet MS" panose="020B0603020202020204" pitchFamily="34" charset="0"/>
              </a:rPr>
              <a:t> sistemi tam çözünürlüğün bulunduğu faz 	sistemlerindendir.</a:t>
            </a:r>
          </a:p>
          <a:p>
            <a:pPr>
              <a:buClr>
                <a:schemeClr val="bg2">
                  <a:lumMod val="50000"/>
                </a:schemeClr>
              </a:buClr>
              <a:buFont typeface="Trebuchet MS" pitchFamily="34" charset="0"/>
              <a:buChar char="●"/>
            </a:pPr>
            <a:r>
              <a:rPr lang="tr-TR" sz="2800" dirty="0" smtClean="0">
                <a:latin typeface="Trebuchet MS" panose="020B0603020202020204" pitchFamily="34" charset="0"/>
              </a:rPr>
              <a:t>   </a:t>
            </a:r>
            <a:r>
              <a:rPr lang="tr-TR" sz="2800" dirty="0" err="1" smtClean="0">
                <a:latin typeface="Trebuchet MS" panose="020B0603020202020204" pitchFamily="34" charset="0"/>
              </a:rPr>
              <a:t>Ni</a:t>
            </a:r>
            <a:r>
              <a:rPr lang="tr-TR" sz="2800" dirty="0" smtClean="0">
                <a:latin typeface="Trebuchet MS" panose="020B0603020202020204" pitchFamily="34" charset="0"/>
              </a:rPr>
              <a:t>:</a:t>
            </a:r>
            <a:r>
              <a:rPr lang="tr-TR" sz="2800" dirty="0" err="1" smtClean="0">
                <a:latin typeface="Trebuchet MS" panose="020B0603020202020204" pitchFamily="34" charset="0"/>
              </a:rPr>
              <a:t>Cu</a:t>
            </a:r>
            <a:r>
              <a:rPr lang="tr-TR" sz="2800" dirty="0" smtClean="0">
                <a:latin typeface="Trebuchet MS" panose="020B0603020202020204" pitchFamily="34" charset="0"/>
              </a:rPr>
              <a:t> 2:1 oranındaki ticari alaşımlara </a:t>
            </a:r>
            <a:r>
              <a:rPr lang="tr-TR" sz="2800" dirty="0" err="1" smtClean="0">
                <a:latin typeface="Trebuchet MS" panose="020B0603020202020204" pitchFamily="34" charset="0"/>
              </a:rPr>
              <a:t>Monel</a:t>
            </a:r>
            <a:r>
              <a:rPr lang="tr-TR" sz="2800" dirty="0" smtClean="0">
                <a:latin typeface="Trebuchet MS" panose="020B0603020202020204" pitchFamily="34" charset="0"/>
              </a:rPr>
              <a:t> 	alaşımları denir.</a:t>
            </a:r>
            <a:endParaRPr lang="en-US" sz="2800" dirty="0">
              <a:latin typeface="Trebuchet MS" panose="020B0603020202020204" pitchFamily="34" charset="0"/>
            </a:endParaRPr>
          </a:p>
          <a:p>
            <a:pPr>
              <a:buClr>
                <a:schemeClr val="bg2">
                  <a:lumMod val="50000"/>
                </a:schemeClr>
              </a:buClr>
              <a:buFont typeface="Trebuchet MS" pitchFamily="34" charset="0"/>
              <a:buChar char="●"/>
            </a:pPr>
            <a:r>
              <a:rPr lang="tr-TR" sz="2800" dirty="0" smtClean="0">
                <a:latin typeface="Trebuchet MS" panose="020B0603020202020204" pitchFamily="34" charset="0"/>
              </a:rPr>
              <a:t>   </a:t>
            </a:r>
            <a:r>
              <a:rPr lang="tr-TR" sz="2800" dirty="0" err="1" smtClean="0">
                <a:latin typeface="Trebuchet MS" panose="020B0603020202020204" pitchFamily="34" charset="0"/>
              </a:rPr>
              <a:t>Monel</a:t>
            </a:r>
            <a:r>
              <a:rPr lang="tr-TR" sz="2800" dirty="0" smtClean="0">
                <a:latin typeface="Trebuchet MS" panose="020B0603020202020204" pitchFamily="34" charset="0"/>
              </a:rPr>
              <a:t> alaşımları katı eriyik sertleşmesinin güzel 	bir örneğidir. </a:t>
            </a:r>
          </a:p>
        </p:txBody>
      </p:sp>
      <p:sp>
        <p:nvSpPr>
          <p:cNvPr id="3" name="2 Metin kutusu"/>
          <p:cNvSpPr txBox="1"/>
          <p:nvPr/>
        </p:nvSpPr>
        <p:spPr>
          <a:xfrm>
            <a:off x="395536" y="476672"/>
            <a:ext cx="8208912" cy="830997"/>
          </a:xfrm>
          <a:prstGeom prst="rect">
            <a:avLst/>
          </a:prstGeom>
          <a:noFill/>
        </p:spPr>
        <p:txBody>
          <a:bodyPr wrap="square" rtlCol="0">
            <a:spAutoFit/>
          </a:bodyPr>
          <a:lstStyle/>
          <a:p>
            <a:r>
              <a:rPr lang="tr-TR" sz="4800" dirty="0" smtClean="0">
                <a:solidFill>
                  <a:schemeClr val="accent2">
                    <a:lumMod val="50000"/>
                  </a:schemeClr>
                </a:solidFill>
                <a:latin typeface="Trebuchet MS" pitchFamily="34" charset="0"/>
              </a:rPr>
              <a:t>Nikel alaşımları </a:t>
            </a:r>
            <a:endParaRPr lang="tr-TR" sz="48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864761589"/>
      </p:ext>
    </p:extLst>
  </p:cSld>
  <p:clrMapOvr>
    <a:masterClrMapping/>
  </p:clrMapOvr>
  <p:transition>
    <p:pull dir="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95536" y="1328569"/>
            <a:ext cx="8640960" cy="3108543"/>
          </a:xfrm>
          <a:prstGeom prst="rect">
            <a:avLst/>
          </a:prstGeom>
          <a:noFill/>
        </p:spPr>
        <p:txBody>
          <a:bodyPr wrap="square" rtlCol="0">
            <a:spAutoFit/>
          </a:bodyPr>
          <a:lstStyle/>
          <a:p>
            <a:pPr>
              <a:buClr>
                <a:schemeClr val="bg2">
                  <a:lumMod val="50000"/>
                </a:schemeClr>
              </a:buClr>
              <a:buFont typeface="Trebuchet MS" pitchFamily="34" charset="0"/>
              <a:buChar char="●"/>
            </a:pPr>
            <a:r>
              <a:rPr lang="tr-TR" sz="2800" dirty="0" smtClean="0">
                <a:latin typeface="Trebuchet MS" panose="020B0603020202020204" pitchFamily="34" charset="0"/>
              </a:rPr>
              <a:t>  Uygulamaları nikel alaşımlarının korozyona karşı       	dayanıklı olmaları ve yüksek sıcaklıklardaki 	performanslarına dayanır.</a:t>
            </a:r>
          </a:p>
          <a:p>
            <a:pPr>
              <a:buClr>
                <a:schemeClr val="bg2">
                  <a:lumMod val="50000"/>
                </a:schemeClr>
              </a:buClr>
              <a:buFont typeface="Trebuchet MS" pitchFamily="34" charset="0"/>
              <a:buChar char="●"/>
            </a:pPr>
            <a:r>
              <a:rPr lang="tr-TR" sz="2800" dirty="0" smtClean="0">
                <a:latin typeface="Trebuchet MS" panose="020B0603020202020204" pitchFamily="34" charset="0"/>
              </a:rPr>
              <a:t>  Kimya sanayi, ısı değiştiriciler, reaksiyon fırınları, 	döner fırınlar, türbin kanatları</a:t>
            </a:r>
          </a:p>
          <a:p>
            <a:pPr>
              <a:buClr>
                <a:schemeClr val="bg2">
                  <a:lumMod val="50000"/>
                </a:schemeClr>
              </a:buClr>
              <a:buFont typeface="Trebuchet MS" pitchFamily="34" charset="0"/>
              <a:buChar char="●"/>
            </a:pPr>
            <a:r>
              <a:rPr lang="tr-TR" sz="2800" dirty="0" smtClean="0">
                <a:latin typeface="Trebuchet MS" panose="020B0603020202020204" pitchFamily="34" charset="0"/>
              </a:rPr>
              <a:t>  Paslanmaz çeliklerde alaşım elementi, bakır, 	kobalt ve krom alaşımlarında da alaşım katkısı</a:t>
            </a:r>
          </a:p>
        </p:txBody>
      </p:sp>
      <p:sp>
        <p:nvSpPr>
          <p:cNvPr id="4" name="3 Metin kutusu"/>
          <p:cNvSpPr txBox="1"/>
          <p:nvPr/>
        </p:nvSpPr>
        <p:spPr>
          <a:xfrm>
            <a:off x="395536" y="476672"/>
            <a:ext cx="8208912" cy="830997"/>
          </a:xfrm>
          <a:prstGeom prst="rect">
            <a:avLst/>
          </a:prstGeom>
          <a:noFill/>
        </p:spPr>
        <p:txBody>
          <a:bodyPr wrap="square" rtlCol="0">
            <a:spAutoFit/>
          </a:bodyPr>
          <a:lstStyle/>
          <a:p>
            <a:r>
              <a:rPr lang="tr-TR" sz="4800" dirty="0" smtClean="0">
                <a:solidFill>
                  <a:schemeClr val="accent2">
                    <a:lumMod val="50000"/>
                  </a:schemeClr>
                </a:solidFill>
                <a:latin typeface="Trebuchet MS" pitchFamily="34" charset="0"/>
              </a:rPr>
              <a:t>Nikel alaşımları </a:t>
            </a:r>
            <a:endParaRPr lang="tr-TR" sz="48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5125474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4704" y="269776"/>
            <a:ext cx="8640960" cy="1143000"/>
          </a:xfrm>
        </p:spPr>
        <p:txBody>
          <a:bodyPr>
            <a:normAutofit/>
          </a:bodyPr>
          <a:lstStyle/>
          <a:p>
            <a:r>
              <a:rPr lang="tr-TR" dirty="0" smtClean="0">
                <a:latin typeface="Trebuchet MS" panose="020B0603020202020204" pitchFamily="34" charset="0"/>
              </a:rPr>
              <a:t>titanyum</a:t>
            </a:r>
            <a:endParaRPr lang="cs-CZ" dirty="0" smtClean="0">
              <a:latin typeface="Trebuchet MS" panose="020B0603020202020204" pitchFamily="34" charset="0"/>
            </a:endParaRPr>
          </a:p>
        </p:txBody>
      </p:sp>
      <p:sp>
        <p:nvSpPr>
          <p:cNvPr id="5" name="4 Dikdörtgen"/>
          <p:cNvSpPr/>
          <p:nvPr/>
        </p:nvSpPr>
        <p:spPr>
          <a:xfrm>
            <a:off x="323528" y="1546914"/>
            <a:ext cx="8352928" cy="3970318"/>
          </a:xfrm>
          <a:prstGeom prst="rect">
            <a:avLst/>
          </a:prstGeom>
        </p:spPr>
        <p:txBody>
          <a:bodyPr wrap="square">
            <a:spAutoFit/>
          </a:bodyPr>
          <a:lstStyle/>
          <a:p>
            <a:r>
              <a:rPr lang="tr-TR" sz="2800" dirty="0" smtClean="0">
                <a:latin typeface="Trebuchet MS" pitchFamily="34" charset="0"/>
              </a:rPr>
              <a:t>Dünya titanyum üretimi ve ticaretinde başı çeken ülkeler </a:t>
            </a:r>
          </a:p>
          <a:p>
            <a:r>
              <a:rPr lang="tr-TR" sz="2800" dirty="0" smtClean="0">
                <a:latin typeface="Trebuchet MS" pitchFamily="34" charset="0"/>
              </a:rPr>
              <a:t>	Avustralya</a:t>
            </a:r>
            <a:r>
              <a:rPr lang="tr-TR" sz="2800" dirty="0" smtClean="0">
                <a:latin typeface="Trebuchet MS" pitchFamily="34" charset="0"/>
              </a:rPr>
              <a:t>, </a:t>
            </a:r>
          </a:p>
          <a:p>
            <a:r>
              <a:rPr lang="tr-TR" sz="2800" dirty="0" smtClean="0">
                <a:latin typeface="Trebuchet MS" pitchFamily="34" charset="0"/>
              </a:rPr>
              <a:t>	Güney </a:t>
            </a:r>
            <a:r>
              <a:rPr lang="tr-TR" sz="2800" dirty="0" smtClean="0">
                <a:latin typeface="Trebuchet MS" pitchFamily="34" charset="0"/>
              </a:rPr>
              <a:t>Afrika Cumhuriyeti, </a:t>
            </a:r>
          </a:p>
          <a:p>
            <a:r>
              <a:rPr lang="tr-TR" sz="2800" dirty="0" smtClean="0">
                <a:latin typeface="Trebuchet MS" pitchFamily="34" charset="0"/>
              </a:rPr>
              <a:t>	Sri </a:t>
            </a:r>
            <a:r>
              <a:rPr lang="tr-TR" sz="2800" dirty="0" smtClean="0">
                <a:latin typeface="Trebuchet MS" pitchFamily="34" charset="0"/>
              </a:rPr>
              <a:t>Lanka ve </a:t>
            </a:r>
          </a:p>
          <a:p>
            <a:r>
              <a:rPr lang="tr-TR" sz="2800" dirty="0" smtClean="0">
                <a:latin typeface="Trebuchet MS" pitchFamily="34" charset="0"/>
              </a:rPr>
              <a:t>	B.D.T</a:t>
            </a:r>
            <a:r>
              <a:rPr lang="tr-TR" sz="2800" dirty="0" smtClean="0">
                <a:latin typeface="Trebuchet MS" pitchFamily="34" charset="0"/>
              </a:rPr>
              <a:t>.'</a:t>
            </a:r>
            <a:r>
              <a:rPr lang="tr-TR" sz="2800" dirty="0" err="1" smtClean="0">
                <a:latin typeface="Trebuchet MS" pitchFamily="34" charset="0"/>
              </a:rPr>
              <a:t>dir</a:t>
            </a:r>
            <a:r>
              <a:rPr lang="tr-TR" sz="2800" dirty="0" smtClean="0">
                <a:latin typeface="Trebuchet MS" pitchFamily="34" charset="0"/>
              </a:rPr>
              <a:t>. </a:t>
            </a:r>
          </a:p>
          <a:p>
            <a:endParaRPr lang="tr-TR" sz="2800" dirty="0" smtClean="0">
              <a:latin typeface="Trebuchet MS" pitchFamily="34" charset="0"/>
            </a:endParaRPr>
          </a:p>
          <a:p>
            <a:r>
              <a:rPr lang="tr-TR" sz="2800" dirty="0" smtClean="0">
                <a:latin typeface="Trebuchet MS" pitchFamily="34" charset="0"/>
              </a:rPr>
              <a:t>Ülkemizde </a:t>
            </a:r>
            <a:r>
              <a:rPr lang="tr-TR" sz="2800" dirty="0" smtClean="0">
                <a:latin typeface="Trebuchet MS" pitchFamily="34" charset="0"/>
              </a:rPr>
              <a:t>titanyum mineralleri üretilmemekte, ihtiyaç ithalatla karşılanmaktadır. </a:t>
            </a:r>
            <a:endParaRPr lang="tr-TR" sz="2800" dirty="0">
              <a:latin typeface="Trebuchet MS" pitchFamily="34" charset="0"/>
            </a:endParaRPr>
          </a:p>
        </p:txBody>
      </p:sp>
    </p:spTree>
    <p:extLst>
      <p:ext uri="{BB962C8B-B14F-4D97-AF65-F5344CB8AC3E}">
        <p14:creationId xmlns:p14="http://schemas.microsoft.com/office/powerpoint/2010/main" val="2010698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Rotary Kiln.jpg">
            <a:hlinkClick r:id="rId2"/>
          </p:cNvPr>
          <p:cNvPicPr>
            <a:picLocks noChangeAspect="1" noChangeArrowheads="1"/>
          </p:cNvPicPr>
          <p:nvPr/>
        </p:nvPicPr>
        <p:blipFill>
          <a:blip r:embed="rId3" cstate="print"/>
          <a:srcRect t="24880" b="15901"/>
          <a:stretch>
            <a:fillRect/>
          </a:stretch>
        </p:blipFill>
        <p:spPr bwMode="auto">
          <a:xfrm>
            <a:off x="3203848" y="4077072"/>
            <a:ext cx="5760640" cy="2558553"/>
          </a:xfrm>
          <a:prstGeom prst="rect">
            <a:avLst/>
          </a:prstGeom>
          <a:noFill/>
        </p:spPr>
      </p:pic>
      <p:pic>
        <p:nvPicPr>
          <p:cNvPr id="1028" name="Picture 4" descr="Heat Exchanger with Nickel Tubes and Copper Fin"/>
          <p:cNvPicPr>
            <a:picLocks noChangeAspect="1" noChangeArrowheads="1"/>
          </p:cNvPicPr>
          <p:nvPr/>
        </p:nvPicPr>
        <p:blipFill>
          <a:blip r:embed="rId4" cstate="print"/>
          <a:srcRect b="3824"/>
          <a:stretch>
            <a:fillRect/>
          </a:stretch>
        </p:blipFill>
        <p:spPr bwMode="auto">
          <a:xfrm>
            <a:off x="6084168" y="908720"/>
            <a:ext cx="2857500" cy="3096344"/>
          </a:xfrm>
          <a:prstGeom prst="rect">
            <a:avLst/>
          </a:prstGeom>
          <a:noFill/>
        </p:spPr>
      </p:pic>
      <p:pic>
        <p:nvPicPr>
          <p:cNvPr id="1030" name="Picture 6" descr="Inconel 718 Gas Turbine Blades"/>
          <p:cNvPicPr>
            <a:picLocks noChangeAspect="1" noChangeArrowheads="1"/>
          </p:cNvPicPr>
          <p:nvPr/>
        </p:nvPicPr>
        <p:blipFill>
          <a:blip r:embed="rId5" cstate="print"/>
          <a:srcRect/>
          <a:stretch>
            <a:fillRect/>
          </a:stretch>
        </p:blipFill>
        <p:spPr bwMode="auto">
          <a:xfrm>
            <a:off x="3203848" y="2060848"/>
            <a:ext cx="2857500" cy="1895476"/>
          </a:xfrm>
          <a:prstGeom prst="rect">
            <a:avLst/>
          </a:prstGeom>
          <a:noFill/>
        </p:spPr>
      </p:pic>
      <p:pic>
        <p:nvPicPr>
          <p:cNvPr id="1032" name="Picture 8" descr="File:Turbinenschaufel RB199.jpg">
            <a:hlinkClick r:id="rId6"/>
          </p:cNvPr>
          <p:cNvPicPr>
            <a:picLocks noChangeAspect="1" noChangeArrowheads="1"/>
          </p:cNvPicPr>
          <p:nvPr/>
        </p:nvPicPr>
        <p:blipFill>
          <a:blip r:embed="rId7" cstate="print"/>
          <a:srcRect l="4246" t="8842" r="4090" b="7159"/>
          <a:stretch>
            <a:fillRect/>
          </a:stretch>
        </p:blipFill>
        <p:spPr bwMode="auto">
          <a:xfrm rot="5400000">
            <a:off x="-596987" y="3053370"/>
            <a:ext cx="4608512" cy="2623467"/>
          </a:xfrm>
          <a:prstGeom prst="rect">
            <a:avLst/>
          </a:prstGeom>
          <a:noFill/>
        </p:spPr>
      </p:pic>
      <p:sp>
        <p:nvSpPr>
          <p:cNvPr id="8" name="7 Metin kutusu"/>
          <p:cNvSpPr txBox="1"/>
          <p:nvPr/>
        </p:nvSpPr>
        <p:spPr>
          <a:xfrm>
            <a:off x="395536" y="653787"/>
            <a:ext cx="8208912" cy="830997"/>
          </a:xfrm>
          <a:prstGeom prst="rect">
            <a:avLst/>
          </a:prstGeom>
          <a:noFill/>
        </p:spPr>
        <p:txBody>
          <a:bodyPr wrap="square" rtlCol="0">
            <a:spAutoFit/>
          </a:bodyPr>
          <a:lstStyle/>
          <a:p>
            <a:r>
              <a:rPr lang="tr-TR" sz="4800" dirty="0" smtClean="0">
                <a:solidFill>
                  <a:schemeClr val="accent2">
                    <a:lumMod val="50000"/>
                  </a:schemeClr>
                </a:solidFill>
                <a:latin typeface="Trebuchet MS" pitchFamily="34" charset="0"/>
              </a:rPr>
              <a:t>Nikel alaşımları </a:t>
            </a:r>
            <a:endParaRPr lang="tr-TR" sz="48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004733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10565" y="476672"/>
            <a:ext cx="835292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Nikelin üretimi</a:t>
            </a:r>
            <a:endParaRPr lang="tr-TR" sz="4400" dirty="0">
              <a:solidFill>
                <a:schemeClr val="accent2">
                  <a:lumMod val="50000"/>
                </a:schemeClr>
              </a:solidFill>
              <a:latin typeface="Trebuchet MS" panose="020B0603020202020204" pitchFamily="34" charset="0"/>
            </a:endParaRPr>
          </a:p>
        </p:txBody>
      </p:sp>
      <p:sp>
        <p:nvSpPr>
          <p:cNvPr id="5" name="4 Dikdörtgen"/>
          <p:cNvSpPr/>
          <p:nvPr/>
        </p:nvSpPr>
        <p:spPr>
          <a:xfrm>
            <a:off x="179512" y="1424965"/>
            <a:ext cx="8964488" cy="4524315"/>
          </a:xfrm>
          <a:prstGeom prst="rect">
            <a:avLst/>
          </a:prstGeom>
        </p:spPr>
        <p:txBody>
          <a:bodyPr wrap="square">
            <a:spAutoFit/>
          </a:bodyPr>
          <a:lstStyle/>
          <a:p>
            <a:r>
              <a:rPr lang="tr-TR" sz="2400" dirty="0" smtClean="0">
                <a:latin typeface="Trebuchet MS" pitchFamily="34" charset="0"/>
              </a:rPr>
              <a:t>Yeryüzündeki Nikelin önemli bölümü dünyamıza meteorlarla gelmiştir. Bu meteorlardan biri milyonlarca yıl önce </a:t>
            </a:r>
            <a:r>
              <a:rPr lang="tr-TR" sz="2400" dirty="0" err="1" smtClean="0">
                <a:latin typeface="Trebuchet MS" pitchFamily="34" charset="0"/>
              </a:rPr>
              <a:t>Ontario</a:t>
            </a:r>
            <a:r>
              <a:rPr lang="tr-TR" sz="2400" dirty="0" smtClean="0">
                <a:latin typeface="Trebuchet MS" pitchFamily="34" charset="0"/>
              </a:rPr>
              <a:t> bölgesine düşmüştür. Dünya Nikel üretimin %15’i hala bu bölgeden karşılanmaktadır. </a:t>
            </a:r>
          </a:p>
          <a:p>
            <a:r>
              <a:rPr lang="tr-TR" sz="2400" dirty="0" smtClean="0">
                <a:latin typeface="Trebuchet MS" pitchFamily="34" charset="0"/>
              </a:rPr>
              <a:t>2 tür nikel madencilik faaliyetleri ile çıkarılır:</a:t>
            </a:r>
          </a:p>
          <a:p>
            <a:r>
              <a:rPr lang="en-US" sz="2400" dirty="0" err="1" smtClean="0">
                <a:latin typeface="Trebuchet MS" pitchFamily="34" charset="0"/>
              </a:rPr>
              <a:t>Laterit</a:t>
            </a:r>
            <a:r>
              <a:rPr lang="tr-TR" sz="2400" dirty="0" err="1" smtClean="0">
                <a:latin typeface="Trebuchet MS" pitchFamily="34" charset="0"/>
              </a:rPr>
              <a:t>ler</a:t>
            </a:r>
            <a:r>
              <a:rPr lang="tr-TR" sz="2400" dirty="0" smtClean="0">
                <a:latin typeface="Trebuchet MS" pitchFamily="34" charset="0"/>
              </a:rPr>
              <a:t>:</a:t>
            </a:r>
            <a:r>
              <a:rPr lang="en-US" sz="2400" dirty="0" smtClean="0">
                <a:latin typeface="Trebuchet MS" pitchFamily="34" charset="0"/>
              </a:rPr>
              <a:t> </a:t>
            </a:r>
            <a:endParaRPr lang="tr-TR" sz="2400" dirty="0" smtClean="0">
              <a:latin typeface="Trebuchet MS" pitchFamily="34" charset="0"/>
            </a:endParaRPr>
          </a:p>
          <a:p>
            <a:r>
              <a:rPr lang="tr-TR" sz="2400" dirty="0" smtClean="0">
                <a:latin typeface="Trebuchet MS" pitchFamily="34" charset="0"/>
              </a:rPr>
              <a:t>başlıca mineraller </a:t>
            </a:r>
          </a:p>
          <a:p>
            <a:r>
              <a:rPr lang="en-US" sz="2400" dirty="0" err="1" smtClean="0">
                <a:latin typeface="Trebuchet MS" pitchFamily="34" charset="0"/>
              </a:rPr>
              <a:t>nickeliferous</a:t>
            </a:r>
            <a:r>
              <a:rPr lang="en-US" sz="2400" dirty="0" smtClean="0">
                <a:latin typeface="Trebuchet MS" pitchFamily="34" charset="0"/>
              </a:rPr>
              <a:t> limonite: (Fe, Ni)O(OH)  </a:t>
            </a:r>
            <a:endParaRPr lang="tr-TR" sz="2400" dirty="0" smtClean="0">
              <a:latin typeface="Trebuchet MS" pitchFamily="34" charset="0"/>
            </a:endParaRPr>
          </a:p>
          <a:p>
            <a:r>
              <a:rPr lang="en-US" sz="2400" dirty="0" smtClean="0">
                <a:latin typeface="Trebuchet MS" pitchFamily="34" charset="0"/>
              </a:rPr>
              <a:t>garnierite (a hydrous nickel silicate): (Ni, Mg)</a:t>
            </a:r>
            <a:r>
              <a:rPr lang="en-US" sz="2400" baseline="-25000" dirty="0" smtClean="0">
                <a:latin typeface="Trebuchet MS" pitchFamily="34" charset="0"/>
              </a:rPr>
              <a:t>3</a:t>
            </a:r>
            <a:r>
              <a:rPr lang="en-US" sz="2400" dirty="0" smtClean="0">
                <a:latin typeface="Trebuchet MS" pitchFamily="34" charset="0"/>
              </a:rPr>
              <a:t>Si</a:t>
            </a:r>
            <a:r>
              <a:rPr lang="en-US" sz="2400" baseline="-25000" dirty="0" smtClean="0">
                <a:latin typeface="Trebuchet MS" pitchFamily="34" charset="0"/>
              </a:rPr>
              <a:t>2</a:t>
            </a:r>
            <a:r>
              <a:rPr lang="en-US" sz="2400" dirty="0" smtClean="0">
                <a:latin typeface="Trebuchet MS" pitchFamily="34" charset="0"/>
              </a:rPr>
              <a:t>O</a:t>
            </a:r>
            <a:r>
              <a:rPr lang="en-US" sz="2400" baseline="-25000" dirty="0" smtClean="0">
                <a:latin typeface="Trebuchet MS" pitchFamily="34" charset="0"/>
              </a:rPr>
              <a:t>5</a:t>
            </a:r>
            <a:r>
              <a:rPr lang="en-US" sz="2400" dirty="0" smtClean="0">
                <a:latin typeface="Trebuchet MS" pitchFamily="34" charset="0"/>
              </a:rPr>
              <a:t>(OH)</a:t>
            </a:r>
            <a:r>
              <a:rPr lang="en-US" sz="2400" baseline="-25000" dirty="0" smtClean="0">
                <a:latin typeface="Trebuchet MS" pitchFamily="34" charset="0"/>
              </a:rPr>
              <a:t>4</a:t>
            </a:r>
            <a:r>
              <a:rPr lang="en-US" sz="2400" dirty="0" smtClean="0">
                <a:latin typeface="Trebuchet MS" pitchFamily="34" charset="0"/>
              </a:rPr>
              <a:t>. </a:t>
            </a:r>
            <a:endParaRPr lang="tr-TR" sz="2400" dirty="0" smtClean="0">
              <a:latin typeface="Trebuchet MS" pitchFamily="34" charset="0"/>
            </a:endParaRPr>
          </a:p>
          <a:p>
            <a:r>
              <a:rPr lang="en-US" sz="2400" dirty="0" smtClean="0">
                <a:latin typeface="Trebuchet MS" pitchFamily="34" charset="0"/>
              </a:rPr>
              <a:t>magmatic </a:t>
            </a:r>
            <a:r>
              <a:rPr lang="en-US" sz="2400" dirty="0" err="1" smtClean="0">
                <a:latin typeface="Trebuchet MS" pitchFamily="34" charset="0"/>
              </a:rPr>
              <a:t>sulfi</a:t>
            </a:r>
            <a:r>
              <a:rPr lang="tr-TR" sz="2400" dirty="0" smtClean="0">
                <a:latin typeface="Trebuchet MS" pitchFamily="34" charset="0"/>
              </a:rPr>
              <a:t>t yatakları</a:t>
            </a:r>
            <a:r>
              <a:rPr lang="en-US" sz="2400" dirty="0" smtClean="0">
                <a:latin typeface="Trebuchet MS" pitchFamily="34" charset="0"/>
              </a:rPr>
              <a:t>, </a:t>
            </a:r>
            <a:endParaRPr lang="tr-TR" sz="2400" dirty="0" smtClean="0">
              <a:latin typeface="Trebuchet MS" pitchFamily="34" charset="0"/>
            </a:endParaRPr>
          </a:p>
          <a:p>
            <a:r>
              <a:rPr lang="tr-TR" sz="2400" dirty="0" smtClean="0">
                <a:latin typeface="Trebuchet MS" pitchFamily="34" charset="0"/>
              </a:rPr>
              <a:t>Başlıca mineral: </a:t>
            </a:r>
            <a:r>
              <a:rPr lang="en-US" sz="2400" dirty="0" err="1" smtClean="0">
                <a:latin typeface="Trebuchet MS" pitchFamily="34" charset="0"/>
              </a:rPr>
              <a:t>pentlandite</a:t>
            </a:r>
            <a:r>
              <a:rPr lang="en-US" sz="2400" dirty="0" smtClean="0">
                <a:latin typeface="Trebuchet MS" pitchFamily="34" charset="0"/>
              </a:rPr>
              <a:t>: (Ni, Fe)</a:t>
            </a:r>
            <a:r>
              <a:rPr lang="en-US" sz="2400" baseline="-25000" dirty="0" smtClean="0">
                <a:latin typeface="Trebuchet MS" pitchFamily="34" charset="0"/>
              </a:rPr>
              <a:t>9</a:t>
            </a:r>
            <a:r>
              <a:rPr lang="en-US" sz="2400" dirty="0" smtClean="0">
                <a:latin typeface="Trebuchet MS" pitchFamily="34" charset="0"/>
              </a:rPr>
              <a:t>S</a:t>
            </a:r>
            <a:r>
              <a:rPr lang="en-US" sz="2400" baseline="-25000" dirty="0" smtClean="0">
                <a:latin typeface="Trebuchet MS" pitchFamily="34" charset="0"/>
              </a:rPr>
              <a:t>8</a:t>
            </a:r>
            <a:r>
              <a:rPr lang="en-US" sz="2400" dirty="0" smtClean="0">
                <a:latin typeface="Trebuchet MS" pitchFamily="34" charset="0"/>
              </a:rPr>
              <a:t>.</a:t>
            </a:r>
          </a:p>
          <a:p>
            <a:r>
              <a:rPr lang="en-US" sz="2400" dirty="0" smtClean="0">
                <a:latin typeface="Trebuchet MS" pitchFamily="34" charset="0"/>
              </a:rPr>
              <a:t>A</a:t>
            </a:r>
            <a:r>
              <a:rPr lang="tr-TR" sz="2400" dirty="0" smtClean="0">
                <a:latin typeface="Trebuchet MS" pitchFamily="34" charset="0"/>
              </a:rPr>
              <a:t>v</a:t>
            </a:r>
            <a:r>
              <a:rPr lang="en-US" sz="2400" dirty="0" err="1" smtClean="0">
                <a:latin typeface="Trebuchet MS" pitchFamily="34" charset="0"/>
              </a:rPr>
              <a:t>ustral</a:t>
            </a:r>
            <a:r>
              <a:rPr lang="tr-TR" sz="2400" dirty="0" smtClean="0">
                <a:latin typeface="Trebuchet MS" pitchFamily="34" charset="0"/>
              </a:rPr>
              <a:t>y</a:t>
            </a:r>
            <a:r>
              <a:rPr lang="en-US" sz="2400" dirty="0" smtClean="0">
                <a:latin typeface="Trebuchet MS" pitchFamily="34" charset="0"/>
              </a:rPr>
              <a:t>a </a:t>
            </a:r>
            <a:r>
              <a:rPr lang="tr-TR" sz="2400" dirty="0" smtClean="0">
                <a:latin typeface="Trebuchet MS" pitchFamily="34" charset="0"/>
              </a:rPr>
              <a:t>ve Yeni Kaledonya en büyük rezervlere sahip!</a:t>
            </a:r>
          </a:p>
        </p:txBody>
      </p:sp>
    </p:spTree>
    <p:extLst>
      <p:ext uri="{BB962C8B-B14F-4D97-AF65-F5344CB8AC3E}">
        <p14:creationId xmlns:p14="http://schemas.microsoft.com/office/powerpoint/2010/main" val="27158926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539552" y="692696"/>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 alaşım türleri</a:t>
            </a:r>
            <a:endParaRPr lang="tr-TR" sz="4400" dirty="0">
              <a:solidFill>
                <a:schemeClr val="accent2">
                  <a:lumMod val="50000"/>
                </a:schemeClr>
              </a:solidFill>
              <a:latin typeface="Trebuchet MS" panose="020B0603020202020204" pitchFamily="34" charset="0"/>
            </a:endParaRPr>
          </a:p>
        </p:txBody>
      </p:sp>
      <p:sp>
        <p:nvSpPr>
          <p:cNvPr id="3" name="Metin kutusu 2"/>
          <p:cNvSpPr txBox="1"/>
          <p:nvPr/>
        </p:nvSpPr>
        <p:spPr>
          <a:xfrm>
            <a:off x="597667" y="1462137"/>
            <a:ext cx="8280920" cy="2246769"/>
          </a:xfrm>
          <a:prstGeom prst="rect">
            <a:avLst/>
          </a:prstGeom>
          <a:noFill/>
        </p:spPr>
        <p:txBody>
          <a:bodyPr wrap="square" rtlCol="0">
            <a:spAutoFit/>
          </a:bodyPr>
          <a:lstStyle/>
          <a:p>
            <a:r>
              <a:rPr lang="tr-TR" sz="2800" dirty="0" smtClean="0">
                <a:latin typeface="Trebuchet MS" panose="020B0603020202020204" pitchFamily="34" charset="0"/>
              </a:rPr>
              <a:t>Ticari saflıkta nikel</a:t>
            </a:r>
          </a:p>
          <a:p>
            <a:r>
              <a:rPr lang="tr-TR" sz="2800" dirty="0" smtClean="0">
                <a:latin typeface="Trebuchet MS" panose="020B0603020202020204" pitchFamily="34" charset="0"/>
              </a:rPr>
              <a:t>Nikel-bakır alaşımları-</a:t>
            </a:r>
            <a:r>
              <a:rPr lang="tr-TR" sz="2800" dirty="0" err="1" smtClean="0">
                <a:latin typeface="Trebuchet MS" panose="020B0603020202020204" pitchFamily="34" charset="0"/>
              </a:rPr>
              <a:t>Monel</a:t>
            </a:r>
            <a:r>
              <a:rPr lang="tr-TR" sz="2800" dirty="0" smtClean="0">
                <a:latin typeface="Trebuchet MS" panose="020B0603020202020204" pitchFamily="34" charset="0"/>
              </a:rPr>
              <a:t> alaşımları</a:t>
            </a:r>
          </a:p>
          <a:p>
            <a:r>
              <a:rPr lang="tr-TR" sz="2800" dirty="0" smtClean="0">
                <a:latin typeface="Trebuchet MS" panose="020B0603020202020204" pitchFamily="34" charset="0"/>
              </a:rPr>
              <a:t>Nikel-krom alaşımları</a:t>
            </a:r>
          </a:p>
          <a:p>
            <a:r>
              <a:rPr lang="tr-TR" sz="2800" dirty="0" smtClean="0">
                <a:latin typeface="Trebuchet MS" panose="020B0603020202020204" pitchFamily="34" charset="0"/>
              </a:rPr>
              <a:t>Nikel-esaslı </a:t>
            </a:r>
            <a:r>
              <a:rPr lang="tr-TR" sz="2800" dirty="0" err="1" smtClean="0">
                <a:latin typeface="Trebuchet MS" panose="020B0603020202020204" pitchFamily="34" charset="0"/>
              </a:rPr>
              <a:t>süperalaşımlar</a:t>
            </a:r>
            <a:endParaRPr lang="tr-TR" sz="2800" dirty="0" smtClean="0">
              <a:latin typeface="Trebuchet MS" panose="020B0603020202020204" pitchFamily="34" charset="0"/>
            </a:endParaRPr>
          </a:p>
          <a:p>
            <a:r>
              <a:rPr lang="tr-TR" sz="2800" dirty="0" smtClean="0">
                <a:latin typeface="Trebuchet MS" panose="020B0603020202020204" pitchFamily="34" charset="0"/>
              </a:rPr>
              <a:t>Nikel-demir süper alaşımları</a:t>
            </a:r>
            <a:endParaRPr lang="tr-TR" sz="2800" dirty="0">
              <a:latin typeface="Trebuchet MS" panose="020B0603020202020204" pitchFamily="34" charset="0"/>
            </a:endParaRPr>
          </a:p>
        </p:txBody>
      </p:sp>
    </p:spTree>
    <p:extLst>
      <p:ext uri="{BB962C8B-B14F-4D97-AF65-F5344CB8AC3E}">
        <p14:creationId xmlns:p14="http://schemas.microsoft.com/office/powerpoint/2010/main" val="36234681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23528" y="548680"/>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Saf Nikeller</a:t>
            </a:r>
            <a:endParaRPr lang="tr-TR" sz="4400" dirty="0">
              <a:solidFill>
                <a:schemeClr val="accent2">
                  <a:lumMod val="50000"/>
                </a:schemeClr>
              </a:solidFill>
              <a:latin typeface="Trebuchet MS" panose="020B0603020202020204" pitchFamily="34" charset="0"/>
            </a:endParaRPr>
          </a:p>
        </p:txBody>
      </p:sp>
      <p:sp>
        <p:nvSpPr>
          <p:cNvPr id="6" name="Dikdörtgen 5"/>
          <p:cNvSpPr/>
          <p:nvPr/>
        </p:nvSpPr>
        <p:spPr>
          <a:xfrm>
            <a:off x="323528" y="1398255"/>
            <a:ext cx="8352928" cy="2246769"/>
          </a:xfrm>
          <a:prstGeom prst="rect">
            <a:avLst/>
          </a:prstGeom>
        </p:spPr>
        <p:txBody>
          <a:bodyPr wrap="square">
            <a:spAutoFit/>
          </a:bodyPr>
          <a:lstStyle/>
          <a:p>
            <a:r>
              <a:rPr lang="tr-TR" sz="2800" dirty="0" smtClean="0">
                <a:latin typeface="Trebuchet MS" panose="020B0603020202020204" pitchFamily="34" charset="0"/>
              </a:rPr>
              <a:t>Saf nikeller</a:t>
            </a:r>
            <a:endParaRPr lang="tr-TR" sz="2800" dirty="0">
              <a:latin typeface="Trebuchet MS" panose="020B0603020202020204" pitchFamily="34" charset="0"/>
            </a:endParaRPr>
          </a:p>
          <a:p>
            <a:r>
              <a:rPr lang="tr-TR" sz="2800" dirty="0" smtClean="0">
                <a:latin typeface="Trebuchet MS" panose="020B0603020202020204" pitchFamily="34" charset="0"/>
              </a:rPr>
              <a:t>	ticari saflıkta nikel  </a:t>
            </a:r>
          </a:p>
          <a:p>
            <a:r>
              <a:rPr lang="tr-TR" sz="2800" dirty="0" smtClean="0">
                <a:latin typeface="Trebuchet MS" panose="020B0603020202020204" pitchFamily="34" charset="0"/>
              </a:rPr>
              <a:t>	yüksek saflıkta nikel </a:t>
            </a:r>
          </a:p>
          <a:p>
            <a:r>
              <a:rPr lang="tr-TR" sz="2800" dirty="0" smtClean="0">
                <a:latin typeface="Trebuchet MS" panose="020B0603020202020204" pitchFamily="34" charset="0"/>
              </a:rPr>
              <a:t>	Dispersiyon-sertleşmeli nikel ve </a:t>
            </a:r>
          </a:p>
          <a:p>
            <a:r>
              <a:rPr lang="tr-TR" sz="2800" dirty="0" smtClean="0">
                <a:latin typeface="Trebuchet MS" panose="020B0603020202020204" pitchFamily="34" charset="0"/>
              </a:rPr>
              <a:t>	nikel kaplamalar</a:t>
            </a:r>
          </a:p>
        </p:txBody>
      </p:sp>
      <p:graphicFrame>
        <p:nvGraphicFramePr>
          <p:cNvPr id="3" name="Tablo 2"/>
          <p:cNvGraphicFramePr>
            <a:graphicFrameLocks noGrp="1"/>
          </p:cNvGraphicFramePr>
          <p:nvPr>
            <p:extLst>
              <p:ext uri="{D42A27DB-BD31-4B8C-83A1-F6EECF244321}">
                <p14:modId xmlns:p14="http://schemas.microsoft.com/office/powerpoint/2010/main" val="42339349"/>
              </p:ext>
            </p:extLst>
          </p:nvPr>
        </p:nvGraphicFramePr>
        <p:xfrm>
          <a:off x="239140" y="4149080"/>
          <a:ext cx="8809736" cy="1981200"/>
        </p:xfrm>
        <a:graphic>
          <a:graphicData uri="http://schemas.openxmlformats.org/drawingml/2006/table">
            <a:tbl>
              <a:tblPr firstRow="1" bandRow="1">
                <a:tableStyleId>{5C22544A-7EE6-4342-B048-85BDC9FD1C3A}</a:tableStyleId>
              </a:tblPr>
              <a:tblGrid>
                <a:gridCol w="1440164"/>
                <a:gridCol w="1008112"/>
                <a:gridCol w="1008112"/>
                <a:gridCol w="1080120"/>
                <a:gridCol w="1224136"/>
                <a:gridCol w="1152128"/>
                <a:gridCol w="1008112"/>
                <a:gridCol w="888852"/>
              </a:tblGrid>
              <a:tr h="370840">
                <a:tc>
                  <a:txBody>
                    <a:bodyPr/>
                    <a:lstStyle/>
                    <a:p>
                      <a:r>
                        <a:rPr lang="tr-TR" sz="2000" dirty="0" smtClean="0">
                          <a:latin typeface="Trebuchet MS" panose="020B0603020202020204" pitchFamily="34" charset="0"/>
                        </a:rPr>
                        <a:t>alaşım</a:t>
                      </a:r>
                      <a:endParaRPr lang="tr-TR" sz="2000" dirty="0">
                        <a:latin typeface="Trebuchet MS" panose="020B0603020202020204" pitchFamily="34" charset="0"/>
                      </a:endParaRPr>
                    </a:p>
                  </a:txBody>
                  <a:tcPr/>
                </a:tc>
                <a:tc>
                  <a:txBody>
                    <a:bodyPr/>
                    <a:lstStyle/>
                    <a:p>
                      <a:r>
                        <a:rPr lang="tr-TR" sz="2000" dirty="0" err="1" smtClean="0">
                          <a:latin typeface="Trebuchet MS" panose="020B0603020202020204" pitchFamily="34" charset="0"/>
                        </a:rPr>
                        <a:t>Ni</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Cu</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Fe</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C</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Mn</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Si</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Mg</a:t>
                      </a:r>
                      <a:endParaRPr lang="tr-TR" sz="20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Nikel 200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99.5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0.13</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0.08</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0.08</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0.20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0.05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a:t>
                      </a:r>
                      <a:endParaRPr lang="tr-TR" sz="20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Nikel 201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99.6</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0.13</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0.01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0.01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0.20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0.05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a:t>
                      </a:r>
                      <a:endParaRPr lang="tr-TR" sz="20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Nikel 205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99.5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0.10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0.02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0.02</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0.20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0.04</a:t>
                      </a:r>
                      <a:endParaRPr lang="tr-TR" sz="2000" dirty="0">
                        <a:latin typeface="Trebuchet MS" panose="020B0603020202020204" pitchFamily="34" charset="0"/>
                      </a:endParaRPr>
                    </a:p>
                  </a:txBody>
                  <a:tcPr/>
                </a:tc>
              </a:tr>
              <a:tr h="370840">
                <a:tc>
                  <a:txBody>
                    <a:bodyPr/>
                    <a:lstStyle/>
                    <a:p>
                      <a:r>
                        <a:rPr lang="tr-TR" sz="2000" dirty="0" smtClean="0">
                          <a:latin typeface="Trebuchet MS" panose="020B0603020202020204" pitchFamily="34" charset="0"/>
                        </a:rPr>
                        <a:t>Nikel 270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99.98</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0.01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0.01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a:t>
                      </a:r>
                      <a:endParaRPr lang="tr-TR" sz="2000" dirty="0">
                        <a:latin typeface="Trebuchet MS" panose="020B0603020202020204" pitchFamily="34" charset="0"/>
                      </a:endParaRPr>
                    </a:p>
                  </a:txBody>
                  <a:tcPr/>
                </a:tc>
              </a:tr>
            </a:tbl>
          </a:graphicData>
        </a:graphic>
      </p:graphicFrame>
    </p:spTree>
    <p:extLst>
      <p:ext uri="{BB962C8B-B14F-4D97-AF65-F5344CB8AC3E}">
        <p14:creationId xmlns:p14="http://schemas.microsoft.com/office/powerpoint/2010/main" val="12898302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51520" y="539095"/>
            <a:ext cx="7992888"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saf Nikeller</a:t>
            </a:r>
            <a:endParaRPr lang="tr-TR" sz="4400" dirty="0">
              <a:solidFill>
                <a:schemeClr val="accent2">
                  <a:lumMod val="50000"/>
                </a:schemeClr>
              </a:solidFill>
              <a:latin typeface="Trebuchet MS" panose="020B0603020202020204" pitchFamily="34" charset="0"/>
            </a:endParaRPr>
          </a:p>
        </p:txBody>
      </p:sp>
      <p:sp>
        <p:nvSpPr>
          <p:cNvPr id="3" name="Metin kutusu 2"/>
          <p:cNvSpPr txBox="1"/>
          <p:nvPr/>
        </p:nvSpPr>
        <p:spPr>
          <a:xfrm>
            <a:off x="251520" y="1191518"/>
            <a:ext cx="8568952" cy="5139869"/>
          </a:xfrm>
          <a:prstGeom prst="rect">
            <a:avLst/>
          </a:prstGeom>
          <a:noFill/>
        </p:spPr>
        <p:txBody>
          <a:bodyPr wrap="square" rtlCol="0">
            <a:spAutoFit/>
          </a:bodyPr>
          <a:lstStyle/>
          <a:p>
            <a:r>
              <a:rPr lang="tr-TR" sz="2800" dirty="0" smtClean="0">
                <a:latin typeface="Trebuchet MS" panose="020B0603020202020204" pitchFamily="34" charset="0"/>
              </a:rPr>
              <a:t>Yüksek saflıkta Nikel %99.99 </a:t>
            </a:r>
            <a:r>
              <a:rPr lang="tr-TR" sz="2800" dirty="0" err="1" smtClean="0">
                <a:latin typeface="Trebuchet MS" panose="020B0603020202020204" pitchFamily="34" charset="0"/>
              </a:rPr>
              <a:t>Ni</a:t>
            </a:r>
            <a:r>
              <a:rPr lang="tr-TR" sz="2800" dirty="0" smtClean="0">
                <a:latin typeface="Trebuchet MS" panose="020B0603020202020204" pitchFamily="34" charset="0"/>
              </a:rPr>
              <a:t> içerir.</a:t>
            </a:r>
          </a:p>
          <a:p>
            <a:r>
              <a:rPr lang="tr-TR" sz="2800" dirty="0" smtClean="0">
                <a:latin typeface="Trebuchet MS" panose="020B0603020202020204" pitchFamily="34" charset="0"/>
              </a:rPr>
              <a:t>Ticari saflıktaki nikel %99.5 </a:t>
            </a:r>
            <a:r>
              <a:rPr lang="tr-TR" sz="2800" dirty="0" err="1" smtClean="0">
                <a:latin typeface="Trebuchet MS" panose="020B0603020202020204" pitchFamily="34" charset="0"/>
              </a:rPr>
              <a:t>Ni</a:t>
            </a:r>
            <a:r>
              <a:rPr lang="tr-TR" sz="2800" dirty="0" smtClean="0">
                <a:latin typeface="Trebuchet MS" panose="020B0603020202020204" pitchFamily="34" charset="0"/>
              </a:rPr>
              <a:t> (+</a:t>
            </a:r>
            <a:r>
              <a:rPr lang="tr-TR" sz="2800" dirty="0" err="1" smtClean="0">
                <a:latin typeface="Trebuchet MS" panose="020B0603020202020204" pitchFamily="34" charset="0"/>
              </a:rPr>
              <a:t>Co</a:t>
            </a:r>
            <a:r>
              <a:rPr lang="tr-TR" sz="2800" dirty="0" smtClean="0">
                <a:latin typeface="Trebuchet MS" panose="020B0603020202020204" pitchFamily="34" charset="0"/>
              </a:rPr>
              <a:t>) saflığındadır.</a:t>
            </a:r>
          </a:p>
          <a:p>
            <a:r>
              <a:rPr lang="tr-TR" sz="2800" dirty="0" smtClean="0">
                <a:latin typeface="Trebuchet MS" panose="020B0603020202020204" pitchFamily="34" charset="0"/>
              </a:rPr>
              <a:t>tavlanmış halde katı eriyik şeklindedir.</a:t>
            </a:r>
          </a:p>
          <a:p>
            <a:pPr>
              <a:spcBef>
                <a:spcPts val="1200"/>
              </a:spcBef>
            </a:pPr>
            <a:r>
              <a:rPr lang="tr-TR" sz="2800" dirty="0" smtClean="0">
                <a:latin typeface="Trebuchet MS" panose="020B0603020202020204" pitchFamily="34" charset="0"/>
              </a:rPr>
              <a:t>Üstün mekanik özellikler</a:t>
            </a:r>
          </a:p>
          <a:p>
            <a:r>
              <a:rPr lang="tr-TR" sz="2800" dirty="0" smtClean="0">
                <a:latin typeface="Trebuchet MS" panose="020B0603020202020204" pitchFamily="34" charset="0"/>
              </a:rPr>
              <a:t>Mukavemetini yüksek </a:t>
            </a:r>
          </a:p>
          <a:p>
            <a:r>
              <a:rPr lang="tr-TR" sz="2800" dirty="0" smtClean="0">
                <a:latin typeface="Trebuchet MS" panose="020B0603020202020204" pitchFamily="34" charset="0"/>
              </a:rPr>
              <a:t>sıcaklıklarda korur.</a:t>
            </a:r>
          </a:p>
          <a:p>
            <a:r>
              <a:rPr lang="tr-TR" sz="2800" dirty="0" smtClean="0">
                <a:latin typeface="Trebuchet MS" panose="020B0603020202020204" pitchFamily="34" charset="0"/>
              </a:rPr>
              <a:t>Üstün korozyon direnci</a:t>
            </a:r>
            <a:endParaRPr lang="tr-TR" sz="2800" dirty="0">
              <a:latin typeface="Trebuchet MS" panose="020B0603020202020204" pitchFamily="34" charset="0"/>
            </a:endParaRPr>
          </a:p>
          <a:p>
            <a:pPr>
              <a:spcBef>
                <a:spcPts val="1200"/>
              </a:spcBef>
            </a:pPr>
            <a:r>
              <a:rPr lang="tr-TR" sz="2800" dirty="0" smtClean="0">
                <a:latin typeface="Trebuchet MS" panose="020B0603020202020204" pitchFamily="34" charset="0"/>
              </a:rPr>
              <a:t>Uygulamalar</a:t>
            </a:r>
          </a:p>
          <a:p>
            <a:r>
              <a:rPr lang="tr-TR" sz="2800" dirty="0" smtClean="0">
                <a:latin typeface="Trebuchet MS" panose="020B0603020202020204" pitchFamily="34" charset="0"/>
              </a:rPr>
              <a:t>Gıda üretim donanımları</a:t>
            </a:r>
          </a:p>
          <a:p>
            <a:r>
              <a:rPr lang="tr-TR" sz="2800" dirty="0" smtClean="0">
                <a:latin typeface="Trebuchet MS" panose="020B0603020202020204" pitchFamily="34" charset="0"/>
              </a:rPr>
              <a:t>Elektrik ve elektronik parçalar</a:t>
            </a:r>
          </a:p>
          <a:p>
            <a:r>
              <a:rPr lang="tr-TR" sz="2800" dirty="0" smtClean="0">
                <a:latin typeface="Trebuchet MS" panose="020B0603020202020204" pitchFamily="34" charset="0"/>
              </a:rPr>
              <a:t>Kostik işleme ekipmanları</a:t>
            </a: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179" t="32298" r="44447" b="44902"/>
          <a:stretch/>
        </p:blipFill>
        <p:spPr bwMode="auto">
          <a:xfrm>
            <a:off x="5365728" y="2897433"/>
            <a:ext cx="3598748" cy="3211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5364088" y="6108623"/>
            <a:ext cx="3888432" cy="646331"/>
          </a:xfrm>
          <a:prstGeom prst="rect">
            <a:avLst/>
          </a:prstGeom>
          <a:noFill/>
        </p:spPr>
        <p:txBody>
          <a:bodyPr wrap="square" rtlCol="0">
            <a:spAutoFit/>
          </a:bodyPr>
          <a:lstStyle/>
          <a:p>
            <a:r>
              <a:rPr lang="tr-TR" dirty="0" smtClean="0">
                <a:latin typeface="Trebuchet MS" panose="020B0603020202020204" pitchFamily="34" charset="0"/>
              </a:rPr>
              <a:t>Soğuk çekildikten sonra 829C’de tavlanmış nikel 200 alaşımı</a:t>
            </a:r>
            <a:endParaRPr lang="tr-TR" dirty="0">
              <a:latin typeface="Trebuchet MS" panose="020B0603020202020204" pitchFamily="34" charset="0"/>
            </a:endParaRPr>
          </a:p>
        </p:txBody>
      </p:sp>
    </p:spTree>
    <p:extLst>
      <p:ext uri="{BB962C8B-B14F-4D97-AF65-F5344CB8AC3E}">
        <p14:creationId xmlns:p14="http://schemas.microsoft.com/office/powerpoint/2010/main" val="263847741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9000" contrast="12000"/>
                    </a14:imgEffect>
                  </a14:imgLayer>
                </a14:imgProps>
              </a:ext>
              <a:ext uri="{28A0092B-C50C-407E-A947-70E740481C1C}">
                <a14:useLocalDpi xmlns:a14="http://schemas.microsoft.com/office/drawing/2010/main" val="0"/>
              </a:ext>
            </a:extLst>
          </a:blip>
          <a:srcRect l="36457" t="63724" r="51395" b="15307"/>
          <a:stretch/>
        </p:blipFill>
        <p:spPr bwMode="auto">
          <a:xfrm>
            <a:off x="323528" y="3861048"/>
            <a:ext cx="2760645" cy="2680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323528" y="548680"/>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Nikel-bakır alaşımları (</a:t>
            </a:r>
            <a:r>
              <a:rPr lang="tr-TR" sz="4400" dirty="0" err="1" smtClean="0">
                <a:solidFill>
                  <a:schemeClr val="accent2">
                    <a:lumMod val="50000"/>
                  </a:schemeClr>
                </a:solidFill>
                <a:latin typeface="Trebuchet MS" panose="020B0603020202020204" pitchFamily="34" charset="0"/>
              </a:rPr>
              <a:t>moneller</a:t>
            </a:r>
            <a:r>
              <a:rPr lang="tr-TR" sz="4400" dirty="0" smtClean="0">
                <a:solidFill>
                  <a:schemeClr val="accent2">
                    <a:lumMod val="50000"/>
                  </a:schemeClr>
                </a:solidFill>
                <a:latin typeface="Trebuchet MS" panose="020B0603020202020204" pitchFamily="34" charset="0"/>
              </a:rPr>
              <a:t>) </a:t>
            </a:r>
            <a:endParaRPr lang="tr-TR" sz="4400" dirty="0">
              <a:solidFill>
                <a:schemeClr val="accent2">
                  <a:lumMod val="50000"/>
                </a:schemeClr>
              </a:solidFill>
              <a:latin typeface="Trebuchet MS" panose="020B0603020202020204" pitchFamily="34" charset="0"/>
            </a:endParaRPr>
          </a:p>
        </p:txBody>
      </p:sp>
      <p:sp>
        <p:nvSpPr>
          <p:cNvPr id="2" name="Metin kutusu 1"/>
          <p:cNvSpPr txBox="1"/>
          <p:nvPr/>
        </p:nvSpPr>
        <p:spPr>
          <a:xfrm>
            <a:off x="251520" y="1412776"/>
            <a:ext cx="4392488" cy="2246769"/>
          </a:xfrm>
          <a:prstGeom prst="rect">
            <a:avLst/>
          </a:prstGeom>
          <a:noFill/>
        </p:spPr>
        <p:txBody>
          <a:bodyPr wrap="square" rtlCol="0">
            <a:spAutoFit/>
          </a:bodyPr>
          <a:lstStyle/>
          <a:p>
            <a:r>
              <a:rPr lang="tr-TR" sz="2800" dirty="0" err="1" smtClean="0">
                <a:latin typeface="Trebuchet MS" panose="020B0603020202020204" pitchFamily="34" charset="0"/>
              </a:rPr>
              <a:t>Ni</a:t>
            </a:r>
            <a:r>
              <a:rPr lang="tr-TR" sz="2800" dirty="0" smtClean="0">
                <a:latin typeface="Trebuchet MS" panose="020B0603020202020204" pitchFamily="34" charset="0"/>
              </a:rPr>
              <a:t> ve Cu birbirleri içinde tamamen çözünür.</a:t>
            </a:r>
          </a:p>
          <a:p>
            <a:r>
              <a:rPr lang="tr-TR" sz="2800" dirty="0" smtClean="0">
                <a:latin typeface="Trebuchet MS" panose="020B0603020202020204" pitchFamily="34" charset="0"/>
              </a:rPr>
              <a:t>En önemli </a:t>
            </a:r>
            <a:r>
              <a:rPr lang="tr-TR" sz="2800" dirty="0" err="1" smtClean="0">
                <a:latin typeface="Trebuchet MS" panose="020B0603020202020204" pitchFamily="34" charset="0"/>
              </a:rPr>
              <a:t>Ni</a:t>
            </a:r>
            <a:r>
              <a:rPr lang="tr-TR" sz="2800" dirty="0" smtClean="0">
                <a:latin typeface="Trebuchet MS" panose="020B0603020202020204" pitchFamily="34" charset="0"/>
              </a:rPr>
              <a:t>-Cu alaşımları %67 </a:t>
            </a:r>
            <a:r>
              <a:rPr lang="tr-TR" sz="2800" dirty="0" err="1" smtClean="0">
                <a:latin typeface="Trebuchet MS" panose="020B0603020202020204" pitchFamily="34" charset="0"/>
              </a:rPr>
              <a:t>Ni</a:t>
            </a:r>
            <a:r>
              <a:rPr lang="tr-TR" sz="2800" dirty="0" smtClean="0">
                <a:latin typeface="Trebuchet MS" panose="020B0603020202020204" pitchFamily="34" charset="0"/>
              </a:rPr>
              <a:t> ve %33 Cu içerir. </a:t>
            </a:r>
            <a:r>
              <a:rPr lang="tr-TR" sz="2800" b="1" dirty="0" err="1" smtClean="0">
                <a:latin typeface="Trebuchet MS" panose="020B0603020202020204" pitchFamily="34" charset="0"/>
              </a:rPr>
              <a:t>monel</a:t>
            </a:r>
            <a:r>
              <a:rPr lang="tr-TR" sz="2800" b="1" dirty="0" smtClean="0">
                <a:latin typeface="Trebuchet MS" panose="020B0603020202020204" pitchFamily="34" charset="0"/>
              </a:rPr>
              <a:t> alaşımları</a:t>
            </a:r>
          </a:p>
        </p:txBody>
      </p:sp>
      <p:sp>
        <p:nvSpPr>
          <p:cNvPr id="4" name="Metin kutusu 3"/>
          <p:cNvSpPr txBox="1"/>
          <p:nvPr/>
        </p:nvSpPr>
        <p:spPr>
          <a:xfrm>
            <a:off x="3203848" y="5589240"/>
            <a:ext cx="5940152" cy="1200329"/>
          </a:xfrm>
          <a:prstGeom prst="rect">
            <a:avLst/>
          </a:prstGeom>
          <a:noFill/>
        </p:spPr>
        <p:txBody>
          <a:bodyPr wrap="square" rtlCol="0">
            <a:spAutoFit/>
          </a:bodyPr>
          <a:lstStyle/>
          <a:p>
            <a:r>
              <a:rPr lang="tr-TR" sz="2400" dirty="0" smtClean="0">
                <a:latin typeface="Trebuchet MS" panose="020B0603020202020204" pitchFamily="34" charset="0"/>
              </a:rPr>
              <a:t>Soğuk çekilmiş ve daha sonra 829</a:t>
            </a:r>
            <a:r>
              <a:rPr lang="tr-TR" sz="2400" dirty="0" smtClean="0">
                <a:latin typeface="Trebuchet MS" panose="020B0603020202020204" pitchFamily="34" charset="0"/>
                <a:sym typeface="Symbol"/>
              </a:rPr>
              <a:t></a:t>
            </a:r>
            <a:r>
              <a:rPr lang="tr-TR" sz="2400" dirty="0" err="1" smtClean="0">
                <a:latin typeface="Trebuchet MS" panose="020B0603020202020204" pitchFamily="34" charset="0"/>
              </a:rPr>
              <a:t>C’de</a:t>
            </a:r>
            <a:r>
              <a:rPr lang="tr-TR" sz="2400" dirty="0" smtClean="0">
                <a:latin typeface="Trebuchet MS" panose="020B0603020202020204" pitchFamily="34" charset="0"/>
              </a:rPr>
              <a:t> tavlanmış </a:t>
            </a:r>
            <a:r>
              <a:rPr lang="tr-TR" sz="2400" dirty="0" err="1" smtClean="0">
                <a:latin typeface="Trebuchet MS" panose="020B0603020202020204" pitchFamily="34" charset="0"/>
              </a:rPr>
              <a:t>Monel</a:t>
            </a:r>
            <a:r>
              <a:rPr lang="tr-TR" sz="2400" dirty="0" smtClean="0">
                <a:latin typeface="Trebuchet MS" panose="020B0603020202020204" pitchFamily="34" charset="0"/>
              </a:rPr>
              <a:t> R405 alaşımı; katı eriyik matris ve siyah renkli sülfit kalıntıları</a:t>
            </a:r>
            <a:endParaRPr lang="tr-TR" sz="2400" dirty="0">
              <a:latin typeface="Trebuchet MS" panose="020B0603020202020204" pitchFamily="34" charset="0"/>
            </a:endParaRPr>
          </a:p>
        </p:txBody>
      </p:sp>
      <p:pic>
        <p:nvPicPr>
          <p:cNvPr id="12294" name="Picture 6" descr="https://sites.google.com/site/atdinsdale/cuni-custom-size-840-646-crop-0.03-0.02-0.78-0.94.png">
            <a:hlinkClick r:id="rId4"/>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
                    </a14:imgEffect>
                  </a14:imgLayer>
                </a14:imgProps>
              </a:ext>
              <a:ext uri="{28A0092B-C50C-407E-A947-70E740481C1C}">
                <a14:useLocalDpi xmlns:a14="http://schemas.microsoft.com/office/drawing/2010/main" val="0"/>
              </a:ext>
            </a:extLst>
          </a:blip>
          <a:srcRect l="6612"/>
          <a:stretch>
            <a:fillRect/>
          </a:stretch>
        </p:blipFill>
        <p:spPr bwMode="auto">
          <a:xfrm>
            <a:off x="4932040" y="1340768"/>
            <a:ext cx="4067944" cy="411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30058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323528" y="548680"/>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Nikel-bakır alaşımları (</a:t>
            </a:r>
            <a:r>
              <a:rPr lang="tr-TR" sz="4400" dirty="0" err="1" smtClean="0">
                <a:solidFill>
                  <a:schemeClr val="accent2">
                    <a:lumMod val="50000"/>
                  </a:schemeClr>
                </a:solidFill>
                <a:latin typeface="Trebuchet MS" panose="020B0603020202020204" pitchFamily="34" charset="0"/>
              </a:rPr>
              <a:t>moneller</a:t>
            </a:r>
            <a:r>
              <a:rPr lang="tr-TR" sz="4400" dirty="0" smtClean="0">
                <a:solidFill>
                  <a:schemeClr val="accent2">
                    <a:lumMod val="50000"/>
                  </a:schemeClr>
                </a:solidFill>
                <a:latin typeface="Trebuchet MS" panose="020B0603020202020204" pitchFamily="34" charset="0"/>
              </a:rPr>
              <a:t>) </a:t>
            </a:r>
            <a:endParaRPr lang="tr-TR" sz="4400" dirty="0">
              <a:solidFill>
                <a:schemeClr val="accent2">
                  <a:lumMod val="50000"/>
                </a:schemeClr>
              </a:solidFill>
              <a:latin typeface="Trebuchet MS" panose="020B0603020202020204" pitchFamily="34" charset="0"/>
            </a:endParaRPr>
          </a:p>
        </p:txBody>
      </p:sp>
      <p:sp>
        <p:nvSpPr>
          <p:cNvPr id="2" name="Metin kutusu 1"/>
          <p:cNvSpPr txBox="1"/>
          <p:nvPr/>
        </p:nvSpPr>
        <p:spPr>
          <a:xfrm>
            <a:off x="395536" y="1549236"/>
            <a:ext cx="8424936" cy="4832092"/>
          </a:xfrm>
          <a:prstGeom prst="rect">
            <a:avLst/>
          </a:prstGeom>
          <a:noFill/>
        </p:spPr>
        <p:txBody>
          <a:bodyPr wrap="square" rtlCol="0">
            <a:spAutoFit/>
          </a:bodyPr>
          <a:lstStyle/>
          <a:p>
            <a:pPr>
              <a:buClr>
                <a:schemeClr val="bg2">
                  <a:lumMod val="50000"/>
                </a:schemeClr>
              </a:buClr>
            </a:pPr>
            <a:r>
              <a:rPr lang="tr-TR" sz="2800" dirty="0" smtClean="0">
                <a:latin typeface="Trebuchet MS" panose="020B0603020202020204" pitchFamily="34" charset="0"/>
              </a:rPr>
              <a:t>Özellikleri:</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Geniş bir sıcaklık aralığında yüksek mukavemet ve tokluk</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Üstün kaynaklanabilme</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Mükemmel korozyon direnci</a:t>
            </a:r>
          </a:p>
          <a:p>
            <a:pPr marL="457200" indent="-457200">
              <a:buClr>
                <a:schemeClr val="bg2">
                  <a:lumMod val="50000"/>
                </a:schemeClr>
              </a:buClr>
              <a:buFont typeface="Trebuchet MS" panose="020B0603020202020204" pitchFamily="34" charset="0"/>
              <a:buChar char="●"/>
            </a:pPr>
            <a:endParaRPr lang="tr-TR" sz="2800" dirty="0">
              <a:latin typeface="Trebuchet MS" panose="020B0603020202020204" pitchFamily="34" charset="0"/>
            </a:endParaRPr>
          </a:p>
          <a:p>
            <a:pPr>
              <a:buClr>
                <a:schemeClr val="bg2">
                  <a:lumMod val="50000"/>
                </a:schemeClr>
              </a:buClr>
            </a:pPr>
            <a:r>
              <a:rPr lang="tr-TR" sz="2800" dirty="0" smtClean="0">
                <a:latin typeface="Trebuchet MS" panose="020B0603020202020204" pitchFamily="34" charset="0"/>
              </a:rPr>
              <a:t>Uygulamalar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Pompalar, denizci bağlantı parçaları</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Kimyasal üretiminde yapısal uygulamalar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Petrol kuyu delici ve donanımları</a:t>
            </a:r>
          </a:p>
          <a:p>
            <a:pPr marL="457200" indent="-457200">
              <a:buClr>
                <a:schemeClr val="bg2">
                  <a:lumMod val="50000"/>
                </a:schemeClr>
              </a:buClr>
              <a:buFont typeface="Trebuchet MS" panose="020B0603020202020204" pitchFamily="34" charset="0"/>
              <a:buChar char="●"/>
            </a:pPr>
            <a:endParaRPr lang="tr-TR" sz="2800" dirty="0">
              <a:latin typeface="Trebuchet MS" panose="020B0603020202020204" pitchFamily="34" charset="0"/>
            </a:endParaRPr>
          </a:p>
        </p:txBody>
      </p:sp>
    </p:spTree>
    <p:extLst>
      <p:ext uri="{BB962C8B-B14F-4D97-AF65-F5344CB8AC3E}">
        <p14:creationId xmlns:p14="http://schemas.microsoft.com/office/powerpoint/2010/main" val="10344865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23528" y="548680"/>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Nikel-bakır alaşımları</a:t>
            </a:r>
            <a:endParaRPr lang="tr-TR" sz="4400" dirty="0">
              <a:solidFill>
                <a:schemeClr val="accent2">
                  <a:lumMod val="50000"/>
                </a:schemeClr>
              </a:solidFill>
              <a:latin typeface="Trebuchet MS" panose="020B0603020202020204" pitchFamily="34" charset="0"/>
            </a:endParaRPr>
          </a:p>
        </p:txBody>
      </p:sp>
      <p:sp>
        <p:nvSpPr>
          <p:cNvPr id="6" name="Dikdörtgen 5"/>
          <p:cNvSpPr/>
          <p:nvPr/>
        </p:nvSpPr>
        <p:spPr>
          <a:xfrm>
            <a:off x="323528" y="1472585"/>
            <a:ext cx="8352928" cy="3108543"/>
          </a:xfrm>
          <a:prstGeom prst="rect">
            <a:avLst/>
          </a:prstGeom>
        </p:spPr>
        <p:txBody>
          <a:bodyPr wrap="square">
            <a:spAutoFit/>
          </a:bodyPr>
          <a:lstStyle/>
          <a:p>
            <a:r>
              <a:rPr lang="tr-TR" sz="2800" dirty="0" smtClean="0">
                <a:latin typeface="Trebuchet MS" panose="020B0603020202020204" pitchFamily="34" charset="0"/>
              </a:rPr>
              <a:t>Nikel ve bakır birbirleri içinde tamamen çözünür.</a:t>
            </a:r>
          </a:p>
          <a:p>
            <a:r>
              <a:rPr lang="tr-TR" sz="2800" dirty="0" smtClean="0">
                <a:latin typeface="Trebuchet MS" panose="020B0603020202020204" pitchFamily="34" charset="0"/>
              </a:rPr>
              <a:t>Nikel-bakır alaşımları,</a:t>
            </a:r>
          </a:p>
          <a:p>
            <a:r>
              <a:rPr lang="tr-TR" sz="2800" dirty="0" smtClean="0">
                <a:latin typeface="Trebuchet MS" panose="020B0603020202020204" pitchFamily="34" charset="0"/>
              </a:rPr>
              <a:t>	katı eriyik sertleşmeli</a:t>
            </a:r>
          </a:p>
          <a:p>
            <a:r>
              <a:rPr lang="tr-TR" sz="2800" dirty="0" smtClean="0">
                <a:latin typeface="Trebuchet MS" panose="020B0603020202020204" pitchFamily="34" charset="0"/>
              </a:rPr>
              <a:t>	Çökelme sertleşmeli</a:t>
            </a:r>
          </a:p>
          <a:p>
            <a:r>
              <a:rPr lang="tr-TR" sz="2800" dirty="0" smtClean="0">
                <a:latin typeface="Trebuchet MS" panose="020B0603020202020204" pitchFamily="34" charset="0"/>
              </a:rPr>
              <a:t>	kolay işlenebilir alaşımları</a:t>
            </a:r>
          </a:p>
          <a:p>
            <a:r>
              <a:rPr lang="tr-TR" sz="2800" dirty="0">
                <a:latin typeface="Trebuchet MS" panose="020B0603020202020204" pitchFamily="34" charset="0"/>
              </a:rPr>
              <a:t>i</a:t>
            </a:r>
            <a:r>
              <a:rPr lang="tr-TR" sz="2800" dirty="0" smtClean="0">
                <a:latin typeface="Trebuchet MS" panose="020B0603020202020204" pitchFamily="34" charset="0"/>
              </a:rPr>
              <a:t>çerirler.</a:t>
            </a:r>
          </a:p>
          <a:p>
            <a:endParaRPr lang="tr-TR" sz="2800" dirty="0" smtClean="0">
              <a:latin typeface="Trebuchet MS" panose="020B0603020202020204" pitchFamily="34" charset="0"/>
            </a:endParaRPr>
          </a:p>
        </p:txBody>
      </p:sp>
      <p:graphicFrame>
        <p:nvGraphicFramePr>
          <p:cNvPr id="8" name="Tablo 7"/>
          <p:cNvGraphicFramePr>
            <a:graphicFrameLocks noGrp="1"/>
          </p:cNvGraphicFramePr>
          <p:nvPr>
            <p:extLst>
              <p:ext uri="{D42A27DB-BD31-4B8C-83A1-F6EECF244321}">
                <p14:modId xmlns:p14="http://schemas.microsoft.com/office/powerpoint/2010/main" val="463858135"/>
              </p:ext>
            </p:extLst>
          </p:nvPr>
        </p:nvGraphicFramePr>
        <p:xfrm>
          <a:off x="179512" y="4941168"/>
          <a:ext cx="8809735" cy="1483360"/>
        </p:xfrm>
        <a:graphic>
          <a:graphicData uri="http://schemas.openxmlformats.org/drawingml/2006/table">
            <a:tbl>
              <a:tblPr firstRow="1" bandRow="1">
                <a:tableStyleId>{5C22544A-7EE6-4342-B048-85BDC9FD1C3A}</a:tableStyleId>
              </a:tblPr>
              <a:tblGrid>
                <a:gridCol w="1668564"/>
                <a:gridCol w="792088"/>
                <a:gridCol w="864096"/>
                <a:gridCol w="936104"/>
                <a:gridCol w="792088"/>
                <a:gridCol w="792088"/>
                <a:gridCol w="720080"/>
                <a:gridCol w="1080120"/>
                <a:gridCol w="1164507"/>
              </a:tblGrid>
              <a:tr h="370840">
                <a:tc>
                  <a:txBody>
                    <a:bodyPr/>
                    <a:lstStyle/>
                    <a:p>
                      <a:r>
                        <a:rPr lang="tr-TR" dirty="0" smtClean="0">
                          <a:latin typeface="Trebuchet MS" panose="020B0603020202020204" pitchFamily="34" charset="0"/>
                        </a:rPr>
                        <a:t>alaşım</a:t>
                      </a:r>
                      <a:endParaRPr lang="tr-TR" dirty="0">
                        <a:latin typeface="Trebuchet MS" panose="020B0603020202020204" pitchFamily="34" charset="0"/>
                      </a:endParaRPr>
                    </a:p>
                  </a:txBody>
                  <a:tcPr/>
                </a:tc>
                <a:tc>
                  <a:txBody>
                    <a:bodyPr/>
                    <a:lstStyle/>
                    <a:p>
                      <a:r>
                        <a:rPr lang="tr-TR" dirty="0" err="1" smtClean="0">
                          <a:latin typeface="Trebuchet MS" panose="020B0603020202020204" pitchFamily="34" charset="0"/>
                        </a:rPr>
                        <a:t>Ni</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Cu</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Fe</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C</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Mn</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Al</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Ti</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S</a:t>
                      </a:r>
                      <a:endParaRPr lang="tr-TR" dirty="0">
                        <a:latin typeface="Trebuchet MS" panose="020B0603020202020204" pitchFamily="34" charset="0"/>
                      </a:endParaRPr>
                    </a:p>
                  </a:txBody>
                  <a:tcPr/>
                </a:tc>
              </a:tr>
              <a:tr h="370840">
                <a:tc>
                  <a:txBody>
                    <a:bodyPr/>
                    <a:lstStyle/>
                    <a:p>
                      <a:r>
                        <a:rPr lang="tr-TR" dirty="0" smtClean="0">
                          <a:latin typeface="Trebuchet MS" panose="020B0603020202020204" pitchFamily="34" charset="0"/>
                        </a:rPr>
                        <a:t>alaşım 400</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63</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28-34</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2.5</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0.30</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2.5</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a:t>
                      </a:r>
                      <a:endParaRPr lang="tr-TR" dirty="0">
                        <a:latin typeface="Trebuchet MS" panose="020B0603020202020204" pitchFamily="34" charset="0"/>
                      </a:endParaRPr>
                    </a:p>
                  </a:txBody>
                  <a:tcPr/>
                </a:tc>
                <a:tc>
                  <a:txBody>
                    <a:bodyPr/>
                    <a:lstStyle/>
                    <a:p>
                      <a:endParaRPr lang="tr-TR" dirty="0">
                        <a:latin typeface="Trebuchet MS" panose="020B0603020202020204" pitchFamily="34" charset="0"/>
                      </a:endParaRPr>
                    </a:p>
                  </a:txBody>
                  <a:tcPr/>
                </a:tc>
              </a:tr>
              <a:tr h="370840">
                <a:tc>
                  <a:txBody>
                    <a:bodyPr/>
                    <a:lstStyle/>
                    <a:p>
                      <a:r>
                        <a:rPr lang="tr-TR" dirty="0" smtClean="0">
                          <a:latin typeface="Trebuchet MS" panose="020B0603020202020204" pitchFamily="34" charset="0"/>
                        </a:rPr>
                        <a:t>Alaşım</a:t>
                      </a:r>
                      <a:r>
                        <a:rPr lang="tr-TR" baseline="0" dirty="0" smtClean="0">
                          <a:latin typeface="Trebuchet MS" panose="020B0603020202020204" pitchFamily="34" charset="0"/>
                        </a:rPr>
                        <a:t> K-500</a:t>
                      </a:r>
                      <a:r>
                        <a:rPr lang="tr-TR" dirty="0" smtClean="0">
                          <a:latin typeface="Trebuchet MS" panose="020B0603020202020204" pitchFamily="34" charset="0"/>
                        </a:rPr>
                        <a:t> </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63</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27-33</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2.0</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0.25</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1.5</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0.5</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2.3-3.15</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0.35-0.85</a:t>
                      </a:r>
                      <a:endParaRPr lang="tr-TR" dirty="0">
                        <a:latin typeface="Trebuchet MS" panose="020B0603020202020204" pitchFamily="34" charset="0"/>
                      </a:endParaRPr>
                    </a:p>
                  </a:txBody>
                  <a:tcPr/>
                </a:tc>
              </a:tr>
              <a:tr h="370840">
                <a:tc>
                  <a:txBody>
                    <a:bodyPr/>
                    <a:lstStyle/>
                    <a:p>
                      <a:r>
                        <a:rPr lang="tr-TR" dirty="0" smtClean="0">
                          <a:latin typeface="Trebuchet MS" panose="020B0603020202020204" pitchFamily="34" charset="0"/>
                        </a:rPr>
                        <a:t>Alaşım</a:t>
                      </a:r>
                      <a:r>
                        <a:rPr lang="tr-TR" baseline="0" dirty="0" smtClean="0">
                          <a:latin typeface="Trebuchet MS" panose="020B0603020202020204" pitchFamily="34" charset="0"/>
                        </a:rPr>
                        <a:t> R-405</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63</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32</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2.5</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0.30</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2.0</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a:t>
                      </a:r>
                      <a:endParaRPr lang="tr-TR" dirty="0">
                        <a:latin typeface="Trebuchet MS" panose="020B0603020202020204" pitchFamily="34" charset="0"/>
                      </a:endParaRPr>
                    </a:p>
                  </a:txBody>
                  <a:tcPr/>
                </a:tc>
                <a:tc>
                  <a:txBody>
                    <a:bodyPr/>
                    <a:lstStyle/>
                    <a:p>
                      <a:r>
                        <a:rPr lang="tr-TR" dirty="0" smtClean="0">
                          <a:latin typeface="Trebuchet MS" panose="020B0603020202020204" pitchFamily="34" charset="0"/>
                        </a:rPr>
                        <a:t>0.012</a:t>
                      </a:r>
                      <a:endParaRPr lang="tr-TR" dirty="0">
                        <a:latin typeface="Trebuchet MS" panose="020B0603020202020204" pitchFamily="34" charset="0"/>
                      </a:endParaRPr>
                    </a:p>
                  </a:txBody>
                  <a:tcPr/>
                </a:tc>
              </a:tr>
            </a:tbl>
          </a:graphicData>
        </a:graphic>
      </p:graphicFrame>
    </p:spTree>
    <p:extLst>
      <p:ext uri="{BB962C8B-B14F-4D97-AF65-F5344CB8AC3E}">
        <p14:creationId xmlns:p14="http://schemas.microsoft.com/office/powerpoint/2010/main" val="71068883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9512" y="776898"/>
            <a:ext cx="8640960" cy="707886"/>
          </a:xfrm>
          <a:prstGeom prst="rect">
            <a:avLst/>
          </a:prstGeom>
          <a:noFill/>
        </p:spPr>
        <p:txBody>
          <a:bodyPr wrap="square" rtlCol="0">
            <a:spAutoFit/>
          </a:bodyPr>
          <a:lstStyle/>
          <a:p>
            <a:r>
              <a:rPr lang="tr-TR" sz="4000" dirty="0" smtClean="0">
                <a:solidFill>
                  <a:schemeClr val="accent2">
                    <a:lumMod val="50000"/>
                  </a:schemeClr>
                </a:solidFill>
                <a:latin typeface="Trebuchet MS" panose="020B0603020202020204" pitchFamily="34" charset="0"/>
              </a:rPr>
              <a:t>Çökelme sertleşmeli Nikel alaşımları</a:t>
            </a:r>
            <a:endParaRPr lang="tr-TR" sz="4000" dirty="0">
              <a:solidFill>
                <a:schemeClr val="accent2">
                  <a:lumMod val="50000"/>
                </a:schemeClr>
              </a:solidFill>
              <a:latin typeface="Trebuchet MS" panose="020B0603020202020204" pitchFamily="34" charset="0"/>
            </a:endParaRPr>
          </a:p>
        </p:txBody>
      </p:sp>
      <p:sp>
        <p:nvSpPr>
          <p:cNvPr id="6" name="Dikdörtgen 5"/>
          <p:cNvSpPr/>
          <p:nvPr/>
        </p:nvSpPr>
        <p:spPr>
          <a:xfrm>
            <a:off x="179512" y="1739711"/>
            <a:ext cx="8784976" cy="2985433"/>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Bazı nikel alaşımları ciddi miktarda çökelme sertleşmesi gösterirler.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belli başlı alaşım elementleri: Mg, Al, Si ve Ti</a:t>
            </a:r>
            <a:endParaRPr lang="tr-TR" sz="2800" dirty="0">
              <a:latin typeface="Trebuchet MS" panose="020B0603020202020204"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çözeltiye alma/soğutma/ ortalama bir sıcaklığa tekrar ısıtılır ve burada hedeflenen özellikler elde edilinceye dek bekletilir.</a:t>
            </a:r>
            <a:endParaRPr lang="en-US" sz="2800" b="1" dirty="0">
              <a:latin typeface="Trebuchet MS" panose="020B0603020202020204" pitchFamily="34" charset="0"/>
            </a:endParaRPr>
          </a:p>
        </p:txBody>
      </p:sp>
    </p:spTree>
    <p:extLst>
      <p:ext uri="{BB962C8B-B14F-4D97-AF65-F5344CB8AC3E}">
        <p14:creationId xmlns:p14="http://schemas.microsoft.com/office/powerpoint/2010/main" val="24085067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9512" y="548680"/>
            <a:ext cx="8640960" cy="707886"/>
          </a:xfrm>
          <a:prstGeom prst="rect">
            <a:avLst/>
          </a:prstGeom>
          <a:noFill/>
        </p:spPr>
        <p:txBody>
          <a:bodyPr wrap="square" rtlCol="0">
            <a:spAutoFit/>
          </a:bodyPr>
          <a:lstStyle/>
          <a:p>
            <a:r>
              <a:rPr lang="tr-TR" sz="4000" dirty="0" smtClean="0">
                <a:solidFill>
                  <a:schemeClr val="accent2">
                    <a:lumMod val="50000"/>
                  </a:schemeClr>
                </a:solidFill>
                <a:latin typeface="Trebuchet MS" panose="020B0603020202020204" pitchFamily="34" charset="0"/>
              </a:rPr>
              <a:t>Çökelme sertleşmeli Nikel alaşımları</a:t>
            </a:r>
            <a:endParaRPr lang="tr-TR" sz="4000" dirty="0">
              <a:solidFill>
                <a:schemeClr val="accent2">
                  <a:lumMod val="50000"/>
                </a:schemeClr>
              </a:solidFill>
              <a:latin typeface="Trebuchet MS" panose="020B0603020202020204" pitchFamily="34" charset="0"/>
            </a:endParaRPr>
          </a:p>
        </p:txBody>
      </p:sp>
      <p:graphicFrame>
        <p:nvGraphicFramePr>
          <p:cNvPr id="3" name="Tablo 2"/>
          <p:cNvGraphicFramePr>
            <a:graphicFrameLocks noGrp="1"/>
          </p:cNvGraphicFramePr>
          <p:nvPr>
            <p:extLst>
              <p:ext uri="{D42A27DB-BD31-4B8C-83A1-F6EECF244321}">
                <p14:modId xmlns:p14="http://schemas.microsoft.com/office/powerpoint/2010/main" val="329893778"/>
              </p:ext>
            </p:extLst>
          </p:nvPr>
        </p:nvGraphicFramePr>
        <p:xfrm>
          <a:off x="183780" y="1385272"/>
          <a:ext cx="8856985" cy="5212080"/>
        </p:xfrm>
        <a:graphic>
          <a:graphicData uri="http://schemas.openxmlformats.org/drawingml/2006/table">
            <a:tbl>
              <a:tblPr firstRow="1" bandRow="1">
                <a:tableStyleId>{5C22544A-7EE6-4342-B048-85BDC9FD1C3A}</a:tableStyleId>
              </a:tblPr>
              <a:tblGrid>
                <a:gridCol w="1291876"/>
                <a:gridCol w="936104"/>
                <a:gridCol w="936104"/>
                <a:gridCol w="1368152"/>
                <a:gridCol w="4324749"/>
              </a:tblGrid>
              <a:tr h="370840">
                <a:tc>
                  <a:txBody>
                    <a:bodyPr/>
                    <a:lstStyle/>
                    <a:p>
                      <a:r>
                        <a:rPr lang="tr-TR" sz="2400" dirty="0" smtClean="0">
                          <a:latin typeface="Trebuchet MS" panose="020B0603020202020204" pitchFamily="34" charset="0"/>
                        </a:rPr>
                        <a:t>alaşım</a:t>
                      </a:r>
                      <a:endParaRPr lang="tr-TR" sz="2400" dirty="0">
                        <a:latin typeface="Trebuchet MS" panose="020B0603020202020204" pitchFamily="34" charset="0"/>
                      </a:endParaRPr>
                    </a:p>
                  </a:txBody>
                  <a:tcPr/>
                </a:tc>
                <a:tc gridSpan="2">
                  <a:txBody>
                    <a:bodyPr/>
                    <a:lstStyle/>
                    <a:p>
                      <a:r>
                        <a:rPr lang="tr-TR" sz="2400" dirty="0" smtClean="0">
                          <a:latin typeface="Trebuchet MS" panose="020B0603020202020204" pitchFamily="34" charset="0"/>
                        </a:rPr>
                        <a:t>Çözeltiye</a:t>
                      </a:r>
                      <a:r>
                        <a:rPr lang="tr-TR" sz="2400" baseline="0" dirty="0" smtClean="0">
                          <a:latin typeface="Trebuchet MS" panose="020B0603020202020204" pitchFamily="34" charset="0"/>
                        </a:rPr>
                        <a:t> alma tavı    T( C)-t (</a:t>
                      </a:r>
                      <a:r>
                        <a:rPr lang="tr-TR" sz="2400" baseline="0" dirty="0" err="1" smtClean="0">
                          <a:latin typeface="Trebuchet MS" panose="020B0603020202020204" pitchFamily="34" charset="0"/>
                        </a:rPr>
                        <a:t>st</a:t>
                      </a:r>
                      <a:r>
                        <a:rPr lang="tr-TR" sz="2400" baseline="0" dirty="0" smtClean="0">
                          <a:latin typeface="Trebuchet MS" panose="020B0603020202020204" pitchFamily="34" charset="0"/>
                        </a:rPr>
                        <a:t>)</a:t>
                      </a:r>
                      <a:endParaRPr lang="tr-TR" sz="2400" dirty="0">
                        <a:latin typeface="Trebuchet MS" panose="020B0603020202020204" pitchFamily="34" charset="0"/>
                      </a:endParaRPr>
                    </a:p>
                  </a:txBody>
                  <a:tcPr/>
                </a:tc>
                <a:tc hMerge="1">
                  <a:txBody>
                    <a:bodyPr/>
                    <a:lstStyle/>
                    <a:p>
                      <a:endParaRPr lang="tr-TR" dirty="0"/>
                    </a:p>
                  </a:txBody>
                  <a:tcPr/>
                </a:tc>
                <a:tc>
                  <a:txBody>
                    <a:bodyPr/>
                    <a:lstStyle/>
                    <a:p>
                      <a:r>
                        <a:rPr lang="tr-TR" sz="2400" dirty="0" smtClean="0">
                          <a:latin typeface="Trebuchet MS" panose="020B0603020202020204" pitchFamily="34" charset="0"/>
                        </a:rPr>
                        <a:t>soğutma</a:t>
                      </a:r>
                      <a:endParaRPr lang="tr-TR" sz="2400" dirty="0">
                        <a:latin typeface="Trebuchet MS" panose="020B0603020202020204" pitchFamily="34" charset="0"/>
                      </a:endParaRPr>
                    </a:p>
                  </a:txBody>
                  <a:tcPr/>
                </a:tc>
                <a:tc>
                  <a:txBody>
                    <a:bodyPr/>
                    <a:lstStyle/>
                    <a:p>
                      <a:r>
                        <a:rPr lang="tr-TR" sz="2400" dirty="0" smtClean="0">
                          <a:latin typeface="Trebuchet MS" panose="020B0603020202020204" pitchFamily="34" charset="0"/>
                        </a:rPr>
                        <a:t>yaşlandırma</a:t>
                      </a:r>
                      <a:endParaRPr lang="tr-TR" sz="2400" dirty="0">
                        <a:latin typeface="Trebuchet MS" panose="020B0603020202020204" pitchFamily="34" charset="0"/>
                      </a:endParaRPr>
                    </a:p>
                  </a:txBody>
                  <a:tcPr/>
                </a:tc>
              </a:tr>
              <a:tr h="370840">
                <a:tc>
                  <a:txBody>
                    <a:bodyPr/>
                    <a:lstStyle/>
                    <a:p>
                      <a:r>
                        <a:rPr lang="tr-TR" sz="2000" dirty="0" err="1" smtClean="0">
                          <a:latin typeface="Trebuchet MS" panose="020B0603020202020204" pitchFamily="34" charset="0"/>
                        </a:rPr>
                        <a:t>Monel</a:t>
                      </a:r>
                      <a:r>
                        <a:rPr lang="tr-TR" sz="2000" dirty="0" smtClean="0">
                          <a:latin typeface="Trebuchet MS" panose="020B0603020202020204" pitchFamily="34" charset="0"/>
                        </a:rPr>
                        <a:t> K-500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980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0.5-1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suda</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595</a:t>
                      </a:r>
                      <a:r>
                        <a:rPr lang="tr-TR" sz="2000" dirty="0" smtClean="0">
                          <a:latin typeface="Trebuchet MS" panose="020B0603020202020204" pitchFamily="34" charset="0"/>
                          <a:sym typeface="Symbol"/>
                        </a:rPr>
                        <a:t></a:t>
                      </a:r>
                      <a:r>
                        <a:rPr lang="tr-TR" sz="2000" dirty="0" smtClean="0">
                          <a:latin typeface="Trebuchet MS" panose="020B0603020202020204" pitchFamily="34" charset="0"/>
                        </a:rPr>
                        <a:t>C’ye ısıt; 16 </a:t>
                      </a:r>
                      <a:r>
                        <a:rPr lang="tr-TR" sz="2000" dirty="0" err="1" smtClean="0">
                          <a:latin typeface="Trebuchet MS" panose="020B0603020202020204" pitchFamily="34" charset="0"/>
                        </a:rPr>
                        <a:t>st</a:t>
                      </a:r>
                      <a:r>
                        <a:rPr lang="tr-TR" sz="2000" dirty="0" smtClean="0">
                          <a:latin typeface="Trebuchet MS" panose="020B0603020202020204" pitchFamily="34" charset="0"/>
                        </a:rPr>
                        <a:t> tut, fırında 540</a:t>
                      </a:r>
                      <a:r>
                        <a:rPr lang="tr-TR" sz="2000" dirty="0" smtClean="0">
                          <a:latin typeface="Trebuchet MS" panose="020B0603020202020204" pitchFamily="34" charset="0"/>
                          <a:sym typeface="Symbol"/>
                        </a:rPr>
                        <a:t></a:t>
                      </a:r>
                      <a:r>
                        <a:rPr lang="tr-TR" sz="2000" dirty="0" smtClean="0">
                          <a:latin typeface="Trebuchet MS" panose="020B0603020202020204" pitchFamily="34" charset="0"/>
                        </a:rPr>
                        <a:t>C’ye soğut; 6 </a:t>
                      </a:r>
                      <a:r>
                        <a:rPr lang="tr-TR" sz="2000" dirty="0" err="1" smtClean="0">
                          <a:latin typeface="Trebuchet MS" panose="020B0603020202020204" pitchFamily="34" charset="0"/>
                        </a:rPr>
                        <a:t>st</a:t>
                      </a:r>
                      <a:r>
                        <a:rPr lang="tr-TR" sz="2000" dirty="0" smtClean="0">
                          <a:latin typeface="Trebuchet MS" panose="020B0603020202020204" pitchFamily="34" charset="0"/>
                        </a:rPr>
                        <a:t> tut; fırında 480</a:t>
                      </a:r>
                      <a:r>
                        <a:rPr lang="tr-TR" sz="2000" dirty="0" smtClean="0">
                          <a:latin typeface="Trebuchet MS" panose="020B0603020202020204" pitchFamily="34" charset="0"/>
                          <a:sym typeface="Symbol"/>
                        </a:rPr>
                        <a:t></a:t>
                      </a:r>
                      <a:r>
                        <a:rPr lang="tr-TR" sz="2000" dirty="0" smtClean="0">
                          <a:latin typeface="Trebuchet MS" panose="020B0603020202020204" pitchFamily="34" charset="0"/>
                        </a:rPr>
                        <a:t>C’ye; 8 </a:t>
                      </a:r>
                      <a:r>
                        <a:rPr lang="tr-TR" sz="2000" dirty="0" err="1" smtClean="0">
                          <a:latin typeface="Trebuchet MS" panose="020B0603020202020204" pitchFamily="34" charset="0"/>
                        </a:rPr>
                        <a:t>st</a:t>
                      </a:r>
                      <a:r>
                        <a:rPr lang="tr-TR" sz="2000" dirty="0" smtClean="0">
                          <a:latin typeface="Trebuchet MS" panose="020B0603020202020204" pitchFamily="34" charset="0"/>
                        </a:rPr>
                        <a:t> tut ve havada soğut</a:t>
                      </a:r>
                      <a:endParaRPr lang="tr-TR" sz="2000" dirty="0">
                        <a:latin typeface="Trebuchet MS" panose="020B0603020202020204" pitchFamily="34" charset="0"/>
                      </a:endParaRPr>
                    </a:p>
                  </a:txBody>
                  <a:tcPr/>
                </a:tc>
              </a:tr>
              <a:tr h="370840">
                <a:tc>
                  <a:txBody>
                    <a:bodyPr/>
                    <a:lstStyle/>
                    <a:p>
                      <a:r>
                        <a:rPr lang="tr-TR" sz="2000" dirty="0" err="1" smtClean="0">
                          <a:latin typeface="Trebuchet MS" panose="020B0603020202020204" pitchFamily="34" charset="0"/>
                        </a:rPr>
                        <a:t>Inconel</a:t>
                      </a:r>
                      <a:r>
                        <a:rPr lang="tr-TR" sz="2000" dirty="0" smtClean="0">
                          <a:latin typeface="Trebuchet MS" panose="020B0603020202020204" pitchFamily="34" charset="0"/>
                        </a:rPr>
                        <a:t> 718</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980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havada</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sym typeface="Symbol"/>
                        </a:rPr>
                        <a:t>720</a:t>
                      </a:r>
                      <a:r>
                        <a:rPr lang="tr-TR" sz="2000" dirty="0" smtClean="0">
                          <a:latin typeface="Trebuchet MS" panose="020B0603020202020204" pitchFamily="34" charset="0"/>
                        </a:rPr>
                        <a:t>C’ye ısıt; 8 </a:t>
                      </a:r>
                      <a:r>
                        <a:rPr lang="tr-TR" sz="2000" dirty="0" err="1" smtClean="0">
                          <a:latin typeface="Trebuchet MS" panose="020B0603020202020204" pitchFamily="34" charset="0"/>
                        </a:rPr>
                        <a:t>st</a:t>
                      </a:r>
                      <a:r>
                        <a:rPr lang="tr-TR" sz="2000" dirty="0" smtClean="0">
                          <a:latin typeface="Trebuchet MS" panose="020B0603020202020204" pitchFamily="34" charset="0"/>
                        </a:rPr>
                        <a:t> tut, fırında 620</a:t>
                      </a:r>
                      <a:r>
                        <a:rPr lang="tr-TR" sz="2000" dirty="0" smtClean="0">
                          <a:latin typeface="Trebuchet MS" panose="020B0603020202020204" pitchFamily="34" charset="0"/>
                          <a:sym typeface="Symbol"/>
                        </a:rPr>
                        <a:t></a:t>
                      </a:r>
                      <a:r>
                        <a:rPr lang="tr-TR" sz="2000" dirty="0" smtClean="0">
                          <a:latin typeface="Trebuchet MS" panose="020B0603020202020204" pitchFamily="34" charset="0"/>
                        </a:rPr>
                        <a:t>C’ye soğut; toplam süre 18 </a:t>
                      </a:r>
                      <a:r>
                        <a:rPr lang="tr-TR" sz="2000" dirty="0" err="1" smtClean="0">
                          <a:latin typeface="Trebuchet MS" panose="020B0603020202020204" pitchFamily="34" charset="0"/>
                        </a:rPr>
                        <a:t>st</a:t>
                      </a:r>
                      <a:r>
                        <a:rPr lang="tr-TR" sz="2000" dirty="0" smtClean="0">
                          <a:latin typeface="Trebuchet MS" panose="020B0603020202020204" pitchFamily="34" charset="0"/>
                        </a:rPr>
                        <a:t> olacak şekilde beklet; havada soğut</a:t>
                      </a:r>
                      <a:endParaRPr lang="tr-TR" sz="2000" dirty="0">
                        <a:latin typeface="Trebuchet MS" panose="020B0603020202020204" pitchFamily="34" charset="0"/>
                      </a:endParaRPr>
                    </a:p>
                  </a:txBody>
                  <a:tcPr/>
                </a:tc>
              </a:tr>
              <a:tr h="370840">
                <a:tc>
                  <a:txBody>
                    <a:bodyPr/>
                    <a:lstStyle/>
                    <a:p>
                      <a:r>
                        <a:rPr lang="tr-TR" sz="2000" dirty="0" err="1" smtClean="0">
                          <a:latin typeface="Trebuchet MS" panose="020B0603020202020204" pitchFamily="34" charset="0"/>
                        </a:rPr>
                        <a:t>Inconel</a:t>
                      </a:r>
                      <a:r>
                        <a:rPr lang="tr-TR" sz="2000" dirty="0" smtClean="0">
                          <a:latin typeface="Trebuchet MS" panose="020B0603020202020204" pitchFamily="34" charset="0"/>
                        </a:rPr>
                        <a:t> X-750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1150</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2-4</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havada</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sym typeface="Symbol"/>
                        </a:rPr>
                        <a:t>845</a:t>
                      </a:r>
                      <a:r>
                        <a:rPr lang="tr-TR" sz="2000" dirty="0" smtClean="0">
                          <a:latin typeface="Trebuchet MS" panose="020B0603020202020204" pitchFamily="34" charset="0"/>
                        </a:rPr>
                        <a:t>C’ye ısıt; 24 </a:t>
                      </a:r>
                      <a:r>
                        <a:rPr lang="tr-TR" sz="2000" dirty="0" err="1" smtClean="0">
                          <a:latin typeface="Trebuchet MS" panose="020B0603020202020204" pitchFamily="34" charset="0"/>
                        </a:rPr>
                        <a:t>st</a:t>
                      </a:r>
                      <a:r>
                        <a:rPr lang="tr-TR" sz="2000" dirty="0" smtClean="0">
                          <a:latin typeface="Trebuchet MS" panose="020B0603020202020204" pitchFamily="34" charset="0"/>
                        </a:rPr>
                        <a:t> tut, havada soğut; 750</a:t>
                      </a:r>
                      <a:r>
                        <a:rPr lang="tr-TR" sz="2000" dirty="0" smtClean="0">
                          <a:latin typeface="Trebuchet MS" panose="020B0603020202020204" pitchFamily="34" charset="0"/>
                          <a:sym typeface="Symbol"/>
                        </a:rPr>
                        <a:t></a:t>
                      </a:r>
                      <a:r>
                        <a:rPr lang="tr-TR" sz="2000" dirty="0" smtClean="0">
                          <a:latin typeface="Trebuchet MS" panose="020B0603020202020204" pitchFamily="34" charset="0"/>
                        </a:rPr>
                        <a:t>C’ye tekrar ısıt; 20 </a:t>
                      </a:r>
                      <a:r>
                        <a:rPr lang="tr-TR" sz="2000" dirty="0" err="1" smtClean="0">
                          <a:latin typeface="Trebuchet MS" panose="020B0603020202020204" pitchFamily="34" charset="0"/>
                        </a:rPr>
                        <a:t>st</a:t>
                      </a:r>
                      <a:r>
                        <a:rPr lang="tr-TR" sz="2000" dirty="0" smtClean="0">
                          <a:latin typeface="Trebuchet MS" panose="020B0603020202020204" pitchFamily="34" charset="0"/>
                        </a:rPr>
                        <a:t> tut; havada soğut. </a:t>
                      </a:r>
                    </a:p>
                  </a:txBody>
                  <a:tcPr/>
                </a:tc>
              </a:tr>
              <a:tr h="370840">
                <a:tc>
                  <a:txBody>
                    <a:bodyPr/>
                    <a:lstStyle/>
                    <a:p>
                      <a:r>
                        <a:rPr lang="tr-TR" sz="2000" dirty="0" err="1" smtClean="0">
                          <a:latin typeface="Trebuchet MS" panose="020B0603020202020204" pitchFamily="34" charset="0"/>
                        </a:rPr>
                        <a:t>Hastelloy</a:t>
                      </a:r>
                      <a:r>
                        <a:rPr lang="tr-TR" sz="2000" dirty="0" smtClean="0">
                          <a:latin typeface="Trebuchet MS" panose="020B0603020202020204" pitchFamily="34" charset="0"/>
                        </a:rPr>
                        <a:t> X</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1175</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1</a:t>
                      </a:r>
                      <a:endParaRPr lang="tr-TR" sz="2000" dirty="0">
                        <a:latin typeface="Trebuchet MS" panose="020B0603020202020204" pitchFamily="34" charset="0"/>
                      </a:endParaRPr>
                    </a:p>
                  </a:txBody>
                  <a:tcPr/>
                </a:tc>
                <a:tc>
                  <a:txBody>
                    <a:bodyPr/>
                    <a:lstStyle/>
                    <a:p>
                      <a:r>
                        <a:rPr lang="tr-TR" sz="2000" dirty="0" smtClean="0">
                          <a:latin typeface="Trebuchet MS" panose="020B0603020202020204" pitchFamily="34" charset="0"/>
                        </a:rPr>
                        <a:t>havada</a:t>
                      </a:r>
                      <a:endParaRPr lang="tr-TR"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anose="020B0603020202020204" pitchFamily="34" charset="0"/>
                          <a:sym typeface="Symbol"/>
                        </a:rPr>
                        <a:t>760</a:t>
                      </a:r>
                      <a:r>
                        <a:rPr lang="tr-TR" sz="2000" dirty="0" smtClean="0">
                          <a:latin typeface="Trebuchet MS" panose="020B0603020202020204" pitchFamily="34" charset="0"/>
                        </a:rPr>
                        <a:t>C’ye ısıt; 3 </a:t>
                      </a:r>
                      <a:r>
                        <a:rPr lang="tr-TR" sz="2000" dirty="0" err="1" smtClean="0">
                          <a:latin typeface="Trebuchet MS" panose="020B0603020202020204" pitchFamily="34" charset="0"/>
                        </a:rPr>
                        <a:t>st</a:t>
                      </a:r>
                      <a:r>
                        <a:rPr lang="tr-TR" sz="2000" dirty="0" smtClean="0">
                          <a:latin typeface="Trebuchet MS" panose="020B0603020202020204" pitchFamily="34" charset="0"/>
                        </a:rPr>
                        <a:t> tut, havada soğut; 595</a:t>
                      </a:r>
                      <a:r>
                        <a:rPr lang="tr-TR" sz="2000" dirty="0" smtClean="0">
                          <a:latin typeface="Trebuchet MS" panose="020B0603020202020204" pitchFamily="34" charset="0"/>
                          <a:sym typeface="Symbol"/>
                        </a:rPr>
                        <a:t></a:t>
                      </a:r>
                      <a:r>
                        <a:rPr lang="tr-TR" sz="2000" dirty="0" smtClean="0">
                          <a:latin typeface="Trebuchet MS" panose="020B0603020202020204" pitchFamily="34" charset="0"/>
                        </a:rPr>
                        <a:t>C’ye tekrar ısıt; 3 </a:t>
                      </a:r>
                      <a:r>
                        <a:rPr lang="tr-TR" sz="2000" dirty="0" err="1" smtClean="0">
                          <a:latin typeface="Trebuchet MS" panose="020B0603020202020204" pitchFamily="34" charset="0"/>
                        </a:rPr>
                        <a:t>st</a:t>
                      </a:r>
                      <a:r>
                        <a:rPr lang="tr-TR" sz="2000" dirty="0" smtClean="0">
                          <a:latin typeface="Trebuchet MS" panose="020B0603020202020204" pitchFamily="34" charset="0"/>
                        </a:rPr>
                        <a:t> tut; havada soğut.</a:t>
                      </a:r>
                    </a:p>
                  </a:txBody>
                  <a:tcPr/>
                </a:tc>
              </a:tr>
            </a:tbl>
          </a:graphicData>
        </a:graphic>
      </p:graphicFrame>
    </p:spTree>
    <p:extLst>
      <p:ext uri="{BB962C8B-B14F-4D97-AF65-F5344CB8AC3E}">
        <p14:creationId xmlns:p14="http://schemas.microsoft.com/office/powerpoint/2010/main" val="15901666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5049</TotalTime>
  <Words>10026</Words>
  <Application>Microsoft Office PowerPoint</Application>
  <PresentationFormat>Ekran Gösterisi (4:3)</PresentationFormat>
  <Paragraphs>1820</Paragraphs>
  <Slides>199</Slides>
  <Notes>40</Notes>
  <HiddenSlides>0</HiddenSlides>
  <MMClips>0</MMClips>
  <ScaleCrop>false</ScaleCrop>
  <HeadingPairs>
    <vt:vector size="4" baseType="variant">
      <vt:variant>
        <vt:lpstr>Tema</vt:lpstr>
      </vt:variant>
      <vt:variant>
        <vt:i4>1</vt:i4>
      </vt:variant>
      <vt:variant>
        <vt:lpstr>Slayt Başlıkları</vt:lpstr>
      </vt:variant>
      <vt:variant>
        <vt:i4>199</vt:i4>
      </vt:variant>
    </vt:vector>
  </HeadingPairs>
  <TitlesOfParts>
    <vt:vector size="200" baseType="lpstr">
      <vt:lpstr>Akış</vt:lpstr>
      <vt:lpstr>titanyum</vt:lpstr>
      <vt:lpstr>PowerPoint Sunusu</vt:lpstr>
      <vt:lpstr>PowerPoint Sunusu</vt:lpstr>
      <vt:lpstr>Titanyumun üstünlükleri</vt:lpstr>
      <vt:lpstr>Titanyumun üstünlükleri</vt:lpstr>
      <vt:lpstr>Titanyum</vt:lpstr>
      <vt:lpstr>Titanyum</vt:lpstr>
      <vt:lpstr>Titanyum alaşımları</vt:lpstr>
      <vt:lpstr>titanyum</vt:lpstr>
      <vt:lpstr>Titanyum üretimi</vt:lpstr>
      <vt:lpstr>Titanyum üretimi</vt:lpstr>
      <vt:lpstr>Titanyum üretimi</vt:lpstr>
      <vt:lpstr>Titanyum üretimi</vt:lpstr>
      <vt:lpstr>Titanyum üretimi</vt:lpstr>
      <vt:lpstr>Saf titanyum</vt:lpstr>
      <vt:lpstr>Alaşım elementlerinin etkisi</vt:lpstr>
      <vt:lpstr>Alaşım elementlerinin etkisi</vt:lpstr>
      <vt:lpstr>Titanyum alaşımları</vt:lpstr>
      <vt:lpstr>PowerPoint Sunusu</vt:lpstr>
      <vt:lpstr>Titanyum alaşım grupları</vt:lpstr>
      <vt:lpstr>Titanyum alaşım grupları</vt:lpstr>
      <vt:lpstr>titanyum</vt:lpstr>
      <vt:lpstr>alfa titanyum alaşımı</vt:lpstr>
      <vt:lpstr>Alfa titanyum alaşımları</vt:lpstr>
      <vt:lpstr>Alüminyum eşdeğeri</vt:lpstr>
      <vt:lpstr>Alfa Titanium alaşımları</vt:lpstr>
      <vt:lpstr>PowerPoint Sunusu</vt:lpstr>
      <vt:lpstr>PowerPoint Sunusu</vt:lpstr>
      <vt:lpstr>PowerPoint Sunusu</vt:lpstr>
      <vt:lpstr>-yakın titanyum mikroyapısı</vt:lpstr>
      <vt:lpstr>PowerPoint Sunusu</vt:lpstr>
      <vt:lpstr>PowerPoint Sunusu</vt:lpstr>
      <vt:lpstr>PowerPoint Sunusu</vt:lpstr>
      <vt:lpstr>PowerPoint Sunusu</vt:lpstr>
      <vt:lpstr>PowerPoint Sunusu</vt:lpstr>
      <vt:lpstr>PowerPoint Sunusu</vt:lpstr>
      <vt:lpstr>PowerPoint Sunusu</vt:lpstr>
      <vt:lpstr>Ti-6Al-4V mikroyapısı</vt:lpstr>
      <vt:lpstr>Yarı-kararlı beta alaşımları</vt:lpstr>
      <vt:lpstr>Kararlı beta alaşımları</vt:lpstr>
      <vt:lpstr>Molibden eşdeğeri</vt:lpstr>
      <vt:lpstr>Titanyum alaşımlarında mikroyapı</vt:lpstr>
      <vt:lpstr> Titanyum alaşımları</vt:lpstr>
      <vt:lpstr> Titanyum alaşımlarının özellikleri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Üretim teknikleri</vt:lpstr>
      <vt:lpstr>Titanium-indüksiyon kabuk </vt:lpstr>
      <vt:lpstr>Titanyum-indüksiyon kabuk </vt:lpstr>
      <vt:lpstr>Üretim notları</vt:lpstr>
      <vt:lpstr>korozyon</vt:lpstr>
      <vt:lpstr>Hidrojen gevrekliği</vt:lpstr>
      <vt:lpstr>Titanyumun uygulamaları</vt:lpstr>
      <vt:lpstr>Uçak-uzay-havacılık</vt:lpstr>
      <vt:lpstr>Uçak-uzay-havacılık</vt:lpstr>
      <vt:lpstr>Titanyum alaşımları-uygulamalar</vt:lpstr>
      <vt:lpstr>Titanyum alaşımları-uygulamalar</vt:lpstr>
      <vt:lpstr>Titanyum alaşımları-uygulamalar</vt:lpstr>
      <vt:lpstr>Titanyum alaşımları-uygulamalar</vt:lpstr>
      <vt:lpstr>Titanyum alaşımları-uygulamalar</vt:lpstr>
      <vt:lpstr>Titanyum alaşımları-uygulamalar</vt:lpstr>
      <vt:lpstr>Endüstriyel uygulamalar</vt:lpstr>
      <vt:lpstr>PowerPoint Sunusu</vt:lpstr>
      <vt:lpstr>Mimari uygulamalar</vt:lpstr>
      <vt:lpstr>Mimari uygulamalar</vt:lpstr>
      <vt:lpstr>tüketici</vt:lpstr>
      <vt:lpstr>tüketici</vt:lpstr>
      <vt:lpstr>karşılaştırma</vt:lpstr>
      <vt:lpstr>PowerPoint Sunusu</vt:lpstr>
      <vt:lpstr>denizcilik</vt:lpstr>
      <vt:lpstr>Diğer</vt:lpstr>
      <vt:lpstr>PowerPoint Sunusu</vt:lpstr>
      <vt:lpstr>otomotiv</vt:lpstr>
      <vt:lpstr>takı</vt:lpstr>
      <vt:lpstr>takı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Refrakter metaller</vt:lpstr>
      <vt:lpstr>PowerPoint Sunusu</vt:lpstr>
      <vt:lpstr>Refrakter metaller</vt:lpstr>
      <vt:lpstr>Refrakter metaller</vt:lpstr>
      <vt:lpstr>Refrakter metaller</vt:lpstr>
      <vt:lpstr>Refrakter metal ve alaşımlar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Reaktif metaller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Reaktif metaller</vt:lpstr>
      <vt:lpstr>PowerPoint Sunusu</vt:lpstr>
      <vt:lpstr>Kıymetli metaller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Asus</cp:lastModifiedBy>
  <cp:revision>306</cp:revision>
  <cp:lastPrinted>2014-10-02T09:04:41Z</cp:lastPrinted>
  <dcterms:created xsi:type="dcterms:W3CDTF">2014-06-18T13:33:51Z</dcterms:created>
  <dcterms:modified xsi:type="dcterms:W3CDTF">2014-12-25T07:47:14Z</dcterms:modified>
</cp:coreProperties>
</file>