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915" r:id="rId2"/>
    <p:sldId id="1112" r:id="rId3"/>
    <p:sldId id="1114" r:id="rId4"/>
    <p:sldId id="1115" r:id="rId5"/>
    <p:sldId id="1116" r:id="rId6"/>
    <p:sldId id="1117" r:id="rId7"/>
    <p:sldId id="1118" r:id="rId8"/>
    <p:sldId id="1119" r:id="rId9"/>
    <p:sldId id="1120" r:id="rId10"/>
    <p:sldId id="1121" r:id="rId11"/>
    <p:sldId id="1122" r:id="rId12"/>
    <p:sldId id="1134" r:id="rId13"/>
    <p:sldId id="896" r:id="rId14"/>
    <p:sldId id="884" r:id="rId15"/>
    <p:sldId id="895" r:id="rId16"/>
    <p:sldId id="887" r:id="rId17"/>
    <p:sldId id="1167" r:id="rId18"/>
    <p:sldId id="1039" r:id="rId19"/>
    <p:sldId id="1108" r:id="rId20"/>
    <p:sldId id="1092" r:id="rId21"/>
    <p:sldId id="1094" r:id="rId22"/>
    <p:sldId id="1093" r:id="rId23"/>
    <p:sldId id="591" r:id="rId24"/>
    <p:sldId id="695" r:id="rId25"/>
    <p:sldId id="865" r:id="rId26"/>
    <p:sldId id="866" r:id="rId27"/>
    <p:sldId id="867" r:id="rId28"/>
    <p:sldId id="750" r:id="rId29"/>
    <p:sldId id="1185" r:id="rId30"/>
    <p:sldId id="732" r:id="rId31"/>
    <p:sldId id="733" r:id="rId32"/>
    <p:sldId id="734" r:id="rId33"/>
    <p:sldId id="751" r:id="rId34"/>
    <p:sldId id="1169" r:id="rId35"/>
    <p:sldId id="870" r:id="rId36"/>
    <p:sldId id="864" r:id="rId37"/>
    <p:sldId id="873" r:id="rId38"/>
    <p:sldId id="735" r:id="rId39"/>
    <p:sldId id="871" r:id="rId40"/>
    <p:sldId id="872" r:id="rId41"/>
    <p:sldId id="737" r:id="rId42"/>
    <p:sldId id="857" r:id="rId43"/>
    <p:sldId id="1200" r:id="rId44"/>
    <p:sldId id="1201" r:id="rId45"/>
    <p:sldId id="859" r:id="rId46"/>
    <p:sldId id="898" r:id="rId47"/>
    <p:sldId id="1208" r:id="rId48"/>
    <p:sldId id="743" r:id="rId49"/>
    <p:sldId id="1192" r:id="rId50"/>
    <p:sldId id="1193" r:id="rId51"/>
    <p:sldId id="1186" r:id="rId52"/>
    <p:sldId id="1187" r:id="rId53"/>
    <p:sldId id="1207" r:id="rId54"/>
    <p:sldId id="1199" r:id="rId55"/>
    <p:sldId id="1189" r:id="rId56"/>
    <p:sldId id="1191" r:id="rId57"/>
    <p:sldId id="1182" r:id="rId58"/>
    <p:sldId id="744" r:id="rId59"/>
    <p:sldId id="1031" r:id="rId60"/>
    <p:sldId id="1204" r:id="rId61"/>
    <p:sldId id="1205" r:id="rId62"/>
    <p:sldId id="746" r:id="rId63"/>
    <p:sldId id="1206" r:id="rId64"/>
    <p:sldId id="877" r:id="rId65"/>
    <p:sldId id="1203" r:id="rId66"/>
    <p:sldId id="1202" r:id="rId67"/>
    <p:sldId id="749" r:id="rId68"/>
    <p:sldId id="917" r:id="rId69"/>
    <p:sldId id="1096" r:id="rId70"/>
    <p:sldId id="1095" r:id="rId71"/>
    <p:sldId id="923" r:id="rId72"/>
    <p:sldId id="922" r:id="rId73"/>
    <p:sldId id="924" r:id="rId74"/>
    <p:sldId id="920" r:id="rId75"/>
    <p:sldId id="1136" r:id="rId76"/>
    <p:sldId id="1135" r:id="rId77"/>
    <p:sldId id="935" r:id="rId78"/>
    <p:sldId id="934" r:id="rId79"/>
    <p:sldId id="1137" r:id="rId80"/>
    <p:sldId id="1138" r:id="rId81"/>
    <p:sldId id="929" r:id="rId82"/>
    <p:sldId id="930" r:id="rId83"/>
    <p:sldId id="931" r:id="rId84"/>
    <p:sldId id="932" r:id="rId85"/>
    <p:sldId id="1030" r:id="rId86"/>
    <p:sldId id="1099" r:id="rId87"/>
    <p:sldId id="1101" r:id="rId88"/>
    <p:sldId id="1102" r:id="rId89"/>
    <p:sldId id="1100" r:id="rId90"/>
    <p:sldId id="1098" r:id="rId91"/>
    <p:sldId id="1097" r:id="rId92"/>
    <p:sldId id="943" r:id="rId93"/>
    <p:sldId id="944" r:id="rId94"/>
    <p:sldId id="945" r:id="rId95"/>
    <p:sldId id="1105" r:id="rId96"/>
    <p:sldId id="946" r:id="rId97"/>
    <p:sldId id="947" r:id="rId98"/>
    <p:sldId id="948" r:id="rId99"/>
    <p:sldId id="949" r:id="rId100"/>
    <p:sldId id="950" r:id="rId101"/>
    <p:sldId id="1170" r:id="rId102"/>
    <p:sldId id="951" r:id="rId103"/>
    <p:sldId id="952" r:id="rId104"/>
    <p:sldId id="953" r:id="rId105"/>
    <p:sldId id="954" r:id="rId106"/>
    <p:sldId id="955" r:id="rId107"/>
    <p:sldId id="956" r:id="rId108"/>
    <p:sldId id="957" r:id="rId109"/>
    <p:sldId id="958" r:id="rId110"/>
    <p:sldId id="960" r:id="rId111"/>
    <p:sldId id="959" r:id="rId112"/>
    <p:sldId id="1139" r:id="rId113"/>
    <p:sldId id="962" r:id="rId114"/>
    <p:sldId id="961" r:id="rId115"/>
    <p:sldId id="967" r:id="rId116"/>
    <p:sldId id="968" r:id="rId117"/>
    <p:sldId id="969" r:id="rId118"/>
    <p:sldId id="970" r:id="rId119"/>
    <p:sldId id="971" r:id="rId120"/>
    <p:sldId id="972" r:id="rId121"/>
    <p:sldId id="1103" r:id="rId122"/>
    <p:sldId id="975" r:id="rId123"/>
    <p:sldId id="976" r:id="rId124"/>
    <p:sldId id="977" r:id="rId125"/>
    <p:sldId id="978" r:id="rId126"/>
    <p:sldId id="979" r:id="rId127"/>
    <p:sldId id="980" r:id="rId128"/>
    <p:sldId id="981" r:id="rId129"/>
    <p:sldId id="982" r:id="rId130"/>
    <p:sldId id="983" r:id="rId131"/>
    <p:sldId id="984" r:id="rId132"/>
    <p:sldId id="985" r:id="rId133"/>
    <p:sldId id="1106" r:id="rId134"/>
    <p:sldId id="1107" r:id="rId135"/>
    <p:sldId id="986" r:id="rId136"/>
    <p:sldId id="987" r:id="rId137"/>
    <p:sldId id="988" r:id="rId138"/>
    <p:sldId id="989" r:id="rId139"/>
    <p:sldId id="990" r:id="rId140"/>
    <p:sldId id="991" r:id="rId141"/>
    <p:sldId id="992" r:id="rId142"/>
    <p:sldId id="993" r:id="rId143"/>
    <p:sldId id="994" r:id="rId144"/>
    <p:sldId id="995" r:id="rId145"/>
    <p:sldId id="996" r:id="rId146"/>
    <p:sldId id="997" r:id="rId147"/>
    <p:sldId id="998" r:id="rId148"/>
    <p:sldId id="999" r:id="rId149"/>
    <p:sldId id="1150" r:id="rId150"/>
    <p:sldId id="1151" r:id="rId151"/>
    <p:sldId id="1155" r:id="rId152"/>
    <p:sldId id="1156" r:id="rId153"/>
    <p:sldId id="1160" r:id="rId154"/>
    <p:sldId id="1166" r:id="rId155"/>
    <p:sldId id="1158" r:id="rId156"/>
    <p:sldId id="1157" r:id="rId157"/>
    <p:sldId id="1161" r:id="rId158"/>
    <p:sldId id="1162" r:id="rId159"/>
    <p:sldId id="1163" r:id="rId160"/>
    <p:sldId id="1153" r:id="rId161"/>
    <p:sldId id="1006" r:id="rId162"/>
    <p:sldId id="1142" r:id="rId163"/>
    <p:sldId id="1164" r:id="rId164"/>
    <p:sldId id="1010" r:id="rId165"/>
    <p:sldId id="1123" r:id="rId166"/>
    <p:sldId id="1125" r:id="rId167"/>
    <p:sldId id="1126" r:id="rId168"/>
    <p:sldId id="1127" r:id="rId169"/>
    <p:sldId id="1149" r:id="rId170"/>
    <p:sldId id="1173" r:id="rId17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F0066"/>
    <a:srgbClr val="FFCCFF"/>
    <a:srgbClr val="00CCFF"/>
    <a:srgbClr val="00FF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0" d="100"/>
          <a:sy n="70" d="100"/>
        </p:scale>
        <p:origin x="-1156" y="116"/>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Date Placeholder 29"/>
          <p:cNvSpPr>
            <a:spLocks noGrp="1"/>
          </p:cNvSpPr>
          <p:nvPr>
            <p:ph type="dt" sz="half" idx="10"/>
          </p:nvPr>
        </p:nvSpPr>
        <p:spPr/>
        <p:txBody>
          <a:bodyPr/>
          <a:lstStyle/>
          <a:p>
            <a:fld id="{BD6BBCDD-F43A-4FD3-8B84-56D3DCF66F36}" type="datetimeFigureOut">
              <a:rPr lang="tr-TR" smtClean="0"/>
              <a:pPr/>
              <a:t>23.10.2014</a:t>
            </a:fld>
            <a:endParaRPr lang="tr-TR"/>
          </a:p>
        </p:txBody>
      </p:sp>
      <p:sp>
        <p:nvSpPr>
          <p:cNvPr id="19" name="Footer Placeholder 18"/>
          <p:cNvSpPr>
            <a:spLocks noGrp="1"/>
          </p:cNvSpPr>
          <p:nvPr>
            <p:ph type="ftr" sz="quarter" idx="11"/>
          </p:nvPr>
        </p:nvSpPr>
        <p:spPr/>
        <p:txBody>
          <a:bodyPr/>
          <a:lstStyle/>
          <a:p>
            <a:endParaRPr lang="tr-TR"/>
          </a:p>
        </p:txBody>
      </p:sp>
      <p:sp>
        <p:nvSpPr>
          <p:cNvPr id="27" name="Slide Number Placeholder 26"/>
          <p:cNvSpPr>
            <a:spLocks noGrp="1"/>
          </p:cNvSpPr>
          <p:nvPr>
            <p:ph type="sldNum" sz="quarter" idx="12"/>
          </p:nvPr>
        </p:nvSpPr>
        <p:spPr/>
        <p:txBody>
          <a:bodyPr/>
          <a:lstStyle/>
          <a:p>
            <a:fld id="{A52EC945-F3F9-45C8-9D54-A385B1A440CE}"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BD6BBCDD-F43A-4FD3-8B84-56D3DCF66F36}" type="datetimeFigureOut">
              <a:rPr lang="tr-TR" smtClean="0"/>
              <a:pPr/>
              <a:t>23.10.2014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BD6BBCDD-F43A-4FD3-8B84-56D3DCF66F36}" type="datetimeFigureOut">
              <a:rPr lang="tr-TR" smtClean="0"/>
              <a:pPr/>
              <a:t>23.10.2014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Content Placeholder 2"/>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BD6BBCDD-F43A-4FD3-8B84-56D3DCF66F36}" type="datetimeFigureOut">
              <a:rPr lang="tr-TR" smtClean="0"/>
              <a:pPr/>
              <a:t>23.10.2014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Date Placeholder 3"/>
          <p:cNvSpPr>
            <a:spLocks noGrp="1"/>
          </p:cNvSpPr>
          <p:nvPr>
            <p:ph type="dt" sz="half" idx="10"/>
          </p:nvPr>
        </p:nvSpPr>
        <p:spPr/>
        <p:txBody>
          <a:bodyPr/>
          <a:lstStyle/>
          <a:p>
            <a:fld id="{BD6BBCDD-F43A-4FD3-8B84-56D3DCF66F36}" type="datetimeFigureOut">
              <a:rPr lang="tr-TR" smtClean="0"/>
              <a:pPr/>
              <a:t>23.10.2014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BD6BBCDD-F43A-4FD3-8B84-56D3DCF66F36}" type="datetimeFigureOut">
              <a:rPr lang="tr-TR" smtClean="0"/>
              <a:pPr/>
              <a:t>23.10.2014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Date Placeholder 6"/>
          <p:cNvSpPr>
            <a:spLocks noGrp="1"/>
          </p:cNvSpPr>
          <p:nvPr>
            <p:ph type="dt" sz="half" idx="10"/>
          </p:nvPr>
        </p:nvSpPr>
        <p:spPr/>
        <p:txBody>
          <a:bodyPr/>
          <a:lstStyle/>
          <a:p>
            <a:fld id="{BD6BBCDD-F43A-4FD3-8B84-56D3DCF66F36}" type="datetimeFigureOut">
              <a:rPr lang="tr-TR" smtClean="0"/>
              <a:pPr/>
              <a:t>23.10.2014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Date Placeholder 2"/>
          <p:cNvSpPr>
            <a:spLocks noGrp="1"/>
          </p:cNvSpPr>
          <p:nvPr>
            <p:ph type="dt" sz="half" idx="10"/>
          </p:nvPr>
        </p:nvSpPr>
        <p:spPr/>
        <p:txBody>
          <a:bodyPr/>
          <a:lstStyle/>
          <a:p>
            <a:fld id="{BD6BBCDD-F43A-4FD3-8B84-56D3DCF66F36}" type="datetimeFigureOut">
              <a:rPr lang="tr-TR" smtClean="0"/>
              <a:pPr/>
              <a:t>23.10.2014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6BBCDD-F43A-4FD3-8B84-56D3DCF66F36}" type="datetimeFigureOut">
              <a:rPr lang="tr-TR" smtClean="0"/>
              <a:pPr/>
              <a:t>23.10.2014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BD6BBCDD-F43A-4FD3-8B84-56D3DCF66F36}" type="datetimeFigureOut">
              <a:rPr lang="tr-TR" smtClean="0"/>
              <a:pPr/>
              <a:t>23.10.2014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Date Placeholder 4"/>
          <p:cNvSpPr>
            <a:spLocks noGrp="1"/>
          </p:cNvSpPr>
          <p:nvPr>
            <p:ph type="dt" sz="half" idx="10"/>
          </p:nvPr>
        </p:nvSpPr>
        <p:spPr/>
        <p:txBody>
          <a:bodyPr/>
          <a:lstStyle/>
          <a:p>
            <a:fld id="{BD6BBCDD-F43A-4FD3-8B84-56D3DCF66F36}" type="datetimeFigureOut">
              <a:rPr lang="tr-TR" smtClean="0"/>
              <a:pPr/>
              <a:t>23.10.2014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a:xfrm>
            <a:off x="8077200" y="6356350"/>
            <a:ext cx="609600" cy="365125"/>
          </a:xfrm>
        </p:spPr>
        <p:txBody>
          <a:bodyPr/>
          <a:lstStyle/>
          <a:p>
            <a:fld id="{A52EC945-F3F9-45C8-9D54-A385B1A440CE}" type="slidenum">
              <a:rPr lang="tr-TR" smtClean="0"/>
              <a:pPr/>
              <a:t>‹#›</a:t>
            </a:fld>
            <a:endParaRPr lang="tr-T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D6BBCDD-F43A-4FD3-8B84-56D3DCF66F36}" type="datetimeFigureOut">
              <a:rPr lang="tr-TR" smtClean="0"/>
              <a:pPr/>
              <a:t>23.10.2014</a:t>
            </a:fld>
            <a:endParaRPr lang="tr-T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52EC945-F3F9-45C8-9D54-A385B1A440CE}" type="slidenum">
              <a:rPr lang="tr-TR" smtClean="0"/>
              <a:pPr/>
              <a:t>‹#›</a:t>
            </a:fld>
            <a:endParaRPr lang="tr-T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img.diytrade.com/cdimg/510438/8983387/0/1242054396/Aluminium_Diamond_Plates.jpg" TargetMode="Externa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www.furnace.com.au/photos/Furnace-Engineering-Product-Metal-Stiring-Pms-ems-Heat-Systems-9931EF3D-D0CE-4595-AFE2-96E6FEE9D644-0314122313.jpg"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foundryecocer.com/wp-content/uploads/2013/03/7-PASTIGLIE-ALLIGANTI.jpg" TargetMode="Externa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2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e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8.emf"/><Relationship Id="rId4" Type="http://schemas.openxmlformats.org/officeDocument/2006/relationships/image" Target="../media/image107.emf"/></Relationships>
</file>

<file path=ppt/slides/_rels/slide141.xml.rels><?xml version="1.0" encoding="UTF-8" standalone="yes"?>
<Relationships xmlns="http://schemas.openxmlformats.org/package/2006/relationships"><Relationship Id="rId3" Type="http://schemas.openxmlformats.org/officeDocument/2006/relationships/package" Target="../embeddings/Microsoft_Word_Document3.docx"/><Relationship Id="rId7" Type="http://schemas.openxmlformats.org/officeDocument/2006/relationships/image" Target="../media/image112.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emf"/></Relationships>
</file>

<file path=ppt/slides/_rels/slide142.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package" Target="../embeddings/Microsoft_Word_Document4.docx"/><Relationship Id="rId7" Type="http://schemas.openxmlformats.org/officeDocument/2006/relationships/image" Target="../media/image116.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emf"/><Relationship Id="rId9" Type="http://schemas.openxmlformats.org/officeDocument/2006/relationships/image" Target="../media/image118.emf"/></Relationships>
</file>

<file path=ppt/slides/_rels/slide14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144.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146.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5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hyperlink" Target="http://www.lanik.eu/uploads/RTEmagicP_hlinik_1_800px_03.jpg" TargetMode="External"/><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hyperlink" Target="http://www.lanik.eu/uploads/RTEmagicP_hlinik_5_800px_01.jpg"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emf"/></Relationships>
</file>

<file path=ppt/slides/_rels/slide15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3.png"/><Relationship Id="rId1" Type="http://schemas.openxmlformats.org/officeDocument/2006/relationships/slideLayout" Target="../slideLayouts/slideLayout2.xml"/><Relationship Id="rId4" Type="http://schemas.microsoft.com/office/2007/relationships/hdphoto" Target="../media/hdphoto14.wdp"/></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47.gi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47.gi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img.diytrade.com/cdimg/510438/8983387/0/1242054396/Aluminium_Diamond_Plates.jpg" TargetMode="External"/></Relationships>
</file>

<file path=ppt/slides/_rels/slide16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m.tr/url?sa=i&amp;rct=j&amp;q=&amp;esrc=s&amp;source=images&amp;cd=&amp;cad=rja&amp;uact=8&amp;docid=3AgQrVh1lfIAIM&amp;tbnid=jvUAeQ2Am58ZkM:&amp;ved=0CAcQjRw&amp;url=http://hanwooeng.en.ec21.com/Aluminum_Reverberatory_Melting_Furnace--5503288.html&amp;ei=vn43VLv-M4SjPN2ugSg&amp;bvm=bv.77161500,d.ZWU&amp;psig=AFQjCNG3BzE2SJrm0w5mdB_IGLPgQkPc4w&amp;ust=1413008892068980"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www.google.com.tr/url?sa=i&amp;rct=j&amp;q=&amp;esrc=s&amp;source=images&amp;cd=&amp;cad=rja&amp;uact=8&amp;ved=0CAcQjRw&amp;url=http://silcarb.tumblr.com/&amp;ei=5NNEVL61CIztO4nmgKgK&amp;bvm=bv.77648437,d.ZWU&amp;psig=AFQjCNGGn1HCHoPLOk1HygXo-1mNKHbogw&amp;ust=1413883231280469"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substech.com/dokuwiki/lib/exe/fetch.php?cache=cache&amp;media=rotary_degasser.png" TargetMode="Externa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59.png"/><Relationship Id="rId4" Type="http://schemas.microsoft.com/office/2007/relationships/hdphoto" Target="../media/hdphoto8.wdp"/></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microsoft.com/office/2007/relationships/hdphoto" Target="../media/hdphoto11.wdp"/></Relationships>
</file>

<file path=ppt/slides/_rels/slide9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uminum pucking scrap metal"/>
          <p:cNvPicPr>
            <a:picLocks noChangeAspect="1" noChangeArrowheads="1"/>
          </p:cNvPicPr>
          <p:nvPr/>
        </p:nvPicPr>
        <p:blipFill>
          <a:blip r:embed="rId2" cstate="print"/>
          <a:srcRect l="5177"/>
          <a:stretch>
            <a:fillRect/>
          </a:stretch>
        </p:blipFill>
        <p:spPr bwMode="auto">
          <a:xfrm>
            <a:off x="0" y="-1"/>
            <a:ext cx="2184726" cy="2206800"/>
          </a:xfrm>
          <a:prstGeom prst="rect">
            <a:avLst/>
          </a:prstGeom>
          <a:noFill/>
        </p:spPr>
      </p:pic>
      <p:pic>
        <p:nvPicPr>
          <p:cNvPr id="1034" name="Picture 10" descr="http://www.schlenk.com/fileadmin/templates/img/content_slider/01_bg_metallfolien.jpg"/>
          <p:cNvPicPr>
            <a:picLocks noChangeAspect="1" noChangeArrowheads="1"/>
          </p:cNvPicPr>
          <p:nvPr/>
        </p:nvPicPr>
        <p:blipFill>
          <a:blip r:embed="rId3" cstate="print"/>
          <a:srcRect r="23630"/>
          <a:stretch>
            <a:fillRect/>
          </a:stretch>
        </p:blipFill>
        <p:spPr bwMode="auto">
          <a:xfrm>
            <a:off x="1907703" y="0"/>
            <a:ext cx="4463876" cy="2206800"/>
          </a:xfrm>
          <a:prstGeom prst="rect">
            <a:avLst/>
          </a:prstGeom>
          <a:noFill/>
        </p:spPr>
      </p:pic>
      <p:pic>
        <p:nvPicPr>
          <p:cNvPr id="1030" name="Picture 6" descr="Aluminium Diamond Plates  1">
            <a:hlinkClick r:id="rId4"/>
          </p:cNvPr>
          <p:cNvPicPr>
            <a:picLocks noChangeAspect="1" noChangeArrowheads="1"/>
          </p:cNvPicPr>
          <p:nvPr/>
        </p:nvPicPr>
        <p:blipFill>
          <a:blip r:embed="rId5" cstate="print"/>
          <a:srcRect t="55124" r="41134" b="5501"/>
          <a:stretch>
            <a:fillRect/>
          </a:stretch>
        </p:blipFill>
        <p:spPr bwMode="auto">
          <a:xfrm>
            <a:off x="4211959" y="0"/>
            <a:ext cx="4932041" cy="2204864"/>
          </a:xfrm>
          <a:prstGeom prst="rect">
            <a:avLst/>
          </a:prstGeom>
          <a:noFill/>
        </p:spPr>
      </p:pic>
      <p:sp>
        <p:nvSpPr>
          <p:cNvPr id="9" name="Metin kutusu 1"/>
          <p:cNvSpPr txBox="1"/>
          <p:nvPr/>
        </p:nvSpPr>
        <p:spPr>
          <a:xfrm>
            <a:off x="323528" y="4653136"/>
            <a:ext cx="8352928" cy="1754326"/>
          </a:xfrm>
          <a:prstGeom prst="rect">
            <a:avLst/>
          </a:prstGeom>
          <a:noFill/>
        </p:spPr>
        <p:txBody>
          <a:bodyPr wrap="square" rtlCol="0">
            <a:spAutoFit/>
          </a:bodyPr>
          <a:lstStyle/>
          <a:p>
            <a:pPr algn="r"/>
            <a:r>
              <a:rPr lang="tr-TR" sz="5400" dirty="0" smtClean="0">
                <a:latin typeface="Trebuchet MS" panose="020B0603020202020204" pitchFamily="34" charset="0"/>
              </a:rPr>
              <a:t>metalik malzemeler</a:t>
            </a:r>
          </a:p>
          <a:p>
            <a:pPr algn="r"/>
            <a:r>
              <a:rPr lang="tr-TR" sz="5400" dirty="0" smtClean="0">
                <a:latin typeface="Trebuchet MS" panose="020B0603020202020204" pitchFamily="34" charset="0"/>
              </a:rPr>
              <a:t>23.10.2014</a:t>
            </a:r>
          </a:p>
        </p:txBody>
      </p:sp>
    </p:spTree>
    <p:extLst>
      <p:ext uri="{BB962C8B-B14F-4D97-AF65-F5344CB8AC3E}">
        <p14:creationId xmlns:p14="http://schemas.microsoft.com/office/powerpoint/2010/main" val="29807789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476672"/>
            <a:ext cx="8229600" cy="666328"/>
          </a:xfrm>
        </p:spPr>
        <p:txBody>
          <a:bodyPr>
            <a:normAutofit fontScale="90000"/>
          </a:bodyPr>
          <a:lstStyle/>
          <a:p>
            <a:r>
              <a:rPr lang="tr-TR" dirty="0" smtClean="0">
                <a:latin typeface="Trebuchet MS" pitchFamily="34" charset="0"/>
              </a:rPr>
              <a:t>Alüminyum üretimin ana hatları</a:t>
            </a:r>
            <a:endParaRPr lang="tr-TR" dirty="0">
              <a:latin typeface="Trebuchet MS" pitchFamily="34" charset="0"/>
            </a:endParaRPr>
          </a:p>
        </p:txBody>
      </p:sp>
      <p:grpSp>
        <p:nvGrpSpPr>
          <p:cNvPr id="2" name="26 Grup"/>
          <p:cNvGrpSpPr/>
          <p:nvPr/>
        </p:nvGrpSpPr>
        <p:grpSpPr>
          <a:xfrm>
            <a:off x="49564" y="1322765"/>
            <a:ext cx="9052232" cy="5293751"/>
            <a:chOff x="49564" y="1322765"/>
            <a:chExt cx="9052232" cy="5293751"/>
          </a:xfrm>
        </p:grpSpPr>
        <p:pic>
          <p:nvPicPr>
            <p:cNvPr id="3072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
                      </a14:imgEffect>
                    </a14:imgLayer>
                  </a14:imgProps>
                </a:ext>
              </a:extLst>
            </a:blip>
            <a:srcRect l="28203" t="32360" r="25150" b="22454"/>
            <a:stretch>
              <a:fillRect/>
            </a:stretch>
          </p:blipFill>
          <p:spPr bwMode="auto">
            <a:xfrm>
              <a:off x="136142" y="1340768"/>
              <a:ext cx="8928000" cy="5067244"/>
            </a:xfrm>
            <a:prstGeom prst="rect">
              <a:avLst/>
            </a:prstGeom>
            <a:noFill/>
            <a:ln w="9525">
              <a:noFill/>
              <a:miter lim="800000"/>
              <a:headEnd/>
              <a:tailEnd/>
            </a:ln>
          </p:spPr>
        </p:pic>
        <p:sp useBgFill="1">
          <p:nvSpPr>
            <p:cNvPr id="5" name="4 Metin kutusu"/>
            <p:cNvSpPr txBox="1"/>
            <p:nvPr/>
          </p:nvSpPr>
          <p:spPr>
            <a:xfrm>
              <a:off x="251520" y="1322765"/>
              <a:ext cx="2088232" cy="954107"/>
            </a:xfrm>
            <a:prstGeom prst="rect">
              <a:avLst/>
            </a:prstGeom>
          </p:spPr>
          <p:txBody>
            <a:bodyPr wrap="square" rtlCol="0">
              <a:spAutoFit/>
            </a:bodyPr>
            <a:lstStyle/>
            <a:p>
              <a:r>
                <a:rPr lang="tr-TR" sz="2800" dirty="0" smtClean="0">
                  <a:latin typeface="Trebuchet MS" pitchFamily="34" charset="0"/>
                </a:rPr>
                <a:t>Kimyasal proses</a:t>
              </a:r>
              <a:endParaRPr lang="tr-TR" sz="2800" dirty="0">
                <a:latin typeface="Trebuchet MS" pitchFamily="34" charset="0"/>
              </a:endParaRPr>
            </a:p>
          </p:txBody>
        </p:sp>
        <p:sp useBgFill="1">
          <p:nvSpPr>
            <p:cNvPr id="6" name="5 Metin kutusu"/>
            <p:cNvSpPr txBox="1"/>
            <p:nvPr/>
          </p:nvSpPr>
          <p:spPr>
            <a:xfrm>
              <a:off x="179512" y="6093296"/>
              <a:ext cx="4176464" cy="523220"/>
            </a:xfrm>
            <a:prstGeom prst="rect">
              <a:avLst/>
            </a:prstGeom>
          </p:spPr>
          <p:txBody>
            <a:bodyPr wrap="square" rtlCol="0">
              <a:spAutoFit/>
            </a:bodyPr>
            <a:lstStyle/>
            <a:p>
              <a:r>
                <a:rPr lang="tr-TR" sz="2800" dirty="0" smtClean="0">
                  <a:latin typeface="Trebuchet MS" pitchFamily="34" charset="0"/>
                </a:rPr>
                <a:t>elektrokimyasal proses</a:t>
              </a:r>
              <a:endParaRPr lang="tr-TR" sz="2800" dirty="0">
                <a:latin typeface="Trebuchet MS" pitchFamily="34" charset="0"/>
              </a:endParaRPr>
            </a:p>
          </p:txBody>
        </p:sp>
        <p:sp useBgFill="1">
          <p:nvSpPr>
            <p:cNvPr id="7" name="6 Metin kutusu"/>
            <p:cNvSpPr txBox="1"/>
            <p:nvPr/>
          </p:nvSpPr>
          <p:spPr>
            <a:xfrm>
              <a:off x="6516216" y="4437112"/>
              <a:ext cx="2088232" cy="523220"/>
            </a:xfrm>
            <a:prstGeom prst="rect">
              <a:avLst/>
            </a:prstGeom>
          </p:spPr>
          <p:txBody>
            <a:bodyPr wrap="square" rtlCol="0">
              <a:spAutoFit/>
            </a:bodyPr>
            <a:lstStyle/>
            <a:p>
              <a:r>
                <a:rPr lang="tr-TR" sz="2800" dirty="0" smtClean="0">
                  <a:latin typeface="Trebuchet MS" pitchFamily="34" charset="0"/>
                </a:rPr>
                <a:t>döküm</a:t>
              </a:r>
              <a:endParaRPr lang="tr-TR" sz="2800" dirty="0">
                <a:latin typeface="Trebuchet MS" pitchFamily="34" charset="0"/>
              </a:endParaRPr>
            </a:p>
          </p:txBody>
        </p:sp>
        <p:sp useBgFill="1">
          <p:nvSpPr>
            <p:cNvPr id="8" name="7 Metin kutusu"/>
            <p:cNvSpPr txBox="1"/>
            <p:nvPr/>
          </p:nvSpPr>
          <p:spPr>
            <a:xfrm>
              <a:off x="3419872" y="1484784"/>
              <a:ext cx="1512168" cy="400110"/>
            </a:xfrm>
            <a:prstGeom prst="rect">
              <a:avLst/>
            </a:prstGeom>
          </p:spPr>
          <p:txBody>
            <a:bodyPr wrap="square" rtlCol="0">
              <a:spAutoFit/>
            </a:bodyPr>
            <a:lstStyle/>
            <a:p>
              <a:r>
                <a:rPr lang="tr-TR" sz="2000" dirty="0" smtClean="0">
                  <a:latin typeface="Trebuchet MS" pitchFamily="34" charset="0"/>
                </a:rPr>
                <a:t>boksit</a:t>
              </a:r>
              <a:endParaRPr lang="tr-TR" sz="2000" dirty="0">
                <a:latin typeface="Trebuchet MS" pitchFamily="34" charset="0"/>
              </a:endParaRPr>
            </a:p>
          </p:txBody>
        </p:sp>
        <p:sp useBgFill="1">
          <p:nvSpPr>
            <p:cNvPr id="9" name="8 Metin kutusu"/>
            <p:cNvSpPr txBox="1"/>
            <p:nvPr/>
          </p:nvSpPr>
          <p:spPr>
            <a:xfrm>
              <a:off x="3203848" y="2132856"/>
              <a:ext cx="792088" cy="400110"/>
            </a:xfrm>
            <a:prstGeom prst="rect">
              <a:avLst/>
            </a:prstGeom>
          </p:spPr>
          <p:txBody>
            <a:bodyPr wrap="square" rtlCol="0">
              <a:spAutoFit/>
            </a:bodyPr>
            <a:lstStyle/>
            <a:p>
              <a:r>
                <a:rPr lang="tr-TR" sz="2000" dirty="0" smtClean="0">
                  <a:latin typeface="Trebuchet MS" pitchFamily="34" charset="0"/>
                </a:rPr>
                <a:t>kırıcı</a:t>
              </a:r>
              <a:endParaRPr lang="tr-TR" sz="2000" dirty="0">
                <a:latin typeface="Trebuchet MS" pitchFamily="34" charset="0"/>
              </a:endParaRPr>
            </a:p>
          </p:txBody>
        </p:sp>
        <p:sp useBgFill="1">
          <p:nvSpPr>
            <p:cNvPr id="10" name="9 Metin kutusu"/>
            <p:cNvSpPr txBox="1"/>
            <p:nvPr/>
          </p:nvSpPr>
          <p:spPr>
            <a:xfrm>
              <a:off x="4139952" y="2391084"/>
              <a:ext cx="792088" cy="400110"/>
            </a:xfrm>
            <a:prstGeom prst="rect">
              <a:avLst/>
            </a:prstGeom>
          </p:spPr>
          <p:txBody>
            <a:bodyPr wrap="square" rtlCol="0">
              <a:spAutoFit/>
            </a:bodyPr>
            <a:lstStyle/>
            <a:p>
              <a:r>
                <a:rPr lang="tr-TR" sz="2000" dirty="0" smtClean="0">
                  <a:latin typeface="Trebuchet MS" pitchFamily="34" charset="0"/>
                </a:rPr>
                <a:t>filtre</a:t>
              </a:r>
              <a:endParaRPr lang="tr-TR" sz="2000" dirty="0">
                <a:latin typeface="Trebuchet MS" pitchFamily="34" charset="0"/>
              </a:endParaRPr>
            </a:p>
          </p:txBody>
        </p:sp>
        <p:sp useBgFill="1">
          <p:nvSpPr>
            <p:cNvPr id="11" name="10 Metin kutusu"/>
            <p:cNvSpPr txBox="1"/>
            <p:nvPr/>
          </p:nvSpPr>
          <p:spPr>
            <a:xfrm>
              <a:off x="1621340" y="2248736"/>
              <a:ext cx="936104" cy="400110"/>
            </a:xfrm>
            <a:prstGeom prst="rect">
              <a:avLst/>
            </a:prstGeom>
          </p:spPr>
          <p:txBody>
            <a:bodyPr wrap="square" rtlCol="0">
              <a:spAutoFit/>
            </a:bodyPr>
            <a:lstStyle/>
            <a:p>
              <a:pPr algn="r"/>
              <a:r>
                <a:rPr lang="tr-TR" sz="2000" dirty="0" err="1" smtClean="0">
                  <a:latin typeface="Trebuchet MS" pitchFamily="34" charset="0"/>
                </a:rPr>
                <a:t>NaOH</a:t>
              </a:r>
              <a:endParaRPr lang="tr-TR" sz="2000" dirty="0">
                <a:latin typeface="Trebuchet MS" pitchFamily="34" charset="0"/>
              </a:endParaRPr>
            </a:p>
          </p:txBody>
        </p:sp>
        <p:sp useBgFill="1">
          <p:nvSpPr>
            <p:cNvPr id="12" name="11 Metin kutusu"/>
            <p:cNvSpPr txBox="1"/>
            <p:nvPr/>
          </p:nvSpPr>
          <p:spPr>
            <a:xfrm>
              <a:off x="2123728" y="3429000"/>
              <a:ext cx="1512168" cy="400110"/>
            </a:xfrm>
            <a:prstGeom prst="rect">
              <a:avLst/>
            </a:prstGeom>
          </p:spPr>
          <p:txBody>
            <a:bodyPr wrap="square" rtlCol="0">
              <a:spAutoFit/>
            </a:bodyPr>
            <a:lstStyle/>
            <a:p>
              <a:r>
                <a:rPr lang="tr-TR" sz="2000" dirty="0" smtClean="0">
                  <a:latin typeface="Trebuchet MS" pitchFamily="34" charset="0"/>
                </a:rPr>
                <a:t>“</a:t>
              </a:r>
              <a:r>
                <a:rPr lang="tr-TR" sz="2000" dirty="0" err="1" smtClean="0">
                  <a:latin typeface="Trebuchet MS" pitchFamily="34" charset="0"/>
                </a:rPr>
                <a:t>digester</a:t>
              </a:r>
              <a:r>
                <a:rPr lang="tr-TR" sz="2000" dirty="0" smtClean="0">
                  <a:latin typeface="Trebuchet MS" pitchFamily="34" charset="0"/>
                </a:rPr>
                <a:t>”</a:t>
              </a:r>
              <a:endParaRPr lang="tr-TR" sz="2000" dirty="0">
                <a:latin typeface="Trebuchet MS" pitchFamily="34" charset="0"/>
              </a:endParaRPr>
            </a:p>
          </p:txBody>
        </p:sp>
        <p:sp useBgFill="1">
          <p:nvSpPr>
            <p:cNvPr id="13" name="12 Metin kutusu"/>
            <p:cNvSpPr txBox="1"/>
            <p:nvPr/>
          </p:nvSpPr>
          <p:spPr>
            <a:xfrm>
              <a:off x="3707904" y="3576818"/>
              <a:ext cx="1800200" cy="400110"/>
            </a:xfrm>
            <a:prstGeom prst="rect">
              <a:avLst/>
            </a:prstGeom>
          </p:spPr>
          <p:txBody>
            <a:bodyPr wrap="square" rtlCol="0">
              <a:spAutoFit/>
            </a:bodyPr>
            <a:lstStyle/>
            <a:p>
              <a:r>
                <a:rPr lang="tr-TR" sz="2000" dirty="0" smtClean="0">
                  <a:latin typeface="Trebuchet MS" pitchFamily="34" charset="0"/>
                </a:rPr>
                <a:t>Kırmızı çamur</a:t>
              </a:r>
              <a:endParaRPr lang="tr-TR" sz="2000" dirty="0">
                <a:latin typeface="Trebuchet MS" pitchFamily="34" charset="0"/>
              </a:endParaRPr>
            </a:p>
          </p:txBody>
        </p:sp>
        <p:sp useBgFill="1">
          <p:nvSpPr>
            <p:cNvPr id="14" name="13 Metin kutusu"/>
            <p:cNvSpPr txBox="1"/>
            <p:nvPr/>
          </p:nvSpPr>
          <p:spPr>
            <a:xfrm>
              <a:off x="6344064" y="1382972"/>
              <a:ext cx="1800200" cy="400110"/>
            </a:xfrm>
            <a:prstGeom prst="rect">
              <a:avLst/>
            </a:prstGeom>
          </p:spPr>
          <p:txBody>
            <a:bodyPr wrap="square" rtlCol="0">
              <a:spAutoFit/>
            </a:bodyPr>
            <a:lstStyle/>
            <a:p>
              <a:r>
                <a:rPr lang="tr-TR" sz="2000" dirty="0" smtClean="0">
                  <a:latin typeface="Trebuchet MS" pitchFamily="34" charset="0"/>
                </a:rPr>
                <a:t>çökeltici</a:t>
              </a:r>
              <a:endParaRPr lang="tr-TR" sz="2000" dirty="0">
                <a:latin typeface="Trebuchet MS" pitchFamily="34" charset="0"/>
              </a:endParaRPr>
            </a:p>
          </p:txBody>
        </p:sp>
        <p:sp useBgFill="1">
          <p:nvSpPr>
            <p:cNvPr id="15" name="14 Metin kutusu"/>
            <p:cNvSpPr txBox="1"/>
            <p:nvPr/>
          </p:nvSpPr>
          <p:spPr>
            <a:xfrm>
              <a:off x="6516216" y="2378684"/>
              <a:ext cx="1512168" cy="400110"/>
            </a:xfrm>
            <a:prstGeom prst="rect">
              <a:avLst/>
            </a:prstGeom>
          </p:spPr>
          <p:txBody>
            <a:bodyPr wrap="square" rtlCol="0">
              <a:spAutoFit/>
            </a:bodyPr>
            <a:lstStyle/>
            <a:p>
              <a:r>
                <a:rPr lang="tr-TR" sz="2000" dirty="0" smtClean="0">
                  <a:latin typeface="Trebuchet MS" pitchFamily="34" charset="0"/>
                </a:rPr>
                <a:t>Döner fırın</a:t>
              </a:r>
              <a:endParaRPr lang="tr-TR" sz="2000" dirty="0">
                <a:latin typeface="Trebuchet MS" pitchFamily="34" charset="0"/>
              </a:endParaRPr>
            </a:p>
          </p:txBody>
        </p:sp>
        <p:sp useBgFill="1">
          <p:nvSpPr>
            <p:cNvPr id="16" name="15 Metin kutusu"/>
            <p:cNvSpPr txBox="1"/>
            <p:nvPr/>
          </p:nvSpPr>
          <p:spPr>
            <a:xfrm>
              <a:off x="7837160" y="2160992"/>
              <a:ext cx="1224136" cy="400110"/>
            </a:xfrm>
            <a:prstGeom prst="rect">
              <a:avLst/>
            </a:prstGeom>
          </p:spPr>
          <p:txBody>
            <a:bodyPr wrap="square" rtlCol="0">
              <a:spAutoFit/>
            </a:bodyPr>
            <a:lstStyle/>
            <a:p>
              <a:pPr algn="r"/>
              <a:r>
                <a:rPr lang="tr-TR" sz="2000" dirty="0" smtClean="0">
                  <a:latin typeface="Trebuchet MS" pitchFamily="34" charset="0"/>
                </a:rPr>
                <a:t>soğutucu</a:t>
              </a:r>
              <a:endParaRPr lang="tr-TR" sz="2000" dirty="0">
                <a:latin typeface="Trebuchet MS" pitchFamily="34" charset="0"/>
              </a:endParaRPr>
            </a:p>
          </p:txBody>
        </p:sp>
        <p:sp useBgFill="1">
          <p:nvSpPr>
            <p:cNvPr id="17" name="16 Metin kutusu"/>
            <p:cNvSpPr txBox="1"/>
            <p:nvPr/>
          </p:nvSpPr>
          <p:spPr>
            <a:xfrm>
              <a:off x="5409628" y="3244448"/>
              <a:ext cx="1440160" cy="400110"/>
            </a:xfrm>
            <a:prstGeom prst="rect">
              <a:avLst/>
            </a:prstGeom>
          </p:spPr>
          <p:txBody>
            <a:bodyPr wrap="square" rtlCol="0">
              <a:spAutoFit/>
            </a:bodyPr>
            <a:lstStyle/>
            <a:p>
              <a:r>
                <a:rPr lang="tr-TR" sz="2000" dirty="0" smtClean="0">
                  <a:latin typeface="Trebuchet MS" pitchFamily="34" charset="0"/>
                </a:rPr>
                <a:t>Al</a:t>
              </a:r>
              <a:r>
                <a:rPr lang="tr-TR" sz="2000" baseline="-25000" dirty="0" smtClean="0">
                  <a:latin typeface="Trebuchet MS" pitchFamily="34" charset="0"/>
                </a:rPr>
                <a:t>2</a:t>
              </a:r>
              <a:r>
                <a:rPr lang="tr-TR" sz="2000" dirty="0" smtClean="0">
                  <a:latin typeface="Trebuchet MS" pitchFamily="34" charset="0"/>
                </a:rPr>
                <a:t>O</a:t>
              </a:r>
              <a:r>
                <a:rPr lang="tr-TR" sz="2000" baseline="-25000" dirty="0" smtClean="0">
                  <a:latin typeface="Trebuchet MS" pitchFamily="34" charset="0"/>
                </a:rPr>
                <a:t>3</a:t>
              </a:r>
              <a:r>
                <a:rPr lang="tr-TR" sz="2000" dirty="0" smtClean="0">
                  <a:latin typeface="Trebuchet MS" pitchFamily="34" charset="0"/>
                </a:rPr>
                <a:t>.3H</a:t>
              </a:r>
              <a:r>
                <a:rPr lang="tr-TR" sz="2000" baseline="-25000" dirty="0" smtClean="0">
                  <a:latin typeface="Trebuchet MS" pitchFamily="34" charset="0"/>
                </a:rPr>
                <a:t>2</a:t>
              </a:r>
              <a:r>
                <a:rPr lang="tr-TR" sz="2000" dirty="0" smtClean="0">
                  <a:latin typeface="Trebuchet MS" pitchFamily="34" charset="0"/>
                </a:rPr>
                <a:t>O</a:t>
              </a:r>
              <a:endParaRPr lang="tr-TR" sz="2000" dirty="0">
                <a:latin typeface="Trebuchet MS" pitchFamily="34" charset="0"/>
              </a:endParaRPr>
            </a:p>
          </p:txBody>
        </p:sp>
        <p:sp useBgFill="1">
          <p:nvSpPr>
            <p:cNvPr id="18" name="17 Metin kutusu"/>
            <p:cNvSpPr txBox="1"/>
            <p:nvPr/>
          </p:nvSpPr>
          <p:spPr>
            <a:xfrm>
              <a:off x="6948264" y="3604954"/>
              <a:ext cx="1008112" cy="400110"/>
            </a:xfrm>
            <a:prstGeom prst="rect">
              <a:avLst/>
            </a:prstGeom>
          </p:spPr>
          <p:txBody>
            <a:bodyPr wrap="square" rtlCol="0">
              <a:spAutoFit/>
            </a:bodyPr>
            <a:lstStyle/>
            <a:p>
              <a:r>
                <a:rPr lang="tr-TR" sz="2000" dirty="0" smtClean="0">
                  <a:latin typeface="Trebuchet MS" pitchFamily="34" charset="0"/>
                </a:rPr>
                <a:t>Al</a:t>
              </a:r>
              <a:r>
                <a:rPr lang="tr-TR" sz="2000" baseline="-25000" dirty="0" smtClean="0">
                  <a:latin typeface="Trebuchet MS" pitchFamily="34" charset="0"/>
                </a:rPr>
                <a:t>2</a:t>
              </a:r>
              <a:r>
                <a:rPr lang="tr-TR" sz="2000" dirty="0" smtClean="0">
                  <a:latin typeface="Trebuchet MS" pitchFamily="34" charset="0"/>
                </a:rPr>
                <a:t>O</a:t>
              </a:r>
              <a:r>
                <a:rPr lang="tr-TR" sz="2000" baseline="-25000" dirty="0" smtClean="0">
                  <a:latin typeface="Trebuchet MS" pitchFamily="34" charset="0"/>
                </a:rPr>
                <a:t>3</a:t>
              </a:r>
              <a:endParaRPr lang="tr-TR" sz="2000" dirty="0">
                <a:latin typeface="Trebuchet MS" pitchFamily="34" charset="0"/>
              </a:endParaRPr>
            </a:p>
          </p:txBody>
        </p:sp>
        <p:sp useBgFill="1">
          <p:nvSpPr>
            <p:cNvPr id="19" name="18 Metin kutusu"/>
            <p:cNvSpPr txBox="1"/>
            <p:nvPr/>
          </p:nvSpPr>
          <p:spPr>
            <a:xfrm>
              <a:off x="179512" y="4005064"/>
              <a:ext cx="1800200" cy="400110"/>
            </a:xfrm>
            <a:prstGeom prst="rect">
              <a:avLst/>
            </a:prstGeom>
          </p:spPr>
          <p:txBody>
            <a:bodyPr wrap="square" rtlCol="0">
              <a:spAutoFit/>
            </a:bodyPr>
            <a:lstStyle/>
            <a:p>
              <a:pPr algn="r"/>
              <a:r>
                <a:rPr lang="tr-TR" sz="2000" dirty="0" smtClean="0">
                  <a:latin typeface="Trebuchet MS" pitchFamily="34" charset="0"/>
                </a:rPr>
                <a:t>AlF</a:t>
              </a:r>
              <a:r>
                <a:rPr lang="tr-TR" sz="2000" baseline="-25000" dirty="0" smtClean="0">
                  <a:latin typeface="Trebuchet MS" pitchFamily="34" charset="0"/>
                </a:rPr>
                <a:t>3</a:t>
              </a:r>
              <a:endParaRPr lang="tr-TR" sz="2000" dirty="0">
                <a:latin typeface="Trebuchet MS" pitchFamily="34" charset="0"/>
              </a:endParaRPr>
            </a:p>
          </p:txBody>
        </p:sp>
        <p:sp useBgFill="1">
          <p:nvSpPr>
            <p:cNvPr id="20" name="19 Metin kutusu"/>
            <p:cNvSpPr txBox="1"/>
            <p:nvPr/>
          </p:nvSpPr>
          <p:spPr>
            <a:xfrm>
              <a:off x="49564" y="4423044"/>
              <a:ext cx="1800200" cy="400110"/>
            </a:xfrm>
            <a:prstGeom prst="rect">
              <a:avLst/>
            </a:prstGeom>
          </p:spPr>
          <p:txBody>
            <a:bodyPr wrap="square" rtlCol="0">
              <a:spAutoFit/>
            </a:bodyPr>
            <a:lstStyle/>
            <a:p>
              <a:pPr algn="r"/>
              <a:r>
                <a:rPr lang="tr-TR" sz="2000" dirty="0" smtClean="0">
                  <a:latin typeface="Trebuchet MS" pitchFamily="34" charset="0"/>
                </a:rPr>
                <a:t>Na</a:t>
              </a:r>
              <a:r>
                <a:rPr lang="tr-TR" sz="2000" baseline="-25000" dirty="0" smtClean="0">
                  <a:latin typeface="Trebuchet MS" pitchFamily="34" charset="0"/>
                </a:rPr>
                <a:t>3</a:t>
              </a:r>
              <a:r>
                <a:rPr lang="tr-TR" sz="2000" dirty="0" smtClean="0">
                  <a:latin typeface="Trebuchet MS" pitchFamily="34" charset="0"/>
                </a:rPr>
                <a:t>AlF</a:t>
              </a:r>
              <a:r>
                <a:rPr lang="tr-TR" sz="2000" baseline="-25000" dirty="0" smtClean="0">
                  <a:latin typeface="Trebuchet MS" pitchFamily="34" charset="0"/>
                </a:rPr>
                <a:t>6</a:t>
              </a:r>
              <a:endParaRPr lang="tr-TR" sz="2000" dirty="0">
                <a:latin typeface="Trebuchet MS" pitchFamily="34" charset="0"/>
              </a:endParaRPr>
            </a:p>
          </p:txBody>
        </p:sp>
        <p:sp useBgFill="1">
          <p:nvSpPr>
            <p:cNvPr id="21" name="20 Metin kutusu"/>
            <p:cNvSpPr txBox="1"/>
            <p:nvPr/>
          </p:nvSpPr>
          <p:spPr>
            <a:xfrm>
              <a:off x="179512" y="4869160"/>
              <a:ext cx="1368152" cy="707886"/>
            </a:xfrm>
            <a:prstGeom prst="rect">
              <a:avLst/>
            </a:prstGeom>
          </p:spPr>
          <p:txBody>
            <a:bodyPr wrap="square" rtlCol="0">
              <a:spAutoFit/>
            </a:bodyPr>
            <a:lstStyle/>
            <a:p>
              <a:pPr algn="r"/>
              <a:r>
                <a:rPr lang="tr-TR" sz="2000" dirty="0" smtClean="0">
                  <a:latin typeface="Trebuchet MS" pitchFamily="34" charset="0"/>
                </a:rPr>
                <a:t>Eriyik elektrolit</a:t>
              </a:r>
              <a:endParaRPr lang="tr-TR" sz="2000" dirty="0">
                <a:latin typeface="Trebuchet MS" pitchFamily="34" charset="0"/>
              </a:endParaRPr>
            </a:p>
          </p:txBody>
        </p:sp>
        <p:sp useBgFill="1">
          <p:nvSpPr>
            <p:cNvPr id="22" name="21 Metin kutusu"/>
            <p:cNvSpPr txBox="1"/>
            <p:nvPr/>
          </p:nvSpPr>
          <p:spPr>
            <a:xfrm>
              <a:off x="3851920" y="4423044"/>
              <a:ext cx="792088" cy="400110"/>
            </a:xfrm>
            <a:prstGeom prst="rect">
              <a:avLst/>
            </a:prstGeom>
          </p:spPr>
          <p:txBody>
            <a:bodyPr wrap="square" rtlCol="0">
              <a:spAutoFit/>
            </a:bodyPr>
            <a:lstStyle/>
            <a:p>
              <a:pPr algn="r"/>
              <a:r>
                <a:rPr lang="tr-TR" sz="2000" dirty="0" smtClean="0">
                  <a:latin typeface="Trebuchet MS" pitchFamily="34" charset="0"/>
                </a:rPr>
                <a:t>sifon</a:t>
              </a:r>
              <a:endParaRPr lang="tr-TR" sz="2000" dirty="0">
                <a:latin typeface="Trebuchet MS" pitchFamily="34" charset="0"/>
              </a:endParaRPr>
            </a:p>
          </p:txBody>
        </p:sp>
        <p:sp useBgFill="1">
          <p:nvSpPr>
            <p:cNvPr id="23" name="22 Metin kutusu"/>
            <p:cNvSpPr txBox="1"/>
            <p:nvPr/>
          </p:nvSpPr>
          <p:spPr>
            <a:xfrm>
              <a:off x="5508104" y="4613066"/>
              <a:ext cx="792088" cy="400110"/>
            </a:xfrm>
            <a:prstGeom prst="rect">
              <a:avLst/>
            </a:prstGeom>
          </p:spPr>
          <p:txBody>
            <a:bodyPr wrap="square" rtlCol="0">
              <a:spAutoFit/>
            </a:bodyPr>
            <a:lstStyle/>
            <a:p>
              <a:pPr algn="r"/>
              <a:r>
                <a:rPr lang="tr-TR" sz="2000" dirty="0" smtClean="0">
                  <a:latin typeface="Trebuchet MS" pitchFamily="34" charset="0"/>
                </a:rPr>
                <a:t>pota</a:t>
              </a:r>
              <a:endParaRPr lang="tr-TR" sz="2000" dirty="0">
                <a:latin typeface="Trebuchet MS" pitchFamily="34" charset="0"/>
              </a:endParaRPr>
            </a:p>
          </p:txBody>
        </p:sp>
        <p:sp useBgFill="1">
          <p:nvSpPr>
            <p:cNvPr id="24" name="23 Metin kutusu"/>
            <p:cNvSpPr txBox="1"/>
            <p:nvPr/>
          </p:nvSpPr>
          <p:spPr>
            <a:xfrm>
              <a:off x="6300192" y="5187462"/>
              <a:ext cx="1512168" cy="400110"/>
            </a:xfrm>
            <a:prstGeom prst="rect">
              <a:avLst/>
            </a:prstGeom>
          </p:spPr>
          <p:txBody>
            <a:bodyPr wrap="square" rtlCol="0">
              <a:spAutoFit/>
            </a:bodyPr>
            <a:lstStyle/>
            <a:p>
              <a:r>
                <a:rPr lang="tr-TR" sz="2000" dirty="0" smtClean="0">
                  <a:latin typeface="Trebuchet MS" pitchFamily="34" charset="0"/>
                </a:rPr>
                <a:t>Tutma fırını</a:t>
              </a:r>
              <a:endParaRPr lang="tr-TR" sz="2000" dirty="0">
                <a:latin typeface="Trebuchet MS" pitchFamily="34" charset="0"/>
              </a:endParaRPr>
            </a:p>
          </p:txBody>
        </p:sp>
        <p:sp useBgFill="1">
          <p:nvSpPr>
            <p:cNvPr id="25" name="24 Metin kutusu"/>
            <p:cNvSpPr txBox="1"/>
            <p:nvPr/>
          </p:nvSpPr>
          <p:spPr>
            <a:xfrm>
              <a:off x="6978068" y="5545368"/>
              <a:ext cx="2123728" cy="307777"/>
            </a:xfrm>
            <a:prstGeom prst="rect">
              <a:avLst/>
            </a:prstGeom>
          </p:spPr>
          <p:txBody>
            <a:bodyPr wrap="square" lIns="0" tIns="0" rIns="0" bIns="0" rtlCol="0">
              <a:spAutoFit/>
            </a:bodyPr>
            <a:lstStyle/>
            <a:p>
              <a:r>
                <a:rPr lang="tr-TR" sz="2000" dirty="0" smtClean="0">
                  <a:latin typeface="Trebuchet MS" pitchFamily="34" charset="0"/>
                </a:rPr>
                <a:t>Alüminyum </a:t>
              </a:r>
              <a:r>
                <a:rPr lang="tr-TR" sz="2000" dirty="0" err="1" smtClean="0">
                  <a:latin typeface="Trebuchet MS" pitchFamily="34" charset="0"/>
                </a:rPr>
                <a:t>ingot</a:t>
              </a:r>
              <a:endParaRPr lang="tr-TR" sz="2000" dirty="0">
                <a:latin typeface="Trebuchet MS" pitchFamily="34" charset="0"/>
              </a:endParaRPr>
            </a:p>
          </p:txBody>
        </p:sp>
        <p:sp useBgFill="1">
          <p:nvSpPr>
            <p:cNvPr id="26" name="25 Metin kutusu"/>
            <p:cNvSpPr txBox="1"/>
            <p:nvPr/>
          </p:nvSpPr>
          <p:spPr>
            <a:xfrm>
              <a:off x="3995936" y="5517232"/>
              <a:ext cx="864096" cy="400110"/>
            </a:xfrm>
            <a:prstGeom prst="rect">
              <a:avLst/>
            </a:prstGeom>
          </p:spPr>
          <p:txBody>
            <a:bodyPr wrap="square" rtlCol="0">
              <a:spAutoFit/>
            </a:bodyPr>
            <a:lstStyle/>
            <a:p>
              <a:r>
                <a:rPr lang="tr-TR" sz="2000" dirty="0" smtClean="0">
                  <a:latin typeface="Trebuchet MS" pitchFamily="34" charset="0"/>
                </a:rPr>
                <a:t>hücre</a:t>
              </a:r>
              <a:endParaRPr lang="tr-TR" sz="2000" dirty="0">
                <a:latin typeface="Trebuchet MS" pitchFamily="34" charset="0"/>
              </a:endParaRPr>
            </a:p>
          </p:txBody>
        </p:sp>
      </p:grpSp>
    </p:spTree>
    <p:extLst>
      <p:ext uri="{BB962C8B-B14F-4D97-AF65-F5344CB8AC3E}">
        <p14:creationId xmlns:p14="http://schemas.microsoft.com/office/powerpoint/2010/main" val="196300855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395536" y="1447800"/>
            <a:ext cx="8496944" cy="5029200"/>
          </a:xfrm>
        </p:spPr>
        <p:txBody>
          <a:bodyPr>
            <a:noAutofit/>
          </a:bodyPr>
          <a:lstStyle/>
          <a:p>
            <a:pPr eaLnBrk="1" hangingPunct="1">
              <a:buFont typeface="Monotype Sorts" pitchFamily="2" charset="2"/>
              <a:buNone/>
            </a:pPr>
            <a:r>
              <a:rPr lang="tr-TR" altLang="tr-TR" sz="2400" dirty="0" smtClean="0">
                <a:latin typeface="Trebuchet MS" pitchFamily="34" charset="0"/>
                <a:sym typeface="Symbol" pitchFamily="18" charset="2"/>
              </a:rPr>
              <a:t>sıvı alüminyumun fırın atmosferi ile ilişkisini kesmek için,</a:t>
            </a:r>
          </a:p>
          <a:p>
            <a:pPr eaLnBrk="1" hangingPunct="1">
              <a:buFont typeface="Monotype Sorts" pitchFamily="2" charset="2"/>
              <a:buNone/>
            </a:pPr>
            <a:r>
              <a:rPr lang="tr-TR" altLang="tr-TR" sz="2400" dirty="0" smtClean="0">
                <a:latin typeface="Trebuchet MS" pitchFamily="34" charset="0"/>
                <a:sym typeface="Symbol" pitchFamily="18" charset="2"/>
              </a:rPr>
              <a:t>işlem sıcaklıklarında sıvı halde olmalı</a:t>
            </a:r>
          </a:p>
          <a:p>
            <a:pPr eaLnBrk="1" hangingPunct="1">
              <a:spcBef>
                <a:spcPts val="1200"/>
              </a:spcBef>
              <a:buFont typeface="Monotype Sorts" pitchFamily="2" charset="2"/>
              <a:buNone/>
            </a:pPr>
            <a:r>
              <a:rPr lang="tr-TR" altLang="tr-TR" sz="2400" dirty="0" err="1" smtClean="0">
                <a:latin typeface="Trebuchet MS" pitchFamily="34" charset="0"/>
                <a:sym typeface="Symbol" pitchFamily="18" charset="2"/>
              </a:rPr>
              <a:t>Terg</a:t>
            </a:r>
            <a:r>
              <a:rPr lang="tr-TR" altLang="tr-TR" sz="2400" dirty="0" smtClean="0">
                <a:latin typeface="Trebuchet MS" pitchFamily="34" charset="0"/>
                <a:sym typeface="Symbol" pitchFamily="18" charset="2"/>
              </a:rPr>
              <a:t>    </a:t>
            </a:r>
            <a:r>
              <a:rPr lang="tr-TR" altLang="tr-TR" sz="2400" dirty="0" err="1" smtClean="0">
                <a:latin typeface="Trebuchet MS" pitchFamily="34" charset="0"/>
                <a:sym typeface="Symbol" pitchFamily="18" charset="2"/>
              </a:rPr>
              <a:t>Flaks</a:t>
            </a:r>
            <a:r>
              <a:rPr lang="tr-TR" altLang="tr-TR" sz="2400" dirty="0" smtClean="0">
                <a:latin typeface="Trebuchet MS" pitchFamily="34" charset="0"/>
                <a:sym typeface="Symbol" pitchFamily="18" charset="2"/>
              </a:rPr>
              <a:t>-cüruf tabakası kıvamlı  metal kaybı </a:t>
            </a:r>
          </a:p>
          <a:p>
            <a:pPr eaLnBrk="1" hangingPunct="1">
              <a:buFont typeface="Monotype Sorts" pitchFamily="2" charset="2"/>
              <a:buNone/>
            </a:pPr>
            <a:r>
              <a:rPr lang="tr-TR" altLang="tr-TR" sz="2400" dirty="0" smtClean="0">
                <a:latin typeface="Trebuchet MS" pitchFamily="34" charset="0"/>
                <a:sym typeface="Symbol" pitchFamily="18" charset="2"/>
              </a:rPr>
              <a:t>		      ıslak (alüminyumca zengin) cüruf</a:t>
            </a:r>
          </a:p>
          <a:p>
            <a:pPr eaLnBrk="1" hangingPunct="1">
              <a:buFont typeface="Monotype Sorts" pitchFamily="2" charset="2"/>
              <a:buNone/>
            </a:pPr>
            <a:r>
              <a:rPr lang="tr-TR" altLang="tr-TR" sz="2400" dirty="0" err="1" smtClean="0">
                <a:latin typeface="Trebuchet MS" pitchFamily="34" charset="0"/>
                <a:sym typeface="Symbol" pitchFamily="18" charset="2"/>
              </a:rPr>
              <a:t>Terg</a:t>
            </a:r>
            <a:r>
              <a:rPr lang="tr-TR" altLang="tr-TR" sz="2400" dirty="0" smtClean="0">
                <a:latin typeface="Trebuchet MS" pitchFamily="34" charset="0"/>
                <a:sym typeface="Symbol" pitchFamily="18" charset="2"/>
              </a:rPr>
              <a:t>    </a:t>
            </a:r>
            <a:r>
              <a:rPr lang="tr-TR" altLang="tr-TR" sz="2400" dirty="0" err="1" smtClean="0">
                <a:latin typeface="Trebuchet MS" pitchFamily="34" charset="0"/>
                <a:sym typeface="Symbol" pitchFamily="18" charset="2"/>
              </a:rPr>
              <a:t>Flaks</a:t>
            </a:r>
            <a:r>
              <a:rPr lang="tr-TR" altLang="tr-TR" sz="2400" dirty="0" smtClean="0">
                <a:latin typeface="Trebuchet MS" pitchFamily="34" charset="0"/>
                <a:sym typeface="Symbol" pitchFamily="18" charset="2"/>
              </a:rPr>
              <a:t>-cüruf tabakası akışkan  metal kaybı </a:t>
            </a:r>
            <a:r>
              <a:rPr lang="tr-TR" altLang="tr-TR" sz="2400" dirty="0" smtClean="0">
                <a:latin typeface="Trebuchet MS" pitchFamily="34" charset="0"/>
                <a:sym typeface="Symbol"/>
              </a:rPr>
              <a:t></a:t>
            </a:r>
            <a:endParaRPr lang="tr-TR" altLang="tr-TR" sz="2400" dirty="0" smtClean="0">
              <a:latin typeface="Trebuchet MS" pitchFamily="34" charset="0"/>
              <a:sym typeface="Symbol" pitchFamily="18" charset="2"/>
            </a:endParaRPr>
          </a:p>
          <a:p>
            <a:pPr eaLnBrk="1" hangingPunct="1">
              <a:buFont typeface="Monotype Sorts" pitchFamily="2" charset="2"/>
              <a:buNone/>
            </a:pPr>
            <a:r>
              <a:rPr lang="tr-TR" altLang="tr-TR" sz="2400" dirty="0" smtClean="0">
                <a:latin typeface="Trebuchet MS" pitchFamily="34" charset="0"/>
                <a:sym typeface="Symbol" pitchFamily="18" charset="2"/>
              </a:rPr>
              <a:t>		      </a:t>
            </a:r>
            <a:r>
              <a:rPr lang="tr-TR" altLang="tr-TR" sz="2400" dirty="0" err="1" smtClean="0">
                <a:latin typeface="Trebuchet MS" pitchFamily="34" charset="0"/>
                <a:sym typeface="Symbol" pitchFamily="18" charset="2"/>
              </a:rPr>
              <a:t>flaks</a:t>
            </a:r>
            <a:r>
              <a:rPr lang="tr-TR" altLang="tr-TR" sz="2400" dirty="0" smtClean="0">
                <a:latin typeface="Trebuchet MS" pitchFamily="34" charset="0"/>
                <a:sym typeface="Symbol" pitchFamily="18" charset="2"/>
              </a:rPr>
              <a:t> </a:t>
            </a:r>
            <a:r>
              <a:rPr lang="tr-TR" altLang="tr-TR" sz="2400" dirty="0" err="1" smtClean="0">
                <a:latin typeface="Trebuchet MS" pitchFamily="34" charset="0"/>
                <a:sym typeface="Symbol" pitchFamily="18" charset="2"/>
              </a:rPr>
              <a:t>inklüzyonları</a:t>
            </a:r>
            <a:endParaRPr lang="tr-TR" altLang="tr-TR" sz="2400" dirty="0" smtClean="0">
              <a:latin typeface="Trebuchet MS" pitchFamily="34" charset="0"/>
              <a:sym typeface="Symbol" pitchFamily="18" charset="2"/>
            </a:endParaRPr>
          </a:p>
          <a:p>
            <a:pPr eaLnBrk="1" hangingPunct="1">
              <a:buFont typeface="Monotype Sorts" pitchFamily="2" charset="2"/>
              <a:buNone/>
            </a:pPr>
            <a:r>
              <a:rPr lang="tr-TR" altLang="tr-TR" sz="2400" dirty="0" smtClean="0">
                <a:latin typeface="Trebuchet MS" pitchFamily="34" charset="0"/>
                <a:sym typeface="Symbol" pitchFamily="18" charset="2"/>
              </a:rPr>
              <a:t>		      uygulama güçlükleri</a:t>
            </a:r>
          </a:p>
          <a:p>
            <a:pPr eaLnBrk="1" hangingPunct="1">
              <a:spcBef>
                <a:spcPts val="1200"/>
              </a:spcBef>
              <a:buFont typeface="Monotype Sorts" pitchFamily="2" charset="2"/>
              <a:buNone/>
            </a:pPr>
            <a:r>
              <a:rPr lang="tr-TR" altLang="tr-TR" sz="2400" dirty="0" err="1" smtClean="0">
                <a:latin typeface="Trebuchet MS" pitchFamily="34" charset="0"/>
                <a:sym typeface="Symbol" pitchFamily="18" charset="2"/>
              </a:rPr>
              <a:t>NaCl</a:t>
            </a:r>
            <a:r>
              <a:rPr lang="tr-TR" altLang="tr-TR" sz="2400" dirty="0" smtClean="0">
                <a:latin typeface="Trebuchet MS" pitchFamily="34" charset="0"/>
                <a:sym typeface="Symbol" pitchFamily="18" charset="2"/>
              </a:rPr>
              <a:t> + </a:t>
            </a:r>
            <a:r>
              <a:rPr lang="tr-TR" altLang="tr-TR" sz="2400" dirty="0" err="1" smtClean="0">
                <a:latin typeface="Trebuchet MS" pitchFamily="34" charset="0"/>
                <a:sym typeface="Symbol" pitchFamily="18" charset="2"/>
              </a:rPr>
              <a:t>KCl</a:t>
            </a:r>
            <a:r>
              <a:rPr lang="tr-TR" altLang="tr-TR" sz="2400" dirty="0" smtClean="0">
                <a:latin typeface="Trebuchet MS" pitchFamily="34" charset="0"/>
                <a:sym typeface="Symbol" pitchFamily="18" charset="2"/>
              </a:rPr>
              <a:t> : (%44 + % 56)       İkili </a:t>
            </a:r>
            <a:r>
              <a:rPr lang="tr-TR" altLang="tr-TR" sz="2400" dirty="0" err="1" smtClean="0">
                <a:latin typeface="Trebuchet MS" pitchFamily="34" charset="0"/>
                <a:sym typeface="Symbol" pitchFamily="18" charset="2"/>
              </a:rPr>
              <a:t>Ötektik</a:t>
            </a:r>
            <a:r>
              <a:rPr lang="tr-TR" altLang="tr-TR" sz="2400" dirty="0" smtClean="0">
                <a:latin typeface="Trebuchet MS" pitchFamily="34" charset="0"/>
                <a:sym typeface="Symbol" pitchFamily="18" charset="2"/>
              </a:rPr>
              <a:t> : 645C</a:t>
            </a:r>
          </a:p>
          <a:p>
            <a:pPr eaLnBrk="1" hangingPunct="1">
              <a:buFont typeface="Monotype Sorts" pitchFamily="2" charset="2"/>
              <a:buNone/>
            </a:pPr>
            <a:r>
              <a:rPr lang="tr-TR" altLang="tr-TR" sz="2400" dirty="0" err="1" smtClean="0">
                <a:latin typeface="Trebuchet MS" pitchFamily="34" charset="0"/>
                <a:sym typeface="Symbol" pitchFamily="18" charset="2"/>
              </a:rPr>
              <a:t>NaCl</a:t>
            </a:r>
            <a:r>
              <a:rPr lang="tr-TR" altLang="tr-TR" sz="2400" dirty="0" smtClean="0">
                <a:latin typeface="Trebuchet MS" pitchFamily="34" charset="0"/>
                <a:sym typeface="Symbol" pitchFamily="18" charset="2"/>
              </a:rPr>
              <a:t> + </a:t>
            </a:r>
            <a:r>
              <a:rPr lang="tr-TR" altLang="tr-TR" sz="2400" dirty="0" err="1" smtClean="0">
                <a:latin typeface="Trebuchet MS" pitchFamily="34" charset="0"/>
                <a:sym typeface="Symbol" pitchFamily="18" charset="2"/>
              </a:rPr>
              <a:t>KCl</a:t>
            </a:r>
            <a:r>
              <a:rPr lang="tr-TR" altLang="tr-TR" sz="2400" dirty="0" smtClean="0">
                <a:latin typeface="Trebuchet MS" pitchFamily="34" charset="0"/>
                <a:sym typeface="Symbol" pitchFamily="18" charset="2"/>
              </a:rPr>
              <a:t> + </a:t>
            </a:r>
            <a:r>
              <a:rPr lang="tr-TR" altLang="tr-TR" sz="2400" dirty="0" err="1" smtClean="0">
                <a:latin typeface="Trebuchet MS" pitchFamily="34" charset="0"/>
                <a:sym typeface="Symbol" pitchFamily="18" charset="2"/>
              </a:rPr>
              <a:t>NaF</a:t>
            </a:r>
            <a:r>
              <a:rPr lang="tr-TR" altLang="tr-TR" sz="2400" dirty="0" smtClean="0">
                <a:latin typeface="Trebuchet MS" pitchFamily="34" charset="0"/>
                <a:sym typeface="Symbol" pitchFamily="18" charset="2"/>
              </a:rPr>
              <a:t> karışımı	    Üçlü </a:t>
            </a:r>
            <a:r>
              <a:rPr lang="tr-TR" altLang="tr-TR" sz="2400" dirty="0" err="1" smtClean="0">
                <a:latin typeface="Trebuchet MS" pitchFamily="34" charset="0"/>
                <a:sym typeface="Symbol" pitchFamily="18" charset="2"/>
              </a:rPr>
              <a:t>Ötektik</a:t>
            </a:r>
            <a:r>
              <a:rPr lang="tr-TR" altLang="tr-TR" sz="2400" dirty="0" smtClean="0">
                <a:latin typeface="Trebuchet MS" pitchFamily="34" charset="0"/>
                <a:sym typeface="Symbol" pitchFamily="18" charset="2"/>
              </a:rPr>
              <a:t> : 607C</a:t>
            </a:r>
          </a:p>
          <a:p>
            <a:pPr eaLnBrk="1" hangingPunct="1">
              <a:spcBef>
                <a:spcPts val="1200"/>
              </a:spcBef>
              <a:buFont typeface="Monotype Sorts" pitchFamily="2" charset="2"/>
              <a:buNone/>
            </a:pPr>
            <a:r>
              <a:rPr lang="tr-TR" altLang="tr-TR" sz="2400" dirty="0" smtClean="0">
                <a:latin typeface="Trebuchet MS" pitchFamily="34" charset="0"/>
                <a:sym typeface="Symbol" pitchFamily="18" charset="2"/>
              </a:rPr>
              <a:t>Uygulamada örtü </a:t>
            </a:r>
            <a:r>
              <a:rPr lang="tr-TR" altLang="tr-TR" sz="2400" dirty="0" err="1" smtClean="0">
                <a:latin typeface="Trebuchet MS" pitchFamily="34" charset="0"/>
                <a:sym typeface="Symbol" pitchFamily="18" charset="2"/>
              </a:rPr>
              <a:t>flaksı</a:t>
            </a:r>
            <a:r>
              <a:rPr lang="tr-TR" altLang="tr-TR" sz="2400" dirty="0" smtClean="0">
                <a:latin typeface="Trebuchet MS" pitchFamily="34" charset="0"/>
                <a:sym typeface="Symbol" pitchFamily="18" charset="2"/>
              </a:rPr>
              <a:t> banyoya karıştırılmamalı!</a:t>
            </a:r>
          </a:p>
          <a:p>
            <a:pPr eaLnBrk="1" hangingPunct="1">
              <a:buFont typeface="Monotype Sorts" pitchFamily="2" charset="2"/>
              <a:buNone/>
            </a:pPr>
            <a:r>
              <a:rPr lang="tr-TR" altLang="tr-TR" sz="2400" dirty="0" smtClean="0">
                <a:latin typeface="Trebuchet MS" pitchFamily="34" charset="0"/>
                <a:sym typeface="Symbol" pitchFamily="18" charset="2"/>
              </a:rPr>
              <a:t>Teknolojik işlemler tamamlandıktan sonra uygulanmalı!</a:t>
            </a:r>
            <a:endParaRPr lang="en-US" altLang="tr-TR" sz="2400" dirty="0" smtClean="0">
              <a:latin typeface="Trebuchet MS" pitchFamily="34" charset="0"/>
              <a:sym typeface="Symbol" pitchFamily="18" charset="2"/>
            </a:endParaRPr>
          </a:p>
          <a:p>
            <a:pPr eaLnBrk="1" hangingPunct="1">
              <a:buFont typeface="Monotype Sorts" pitchFamily="2" charset="2"/>
              <a:buNone/>
            </a:pPr>
            <a:endParaRPr lang="en-US" altLang="tr-TR" sz="2400" dirty="0" smtClean="0">
              <a:latin typeface="Trebuchet MS" pitchFamily="34" charset="0"/>
              <a:sym typeface="Symbol" pitchFamily="18" charset="2"/>
            </a:endParaRPr>
          </a:p>
        </p:txBody>
      </p:sp>
      <p:sp>
        <p:nvSpPr>
          <p:cNvPr id="6" name="Rectangle 2"/>
          <p:cNvSpPr>
            <a:spLocks noGrp="1" noChangeArrowheads="1"/>
          </p:cNvSpPr>
          <p:nvPr>
            <p:ph type="title"/>
          </p:nvPr>
        </p:nvSpPr>
        <p:spPr bwMode="auto">
          <a:xfrm>
            <a:off x="327992" y="692696"/>
            <a:ext cx="7772400" cy="79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eaLnBrk="1" hangingPunct="1"/>
            <a:r>
              <a:rPr lang="tr-TR" altLang="tr-TR" sz="4400" dirty="0" smtClean="0">
                <a:solidFill>
                  <a:schemeClr val="accent2">
                    <a:lumMod val="50000"/>
                  </a:schemeClr>
                </a:solidFill>
                <a:latin typeface="Trebuchet MS" pitchFamily="34" charset="0"/>
              </a:rPr>
              <a:t>Örtü </a:t>
            </a:r>
            <a:r>
              <a:rPr lang="tr-TR" altLang="tr-TR" sz="4400" dirty="0" err="1" smtClean="0">
                <a:solidFill>
                  <a:schemeClr val="accent2">
                    <a:lumMod val="50000"/>
                  </a:schemeClr>
                </a:solidFill>
                <a:latin typeface="Trebuchet MS" pitchFamily="34" charset="0"/>
              </a:rPr>
              <a:t>Flaksları</a:t>
            </a:r>
            <a:endParaRPr lang="en-US" altLang="tr-TR" sz="4400" b="1" dirty="0" smtClean="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03106032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327992" y="620688"/>
            <a:ext cx="7772400" cy="79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eaLnBrk="1" hangingPunct="1"/>
            <a:r>
              <a:rPr lang="tr-TR" altLang="tr-TR" sz="4400" dirty="0" smtClean="0">
                <a:solidFill>
                  <a:schemeClr val="accent2">
                    <a:lumMod val="50000"/>
                  </a:schemeClr>
                </a:solidFill>
                <a:latin typeface="Trebuchet MS" pitchFamily="34" charset="0"/>
              </a:rPr>
              <a:t>Örtü </a:t>
            </a:r>
            <a:r>
              <a:rPr lang="tr-TR" altLang="tr-TR" sz="4400" dirty="0" err="1" smtClean="0">
                <a:solidFill>
                  <a:schemeClr val="accent2">
                    <a:lumMod val="50000"/>
                  </a:schemeClr>
                </a:solidFill>
                <a:latin typeface="Trebuchet MS" pitchFamily="34" charset="0"/>
              </a:rPr>
              <a:t>Flaksları</a:t>
            </a:r>
            <a:endParaRPr lang="en-US" altLang="tr-TR" sz="4400" b="1" dirty="0" smtClean="0">
              <a:solidFill>
                <a:schemeClr val="accent2">
                  <a:lumMod val="50000"/>
                </a:schemeClr>
              </a:solidFill>
              <a:latin typeface="Trebuchet MS" pitchFamily="34" charset="0"/>
            </a:endParaRPr>
          </a:p>
        </p:txBody>
      </p:sp>
      <p:pic>
        <p:nvPicPr>
          <p:cNvPr id="26009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l="3280" t="1561" r="21485" b="5339"/>
          <a:stretch/>
        </p:blipFill>
        <p:spPr bwMode="auto">
          <a:xfrm>
            <a:off x="2915817" y="1412776"/>
            <a:ext cx="5544616" cy="5277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etin kutusu 2"/>
          <p:cNvSpPr txBox="1"/>
          <p:nvPr/>
        </p:nvSpPr>
        <p:spPr>
          <a:xfrm>
            <a:off x="395536" y="1700808"/>
            <a:ext cx="2520280" cy="954107"/>
          </a:xfrm>
          <a:prstGeom prst="rect">
            <a:avLst/>
          </a:prstGeom>
          <a:noFill/>
        </p:spPr>
        <p:txBody>
          <a:bodyPr wrap="square" rtlCol="0">
            <a:spAutoFit/>
          </a:bodyPr>
          <a:lstStyle/>
          <a:p>
            <a:r>
              <a:rPr lang="tr-TR" sz="2800" dirty="0" err="1" smtClean="0">
                <a:latin typeface="Trebuchet MS" panose="020B0603020202020204" pitchFamily="34" charset="0"/>
              </a:rPr>
              <a:t>KCl-NaCl</a:t>
            </a:r>
            <a:r>
              <a:rPr lang="tr-TR" sz="2800" dirty="0" smtClean="0">
                <a:latin typeface="Trebuchet MS" panose="020B0603020202020204" pitchFamily="34" charset="0"/>
              </a:rPr>
              <a:t> ikili </a:t>
            </a:r>
          </a:p>
          <a:p>
            <a:r>
              <a:rPr lang="tr-TR" sz="2800" dirty="0" smtClean="0">
                <a:latin typeface="Trebuchet MS" panose="020B0603020202020204" pitchFamily="34" charset="0"/>
              </a:rPr>
              <a:t>faz sistemi</a:t>
            </a:r>
            <a:endParaRPr lang="tr-TR" sz="2800" dirty="0">
              <a:latin typeface="Trebuchet MS" panose="020B0603020202020204" pitchFamily="34" charset="0"/>
            </a:endParaRPr>
          </a:p>
        </p:txBody>
      </p:sp>
    </p:spTree>
    <p:extLst>
      <p:ext uri="{BB962C8B-B14F-4D97-AF65-F5344CB8AC3E}">
        <p14:creationId xmlns:p14="http://schemas.microsoft.com/office/powerpoint/2010/main" val="119134449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251520" y="1295400"/>
            <a:ext cx="8640960" cy="5257800"/>
          </a:xfrm>
        </p:spPr>
        <p:txBody>
          <a:bodyPr>
            <a:noAutofit/>
          </a:bodyPr>
          <a:lstStyle/>
          <a:p>
            <a:pPr eaLnBrk="1" hangingPunct="1">
              <a:buFont typeface="Monotype Sorts" pitchFamily="2" charset="2"/>
              <a:buNone/>
            </a:pPr>
            <a:r>
              <a:rPr lang="tr-TR" altLang="tr-TR" sz="2400" dirty="0" smtClean="0">
                <a:latin typeface="Trebuchet MS" pitchFamily="34" charset="0"/>
                <a:sym typeface="Symbol" pitchFamily="18" charset="2"/>
              </a:rPr>
              <a:t>Cürufu kuru – en az metal kaybı ile – dışarı almak için</a:t>
            </a:r>
          </a:p>
          <a:p>
            <a:pPr eaLnBrk="1" hangingPunct="1">
              <a:buFont typeface="Monotype Sorts" pitchFamily="2" charset="2"/>
              <a:buNone/>
            </a:pPr>
            <a:r>
              <a:rPr lang="tr-TR" altLang="tr-TR" sz="2400" dirty="0" err="1" smtClean="0">
                <a:latin typeface="Trebuchet MS" pitchFamily="34" charset="0"/>
                <a:sym typeface="Symbol" pitchFamily="18" charset="2"/>
              </a:rPr>
              <a:t>NaCl</a:t>
            </a:r>
            <a:r>
              <a:rPr lang="tr-TR" altLang="tr-TR" sz="2400" dirty="0" smtClean="0">
                <a:latin typeface="Trebuchet MS" pitchFamily="34" charset="0"/>
                <a:sym typeface="Symbol" pitchFamily="18" charset="2"/>
              </a:rPr>
              <a:t> + </a:t>
            </a:r>
            <a:r>
              <a:rPr lang="tr-TR" altLang="tr-TR" sz="2400" dirty="0" err="1" smtClean="0">
                <a:latin typeface="Trebuchet MS" pitchFamily="34" charset="0"/>
                <a:sym typeface="Symbol" pitchFamily="18" charset="2"/>
              </a:rPr>
              <a:t>KCl</a:t>
            </a:r>
            <a:r>
              <a:rPr lang="tr-TR" altLang="tr-TR" sz="2400" dirty="0" smtClean="0">
                <a:latin typeface="Trebuchet MS" pitchFamily="34" charset="0"/>
                <a:sym typeface="Symbol" pitchFamily="18" charset="2"/>
              </a:rPr>
              <a:t> 	: Taşıyıcı </a:t>
            </a:r>
          </a:p>
          <a:p>
            <a:pPr eaLnBrk="1" hangingPunct="1">
              <a:buFont typeface="Monotype Sorts" pitchFamily="2" charset="2"/>
              <a:buNone/>
            </a:pPr>
            <a:r>
              <a:rPr lang="tr-TR" altLang="tr-TR" sz="2400" dirty="0" smtClean="0">
                <a:latin typeface="Trebuchet MS" pitchFamily="34" charset="0"/>
                <a:sym typeface="Symbol" pitchFamily="18" charset="2"/>
              </a:rPr>
              <a:t>KNO</a:t>
            </a:r>
            <a:r>
              <a:rPr lang="tr-TR" altLang="tr-TR" sz="2400" baseline="-25000" dirty="0" smtClean="0">
                <a:latin typeface="Trebuchet MS" pitchFamily="34" charset="0"/>
                <a:sym typeface="Symbol" pitchFamily="18" charset="2"/>
              </a:rPr>
              <a:t>3 	</a:t>
            </a:r>
            <a:r>
              <a:rPr lang="tr-TR" altLang="tr-TR" sz="2400" dirty="0" smtClean="0">
                <a:latin typeface="Trebuchet MS" pitchFamily="34" charset="0"/>
                <a:sym typeface="Symbol" pitchFamily="18" charset="2"/>
              </a:rPr>
              <a:t>: (nitrat, sülfat, karbonatlar) oksijen taşıyıcı 			   	   ekzotermik bileşikler  </a:t>
            </a:r>
            <a:r>
              <a:rPr lang="tr-TR" altLang="tr-TR" sz="2400" dirty="0" err="1" smtClean="0">
                <a:latin typeface="Trebuchet MS" pitchFamily="34" charset="0"/>
                <a:sym typeface="Symbol" pitchFamily="18" charset="2"/>
              </a:rPr>
              <a:t>thermite</a:t>
            </a:r>
            <a:r>
              <a:rPr lang="tr-TR" altLang="tr-TR" sz="2400" dirty="0" smtClean="0">
                <a:latin typeface="Trebuchet MS" pitchFamily="34" charset="0"/>
                <a:sym typeface="Symbol" pitchFamily="18" charset="2"/>
              </a:rPr>
              <a:t> reaksiyonu</a:t>
            </a:r>
          </a:p>
          <a:p>
            <a:pPr eaLnBrk="1" hangingPunct="1">
              <a:buFont typeface="Monotype Sorts" pitchFamily="2" charset="2"/>
              <a:buNone/>
            </a:pPr>
            <a:r>
              <a:rPr lang="tr-TR" altLang="tr-TR" sz="2400" dirty="0" smtClean="0">
                <a:latin typeface="Trebuchet MS" pitchFamily="34" charset="0"/>
                <a:sym typeface="Symbol" pitchFamily="18" charset="2"/>
              </a:rPr>
              <a:t>			  </a:t>
            </a:r>
            <a:r>
              <a:rPr lang="tr-TR" altLang="tr-TR" sz="2400" dirty="0" smtClean="0">
                <a:latin typeface="Trebuchet MS" pitchFamily="34" charset="0"/>
                <a:sym typeface="Wingdings 3" pitchFamily="18" charset="2"/>
              </a:rPr>
              <a:t>Q </a:t>
            </a:r>
            <a:r>
              <a:rPr lang="tr-TR" altLang="tr-TR" sz="2400" dirty="0" smtClean="0">
                <a:latin typeface="Trebuchet MS" pitchFamily="34" charset="0"/>
                <a:sym typeface="Symbol" pitchFamily="18" charset="2"/>
              </a:rPr>
              <a:t> cüruf tabakasında yumuşama </a:t>
            </a:r>
          </a:p>
          <a:p>
            <a:pPr eaLnBrk="1" hangingPunct="1">
              <a:buFont typeface="Monotype Sorts" pitchFamily="2" charset="2"/>
              <a:buNone/>
            </a:pPr>
            <a:r>
              <a:rPr lang="tr-TR" altLang="tr-TR" sz="2400" dirty="0" smtClean="0">
                <a:latin typeface="Trebuchet MS" pitchFamily="34" charset="0"/>
                <a:sym typeface="Symbol" pitchFamily="18" charset="2"/>
              </a:rPr>
              <a:t>mekanik olarak sıkışan Al serbest kalır; banyoya geri döner!</a:t>
            </a:r>
          </a:p>
          <a:p>
            <a:pPr eaLnBrk="1" hangingPunct="1">
              <a:buFont typeface="Monotype Sorts" pitchFamily="2" charset="2"/>
              <a:buNone/>
            </a:pPr>
            <a:r>
              <a:rPr lang="tr-TR" altLang="tr-TR" sz="2400" dirty="0" smtClean="0">
                <a:latin typeface="Trebuchet MS" pitchFamily="34" charset="0"/>
                <a:sym typeface="Symbol" pitchFamily="18" charset="2"/>
              </a:rPr>
              <a:t>Miktar   metal kaybı 				</a:t>
            </a:r>
          </a:p>
          <a:p>
            <a:pPr eaLnBrk="1" hangingPunct="1">
              <a:buFont typeface="Monotype Sorts" pitchFamily="2" charset="2"/>
              <a:buNone/>
            </a:pPr>
            <a:r>
              <a:rPr lang="tr-TR" altLang="tr-TR" sz="2400" dirty="0" smtClean="0">
                <a:latin typeface="Trebuchet MS" pitchFamily="34" charset="0"/>
                <a:sym typeface="Symbol" pitchFamily="18" charset="2"/>
              </a:rPr>
              <a:t>Miktar   yumuşatma etkisi   metal kaybı </a:t>
            </a:r>
          </a:p>
          <a:p>
            <a:pPr eaLnBrk="1" hangingPunct="1">
              <a:buFont typeface="Monotype Sorts" pitchFamily="2" charset="2"/>
              <a:buNone/>
            </a:pPr>
            <a:r>
              <a:rPr lang="tr-TR" altLang="tr-TR" sz="2400" dirty="0" err="1" smtClean="0">
                <a:latin typeface="Trebuchet MS" pitchFamily="34" charset="0"/>
                <a:sym typeface="Symbol" pitchFamily="18" charset="2"/>
              </a:rPr>
              <a:t>Florürlü</a:t>
            </a:r>
            <a:r>
              <a:rPr lang="tr-TR" altLang="tr-TR" sz="2400" dirty="0" smtClean="0">
                <a:latin typeface="Trebuchet MS" pitchFamily="34" charset="0"/>
                <a:sym typeface="Symbol" pitchFamily="18" charset="2"/>
              </a:rPr>
              <a:t> bileşikler : oksit – metal ayrışmasına katkı! </a:t>
            </a:r>
          </a:p>
          <a:p>
            <a:pPr eaLnBrk="1" hangingPunct="1">
              <a:buFont typeface="Monotype Sorts" pitchFamily="2" charset="2"/>
              <a:buNone/>
            </a:pPr>
            <a:r>
              <a:rPr lang="tr-TR" altLang="tr-TR" sz="2400" dirty="0" smtClean="0">
                <a:latin typeface="Trebuchet MS" pitchFamily="34" charset="0"/>
                <a:sym typeface="Symbol" pitchFamily="18" charset="2"/>
              </a:rPr>
              <a:t>Uygulama: Banyo yüzeyinde karıştırılır!</a:t>
            </a:r>
          </a:p>
          <a:p>
            <a:pPr eaLnBrk="1" hangingPunct="1">
              <a:buFont typeface="Monotype Sorts" pitchFamily="2" charset="2"/>
              <a:buNone/>
            </a:pPr>
            <a:r>
              <a:rPr lang="tr-TR" altLang="tr-TR" sz="2400" dirty="0" smtClean="0">
                <a:latin typeface="Trebuchet MS" pitchFamily="34" charset="0"/>
                <a:sym typeface="Symbol" pitchFamily="18" charset="2"/>
              </a:rPr>
              <a:t>		       5-10 </a:t>
            </a:r>
            <a:r>
              <a:rPr lang="tr-TR" altLang="tr-TR" sz="2400" dirty="0" err="1" smtClean="0">
                <a:latin typeface="Trebuchet MS" pitchFamily="34" charset="0"/>
                <a:sym typeface="Symbol" pitchFamily="18" charset="2"/>
              </a:rPr>
              <a:t>dk</a:t>
            </a:r>
            <a:r>
              <a:rPr lang="tr-TR" altLang="tr-TR" sz="2400" dirty="0" smtClean="0">
                <a:latin typeface="Trebuchet MS" pitchFamily="34" charset="0"/>
                <a:sym typeface="Symbol" pitchFamily="18" charset="2"/>
              </a:rPr>
              <a:t> beklenir – </a:t>
            </a:r>
            <a:r>
              <a:rPr lang="tr-TR" altLang="tr-TR" sz="2400" dirty="0" err="1" smtClean="0">
                <a:latin typeface="Trebuchet MS" pitchFamily="34" charset="0"/>
                <a:sym typeface="Symbol" pitchFamily="18" charset="2"/>
              </a:rPr>
              <a:t>flaksın</a:t>
            </a:r>
            <a:r>
              <a:rPr lang="tr-TR" altLang="tr-TR" sz="2400" dirty="0" smtClean="0">
                <a:latin typeface="Trebuchet MS" pitchFamily="34" charset="0"/>
                <a:sym typeface="Symbol" pitchFamily="18" charset="2"/>
              </a:rPr>
              <a:t> yüzeye çıkması ve 		       metalik </a:t>
            </a:r>
            <a:r>
              <a:rPr lang="tr-TR" altLang="tr-TR" sz="2400" dirty="0" err="1" smtClean="0">
                <a:latin typeface="Trebuchet MS" pitchFamily="34" charset="0"/>
                <a:sym typeface="Symbol" pitchFamily="18" charset="2"/>
              </a:rPr>
              <a:t>Al’un</a:t>
            </a:r>
            <a:r>
              <a:rPr lang="tr-TR" altLang="tr-TR" sz="2400" dirty="0" smtClean="0">
                <a:latin typeface="Trebuchet MS" pitchFamily="34" charset="0"/>
                <a:sym typeface="Symbol" pitchFamily="18" charset="2"/>
              </a:rPr>
              <a:t> banyoya geri dönmesi için</a:t>
            </a:r>
          </a:p>
          <a:p>
            <a:pPr eaLnBrk="1" hangingPunct="1">
              <a:buFont typeface="Monotype Sorts" pitchFamily="2" charset="2"/>
              <a:buNone/>
            </a:pPr>
            <a:r>
              <a:rPr lang="tr-TR" altLang="tr-TR" sz="2400" dirty="0" smtClean="0">
                <a:latin typeface="Trebuchet MS" pitchFamily="34" charset="0"/>
                <a:sym typeface="Symbol" pitchFamily="18" charset="2"/>
              </a:rPr>
              <a:t>		       Cüruf çekilir!</a:t>
            </a:r>
            <a:endParaRPr lang="en-US" altLang="tr-TR" sz="2400" dirty="0" smtClean="0">
              <a:latin typeface="Trebuchet MS" pitchFamily="34" charset="0"/>
              <a:sym typeface="Symbol" pitchFamily="18" charset="2"/>
            </a:endParaRPr>
          </a:p>
          <a:p>
            <a:pPr eaLnBrk="1" hangingPunct="1">
              <a:buFont typeface="Monotype Sorts" pitchFamily="2" charset="2"/>
              <a:buNone/>
            </a:pPr>
            <a:endParaRPr lang="en-US" altLang="tr-TR" sz="2400" dirty="0" smtClean="0">
              <a:latin typeface="Trebuchet MS" pitchFamily="34" charset="0"/>
              <a:sym typeface="Symbol" pitchFamily="18" charset="2"/>
            </a:endParaRPr>
          </a:p>
        </p:txBody>
      </p:sp>
      <p:sp>
        <p:nvSpPr>
          <p:cNvPr id="6" name="Rectangle 2"/>
          <p:cNvSpPr>
            <a:spLocks noGrp="1" noChangeArrowheads="1"/>
          </p:cNvSpPr>
          <p:nvPr>
            <p:ph type="title"/>
          </p:nvPr>
        </p:nvSpPr>
        <p:spPr bwMode="auto">
          <a:xfrm>
            <a:off x="179512" y="548680"/>
            <a:ext cx="7772400" cy="79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eaLnBrk="1" hangingPunct="1"/>
            <a:r>
              <a:rPr lang="tr-TR" altLang="tr-TR" sz="4400" dirty="0" smtClean="0">
                <a:solidFill>
                  <a:schemeClr val="accent2">
                    <a:lumMod val="50000"/>
                  </a:schemeClr>
                </a:solidFill>
                <a:latin typeface="Trebuchet MS" pitchFamily="34" charset="0"/>
              </a:rPr>
              <a:t>Cüruf çekme </a:t>
            </a:r>
            <a:r>
              <a:rPr lang="tr-TR" altLang="tr-TR" sz="4400" dirty="0" err="1" smtClean="0">
                <a:solidFill>
                  <a:schemeClr val="accent2">
                    <a:lumMod val="50000"/>
                  </a:schemeClr>
                </a:solidFill>
                <a:latin typeface="Trebuchet MS" pitchFamily="34" charset="0"/>
              </a:rPr>
              <a:t>flaksları</a:t>
            </a:r>
            <a:endParaRPr lang="en-US" altLang="tr-TR" sz="4400" b="1" dirty="0" smtClean="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41948043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251520" y="1340768"/>
            <a:ext cx="8640960" cy="5328592"/>
          </a:xfrm>
        </p:spPr>
        <p:txBody>
          <a:bodyPr>
            <a:noAutofit/>
          </a:bodyPr>
          <a:lstStyle/>
          <a:p>
            <a:pPr eaLnBrk="1" hangingPunct="1">
              <a:spcBef>
                <a:spcPts val="0"/>
              </a:spcBef>
              <a:spcAft>
                <a:spcPts val="600"/>
              </a:spcAft>
              <a:buFont typeface="Monotype Sorts" pitchFamily="2" charset="2"/>
              <a:buNone/>
            </a:pPr>
            <a:r>
              <a:rPr lang="tr-TR" altLang="tr-TR" sz="2400" dirty="0" smtClean="0">
                <a:latin typeface="Trebuchet MS" pitchFamily="34" charset="0"/>
                <a:sym typeface="Symbol" pitchFamily="18" charset="2"/>
              </a:rPr>
              <a:t>Banyoda askıda kalan oksitleri yüzdürmek için</a:t>
            </a:r>
          </a:p>
          <a:p>
            <a:pPr eaLnBrk="1" hangingPunct="1">
              <a:spcBef>
                <a:spcPts val="0"/>
              </a:spcBef>
              <a:spcAft>
                <a:spcPts val="600"/>
              </a:spcAft>
              <a:buFont typeface="Monotype Sorts" pitchFamily="2" charset="2"/>
              <a:buNone/>
            </a:pPr>
            <a:r>
              <a:rPr lang="tr-TR" altLang="tr-TR" sz="2400" dirty="0" smtClean="0">
                <a:latin typeface="Trebuchet MS" pitchFamily="34" charset="0"/>
                <a:sym typeface="Symbol" pitchFamily="18" charset="2"/>
              </a:rPr>
              <a:t>(Transfer sistemine monte edilen </a:t>
            </a:r>
            <a:r>
              <a:rPr lang="tr-TR" altLang="tr-TR" sz="2400" dirty="0" err="1" smtClean="0">
                <a:latin typeface="Trebuchet MS" pitchFamily="34" charset="0"/>
                <a:sym typeface="Symbol" pitchFamily="18" charset="2"/>
              </a:rPr>
              <a:t>rafinasyon</a:t>
            </a:r>
            <a:r>
              <a:rPr lang="tr-TR" altLang="tr-TR" sz="2400" dirty="0" smtClean="0">
                <a:latin typeface="Trebuchet MS" pitchFamily="34" charset="0"/>
                <a:sym typeface="Symbol" pitchFamily="18" charset="2"/>
              </a:rPr>
              <a:t> istasyonlarında</a:t>
            </a:r>
          </a:p>
          <a:p>
            <a:pPr eaLnBrk="1" hangingPunct="1">
              <a:spcBef>
                <a:spcPts val="0"/>
              </a:spcBef>
              <a:spcAft>
                <a:spcPts val="600"/>
              </a:spcAft>
              <a:buFont typeface="Monotype Sorts" pitchFamily="2" charset="2"/>
              <a:buNone/>
            </a:pPr>
            <a:r>
              <a:rPr lang="tr-TR" altLang="tr-TR" sz="2400" dirty="0" smtClean="0">
                <a:latin typeface="Trebuchet MS" pitchFamily="34" charset="0"/>
                <a:sym typeface="Symbol" pitchFamily="18" charset="2"/>
              </a:rPr>
              <a:t>asal ve/veya aktif gazlarla sürekli ve/veya fırınlarda</a:t>
            </a:r>
          </a:p>
          <a:p>
            <a:pPr eaLnBrk="1" hangingPunct="1">
              <a:spcBef>
                <a:spcPts val="0"/>
              </a:spcBef>
              <a:spcAft>
                <a:spcPts val="600"/>
              </a:spcAft>
              <a:buFont typeface="Monotype Sorts" pitchFamily="2" charset="2"/>
              <a:buNone/>
            </a:pPr>
            <a:r>
              <a:rPr lang="tr-TR" altLang="tr-TR" sz="2400" dirty="0" smtClean="0">
                <a:latin typeface="Trebuchet MS" pitchFamily="34" charset="0"/>
                <a:sym typeface="Symbol" pitchFamily="18" charset="2"/>
              </a:rPr>
              <a:t>enjeksiyon yöntemi ile katı </a:t>
            </a:r>
            <a:r>
              <a:rPr lang="tr-TR" altLang="tr-TR" sz="2400" dirty="0" err="1" smtClean="0">
                <a:latin typeface="Trebuchet MS" pitchFamily="34" charset="0"/>
                <a:sym typeface="Symbol" pitchFamily="18" charset="2"/>
              </a:rPr>
              <a:t>flaks</a:t>
            </a:r>
            <a:r>
              <a:rPr lang="tr-TR" altLang="tr-TR" sz="2400" dirty="0" smtClean="0">
                <a:latin typeface="Trebuchet MS" pitchFamily="34" charset="0"/>
                <a:sym typeface="Symbol" pitchFamily="18" charset="2"/>
              </a:rPr>
              <a:t> karışımları)</a:t>
            </a:r>
          </a:p>
          <a:p>
            <a:pPr eaLnBrk="1" hangingPunct="1">
              <a:spcBef>
                <a:spcPts val="0"/>
              </a:spcBef>
              <a:spcAft>
                <a:spcPts val="600"/>
              </a:spcAft>
              <a:buFont typeface="Monotype Sorts" pitchFamily="2" charset="2"/>
              <a:buNone/>
            </a:pPr>
            <a:endParaRPr lang="tr-TR" altLang="tr-TR" sz="2400" dirty="0" smtClean="0">
              <a:latin typeface="Trebuchet MS" pitchFamily="34" charset="0"/>
              <a:sym typeface="Symbol" pitchFamily="18" charset="2"/>
            </a:endParaRPr>
          </a:p>
          <a:p>
            <a:pPr eaLnBrk="1" hangingPunct="1">
              <a:spcBef>
                <a:spcPts val="0"/>
              </a:spcBef>
              <a:spcAft>
                <a:spcPts val="600"/>
              </a:spcAft>
              <a:buFont typeface="Monotype Sorts" pitchFamily="2" charset="2"/>
              <a:buNone/>
            </a:pPr>
            <a:r>
              <a:rPr lang="tr-TR" altLang="tr-TR" sz="2400" dirty="0" err="1" smtClean="0">
                <a:latin typeface="Trebuchet MS" pitchFamily="34" charset="0"/>
                <a:sym typeface="Symbol" pitchFamily="18" charset="2"/>
              </a:rPr>
              <a:t>NaCl</a:t>
            </a:r>
            <a:r>
              <a:rPr lang="tr-TR" altLang="tr-TR" sz="2400" dirty="0" smtClean="0">
                <a:latin typeface="Trebuchet MS" pitchFamily="34" charset="0"/>
                <a:sym typeface="Symbol" pitchFamily="18" charset="2"/>
              </a:rPr>
              <a:t> + </a:t>
            </a:r>
            <a:r>
              <a:rPr lang="tr-TR" altLang="tr-TR" sz="2400" dirty="0" err="1" smtClean="0">
                <a:latin typeface="Trebuchet MS" pitchFamily="34" charset="0"/>
                <a:sym typeface="Symbol" pitchFamily="18" charset="2"/>
              </a:rPr>
              <a:t>KCl</a:t>
            </a:r>
            <a:r>
              <a:rPr lang="tr-TR" altLang="tr-TR" sz="2400" dirty="0" smtClean="0">
                <a:latin typeface="Trebuchet MS" pitchFamily="34" charset="0"/>
                <a:sym typeface="Symbol" pitchFamily="18" charset="2"/>
              </a:rPr>
              <a:t> 		: Taşıyıcı </a:t>
            </a:r>
          </a:p>
          <a:p>
            <a:pPr eaLnBrk="1" hangingPunct="1">
              <a:spcBef>
                <a:spcPts val="0"/>
              </a:spcBef>
              <a:spcAft>
                <a:spcPts val="600"/>
              </a:spcAft>
              <a:buFont typeface="Monotype Sorts" pitchFamily="2" charset="2"/>
              <a:buNone/>
            </a:pPr>
            <a:r>
              <a:rPr lang="tr-TR" altLang="tr-TR" sz="2400" dirty="0" err="1" smtClean="0">
                <a:latin typeface="Trebuchet MS" pitchFamily="34" charset="0"/>
                <a:sym typeface="Symbol" pitchFamily="18" charset="2"/>
              </a:rPr>
              <a:t>Florürlü</a:t>
            </a:r>
            <a:r>
              <a:rPr lang="tr-TR" altLang="tr-TR" sz="2400" dirty="0" smtClean="0">
                <a:latin typeface="Trebuchet MS" pitchFamily="34" charset="0"/>
                <a:sym typeface="Symbol" pitchFamily="18" charset="2"/>
              </a:rPr>
              <a:t> bileşikler</a:t>
            </a:r>
            <a:r>
              <a:rPr lang="tr-TR" altLang="tr-TR" sz="2400" baseline="-25000" dirty="0" smtClean="0">
                <a:latin typeface="Trebuchet MS" pitchFamily="34" charset="0"/>
                <a:sym typeface="Symbol" pitchFamily="18" charset="2"/>
              </a:rPr>
              <a:t> 	</a:t>
            </a:r>
            <a:r>
              <a:rPr lang="tr-TR" altLang="tr-TR" sz="2400" dirty="0" smtClean="0">
                <a:latin typeface="Trebuchet MS" pitchFamily="34" charset="0"/>
                <a:sym typeface="Symbol" pitchFamily="18" charset="2"/>
              </a:rPr>
              <a:t>: %20’ye kadar Na</a:t>
            </a:r>
            <a:r>
              <a:rPr lang="tr-TR" altLang="tr-TR" sz="2400" baseline="-25000" dirty="0" smtClean="0">
                <a:latin typeface="Trebuchet MS" pitchFamily="34" charset="0"/>
                <a:sym typeface="Symbol" pitchFamily="18" charset="2"/>
              </a:rPr>
              <a:t>3</a:t>
            </a:r>
            <a:r>
              <a:rPr lang="tr-TR" altLang="tr-TR" sz="2400" dirty="0" smtClean="0">
                <a:latin typeface="Trebuchet MS" pitchFamily="34" charset="0"/>
                <a:sym typeface="Symbol" pitchFamily="18" charset="2"/>
              </a:rPr>
              <a:t>AlF</a:t>
            </a:r>
            <a:r>
              <a:rPr lang="tr-TR" altLang="tr-TR" sz="2400" baseline="-25000" dirty="0" smtClean="0">
                <a:latin typeface="Trebuchet MS" pitchFamily="34" charset="0"/>
                <a:sym typeface="Symbol" pitchFamily="18" charset="2"/>
              </a:rPr>
              <a:t>6</a:t>
            </a:r>
            <a:r>
              <a:rPr lang="tr-TR" altLang="tr-TR" sz="2400" dirty="0" smtClean="0">
                <a:latin typeface="Trebuchet MS" pitchFamily="34" charset="0"/>
                <a:sym typeface="Symbol" pitchFamily="18" charset="2"/>
              </a:rPr>
              <a:t>, CaF</a:t>
            </a:r>
            <a:r>
              <a:rPr lang="tr-TR" altLang="tr-TR" sz="2400" baseline="-25000" dirty="0" smtClean="0">
                <a:latin typeface="Trebuchet MS" pitchFamily="34" charset="0"/>
                <a:sym typeface="Symbol" pitchFamily="18" charset="2"/>
              </a:rPr>
              <a:t>2</a:t>
            </a:r>
            <a:r>
              <a:rPr lang="tr-TR" altLang="tr-TR" sz="2400" dirty="0" smtClean="0">
                <a:latin typeface="Trebuchet MS" pitchFamily="34" charset="0"/>
                <a:sym typeface="Symbol" pitchFamily="18" charset="2"/>
              </a:rPr>
              <a:t>, Na</a:t>
            </a:r>
            <a:r>
              <a:rPr lang="tr-TR" altLang="tr-TR" sz="2400" baseline="-25000" dirty="0" smtClean="0">
                <a:latin typeface="Trebuchet MS" pitchFamily="34" charset="0"/>
                <a:sym typeface="Symbol" pitchFamily="18" charset="2"/>
              </a:rPr>
              <a:t>2</a:t>
            </a:r>
            <a:r>
              <a:rPr lang="tr-TR" altLang="tr-TR" sz="2400" dirty="0" smtClean="0">
                <a:latin typeface="Trebuchet MS" pitchFamily="34" charset="0"/>
                <a:sym typeface="Symbol" pitchFamily="18" charset="2"/>
              </a:rPr>
              <a:t>SiF</a:t>
            </a:r>
            <a:r>
              <a:rPr lang="tr-TR" altLang="tr-TR" sz="2400" baseline="-25000" dirty="0" smtClean="0">
                <a:latin typeface="Trebuchet MS" pitchFamily="34" charset="0"/>
                <a:sym typeface="Symbol" pitchFamily="18" charset="2"/>
              </a:rPr>
              <a:t>6</a:t>
            </a:r>
          </a:p>
          <a:p>
            <a:pPr eaLnBrk="1" hangingPunct="1">
              <a:spcBef>
                <a:spcPts val="0"/>
              </a:spcBef>
              <a:spcAft>
                <a:spcPts val="600"/>
              </a:spcAft>
              <a:buFont typeface="Monotype Sorts" pitchFamily="2" charset="2"/>
              <a:buNone/>
            </a:pPr>
            <a:r>
              <a:rPr lang="tr-TR" altLang="tr-TR" sz="2400" dirty="0" smtClean="0">
                <a:latin typeface="Trebuchet MS" pitchFamily="34" charset="0"/>
                <a:sym typeface="Symbol" pitchFamily="18" charset="2"/>
              </a:rPr>
              <a:t>					 </a:t>
            </a:r>
          </a:p>
          <a:p>
            <a:pPr eaLnBrk="1" hangingPunct="1">
              <a:spcBef>
                <a:spcPts val="0"/>
              </a:spcBef>
              <a:spcAft>
                <a:spcPts val="600"/>
              </a:spcAft>
              <a:buFont typeface="Monotype Sorts" pitchFamily="2" charset="2"/>
              <a:buNone/>
            </a:pPr>
            <a:r>
              <a:rPr lang="tr-TR" altLang="tr-TR" sz="2400" dirty="0" err="1" smtClean="0">
                <a:latin typeface="Trebuchet MS" pitchFamily="34" charset="0"/>
                <a:sym typeface="Symbol" pitchFamily="18" charset="2"/>
              </a:rPr>
              <a:t>Flaks</a:t>
            </a:r>
            <a:r>
              <a:rPr lang="tr-TR" altLang="tr-TR" sz="2400" dirty="0" smtClean="0">
                <a:latin typeface="Trebuchet MS" pitchFamily="34" charset="0"/>
                <a:sym typeface="Symbol" pitchFamily="18" charset="2"/>
              </a:rPr>
              <a:t> – metal, metal – oksit ara yüzey enerjisini düşürerek</a:t>
            </a:r>
          </a:p>
          <a:p>
            <a:pPr eaLnBrk="1" hangingPunct="1">
              <a:spcBef>
                <a:spcPts val="0"/>
              </a:spcBef>
              <a:spcAft>
                <a:spcPts val="600"/>
              </a:spcAft>
              <a:buFont typeface="Monotype Sorts" pitchFamily="2" charset="2"/>
              <a:buNone/>
            </a:pPr>
            <a:r>
              <a:rPr lang="tr-TR" altLang="tr-TR" sz="2400" dirty="0" smtClean="0">
                <a:latin typeface="Trebuchet MS" pitchFamily="34" charset="0"/>
                <a:sym typeface="Symbol" pitchFamily="18" charset="2"/>
              </a:rPr>
              <a:t>ıslanmanın gerçekleşmesini  oksit taneciklerinin</a:t>
            </a:r>
          </a:p>
          <a:p>
            <a:pPr eaLnBrk="1" hangingPunct="1">
              <a:spcBef>
                <a:spcPts val="0"/>
              </a:spcBef>
              <a:spcAft>
                <a:spcPts val="600"/>
              </a:spcAft>
              <a:buFont typeface="Monotype Sorts" pitchFamily="2" charset="2"/>
              <a:buNone/>
            </a:pPr>
            <a:r>
              <a:rPr lang="tr-TR" altLang="tr-TR" sz="2400" dirty="0" smtClean="0">
                <a:latin typeface="Trebuchet MS" pitchFamily="34" charset="0"/>
                <a:sym typeface="Symbol" pitchFamily="18" charset="2"/>
              </a:rPr>
              <a:t>banyodan; metalik </a:t>
            </a:r>
            <a:r>
              <a:rPr lang="tr-TR" altLang="tr-TR" sz="2400" dirty="0" err="1" smtClean="0">
                <a:latin typeface="Trebuchet MS" pitchFamily="34" charset="0"/>
                <a:sym typeface="Symbol" pitchFamily="18" charset="2"/>
              </a:rPr>
              <a:t>Al’un</a:t>
            </a:r>
            <a:r>
              <a:rPr lang="tr-TR" altLang="tr-TR" sz="2400" dirty="0" smtClean="0">
                <a:latin typeface="Trebuchet MS" pitchFamily="34" charset="0"/>
                <a:sym typeface="Symbol" pitchFamily="18" charset="2"/>
              </a:rPr>
              <a:t> cüruf tabakasından kolayca</a:t>
            </a:r>
          </a:p>
          <a:p>
            <a:pPr eaLnBrk="1" hangingPunct="1">
              <a:spcBef>
                <a:spcPts val="0"/>
              </a:spcBef>
              <a:spcAft>
                <a:spcPts val="600"/>
              </a:spcAft>
              <a:buFont typeface="Monotype Sorts" pitchFamily="2" charset="2"/>
              <a:buNone/>
            </a:pPr>
            <a:r>
              <a:rPr lang="tr-TR" altLang="tr-TR" sz="2400" dirty="0" smtClean="0">
                <a:latin typeface="Trebuchet MS" pitchFamily="34" charset="0"/>
                <a:sym typeface="Symbol" pitchFamily="18" charset="2"/>
              </a:rPr>
              <a:t>ayrılmasını sağlarlar!</a:t>
            </a:r>
          </a:p>
          <a:p>
            <a:pPr eaLnBrk="1" hangingPunct="1">
              <a:spcBef>
                <a:spcPts val="0"/>
              </a:spcBef>
              <a:spcAft>
                <a:spcPts val="600"/>
              </a:spcAft>
              <a:buFont typeface="Monotype Sorts" pitchFamily="2" charset="2"/>
              <a:buNone/>
            </a:pPr>
            <a:r>
              <a:rPr lang="tr-TR" altLang="tr-TR" sz="2400" dirty="0" smtClean="0">
                <a:latin typeface="Trebuchet MS" pitchFamily="34" charset="0"/>
                <a:sym typeface="Symbol" pitchFamily="18" charset="2"/>
              </a:rPr>
              <a:t>	 	</a:t>
            </a:r>
            <a:endParaRPr lang="en-US" altLang="tr-TR" sz="2400" dirty="0" smtClean="0">
              <a:latin typeface="Trebuchet MS" pitchFamily="34" charset="0"/>
              <a:sym typeface="Symbol" pitchFamily="18" charset="2"/>
            </a:endParaRPr>
          </a:p>
        </p:txBody>
      </p:sp>
      <p:sp>
        <p:nvSpPr>
          <p:cNvPr id="6" name="Rectangle 2"/>
          <p:cNvSpPr>
            <a:spLocks noGrp="1" noChangeArrowheads="1"/>
          </p:cNvSpPr>
          <p:nvPr>
            <p:ph type="title"/>
          </p:nvPr>
        </p:nvSpPr>
        <p:spPr bwMode="auto">
          <a:xfrm>
            <a:off x="179512" y="548680"/>
            <a:ext cx="7772400" cy="79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eaLnBrk="1" hangingPunct="1"/>
            <a:r>
              <a:rPr lang="tr-TR" altLang="tr-TR" sz="4400" dirty="0" smtClean="0">
                <a:solidFill>
                  <a:schemeClr val="accent2">
                    <a:lumMod val="50000"/>
                  </a:schemeClr>
                </a:solidFill>
                <a:latin typeface="Trebuchet MS" pitchFamily="34" charset="0"/>
              </a:rPr>
              <a:t>temizleme </a:t>
            </a:r>
            <a:r>
              <a:rPr lang="tr-TR" altLang="tr-TR" sz="4400" dirty="0" err="1" smtClean="0">
                <a:solidFill>
                  <a:schemeClr val="accent2">
                    <a:lumMod val="50000"/>
                  </a:schemeClr>
                </a:solidFill>
                <a:latin typeface="Trebuchet MS" pitchFamily="34" charset="0"/>
              </a:rPr>
              <a:t>flaksları</a:t>
            </a:r>
            <a:endParaRPr lang="en-US" altLang="tr-TR" sz="4400" b="1" dirty="0" smtClean="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60367027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251520" y="1555576"/>
            <a:ext cx="8784976" cy="4681736"/>
          </a:xfrm>
        </p:spPr>
        <p:txBody>
          <a:bodyPr>
            <a:noAutofit/>
          </a:bodyPr>
          <a:lstStyle/>
          <a:p>
            <a:pPr eaLnBrk="1" hangingPunct="1">
              <a:spcBef>
                <a:spcPts val="0"/>
              </a:spcBef>
              <a:buFont typeface="Monotype Sorts" pitchFamily="2" charset="2"/>
              <a:buNone/>
            </a:pPr>
            <a:r>
              <a:rPr lang="tr-TR" altLang="tr-TR" sz="2400" dirty="0" smtClean="0">
                <a:latin typeface="Trebuchet MS" pitchFamily="34" charset="0"/>
                <a:sym typeface="Symbol" pitchFamily="18" charset="2"/>
              </a:rPr>
              <a:t>Çözünürlükleri  olduğundan oksit tanecikleri arasına</a:t>
            </a:r>
          </a:p>
          <a:p>
            <a:pPr eaLnBrk="1" hangingPunct="1">
              <a:spcBef>
                <a:spcPts val="0"/>
              </a:spcBef>
              <a:buFont typeface="Monotype Sorts" pitchFamily="2" charset="2"/>
              <a:buNone/>
            </a:pPr>
            <a:r>
              <a:rPr lang="tr-TR" altLang="tr-TR" sz="2400" dirty="0" smtClean="0">
                <a:latin typeface="Trebuchet MS" pitchFamily="34" charset="0"/>
                <a:sym typeface="Symbol" pitchFamily="18" charset="2"/>
              </a:rPr>
              <a:t>sızarak oksit-metal arasında fiziksel ayrıştırma da sağlarlar!</a:t>
            </a:r>
          </a:p>
          <a:p>
            <a:pPr eaLnBrk="1" hangingPunct="1">
              <a:spcBef>
                <a:spcPts val="1200"/>
              </a:spcBef>
              <a:buFont typeface="Monotype Sorts" pitchFamily="2" charset="2"/>
              <a:buNone/>
            </a:pPr>
            <a:r>
              <a:rPr lang="tr-TR" altLang="tr-TR" sz="2400" dirty="0" smtClean="0">
                <a:latin typeface="Trebuchet MS" pitchFamily="34" charset="0"/>
                <a:sym typeface="Symbol" pitchFamily="18" charset="2"/>
              </a:rPr>
              <a:t>Yüzeyi oksitle kaplı metal damlacıklarında oksit sıyırıcı!</a:t>
            </a:r>
          </a:p>
          <a:p>
            <a:pPr eaLnBrk="1" hangingPunct="1">
              <a:spcBef>
                <a:spcPts val="0"/>
              </a:spcBef>
              <a:buFont typeface="Monotype Sorts" pitchFamily="2" charset="2"/>
              <a:buNone/>
            </a:pPr>
            <a:endParaRPr lang="tr-TR" altLang="tr-TR" sz="2400" dirty="0" smtClean="0">
              <a:latin typeface="Trebuchet MS" pitchFamily="34" charset="0"/>
              <a:sym typeface="Symbol" pitchFamily="18" charset="2"/>
            </a:endParaRPr>
          </a:p>
          <a:p>
            <a:pPr eaLnBrk="1" hangingPunct="1">
              <a:spcBef>
                <a:spcPts val="0"/>
              </a:spcBef>
              <a:buFont typeface="Monotype Sorts" pitchFamily="2" charset="2"/>
              <a:buNone/>
            </a:pPr>
            <a:r>
              <a:rPr lang="tr-TR" altLang="tr-TR" sz="2400" dirty="0" smtClean="0">
                <a:latin typeface="Trebuchet MS" pitchFamily="34" charset="0"/>
                <a:sym typeface="Symbol" pitchFamily="18" charset="2"/>
              </a:rPr>
              <a:t>Miktar   </a:t>
            </a:r>
            <a:r>
              <a:rPr lang="tr-TR" altLang="tr-TR" sz="2400" dirty="0" err="1" smtClean="0">
                <a:latin typeface="Trebuchet MS" pitchFamily="34" charset="0"/>
                <a:sym typeface="Symbol" pitchFamily="18" charset="2"/>
              </a:rPr>
              <a:t>Terg</a:t>
            </a:r>
            <a:r>
              <a:rPr lang="tr-TR" altLang="tr-TR" sz="2400" dirty="0" smtClean="0">
                <a:latin typeface="Trebuchet MS" pitchFamily="34" charset="0"/>
                <a:sym typeface="Symbol" pitchFamily="18" charset="2"/>
              </a:rPr>
              <a:t>(</a:t>
            </a:r>
            <a:r>
              <a:rPr lang="tr-TR" altLang="tr-TR" sz="2400" dirty="0" err="1" smtClean="0">
                <a:latin typeface="Trebuchet MS" pitchFamily="34" charset="0"/>
                <a:sym typeface="Symbol" pitchFamily="18" charset="2"/>
              </a:rPr>
              <a:t>florür</a:t>
            </a:r>
            <a:r>
              <a:rPr lang="tr-TR" altLang="tr-TR" sz="2400" dirty="0" smtClean="0">
                <a:latin typeface="Trebuchet MS" pitchFamily="34" charset="0"/>
                <a:sym typeface="Symbol" pitchFamily="18" charset="2"/>
              </a:rPr>
              <a:t>)  olduğundan  </a:t>
            </a:r>
            <a:r>
              <a:rPr lang="tr-TR" altLang="tr-TR" sz="2400" dirty="0" err="1" smtClean="0">
                <a:latin typeface="Trebuchet MS" pitchFamily="34" charset="0"/>
                <a:sym typeface="Symbol" pitchFamily="18" charset="2"/>
              </a:rPr>
              <a:t>flaks</a:t>
            </a:r>
            <a:r>
              <a:rPr lang="tr-TR" altLang="tr-TR" sz="2400" dirty="0" smtClean="0">
                <a:latin typeface="Trebuchet MS" pitchFamily="34" charset="0"/>
                <a:sym typeface="Symbol" pitchFamily="18" charset="2"/>
              </a:rPr>
              <a:t> akışkanlığı  </a:t>
            </a:r>
          </a:p>
          <a:p>
            <a:pPr eaLnBrk="1" hangingPunct="1">
              <a:spcBef>
                <a:spcPts val="0"/>
              </a:spcBef>
              <a:buFont typeface="Monotype Sorts" pitchFamily="2" charset="2"/>
              <a:buNone/>
            </a:pPr>
            <a:r>
              <a:rPr lang="tr-TR" altLang="tr-TR" sz="2400" dirty="0" smtClean="0">
                <a:latin typeface="Trebuchet MS" pitchFamily="34" charset="0"/>
                <a:sym typeface="Symbol" pitchFamily="18" charset="2"/>
              </a:rPr>
              <a:t>						        metal kaybı 	</a:t>
            </a:r>
          </a:p>
          <a:p>
            <a:pPr eaLnBrk="1" hangingPunct="1">
              <a:spcBef>
                <a:spcPts val="0"/>
              </a:spcBef>
              <a:buFont typeface="Monotype Sorts" pitchFamily="2" charset="2"/>
              <a:buNone/>
            </a:pPr>
            <a:endParaRPr lang="tr-TR" altLang="tr-TR" sz="2400" dirty="0" smtClean="0">
              <a:latin typeface="Trebuchet MS" pitchFamily="34" charset="0"/>
              <a:sym typeface="Symbol" pitchFamily="18" charset="2"/>
            </a:endParaRPr>
          </a:p>
          <a:p>
            <a:pPr eaLnBrk="1" hangingPunct="1">
              <a:spcBef>
                <a:spcPts val="0"/>
              </a:spcBef>
              <a:buFont typeface="Monotype Sorts" pitchFamily="2" charset="2"/>
              <a:buNone/>
            </a:pPr>
            <a:r>
              <a:rPr lang="tr-TR" altLang="tr-TR" sz="2400" dirty="0" err="1" smtClean="0">
                <a:latin typeface="Trebuchet MS" pitchFamily="34" charset="0"/>
                <a:sym typeface="Symbol" pitchFamily="18" charset="2"/>
              </a:rPr>
              <a:t>Florürlü</a:t>
            </a:r>
            <a:r>
              <a:rPr lang="tr-TR" altLang="tr-TR" sz="2400" dirty="0" smtClean="0">
                <a:latin typeface="Trebuchet MS" pitchFamily="34" charset="0"/>
                <a:sym typeface="Symbol" pitchFamily="18" charset="2"/>
              </a:rPr>
              <a:t> bileşikler arasında en etkili fakat en pahalı : </a:t>
            </a:r>
            <a:r>
              <a:rPr lang="tr-TR" altLang="tr-TR" sz="2400" b="1" dirty="0" smtClean="0">
                <a:solidFill>
                  <a:srgbClr val="FF0000"/>
                </a:solidFill>
                <a:latin typeface="Trebuchet MS" pitchFamily="34" charset="0"/>
                <a:sym typeface="Symbol" pitchFamily="18" charset="2"/>
              </a:rPr>
              <a:t>Na</a:t>
            </a:r>
            <a:r>
              <a:rPr lang="tr-TR" altLang="tr-TR" sz="2400" b="1" baseline="-25000" dirty="0" smtClean="0">
                <a:solidFill>
                  <a:srgbClr val="FF0000"/>
                </a:solidFill>
                <a:latin typeface="Trebuchet MS" pitchFamily="34" charset="0"/>
                <a:sym typeface="Symbol" pitchFamily="18" charset="2"/>
              </a:rPr>
              <a:t>3</a:t>
            </a:r>
            <a:r>
              <a:rPr lang="tr-TR" altLang="tr-TR" sz="2400" b="1" dirty="0" smtClean="0">
                <a:solidFill>
                  <a:srgbClr val="FF0000"/>
                </a:solidFill>
                <a:latin typeface="Trebuchet MS" pitchFamily="34" charset="0"/>
                <a:sym typeface="Symbol" pitchFamily="18" charset="2"/>
              </a:rPr>
              <a:t>AlF</a:t>
            </a:r>
            <a:r>
              <a:rPr lang="tr-TR" altLang="tr-TR" sz="2400" b="1" baseline="-25000" dirty="0" smtClean="0">
                <a:solidFill>
                  <a:srgbClr val="FF0000"/>
                </a:solidFill>
                <a:latin typeface="Trebuchet MS" pitchFamily="34" charset="0"/>
                <a:sym typeface="Symbol" pitchFamily="18" charset="2"/>
              </a:rPr>
              <a:t>6</a:t>
            </a:r>
            <a:endParaRPr lang="tr-TR" altLang="tr-TR" sz="2400" b="1" dirty="0" smtClean="0">
              <a:solidFill>
                <a:srgbClr val="FF0000"/>
              </a:solidFill>
              <a:latin typeface="Trebuchet MS" pitchFamily="34" charset="0"/>
              <a:sym typeface="Symbol" pitchFamily="18" charset="2"/>
            </a:endParaRPr>
          </a:p>
          <a:p>
            <a:pPr eaLnBrk="1" hangingPunct="1">
              <a:spcBef>
                <a:spcPts val="0"/>
              </a:spcBef>
              <a:buFont typeface="Monotype Sorts" pitchFamily="2" charset="2"/>
              <a:buNone/>
            </a:pPr>
            <a:endParaRPr lang="tr-TR" altLang="tr-TR" sz="2400" dirty="0" smtClean="0">
              <a:latin typeface="Trebuchet MS" pitchFamily="34" charset="0"/>
              <a:sym typeface="Symbol" pitchFamily="18" charset="2"/>
            </a:endParaRPr>
          </a:p>
          <a:p>
            <a:pPr eaLnBrk="1" hangingPunct="1">
              <a:spcBef>
                <a:spcPts val="0"/>
              </a:spcBef>
              <a:buFont typeface="Monotype Sorts" pitchFamily="2" charset="2"/>
              <a:buNone/>
            </a:pPr>
            <a:r>
              <a:rPr lang="tr-TR" altLang="tr-TR" sz="2400" dirty="0" smtClean="0">
                <a:latin typeface="Trebuchet MS" pitchFamily="34" charset="0"/>
                <a:sym typeface="Symbol" pitchFamily="18" charset="2"/>
              </a:rPr>
              <a:t>Uygulama: 	Banyo içine karıştırma!</a:t>
            </a:r>
          </a:p>
          <a:p>
            <a:pPr eaLnBrk="1" hangingPunct="1">
              <a:spcBef>
                <a:spcPts val="0"/>
              </a:spcBef>
              <a:buFont typeface="Monotype Sorts" pitchFamily="2" charset="2"/>
              <a:buNone/>
            </a:pPr>
            <a:r>
              <a:rPr lang="tr-TR" altLang="tr-TR" sz="2400" dirty="0" smtClean="0">
                <a:latin typeface="Trebuchet MS" pitchFamily="34" charset="0"/>
                <a:sym typeface="Symbol" pitchFamily="18" charset="2"/>
              </a:rPr>
              <a:t>		          Bekleme (5-10 </a:t>
            </a:r>
            <a:r>
              <a:rPr lang="tr-TR" altLang="tr-TR" sz="2400" dirty="0" err="1" smtClean="0">
                <a:latin typeface="Trebuchet MS" pitchFamily="34" charset="0"/>
                <a:sym typeface="Symbol" pitchFamily="18" charset="2"/>
              </a:rPr>
              <a:t>dk</a:t>
            </a:r>
            <a:r>
              <a:rPr lang="tr-TR" altLang="tr-TR" sz="2400" dirty="0" smtClean="0">
                <a:latin typeface="Trebuchet MS" pitchFamily="34" charset="0"/>
                <a:sym typeface="Symbol" pitchFamily="18" charset="2"/>
              </a:rPr>
              <a:t>) – oksitler yüzeye çıkar</a:t>
            </a:r>
          </a:p>
          <a:p>
            <a:pPr eaLnBrk="1" hangingPunct="1">
              <a:spcBef>
                <a:spcPts val="0"/>
              </a:spcBef>
              <a:buFont typeface="Monotype Sorts" pitchFamily="2" charset="2"/>
              <a:buNone/>
            </a:pPr>
            <a:r>
              <a:rPr lang="tr-TR" altLang="tr-TR" sz="2400" dirty="0" smtClean="0">
                <a:latin typeface="Trebuchet MS" pitchFamily="34" charset="0"/>
                <a:sym typeface="Symbol" pitchFamily="18" charset="2"/>
              </a:rPr>
              <a:t>		          Cüruf çekme</a:t>
            </a:r>
            <a:endParaRPr lang="en-US" altLang="tr-TR" sz="2400" dirty="0" smtClean="0">
              <a:latin typeface="Trebuchet MS" pitchFamily="34" charset="0"/>
              <a:sym typeface="Symbol" pitchFamily="18" charset="2"/>
            </a:endParaRPr>
          </a:p>
        </p:txBody>
      </p:sp>
      <p:sp>
        <p:nvSpPr>
          <p:cNvPr id="6" name="Rectangle 2"/>
          <p:cNvSpPr>
            <a:spLocks noGrp="1" noChangeArrowheads="1"/>
          </p:cNvSpPr>
          <p:nvPr>
            <p:ph type="title"/>
          </p:nvPr>
        </p:nvSpPr>
        <p:spPr bwMode="auto">
          <a:xfrm>
            <a:off x="179512" y="548680"/>
            <a:ext cx="7772400" cy="79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eaLnBrk="1" hangingPunct="1"/>
            <a:r>
              <a:rPr lang="tr-TR" altLang="tr-TR" sz="4400" dirty="0" smtClean="0">
                <a:solidFill>
                  <a:schemeClr val="accent2">
                    <a:lumMod val="50000"/>
                  </a:schemeClr>
                </a:solidFill>
                <a:latin typeface="Trebuchet MS" pitchFamily="34" charset="0"/>
              </a:rPr>
              <a:t>temizleme </a:t>
            </a:r>
            <a:r>
              <a:rPr lang="tr-TR" altLang="tr-TR" sz="4400" dirty="0" err="1" smtClean="0">
                <a:solidFill>
                  <a:schemeClr val="accent2">
                    <a:lumMod val="50000"/>
                  </a:schemeClr>
                </a:solidFill>
                <a:latin typeface="Trebuchet MS" pitchFamily="34" charset="0"/>
              </a:rPr>
              <a:t>flaksları</a:t>
            </a:r>
            <a:endParaRPr lang="en-US" altLang="tr-TR" sz="4400" b="1" dirty="0" smtClean="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09514624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323528" y="1435224"/>
            <a:ext cx="8367464" cy="4946104"/>
          </a:xfrm>
        </p:spPr>
        <p:txBody>
          <a:bodyPr>
            <a:noAutofit/>
          </a:bodyPr>
          <a:lstStyle/>
          <a:p>
            <a:pPr eaLnBrk="1" hangingPunct="1">
              <a:lnSpc>
                <a:spcPct val="90000"/>
              </a:lnSpc>
              <a:buFont typeface="Monotype Sorts" pitchFamily="2" charset="2"/>
              <a:buNone/>
            </a:pPr>
            <a:r>
              <a:rPr lang="tr-TR" altLang="tr-TR" sz="2400" dirty="0" smtClean="0">
                <a:latin typeface="Trebuchet MS" pitchFamily="34" charset="0"/>
                <a:sym typeface="Symbol" pitchFamily="18" charset="2"/>
              </a:rPr>
              <a:t>Banyo duvarlarını temizlemek için</a:t>
            </a:r>
          </a:p>
          <a:p>
            <a:pPr eaLnBrk="1" hangingPunct="1">
              <a:lnSpc>
                <a:spcPct val="90000"/>
              </a:lnSpc>
              <a:buFont typeface="Monotype Sorts" pitchFamily="2" charset="2"/>
              <a:buNone/>
            </a:pPr>
            <a:r>
              <a:rPr lang="tr-TR" altLang="tr-TR" sz="2400" dirty="0" smtClean="0">
                <a:latin typeface="Trebuchet MS" pitchFamily="34" charset="0"/>
                <a:sym typeface="Symbol" pitchFamily="18" charset="2"/>
              </a:rPr>
              <a:t>(Fırın iç duvarlarında zamanla biriken oksitler, zaman</a:t>
            </a:r>
          </a:p>
          <a:p>
            <a:pPr eaLnBrk="1" hangingPunct="1">
              <a:lnSpc>
                <a:spcPct val="90000"/>
              </a:lnSpc>
              <a:buFont typeface="Monotype Sorts" pitchFamily="2" charset="2"/>
              <a:buNone/>
            </a:pPr>
            <a:r>
              <a:rPr lang="tr-TR" altLang="tr-TR" sz="2400" dirty="0" smtClean="0">
                <a:latin typeface="Trebuchet MS" pitchFamily="34" charset="0"/>
                <a:sym typeface="Symbol" pitchFamily="18" charset="2"/>
              </a:rPr>
              <a:t>içinde oksit oranı da arttığından sert korundum fazına</a:t>
            </a:r>
          </a:p>
          <a:p>
            <a:pPr eaLnBrk="1" hangingPunct="1">
              <a:lnSpc>
                <a:spcPct val="90000"/>
              </a:lnSpc>
              <a:buFont typeface="Monotype Sorts" pitchFamily="2" charset="2"/>
              <a:buNone/>
            </a:pPr>
            <a:r>
              <a:rPr lang="tr-TR" altLang="tr-TR" sz="2400" dirty="0" smtClean="0">
                <a:latin typeface="Trebuchet MS" pitchFamily="34" charset="0"/>
                <a:sym typeface="Symbol" pitchFamily="18" charset="2"/>
              </a:rPr>
              <a:t>dönüşürler!)</a:t>
            </a:r>
          </a:p>
          <a:p>
            <a:pPr eaLnBrk="1" hangingPunct="1">
              <a:lnSpc>
                <a:spcPct val="90000"/>
              </a:lnSpc>
              <a:buFont typeface="Monotype Sorts" pitchFamily="2" charset="2"/>
              <a:buNone/>
            </a:pPr>
            <a:endParaRPr lang="tr-TR" altLang="tr-TR" sz="2400" dirty="0" smtClean="0">
              <a:latin typeface="Trebuchet MS" pitchFamily="34" charset="0"/>
              <a:sym typeface="Symbol" pitchFamily="18" charset="2"/>
            </a:endParaRPr>
          </a:p>
          <a:p>
            <a:pPr eaLnBrk="1" hangingPunct="1">
              <a:lnSpc>
                <a:spcPct val="90000"/>
              </a:lnSpc>
              <a:buFont typeface="Monotype Sorts" pitchFamily="2" charset="2"/>
              <a:buNone/>
            </a:pPr>
            <a:r>
              <a:rPr lang="tr-TR" altLang="tr-TR" sz="2400" dirty="0" smtClean="0">
                <a:latin typeface="Trebuchet MS" pitchFamily="34" charset="0"/>
                <a:sym typeface="Symbol" pitchFamily="18" charset="2"/>
              </a:rPr>
              <a:t>Temizleme işlemi planlı ve düzenli yapılmadıkça,</a:t>
            </a:r>
          </a:p>
          <a:p>
            <a:pPr eaLnBrk="1" hangingPunct="1">
              <a:lnSpc>
                <a:spcPct val="90000"/>
              </a:lnSpc>
              <a:buFont typeface="Monotype Sorts" pitchFamily="2" charset="2"/>
              <a:buNone/>
            </a:pPr>
            <a:r>
              <a:rPr lang="tr-TR" altLang="tr-TR" sz="2400" dirty="0" smtClean="0">
                <a:latin typeface="Trebuchet MS" pitchFamily="34" charset="0"/>
                <a:sym typeface="Symbol" pitchFamily="18" charset="2"/>
              </a:rPr>
              <a:t>	metal kalitesi olumsuz etkilenir!</a:t>
            </a:r>
          </a:p>
          <a:p>
            <a:pPr eaLnBrk="1" hangingPunct="1">
              <a:lnSpc>
                <a:spcPct val="90000"/>
              </a:lnSpc>
              <a:buFont typeface="Monotype Sorts" pitchFamily="2" charset="2"/>
              <a:buNone/>
            </a:pPr>
            <a:r>
              <a:rPr lang="tr-TR" altLang="tr-TR" sz="2400" dirty="0" smtClean="0">
                <a:latin typeface="Trebuchet MS" pitchFamily="34" charset="0"/>
                <a:sym typeface="Symbol" pitchFamily="18" charset="2"/>
              </a:rPr>
              <a:t>	fırın duvarları ancak kırıcılarla temizlenebilir! (hasar, vs.)</a:t>
            </a:r>
          </a:p>
          <a:p>
            <a:pPr eaLnBrk="1" hangingPunct="1">
              <a:lnSpc>
                <a:spcPct val="90000"/>
              </a:lnSpc>
              <a:buFont typeface="Monotype Sorts" pitchFamily="2" charset="2"/>
              <a:buNone/>
            </a:pPr>
            <a:endParaRPr lang="tr-TR" altLang="tr-TR" sz="2400" dirty="0" smtClean="0">
              <a:latin typeface="Trebuchet MS" pitchFamily="34" charset="0"/>
              <a:sym typeface="Symbol" pitchFamily="18" charset="2"/>
            </a:endParaRPr>
          </a:p>
          <a:p>
            <a:pPr eaLnBrk="1" hangingPunct="1">
              <a:lnSpc>
                <a:spcPct val="90000"/>
              </a:lnSpc>
              <a:buFont typeface="Monotype Sorts" pitchFamily="2" charset="2"/>
              <a:buNone/>
            </a:pPr>
            <a:r>
              <a:rPr lang="tr-TR" altLang="tr-TR" sz="2400" dirty="0" err="1" smtClean="0">
                <a:latin typeface="Trebuchet MS" pitchFamily="34" charset="0"/>
                <a:sym typeface="Symbol" pitchFamily="18" charset="2"/>
              </a:rPr>
              <a:t>NaCl</a:t>
            </a:r>
            <a:r>
              <a:rPr lang="tr-TR" altLang="tr-TR" sz="2400" dirty="0" smtClean="0">
                <a:latin typeface="Trebuchet MS" pitchFamily="34" charset="0"/>
                <a:sym typeface="Symbol" pitchFamily="18" charset="2"/>
              </a:rPr>
              <a:t> + </a:t>
            </a:r>
            <a:r>
              <a:rPr lang="tr-TR" altLang="tr-TR" sz="2400" dirty="0" err="1" smtClean="0">
                <a:latin typeface="Trebuchet MS" pitchFamily="34" charset="0"/>
                <a:sym typeface="Symbol" pitchFamily="18" charset="2"/>
              </a:rPr>
              <a:t>KCl</a:t>
            </a:r>
            <a:r>
              <a:rPr lang="tr-TR" altLang="tr-TR" sz="2400" dirty="0" smtClean="0">
                <a:latin typeface="Trebuchet MS" pitchFamily="34" charset="0"/>
                <a:sym typeface="Symbol" pitchFamily="18" charset="2"/>
              </a:rPr>
              <a:t> 			: Taşıyıcı </a:t>
            </a:r>
          </a:p>
          <a:p>
            <a:pPr eaLnBrk="1" hangingPunct="1">
              <a:lnSpc>
                <a:spcPct val="90000"/>
              </a:lnSpc>
              <a:buFont typeface="Monotype Sorts" pitchFamily="2" charset="2"/>
              <a:buNone/>
            </a:pPr>
            <a:r>
              <a:rPr lang="tr-TR" altLang="tr-TR" sz="2400" dirty="0" smtClean="0">
                <a:latin typeface="Trebuchet MS" pitchFamily="34" charset="0"/>
                <a:sym typeface="Symbol" pitchFamily="18" charset="2"/>
              </a:rPr>
              <a:t>Oksijen taşıyıcı </a:t>
            </a:r>
          </a:p>
          <a:p>
            <a:pPr eaLnBrk="1" hangingPunct="1">
              <a:lnSpc>
                <a:spcPct val="90000"/>
              </a:lnSpc>
              <a:buFont typeface="Monotype Sorts" pitchFamily="2" charset="2"/>
              <a:buNone/>
            </a:pPr>
            <a:r>
              <a:rPr lang="tr-TR" altLang="tr-TR" sz="2400" dirty="0" smtClean="0">
                <a:latin typeface="Trebuchet MS" pitchFamily="34" charset="0"/>
                <a:sym typeface="Symbol" pitchFamily="18" charset="2"/>
              </a:rPr>
              <a:t>ekzotermik bileşikler</a:t>
            </a:r>
            <a:r>
              <a:rPr lang="tr-TR" altLang="tr-TR" sz="2400" baseline="-25000" dirty="0" smtClean="0">
                <a:latin typeface="Trebuchet MS" pitchFamily="34" charset="0"/>
                <a:sym typeface="Symbol" pitchFamily="18" charset="2"/>
              </a:rPr>
              <a:t>      	</a:t>
            </a:r>
            <a:r>
              <a:rPr lang="tr-TR" altLang="tr-TR" sz="2400" dirty="0" smtClean="0">
                <a:latin typeface="Trebuchet MS" pitchFamily="34" charset="0"/>
                <a:sym typeface="Symbol" pitchFamily="18" charset="2"/>
              </a:rPr>
              <a:t>: KNO</a:t>
            </a:r>
            <a:r>
              <a:rPr lang="tr-TR" altLang="tr-TR" sz="2400" baseline="-25000" dirty="0" smtClean="0">
                <a:latin typeface="Trebuchet MS" pitchFamily="34" charset="0"/>
                <a:sym typeface="Symbol" pitchFamily="18" charset="2"/>
              </a:rPr>
              <a:t>3</a:t>
            </a:r>
            <a:r>
              <a:rPr lang="tr-TR" altLang="tr-TR" sz="2400" dirty="0" smtClean="0">
                <a:latin typeface="Trebuchet MS" pitchFamily="34" charset="0"/>
                <a:sym typeface="Symbol" pitchFamily="18" charset="2"/>
              </a:rPr>
              <a:t>,</a:t>
            </a:r>
            <a:r>
              <a:rPr lang="tr-TR" altLang="tr-TR" sz="2400" baseline="-25000" dirty="0" smtClean="0">
                <a:latin typeface="Trebuchet MS" pitchFamily="34" charset="0"/>
                <a:sym typeface="Symbol" pitchFamily="18" charset="2"/>
              </a:rPr>
              <a:t> </a:t>
            </a:r>
            <a:r>
              <a:rPr lang="tr-TR" altLang="tr-TR" sz="2400" dirty="0" smtClean="0">
                <a:latin typeface="Trebuchet MS" pitchFamily="34" charset="0"/>
                <a:sym typeface="Symbol" pitchFamily="18" charset="2"/>
              </a:rPr>
              <a:t>Alkali karbonatlar </a:t>
            </a:r>
          </a:p>
          <a:p>
            <a:pPr eaLnBrk="1" hangingPunct="1">
              <a:lnSpc>
                <a:spcPct val="90000"/>
              </a:lnSpc>
              <a:buFont typeface="Monotype Sorts" pitchFamily="2" charset="2"/>
              <a:buNone/>
            </a:pPr>
            <a:endParaRPr lang="en-US" altLang="tr-TR" sz="2400" dirty="0" smtClean="0">
              <a:latin typeface="Trebuchet MS" pitchFamily="34" charset="0"/>
              <a:sym typeface="Symbol" pitchFamily="18" charset="2"/>
            </a:endParaRPr>
          </a:p>
        </p:txBody>
      </p:sp>
      <p:sp>
        <p:nvSpPr>
          <p:cNvPr id="6" name="Rectangle 2"/>
          <p:cNvSpPr>
            <a:spLocks noGrp="1" noChangeArrowheads="1"/>
          </p:cNvSpPr>
          <p:nvPr>
            <p:ph type="title"/>
          </p:nvPr>
        </p:nvSpPr>
        <p:spPr bwMode="auto">
          <a:xfrm>
            <a:off x="327992" y="548680"/>
            <a:ext cx="7772400" cy="79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eaLnBrk="1" hangingPunct="1"/>
            <a:r>
              <a:rPr lang="tr-TR" altLang="tr-TR" sz="4400" dirty="0" smtClean="0">
                <a:solidFill>
                  <a:schemeClr val="accent2">
                    <a:lumMod val="50000"/>
                  </a:schemeClr>
                </a:solidFill>
                <a:latin typeface="Trebuchet MS" pitchFamily="34" charset="0"/>
              </a:rPr>
              <a:t>Duvar temizleme </a:t>
            </a:r>
            <a:r>
              <a:rPr lang="tr-TR" altLang="tr-TR" sz="4400" dirty="0" err="1" smtClean="0">
                <a:solidFill>
                  <a:schemeClr val="accent2">
                    <a:lumMod val="50000"/>
                  </a:schemeClr>
                </a:solidFill>
                <a:latin typeface="Trebuchet MS" pitchFamily="34" charset="0"/>
              </a:rPr>
              <a:t>flaksları</a:t>
            </a:r>
            <a:endParaRPr lang="en-US" altLang="tr-TR" sz="4400" b="1" dirty="0" smtClean="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69274262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323528" y="1579240"/>
            <a:ext cx="8568952" cy="4298032"/>
          </a:xfrm>
        </p:spPr>
        <p:txBody>
          <a:bodyPr>
            <a:noAutofit/>
          </a:bodyPr>
          <a:lstStyle/>
          <a:p>
            <a:pPr eaLnBrk="1" hangingPunct="1">
              <a:lnSpc>
                <a:spcPct val="90000"/>
              </a:lnSpc>
              <a:buFont typeface="Monotype Sorts" pitchFamily="2" charset="2"/>
              <a:buNone/>
            </a:pPr>
            <a:r>
              <a:rPr lang="tr-TR" altLang="tr-TR" sz="2800" dirty="0" smtClean="0">
                <a:latin typeface="Trebuchet MS" pitchFamily="34" charset="0"/>
                <a:sym typeface="Symbol" pitchFamily="18" charset="2"/>
              </a:rPr>
              <a:t>Uygulama / haftada bir  : 	</a:t>
            </a:r>
          </a:p>
          <a:p>
            <a:pPr eaLnBrk="1" hangingPunct="1">
              <a:lnSpc>
                <a:spcPct val="90000"/>
              </a:lnSpc>
              <a:buFont typeface="Monotype Sorts" pitchFamily="2" charset="2"/>
              <a:buNone/>
            </a:pPr>
            <a:r>
              <a:rPr lang="tr-TR" altLang="tr-TR" sz="2800" dirty="0" smtClean="0">
                <a:latin typeface="Trebuchet MS" pitchFamily="34" charset="0"/>
                <a:sym typeface="Symbol" pitchFamily="18" charset="2"/>
              </a:rPr>
              <a:t>	Banyo seviyesi en aza düşürülür!</a:t>
            </a:r>
          </a:p>
          <a:p>
            <a:pPr eaLnBrk="1" hangingPunct="1">
              <a:lnSpc>
                <a:spcPct val="90000"/>
              </a:lnSpc>
              <a:buFont typeface="Monotype Sorts" pitchFamily="2" charset="2"/>
              <a:buNone/>
            </a:pPr>
            <a:r>
              <a:rPr lang="tr-TR" altLang="tr-TR" sz="2800" dirty="0" smtClean="0">
                <a:latin typeface="Trebuchet MS" pitchFamily="34" charset="0"/>
                <a:sym typeface="Symbol" pitchFamily="18" charset="2"/>
              </a:rPr>
              <a:t>	</a:t>
            </a:r>
            <a:r>
              <a:rPr lang="tr-TR" altLang="tr-TR" sz="2800" dirty="0" err="1" smtClean="0">
                <a:latin typeface="Trebuchet MS" pitchFamily="34" charset="0"/>
                <a:sym typeface="Symbol" pitchFamily="18" charset="2"/>
              </a:rPr>
              <a:t>flaks</a:t>
            </a:r>
            <a:r>
              <a:rPr lang="tr-TR" altLang="tr-TR" sz="2800" dirty="0" smtClean="0">
                <a:latin typeface="Trebuchet MS" pitchFamily="34" charset="0"/>
                <a:sym typeface="Symbol" pitchFamily="18" charset="2"/>
              </a:rPr>
              <a:t> fırın duvarlarına püskürtme ile uygulanır!</a:t>
            </a:r>
          </a:p>
          <a:p>
            <a:pPr eaLnBrk="1" hangingPunct="1">
              <a:lnSpc>
                <a:spcPct val="90000"/>
              </a:lnSpc>
              <a:buFont typeface="Monotype Sorts" pitchFamily="2" charset="2"/>
              <a:buNone/>
            </a:pPr>
            <a:r>
              <a:rPr lang="tr-TR" altLang="tr-TR" sz="2800" dirty="0" smtClean="0">
                <a:latin typeface="Trebuchet MS" pitchFamily="34" charset="0"/>
                <a:sym typeface="Symbol" pitchFamily="18" charset="2"/>
              </a:rPr>
              <a:t>	fırın kapakları kapatılır!</a:t>
            </a:r>
          </a:p>
          <a:p>
            <a:pPr eaLnBrk="1" hangingPunct="1">
              <a:lnSpc>
                <a:spcPct val="90000"/>
              </a:lnSpc>
              <a:buFont typeface="Monotype Sorts" pitchFamily="2" charset="2"/>
              <a:buNone/>
            </a:pPr>
            <a:r>
              <a:rPr lang="tr-TR" altLang="tr-TR" sz="2800" dirty="0" smtClean="0">
                <a:latin typeface="Trebuchet MS" pitchFamily="34" charset="0"/>
                <a:sym typeface="Symbol" pitchFamily="18" charset="2"/>
              </a:rPr>
              <a:t>	brülörler 10-15 </a:t>
            </a:r>
            <a:r>
              <a:rPr lang="tr-TR" altLang="tr-TR" sz="2800" dirty="0" err="1" smtClean="0">
                <a:latin typeface="Trebuchet MS" pitchFamily="34" charset="0"/>
                <a:sym typeface="Symbol" pitchFamily="18" charset="2"/>
              </a:rPr>
              <a:t>dk</a:t>
            </a:r>
            <a:r>
              <a:rPr lang="tr-TR" altLang="tr-TR" sz="2800" dirty="0" smtClean="0">
                <a:latin typeface="Trebuchet MS" pitchFamily="34" charset="0"/>
                <a:sym typeface="Symbol" pitchFamily="18" charset="2"/>
              </a:rPr>
              <a:t> sonuna kadar açılır!</a:t>
            </a:r>
          </a:p>
          <a:p>
            <a:pPr eaLnBrk="1" hangingPunct="1">
              <a:lnSpc>
                <a:spcPct val="90000"/>
              </a:lnSpc>
              <a:buFont typeface="Monotype Sorts" pitchFamily="2" charset="2"/>
              <a:buNone/>
            </a:pPr>
            <a:r>
              <a:rPr lang="tr-TR" altLang="tr-TR" sz="2800" dirty="0" smtClean="0">
                <a:latin typeface="Trebuchet MS" pitchFamily="34" charset="0"/>
                <a:sym typeface="Symbol" pitchFamily="18" charset="2"/>
              </a:rPr>
              <a:t>	(Sert tabakanın yumuşaması için duvarlar en sıcak durumda iken uygulanır!)</a:t>
            </a:r>
          </a:p>
          <a:p>
            <a:pPr eaLnBrk="1" hangingPunct="1">
              <a:lnSpc>
                <a:spcPct val="90000"/>
              </a:lnSpc>
              <a:buFont typeface="Monotype Sorts" pitchFamily="2" charset="2"/>
              <a:buNone/>
            </a:pPr>
            <a:r>
              <a:rPr lang="tr-TR" altLang="tr-TR" sz="2800" dirty="0" smtClean="0">
                <a:latin typeface="Trebuchet MS" pitchFamily="34" charset="0"/>
                <a:sym typeface="Symbol" pitchFamily="18" charset="2"/>
              </a:rPr>
              <a:t>	duvarlardan yumuşayan oksit tabakası kazınır!</a:t>
            </a:r>
          </a:p>
          <a:p>
            <a:pPr eaLnBrk="1" hangingPunct="1">
              <a:lnSpc>
                <a:spcPct val="90000"/>
              </a:lnSpc>
              <a:buFont typeface="Monotype Sorts" pitchFamily="2" charset="2"/>
              <a:buNone/>
            </a:pPr>
            <a:r>
              <a:rPr lang="tr-TR" altLang="tr-TR" sz="2800" dirty="0" smtClean="0">
                <a:latin typeface="Trebuchet MS" pitchFamily="34" charset="0"/>
                <a:sym typeface="Symbol" pitchFamily="18" charset="2"/>
              </a:rPr>
              <a:t>	cüruf çekilir!</a:t>
            </a:r>
            <a:endParaRPr lang="en-US" altLang="tr-TR" sz="2800" dirty="0" smtClean="0">
              <a:latin typeface="Trebuchet MS" pitchFamily="34" charset="0"/>
              <a:sym typeface="Symbol" pitchFamily="18" charset="2"/>
            </a:endParaRPr>
          </a:p>
          <a:p>
            <a:pPr eaLnBrk="1" hangingPunct="1">
              <a:lnSpc>
                <a:spcPct val="90000"/>
              </a:lnSpc>
              <a:buFont typeface="Monotype Sorts" pitchFamily="2" charset="2"/>
              <a:buNone/>
            </a:pPr>
            <a:endParaRPr lang="en-US" altLang="tr-TR" sz="2800" dirty="0" smtClean="0">
              <a:latin typeface="Trebuchet MS" pitchFamily="34" charset="0"/>
              <a:sym typeface="Symbol" pitchFamily="18" charset="2"/>
            </a:endParaRPr>
          </a:p>
        </p:txBody>
      </p:sp>
      <p:sp>
        <p:nvSpPr>
          <p:cNvPr id="6" name="Rectangle 2"/>
          <p:cNvSpPr>
            <a:spLocks noGrp="1" noChangeArrowheads="1"/>
          </p:cNvSpPr>
          <p:nvPr>
            <p:ph type="title"/>
          </p:nvPr>
        </p:nvSpPr>
        <p:spPr bwMode="auto">
          <a:xfrm>
            <a:off x="327992" y="548680"/>
            <a:ext cx="7772400" cy="79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eaLnBrk="1" hangingPunct="1"/>
            <a:r>
              <a:rPr lang="tr-TR" altLang="tr-TR" sz="4400" dirty="0" smtClean="0">
                <a:solidFill>
                  <a:schemeClr val="accent2">
                    <a:lumMod val="50000"/>
                  </a:schemeClr>
                </a:solidFill>
                <a:latin typeface="Trebuchet MS" pitchFamily="34" charset="0"/>
              </a:rPr>
              <a:t>Duvar temizleme </a:t>
            </a:r>
            <a:r>
              <a:rPr lang="tr-TR" altLang="tr-TR" sz="4400" dirty="0" err="1" smtClean="0">
                <a:solidFill>
                  <a:schemeClr val="accent2">
                    <a:lumMod val="50000"/>
                  </a:schemeClr>
                </a:solidFill>
                <a:latin typeface="Trebuchet MS" pitchFamily="34" charset="0"/>
              </a:rPr>
              <a:t>flaksları</a:t>
            </a:r>
            <a:endParaRPr lang="en-US" altLang="tr-TR" sz="4400" b="1" dirty="0" smtClean="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406240126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251520" y="1447800"/>
            <a:ext cx="8686800" cy="4953000"/>
          </a:xfrm>
        </p:spPr>
        <p:txBody>
          <a:bodyPr>
            <a:noAutofit/>
          </a:bodyPr>
          <a:lstStyle/>
          <a:p>
            <a:pPr eaLnBrk="1" hangingPunct="1">
              <a:lnSpc>
                <a:spcPct val="90000"/>
              </a:lnSpc>
              <a:buFont typeface="Monotype Sorts" pitchFamily="2" charset="2"/>
              <a:buNone/>
            </a:pPr>
            <a:r>
              <a:rPr lang="tr-TR" altLang="tr-TR" sz="2400" b="1" u="sng" dirty="0" smtClean="0">
                <a:latin typeface="Trebuchet MS" pitchFamily="34" charset="0"/>
                <a:sym typeface="Monotype Sorts" pitchFamily="2" charset="2"/>
              </a:rPr>
              <a:t>Mineralojik Analiz </a:t>
            </a:r>
            <a:r>
              <a:rPr lang="tr-TR" altLang="tr-TR" sz="2400" dirty="0" smtClean="0">
                <a:latin typeface="Trebuchet MS" pitchFamily="34" charset="0"/>
                <a:sym typeface="Monotype Sorts" pitchFamily="2" charset="2"/>
              </a:rPr>
              <a:t>: X-ışınları </a:t>
            </a:r>
            <a:r>
              <a:rPr lang="tr-TR" altLang="tr-TR" sz="2400" dirty="0" err="1" smtClean="0">
                <a:latin typeface="Trebuchet MS" pitchFamily="34" charset="0"/>
                <a:sym typeface="Monotype Sorts" pitchFamily="2" charset="2"/>
              </a:rPr>
              <a:t>difraktometresi</a:t>
            </a:r>
            <a:endParaRPr lang="tr-TR" altLang="tr-TR" sz="2400" dirty="0" smtClean="0">
              <a:latin typeface="Trebuchet MS" pitchFamily="34" charset="0"/>
              <a:sym typeface="Monotype Sorts" pitchFamily="2" charset="2"/>
            </a:endParaRPr>
          </a:p>
          <a:p>
            <a:pPr eaLnBrk="1" hangingPunct="1">
              <a:lnSpc>
                <a:spcPct val="90000"/>
              </a:lnSpc>
              <a:buFont typeface="Monotype Sorts" pitchFamily="2" charset="2"/>
              <a:buNone/>
            </a:pPr>
            <a:r>
              <a:rPr lang="tr-TR" altLang="tr-TR" sz="2400" dirty="0" smtClean="0">
                <a:latin typeface="Trebuchet MS" pitchFamily="34" charset="0"/>
                <a:sym typeface="Monotype Sorts" pitchFamily="2" charset="2"/>
              </a:rPr>
              <a:t>Karışımda mevcut bileşikler tanımlanır – amaca uygunluğu</a:t>
            </a:r>
          </a:p>
          <a:p>
            <a:pPr eaLnBrk="1" hangingPunct="1">
              <a:lnSpc>
                <a:spcPct val="90000"/>
              </a:lnSpc>
              <a:buFont typeface="Monotype Sorts" pitchFamily="2" charset="2"/>
              <a:buNone/>
            </a:pPr>
            <a:r>
              <a:rPr lang="tr-TR" altLang="tr-TR" sz="2400" dirty="0" smtClean="0">
                <a:latin typeface="Trebuchet MS" pitchFamily="34" charset="0"/>
                <a:sym typeface="Monotype Sorts" pitchFamily="2" charset="2"/>
              </a:rPr>
              <a:t>değerlendirilir!</a:t>
            </a:r>
          </a:p>
          <a:p>
            <a:pPr eaLnBrk="1" hangingPunct="1">
              <a:lnSpc>
                <a:spcPct val="90000"/>
              </a:lnSpc>
              <a:buFont typeface="Monotype Sorts" pitchFamily="2" charset="2"/>
              <a:buNone/>
            </a:pPr>
            <a:endParaRPr lang="tr-TR" altLang="tr-TR" sz="1200" dirty="0" smtClean="0">
              <a:latin typeface="Trebuchet MS" pitchFamily="34" charset="0"/>
              <a:sym typeface="Monotype Sorts" pitchFamily="2" charset="2"/>
            </a:endParaRPr>
          </a:p>
          <a:p>
            <a:pPr eaLnBrk="1" hangingPunct="1">
              <a:lnSpc>
                <a:spcPct val="90000"/>
              </a:lnSpc>
              <a:buFont typeface="Monotype Sorts" pitchFamily="2" charset="2"/>
              <a:buNone/>
            </a:pPr>
            <a:r>
              <a:rPr lang="tr-TR" altLang="tr-TR" sz="2400" b="1" u="sng" dirty="0" smtClean="0">
                <a:latin typeface="Trebuchet MS" pitchFamily="34" charset="0"/>
                <a:sym typeface="Monotype Sorts" pitchFamily="2" charset="2"/>
              </a:rPr>
              <a:t>Termal Analiz </a:t>
            </a:r>
            <a:r>
              <a:rPr lang="tr-TR" altLang="tr-TR" sz="2400" dirty="0" smtClean="0">
                <a:latin typeface="Trebuchet MS" pitchFamily="34" charset="0"/>
                <a:sym typeface="Monotype Sorts" pitchFamily="2" charset="2"/>
              </a:rPr>
              <a:t>: Ergitilen </a:t>
            </a:r>
            <a:r>
              <a:rPr lang="tr-TR" altLang="tr-TR" sz="2400" dirty="0" err="1" smtClean="0">
                <a:latin typeface="Trebuchet MS" pitchFamily="34" charset="0"/>
                <a:sym typeface="Monotype Sorts" pitchFamily="2" charset="2"/>
              </a:rPr>
              <a:t>flaks</a:t>
            </a:r>
            <a:r>
              <a:rPr lang="tr-TR" altLang="tr-TR" sz="2400" dirty="0" smtClean="0">
                <a:latin typeface="Trebuchet MS" pitchFamily="34" charset="0"/>
                <a:sym typeface="Monotype Sorts" pitchFamily="2" charset="2"/>
              </a:rPr>
              <a:t> karışımı içine ısıl çift</a:t>
            </a:r>
          </a:p>
          <a:p>
            <a:pPr eaLnBrk="1" hangingPunct="1">
              <a:lnSpc>
                <a:spcPct val="90000"/>
              </a:lnSpc>
              <a:buFont typeface="Monotype Sorts" pitchFamily="2" charset="2"/>
              <a:buNone/>
            </a:pPr>
            <a:r>
              <a:rPr lang="tr-TR" altLang="tr-TR" sz="2400" dirty="0" smtClean="0">
                <a:latin typeface="Trebuchet MS" pitchFamily="34" charset="0"/>
                <a:sym typeface="Monotype Sorts" pitchFamily="2" charset="2"/>
              </a:rPr>
              <a:t>yerleştirilir ve serbest soğumada T-t eğrisi kaydedilir–ergime</a:t>
            </a:r>
          </a:p>
          <a:p>
            <a:pPr eaLnBrk="1" hangingPunct="1">
              <a:lnSpc>
                <a:spcPct val="90000"/>
              </a:lnSpc>
              <a:buFont typeface="Monotype Sorts" pitchFamily="2" charset="2"/>
              <a:buNone/>
            </a:pPr>
            <a:r>
              <a:rPr lang="tr-TR" altLang="tr-TR" sz="2400" dirty="0" smtClean="0">
                <a:latin typeface="Trebuchet MS" pitchFamily="34" charset="0"/>
                <a:sym typeface="Monotype Sorts" pitchFamily="2" charset="2"/>
              </a:rPr>
              <a:t>davranışı, ergime noktası-aralığı belirlenir, irdelenir.</a:t>
            </a:r>
          </a:p>
          <a:p>
            <a:pPr eaLnBrk="1" hangingPunct="1">
              <a:lnSpc>
                <a:spcPct val="90000"/>
              </a:lnSpc>
              <a:buFont typeface="Monotype Sorts" pitchFamily="2" charset="2"/>
              <a:buNone/>
            </a:pPr>
            <a:endParaRPr lang="tr-TR" altLang="tr-TR" sz="1200" dirty="0" smtClean="0">
              <a:latin typeface="Trebuchet MS" pitchFamily="34" charset="0"/>
              <a:sym typeface="Monotype Sorts" pitchFamily="2" charset="2"/>
            </a:endParaRPr>
          </a:p>
          <a:p>
            <a:pPr eaLnBrk="1" hangingPunct="1">
              <a:lnSpc>
                <a:spcPct val="90000"/>
              </a:lnSpc>
              <a:buFont typeface="Monotype Sorts" pitchFamily="2" charset="2"/>
              <a:buNone/>
            </a:pPr>
            <a:r>
              <a:rPr lang="tr-TR" altLang="tr-TR" sz="2400" b="1" u="sng" dirty="0" smtClean="0">
                <a:latin typeface="Trebuchet MS" pitchFamily="34" charset="0"/>
                <a:sym typeface="Monotype Sorts" pitchFamily="2" charset="2"/>
              </a:rPr>
              <a:t>Nem %si Analizi </a:t>
            </a:r>
            <a:r>
              <a:rPr lang="tr-TR" altLang="tr-TR" sz="2400" dirty="0" smtClean="0">
                <a:latin typeface="Trebuchet MS" pitchFamily="34" charset="0"/>
                <a:sym typeface="Monotype Sorts" pitchFamily="2" charset="2"/>
              </a:rPr>
              <a:t>: </a:t>
            </a:r>
            <a:r>
              <a:rPr lang="tr-TR" altLang="tr-TR" sz="2400" dirty="0" err="1" smtClean="0">
                <a:latin typeface="Trebuchet MS" pitchFamily="34" charset="0"/>
                <a:sym typeface="Monotype Sorts" pitchFamily="2" charset="2"/>
              </a:rPr>
              <a:t>Flaks</a:t>
            </a:r>
            <a:r>
              <a:rPr lang="tr-TR" altLang="tr-TR" sz="2400" dirty="0" smtClean="0">
                <a:latin typeface="Trebuchet MS" pitchFamily="34" charset="0"/>
                <a:sym typeface="Monotype Sorts" pitchFamily="2" charset="2"/>
              </a:rPr>
              <a:t> örneği geldiği gibi ve kurutulduktan</a:t>
            </a:r>
          </a:p>
          <a:p>
            <a:pPr eaLnBrk="1" hangingPunct="1">
              <a:lnSpc>
                <a:spcPct val="90000"/>
              </a:lnSpc>
              <a:buFont typeface="Monotype Sorts" pitchFamily="2" charset="2"/>
              <a:buNone/>
            </a:pPr>
            <a:r>
              <a:rPr lang="tr-TR" altLang="tr-TR" sz="2400" dirty="0" smtClean="0">
                <a:latin typeface="Trebuchet MS" pitchFamily="34" charset="0"/>
                <a:sym typeface="Monotype Sorts" pitchFamily="2" charset="2"/>
              </a:rPr>
              <a:t>sonra tartılır ve nem %si hesaplanır!</a:t>
            </a:r>
          </a:p>
          <a:p>
            <a:pPr eaLnBrk="1" hangingPunct="1">
              <a:spcBef>
                <a:spcPts val="1200"/>
              </a:spcBef>
              <a:buFont typeface="Monotype Sorts" pitchFamily="2" charset="2"/>
              <a:buNone/>
            </a:pPr>
            <a:r>
              <a:rPr lang="tr-TR" altLang="tr-TR" sz="2400" dirty="0" smtClean="0">
                <a:latin typeface="Trebuchet MS" pitchFamily="34" charset="0"/>
                <a:sym typeface="Monotype Sorts" pitchFamily="2" charset="2"/>
              </a:rPr>
              <a:t>		</a:t>
            </a:r>
            <a:r>
              <a:rPr lang="tr-TR" altLang="tr-TR" sz="2400" u="sng" dirty="0" err="1" smtClean="0">
                <a:latin typeface="Trebuchet MS" pitchFamily="34" charset="0"/>
                <a:sym typeface="Monotype Sorts" pitchFamily="2" charset="2"/>
              </a:rPr>
              <a:t>Flaks</a:t>
            </a:r>
            <a:r>
              <a:rPr lang="tr-TR" altLang="tr-TR" sz="2400" u="sng" dirty="0" smtClean="0">
                <a:latin typeface="Trebuchet MS" pitchFamily="34" charset="0"/>
                <a:sym typeface="Monotype Sorts" pitchFamily="2" charset="2"/>
              </a:rPr>
              <a:t> örneği ağırlığı – kuru ağırlık</a:t>
            </a:r>
            <a:r>
              <a:rPr lang="tr-TR" altLang="tr-TR" sz="2400" dirty="0" smtClean="0">
                <a:latin typeface="Trebuchet MS" pitchFamily="34" charset="0"/>
                <a:sym typeface="Monotype Sorts" pitchFamily="2" charset="2"/>
              </a:rPr>
              <a:t>   x 100</a:t>
            </a:r>
          </a:p>
          <a:p>
            <a:pPr eaLnBrk="1" hangingPunct="1">
              <a:lnSpc>
                <a:spcPct val="90000"/>
              </a:lnSpc>
              <a:buFont typeface="Monotype Sorts" pitchFamily="2" charset="2"/>
              <a:buNone/>
            </a:pPr>
            <a:r>
              <a:rPr lang="tr-TR" altLang="tr-TR" sz="2400" dirty="0" smtClean="0">
                <a:latin typeface="Trebuchet MS" pitchFamily="34" charset="0"/>
                <a:sym typeface="Monotype Sorts" pitchFamily="2" charset="2"/>
              </a:rPr>
              <a:t>			</a:t>
            </a:r>
            <a:r>
              <a:rPr lang="tr-TR" altLang="tr-TR" sz="2400" dirty="0" err="1" smtClean="0">
                <a:latin typeface="Trebuchet MS" pitchFamily="34" charset="0"/>
                <a:sym typeface="Monotype Sorts" pitchFamily="2" charset="2"/>
              </a:rPr>
              <a:t>Flaks</a:t>
            </a:r>
            <a:r>
              <a:rPr lang="tr-TR" altLang="tr-TR" sz="2400" dirty="0" smtClean="0">
                <a:latin typeface="Trebuchet MS" pitchFamily="34" charset="0"/>
                <a:sym typeface="Monotype Sorts" pitchFamily="2" charset="2"/>
              </a:rPr>
              <a:t> örneği ağırlığı</a:t>
            </a:r>
          </a:p>
          <a:p>
            <a:pPr eaLnBrk="1" hangingPunct="1">
              <a:lnSpc>
                <a:spcPct val="90000"/>
              </a:lnSpc>
              <a:buFont typeface="Monotype Sorts" pitchFamily="2" charset="2"/>
              <a:buNone/>
            </a:pPr>
            <a:endParaRPr lang="tr-TR" altLang="tr-TR" sz="1200" dirty="0" smtClean="0">
              <a:latin typeface="Trebuchet MS" pitchFamily="34" charset="0"/>
              <a:sym typeface="Monotype Sorts" pitchFamily="2" charset="2"/>
            </a:endParaRPr>
          </a:p>
          <a:p>
            <a:pPr eaLnBrk="1" hangingPunct="1">
              <a:lnSpc>
                <a:spcPct val="90000"/>
              </a:lnSpc>
              <a:buFont typeface="Monotype Sorts" pitchFamily="2" charset="2"/>
              <a:buNone/>
            </a:pPr>
            <a:r>
              <a:rPr lang="tr-TR" altLang="tr-TR" sz="2400" b="1" u="sng" dirty="0" smtClean="0">
                <a:latin typeface="Trebuchet MS" pitchFamily="34" charset="0"/>
                <a:sym typeface="Monotype Sorts" pitchFamily="2" charset="2"/>
              </a:rPr>
              <a:t>Geri Kazandırma Kapasitesi Analizi </a:t>
            </a:r>
            <a:r>
              <a:rPr lang="tr-TR" altLang="tr-TR" sz="2400" dirty="0" smtClean="0">
                <a:latin typeface="Trebuchet MS" pitchFamily="34" charset="0"/>
                <a:sym typeface="Monotype Sorts" pitchFamily="2" charset="2"/>
              </a:rPr>
              <a:t>	</a:t>
            </a:r>
          </a:p>
          <a:p>
            <a:pPr eaLnBrk="1" hangingPunct="1">
              <a:lnSpc>
                <a:spcPct val="90000"/>
              </a:lnSpc>
              <a:buFont typeface="Monotype Sorts" pitchFamily="2" charset="2"/>
              <a:buNone/>
            </a:pPr>
            <a:r>
              <a:rPr lang="tr-TR" altLang="tr-TR" sz="2400" dirty="0" smtClean="0">
                <a:latin typeface="Trebuchet MS" pitchFamily="34" charset="0"/>
                <a:sym typeface="Monotype Sorts" pitchFamily="2" charset="2"/>
              </a:rPr>
              <a:t>				</a:t>
            </a:r>
            <a:endParaRPr lang="en-US" altLang="tr-TR" sz="2400" dirty="0" smtClean="0">
              <a:latin typeface="Trebuchet MS" pitchFamily="34" charset="0"/>
              <a:sym typeface="Symbol" pitchFamily="18" charset="2"/>
            </a:endParaRPr>
          </a:p>
        </p:txBody>
      </p:sp>
      <p:sp>
        <p:nvSpPr>
          <p:cNvPr id="6" name="Rectangle 2"/>
          <p:cNvSpPr>
            <a:spLocks noGrp="1" noChangeArrowheads="1"/>
          </p:cNvSpPr>
          <p:nvPr>
            <p:ph type="title"/>
          </p:nvPr>
        </p:nvSpPr>
        <p:spPr bwMode="auto">
          <a:xfrm>
            <a:off x="327992" y="548680"/>
            <a:ext cx="7772400" cy="79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eaLnBrk="1" hangingPunct="1"/>
            <a:r>
              <a:rPr lang="tr-TR" altLang="tr-TR" sz="4400" dirty="0" err="1" smtClean="0">
                <a:solidFill>
                  <a:schemeClr val="accent2">
                    <a:lumMod val="50000"/>
                  </a:schemeClr>
                </a:solidFill>
                <a:latin typeface="Trebuchet MS" pitchFamily="34" charset="0"/>
              </a:rPr>
              <a:t>Flaks</a:t>
            </a:r>
            <a:r>
              <a:rPr lang="tr-TR" altLang="tr-TR" sz="4400" dirty="0" smtClean="0">
                <a:solidFill>
                  <a:schemeClr val="accent2">
                    <a:lumMod val="50000"/>
                  </a:schemeClr>
                </a:solidFill>
                <a:latin typeface="Trebuchet MS" pitchFamily="34" charset="0"/>
              </a:rPr>
              <a:t> </a:t>
            </a:r>
            <a:r>
              <a:rPr lang="tr-TR" altLang="tr-TR" sz="4400" dirty="0" err="1" smtClean="0">
                <a:solidFill>
                  <a:schemeClr val="accent2">
                    <a:lumMod val="50000"/>
                  </a:schemeClr>
                </a:solidFill>
                <a:latin typeface="Trebuchet MS" pitchFamily="34" charset="0"/>
              </a:rPr>
              <a:t>karakterizasyonu</a:t>
            </a:r>
            <a:endParaRPr lang="en-US" altLang="tr-TR" sz="4400" b="1" dirty="0" smtClean="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37627299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395536" y="1579240"/>
            <a:ext cx="8077200" cy="4082008"/>
          </a:xfrm>
        </p:spPr>
        <p:txBody>
          <a:bodyPr>
            <a:noAutofit/>
          </a:bodyPr>
          <a:lstStyle/>
          <a:p>
            <a:pPr eaLnBrk="1" hangingPunct="1">
              <a:buFont typeface="Monotype Sorts" pitchFamily="2" charset="2"/>
              <a:buNone/>
            </a:pPr>
            <a:r>
              <a:rPr lang="tr-TR" altLang="tr-TR" sz="2400" b="1" u="sng" dirty="0" smtClean="0">
                <a:latin typeface="Trebuchet MS" pitchFamily="34" charset="0"/>
                <a:sym typeface="Monotype Sorts" pitchFamily="2" charset="2"/>
              </a:rPr>
              <a:t>Geri Kazandırma Kapasitesi Analizi </a:t>
            </a:r>
            <a:r>
              <a:rPr lang="tr-TR" altLang="tr-TR" sz="2400" dirty="0" smtClean="0">
                <a:latin typeface="Trebuchet MS" pitchFamily="34" charset="0"/>
                <a:sym typeface="Monotype Sorts" pitchFamily="2" charset="2"/>
              </a:rPr>
              <a:t>:</a:t>
            </a:r>
          </a:p>
          <a:p>
            <a:pPr eaLnBrk="1" hangingPunct="1">
              <a:buFont typeface="Monotype Sorts" pitchFamily="2" charset="2"/>
              <a:buNone/>
            </a:pPr>
            <a:r>
              <a:rPr lang="tr-TR" altLang="tr-TR" sz="2400" dirty="0" smtClean="0">
                <a:latin typeface="Trebuchet MS" pitchFamily="34" charset="0"/>
                <a:sym typeface="Monotype Sorts" pitchFamily="2" charset="2"/>
              </a:rPr>
              <a:t>50g folyo (13</a:t>
            </a:r>
            <a:r>
              <a:rPr lang="tr-TR" altLang="tr-TR" sz="2400" dirty="0" smtClean="0">
                <a:latin typeface="Trebuchet MS" pitchFamily="34" charset="0"/>
                <a:sym typeface="Symbol" pitchFamily="18" charset="2"/>
              </a:rPr>
              <a:t>m) kırpıntısı hazırlanır.	</a:t>
            </a:r>
          </a:p>
          <a:p>
            <a:pPr eaLnBrk="1" hangingPunct="1">
              <a:buFont typeface="Monotype Sorts" pitchFamily="2" charset="2"/>
              <a:buNone/>
            </a:pPr>
            <a:r>
              <a:rPr lang="tr-TR" altLang="tr-TR" sz="2400" dirty="0" smtClean="0">
                <a:latin typeface="Trebuchet MS" pitchFamily="34" charset="0"/>
                <a:sym typeface="Symbol" pitchFamily="18" charset="2"/>
              </a:rPr>
              <a:t>Bir pota içinde üstü </a:t>
            </a:r>
            <a:r>
              <a:rPr lang="tr-TR" altLang="tr-TR" sz="2400" dirty="0" err="1" smtClean="0">
                <a:latin typeface="Trebuchet MS" pitchFamily="34" charset="0"/>
                <a:sym typeface="Symbol" pitchFamily="18" charset="2"/>
              </a:rPr>
              <a:t>flaks</a:t>
            </a:r>
            <a:r>
              <a:rPr lang="tr-TR" altLang="tr-TR" sz="2400" dirty="0" smtClean="0">
                <a:latin typeface="Trebuchet MS" pitchFamily="34" charset="0"/>
                <a:sym typeface="Symbol" pitchFamily="18" charset="2"/>
              </a:rPr>
              <a:t> ile tamamen örtülerek eritilir</a:t>
            </a:r>
          </a:p>
          <a:p>
            <a:pPr eaLnBrk="1" hangingPunct="1">
              <a:buFont typeface="Monotype Sorts" pitchFamily="2" charset="2"/>
              <a:buNone/>
            </a:pPr>
            <a:r>
              <a:rPr lang="tr-TR" altLang="tr-TR" sz="2400" dirty="0" smtClean="0">
                <a:latin typeface="Trebuchet MS" pitchFamily="34" charset="0"/>
                <a:sym typeface="Symbol" pitchFamily="18" charset="2"/>
              </a:rPr>
              <a:t>Sıvı alüminyum üzerindeki </a:t>
            </a:r>
            <a:r>
              <a:rPr lang="tr-TR" altLang="tr-TR" sz="2400" dirty="0" err="1" smtClean="0">
                <a:latin typeface="Trebuchet MS" pitchFamily="34" charset="0"/>
                <a:sym typeface="Symbol" pitchFamily="18" charset="2"/>
              </a:rPr>
              <a:t>flaks</a:t>
            </a:r>
            <a:r>
              <a:rPr lang="tr-TR" altLang="tr-TR" sz="2400" dirty="0" smtClean="0">
                <a:latin typeface="Trebuchet MS" pitchFamily="34" charset="0"/>
                <a:sym typeface="Symbol" pitchFamily="18" charset="2"/>
              </a:rPr>
              <a:t> eriyiği alındıktan sonra</a:t>
            </a:r>
          </a:p>
          <a:p>
            <a:pPr eaLnBrk="1" hangingPunct="1">
              <a:buFont typeface="Monotype Sorts" pitchFamily="2" charset="2"/>
              <a:buNone/>
            </a:pPr>
            <a:r>
              <a:rPr lang="tr-TR" altLang="tr-TR" sz="2400" dirty="0" smtClean="0">
                <a:latin typeface="Trebuchet MS" pitchFamily="34" charset="0"/>
                <a:sym typeface="Symbol" pitchFamily="18" charset="2"/>
              </a:rPr>
              <a:t>soğuk bir yüzey üzerinde katılaştırılır.</a:t>
            </a:r>
          </a:p>
          <a:p>
            <a:pPr eaLnBrk="1" hangingPunct="1">
              <a:buFont typeface="Monotype Sorts" pitchFamily="2" charset="2"/>
              <a:buNone/>
            </a:pPr>
            <a:r>
              <a:rPr lang="tr-TR" altLang="tr-TR" sz="2400" dirty="0" smtClean="0">
                <a:latin typeface="Trebuchet MS" pitchFamily="34" charset="0"/>
                <a:sym typeface="Symbol" pitchFamily="18" charset="2"/>
              </a:rPr>
              <a:t>Katılaşan sıvı alüminyumun fiziksel özellikleri  kaydedilir,</a:t>
            </a:r>
          </a:p>
          <a:p>
            <a:pPr eaLnBrk="1" hangingPunct="1">
              <a:buFont typeface="Monotype Sorts" pitchFamily="2" charset="2"/>
              <a:buNone/>
            </a:pPr>
            <a:r>
              <a:rPr lang="tr-TR" altLang="tr-TR" sz="2400" dirty="0" smtClean="0">
                <a:latin typeface="Trebuchet MS" pitchFamily="34" charset="0"/>
                <a:sym typeface="Symbol" pitchFamily="18" charset="2"/>
              </a:rPr>
              <a:t>ağırlığı (w) ölçülür.</a:t>
            </a:r>
          </a:p>
          <a:p>
            <a:pPr eaLnBrk="1" hangingPunct="1">
              <a:buFont typeface="Monotype Sorts" pitchFamily="2" charset="2"/>
              <a:buNone/>
            </a:pPr>
            <a:r>
              <a:rPr lang="tr-TR" altLang="tr-TR" sz="2400" dirty="0" smtClean="0">
                <a:latin typeface="Trebuchet MS" pitchFamily="34" charset="0"/>
                <a:sym typeface="Symbol" pitchFamily="18" charset="2"/>
              </a:rPr>
              <a:t>w &lt; 50g ; çok parçalı katı  </a:t>
            </a:r>
            <a:r>
              <a:rPr lang="tr-TR" altLang="tr-TR" sz="2400" dirty="0" err="1" smtClean="0">
                <a:latin typeface="Trebuchet MS" pitchFamily="34" charset="0"/>
                <a:sym typeface="Symbol" pitchFamily="18" charset="2"/>
              </a:rPr>
              <a:t>rafinasyon</a:t>
            </a:r>
            <a:r>
              <a:rPr lang="tr-TR" altLang="tr-TR" sz="2400" dirty="0" smtClean="0">
                <a:latin typeface="Trebuchet MS" pitchFamily="34" charset="0"/>
                <a:sym typeface="Symbol" pitchFamily="18" charset="2"/>
              </a:rPr>
              <a:t> kapasitesi  </a:t>
            </a:r>
          </a:p>
          <a:p>
            <a:pPr eaLnBrk="1" hangingPunct="1">
              <a:buFont typeface="Monotype Sorts" pitchFamily="2" charset="2"/>
              <a:buNone/>
            </a:pPr>
            <a:r>
              <a:rPr lang="tr-TR" altLang="tr-TR" sz="2400" dirty="0" smtClean="0">
                <a:latin typeface="Trebuchet MS" pitchFamily="34" charset="0"/>
                <a:sym typeface="Symbol" pitchFamily="18" charset="2"/>
              </a:rPr>
              <a:t>w </a:t>
            </a:r>
            <a:r>
              <a:rPr lang="tr-TR" altLang="tr-TR" sz="2400" dirty="0" smtClean="0">
                <a:latin typeface="Trebuchet MS" pitchFamily="34" charset="0"/>
                <a:cs typeface="Times New Roman" pitchFamily="18" charset="0"/>
                <a:sym typeface="Symbol" pitchFamily="18" charset="2"/>
              </a:rPr>
              <a:t>~</a:t>
            </a:r>
            <a:r>
              <a:rPr lang="tr-TR" altLang="tr-TR" sz="2400" dirty="0" smtClean="0">
                <a:latin typeface="Trebuchet MS" pitchFamily="34" charset="0"/>
                <a:sym typeface="Symbol" pitchFamily="18" charset="2"/>
              </a:rPr>
              <a:t> 50g ; tek parça katı    </a:t>
            </a:r>
            <a:r>
              <a:rPr lang="tr-TR" altLang="tr-TR" sz="2400" dirty="0" err="1" smtClean="0">
                <a:latin typeface="Trebuchet MS" pitchFamily="34" charset="0"/>
                <a:sym typeface="Symbol" pitchFamily="18" charset="2"/>
              </a:rPr>
              <a:t>rafinasyon</a:t>
            </a:r>
            <a:r>
              <a:rPr lang="tr-TR" altLang="tr-TR" sz="2400" dirty="0" smtClean="0">
                <a:latin typeface="Trebuchet MS" pitchFamily="34" charset="0"/>
                <a:sym typeface="Symbol" pitchFamily="18" charset="2"/>
              </a:rPr>
              <a:t> kapasitesi </a:t>
            </a:r>
            <a:endParaRPr lang="tr-TR" altLang="tr-TR" sz="2400" dirty="0" smtClean="0">
              <a:latin typeface="Trebuchet MS" pitchFamily="34" charset="0"/>
              <a:sym typeface="Monotype Sorts" pitchFamily="2" charset="2"/>
            </a:endParaRPr>
          </a:p>
        </p:txBody>
      </p:sp>
      <p:sp>
        <p:nvSpPr>
          <p:cNvPr id="6" name="Rectangle 2"/>
          <p:cNvSpPr>
            <a:spLocks noGrp="1" noChangeArrowheads="1"/>
          </p:cNvSpPr>
          <p:nvPr>
            <p:ph type="title"/>
          </p:nvPr>
        </p:nvSpPr>
        <p:spPr bwMode="auto">
          <a:xfrm>
            <a:off x="327992" y="548680"/>
            <a:ext cx="7772400" cy="79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eaLnBrk="1" hangingPunct="1"/>
            <a:r>
              <a:rPr lang="tr-TR" altLang="tr-TR" sz="4400" dirty="0" err="1" smtClean="0">
                <a:solidFill>
                  <a:schemeClr val="accent2">
                    <a:lumMod val="50000"/>
                  </a:schemeClr>
                </a:solidFill>
                <a:latin typeface="Trebuchet MS" pitchFamily="34" charset="0"/>
              </a:rPr>
              <a:t>Flaks</a:t>
            </a:r>
            <a:r>
              <a:rPr lang="tr-TR" altLang="tr-TR" sz="4400" dirty="0" smtClean="0">
                <a:solidFill>
                  <a:schemeClr val="accent2">
                    <a:lumMod val="50000"/>
                  </a:schemeClr>
                </a:solidFill>
                <a:latin typeface="Trebuchet MS" pitchFamily="34" charset="0"/>
              </a:rPr>
              <a:t> </a:t>
            </a:r>
            <a:r>
              <a:rPr lang="tr-TR" altLang="tr-TR" sz="4400" dirty="0" err="1" smtClean="0">
                <a:solidFill>
                  <a:schemeClr val="accent2">
                    <a:lumMod val="50000"/>
                  </a:schemeClr>
                </a:solidFill>
                <a:latin typeface="Trebuchet MS" pitchFamily="34" charset="0"/>
              </a:rPr>
              <a:t>karakterizasyonu</a:t>
            </a:r>
            <a:endParaRPr lang="en-US" altLang="tr-TR" sz="4400" b="1" dirty="0" smtClean="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402697505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Başlık 3"/>
          <p:cNvSpPr>
            <a:spLocks noGrp="1"/>
          </p:cNvSpPr>
          <p:nvPr>
            <p:ph type="title"/>
          </p:nvPr>
        </p:nvSpPr>
        <p:spPr>
          <a:xfrm>
            <a:off x="395536" y="548680"/>
            <a:ext cx="8568952" cy="666328"/>
          </a:xfrm>
        </p:spPr>
        <p:txBody>
          <a:bodyPr>
            <a:noAutofit/>
          </a:bodyPr>
          <a:lstStyle/>
          <a:p>
            <a:r>
              <a:rPr lang="tr-TR" sz="4400" dirty="0" smtClean="0">
                <a:solidFill>
                  <a:schemeClr val="accent2">
                    <a:lumMod val="50000"/>
                  </a:schemeClr>
                </a:solidFill>
                <a:latin typeface="Trebuchet MS" pitchFamily="34" charset="0"/>
              </a:rPr>
              <a:t>Cüruf çekme</a:t>
            </a:r>
            <a:endParaRPr lang="tr-TR" sz="4400" dirty="0">
              <a:solidFill>
                <a:schemeClr val="accent2">
                  <a:lumMod val="50000"/>
                </a:schemeClr>
              </a:solidFill>
              <a:latin typeface="Trebuchet MS" pitchFamily="34" charset="0"/>
            </a:endParaRPr>
          </a:p>
        </p:txBody>
      </p:sp>
      <p:pic>
        <p:nvPicPr>
          <p:cNvPr id="217095" name="Picture 7" descr="http://files.abovetopsecret.com/images/member/61130250a5e1.jpg"/>
          <p:cNvPicPr>
            <a:picLocks noChangeAspect="1" noChangeArrowheads="1"/>
          </p:cNvPicPr>
          <p:nvPr/>
        </p:nvPicPr>
        <p:blipFill>
          <a:blip r:embed="rId2" cstate="print"/>
          <a:srcRect/>
          <a:stretch>
            <a:fillRect/>
          </a:stretch>
        </p:blipFill>
        <p:spPr bwMode="auto">
          <a:xfrm>
            <a:off x="5076056" y="274716"/>
            <a:ext cx="3672408" cy="3743325"/>
          </a:xfrm>
          <a:prstGeom prst="rect">
            <a:avLst/>
          </a:prstGeom>
          <a:noFill/>
          <a:ln w="44450">
            <a:solidFill>
              <a:schemeClr val="bg1"/>
            </a:solidFill>
          </a:ln>
        </p:spPr>
      </p:pic>
      <p:pic>
        <p:nvPicPr>
          <p:cNvPr id="265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78"/>
          <a:stretch/>
        </p:blipFill>
        <p:spPr bwMode="auto">
          <a:xfrm>
            <a:off x="351664" y="3933056"/>
            <a:ext cx="4680520" cy="2687226"/>
          </a:xfrm>
          <a:prstGeom prst="rect">
            <a:avLst/>
          </a:prstGeom>
          <a:noFill/>
          <a:ln w="44450">
            <a:solidFill>
              <a:schemeClr val="bg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091" name="Picture 3" descr="http://thinkcans.net/sites/default/files/styles/medium/public/novelis_plant_pics.jpg"/>
          <p:cNvPicPr>
            <a:picLocks noChangeAspect="1" noChangeArrowheads="1"/>
          </p:cNvPicPr>
          <p:nvPr/>
        </p:nvPicPr>
        <p:blipFill rotWithShape="1">
          <a:blip r:embed="rId4" cstate="print"/>
          <a:srcRect l="1965"/>
          <a:stretch/>
        </p:blipFill>
        <p:spPr bwMode="auto">
          <a:xfrm>
            <a:off x="351664" y="1340768"/>
            <a:ext cx="4659177" cy="3184195"/>
          </a:xfrm>
          <a:prstGeom prst="rect">
            <a:avLst/>
          </a:prstGeom>
          <a:noFill/>
          <a:ln w="44450">
            <a:solidFill>
              <a:schemeClr val="bg1"/>
            </a:solidFill>
          </a:ln>
        </p:spPr>
      </p:pic>
      <p:pic>
        <p:nvPicPr>
          <p:cNvPr id="217093" name="Picture 5" descr="http://files.abovetopsecret.com/images/member/7a9e7f13d5d6.jpg"/>
          <p:cNvPicPr>
            <a:picLocks noChangeAspect="1" noChangeArrowheads="1"/>
          </p:cNvPicPr>
          <p:nvPr/>
        </p:nvPicPr>
        <p:blipFill>
          <a:blip r:embed="rId5" cstate="print"/>
          <a:srcRect/>
          <a:stretch>
            <a:fillRect/>
          </a:stretch>
        </p:blipFill>
        <p:spPr bwMode="auto">
          <a:xfrm>
            <a:off x="5076056" y="4019132"/>
            <a:ext cx="3681983" cy="2593904"/>
          </a:xfrm>
          <a:prstGeom prst="rect">
            <a:avLst/>
          </a:prstGeom>
          <a:noFill/>
          <a:ln w="44450">
            <a:solidFill>
              <a:schemeClr val="bg1"/>
            </a:solidFill>
          </a:ln>
        </p:spPr>
      </p:pic>
    </p:spTree>
    <p:extLst>
      <p:ext uri="{BB962C8B-B14F-4D97-AF65-F5344CB8AC3E}">
        <p14:creationId xmlns:p14="http://schemas.microsoft.com/office/powerpoint/2010/main" val="16553765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3"/>
          <p:cNvSpPr>
            <a:spLocks noGrp="1"/>
          </p:cNvSpPr>
          <p:nvPr>
            <p:ph type="title"/>
          </p:nvPr>
        </p:nvSpPr>
        <p:spPr>
          <a:xfrm>
            <a:off x="251520" y="476672"/>
            <a:ext cx="8229600" cy="666328"/>
          </a:xfrm>
        </p:spPr>
        <p:txBody>
          <a:bodyPr>
            <a:normAutofit fontScale="90000"/>
          </a:bodyPr>
          <a:lstStyle/>
          <a:p>
            <a:r>
              <a:rPr lang="tr-TR" dirty="0" smtClean="0">
                <a:solidFill>
                  <a:schemeClr val="accent2">
                    <a:lumMod val="50000"/>
                  </a:schemeClr>
                </a:solidFill>
                <a:latin typeface="Trebuchet MS" pitchFamily="34" charset="0"/>
              </a:rPr>
              <a:t>Alüminyum üretimin ana hatları</a:t>
            </a:r>
            <a:endParaRPr lang="tr-TR" dirty="0">
              <a:solidFill>
                <a:schemeClr val="accent2">
                  <a:lumMod val="50000"/>
                </a:schemeClr>
              </a:solidFill>
              <a:latin typeface="Trebuchet MS" pitchFamily="34" charset="0"/>
            </a:endParaRPr>
          </a:p>
        </p:txBody>
      </p:sp>
      <p:grpSp>
        <p:nvGrpSpPr>
          <p:cNvPr id="16" name="15 Grup"/>
          <p:cNvGrpSpPr/>
          <p:nvPr/>
        </p:nvGrpSpPr>
        <p:grpSpPr>
          <a:xfrm>
            <a:off x="179512" y="1268760"/>
            <a:ext cx="8964488" cy="5368776"/>
            <a:chOff x="179512" y="1268760"/>
            <a:chExt cx="8964488" cy="5368776"/>
          </a:xfrm>
        </p:grpSpPr>
        <p:pic>
          <p:nvPicPr>
            <p:cNvPr id="38809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
                      </a14:imgEffect>
                    </a14:imgLayer>
                  </a14:imgProps>
                </a:ext>
              </a:extLst>
            </a:blip>
            <a:srcRect l="37353" t="32110" r="19479" b="19657"/>
            <a:stretch>
              <a:fillRect/>
            </a:stretch>
          </p:blipFill>
          <p:spPr bwMode="auto">
            <a:xfrm>
              <a:off x="395536" y="1268760"/>
              <a:ext cx="8352928" cy="5247352"/>
            </a:xfrm>
            <a:prstGeom prst="rect">
              <a:avLst/>
            </a:prstGeom>
            <a:noFill/>
            <a:ln w="9525">
              <a:noFill/>
              <a:miter lim="800000"/>
              <a:headEnd/>
              <a:tailEnd/>
            </a:ln>
          </p:spPr>
        </p:pic>
        <p:sp useBgFill="1">
          <p:nvSpPr>
            <p:cNvPr id="4" name="3 Metin kutusu"/>
            <p:cNvSpPr txBox="1"/>
            <p:nvPr/>
          </p:nvSpPr>
          <p:spPr>
            <a:xfrm>
              <a:off x="179512" y="1321604"/>
              <a:ext cx="8964488" cy="523220"/>
            </a:xfrm>
            <a:prstGeom prst="rect">
              <a:avLst/>
            </a:prstGeom>
          </p:spPr>
          <p:txBody>
            <a:bodyPr wrap="square" rtlCol="0">
              <a:spAutoFit/>
            </a:bodyPr>
            <a:lstStyle/>
            <a:p>
              <a:r>
                <a:rPr lang="tr-TR" sz="2800" dirty="0" smtClean="0">
                  <a:latin typeface="Trebuchet MS" pitchFamily="34" charset="0"/>
                </a:rPr>
                <a:t>Alümina üretimi        ergitme     alaşımlama ve döküm</a:t>
              </a:r>
              <a:endParaRPr lang="tr-TR" sz="2800" dirty="0">
                <a:latin typeface="Trebuchet MS" pitchFamily="34" charset="0"/>
              </a:endParaRPr>
            </a:p>
          </p:txBody>
        </p:sp>
        <p:sp useBgFill="1">
          <p:nvSpPr>
            <p:cNvPr id="6" name="5 Metin kutusu"/>
            <p:cNvSpPr txBox="1"/>
            <p:nvPr/>
          </p:nvSpPr>
          <p:spPr>
            <a:xfrm>
              <a:off x="929396" y="2032712"/>
              <a:ext cx="1368152" cy="349702"/>
            </a:xfrm>
            <a:prstGeom prst="rect">
              <a:avLst/>
            </a:prstGeom>
          </p:spPr>
          <p:txBody>
            <a:bodyPr wrap="square" lIns="0" tIns="0" rIns="0" bIns="72000" rtlCol="0">
              <a:spAutoFit/>
            </a:bodyPr>
            <a:lstStyle/>
            <a:p>
              <a:r>
                <a:rPr lang="tr-TR" b="1" dirty="0" smtClean="0">
                  <a:latin typeface="Trebuchet MS" pitchFamily="34" charset="0"/>
                </a:rPr>
                <a:t>4 kg boksit</a:t>
              </a:r>
              <a:endParaRPr lang="tr-TR" b="1" dirty="0">
                <a:latin typeface="Trebuchet MS" pitchFamily="34" charset="0"/>
              </a:endParaRPr>
            </a:p>
          </p:txBody>
        </p:sp>
        <p:sp useBgFill="1">
          <p:nvSpPr>
            <p:cNvPr id="7" name="6 Metin kutusu"/>
            <p:cNvSpPr txBox="1"/>
            <p:nvPr/>
          </p:nvSpPr>
          <p:spPr>
            <a:xfrm>
              <a:off x="884844" y="2817062"/>
              <a:ext cx="1454908" cy="492443"/>
            </a:xfrm>
            <a:prstGeom prst="rect">
              <a:avLst/>
            </a:prstGeom>
          </p:spPr>
          <p:txBody>
            <a:bodyPr wrap="square" lIns="0" tIns="0" rIns="0" bIns="0" rtlCol="0">
              <a:spAutoFit/>
            </a:bodyPr>
            <a:lstStyle/>
            <a:p>
              <a:pPr algn="ctr"/>
              <a:r>
                <a:rPr lang="tr-TR" sz="1600" b="1" dirty="0" smtClean="0">
                  <a:latin typeface="Trebuchet MS" pitchFamily="34" charset="0"/>
                </a:rPr>
                <a:t>2 kg </a:t>
              </a:r>
              <a:r>
                <a:rPr lang="tr-TR" sz="1600" b="1" dirty="0" err="1" smtClean="0">
                  <a:latin typeface="Trebuchet MS" pitchFamily="34" charset="0"/>
                </a:rPr>
                <a:t>alumina</a:t>
              </a:r>
              <a:r>
                <a:rPr lang="tr-TR" sz="1600" b="1" dirty="0" smtClean="0">
                  <a:latin typeface="Trebuchet MS" pitchFamily="34" charset="0"/>
                </a:rPr>
                <a:t>  (Al</a:t>
              </a:r>
              <a:r>
                <a:rPr lang="tr-TR" sz="1600" b="1" baseline="-25000" dirty="0" smtClean="0">
                  <a:latin typeface="Trebuchet MS" pitchFamily="34" charset="0"/>
                </a:rPr>
                <a:t>2</a:t>
              </a:r>
              <a:r>
                <a:rPr lang="tr-TR" sz="1600" b="1" dirty="0" smtClean="0">
                  <a:latin typeface="Trebuchet MS" pitchFamily="34" charset="0"/>
                </a:rPr>
                <a:t>O</a:t>
              </a:r>
              <a:r>
                <a:rPr lang="tr-TR" sz="1600" b="1" baseline="-25000" dirty="0" smtClean="0">
                  <a:latin typeface="Trebuchet MS" pitchFamily="34" charset="0"/>
                </a:rPr>
                <a:t>3</a:t>
              </a:r>
              <a:r>
                <a:rPr lang="tr-TR" sz="1600" b="1" dirty="0" smtClean="0">
                  <a:latin typeface="Trebuchet MS" pitchFamily="34" charset="0"/>
                </a:rPr>
                <a:t>)</a:t>
              </a:r>
              <a:endParaRPr lang="tr-TR" sz="1600" b="1" dirty="0">
                <a:latin typeface="Trebuchet MS" pitchFamily="34" charset="0"/>
              </a:endParaRPr>
            </a:p>
          </p:txBody>
        </p:sp>
        <p:sp useBgFill="1">
          <p:nvSpPr>
            <p:cNvPr id="8" name="7 Metin kutusu"/>
            <p:cNvSpPr txBox="1"/>
            <p:nvPr/>
          </p:nvSpPr>
          <p:spPr>
            <a:xfrm>
              <a:off x="4283968" y="1772816"/>
              <a:ext cx="1368152" cy="349702"/>
            </a:xfrm>
            <a:prstGeom prst="rect">
              <a:avLst/>
            </a:prstGeom>
          </p:spPr>
          <p:txBody>
            <a:bodyPr wrap="square" lIns="0" tIns="0" rIns="0" bIns="72000" rtlCol="0">
              <a:spAutoFit/>
            </a:bodyPr>
            <a:lstStyle/>
            <a:p>
              <a:r>
                <a:rPr lang="tr-TR" b="1" dirty="0" smtClean="0">
                  <a:latin typeface="Trebuchet MS" pitchFamily="34" charset="0"/>
                </a:rPr>
                <a:t>2 kg Al</a:t>
              </a:r>
              <a:r>
                <a:rPr lang="tr-TR" b="1" baseline="-25000" dirty="0" smtClean="0">
                  <a:latin typeface="Trebuchet MS" pitchFamily="34" charset="0"/>
                </a:rPr>
                <a:t>2</a:t>
              </a:r>
              <a:r>
                <a:rPr lang="tr-TR" b="1" dirty="0" smtClean="0">
                  <a:latin typeface="Trebuchet MS" pitchFamily="34" charset="0"/>
                </a:rPr>
                <a:t>O</a:t>
              </a:r>
              <a:r>
                <a:rPr lang="tr-TR" b="1" baseline="-25000" dirty="0" smtClean="0">
                  <a:latin typeface="Trebuchet MS" pitchFamily="34" charset="0"/>
                </a:rPr>
                <a:t>3</a:t>
              </a:r>
              <a:endParaRPr lang="tr-TR" b="1" baseline="-25000" dirty="0">
                <a:latin typeface="Trebuchet MS" pitchFamily="34" charset="0"/>
              </a:endParaRPr>
            </a:p>
          </p:txBody>
        </p:sp>
        <p:sp useBgFill="1">
          <p:nvSpPr>
            <p:cNvPr id="9" name="8 Metin kutusu"/>
            <p:cNvSpPr txBox="1"/>
            <p:nvPr/>
          </p:nvSpPr>
          <p:spPr>
            <a:xfrm>
              <a:off x="6300192" y="1855162"/>
              <a:ext cx="1368152" cy="349702"/>
            </a:xfrm>
            <a:prstGeom prst="rect">
              <a:avLst/>
            </a:prstGeom>
          </p:spPr>
          <p:txBody>
            <a:bodyPr wrap="square" lIns="0" tIns="0" rIns="0" bIns="72000" rtlCol="0">
              <a:spAutoFit/>
            </a:bodyPr>
            <a:lstStyle/>
            <a:p>
              <a:r>
                <a:rPr lang="tr-TR" b="1" dirty="0" smtClean="0">
                  <a:latin typeface="Trebuchet MS" pitchFamily="34" charset="0"/>
                </a:rPr>
                <a:t>1 kg Al</a:t>
              </a:r>
              <a:endParaRPr lang="tr-TR" b="1" baseline="-25000" dirty="0">
                <a:latin typeface="Trebuchet MS" pitchFamily="34" charset="0"/>
              </a:endParaRPr>
            </a:p>
          </p:txBody>
        </p:sp>
        <p:sp useBgFill="1">
          <p:nvSpPr>
            <p:cNvPr id="10" name="9 Metin kutusu"/>
            <p:cNvSpPr txBox="1"/>
            <p:nvPr/>
          </p:nvSpPr>
          <p:spPr>
            <a:xfrm>
              <a:off x="5220072" y="2564904"/>
              <a:ext cx="864096" cy="626701"/>
            </a:xfrm>
            <a:prstGeom prst="rect">
              <a:avLst/>
            </a:prstGeom>
          </p:spPr>
          <p:txBody>
            <a:bodyPr wrap="square" lIns="0" tIns="0" rIns="0" bIns="72000" rtlCol="0">
              <a:spAutoFit/>
            </a:bodyPr>
            <a:lstStyle/>
            <a:p>
              <a:r>
                <a:rPr lang="tr-TR" b="1" dirty="0" smtClean="0">
                  <a:latin typeface="Trebuchet MS" pitchFamily="34" charset="0"/>
                </a:rPr>
                <a:t>Karbon anot</a:t>
              </a:r>
              <a:endParaRPr lang="tr-TR" b="1" baseline="-25000" dirty="0">
                <a:latin typeface="Trebuchet MS" pitchFamily="34" charset="0"/>
              </a:endParaRPr>
            </a:p>
          </p:txBody>
        </p:sp>
        <p:sp useBgFill="1">
          <p:nvSpPr>
            <p:cNvPr id="11" name="10 Metin kutusu"/>
            <p:cNvSpPr txBox="1"/>
            <p:nvPr/>
          </p:nvSpPr>
          <p:spPr>
            <a:xfrm>
              <a:off x="6458276" y="3162339"/>
              <a:ext cx="864096" cy="626701"/>
            </a:xfrm>
            <a:prstGeom prst="rect">
              <a:avLst/>
            </a:prstGeom>
          </p:spPr>
          <p:txBody>
            <a:bodyPr wrap="square" lIns="0" tIns="0" rIns="0" bIns="72000" rtlCol="0">
              <a:spAutoFit/>
            </a:bodyPr>
            <a:lstStyle/>
            <a:p>
              <a:r>
                <a:rPr lang="tr-TR" b="1" dirty="0" smtClean="0">
                  <a:latin typeface="Trebuchet MS" pitchFamily="34" charset="0"/>
                </a:rPr>
                <a:t>Gaz filtresi</a:t>
              </a:r>
              <a:endParaRPr lang="tr-TR" b="1" baseline="-25000" dirty="0">
                <a:latin typeface="Trebuchet MS" pitchFamily="34" charset="0"/>
              </a:endParaRPr>
            </a:p>
          </p:txBody>
        </p:sp>
        <p:sp useBgFill="1">
          <p:nvSpPr>
            <p:cNvPr id="12" name="11 Metin kutusu"/>
            <p:cNvSpPr txBox="1"/>
            <p:nvPr/>
          </p:nvSpPr>
          <p:spPr>
            <a:xfrm>
              <a:off x="2165932" y="4602499"/>
              <a:ext cx="1296144" cy="688256"/>
            </a:xfrm>
            <a:prstGeom prst="rect">
              <a:avLst/>
            </a:prstGeom>
          </p:spPr>
          <p:txBody>
            <a:bodyPr wrap="square" lIns="0" tIns="0" rIns="0" bIns="72000" rtlCol="0">
              <a:spAutoFit/>
            </a:bodyPr>
            <a:lstStyle/>
            <a:p>
              <a:pPr algn="r"/>
              <a:r>
                <a:rPr lang="tr-TR" sz="2000" b="1" dirty="0" err="1" smtClean="0">
                  <a:latin typeface="Trebuchet MS" pitchFamily="34" charset="0"/>
                </a:rPr>
                <a:t>Kriyolit</a:t>
              </a:r>
              <a:r>
                <a:rPr lang="tr-TR" sz="2000" b="1" dirty="0" smtClean="0">
                  <a:latin typeface="Trebuchet MS" pitchFamily="34" charset="0"/>
                </a:rPr>
                <a:t> banyo</a:t>
              </a:r>
              <a:endParaRPr lang="tr-TR" sz="2000" b="1" baseline="-25000" dirty="0">
                <a:latin typeface="Trebuchet MS" pitchFamily="34" charset="0"/>
              </a:endParaRPr>
            </a:p>
          </p:txBody>
        </p:sp>
        <p:sp useBgFill="1">
          <p:nvSpPr>
            <p:cNvPr id="13" name="12 Metin kutusu"/>
            <p:cNvSpPr txBox="1"/>
            <p:nvPr/>
          </p:nvSpPr>
          <p:spPr>
            <a:xfrm>
              <a:off x="1907704" y="5257336"/>
              <a:ext cx="1296144" cy="380480"/>
            </a:xfrm>
            <a:prstGeom prst="rect">
              <a:avLst/>
            </a:prstGeom>
          </p:spPr>
          <p:txBody>
            <a:bodyPr wrap="square" lIns="0" tIns="0" rIns="0" bIns="72000" rtlCol="0">
              <a:spAutoFit/>
            </a:bodyPr>
            <a:lstStyle/>
            <a:p>
              <a:pPr algn="r"/>
              <a:r>
                <a:rPr lang="tr-TR" sz="2000" b="1" dirty="0" smtClean="0">
                  <a:latin typeface="Trebuchet MS" pitchFamily="34" charset="0"/>
                </a:rPr>
                <a:t>Çelik kap</a:t>
              </a:r>
              <a:endParaRPr lang="tr-TR" sz="2000" b="1" baseline="-25000" dirty="0">
                <a:latin typeface="Trebuchet MS" pitchFamily="34" charset="0"/>
              </a:endParaRPr>
            </a:p>
          </p:txBody>
        </p:sp>
        <p:sp useBgFill="1">
          <p:nvSpPr>
            <p:cNvPr id="14" name="13 Metin kutusu"/>
            <p:cNvSpPr txBox="1"/>
            <p:nvPr/>
          </p:nvSpPr>
          <p:spPr>
            <a:xfrm>
              <a:off x="3284240" y="5949280"/>
              <a:ext cx="2583904" cy="380480"/>
            </a:xfrm>
            <a:prstGeom prst="rect">
              <a:avLst/>
            </a:prstGeom>
          </p:spPr>
          <p:txBody>
            <a:bodyPr wrap="square" lIns="0" tIns="0" rIns="0" bIns="72000" rtlCol="0">
              <a:spAutoFit/>
            </a:bodyPr>
            <a:lstStyle/>
            <a:p>
              <a:pPr algn="r"/>
              <a:r>
                <a:rPr lang="tr-TR" sz="2000" b="1" dirty="0" smtClean="0">
                  <a:latin typeface="Trebuchet MS" pitchFamily="34" charset="0"/>
                </a:rPr>
                <a:t>Karbon </a:t>
              </a:r>
              <a:r>
                <a:rPr lang="tr-TR" sz="2000" b="1" dirty="0" err="1" smtClean="0">
                  <a:latin typeface="Trebuchet MS" pitchFamily="34" charset="0"/>
                </a:rPr>
                <a:t>katod</a:t>
              </a:r>
              <a:endParaRPr lang="tr-TR" sz="2000" b="1" baseline="-25000" dirty="0">
                <a:latin typeface="Trebuchet MS" pitchFamily="34" charset="0"/>
              </a:endParaRPr>
            </a:p>
          </p:txBody>
        </p:sp>
        <p:sp useBgFill="1">
          <p:nvSpPr>
            <p:cNvPr id="15" name="14 Metin kutusu"/>
            <p:cNvSpPr txBox="1"/>
            <p:nvPr/>
          </p:nvSpPr>
          <p:spPr>
            <a:xfrm>
              <a:off x="6164560" y="5949280"/>
              <a:ext cx="2583904" cy="688256"/>
            </a:xfrm>
            <a:prstGeom prst="rect">
              <a:avLst/>
            </a:prstGeom>
          </p:spPr>
          <p:txBody>
            <a:bodyPr wrap="square" lIns="0" tIns="0" rIns="0" bIns="72000" rtlCol="0">
              <a:spAutoFit/>
            </a:bodyPr>
            <a:lstStyle/>
            <a:p>
              <a:pPr algn="r"/>
              <a:r>
                <a:rPr lang="tr-TR" sz="2000" b="1" dirty="0" err="1" smtClean="0">
                  <a:latin typeface="Trebuchet MS" pitchFamily="34" charset="0"/>
                </a:rPr>
                <a:t>İngot</a:t>
              </a:r>
              <a:r>
                <a:rPr lang="tr-TR" sz="2000" b="1" dirty="0" smtClean="0">
                  <a:latin typeface="Trebuchet MS" pitchFamily="34" charset="0"/>
                </a:rPr>
                <a:t>     bilet    hadde </a:t>
              </a:r>
              <a:r>
                <a:rPr lang="tr-TR" sz="2000" b="1" dirty="0" err="1" smtClean="0">
                  <a:latin typeface="Trebuchet MS" pitchFamily="34" charset="0"/>
                </a:rPr>
                <a:t>slabi</a:t>
              </a:r>
              <a:endParaRPr lang="tr-TR" sz="2000" b="1" baseline="-25000" dirty="0">
                <a:latin typeface="Trebuchet MS" pitchFamily="34" charset="0"/>
              </a:endParaRPr>
            </a:p>
          </p:txBody>
        </p:sp>
      </p:grpSp>
    </p:spTree>
    <p:extLst>
      <p:ext uri="{BB962C8B-B14F-4D97-AF65-F5344CB8AC3E}">
        <p14:creationId xmlns:p14="http://schemas.microsoft.com/office/powerpoint/2010/main" val="234693355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64704"/>
            <a:ext cx="8568952" cy="666328"/>
          </a:xfrm>
        </p:spPr>
        <p:txBody>
          <a:bodyPr>
            <a:noAutofit/>
          </a:bodyPr>
          <a:lstStyle/>
          <a:p>
            <a:r>
              <a:rPr lang="tr-TR" sz="4400" dirty="0" smtClean="0">
                <a:solidFill>
                  <a:schemeClr val="accent2">
                    <a:lumMod val="50000"/>
                  </a:schemeClr>
                </a:solidFill>
                <a:latin typeface="Trebuchet MS" pitchFamily="34" charset="0"/>
              </a:rPr>
              <a:t>Cüruf çekme</a:t>
            </a:r>
            <a:endParaRPr lang="tr-TR" sz="4400" dirty="0">
              <a:solidFill>
                <a:schemeClr val="accent2">
                  <a:lumMod val="50000"/>
                </a:schemeClr>
              </a:solidFill>
              <a:latin typeface="Trebuchet MS" pitchFamily="34" charset="0"/>
            </a:endParaRPr>
          </a:p>
        </p:txBody>
      </p:sp>
      <p:pic>
        <p:nvPicPr>
          <p:cNvPr id="242691" name="Picture 3" descr="Aluminium Dross"/>
          <p:cNvPicPr>
            <a:picLocks noChangeAspect="1" noChangeArrowheads="1"/>
          </p:cNvPicPr>
          <p:nvPr/>
        </p:nvPicPr>
        <p:blipFill>
          <a:blip r:embed="rId2" cstate="print"/>
          <a:srcRect/>
          <a:stretch>
            <a:fillRect/>
          </a:stretch>
        </p:blipFill>
        <p:spPr bwMode="auto">
          <a:xfrm>
            <a:off x="3995936" y="3140968"/>
            <a:ext cx="4680520" cy="3506897"/>
          </a:xfrm>
          <a:prstGeom prst="rect">
            <a:avLst/>
          </a:prstGeom>
          <a:noFill/>
        </p:spPr>
      </p:pic>
      <p:sp>
        <p:nvSpPr>
          <p:cNvPr id="5" name="4 Metin kutusu"/>
          <p:cNvSpPr txBox="1"/>
          <p:nvPr/>
        </p:nvSpPr>
        <p:spPr>
          <a:xfrm>
            <a:off x="395536" y="1556792"/>
            <a:ext cx="8424936" cy="2677656"/>
          </a:xfrm>
          <a:prstGeom prst="rect">
            <a:avLst/>
          </a:prstGeom>
          <a:noFill/>
        </p:spPr>
        <p:txBody>
          <a:bodyPr wrap="square" rtlCol="0">
            <a:spAutoFit/>
          </a:bodyPr>
          <a:lstStyle/>
          <a:p>
            <a:r>
              <a:rPr lang="tr-TR" sz="2800" dirty="0" smtClean="0">
                <a:latin typeface="Trebuchet MS" pitchFamily="34" charset="0"/>
              </a:rPr>
              <a:t>Kötü bir ergitme pratiği ile hazırlanan banyodan başarısız bir pratikle çekilen ve dolayısı ile metalce zengin olan cürufa </a:t>
            </a:r>
            <a:r>
              <a:rPr lang="tr-TR" sz="2800" b="1" dirty="0" smtClean="0">
                <a:latin typeface="Trebuchet MS" pitchFamily="34" charset="0"/>
              </a:rPr>
              <a:t>ISLAK cüruf </a:t>
            </a:r>
            <a:r>
              <a:rPr lang="tr-TR" sz="2800" dirty="0" smtClean="0">
                <a:latin typeface="Trebuchet MS" pitchFamily="34" charset="0"/>
              </a:rPr>
              <a:t>denir.</a:t>
            </a:r>
          </a:p>
          <a:p>
            <a:r>
              <a:rPr lang="tr-TR" sz="2800" dirty="0" smtClean="0">
                <a:latin typeface="Trebuchet MS" pitchFamily="34" charset="0"/>
              </a:rPr>
              <a:t>Marifet </a:t>
            </a:r>
          </a:p>
          <a:p>
            <a:r>
              <a:rPr lang="tr-TR" sz="2800" b="1" dirty="0" smtClean="0">
                <a:latin typeface="Trebuchet MS" pitchFamily="34" charset="0"/>
              </a:rPr>
              <a:t>KURU cüruf</a:t>
            </a:r>
            <a:r>
              <a:rPr lang="tr-TR" sz="2800" dirty="0" smtClean="0">
                <a:latin typeface="Trebuchet MS" pitchFamily="34" charset="0"/>
              </a:rPr>
              <a:t> </a:t>
            </a:r>
          </a:p>
          <a:p>
            <a:r>
              <a:rPr lang="tr-TR" sz="2800" dirty="0" smtClean="0">
                <a:latin typeface="Trebuchet MS" pitchFamily="34" charset="0"/>
              </a:rPr>
              <a:t>çekmektir.</a:t>
            </a:r>
            <a:endParaRPr lang="tr-TR" sz="2800" dirty="0">
              <a:latin typeface="Trebuchet MS" pitchFamily="34" charset="0"/>
            </a:endParaRPr>
          </a:p>
        </p:txBody>
      </p:sp>
    </p:spTree>
    <p:extLst>
      <p:ext uri="{BB962C8B-B14F-4D97-AF65-F5344CB8AC3E}">
        <p14:creationId xmlns:p14="http://schemas.microsoft.com/office/powerpoint/2010/main" val="165537656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92696"/>
            <a:ext cx="8568952" cy="666328"/>
          </a:xfrm>
        </p:spPr>
        <p:txBody>
          <a:bodyPr>
            <a:noAutofit/>
          </a:bodyPr>
          <a:lstStyle/>
          <a:p>
            <a:r>
              <a:rPr lang="tr-TR" sz="4400" dirty="0" smtClean="0">
                <a:solidFill>
                  <a:schemeClr val="accent2">
                    <a:lumMod val="50000"/>
                  </a:schemeClr>
                </a:solidFill>
                <a:latin typeface="Trebuchet MS" pitchFamily="34" charset="0"/>
              </a:rPr>
              <a:t>Cüruf çekme</a:t>
            </a:r>
            <a:endParaRPr lang="tr-TR" sz="4400" dirty="0">
              <a:solidFill>
                <a:schemeClr val="accent2">
                  <a:lumMod val="50000"/>
                </a:schemeClr>
              </a:solidFill>
              <a:latin typeface="Trebuchet MS" pitchFamily="34" charset="0"/>
            </a:endParaRPr>
          </a:p>
        </p:txBody>
      </p:sp>
      <p:pic>
        <p:nvPicPr>
          <p:cNvPr id="242693" name="Picture 5" descr="http://www.westonal.com.au/images/Dross.jpg"/>
          <p:cNvPicPr>
            <a:picLocks noChangeAspect="1" noChangeArrowheads="1"/>
          </p:cNvPicPr>
          <p:nvPr/>
        </p:nvPicPr>
        <p:blipFill>
          <a:blip r:embed="rId2" cstate="print"/>
          <a:srcRect/>
          <a:stretch>
            <a:fillRect/>
          </a:stretch>
        </p:blipFill>
        <p:spPr bwMode="auto">
          <a:xfrm>
            <a:off x="4860032" y="3933056"/>
            <a:ext cx="3996528" cy="2666433"/>
          </a:xfrm>
          <a:prstGeom prst="rect">
            <a:avLst/>
          </a:prstGeom>
          <a:noFill/>
        </p:spPr>
      </p:pic>
      <p:sp>
        <p:nvSpPr>
          <p:cNvPr id="8" name="7 Metin kutusu"/>
          <p:cNvSpPr txBox="1"/>
          <p:nvPr/>
        </p:nvSpPr>
        <p:spPr>
          <a:xfrm>
            <a:off x="323528" y="1340768"/>
            <a:ext cx="8496944" cy="5262979"/>
          </a:xfrm>
          <a:prstGeom prst="rect">
            <a:avLst/>
          </a:prstGeom>
          <a:noFill/>
        </p:spPr>
        <p:txBody>
          <a:bodyPr wrap="square" rtlCol="0">
            <a:spAutoFit/>
          </a:bodyPr>
          <a:lstStyle/>
          <a:p>
            <a:r>
              <a:rPr lang="tr-TR" sz="2800" dirty="0" smtClean="0">
                <a:latin typeface="Trebuchet MS" pitchFamily="34" charset="0"/>
              </a:rPr>
              <a:t>Cüruf banyodan çekildikten sonra daha fazla yanma kaybı olmaması için termite reaksiyonunu sonlandırmak üzere süratle soğutulmalıdır. Bunun için en basit yöntem cürufu soğuk ve eğimli bir beton yüzey üzerine yaymaktır.</a:t>
            </a:r>
          </a:p>
          <a:p>
            <a:r>
              <a:rPr lang="tr-TR" sz="2800" dirty="0" smtClean="0">
                <a:latin typeface="Trebuchet MS" pitchFamily="34" charset="0"/>
              </a:rPr>
              <a:t>Bu şekilde cüruf soğurken </a:t>
            </a:r>
          </a:p>
          <a:p>
            <a:r>
              <a:rPr lang="tr-TR" sz="2800" dirty="0" smtClean="0">
                <a:latin typeface="Trebuchet MS" pitchFamily="34" charset="0"/>
              </a:rPr>
              <a:t>aralardaki sıvı alüminyum </a:t>
            </a:r>
          </a:p>
          <a:p>
            <a:r>
              <a:rPr lang="tr-TR" sz="2800" dirty="0" smtClean="0">
                <a:latin typeface="Trebuchet MS" pitchFamily="34" charset="0"/>
              </a:rPr>
              <a:t>katı artıklar arasından </a:t>
            </a:r>
          </a:p>
          <a:p>
            <a:r>
              <a:rPr lang="tr-TR" sz="2800" dirty="0" smtClean="0">
                <a:latin typeface="Trebuchet MS" pitchFamily="34" charset="0"/>
              </a:rPr>
              <a:t>sızar ve aşağı akar.</a:t>
            </a:r>
          </a:p>
          <a:p>
            <a:r>
              <a:rPr lang="tr-TR" sz="2800" dirty="0" smtClean="0">
                <a:latin typeface="Trebuchet MS" pitchFamily="34" charset="0"/>
              </a:rPr>
              <a:t>Asal gaz kabinlerinde </a:t>
            </a:r>
          </a:p>
          <a:p>
            <a:r>
              <a:rPr lang="tr-TR" sz="2800" dirty="0" smtClean="0">
                <a:latin typeface="Trebuchet MS" pitchFamily="34" charset="0"/>
              </a:rPr>
              <a:t>soğutan teknolojiler </a:t>
            </a:r>
          </a:p>
          <a:p>
            <a:r>
              <a:rPr lang="tr-TR" sz="2800" dirty="0" smtClean="0">
                <a:latin typeface="Trebuchet MS" pitchFamily="34" charset="0"/>
              </a:rPr>
              <a:t>de mevcuttur.</a:t>
            </a:r>
            <a:endParaRPr lang="tr-TR" sz="2800" dirty="0">
              <a:latin typeface="Trebuchet MS" pitchFamily="34" charset="0"/>
            </a:endParaRPr>
          </a:p>
        </p:txBody>
      </p:sp>
    </p:spTree>
    <p:extLst>
      <p:ext uri="{BB962C8B-B14F-4D97-AF65-F5344CB8AC3E}">
        <p14:creationId xmlns:p14="http://schemas.microsoft.com/office/powerpoint/2010/main" val="165537656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64704"/>
            <a:ext cx="8229600" cy="650336"/>
          </a:xfrm>
        </p:spPr>
        <p:txBody>
          <a:bodyPr>
            <a:normAutofit fontScale="90000"/>
          </a:bodyPr>
          <a:lstStyle/>
          <a:p>
            <a:r>
              <a:rPr lang="tr-TR" dirty="0" smtClean="0">
                <a:latin typeface="Trebuchet MS" pitchFamily="34" charset="0"/>
              </a:rPr>
              <a:t>Cürufu etkileyen faktörler</a:t>
            </a:r>
            <a:endParaRPr lang="en-US" dirty="0">
              <a:latin typeface="Trebuchet MS" pitchFamily="34" charset="0"/>
            </a:endParaRPr>
          </a:p>
        </p:txBody>
      </p:sp>
      <p:sp>
        <p:nvSpPr>
          <p:cNvPr id="3" name="Content Placeholder 2"/>
          <p:cNvSpPr>
            <a:spLocks noGrp="1"/>
          </p:cNvSpPr>
          <p:nvPr>
            <p:ph sz="quarter" idx="1"/>
          </p:nvPr>
        </p:nvSpPr>
        <p:spPr>
          <a:xfrm>
            <a:off x="323528" y="1628800"/>
            <a:ext cx="8229600" cy="5040560"/>
          </a:xfrm>
        </p:spPr>
        <p:txBody>
          <a:bodyPr>
            <a:noAutofit/>
          </a:bodyPr>
          <a:lstStyle/>
          <a:p>
            <a:pPr lvl="1">
              <a:spcBef>
                <a:spcPts val="0"/>
              </a:spcBef>
            </a:pPr>
            <a:r>
              <a:rPr lang="tr-TR" sz="2800" dirty="0" smtClean="0">
                <a:latin typeface="Trebuchet MS" pitchFamily="34" charset="0"/>
              </a:rPr>
              <a:t>Cüruf çekme sıcaklığı</a:t>
            </a:r>
            <a:endParaRPr lang="en-US" sz="2800" dirty="0" smtClean="0">
              <a:latin typeface="Trebuchet MS" pitchFamily="34" charset="0"/>
            </a:endParaRPr>
          </a:p>
          <a:p>
            <a:pPr lvl="1">
              <a:spcBef>
                <a:spcPts val="0"/>
              </a:spcBef>
            </a:pPr>
            <a:r>
              <a:rPr lang="tr-TR" sz="2800" dirty="0" smtClean="0">
                <a:latin typeface="Trebuchet MS" pitchFamily="34" charset="0"/>
              </a:rPr>
              <a:t>Cüruf çekmeden önce uygulanan </a:t>
            </a:r>
            <a:r>
              <a:rPr lang="tr-TR" sz="2800" dirty="0" err="1" smtClean="0">
                <a:latin typeface="Trebuchet MS" pitchFamily="34" charset="0"/>
              </a:rPr>
              <a:t>flaks</a:t>
            </a:r>
            <a:r>
              <a:rPr lang="tr-TR" sz="2800" dirty="0" smtClean="0">
                <a:latin typeface="Trebuchet MS" pitchFamily="34" charset="0"/>
              </a:rPr>
              <a:t> pratiği</a:t>
            </a:r>
            <a:endParaRPr lang="en-US" sz="2800" dirty="0" smtClean="0">
              <a:latin typeface="Trebuchet MS" pitchFamily="34" charset="0"/>
            </a:endParaRPr>
          </a:p>
          <a:p>
            <a:pPr lvl="1">
              <a:spcBef>
                <a:spcPts val="0"/>
              </a:spcBef>
            </a:pPr>
            <a:r>
              <a:rPr lang="tr-TR" sz="2800" dirty="0" smtClean="0">
                <a:latin typeface="Trebuchet MS" pitchFamily="34" charset="0"/>
              </a:rPr>
              <a:t>Cüruf çekme pratiği</a:t>
            </a:r>
            <a:endParaRPr lang="en-US" sz="2800" dirty="0" smtClean="0">
              <a:latin typeface="Trebuchet MS" pitchFamily="34" charset="0"/>
            </a:endParaRPr>
          </a:p>
          <a:p>
            <a:pPr lvl="1">
              <a:spcBef>
                <a:spcPts val="0"/>
              </a:spcBef>
            </a:pPr>
            <a:r>
              <a:rPr lang="tr-TR" sz="2800" dirty="0" smtClean="0">
                <a:latin typeface="Trebuchet MS" pitchFamily="34" charset="0"/>
              </a:rPr>
              <a:t>Cürufun soğutulma şekli ve şartları</a:t>
            </a:r>
            <a:endParaRPr lang="en-US" sz="2800" dirty="0" smtClean="0">
              <a:latin typeface="Trebuchet MS" pitchFamily="34" charset="0"/>
            </a:endParaRPr>
          </a:p>
          <a:p>
            <a:pPr>
              <a:spcBef>
                <a:spcPts val="0"/>
              </a:spcBef>
              <a:buNone/>
            </a:pPr>
            <a:endParaRPr lang="tr-TR" sz="1600" dirty="0" smtClean="0">
              <a:latin typeface="Trebuchet MS" pitchFamily="34" charset="0"/>
            </a:endParaRPr>
          </a:p>
          <a:p>
            <a:pPr>
              <a:spcBef>
                <a:spcPts val="0"/>
              </a:spcBef>
              <a:buNone/>
            </a:pPr>
            <a:r>
              <a:rPr lang="tr-TR" sz="2800" dirty="0" smtClean="0">
                <a:latin typeface="Trebuchet MS" pitchFamily="34" charset="0"/>
              </a:rPr>
              <a:t>Cüruf soğutma pratikleri</a:t>
            </a:r>
            <a:r>
              <a:rPr lang="en-US" sz="2800" dirty="0" smtClean="0">
                <a:latin typeface="Trebuchet MS" pitchFamily="34" charset="0"/>
              </a:rPr>
              <a:t> </a:t>
            </a:r>
          </a:p>
          <a:p>
            <a:pPr lvl="1">
              <a:spcBef>
                <a:spcPts val="0"/>
              </a:spcBef>
            </a:pPr>
            <a:r>
              <a:rPr lang="tr-TR" sz="2800" dirty="0" smtClean="0">
                <a:latin typeface="Trebuchet MS" pitchFamily="34" charset="0"/>
              </a:rPr>
              <a:t>Havada soğutma</a:t>
            </a:r>
            <a:endParaRPr lang="en-US" sz="2800" dirty="0" smtClean="0">
              <a:latin typeface="Trebuchet MS" pitchFamily="34" charset="0"/>
            </a:endParaRPr>
          </a:p>
          <a:p>
            <a:pPr lvl="1">
              <a:spcBef>
                <a:spcPts val="0"/>
              </a:spcBef>
            </a:pPr>
            <a:r>
              <a:rPr lang="tr-TR" sz="2800" dirty="0" smtClean="0">
                <a:latin typeface="Trebuchet MS" pitchFamily="34" charset="0"/>
              </a:rPr>
              <a:t>Döner soğutucular</a:t>
            </a:r>
            <a:endParaRPr lang="en-US" sz="2800" dirty="0">
              <a:latin typeface="Trebuchet MS" pitchFamily="34" charset="0"/>
            </a:endParaRPr>
          </a:p>
          <a:p>
            <a:pPr lvl="1">
              <a:spcBef>
                <a:spcPts val="0"/>
              </a:spcBef>
            </a:pPr>
            <a:r>
              <a:rPr lang="tr-TR" sz="2800" dirty="0" smtClean="0">
                <a:latin typeface="Trebuchet MS" pitchFamily="34" charset="0"/>
              </a:rPr>
              <a:t>Argon gazı altında soğutma</a:t>
            </a:r>
            <a:endParaRPr lang="en-US" sz="2800" dirty="0" smtClean="0">
              <a:latin typeface="Trebuchet MS" pitchFamily="34" charset="0"/>
            </a:endParaRPr>
          </a:p>
          <a:p>
            <a:pPr lvl="1">
              <a:spcBef>
                <a:spcPts val="0"/>
              </a:spcBef>
            </a:pPr>
            <a:r>
              <a:rPr lang="tr-TR" sz="2800" dirty="0" smtClean="0">
                <a:latin typeface="Trebuchet MS" pitchFamily="34" charset="0"/>
              </a:rPr>
              <a:t>Cüruf presleri</a:t>
            </a:r>
            <a:endParaRPr lang="en-US" sz="2800" dirty="0" smtClean="0">
              <a:latin typeface="Trebuchet MS" pitchFamily="34" charset="0"/>
            </a:endParaRPr>
          </a:p>
          <a:p>
            <a:pPr marL="365760" lvl="1" indent="0">
              <a:spcBef>
                <a:spcPts val="0"/>
              </a:spcBef>
              <a:buNone/>
            </a:pPr>
            <a:endParaRPr lang="en-US" sz="2800" dirty="0" smtClean="0">
              <a:latin typeface="Trebuchet MS" pitchFamily="34" charset="0"/>
            </a:endParaRPr>
          </a:p>
        </p:txBody>
      </p:sp>
      <p:pic>
        <p:nvPicPr>
          <p:cNvPr id="246786" name="Picture 2" descr="http://www.stas.com/images/stories/Gallery/IGDC/01_igdc.jpg"/>
          <p:cNvPicPr>
            <a:picLocks noChangeAspect="1" noChangeArrowheads="1"/>
          </p:cNvPicPr>
          <p:nvPr/>
        </p:nvPicPr>
        <p:blipFill>
          <a:blip r:embed="rId2" cstate="print"/>
          <a:srcRect l="21000" t="3390" r="23637" b="8468"/>
          <a:stretch>
            <a:fillRect/>
          </a:stretch>
        </p:blipFill>
        <p:spPr bwMode="auto">
          <a:xfrm>
            <a:off x="5580112" y="3717031"/>
            <a:ext cx="3312368" cy="2969709"/>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92696"/>
            <a:ext cx="8568952" cy="666328"/>
          </a:xfrm>
        </p:spPr>
        <p:txBody>
          <a:bodyPr>
            <a:noAutofit/>
          </a:bodyPr>
          <a:lstStyle/>
          <a:p>
            <a:r>
              <a:rPr lang="tr-TR" sz="4400" dirty="0" smtClean="0">
                <a:solidFill>
                  <a:schemeClr val="accent2">
                    <a:lumMod val="50000"/>
                  </a:schemeClr>
                </a:solidFill>
                <a:latin typeface="Trebuchet MS" pitchFamily="34" charset="0"/>
              </a:rPr>
              <a:t>Cüruf değerlendirme</a:t>
            </a:r>
            <a:endParaRPr lang="tr-TR" sz="4400" dirty="0">
              <a:solidFill>
                <a:schemeClr val="accent2">
                  <a:lumMod val="50000"/>
                </a:schemeClr>
              </a:solidFill>
              <a:latin typeface="Trebuchet MS" pitchFamily="34" charset="0"/>
            </a:endParaRPr>
          </a:p>
        </p:txBody>
      </p:sp>
      <p:pic>
        <p:nvPicPr>
          <p:cNvPr id="5" name="4 Resim" descr="Aluminium-dross-recycling.jpg"/>
          <p:cNvPicPr>
            <a:picLocks noChangeAspect="1"/>
          </p:cNvPicPr>
          <p:nvPr/>
        </p:nvPicPr>
        <p:blipFill>
          <a:blip r:embed="rId2" cstate="print"/>
          <a:srcRect l="51925" t="1277" r="1448" b="56591"/>
          <a:stretch>
            <a:fillRect/>
          </a:stretch>
        </p:blipFill>
        <p:spPr>
          <a:xfrm>
            <a:off x="4659744" y="2132856"/>
            <a:ext cx="3816424" cy="2862318"/>
          </a:xfrm>
          <a:prstGeom prst="rect">
            <a:avLst/>
          </a:prstGeom>
        </p:spPr>
      </p:pic>
      <p:pic>
        <p:nvPicPr>
          <p:cNvPr id="6" name="5 Resim" descr="Aluminium-dross-recycling.jpg"/>
          <p:cNvPicPr>
            <a:picLocks noChangeAspect="1"/>
          </p:cNvPicPr>
          <p:nvPr/>
        </p:nvPicPr>
        <p:blipFill>
          <a:blip r:embed="rId2" cstate="print"/>
          <a:srcRect l="2119" t="1277" r="50194" b="56591"/>
          <a:stretch>
            <a:fillRect/>
          </a:stretch>
        </p:blipFill>
        <p:spPr>
          <a:xfrm>
            <a:off x="686495" y="2132856"/>
            <a:ext cx="3927709" cy="2880320"/>
          </a:xfrm>
          <a:prstGeom prst="rect">
            <a:avLst/>
          </a:prstGeom>
        </p:spPr>
      </p:pic>
      <p:sp>
        <p:nvSpPr>
          <p:cNvPr id="7" name="6 Metin kutusu"/>
          <p:cNvSpPr txBox="1"/>
          <p:nvPr/>
        </p:nvSpPr>
        <p:spPr>
          <a:xfrm>
            <a:off x="755576" y="1609636"/>
            <a:ext cx="7776864" cy="523220"/>
          </a:xfrm>
          <a:prstGeom prst="rect">
            <a:avLst/>
          </a:prstGeom>
          <a:noFill/>
        </p:spPr>
        <p:txBody>
          <a:bodyPr wrap="square" rtlCol="0">
            <a:spAutoFit/>
          </a:bodyPr>
          <a:lstStyle/>
          <a:p>
            <a:r>
              <a:rPr lang="tr-TR" sz="2800" dirty="0" smtClean="0">
                <a:latin typeface="Trebuchet MS" pitchFamily="34" charset="0"/>
              </a:rPr>
              <a:t>  </a:t>
            </a:r>
            <a:r>
              <a:rPr lang="tr-TR" sz="2800" b="1" dirty="0" smtClean="0">
                <a:latin typeface="Trebuchet MS" pitchFamily="34" charset="0"/>
              </a:rPr>
              <a:t>Islak (</a:t>
            </a:r>
            <a:r>
              <a:rPr lang="tr-TR" sz="2800" b="1" dirty="0" err="1" smtClean="0">
                <a:latin typeface="Trebuchet MS" pitchFamily="34" charset="0"/>
              </a:rPr>
              <a:t>white</a:t>
            </a:r>
            <a:r>
              <a:rPr lang="tr-TR" sz="2800" b="1" dirty="0" smtClean="0">
                <a:latin typeface="Trebuchet MS" pitchFamily="34" charset="0"/>
              </a:rPr>
              <a:t>) cüruf </a:t>
            </a:r>
            <a:r>
              <a:rPr lang="tr-TR" sz="2800" dirty="0" smtClean="0">
                <a:latin typeface="Trebuchet MS" pitchFamily="34" charset="0"/>
              </a:rPr>
              <a:t>	     </a:t>
            </a:r>
            <a:r>
              <a:rPr lang="tr-TR" sz="2800" b="1" dirty="0" smtClean="0">
                <a:latin typeface="Trebuchet MS" pitchFamily="34" charset="0"/>
              </a:rPr>
              <a:t>kuru (</a:t>
            </a:r>
            <a:r>
              <a:rPr lang="tr-TR" sz="2800" b="1" dirty="0" err="1" smtClean="0">
                <a:latin typeface="Trebuchet MS" pitchFamily="34" charset="0"/>
              </a:rPr>
              <a:t>black</a:t>
            </a:r>
            <a:r>
              <a:rPr lang="tr-TR" sz="2800" b="1" dirty="0" smtClean="0">
                <a:latin typeface="Trebuchet MS" pitchFamily="34" charset="0"/>
              </a:rPr>
              <a:t>) cüruf </a:t>
            </a:r>
          </a:p>
        </p:txBody>
      </p:sp>
      <p:sp>
        <p:nvSpPr>
          <p:cNvPr id="8" name="Content Placeholder 2"/>
          <p:cNvSpPr>
            <a:spLocks noGrp="1"/>
          </p:cNvSpPr>
          <p:nvPr>
            <p:ph sz="quarter" idx="1"/>
          </p:nvPr>
        </p:nvSpPr>
        <p:spPr>
          <a:xfrm>
            <a:off x="467544" y="5229200"/>
            <a:ext cx="8280920" cy="1440160"/>
          </a:xfrm>
        </p:spPr>
        <p:txBody>
          <a:bodyPr>
            <a:noAutofit/>
          </a:bodyPr>
          <a:lstStyle/>
          <a:p>
            <a:pPr>
              <a:spcBef>
                <a:spcPts val="0"/>
              </a:spcBef>
            </a:pPr>
            <a:r>
              <a:rPr lang="tr-TR" sz="2800" dirty="0" smtClean="0">
                <a:latin typeface="Trebuchet MS" pitchFamily="34" charset="0"/>
              </a:rPr>
              <a:t>cüruf miktarı üretimin %10’unu bulabilir.</a:t>
            </a:r>
          </a:p>
          <a:p>
            <a:pPr>
              <a:spcBef>
                <a:spcPts val="0"/>
              </a:spcBef>
            </a:pPr>
            <a:r>
              <a:rPr lang="tr-TR" sz="2800" dirty="0" smtClean="0">
                <a:latin typeface="Trebuchet MS" pitchFamily="34" charset="0"/>
              </a:rPr>
              <a:t>Cüruflar heterojen karakterdedir. </a:t>
            </a:r>
          </a:p>
          <a:p>
            <a:pPr>
              <a:spcBef>
                <a:spcPts val="0"/>
              </a:spcBef>
            </a:pPr>
            <a:r>
              <a:rPr lang="tr-TR" sz="2800" dirty="0" smtClean="0">
                <a:latin typeface="Trebuchet MS" pitchFamily="34" charset="0"/>
              </a:rPr>
              <a:t>kazanılabilecek metal %10 ile %70 arasındadır.</a:t>
            </a:r>
          </a:p>
        </p:txBody>
      </p:sp>
    </p:spTree>
    <p:extLst>
      <p:ext uri="{BB962C8B-B14F-4D97-AF65-F5344CB8AC3E}">
        <p14:creationId xmlns:p14="http://schemas.microsoft.com/office/powerpoint/2010/main" val="165537656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92696"/>
            <a:ext cx="8568952" cy="666328"/>
          </a:xfrm>
        </p:spPr>
        <p:txBody>
          <a:bodyPr>
            <a:noAutofit/>
          </a:bodyPr>
          <a:lstStyle/>
          <a:p>
            <a:r>
              <a:rPr lang="tr-TR" sz="4400" dirty="0" smtClean="0">
                <a:solidFill>
                  <a:schemeClr val="accent2">
                    <a:lumMod val="50000"/>
                  </a:schemeClr>
                </a:solidFill>
                <a:latin typeface="Trebuchet MS" pitchFamily="34" charset="0"/>
              </a:rPr>
              <a:t>Cüruf değerlendirme</a:t>
            </a:r>
            <a:endParaRPr lang="tr-TR" sz="4400" dirty="0">
              <a:solidFill>
                <a:schemeClr val="accent2">
                  <a:lumMod val="50000"/>
                </a:schemeClr>
              </a:solidFill>
              <a:latin typeface="Trebuchet MS" pitchFamily="34" charset="0"/>
            </a:endParaRPr>
          </a:p>
        </p:txBody>
      </p:sp>
      <p:pic>
        <p:nvPicPr>
          <p:cNvPr id="243715" name="Picture 3" descr="http://htmakhijani.com/material/05.jpg"/>
          <p:cNvPicPr>
            <a:picLocks noChangeAspect="1" noChangeArrowheads="1"/>
          </p:cNvPicPr>
          <p:nvPr/>
        </p:nvPicPr>
        <p:blipFill>
          <a:blip r:embed="rId2" cstate="print"/>
          <a:srcRect/>
          <a:stretch>
            <a:fillRect/>
          </a:stretch>
        </p:blipFill>
        <p:spPr bwMode="auto">
          <a:xfrm>
            <a:off x="539552" y="1988840"/>
            <a:ext cx="4248150" cy="4286250"/>
          </a:xfrm>
          <a:prstGeom prst="rect">
            <a:avLst/>
          </a:prstGeom>
          <a:noFill/>
        </p:spPr>
      </p:pic>
      <p:pic>
        <p:nvPicPr>
          <p:cNvPr id="243719" name="Picture 7" descr="http://www.wotol.com/images/thumbs/800x800/592058_01dd6d21e8f841a7c679e5570d98cbad.jpg"/>
          <p:cNvPicPr>
            <a:picLocks noChangeAspect="1" noChangeArrowheads="1"/>
          </p:cNvPicPr>
          <p:nvPr/>
        </p:nvPicPr>
        <p:blipFill>
          <a:blip r:embed="rId3" cstate="print"/>
          <a:srcRect t="5321" b="9799"/>
          <a:stretch>
            <a:fillRect/>
          </a:stretch>
        </p:blipFill>
        <p:spPr bwMode="auto">
          <a:xfrm>
            <a:off x="5076056" y="1628800"/>
            <a:ext cx="3744416" cy="4752528"/>
          </a:xfrm>
          <a:prstGeom prst="rect">
            <a:avLst/>
          </a:prstGeom>
          <a:noFill/>
        </p:spPr>
      </p:pic>
    </p:spTree>
    <p:extLst>
      <p:ext uri="{BB962C8B-B14F-4D97-AF65-F5344CB8AC3E}">
        <p14:creationId xmlns:p14="http://schemas.microsoft.com/office/powerpoint/2010/main" val="165537656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64704"/>
            <a:ext cx="8229600" cy="650336"/>
          </a:xfrm>
        </p:spPr>
        <p:txBody>
          <a:bodyPr>
            <a:normAutofit fontScale="90000"/>
          </a:bodyPr>
          <a:lstStyle/>
          <a:p>
            <a:r>
              <a:rPr lang="tr-TR" dirty="0" smtClean="0">
                <a:latin typeface="Trebuchet MS" pitchFamily="34" charset="0"/>
              </a:rPr>
              <a:t>Banyo karıştırma</a:t>
            </a:r>
            <a:endParaRPr lang="en-US" dirty="0">
              <a:latin typeface="Trebuchet MS" pitchFamily="34" charset="0"/>
            </a:endParaRPr>
          </a:p>
        </p:txBody>
      </p:sp>
      <p:pic>
        <p:nvPicPr>
          <p:cNvPr id="245764" name="Picture 4" descr="http://www.sinfo-t.jp/eng/stirrer/images/principle_il_n.gif"/>
          <p:cNvPicPr>
            <a:picLocks noChangeAspect="1" noChangeArrowheads="1"/>
          </p:cNvPicPr>
          <p:nvPr/>
        </p:nvPicPr>
        <p:blipFill>
          <a:blip r:embed="rId2" cstate="print"/>
          <a:srcRect/>
          <a:stretch>
            <a:fillRect/>
          </a:stretch>
        </p:blipFill>
        <p:spPr bwMode="auto">
          <a:xfrm>
            <a:off x="467544" y="4077072"/>
            <a:ext cx="5832648" cy="2119316"/>
          </a:xfrm>
          <a:prstGeom prst="rect">
            <a:avLst/>
          </a:prstGeom>
          <a:noFill/>
        </p:spPr>
      </p:pic>
      <p:sp>
        <p:nvSpPr>
          <p:cNvPr id="8" name="7 Dikdörtgen"/>
          <p:cNvSpPr/>
          <p:nvPr/>
        </p:nvSpPr>
        <p:spPr>
          <a:xfrm>
            <a:off x="323528" y="1556792"/>
            <a:ext cx="8568952" cy="2246769"/>
          </a:xfrm>
          <a:prstGeom prst="rect">
            <a:avLst/>
          </a:prstGeom>
        </p:spPr>
        <p:txBody>
          <a:bodyPr wrap="square">
            <a:spAutoFit/>
          </a:bodyPr>
          <a:lstStyle/>
          <a:p>
            <a:r>
              <a:rPr lang="tr-TR" sz="2800" dirty="0" smtClean="0">
                <a:latin typeface="Trebuchet MS" pitchFamily="34" charset="0"/>
              </a:rPr>
              <a:t>Daha düşük enerji sarfı ile daha hızlı ergitme</a:t>
            </a:r>
          </a:p>
          <a:p>
            <a:r>
              <a:rPr lang="tr-TR" sz="2800" dirty="0" smtClean="0">
                <a:latin typeface="Trebuchet MS" pitchFamily="34" charset="0"/>
              </a:rPr>
              <a:t>Daha seri alaşımlama,</a:t>
            </a:r>
          </a:p>
          <a:p>
            <a:r>
              <a:rPr lang="tr-TR" sz="2800" dirty="0" smtClean="0">
                <a:latin typeface="Trebuchet MS" pitchFamily="34" charset="0"/>
              </a:rPr>
              <a:t>Bileşimde homojenlik</a:t>
            </a:r>
          </a:p>
          <a:p>
            <a:r>
              <a:rPr lang="tr-TR" sz="2800" dirty="0" smtClean="0">
                <a:latin typeface="Trebuchet MS" pitchFamily="34" charset="0"/>
              </a:rPr>
              <a:t>Banyo ısısının homojen dağılması</a:t>
            </a:r>
          </a:p>
          <a:p>
            <a:r>
              <a:rPr lang="tr-TR" sz="2800" dirty="0" smtClean="0">
                <a:latin typeface="Trebuchet MS" pitchFamily="34" charset="0"/>
              </a:rPr>
              <a:t>Daha az oksitlenme</a:t>
            </a:r>
            <a:endParaRPr lang="en-US" sz="2800" dirty="0">
              <a:latin typeface="Trebuchet MS" pitchFamily="34" charset="0"/>
            </a:endParaRPr>
          </a:p>
        </p:txBody>
      </p:sp>
      <p:pic>
        <p:nvPicPr>
          <p:cNvPr id="245762" name="Picture 2" descr="http://www.sinfo-t.jp/eng/stirrer/images/default_il.jpg"/>
          <p:cNvPicPr>
            <a:picLocks noChangeAspect="1" noChangeArrowheads="1"/>
          </p:cNvPicPr>
          <p:nvPr/>
        </p:nvPicPr>
        <p:blipFill>
          <a:blip r:embed="rId3" cstate="print"/>
          <a:srcRect/>
          <a:stretch>
            <a:fillRect/>
          </a:stretch>
        </p:blipFill>
        <p:spPr bwMode="auto">
          <a:xfrm>
            <a:off x="5076056" y="4797152"/>
            <a:ext cx="3857571" cy="1728192"/>
          </a:xfrm>
          <a:prstGeom prst="rect">
            <a:avLst/>
          </a:prstGeom>
          <a:noFill/>
        </p:spPr>
      </p:pic>
      <p:sp>
        <p:nvSpPr>
          <p:cNvPr id="9" name="8 Metin kutusu"/>
          <p:cNvSpPr txBox="1"/>
          <p:nvPr/>
        </p:nvSpPr>
        <p:spPr>
          <a:xfrm>
            <a:off x="6732240" y="3933056"/>
            <a:ext cx="1008112" cy="584775"/>
          </a:xfrm>
          <a:prstGeom prst="rect">
            <a:avLst/>
          </a:prstGeom>
          <a:noFill/>
        </p:spPr>
        <p:txBody>
          <a:bodyPr wrap="square" rtlCol="0">
            <a:spAutoFit/>
          </a:bodyPr>
          <a:lstStyle/>
          <a:p>
            <a:r>
              <a:rPr lang="tr-TR" sz="3200" dirty="0" smtClean="0">
                <a:latin typeface="Trebuchet MS" pitchFamily="34" charset="0"/>
              </a:rPr>
              <a:t>EMS</a:t>
            </a:r>
            <a:endParaRPr lang="tr-TR" sz="3200" dirty="0">
              <a:latin typeface="Trebuchet MS"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64704"/>
            <a:ext cx="8229600" cy="650336"/>
          </a:xfrm>
        </p:spPr>
        <p:txBody>
          <a:bodyPr>
            <a:normAutofit fontScale="90000"/>
          </a:bodyPr>
          <a:lstStyle/>
          <a:p>
            <a:r>
              <a:rPr lang="tr-TR" dirty="0" smtClean="0">
                <a:latin typeface="Trebuchet MS" pitchFamily="34" charset="0"/>
              </a:rPr>
              <a:t>Banyo karıştırma</a:t>
            </a:r>
            <a:endParaRPr lang="en-US" dirty="0">
              <a:latin typeface="Trebuchet MS" pitchFamily="34" charset="0"/>
            </a:endParaRPr>
          </a:p>
        </p:txBody>
      </p:sp>
      <p:pic>
        <p:nvPicPr>
          <p:cNvPr id="245766" name="Picture 6" descr="http://www.furnace.com.au/photos/Furnace-Engineering-Product-Metal-Stiring-Pms-ems-Heat-Systems-9931EF3D-D0CE-4595-AFE2-96E6FEE9D644-0314122313.jpg">
            <a:hlinkClick r:id="rId2"/>
          </p:cNvPr>
          <p:cNvPicPr>
            <a:picLocks noChangeAspect="1" noChangeArrowheads="1"/>
          </p:cNvPicPr>
          <p:nvPr/>
        </p:nvPicPr>
        <p:blipFill>
          <a:blip r:embed="rId3" cstate="print"/>
          <a:srcRect/>
          <a:stretch>
            <a:fillRect/>
          </a:stretch>
        </p:blipFill>
        <p:spPr bwMode="auto">
          <a:xfrm>
            <a:off x="683568" y="1628800"/>
            <a:ext cx="4536504" cy="4859617"/>
          </a:xfrm>
          <a:prstGeom prst="rect">
            <a:avLst/>
          </a:prstGeom>
          <a:noFill/>
        </p:spPr>
      </p:pic>
      <p:sp>
        <p:nvSpPr>
          <p:cNvPr id="6" name="5 Metin kutusu"/>
          <p:cNvSpPr txBox="1"/>
          <p:nvPr/>
        </p:nvSpPr>
        <p:spPr>
          <a:xfrm>
            <a:off x="5580112" y="1916832"/>
            <a:ext cx="1008112" cy="584775"/>
          </a:xfrm>
          <a:prstGeom prst="rect">
            <a:avLst/>
          </a:prstGeom>
          <a:noFill/>
        </p:spPr>
        <p:txBody>
          <a:bodyPr wrap="square" rtlCol="0">
            <a:spAutoFit/>
          </a:bodyPr>
          <a:lstStyle/>
          <a:p>
            <a:r>
              <a:rPr lang="tr-TR" sz="3200" dirty="0" smtClean="0">
                <a:latin typeface="Trebuchet MS" pitchFamily="34" charset="0"/>
              </a:rPr>
              <a:t>PMS</a:t>
            </a:r>
            <a:endParaRPr lang="tr-TR" sz="3200" dirty="0">
              <a:latin typeface="Trebuchet MS" pitchFamily="34"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64704"/>
            <a:ext cx="8229600" cy="650336"/>
          </a:xfrm>
        </p:spPr>
        <p:txBody>
          <a:bodyPr>
            <a:normAutofit fontScale="90000"/>
          </a:bodyPr>
          <a:lstStyle/>
          <a:p>
            <a:r>
              <a:rPr lang="tr-TR" dirty="0" smtClean="0">
                <a:latin typeface="Trebuchet MS" pitchFamily="34" charset="0"/>
              </a:rPr>
              <a:t>alaşımlama</a:t>
            </a:r>
            <a:endParaRPr lang="en-US" dirty="0">
              <a:latin typeface="Trebuchet MS" pitchFamily="34" charset="0"/>
            </a:endParaRPr>
          </a:p>
        </p:txBody>
      </p:sp>
      <p:graphicFrame>
        <p:nvGraphicFramePr>
          <p:cNvPr id="5" name="4 Tablo"/>
          <p:cNvGraphicFramePr>
            <a:graphicFrameLocks noGrp="1"/>
          </p:cNvGraphicFramePr>
          <p:nvPr/>
        </p:nvGraphicFramePr>
        <p:xfrm>
          <a:off x="467544" y="1628800"/>
          <a:ext cx="4608512" cy="4572000"/>
        </p:xfrm>
        <a:graphic>
          <a:graphicData uri="http://schemas.openxmlformats.org/drawingml/2006/table">
            <a:tbl>
              <a:tblPr firstRow="1" bandRow="1">
                <a:tableStyleId>{5C22544A-7EE6-4342-B048-85BDC9FD1C3A}</a:tableStyleId>
              </a:tblPr>
              <a:tblGrid>
                <a:gridCol w="1440160"/>
                <a:gridCol w="3168352"/>
              </a:tblGrid>
              <a:tr h="370840">
                <a:tc>
                  <a:txBody>
                    <a:bodyPr/>
                    <a:lstStyle/>
                    <a:p>
                      <a:pPr algn="ctr"/>
                      <a:r>
                        <a:rPr lang="tr-TR" sz="2400" dirty="0" smtClean="0">
                          <a:latin typeface="Trebuchet MS" pitchFamily="34" charset="0"/>
                        </a:rPr>
                        <a:t>element</a:t>
                      </a:r>
                      <a:endParaRPr lang="tr-TR" sz="2400" dirty="0">
                        <a:latin typeface="Trebuchet MS" pitchFamily="34" charset="0"/>
                      </a:endParaRPr>
                    </a:p>
                  </a:txBody>
                  <a:tcPr/>
                </a:tc>
                <a:tc>
                  <a:txBody>
                    <a:bodyPr/>
                    <a:lstStyle/>
                    <a:p>
                      <a:pPr algn="ctr"/>
                      <a:r>
                        <a:rPr lang="tr-TR" sz="2400" dirty="0" smtClean="0">
                          <a:latin typeface="Trebuchet MS" pitchFamily="34" charset="0"/>
                        </a:rPr>
                        <a:t>Ergime noktası (</a:t>
                      </a:r>
                      <a:r>
                        <a:rPr lang="tr-TR" sz="2400" dirty="0" smtClean="0">
                          <a:latin typeface="Trebuchet MS" pitchFamily="34" charset="0"/>
                          <a:sym typeface="Symbol"/>
                        </a:rPr>
                        <a:t></a:t>
                      </a:r>
                      <a:r>
                        <a:rPr lang="tr-TR" sz="2400" dirty="0" smtClean="0">
                          <a:latin typeface="Trebuchet MS" pitchFamily="34" charset="0"/>
                        </a:rPr>
                        <a:t>C)</a:t>
                      </a:r>
                      <a:endParaRPr lang="tr-TR" sz="2400" dirty="0">
                        <a:latin typeface="Trebuchet MS" pitchFamily="34" charset="0"/>
                      </a:endParaRPr>
                    </a:p>
                  </a:txBody>
                  <a:tcPr/>
                </a:tc>
              </a:tr>
              <a:tr h="370840">
                <a:tc>
                  <a:txBody>
                    <a:bodyPr/>
                    <a:lstStyle/>
                    <a:p>
                      <a:pPr algn="ctr"/>
                      <a:r>
                        <a:rPr lang="tr-TR" sz="2400" b="1" dirty="0" smtClean="0">
                          <a:latin typeface="Trebuchet MS" pitchFamily="34" charset="0"/>
                        </a:rPr>
                        <a:t>Al</a:t>
                      </a:r>
                      <a:endParaRPr lang="tr-TR" sz="2400" b="1" dirty="0">
                        <a:latin typeface="Trebuchet MS" pitchFamily="34" charset="0"/>
                      </a:endParaRPr>
                    </a:p>
                  </a:txBody>
                  <a:tcPr/>
                </a:tc>
                <a:tc>
                  <a:txBody>
                    <a:bodyPr/>
                    <a:lstStyle/>
                    <a:p>
                      <a:pPr algn="ctr"/>
                      <a:r>
                        <a:rPr lang="tr-TR" sz="2400" b="1" dirty="0" smtClean="0">
                          <a:latin typeface="Trebuchet MS" pitchFamily="34" charset="0"/>
                        </a:rPr>
                        <a:t>660</a:t>
                      </a:r>
                      <a:endParaRPr lang="tr-TR" sz="2400" b="1" dirty="0">
                        <a:latin typeface="Trebuchet MS" pitchFamily="34" charset="0"/>
                      </a:endParaRPr>
                    </a:p>
                  </a:txBody>
                  <a:tcPr/>
                </a:tc>
              </a:tr>
              <a:tr h="370840">
                <a:tc>
                  <a:txBody>
                    <a:bodyPr/>
                    <a:lstStyle/>
                    <a:p>
                      <a:pPr algn="ctr"/>
                      <a:r>
                        <a:rPr lang="tr-TR" sz="2400" dirty="0" err="1" smtClean="0">
                          <a:latin typeface="Trebuchet MS" pitchFamily="34" charset="0"/>
                        </a:rPr>
                        <a:t>Fe</a:t>
                      </a:r>
                      <a:endParaRPr lang="tr-TR" sz="2400" dirty="0">
                        <a:latin typeface="Trebuchet MS" pitchFamily="34" charset="0"/>
                      </a:endParaRPr>
                    </a:p>
                  </a:txBody>
                  <a:tcPr/>
                </a:tc>
                <a:tc>
                  <a:txBody>
                    <a:bodyPr/>
                    <a:lstStyle/>
                    <a:p>
                      <a:pPr algn="ctr"/>
                      <a:r>
                        <a:rPr lang="tr-TR" sz="2400" dirty="0" smtClean="0">
                          <a:latin typeface="Trebuchet MS" pitchFamily="34" charset="0"/>
                        </a:rPr>
                        <a:t>1535</a:t>
                      </a:r>
                      <a:endParaRPr lang="tr-TR" sz="2400" dirty="0">
                        <a:latin typeface="Trebuchet MS" pitchFamily="34" charset="0"/>
                      </a:endParaRPr>
                    </a:p>
                  </a:txBody>
                  <a:tcPr/>
                </a:tc>
              </a:tr>
              <a:tr h="370840">
                <a:tc>
                  <a:txBody>
                    <a:bodyPr/>
                    <a:lstStyle/>
                    <a:p>
                      <a:pPr algn="ctr"/>
                      <a:r>
                        <a:rPr lang="tr-TR" sz="2400" dirty="0" err="1" smtClean="0">
                          <a:latin typeface="Trebuchet MS" pitchFamily="34" charset="0"/>
                        </a:rPr>
                        <a:t>Mn</a:t>
                      </a:r>
                      <a:endParaRPr lang="tr-TR" sz="2400" dirty="0">
                        <a:latin typeface="Trebuchet MS" pitchFamily="34" charset="0"/>
                      </a:endParaRPr>
                    </a:p>
                  </a:txBody>
                  <a:tcPr/>
                </a:tc>
                <a:tc>
                  <a:txBody>
                    <a:bodyPr/>
                    <a:lstStyle/>
                    <a:p>
                      <a:pPr algn="ctr"/>
                      <a:r>
                        <a:rPr lang="tr-TR" sz="2400" dirty="0" smtClean="0">
                          <a:latin typeface="Trebuchet MS" pitchFamily="34" charset="0"/>
                        </a:rPr>
                        <a:t>1245</a:t>
                      </a:r>
                      <a:endParaRPr lang="tr-TR" sz="2400" dirty="0">
                        <a:latin typeface="Trebuchet MS" pitchFamily="34" charset="0"/>
                      </a:endParaRPr>
                    </a:p>
                  </a:txBody>
                  <a:tcPr/>
                </a:tc>
              </a:tr>
              <a:tr h="370840">
                <a:tc>
                  <a:txBody>
                    <a:bodyPr/>
                    <a:lstStyle/>
                    <a:p>
                      <a:pPr algn="ctr"/>
                      <a:r>
                        <a:rPr lang="tr-TR" sz="2400" dirty="0" err="1" smtClean="0">
                          <a:latin typeface="Trebuchet MS" pitchFamily="34" charset="0"/>
                        </a:rPr>
                        <a:t>Cu</a:t>
                      </a:r>
                      <a:endParaRPr lang="tr-TR" sz="2400" dirty="0">
                        <a:latin typeface="Trebuchet MS" pitchFamily="34" charset="0"/>
                      </a:endParaRPr>
                    </a:p>
                  </a:txBody>
                  <a:tcPr/>
                </a:tc>
                <a:tc>
                  <a:txBody>
                    <a:bodyPr/>
                    <a:lstStyle/>
                    <a:p>
                      <a:pPr algn="ctr"/>
                      <a:r>
                        <a:rPr lang="tr-TR" sz="2400" dirty="0" smtClean="0">
                          <a:latin typeface="Trebuchet MS" pitchFamily="34" charset="0"/>
                        </a:rPr>
                        <a:t>1083</a:t>
                      </a:r>
                      <a:endParaRPr lang="tr-TR" sz="2400" dirty="0">
                        <a:latin typeface="Trebuchet MS" pitchFamily="34" charset="0"/>
                      </a:endParaRPr>
                    </a:p>
                  </a:txBody>
                  <a:tcPr/>
                </a:tc>
              </a:tr>
              <a:tr h="370840">
                <a:tc>
                  <a:txBody>
                    <a:bodyPr/>
                    <a:lstStyle/>
                    <a:p>
                      <a:pPr algn="ctr"/>
                      <a:r>
                        <a:rPr lang="tr-TR" sz="2400" dirty="0" smtClean="0">
                          <a:latin typeface="Trebuchet MS" pitchFamily="34" charset="0"/>
                        </a:rPr>
                        <a:t>Si</a:t>
                      </a:r>
                      <a:endParaRPr lang="tr-TR" sz="2400" dirty="0">
                        <a:latin typeface="Trebuchet MS" pitchFamily="34" charset="0"/>
                      </a:endParaRPr>
                    </a:p>
                  </a:txBody>
                  <a:tcPr/>
                </a:tc>
                <a:tc>
                  <a:txBody>
                    <a:bodyPr/>
                    <a:lstStyle/>
                    <a:p>
                      <a:pPr algn="ctr"/>
                      <a:r>
                        <a:rPr lang="tr-TR" sz="2400" dirty="0" smtClean="0">
                          <a:latin typeface="Trebuchet MS" pitchFamily="34" charset="0"/>
                        </a:rPr>
                        <a:t>1410</a:t>
                      </a:r>
                      <a:endParaRPr lang="tr-TR" sz="2400" dirty="0">
                        <a:latin typeface="Trebuchet MS" pitchFamily="34" charset="0"/>
                      </a:endParaRPr>
                    </a:p>
                  </a:txBody>
                  <a:tcPr/>
                </a:tc>
              </a:tr>
              <a:tr h="370840">
                <a:tc>
                  <a:txBody>
                    <a:bodyPr/>
                    <a:lstStyle/>
                    <a:p>
                      <a:pPr algn="ctr"/>
                      <a:r>
                        <a:rPr lang="tr-TR" sz="2400" dirty="0" smtClean="0">
                          <a:latin typeface="Trebuchet MS" pitchFamily="34" charset="0"/>
                        </a:rPr>
                        <a:t>Ti</a:t>
                      </a:r>
                      <a:endParaRPr lang="tr-TR" sz="2400" dirty="0">
                        <a:latin typeface="Trebuchet MS" pitchFamily="34" charset="0"/>
                      </a:endParaRPr>
                    </a:p>
                  </a:txBody>
                  <a:tcPr/>
                </a:tc>
                <a:tc>
                  <a:txBody>
                    <a:bodyPr/>
                    <a:lstStyle/>
                    <a:p>
                      <a:pPr algn="ctr"/>
                      <a:r>
                        <a:rPr lang="tr-TR" sz="2400" dirty="0" smtClean="0">
                          <a:latin typeface="Trebuchet MS" pitchFamily="34" charset="0"/>
                        </a:rPr>
                        <a:t>1660</a:t>
                      </a:r>
                      <a:endParaRPr lang="tr-TR" sz="2400" dirty="0">
                        <a:latin typeface="Trebuchet MS" pitchFamily="34" charset="0"/>
                      </a:endParaRPr>
                    </a:p>
                  </a:txBody>
                  <a:tcPr/>
                </a:tc>
              </a:tr>
              <a:tr h="370840">
                <a:tc>
                  <a:txBody>
                    <a:bodyPr/>
                    <a:lstStyle/>
                    <a:p>
                      <a:pPr algn="ctr"/>
                      <a:r>
                        <a:rPr lang="tr-TR" sz="2400" dirty="0" smtClean="0">
                          <a:latin typeface="Trebuchet MS" pitchFamily="34" charset="0"/>
                        </a:rPr>
                        <a:t>B</a:t>
                      </a:r>
                      <a:endParaRPr lang="tr-TR" sz="2400" dirty="0">
                        <a:latin typeface="Trebuchet MS" pitchFamily="34" charset="0"/>
                      </a:endParaRPr>
                    </a:p>
                  </a:txBody>
                  <a:tcPr/>
                </a:tc>
                <a:tc>
                  <a:txBody>
                    <a:bodyPr/>
                    <a:lstStyle/>
                    <a:p>
                      <a:pPr algn="ctr"/>
                      <a:r>
                        <a:rPr lang="tr-TR" sz="2400" dirty="0" smtClean="0">
                          <a:latin typeface="Trebuchet MS" pitchFamily="34" charset="0"/>
                        </a:rPr>
                        <a:t>2300</a:t>
                      </a:r>
                      <a:endParaRPr lang="tr-TR" sz="2400" dirty="0">
                        <a:latin typeface="Trebuchet MS" pitchFamily="34" charset="0"/>
                      </a:endParaRPr>
                    </a:p>
                  </a:txBody>
                  <a:tcPr/>
                </a:tc>
              </a:tr>
              <a:tr h="370840">
                <a:tc>
                  <a:txBody>
                    <a:bodyPr/>
                    <a:lstStyle/>
                    <a:p>
                      <a:pPr algn="ctr"/>
                      <a:r>
                        <a:rPr lang="tr-TR" sz="2400" dirty="0" err="1" smtClean="0">
                          <a:latin typeface="Trebuchet MS" pitchFamily="34" charset="0"/>
                        </a:rPr>
                        <a:t>Sr</a:t>
                      </a:r>
                      <a:endParaRPr lang="tr-TR" sz="2400" dirty="0">
                        <a:latin typeface="Trebuchet MS" pitchFamily="34" charset="0"/>
                      </a:endParaRPr>
                    </a:p>
                  </a:txBody>
                  <a:tcPr/>
                </a:tc>
                <a:tc>
                  <a:txBody>
                    <a:bodyPr/>
                    <a:lstStyle/>
                    <a:p>
                      <a:pPr algn="ctr"/>
                      <a:r>
                        <a:rPr lang="tr-TR" sz="2400" dirty="0" smtClean="0">
                          <a:latin typeface="Trebuchet MS" pitchFamily="34" charset="0"/>
                        </a:rPr>
                        <a:t>769</a:t>
                      </a:r>
                      <a:endParaRPr lang="tr-TR" sz="2400" dirty="0">
                        <a:latin typeface="Trebuchet MS" pitchFamily="34" charset="0"/>
                      </a:endParaRPr>
                    </a:p>
                  </a:txBody>
                  <a:tcPr/>
                </a:tc>
              </a:tr>
              <a:tr h="370840">
                <a:tc>
                  <a:txBody>
                    <a:bodyPr/>
                    <a:lstStyle/>
                    <a:p>
                      <a:pPr algn="ctr"/>
                      <a:r>
                        <a:rPr lang="tr-TR" sz="2400" b="1" dirty="0" smtClean="0">
                          <a:solidFill>
                            <a:srgbClr val="FF0000"/>
                          </a:solidFill>
                          <a:latin typeface="Trebuchet MS" pitchFamily="34" charset="0"/>
                        </a:rPr>
                        <a:t>Mg</a:t>
                      </a:r>
                      <a:endParaRPr lang="tr-TR" sz="2400" b="1" dirty="0">
                        <a:solidFill>
                          <a:srgbClr val="FF0000"/>
                        </a:solidFill>
                        <a:latin typeface="Trebuchet MS" pitchFamily="34" charset="0"/>
                      </a:endParaRPr>
                    </a:p>
                  </a:txBody>
                  <a:tcPr/>
                </a:tc>
                <a:tc>
                  <a:txBody>
                    <a:bodyPr/>
                    <a:lstStyle/>
                    <a:p>
                      <a:pPr algn="ctr"/>
                      <a:r>
                        <a:rPr lang="tr-TR" sz="2400" b="1" dirty="0" smtClean="0">
                          <a:solidFill>
                            <a:srgbClr val="FF0000"/>
                          </a:solidFill>
                          <a:latin typeface="Trebuchet MS" pitchFamily="34" charset="0"/>
                        </a:rPr>
                        <a:t>650</a:t>
                      </a:r>
                      <a:endParaRPr lang="tr-TR" sz="2400" b="1" dirty="0">
                        <a:solidFill>
                          <a:srgbClr val="FF0000"/>
                        </a:solidFill>
                        <a:latin typeface="Trebuchet MS" pitchFamily="34" charset="0"/>
                      </a:endParaRPr>
                    </a:p>
                  </a:txBody>
                  <a:tcPr/>
                </a:tc>
              </a:tr>
            </a:tbl>
          </a:graphicData>
        </a:graphic>
      </p:graphicFrame>
      <p:sp>
        <p:nvSpPr>
          <p:cNvPr id="7" name="6 Metin kutusu"/>
          <p:cNvSpPr txBox="1"/>
          <p:nvPr/>
        </p:nvSpPr>
        <p:spPr>
          <a:xfrm>
            <a:off x="5148064" y="1628800"/>
            <a:ext cx="3779912" cy="4832092"/>
          </a:xfrm>
          <a:prstGeom prst="rect">
            <a:avLst/>
          </a:prstGeom>
          <a:noFill/>
        </p:spPr>
        <p:txBody>
          <a:bodyPr wrap="square" rtlCol="0">
            <a:spAutoFit/>
          </a:bodyPr>
          <a:lstStyle/>
          <a:p>
            <a:pPr algn="r"/>
            <a:r>
              <a:rPr lang="tr-TR" sz="2800" dirty="0" smtClean="0">
                <a:latin typeface="Trebuchet MS" pitchFamily="34" charset="0"/>
              </a:rPr>
              <a:t>Yüksek ergime noktasına sahip elementlerin alaşımlaması kesinlikle </a:t>
            </a:r>
            <a:r>
              <a:rPr lang="tr-TR" sz="2800" dirty="0" err="1" smtClean="0">
                <a:latin typeface="Trebuchet MS" pitchFamily="34" charset="0"/>
              </a:rPr>
              <a:t>elementel</a:t>
            </a:r>
            <a:r>
              <a:rPr lang="tr-TR" sz="2800" dirty="0" smtClean="0">
                <a:latin typeface="Trebuchet MS" pitchFamily="34" charset="0"/>
              </a:rPr>
              <a:t> katkı şeklinde yapılmamalıdır.</a:t>
            </a:r>
          </a:p>
          <a:p>
            <a:pPr algn="r"/>
            <a:r>
              <a:rPr lang="tr-TR" sz="2800" dirty="0" smtClean="0">
                <a:latin typeface="Trebuchet MS" pitchFamily="34" charset="0"/>
              </a:rPr>
              <a:t>Banyoda çözünmeleri zaman almakta analiz sonuçları yanıltıcı olmaktadır.</a:t>
            </a:r>
            <a:endParaRPr lang="tr-TR" sz="2800" dirty="0">
              <a:latin typeface="Trebuchet MS"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260648"/>
            <a:ext cx="8229600" cy="594320"/>
          </a:xfrm>
        </p:spPr>
        <p:txBody>
          <a:bodyPr>
            <a:normAutofit fontScale="90000"/>
          </a:bodyPr>
          <a:lstStyle/>
          <a:p>
            <a:r>
              <a:rPr lang="tr-TR" dirty="0" err="1" smtClean="0"/>
              <a:t>Alaşımlama-master</a:t>
            </a:r>
            <a:r>
              <a:rPr lang="tr-TR" dirty="0" smtClean="0"/>
              <a:t> alaşımlar</a:t>
            </a:r>
            <a:endParaRPr lang="tr-TR" dirty="0"/>
          </a:p>
        </p:txBody>
      </p:sp>
      <p:graphicFrame>
        <p:nvGraphicFramePr>
          <p:cNvPr id="5" name="4 Tablo"/>
          <p:cNvGraphicFramePr>
            <a:graphicFrameLocks noGrp="1"/>
          </p:cNvGraphicFramePr>
          <p:nvPr/>
        </p:nvGraphicFramePr>
        <p:xfrm>
          <a:off x="323528" y="1052736"/>
          <a:ext cx="8568952" cy="5547360"/>
        </p:xfrm>
        <a:graphic>
          <a:graphicData uri="http://schemas.openxmlformats.org/drawingml/2006/table">
            <a:tbl>
              <a:tblPr firstRow="1" bandRow="1">
                <a:tableStyleId>{5C22544A-7EE6-4342-B048-85BDC9FD1C3A}</a:tableStyleId>
              </a:tblPr>
              <a:tblGrid>
                <a:gridCol w="891171"/>
                <a:gridCol w="4077380"/>
                <a:gridCol w="1152129"/>
                <a:gridCol w="2448272"/>
              </a:tblGrid>
              <a:tr h="370840">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r>
              <a:tr h="370840">
                <a:tc>
                  <a:txBody>
                    <a:bodyPr/>
                    <a:lstStyle/>
                    <a:p>
                      <a:r>
                        <a:rPr lang="tr-TR" sz="2000" dirty="0" smtClean="0">
                          <a:latin typeface="Trebuchet MS" pitchFamily="34" charset="0"/>
                        </a:rPr>
                        <a:t>Al-</a:t>
                      </a:r>
                      <a:r>
                        <a:rPr lang="tr-TR" sz="2000" dirty="0" err="1" smtClean="0">
                          <a:latin typeface="Trebuchet MS" pitchFamily="34" charset="0"/>
                        </a:rPr>
                        <a:t>Sb</a:t>
                      </a:r>
                      <a:endParaRPr lang="tr-TR" sz="2000" dirty="0">
                        <a:latin typeface="Trebuchet MS" pitchFamily="34" charset="0"/>
                      </a:endParaRPr>
                    </a:p>
                  </a:txBody>
                  <a:tcPr/>
                </a:tc>
                <a:tc>
                  <a:txBody>
                    <a:bodyPr/>
                    <a:lstStyle/>
                    <a:p>
                      <a:r>
                        <a:rPr lang="tr-TR" sz="2000" dirty="0" smtClean="0">
                          <a:latin typeface="Trebuchet MS" pitchFamily="34" charset="0"/>
                        </a:rPr>
                        <a:t>%8/%10/%15</a:t>
                      </a:r>
                      <a:endParaRPr lang="tr-TR" sz="2000" dirty="0">
                        <a:latin typeface="Trebuchet MS" pitchFamily="34" charset="0"/>
                      </a:endParaRPr>
                    </a:p>
                  </a:txBody>
                  <a:tcPr/>
                </a:tc>
                <a:tc>
                  <a:txBody>
                    <a:bodyPr/>
                    <a:lstStyle/>
                    <a:p>
                      <a:r>
                        <a:rPr lang="tr-TR" sz="2000" dirty="0" smtClean="0">
                          <a:latin typeface="Trebuchet MS" pitchFamily="34" charset="0"/>
                        </a:rPr>
                        <a:t>Al-</a:t>
                      </a:r>
                      <a:r>
                        <a:rPr lang="tr-TR" sz="2000" dirty="0" err="1" smtClean="0">
                          <a:latin typeface="Trebuchet MS" pitchFamily="34" charset="0"/>
                        </a:rPr>
                        <a:t>Mo</a:t>
                      </a:r>
                      <a:endParaRPr lang="tr-TR" sz="2000" dirty="0">
                        <a:latin typeface="Trebuchet MS" pitchFamily="34" charset="0"/>
                      </a:endParaRPr>
                    </a:p>
                  </a:txBody>
                  <a:tcPr/>
                </a:tc>
                <a:tc>
                  <a:txBody>
                    <a:bodyPr/>
                    <a:lstStyle/>
                    <a:p>
                      <a:r>
                        <a:rPr lang="tr-TR" sz="2000" dirty="0" smtClean="0">
                          <a:latin typeface="Trebuchet MS" pitchFamily="34" charset="0"/>
                        </a:rPr>
                        <a:t>%10</a:t>
                      </a:r>
                      <a:endParaRPr lang="tr-TR" sz="2000" dirty="0">
                        <a:latin typeface="Trebuchet MS" pitchFamily="34" charset="0"/>
                      </a:endParaRPr>
                    </a:p>
                  </a:txBody>
                  <a:tcPr/>
                </a:tc>
              </a:tr>
              <a:tr h="370840">
                <a:tc>
                  <a:txBody>
                    <a:bodyPr/>
                    <a:lstStyle/>
                    <a:p>
                      <a:r>
                        <a:rPr lang="tr-TR" sz="2000" dirty="0" smtClean="0">
                          <a:latin typeface="Trebuchet MS" pitchFamily="34" charset="0"/>
                        </a:rPr>
                        <a:t>Al-Be</a:t>
                      </a:r>
                      <a:endParaRPr lang="tr-TR" sz="2000" dirty="0">
                        <a:latin typeface="Trebuchet MS" pitchFamily="34" charset="0"/>
                      </a:endParaRPr>
                    </a:p>
                  </a:txBody>
                  <a:tcPr/>
                </a:tc>
                <a:tc>
                  <a:txBody>
                    <a:bodyPr/>
                    <a:lstStyle/>
                    <a:p>
                      <a:r>
                        <a:rPr lang="tr-TR" sz="2000" dirty="0" smtClean="0">
                          <a:latin typeface="Trebuchet MS" pitchFamily="34" charset="0"/>
                        </a:rPr>
                        <a:t>%2.5/%5</a:t>
                      </a:r>
                      <a:endParaRPr lang="tr-TR" sz="2000" dirty="0">
                        <a:latin typeface="Trebuchet MS" pitchFamily="34" charset="0"/>
                      </a:endParaRPr>
                    </a:p>
                  </a:txBody>
                  <a:tcPr/>
                </a:tc>
                <a:tc>
                  <a:txBody>
                    <a:bodyPr/>
                    <a:lstStyle/>
                    <a:p>
                      <a:r>
                        <a:rPr lang="tr-TR" sz="2000" dirty="0" smtClean="0">
                          <a:latin typeface="Trebuchet MS" pitchFamily="34" charset="0"/>
                        </a:rPr>
                        <a:t>Al-</a:t>
                      </a:r>
                      <a:r>
                        <a:rPr lang="tr-TR" sz="2000" dirty="0" err="1" smtClean="0">
                          <a:latin typeface="Trebuchet MS" pitchFamily="34" charset="0"/>
                        </a:rPr>
                        <a:t>Ni</a:t>
                      </a:r>
                      <a:endParaRPr lang="tr-TR" sz="2000" dirty="0">
                        <a:latin typeface="Trebuchet MS" pitchFamily="34" charset="0"/>
                      </a:endParaRPr>
                    </a:p>
                  </a:txBody>
                  <a:tcPr/>
                </a:tc>
                <a:tc>
                  <a:txBody>
                    <a:bodyPr/>
                    <a:lstStyle/>
                    <a:p>
                      <a:r>
                        <a:rPr lang="tr-TR" sz="2000" dirty="0" smtClean="0">
                          <a:latin typeface="Trebuchet MS" pitchFamily="34" charset="0"/>
                        </a:rPr>
                        <a:t>%20/%50</a:t>
                      </a:r>
                      <a:endParaRPr lang="tr-TR" sz="2000" dirty="0">
                        <a:latin typeface="Trebuchet MS" pitchFamily="34" charset="0"/>
                      </a:endParaRPr>
                    </a:p>
                  </a:txBody>
                  <a:tcPr/>
                </a:tc>
              </a:tr>
              <a:tr h="370840">
                <a:tc>
                  <a:txBody>
                    <a:bodyPr/>
                    <a:lstStyle/>
                    <a:p>
                      <a:r>
                        <a:rPr lang="tr-TR" sz="2000" dirty="0" smtClean="0">
                          <a:latin typeface="Trebuchet MS" pitchFamily="34" charset="0"/>
                        </a:rPr>
                        <a:t>Al-</a:t>
                      </a:r>
                      <a:r>
                        <a:rPr lang="tr-TR" sz="2000" dirty="0" err="1" smtClean="0">
                          <a:latin typeface="Trebuchet MS" pitchFamily="34" charset="0"/>
                        </a:rPr>
                        <a:t>Bi</a:t>
                      </a:r>
                      <a:endParaRPr lang="tr-TR" sz="2000" dirty="0">
                        <a:latin typeface="Trebuchet MS" pitchFamily="34" charset="0"/>
                      </a:endParaRPr>
                    </a:p>
                  </a:txBody>
                  <a:tcPr/>
                </a:tc>
                <a:tc>
                  <a:txBody>
                    <a:bodyPr/>
                    <a:lstStyle/>
                    <a:p>
                      <a:r>
                        <a:rPr lang="tr-TR" sz="2000" dirty="0" smtClean="0">
                          <a:latin typeface="Trebuchet MS" pitchFamily="34" charset="0"/>
                        </a:rPr>
                        <a:t>%10</a:t>
                      </a:r>
                      <a:endParaRPr lang="tr-TR" sz="2000" dirty="0">
                        <a:latin typeface="Trebuchet MS" pitchFamily="34" charset="0"/>
                      </a:endParaRPr>
                    </a:p>
                  </a:txBody>
                  <a:tcPr/>
                </a:tc>
                <a:tc>
                  <a:txBody>
                    <a:bodyPr/>
                    <a:lstStyle/>
                    <a:p>
                      <a:r>
                        <a:rPr lang="tr-TR" sz="2000" dirty="0" smtClean="0">
                          <a:latin typeface="Trebuchet MS" pitchFamily="34" charset="0"/>
                        </a:rPr>
                        <a:t>Al-</a:t>
                      </a:r>
                      <a:r>
                        <a:rPr lang="tr-TR" sz="2000" dirty="0" err="1" smtClean="0">
                          <a:latin typeface="Trebuchet MS" pitchFamily="34" charset="0"/>
                        </a:rPr>
                        <a:t>Sc</a:t>
                      </a:r>
                      <a:endParaRPr lang="tr-TR" sz="2000" dirty="0">
                        <a:latin typeface="Trebuchet MS" pitchFamily="34" charset="0"/>
                      </a:endParaRPr>
                    </a:p>
                  </a:txBody>
                  <a:tcPr/>
                </a:tc>
                <a:tc>
                  <a:txBody>
                    <a:bodyPr/>
                    <a:lstStyle/>
                    <a:p>
                      <a:r>
                        <a:rPr lang="tr-TR" sz="2000" dirty="0" smtClean="0">
                          <a:latin typeface="Trebuchet MS" pitchFamily="34" charset="0"/>
                        </a:rPr>
                        <a:t>%2</a:t>
                      </a:r>
                      <a:endParaRPr lang="tr-TR" sz="2000" dirty="0">
                        <a:latin typeface="Trebuchet MS" pitchFamily="34" charset="0"/>
                      </a:endParaRPr>
                    </a:p>
                  </a:txBody>
                  <a:tcPr/>
                </a:tc>
              </a:tr>
              <a:tr h="370840">
                <a:tc>
                  <a:txBody>
                    <a:bodyPr/>
                    <a:lstStyle/>
                    <a:p>
                      <a:r>
                        <a:rPr lang="tr-TR" sz="2000" dirty="0" smtClean="0">
                          <a:latin typeface="Trebuchet MS" pitchFamily="34" charset="0"/>
                        </a:rPr>
                        <a:t>Al-B</a:t>
                      </a:r>
                      <a:endParaRPr lang="tr-TR" sz="2000" dirty="0">
                        <a:latin typeface="Trebuchet MS" pitchFamily="34" charset="0"/>
                      </a:endParaRPr>
                    </a:p>
                  </a:txBody>
                  <a:tcPr/>
                </a:tc>
                <a:tc>
                  <a:txBody>
                    <a:bodyPr/>
                    <a:lstStyle/>
                    <a:p>
                      <a:r>
                        <a:rPr lang="tr-TR" sz="2000" dirty="0" smtClean="0">
                          <a:latin typeface="Trebuchet MS" pitchFamily="34" charset="0"/>
                        </a:rPr>
                        <a:t>%3/%4/%5/%6/%8</a:t>
                      </a:r>
                      <a:endParaRPr lang="tr-TR" sz="2000" dirty="0">
                        <a:latin typeface="Trebuchet MS" pitchFamily="34" charset="0"/>
                      </a:endParaRPr>
                    </a:p>
                  </a:txBody>
                  <a:tcPr/>
                </a:tc>
                <a:tc>
                  <a:txBody>
                    <a:bodyPr/>
                    <a:lstStyle/>
                    <a:p>
                      <a:r>
                        <a:rPr lang="tr-TR" sz="2000" dirty="0" smtClean="0">
                          <a:latin typeface="Trebuchet MS" pitchFamily="34" charset="0"/>
                        </a:rPr>
                        <a:t>Al-Si</a:t>
                      </a:r>
                      <a:endParaRPr lang="tr-TR" sz="2000" dirty="0">
                        <a:latin typeface="Trebuchet MS" pitchFamily="34" charset="0"/>
                      </a:endParaRPr>
                    </a:p>
                  </a:txBody>
                  <a:tcPr/>
                </a:tc>
                <a:tc>
                  <a:txBody>
                    <a:bodyPr/>
                    <a:lstStyle/>
                    <a:p>
                      <a:r>
                        <a:rPr lang="tr-TR" sz="2000" dirty="0" smtClean="0">
                          <a:latin typeface="Trebuchet MS" pitchFamily="34" charset="0"/>
                        </a:rPr>
                        <a:t>%20/%25/%30/%50</a:t>
                      </a:r>
                      <a:endParaRPr lang="tr-TR" sz="2000" dirty="0">
                        <a:latin typeface="Trebuchet MS" pitchFamily="34" charset="0"/>
                      </a:endParaRPr>
                    </a:p>
                  </a:txBody>
                  <a:tcPr/>
                </a:tc>
              </a:tr>
              <a:tr h="370840">
                <a:tc>
                  <a:txBody>
                    <a:bodyPr/>
                    <a:lstStyle/>
                    <a:p>
                      <a:r>
                        <a:rPr lang="tr-TR" sz="2000" dirty="0" smtClean="0">
                          <a:latin typeface="Trebuchet MS" pitchFamily="34" charset="0"/>
                        </a:rPr>
                        <a:t>Al-</a:t>
                      </a:r>
                      <a:r>
                        <a:rPr lang="tr-TR" sz="2000" dirty="0" err="1" smtClean="0">
                          <a:latin typeface="Trebuchet MS" pitchFamily="34" charset="0"/>
                        </a:rPr>
                        <a:t>Ca</a:t>
                      </a:r>
                      <a:endParaRPr lang="tr-TR" sz="2000" dirty="0">
                        <a:latin typeface="Trebuchet MS" pitchFamily="34" charset="0"/>
                      </a:endParaRPr>
                    </a:p>
                  </a:txBody>
                  <a:tcPr/>
                </a:tc>
                <a:tc>
                  <a:txBody>
                    <a:bodyPr/>
                    <a:lstStyle/>
                    <a:p>
                      <a:r>
                        <a:rPr lang="tr-TR" sz="2000" dirty="0" smtClean="0">
                          <a:latin typeface="Trebuchet MS" pitchFamily="34" charset="0"/>
                        </a:rPr>
                        <a:t>%5/%6/%10</a:t>
                      </a:r>
                      <a:endParaRPr lang="tr-TR" sz="2000" dirty="0">
                        <a:latin typeface="Trebuchet MS" pitchFamily="34" charset="0"/>
                      </a:endParaRPr>
                    </a:p>
                  </a:txBody>
                  <a:tcPr/>
                </a:tc>
                <a:tc>
                  <a:txBody>
                    <a:bodyPr/>
                    <a:lstStyle/>
                    <a:p>
                      <a:r>
                        <a:rPr lang="tr-TR" sz="2000" dirty="0" smtClean="0">
                          <a:latin typeface="Trebuchet MS" pitchFamily="34" charset="0"/>
                        </a:rPr>
                        <a:t>Al-</a:t>
                      </a:r>
                      <a:r>
                        <a:rPr lang="tr-TR" sz="2000" dirty="0" err="1" smtClean="0">
                          <a:latin typeface="Trebuchet MS" pitchFamily="34" charset="0"/>
                        </a:rPr>
                        <a:t>Ag</a:t>
                      </a:r>
                      <a:endParaRPr lang="tr-TR" sz="2000" dirty="0">
                        <a:latin typeface="Trebuchet MS" pitchFamily="34" charset="0"/>
                      </a:endParaRPr>
                    </a:p>
                  </a:txBody>
                  <a:tcPr/>
                </a:tc>
                <a:tc>
                  <a:txBody>
                    <a:bodyPr/>
                    <a:lstStyle/>
                    <a:p>
                      <a:r>
                        <a:rPr lang="tr-TR" sz="2000" dirty="0" smtClean="0">
                          <a:latin typeface="Trebuchet MS" pitchFamily="34" charset="0"/>
                        </a:rPr>
                        <a:t>%10</a:t>
                      </a:r>
                      <a:endParaRPr lang="tr-TR" sz="2000" dirty="0">
                        <a:latin typeface="Trebuchet MS" pitchFamily="34" charset="0"/>
                      </a:endParaRPr>
                    </a:p>
                  </a:txBody>
                  <a:tcPr/>
                </a:tc>
              </a:tr>
              <a:tr h="370840">
                <a:tc>
                  <a:txBody>
                    <a:bodyPr/>
                    <a:lstStyle/>
                    <a:p>
                      <a:r>
                        <a:rPr lang="tr-TR" sz="2000" dirty="0" smtClean="0">
                          <a:latin typeface="Trebuchet MS" pitchFamily="34" charset="0"/>
                        </a:rPr>
                        <a:t>Al-</a:t>
                      </a:r>
                      <a:r>
                        <a:rPr lang="tr-TR" sz="2000" dirty="0" err="1" smtClean="0">
                          <a:latin typeface="Trebuchet MS" pitchFamily="34" charset="0"/>
                        </a:rPr>
                        <a:t>Ce</a:t>
                      </a:r>
                      <a:endParaRPr lang="tr-TR" sz="2000" dirty="0">
                        <a:latin typeface="Trebuchet MS" pitchFamily="34" charset="0"/>
                      </a:endParaRPr>
                    </a:p>
                  </a:txBody>
                  <a:tcPr/>
                </a:tc>
                <a:tc>
                  <a:txBody>
                    <a:bodyPr/>
                    <a:lstStyle/>
                    <a:p>
                      <a:r>
                        <a:rPr lang="tr-TR" sz="2000" dirty="0" smtClean="0">
                          <a:latin typeface="Trebuchet MS" pitchFamily="34" charset="0"/>
                        </a:rPr>
                        <a:t>%10</a:t>
                      </a:r>
                      <a:endParaRPr lang="tr-TR" sz="2000" dirty="0">
                        <a:latin typeface="Trebuchet MS" pitchFamily="34" charset="0"/>
                      </a:endParaRPr>
                    </a:p>
                  </a:txBody>
                  <a:tcPr/>
                </a:tc>
                <a:tc>
                  <a:txBody>
                    <a:bodyPr/>
                    <a:lstStyle/>
                    <a:p>
                      <a:r>
                        <a:rPr lang="tr-TR" sz="2000" dirty="0" smtClean="0">
                          <a:latin typeface="Trebuchet MS" pitchFamily="34" charset="0"/>
                        </a:rPr>
                        <a:t>Al-</a:t>
                      </a:r>
                      <a:r>
                        <a:rPr lang="tr-TR" sz="2000" dirty="0" err="1" smtClean="0">
                          <a:latin typeface="Trebuchet MS" pitchFamily="34" charset="0"/>
                        </a:rPr>
                        <a:t>Sr</a:t>
                      </a:r>
                      <a:endParaRPr lang="tr-TR" sz="2000" dirty="0">
                        <a:latin typeface="Trebuchet MS" pitchFamily="34" charset="0"/>
                      </a:endParaRPr>
                    </a:p>
                  </a:txBody>
                  <a:tcPr/>
                </a:tc>
                <a:tc>
                  <a:txBody>
                    <a:bodyPr/>
                    <a:lstStyle/>
                    <a:p>
                      <a:r>
                        <a:rPr lang="tr-TR" sz="2000" dirty="0" smtClean="0">
                          <a:latin typeface="Trebuchet MS" pitchFamily="34" charset="0"/>
                        </a:rPr>
                        <a:t>%3.5/%5/%10/%15</a:t>
                      </a:r>
                      <a:endParaRPr lang="tr-TR" sz="2000" dirty="0">
                        <a:latin typeface="Trebuchet MS" pitchFamily="34" charset="0"/>
                      </a:endParaRPr>
                    </a:p>
                  </a:txBody>
                  <a:tcPr/>
                </a:tc>
              </a:tr>
              <a:tr h="370840">
                <a:tc>
                  <a:txBody>
                    <a:bodyPr/>
                    <a:lstStyle/>
                    <a:p>
                      <a:r>
                        <a:rPr lang="tr-TR" sz="2000" dirty="0" smtClean="0">
                          <a:latin typeface="Trebuchet MS" pitchFamily="34" charset="0"/>
                        </a:rPr>
                        <a:t>Al-</a:t>
                      </a:r>
                      <a:r>
                        <a:rPr lang="tr-TR" sz="2000" dirty="0" err="1" smtClean="0">
                          <a:latin typeface="Trebuchet MS" pitchFamily="34" charset="0"/>
                        </a:rPr>
                        <a:t>Cr</a:t>
                      </a:r>
                      <a:endParaRPr lang="tr-TR" sz="2000" dirty="0">
                        <a:latin typeface="Trebuchet MS" pitchFamily="34" charset="0"/>
                      </a:endParaRPr>
                    </a:p>
                  </a:txBody>
                  <a:tcPr/>
                </a:tc>
                <a:tc>
                  <a:txBody>
                    <a:bodyPr/>
                    <a:lstStyle/>
                    <a:p>
                      <a:r>
                        <a:rPr lang="tr-TR" sz="2000" dirty="0" smtClean="0">
                          <a:latin typeface="Trebuchet MS" pitchFamily="34" charset="0"/>
                        </a:rPr>
                        <a:t>%5/%10/%20/%80</a:t>
                      </a:r>
                      <a:endParaRPr lang="tr-TR" sz="2000" dirty="0">
                        <a:latin typeface="Trebuchet MS" pitchFamily="34" charset="0"/>
                      </a:endParaRPr>
                    </a:p>
                  </a:txBody>
                  <a:tcPr/>
                </a:tc>
                <a:tc>
                  <a:txBody>
                    <a:bodyPr/>
                    <a:lstStyle/>
                    <a:p>
                      <a:r>
                        <a:rPr lang="tr-TR" sz="2000" dirty="0" smtClean="0">
                          <a:latin typeface="Trebuchet MS" pitchFamily="34" charset="0"/>
                        </a:rPr>
                        <a:t>Al-Ti</a:t>
                      </a:r>
                      <a:endParaRPr lang="tr-TR" sz="2000" dirty="0">
                        <a:latin typeface="Trebuchet MS" pitchFamily="34" charset="0"/>
                      </a:endParaRPr>
                    </a:p>
                  </a:txBody>
                  <a:tcPr/>
                </a:tc>
                <a:tc>
                  <a:txBody>
                    <a:bodyPr/>
                    <a:lstStyle/>
                    <a:p>
                      <a:r>
                        <a:rPr lang="tr-TR" sz="2000" dirty="0" smtClean="0">
                          <a:latin typeface="Trebuchet MS" pitchFamily="34" charset="0"/>
                        </a:rPr>
                        <a:t>%5/%6/%10/%80</a:t>
                      </a:r>
                      <a:endParaRPr lang="tr-TR" sz="2000" dirty="0">
                        <a:latin typeface="Trebuchet MS" pitchFamily="34" charset="0"/>
                      </a:endParaRPr>
                    </a:p>
                  </a:txBody>
                  <a:tcPr/>
                </a:tc>
              </a:tr>
              <a:tr h="370840">
                <a:tc>
                  <a:txBody>
                    <a:bodyPr/>
                    <a:lstStyle/>
                    <a:p>
                      <a:r>
                        <a:rPr lang="tr-TR" sz="2000" dirty="0" smtClean="0">
                          <a:latin typeface="Trebuchet MS" pitchFamily="34" charset="0"/>
                        </a:rPr>
                        <a:t>Al-</a:t>
                      </a:r>
                      <a:r>
                        <a:rPr lang="tr-TR" sz="2000" dirty="0" err="1" smtClean="0">
                          <a:latin typeface="Trebuchet MS" pitchFamily="34" charset="0"/>
                        </a:rPr>
                        <a:t>Co</a:t>
                      </a:r>
                      <a:endParaRPr lang="tr-TR" sz="2000" dirty="0">
                        <a:latin typeface="Trebuchet MS" pitchFamily="34" charset="0"/>
                      </a:endParaRPr>
                    </a:p>
                  </a:txBody>
                  <a:tcPr/>
                </a:tc>
                <a:tc>
                  <a:txBody>
                    <a:bodyPr/>
                    <a:lstStyle/>
                    <a:p>
                      <a:r>
                        <a:rPr lang="tr-TR" sz="2000" dirty="0" smtClean="0">
                          <a:latin typeface="Trebuchet MS" pitchFamily="34" charset="0"/>
                        </a:rPr>
                        <a:t>%5/%10</a:t>
                      </a:r>
                      <a:endParaRPr lang="tr-TR" sz="2000" dirty="0">
                        <a:latin typeface="Trebuchet MS" pitchFamily="34" charset="0"/>
                      </a:endParaRPr>
                    </a:p>
                  </a:txBody>
                  <a:tcPr/>
                </a:tc>
                <a:tc>
                  <a:txBody>
                    <a:bodyPr/>
                    <a:lstStyle/>
                    <a:p>
                      <a:r>
                        <a:rPr lang="tr-TR" sz="2000" dirty="0" smtClean="0">
                          <a:latin typeface="Trebuchet MS" pitchFamily="34" charset="0"/>
                        </a:rPr>
                        <a:t>Al-Ti-B</a:t>
                      </a:r>
                      <a:endParaRPr lang="tr-TR" sz="2000" dirty="0">
                        <a:latin typeface="Trebuchet MS" pitchFamily="34" charset="0"/>
                      </a:endParaRPr>
                    </a:p>
                  </a:txBody>
                  <a:tcPr/>
                </a:tc>
                <a:tc>
                  <a:txBody>
                    <a:bodyPr/>
                    <a:lstStyle/>
                    <a:p>
                      <a:r>
                        <a:rPr lang="tr-TR" sz="2000" dirty="0" smtClean="0">
                          <a:latin typeface="Trebuchet MS" pitchFamily="34" charset="0"/>
                        </a:rPr>
                        <a:t>5/1, 3/1, 5/0.2</a:t>
                      </a:r>
                      <a:endParaRPr lang="tr-TR" sz="2000" dirty="0">
                        <a:latin typeface="Trebuchet MS" pitchFamily="34" charset="0"/>
                      </a:endParaRPr>
                    </a:p>
                  </a:txBody>
                  <a:tcPr/>
                </a:tc>
              </a:tr>
              <a:tr h="370840">
                <a:tc>
                  <a:txBody>
                    <a:bodyPr/>
                    <a:lstStyle/>
                    <a:p>
                      <a:r>
                        <a:rPr lang="tr-TR" sz="2000" dirty="0" smtClean="0">
                          <a:latin typeface="Trebuchet MS" pitchFamily="34" charset="0"/>
                        </a:rPr>
                        <a:t>Al-</a:t>
                      </a:r>
                      <a:r>
                        <a:rPr lang="tr-TR" sz="2000" dirty="0" err="1" smtClean="0">
                          <a:latin typeface="Trebuchet MS" pitchFamily="34" charset="0"/>
                        </a:rPr>
                        <a:t>Cu</a:t>
                      </a:r>
                      <a:endParaRPr lang="tr-TR" sz="2000" dirty="0">
                        <a:latin typeface="Trebuchet MS" pitchFamily="34" charset="0"/>
                      </a:endParaRPr>
                    </a:p>
                  </a:txBody>
                  <a:tcPr/>
                </a:tc>
                <a:tc>
                  <a:txBody>
                    <a:bodyPr/>
                    <a:lstStyle/>
                    <a:p>
                      <a:r>
                        <a:rPr lang="tr-TR" sz="2000" dirty="0" smtClean="0">
                          <a:latin typeface="Trebuchet MS" pitchFamily="34" charset="0"/>
                        </a:rPr>
                        <a:t>%33/%50/%80</a:t>
                      </a:r>
                      <a:endParaRPr lang="tr-TR" sz="2000" dirty="0">
                        <a:latin typeface="Trebuchet MS" pitchFamily="34" charset="0"/>
                      </a:endParaRPr>
                    </a:p>
                  </a:txBody>
                  <a:tcPr/>
                </a:tc>
                <a:tc>
                  <a:txBody>
                    <a:bodyPr/>
                    <a:lstStyle/>
                    <a:p>
                      <a:r>
                        <a:rPr lang="tr-TR" sz="2000" dirty="0" smtClean="0">
                          <a:latin typeface="Trebuchet MS" pitchFamily="34" charset="0"/>
                        </a:rPr>
                        <a:t>Al-Ti-C</a:t>
                      </a:r>
                      <a:endParaRPr lang="tr-TR" sz="2000" dirty="0">
                        <a:latin typeface="Trebuchet MS" pitchFamily="34" charset="0"/>
                      </a:endParaRPr>
                    </a:p>
                  </a:txBody>
                  <a:tcPr/>
                </a:tc>
                <a:tc>
                  <a:txBody>
                    <a:bodyPr/>
                    <a:lstStyle/>
                    <a:p>
                      <a:r>
                        <a:rPr lang="tr-TR" sz="2000" dirty="0" smtClean="0">
                          <a:latin typeface="Trebuchet MS" pitchFamily="34" charset="0"/>
                        </a:rPr>
                        <a:t>3/0.15, 3/0.2</a:t>
                      </a:r>
                      <a:endParaRPr lang="tr-TR" sz="2000" dirty="0">
                        <a:latin typeface="Trebuchet MS" pitchFamily="34" charset="0"/>
                      </a:endParaRPr>
                    </a:p>
                  </a:txBody>
                  <a:tcPr/>
                </a:tc>
              </a:tr>
              <a:tr h="370840">
                <a:tc>
                  <a:txBody>
                    <a:bodyPr/>
                    <a:lstStyle/>
                    <a:p>
                      <a:r>
                        <a:rPr lang="tr-TR" sz="2000" dirty="0" smtClean="0">
                          <a:latin typeface="Trebuchet MS" pitchFamily="34" charset="0"/>
                        </a:rPr>
                        <a:t>Al-</a:t>
                      </a:r>
                      <a:r>
                        <a:rPr lang="tr-TR" sz="2000" dirty="0" err="1" smtClean="0">
                          <a:latin typeface="Trebuchet MS" pitchFamily="34" charset="0"/>
                        </a:rPr>
                        <a:t>Fe</a:t>
                      </a:r>
                      <a:endParaRPr lang="tr-TR" sz="2000" dirty="0">
                        <a:latin typeface="Trebuchet MS" pitchFamily="34" charset="0"/>
                      </a:endParaRPr>
                    </a:p>
                  </a:txBody>
                  <a:tcPr/>
                </a:tc>
                <a:tc>
                  <a:txBody>
                    <a:bodyPr/>
                    <a:lstStyle/>
                    <a:p>
                      <a:r>
                        <a:rPr lang="tr-TR" sz="2000" dirty="0" smtClean="0">
                          <a:latin typeface="Trebuchet MS" pitchFamily="34" charset="0"/>
                        </a:rPr>
                        <a:t>%10/%20/%25/%30/%45/%80</a:t>
                      </a:r>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r>
              <a:tr h="370840">
                <a:tc>
                  <a:txBody>
                    <a:bodyPr/>
                    <a:lstStyle/>
                    <a:p>
                      <a:r>
                        <a:rPr lang="tr-TR" sz="2000" dirty="0" smtClean="0">
                          <a:latin typeface="Trebuchet MS" pitchFamily="34" charset="0"/>
                        </a:rPr>
                        <a:t>Al-</a:t>
                      </a:r>
                      <a:r>
                        <a:rPr lang="tr-TR" sz="2000" dirty="0" err="1" smtClean="0">
                          <a:latin typeface="Trebuchet MS" pitchFamily="34" charset="0"/>
                        </a:rPr>
                        <a:t>Li</a:t>
                      </a:r>
                      <a:endParaRPr lang="tr-TR" sz="2000" dirty="0">
                        <a:latin typeface="Trebuchet MS" pitchFamily="34" charset="0"/>
                      </a:endParaRPr>
                    </a:p>
                  </a:txBody>
                  <a:tcPr/>
                </a:tc>
                <a:tc>
                  <a:txBody>
                    <a:bodyPr/>
                    <a:lstStyle/>
                    <a:p>
                      <a:r>
                        <a:rPr lang="tr-TR" sz="2000" dirty="0" smtClean="0">
                          <a:latin typeface="Trebuchet MS" pitchFamily="34" charset="0"/>
                        </a:rPr>
                        <a:t>%2/%5</a:t>
                      </a:r>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r>
              <a:tr h="370840">
                <a:tc>
                  <a:txBody>
                    <a:bodyPr/>
                    <a:lstStyle/>
                    <a:p>
                      <a:r>
                        <a:rPr lang="tr-TR" sz="2000" dirty="0" smtClean="0">
                          <a:latin typeface="Trebuchet MS" pitchFamily="34" charset="0"/>
                        </a:rPr>
                        <a:t>Al-Mg</a:t>
                      </a:r>
                      <a:endParaRPr lang="tr-TR" sz="2000" dirty="0">
                        <a:latin typeface="Trebuchet MS" pitchFamily="34" charset="0"/>
                      </a:endParaRPr>
                    </a:p>
                  </a:txBody>
                  <a:tcPr/>
                </a:tc>
                <a:tc>
                  <a:txBody>
                    <a:bodyPr/>
                    <a:lstStyle/>
                    <a:p>
                      <a:r>
                        <a:rPr lang="tr-TR" sz="2000" dirty="0" smtClean="0">
                          <a:latin typeface="Trebuchet MS" pitchFamily="34" charset="0"/>
                        </a:rPr>
                        <a:t>%20/%25/%50/%65/%75</a:t>
                      </a:r>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r>
              <a:tr h="370840">
                <a:tc>
                  <a:txBody>
                    <a:bodyPr/>
                    <a:lstStyle/>
                    <a:p>
                      <a:r>
                        <a:rPr lang="tr-TR" sz="2000" dirty="0" smtClean="0">
                          <a:latin typeface="Trebuchet MS" pitchFamily="34" charset="0"/>
                        </a:rPr>
                        <a:t>Al-</a:t>
                      </a:r>
                      <a:r>
                        <a:rPr lang="tr-TR" sz="2000" dirty="0" err="1" smtClean="0">
                          <a:latin typeface="Trebuchet MS" pitchFamily="34" charset="0"/>
                        </a:rPr>
                        <a:t>Mn</a:t>
                      </a:r>
                      <a:endParaRPr lang="tr-TR" sz="2000" dirty="0">
                        <a:latin typeface="Trebuchet MS" pitchFamily="34" charset="0"/>
                      </a:endParaRPr>
                    </a:p>
                  </a:txBody>
                  <a:tcPr/>
                </a:tc>
                <a:tc>
                  <a:txBody>
                    <a:bodyPr/>
                    <a:lstStyle/>
                    <a:p>
                      <a:r>
                        <a:rPr lang="tr-TR" sz="2000" dirty="0" smtClean="0">
                          <a:latin typeface="Trebuchet MS" pitchFamily="34" charset="0"/>
                        </a:rPr>
                        <a:t>%10/%15/%20/%25/%30/%60/%80</a:t>
                      </a:r>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r>
            </a:tbl>
          </a:graphicData>
        </a:graphic>
      </p:graphicFrame>
    </p:spTree>
    <p:extLst>
      <p:ext uri="{BB962C8B-B14F-4D97-AF65-F5344CB8AC3E}">
        <p14:creationId xmlns:p14="http://schemas.microsoft.com/office/powerpoint/2010/main" val="273810976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92696"/>
            <a:ext cx="8229600" cy="594320"/>
          </a:xfrm>
        </p:spPr>
        <p:txBody>
          <a:bodyPr>
            <a:normAutofit fontScale="90000"/>
          </a:bodyPr>
          <a:lstStyle/>
          <a:p>
            <a:r>
              <a:rPr lang="tr-TR" dirty="0" err="1" smtClean="0">
                <a:solidFill>
                  <a:schemeClr val="accent2">
                    <a:lumMod val="50000"/>
                  </a:schemeClr>
                </a:solidFill>
                <a:latin typeface="Trebuchet MS" pitchFamily="34" charset="0"/>
              </a:rPr>
              <a:t>Alaşımlama</a:t>
            </a:r>
            <a:r>
              <a:rPr lang="tr-TR" dirty="0" smtClean="0">
                <a:solidFill>
                  <a:schemeClr val="accent2">
                    <a:lumMod val="50000"/>
                  </a:schemeClr>
                </a:solidFill>
                <a:latin typeface="Trebuchet MS" pitchFamily="34" charset="0"/>
              </a:rPr>
              <a:t>-Master alaşımlar</a:t>
            </a:r>
            <a:endParaRPr lang="tr-TR" dirty="0">
              <a:solidFill>
                <a:schemeClr val="accent2">
                  <a:lumMod val="50000"/>
                </a:schemeClr>
              </a:solidFill>
              <a:latin typeface="Trebuchet MS" pitchFamily="34" charset="0"/>
            </a:endParaRPr>
          </a:p>
        </p:txBody>
      </p:sp>
      <p:pic>
        <p:nvPicPr>
          <p:cNvPr id="249860" name="Picture 4" descr="7 PASTIGLIE ALLIGANTI">
            <a:hlinkClick r:id="rId2"/>
          </p:cNvPr>
          <p:cNvPicPr>
            <a:picLocks noChangeAspect="1" noChangeArrowheads="1"/>
          </p:cNvPicPr>
          <p:nvPr/>
        </p:nvPicPr>
        <p:blipFill>
          <a:blip r:embed="rId3" cstate="print"/>
          <a:srcRect b="39790"/>
          <a:stretch>
            <a:fillRect/>
          </a:stretch>
        </p:blipFill>
        <p:spPr bwMode="auto">
          <a:xfrm>
            <a:off x="2110344" y="2939012"/>
            <a:ext cx="2520280" cy="2088232"/>
          </a:xfrm>
          <a:prstGeom prst="rect">
            <a:avLst/>
          </a:prstGeom>
          <a:noFill/>
        </p:spPr>
      </p:pic>
      <p:pic>
        <p:nvPicPr>
          <p:cNvPr id="249862" name="Picture 6" descr="4 CAPSULE"/>
          <p:cNvPicPr>
            <a:picLocks noChangeAspect="1" noChangeArrowheads="1"/>
          </p:cNvPicPr>
          <p:nvPr/>
        </p:nvPicPr>
        <p:blipFill>
          <a:blip r:embed="rId4" cstate="print"/>
          <a:srcRect t="3818" b="23637"/>
          <a:stretch>
            <a:fillRect/>
          </a:stretch>
        </p:blipFill>
        <p:spPr bwMode="auto">
          <a:xfrm>
            <a:off x="1780108" y="5113320"/>
            <a:ext cx="2857500" cy="1368152"/>
          </a:xfrm>
          <a:prstGeom prst="rect">
            <a:avLst/>
          </a:prstGeom>
          <a:noFill/>
        </p:spPr>
      </p:pic>
      <p:pic>
        <p:nvPicPr>
          <p:cNvPr id="249864" name="Picture 8" descr="http://www.milward.com/photos/alloys.jpg"/>
          <p:cNvPicPr>
            <a:picLocks noChangeAspect="1" noChangeArrowheads="1"/>
          </p:cNvPicPr>
          <p:nvPr/>
        </p:nvPicPr>
        <p:blipFill>
          <a:blip r:embed="rId5" cstate="print"/>
          <a:srcRect/>
          <a:stretch>
            <a:fillRect/>
          </a:stretch>
        </p:blipFill>
        <p:spPr bwMode="auto">
          <a:xfrm>
            <a:off x="4730768" y="1556792"/>
            <a:ext cx="4017696" cy="4968552"/>
          </a:xfrm>
          <a:prstGeom prst="rect">
            <a:avLst/>
          </a:prstGeom>
          <a:noFill/>
        </p:spPr>
      </p:pic>
      <p:sp>
        <p:nvSpPr>
          <p:cNvPr id="9" name="8 Metin kutusu"/>
          <p:cNvSpPr txBox="1"/>
          <p:nvPr/>
        </p:nvSpPr>
        <p:spPr>
          <a:xfrm>
            <a:off x="323528" y="1412776"/>
            <a:ext cx="4320480" cy="1384995"/>
          </a:xfrm>
          <a:prstGeom prst="rect">
            <a:avLst/>
          </a:prstGeom>
          <a:noFill/>
        </p:spPr>
        <p:txBody>
          <a:bodyPr wrap="square" rtlCol="0">
            <a:spAutoFit/>
          </a:bodyPr>
          <a:lstStyle/>
          <a:p>
            <a:r>
              <a:rPr lang="tr-TR" sz="2800" dirty="0" smtClean="0">
                <a:latin typeface="Trebuchet MS" pitchFamily="34" charset="0"/>
              </a:rPr>
              <a:t>Yüksek yüzdeliler element tozu ve </a:t>
            </a:r>
            <a:r>
              <a:rPr lang="tr-TR" sz="2800" dirty="0" err="1" smtClean="0">
                <a:latin typeface="Trebuchet MS" pitchFamily="34" charset="0"/>
              </a:rPr>
              <a:t>flaks</a:t>
            </a:r>
            <a:r>
              <a:rPr lang="tr-TR" sz="2800" dirty="0" smtClean="0">
                <a:latin typeface="Trebuchet MS" pitchFamily="34" charset="0"/>
              </a:rPr>
              <a:t> karışımı şeklindedir!</a:t>
            </a:r>
            <a:endParaRPr lang="tr-TR" sz="2800" dirty="0">
              <a:latin typeface="Trebuchet MS" pitchFamily="34" charset="0"/>
            </a:endParaRPr>
          </a:p>
        </p:txBody>
      </p:sp>
    </p:spTree>
    <p:extLst>
      <p:ext uri="{BB962C8B-B14F-4D97-AF65-F5344CB8AC3E}">
        <p14:creationId xmlns:p14="http://schemas.microsoft.com/office/powerpoint/2010/main" val="9527329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p:cNvPicPr>
            <a:picLocks noChangeAspect="1" noChangeArrowheads="1"/>
          </p:cNvPicPr>
          <p:nvPr/>
        </p:nvPicPr>
        <p:blipFill>
          <a:blip r:embed="rId2" cstate="print">
            <a:lum bright="-12000" contrast="19000"/>
          </a:blip>
          <a:srcRect/>
          <a:stretch>
            <a:fillRect/>
          </a:stretch>
        </p:blipFill>
        <p:spPr bwMode="auto">
          <a:xfrm>
            <a:off x="432048" y="1700808"/>
            <a:ext cx="8460432" cy="3916070"/>
          </a:xfrm>
          <a:prstGeom prst="rect">
            <a:avLst/>
          </a:prstGeom>
          <a:noFill/>
          <a:ln w="9525">
            <a:noFill/>
            <a:miter lim="800000"/>
            <a:headEnd/>
            <a:tailEnd/>
          </a:ln>
        </p:spPr>
      </p:pic>
      <p:sp>
        <p:nvSpPr>
          <p:cNvPr id="5" name="4 Metin kutusu"/>
          <p:cNvSpPr txBox="1"/>
          <p:nvPr/>
        </p:nvSpPr>
        <p:spPr>
          <a:xfrm>
            <a:off x="119117" y="2420888"/>
            <a:ext cx="492443" cy="1944216"/>
          </a:xfrm>
          <a:prstGeom prst="rect">
            <a:avLst/>
          </a:prstGeom>
          <a:noFill/>
        </p:spPr>
        <p:txBody>
          <a:bodyPr vert="vert270" wrap="square" rtlCol="0">
            <a:spAutoFit/>
          </a:bodyPr>
          <a:lstStyle/>
          <a:p>
            <a:r>
              <a:rPr lang="tr-TR" sz="2000" dirty="0" smtClean="0">
                <a:latin typeface="Trebuchet MS" pitchFamily="34" charset="0"/>
              </a:rPr>
              <a:t>Milyon ton</a:t>
            </a:r>
            <a:endParaRPr lang="tr-TR" sz="2000" dirty="0">
              <a:latin typeface="Trebuchet MS" pitchFamily="34" charset="0"/>
            </a:endParaRPr>
          </a:p>
        </p:txBody>
      </p:sp>
      <p:sp>
        <p:nvSpPr>
          <p:cNvPr id="4" name="Başlık 3"/>
          <p:cNvSpPr>
            <a:spLocks noGrp="1"/>
          </p:cNvSpPr>
          <p:nvPr>
            <p:ph type="title"/>
          </p:nvPr>
        </p:nvSpPr>
        <p:spPr>
          <a:xfrm>
            <a:off x="446856" y="746448"/>
            <a:ext cx="8229600" cy="666328"/>
          </a:xfrm>
        </p:spPr>
        <p:txBody>
          <a:bodyPr>
            <a:normAutofit fontScale="90000"/>
          </a:bodyPr>
          <a:lstStyle/>
          <a:p>
            <a:r>
              <a:rPr lang="tr-TR" dirty="0" smtClean="0">
                <a:latin typeface="Trebuchet MS" pitchFamily="34" charset="0"/>
              </a:rPr>
              <a:t>Alümina üretimi</a:t>
            </a:r>
            <a:endParaRPr lang="tr-TR" dirty="0">
              <a:latin typeface="Trebuchet MS" pitchFamily="34" charset="0"/>
            </a:endParaRPr>
          </a:p>
        </p:txBody>
      </p:sp>
    </p:spTree>
    <p:extLst>
      <p:ext uri="{BB962C8B-B14F-4D97-AF65-F5344CB8AC3E}">
        <p14:creationId xmlns:p14="http://schemas.microsoft.com/office/powerpoint/2010/main" val="91648310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818456"/>
            <a:ext cx="8229600" cy="594320"/>
          </a:xfrm>
        </p:spPr>
        <p:txBody>
          <a:bodyPr>
            <a:normAutofit fontScale="90000"/>
          </a:bodyPr>
          <a:lstStyle/>
          <a:p>
            <a:r>
              <a:rPr lang="tr-TR" dirty="0" smtClean="0">
                <a:latin typeface="Trebuchet MS" pitchFamily="34" charset="0"/>
              </a:rPr>
              <a:t>Silis modifikasyonu</a:t>
            </a:r>
            <a:endParaRPr lang="tr-TR" dirty="0">
              <a:latin typeface="Trebuchet MS" pitchFamily="34" charset="0"/>
            </a:endParaRPr>
          </a:p>
        </p:txBody>
      </p:sp>
      <p:sp>
        <p:nvSpPr>
          <p:cNvPr id="3" name="2 Dikdörtgen"/>
          <p:cNvSpPr/>
          <p:nvPr/>
        </p:nvSpPr>
        <p:spPr>
          <a:xfrm>
            <a:off x="251520" y="1549236"/>
            <a:ext cx="8712968" cy="4832092"/>
          </a:xfrm>
          <a:prstGeom prst="rect">
            <a:avLst/>
          </a:prstGeom>
        </p:spPr>
        <p:txBody>
          <a:bodyPr wrap="square">
            <a:spAutoFit/>
          </a:bodyPr>
          <a:lstStyle/>
          <a:p>
            <a:r>
              <a:rPr lang="tr-TR" sz="2800" dirty="0" smtClean="0">
                <a:latin typeface="Trebuchet MS" pitchFamily="34" charset="0"/>
              </a:rPr>
              <a:t>Modifikasyonu başarılı bir döküm alaşımı iyi </a:t>
            </a:r>
            <a:r>
              <a:rPr lang="tr-TR" sz="2800" dirty="0" err="1" smtClean="0">
                <a:latin typeface="Trebuchet MS" pitchFamily="34" charset="0"/>
              </a:rPr>
              <a:t>modifiye</a:t>
            </a:r>
            <a:r>
              <a:rPr lang="tr-TR" sz="2800" dirty="0" smtClean="0">
                <a:latin typeface="Trebuchet MS" pitchFamily="34" charset="0"/>
              </a:rPr>
              <a:t> edilmemiş benzerinden en az 3 kat daha yüksek </a:t>
            </a:r>
            <a:r>
              <a:rPr lang="tr-TR" sz="2800" dirty="0" err="1" smtClean="0">
                <a:latin typeface="Trebuchet MS" pitchFamily="34" charset="0"/>
              </a:rPr>
              <a:t>sünekliğe</a:t>
            </a:r>
            <a:r>
              <a:rPr lang="tr-TR" sz="2800" dirty="0" smtClean="0">
                <a:latin typeface="Trebuchet MS" pitchFamily="34" charset="0"/>
              </a:rPr>
              <a:t> sahiptir.</a:t>
            </a:r>
          </a:p>
          <a:p>
            <a:r>
              <a:rPr lang="tr-TR" sz="2800" dirty="0" smtClean="0">
                <a:latin typeface="Trebuchet MS" pitchFamily="34" charset="0"/>
              </a:rPr>
              <a:t>Silis fazının modifikasyonu 3 şekilde gerçekleşir.</a:t>
            </a:r>
          </a:p>
          <a:p>
            <a:r>
              <a:rPr lang="tr-TR" sz="2800" dirty="0" smtClean="0">
                <a:latin typeface="Trebuchet MS" pitchFamily="34" charset="0"/>
              </a:rPr>
              <a:t>Soğutma modifikasyonu: </a:t>
            </a:r>
          </a:p>
          <a:p>
            <a:r>
              <a:rPr lang="tr-TR" sz="2800" dirty="0" smtClean="0">
                <a:latin typeface="Trebuchet MS" pitchFamily="34" charset="0"/>
              </a:rPr>
              <a:t>	yüksek katılaşma hızlarında silis fazının şekli 	değişir.</a:t>
            </a:r>
          </a:p>
          <a:p>
            <a:r>
              <a:rPr lang="tr-TR" sz="2800" dirty="0" smtClean="0">
                <a:latin typeface="Trebuchet MS" pitchFamily="34" charset="0"/>
              </a:rPr>
              <a:t>Termal modifikasyon: </a:t>
            </a:r>
          </a:p>
          <a:p>
            <a:r>
              <a:rPr lang="tr-TR" sz="2800" dirty="0" smtClean="0">
                <a:latin typeface="Trebuchet MS" pitchFamily="34" charset="0"/>
              </a:rPr>
              <a:t>	çözeltiye alma tavı ile değişir.</a:t>
            </a:r>
          </a:p>
          <a:p>
            <a:r>
              <a:rPr lang="tr-TR" sz="2800" dirty="0" smtClean="0">
                <a:latin typeface="Trebuchet MS" pitchFamily="34" charset="0"/>
              </a:rPr>
              <a:t>Kimyasal modifikasyon</a:t>
            </a:r>
          </a:p>
          <a:p>
            <a:r>
              <a:rPr lang="tr-TR" sz="2800" dirty="0" smtClean="0">
                <a:latin typeface="Trebuchet MS" pitchFamily="34" charset="0"/>
              </a:rPr>
              <a:t>	+ 100-150 </a:t>
            </a:r>
            <a:r>
              <a:rPr lang="tr-TR" sz="2800" dirty="0" err="1" smtClean="0">
                <a:latin typeface="Trebuchet MS" pitchFamily="34" charset="0"/>
              </a:rPr>
              <a:t>ppm</a:t>
            </a:r>
            <a:r>
              <a:rPr lang="tr-TR" sz="2800" dirty="0" smtClean="0">
                <a:latin typeface="Trebuchet MS" pitchFamily="34" charset="0"/>
              </a:rPr>
              <a:t> </a:t>
            </a:r>
            <a:r>
              <a:rPr lang="tr-TR" sz="2800" dirty="0" err="1" smtClean="0">
                <a:latin typeface="Trebuchet MS" pitchFamily="34" charset="0"/>
              </a:rPr>
              <a:t>Na</a:t>
            </a:r>
            <a:r>
              <a:rPr lang="tr-TR" sz="2800" dirty="0" smtClean="0">
                <a:latin typeface="Trebuchet MS" pitchFamily="34" charset="0"/>
              </a:rPr>
              <a:t>, </a:t>
            </a:r>
            <a:r>
              <a:rPr lang="tr-TR" sz="2800" dirty="0" err="1" smtClean="0">
                <a:latin typeface="Trebuchet MS" pitchFamily="34" charset="0"/>
              </a:rPr>
              <a:t>Sr</a:t>
            </a:r>
            <a:r>
              <a:rPr lang="tr-TR" sz="2800" dirty="0" smtClean="0">
                <a:latin typeface="Trebuchet MS" pitchFamily="34" charset="0"/>
              </a:rPr>
              <a:t>, </a:t>
            </a:r>
            <a:r>
              <a:rPr lang="tr-TR" sz="2800" dirty="0" err="1" smtClean="0">
                <a:latin typeface="Trebuchet MS" pitchFamily="34" charset="0"/>
              </a:rPr>
              <a:t>Sb</a:t>
            </a:r>
            <a:r>
              <a:rPr lang="tr-TR" sz="2800" dirty="0" smtClean="0">
                <a:latin typeface="Trebuchet MS" pitchFamily="34" charset="0"/>
              </a:rPr>
              <a:t>, </a:t>
            </a:r>
            <a:r>
              <a:rPr lang="tr-TR" sz="2800" dirty="0" err="1" smtClean="0">
                <a:latin typeface="Trebuchet MS" pitchFamily="34" charset="0"/>
              </a:rPr>
              <a:t>Ca</a:t>
            </a:r>
            <a:r>
              <a:rPr lang="tr-TR" sz="2800" dirty="0" smtClean="0">
                <a:latin typeface="Trebuchet MS" pitchFamily="34" charset="0"/>
              </a:rPr>
              <a:t>, P </a:t>
            </a:r>
          </a:p>
        </p:txBody>
      </p:sp>
    </p:spTree>
    <p:extLst>
      <p:ext uri="{BB962C8B-B14F-4D97-AF65-F5344CB8AC3E}">
        <p14:creationId xmlns:p14="http://schemas.microsoft.com/office/powerpoint/2010/main" val="180239679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818456"/>
            <a:ext cx="8229600" cy="594320"/>
          </a:xfrm>
        </p:spPr>
        <p:txBody>
          <a:bodyPr>
            <a:normAutofit fontScale="90000"/>
          </a:bodyPr>
          <a:lstStyle/>
          <a:p>
            <a:r>
              <a:rPr lang="tr-TR" dirty="0" smtClean="0">
                <a:latin typeface="Trebuchet MS" pitchFamily="34" charset="0"/>
              </a:rPr>
              <a:t>Silis modifikasyonu</a:t>
            </a:r>
            <a:endParaRPr lang="tr-TR" dirty="0">
              <a:latin typeface="Trebuchet MS" pitchFamily="34" charset="0"/>
            </a:endParaRPr>
          </a:p>
        </p:txBody>
      </p:sp>
      <p:sp>
        <p:nvSpPr>
          <p:cNvPr id="3" name="2 Dikdörtgen"/>
          <p:cNvSpPr/>
          <p:nvPr/>
        </p:nvSpPr>
        <p:spPr>
          <a:xfrm>
            <a:off x="323528" y="1549236"/>
            <a:ext cx="8712968" cy="4832092"/>
          </a:xfrm>
          <a:prstGeom prst="rect">
            <a:avLst/>
          </a:prstGeom>
        </p:spPr>
        <p:txBody>
          <a:bodyPr wrap="square">
            <a:spAutoFit/>
          </a:bodyPr>
          <a:lstStyle/>
          <a:p>
            <a:r>
              <a:rPr lang="tr-TR" sz="2800" dirty="0" smtClean="0">
                <a:latin typeface="Trebuchet MS" pitchFamily="34" charset="0"/>
              </a:rPr>
              <a:t>Ülkemizde silis modifikasyonu istisnasız olarak </a:t>
            </a:r>
            <a:r>
              <a:rPr lang="tr-TR" sz="2800" dirty="0" err="1" smtClean="0">
                <a:latin typeface="Trebuchet MS" pitchFamily="34" charset="0"/>
              </a:rPr>
              <a:t>AlSr</a:t>
            </a:r>
            <a:r>
              <a:rPr lang="tr-TR" sz="2800" dirty="0" smtClean="0">
                <a:latin typeface="Trebuchet MS" pitchFamily="34" charset="0"/>
              </a:rPr>
              <a:t> </a:t>
            </a:r>
            <a:r>
              <a:rPr lang="tr-TR" sz="2800" dirty="0" err="1" smtClean="0">
                <a:latin typeface="Trebuchet MS" pitchFamily="34" charset="0"/>
              </a:rPr>
              <a:t>master</a:t>
            </a:r>
            <a:r>
              <a:rPr lang="tr-TR" sz="2800" dirty="0" smtClean="0">
                <a:latin typeface="Trebuchet MS" pitchFamily="34" charset="0"/>
              </a:rPr>
              <a:t> alaşımları ile yapılmaktadır.</a:t>
            </a:r>
          </a:p>
          <a:p>
            <a:endParaRPr lang="tr-TR" sz="2800" dirty="0" smtClean="0">
              <a:latin typeface="Trebuchet MS" pitchFamily="34" charset="0"/>
            </a:endParaRPr>
          </a:p>
          <a:p>
            <a:r>
              <a:rPr lang="tr-TR" sz="2800" b="1" u="sng" dirty="0" smtClean="0">
                <a:latin typeface="Trebuchet MS" pitchFamily="34" charset="0"/>
              </a:rPr>
              <a:t>Bileşim</a:t>
            </a:r>
          </a:p>
          <a:p>
            <a:r>
              <a:rPr lang="tr-TR" sz="2800" dirty="0" smtClean="0">
                <a:latin typeface="Trebuchet MS" pitchFamily="34" charset="0"/>
              </a:rPr>
              <a:t>	AlSr10</a:t>
            </a:r>
          </a:p>
          <a:p>
            <a:r>
              <a:rPr lang="tr-TR" sz="2800" dirty="0" smtClean="0">
                <a:latin typeface="Trebuchet MS" pitchFamily="34" charset="0"/>
              </a:rPr>
              <a:t>	AlSr5</a:t>
            </a:r>
          </a:p>
          <a:p>
            <a:endParaRPr lang="tr-TR" sz="2800" dirty="0" smtClean="0">
              <a:latin typeface="Trebuchet MS" pitchFamily="34" charset="0"/>
            </a:endParaRPr>
          </a:p>
          <a:p>
            <a:r>
              <a:rPr lang="tr-TR" sz="2800" b="1" u="sng" dirty="0" smtClean="0">
                <a:latin typeface="Trebuchet MS" pitchFamily="34" charset="0"/>
              </a:rPr>
              <a:t>Ürün şekli</a:t>
            </a:r>
          </a:p>
          <a:p>
            <a:r>
              <a:rPr lang="tr-TR" sz="2800" dirty="0" smtClean="0">
                <a:latin typeface="Trebuchet MS" pitchFamily="34" charset="0"/>
              </a:rPr>
              <a:t>	külçe </a:t>
            </a:r>
          </a:p>
          <a:p>
            <a:r>
              <a:rPr lang="tr-TR" sz="2800" dirty="0" smtClean="0">
                <a:latin typeface="Trebuchet MS" pitchFamily="34" charset="0"/>
              </a:rPr>
              <a:t>	</a:t>
            </a:r>
            <a:r>
              <a:rPr lang="tr-TR" sz="2800" dirty="0" err="1" smtClean="0">
                <a:latin typeface="Trebuchet MS" pitchFamily="34" charset="0"/>
              </a:rPr>
              <a:t>filmaşin</a:t>
            </a:r>
            <a:endParaRPr lang="tr-TR" sz="2800" dirty="0" smtClean="0">
              <a:latin typeface="Trebuchet MS" pitchFamily="34" charset="0"/>
            </a:endParaRPr>
          </a:p>
          <a:p>
            <a:endParaRPr lang="tr-TR" sz="2800" dirty="0" smtClean="0">
              <a:latin typeface="Trebuchet MS" pitchFamily="34" charset="0"/>
            </a:endParaRPr>
          </a:p>
        </p:txBody>
      </p:sp>
      <p:pic>
        <p:nvPicPr>
          <p:cNvPr id="259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4492" y="4081611"/>
            <a:ext cx="1924050"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6070" y="2371386"/>
            <a:ext cx="2160272" cy="1620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9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2723" y="4081610"/>
            <a:ext cx="2371725"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80162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4"/>
          <p:cNvSpPr txBox="1">
            <a:spLocks noChangeArrowheads="1"/>
          </p:cNvSpPr>
          <p:nvPr/>
        </p:nvSpPr>
        <p:spPr bwMode="auto">
          <a:xfrm>
            <a:off x="238998" y="499319"/>
            <a:ext cx="6846746" cy="769441"/>
          </a:xfrm>
          <a:prstGeom prst="rect">
            <a:avLst/>
          </a:prstGeom>
          <a:noFill/>
          <a:ln w="9525">
            <a:noFill/>
            <a:miter lim="800000"/>
            <a:headEnd/>
            <a:tailEnd/>
          </a:ln>
        </p:spPr>
        <p:txBody>
          <a:bodyPr wrap="none">
            <a:spAutoFit/>
          </a:bodyPr>
          <a:lstStyle/>
          <a:p>
            <a:pPr eaLnBrk="0" hangingPunct="0"/>
            <a:r>
              <a:rPr lang="en-US" sz="4400" dirty="0" err="1" smtClean="0">
                <a:solidFill>
                  <a:schemeClr val="accent2">
                    <a:lumMod val="50000"/>
                  </a:schemeClr>
                </a:solidFill>
                <a:latin typeface="Trebuchet MS" pitchFamily="34" charset="0"/>
              </a:rPr>
              <a:t>Modifi</a:t>
            </a:r>
            <a:r>
              <a:rPr lang="tr-TR" sz="4400" dirty="0" err="1" smtClean="0">
                <a:solidFill>
                  <a:schemeClr val="accent2">
                    <a:lumMod val="50000"/>
                  </a:schemeClr>
                </a:solidFill>
                <a:latin typeface="Trebuchet MS" pitchFamily="34" charset="0"/>
              </a:rPr>
              <a:t>kasyon</a:t>
            </a:r>
            <a:r>
              <a:rPr lang="tr-TR" sz="4400" dirty="0" smtClean="0">
                <a:solidFill>
                  <a:schemeClr val="accent2">
                    <a:lumMod val="50000"/>
                  </a:schemeClr>
                </a:solidFill>
                <a:latin typeface="Trebuchet MS" pitchFamily="34" charset="0"/>
              </a:rPr>
              <a:t> </a:t>
            </a:r>
            <a:r>
              <a:rPr lang="en-US" sz="4400" dirty="0" smtClean="0">
                <a:solidFill>
                  <a:schemeClr val="accent2">
                    <a:lumMod val="50000"/>
                  </a:schemeClr>
                </a:solidFill>
                <a:latin typeface="Trebuchet MS" pitchFamily="34" charset="0"/>
              </a:rPr>
              <a:t>me</a:t>
            </a:r>
            <a:r>
              <a:rPr lang="tr-TR" sz="4400" dirty="0" err="1" smtClean="0">
                <a:solidFill>
                  <a:schemeClr val="accent2">
                    <a:lumMod val="50000"/>
                  </a:schemeClr>
                </a:solidFill>
                <a:latin typeface="Trebuchet MS" pitchFamily="34" charset="0"/>
              </a:rPr>
              <a:t>kanizması</a:t>
            </a:r>
            <a:endParaRPr lang="en-US" sz="4400" dirty="0">
              <a:solidFill>
                <a:schemeClr val="accent2">
                  <a:lumMod val="50000"/>
                </a:schemeClr>
              </a:solidFill>
              <a:latin typeface="Trebuchet MS" pitchFamily="34" charset="0"/>
            </a:endParaRPr>
          </a:p>
        </p:txBody>
      </p:sp>
      <p:pic>
        <p:nvPicPr>
          <p:cNvPr id="41988" name="Picture 5" descr="h1-30"/>
          <p:cNvPicPr>
            <a:picLocks noChangeAspect="1" noChangeArrowheads="1"/>
          </p:cNvPicPr>
          <p:nvPr/>
        </p:nvPicPr>
        <p:blipFill>
          <a:blip r:embed="rId2" cstate="print">
            <a:lum bright="15000"/>
          </a:blip>
          <a:srcRect/>
          <a:stretch>
            <a:fillRect/>
          </a:stretch>
        </p:blipFill>
        <p:spPr bwMode="auto">
          <a:xfrm>
            <a:off x="5508104" y="1484784"/>
            <a:ext cx="3257962" cy="2524072"/>
          </a:xfrm>
          <a:prstGeom prst="rect">
            <a:avLst/>
          </a:prstGeom>
          <a:noFill/>
          <a:ln w="9525">
            <a:noFill/>
            <a:miter lim="800000"/>
            <a:headEnd/>
            <a:tailEnd/>
          </a:ln>
        </p:spPr>
      </p:pic>
      <p:pic>
        <p:nvPicPr>
          <p:cNvPr id="41989" name="Picture 6" descr="H1-80"/>
          <p:cNvPicPr>
            <a:picLocks noChangeAspect="1" noChangeArrowheads="1"/>
          </p:cNvPicPr>
          <p:nvPr/>
        </p:nvPicPr>
        <p:blipFill>
          <a:blip r:embed="rId3" cstate="print">
            <a:lum bright="13000" contrast="7000"/>
          </a:blip>
          <a:srcRect/>
          <a:stretch>
            <a:fillRect/>
          </a:stretch>
        </p:blipFill>
        <p:spPr bwMode="auto">
          <a:xfrm>
            <a:off x="5525705" y="4077072"/>
            <a:ext cx="3256219" cy="2520280"/>
          </a:xfrm>
          <a:prstGeom prst="rect">
            <a:avLst/>
          </a:prstGeom>
          <a:noFill/>
          <a:ln w="9525">
            <a:noFill/>
            <a:miter lim="800000"/>
            <a:headEnd/>
            <a:tailEnd/>
          </a:ln>
        </p:spPr>
      </p:pic>
      <p:sp>
        <p:nvSpPr>
          <p:cNvPr id="41990" name="Text Box 7"/>
          <p:cNvSpPr txBox="1">
            <a:spLocks noChangeArrowheads="1"/>
          </p:cNvSpPr>
          <p:nvPr/>
        </p:nvSpPr>
        <p:spPr bwMode="auto">
          <a:xfrm>
            <a:off x="3346935" y="6165304"/>
            <a:ext cx="2161169" cy="523220"/>
          </a:xfrm>
          <a:prstGeom prst="rect">
            <a:avLst/>
          </a:prstGeom>
          <a:noFill/>
          <a:ln w="9525">
            <a:noFill/>
            <a:miter lim="800000"/>
            <a:headEnd/>
            <a:tailEnd/>
          </a:ln>
        </p:spPr>
        <p:txBody>
          <a:bodyPr wrap="none">
            <a:spAutoFit/>
          </a:bodyPr>
          <a:lstStyle/>
          <a:p>
            <a:pPr eaLnBrk="0" hangingPunct="0"/>
            <a:r>
              <a:rPr lang="tr-TR" sz="2800" dirty="0" smtClean="0">
                <a:latin typeface="Trebuchet MS" pitchFamily="34" charset="0"/>
              </a:rPr>
              <a:t>+</a:t>
            </a:r>
            <a:r>
              <a:rPr lang="en-US" sz="2800" dirty="0" smtClean="0">
                <a:latin typeface="Trebuchet MS" pitchFamily="34" charset="0"/>
              </a:rPr>
              <a:t>100 </a:t>
            </a:r>
            <a:r>
              <a:rPr lang="en-US" sz="2800" dirty="0" err="1">
                <a:latin typeface="Trebuchet MS" pitchFamily="34" charset="0"/>
              </a:rPr>
              <a:t>ppm</a:t>
            </a:r>
            <a:r>
              <a:rPr lang="en-US" sz="2800" dirty="0">
                <a:latin typeface="Trebuchet MS" pitchFamily="34" charset="0"/>
              </a:rPr>
              <a:t> </a:t>
            </a:r>
            <a:r>
              <a:rPr lang="en-US" sz="2800" dirty="0" err="1">
                <a:latin typeface="Trebuchet MS" pitchFamily="34" charset="0"/>
              </a:rPr>
              <a:t>Sr</a:t>
            </a:r>
            <a:endParaRPr lang="en-US" sz="2800" dirty="0">
              <a:latin typeface="Trebuchet MS" pitchFamily="34" charset="0"/>
            </a:endParaRPr>
          </a:p>
        </p:txBody>
      </p:sp>
      <p:sp>
        <p:nvSpPr>
          <p:cNvPr id="41991" name="Text Box 8"/>
          <p:cNvSpPr txBox="1">
            <a:spLocks noChangeArrowheads="1"/>
          </p:cNvSpPr>
          <p:nvPr/>
        </p:nvSpPr>
        <p:spPr bwMode="auto">
          <a:xfrm>
            <a:off x="323528" y="1412776"/>
            <a:ext cx="4896544" cy="4832092"/>
          </a:xfrm>
          <a:prstGeom prst="rect">
            <a:avLst/>
          </a:prstGeom>
          <a:noFill/>
          <a:ln w="9525">
            <a:noFill/>
            <a:miter lim="800000"/>
            <a:headEnd/>
            <a:tailEnd/>
          </a:ln>
        </p:spPr>
        <p:txBody>
          <a:bodyPr wrap="square">
            <a:spAutoFit/>
          </a:bodyPr>
          <a:lstStyle/>
          <a:p>
            <a:pPr eaLnBrk="0" hangingPunct="0"/>
            <a:r>
              <a:rPr lang="tr-TR" sz="2800" dirty="0" err="1" smtClean="0">
                <a:latin typeface="Trebuchet MS" pitchFamily="34" charset="0"/>
              </a:rPr>
              <a:t>Ötektik</a:t>
            </a:r>
            <a:r>
              <a:rPr lang="tr-TR" sz="2800" dirty="0" smtClean="0">
                <a:latin typeface="Trebuchet MS" pitchFamily="34" charset="0"/>
              </a:rPr>
              <a:t> silisin modifikasyon döküm parçanın </a:t>
            </a:r>
            <a:r>
              <a:rPr lang="tr-TR" sz="2800" dirty="0" err="1" smtClean="0">
                <a:latin typeface="Trebuchet MS" pitchFamily="34" charset="0"/>
              </a:rPr>
              <a:t>sünekliği</a:t>
            </a:r>
            <a:r>
              <a:rPr lang="tr-TR" sz="2800" dirty="0" smtClean="0">
                <a:latin typeface="Trebuchet MS" pitchFamily="34" charset="0"/>
              </a:rPr>
              <a:t> yönünden önemlidir.</a:t>
            </a:r>
          </a:p>
          <a:p>
            <a:pPr eaLnBrk="0" hangingPunct="0"/>
            <a:r>
              <a:rPr lang="tr-TR" sz="2800" dirty="0" smtClean="0">
                <a:latin typeface="Trebuchet MS" pitchFamily="34" charset="0"/>
              </a:rPr>
              <a:t>Modifikasyon için 100 </a:t>
            </a:r>
            <a:r>
              <a:rPr lang="tr-TR" sz="2800" dirty="0" err="1" smtClean="0">
                <a:latin typeface="Trebuchet MS" pitchFamily="34" charset="0"/>
              </a:rPr>
              <a:t>ppm</a:t>
            </a:r>
            <a:r>
              <a:rPr lang="tr-TR" sz="2800" dirty="0" smtClean="0">
                <a:latin typeface="Trebuchet MS" pitchFamily="34" charset="0"/>
              </a:rPr>
              <a:t> kadar </a:t>
            </a:r>
            <a:r>
              <a:rPr lang="tr-TR" sz="2800" dirty="0" err="1" smtClean="0">
                <a:latin typeface="Trebuchet MS" pitchFamily="34" charset="0"/>
              </a:rPr>
              <a:t>Na</a:t>
            </a:r>
            <a:r>
              <a:rPr lang="tr-TR" sz="2800" dirty="0" smtClean="0">
                <a:latin typeface="Trebuchet MS" pitchFamily="34" charset="0"/>
              </a:rPr>
              <a:t>, </a:t>
            </a:r>
            <a:r>
              <a:rPr lang="tr-TR" sz="2800" dirty="0" err="1" smtClean="0">
                <a:latin typeface="Trebuchet MS" pitchFamily="34" charset="0"/>
              </a:rPr>
              <a:t>Sr</a:t>
            </a:r>
            <a:r>
              <a:rPr lang="tr-TR" sz="2800" dirty="0" smtClean="0">
                <a:latin typeface="Trebuchet MS" pitchFamily="34" charset="0"/>
              </a:rPr>
              <a:t>, </a:t>
            </a:r>
            <a:r>
              <a:rPr lang="tr-TR" sz="2800" dirty="0" err="1" smtClean="0">
                <a:latin typeface="Trebuchet MS" pitchFamily="34" charset="0"/>
              </a:rPr>
              <a:t>Ca</a:t>
            </a:r>
            <a:r>
              <a:rPr lang="tr-TR" sz="2800" dirty="0" smtClean="0">
                <a:latin typeface="Trebuchet MS" pitchFamily="34" charset="0"/>
              </a:rPr>
              <a:t> veya </a:t>
            </a:r>
            <a:r>
              <a:rPr lang="tr-TR" sz="2800" dirty="0" err="1" smtClean="0">
                <a:latin typeface="Trebuchet MS" pitchFamily="34" charset="0"/>
              </a:rPr>
              <a:t>Sb</a:t>
            </a:r>
            <a:r>
              <a:rPr lang="tr-TR" sz="2800" dirty="0" smtClean="0">
                <a:latin typeface="Trebuchet MS" pitchFamily="34" charset="0"/>
              </a:rPr>
              <a:t> ilave edilir.</a:t>
            </a:r>
          </a:p>
          <a:p>
            <a:pPr eaLnBrk="0" hangingPunct="0"/>
            <a:r>
              <a:rPr lang="tr-TR" sz="2800" dirty="0" smtClean="0">
                <a:latin typeface="Trebuchet MS" pitchFamily="34" charset="0"/>
              </a:rPr>
              <a:t>Modifikasyonla silis lamelleri ince ipliksi bir dokuya dönüşür. </a:t>
            </a:r>
          </a:p>
          <a:p>
            <a:pPr eaLnBrk="0" hangingPunct="0"/>
            <a:r>
              <a:rPr lang="tr-TR" sz="2800" dirty="0" smtClean="0">
                <a:latin typeface="Trebuchet MS" pitchFamily="34" charset="0"/>
              </a:rPr>
              <a:t>uzama değerlerini yükselir fakat gözeneklilik artar.</a:t>
            </a:r>
          </a:p>
        </p:txBody>
      </p:sp>
    </p:spTree>
    <p:extLst>
      <p:ext uri="{BB962C8B-B14F-4D97-AF65-F5344CB8AC3E}">
        <p14:creationId xmlns:p14="http://schemas.microsoft.com/office/powerpoint/2010/main" val="43488246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5" descr="modif1"/>
          <p:cNvPicPr>
            <a:picLocks noChangeAspect="1" noChangeArrowheads="1"/>
          </p:cNvPicPr>
          <p:nvPr/>
        </p:nvPicPr>
        <p:blipFill>
          <a:blip r:embed="rId2" cstate="print">
            <a:lum bright="-1000"/>
          </a:blip>
          <a:srcRect/>
          <a:stretch>
            <a:fillRect/>
          </a:stretch>
        </p:blipFill>
        <p:spPr bwMode="auto">
          <a:xfrm>
            <a:off x="323528" y="1456184"/>
            <a:ext cx="6288378" cy="5069160"/>
          </a:xfrm>
          <a:prstGeom prst="rect">
            <a:avLst/>
          </a:prstGeom>
          <a:noFill/>
          <a:ln w="9525">
            <a:noFill/>
            <a:miter lim="800000"/>
            <a:headEnd/>
            <a:tailEnd/>
          </a:ln>
        </p:spPr>
      </p:pic>
      <p:sp>
        <p:nvSpPr>
          <p:cNvPr id="43014" name="Text Box 6"/>
          <p:cNvSpPr txBox="1">
            <a:spLocks noChangeArrowheads="1"/>
          </p:cNvSpPr>
          <p:nvPr/>
        </p:nvSpPr>
        <p:spPr bwMode="auto">
          <a:xfrm>
            <a:off x="5940152" y="2924944"/>
            <a:ext cx="3024336" cy="1815882"/>
          </a:xfrm>
          <a:prstGeom prst="rect">
            <a:avLst/>
          </a:prstGeom>
          <a:noFill/>
          <a:ln w="9525">
            <a:noFill/>
            <a:miter lim="800000"/>
            <a:headEnd/>
            <a:tailEnd/>
          </a:ln>
        </p:spPr>
        <p:txBody>
          <a:bodyPr wrap="square">
            <a:spAutoFit/>
          </a:bodyPr>
          <a:lstStyle/>
          <a:p>
            <a:pPr algn="r" eaLnBrk="0" hangingPunct="0"/>
            <a:r>
              <a:rPr lang="tr-TR" sz="2800" dirty="0" smtClean="0">
                <a:latin typeface="Trebuchet MS" pitchFamily="34" charset="0"/>
              </a:rPr>
              <a:t>Modifikasyon elementleri büyüme yönünde çeşitlilik sağlar.</a:t>
            </a:r>
            <a:endParaRPr lang="en-US" sz="2800" dirty="0">
              <a:latin typeface="Trebuchet MS" pitchFamily="34" charset="0"/>
            </a:endParaRPr>
          </a:p>
        </p:txBody>
      </p:sp>
      <p:sp>
        <p:nvSpPr>
          <p:cNvPr id="7" name="Text Box 4"/>
          <p:cNvSpPr txBox="1">
            <a:spLocks noChangeArrowheads="1"/>
          </p:cNvSpPr>
          <p:nvPr/>
        </p:nvSpPr>
        <p:spPr bwMode="auto">
          <a:xfrm>
            <a:off x="238998" y="499319"/>
            <a:ext cx="6846746" cy="769441"/>
          </a:xfrm>
          <a:prstGeom prst="rect">
            <a:avLst/>
          </a:prstGeom>
          <a:noFill/>
          <a:ln w="9525">
            <a:noFill/>
            <a:miter lim="800000"/>
            <a:headEnd/>
            <a:tailEnd/>
          </a:ln>
        </p:spPr>
        <p:txBody>
          <a:bodyPr wrap="none">
            <a:spAutoFit/>
          </a:bodyPr>
          <a:lstStyle/>
          <a:p>
            <a:pPr eaLnBrk="0" hangingPunct="0"/>
            <a:r>
              <a:rPr lang="en-US" sz="4400" dirty="0" err="1" smtClean="0">
                <a:solidFill>
                  <a:schemeClr val="accent2">
                    <a:lumMod val="50000"/>
                  </a:schemeClr>
                </a:solidFill>
                <a:latin typeface="Trebuchet MS" pitchFamily="34" charset="0"/>
              </a:rPr>
              <a:t>Modifi</a:t>
            </a:r>
            <a:r>
              <a:rPr lang="tr-TR" sz="4400" dirty="0" err="1" smtClean="0">
                <a:solidFill>
                  <a:schemeClr val="accent2">
                    <a:lumMod val="50000"/>
                  </a:schemeClr>
                </a:solidFill>
                <a:latin typeface="Trebuchet MS" pitchFamily="34" charset="0"/>
              </a:rPr>
              <a:t>kasyon</a:t>
            </a:r>
            <a:r>
              <a:rPr lang="tr-TR" sz="4400" dirty="0" smtClean="0">
                <a:solidFill>
                  <a:schemeClr val="accent2">
                    <a:lumMod val="50000"/>
                  </a:schemeClr>
                </a:solidFill>
                <a:latin typeface="Trebuchet MS" pitchFamily="34" charset="0"/>
              </a:rPr>
              <a:t> </a:t>
            </a:r>
            <a:r>
              <a:rPr lang="en-US" sz="4400" dirty="0" smtClean="0">
                <a:solidFill>
                  <a:schemeClr val="accent2">
                    <a:lumMod val="50000"/>
                  </a:schemeClr>
                </a:solidFill>
                <a:latin typeface="Trebuchet MS" pitchFamily="34" charset="0"/>
              </a:rPr>
              <a:t>me</a:t>
            </a:r>
            <a:r>
              <a:rPr lang="tr-TR" sz="4400" dirty="0" err="1" smtClean="0">
                <a:solidFill>
                  <a:schemeClr val="accent2">
                    <a:lumMod val="50000"/>
                  </a:schemeClr>
                </a:solidFill>
                <a:latin typeface="Trebuchet MS" pitchFamily="34" charset="0"/>
              </a:rPr>
              <a:t>kanizması</a:t>
            </a:r>
            <a:endParaRPr lang="en-US" sz="4400" dirty="0">
              <a:solidFill>
                <a:schemeClr val="accent2">
                  <a:lumMod val="50000"/>
                </a:schemeClr>
              </a:solidFill>
              <a:latin typeface="Trebuchet MS" pitchFamily="34" charset="0"/>
            </a:endParaRPr>
          </a:p>
        </p:txBody>
      </p:sp>
      <p:sp useBgFill="1">
        <p:nvSpPr>
          <p:cNvPr id="8" name="7 Metin kutusu"/>
          <p:cNvSpPr txBox="1"/>
          <p:nvPr/>
        </p:nvSpPr>
        <p:spPr>
          <a:xfrm>
            <a:off x="2339752" y="1340768"/>
            <a:ext cx="2160240" cy="461665"/>
          </a:xfrm>
          <a:prstGeom prst="rect">
            <a:avLst/>
          </a:prstGeom>
        </p:spPr>
        <p:txBody>
          <a:bodyPr wrap="square" rtlCol="0">
            <a:spAutoFit/>
          </a:bodyPr>
          <a:lstStyle/>
          <a:p>
            <a:r>
              <a:rPr lang="tr-TR" sz="2400" dirty="0" smtClean="0">
                <a:latin typeface="Trebuchet MS" pitchFamily="34" charset="0"/>
              </a:rPr>
              <a:t>Büyüme yönü</a:t>
            </a:r>
            <a:endParaRPr lang="tr-TR" sz="2400" dirty="0">
              <a:latin typeface="Trebuchet MS" pitchFamily="34" charset="0"/>
            </a:endParaRPr>
          </a:p>
        </p:txBody>
      </p:sp>
      <p:sp useBgFill="1">
        <p:nvSpPr>
          <p:cNvPr id="9" name="8 Metin kutusu"/>
          <p:cNvSpPr txBox="1"/>
          <p:nvPr/>
        </p:nvSpPr>
        <p:spPr>
          <a:xfrm>
            <a:off x="3679768" y="2060848"/>
            <a:ext cx="2952328" cy="461665"/>
          </a:xfrm>
          <a:prstGeom prst="rect">
            <a:avLst/>
          </a:prstGeom>
        </p:spPr>
        <p:txBody>
          <a:bodyPr wrap="square" rtlCol="0">
            <a:spAutoFit/>
          </a:bodyPr>
          <a:lstStyle/>
          <a:p>
            <a:r>
              <a:rPr lang="tr-TR" sz="2400" dirty="0" smtClean="0">
                <a:latin typeface="Trebuchet MS" pitchFamily="34" charset="0"/>
              </a:rPr>
              <a:t>Tabaka büyümesi</a:t>
            </a:r>
            <a:endParaRPr lang="tr-TR" sz="2400" dirty="0">
              <a:latin typeface="Trebuchet MS" pitchFamily="34" charset="0"/>
            </a:endParaRPr>
          </a:p>
        </p:txBody>
      </p:sp>
      <p:cxnSp>
        <p:nvCxnSpPr>
          <p:cNvPr id="11" name="10 Düz Ok Bağlayıcısı"/>
          <p:cNvCxnSpPr/>
          <p:nvPr/>
        </p:nvCxnSpPr>
        <p:spPr>
          <a:xfrm flipV="1">
            <a:off x="3087968" y="1758748"/>
            <a:ext cx="0" cy="61200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12 Düz Ok Bağlayıcısı"/>
          <p:cNvCxnSpPr/>
          <p:nvPr/>
        </p:nvCxnSpPr>
        <p:spPr>
          <a:xfrm>
            <a:off x="3117772" y="2348880"/>
            <a:ext cx="576000"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41458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5" name="Text Box 5"/>
          <p:cNvSpPr txBox="1">
            <a:spLocks noChangeArrowheads="1"/>
          </p:cNvSpPr>
          <p:nvPr/>
        </p:nvSpPr>
        <p:spPr bwMode="auto">
          <a:xfrm>
            <a:off x="611560" y="1553011"/>
            <a:ext cx="8064896" cy="4324261"/>
          </a:xfrm>
          <a:prstGeom prst="rect">
            <a:avLst/>
          </a:prstGeom>
          <a:noFill/>
          <a:ln w="12700">
            <a:noFill/>
            <a:miter lim="800000"/>
            <a:headEnd type="none" w="sm" len="sm"/>
            <a:tailEnd type="none" w="sm" len="sm"/>
          </a:ln>
          <a:effectLst/>
        </p:spPr>
        <p:txBody>
          <a:bodyPr wrap="square">
            <a:spAutoFit/>
          </a:bodyPr>
          <a:lstStyle/>
          <a:p>
            <a:pPr marL="444500" indent="-444500">
              <a:spcBef>
                <a:spcPts val="600"/>
              </a:spcBef>
              <a:buClr>
                <a:srgbClr val="EE0000"/>
              </a:buClr>
              <a:buFont typeface="Wingdings 3" pitchFamily="18" charset="2"/>
              <a:buChar char="c"/>
            </a:pPr>
            <a:r>
              <a:rPr kumimoji="1" lang="tr-TR" sz="3000" dirty="0">
                <a:latin typeface="Trebuchet MS" pitchFamily="34" charset="0"/>
              </a:rPr>
              <a:t>   </a:t>
            </a:r>
            <a:r>
              <a:rPr kumimoji="1" lang="tr-TR" sz="3000" dirty="0" smtClean="0">
                <a:latin typeface="Trebuchet MS" pitchFamily="34" charset="0"/>
              </a:rPr>
              <a:t>tane küçültme; neden?</a:t>
            </a:r>
            <a:endParaRPr kumimoji="1" lang="tr-TR" sz="3000" dirty="0">
              <a:latin typeface="Trebuchet MS" pitchFamily="34" charset="0"/>
            </a:endParaRPr>
          </a:p>
          <a:p>
            <a:pPr marL="444500" indent="-444500">
              <a:spcBef>
                <a:spcPts val="600"/>
              </a:spcBef>
              <a:buClr>
                <a:srgbClr val="EE0000"/>
              </a:buClr>
            </a:pPr>
            <a:r>
              <a:rPr kumimoji="1" lang="tr-TR" sz="3000" dirty="0">
                <a:latin typeface="Trebuchet MS" pitchFamily="34" charset="0"/>
              </a:rPr>
              <a:t>	</a:t>
            </a:r>
            <a:r>
              <a:rPr kumimoji="1" lang="tr-TR" sz="3000" dirty="0" smtClean="0">
                <a:latin typeface="Trebuchet MS" pitchFamily="34" charset="0"/>
              </a:rPr>
              <a:t>			     nasıl?		</a:t>
            </a:r>
            <a:endParaRPr kumimoji="1" lang="tr-TR" sz="3000" dirty="0">
              <a:latin typeface="Trebuchet MS" pitchFamily="34" charset="0"/>
            </a:endParaRPr>
          </a:p>
          <a:p>
            <a:pPr marL="444500" indent="-444500">
              <a:spcBef>
                <a:spcPts val="600"/>
              </a:spcBef>
              <a:buClr>
                <a:srgbClr val="EE0000"/>
              </a:buClr>
              <a:buFont typeface="Wingdings 3" pitchFamily="18" charset="2"/>
              <a:buChar char="c"/>
            </a:pPr>
            <a:r>
              <a:rPr kumimoji="1" lang="tr-TR" sz="3000" dirty="0">
                <a:latin typeface="Trebuchet MS" pitchFamily="34" charset="0"/>
              </a:rPr>
              <a:t>   </a:t>
            </a:r>
            <a:r>
              <a:rPr kumimoji="1" lang="tr-TR" sz="3000" dirty="0" smtClean="0">
                <a:latin typeface="Trebuchet MS" pitchFamily="34" charset="0"/>
              </a:rPr>
              <a:t>ticari tane küçültücüler</a:t>
            </a:r>
          </a:p>
          <a:p>
            <a:pPr marL="444500" indent="-444500">
              <a:spcBef>
                <a:spcPts val="600"/>
              </a:spcBef>
              <a:buClr>
                <a:srgbClr val="EE0000"/>
              </a:buClr>
              <a:buFont typeface="Wingdings 3" pitchFamily="18" charset="2"/>
              <a:buChar char="c"/>
            </a:pPr>
            <a:r>
              <a:rPr kumimoji="1" lang="tr-TR" sz="3000" dirty="0" smtClean="0">
                <a:latin typeface="Trebuchet MS" pitchFamily="34" charset="0"/>
              </a:rPr>
              <a:t>   dökümhanelerde izlenen pratik</a:t>
            </a:r>
            <a:endParaRPr kumimoji="1" lang="tr-TR" sz="3000" dirty="0">
              <a:latin typeface="Trebuchet MS" pitchFamily="34" charset="0"/>
            </a:endParaRPr>
          </a:p>
          <a:p>
            <a:pPr marL="444500" indent="-444500">
              <a:spcBef>
                <a:spcPts val="600"/>
              </a:spcBef>
              <a:buClr>
                <a:srgbClr val="EE0000"/>
              </a:buClr>
              <a:buFont typeface="Wingdings 3" pitchFamily="18" charset="2"/>
              <a:buChar char="c"/>
            </a:pPr>
            <a:r>
              <a:rPr kumimoji="1" lang="tr-TR" sz="3000" dirty="0">
                <a:latin typeface="Trebuchet MS" pitchFamily="34" charset="0"/>
              </a:rPr>
              <a:t>   </a:t>
            </a:r>
            <a:r>
              <a:rPr kumimoji="1" lang="tr-TR" sz="3000" dirty="0" smtClean="0">
                <a:latin typeface="Trebuchet MS" pitchFamily="34" charset="0"/>
              </a:rPr>
              <a:t>sürekli/yarı sürekli vs parça döküm</a:t>
            </a:r>
            <a:endParaRPr kumimoji="1" lang="tr-TR" sz="3000" dirty="0">
              <a:latin typeface="Trebuchet MS" pitchFamily="34" charset="0"/>
            </a:endParaRPr>
          </a:p>
          <a:p>
            <a:pPr marL="444500" indent="-444500">
              <a:spcBef>
                <a:spcPts val="600"/>
              </a:spcBef>
              <a:buClr>
                <a:srgbClr val="EE0000"/>
              </a:buClr>
              <a:buFont typeface="Wingdings 3" pitchFamily="18" charset="2"/>
              <a:buChar char="c"/>
            </a:pPr>
            <a:r>
              <a:rPr kumimoji="1" lang="tr-TR" sz="3000" dirty="0">
                <a:latin typeface="Trebuchet MS" pitchFamily="34" charset="0"/>
              </a:rPr>
              <a:t>   </a:t>
            </a:r>
            <a:r>
              <a:rPr kumimoji="1" lang="tr-TR" sz="3000" dirty="0" smtClean="0">
                <a:latin typeface="Trebuchet MS" pitchFamily="34" charset="0"/>
              </a:rPr>
              <a:t>B ile tane küçültme</a:t>
            </a:r>
          </a:p>
          <a:p>
            <a:pPr marL="444500" indent="-444500">
              <a:spcBef>
                <a:spcPts val="600"/>
              </a:spcBef>
              <a:buClr>
                <a:srgbClr val="EE0000"/>
              </a:buClr>
              <a:buFont typeface="Wingdings 3" pitchFamily="18" charset="2"/>
              <a:buChar char="c"/>
            </a:pPr>
            <a:r>
              <a:rPr kumimoji="1" lang="tr-TR" sz="3000" dirty="0" smtClean="0">
                <a:latin typeface="Trebuchet MS" pitchFamily="34" charset="0"/>
              </a:rPr>
              <a:t>   B ile tane küçültme mekanizması</a:t>
            </a:r>
            <a:endParaRPr kumimoji="1" lang="tr-TR" sz="3000" dirty="0">
              <a:latin typeface="Trebuchet MS" pitchFamily="34" charset="0"/>
            </a:endParaRPr>
          </a:p>
          <a:p>
            <a:pPr marL="444500" indent="-444500">
              <a:spcBef>
                <a:spcPts val="600"/>
              </a:spcBef>
              <a:buClr>
                <a:srgbClr val="EE0000"/>
              </a:buClr>
              <a:buFont typeface="Wingdings 3" pitchFamily="18" charset="2"/>
              <a:buChar char="c"/>
            </a:pPr>
            <a:r>
              <a:rPr kumimoji="1" lang="tr-TR" sz="3000" dirty="0">
                <a:latin typeface="Trebuchet MS" pitchFamily="34" charset="0"/>
              </a:rPr>
              <a:t>   </a:t>
            </a:r>
            <a:r>
              <a:rPr kumimoji="1" lang="tr-TR" sz="3000" dirty="0" smtClean="0">
                <a:latin typeface="Trebuchet MS" pitchFamily="34" charset="0"/>
              </a:rPr>
              <a:t>değişik döküm alaşımlarında denemeler</a:t>
            </a:r>
          </a:p>
        </p:txBody>
      </p:sp>
      <p:sp>
        <p:nvSpPr>
          <p:cNvPr id="4" name="Text Box 4"/>
          <p:cNvSpPr txBox="1">
            <a:spLocks noChangeArrowheads="1"/>
          </p:cNvSpPr>
          <p:nvPr/>
        </p:nvSpPr>
        <p:spPr bwMode="auto">
          <a:xfrm>
            <a:off x="461558" y="571327"/>
            <a:ext cx="3870227" cy="769441"/>
          </a:xfrm>
          <a:prstGeom prst="rect">
            <a:avLst/>
          </a:prstGeom>
          <a:noFill/>
          <a:ln w="9525">
            <a:noFill/>
            <a:miter lim="800000"/>
            <a:headEnd/>
            <a:tailEnd/>
          </a:ln>
        </p:spPr>
        <p:txBody>
          <a:bodyPr wrap="none">
            <a:spAutoFit/>
          </a:bodyPr>
          <a:lstStyle/>
          <a:p>
            <a:pPr eaLnBrk="0" hangingPunct="0"/>
            <a:r>
              <a:rPr lang="tr-TR" sz="4400" dirty="0" smtClean="0">
                <a:solidFill>
                  <a:schemeClr val="accent2">
                    <a:lumMod val="50000"/>
                  </a:schemeClr>
                </a:solidFill>
                <a:latin typeface="Trebuchet MS" pitchFamily="34" charset="0"/>
              </a:rPr>
              <a:t>Tane küçültme</a:t>
            </a:r>
            <a:endParaRPr lang="en-US"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86088328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179512" y="1252492"/>
            <a:ext cx="8712968" cy="3447098"/>
          </a:xfrm>
          <a:prstGeom prst="rect">
            <a:avLst/>
          </a:prstGeom>
          <a:noFill/>
        </p:spPr>
        <p:txBody>
          <a:bodyPr wrap="square" rtlCol="0">
            <a:spAutoFit/>
          </a:bodyPr>
          <a:lstStyle/>
          <a:p>
            <a:r>
              <a:rPr lang="tr-TR" sz="2800" dirty="0" smtClean="0">
                <a:latin typeface="Trebuchet MS" pitchFamily="34" charset="0"/>
                <a:sym typeface="Symbol"/>
              </a:rPr>
              <a:t>  ince, eş eksenli ve homojen bir tane yapısı,  </a:t>
            </a:r>
          </a:p>
          <a:p>
            <a:endParaRPr lang="tr-TR" sz="1000" dirty="0" smtClean="0">
              <a:latin typeface="Trebuchet MS" pitchFamily="34" charset="0"/>
              <a:sym typeface="Symbol"/>
            </a:endParaRPr>
          </a:p>
          <a:p>
            <a:r>
              <a:rPr lang="tr-TR" sz="2800" dirty="0" smtClean="0">
                <a:latin typeface="Trebuchet MS" pitchFamily="34" charset="0"/>
                <a:sym typeface="Symbol"/>
              </a:rPr>
              <a:t>     </a:t>
            </a:r>
            <a:r>
              <a:rPr lang="tr-TR" sz="2800" u="sng" dirty="0" smtClean="0">
                <a:latin typeface="Trebuchet MS" pitchFamily="34" charset="0"/>
                <a:sym typeface="Symbol"/>
              </a:rPr>
              <a:t>döküm parçanın sağlamlığını ve kalitesini arttırır:</a:t>
            </a:r>
          </a:p>
          <a:p>
            <a:r>
              <a:rPr lang="tr-TR" sz="2800" dirty="0" smtClean="0">
                <a:latin typeface="Trebuchet MS" pitchFamily="34" charset="0"/>
                <a:sym typeface="Symbol"/>
              </a:rPr>
              <a:t>	</a:t>
            </a:r>
            <a:r>
              <a:rPr lang="tr-TR" sz="2800" dirty="0" err="1" smtClean="0">
                <a:latin typeface="Trebuchet MS" pitchFamily="34" charset="0"/>
                <a:sym typeface="Symbol"/>
              </a:rPr>
              <a:t>dendritlerin</a:t>
            </a:r>
            <a:r>
              <a:rPr lang="tr-TR" sz="2800" dirty="0" smtClean="0">
                <a:latin typeface="Trebuchet MS" pitchFamily="34" charset="0"/>
                <a:sym typeface="Symbol"/>
              </a:rPr>
              <a:t> kavuşması daha yüksek katı 	oranında! </a:t>
            </a:r>
          </a:p>
          <a:p>
            <a:r>
              <a:rPr lang="tr-TR" sz="2800" dirty="0" smtClean="0">
                <a:latin typeface="Trebuchet MS" pitchFamily="34" charset="0"/>
                <a:sym typeface="Symbol"/>
              </a:rPr>
              <a:t>	besleyicide sıvı metalin ömrü uzun! </a:t>
            </a:r>
          </a:p>
          <a:p>
            <a:r>
              <a:rPr lang="tr-TR" sz="2800" dirty="0" smtClean="0">
                <a:latin typeface="Trebuchet MS" pitchFamily="34" charset="0"/>
                <a:sym typeface="Symbol"/>
              </a:rPr>
              <a:t>	besleme ve kalıp dolumu daha başarılı!</a:t>
            </a:r>
          </a:p>
          <a:p>
            <a:endParaRPr lang="tr-TR" sz="1200" dirty="0" smtClean="0">
              <a:latin typeface="Trebuchet MS" pitchFamily="34" charset="0"/>
              <a:sym typeface="Symbol"/>
            </a:endParaRPr>
          </a:p>
          <a:p>
            <a:r>
              <a:rPr lang="tr-TR" sz="2800" dirty="0" smtClean="0">
                <a:latin typeface="Trebuchet MS" pitchFamily="34" charset="0"/>
                <a:sym typeface="Symbol"/>
              </a:rPr>
              <a:t> 			</a:t>
            </a:r>
            <a:r>
              <a:rPr lang="tr-TR" sz="2800" dirty="0" smtClean="0">
                <a:solidFill>
                  <a:srgbClr val="FF0000"/>
                </a:solidFill>
                <a:latin typeface="Trebuchet MS" pitchFamily="34" charset="0"/>
                <a:sym typeface="Wingdings"/>
              </a:rPr>
              <a:t> </a:t>
            </a:r>
            <a:r>
              <a:rPr lang="tr-TR" sz="2800" b="1" dirty="0" smtClean="0">
                <a:solidFill>
                  <a:srgbClr val="FF0000"/>
                </a:solidFill>
                <a:latin typeface="Trebuchet MS" pitchFamily="34" charset="0"/>
                <a:sym typeface="Symbol"/>
              </a:rPr>
              <a:t>düşük çekinti</a:t>
            </a:r>
          </a:p>
        </p:txBody>
      </p:sp>
      <p:sp>
        <p:nvSpPr>
          <p:cNvPr id="4" name="Rectangle 5"/>
          <p:cNvSpPr>
            <a:spLocks noChangeArrowheads="1"/>
          </p:cNvSpPr>
          <p:nvPr/>
        </p:nvSpPr>
        <p:spPr bwMode="auto">
          <a:xfrm>
            <a:off x="395536" y="571327"/>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 – neden ?</a:t>
            </a:r>
            <a:endParaRPr kumimoji="1" lang="tr-TR" sz="4400" dirty="0">
              <a:solidFill>
                <a:schemeClr val="accent2">
                  <a:lumMod val="50000"/>
                </a:schemeClr>
              </a:solidFill>
              <a:latin typeface="Trebuchet MS" panose="020B0603020202020204" pitchFamily="34" charset="0"/>
            </a:endParaRPr>
          </a:p>
        </p:txBody>
      </p:sp>
      <p:grpSp>
        <p:nvGrpSpPr>
          <p:cNvPr id="2" name="118 Grup"/>
          <p:cNvGrpSpPr>
            <a:grpSpLocks noChangeAspect="1"/>
          </p:cNvGrpSpPr>
          <p:nvPr/>
        </p:nvGrpSpPr>
        <p:grpSpPr>
          <a:xfrm>
            <a:off x="2339752" y="4919934"/>
            <a:ext cx="4572000" cy="1605410"/>
            <a:chOff x="5938548" y="2905783"/>
            <a:chExt cx="2881604" cy="1027273"/>
          </a:xfrm>
        </p:grpSpPr>
        <p:sp>
          <p:nvSpPr>
            <p:cNvPr id="6" name="Freeform 2"/>
            <p:cNvSpPr>
              <a:spLocks/>
            </p:cNvSpPr>
            <p:nvPr/>
          </p:nvSpPr>
          <p:spPr bwMode="auto">
            <a:xfrm>
              <a:off x="7660248" y="3079434"/>
              <a:ext cx="101764"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 name="Freeform 3"/>
            <p:cNvSpPr>
              <a:spLocks/>
            </p:cNvSpPr>
            <p:nvPr/>
          </p:nvSpPr>
          <p:spPr bwMode="auto">
            <a:xfrm rot="11448676">
              <a:off x="7781771" y="3033986"/>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 name="Freeform 4"/>
            <p:cNvSpPr>
              <a:spLocks/>
            </p:cNvSpPr>
            <p:nvPr/>
          </p:nvSpPr>
          <p:spPr bwMode="auto">
            <a:xfrm rot="17605939">
              <a:off x="7609861" y="3272092"/>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 name="Freeform 5"/>
            <p:cNvSpPr>
              <a:spLocks/>
            </p:cNvSpPr>
            <p:nvPr/>
          </p:nvSpPr>
          <p:spPr bwMode="auto">
            <a:xfrm>
              <a:off x="7791651" y="3130809"/>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 name="Freeform 6"/>
            <p:cNvSpPr>
              <a:spLocks/>
            </p:cNvSpPr>
            <p:nvPr/>
          </p:nvSpPr>
          <p:spPr bwMode="auto">
            <a:xfrm>
              <a:off x="8118677" y="3348167"/>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 name="Freeform 7"/>
            <p:cNvSpPr>
              <a:spLocks/>
            </p:cNvSpPr>
            <p:nvPr/>
          </p:nvSpPr>
          <p:spPr bwMode="auto">
            <a:xfrm rot="13883855">
              <a:off x="8141401" y="3526004"/>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2" name="Freeform 8"/>
            <p:cNvSpPr>
              <a:spLocks/>
            </p:cNvSpPr>
            <p:nvPr/>
          </p:nvSpPr>
          <p:spPr bwMode="auto">
            <a:xfrm>
              <a:off x="8119665" y="3463762"/>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3" name="Freeform 9"/>
            <p:cNvSpPr>
              <a:spLocks/>
            </p:cNvSpPr>
            <p:nvPr/>
          </p:nvSpPr>
          <p:spPr bwMode="auto">
            <a:xfrm rot="6477194">
              <a:off x="8213030" y="3409916"/>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4" name="Freeform 10"/>
            <p:cNvSpPr>
              <a:spLocks/>
            </p:cNvSpPr>
            <p:nvPr/>
          </p:nvSpPr>
          <p:spPr bwMode="auto">
            <a:xfrm rot="13877728">
              <a:off x="8379014" y="3501798"/>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5" name="Freeform 11"/>
            <p:cNvSpPr>
              <a:spLocks/>
            </p:cNvSpPr>
            <p:nvPr/>
          </p:nvSpPr>
          <p:spPr bwMode="auto">
            <a:xfrm rot="10173498">
              <a:off x="8252056" y="3510197"/>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6" name="Freeform 12"/>
            <p:cNvSpPr>
              <a:spLocks/>
            </p:cNvSpPr>
            <p:nvPr/>
          </p:nvSpPr>
          <p:spPr bwMode="auto">
            <a:xfrm rot="17418043">
              <a:off x="8439282" y="3602573"/>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7" name="Freeform 13"/>
            <p:cNvSpPr>
              <a:spLocks/>
            </p:cNvSpPr>
            <p:nvPr/>
          </p:nvSpPr>
          <p:spPr bwMode="auto">
            <a:xfrm>
              <a:off x="7796591" y="3212812"/>
              <a:ext cx="100775" cy="109666"/>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8" name="Freeform 14"/>
            <p:cNvSpPr>
              <a:spLocks/>
            </p:cNvSpPr>
            <p:nvPr/>
          </p:nvSpPr>
          <p:spPr bwMode="auto">
            <a:xfrm rot="17330788">
              <a:off x="7897861" y="3297285"/>
              <a:ext cx="100775" cy="109668"/>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 name="Freeform 15"/>
            <p:cNvSpPr>
              <a:spLocks/>
            </p:cNvSpPr>
            <p:nvPr/>
          </p:nvSpPr>
          <p:spPr bwMode="auto">
            <a:xfrm rot="13923138">
              <a:off x="8005552" y="3323960"/>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0" name="Freeform 16"/>
            <p:cNvSpPr>
              <a:spLocks/>
            </p:cNvSpPr>
            <p:nvPr/>
          </p:nvSpPr>
          <p:spPr bwMode="auto">
            <a:xfrm rot="3838491">
              <a:off x="8040626" y="3408434"/>
              <a:ext cx="101763"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1" name="Freeform 17"/>
            <p:cNvSpPr>
              <a:spLocks/>
            </p:cNvSpPr>
            <p:nvPr/>
          </p:nvSpPr>
          <p:spPr bwMode="auto">
            <a:xfrm rot="6508934">
              <a:off x="7681490" y="3268633"/>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2" name="Freeform 18"/>
            <p:cNvSpPr>
              <a:spLocks/>
            </p:cNvSpPr>
            <p:nvPr/>
          </p:nvSpPr>
          <p:spPr bwMode="auto">
            <a:xfrm>
              <a:off x="7688900" y="3164401"/>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 name="Freeform 19"/>
            <p:cNvSpPr>
              <a:spLocks/>
            </p:cNvSpPr>
            <p:nvPr/>
          </p:nvSpPr>
          <p:spPr bwMode="auto">
            <a:xfrm rot="10171982">
              <a:off x="7550581" y="3377806"/>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4" name="Freeform 20"/>
            <p:cNvSpPr>
              <a:spLocks/>
            </p:cNvSpPr>
            <p:nvPr/>
          </p:nvSpPr>
          <p:spPr bwMode="auto">
            <a:xfrm rot="11404578">
              <a:off x="7654320" y="3367926"/>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5" name="Freeform 21"/>
            <p:cNvSpPr>
              <a:spLocks/>
            </p:cNvSpPr>
            <p:nvPr/>
          </p:nvSpPr>
          <p:spPr bwMode="auto">
            <a:xfrm rot="17445117">
              <a:off x="8224393" y="3303707"/>
              <a:ext cx="101763"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6" name="Freeform 22"/>
            <p:cNvSpPr>
              <a:spLocks/>
            </p:cNvSpPr>
            <p:nvPr/>
          </p:nvSpPr>
          <p:spPr bwMode="auto">
            <a:xfrm rot="13864147">
              <a:off x="8289106" y="3239982"/>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7" name="Freeform 23"/>
            <p:cNvSpPr>
              <a:spLocks/>
            </p:cNvSpPr>
            <p:nvPr/>
          </p:nvSpPr>
          <p:spPr bwMode="auto">
            <a:xfrm rot="6379098">
              <a:off x="8315288" y="3396578"/>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8" name="Freeform 24"/>
            <p:cNvSpPr>
              <a:spLocks/>
            </p:cNvSpPr>
            <p:nvPr/>
          </p:nvSpPr>
          <p:spPr bwMode="auto">
            <a:xfrm rot="3767411">
              <a:off x="8345915" y="3318527"/>
              <a:ext cx="101763" cy="109668"/>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9" name="Freeform 25"/>
            <p:cNvSpPr>
              <a:spLocks/>
            </p:cNvSpPr>
            <p:nvPr/>
          </p:nvSpPr>
          <p:spPr bwMode="auto">
            <a:xfrm rot="13902578">
              <a:off x="7628138" y="3461291"/>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0" name="Freeform 26"/>
            <p:cNvSpPr>
              <a:spLocks/>
            </p:cNvSpPr>
            <p:nvPr/>
          </p:nvSpPr>
          <p:spPr bwMode="auto">
            <a:xfrm rot="10170512">
              <a:off x="7516989" y="3487473"/>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1" name="Freeform 27"/>
            <p:cNvSpPr>
              <a:spLocks/>
            </p:cNvSpPr>
            <p:nvPr/>
          </p:nvSpPr>
          <p:spPr bwMode="auto">
            <a:xfrm rot="13812137">
              <a:off x="8439281" y="2970260"/>
              <a:ext cx="100775" cy="109668"/>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2" name="Freeform 28"/>
            <p:cNvSpPr>
              <a:spLocks/>
            </p:cNvSpPr>
            <p:nvPr/>
          </p:nvSpPr>
          <p:spPr bwMode="auto">
            <a:xfrm rot="3962379">
              <a:off x="8504983" y="3042878"/>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3" name="Freeform 29"/>
            <p:cNvSpPr>
              <a:spLocks/>
            </p:cNvSpPr>
            <p:nvPr/>
          </p:nvSpPr>
          <p:spPr bwMode="auto">
            <a:xfrm rot="17496844">
              <a:off x="8607733" y="3116978"/>
              <a:ext cx="101763"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4" name="Freeform 30"/>
            <p:cNvSpPr>
              <a:spLocks/>
            </p:cNvSpPr>
            <p:nvPr/>
          </p:nvSpPr>
          <p:spPr bwMode="auto">
            <a:xfrm rot="3992031">
              <a:off x="8633422" y="3228620"/>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5" name="Freeform 31"/>
            <p:cNvSpPr>
              <a:spLocks/>
            </p:cNvSpPr>
            <p:nvPr/>
          </p:nvSpPr>
          <p:spPr bwMode="auto">
            <a:xfrm rot="11448676">
              <a:off x="8570190" y="3333347"/>
              <a:ext cx="100775" cy="109666"/>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6" name="Freeform 32"/>
            <p:cNvSpPr>
              <a:spLocks/>
            </p:cNvSpPr>
            <p:nvPr/>
          </p:nvSpPr>
          <p:spPr bwMode="auto">
            <a:xfrm rot="6422958">
              <a:off x="8526719" y="3240476"/>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7" name="Freeform 33"/>
            <p:cNvSpPr>
              <a:spLocks/>
            </p:cNvSpPr>
            <p:nvPr/>
          </p:nvSpPr>
          <p:spPr bwMode="auto">
            <a:xfrm rot="17573939">
              <a:off x="8685291" y="3318033"/>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8" name="Freeform 34"/>
            <p:cNvSpPr>
              <a:spLocks/>
            </p:cNvSpPr>
            <p:nvPr/>
          </p:nvSpPr>
          <p:spPr bwMode="auto">
            <a:xfrm rot="13858126">
              <a:off x="8458547" y="3299755"/>
              <a:ext cx="101763" cy="109668"/>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9" name="Freeform 35"/>
            <p:cNvSpPr>
              <a:spLocks/>
            </p:cNvSpPr>
            <p:nvPr/>
          </p:nvSpPr>
          <p:spPr bwMode="auto">
            <a:xfrm rot="11523727">
              <a:off x="8503006" y="3136737"/>
              <a:ext cx="101763"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0" name="Freeform 36"/>
            <p:cNvSpPr>
              <a:spLocks/>
            </p:cNvSpPr>
            <p:nvPr/>
          </p:nvSpPr>
          <p:spPr bwMode="auto">
            <a:xfrm rot="3932799">
              <a:off x="8405689" y="3222198"/>
              <a:ext cx="100775" cy="109668"/>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1" name="Freeform 37"/>
            <p:cNvSpPr>
              <a:spLocks/>
            </p:cNvSpPr>
            <p:nvPr/>
          </p:nvSpPr>
          <p:spPr bwMode="auto">
            <a:xfrm>
              <a:off x="8100893" y="2919379"/>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2" name="Freeform 38"/>
            <p:cNvSpPr>
              <a:spLocks/>
            </p:cNvSpPr>
            <p:nvPr/>
          </p:nvSpPr>
          <p:spPr bwMode="auto">
            <a:xfrm rot="11448676">
              <a:off x="8701593" y="3418314"/>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3" name="Freeform 39"/>
            <p:cNvSpPr>
              <a:spLocks/>
            </p:cNvSpPr>
            <p:nvPr/>
          </p:nvSpPr>
          <p:spPr bwMode="auto">
            <a:xfrm rot="14004505">
              <a:off x="7974924" y="2960381"/>
              <a:ext cx="100775" cy="109668"/>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4" name="Freeform 40"/>
            <p:cNvSpPr>
              <a:spLocks/>
            </p:cNvSpPr>
            <p:nvPr/>
          </p:nvSpPr>
          <p:spPr bwMode="auto">
            <a:xfrm rot="3818559">
              <a:off x="8294046" y="3087831"/>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5" name="Freeform 41"/>
            <p:cNvSpPr>
              <a:spLocks/>
            </p:cNvSpPr>
            <p:nvPr/>
          </p:nvSpPr>
          <p:spPr bwMode="auto">
            <a:xfrm>
              <a:off x="8237236" y="3022130"/>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6" name="Freeform 42"/>
            <p:cNvSpPr>
              <a:spLocks/>
            </p:cNvSpPr>
            <p:nvPr/>
          </p:nvSpPr>
          <p:spPr bwMode="auto">
            <a:xfrm rot="3916415">
              <a:off x="8584516" y="3418808"/>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7" name="Freeform 43"/>
            <p:cNvSpPr>
              <a:spLocks/>
            </p:cNvSpPr>
            <p:nvPr/>
          </p:nvSpPr>
          <p:spPr bwMode="auto">
            <a:xfrm rot="11448676">
              <a:off x="7905270" y="3118953"/>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8" name="Freeform 44"/>
            <p:cNvSpPr>
              <a:spLocks/>
            </p:cNvSpPr>
            <p:nvPr/>
          </p:nvSpPr>
          <p:spPr bwMode="auto">
            <a:xfrm rot="13831619">
              <a:off x="8038156" y="3040408"/>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9" name="Freeform 45"/>
            <p:cNvSpPr>
              <a:spLocks/>
            </p:cNvSpPr>
            <p:nvPr/>
          </p:nvSpPr>
          <p:spPr bwMode="auto">
            <a:xfrm rot="13888189">
              <a:off x="7919597" y="3019660"/>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0" name="Freeform 46"/>
            <p:cNvSpPr>
              <a:spLocks/>
            </p:cNvSpPr>
            <p:nvPr/>
          </p:nvSpPr>
          <p:spPr bwMode="auto">
            <a:xfrm rot="11549019">
              <a:off x="8142389" y="2988539"/>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1" name="Freeform 47"/>
            <p:cNvSpPr>
              <a:spLocks/>
            </p:cNvSpPr>
            <p:nvPr/>
          </p:nvSpPr>
          <p:spPr bwMode="auto">
            <a:xfrm rot="13969173">
              <a:off x="8257490" y="3150074"/>
              <a:ext cx="100775" cy="109668"/>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2" name="Freeform 48"/>
            <p:cNvSpPr>
              <a:spLocks/>
            </p:cNvSpPr>
            <p:nvPr/>
          </p:nvSpPr>
          <p:spPr bwMode="auto">
            <a:xfrm rot="13954957">
              <a:off x="8020372" y="3126363"/>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3" name="Freeform 49"/>
            <p:cNvSpPr>
              <a:spLocks/>
            </p:cNvSpPr>
            <p:nvPr/>
          </p:nvSpPr>
          <p:spPr bwMode="auto">
            <a:xfrm>
              <a:off x="8120653" y="3179221"/>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4" name="Freeform 50"/>
            <p:cNvSpPr>
              <a:spLocks/>
            </p:cNvSpPr>
            <p:nvPr/>
          </p:nvSpPr>
          <p:spPr bwMode="auto">
            <a:xfrm rot="11624174">
              <a:off x="8441751" y="3388674"/>
              <a:ext cx="101763" cy="109666"/>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5" name="Freeform 51"/>
            <p:cNvSpPr>
              <a:spLocks/>
            </p:cNvSpPr>
            <p:nvPr/>
          </p:nvSpPr>
          <p:spPr bwMode="auto">
            <a:xfrm rot="13890818">
              <a:off x="8143377" y="3084374"/>
              <a:ext cx="101763"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6" name="Freeform 52"/>
            <p:cNvSpPr>
              <a:spLocks/>
            </p:cNvSpPr>
            <p:nvPr/>
          </p:nvSpPr>
          <p:spPr bwMode="auto">
            <a:xfrm>
              <a:off x="8387411" y="3140689"/>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7" name="Freeform 53"/>
            <p:cNvSpPr>
              <a:spLocks/>
            </p:cNvSpPr>
            <p:nvPr/>
          </p:nvSpPr>
          <p:spPr bwMode="auto">
            <a:xfrm>
              <a:off x="8695665" y="3501305"/>
              <a:ext cx="100775" cy="109666"/>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8" name="Freeform 54"/>
            <p:cNvSpPr>
              <a:spLocks/>
            </p:cNvSpPr>
            <p:nvPr/>
          </p:nvSpPr>
          <p:spPr bwMode="auto">
            <a:xfrm rot="11448676">
              <a:off x="8104845" y="3261224"/>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9" name="Freeform 55"/>
            <p:cNvSpPr>
              <a:spLocks/>
            </p:cNvSpPr>
            <p:nvPr/>
          </p:nvSpPr>
          <p:spPr bwMode="auto">
            <a:xfrm rot="13960957">
              <a:off x="8390375" y="3045842"/>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60" name="Freeform 56"/>
            <p:cNvSpPr>
              <a:spLocks/>
            </p:cNvSpPr>
            <p:nvPr/>
          </p:nvSpPr>
          <p:spPr bwMode="auto">
            <a:xfrm rot="6348465">
              <a:off x="8319733" y="2971249"/>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61" name="Freeform 57"/>
            <p:cNvSpPr>
              <a:spLocks/>
            </p:cNvSpPr>
            <p:nvPr/>
          </p:nvSpPr>
          <p:spPr bwMode="auto">
            <a:xfrm>
              <a:off x="7924042" y="3197005"/>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62" name="Freeform 58"/>
            <p:cNvSpPr>
              <a:spLocks/>
            </p:cNvSpPr>
            <p:nvPr/>
          </p:nvSpPr>
          <p:spPr bwMode="auto">
            <a:xfrm>
              <a:off x="8011974" y="3240476"/>
              <a:ext cx="100775" cy="109666"/>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63" name="Freeform 59"/>
            <p:cNvSpPr>
              <a:spLocks/>
            </p:cNvSpPr>
            <p:nvPr/>
          </p:nvSpPr>
          <p:spPr bwMode="auto">
            <a:xfrm>
              <a:off x="8597854" y="3511185"/>
              <a:ext cx="100775" cy="109666"/>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64" name="Freeform 60"/>
            <p:cNvSpPr>
              <a:spLocks/>
            </p:cNvSpPr>
            <p:nvPr/>
          </p:nvSpPr>
          <p:spPr bwMode="auto">
            <a:xfrm rot="3771814">
              <a:off x="8639844" y="3661853"/>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65" name="Freeform 61"/>
            <p:cNvSpPr>
              <a:spLocks/>
            </p:cNvSpPr>
            <p:nvPr/>
          </p:nvSpPr>
          <p:spPr bwMode="auto">
            <a:xfrm rot="6536866">
              <a:off x="8508935" y="3471665"/>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66" name="Freeform 62"/>
            <p:cNvSpPr>
              <a:spLocks/>
            </p:cNvSpPr>
            <p:nvPr/>
          </p:nvSpPr>
          <p:spPr bwMode="auto">
            <a:xfrm>
              <a:off x="8585010" y="3738423"/>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67" name="Freeform 63"/>
            <p:cNvSpPr>
              <a:spLocks/>
            </p:cNvSpPr>
            <p:nvPr/>
          </p:nvSpPr>
          <p:spPr bwMode="auto">
            <a:xfrm>
              <a:off x="8483247" y="3779918"/>
              <a:ext cx="101763" cy="109666"/>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68" name="Freeform 64"/>
            <p:cNvSpPr>
              <a:spLocks/>
            </p:cNvSpPr>
            <p:nvPr/>
          </p:nvSpPr>
          <p:spPr bwMode="auto">
            <a:xfrm rot="17403376">
              <a:off x="8714931" y="3589730"/>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69" name="Freeform 65"/>
            <p:cNvSpPr>
              <a:spLocks/>
            </p:cNvSpPr>
            <p:nvPr/>
          </p:nvSpPr>
          <p:spPr bwMode="auto">
            <a:xfrm rot="13990123">
              <a:off x="8514863" y="3675191"/>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0" name="Freeform 66"/>
            <p:cNvSpPr>
              <a:spLocks/>
            </p:cNvSpPr>
            <p:nvPr/>
          </p:nvSpPr>
          <p:spPr bwMode="auto">
            <a:xfrm rot="13880979">
              <a:off x="8554876" y="3589730"/>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1" name="Freeform 67"/>
            <p:cNvSpPr>
              <a:spLocks/>
            </p:cNvSpPr>
            <p:nvPr/>
          </p:nvSpPr>
          <p:spPr bwMode="auto">
            <a:xfrm rot="17432871">
              <a:off x="7652838" y="3579850"/>
              <a:ext cx="100775" cy="109668"/>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2" name="Freeform 68"/>
            <p:cNvSpPr>
              <a:spLocks/>
            </p:cNvSpPr>
            <p:nvPr/>
          </p:nvSpPr>
          <p:spPr bwMode="auto">
            <a:xfrm rot="3885898">
              <a:off x="7851919" y="3639623"/>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3" name="Freeform 69"/>
            <p:cNvSpPr>
              <a:spLocks/>
            </p:cNvSpPr>
            <p:nvPr/>
          </p:nvSpPr>
          <p:spPr bwMode="auto">
            <a:xfrm>
              <a:off x="7908235" y="3480557"/>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4" name="Freeform 70"/>
            <p:cNvSpPr>
              <a:spLocks/>
            </p:cNvSpPr>
            <p:nvPr/>
          </p:nvSpPr>
          <p:spPr bwMode="auto">
            <a:xfrm rot="17582406">
              <a:off x="7561449" y="3591212"/>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5" name="Freeform 71"/>
            <p:cNvSpPr>
              <a:spLocks/>
            </p:cNvSpPr>
            <p:nvPr/>
          </p:nvSpPr>
          <p:spPr bwMode="auto">
            <a:xfrm rot="6539097">
              <a:off x="7722492" y="3448941"/>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6" name="Freeform 72"/>
            <p:cNvSpPr>
              <a:spLocks/>
            </p:cNvSpPr>
            <p:nvPr/>
          </p:nvSpPr>
          <p:spPr bwMode="auto">
            <a:xfrm rot="11629491">
              <a:off x="7915150" y="3394602"/>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7" name="Freeform 73"/>
            <p:cNvSpPr>
              <a:spLocks/>
            </p:cNvSpPr>
            <p:nvPr/>
          </p:nvSpPr>
          <p:spPr bwMode="auto">
            <a:xfrm rot="3814207">
              <a:off x="7797085" y="3395096"/>
              <a:ext cx="100775" cy="109668"/>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8" name="Freeform 74"/>
            <p:cNvSpPr>
              <a:spLocks/>
            </p:cNvSpPr>
            <p:nvPr/>
          </p:nvSpPr>
          <p:spPr bwMode="auto">
            <a:xfrm>
              <a:off x="7698780" y="3754230"/>
              <a:ext cx="100775" cy="109666"/>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9" name="Freeform 75"/>
            <p:cNvSpPr>
              <a:spLocks/>
            </p:cNvSpPr>
            <p:nvPr/>
          </p:nvSpPr>
          <p:spPr bwMode="auto">
            <a:xfrm rot="6544505">
              <a:off x="8009504" y="3481051"/>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0" name="Freeform 76"/>
            <p:cNvSpPr>
              <a:spLocks/>
            </p:cNvSpPr>
            <p:nvPr/>
          </p:nvSpPr>
          <p:spPr bwMode="auto">
            <a:xfrm rot="11529625">
              <a:off x="7782759" y="3308647"/>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1" name="Freeform 77"/>
            <p:cNvSpPr>
              <a:spLocks/>
            </p:cNvSpPr>
            <p:nvPr/>
          </p:nvSpPr>
          <p:spPr bwMode="auto">
            <a:xfrm rot="17475850">
              <a:off x="7927006" y="3569476"/>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2" name="Freeform 78"/>
            <p:cNvSpPr>
              <a:spLocks/>
            </p:cNvSpPr>
            <p:nvPr/>
          </p:nvSpPr>
          <p:spPr bwMode="auto">
            <a:xfrm rot="13909648">
              <a:off x="8047047" y="3574910"/>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3" name="Freeform 79"/>
            <p:cNvSpPr>
              <a:spLocks/>
            </p:cNvSpPr>
            <p:nvPr/>
          </p:nvSpPr>
          <p:spPr bwMode="auto">
            <a:xfrm rot="13797368">
              <a:off x="7622704" y="3690010"/>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4" name="Freeform 80"/>
            <p:cNvSpPr>
              <a:spLocks/>
            </p:cNvSpPr>
            <p:nvPr/>
          </p:nvSpPr>
          <p:spPr bwMode="auto">
            <a:xfrm rot="13921166">
              <a:off x="7726443" y="3652468"/>
              <a:ext cx="101763"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5" name="Freeform 81"/>
            <p:cNvSpPr>
              <a:spLocks/>
            </p:cNvSpPr>
            <p:nvPr/>
          </p:nvSpPr>
          <p:spPr bwMode="auto">
            <a:xfrm>
              <a:off x="7812399" y="3491425"/>
              <a:ext cx="101764"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6" name="Freeform 82"/>
            <p:cNvSpPr>
              <a:spLocks/>
            </p:cNvSpPr>
            <p:nvPr/>
          </p:nvSpPr>
          <p:spPr bwMode="auto">
            <a:xfrm rot="13940319">
              <a:off x="7767940" y="3568488"/>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7" name="Freeform 83"/>
            <p:cNvSpPr>
              <a:spLocks/>
            </p:cNvSpPr>
            <p:nvPr/>
          </p:nvSpPr>
          <p:spPr bwMode="auto">
            <a:xfrm>
              <a:off x="7795603" y="3716687"/>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8" name="Freeform 84"/>
            <p:cNvSpPr>
              <a:spLocks/>
            </p:cNvSpPr>
            <p:nvPr/>
          </p:nvSpPr>
          <p:spPr bwMode="auto">
            <a:xfrm rot="11491148">
              <a:off x="7969490" y="3666299"/>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9" name="Freeform 85"/>
            <p:cNvSpPr>
              <a:spLocks/>
            </p:cNvSpPr>
            <p:nvPr/>
          </p:nvSpPr>
          <p:spPr bwMode="auto">
            <a:xfrm rot="223884">
              <a:off x="8160173" y="3792762"/>
              <a:ext cx="101764"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0" name="Freeform 86"/>
            <p:cNvSpPr>
              <a:spLocks/>
            </p:cNvSpPr>
            <p:nvPr/>
          </p:nvSpPr>
          <p:spPr bwMode="auto">
            <a:xfrm rot="6579330">
              <a:off x="8256008" y="3827341"/>
              <a:ext cx="101763"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1" name="Freeform 87"/>
            <p:cNvSpPr>
              <a:spLocks/>
            </p:cNvSpPr>
            <p:nvPr/>
          </p:nvSpPr>
          <p:spPr bwMode="auto">
            <a:xfrm rot="3907178">
              <a:off x="8213030" y="3707301"/>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2" name="Freeform 88"/>
            <p:cNvSpPr>
              <a:spLocks/>
            </p:cNvSpPr>
            <p:nvPr/>
          </p:nvSpPr>
          <p:spPr bwMode="auto">
            <a:xfrm>
              <a:off x="8071253" y="3790786"/>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3" name="Freeform 89"/>
            <p:cNvSpPr>
              <a:spLocks/>
            </p:cNvSpPr>
            <p:nvPr/>
          </p:nvSpPr>
          <p:spPr bwMode="auto">
            <a:xfrm rot="14000442">
              <a:off x="8409147" y="3711746"/>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4" name="Freeform 90"/>
            <p:cNvSpPr>
              <a:spLocks/>
            </p:cNvSpPr>
            <p:nvPr/>
          </p:nvSpPr>
          <p:spPr bwMode="auto">
            <a:xfrm rot="6532589">
              <a:off x="8327637" y="3765592"/>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5" name="Freeform 91"/>
            <p:cNvSpPr>
              <a:spLocks/>
            </p:cNvSpPr>
            <p:nvPr/>
          </p:nvSpPr>
          <p:spPr bwMode="auto">
            <a:xfrm>
              <a:off x="7995178" y="3761146"/>
              <a:ext cx="101763"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6" name="Freeform 92"/>
            <p:cNvSpPr>
              <a:spLocks/>
            </p:cNvSpPr>
            <p:nvPr/>
          </p:nvSpPr>
          <p:spPr bwMode="auto">
            <a:xfrm rot="6627942">
              <a:off x="7890451" y="3751266"/>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7" name="Freeform 93"/>
            <p:cNvSpPr>
              <a:spLocks/>
            </p:cNvSpPr>
            <p:nvPr/>
          </p:nvSpPr>
          <p:spPr bwMode="auto">
            <a:xfrm rot="6508173">
              <a:off x="8096941" y="3699890"/>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8" name="Freeform 94"/>
            <p:cNvSpPr>
              <a:spLocks/>
            </p:cNvSpPr>
            <p:nvPr/>
          </p:nvSpPr>
          <p:spPr bwMode="auto">
            <a:xfrm>
              <a:off x="7803507" y="3803630"/>
              <a:ext cx="101763" cy="109666"/>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9" name="Freeform 95"/>
            <p:cNvSpPr>
              <a:spLocks/>
            </p:cNvSpPr>
            <p:nvPr/>
          </p:nvSpPr>
          <p:spPr bwMode="auto">
            <a:xfrm rot="3881256">
              <a:off x="8179933" y="3618875"/>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0" name="Freeform 96"/>
            <p:cNvSpPr>
              <a:spLocks/>
            </p:cNvSpPr>
            <p:nvPr/>
          </p:nvSpPr>
          <p:spPr bwMode="auto">
            <a:xfrm rot="17474343">
              <a:off x="8277251" y="3649997"/>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1" name="Freeform 97"/>
            <p:cNvSpPr>
              <a:spLocks/>
            </p:cNvSpPr>
            <p:nvPr/>
          </p:nvSpPr>
          <p:spPr bwMode="auto">
            <a:xfrm rot="17606920">
              <a:off x="8350362" y="3609490"/>
              <a:ext cx="100775" cy="109668"/>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2" name="Freeform 98"/>
            <p:cNvSpPr>
              <a:spLocks/>
            </p:cNvSpPr>
            <p:nvPr/>
          </p:nvSpPr>
          <p:spPr bwMode="auto">
            <a:xfrm rot="-2040000">
              <a:off x="6163297" y="3030034"/>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3" name="Freeform 99"/>
            <p:cNvSpPr>
              <a:spLocks/>
            </p:cNvSpPr>
            <p:nvPr/>
          </p:nvSpPr>
          <p:spPr bwMode="auto">
            <a:xfrm rot="2935824">
              <a:off x="6194067" y="3646539"/>
              <a:ext cx="339868" cy="181791"/>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4" name="Freeform 100"/>
            <p:cNvSpPr>
              <a:spLocks/>
            </p:cNvSpPr>
            <p:nvPr/>
          </p:nvSpPr>
          <p:spPr bwMode="auto">
            <a:xfrm rot="1095851">
              <a:off x="6573455" y="3340263"/>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5" name="Freeform 101"/>
            <p:cNvSpPr>
              <a:spLocks/>
            </p:cNvSpPr>
            <p:nvPr/>
          </p:nvSpPr>
          <p:spPr bwMode="auto">
            <a:xfrm rot="20427801">
              <a:off x="6900481" y="3431158"/>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6" name="Freeform 102"/>
            <p:cNvSpPr>
              <a:spLocks/>
            </p:cNvSpPr>
            <p:nvPr/>
          </p:nvSpPr>
          <p:spPr bwMode="auto">
            <a:xfrm rot="1005460">
              <a:off x="6581359" y="3530945"/>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7" name="Freeform 103"/>
            <p:cNvSpPr>
              <a:spLocks/>
            </p:cNvSpPr>
            <p:nvPr/>
          </p:nvSpPr>
          <p:spPr bwMode="auto">
            <a:xfrm rot="433848">
              <a:off x="6848117" y="3639624"/>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8" name="Freeform 104"/>
            <p:cNvSpPr>
              <a:spLocks/>
            </p:cNvSpPr>
            <p:nvPr/>
          </p:nvSpPr>
          <p:spPr bwMode="auto">
            <a:xfrm rot="1997391">
              <a:off x="6570492" y="3741386"/>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9" name="Freeform 105"/>
            <p:cNvSpPr>
              <a:spLocks/>
            </p:cNvSpPr>
            <p:nvPr/>
          </p:nvSpPr>
          <p:spPr bwMode="auto">
            <a:xfrm rot="20443738">
              <a:off x="6261249" y="3210836"/>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0" name="Freeform 106"/>
            <p:cNvSpPr>
              <a:spLocks/>
            </p:cNvSpPr>
            <p:nvPr/>
          </p:nvSpPr>
          <p:spPr bwMode="auto">
            <a:xfrm rot="19715220">
              <a:off x="6535912" y="3138713"/>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1" name="Freeform 107"/>
            <p:cNvSpPr>
              <a:spLocks/>
            </p:cNvSpPr>
            <p:nvPr/>
          </p:nvSpPr>
          <p:spPr bwMode="auto">
            <a:xfrm rot="5715027">
              <a:off x="6802671" y="3197992"/>
              <a:ext cx="339868" cy="181791"/>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2" name="Freeform 108"/>
            <p:cNvSpPr>
              <a:spLocks/>
            </p:cNvSpPr>
            <p:nvPr/>
          </p:nvSpPr>
          <p:spPr bwMode="auto">
            <a:xfrm rot="1077764">
              <a:off x="5940152" y="3271103"/>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3" name="Freeform 109"/>
            <p:cNvSpPr>
              <a:spLocks/>
            </p:cNvSpPr>
            <p:nvPr/>
          </p:nvSpPr>
          <p:spPr bwMode="auto">
            <a:xfrm rot="8760000">
              <a:off x="5938548" y="3028284"/>
              <a:ext cx="339868" cy="181791"/>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4" name="Freeform 110"/>
            <p:cNvSpPr>
              <a:spLocks/>
            </p:cNvSpPr>
            <p:nvPr/>
          </p:nvSpPr>
          <p:spPr bwMode="auto">
            <a:xfrm rot="-180000">
              <a:off x="6464635" y="2964075"/>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5" name="Freeform 111"/>
            <p:cNvSpPr>
              <a:spLocks/>
            </p:cNvSpPr>
            <p:nvPr/>
          </p:nvSpPr>
          <p:spPr bwMode="auto">
            <a:xfrm rot="24000000">
              <a:off x="6785639" y="2905783"/>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6" name="Freeform 112"/>
            <p:cNvSpPr>
              <a:spLocks/>
            </p:cNvSpPr>
            <p:nvPr/>
          </p:nvSpPr>
          <p:spPr bwMode="auto">
            <a:xfrm rot="20880000">
              <a:off x="6049398" y="3445995"/>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7" name="Freeform 113"/>
            <p:cNvSpPr>
              <a:spLocks/>
            </p:cNvSpPr>
            <p:nvPr/>
          </p:nvSpPr>
          <p:spPr bwMode="auto">
            <a:xfrm rot="16528270">
              <a:off x="6321518" y="3462773"/>
              <a:ext cx="339868" cy="181791"/>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grpSp>
      <p:sp>
        <p:nvSpPr>
          <p:cNvPr id="118" name="117 Metin kutusu"/>
          <p:cNvSpPr txBox="1"/>
          <p:nvPr/>
        </p:nvSpPr>
        <p:spPr>
          <a:xfrm>
            <a:off x="827584" y="5229200"/>
            <a:ext cx="8136904" cy="523220"/>
          </a:xfrm>
          <a:prstGeom prst="rect">
            <a:avLst/>
          </a:prstGeom>
          <a:noFill/>
        </p:spPr>
        <p:txBody>
          <a:bodyPr wrap="square" rtlCol="0">
            <a:spAutoFit/>
          </a:bodyPr>
          <a:lstStyle/>
          <a:p>
            <a:r>
              <a:rPr lang="tr-TR" sz="2800" dirty="0" smtClean="0">
                <a:latin typeface="Trebuchet MS" pitchFamily="34" charset="0"/>
              </a:rPr>
              <a:t> </a:t>
            </a:r>
            <a:r>
              <a:rPr lang="tr-TR" sz="2800" dirty="0" err="1" smtClean="0">
                <a:latin typeface="Trebuchet MS" pitchFamily="34" charset="0"/>
              </a:rPr>
              <a:t>Fs</a:t>
            </a:r>
            <a:r>
              <a:rPr lang="tr-TR" sz="2800" dirty="0" smtClean="0">
                <a:latin typeface="Trebuchet MS" pitchFamily="34" charset="0"/>
                <a:sym typeface="Symbol"/>
              </a:rPr>
              <a:t>0.3	            				</a:t>
            </a:r>
            <a:r>
              <a:rPr lang="tr-TR" sz="2800" dirty="0" err="1" smtClean="0">
                <a:latin typeface="Trebuchet MS" pitchFamily="34" charset="0"/>
                <a:sym typeface="Symbol"/>
              </a:rPr>
              <a:t>Fs</a:t>
            </a:r>
            <a:r>
              <a:rPr lang="tr-TR" sz="2800" dirty="0" smtClean="0">
                <a:latin typeface="Trebuchet MS" pitchFamily="34" charset="0"/>
                <a:sym typeface="Symbol"/>
              </a:rPr>
              <a:t>0.6</a:t>
            </a:r>
            <a:endParaRPr lang="tr-TR" sz="2800" dirty="0">
              <a:latin typeface="Trebuchet MS" pitchFamily="34" charset="0"/>
            </a:endParaRPr>
          </a:p>
        </p:txBody>
      </p:sp>
    </p:spTree>
    <p:extLst>
      <p:ext uri="{BB962C8B-B14F-4D97-AF65-F5344CB8AC3E}">
        <p14:creationId xmlns:p14="http://schemas.microsoft.com/office/powerpoint/2010/main" val="20538447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251520" y="1334373"/>
            <a:ext cx="8712968" cy="5262979"/>
          </a:xfrm>
          <a:prstGeom prst="rect">
            <a:avLst/>
          </a:prstGeom>
          <a:noFill/>
        </p:spPr>
        <p:txBody>
          <a:bodyPr wrap="square" rtlCol="0">
            <a:spAutoFit/>
          </a:bodyPr>
          <a:lstStyle/>
          <a:p>
            <a:r>
              <a:rPr lang="tr-TR" sz="2800" b="1" dirty="0" smtClean="0">
                <a:latin typeface="Trebuchet MS" pitchFamily="34" charset="0"/>
              </a:rPr>
              <a:t>küçük </a:t>
            </a:r>
            <a:r>
              <a:rPr lang="tr-TR" sz="2800" b="1" dirty="0" smtClean="0">
                <a:latin typeface="Trebuchet MS" pitchFamily="34" charset="0"/>
              </a:rPr>
              <a:t>taneler // küçük taneler arası gözenekler </a:t>
            </a:r>
          </a:p>
          <a:p>
            <a:r>
              <a:rPr lang="tr-TR" sz="2800" dirty="0" smtClean="0">
                <a:latin typeface="Trebuchet MS" pitchFamily="34" charset="0"/>
              </a:rPr>
              <a:t>		</a:t>
            </a:r>
            <a:r>
              <a:rPr lang="tr-TR" sz="2800" dirty="0" smtClean="0">
                <a:solidFill>
                  <a:srgbClr val="FF0000"/>
                </a:solidFill>
                <a:latin typeface="Trebuchet MS" pitchFamily="34" charset="0"/>
                <a:sym typeface="Wingdings"/>
              </a:rPr>
              <a:t>  </a:t>
            </a:r>
            <a:r>
              <a:rPr lang="tr-TR" sz="2800" b="1" dirty="0" smtClean="0">
                <a:solidFill>
                  <a:srgbClr val="FF0000"/>
                </a:solidFill>
                <a:latin typeface="Trebuchet MS" pitchFamily="34" charset="0"/>
              </a:rPr>
              <a:t>küçük/dağınık gözenekler</a:t>
            </a:r>
          </a:p>
          <a:p>
            <a:endParaRPr lang="tr-TR" sz="2800" dirty="0" smtClean="0">
              <a:latin typeface="Trebuchet MS" pitchFamily="34" charset="0"/>
            </a:endParaRPr>
          </a:p>
          <a:p>
            <a:endParaRPr lang="tr-TR" sz="2800" dirty="0" smtClean="0">
              <a:latin typeface="Trebuchet MS" pitchFamily="34" charset="0"/>
            </a:endParaRPr>
          </a:p>
          <a:p>
            <a:endParaRPr lang="tr-TR" sz="2800" dirty="0" smtClean="0">
              <a:latin typeface="Trebuchet MS" pitchFamily="34" charset="0"/>
            </a:endParaRPr>
          </a:p>
          <a:p>
            <a:endParaRPr lang="tr-TR" sz="2800" dirty="0" smtClean="0">
              <a:latin typeface="Trebuchet MS" pitchFamily="34" charset="0"/>
            </a:endParaRPr>
          </a:p>
          <a:p>
            <a:endParaRPr lang="tr-TR" sz="2800" dirty="0" smtClean="0">
              <a:latin typeface="Trebuchet MS" pitchFamily="34" charset="0"/>
            </a:endParaRPr>
          </a:p>
          <a:p>
            <a:r>
              <a:rPr lang="tr-TR" sz="2800" b="1" dirty="0" err="1" smtClean="0">
                <a:latin typeface="Trebuchet MS" pitchFamily="34" charset="0"/>
              </a:rPr>
              <a:t>mikrosegregasyon</a:t>
            </a:r>
            <a:r>
              <a:rPr lang="tr-TR" sz="2800" b="1" dirty="0" smtClean="0">
                <a:latin typeface="Trebuchet MS" pitchFamily="34" charset="0"/>
              </a:rPr>
              <a:t> </a:t>
            </a:r>
            <a:r>
              <a:rPr lang="tr-TR" sz="2800" b="1" dirty="0" smtClean="0">
                <a:latin typeface="Trebuchet MS" pitchFamily="34" charset="0"/>
              </a:rPr>
              <a:t>= f(tane boyutu) </a:t>
            </a:r>
          </a:p>
          <a:p>
            <a:r>
              <a:rPr lang="tr-TR" sz="2800" b="1" dirty="0" smtClean="0">
                <a:latin typeface="Trebuchet MS" pitchFamily="34" charset="0"/>
              </a:rPr>
              <a:t>		</a:t>
            </a:r>
            <a:r>
              <a:rPr lang="tr-TR" sz="2800" dirty="0" smtClean="0">
                <a:solidFill>
                  <a:srgbClr val="FF0000"/>
                </a:solidFill>
                <a:latin typeface="Trebuchet MS" pitchFamily="34" charset="0"/>
                <a:sym typeface="Wingdings"/>
              </a:rPr>
              <a:t> </a:t>
            </a:r>
            <a:r>
              <a:rPr lang="tr-TR" sz="2800" dirty="0" smtClean="0">
                <a:latin typeface="Trebuchet MS" pitchFamily="34" charset="0"/>
                <a:sym typeface="Wingdings"/>
              </a:rPr>
              <a:t></a:t>
            </a:r>
            <a:r>
              <a:rPr lang="tr-TR" sz="2800" dirty="0" smtClean="0">
                <a:solidFill>
                  <a:srgbClr val="FF0000"/>
                </a:solidFill>
                <a:latin typeface="Trebuchet MS" pitchFamily="34" charset="0"/>
                <a:sym typeface="Wingdings"/>
              </a:rPr>
              <a:t> </a:t>
            </a:r>
            <a:r>
              <a:rPr lang="tr-TR" sz="2800" dirty="0" smtClean="0">
                <a:latin typeface="Trebuchet MS" pitchFamily="34" charset="0"/>
              </a:rPr>
              <a:t>düşük </a:t>
            </a:r>
            <a:r>
              <a:rPr lang="tr-TR" sz="2800" dirty="0" err="1" smtClean="0">
                <a:latin typeface="Trebuchet MS" pitchFamily="34" charset="0"/>
              </a:rPr>
              <a:t>segregasyon</a:t>
            </a:r>
            <a:endParaRPr lang="tr-TR" sz="2800" dirty="0" smtClean="0">
              <a:latin typeface="Trebuchet MS" pitchFamily="34" charset="0"/>
            </a:endParaRPr>
          </a:p>
          <a:p>
            <a:r>
              <a:rPr lang="tr-TR" sz="2800" dirty="0" smtClean="0">
                <a:latin typeface="Trebuchet MS" pitchFamily="34" charset="0"/>
              </a:rPr>
              <a:t>		</a:t>
            </a:r>
            <a:r>
              <a:rPr lang="tr-TR" sz="2800" dirty="0" smtClean="0">
                <a:latin typeface="Trebuchet MS" pitchFamily="34" charset="0"/>
                <a:sym typeface="Wingdings"/>
              </a:rPr>
              <a:t>  </a:t>
            </a:r>
            <a:r>
              <a:rPr lang="tr-TR" sz="2800" dirty="0" smtClean="0">
                <a:latin typeface="Trebuchet MS" pitchFamily="34" charset="0"/>
              </a:rPr>
              <a:t>üstün yüzey kalitesi </a:t>
            </a:r>
          </a:p>
          <a:p>
            <a:r>
              <a:rPr lang="tr-TR" sz="2800" dirty="0" smtClean="0">
                <a:latin typeface="Trebuchet MS" pitchFamily="34" charset="0"/>
              </a:rPr>
              <a:t>		      	</a:t>
            </a:r>
            <a:r>
              <a:rPr lang="tr-TR" sz="2800" dirty="0" err="1" smtClean="0">
                <a:latin typeface="Trebuchet MS" pitchFamily="34" charset="0"/>
              </a:rPr>
              <a:t>anodizasyon</a:t>
            </a:r>
            <a:r>
              <a:rPr lang="tr-TR" sz="2800" dirty="0" smtClean="0">
                <a:latin typeface="Trebuchet MS" pitchFamily="34" charset="0"/>
              </a:rPr>
              <a:t> vb yüzey işlemlerine 			</a:t>
            </a:r>
            <a:r>
              <a:rPr lang="tr-TR" sz="2800" dirty="0" smtClean="0">
                <a:latin typeface="Trebuchet MS" pitchFamily="34" charset="0"/>
              </a:rPr>
              <a:t>	mükemmel </a:t>
            </a:r>
            <a:r>
              <a:rPr lang="tr-TR" sz="2800" dirty="0" smtClean="0">
                <a:latin typeface="Trebuchet MS" pitchFamily="34" charset="0"/>
              </a:rPr>
              <a:t>uyum</a:t>
            </a:r>
            <a:endParaRPr lang="tr-TR" sz="1100" dirty="0" smtClean="0">
              <a:latin typeface="Trebuchet MS" pitchFamily="34" charset="0"/>
            </a:endParaRPr>
          </a:p>
        </p:txBody>
      </p:sp>
      <p:sp>
        <p:nvSpPr>
          <p:cNvPr id="4" name="Rectangle 5"/>
          <p:cNvSpPr>
            <a:spLocks noChangeArrowheads="1"/>
          </p:cNvSpPr>
          <p:nvPr/>
        </p:nvSpPr>
        <p:spPr bwMode="auto">
          <a:xfrm>
            <a:off x="395536" y="499319"/>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 – neden ?</a:t>
            </a:r>
            <a:endParaRPr kumimoji="1" lang="tr-TR" sz="4400" dirty="0">
              <a:solidFill>
                <a:schemeClr val="accent2">
                  <a:lumMod val="50000"/>
                </a:schemeClr>
              </a:solidFill>
              <a:latin typeface="Trebuchet MS" panose="020B0603020202020204" pitchFamily="34" charset="0"/>
            </a:endParaRPr>
          </a:p>
        </p:txBody>
      </p:sp>
      <p:grpSp>
        <p:nvGrpSpPr>
          <p:cNvPr id="2" name="143 Grup"/>
          <p:cNvGrpSpPr>
            <a:grpSpLocks noChangeAspect="1"/>
          </p:cNvGrpSpPr>
          <p:nvPr/>
        </p:nvGrpSpPr>
        <p:grpSpPr>
          <a:xfrm>
            <a:off x="2771800" y="2573589"/>
            <a:ext cx="3420000" cy="1431475"/>
            <a:chOff x="5796173" y="2055968"/>
            <a:chExt cx="2592214" cy="1085000"/>
          </a:xfrm>
        </p:grpSpPr>
        <p:sp useBgFill="1">
          <p:nvSpPr>
            <p:cNvPr id="120" name="119 Oval"/>
            <p:cNvSpPr/>
            <p:nvPr/>
          </p:nvSpPr>
          <p:spPr>
            <a:xfrm>
              <a:off x="5796173" y="2055968"/>
              <a:ext cx="576064" cy="540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21" name="120 Oval"/>
            <p:cNvSpPr/>
            <p:nvPr/>
          </p:nvSpPr>
          <p:spPr>
            <a:xfrm>
              <a:off x="6372237" y="2055968"/>
              <a:ext cx="576064" cy="540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22" name="121 Oval"/>
            <p:cNvSpPr/>
            <p:nvPr/>
          </p:nvSpPr>
          <p:spPr>
            <a:xfrm>
              <a:off x="6372237" y="2600968"/>
              <a:ext cx="576064" cy="540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23" name="122 Oval"/>
            <p:cNvSpPr/>
            <p:nvPr/>
          </p:nvSpPr>
          <p:spPr>
            <a:xfrm>
              <a:off x="5796173" y="2600968"/>
              <a:ext cx="576064" cy="540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24" name="123 Oval"/>
            <p:cNvSpPr>
              <a:spLocks noChangeAspect="1"/>
            </p:cNvSpPr>
            <p:nvPr/>
          </p:nvSpPr>
          <p:spPr>
            <a:xfrm>
              <a:off x="7236300" y="2055968"/>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25" name="124 Oval"/>
            <p:cNvSpPr>
              <a:spLocks noChangeAspect="1"/>
            </p:cNvSpPr>
            <p:nvPr/>
          </p:nvSpPr>
          <p:spPr>
            <a:xfrm>
              <a:off x="7524328" y="2055968"/>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26" name="125 Oval"/>
            <p:cNvSpPr>
              <a:spLocks noChangeAspect="1"/>
            </p:cNvSpPr>
            <p:nvPr/>
          </p:nvSpPr>
          <p:spPr>
            <a:xfrm>
              <a:off x="7524328" y="2316704"/>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27" name="126 Oval"/>
            <p:cNvSpPr>
              <a:spLocks noChangeAspect="1"/>
            </p:cNvSpPr>
            <p:nvPr/>
          </p:nvSpPr>
          <p:spPr>
            <a:xfrm>
              <a:off x="7236300" y="2312936"/>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28" name="127 Oval"/>
            <p:cNvSpPr>
              <a:spLocks noChangeAspect="1"/>
            </p:cNvSpPr>
            <p:nvPr/>
          </p:nvSpPr>
          <p:spPr>
            <a:xfrm>
              <a:off x="7812360" y="2055968"/>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29" name="128 Oval"/>
            <p:cNvSpPr>
              <a:spLocks noChangeAspect="1"/>
            </p:cNvSpPr>
            <p:nvPr/>
          </p:nvSpPr>
          <p:spPr>
            <a:xfrm>
              <a:off x="8100388" y="2055968"/>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30" name="129 Oval"/>
            <p:cNvSpPr>
              <a:spLocks noChangeAspect="1"/>
            </p:cNvSpPr>
            <p:nvPr/>
          </p:nvSpPr>
          <p:spPr>
            <a:xfrm>
              <a:off x="8100388" y="2316704"/>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31" name="130 Oval"/>
            <p:cNvSpPr>
              <a:spLocks noChangeAspect="1"/>
            </p:cNvSpPr>
            <p:nvPr/>
          </p:nvSpPr>
          <p:spPr>
            <a:xfrm>
              <a:off x="7812360" y="2312936"/>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32" name="131 Oval"/>
            <p:cNvSpPr>
              <a:spLocks noChangeAspect="1"/>
            </p:cNvSpPr>
            <p:nvPr/>
          </p:nvSpPr>
          <p:spPr>
            <a:xfrm>
              <a:off x="7236296" y="2573672"/>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33" name="132 Oval"/>
            <p:cNvSpPr>
              <a:spLocks noChangeAspect="1"/>
            </p:cNvSpPr>
            <p:nvPr/>
          </p:nvSpPr>
          <p:spPr>
            <a:xfrm>
              <a:off x="7524324" y="2573672"/>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34" name="133 Oval"/>
            <p:cNvSpPr>
              <a:spLocks noChangeAspect="1"/>
            </p:cNvSpPr>
            <p:nvPr/>
          </p:nvSpPr>
          <p:spPr>
            <a:xfrm>
              <a:off x="7524324" y="2834408"/>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35" name="134 Oval"/>
            <p:cNvSpPr>
              <a:spLocks noChangeAspect="1"/>
            </p:cNvSpPr>
            <p:nvPr/>
          </p:nvSpPr>
          <p:spPr>
            <a:xfrm>
              <a:off x="7236296" y="2830640"/>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36" name="135 Oval"/>
            <p:cNvSpPr>
              <a:spLocks noChangeAspect="1"/>
            </p:cNvSpPr>
            <p:nvPr/>
          </p:nvSpPr>
          <p:spPr>
            <a:xfrm>
              <a:off x="7812356" y="2573672"/>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37" name="136 Oval"/>
            <p:cNvSpPr>
              <a:spLocks noChangeAspect="1"/>
            </p:cNvSpPr>
            <p:nvPr/>
          </p:nvSpPr>
          <p:spPr>
            <a:xfrm>
              <a:off x="8100384" y="2573672"/>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38" name="137 Oval"/>
            <p:cNvSpPr>
              <a:spLocks noChangeAspect="1"/>
            </p:cNvSpPr>
            <p:nvPr/>
          </p:nvSpPr>
          <p:spPr>
            <a:xfrm>
              <a:off x="8100384" y="2834408"/>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39" name="138 Oval"/>
            <p:cNvSpPr>
              <a:spLocks noChangeAspect="1"/>
            </p:cNvSpPr>
            <p:nvPr/>
          </p:nvSpPr>
          <p:spPr>
            <a:xfrm>
              <a:off x="7812356" y="2830640"/>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0" name="139 Oval"/>
            <p:cNvSpPr/>
            <p:nvPr/>
          </p:nvSpPr>
          <p:spPr>
            <a:xfrm>
              <a:off x="6245637" y="2488016"/>
              <a:ext cx="234000" cy="234000"/>
            </a:xfrm>
            <a:prstGeom prst="ellipse">
              <a:avLst/>
            </a:prstGeom>
            <a:solidFill>
              <a:srgbClr val="FF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1" name="140 Oval"/>
            <p:cNvSpPr>
              <a:spLocks noChangeAspect="1"/>
            </p:cNvSpPr>
            <p:nvPr/>
          </p:nvSpPr>
          <p:spPr>
            <a:xfrm>
              <a:off x="7479616" y="2268224"/>
              <a:ext cx="90000" cy="90000"/>
            </a:xfrm>
            <a:prstGeom prst="ellipse">
              <a:avLst/>
            </a:prstGeom>
            <a:solidFill>
              <a:srgbClr val="FF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2" name="141 Oval"/>
            <p:cNvSpPr>
              <a:spLocks noChangeAspect="1"/>
            </p:cNvSpPr>
            <p:nvPr/>
          </p:nvSpPr>
          <p:spPr>
            <a:xfrm>
              <a:off x="7767072" y="2536279"/>
              <a:ext cx="90000" cy="90000"/>
            </a:xfrm>
            <a:prstGeom prst="ellipse">
              <a:avLst/>
            </a:prstGeom>
            <a:solidFill>
              <a:srgbClr val="FF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258133561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506144" y="1260043"/>
            <a:ext cx="8208912" cy="4401205"/>
          </a:xfrm>
          <a:prstGeom prst="rect">
            <a:avLst/>
          </a:prstGeom>
          <a:noFill/>
        </p:spPr>
        <p:txBody>
          <a:bodyPr wrap="square" rtlCol="0">
            <a:spAutoFit/>
          </a:bodyPr>
          <a:lstStyle/>
          <a:p>
            <a:r>
              <a:rPr lang="tr-TR" sz="2800" dirty="0" smtClean="0">
                <a:latin typeface="Trebuchet MS" pitchFamily="34" charset="0"/>
              </a:rPr>
              <a:t>       	</a:t>
            </a:r>
            <a:r>
              <a:rPr lang="tr-TR" sz="2800" b="1" u="sng" dirty="0" smtClean="0">
                <a:latin typeface="Trebuchet MS" pitchFamily="34" charset="0"/>
              </a:rPr>
              <a:t>üstün mekanik özellikler</a:t>
            </a:r>
          </a:p>
          <a:p>
            <a:r>
              <a:rPr lang="tr-TR" sz="2800" dirty="0" smtClean="0">
                <a:latin typeface="Trebuchet MS" pitchFamily="34" charset="0"/>
              </a:rPr>
              <a:t>	</a:t>
            </a:r>
            <a:r>
              <a:rPr lang="tr-TR" sz="2800" dirty="0" smtClean="0">
                <a:solidFill>
                  <a:srgbClr val="FF0000"/>
                </a:solidFill>
                <a:latin typeface="Trebuchet MS" pitchFamily="34" charset="0"/>
                <a:sym typeface="Wingdings"/>
              </a:rPr>
              <a:t> 	</a:t>
            </a:r>
            <a:r>
              <a:rPr lang="tr-TR" sz="2800" dirty="0" err="1" smtClean="0">
                <a:latin typeface="Trebuchet MS" pitchFamily="34" charset="0"/>
              </a:rPr>
              <a:t>izotropi</a:t>
            </a:r>
            <a:r>
              <a:rPr lang="tr-TR" sz="2800" dirty="0" smtClean="0">
                <a:latin typeface="Trebuchet MS" pitchFamily="34" charset="0"/>
              </a:rPr>
              <a:t>  </a:t>
            </a:r>
          </a:p>
          <a:p>
            <a:r>
              <a:rPr lang="tr-TR" sz="2800" dirty="0" smtClean="0">
                <a:latin typeface="Trebuchet MS" pitchFamily="34" charset="0"/>
              </a:rPr>
              <a:t>		yüksek akma mukavemeti </a:t>
            </a:r>
          </a:p>
          <a:p>
            <a:r>
              <a:rPr lang="tr-TR" sz="2800" dirty="0" smtClean="0">
                <a:latin typeface="Trebuchet MS" pitchFamily="34" charset="0"/>
              </a:rPr>
              <a:t>		</a:t>
            </a:r>
            <a:r>
              <a:rPr lang="tr-TR" sz="2800" dirty="0" err="1" smtClean="0">
                <a:latin typeface="Trebuchet MS" pitchFamily="34" charset="0"/>
              </a:rPr>
              <a:t>süneklik</a:t>
            </a:r>
            <a:endParaRPr lang="tr-TR" sz="2800" dirty="0" smtClean="0">
              <a:latin typeface="Trebuchet MS" pitchFamily="34" charset="0"/>
            </a:endParaRPr>
          </a:p>
          <a:p>
            <a:r>
              <a:rPr lang="tr-TR" sz="2800" dirty="0" smtClean="0">
                <a:latin typeface="Trebuchet MS" pitchFamily="34" charset="0"/>
              </a:rPr>
              <a:t>	</a:t>
            </a:r>
            <a:r>
              <a:rPr lang="tr-TR" sz="2800" dirty="0" smtClean="0">
                <a:latin typeface="Trebuchet MS" pitchFamily="34" charset="0"/>
                <a:sym typeface="Wingdings"/>
              </a:rPr>
              <a:t> 	</a:t>
            </a:r>
            <a:r>
              <a:rPr lang="tr-TR" sz="2800" dirty="0" smtClean="0">
                <a:latin typeface="Trebuchet MS" pitchFamily="34" charset="0"/>
              </a:rPr>
              <a:t>yüksek yorulma direnci</a:t>
            </a:r>
            <a:endParaRPr lang="tr-TR" sz="2800" dirty="0" smtClean="0">
              <a:latin typeface="Trebuchet MS" pitchFamily="34" charset="0"/>
              <a:sym typeface="Symbol"/>
            </a:endParaRPr>
          </a:p>
          <a:p>
            <a:endParaRPr lang="tr-TR" sz="2800" dirty="0" smtClean="0">
              <a:latin typeface="Trebuchet MS" pitchFamily="34" charset="0"/>
            </a:endParaRPr>
          </a:p>
          <a:p>
            <a:r>
              <a:rPr lang="tr-TR" sz="2800" dirty="0" smtClean="0">
                <a:latin typeface="Trebuchet MS" pitchFamily="34" charset="0"/>
              </a:rPr>
              <a:t>	</a:t>
            </a:r>
            <a:r>
              <a:rPr lang="tr-TR" sz="2800" b="1" u="sng" dirty="0" smtClean="0">
                <a:latin typeface="Trebuchet MS" pitchFamily="34" charset="0"/>
              </a:rPr>
              <a:t>verimli döküm işlemi</a:t>
            </a:r>
            <a:endParaRPr lang="tr-TR" sz="2800" b="1" dirty="0" smtClean="0">
              <a:solidFill>
                <a:srgbClr val="FF0000"/>
              </a:solidFill>
              <a:latin typeface="Trebuchet MS" pitchFamily="34" charset="0"/>
            </a:endParaRPr>
          </a:p>
          <a:p>
            <a:r>
              <a:rPr lang="tr-TR" sz="2800" b="1" dirty="0" smtClean="0">
                <a:solidFill>
                  <a:srgbClr val="FF0000"/>
                </a:solidFill>
                <a:latin typeface="Trebuchet MS" pitchFamily="34" charset="0"/>
              </a:rPr>
              <a:t>	</a:t>
            </a:r>
            <a:r>
              <a:rPr lang="tr-TR" sz="2800" dirty="0" smtClean="0">
                <a:solidFill>
                  <a:srgbClr val="FF0000"/>
                </a:solidFill>
                <a:latin typeface="Trebuchet MS" pitchFamily="34" charset="0"/>
                <a:sym typeface="Wingdings"/>
              </a:rPr>
              <a:t> 	</a:t>
            </a:r>
            <a:r>
              <a:rPr lang="tr-TR" sz="2800" dirty="0" smtClean="0">
                <a:latin typeface="Trebuchet MS" pitchFamily="34" charset="0"/>
              </a:rPr>
              <a:t>sıcak yırtılmaya çözüm!</a:t>
            </a:r>
          </a:p>
          <a:p>
            <a:r>
              <a:rPr lang="tr-TR" sz="2800" dirty="0" smtClean="0">
                <a:latin typeface="Trebuchet MS" pitchFamily="34" charset="0"/>
              </a:rPr>
              <a:t>	</a:t>
            </a:r>
            <a:r>
              <a:rPr lang="tr-TR" sz="2800" dirty="0" smtClean="0">
                <a:latin typeface="Trebuchet MS" pitchFamily="34" charset="0"/>
                <a:sym typeface="Wingdings"/>
              </a:rPr>
              <a:t> 	</a:t>
            </a:r>
            <a:r>
              <a:rPr lang="tr-TR" sz="2800" dirty="0" smtClean="0">
                <a:latin typeface="Trebuchet MS" pitchFamily="34" charset="0"/>
              </a:rPr>
              <a:t>düşük hurda oranları!</a:t>
            </a:r>
          </a:p>
          <a:p>
            <a:r>
              <a:rPr lang="tr-TR" sz="2800" dirty="0" smtClean="0">
                <a:latin typeface="Trebuchet MS" pitchFamily="34" charset="0"/>
                <a:sym typeface="Wingdings"/>
              </a:rPr>
              <a:t>	 	</a:t>
            </a:r>
            <a:r>
              <a:rPr lang="tr-TR" sz="2800" dirty="0" smtClean="0">
                <a:latin typeface="Trebuchet MS" pitchFamily="34" charset="0"/>
              </a:rPr>
              <a:t>istikrarlı ve güvenilir!</a:t>
            </a:r>
          </a:p>
        </p:txBody>
      </p:sp>
      <p:sp>
        <p:nvSpPr>
          <p:cNvPr id="4" name="Rectangle 5"/>
          <p:cNvSpPr>
            <a:spLocks noChangeArrowheads="1"/>
          </p:cNvSpPr>
          <p:nvPr/>
        </p:nvSpPr>
        <p:spPr bwMode="auto">
          <a:xfrm>
            <a:off x="395536" y="499319"/>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 – neden ?</a:t>
            </a:r>
            <a:endParaRPr kumimoji="1"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143970154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395536" y="1549236"/>
            <a:ext cx="8386336" cy="4832092"/>
          </a:xfrm>
          <a:prstGeom prst="rect">
            <a:avLst/>
          </a:prstGeom>
          <a:noFill/>
        </p:spPr>
        <p:txBody>
          <a:bodyPr wrap="square" rtlCol="0">
            <a:spAutoFit/>
          </a:bodyPr>
          <a:lstStyle/>
          <a:p>
            <a:r>
              <a:rPr lang="tr-TR" sz="2800" dirty="0" smtClean="0">
                <a:latin typeface="Trebuchet MS" pitchFamily="34" charset="0"/>
              </a:rPr>
              <a:t>	</a:t>
            </a:r>
            <a:r>
              <a:rPr lang="tr-TR" sz="2800" u="sng" dirty="0" smtClean="0">
                <a:latin typeface="Trebuchet MS" pitchFamily="34" charset="0"/>
              </a:rPr>
              <a:t>mekanik ve ısıl işlemlere yatkınlık</a:t>
            </a:r>
          </a:p>
          <a:p>
            <a:r>
              <a:rPr lang="tr-TR" sz="2800" dirty="0" smtClean="0">
                <a:latin typeface="Trebuchet MS" pitchFamily="34" charset="0"/>
              </a:rPr>
              <a:t>	</a:t>
            </a:r>
            <a:r>
              <a:rPr lang="tr-TR" sz="2800" dirty="0" smtClean="0">
                <a:solidFill>
                  <a:srgbClr val="FF0000"/>
                </a:solidFill>
                <a:latin typeface="Trebuchet MS" pitchFamily="34" charset="0"/>
                <a:sym typeface="Wingdings"/>
              </a:rPr>
              <a:t> </a:t>
            </a:r>
            <a:r>
              <a:rPr lang="tr-TR" sz="2800" dirty="0" smtClean="0">
                <a:latin typeface="Trebuchet MS" pitchFamily="34" charset="0"/>
                <a:sym typeface="Wingdings"/>
              </a:rPr>
              <a:t></a:t>
            </a:r>
            <a:r>
              <a:rPr lang="tr-TR" sz="2800" b="1" dirty="0" smtClean="0">
                <a:solidFill>
                  <a:srgbClr val="FF0000"/>
                </a:solidFill>
                <a:latin typeface="Trebuchet MS" pitchFamily="34" charset="0"/>
                <a:sym typeface="Wingdings"/>
              </a:rPr>
              <a:t> </a:t>
            </a:r>
            <a:r>
              <a:rPr lang="tr-TR" sz="2800" dirty="0" smtClean="0">
                <a:latin typeface="Trebuchet MS" pitchFamily="34" charset="0"/>
                <a:sym typeface="Wingdings"/>
              </a:rPr>
              <a:t>(</a:t>
            </a:r>
            <a:r>
              <a:rPr lang="tr-TR" sz="2800" dirty="0" smtClean="0">
                <a:latin typeface="Trebuchet MS" pitchFamily="34" charset="0"/>
              </a:rPr>
              <a:t>kolay şekil verilebilirlik: </a:t>
            </a:r>
          </a:p>
          <a:p>
            <a:r>
              <a:rPr lang="tr-TR" sz="2800" dirty="0" smtClean="0">
                <a:latin typeface="Trebuchet MS" pitchFamily="34" charset="0"/>
              </a:rPr>
              <a:t>	     dövme/hadde/</a:t>
            </a:r>
            <a:r>
              <a:rPr lang="tr-TR" sz="2800" dirty="0" err="1" smtClean="0">
                <a:latin typeface="Trebuchet MS" pitchFamily="34" charset="0"/>
              </a:rPr>
              <a:t>ekstrüzyon</a:t>
            </a:r>
            <a:r>
              <a:rPr lang="tr-TR" sz="2800" dirty="0" smtClean="0">
                <a:latin typeface="Trebuchet MS" pitchFamily="34" charset="0"/>
              </a:rPr>
              <a:t>)</a:t>
            </a:r>
          </a:p>
          <a:p>
            <a:r>
              <a:rPr lang="tr-TR" sz="2800" dirty="0" smtClean="0">
                <a:latin typeface="Trebuchet MS" pitchFamily="34" charset="0"/>
              </a:rPr>
              <a:t>	</a:t>
            </a:r>
            <a:r>
              <a:rPr lang="tr-TR" sz="2800" dirty="0" smtClean="0">
                <a:latin typeface="Trebuchet MS" pitchFamily="34" charset="0"/>
                <a:sym typeface="Wingdings"/>
              </a:rPr>
              <a:t>  </a:t>
            </a:r>
            <a:r>
              <a:rPr lang="tr-TR" sz="2800" dirty="0" smtClean="0">
                <a:latin typeface="Trebuchet MS" pitchFamily="34" charset="0"/>
              </a:rPr>
              <a:t>kolay homojenleştirme: kısa HT 	   	     çevrimleri</a:t>
            </a:r>
          </a:p>
          <a:p>
            <a:r>
              <a:rPr lang="tr-TR" sz="2800" dirty="0" smtClean="0">
                <a:latin typeface="Trebuchet MS" pitchFamily="34" charset="0"/>
              </a:rPr>
              <a:t>	</a:t>
            </a:r>
            <a:r>
              <a:rPr lang="tr-TR" sz="2800" dirty="0" smtClean="0">
                <a:latin typeface="Trebuchet MS" pitchFamily="34" charset="0"/>
                <a:sym typeface="Wingdings"/>
              </a:rPr>
              <a:t>  </a:t>
            </a:r>
            <a:r>
              <a:rPr lang="tr-TR" sz="2800" dirty="0" smtClean="0">
                <a:latin typeface="Trebuchet MS" pitchFamily="34" charset="0"/>
              </a:rPr>
              <a:t>kolay çözeltiye alma: kısa çözelti 	   	     işlemleri</a:t>
            </a:r>
          </a:p>
          <a:p>
            <a:r>
              <a:rPr lang="tr-TR" sz="2800" dirty="0" smtClean="0">
                <a:latin typeface="Trebuchet MS" pitchFamily="34" charset="0"/>
              </a:rPr>
              <a:t>	     kısa sürede yaşlanma sertleşmesi </a:t>
            </a:r>
          </a:p>
          <a:p>
            <a:endParaRPr lang="tr-TR" sz="2800" dirty="0" smtClean="0">
              <a:latin typeface="Trebuchet MS" pitchFamily="34" charset="0"/>
            </a:endParaRPr>
          </a:p>
          <a:p>
            <a:pPr algn="ctr"/>
            <a:r>
              <a:rPr lang="tr-TR" sz="2800" b="1" dirty="0" smtClean="0">
                <a:solidFill>
                  <a:schemeClr val="accent2">
                    <a:lumMod val="50000"/>
                  </a:schemeClr>
                </a:solidFill>
                <a:latin typeface="Trebuchet MS" pitchFamily="34" charset="0"/>
              </a:rPr>
              <a:t>   </a:t>
            </a:r>
            <a:r>
              <a:rPr lang="tr-TR" sz="2800" b="1" u="sng" dirty="0" smtClean="0">
                <a:solidFill>
                  <a:srgbClr val="FF0000"/>
                </a:solidFill>
                <a:latin typeface="Trebuchet MS" pitchFamily="34" charset="0"/>
              </a:rPr>
              <a:t>kaliteli parça / verimli-ekonomik proses   </a:t>
            </a:r>
          </a:p>
          <a:p>
            <a:r>
              <a:rPr lang="tr-TR" sz="2800" b="1" dirty="0" smtClean="0">
                <a:solidFill>
                  <a:schemeClr val="accent1">
                    <a:lumMod val="50000"/>
                  </a:schemeClr>
                </a:solidFill>
                <a:latin typeface="Trebuchet MS" pitchFamily="34" charset="0"/>
              </a:rPr>
              <a:t>		   </a:t>
            </a:r>
            <a:endParaRPr lang="tr-TR" sz="2800" b="1" dirty="0">
              <a:solidFill>
                <a:schemeClr val="accent1">
                  <a:lumMod val="50000"/>
                </a:schemeClr>
              </a:solidFill>
              <a:latin typeface="Trebuchet MS" pitchFamily="34" charset="0"/>
            </a:endParaRPr>
          </a:p>
        </p:txBody>
      </p:sp>
      <p:sp>
        <p:nvSpPr>
          <p:cNvPr id="4" name="Rectangle 5"/>
          <p:cNvSpPr>
            <a:spLocks noChangeArrowheads="1"/>
          </p:cNvSpPr>
          <p:nvPr/>
        </p:nvSpPr>
        <p:spPr bwMode="auto">
          <a:xfrm>
            <a:off x="395536" y="643335"/>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 – neden ?</a:t>
            </a:r>
            <a:endParaRPr kumimoji="1"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29652480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Metin kutusu"/>
          <p:cNvSpPr txBox="1"/>
          <p:nvPr/>
        </p:nvSpPr>
        <p:spPr>
          <a:xfrm>
            <a:off x="395536" y="4129916"/>
            <a:ext cx="3168352" cy="523220"/>
          </a:xfrm>
          <a:prstGeom prst="rect">
            <a:avLst/>
          </a:prstGeom>
          <a:noFill/>
        </p:spPr>
        <p:txBody>
          <a:bodyPr wrap="square" rtlCol="0">
            <a:spAutoFit/>
          </a:bodyPr>
          <a:lstStyle/>
          <a:p>
            <a:r>
              <a:rPr lang="tr-TR" sz="2800" b="1" dirty="0" smtClean="0">
                <a:solidFill>
                  <a:srgbClr val="FF0000"/>
                </a:solidFill>
                <a:latin typeface="Trebuchet MS" pitchFamily="34" charset="0"/>
                <a:sym typeface="Symbol"/>
              </a:rPr>
              <a:t></a:t>
            </a:r>
            <a:r>
              <a:rPr lang="tr-TR" sz="2800" b="1" i="1" dirty="0" smtClean="0">
                <a:solidFill>
                  <a:srgbClr val="FF0000"/>
                </a:solidFill>
                <a:latin typeface="Trebuchet MS" pitchFamily="34" charset="0"/>
                <a:sym typeface="Symbol"/>
              </a:rPr>
              <a:t> </a:t>
            </a:r>
            <a:r>
              <a:rPr lang="tr-TR" sz="2800" b="1" i="1" dirty="0" err="1" smtClean="0">
                <a:solidFill>
                  <a:srgbClr val="FF0000"/>
                </a:solidFill>
                <a:latin typeface="Trebuchet MS" pitchFamily="34" charset="0"/>
                <a:sym typeface="Symbol"/>
              </a:rPr>
              <a:t>dn</a:t>
            </a:r>
            <a:r>
              <a:rPr lang="tr-TR" sz="2800" b="1" i="1" dirty="0" smtClean="0">
                <a:solidFill>
                  <a:srgbClr val="FF0000"/>
                </a:solidFill>
                <a:latin typeface="Trebuchet MS" pitchFamily="34" charset="0"/>
                <a:sym typeface="Symbol"/>
              </a:rPr>
              <a:t>/</a:t>
            </a:r>
            <a:r>
              <a:rPr lang="tr-TR" sz="2800" b="1" i="1" dirty="0" err="1" smtClean="0">
                <a:solidFill>
                  <a:srgbClr val="FF0000"/>
                </a:solidFill>
                <a:latin typeface="Trebuchet MS" pitchFamily="34" charset="0"/>
                <a:sym typeface="Symbol"/>
              </a:rPr>
              <a:t>dt</a:t>
            </a:r>
            <a:r>
              <a:rPr lang="tr-TR" sz="2800" b="1" i="1" dirty="0" smtClean="0">
                <a:solidFill>
                  <a:srgbClr val="FF0000"/>
                </a:solidFill>
                <a:latin typeface="Trebuchet MS" pitchFamily="34" charset="0"/>
                <a:sym typeface="Symbol"/>
              </a:rPr>
              <a:t>    </a:t>
            </a:r>
            <a:r>
              <a:rPr lang="tr-TR" sz="2800" b="1" dirty="0" smtClean="0">
                <a:solidFill>
                  <a:srgbClr val="FF0000"/>
                </a:solidFill>
                <a:latin typeface="Trebuchet MS" pitchFamily="34" charset="0"/>
                <a:sym typeface="Symbol"/>
              </a:rPr>
              <a:t></a:t>
            </a:r>
            <a:r>
              <a:rPr lang="tr-TR" sz="2800" b="1" i="1" dirty="0" smtClean="0">
                <a:solidFill>
                  <a:srgbClr val="FF0000"/>
                </a:solidFill>
                <a:latin typeface="Trebuchet MS" pitchFamily="34" charset="0"/>
                <a:sym typeface="Symbol"/>
              </a:rPr>
              <a:t> dr/</a:t>
            </a:r>
            <a:r>
              <a:rPr lang="tr-TR" sz="2800" b="1" i="1" dirty="0" err="1" smtClean="0">
                <a:solidFill>
                  <a:srgbClr val="FF0000"/>
                </a:solidFill>
                <a:latin typeface="Trebuchet MS" pitchFamily="34" charset="0"/>
                <a:sym typeface="Symbol"/>
              </a:rPr>
              <a:t>dt</a:t>
            </a:r>
            <a:endParaRPr lang="tr-TR" sz="2800" b="1" i="1" dirty="0" smtClean="0">
              <a:solidFill>
                <a:srgbClr val="FF0000"/>
              </a:solidFill>
              <a:latin typeface="Trebuchet MS" pitchFamily="34" charset="0"/>
            </a:endParaRPr>
          </a:p>
        </p:txBody>
      </p:sp>
      <p:sp>
        <p:nvSpPr>
          <p:cNvPr id="76" name="75 Metin kutusu"/>
          <p:cNvSpPr txBox="1"/>
          <p:nvPr/>
        </p:nvSpPr>
        <p:spPr>
          <a:xfrm>
            <a:off x="6660232" y="1744600"/>
            <a:ext cx="2016223" cy="523220"/>
          </a:xfrm>
          <a:prstGeom prst="rect">
            <a:avLst/>
          </a:prstGeom>
          <a:noFill/>
        </p:spPr>
        <p:txBody>
          <a:bodyPr wrap="square" rtlCol="0">
            <a:spAutoFit/>
          </a:bodyPr>
          <a:lstStyle/>
          <a:p>
            <a:pPr algn="r"/>
            <a:r>
              <a:rPr lang="tr-TR" sz="2800" b="1" i="1" dirty="0" smtClean="0">
                <a:solidFill>
                  <a:schemeClr val="accent1">
                    <a:lumMod val="50000"/>
                  </a:schemeClr>
                </a:solidFill>
                <a:latin typeface="Trebuchet MS" pitchFamily="34" charset="0"/>
              </a:rPr>
              <a:t>ince taneli</a:t>
            </a:r>
          </a:p>
        </p:txBody>
      </p:sp>
      <p:sp>
        <p:nvSpPr>
          <p:cNvPr id="77" name="76 Metin kutusu"/>
          <p:cNvSpPr txBox="1"/>
          <p:nvPr/>
        </p:nvSpPr>
        <p:spPr>
          <a:xfrm>
            <a:off x="6660232" y="4273932"/>
            <a:ext cx="1872208" cy="523220"/>
          </a:xfrm>
          <a:prstGeom prst="rect">
            <a:avLst/>
          </a:prstGeom>
          <a:noFill/>
        </p:spPr>
        <p:txBody>
          <a:bodyPr wrap="square" rtlCol="0">
            <a:spAutoFit/>
          </a:bodyPr>
          <a:lstStyle/>
          <a:p>
            <a:pPr algn="r"/>
            <a:r>
              <a:rPr lang="tr-TR" sz="2800" b="1" i="1" dirty="0" smtClean="0">
                <a:solidFill>
                  <a:srgbClr val="FF0000"/>
                </a:solidFill>
                <a:latin typeface="Trebuchet MS" pitchFamily="34" charset="0"/>
              </a:rPr>
              <a:t>iri taneli</a:t>
            </a:r>
          </a:p>
        </p:txBody>
      </p:sp>
      <p:sp>
        <p:nvSpPr>
          <p:cNvPr id="81" name="80 Metin kutusu"/>
          <p:cNvSpPr txBox="1"/>
          <p:nvPr/>
        </p:nvSpPr>
        <p:spPr>
          <a:xfrm>
            <a:off x="323528" y="1673753"/>
            <a:ext cx="3240360" cy="523220"/>
          </a:xfrm>
          <a:prstGeom prst="rect">
            <a:avLst/>
          </a:prstGeom>
          <a:noFill/>
        </p:spPr>
        <p:txBody>
          <a:bodyPr wrap="square" rtlCol="0">
            <a:spAutoFit/>
          </a:bodyPr>
          <a:lstStyle/>
          <a:p>
            <a:pPr>
              <a:buFont typeface="Symbol"/>
              <a:buChar char="­"/>
            </a:pPr>
            <a:r>
              <a:rPr lang="tr-TR" sz="2800" b="1" i="1" dirty="0" smtClean="0">
                <a:solidFill>
                  <a:schemeClr val="accent1">
                    <a:lumMod val="50000"/>
                  </a:schemeClr>
                </a:solidFill>
                <a:latin typeface="Trebuchet MS" pitchFamily="34" charset="0"/>
                <a:sym typeface="Symbol"/>
              </a:rPr>
              <a:t> </a:t>
            </a:r>
            <a:r>
              <a:rPr lang="tr-TR" sz="2800" b="1" i="1" dirty="0" err="1" smtClean="0">
                <a:solidFill>
                  <a:schemeClr val="accent1">
                    <a:lumMod val="50000"/>
                  </a:schemeClr>
                </a:solidFill>
                <a:latin typeface="Trebuchet MS" pitchFamily="34" charset="0"/>
                <a:sym typeface="Symbol"/>
              </a:rPr>
              <a:t>dn</a:t>
            </a:r>
            <a:r>
              <a:rPr lang="tr-TR" sz="2800" b="1" i="1" dirty="0" smtClean="0">
                <a:solidFill>
                  <a:schemeClr val="accent1">
                    <a:lumMod val="50000"/>
                  </a:schemeClr>
                </a:solidFill>
                <a:latin typeface="Trebuchet MS" pitchFamily="34" charset="0"/>
                <a:sym typeface="Symbol"/>
              </a:rPr>
              <a:t>/</a:t>
            </a:r>
            <a:r>
              <a:rPr lang="tr-TR" sz="2800" b="1" i="1" dirty="0" err="1" smtClean="0">
                <a:solidFill>
                  <a:schemeClr val="accent1">
                    <a:lumMod val="50000"/>
                  </a:schemeClr>
                </a:solidFill>
                <a:latin typeface="Trebuchet MS" pitchFamily="34" charset="0"/>
                <a:sym typeface="Symbol"/>
              </a:rPr>
              <a:t>dt</a:t>
            </a:r>
            <a:r>
              <a:rPr lang="tr-TR" sz="2800" b="1" i="1" dirty="0" smtClean="0">
                <a:solidFill>
                  <a:schemeClr val="accent1">
                    <a:lumMod val="50000"/>
                  </a:schemeClr>
                </a:solidFill>
                <a:latin typeface="Trebuchet MS" pitchFamily="34" charset="0"/>
                <a:sym typeface="Symbol"/>
              </a:rPr>
              <a:t>  </a:t>
            </a:r>
            <a:r>
              <a:rPr lang="tr-TR" sz="2800" dirty="0" smtClean="0">
                <a:solidFill>
                  <a:schemeClr val="accent1">
                    <a:lumMod val="50000"/>
                  </a:schemeClr>
                </a:solidFill>
                <a:latin typeface="Trebuchet MS" pitchFamily="34" charset="0"/>
                <a:sym typeface="Symbol"/>
              </a:rPr>
              <a:t></a:t>
            </a:r>
            <a:r>
              <a:rPr lang="tr-TR" sz="2800" b="1" i="1" dirty="0" smtClean="0">
                <a:solidFill>
                  <a:schemeClr val="accent1">
                    <a:lumMod val="50000"/>
                  </a:schemeClr>
                </a:solidFill>
                <a:latin typeface="Trebuchet MS" pitchFamily="34" charset="0"/>
                <a:sym typeface="Symbol"/>
              </a:rPr>
              <a:t> dr/</a:t>
            </a:r>
            <a:r>
              <a:rPr lang="tr-TR" sz="2800" b="1" i="1" dirty="0" err="1" smtClean="0">
                <a:solidFill>
                  <a:schemeClr val="accent1">
                    <a:lumMod val="50000"/>
                  </a:schemeClr>
                </a:solidFill>
                <a:latin typeface="Trebuchet MS" pitchFamily="34" charset="0"/>
                <a:sym typeface="Symbol"/>
              </a:rPr>
              <a:t>dt</a:t>
            </a:r>
            <a:endParaRPr lang="tr-TR" sz="2800" b="1" i="1" dirty="0" smtClean="0">
              <a:solidFill>
                <a:schemeClr val="accent1">
                  <a:lumMod val="50000"/>
                </a:schemeClr>
              </a:solidFill>
              <a:latin typeface="Trebuchet MS" pitchFamily="34" charset="0"/>
            </a:endParaRPr>
          </a:p>
        </p:txBody>
      </p:sp>
      <p:grpSp>
        <p:nvGrpSpPr>
          <p:cNvPr id="2" name="231 Grup"/>
          <p:cNvGrpSpPr>
            <a:grpSpLocks noChangeAspect="1"/>
          </p:cNvGrpSpPr>
          <p:nvPr/>
        </p:nvGrpSpPr>
        <p:grpSpPr>
          <a:xfrm>
            <a:off x="828384" y="2297382"/>
            <a:ext cx="7200000" cy="1563666"/>
            <a:chOff x="1763688" y="1700808"/>
            <a:chExt cx="6185454" cy="1343334"/>
          </a:xfrm>
        </p:grpSpPr>
        <p:sp>
          <p:nvSpPr>
            <p:cNvPr id="27" name="26 Altıgen"/>
            <p:cNvSpPr/>
            <p:nvPr/>
          </p:nvSpPr>
          <p:spPr>
            <a:xfrm>
              <a:off x="6443831" y="2323910"/>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27 Altıgen"/>
            <p:cNvSpPr/>
            <p:nvPr/>
          </p:nvSpPr>
          <p:spPr>
            <a:xfrm>
              <a:off x="6727992" y="2497823"/>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28 Altıgen"/>
            <p:cNvSpPr/>
            <p:nvPr/>
          </p:nvSpPr>
          <p:spPr>
            <a:xfrm>
              <a:off x="7025617" y="2662667"/>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30 Altıgen"/>
            <p:cNvSpPr/>
            <p:nvPr/>
          </p:nvSpPr>
          <p:spPr>
            <a:xfrm>
              <a:off x="6443831" y="2012358"/>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31 Altıgen"/>
            <p:cNvSpPr/>
            <p:nvPr/>
          </p:nvSpPr>
          <p:spPr>
            <a:xfrm>
              <a:off x="6727992" y="2168134"/>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32 Altıgen"/>
            <p:cNvSpPr/>
            <p:nvPr/>
          </p:nvSpPr>
          <p:spPr>
            <a:xfrm>
              <a:off x="7012153" y="2342047"/>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33 Altıgen"/>
            <p:cNvSpPr/>
            <p:nvPr/>
          </p:nvSpPr>
          <p:spPr>
            <a:xfrm>
              <a:off x="7296316" y="2506891"/>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35 Altıgen"/>
            <p:cNvSpPr/>
            <p:nvPr/>
          </p:nvSpPr>
          <p:spPr>
            <a:xfrm>
              <a:off x="6741456" y="1871345"/>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36 Altıgen"/>
            <p:cNvSpPr/>
            <p:nvPr/>
          </p:nvSpPr>
          <p:spPr>
            <a:xfrm>
              <a:off x="7025617" y="2027121"/>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37 Altıgen"/>
            <p:cNvSpPr/>
            <p:nvPr/>
          </p:nvSpPr>
          <p:spPr>
            <a:xfrm>
              <a:off x="7309780" y="2201034"/>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38 Altıgen"/>
            <p:cNvSpPr/>
            <p:nvPr/>
          </p:nvSpPr>
          <p:spPr>
            <a:xfrm>
              <a:off x="7593941" y="2365878"/>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40 Altıgen"/>
            <p:cNvSpPr/>
            <p:nvPr/>
          </p:nvSpPr>
          <p:spPr>
            <a:xfrm>
              <a:off x="7012153" y="1700808"/>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2" name="41 Altıgen"/>
            <p:cNvSpPr/>
            <p:nvPr/>
          </p:nvSpPr>
          <p:spPr>
            <a:xfrm>
              <a:off x="7296316" y="1871345"/>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42 Altıgen"/>
            <p:cNvSpPr/>
            <p:nvPr/>
          </p:nvSpPr>
          <p:spPr>
            <a:xfrm>
              <a:off x="7580477" y="2045258"/>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7" name="46 Altıgen"/>
            <p:cNvSpPr>
              <a:spLocks noChangeAspect="1"/>
            </p:cNvSpPr>
            <p:nvPr/>
          </p:nvSpPr>
          <p:spPr>
            <a:xfrm>
              <a:off x="4036425" y="2351116"/>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8" name="47 Altıgen"/>
            <p:cNvSpPr>
              <a:spLocks noChangeAspect="1"/>
            </p:cNvSpPr>
            <p:nvPr/>
          </p:nvSpPr>
          <p:spPr>
            <a:xfrm>
              <a:off x="4320586" y="2525028"/>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48 Altıgen"/>
            <p:cNvSpPr>
              <a:spLocks noChangeAspect="1"/>
            </p:cNvSpPr>
            <p:nvPr/>
          </p:nvSpPr>
          <p:spPr>
            <a:xfrm>
              <a:off x="4618213" y="2689873"/>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0" name="49 Altıgen"/>
            <p:cNvSpPr>
              <a:spLocks noChangeAspect="1"/>
            </p:cNvSpPr>
            <p:nvPr/>
          </p:nvSpPr>
          <p:spPr>
            <a:xfrm>
              <a:off x="4036425" y="2039564"/>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1" name="50 Altıgen"/>
            <p:cNvSpPr>
              <a:spLocks noChangeAspect="1"/>
            </p:cNvSpPr>
            <p:nvPr/>
          </p:nvSpPr>
          <p:spPr>
            <a:xfrm>
              <a:off x="4320586" y="2195340"/>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2" name="51 Altıgen"/>
            <p:cNvSpPr>
              <a:spLocks noChangeAspect="1"/>
            </p:cNvSpPr>
            <p:nvPr/>
          </p:nvSpPr>
          <p:spPr>
            <a:xfrm>
              <a:off x="4604749" y="2369253"/>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3" name="52 Altıgen"/>
            <p:cNvSpPr>
              <a:spLocks noChangeAspect="1"/>
            </p:cNvSpPr>
            <p:nvPr/>
          </p:nvSpPr>
          <p:spPr>
            <a:xfrm>
              <a:off x="4888910" y="2534097"/>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4" name="53 Altıgen"/>
            <p:cNvSpPr>
              <a:spLocks noChangeAspect="1"/>
            </p:cNvSpPr>
            <p:nvPr/>
          </p:nvSpPr>
          <p:spPr>
            <a:xfrm>
              <a:off x="4334052" y="1898551"/>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5" name="54 Altıgen"/>
            <p:cNvSpPr>
              <a:spLocks noChangeAspect="1"/>
            </p:cNvSpPr>
            <p:nvPr/>
          </p:nvSpPr>
          <p:spPr>
            <a:xfrm>
              <a:off x="4618213" y="2054326"/>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6" name="55 Altıgen"/>
            <p:cNvSpPr>
              <a:spLocks noChangeAspect="1"/>
            </p:cNvSpPr>
            <p:nvPr/>
          </p:nvSpPr>
          <p:spPr>
            <a:xfrm>
              <a:off x="4902374" y="2228239"/>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7" name="56 Altıgen"/>
            <p:cNvSpPr>
              <a:spLocks noChangeAspect="1"/>
            </p:cNvSpPr>
            <p:nvPr/>
          </p:nvSpPr>
          <p:spPr>
            <a:xfrm>
              <a:off x="5200001" y="2393084"/>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8" name="57 Altıgen"/>
            <p:cNvSpPr>
              <a:spLocks noChangeAspect="1"/>
            </p:cNvSpPr>
            <p:nvPr/>
          </p:nvSpPr>
          <p:spPr>
            <a:xfrm>
              <a:off x="4604749" y="1728014"/>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9" name="58 Altıgen"/>
            <p:cNvSpPr>
              <a:spLocks noChangeAspect="1"/>
            </p:cNvSpPr>
            <p:nvPr/>
          </p:nvSpPr>
          <p:spPr>
            <a:xfrm>
              <a:off x="4888910" y="1898551"/>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0" name="59 Altıgen"/>
            <p:cNvSpPr>
              <a:spLocks noChangeAspect="1"/>
            </p:cNvSpPr>
            <p:nvPr/>
          </p:nvSpPr>
          <p:spPr>
            <a:xfrm>
              <a:off x="5173071" y="2072464"/>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2" name="61 Altıgen"/>
            <p:cNvSpPr>
              <a:spLocks noChangeAspect="1"/>
            </p:cNvSpPr>
            <p:nvPr/>
          </p:nvSpPr>
          <p:spPr>
            <a:xfrm>
              <a:off x="1816324" y="2401806"/>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3" name="62 Altıgen"/>
            <p:cNvSpPr>
              <a:spLocks noChangeAspect="1"/>
            </p:cNvSpPr>
            <p:nvPr/>
          </p:nvSpPr>
          <p:spPr>
            <a:xfrm>
              <a:off x="2100485" y="2575719"/>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4" name="63 Altıgen"/>
            <p:cNvSpPr>
              <a:spLocks noChangeAspect="1"/>
            </p:cNvSpPr>
            <p:nvPr/>
          </p:nvSpPr>
          <p:spPr>
            <a:xfrm>
              <a:off x="2398112" y="2740563"/>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5" name="64 Altıgen"/>
            <p:cNvSpPr>
              <a:spLocks noChangeAspect="1"/>
            </p:cNvSpPr>
            <p:nvPr/>
          </p:nvSpPr>
          <p:spPr>
            <a:xfrm>
              <a:off x="1816324" y="2090256"/>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6" name="65 Altıgen"/>
            <p:cNvSpPr>
              <a:spLocks noChangeAspect="1"/>
            </p:cNvSpPr>
            <p:nvPr/>
          </p:nvSpPr>
          <p:spPr>
            <a:xfrm>
              <a:off x="2100485" y="2246030"/>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7" name="66 Altıgen"/>
            <p:cNvSpPr>
              <a:spLocks noChangeAspect="1"/>
            </p:cNvSpPr>
            <p:nvPr/>
          </p:nvSpPr>
          <p:spPr>
            <a:xfrm>
              <a:off x="2384648" y="2419943"/>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8" name="67 Altıgen"/>
            <p:cNvSpPr>
              <a:spLocks noChangeAspect="1"/>
            </p:cNvSpPr>
            <p:nvPr/>
          </p:nvSpPr>
          <p:spPr>
            <a:xfrm>
              <a:off x="2668809" y="2584787"/>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9" name="68 Altıgen"/>
            <p:cNvSpPr>
              <a:spLocks noChangeAspect="1"/>
            </p:cNvSpPr>
            <p:nvPr/>
          </p:nvSpPr>
          <p:spPr>
            <a:xfrm>
              <a:off x="2113951" y="1949242"/>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0" name="69 Altıgen"/>
            <p:cNvSpPr>
              <a:spLocks noChangeAspect="1"/>
            </p:cNvSpPr>
            <p:nvPr/>
          </p:nvSpPr>
          <p:spPr>
            <a:xfrm>
              <a:off x="2398112" y="2105017"/>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1" name="70 Altıgen"/>
            <p:cNvSpPr>
              <a:spLocks noChangeAspect="1"/>
            </p:cNvSpPr>
            <p:nvPr/>
          </p:nvSpPr>
          <p:spPr>
            <a:xfrm>
              <a:off x="2682273" y="2278930"/>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2" name="71 Altıgen"/>
            <p:cNvSpPr>
              <a:spLocks noChangeAspect="1"/>
            </p:cNvSpPr>
            <p:nvPr/>
          </p:nvSpPr>
          <p:spPr>
            <a:xfrm>
              <a:off x="2979900" y="2443774"/>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3" name="72 Altıgen"/>
            <p:cNvSpPr>
              <a:spLocks noChangeAspect="1"/>
            </p:cNvSpPr>
            <p:nvPr/>
          </p:nvSpPr>
          <p:spPr>
            <a:xfrm>
              <a:off x="2384648" y="1778704"/>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4" name="73 Altıgen"/>
            <p:cNvSpPr>
              <a:spLocks noChangeAspect="1"/>
            </p:cNvSpPr>
            <p:nvPr/>
          </p:nvSpPr>
          <p:spPr>
            <a:xfrm>
              <a:off x="2668809" y="1949242"/>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5" name="74 Altıgen"/>
            <p:cNvSpPr>
              <a:spLocks noChangeAspect="1"/>
            </p:cNvSpPr>
            <p:nvPr/>
          </p:nvSpPr>
          <p:spPr>
            <a:xfrm>
              <a:off x="2952970" y="2123155"/>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82" name="81 Düz Ok Bağlayıcısı"/>
            <p:cNvCxnSpPr/>
            <p:nvPr/>
          </p:nvCxnSpPr>
          <p:spPr>
            <a:xfrm>
              <a:off x="3285555" y="2300101"/>
              <a:ext cx="441769"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3" name="82 Düz Ok Bağlayıcısı"/>
            <p:cNvCxnSpPr/>
            <p:nvPr/>
          </p:nvCxnSpPr>
          <p:spPr>
            <a:xfrm>
              <a:off x="5690961" y="2300101"/>
              <a:ext cx="441769"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0" name="79 Metin kutusu"/>
            <p:cNvSpPr txBox="1"/>
            <p:nvPr/>
          </p:nvSpPr>
          <p:spPr>
            <a:xfrm>
              <a:off x="1763688" y="2594647"/>
              <a:ext cx="392727" cy="449495"/>
            </a:xfrm>
            <a:prstGeom prst="rect">
              <a:avLst/>
            </a:prstGeom>
            <a:noFill/>
          </p:spPr>
          <p:txBody>
            <a:bodyPr wrap="square" rtlCol="0">
              <a:spAutoFit/>
            </a:bodyPr>
            <a:lstStyle/>
            <a:p>
              <a:r>
                <a:rPr lang="tr-TR" sz="2800" dirty="0" smtClean="0">
                  <a:latin typeface="Trebuchet MS" pitchFamily="34" charset="0"/>
                </a:rPr>
                <a:t>n</a:t>
              </a:r>
              <a:endParaRPr lang="tr-TR" sz="2800" dirty="0">
                <a:latin typeface="Trebuchet MS" pitchFamily="34" charset="0"/>
              </a:endParaRPr>
            </a:p>
          </p:txBody>
        </p:sp>
      </p:grpSp>
      <p:sp>
        <p:nvSpPr>
          <p:cNvPr id="94" name="Rectangle 5"/>
          <p:cNvSpPr>
            <a:spLocks noChangeArrowheads="1"/>
          </p:cNvSpPr>
          <p:nvPr/>
        </p:nvSpPr>
        <p:spPr bwMode="auto">
          <a:xfrm>
            <a:off x="395536" y="643335"/>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 – nasıl ?</a:t>
            </a:r>
            <a:endParaRPr kumimoji="1" lang="tr-TR" sz="4400" dirty="0">
              <a:solidFill>
                <a:schemeClr val="accent2">
                  <a:lumMod val="50000"/>
                </a:schemeClr>
              </a:solidFill>
              <a:latin typeface="Trebuchet MS" panose="020B0603020202020204" pitchFamily="34" charset="0"/>
            </a:endParaRPr>
          </a:p>
        </p:txBody>
      </p:sp>
      <p:grpSp>
        <p:nvGrpSpPr>
          <p:cNvPr id="3" name="230 Grup"/>
          <p:cNvGrpSpPr>
            <a:grpSpLocks noChangeAspect="1"/>
          </p:cNvGrpSpPr>
          <p:nvPr/>
        </p:nvGrpSpPr>
        <p:grpSpPr>
          <a:xfrm>
            <a:off x="971600" y="4693578"/>
            <a:ext cx="7200000" cy="1759758"/>
            <a:chOff x="2248372" y="4715567"/>
            <a:chExt cx="6427364" cy="1570913"/>
          </a:xfrm>
        </p:grpSpPr>
        <p:sp>
          <p:nvSpPr>
            <p:cNvPr id="211" name="210 Altıgen"/>
            <p:cNvSpPr>
              <a:spLocks noChangeAspect="1"/>
            </p:cNvSpPr>
            <p:nvPr/>
          </p:nvSpPr>
          <p:spPr>
            <a:xfrm>
              <a:off x="6676945" y="5262387"/>
              <a:ext cx="781357" cy="685337"/>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2" name="211 Altıgen"/>
            <p:cNvSpPr>
              <a:spLocks noChangeAspect="1"/>
            </p:cNvSpPr>
            <p:nvPr/>
          </p:nvSpPr>
          <p:spPr>
            <a:xfrm>
              <a:off x="7285662" y="5601143"/>
              <a:ext cx="781357" cy="685337"/>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3" name="212 Altıgen"/>
            <p:cNvSpPr>
              <a:spLocks noChangeAspect="1"/>
            </p:cNvSpPr>
            <p:nvPr/>
          </p:nvSpPr>
          <p:spPr>
            <a:xfrm>
              <a:off x="7285662" y="4936073"/>
              <a:ext cx="781357" cy="685337"/>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4" name="213 Altıgen"/>
            <p:cNvSpPr>
              <a:spLocks noChangeAspect="1"/>
            </p:cNvSpPr>
            <p:nvPr/>
          </p:nvSpPr>
          <p:spPr>
            <a:xfrm>
              <a:off x="7894379" y="5289593"/>
              <a:ext cx="781357" cy="685337"/>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5" name="214 Altıgen"/>
            <p:cNvSpPr>
              <a:spLocks noChangeAspect="1"/>
            </p:cNvSpPr>
            <p:nvPr/>
          </p:nvSpPr>
          <p:spPr>
            <a:xfrm>
              <a:off x="4445047" y="5418162"/>
              <a:ext cx="443953" cy="389396"/>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6" name="215 Altıgen"/>
            <p:cNvSpPr>
              <a:spLocks noChangeAspect="1"/>
            </p:cNvSpPr>
            <p:nvPr/>
          </p:nvSpPr>
          <p:spPr>
            <a:xfrm>
              <a:off x="4972157" y="5756919"/>
              <a:ext cx="443953" cy="389396"/>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7" name="216 Altıgen"/>
            <p:cNvSpPr>
              <a:spLocks noChangeAspect="1"/>
            </p:cNvSpPr>
            <p:nvPr/>
          </p:nvSpPr>
          <p:spPr>
            <a:xfrm>
              <a:off x="4972157" y="5091849"/>
              <a:ext cx="443953" cy="389396"/>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8" name="217 Altıgen"/>
            <p:cNvSpPr>
              <a:spLocks noChangeAspect="1"/>
            </p:cNvSpPr>
            <p:nvPr/>
          </p:nvSpPr>
          <p:spPr>
            <a:xfrm>
              <a:off x="5515309" y="5445369"/>
              <a:ext cx="443953" cy="389396"/>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9" name="218 Altıgen"/>
            <p:cNvSpPr>
              <a:spLocks noChangeAspect="1"/>
            </p:cNvSpPr>
            <p:nvPr/>
          </p:nvSpPr>
          <p:spPr>
            <a:xfrm>
              <a:off x="2248372" y="5531987"/>
              <a:ext cx="177582" cy="15575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0" name="219 Altıgen"/>
            <p:cNvSpPr>
              <a:spLocks noChangeAspect="1"/>
            </p:cNvSpPr>
            <p:nvPr/>
          </p:nvSpPr>
          <p:spPr>
            <a:xfrm>
              <a:off x="2830160" y="5870744"/>
              <a:ext cx="177582" cy="15575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1" name="220 Altıgen"/>
            <p:cNvSpPr>
              <a:spLocks noChangeAspect="1"/>
            </p:cNvSpPr>
            <p:nvPr/>
          </p:nvSpPr>
          <p:spPr>
            <a:xfrm>
              <a:off x="2830160" y="5205673"/>
              <a:ext cx="177582" cy="15575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2" name="221 Altıgen"/>
            <p:cNvSpPr>
              <a:spLocks noChangeAspect="1"/>
            </p:cNvSpPr>
            <p:nvPr/>
          </p:nvSpPr>
          <p:spPr>
            <a:xfrm>
              <a:off x="3438877" y="5559193"/>
              <a:ext cx="177582" cy="15575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25" name="224 Düz Ok Bağlayıcısı"/>
            <p:cNvCxnSpPr/>
            <p:nvPr/>
          </p:nvCxnSpPr>
          <p:spPr>
            <a:xfrm>
              <a:off x="3785254" y="5617814"/>
              <a:ext cx="441769"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6" name="225 Düz Ok Bağlayıcısı"/>
            <p:cNvCxnSpPr/>
            <p:nvPr/>
          </p:nvCxnSpPr>
          <p:spPr>
            <a:xfrm>
              <a:off x="6134931" y="5599206"/>
              <a:ext cx="441769"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8" name="227 Düz Bağlayıcı"/>
            <p:cNvCxnSpPr>
              <a:cxnSpLocks noChangeAspect="1"/>
            </p:cNvCxnSpPr>
            <p:nvPr/>
          </p:nvCxnSpPr>
          <p:spPr>
            <a:xfrm flipV="1">
              <a:off x="2904079" y="5239001"/>
              <a:ext cx="73628" cy="736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228 Düz Ok Bağlayıcısı"/>
            <p:cNvCxnSpPr>
              <a:cxnSpLocks noChangeAspect="1"/>
            </p:cNvCxnSpPr>
            <p:nvPr/>
          </p:nvCxnSpPr>
          <p:spPr>
            <a:xfrm rot="20820000" flipH="1">
              <a:off x="2953374" y="5033003"/>
              <a:ext cx="294513" cy="1421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0" name="229 Metin kutusu"/>
            <p:cNvSpPr txBox="1"/>
            <p:nvPr/>
          </p:nvSpPr>
          <p:spPr>
            <a:xfrm>
              <a:off x="3177554" y="4715567"/>
              <a:ext cx="381296" cy="467072"/>
            </a:xfrm>
            <a:prstGeom prst="rect">
              <a:avLst/>
            </a:prstGeom>
            <a:noFill/>
          </p:spPr>
          <p:txBody>
            <a:bodyPr wrap="square" rtlCol="0">
              <a:spAutoFit/>
            </a:bodyPr>
            <a:lstStyle/>
            <a:p>
              <a:r>
                <a:rPr lang="tr-TR" sz="2800" dirty="0" smtClean="0">
                  <a:latin typeface="Trebuchet MS" pitchFamily="34" charset="0"/>
                </a:rPr>
                <a:t>r</a:t>
              </a:r>
              <a:endParaRPr lang="tr-TR" sz="2800" dirty="0">
                <a:latin typeface="Trebuchet MS" pitchFamily="34" charset="0"/>
              </a:endParaRPr>
            </a:p>
          </p:txBody>
        </p:sp>
      </p:grpSp>
    </p:spTree>
    <p:extLst>
      <p:ext uri="{BB962C8B-B14F-4D97-AF65-F5344CB8AC3E}">
        <p14:creationId xmlns:p14="http://schemas.microsoft.com/office/powerpoint/2010/main" val="26032713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46856" y="476672"/>
            <a:ext cx="8229600" cy="666328"/>
          </a:xfrm>
        </p:spPr>
        <p:txBody>
          <a:bodyPr>
            <a:normAutofit fontScale="90000"/>
          </a:bodyPr>
          <a:lstStyle/>
          <a:p>
            <a:r>
              <a:rPr lang="tr-TR" dirty="0" smtClean="0">
                <a:latin typeface="Trebuchet MS" pitchFamily="34" charset="0"/>
              </a:rPr>
              <a:t>Dünya alüminyum üretimi</a:t>
            </a:r>
            <a:endParaRPr lang="tr-TR" dirty="0">
              <a:latin typeface="Trebuchet MS" pitchFamily="34" charset="0"/>
            </a:endParaRPr>
          </a:p>
        </p:txBody>
      </p:sp>
      <p:sp>
        <p:nvSpPr>
          <p:cNvPr id="5" name="4 Metin kutusu"/>
          <p:cNvSpPr txBox="1"/>
          <p:nvPr/>
        </p:nvSpPr>
        <p:spPr>
          <a:xfrm>
            <a:off x="395536" y="1196752"/>
            <a:ext cx="8136904" cy="1384995"/>
          </a:xfrm>
          <a:prstGeom prst="rect">
            <a:avLst/>
          </a:prstGeom>
          <a:noFill/>
        </p:spPr>
        <p:txBody>
          <a:bodyPr wrap="square" rtlCol="0">
            <a:spAutoFit/>
          </a:bodyPr>
          <a:lstStyle/>
          <a:p>
            <a:r>
              <a:rPr lang="tr-TR" sz="2800" dirty="0" smtClean="0">
                <a:latin typeface="Trebuchet MS" pitchFamily="34" charset="0"/>
              </a:rPr>
              <a:t>Alüminyum üretimi 2011’de 44 milyon ton!</a:t>
            </a:r>
          </a:p>
          <a:p>
            <a:r>
              <a:rPr lang="tr-TR" sz="2800" dirty="0" smtClean="0">
                <a:latin typeface="Trebuchet MS" pitchFamily="34" charset="0"/>
              </a:rPr>
              <a:t>Son 20 yılda yıllık üretim artışı: %3-4</a:t>
            </a:r>
          </a:p>
          <a:p>
            <a:r>
              <a:rPr lang="tr-TR" sz="2800" dirty="0" smtClean="0">
                <a:latin typeface="Trebuchet MS" pitchFamily="34" charset="0"/>
              </a:rPr>
              <a:t>Çin en büyük üretici! + Körfez ülkeleri </a:t>
            </a:r>
          </a:p>
        </p:txBody>
      </p:sp>
      <p:pic>
        <p:nvPicPr>
          <p:cNvPr id="4813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 contrast="41000"/>
                    </a14:imgEffect>
                  </a14:imgLayer>
                </a14:imgProps>
              </a:ext>
            </a:extLst>
          </a:blip>
          <a:srcRect l="11438" t="14564" r="16074" b="15925"/>
          <a:stretch>
            <a:fillRect/>
          </a:stretch>
        </p:blipFill>
        <p:spPr bwMode="auto">
          <a:xfrm>
            <a:off x="1787644" y="2636912"/>
            <a:ext cx="7176843" cy="4032448"/>
          </a:xfrm>
          <a:prstGeom prst="rect">
            <a:avLst/>
          </a:prstGeom>
          <a:noFill/>
          <a:ln w="9525">
            <a:noFill/>
            <a:miter lim="800000"/>
            <a:headEnd/>
            <a:tailEnd/>
          </a:ln>
        </p:spPr>
      </p:pic>
    </p:spTree>
    <p:extLst>
      <p:ext uri="{BB962C8B-B14F-4D97-AF65-F5344CB8AC3E}">
        <p14:creationId xmlns:p14="http://schemas.microsoft.com/office/powerpoint/2010/main" val="48467894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87 Metin kutusu"/>
          <p:cNvSpPr txBox="1"/>
          <p:nvPr/>
        </p:nvSpPr>
        <p:spPr>
          <a:xfrm>
            <a:off x="467544" y="1340768"/>
            <a:ext cx="8280920" cy="5047536"/>
          </a:xfrm>
          <a:prstGeom prst="rect">
            <a:avLst/>
          </a:prstGeom>
          <a:noFill/>
        </p:spPr>
        <p:txBody>
          <a:bodyPr wrap="square" rtlCol="0">
            <a:spAutoFit/>
          </a:bodyPr>
          <a:lstStyle/>
          <a:p>
            <a:r>
              <a:rPr lang="tr-TR" sz="2800" b="1" u="sng" dirty="0" smtClean="0">
                <a:latin typeface="Trebuchet MS" pitchFamily="34" charset="0"/>
                <a:sym typeface="Symbol"/>
              </a:rPr>
              <a:t> </a:t>
            </a:r>
            <a:r>
              <a:rPr lang="tr-TR" sz="2800" b="1" u="sng" dirty="0" err="1" smtClean="0">
                <a:latin typeface="Trebuchet MS" pitchFamily="34" charset="0"/>
                <a:sym typeface="Symbol"/>
              </a:rPr>
              <a:t>d</a:t>
            </a:r>
            <a:r>
              <a:rPr lang="tr-TR" sz="2800" b="1" u="sng" dirty="0" err="1" smtClean="0">
                <a:latin typeface="Trebuchet MS" pitchFamily="34" charset="0"/>
              </a:rPr>
              <a:t>n</a:t>
            </a:r>
            <a:r>
              <a:rPr lang="tr-TR" sz="2800" b="1" u="sng" dirty="0" smtClean="0">
                <a:latin typeface="Trebuchet MS" pitchFamily="34" charset="0"/>
              </a:rPr>
              <a:t>/</a:t>
            </a:r>
            <a:r>
              <a:rPr lang="tr-TR" sz="2800" b="1" u="sng" dirty="0" err="1" smtClean="0">
                <a:latin typeface="Trebuchet MS" pitchFamily="34" charset="0"/>
              </a:rPr>
              <a:t>dt</a:t>
            </a:r>
            <a:endParaRPr lang="tr-TR" sz="2800" b="1" u="sng" dirty="0" smtClean="0">
              <a:latin typeface="Trebuchet MS" pitchFamily="34" charset="0"/>
            </a:endParaRPr>
          </a:p>
          <a:p>
            <a:endParaRPr lang="tr-TR" sz="1200" dirty="0" smtClean="0">
              <a:latin typeface="Trebuchet MS" pitchFamily="34" charset="0"/>
            </a:endParaRPr>
          </a:p>
          <a:p>
            <a:r>
              <a:rPr lang="tr-TR" sz="2800" dirty="0" smtClean="0">
                <a:latin typeface="Trebuchet MS" pitchFamily="34" charset="0"/>
                <a:sym typeface="Symbol"/>
              </a:rPr>
              <a:t>etkin çekirdek:</a:t>
            </a:r>
            <a:endParaRPr lang="tr-TR" sz="2800" dirty="0" smtClean="0">
              <a:latin typeface="Trebuchet MS" pitchFamily="34" charset="0"/>
            </a:endParaRPr>
          </a:p>
          <a:p>
            <a:r>
              <a:rPr lang="tr-TR" sz="2800" dirty="0" smtClean="0">
                <a:latin typeface="Trebuchet MS" pitchFamily="34" charset="0"/>
              </a:rPr>
              <a:t>banyoda kararlı / çözünmez!</a:t>
            </a:r>
          </a:p>
          <a:p>
            <a:r>
              <a:rPr lang="tr-TR" sz="2800" dirty="0" smtClean="0">
                <a:latin typeface="Trebuchet MS" pitchFamily="34" charset="0"/>
                <a:sym typeface="Symbol"/>
              </a:rPr>
              <a:t>-Al ile  </a:t>
            </a:r>
            <a:r>
              <a:rPr lang="tr-TR" sz="2800" dirty="0" err="1" smtClean="0">
                <a:latin typeface="Trebuchet MS" pitchFamily="34" charset="0"/>
                <a:sym typeface="Symbol"/>
              </a:rPr>
              <a:t>kristallografik</a:t>
            </a:r>
            <a:r>
              <a:rPr lang="tr-TR" sz="2800" dirty="0" smtClean="0">
                <a:latin typeface="Trebuchet MS" pitchFamily="34" charset="0"/>
                <a:sym typeface="Symbol"/>
              </a:rPr>
              <a:t> uyum (&gt;90%)</a:t>
            </a:r>
          </a:p>
          <a:p>
            <a:r>
              <a:rPr lang="tr-TR" sz="2800" dirty="0" smtClean="0">
                <a:latin typeface="Trebuchet MS" pitchFamily="34" charset="0"/>
                <a:sym typeface="Symbol"/>
              </a:rPr>
              <a:t>-Al  ile benzer yoğunluk: </a:t>
            </a:r>
            <a:r>
              <a:rPr lang="tr-TR" sz="2800" b="1" dirty="0" smtClean="0">
                <a:latin typeface="Trebuchet MS" pitchFamily="34" charset="0"/>
                <a:sym typeface="Symbol"/>
              </a:rPr>
              <a:t></a:t>
            </a:r>
            <a:r>
              <a:rPr lang="tr-TR" sz="2800" b="1" baseline="-25000" dirty="0" smtClean="0">
                <a:latin typeface="Trebuchet MS" pitchFamily="34" charset="0"/>
                <a:sym typeface="Symbol"/>
              </a:rPr>
              <a:t>çekirdek</a:t>
            </a:r>
            <a:r>
              <a:rPr lang="tr-TR" sz="2800" b="1" dirty="0" smtClean="0">
                <a:latin typeface="Trebuchet MS" pitchFamily="34" charset="0"/>
                <a:sym typeface="Symbol"/>
              </a:rPr>
              <a:t>  </a:t>
            </a:r>
            <a:r>
              <a:rPr lang="tr-TR" sz="2800" b="1" baseline="-25000" dirty="0" smtClean="0">
                <a:latin typeface="Trebuchet MS" pitchFamily="34" charset="0"/>
                <a:sym typeface="Symbol"/>
              </a:rPr>
              <a:t>Al</a:t>
            </a:r>
          </a:p>
          <a:p>
            <a:endParaRPr lang="tr-TR" sz="2800" dirty="0" smtClean="0">
              <a:latin typeface="Trebuchet MS" pitchFamily="34" charset="0"/>
              <a:sym typeface="Symbol"/>
            </a:endParaRPr>
          </a:p>
          <a:p>
            <a:r>
              <a:rPr lang="tr-TR" sz="2800" dirty="0" smtClean="0">
                <a:latin typeface="Trebuchet MS" pitchFamily="34" charset="0"/>
                <a:sym typeface="Symbol"/>
              </a:rPr>
              <a:t>TiAl</a:t>
            </a:r>
            <a:r>
              <a:rPr lang="tr-TR" sz="2800" baseline="-25000" dirty="0" smtClean="0">
                <a:latin typeface="Trebuchet MS" pitchFamily="34" charset="0"/>
                <a:sym typeface="Symbol"/>
              </a:rPr>
              <a:t>3</a:t>
            </a:r>
            <a:r>
              <a:rPr lang="tr-TR" sz="2800" dirty="0" smtClean="0">
                <a:latin typeface="Trebuchet MS" pitchFamily="34" charset="0"/>
                <a:sym typeface="Symbol"/>
              </a:rPr>
              <a:t>: çözünür &lt; 1500ppm Ti / 97.8%</a:t>
            </a:r>
          </a:p>
          <a:p>
            <a:r>
              <a:rPr lang="tr-TR" sz="2800" b="1" dirty="0" smtClean="0">
                <a:solidFill>
                  <a:srgbClr val="FF0000"/>
                </a:solidFill>
                <a:latin typeface="Trebuchet MS" pitchFamily="34" charset="0"/>
                <a:sym typeface="Symbol"/>
              </a:rPr>
              <a:t>TiB</a:t>
            </a:r>
            <a:r>
              <a:rPr lang="tr-TR" sz="2800" b="1" baseline="-25000" dirty="0" smtClean="0">
                <a:solidFill>
                  <a:srgbClr val="FF0000"/>
                </a:solidFill>
                <a:latin typeface="Trebuchet MS" pitchFamily="34" charset="0"/>
                <a:sym typeface="Symbol"/>
              </a:rPr>
              <a:t>2</a:t>
            </a:r>
            <a:r>
              <a:rPr lang="tr-TR" sz="2800" b="1" dirty="0" smtClean="0">
                <a:solidFill>
                  <a:srgbClr val="FF0000"/>
                </a:solidFill>
                <a:latin typeface="Trebuchet MS" pitchFamily="34" charset="0"/>
                <a:sym typeface="Symbol"/>
              </a:rPr>
              <a:t>: çözünmez / 95.7%</a:t>
            </a:r>
          </a:p>
          <a:p>
            <a:r>
              <a:rPr lang="tr-TR" sz="2800" dirty="0" smtClean="0">
                <a:latin typeface="Trebuchet MS" pitchFamily="34" charset="0"/>
                <a:sym typeface="Symbol"/>
              </a:rPr>
              <a:t>AlB</a:t>
            </a:r>
            <a:r>
              <a:rPr lang="tr-TR" sz="2800" baseline="-25000" dirty="0" smtClean="0">
                <a:latin typeface="Trebuchet MS" pitchFamily="34" charset="0"/>
                <a:sym typeface="Symbol"/>
              </a:rPr>
              <a:t>2</a:t>
            </a:r>
            <a:r>
              <a:rPr lang="tr-TR" sz="2800" dirty="0" smtClean="0">
                <a:latin typeface="Trebuchet MS" pitchFamily="34" charset="0"/>
                <a:sym typeface="Symbol"/>
              </a:rPr>
              <a:t>: çözünür &lt; 220ppm B / 96.5%      (Ti,Al)B</a:t>
            </a:r>
            <a:r>
              <a:rPr lang="tr-TR" sz="2800" baseline="-25000" dirty="0" smtClean="0">
                <a:latin typeface="Trebuchet MS" pitchFamily="34" charset="0"/>
                <a:sym typeface="Symbol"/>
              </a:rPr>
              <a:t>2</a:t>
            </a:r>
            <a:r>
              <a:rPr lang="tr-TR" sz="2800" dirty="0" smtClean="0">
                <a:latin typeface="Trebuchet MS" pitchFamily="34" charset="0"/>
                <a:sym typeface="Symbol"/>
              </a:rPr>
              <a:t> </a:t>
            </a:r>
          </a:p>
          <a:p>
            <a:endParaRPr lang="tr-TR" sz="2800" dirty="0" smtClean="0">
              <a:latin typeface="Trebuchet MS" pitchFamily="34" charset="0"/>
              <a:sym typeface="Symbol"/>
            </a:endParaRPr>
          </a:p>
          <a:p>
            <a:r>
              <a:rPr lang="tr-TR" sz="2800" dirty="0" smtClean="0">
                <a:latin typeface="Trebuchet MS" pitchFamily="34" charset="0"/>
                <a:sym typeface="Symbol"/>
              </a:rPr>
              <a:t>özel durumlar için </a:t>
            </a:r>
            <a:r>
              <a:rPr lang="tr-TR" sz="2800" dirty="0" err="1" smtClean="0">
                <a:latin typeface="Trebuchet MS" pitchFamily="34" charset="0"/>
                <a:sym typeface="Symbol"/>
              </a:rPr>
              <a:t>TiC</a:t>
            </a:r>
            <a:r>
              <a:rPr lang="tr-TR" sz="2800" dirty="0" smtClean="0">
                <a:latin typeface="Trebuchet MS" pitchFamily="34" charset="0"/>
                <a:sym typeface="Symbol"/>
              </a:rPr>
              <a:t>!</a:t>
            </a:r>
          </a:p>
        </p:txBody>
      </p:sp>
      <p:sp>
        <p:nvSpPr>
          <p:cNvPr id="91" name="Rectangle 5"/>
          <p:cNvSpPr>
            <a:spLocks noChangeArrowheads="1"/>
          </p:cNvSpPr>
          <p:nvPr/>
        </p:nvSpPr>
        <p:spPr bwMode="auto">
          <a:xfrm>
            <a:off x="395536" y="548680"/>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 – nasıl ?</a:t>
            </a:r>
            <a:endParaRPr kumimoji="1"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211205813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 name="77 Tablo"/>
          <p:cNvGraphicFramePr>
            <a:graphicFrameLocks noGrp="1"/>
          </p:cNvGraphicFramePr>
          <p:nvPr/>
        </p:nvGraphicFramePr>
        <p:xfrm>
          <a:off x="395536" y="5157192"/>
          <a:ext cx="8388423" cy="1036320"/>
        </p:xfrm>
        <a:graphic>
          <a:graphicData uri="http://schemas.openxmlformats.org/drawingml/2006/table">
            <a:tbl>
              <a:tblPr firstRow="1" bandRow="1">
                <a:tableStyleId>{5940675A-B579-460E-94D1-54222C63F5DA}</a:tableStyleId>
              </a:tblPr>
              <a:tblGrid>
                <a:gridCol w="1367143"/>
                <a:gridCol w="870001"/>
                <a:gridCol w="870001"/>
                <a:gridCol w="870001"/>
                <a:gridCol w="870001"/>
                <a:gridCol w="870001"/>
                <a:gridCol w="825495"/>
                <a:gridCol w="922890"/>
                <a:gridCol w="922890"/>
              </a:tblGrid>
              <a:tr h="324036">
                <a:tc>
                  <a:txBody>
                    <a:bodyPr/>
                    <a:lstStyle/>
                    <a:p>
                      <a:r>
                        <a:rPr lang="tr-TR" sz="2800" b="1" i="1" dirty="0" smtClean="0">
                          <a:latin typeface="Trebuchet MS" pitchFamily="34" charset="0"/>
                        </a:rPr>
                        <a:t>elem.</a:t>
                      </a:r>
                      <a:endParaRPr lang="tr-TR" sz="2800" b="1" i="1" dirty="0">
                        <a:latin typeface="Trebuchet MS" pitchFamily="34" charset="0"/>
                      </a:endParaRPr>
                    </a:p>
                  </a:txBody>
                  <a:tcPr/>
                </a:tc>
                <a:tc>
                  <a:txBody>
                    <a:bodyPr/>
                    <a:lstStyle/>
                    <a:p>
                      <a:r>
                        <a:rPr lang="tr-TR" sz="2800" b="1" i="1" dirty="0" err="1" smtClean="0">
                          <a:solidFill>
                            <a:schemeClr val="tx1"/>
                          </a:solidFill>
                          <a:latin typeface="Trebuchet MS" pitchFamily="34" charset="0"/>
                        </a:rPr>
                        <a:t>Mn</a:t>
                      </a:r>
                      <a:endParaRPr lang="tr-TR" sz="2800" b="1" i="1" dirty="0">
                        <a:solidFill>
                          <a:schemeClr val="tx1"/>
                        </a:solidFill>
                        <a:latin typeface="Trebuchet MS" pitchFamily="34" charset="0"/>
                      </a:endParaRPr>
                    </a:p>
                  </a:txBody>
                  <a:tcPr>
                    <a:noFill/>
                  </a:tcPr>
                </a:tc>
                <a:tc>
                  <a:txBody>
                    <a:bodyPr/>
                    <a:lstStyle/>
                    <a:p>
                      <a:r>
                        <a:rPr lang="tr-TR" sz="2800" b="1" i="1" dirty="0" err="1" smtClean="0">
                          <a:solidFill>
                            <a:schemeClr val="tx1"/>
                          </a:solidFill>
                          <a:latin typeface="Trebuchet MS" pitchFamily="34" charset="0"/>
                        </a:rPr>
                        <a:t>Cu</a:t>
                      </a:r>
                      <a:endParaRPr lang="tr-TR" sz="2800" b="1" i="1" dirty="0">
                        <a:solidFill>
                          <a:schemeClr val="tx1"/>
                        </a:solidFill>
                        <a:latin typeface="Trebuchet MS" pitchFamily="34" charset="0"/>
                      </a:endParaRPr>
                    </a:p>
                  </a:txBody>
                  <a:tcPr>
                    <a:noFill/>
                  </a:tcPr>
                </a:tc>
                <a:tc>
                  <a:txBody>
                    <a:bodyPr/>
                    <a:lstStyle/>
                    <a:p>
                      <a:r>
                        <a:rPr lang="tr-TR" sz="2800" b="1" i="1" dirty="0" err="1" smtClean="0">
                          <a:latin typeface="Trebuchet MS" pitchFamily="34" charset="0"/>
                        </a:rPr>
                        <a:t>Fe</a:t>
                      </a:r>
                      <a:endParaRPr lang="tr-TR" sz="2800" b="1" i="1" dirty="0">
                        <a:latin typeface="Trebuchet MS" pitchFamily="34" charset="0"/>
                      </a:endParaRPr>
                    </a:p>
                  </a:txBody>
                  <a:tcPr/>
                </a:tc>
                <a:tc>
                  <a:txBody>
                    <a:bodyPr/>
                    <a:lstStyle/>
                    <a:p>
                      <a:r>
                        <a:rPr lang="tr-TR" sz="2800" b="1" i="1" dirty="0" smtClean="0">
                          <a:latin typeface="Trebuchet MS" pitchFamily="34" charset="0"/>
                        </a:rPr>
                        <a:t>Mg</a:t>
                      </a:r>
                      <a:endParaRPr lang="tr-TR" sz="2800" b="1" i="1" dirty="0">
                        <a:latin typeface="Trebuchet MS" pitchFamily="34" charset="0"/>
                      </a:endParaRPr>
                    </a:p>
                  </a:txBody>
                  <a:tcPr/>
                </a:tc>
                <a:tc>
                  <a:txBody>
                    <a:bodyPr/>
                    <a:lstStyle/>
                    <a:p>
                      <a:r>
                        <a:rPr lang="tr-TR" sz="2800" b="1" i="1" dirty="0" err="1" smtClean="0">
                          <a:latin typeface="Trebuchet MS" pitchFamily="34" charset="0"/>
                        </a:rPr>
                        <a:t>Ni</a:t>
                      </a:r>
                      <a:endParaRPr lang="tr-TR" sz="2800" b="1" i="1" dirty="0">
                        <a:latin typeface="Trebuchet MS" pitchFamily="34" charset="0"/>
                      </a:endParaRPr>
                    </a:p>
                  </a:txBody>
                  <a:tcPr/>
                </a:tc>
                <a:tc>
                  <a:txBody>
                    <a:bodyPr/>
                    <a:lstStyle/>
                    <a:p>
                      <a:r>
                        <a:rPr lang="tr-TR" sz="2800" b="1" i="1" dirty="0" err="1" smtClean="0">
                          <a:latin typeface="Trebuchet MS" pitchFamily="34" charset="0"/>
                        </a:rPr>
                        <a:t>Cr</a:t>
                      </a:r>
                      <a:endParaRPr lang="tr-TR" sz="2800" b="1" i="1" dirty="0">
                        <a:latin typeface="Trebuchet MS" pitchFamily="34" charset="0"/>
                      </a:endParaRPr>
                    </a:p>
                  </a:txBody>
                  <a:tcPr/>
                </a:tc>
                <a:tc>
                  <a:txBody>
                    <a:bodyPr/>
                    <a:lstStyle/>
                    <a:p>
                      <a:r>
                        <a:rPr lang="tr-TR" sz="2800" b="1" i="1" dirty="0" smtClean="0">
                          <a:latin typeface="Trebuchet MS" pitchFamily="34" charset="0"/>
                        </a:rPr>
                        <a:t>Si</a:t>
                      </a:r>
                      <a:endParaRPr lang="tr-TR" sz="2800" b="1" i="1" dirty="0">
                        <a:latin typeface="Trebuchet MS" pitchFamily="34" charset="0"/>
                      </a:endParaRPr>
                    </a:p>
                  </a:txBody>
                  <a:tcPr/>
                </a:tc>
                <a:tc>
                  <a:txBody>
                    <a:bodyPr/>
                    <a:lstStyle/>
                    <a:p>
                      <a:r>
                        <a:rPr lang="tr-TR" sz="2800" b="1" i="1" dirty="0" smtClean="0">
                          <a:solidFill>
                            <a:schemeClr val="bg1"/>
                          </a:solidFill>
                          <a:latin typeface="Trebuchet MS" pitchFamily="34" charset="0"/>
                        </a:rPr>
                        <a:t>Ti</a:t>
                      </a:r>
                      <a:endParaRPr lang="tr-TR" sz="2800" b="1" i="1" dirty="0">
                        <a:solidFill>
                          <a:schemeClr val="bg1"/>
                        </a:solidFill>
                        <a:latin typeface="Trebuchet MS" pitchFamily="34" charset="0"/>
                      </a:endParaRPr>
                    </a:p>
                  </a:txBody>
                  <a:tcPr>
                    <a:solidFill>
                      <a:srgbClr val="FF0000"/>
                    </a:solidFill>
                  </a:tcPr>
                </a:tc>
              </a:tr>
              <a:tr h="324036">
                <a:tc>
                  <a:txBody>
                    <a:bodyPr/>
                    <a:lstStyle/>
                    <a:p>
                      <a:r>
                        <a:rPr lang="tr-TR" sz="2800" b="1" i="1" dirty="0" smtClean="0">
                          <a:latin typeface="Trebuchet MS" pitchFamily="34" charset="0"/>
                        </a:rPr>
                        <a:t>GRF</a:t>
                      </a:r>
                      <a:endParaRPr lang="tr-TR" sz="2800" b="1" i="1" dirty="0">
                        <a:latin typeface="Trebuchet MS" pitchFamily="34" charset="0"/>
                      </a:endParaRPr>
                    </a:p>
                  </a:txBody>
                  <a:tcPr/>
                </a:tc>
                <a:tc>
                  <a:txBody>
                    <a:bodyPr/>
                    <a:lstStyle/>
                    <a:p>
                      <a:r>
                        <a:rPr lang="tr-TR" sz="2800" b="0" dirty="0" smtClean="0">
                          <a:solidFill>
                            <a:schemeClr val="tx1"/>
                          </a:solidFill>
                          <a:latin typeface="Trebuchet MS" pitchFamily="34" charset="0"/>
                        </a:rPr>
                        <a:t>0.1</a:t>
                      </a:r>
                      <a:endParaRPr lang="tr-TR" sz="2800" b="0" dirty="0">
                        <a:solidFill>
                          <a:schemeClr val="tx1"/>
                        </a:solidFill>
                        <a:latin typeface="Trebuchet MS" pitchFamily="34" charset="0"/>
                      </a:endParaRPr>
                    </a:p>
                  </a:txBody>
                  <a:tcPr>
                    <a:noFill/>
                  </a:tcPr>
                </a:tc>
                <a:tc>
                  <a:txBody>
                    <a:bodyPr/>
                    <a:lstStyle/>
                    <a:p>
                      <a:r>
                        <a:rPr lang="tr-TR" sz="2800" b="0" dirty="0" smtClean="0">
                          <a:solidFill>
                            <a:schemeClr val="tx1"/>
                          </a:solidFill>
                          <a:latin typeface="Trebuchet MS" pitchFamily="34" charset="0"/>
                        </a:rPr>
                        <a:t>2.8</a:t>
                      </a:r>
                      <a:endParaRPr lang="tr-TR" sz="2800" b="0" dirty="0">
                        <a:solidFill>
                          <a:schemeClr val="tx1"/>
                        </a:solidFill>
                        <a:latin typeface="Trebuchet MS" pitchFamily="34" charset="0"/>
                      </a:endParaRPr>
                    </a:p>
                  </a:txBody>
                  <a:tcPr>
                    <a:noFill/>
                  </a:tcPr>
                </a:tc>
                <a:tc>
                  <a:txBody>
                    <a:bodyPr/>
                    <a:lstStyle/>
                    <a:p>
                      <a:r>
                        <a:rPr lang="tr-TR" sz="2800" dirty="0" smtClean="0">
                          <a:latin typeface="Trebuchet MS" pitchFamily="34" charset="0"/>
                        </a:rPr>
                        <a:t>2.9</a:t>
                      </a:r>
                      <a:endParaRPr lang="tr-TR" sz="2800" dirty="0">
                        <a:latin typeface="Trebuchet MS" pitchFamily="34" charset="0"/>
                      </a:endParaRPr>
                    </a:p>
                  </a:txBody>
                  <a:tcPr/>
                </a:tc>
                <a:tc>
                  <a:txBody>
                    <a:bodyPr/>
                    <a:lstStyle/>
                    <a:p>
                      <a:r>
                        <a:rPr lang="tr-TR" sz="2800" dirty="0" smtClean="0">
                          <a:latin typeface="Trebuchet MS" pitchFamily="34" charset="0"/>
                        </a:rPr>
                        <a:t>3.0</a:t>
                      </a:r>
                      <a:endParaRPr lang="tr-TR" sz="2800" dirty="0">
                        <a:latin typeface="Trebuchet MS" pitchFamily="34" charset="0"/>
                      </a:endParaRPr>
                    </a:p>
                  </a:txBody>
                  <a:tcPr/>
                </a:tc>
                <a:tc>
                  <a:txBody>
                    <a:bodyPr/>
                    <a:lstStyle/>
                    <a:p>
                      <a:r>
                        <a:rPr lang="tr-TR" sz="2800" dirty="0" smtClean="0">
                          <a:latin typeface="Trebuchet MS" pitchFamily="34" charset="0"/>
                        </a:rPr>
                        <a:t>3.3</a:t>
                      </a:r>
                      <a:endParaRPr lang="tr-TR" sz="2800" dirty="0">
                        <a:latin typeface="Trebuchet MS" pitchFamily="34" charset="0"/>
                      </a:endParaRPr>
                    </a:p>
                  </a:txBody>
                  <a:tcPr/>
                </a:tc>
                <a:tc>
                  <a:txBody>
                    <a:bodyPr/>
                    <a:lstStyle/>
                    <a:p>
                      <a:r>
                        <a:rPr lang="tr-TR" sz="2800" dirty="0" smtClean="0">
                          <a:latin typeface="Trebuchet MS" pitchFamily="34" charset="0"/>
                        </a:rPr>
                        <a:t>3.5</a:t>
                      </a:r>
                      <a:endParaRPr lang="tr-TR" sz="2800" dirty="0">
                        <a:latin typeface="Trebuchet MS" pitchFamily="34" charset="0"/>
                      </a:endParaRPr>
                    </a:p>
                  </a:txBody>
                  <a:tcPr/>
                </a:tc>
                <a:tc>
                  <a:txBody>
                    <a:bodyPr/>
                    <a:lstStyle/>
                    <a:p>
                      <a:r>
                        <a:rPr lang="tr-TR" sz="2800" dirty="0" smtClean="0">
                          <a:latin typeface="Trebuchet MS" pitchFamily="34" charset="0"/>
                        </a:rPr>
                        <a:t>5.9</a:t>
                      </a:r>
                      <a:endParaRPr lang="tr-TR" sz="2800" dirty="0">
                        <a:latin typeface="Trebuchet MS" pitchFamily="34" charset="0"/>
                      </a:endParaRPr>
                    </a:p>
                  </a:txBody>
                  <a:tcPr/>
                </a:tc>
                <a:tc>
                  <a:txBody>
                    <a:bodyPr/>
                    <a:lstStyle/>
                    <a:p>
                      <a:r>
                        <a:rPr lang="tr-TR" sz="2800" dirty="0" smtClean="0">
                          <a:solidFill>
                            <a:schemeClr val="bg1"/>
                          </a:solidFill>
                          <a:latin typeface="Trebuchet MS" pitchFamily="34" charset="0"/>
                        </a:rPr>
                        <a:t>246</a:t>
                      </a:r>
                      <a:endParaRPr lang="tr-TR" sz="2800" dirty="0">
                        <a:solidFill>
                          <a:schemeClr val="bg1"/>
                        </a:solidFill>
                        <a:latin typeface="Trebuchet MS" pitchFamily="34" charset="0"/>
                      </a:endParaRPr>
                    </a:p>
                  </a:txBody>
                  <a:tcPr>
                    <a:solidFill>
                      <a:srgbClr val="FF0000"/>
                    </a:solidFill>
                  </a:tcPr>
                </a:tc>
              </a:tr>
            </a:tbl>
          </a:graphicData>
        </a:graphic>
      </p:graphicFrame>
      <p:sp>
        <p:nvSpPr>
          <p:cNvPr id="79" name="78 Metin kutusu"/>
          <p:cNvSpPr txBox="1"/>
          <p:nvPr/>
        </p:nvSpPr>
        <p:spPr>
          <a:xfrm>
            <a:off x="467544" y="1330890"/>
            <a:ext cx="8208912" cy="3970318"/>
          </a:xfrm>
          <a:prstGeom prst="rect">
            <a:avLst/>
          </a:prstGeom>
          <a:noFill/>
        </p:spPr>
        <p:txBody>
          <a:bodyPr wrap="square" rtlCol="0">
            <a:spAutoFit/>
          </a:bodyPr>
          <a:lstStyle/>
          <a:p>
            <a:r>
              <a:rPr lang="tr-TR" sz="2800" b="1" u="sng" dirty="0" smtClean="0">
                <a:latin typeface="Trebuchet MS" pitchFamily="34" charset="0"/>
                <a:sym typeface="Symbol"/>
              </a:rPr>
              <a:t> dr</a:t>
            </a:r>
            <a:r>
              <a:rPr lang="tr-TR" sz="2800" b="1" u="sng" dirty="0" smtClean="0">
                <a:latin typeface="Trebuchet MS" pitchFamily="34" charset="0"/>
              </a:rPr>
              <a:t>/</a:t>
            </a:r>
            <a:r>
              <a:rPr lang="tr-TR" sz="2800" b="1" u="sng" dirty="0" err="1" smtClean="0">
                <a:latin typeface="Trebuchet MS" pitchFamily="34" charset="0"/>
              </a:rPr>
              <a:t>dt</a:t>
            </a:r>
            <a:endParaRPr lang="tr-TR" sz="2800" b="1" u="sng" dirty="0" smtClean="0">
              <a:latin typeface="Trebuchet MS" pitchFamily="34" charset="0"/>
            </a:endParaRPr>
          </a:p>
          <a:p>
            <a:endParaRPr lang="tr-TR" sz="2800" dirty="0" smtClean="0">
              <a:latin typeface="Trebuchet MS" pitchFamily="34" charset="0"/>
            </a:endParaRPr>
          </a:p>
          <a:p>
            <a:r>
              <a:rPr lang="tr-TR" sz="2800" dirty="0" smtClean="0">
                <a:latin typeface="Trebuchet MS" pitchFamily="34" charset="0"/>
              </a:rPr>
              <a:t>katılaşma ısısı ve ısı transferi dengesi kritik! </a:t>
            </a:r>
          </a:p>
          <a:p>
            <a:r>
              <a:rPr lang="tr-TR" sz="2800" dirty="0" smtClean="0">
                <a:latin typeface="Trebuchet MS" pitchFamily="34" charset="0"/>
              </a:rPr>
              <a:t>Açığa çıkan katılaşma ısısı = f(alaşım elementi paylaşımı).</a:t>
            </a:r>
          </a:p>
          <a:p>
            <a:endParaRPr lang="tr-TR" sz="2800" b="1" dirty="0" smtClean="0">
              <a:latin typeface="Trebuchet MS" pitchFamily="34" charset="0"/>
            </a:endParaRPr>
          </a:p>
          <a:p>
            <a:r>
              <a:rPr lang="tr-TR" sz="2800" b="1" dirty="0" smtClean="0">
                <a:latin typeface="Trebuchet MS" pitchFamily="34" charset="0"/>
              </a:rPr>
              <a:t>Katı-sıvı </a:t>
            </a:r>
            <a:r>
              <a:rPr lang="tr-TR" sz="2800" b="1" dirty="0" err="1" smtClean="0">
                <a:latin typeface="Trebuchet MS" pitchFamily="34" charset="0"/>
              </a:rPr>
              <a:t>arayüzeyinde</a:t>
            </a:r>
            <a:r>
              <a:rPr lang="tr-TR" sz="2800" b="1" dirty="0" smtClean="0">
                <a:latin typeface="Trebuchet MS" pitchFamily="34" charset="0"/>
              </a:rPr>
              <a:t> alaşım elementi paylaşımı büyümeyi yavaşlatır!: GRF</a:t>
            </a:r>
          </a:p>
          <a:p>
            <a:endParaRPr lang="tr-TR" sz="2800" dirty="0" smtClean="0">
              <a:latin typeface="Trebuchet MS" pitchFamily="34" charset="0"/>
            </a:endParaRPr>
          </a:p>
        </p:txBody>
      </p:sp>
      <p:sp>
        <p:nvSpPr>
          <p:cNvPr id="91" name="Rectangle 5"/>
          <p:cNvSpPr>
            <a:spLocks noChangeArrowheads="1"/>
          </p:cNvSpPr>
          <p:nvPr/>
        </p:nvSpPr>
        <p:spPr bwMode="auto">
          <a:xfrm>
            <a:off x="395536" y="548680"/>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 – nasıl ?</a:t>
            </a:r>
            <a:endParaRPr kumimoji="1"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56837118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31" name="Rectangle 23"/>
          <p:cNvSpPr>
            <a:spLocks noChangeArrowheads="1"/>
          </p:cNvSpPr>
          <p:nvPr/>
        </p:nvSpPr>
        <p:spPr bwMode="auto">
          <a:xfrm>
            <a:off x="682774" y="395953"/>
            <a:ext cx="6913562"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ticari tane küçültücüler</a:t>
            </a:r>
            <a:endParaRPr kumimoji="1" lang="tr-TR" sz="4400" dirty="0">
              <a:solidFill>
                <a:schemeClr val="accent2">
                  <a:lumMod val="50000"/>
                </a:schemeClr>
              </a:solidFill>
              <a:latin typeface="Trebuchet MS" panose="020B0603020202020204" pitchFamily="34" charset="0"/>
            </a:endParaRPr>
          </a:p>
        </p:txBody>
      </p:sp>
      <p:sp>
        <p:nvSpPr>
          <p:cNvPr id="33" name="32 Metin kutusu"/>
          <p:cNvSpPr txBox="1"/>
          <p:nvPr/>
        </p:nvSpPr>
        <p:spPr>
          <a:xfrm>
            <a:off x="710864" y="1249596"/>
            <a:ext cx="7488832" cy="523220"/>
          </a:xfrm>
          <a:prstGeom prst="rect">
            <a:avLst/>
          </a:prstGeom>
          <a:noFill/>
        </p:spPr>
        <p:txBody>
          <a:bodyPr wrap="square" rtlCol="0">
            <a:spAutoFit/>
          </a:bodyPr>
          <a:lstStyle/>
          <a:p>
            <a:r>
              <a:rPr lang="tr-TR" sz="2800" dirty="0" smtClean="0">
                <a:latin typeface="Trebuchet MS" pitchFamily="34" charset="0"/>
              </a:rPr>
              <a:t>hızlı çekirdeklenme    	    yavaş büyüme</a:t>
            </a:r>
          </a:p>
        </p:txBody>
      </p:sp>
      <p:sp>
        <p:nvSpPr>
          <p:cNvPr id="34" name="33 Metin kutusu"/>
          <p:cNvSpPr txBox="1"/>
          <p:nvPr/>
        </p:nvSpPr>
        <p:spPr>
          <a:xfrm>
            <a:off x="539552" y="1969676"/>
            <a:ext cx="7300104" cy="523220"/>
          </a:xfrm>
          <a:prstGeom prst="rect">
            <a:avLst/>
          </a:prstGeom>
          <a:noFill/>
        </p:spPr>
        <p:txBody>
          <a:bodyPr wrap="square" rtlCol="0">
            <a:spAutoFit/>
          </a:bodyPr>
          <a:lstStyle/>
          <a:p>
            <a:r>
              <a:rPr lang="tr-TR" sz="2800" dirty="0" smtClean="0">
                <a:latin typeface="Trebuchet MS" pitchFamily="34" charset="0"/>
              </a:rPr>
              <a:t>       etkin çekirdek	 büyüme yavaşlatıcı </a:t>
            </a:r>
          </a:p>
        </p:txBody>
      </p:sp>
      <p:sp>
        <p:nvSpPr>
          <p:cNvPr id="35" name="34 Metin kutusu"/>
          <p:cNvSpPr txBox="1"/>
          <p:nvPr/>
        </p:nvSpPr>
        <p:spPr>
          <a:xfrm>
            <a:off x="683568" y="2362948"/>
            <a:ext cx="7920880" cy="3139321"/>
          </a:xfrm>
          <a:prstGeom prst="rect">
            <a:avLst/>
          </a:prstGeom>
          <a:noFill/>
        </p:spPr>
        <p:txBody>
          <a:bodyPr wrap="square" rtlCol="0">
            <a:spAutoFit/>
          </a:bodyPr>
          <a:lstStyle/>
          <a:p>
            <a:r>
              <a:rPr lang="tr-TR" sz="2800" dirty="0" smtClean="0">
                <a:latin typeface="Trebuchet MS" pitchFamily="34" charset="0"/>
              </a:rPr>
              <a:t>             TiB</a:t>
            </a:r>
            <a:r>
              <a:rPr lang="tr-TR" sz="2800" baseline="-25000" dirty="0" smtClean="0">
                <a:latin typeface="Trebuchet MS" pitchFamily="34" charset="0"/>
              </a:rPr>
              <a:t>2</a:t>
            </a:r>
            <a:r>
              <a:rPr lang="tr-TR" sz="2800" dirty="0" smtClean="0">
                <a:latin typeface="Trebuchet MS" pitchFamily="34" charset="0"/>
              </a:rPr>
              <a:t>		        ekstra Ti					  </a:t>
            </a:r>
          </a:p>
          <a:p>
            <a:r>
              <a:rPr lang="tr-TR" sz="2000" dirty="0" smtClean="0">
                <a:latin typeface="Trebuchet MS" pitchFamily="34" charset="0"/>
              </a:rPr>
              <a:t>                     </a:t>
            </a:r>
            <a:r>
              <a:rPr lang="tr-TR" sz="2800" dirty="0" smtClean="0">
                <a:latin typeface="Trebuchet MS" pitchFamily="34" charset="0"/>
              </a:rPr>
              <a:t>Al-%1-10Ti-%0.2-3B 	</a:t>
            </a:r>
            <a:r>
              <a:rPr lang="tr-TR" sz="2000" dirty="0" smtClean="0">
                <a:latin typeface="Trebuchet MS" pitchFamily="34" charset="0"/>
              </a:rPr>
              <a:t>	           </a:t>
            </a:r>
          </a:p>
          <a:p>
            <a:pPr>
              <a:spcBef>
                <a:spcPts val="1200"/>
              </a:spcBef>
            </a:pPr>
            <a:r>
              <a:rPr lang="tr-TR" sz="2800" b="1" u="sng" dirty="0" smtClean="0">
                <a:latin typeface="Trebuchet MS" pitchFamily="34" charset="0"/>
              </a:rPr>
              <a:t>Al-5Ti-1B </a:t>
            </a:r>
            <a:r>
              <a:rPr lang="tr-TR" sz="2800" b="1" u="sng" dirty="0" err="1" smtClean="0">
                <a:latin typeface="Trebuchet MS" pitchFamily="34" charset="0"/>
              </a:rPr>
              <a:t>filmaşin</a:t>
            </a:r>
            <a:r>
              <a:rPr lang="tr-TR" sz="2800" b="1" u="sng" dirty="0" smtClean="0">
                <a:latin typeface="Trebuchet MS" pitchFamily="34" charset="0"/>
              </a:rPr>
              <a:t> </a:t>
            </a:r>
            <a:r>
              <a:rPr lang="tr-TR" sz="2800" dirty="0" smtClean="0">
                <a:latin typeface="Trebuchet MS" pitchFamily="34" charset="0"/>
              </a:rPr>
              <a:t>: </a:t>
            </a:r>
          </a:p>
          <a:p>
            <a:pPr>
              <a:spcBef>
                <a:spcPts val="1200"/>
              </a:spcBef>
            </a:pPr>
            <a:r>
              <a:rPr lang="tr-TR" sz="2800" dirty="0" smtClean="0">
                <a:latin typeface="Trebuchet MS" pitchFamily="34" charset="0"/>
              </a:rPr>
              <a:t>2.2Ti (TiB</a:t>
            </a:r>
            <a:r>
              <a:rPr lang="tr-TR" sz="2800" baseline="-25000" dirty="0" smtClean="0">
                <a:latin typeface="Trebuchet MS" pitchFamily="34" charset="0"/>
              </a:rPr>
              <a:t>2</a:t>
            </a:r>
            <a:r>
              <a:rPr lang="tr-TR" sz="2800" dirty="0" smtClean="0">
                <a:latin typeface="Trebuchet MS" pitchFamily="34" charset="0"/>
              </a:rPr>
              <a:t> çözünmez ) </a:t>
            </a:r>
          </a:p>
          <a:p>
            <a:pPr>
              <a:spcBef>
                <a:spcPts val="1200"/>
              </a:spcBef>
            </a:pPr>
            <a:r>
              <a:rPr lang="tr-TR" sz="2800" dirty="0" smtClean="0">
                <a:latin typeface="Trebuchet MS" pitchFamily="34" charset="0"/>
              </a:rPr>
              <a:t>2.8Ti  (TiAl</a:t>
            </a:r>
            <a:r>
              <a:rPr lang="tr-TR" sz="2800" baseline="-25000" dirty="0" smtClean="0">
                <a:latin typeface="Trebuchet MS" pitchFamily="34" charset="0"/>
              </a:rPr>
              <a:t>3</a:t>
            </a:r>
            <a:r>
              <a:rPr lang="tr-TR" sz="2800" dirty="0" smtClean="0">
                <a:latin typeface="Trebuchet MS" pitchFamily="34" charset="0"/>
              </a:rPr>
              <a:t> çözünür)  </a:t>
            </a:r>
            <a:r>
              <a:rPr lang="tr-TR" sz="2800" dirty="0" smtClean="0">
                <a:solidFill>
                  <a:schemeClr val="tx1">
                    <a:lumMod val="65000"/>
                    <a:lumOff val="35000"/>
                  </a:schemeClr>
                </a:solidFill>
                <a:latin typeface="Trebuchet MS" pitchFamily="34" charset="0"/>
              </a:rPr>
              <a:t> </a:t>
            </a:r>
          </a:p>
        </p:txBody>
      </p:sp>
      <p:pic>
        <p:nvPicPr>
          <p:cNvPr id="1026" name="Picture 2" descr="50x-2-d"/>
          <p:cNvPicPr>
            <a:picLocks noChangeAspect="1" noChangeArrowheads="1"/>
          </p:cNvPicPr>
          <p:nvPr/>
        </p:nvPicPr>
        <p:blipFill>
          <a:blip r:embed="rId2" cstate="print">
            <a:lum/>
          </a:blip>
          <a:srcRect l="12695" t="2479"/>
          <a:stretch>
            <a:fillRect/>
          </a:stretch>
        </p:blipFill>
        <p:spPr bwMode="auto">
          <a:xfrm>
            <a:off x="4932040" y="3855509"/>
            <a:ext cx="3960440" cy="2741843"/>
          </a:xfrm>
          <a:prstGeom prst="rect">
            <a:avLst/>
          </a:prstGeom>
          <a:noFill/>
          <a:ln w="12700">
            <a:solidFill>
              <a:schemeClr val="bg1">
                <a:lumMod val="50000"/>
              </a:schemeClr>
            </a:solidFill>
            <a:miter lim="800000"/>
            <a:headEnd/>
            <a:tailEnd/>
          </a:ln>
        </p:spPr>
      </p:pic>
      <p:sp>
        <p:nvSpPr>
          <p:cNvPr id="37" name="36 Aşağı Ok"/>
          <p:cNvSpPr/>
          <p:nvPr/>
        </p:nvSpPr>
        <p:spPr>
          <a:xfrm>
            <a:off x="2223032" y="1772816"/>
            <a:ext cx="216024" cy="2520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a:latin typeface="Trebuchet MS" pitchFamily="34" charset="0"/>
            </a:endParaRPr>
          </a:p>
        </p:txBody>
      </p:sp>
      <p:sp>
        <p:nvSpPr>
          <p:cNvPr id="40" name="39 Aşağı Ok"/>
          <p:cNvSpPr/>
          <p:nvPr/>
        </p:nvSpPr>
        <p:spPr>
          <a:xfrm>
            <a:off x="5679416" y="1772816"/>
            <a:ext cx="216024" cy="2520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smtClean="0">
                <a:latin typeface="Trebuchet MS" pitchFamily="34" charset="0"/>
              </a:rPr>
              <a:t>    </a:t>
            </a:r>
            <a:endParaRPr lang="tr-TR" sz="1600" dirty="0">
              <a:latin typeface="Trebuchet MS" pitchFamily="34" charset="0"/>
            </a:endParaRPr>
          </a:p>
        </p:txBody>
      </p:sp>
      <p:sp>
        <p:nvSpPr>
          <p:cNvPr id="13" name="12 Sağ Ayraç"/>
          <p:cNvSpPr/>
          <p:nvPr/>
        </p:nvSpPr>
        <p:spPr>
          <a:xfrm rot="5400000">
            <a:off x="4095239" y="-215271"/>
            <a:ext cx="216025" cy="6408712"/>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sz="1600">
              <a:latin typeface="Trebuchet MS" pitchFamily="34" charset="0"/>
            </a:endParaRPr>
          </a:p>
        </p:txBody>
      </p:sp>
      <p:sp>
        <p:nvSpPr>
          <p:cNvPr id="14" name="13 Metin kutusu"/>
          <p:cNvSpPr txBox="1"/>
          <p:nvPr/>
        </p:nvSpPr>
        <p:spPr>
          <a:xfrm>
            <a:off x="6588224" y="4653136"/>
            <a:ext cx="1008112" cy="461665"/>
          </a:xfrm>
          <a:prstGeom prst="rect">
            <a:avLst/>
          </a:prstGeom>
          <a:noFill/>
        </p:spPr>
        <p:txBody>
          <a:bodyPr wrap="square" rtlCol="0">
            <a:spAutoFit/>
          </a:bodyPr>
          <a:lstStyle/>
          <a:p>
            <a:r>
              <a:rPr lang="tr-TR" sz="2400" b="1" i="1" dirty="0" smtClean="0">
                <a:solidFill>
                  <a:schemeClr val="bg1"/>
                </a:solidFill>
                <a:latin typeface="Trebuchet MS" pitchFamily="34" charset="0"/>
              </a:rPr>
              <a:t>Al</a:t>
            </a:r>
            <a:r>
              <a:rPr lang="tr-TR" sz="2400" b="1" i="1" baseline="-25000" dirty="0" smtClean="0">
                <a:solidFill>
                  <a:schemeClr val="bg1"/>
                </a:solidFill>
                <a:latin typeface="Trebuchet MS" pitchFamily="34" charset="0"/>
              </a:rPr>
              <a:t>3</a:t>
            </a:r>
            <a:r>
              <a:rPr lang="tr-TR" sz="2400" b="1" i="1" dirty="0" smtClean="0">
                <a:solidFill>
                  <a:schemeClr val="bg1"/>
                </a:solidFill>
                <a:latin typeface="Trebuchet MS" pitchFamily="34" charset="0"/>
              </a:rPr>
              <a:t>Ti</a:t>
            </a:r>
            <a:endParaRPr lang="tr-TR" sz="2400" b="1" i="1" dirty="0">
              <a:solidFill>
                <a:schemeClr val="bg1"/>
              </a:solidFill>
              <a:latin typeface="Trebuchet MS" pitchFamily="34" charset="0"/>
            </a:endParaRPr>
          </a:p>
        </p:txBody>
      </p:sp>
      <p:sp>
        <p:nvSpPr>
          <p:cNvPr id="15" name="14 Metin kutusu"/>
          <p:cNvSpPr txBox="1"/>
          <p:nvPr/>
        </p:nvSpPr>
        <p:spPr>
          <a:xfrm>
            <a:off x="5292080" y="5517232"/>
            <a:ext cx="792088" cy="461665"/>
          </a:xfrm>
          <a:prstGeom prst="rect">
            <a:avLst/>
          </a:prstGeom>
          <a:noFill/>
        </p:spPr>
        <p:txBody>
          <a:bodyPr wrap="square" rtlCol="0">
            <a:spAutoFit/>
          </a:bodyPr>
          <a:lstStyle/>
          <a:p>
            <a:r>
              <a:rPr lang="tr-TR" sz="2400" b="1" i="1" dirty="0" smtClean="0">
                <a:solidFill>
                  <a:schemeClr val="bg1"/>
                </a:solidFill>
                <a:latin typeface="Trebuchet MS" pitchFamily="34" charset="0"/>
              </a:rPr>
              <a:t>TiB</a:t>
            </a:r>
            <a:r>
              <a:rPr lang="tr-TR" sz="2400" b="1" i="1" baseline="-25000" dirty="0" smtClean="0">
                <a:solidFill>
                  <a:schemeClr val="bg1"/>
                </a:solidFill>
                <a:latin typeface="Trebuchet MS" pitchFamily="34" charset="0"/>
              </a:rPr>
              <a:t>2</a:t>
            </a:r>
            <a:endParaRPr lang="tr-TR" sz="2400" b="1" i="1" baseline="-25000" dirty="0">
              <a:solidFill>
                <a:schemeClr val="bg1"/>
              </a:solidFill>
              <a:latin typeface="Trebuchet MS" pitchFamily="34" charset="0"/>
            </a:endParaRPr>
          </a:p>
        </p:txBody>
      </p:sp>
    </p:spTree>
    <p:extLst>
      <p:ext uri="{BB962C8B-B14F-4D97-AF65-F5344CB8AC3E}">
        <p14:creationId xmlns:p14="http://schemas.microsoft.com/office/powerpoint/2010/main" val="211711226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31" name="Rectangle 23"/>
          <p:cNvSpPr>
            <a:spLocks noChangeArrowheads="1"/>
          </p:cNvSpPr>
          <p:nvPr/>
        </p:nvSpPr>
        <p:spPr bwMode="auto">
          <a:xfrm>
            <a:off x="682774" y="395953"/>
            <a:ext cx="6913562"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ticari tane küçültücüler</a:t>
            </a:r>
            <a:endParaRPr kumimoji="1" lang="tr-TR" sz="4400" dirty="0">
              <a:solidFill>
                <a:schemeClr val="accent2">
                  <a:lumMod val="50000"/>
                </a:schemeClr>
              </a:solidFill>
              <a:latin typeface="Trebuchet MS" panose="020B0603020202020204" pitchFamily="34" charset="0"/>
            </a:endParaRPr>
          </a:p>
        </p:txBody>
      </p:sp>
      <p:pic>
        <p:nvPicPr>
          <p:cNvPr id="260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127" b="10273"/>
          <a:stretch/>
        </p:blipFill>
        <p:spPr bwMode="auto">
          <a:xfrm>
            <a:off x="1907704" y="1700807"/>
            <a:ext cx="2952328" cy="2979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0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700805"/>
            <a:ext cx="3384376" cy="4523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980857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smtClean="0">
                <a:latin typeface="Trebuchet MS" pitchFamily="34" charset="0"/>
              </a:rPr>
              <a:t>Tane küçültme</a:t>
            </a:r>
            <a:endParaRPr lang="tr-TR" dirty="0">
              <a:latin typeface="Trebuchet MS" pitchFamily="34" charset="0"/>
            </a:endParaRPr>
          </a:p>
        </p:txBody>
      </p:sp>
      <p:pic>
        <p:nvPicPr>
          <p:cNvPr id="3" name="Picture 3" descr="practice"/>
          <p:cNvPicPr>
            <a:picLocks noChangeAspect="1" noChangeArrowheads="1"/>
          </p:cNvPicPr>
          <p:nvPr/>
        </p:nvPicPr>
        <p:blipFill>
          <a:blip r:embed="rId2" cstate="print">
            <a:lum bright="-8000" contrast="12000"/>
          </a:blip>
          <a:srcRect/>
          <a:stretch>
            <a:fillRect/>
          </a:stretch>
        </p:blipFill>
        <p:spPr bwMode="auto">
          <a:xfrm>
            <a:off x="611560" y="1196752"/>
            <a:ext cx="8208912" cy="5152637"/>
          </a:xfrm>
          <a:prstGeom prst="rect">
            <a:avLst/>
          </a:prstGeom>
          <a:noFill/>
          <a:ln w="9525">
            <a:noFill/>
            <a:miter lim="800000"/>
            <a:headEnd/>
            <a:tailEnd/>
          </a:ln>
        </p:spPr>
      </p:pic>
    </p:spTree>
    <p:extLst>
      <p:ext uri="{BB962C8B-B14F-4D97-AF65-F5344CB8AC3E}">
        <p14:creationId xmlns:p14="http://schemas.microsoft.com/office/powerpoint/2010/main" val="28274733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4"/>
          <p:cNvGraphicFramePr>
            <a:graphicFrameLocks noChangeAspect="1"/>
          </p:cNvGraphicFramePr>
          <p:nvPr/>
        </p:nvGraphicFramePr>
        <p:xfrm>
          <a:off x="833834" y="1505570"/>
          <a:ext cx="7194550" cy="3003550"/>
        </p:xfrm>
        <a:graphic>
          <a:graphicData uri="http://schemas.openxmlformats.org/presentationml/2006/ole">
            <mc:AlternateContent xmlns:mc="http://schemas.openxmlformats.org/markup-compatibility/2006">
              <mc:Choice xmlns:v="urn:schemas-microsoft-com:vml" Requires="v">
                <p:oleObj spid="_x0000_s253998" name="Belge" r:id="rId3" imgW="5855691" imgH="2436570" progId="Word.Document.12">
                  <p:embed/>
                </p:oleObj>
              </mc:Choice>
              <mc:Fallback>
                <p:oleObj name="Belge" r:id="rId3" imgW="5855691" imgH="2436570" progId="Word.Document.12">
                  <p:embed/>
                  <p:pic>
                    <p:nvPicPr>
                      <p:cNvPr id="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834" y="1505570"/>
                        <a:ext cx="7194550" cy="300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 name="Picture 3" descr="1-R-kenar"/>
          <p:cNvPicPr>
            <a:picLocks noChangeAspect="1" noChangeArrowheads="1"/>
          </p:cNvPicPr>
          <p:nvPr/>
        </p:nvPicPr>
        <p:blipFill>
          <a:blip r:embed="rId5" cstate="print">
            <a:lum bright="6000"/>
          </a:blip>
          <a:srcRect b="2660"/>
          <a:stretch>
            <a:fillRect/>
          </a:stretch>
        </p:blipFill>
        <p:spPr bwMode="auto">
          <a:xfrm>
            <a:off x="1079992" y="3717032"/>
            <a:ext cx="3420000" cy="2464173"/>
          </a:xfrm>
          <a:prstGeom prst="rect">
            <a:avLst/>
          </a:prstGeom>
          <a:noFill/>
          <a:ln w="12700">
            <a:solidFill>
              <a:schemeClr val="bg1"/>
            </a:solidFill>
            <a:miter lim="800000"/>
            <a:headEnd/>
            <a:tailEnd/>
          </a:ln>
        </p:spPr>
      </p:pic>
      <p:pic>
        <p:nvPicPr>
          <p:cNvPr id="17" name="Picture 5" descr="26026"/>
          <p:cNvPicPr>
            <a:picLocks noChangeAspect="1" noChangeArrowheads="1"/>
          </p:cNvPicPr>
          <p:nvPr/>
        </p:nvPicPr>
        <p:blipFill>
          <a:blip r:embed="rId6" cstate="print">
            <a:lum bright="-2000" contrast="42000"/>
          </a:blip>
          <a:srcRect l="8865"/>
          <a:stretch>
            <a:fillRect/>
          </a:stretch>
        </p:blipFill>
        <p:spPr bwMode="auto">
          <a:xfrm>
            <a:off x="4536376" y="3702964"/>
            <a:ext cx="3420000" cy="2491730"/>
          </a:xfrm>
          <a:prstGeom prst="rect">
            <a:avLst/>
          </a:prstGeom>
          <a:noFill/>
          <a:ln w="12700">
            <a:solidFill>
              <a:schemeClr val="bg1"/>
            </a:solidFill>
            <a:miter lim="800000"/>
            <a:headEnd/>
            <a:tailEnd/>
          </a:ln>
        </p:spPr>
      </p:pic>
      <p:sp useBgFill="1">
        <p:nvSpPr>
          <p:cNvPr id="19" name="18 Metin kutusu"/>
          <p:cNvSpPr txBox="1"/>
          <p:nvPr/>
        </p:nvSpPr>
        <p:spPr>
          <a:xfrm>
            <a:off x="971600" y="3356992"/>
            <a:ext cx="6912768" cy="523220"/>
          </a:xfrm>
          <a:prstGeom prst="rect">
            <a:avLst/>
          </a:prstGeom>
        </p:spPr>
        <p:txBody>
          <a:bodyPr wrap="square" rtlCol="0">
            <a:spAutoFit/>
          </a:bodyPr>
          <a:lstStyle/>
          <a:p>
            <a:r>
              <a:rPr lang="tr-TR" sz="2800" i="1" dirty="0" smtClean="0">
                <a:latin typeface="Trebuchet MS" pitchFamily="34" charset="0"/>
              </a:rPr>
              <a:t>katkısız	               ilaveden 2 </a:t>
            </a:r>
            <a:r>
              <a:rPr lang="tr-TR" sz="2800" i="1" dirty="0" err="1" smtClean="0">
                <a:latin typeface="Trebuchet MS" pitchFamily="34" charset="0"/>
              </a:rPr>
              <a:t>dk</a:t>
            </a:r>
            <a:r>
              <a:rPr lang="tr-TR" sz="2800" i="1" dirty="0" smtClean="0">
                <a:latin typeface="Trebuchet MS" pitchFamily="34" charset="0"/>
              </a:rPr>
              <a:t> sonra</a:t>
            </a:r>
            <a:endParaRPr lang="tr-TR" sz="2800" i="1" dirty="0">
              <a:latin typeface="Trebuchet MS" pitchFamily="34" charset="0"/>
            </a:endParaRPr>
          </a:p>
        </p:txBody>
      </p:sp>
      <p:sp>
        <p:nvSpPr>
          <p:cNvPr id="21" name="Rectangle 23"/>
          <p:cNvSpPr>
            <a:spLocks noChangeArrowheads="1"/>
          </p:cNvSpPr>
          <p:nvPr/>
        </p:nvSpPr>
        <p:spPr bwMode="auto">
          <a:xfrm>
            <a:off x="395536" y="499319"/>
            <a:ext cx="8424936" cy="769441"/>
          </a:xfrm>
          <a:prstGeom prst="rect">
            <a:avLst/>
          </a:prstGeom>
          <a:noFill/>
          <a:ln w="9525">
            <a:noFill/>
            <a:miter lim="800000"/>
            <a:headEnd/>
            <a:tailEnd/>
          </a:ln>
          <a:effectLst/>
        </p:spPr>
        <p:txBody>
          <a:bodyPr wrap="square">
            <a:spAutoFit/>
          </a:bodyPr>
          <a:lstStyle/>
          <a:p>
            <a:r>
              <a:rPr kumimoji="1" lang="tr-TR" sz="4400" dirty="0" smtClean="0">
                <a:solidFill>
                  <a:schemeClr val="accent2">
                    <a:lumMod val="50000"/>
                  </a:schemeClr>
                </a:solidFill>
                <a:latin typeface="Trebuchet MS" panose="020B0603020202020204" pitchFamily="34" charset="0"/>
              </a:rPr>
              <a:t>İşlem alaşımlarında AlTi5B1</a:t>
            </a:r>
            <a:endParaRPr kumimoji="1"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130645032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o"/>
          <p:cNvGraphicFramePr>
            <a:graphicFrameLocks noGrp="1"/>
          </p:cNvGraphicFramePr>
          <p:nvPr/>
        </p:nvGraphicFramePr>
        <p:xfrm>
          <a:off x="323528" y="1654264"/>
          <a:ext cx="8496942" cy="4511040"/>
        </p:xfrm>
        <a:graphic>
          <a:graphicData uri="http://schemas.openxmlformats.org/drawingml/2006/table">
            <a:tbl>
              <a:tblPr firstRow="1" bandRow="1">
                <a:tableStyleId>{5940675A-B579-460E-94D1-54222C63F5DA}</a:tableStyleId>
              </a:tblPr>
              <a:tblGrid>
                <a:gridCol w="2026794"/>
                <a:gridCol w="4365403"/>
                <a:gridCol w="2104745"/>
              </a:tblGrid>
              <a:tr h="276031">
                <a:tc>
                  <a:txBody>
                    <a:bodyPr/>
                    <a:lstStyle/>
                    <a:p>
                      <a:pPr algn="ctr"/>
                      <a:r>
                        <a:rPr lang="tr-TR" sz="2800" b="1" i="0" baseline="0" dirty="0" smtClean="0">
                          <a:solidFill>
                            <a:schemeClr val="tx1"/>
                          </a:solidFill>
                          <a:effectLst/>
                          <a:latin typeface="Trebuchet MS" pitchFamily="34" charset="0"/>
                        </a:rPr>
                        <a:t>sürekli döküm</a:t>
                      </a:r>
                      <a:endParaRPr lang="tr-TR" sz="2800" b="1" i="0" dirty="0">
                        <a:solidFill>
                          <a:schemeClr val="tx1"/>
                        </a:solidFill>
                        <a:effectLst/>
                        <a:latin typeface="Trebuchet MS" pitchFamily="34" charset="0"/>
                      </a:endParaRPr>
                    </a:p>
                  </a:txBody>
                  <a:tcPr>
                    <a:noFill/>
                  </a:tcPr>
                </a:tc>
                <a:tc>
                  <a:txBody>
                    <a:bodyPr/>
                    <a:lstStyle/>
                    <a:p>
                      <a:pPr algn="ctr"/>
                      <a:r>
                        <a:rPr lang="tr-TR" sz="3200" b="1" i="0" dirty="0" smtClean="0">
                          <a:solidFill>
                            <a:schemeClr val="tx1"/>
                          </a:solidFill>
                          <a:effectLst/>
                          <a:latin typeface="Trebuchet MS" pitchFamily="34" charset="0"/>
                        </a:rPr>
                        <a:t>özellik</a:t>
                      </a:r>
                      <a:endParaRPr lang="tr-TR" sz="3200" b="1" i="0" dirty="0">
                        <a:solidFill>
                          <a:schemeClr val="tx1"/>
                        </a:solidFill>
                        <a:effectLst/>
                        <a:latin typeface="Trebuchet MS" pitchFamily="34" charset="0"/>
                      </a:endParaRPr>
                    </a:p>
                  </a:txBody>
                  <a:tcPr>
                    <a:noFill/>
                  </a:tcPr>
                </a:tc>
                <a:tc>
                  <a:txBody>
                    <a:bodyPr/>
                    <a:lstStyle/>
                    <a:p>
                      <a:pPr algn="ctr"/>
                      <a:r>
                        <a:rPr lang="tr-TR" sz="3200" b="1" i="0" dirty="0" smtClean="0">
                          <a:solidFill>
                            <a:schemeClr val="tx1"/>
                          </a:solidFill>
                          <a:effectLst/>
                          <a:latin typeface="Trebuchet MS" pitchFamily="34" charset="0"/>
                        </a:rPr>
                        <a:t>parça</a:t>
                      </a:r>
                      <a:r>
                        <a:rPr lang="tr-TR" sz="3200" b="1" i="0" baseline="0" dirty="0" smtClean="0">
                          <a:solidFill>
                            <a:schemeClr val="tx1"/>
                          </a:solidFill>
                          <a:effectLst/>
                          <a:latin typeface="Trebuchet MS" pitchFamily="34" charset="0"/>
                        </a:rPr>
                        <a:t> döküm</a:t>
                      </a:r>
                      <a:endParaRPr lang="tr-TR" sz="3200" b="1" i="0" dirty="0">
                        <a:solidFill>
                          <a:schemeClr val="tx1"/>
                        </a:solidFill>
                        <a:effectLst/>
                        <a:latin typeface="Trebuchet MS" pitchFamily="34" charset="0"/>
                      </a:endParaRPr>
                    </a:p>
                  </a:txBody>
                  <a:tcPr>
                    <a:noFill/>
                  </a:tcPr>
                </a:tc>
              </a:tr>
              <a:tr h="276031">
                <a:tc>
                  <a:txBody>
                    <a:bodyPr/>
                    <a:lstStyle/>
                    <a:p>
                      <a:pPr algn="ctr"/>
                      <a:r>
                        <a:rPr lang="tr-TR" sz="2800" b="0" baseline="0" dirty="0" smtClean="0">
                          <a:latin typeface="Trebuchet MS" pitchFamily="34" charset="0"/>
                          <a:sym typeface="Symbol"/>
                        </a:rPr>
                        <a:t>düşük</a:t>
                      </a:r>
                      <a:endParaRPr lang="tr-TR" sz="2800" b="0" dirty="0">
                        <a:latin typeface="Trebuchet MS" pitchFamily="34" charset="0"/>
                      </a:endParaRPr>
                    </a:p>
                  </a:txBody>
                  <a:tcPr/>
                </a:tc>
                <a:tc>
                  <a:txBody>
                    <a:bodyPr/>
                    <a:lstStyle/>
                    <a:p>
                      <a:pPr algn="ctr"/>
                      <a:r>
                        <a:rPr lang="tr-TR" sz="2800" b="0" i="1" dirty="0" smtClean="0">
                          <a:latin typeface="Trebuchet MS" pitchFamily="34" charset="0"/>
                        </a:rPr>
                        <a:t>katılaşma</a:t>
                      </a:r>
                      <a:r>
                        <a:rPr lang="tr-TR" sz="2800" b="0" i="1" baseline="0" dirty="0" smtClean="0">
                          <a:latin typeface="Trebuchet MS" pitchFamily="34" charset="0"/>
                        </a:rPr>
                        <a:t> öncesi aşırı soğuma</a:t>
                      </a:r>
                      <a:endParaRPr lang="tr-TR" sz="2800" b="0" i="1" dirty="0">
                        <a:latin typeface="Trebuchet MS" pitchFamily="34" charset="0"/>
                      </a:endParaRPr>
                    </a:p>
                  </a:txBody>
                  <a:tcPr/>
                </a:tc>
                <a:tc>
                  <a:txBody>
                    <a:bodyPr/>
                    <a:lstStyle/>
                    <a:p>
                      <a:pPr algn="ctr"/>
                      <a:r>
                        <a:rPr lang="tr-TR" sz="2800" b="0" dirty="0" smtClean="0">
                          <a:latin typeface="Trebuchet MS" pitchFamily="34" charset="0"/>
                          <a:sym typeface="Symbol"/>
                        </a:rPr>
                        <a:t>büyük</a:t>
                      </a:r>
                      <a:endParaRPr lang="tr-TR" sz="2800" b="0" dirty="0">
                        <a:latin typeface="Trebuchet MS" pitchFamily="34" charset="0"/>
                      </a:endParaRPr>
                    </a:p>
                  </a:txBody>
                  <a:tcPr/>
                </a:tc>
              </a:tr>
              <a:tr h="2760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800" b="0" dirty="0" smtClean="0">
                          <a:latin typeface="Trebuchet MS" pitchFamily="34" charset="0"/>
                          <a:sym typeface="Symbol"/>
                        </a:rPr>
                        <a:t>kısa</a:t>
                      </a:r>
                      <a:endParaRPr lang="tr-TR" sz="2800" b="0" dirty="0" smtClean="0">
                        <a:latin typeface="Trebuchet MS" pitchFamily="34" charset="0"/>
                      </a:endParaRPr>
                    </a:p>
                  </a:txBody>
                  <a:tcPr/>
                </a:tc>
                <a:tc>
                  <a:txBody>
                    <a:bodyPr/>
                    <a:lstStyle/>
                    <a:p>
                      <a:pPr algn="ctr"/>
                      <a:r>
                        <a:rPr lang="tr-TR" sz="2800" b="0" i="1" dirty="0" smtClean="0">
                          <a:latin typeface="Trebuchet MS" pitchFamily="34" charset="0"/>
                        </a:rPr>
                        <a:t>aşılamadan</a:t>
                      </a:r>
                      <a:r>
                        <a:rPr lang="tr-TR" sz="2800" b="0" i="1" baseline="0" dirty="0" smtClean="0">
                          <a:latin typeface="Trebuchet MS" pitchFamily="34" charset="0"/>
                        </a:rPr>
                        <a:t> katılaşmaya geçen süre</a:t>
                      </a:r>
                      <a:endParaRPr lang="tr-TR" sz="2800" b="0" i="1" dirty="0">
                        <a:latin typeface="Trebuchet MS" pitchFamily="34" charset="0"/>
                      </a:endParaRPr>
                    </a:p>
                  </a:txBody>
                  <a:tcPr/>
                </a:tc>
                <a:tc>
                  <a:txBody>
                    <a:bodyPr/>
                    <a:lstStyle/>
                    <a:p>
                      <a:pPr algn="ctr"/>
                      <a:r>
                        <a:rPr lang="tr-TR" sz="2800" b="0" dirty="0" smtClean="0">
                          <a:latin typeface="Trebuchet MS" pitchFamily="34" charset="0"/>
                          <a:sym typeface="Symbol"/>
                        </a:rPr>
                        <a:t>uzun</a:t>
                      </a:r>
                      <a:endParaRPr lang="tr-TR" sz="2800" b="0" dirty="0">
                        <a:latin typeface="Trebuchet MS" pitchFamily="34" charset="0"/>
                      </a:endParaRPr>
                    </a:p>
                  </a:txBody>
                  <a:tcPr/>
                </a:tc>
              </a:tr>
              <a:tr h="2760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800" b="0" dirty="0" smtClean="0">
                          <a:latin typeface="Trebuchet MS" pitchFamily="34" charset="0"/>
                          <a:sym typeface="Symbol"/>
                        </a:rPr>
                        <a:t>yüksek</a:t>
                      </a:r>
                      <a:endParaRPr lang="tr-TR" sz="2800" b="0" dirty="0" smtClean="0">
                        <a:latin typeface="Trebuchet MS" pitchFamily="34" charset="0"/>
                      </a:endParaRPr>
                    </a:p>
                  </a:txBody>
                  <a:tcPr/>
                </a:tc>
                <a:tc>
                  <a:txBody>
                    <a:bodyPr/>
                    <a:lstStyle/>
                    <a:p>
                      <a:pPr algn="ctr"/>
                      <a:r>
                        <a:rPr lang="tr-TR" sz="2800" b="0" i="1" dirty="0" smtClean="0">
                          <a:latin typeface="Trebuchet MS" pitchFamily="34" charset="0"/>
                        </a:rPr>
                        <a:t>alaşım</a:t>
                      </a:r>
                      <a:r>
                        <a:rPr lang="tr-TR" sz="2800" b="0" i="1" baseline="0" dirty="0" smtClean="0">
                          <a:latin typeface="Trebuchet MS" pitchFamily="34" charset="0"/>
                        </a:rPr>
                        <a:t> bileşimi</a:t>
                      </a:r>
                      <a:r>
                        <a:rPr lang="tr-TR" sz="2800" b="0" i="1" dirty="0" smtClean="0">
                          <a:latin typeface="Trebuchet MS" pitchFamily="34" charset="0"/>
                        </a:rPr>
                        <a:t>-saflık</a:t>
                      </a:r>
                      <a:endParaRPr lang="tr-TR" sz="2800" b="0" i="1"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800" b="0" dirty="0" smtClean="0">
                          <a:latin typeface="Trebuchet MS" pitchFamily="34" charset="0"/>
                          <a:sym typeface="Symbol"/>
                        </a:rPr>
                        <a:t>düşük</a:t>
                      </a:r>
                      <a:endParaRPr lang="tr-TR" sz="2800" b="0" dirty="0" smtClean="0">
                        <a:latin typeface="Trebuchet MS" pitchFamily="34" charset="0"/>
                      </a:endParaRPr>
                    </a:p>
                  </a:txBody>
                  <a:tcPr/>
                </a:tc>
              </a:tr>
              <a:tr h="2760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800" b="0" dirty="0" smtClean="0">
                          <a:latin typeface="Trebuchet MS" pitchFamily="34" charset="0"/>
                          <a:sym typeface="Symbol"/>
                        </a:rPr>
                        <a:t>düşük</a:t>
                      </a:r>
                      <a:endParaRPr lang="tr-TR" sz="2800" b="0" dirty="0" smtClean="0">
                        <a:latin typeface="Trebuchet MS" pitchFamily="34" charset="0"/>
                      </a:endParaRPr>
                    </a:p>
                  </a:txBody>
                  <a:tcPr/>
                </a:tc>
                <a:tc>
                  <a:txBody>
                    <a:bodyPr/>
                    <a:lstStyle/>
                    <a:p>
                      <a:pPr algn="ctr"/>
                      <a:r>
                        <a:rPr lang="tr-TR" sz="2800" b="0" i="1" dirty="0" smtClean="0">
                          <a:latin typeface="Trebuchet MS" pitchFamily="34" charset="0"/>
                        </a:rPr>
                        <a:t>alaşım</a:t>
                      </a:r>
                      <a:r>
                        <a:rPr lang="tr-TR" sz="2800" b="0" i="1" baseline="0" dirty="0" smtClean="0">
                          <a:latin typeface="Trebuchet MS" pitchFamily="34" charset="0"/>
                        </a:rPr>
                        <a:t> bileşimi</a:t>
                      </a:r>
                      <a:r>
                        <a:rPr lang="tr-TR" sz="2800" b="0" i="1" dirty="0" smtClean="0">
                          <a:latin typeface="Trebuchet MS" pitchFamily="34" charset="0"/>
                        </a:rPr>
                        <a:t>-Ti içeriği</a:t>
                      </a:r>
                      <a:endParaRPr lang="tr-TR" sz="2800" b="0" i="1"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800" b="0" baseline="0" dirty="0" smtClean="0">
                          <a:latin typeface="Trebuchet MS" pitchFamily="34" charset="0"/>
                          <a:sym typeface="Symbol"/>
                        </a:rPr>
                        <a:t>yüksek</a:t>
                      </a:r>
                      <a:endParaRPr lang="tr-TR" sz="2800" b="0" dirty="0" smtClean="0">
                        <a:latin typeface="Trebuchet MS" pitchFamily="34" charset="0"/>
                      </a:endParaRPr>
                    </a:p>
                  </a:txBody>
                  <a:tcPr/>
                </a:tc>
              </a:tr>
              <a:tr h="2760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800" b="0" dirty="0" smtClean="0">
                          <a:latin typeface="Trebuchet MS" pitchFamily="34" charset="0"/>
                          <a:sym typeface="Symbol"/>
                        </a:rPr>
                        <a:t>işlem ?XXX</a:t>
                      </a:r>
                      <a:endParaRPr lang="tr-TR" sz="2800" b="0" dirty="0" smtClean="0">
                        <a:latin typeface="Trebuchet MS" pitchFamily="34" charset="0"/>
                      </a:endParaRPr>
                    </a:p>
                  </a:txBody>
                  <a:tcPr/>
                </a:tc>
                <a:tc>
                  <a:txBody>
                    <a:bodyPr/>
                    <a:lstStyle/>
                    <a:p>
                      <a:pPr algn="ctr"/>
                      <a:r>
                        <a:rPr lang="tr-TR" sz="2800" b="0" i="1" dirty="0" smtClean="0">
                          <a:latin typeface="Trebuchet MS" pitchFamily="34" charset="0"/>
                        </a:rPr>
                        <a:t>alaşım</a:t>
                      </a:r>
                      <a:endParaRPr lang="tr-TR" sz="2800" b="0" i="1"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800" b="1" dirty="0" smtClean="0">
                          <a:solidFill>
                            <a:srgbClr val="FF0000"/>
                          </a:solidFill>
                          <a:latin typeface="Trebuchet MS" pitchFamily="34" charset="0"/>
                          <a:sym typeface="Symbol"/>
                        </a:rPr>
                        <a:t>döküm ?XX</a:t>
                      </a:r>
                      <a:endParaRPr lang="tr-TR" sz="2800" b="1" dirty="0" smtClean="0">
                        <a:solidFill>
                          <a:srgbClr val="FF0000"/>
                        </a:solidFill>
                        <a:latin typeface="Trebuchet MS" pitchFamily="34" charset="0"/>
                      </a:endParaRPr>
                    </a:p>
                  </a:txBody>
                  <a:tcPr/>
                </a:tc>
              </a:tr>
            </a:tbl>
          </a:graphicData>
        </a:graphic>
      </p:graphicFrame>
      <p:sp>
        <p:nvSpPr>
          <p:cNvPr id="6" name="Rectangle 5"/>
          <p:cNvSpPr>
            <a:spLocks noChangeArrowheads="1"/>
          </p:cNvSpPr>
          <p:nvPr/>
        </p:nvSpPr>
        <p:spPr bwMode="auto">
          <a:xfrm>
            <a:off x="251520" y="622429"/>
            <a:ext cx="8316416" cy="707886"/>
          </a:xfrm>
          <a:prstGeom prst="rect">
            <a:avLst/>
          </a:prstGeom>
          <a:noFill/>
          <a:ln w="9525">
            <a:noFill/>
            <a:miter lim="800000"/>
            <a:headEnd/>
            <a:tailEnd/>
          </a:ln>
          <a:effectLst/>
        </p:spPr>
        <p:txBody>
          <a:bodyPr wrap="square">
            <a:spAutoFit/>
          </a:bodyPr>
          <a:lstStyle/>
          <a:p>
            <a:r>
              <a:rPr kumimoji="1" lang="tr-TR" sz="4000" dirty="0" smtClean="0">
                <a:solidFill>
                  <a:schemeClr val="accent2">
                    <a:lumMod val="50000"/>
                  </a:schemeClr>
                </a:solidFill>
                <a:latin typeface="Trebuchet MS" panose="020B0603020202020204" pitchFamily="34" charset="0"/>
              </a:rPr>
              <a:t>sürekli/yarı-sürekli vs parça döküm</a:t>
            </a:r>
            <a:endParaRPr kumimoji="1" lang="tr-TR" sz="40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357495217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432048" y="1255400"/>
            <a:ext cx="8532440" cy="2677656"/>
          </a:xfrm>
          <a:prstGeom prst="rect">
            <a:avLst/>
          </a:prstGeom>
          <a:noFill/>
        </p:spPr>
        <p:txBody>
          <a:bodyPr wrap="square" rtlCol="0">
            <a:spAutoFit/>
          </a:bodyPr>
          <a:lstStyle/>
          <a:p>
            <a:r>
              <a:rPr lang="tr-TR" sz="2800" b="1" dirty="0" smtClean="0">
                <a:solidFill>
                  <a:srgbClr val="FF0000"/>
                </a:solidFill>
                <a:latin typeface="Trebuchet MS" pitchFamily="34" charset="0"/>
              </a:rPr>
              <a:t>döküm alaşımları </a:t>
            </a:r>
            <a:r>
              <a:rPr lang="tr-TR" sz="2800" dirty="0" smtClean="0">
                <a:latin typeface="Trebuchet MS" pitchFamily="34" charset="0"/>
              </a:rPr>
              <a:t>yüksek miktarda Si	</a:t>
            </a:r>
          </a:p>
          <a:p>
            <a:r>
              <a:rPr lang="tr-TR" sz="2800" dirty="0" smtClean="0">
                <a:latin typeface="Trebuchet MS" pitchFamily="34" charset="0"/>
                <a:sym typeface="Symbol"/>
              </a:rPr>
              <a:t>			 akışkanlık / dökülebilirlik</a:t>
            </a:r>
          </a:p>
          <a:p>
            <a:r>
              <a:rPr lang="tr-TR" sz="2800" dirty="0" smtClean="0">
                <a:latin typeface="Trebuchet MS" pitchFamily="34" charset="0"/>
                <a:sym typeface="Symbol"/>
              </a:rPr>
              <a:t>			 çekinti</a:t>
            </a:r>
          </a:p>
          <a:p>
            <a:r>
              <a:rPr lang="tr-TR" sz="2800" dirty="0" smtClean="0">
                <a:latin typeface="Trebuchet MS" pitchFamily="34" charset="0"/>
                <a:sym typeface="Symbol"/>
              </a:rPr>
              <a:t>			 sıcak yırtılma</a:t>
            </a:r>
          </a:p>
          <a:p>
            <a:r>
              <a:rPr lang="tr-TR" sz="2800" dirty="0" smtClean="0">
                <a:latin typeface="Trebuchet MS" pitchFamily="34" charset="0"/>
                <a:sym typeface="Symbol"/>
              </a:rPr>
              <a:t>			 yoğunluk</a:t>
            </a:r>
            <a:r>
              <a:rPr lang="tr-TR" sz="2800" dirty="0" smtClean="0">
                <a:latin typeface="Trebuchet MS" pitchFamily="34" charset="0"/>
              </a:rPr>
              <a:t> </a:t>
            </a:r>
          </a:p>
          <a:p>
            <a:r>
              <a:rPr lang="tr-TR" sz="2800" dirty="0" smtClean="0">
                <a:latin typeface="Trebuchet MS" pitchFamily="34" charset="0"/>
              </a:rPr>
              <a:t>			</a:t>
            </a:r>
            <a:r>
              <a:rPr lang="tr-TR" sz="2800" dirty="0" smtClean="0">
                <a:latin typeface="Trebuchet MS" pitchFamily="34" charset="0"/>
                <a:sym typeface="Symbol"/>
              </a:rPr>
              <a:t> mekanik özellikler</a:t>
            </a:r>
            <a:r>
              <a:rPr lang="tr-TR" sz="2800" dirty="0" smtClean="0">
                <a:latin typeface="Trebuchet MS" pitchFamily="34" charset="0"/>
              </a:rPr>
              <a:t> </a:t>
            </a:r>
          </a:p>
        </p:txBody>
      </p:sp>
      <p:sp>
        <p:nvSpPr>
          <p:cNvPr id="6" name="Rectangle 5"/>
          <p:cNvSpPr>
            <a:spLocks noChangeArrowheads="1"/>
          </p:cNvSpPr>
          <p:nvPr/>
        </p:nvSpPr>
        <p:spPr bwMode="auto">
          <a:xfrm>
            <a:off x="395536" y="488866"/>
            <a:ext cx="8316416" cy="707886"/>
          </a:xfrm>
          <a:prstGeom prst="rect">
            <a:avLst/>
          </a:prstGeom>
          <a:noFill/>
          <a:ln w="9525">
            <a:noFill/>
            <a:miter lim="800000"/>
            <a:headEnd/>
            <a:tailEnd/>
          </a:ln>
          <a:effectLst/>
        </p:spPr>
        <p:txBody>
          <a:bodyPr wrap="square">
            <a:spAutoFit/>
          </a:bodyPr>
          <a:lstStyle/>
          <a:p>
            <a:r>
              <a:rPr kumimoji="1" lang="tr-TR" sz="4000" dirty="0" smtClean="0">
                <a:solidFill>
                  <a:schemeClr val="accent2">
                    <a:lumMod val="50000"/>
                  </a:schemeClr>
                </a:solidFill>
                <a:latin typeface="Trebuchet MS" panose="020B0603020202020204" pitchFamily="34" charset="0"/>
              </a:rPr>
              <a:t>sürekli/yarı-sürekli vs parça döküm</a:t>
            </a:r>
            <a:endParaRPr kumimoji="1" lang="tr-TR" sz="4000" dirty="0">
              <a:solidFill>
                <a:schemeClr val="accent2">
                  <a:lumMod val="50000"/>
                </a:schemeClr>
              </a:solidFill>
              <a:latin typeface="Trebuchet MS" panose="020B0603020202020204" pitchFamily="34" charset="0"/>
            </a:endParaRPr>
          </a:p>
        </p:txBody>
      </p:sp>
      <p:sp>
        <p:nvSpPr>
          <p:cNvPr id="5" name="Rectangle 1"/>
          <p:cNvSpPr>
            <a:spLocks noChangeArrowheads="1"/>
          </p:cNvSpPr>
          <p:nvPr/>
        </p:nvSpPr>
        <p:spPr bwMode="auto">
          <a:xfrm>
            <a:off x="395536" y="3891245"/>
            <a:ext cx="8568952"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hangingPunct="0"/>
            <a:r>
              <a:rPr lang="tr-TR" sz="2800" dirty="0" smtClean="0">
                <a:latin typeface="Trebuchet MS" pitchFamily="34" charset="0"/>
                <a:ea typeface="Times New Roman" pitchFamily="18" charset="0"/>
                <a:cs typeface="Arial" pitchFamily="34" charset="0"/>
              </a:rPr>
              <a:t>Si &gt; %3;	 </a:t>
            </a:r>
          </a:p>
          <a:p>
            <a:pPr lvl="0" algn="just" eaLnBrk="0" hangingPunct="0"/>
            <a:r>
              <a:rPr lang="tr-TR" sz="2800" dirty="0" smtClean="0">
                <a:latin typeface="Trebuchet MS" pitchFamily="34" charset="0"/>
                <a:ea typeface="Times New Roman" pitchFamily="18" charset="0"/>
                <a:cs typeface="Arial" pitchFamily="34" charset="0"/>
              </a:rPr>
              <a:t>Si, Ti ile  Ti-Si bileşikleri oluşturur </a:t>
            </a:r>
            <a:r>
              <a:rPr lang="tr-TR" sz="2800" dirty="0" smtClean="0">
                <a:latin typeface="Trebuchet MS" pitchFamily="34" charset="0"/>
                <a:ea typeface="Times New Roman" pitchFamily="18" charset="0"/>
                <a:cs typeface="Arial" pitchFamily="34" charset="0"/>
                <a:sym typeface="Symbol"/>
              </a:rPr>
              <a:t>: Si zehirlenmesi    </a:t>
            </a:r>
          </a:p>
          <a:p>
            <a:pPr lvl="0" algn="just" eaLnBrk="0" hangingPunct="0"/>
            <a:r>
              <a:rPr lang="tr-TR" sz="2800" dirty="0" smtClean="0">
                <a:latin typeface="Trebuchet MS" pitchFamily="34" charset="0"/>
                <a:ea typeface="Times New Roman" pitchFamily="18" charset="0"/>
                <a:cs typeface="Arial" pitchFamily="34" charset="0"/>
                <a:sym typeface="Symbol"/>
              </a:rPr>
              <a:t> </a:t>
            </a:r>
            <a:r>
              <a:rPr lang="tr-TR" sz="2800" dirty="0" smtClean="0">
                <a:latin typeface="Trebuchet MS" pitchFamily="34" charset="0"/>
                <a:ea typeface="Times New Roman" pitchFamily="18" charset="0"/>
                <a:cs typeface="Arial" pitchFamily="34" charset="0"/>
              </a:rPr>
              <a:t>Al</a:t>
            </a:r>
            <a:r>
              <a:rPr lang="tr-TR" sz="2800" baseline="-30000" dirty="0" smtClean="0">
                <a:latin typeface="Trebuchet MS" pitchFamily="34" charset="0"/>
                <a:ea typeface="Times New Roman" pitchFamily="18" charset="0"/>
                <a:cs typeface="Arial" pitchFamily="34" charset="0"/>
              </a:rPr>
              <a:t>3</a:t>
            </a:r>
            <a:r>
              <a:rPr lang="tr-TR" sz="2800" dirty="0" smtClean="0">
                <a:latin typeface="Trebuchet MS" pitchFamily="34" charset="0"/>
                <a:ea typeface="Times New Roman" pitchFamily="18" charset="0"/>
                <a:cs typeface="Arial" pitchFamily="34" charset="0"/>
              </a:rPr>
              <a:t>Ti ve TiB</a:t>
            </a:r>
            <a:r>
              <a:rPr lang="tr-TR" sz="2800" baseline="-30000" dirty="0" smtClean="0">
                <a:latin typeface="Trebuchet MS" pitchFamily="34" charset="0"/>
                <a:ea typeface="Times New Roman" pitchFamily="18" charset="0"/>
                <a:cs typeface="Arial" pitchFamily="34" charset="0"/>
              </a:rPr>
              <a:t>2</a:t>
            </a:r>
            <a:r>
              <a:rPr lang="tr-TR" sz="2800" dirty="0" smtClean="0">
                <a:latin typeface="Trebuchet MS" pitchFamily="34" charset="0"/>
                <a:ea typeface="Times New Roman" pitchFamily="18" charset="0"/>
                <a:cs typeface="Arial" pitchFamily="34" charset="0"/>
              </a:rPr>
              <a:t> partikülleri / etkinlikleri zarar görür!</a:t>
            </a:r>
          </a:p>
          <a:p>
            <a:pPr lvl="0" algn="just" eaLnBrk="0" hangingPunct="0"/>
            <a:r>
              <a:rPr lang="tr-TR" sz="2800" dirty="0" smtClean="0">
                <a:latin typeface="Trebuchet MS" pitchFamily="34" charset="0"/>
                <a:ea typeface="Times New Roman" pitchFamily="18" charset="0"/>
                <a:cs typeface="Arial" pitchFamily="34" charset="0"/>
                <a:sym typeface="Symbol"/>
              </a:rPr>
              <a:t> tane inceltme kapasitesi</a:t>
            </a:r>
            <a:r>
              <a:rPr lang="tr-TR" sz="2800" dirty="0" smtClean="0">
                <a:latin typeface="Trebuchet MS" pitchFamily="34" charset="0"/>
                <a:ea typeface="Times New Roman" pitchFamily="18" charset="0"/>
                <a:cs typeface="Arial" pitchFamily="34" charset="0"/>
              </a:rPr>
              <a:t> / </a:t>
            </a:r>
            <a:r>
              <a:rPr lang="tr-TR" sz="2800" dirty="0" smtClean="0">
                <a:latin typeface="Trebuchet MS" pitchFamily="34" charset="0"/>
                <a:ea typeface="Times New Roman" pitchFamily="18" charset="0"/>
                <a:cs typeface="Arial" pitchFamily="34" charset="0"/>
                <a:sym typeface="Symbol"/>
              </a:rPr>
              <a:t>solma ( akışkanlık)</a:t>
            </a:r>
          </a:p>
          <a:p>
            <a:pPr marL="0" marR="0" lvl="0" indent="0" algn="just" defTabSz="914400" rtl="0" eaLnBrk="0" fontAlgn="base" latinLnBrk="0" hangingPunct="0">
              <a:lnSpc>
                <a:spcPct val="100000"/>
              </a:lnSpc>
              <a:spcBef>
                <a:spcPct val="0"/>
              </a:spcBef>
              <a:spcAft>
                <a:spcPct val="0"/>
              </a:spcAft>
              <a:buClrTx/>
              <a:buSzTx/>
              <a:buFontTx/>
              <a:buNone/>
              <a:tabLst/>
            </a:pPr>
            <a:r>
              <a:rPr lang="tr-TR" sz="3200" b="1" i="1" dirty="0" smtClean="0">
                <a:latin typeface="Trebuchet MS" pitchFamily="34" charset="0"/>
                <a:ea typeface="Times New Roman" pitchFamily="18" charset="0"/>
                <a:cs typeface="Arial" pitchFamily="34" charset="0"/>
                <a:sym typeface="Symbol"/>
              </a:rPr>
              <a:t></a:t>
            </a:r>
            <a:r>
              <a:rPr lang="tr-TR" sz="3200" b="1" i="1" dirty="0" smtClean="0">
                <a:latin typeface="Trebuchet MS" pitchFamily="34" charset="0"/>
                <a:ea typeface="Times New Roman" pitchFamily="18" charset="0"/>
                <a:cs typeface="Arial" pitchFamily="34" charset="0"/>
              </a:rPr>
              <a:t> </a:t>
            </a:r>
            <a:r>
              <a:rPr lang="tr-TR" sz="2800" b="1" i="1" dirty="0" smtClean="0">
                <a:latin typeface="Trebuchet MS" pitchFamily="34" charset="0"/>
                <a:ea typeface="Times New Roman" pitchFamily="18" charset="0"/>
                <a:cs typeface="Arial" pitchFamily="34" charset="0"/>
              </a:rPr>
              <a:t>döküm alaşımlarında tane inceltme </a:t>
            </a:r>
            <a:r>
              <a:rPr lang="tr-TR" sz="2800" b="1" i="1" dirty="0" smtClean="0">
                <a:solidFill>
                  <a:srgbClr val="FF0000"/>
                </a:solidFill>
                <a:latin typeface="Trebuchet MS" pitchFamily="34" charset="0"/>
                <a:ea typeface="Times New Roman" pitchFamily="18" charset="0"/>
                <a:cs typeface="Arial" pitchFamily="34" charset="0"/>
              </a:rPr>
              <a:t>GÜÇ</a:t>
            </a:r>
            <a:r>
              <a:rPr lang="tr-TR" sz="2800" b="1" i="1" dirty="0" smtClean="0">
                <a:latin typeface="Trebuchet MS" pitchFamily="34" charset="0"/>
                <a:ea typeface="Times New Roman" pitchFamily="18" charset="0"/>
                <a:cs typeface="Arial" pitchFamily="34" charset="0"/>
              </a:rPr>
              <a:t>!</a:t>
            </a:r>
            <a:r>
              <a:rPr lang="tr-TR" sz="2400" dirty="0" smtClean="0">
                <a:latin typeface="Trebuchet MS" pitchFamily="34" charset="0"/>
              </a:rPr>
              <a:t>	</a:t>
            </a:r>
            <a:endParaRPr kumimoji="0" lang="tr-TR" sz="2400" i="0" u="none" strike="noStrike" cap="none" normalizeH="0" baseline="0" dirty="0" smtClean="0">
              <a:ln>
                <a:noFill/>
              </a:ln>
              <a:solidFill>
                <a:schemeClr val="tx1"/>
              </a:solidFill>
              <a:effectLst/>
              <a:latin typeface="Trebuchet MS" pitchFamily="34" charset="0"/>
              <a:cs typeface="Arial" pitchFamily="34" charset="0"/>
            </a:endParaRPr>
          </a:p>
        </p:txBody>
      </p:sp>
    </p:spTree>
    <p:extLst>
      <p:ext uri="{BB962C8B-B14F-4D97-AF65-F5344CB8AC3E}">
        <p14:creationId xmlns:p14="http://schemas.microsoft.com/office/powerpoint/2010/main" val="306597284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6 Grup"/>
          <p:cNvGrpSpPr>
            <a:grpSpLocks noChangeAspect="1"/>
          </p:cNvGrpSpPr>
          <p:nvPr/>
        </p:nvGrpSpPr>
        <p:grpSpPr>
          <a:xfrm>
            <a:off x="1331640" y="1412776"/>
            <a:ext cx="7200000" cy="5123583"/>
            <a:chOff x="4196571" y="3348472"/>
            <a:chExt cx="4698614" cy="3343569"/>
          </a:xfrm>
        </p:grpSpPr>
        <p:pic>
          <p:nvPicPr>
            <p:cNvPr id="4" name="Picture 3" descr="1-R-kenar"/>
            <p:cNvPicPr>
              <a:picLocks noChangeAspect="1" noChangeArrowheads="1"/>
            </p:cNvPicPr>
            <p:nvPr/>
          </p:nvPicPr>
          <p:blipFill>
            <a:blip r:embed="rId2" cstate="print">
              <a:lum bright="6000"/>
            </a:blip>
            <a:srcRect t="4157" b="2660"/>
            <a:stretch>
              <a:fillRect/>
            </a:stretch>
          </p:blipFill>
          <p:spPr bwMode="auto">
            <a:xfrm>
              <a:off x="4196571" y="3354469"/>
              <a:ext cx="2340000" cy="1613995"/>
            </a:xfrm>
            <a:prstGeom prst="rect">
              <a:avLst/>
            </a:prstGeom>
            <a:noFill/>
            <a:ln w="12700">
              <a:solidFill>
                <a:schemeClr val="bg1"/>
              </a:solidFill>
              <a:miter lim="800000"/>
              <a:headEnd/>
              <a:tailEnd/>
            </a:ln>
          </p:spPr>
        </p:pic>
        <p:pic>
          <p:nvPicPr>
            <p:cNvPr id="6" name="Picture 5" descr="26026"/>
            <p:cNvPicPr>
              <a:picLocks noChangeAspect="1" noChangeArrowheads="1"/>
            </p:cNvPicPr>
            <p:nvPr/>
          </p:nvPicPr>
          <p:blipFill>
            <a:blip r:embed="rId3" cstate="print">
              <a:lum bright="-2000" contrast="42000"/>
            </a:blip>
            <a:srcRect l="8865" t="4256"/>
            <a:stretch>
              <a:fillRect/>
            </a:stretch>
          </p:blipFill>
          <p:spPr bwMode="auto">
            <a:xfrm>
              <a:off x="6572836" y="3348472"/>
              <a:ext cx="2322349" cy="1619992"/>
            </a:xfrm>
            <a:prstGeom prst="rect">
              <a:avLst/>
            </a:prstGeom>
            <a:noFill/>
            <a:ln w="12700">
              <a:solidFill>
                <a:schemeClr val="bg1"/>
              </a:solidFill>
              <a:miter lim="800000"/>
              <a:headEnd/>
              <a:tailEnd/>
            </a:ln>
          </p:spPr>
        </p:pic>
        <p:pic>
          <p:nvPicPr>
            <p:cNvPr id="7" name="Picture 9" descr="%4 Si-2 dk-2,5x-1"/>
            <p:cNvPicPr>
              <a:picLocks noChangeAspect="1" noChangeArrowheads="1"/>
            </p:cNvPicPr>
            <p:nvPr/>
          </p:nvPicPr>
          <p:blipFill>
            <a:blip r:embed="rId4" cstate="print">
              <a:lum bright="10000" contrast="60000"/>
            </a:blip>
            <a:srcRect t="4124" r="940"/>
            <a:stretch>
              <a:fillRect/>
            </a:stretch>
          </p:blipFill>
          <p:spPr bwMode="auto">
            <a:xfrm>
              <a:off x="6572836" y="5013176"/>
              <a:ext cx="2311346" cy="1673992"/>
            </a:xfrm>
            <a:prstGeom prst="rect">
              <a:avLst/>
            </a:prstGeom>
            <a:noFill/>
            <a:ln w="9525">
              <a:solidFill>
                <a:schemeClr val="bg1"/>
              </a:solidFill>
              <a:miter lim="800000"/>
              <a:headEnd/>
              <a:tailEnd/>
            </a:ln>
          </p:spPr>
        </p:pic>
        <p:pic>
          <p:nvPicPr>
            <p:cNvPr id="8" name="Picture 10" descr="R-4"/>
            <p:cNvPicPr>
              <a:picLocks noChangeAspect="1" noChangeArrowheads="1"/>
            </p:cNvPicPr>
            <p:nvPr/>
          </p:nvPicPr>
          <p:blipFill>
            <a:blip r:embed="rId5" cstate="print">
              <a:lum bright="28000" contrast="50000"/>
            </a:blip>
            <a:srcRect t="4113"/>
            <a:stretch>
              <a:fillRect/>
            </a:stretch>
          </p:blipFill>
          <p:spPr bwMode="auto">
            <a:xfrm>
              <a:off x="4196571" y="5013176"/>
              <a:ext cx="2340000" cy="1678865"/>
            </a:xfrm>
            <a:prstGeom prst="rect">
              <a:avLst/>
            </a:prstGeom>
            <a:noFill/>
            <a:ln w="9525">
              <a:solidFill>
                <a:schemeClr val="bg1"/>
              </a:solidFill>
              <a:miter lim="800000"/>
              <a:headEnd/>
              <a:tailEnd/>
            </a:ln>
          </p:spPr>
        </p:pic>
      </p:grpSp>
      <p:sp>
        <p:nvSpPr>
          <p:cNvPr id="11" name="Rectangle 5"/>
          <p:cNvSpPr>
            <a:spLocks noChangeArrowheads="1"/>
          </p:cNvSpPr>
          <p:nvPr/>
        </p:nvSpPr>
        <p:spPr bwMode="auto">
          <a:xfrm>
            <a:off x="395536" y="344850"/>
            <a:ext cx="8762112" cy="707886"/>
          </a:xfrm>
          <a:prstGeom prst="rect">
            <a:avLst/>
          </a:prstGeom>
          <a:noFill/>
          <a:ln w="9525">
            <a:noFill/>
            <a:miter lim="800000"/>
            <a:headEnd/>
            <a:tailEnd/>
          </a:ln>
          <a:effectLst/>
        </p:spPr>
        <p:txBody>
          <a:bodyPr wrap="square">
            <a:spAutoFit/>
          </a:bodyPr>
          <a:lstStyle/>
          <a:p>
            <a:r>
              <a:rPr kumimoji="1" lang="tr-TR" sz="4000" dirty="0" smtClean="0">
                <a:solidFill>
                  <a:schemeClr val="accent2">
                    <a:lumMod val="50000"/>
                  </a:schemeClr>
                </a:solidFill>
                <a:latin typeface="Trebuchet MS" pitchFamily="34" charset="0"/>
              </a:rPr>
              <a:t>Al-5Ti-1B / işlem vs döküm alaşımları  </a:t>
            </a:r>
            <a:endParaRPr kumimoji="1" lang="tr-TR" sz="4000" dirty="0">
              <a:solidFill>
                <a:schemeClr val="accent2">
                  <a:lumMod val="50000"/>
                </a:schemeClr>
              </a:solidFill>
              <a:latin typeface="Trebuchet MS" pitchFamily="34" charset="0"/>
            </a:endParaRPr>
          </a:p>
        </p:txBody>
      </p:sp>
      <p:sp>
        <p:nvSpPr>
          <p:cNvPr id="12" name="11 Metin kutusu"/>
          <p:cNvSpPr txBox="1"/>
          <p:nvPr/>
        </p:nvSpPr>
        <p:spPr>
          <a:xfrm rot="16200000">
            <a:off x="164704" y="5070376"/>
            <a:ext cx="1728191" cy="461665"/>
          </a:xfrm>
          <a:prstGeom prst="rect">
            <a:avLst/>
          </a:prstGeom>
          <a:noFill/>
        </p:spPr>
        <p:txBody>
          <a:bodyPr wrap="square" rtlCol="0">
            <a:spAutoFit/>
          </a:bodyPr>
          <a:lstStyle/>
          <a:p>
            <a:pPr algn="ctr"/>
            <a:r>
              <a:rPr lang="tr-TR" sz="2400" dirty="0" smtClean="0">
                <a:latin typeface="Trebuchet MS" pitchFamily="34" charset="0"/>
              </a:rPr>
              <a:t>AlSi7Mg</a:t>
            </a:r>
            <a:endParaRPr lang="tr-TR" sz="2400" dirty="0">
              <a:latin typeface="Trebuchet MS" pitchFamily="34" charset="0"/>
            </a:endParaRPr>
          </a:p>
        </p:txBody>
      </p:sp>
      <p:sp>
        <p:nvSpPr>
          <p:cNvPr id="13" name="12 Metin kutusu"/>
          <p:cNvSpPr txBox="1"/>
          <p:nvPr/>
        </p:nvSpPr>
        <p:spPr>
          <a:xfrm rot="16200000">
            <a:off x="-195337" y="2478089"/>
            <a:ext cx="2448273" cy="461665"/>
          </a:xfrm>
          <a:prstGeom prst="rect">
            <a:avLst/>
          </a:prstGeom>
          <a:noFill/>
        </p:spPr>
        <p:txBody>
          <a:bodyPr wrap="square" rtlCol="0">
            <a:spAutoFit/>
          </a:bodyPr>
          <a:lstStyle/>
          <a:p>
            <a:r>
              <a:rPr lang="tr-TR" sz="2400" dirty="0" smtClean="0">
                <a:latin typeface="Trebuchet MS" pitchFamily="34" charset="0"/>
              </a:rPr>
              <a:t>1050/3003/8011</a:t>
            </a:r>
            <a:endParaRPr lang="tr-TR" sz="2400" dirty="0">
              <a:latin typeface="Trebuchet MS" pitchFamily="34" charset="0"/>
            </a:endParaRPr>
          </a:p>
        </p:txBody>
      </p:sp>
      <p:sp>
        <p:nvSpPr>
          <p:cNvPr id="14" name="13 Metin kutusu"/>
          <p:cNvSpPr txBox="1"/>
          <p:nvPr/>
        </p:nvSpPr>
        <p:spPr>
          <a:xfrm>
            <a:off x="1403648" y="889556"/>
            <a:ext cx="7128792" cy="523220"/>
          </a:xfrm>
          <a:prstGeom prst="rect">
            <a:avLst/>
          </a:prstGeom>
          <a:noFill/>
        </p:spPr>
        <p:txBody>
          <a:bodyPr wrap="square" rtlCol="0">
            <a:spAutoFit/>
          </a:bodyPr>
          <a:lstStyle/>
          <a:p>
            <a:r>
              <a:rPr lang="tr-TR" sz="2800" dirty="0" smtClean="0">
                <a:latin typeface="Trebuchet MS" pitchFamily="34" charset="0"/>
              </a:rPr>
              <a:t>       katkısız	        ilaveden 2 </a:t>
            </a:r>
            <a:r>
              <a:rPr lang="tr-TR" sz="2800" dirty="0" err="1" smtClean="0">
                <a:latin typeface="Trebuchet MS" pitchFamily="34" charset="0"/>
              </a:rPr>
              <a:t>dk</a:t>
            </a:r>
            <a:r>
              <a:rPr lang="tr-TR" sz="2800" dirty="0" smtClean="0">
                <a:latin typeface="Trebuchet MS" pitchFamily="34" charset="0"/>
              </a:rPr>
              <a:t> sonra</a:t>
            </a:r>
            <a:endParaRPr lang="tr-TR" sz="2800" dirty="0">
              <a:latin typeface="Trebuchet MS" pitchFamily="34" charset="0"/>
            </a:endParaRPr>
          </a:p>
        </p:txBody>
      </p:sp>
    </p:spTree>
    <p:extLst>
      <p:ext uri="{BB962C8B-B14F-4D97-AF65-F5344CB8AC3E}">
        <p14:creationId xmlns:p14="http://schemas.microsoft.com/office/powerpoint/2010/main" val="171590838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792088" y="754832"/>
            <a:ext cx="8316416" cy="58477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hangingPunct="0"/>
            <a:r>
              <a:rPr lang="tr-TR" sz="2200" u="sng" dirty="0" smtClean="0">
                <a:latin typeface="Arial" pitchFamily="34" charset="0"/>
                <a:ea typeface="Times New Roman" pitchFamily="18" charset="0"/>
                <a:cs typeface="Arial" pitchFamily="34" charset="0"/>
              </a:rPr>
              <a:t>sürekli dökümde uygulanan yöntemden aynen kopyalanmıştır!</a:t>
            </a:r>
          </a:p>
          <a:p>
            <a:endParaRPr lang="tr-TR" sz="1200" dirty="0" smtClean="0">
              <a:latin typeface="Arial" pitchFamily="34" charset="0"/>
              <a:cs typeface="Arial" pitchFamily="34" charset="0"/>
            </a:endParaRPr>
          </a:p>
          <a:p>
            <a:r>
              <a:rPr lang="tr-TR" dirty="0" smtClean="0">
                <a:latin typeface="Arial" pitchFamily="34" charset="0"/>
                <a:cs typeface="Arial" pitchFamily="34" charset="0"/>
              </a:rPr>
              <a:t>Alüminyum dökümhanelerinde ağ% 0.1 kadar Ti içeren alaşımlı külçe kullanılır!</a:t>
            </a:r>
          </a:p>
          <a:p>
            <a:r>
              <a:rPr lang="tr-TR" dirty="0" smtClean="0">
                <a:latin typeface="Arial" pitchFamily="34" charset="0"/>
                <a:cs typeface="Arial" pitchFamily="34" charset="0"/>
              </a:rPr>
              <a:t>			+ 0.2-0.4 ağ% Al-5Ti-1B </a:t>
            </a:r>
            <a:r>
              <a:rPr lang="tr-TR" dirty="0" err="1" smtClean="0">
                <a:latin typeface="Arial" pitchFamily="34" charset="0"/>
                <a:cs typeface="Arial" pitchFamily="34" charset="0"/>
              </a:rPr>
              <a:t>filmaşin</a:t>
            </a:r>
            <a:r>
              <a:rPr lang="tr-TR" dirty="0" smtClean="0">
                <a:latin typeface="Arial" pitchFamily="34" charset="0"/>
                <a:cs typeface="Arial" pitchFamily="34" charset="0"/>
              </a:rPr>
              <a:t> (2-4 kg/ton) </a:t>
            </a:r>
          </a:p>
          <a:p>
            <a:endParaRPr lang="tr-TR" sz="1200" dirty="0" smtClean="0"/>
          </a:p>
          <a:p>
            <a:r>
              <a:rPr lang="tr-TR" sz="2000" b="1" dirty="0" smtClean="0"/>
              <a:t>Al-5Ti-1B  </a:t>
            </a:r>
            <a:r>
              <a:rPr lang="tr-TR" sz="2000" b="1" dirty="0" err="1" smtClean="0"/>
              <a:t>filmaşin</a:t>
            </a:r>
            <a:r>
              <a:rPr lang="tr-TR" sz="2000" b="1" dirty="0" smtClean="0"/>
              <a:t> 	performans </a:t>
            </a:r>
            <a:r>
              <a:rPr lang="tr-TR" sz="2000" b="1" dirty="0" smtClean="0">
                <a:sym typeface="Symbol"/>
              </a:rPr>
              <a:t>	maliyet </a:t>
            </a:r>
          </a:p>
          <a:p>
            <a:endParaRPr kumimoji="0" lang="tr-TR" sz="2200" i="0" u="none" strike="noStrike" cap="none" normalizeH="0" dirty="0" smtClean="0">
              <a:ln>
                <a:noFill/>
              </a:ln>
              <a:solidFill>
                <a:schemeClr val="tx1"/>
              </a:solidFill>
              <a:effectLst/>
              <a:latin typeface="Arial" pitchFamily="34" charset="0"/>
              <a:cs typeface="Arial" pitchFamily="34" charset="0"/>
            </a:endParaRPr>
          </a:p>
          <a:p>
            <a:r>
              <a:rPr lang="tr-TR" sz="2400" b="1" dirty="0" err="1" smtClean="0">
                <a:solidFill>
                  <a:srgbClr val="FF0000"/>
                </a:solidFill>
                <a:latin typeface="Arial" pitchFamily="34" charset="0"/>
                <a:cs typeface="Arial" pitchFamily="34" charset="0"/>
              </a:rPr>
              <a:t>Si’e</a:t>
            </a:r>
            <a:r>
              <a:rPr lang="tr-TR" sz="2400" b="1" dirty="0" smtClean="0">
                <a:solidFill>
                  <a:srgbClr val="FF0000"/>
                </a:solidFill>
                <a:latin typeface="Arial" pitchFamily="34" charset="0"/>
                <a:cs typeface="Arial" pitchFamily="34" charset="0"/>
              </a:rPr>
              <a:t> rağmen etkili olabilecek alternatif tane incelticilere ihtiyaç var!</a:t>
            </a:r>
          </a:p>
          <a:p>
            <a:endParaRPr kumimoji="0" lang="tr-TR" sz="1200" i="0" u="none" strike="noStrike" cap="none" normalizeH="0" dirty="0" smtClean="0">
              <a:ln>
                <a:noFill/>
              </a:ln>
              <a:solidFill>
                <a:schemeClr val="tx1"/>
              </a:solidFill>
              <a:effectLst/>
              <a:latin typeface="Arial" pitchFamily="34" charset="0"/>
              <a:cs typeface="Arial" pitchFamily="34" charset="0"/>
            </a:endParaRPr>
          </a:p>
          <a:p>
            <a:r>
              <a:rPr kumimoji="0" lang="tr-TR" i="0" u="none" strike="noStrike" cap="none" normalizeH="0" dirty="0" smtClean="0">
                <a:ln>
                  <a:noFill/>
                </a:ln>
                <a:solidFill>
                  <a:schemeClr val="tx1"/>
                </a:solidFill>
                <a:effectLst/>
                <a:latin typeface="Arial" pitchFamily="34" charset="0"/>
                <a:cs typeface="Arial" pitchFamily="34" charset="0"/>
              </a:rPr>
              <a:t>Al-B alaşımları!		Yaklaşık 30 yıldır piyasada mevcut</a:t>
            </a:r>
            <a:r>
              <a:rPr lang="tr-TR" dirty="0" smtClean="0">
                <a:latin typeface="Arial" pitchFamily="34" charset="0"/>
                <a:cs typeface="Arial" pitchFamily="34" charset="0"/>
              </a:rPr>
              <a:t>!</a:t>
            </a:r>
          </a:p>
          <a:p>
            <a:r>
              <a:rPr lang="tr-TR" dirty="0" smtClean="0">
                <a:latin typeface="Arial" pitchFamily="34" charset="0"/>
                <a:cs typeface="Arial" pitchFamily="34" charset="0"/>
              </a:rPr>
              <a:t>			</a:t>
            </a:r>
            <a:r>
              <a:rPr lang="tr-TR" dirty="0" err="1" smtClean="0">
                <a:latin typeface="Arial" pitchFamily="34" charset="0"/>
                <a:cs typeface="Arial" pitchFamily="34" charset="0"/>
              </a:rPr>
              <a:t>Lu</a:t>
            </a:r>
            <a:r>
              <a:rPr lang="tr-TR" dirty="0" smtClean="0">
                <a:latin typeface="Arial" pitchFamily="34" charset="0"/>
                <a:cs typeface="Arial" pitchFamily="34" charset="0"/>
              </a:rPr>
              <a:t> et al.1981 </a:t>
            </a:r>
            <a:r>
              <a:rPr lang="tr-TR" sz="1400" dirty="0" smtClean="0">
                <a:latin typeface="Arial" pitchFamily="34" charset="0"/>
                <a:cs typeface="Arial" pitchFamily="34" charset="0"/>
              </a:rPr>
              <a:t>(</a:t>
            </a:r>
            <a:r>
              <a:rPr lang="tr-TR" sz="1400" dirty="0" err="1" smtClean="0">
                <a:latin typeface="Arial" pitchFamily="34" charset="0"/>
                <a:cs typeface="Arial" pitchFamily="34" charset="0"/>
              </a:rPr>
              <a:t>Sigworth</a:t>
            </a:r>
            <a:r>
              <a:rPr lang="tr-TR" sz="1400" dirty="0" smtClean="0">
                <a:latin typeface="Arial" pitchFamily="34" charset="0"/>
                <a:cs typeface="Arial" pitchFamily="34" charset="0"/>
              </a:rPr>
              <a:t> &amp; </a:t>
            </a:r>
            <a:r>
              <a:rPr lang="tr-TR" sz="1400" dirty="0" err="1" smtClean="0">
                <a:latin typeface="Arial" pitchFamily="34" charset="0"/>
                <a:cs typeface="Arial" pitchFamily="34" charset="0"/>
              </a:rPr>
              <a:t>Guzowski</a:t>
            </a:r>
            <a:r>
              <a:rPr lang="tr-TR" sz="1400" dirty="0" smtClean="0">
                <a:latin typeface="Arial" pitchFamily="34" charset="0"/>
                <a:cs typeface="Arial" pitchFamily="34" charset="0"/>
              </a:rPr>
              <a:t> 1985; </a:t>
            </a:r>
            <a:r>
              <a:rPr lang="tr-TR" sz="1400" dirty="0" err="1" smtClean="0">
                <a:latin typeface="Arial" pitchFamily="34" charset="0"/>
                <a:cs typeface="Arial" pitchFamily="34" charset="0"/>
              </a:rPr>
              <a:t>Tondel</a:t>
            </a:r>
            <a:r>
              <a:rPr lang="tr-TR" sz="1400" dirty="0" smtClean="0">
                <a:latin typeface="Arial" pitchFamily="34" charset="0"/>
                <a:cs typeface="Arial" pitchFamily="34" charset="0"/>
              </a:rPr>
              <a:t> et al. 1993)</a:t>
            </a:r>
          </a:p>
          <a:p>
            <a:endParaRPr lang="tr-TR" sz="1200" dirty="0" smtClean="0">
              <a:latin typeface="Arial" pitchFamily="34" charset="0"/>
              <a:cs typeface="Arial" pitchFamily="34" charset="0"/>
            </a:endParaRPr>
          </a:p>
          <a:p>
            <a:r>
              <a:rPr lang="tr-TR" dirty="0" err="1" smtClean="0">
                <a:latin typeface="Arial" pitchFamily="34" charset="0"/>
                <a:cs typeface="Arial" pitchFamily="34" charset="0"/>
              </a:rPr>
              <a:t>Sigworth</a:t>
            </a:r>
            <a:r>
              <a:rPr lang="tr-TR" dirty="0" smtClean="0">
                <a:latin typeface="Arial" pitchFamily="34" charset="0"/>
                <a:cs typeface="Arial" pitchFamily="34" charset="0"/>
              </a:rPr>
              <a:t> &amp; </a:t>
            </a:r>
            <a:r>
              <a:rPr lang="tr-TR" dirty="0" err="1" smtClean="0">
                <a:latin typeface="Arial" pitchFamily="34" charset="0"/>
                <a:cs typeface="Arial" pitchFamily="34" charset="0"/>
              </a:rPr>
              <a:t>Guzowski</a:t>
            </a:r>
            <a:r>
              <a:rPr lang="tr-TR" dirty="0" smtClean="0">
                <a:latin typeface="Arial" pitchFamily="34" charset="0"/>
                <a:cs typeface="Arial" pitchFamily="34" charset="0"/>
              </a:rPr>
              <a:t> 	B çözeltideki Ti ile reaksiyona girerek “</a:t>
            </a:r>
            <a:r>
              <a:rPr lang="tr-TR" dirty="0" err="1" smtClean="0">
                <a:latin typeface="Arial" pitchFamily="34" charset="0"/>
                <a:cs typeface="Arial" pitchFamily="34" charset="0"/>
              </a:rPr>
              <a:t>sludge</a:t>
            </a:r>
            <a:r>
              <a:rPr lang="tr-TR" dirty="0" smtClean="0">
                <a:latin typeface="Arial" pitchFamily="34" charset="0"/>
                <a:cs typeface="Arial" pitchFamily="34" charset="0"/>
              </a:rPr>
              <a:t>” yapar!</a:t>
            </a:r>
          </a:p>
          <a:p>
            <a:r>
              <a:rPr lang="tr-TR" dirty="0" smtClean="0">
                <a:latin typeface="Arial" pitchFamily="34" charset="0"/>
                <a:cs typeface="Arial" pitchFamily="34" charset="0"/>
              </a:rPr>
              <a:t>1985 			</a:t>
            </a:r>
            <a:r>
              <a:rPr lang="tr-TR" dirty="0" err="1" smtClean="0">
                <a:latin typeface="Arial" pitchFamily="34" charset="0"/>
                <a:cs typeface="Arial" pitchFamily="34" charset="0"/>
              </a:rPr>
              <a:t>Sr</a:t>
            </a:r>
            <a:r>
              <a:rPr lang="tr-TR" dirty="0" smtClean="0">
                <a:latin typeface="Arial" pitchFamily="34" charset="0"/>
                <a:cs typeface="Arial" pitchFamily="34" charset="0"/>
              </a:rPr>
              <a:t> ile reaksiyona girerek modifikasyona zarar verir!</a:t>
            </a:r>
          </a:p>
          <a:p>
            <a:r>
              <a:rPr lang="tr-TR" dirty="0" smtClean="0">
                <a:latin typeface="Arial" pitchFamily="34" charset="0"/>
                <a:cs typeface="Arial" pitchFamily="34" charset="0"/>
              </a:rPr>
              <a:t>			B-zengin </a:t>
            </a:r>
            <a:r>
              <a:rPr lang="tr-TR" dirty="0" err="1" smtClean="0">
                <a:latin typeface="Arial" pitchFamily="34" charset="0"/>
                <a:cs typeface="Arial" pitchFamily="34" charset="0"/>
              </a:rPr>
              <a:t>AlTiB</a:t>
            </a:r>
            <a:r>
              <a:rPr lang="tr-TR" dirty="0" smtClean="0">
                <a:latin typeface="Arial" pitchFamily="34" charset="0"/>
                <a:cs typeface="Arial" pitchFamily="34" charset="0"/>
              </a:rPr>
              <a:t> tane incelticiler! : karma Al(Ti,B)</a:t>
            </a:r>
            <a:r>
              <a:rPr lang="tr-TR" baseline="-25000" dirty="0" smtClean="0">
                <a:latin typeface="Arial" pitchFamily="34" charset="0"/>
                <a:cs typeface="Arial" pitchFamily="34" charset="0"/>
              </a:rPr>
              <a:t>2</a:t>
            </a:r>
            <a:r>
              <a:rPr lang="tr-TR" dirty="0" smtClean="0">
                <a:latin typeface="Arial" pitchFamily="34" charset="0"/>
                <a:cs typeface="Arial" pitchFamily="34" charset="0"/>
              </a:rPr>
              <a:t> !</a:t>
            </a:r>
          </a:p>
          <a:p>
            <a:endParaRPr lang="tr-TR" sz="1200" dirty="0" smtClean="0">
              <a:latin typeface="Arial" pitchFamily="34" charset="0"/>
              <a:cs typeface="Arial" pitchFamily="34" charset="0"/>
            </a:endParaRPr>
          </a:p>
          <a:p>
            <a:r>
              <a:rPr kumimoji="0" lang="tr-TR" i="0" u="none" strike="noStrike" cap="none" normalizeH="0" baseline="0" dirty="0" smtClean="0">
                <a:ln>
                  <a:noFill/>
                </a:ln>
                <a:solidFill>
                  <a:schemeClr val="tx1"/>
                </a:solidFill>
                <a:effectLst/>
                <a:latin typeface="Arial" pitchFamily="34" charset="0"/>
                <a:cs typeface="Arial" pitchFamily="34" charset="0"/>
              </a:rPr>
              <a:t>Al-B alaşımları	tane inceltici olarak kullanılmıyorlar!</a:t>
            </a:r>
          </a:p>
          <a:p>
            <a:r>
              <a:rPr lang="tr-TR" dirty="0" smtClean="0">
                <a:latin typeface="Arial" pitchFamily="34" charset="0"/>
                <a:cs typeface="Arial" pitchFamily="34" charset="0"/>
              </a:rPr>
              <a:t>		iletken Al üretiminde Ti çöktürücüsü olarak kullanılıyorlar</a:t>
            </a:r>
            <a:r>
              <a:rPr lang="tr-TR" dirty="0" smtClean="0">
                <a:latin typeface="Arial" pitchFamily="34" charset="0"/>
                <a:cs typeface="Arial" pitchFamily="34" charset="0"/>
                <a:sym typeface="Symbol"/>
              </a:rPr>
              <a:t>!</a:t>
            </a:r>
            <a:endParaRPr kumimoji="0" lang="tr-TR" i="0" u="none" strike="noStrike" cap="none" normalizeH="0" baseline="0" dirty="0" smtClean="0">
              <a:ln>
                <a:noFill/>
              </a:ln>
              <a:solidFill>
                <a:schemeClr val="tx1"/>
              </a:solidFill>
              <a:effectLst/>
              <a:latin typeface="Arial" pitchFamily="34" charset="0"/>
              <a:cs typeface="Arial" pitchFamily="34" charset="0"/>
            </a:endParaRPr>
          </a:p>
          <a:p>
            <a:r>
              <a:rPr lang="tr-TR" dirty="0" smtClean="0">
                <a:latin typeface="Arial" pitchFamily="34" charset="0"/>
                <a:cs typeface="Arial" pitchFamily="34" charset="0"/>
              </a:rPr>
              <a:t>		Dikkat! Dökümhaneler </a:t>
            </a:r>
            <a:r>
              <a:rPr lang="tr-TR" dirty="0" err="1" smtClean="0">
                <a:latin typeface="Arial" pitchFamily="34" charset="0"/>
                <a:cs typeface="Arial" pitchFamily="34" charset="0"/>
              </a:rPr>
              <a:t>Ti’lu</a:t>
            </a:r>
            <a:r>
              <a:rPr lang="tr-TR" dirty="0" smtClean="0">
                <a:latin typeface="Arial" pitchFamily="34" charset="0"/>
                <a:cs typeface="Arial" pitchFamily="34" charset="0"/>
              </a:rPr>
              <a:t> külçe kullanıyorlar!</a:t>
            </a:r>
          </a:p>
          <a:p>
            <a:r>
              <a:rPr kumimoji="0" lang="tr-TR" i="0" u="none" strike="noStrike" cap="none" normalizeH="0" baseline="0" dirty="0" smtClean="0">
                <a:ln>
                  <a:noFill/>
                </a:ln>
                <a:solidFill>
                  <a:schemeClr val="tx1"/>
                </a:solidFill>
                <a:effectLst/>
                <a:latin typeface="Arial" pitchFamily="34" charset="0"/>
                <a:cs typeface="Arial" pitchFamily="34" charset="0"/>
              </a:rPr>
              <a:t>		</a:t>
            </a:r>
            <a:r>
              <a:rPr kumimoji="0" lang="tr-TR" i="0" u="none" strike="noStrike" cap="none" normalizeH="0" baseline="0" dirty="0" err="1" smtClean="0">
                <a:ln>
                  <a:noFill/>
                </a:ln>
                <a:solidFill>
                  <a:schemeClr val="tx1"/>
                </a:solidFill>
                <a:effectLst/>
                <a:latin typeface="Arial" pitchFamily="34" charset="0"/>
                <a:cs typeface="Arial" pitchFamily="34" charset="0"/>
              </a:rPr>
              <a:t>Ti’lu</a:t>
            </a:r>
            <a:r>
              <a:rPr kumimoji="0" lang="tr-TR" i="0" u="none" strike="noStrike" cap="none" normalizeH="0" baseline="0" dirty="0" smtClean="0">
                <a:ln>
                  <a:noFill/>
                </a:ln>
                <a:solidFill>
                  <a:schemeClr val="tx1"/>
                </a:solidFill>
                <a:effectLst/>
                <a:latin typeface="Arial" pitchFamily="34" charset="0"/>
                <a:cs typeface="Arial" pitchFamily="34" charset="0"/>
              </a:rPr>
              <a:t> </a:t>
            </a:r>
            <a:r>
              <a:rPr lang="tr-TR" dirty="0" smtClean="0">
                <a:latin typeface="Arial" pitchFamily="34" charset="0"/>
                <a:cs typeface="Arial" pitchFamily="34" charset="0"/>
              </a:rPr>
              <a:t>alaşıma B ilavesi</a:t>
            </a:r>
            <a:r>
              <a:rPr kumimoji="0" lang="tr-TR" i="0" u="none" strike="noStrike" cap="none" normalizeH="0" baseline="0" dirty="0" smtClean="0">
                <a:ln>
                  <a:noFill/>
                </a:ln>
                <a:solidFill>
                  <a:schemeClr val="tx1"/>
                </a:solidFill>
                <a:effectLst/>
                <a:latin typeface="Arial" pitchFamily="34" charset="0"/>
                <a:cs typeface="Arial" pitchFamily="34" charset="0"/>
              </a:rPr>
              <a:t> // </a:t>
            </a:r>
            <a:r>
              <a:rPr lang="tr-TR" dirty="0" err="1" smtClean="0">
                <a:latin typeface="Arial" pitchFamily="34" charset="0"/>
                <a:cs typeface="Arial" pitchFamily="34" charset="0"/>
              </a:rPr>
              <a:t>AlTiB</a:t>
            </a:r>
            <a:r>
              <a:rPr lang="tr-TR" dirty="0" smtClean="0">
                <a:latin typeface="Arial" pitchFamily="34" charset="0"/>
                <a:cs typeface="Arial" pitchFamily="34" charset="0"/>
              </a:rPr>
              <a:t> ilavesinden farklı değildir!</a:t>
            </a:r>
            <a:endParaRPr kumimoji="0" lang="tr-TR"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Metin kutusu"/>
          <p:cNvSpPr txBox="1"/>
          <p:nvPr/>
        </p:nvSpPr>
        <p:spPr>
          <a:xfrm>
            <a:off x="323528" y="71920"/>
            <a:ext cx="856895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parça dökümünde tane inceltme</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9323475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119117" y="2420888"/>
            <a:ext cx="492443" cy="1944216"/>
          </a:xfrm>
          <a:prstGeom prst="rect">
            <a:avLst/>
          </a:prstGeom>
          <a:noFill/>
        </p:spPr>
        <p:txBody>
          <a:bodyPr vert="vert270" wrap="square" rtlCol="0">
            <a:spAutoFit/>
          </a:bodyPr>
          <a:lstStyle/>
          <a:p>
            <a:r>
              <a:rPr lang="tr-TR" sz="2000" dirty="0" smtClean="0">
                <a:latin typeface="Trebuchet MS" pitchFamily="34" charset="0"/>
              </a:rPr>
              <a:t>Milyon ton</a:t>
            </a:r>
            <a:endParaRPr lang="tr-TR" sz="2000" dirty="0">
              <a:latin typeface="Trebuchet MS" pitchFamily="34" charset="0"/>
            </a:endParaRPr>
          </a:p>
        </p:txBody>
      </p:sp>
      <p:pic>
        <p:nvPicPr>
          <p:cNvPr id="252930" name="Picture 2"/>
          <p:cNvPicPr>
            <a:picLocks noChangeAspect="1" noChangeArrowheads="1"/>
          </p:cNvPicPr>
          <p:nvPr/>
        </p:nvPicPr>
        <p:blipFill>
          <a:blip r:embed="rId2" cstate="print">
            <a:lum bright="-14000" contrast="23000"/>
          </a:blip>
          <a:srcRect/>
          <a:stretch>
            <a:fillRect/>
          </a:stretch>
        </p:blipFill>
        <p:spPr bwMode="auto">
          <a:xfrm>
            <a:off x="611560" y="1916832"/>
            <a:ext cx="8244408" cy="3814577"/>
          </a:xfrm>
          <a:prstGeom prst="rect">
            <a:avLst/>
          </a:prstGeom>
          <a:noFill/>
          <a:ln w="9525">
            <a:noFill/>
            <a:miter lim="800000"/>
            <a:headEnd/>
            <a:tailEnd/>
          </a:ln>
        </p:spPr>
      </p:pic>
      <p:sp>
        <p:nvSpPr>
          <p:cNvPr id="4" name="Başlık 3"/>
          <p:cNvSpPr>
            <a:spLocks noGrp="1"/>
          </p:cNvSpPr>
          <p:nvPr>
            <p:ph type="title"/>
          </p:nvPr>
        </p:nvSpPr>
        <p:spPr>
          <a:xfrm>
            <a:off x="446856" y="746448"/>
            <a:ext cx="8229600" cy="666328"/>
          </a:xfrm>
        </p:spPr>
        <p:txBody>
          <a:bodyPr>
            <a:normAutofit fontScale="90000"/>
          </a:bodyPr>
          <a:lstStyle/>
          <a:p>
            <a:r>
              <a:rPr lang="tr-TR" dirty="0" smtClean="0">
                <a:latin typeface="Trebuchet MS" pitchFamily="34" charset="0"/>
              </a:rPr>
              <a:t>Alüminyum üretimi</a:t>
            </a:r>
            <a:endParaRPr lang="tr-TR" dirty="0">
              <a:latin typeface="Trebuchet MS" pitchFamily="34" charset="0"/>
            </a:endParaRPr>
          </a:p>
        </p:txBody>
      </p:sp>
      <p:sp useBgFill="1">
        <p:nvSpPr>
          <p:cNvPr id="2" name="Metin kutusu 1"/>
          <p:cNvSpPr txBox="1"/>
          <p:nvPr/>
        </p:nvSpPr>
        <p:spPr>
          <a:xfrm>
            <a:off x="6084168" y="2424340"/>
            <a:ext cx="648072" cy="400110"/>
          </a:xfrm>
          <a:prstGeom prst="rect">
            <a:avLst/>
          </a:prstGeom>
        </p:spPr>
        <p:txBody>
          <a:bodyPr wrap="square" rtlCol="0">
            <a:spAutoFit/>
          </a:bodyPr>
          <a:lstStyle/>
          <a:p>
            <a:r>
              <a:rPr lang="tr-TR" sz="2000" dirty="0" smtClean="0">
                <a:latin typeface="Trebuchet MS" panose="020B0603020202020204" pitchFamily="34" charset="0"/>
              </a:rPr>
              <a:t>ÇİN</a:t>
            </a:r>
            <a:endParaRPr lang="tr-TR" sz="2000" dirty="0">
              <a:latin typeface="Trebuchet MS" panose="020B0603020202020204" pitchFamily="34" charset="0"/>
            </a:endParaRPr>
          </a:p>
        </p:txBody>
      </p:sp>
      <p:cxnSp>
        <p:nvCxnSpPr>
          <p:cNvPr id="6" name="Düz Ok Bağlayıcısı 5"/>
          <p:cNvCxnSpPr/>
          <p:nvPr/>
        </p:nvCxnSpPr>
        <p:spPr>
          <a:xfrm>
            <a:off x="6588224" y="2824450"/>
            <a:ext cx="720080" cy="4605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useBgFill="1">
        <p:nvSpPr>
          <p:cNvPr id="8" name="Metin kutusu 7"/>
          <p:cNvSpPr txBox="1"/>
          <p:nvPr/>
        </p:nvSpPr>
        <p:spPr>
          <a:xfrm>
            <a:off x="1259632" y="3645024"/>
            <a:ext cx="2016224" cy="400110"/>
          </a:xfrm>
          <a:prstGeom prst="rect">
            <a:avLst/>
          </a:prstGeom>
        </p:spPr>
        <p:txBody>
          <a:bodyPr wrap="square" rtlCol="0">
            <a:spAutoFit/>
          </a:bodyPr>
          <a:lstStyle/>
          <a:p>
            <a:r>
              <a:rPr lang="tr-TR" sz="2000" dirty="0" smtClean="0">
                <a:latin typeface="Trebuchet MS" panose="020B0603020202020204" pitchFamily="34" charset="0"/>
              </a:rPr>
              <a:t>KUZEY AMERİKA</a:t>
            </a:r>
            <a:endParaRPr lang="tr-TR" sz="2000" dirty="0">
              <a:latin typeface="Trebuchet MS" panose="020B0603020202020204" pitchFamily="34" charset="0"/>
            </a:endParaRPr>
          </a:p>
        </p:txBody>
      </p:sp>
      <p:cxnSp>
        <p:nvCxnSpPr>
          <p:cNvPr id="9" name="Düz Ok Bağlayıcısı 8"/>
          <p:cNvCxnSpPr/>
          <p:nvPr/>
        </p:nvCxnSpPr>
        <p:spPr>
          <a:xfrm>
            <a:off x="2627784" y="4045134"/>
            <a:ext cx="936104" cy="900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useBgFill="1">
        <p:nvSpPr>
          <p:cNvPr id="10" name="Metin kutusu 9"/>
          <p:cNvSpPr txBox="1"/>
          <p:nvPr/>
        </p:nvSpPr>
        <p:spPr>
          <a:xfrm>
            <a:off x="2267744" y="3284984"/>
            <a:ext cx="2016224" cy="400110"/>
          </a:xfrm>
          <a:prstGeom prst="rect">
            <a:avLst/>
          </a:prstGeom>
        </p:spPr>
        <p:txBody>
          <a:bodyPr wrap="square" rtlCol="0">
            <a:spAutoFit/>
          </a:bodyPr>
          <a:lstStyle/>
          <a:p>
            <a:r>
              <a:rPr lang="tr-TR" sz="2000" dirty="0" smtClean="0">
                <a:latin typeface="Trebuchet MS" panose="020B0603020202020204" pitchFamily="34" charset="0"/>
              </a:rPr>
              <a:t>GÜNEY AMERİKA</a:t>
            </a:r>
            <a:endParaRPr lang="tr-TR" sz="2000" dirty="0">
              <a:latin typeface="Trebuchet MS" panose="020B0603020202020204" pitchFamily="34" charset="0"/>
            </a:endParaRPr>
          </a:p>
        </p:txBody>
      </p:sp>
      <p:cxnSp>
        <p:nvCxnSpPr>
          <p:cNvPr id="11" name="Düz Ok Bağlayıcısı 10"/>
          <p:cNvCxnSpPr>
            <a:cxnSpLocks noChangeAspect="1"/>
          </p:cNvCxnSpPr>
          <p:nvPr/>
        </p:nvCxnSpPr>
        <p:spPr>
          <a:xfrm>
            <a:off x="3635896" y="3685094"/>
            <a:ext cx="1008000" cy="9691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Düz Ok Bağlayıcısı 12"/>
          <p:cNvCxnSpPr/>
          <p:nvPr/>
        </p:nvCxnSpPr>
        <p:spPr>
          <a:xfrm>
            <a:off x="2627784" y="4068019"/>
            <a:ext cx="936104" cy="900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Düz Ok Bağlayıcısı 13"/>
          <p:cNvCxnSpPr>
            <a:cxnSpLocks noChangeAspect="1"/>
          </p:cNvCxnSpPr>
          <p:nvPr/>
        </p:nvCxnSpPr>
        <p:spPr>
          <a:xfrm>
            <a:off x="3635896" y="3707979"/>
            <a:ext cx="1008000" cy="96912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useBgFill="1">
        <p:nvSpPr>
          <p:cNvPr id="15" name="Metin kutusu 14"/>
          <p:cNvSpPr txBox="1"/>
          <p:nvPr/>
        </p:nvSpPr>
        <p:spPr>
          <a:xfrm>
            <a:off x="4211960" y="3042109"/>
            <a:ext cx="2016224" cy="400110"/>
          </a:xfrm>
          <a:prstGeom prst="rect">
            <a:avLst/>
          </a:prstGeom>
        </p:spPr>
        <p:txBody>
          <a:bodyPr wrap="square" rtlCol="0">
            <a:spAutoFit/>
          </a:bodyPr>
          <a:lstStyle/>
          <a:p>
            <a:r>
              <a:rPr lang="tr-TR" sz="2000" dirty="0" smtClean="0">
                <a:latin typeface="Trebuchet MS" panose="020B0603020202020204" pitchFamily="34" charset="0"/>
              </a:rPr>
              <a:t>BATI AVRUPA</a:t>
            </a:r>
            <a:endParaRPr lang="tr-TR" sz="2000" dirty="0">
              <a:latin typeface="Trebuchet MS" panose="020B0603020202020204" pitchFamily="34" charset="0"/>
            </a:endParaRPr>
          </a:p>
        </p:txBody>
      </p:sp>
      <p:cxnSp>
        <p:nvCxnSpPr>
          <p:cNvPr id="16" name="Düz Ok Bağlayıcısı 15"/>
          <p:cNvCxnSpPr/>
          <p:nvPr/>
        </p:nvCxnSpPr>
        <p:spPr>
          <a:xfrm>
            <a:off x="5580112" y="3442219"/>
            <a:ext cx="936104" cy="900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Düz Ok Bağlayıcısı 16"/>
          <p:cNvCxnSpPr/>
          <p:nvPr/>
        </p:nvCxnSpPr>
        <p:spPr>
          <a:xfrm>
            <a:off x="5580112" y="3465104"/>
            <a:ext cx="936104" cy="900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48310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Object 2"/>
          <p:cNvGraphicFramePr>
            <a:graphicFrameLocks noChangeAspect="1"/>
          </p:cNvGraphicFramePr>
          <p:nvPr/>
        </p:nvGraphicFramePr>
        <p:xfrm>
          <a:off x="539552" y="980728"/>
          <a:ext cx="8121650" cy="3521075"/>
        </p:xfrm>
        <a:graphic>
          <a:graphicData uri="http://schemas.openxmlformats.org/presentationml/2006/ole">
            <mc:AlternateContent xmlns:mc="http://schemas.openxmlformats.org/markup-compatibility/2006">
              <mc:Choice xmlns:v="urn:schemas-microsoft-com:vml" Requires="v">
                <p:oleObj spid="_x0000_s255021" name="Belge" r:id="rId3" imgW="9450122" imgH="4124895" progId="Word.Document.12">
                  <p:embed/>
                </p:oleObj>
              </mc:Choice>
              <mc:Fallback>
                <p:oleObj name="Belge" r:id="rId3" imgW="9450122" imgH="4124895" progId="Word.Document.12">
                  <p:embed/>
                  <p:pic>
                    <p:nvPicPr>
                      <p:cNvPr id="0"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980728"/>
                        <a:ext cx="8121650" cy="352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3 Metin kutusu"/>
          <p:cNvSpPr txBox="1"/>
          <p:nvPr/>
        </p:nvSpPr>
        <p:spPr>
          <a:xfrm>
            <a:off x="611560" y="260648"/>
            <a:ext cx="799288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silis etkisi–Ti vs B ile birlikte</a:t>
            </a:r>
            <a:endParaRPr lang="tr-TR" sz="4400" dirty="0">
              <a:solidFill>
                <a:schemeClr val="accent2">
                  <a:lumMod val="50000"/>
                </a:schemeClr>
              </a:solidFill>
              <a:latin typeface="Trebuchet MS" pitchFamily="34" charset="0"/>
            </a:endParaRPr>
          </a:p>
        </p:txBody>
      </p:sp>
      <p:sp>
        <p:nvSpPr>
          <p:cNvPr id="10" name="9 Dikdörtgen"/>
          <p:cNvSpPr/>
          <p:nvPr/>
        </p:nvSpPr>
        <p:spPr>
          <a:xfrm>
            <a:off x="855720" y="2163920"/>
            <a:ext cx="4680000" cy="84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10 Dikdörtgen"/>
          <p:cNvSpPr/>
          <p:nvPr/>
        </p:nvSpPr>
        <p:spPr>
          <a:xfrm>
            <a:off x="4006088" y="3010600"/>
            <a:ext cx="4644000" cy="82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3" name="Picture 3"/>
          <p:cNvPicPr>
            <a:picLocks noChangeAspect="1" noChangeArrowheads="1"/>
          </p:cNvPicPr>
          <p:nvPr/>
        </p:nvPicPr>
        <p:blipFill>
          <a:blip r:embed="rId5" cstate="print"/>
          <a:srcRect l="5438" t="11184" r="5403" b="12688"/>
          <a:stretch>
            <a:fillRect/>
          </a:stretch>
        </p:blipFill>
        <p:spPr bwMode="auto">
          <a:xfrm>
            <a:off x="1512360" y="3861048"/>
            <a:ext cx="6300000" cy="2916051"/>
          </a:xfrm>
          <a:prstGeom prst="rect">
            <a:avLst/>
          </a:prstGeom>
          <a:noFill/>
          <a:ln w="9525">
            <a:noFill/>
            <a:miter lim="800000"/>
            <a:headEnd/>
            <a:tailEnd/>
          </a:ln>
          <a:effectLst/>
        </p:spPr>
      </p:pic>
      <p:sp useBgFill="1">
        <p:nvSpPr>
          <p:cNvPr id="7" name="6 Metin kutusu"/>
          <p:cNvSpPr txBox="1"/>
          <p:nvPr/>
        </p:nvSpPr>
        <p:spPr>
          <a:xfrm>
            <a:off x="1475656" y="4078813"/>
            <a:ext cx="461665" cy="1942475"/>
          </a:xfrm>
          <a:prstGeom prst="rect">
            <a:avLst/>
          </a:prstGeom>
        </p:spPr>
        <p:txBody>
          <a:bodyPr vert="vert270" wrap="square" rtlCol="0">
            <a:spAutoFit/>
          </a:bodyPr>
          <a:lstStyle/>
          <a:p>
            <a:r>
              <a:rPr lang="tr-TR" dirty="0" smtClean="0">
                <a:latin typeface="Trebuchet MS" pitchFamily="34" charset="0"/>
              </a:rPr>
              <a:t>tane boyutu (µm)</a:t>
            </a:r>
            <a:endParaRPr lang="tr-TR" dirty="0">
              <a:latin typeface="Trebuchet MS" pitchFamily="34" charset="0"/>
            </a:endParaRPr>
          </a:p>
        </p:txBody>
      </p:sp>
      <p:sp useBgFill="1">
        <p:nvSpPr>
          <p:cNvPr id="8" name="7 Metin kutusu"/>
          <p:cNvSpPr txBox="1"/>
          <p:nvPr/>
        </p:nvSpPr>
        <p:spPr>
          <a:xfrm>
            <a:off x="2770867" y="4128876"/>
            <a:ext cx="1043608" cy="307777"/>
          </a:xfrm>
          <a:prstGeom prst="rect">
            <a:avLst/>
          </a:prstGeom>
        </p:spPr>
        <p:txBody>
          <a:bodyPr wrap="square" rtlCol="0">
            <a:spAutoFit/>
          </a:bodyPr>
          <a:lstStyle/>
          <a:p>
            <a:r>
              <a:rPr lang="tr-TR" sz="1400" dirty="0" smtClean="0"/>
              <a:t>katkısız</a:t>
            </a:r>
            <a:endParaRPr lang="tr-TR" sz="1400" dirty="0"/>
          </a:p>
        </p:txBody>
      </p:sp>
      <p:sp useBgFill="1">
        <p:nvSpPr>
          <p:cNvPr id="9" name="8 Metin kutusu"/>
          <p:cNvSpPr txBox="1"/>
          <p:nvPr/>
        </p:nvSpPr>
        <p:spPr>
          <a:xfrm>
            <a:off x="4499992" y="6444044"/>
            <a:ext cx="1115616" cy="369332"/>
          </a:xfrm>
          <a:prstGeom prst="rect">
            <a:avLst/>
          </a:prstGeom>
        </p:spPr>
        <p:txBody>
          <a:bodyPr wrap="square" rtlCol="0">
            <a:spAutoFit/>
          </a:bodyPr>
          <a:lstStyle/>
          <a:p>
            <a:r>
              <a:rPr lang="tr-TR" dirty="0" smtClean="0">
                <a:latin typeface="Trebuchet MS" pitchFamily="34" charset="0"/>
              </a:rPr>
              <a:t>Si (ağ%)</a:t>
            </a:r>
            <a:endParaRPr lang="tr-TR" dirty="0">
              <a:latin typeface="Trebuchet MS" pitchFamily="34" charset="0"/>
            </a:endParaRPr>
          </a:p>
        </p:txBody>
      </p:sp>
      <p:sp useBgFill="1">
        <p:nvSpPr>
          <p:cNvPr id="14" name="13 Metin kutusu"/>
          <p:cNvSpPr txBox="1"/>
          <p:nvPr/>
        </p:nvSpPr>
        <p:spPr>
          <a:xfrm>
            <a:off x="962014" y="1412776"/>
            <a:ext cx="184666" cy="651840"/>
          </a:xfrm>
          <a:prstGeom prst="rect">
            <a:avLst/>
          </a:prstGeom>
        </p:spPr>
        <p:txBody>
          <a:bodyPr vert="vert270" wrap="square" lIns="0" tIns="0" rIns="0" bIns="0" rtlCol="0">
            <a:spAutoFit/>
          </a:bodyPr>
          <a:lstStyle/>
          <a:p>
            <a:r>
              <a:rPr lang="tr-TR" sz="1200" dirty="0" smtClean="0"/>
              <a:t>katkısız</a:t>
            </a:r>
            <a:endParaRPr lang="tr-TR" sz="1200" dirty="0"/>
          </a:p>
        </p:txBody>
      </p:sp>
      <p:sp useBgFill="1">
        <p:nvSpPr>
          <p:cNvPr id="12" name="11 Metin kutusu"/>
          <p:cNvSpPr txBox="1"/>
          <p:nvPr/>
        </p:nvSpPr>
        <p:spPr>
          <a:xfrm>
            <a:off x="5028556" y="991850"/>
            <a:ext cx="720080" cy="169277"/>
          </a:xfrm>
          <a:prstGeom prst="rect">
            <a:avLst/>
          </a:prstGeom>
        </p:spPr>
        <p:txBody>
          <a:bodyPr wrap="square" lIns="0" tIns="0" rIns="0" bIns="0" rtlCol="0">
            <a:spAutoFit/>
          </a:bodyPr>
          <a:lstStyle/>
          <a:p>
            <a:r>
              <a:rPr lang="tr-TR" sz="1100" b="1" dirty="0" smtClean="0"/>
              <a:t>(ağ%)</a:t>
            </a:r>
            <a:endParaRPr lang="tr-TR" sz="1100" b="1" dirty="0"/>
          </a:p>
        </p:txBody>
      </p:sp>
    </p:spTree>
    <p:extLst>
      <p:ext uri="{BB962C8B-B14F-4D97-AF65-F5344CB8AC3E}">
        <p14:creationId xmlns:p14="http://schemas.microsoft.com/office/powerpoint/2010/main" val="336289625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225 Metin kutusu"/>
          <p:cNvSpPr txBox="1"/>
          <p:nvPr/>
        </p:nvSpPr>
        <p:spPr>
          <a:xfrm>
            <a:off x="395536" y="344850"/>
            <a:ext cx="7704856" cy="707886"/>
          </a:xfrm>
          <a:prstGeom prst="rect">
            <a:avLst/>
          </a:prstGeom>
          <a:noFill/>
        </p:spPr>
        <p:txBody>
          <a:bodyPr wrap="square" rtlCol="0">
            <a:spAutoFit/>
          </a:bodyPr>
          <a:lstStyle/>
          <a:p>
            <a:r>
              <a:rPr lang="tr-TR" sz="4000" dirty="0" smtClean="0">
                <a:solidFill>
                  <a:schemeClr val="accent2">
                    <a:lumMod val="50000"/>
                  </a:schemeClr>
                </a:solidFill>
                <a:latin typeface="Trebuchet MS" panose="020B0603020202020204" pitchFamily="34" charset="0"/>
              </a:rPr>
              <a:t>saf alüminyum (99.7)</a:t>
            </a:r>
            <a:endParaRPr lang="tr-TR" sz="4000" dirty="0">
              <a:solidFill>
                <a:schemeClr val="accent2">
                  <a:lumMod val="50000"/>
                </a:schemeClr>
              </a:solidFill>
              <a:latin typeface="Trebuchet MS" panose="020B0603020202020204" pitchFamily="34" charset="0"/>
            </a:endParaRPr>
          </a:p>
        </p:txBody>
      </p:sp>
      <p:grpSp>
        <p:nvGrpSpPr>
          <p:cNvPr id="2" name="58 Grup"/>
          <p:cNvGrpSpPr>
            <a:grpSpLocks noChangeAspect="1"/>
          </p:cNvGrpSpPr>
          <p:nvPr/>
        </p:nvGrpSpPr>
        <p:grpSpPr>
          <a:xfrm>
            <a:off x="5364088" y="3429744"/>
            <a:ext cx="3368246" cy="3312000"/>
            <a:chOff x="5328464" y="3234462"/>
            <a:chExt cx="3420000" cy="3362890"/>
          </a:xfrm>
        </p:grpSpPr>
        <p:sp>
          <p:nvSpPr>
            <p:cNvPr id="50" name="49 Metin kutusu"/>
            <p:cNvSpPr txBox="1"/>
            <p:nvPr/>
          </p:nvSpPr>
          <p:spPr>
            <a:xfrm>
              <a:off x="5940152" y="3234462"/>
              <a:ext cx="2664296" cy="338554"/>
            </a:xfrm>
            <a:prstGeom prst="rect">
              <a:avLst/>
            </a:prstGeom>
            <a:noFill/>
          </p:spPr>
          <p:txBody>
            <a:bodyPr wrap="square" rtlCol="0">
              <a:spAutoFit/>
            </a:bodyPr>
            <a:lstStyle/>
            <a:p>
              <a:r>
                <a:rPr lang="tr-TR" sz="1600" dirty="0" err="1" smtClean="0"/>
                <a:t>Sigworth</a:t>
              </a:r>
              <a:r>
                <a:rPr lang="tr-TR" sz="1600" dirty="0" smtClean="0"/>
                <a:t> &amp; </a:t>
              </a:r>
              <a:r>
                <a:rPr lang="tr-TR" sz="1600" dirty="0" err="1" smtClean="0"/>
                <a:t>Guzowski</a:t>
              </a:r>
              <a:r>
                <a:rPr lang="tr-TR" sz="1600" dirty="0" smtClean="0"/>
                <a:t> 1985</a:t>
              </a:r>
              <a:endParaRPr lang="tr-TR" sz="1600" dirty="0"/>
            </a:p>
          </p:txBody>
        </p:sp>
        <p:grpSp>
          <p:nvGrpSpPr>
            <p:cNvPr id="3" name="53 Grup"/>
            <p:cNvGrpSpPr/>
            <p:nvPr/>
          </p:nvGrpSpPr>
          <p:grpSpPr>
            <a:xfrm>
              <a:off x="5999052" y="3528304"/>
              <a:ext cx="2568779" cy="2700000"/>
              <a:chOff x="5674636" y="3442648"/>
              <a:chExt cx="2568779" cy="2728609"/>
            </a:xfrm>
          </p:grpSpPr>
          <p:sp>
            <p:nvSpPr>
              <p:cNvPr id="42" name="Line 4"/>
              <p:cNvSpPr>
                <a:spLocks noChangeShapeType="1"/>
              </p:cNvSpPr>
              <p:nvPr/>
            </p:nvSpPr>
            <p:spPr bwMode="auto">
              <a:xfrm>
                <a:off x="5674636" y="3474512"/>
                <a:ext cx="0" cy="2695588"/>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3" name="Line 5"/>
              <p:cNvSpPr>
                <a:spLocks noChangeShapeType="1"/>
              </p:cNvSpPr>
              <p:nvPr/>
            </p:nvSpPr>
            <p:spPr bwMode="auto">
              <a:xfrm>
                <a:off x="5674636" y="4087671"/>
                <a:ext cx="256878" cy="624728"/>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4" name="Line 6"/>
              <p:cNvSpPr>
                <a:spLocks noChangeShapeType="1"/>
              </p:cNvSpPr>
              <p:nvPr/>
            </p:nvSpPr>
            <p:spPr bwMode="auto">
              <a:xfrm>
                <a:off x="5674636" y="4087671"/>
                <a:ext cx="1541267" cy="61920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5" name="Line 7"/>
              <p:cNvSpPr>
                <a:spLocks noChangeShapeType="1"/>
              </p:cNvSpPr>
              <p:nvPr/>
            </p:nvSpPr>
            <p:spPr bwMode="auto">
              <a:xfrm flipV="1">
                <a:off x="7229551" y="3442648"/>
                <a:ext cx="792000" cy="126000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6" name="Line 8"/>
              <p:cNvSpPr>
                <a:spLocks noChangeShapeType="1"/>
              </p:cNvSpPr>
              <p:nvPr/>
            </p:nvSpPr>
            <p:spPr bwMode="auto">
              <a:xfrm>
                <a:off x="5931513" y="4708930"/>
                <a:ext cx="221269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7" name="Line 9"/>
              <p:cNvSpPr>
                <a:spLocks noChangeShapeType="1"/>
              </p:cNvSpPr>
              <p:nvPr/>
            </p:nvSpPr>
            <p:spPr bwMode="auto">
              <a:xfrm flipH="1">
                <a:off x="5760262" y="4708930"/>
                <a:ext cx="178387" cy="1462327"/>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8" name="Line 10"/>
              <p:cNvSpPr>
                <a:spLocks noChangeShapeType="1"/>
              </p:cNvSpPr>
              <p:nvPr/>
            </p:nvSpPr>
            <p:spPr bwMode="auto">
              <a:xfrm>
                <a:off x="5674636" y="6170100"/>
                <a:ext cx="2568779"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grpSp>
        <p:sp>
          <p:nvSpPr>
            <p:cNvPr id="30" name="29 Metin kutusu"/>
            <p:cNvSpPr txBox="1"/>
            <p:nvPr/>
          </p:nvSpPr>
          <p:spPr>
            <a:xfrm>
              <a:off x="5462582" y="3976915"/>
              <a:ext cx="603529" cy="315285"/>
            </a:xfrm>
            <a:prstGeom prst="rect">
              <a:avLst/>
            </a:prstGeom>
            <a:noFill/>
          </p:spPr>
          <p:txBody>
            <a:bodyPr wrap="square" rtlCol="0">
              <a:spAutoFit/>
            </a:bodyPr>
            <a:lstStyle/>
            <a:p>
              <a:r>
                <a:rPr lang="tr-TR" sz="1600" dirty="0" smtClean="0"/>
                <a:t>660</a:t>
              </a:r>
              <a:endParaRPr lang="tr-TR" sz="1600" dirty="0"/>
            </a:p>
          </p:txBody>
        </p:sp>
        <p:sp>
          <p:nvSpPr>
            <p:cNvPr id="31" name="30 Metin kutusu"/>
            <p:cNvSpPr txBox="1"/>
            <p:nvPr/>
          </p:nvSpPr>
          <p:spPr>
            <a:xfrm>
              <a:off x="5328464" y="4647503"/>
              <a:ext cx="737647" cy="315285"/>
            </a:xfrm>
            <a:prstGeom prst="rect">
              <a:avLst/>
            </a:prstGeom>
            <a:noFill/>
          </p:spPr>
          <p:txBody>
            <a:bodyPr wrap="square" rtlCol="0">
              <a:spAutoFit/>
            </a:bodyPr>
            <a:lstStyle/>
            <a:p>
              <a:r>
                <a:rPr lang="tr-TR" sz="1600" dirty="0" smtClean="0"/>
                <a:t>659.7</a:t>
              </a:r>
              <a:endParaRPr lang="tr-TR" sz="1600" dirty="0"/>
            </a:p>
          </p:txBody>
        </p:sp>
        <p:sp>
          <p:nvSpPr>
            <p:cNvPr id="32" name="31 Metin kutusu"/>
            <p:cNvSpPr txBox="1"/>
            <p:nvPr/>
          </p:nvSpPr>
          <p:spPr>
            <a:xfrm>
              <a:off x="6200229" y="3842797"/>
              <a:ext cx="536471" cy="315285"/>
            </a:xfrm>
            <a:prstGeom prst="rect">
              <a:avLst/>
            </a:prstGeom>
            <a:noFill/>
          </p:spPr>
          <p:txBody>
            <a:bodyPr wrap="square" rtlCol="0">
              <a:spAutoFit/>
            </a:bodyPr>
            <a:lstStyle/>
            <a:p>
              <a:r>
                <a:rPr lang="tr-TR" sz="1600" dirty="0" smtClean="0"/>
                <a:t>L</a:t>
              </a:r>
              <a:endParaRPr lang="tr-TR" sz="1600" dirty="0"/>
            </a:p>
          </p:txBody>
        </p:sp>
        <p:sp>
          <p:nvSpPr>
            <p:cNvPr id="33" name="32 Metin kutusu"/>
            <p:cNvSpPr txBox="1"/>
            <p:nvPr/>
          </p:nvSpPr>
          <p:spPr>
            <a:xfrm>
              <a:off x="6267288" y="4437673"/>
              <a:ext cx="737647" cy="315285"/>
            </a:xfrm>
            <a:prstGeom prst="rect">
              <a:avLst/>
            </a:prstGeom>
            <a:noFill/>
          </p:spPr>
          <p:txBody>
            <a:bodyPr wrap="square" rtlCol="0">
              <a:spAutoFit/>
            </a:bodyPr>
            <a:lstStyle/>
            <a:p>
              <a:r>
                <a:rPr lang="tr-TR" sz="1600" dirty="0" smtClean="0">
                  <a:sym typeface="Symbol"/>
                </a:rPr>
                <a:t> + L</a:t>
              </a:r>
              <a:endParaRPr lang="tr-TR" sz="1600" dirty="0"/>
            </a:p>
          </p:txBody>
        </p:sp>
        <p:sp>
          <p:nvSpPr>
            <p:cNvPr id="34" name="33 Metin kutusu"/>
            <p:cNvSpPr txBox="1"/>
            <p:nvPr/>
          </p:nvSpPr>
          <p:spPr>
            <a:xfrm>
              <a:off x="7809640" y="4250294"/>
              <a:ext cx="938824" cy="315285"/>
            </a:xfrm>
            <a:prstGeom prst="rect">
              <a:avLst/>
            </a:prstGeom>
            <a:noFill/>
          </p:spPr>
          <p:txBody>
            <a:bodyPr wrap="square" rtlCol="0">
              <a:spAutoFit/>
            </a:bodyPr>
            <a:lstStyle/>
            <a:p>
              <a:r>
                <a:rPr lang="tr-TR" sz="1600" dirty="0" smtClean="0"/>
                <a:t>L + AlB</a:t>
              </a:r>
              <a:r>
                <a:rPr lang="tr-TR" sz="1600" baseline="-25000" dirty="0" smtClean="0"/>
                <a:t>2</a:t>
              </a:r>
              <a:endParaRPr lang="tr-TR" sz="1600" baseline="-25000" dirty="0"/>
            </a:p>
          </p:txBody>
        </p:sp>
        <p:sp>
          <p:nvSpPr>
            <p:cNvPr id="35" name="34 Metin kutusu"/>
            <p:cNvSpPr txBox="1"/>
            <p:nvPr/>
          </p:nvSpPr>
          <p:spPr>
            <a:xfrm>
              <a:off x="7070304" y="5367843"/>
              <a:ext cx="1290705" cy="338554"/>
            </a:xfrm>
            <a:prstGeom prst="rect">
              <a:avLst/>
            </a:prstGeom>
            <a:noFill/>
          </p:spPr>
          <p:txBody>
            <a:bodyPr wrap="square" rtlCol="0">
              <a:spAutoFit/>
            </a:bodyPr>
            <a:lstStyle/>
            <a:p>
              <a:r>
                <a:rPr lang="tr-TR" sz="1600" dirty="0" smtClean="0">
                  <a:sym typeface="Symbol"/>
                </a:rPr>
                <a:t>(Al)</a:t>
              </a:r>
              <a:r>
                <a:rPr lang="tr-TR" sz="1600" dirty="0" smtClean="0"/>
                <a:t> + AlB</a:t>
              </a:r>
              <a:r>
                <a:rPr lang="tr-TR" sz="1600" baseline="-25000" dirty="0" smtClean="0"/>
                <a:t>2</a:t>
              </a:r>
              <a:endParaRPr lang="tr-TR" sz="1600" baseline="-25000" dirty="0"/>
            </a:p>
          </p:txBody>
        </p:sp>
        <p:sp>
          <p:nvSpPr>
            <p:cNvPr id="36" name="35 Metin kutusu"/>
            <p:cNvSpPr txBox="1"/>
            <p:nvPr/>
          </p:nvSpPr>
          <p:spPr>
            <a:xfrm>
              <a:off x="5957413" y="4591519"/>
              <a:ext cx="335294" cy="343947"/>
            </a:xfrm>
            <a:prstGeom prst="rect">
              <a:avLst/>
            </a:prstGeom>
            <a:noFill/>
          </p:spPr>
          <p:txBody>
            <a:bodyPr wrap="square" rtlCol="0">
              <a:spAutoFit/>
            </a:bodyPr>
            <a:lstStyle/>
            <a:p>
              <a:r>
                <a:rPr lang="tr-TR" dirty="0" smtClean="0">
                  <a:sym typeface="Symbol"/>
                </a:rPr>
                <a:t></a:t>
              </a:r>
              <a:r>
                <a:rPr lang="tr-TR" dirty="0" smtClean="0"/>
                <a:t> </a:t>
              </a:r>
              <a:endParaRPr lang="tr-TR" baseline="-25000" dirty="0"/>
            </a:p>
          </p:txBody>
        </p:sp>
        <p:sp>
          <p:nvSpPr>
            <p:cNvPr id="37" name="36 Metin kutusu"/>
            <p:cNvSpPr txBox="1"/>
            <p:nvPr/>
          </p:nvSpPr>
          <p:spPr>
            <a:xfrm>
              <a:off x="6200229" y="4734837"/>
              <a:ext cx="737647" cy="315285"/>
            </a:xfrm>
            <a:prstGeom prst="rect">
              <a:avLst/>
            </a:prstGeom>
            <a:noFill/>
          </p:spPr>
          <p:txBody>
            <a:bodyPr wrap="square" rtlCol="0">
              <a:spAutoFit/>
            </a:bodyPr>
            <a:lstStyle/>
            <a:p>
              <a:r>
                <a:rPr lang="tr-TR" sz="1600" dirty="0" smtClean="0">
                  <a:sym typeface="Symbol"/>
                </a:rPr>
                <a:t>0.005</a:t>
              </a:r>
              <a:endParaRPr lang="tr-TR" sz="1600" baseline="-25000" dirty="0"/>
            </a:p>
          </p:txBody>
        </p:sp>
        <p:sp>
          <p:nvSpPr>
            <p:cNvPr id="38" name="37 Metin kutusu"/>
            <p:cNvSpPr txBox="1"/>
            <p:nvPr/>
          </p:nvSpPr>
          <p:spPr>
            <a:xfrm>
              <a:off x="7273170" y="4739981"/>
              <a:ext cx="737647" cy="315285"/>
            </a:xfrm>
            <a:prstGeom prst="rect">
              <a:avLst/>
            </a:prstGeom>
            <a:noFill/>
          </p:spPr>
          <p:txBody>
            <a:bodyPr wrap="square" rtlCol="0">
              <a:spAutoFit/>
            </a:bodyPr>
            <a:lstStyle/>
            <a:p>
              <a:r>
                <a:rPr lang="tr-TR" sz="1600" dirty="0" smtClean="0">
                  <a:sym typeface="Symbol"/>
                </a:rPr>
                <a:t>0.022</a:t>
              </a:r>
              <a:endParaRPr lang="tr-TR" sz="1600" baseline="-25000" dirty="0"/>
            </a:p>
          </p:txBody>
        </p:sp>
        <p:sp>
          <p:nvSpPr>
            <p:cNvPr id="39" name="38 Metin kutusu"/>
            <p:cNvSpPr txBox="1"/>
            <p:nvPr/>
          </p:nvSpPr>
          <p:spPr>
            <a:xfrm>
              <a:off x="5864935" y="6248260"/>
              <a:ext cx="737647" cy="343947"/>
            </a:xfrm>
            <a:prstGeom prst="rect">
              <a:avLst/>
            </a:prstGeom>
            <a:noFill/>
          </p:spPr>
          <p:txBody>
            <a:bodyPr wrap="square" rtlCol="0">
              <a:spAutoFit/>
            </a:bodyPr>
            <a:lstStyle/>
            <a:p>
              <a:r>
                <a:rPr lang="tr-TR" dirty="0" smtClean="0">
                  <a:sym typeface="Symbol"/>
                </a:rPr>
                <a:t>Al</a:t>
              </a:r>
              <a:endParaRPr lang="tr-TR" baseline="-25000" dirty="0"/>
            </a:p>
          </p:txBody>
        </p:sp>
        <p:sp>
          <p:nvSpPr>
            <p:cNvPr id="40" name="39 Metin kutusu"/>
            <p:cNvSpPr txBox="1"/>
            <p:nvPr/>
          </p:nvSpPr>
          <p:spPr>
            <a:xfrm>
              <a:off x="8010817" y="6253405"/>
              <a:ext cx="737647" cy="343947"/>
            </a:xfrm>
            <a:prstGeom prst="rect">
              <a:avLst/>
            </a:prstGeom>
            <a:noFill/>
          </p:spPr>
          <p:txBody>
            <a:bodyPr wrap="square" rtlCol="0">
              <a:spAutoFit/>
            </a:bodyPr>
            <a:lstStyle/>
            <a:p>
              <a:r>
                <a:rPr lang="tr-TR" dirty="0" smtClean="0">
                  <a:sym typeface="Symbol"/>
                </a:rPr>
                <a:t>B </a:t>
              </a:r>
              <a:endParaRPr lang="tr-TR" baseline="-25000" dirty="0"/>
            </a:p>
          </p:txBody>
        </p:sp>
        <p:sp>
          <p:nvSpPr>
            <p:cNvPr id="41" name="40 Metin kutusu"/>
            <p:cNvSpPr txBox="1"/>
            <p:nvPr/>
          </p:nvSpPr>
          <p:spPr>
            <a:xfrm>
              <a:off x="5395523" y="3498850"/>
              <a:ext cx="737647" cy="343947"/>
            </a:xfrm>
            <a:prstGeom prst="rect">
              <a:avLst/>
            </a:prstGeom>
            <a:noFill/>
          </p:spPr>
          <p:txBody>
            <a:bodyPr wrap="square" rtlCol="0">
              <a:spAutoFit/>
            </a:bodyPr>
            <a:lstStyle/>
            <a:p>
              <a:r>
                <a:rPr lang="tr-TR" dirty="0" smtClean="0">
                  <a:sym typeface="Symbol"/>
                </a:rPr>
                <a:t>T, °C</a:t>
              </a:r>
              <a:endParaRPr lang="tr-TR" baseline="-25000" dirty="0"/>
            </a:p>
          </p:txBody>
        </p:sp>
        <p:cxnSp>
          <p:nvCxnSpPr>
            <p:cNvPr id="49" name="48 Düz Bağlayıcı"/>
            <p:cNvCxnSpPr/>
            <p:nvPr/>
          </p:nvCxnSpPr>
          <p:spPr>
            <a:xfrm>
              <a:off x="7206111" y="3713824"/>
              <a:ext cx="0" cy="2548234"/>
            </a:xfrm>
            <a:prstGeom prst="line">
              <a:avLst/>
            </a:prstGeom>
            <a:ln w="19050">
              <a:solidFill>
                <a:srgbClr val="FF0000"/>
              </a:solidFill>
              <a:prstDash val="dash"/>
              <a:tailEnd type="stealth" w="lg" len="lg"/>
            </a:ln>
          </p:spPr>
          <p:style>
            <a:lnRef idx="1">
              <a:schemeClr val="accent1"/>
            </a:lnRef>
            <a:fillRef idx="0">
              <a:schemeClr val="accent1"/>
            </a:fillRef>
            <a:effectRef idx="0">
              <a:schemeClr val="accent1"/>
            </a:effectRef>
            <a:fontRef idx="minor">
              <a:schemeClr val="tx1"/>
            </a:fontRef>
          </p:style>
        </p:cxnSp>
      </p:grpSp>
      <p:graphicFrame>
        <p:nvGraphicFramePr>
          <p:cNvPr id="336902" name="Object 6"/>
          <p:cNvGraphicFramePr>
            <a:graphicFrameLocks noChangeAspect="1"/>
          </p:cNvGraphicFramePr>
          <p:nvPr>
            <p:extLst>
              <p:ext uri="{D42A27DB-BD31-4B8C-83A1-F6EECF244321}">
                <p14:modId xmlns:p14="http://schemas.microsoft.com/office/powerpoint/2010/main" val="3118957594"/>
              </p:ext>
            </p:extLst>
          </p:nvPr>
        </p:nvGraphicFramePr>
        <p:xfrm>
          <a:off x="1482030" y="1105166"/>
          <a:ext cx="7410450" cy="1792858"/>
        </p:xfrm>
        <a:graphic>
          <a:graphicData uri="http://schemas.openxmlformats.org/presentationml/2006/ole">
            <mc:AlternateContent xmlns:mc="http://schemas.openxmlformats.org/markup-compatibility/2006">
              <mc:Choice xmlns:v="urn:schemas-microsoft-com:vml" Requires="v">
                <p:oleObj spid="_x0000_s256046" name="Belge" r:id="rId3" imgW="5706646" imgH="1328221" progId="Word.Document.12">
                  <p:embed/>
                </p:oleObj>
              </mc:Choice>
              <mc:Fallback>
                <p:oleObj name="Belge" r:id="rId3" imgW="5706646" imgH="1328221" progId="Word.Document.12">
                  <p:embed/>
                  <p:pic>
                    <p:nvPicPr>
                      <p:cNvPr id="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2030" y="1105166"/>
                        <a:ext cx="7410450" cy="179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14 Metin kutusu"/>
          <p:cNvSpPr txBox="1"/>
          <p:nvPr/>
        </p:nvSpPr>
        <p:spPr>
          <a:xfrm>
            <a:off x="1443210" y="2754008"/>
            <a:ext cx="7111223" cy="646331"/>
          </a:xfrm>
          <a:prstGeom prst="rect">
            <a:avLst/>
          </a:prstGeom>
          <a:noFill/>
        </p:spPr>
        <p:txBody>
          <a:bodyPr wrap="square" rtlCol="0">
            <a:spAutoFit/>
          </a:bodyPr>
          <a:lstStyle/>
          <a:p>
            <a:r>
              <a:rPr lang="tr-TR" dirty="0" smtClean="0">
                <a:latin typeface="Trebuchet MS" panose="020B0603020202020204" pitchFamily="34" charset="0"/>
              </a:rPr>
              <a:t>AlB</a:t>
            </a:r>
            <a:r>
              <a:rPr lang="tr-TR" baseline="-25000" dirty="0" smtClean="0">
                <a:latin typeface="Trebuchet MS" panose="020B0603020202020204" pitchFamily="34" charset="0"/>
              </a:rPr>
              <a:t>2</a:t>
            </a:r>
            <a:r>
              <a:rPr lang="tr-TR" dirty="0" smtClean="0">
                <a:latin typeface="Trebuchet MS" panose="020B0603020202020204" pitchFamily="34" charset="0"/>
              </a:rPr>
              <a:t> B &lt; 0.022 ağ% iken sıvı alüminyumda kararlı değil!</a:t>
            </a:r>
          </a:p>
          <a:p>
            <a:r>
              <a:rPr lang="tr-TR" dirty="0" smtClean="0">
                <a:latin typeface="Trebuchet MS" panose="020B0603020202020204" pitchFamily="34" charset="0"/>
                <a:sym typeface="Symbol"/>
              </a:rPr>
              <a:t>(Al) ilk katılaşan fazdır ve AlB</a:t>
            </a:r>
            <a:r>
              <a:rPr lang="tr-TR" baseline="-25000" dirty="0" smtClean="0">
                <a:latin typeface="Trebuchet MS" panose="020B0603020202020204" pitchFamily="34" charset="0"/>
                <a:sym typeface="Symbol"/>
              </a:rPr>
              <a:t>2 </a:t>
            </a:r>
            <a:r>
              <a:rPr lang="tr-TR" dirty="0" smtClean="0">
                <a:latin typeface="Trebuchet MS" panose="020B0603020202020204" pitchFamily="34" charset="0"/>
                <a:sym typeface="Symbol"/>
              </a:rPr>
              <a:t>tarafından çekirdeklendirilemez</a:t>
            </a:r>
            <a:r>
              <a:rPr lang="tr-TR" baseline="-25000" dirty="0" smtClean="0">
                <a:latin typeface="Trebuchet MS" panose="020B0603020202020204" pitchFamily="34" charset="0"/>
                <a:sym typeface="Symbol"/>
              </a:rPr>
              <a:t> </a:t>
            </a:r>
            <a:r>
              <a:rPr lang="tr-TR" dirty="0" smtClean="0">
                <a:latin typeface="Trebuchet MS" panose="020B0603020202020204" pitchFamily="34" charset="0"/>
                <a:sym typeface="Symbol"/>
              </a:rPr>
              <a:t>!</a:t>
            </a:r>
            <a:endParaRPr lang="tr-TR" dirty="0" smtClean="0">
              <a:latin typeface="Trebuchet MS" panose="020B0603020202020204" pitchFamily="34" charset="0"/>
            </a:endParaRPr>
          </a:p>
        </p:txBody>
      </p:sp>
      <p:grpSp>
        <p:nvGrpSpPr>
          <p:cNvPr id="4" name="50 Grup"/>
          <p:cNvGrpSpPr/>
          <p:nvPr/>
        </p:nvGrpSpPr>
        <p:grpSpPr>
          <a:xfrm>
            <a:off x="1501571" y="1603168"/>
            <a:ext cx="6989380" cy="1051368"/>
            <a:chOff x="1501571" y="1458776"/>
            <a:chExt cx="6989380" cy="1051368"/>
          </a:xfrm>
        </p:grpSpPr>
        <p:pic>
          <p:nvPicPr>
            <p:cNvPr id="336900" name="Picture 4" descr="C:\Users\ybirol\Desktop\1070 + 300 ppm B\1-1.-d.jpg"/>
            <p:cNvPicPr>
              <a:picLocks noChangeArrowheads="1"/>
            </p:cNvPicPr>
            <p:nvPr/>
          </p:nvPicPr>
          <p:blipFill>
            <a:blip r:embed="rId5" cstate="print"/>
            <a:srcRect l="2174" t="5839" r="2174" b="6578"/>
            <a:stretch>
              <a:fillRect/>
            </a:stretch>
          </p:blipFill>
          <p:spPr bwMode="auto">
            <a:xfrm>
              <a:off x="1501571" y="1462544"/>
              <a:ext cx="3062400" cy="1047600"/>
            </a:xfrm>
            <a:prstGeom prst="rect">
              <a:avLst/>
            </a:prstGeom>
            <a:noFill/>
          </p:spPr>
        </p:pic>
        <p:pic>
          <p:nvPicPr>
            <p:cNvPr id="336901" name="Picture 5" descr="C:\Users\ybirol\Desktop\1070 + 300 ppm B\2-2.-d.jpg"/>
            <p:cNvPicPr>
              <a:picLocks noChangeArrowheads="1"/>
            </p:cNvPicPr>
            <p:nvPr/>
          </p:nvPicPr>
          <p:blipFill>
            <a:blip r:embed="rId6" cstate="print"/>
            <a:srcRect l="2751" t="6369" r="1963" b="6369"/>
            <a:stretch>
              <a:fillRect/>
            </a:stretch>
          </p:blipFill>
          <p:spPr bwMode="auto">
            <a:xfrm>
              <a:off x="4543324" y="1458776"/>
              <a:ext cx="3947627" cy="1047600"/>
            </a:xfrm>
            <a:prstGeom prst="rect">
              <a:avLst/>
            </a:prstGeom>
            <a:noFill/>
          </p:spPr>
        </p:pic>
      </p:grpSp>
      <p:sp>
        <p:nvSpPr>
          <p:cNvPr id="54" name="53 Metin kutusu"/>
          <p:cNvSpPr txBox="1"/>
          <p:nvPr/>
        </p:nvSpPr>
        <p:spPr>
          <a:xfrm>
            <a:off x="2811363" y="1053112"/>
            <a:ext cx="5544616" cy="584775"/>
          </a:xfrm>
          <a:prstGeom prst="rect">
            <a:avLst/>
          </a:prstGeom>
          <a:noFill/>
        </p:spPr>
        <p:txBody>
          <a:bodyPr wrap="square" rtlCol="0">
            <a:spAutoFit/>
          </a:bodyPr>
          <a:lstStyle/>
          <a:p>
            <a:pPr algn="ctr"/>
            <a:r>
              <a:rPr lang="tr-TR" sz="1600" dirty="0" smtClean="0">
                <a:latin typeface="Trebuchet MS" panose="020B0603020202020204" pitchFamily="34" charset="0"/>
              </a:rPr>
              <a:t>İlaveden sonra süre (</a:t>
            </a:r>
            <a:r>
              <a:rPr lang="tr-TR" sz="1600" dirty="0" err="1" smtClean="0">
                <a:latin typeface="Trebuchet MS" panose="020B0603020202020204" pitchFamily="34" charset="0"/>
              </a:rPr>
              <a:t>dk</a:t>
            </a:r>
            <a:r>
              <a:rPr lang="tr-TR" sz="1600" dirty="0" smtClean="0">
                <a:latin typeface="Trebuchet MS" panose="020B0603020202020204" pitchFamily="34" charset="0"/>
              </a:rPr>
              <a:t>) </a:t>
            </a:r>
          </a:p>
          <a:p>
            <a:r>
              <a:rPr lang="tr-TR" sz="1600" dirty="0" smtClean="0">
                <a:latin typeface="Trebuchet MS" panose="020B0603020202020204" pitchFamily="34" charset="0"/>
              </a:rPr>
              <a:t>2	   5	   10	    15	     30	       60</a:t>
            </a:r>
            <a:endParaRPr lang="tr-TR" sz="1600" dirty="0">
              <a:latin typeface="Trebuchet MS" panose="020B0603020202020204" pitchFamily="34" charset="0"/>
            </a:endParaRPr>
          </a:p>
        </p:txBody>
      </p:sp>
      <p:sp>
        <p:nvSpPr>
          <p:cNvPr id="55" name="54 Metin kutusu"/>
          <p:cNvSpPr txBox="1"/>
          <p:nvPr/>
        </p:nvSpPr>
        <p:spPr>
          <a:xfrm>
            <a:off x="1446979" y="1053112"/>
            <a:ext cx="1008112" cy="584775"/>
          </a:xfrm>
          <a:prstGeom prst="rect">
            <a:avLst/>
          </a:prstGeom>
          <a:noFill/>
        </p:spPr>
        <p:txBody>
          <a:bodyPr wrap="square" rtlCol="0">
            <a:spAutoFit/>
          </a:bodyPr>
          <a:lstStyle/>
          <a:p>
            <a:r>
              <a:rPr lang="tr-TR" sz="1600" dirty="0" smtClean="0">
                <a:latin typeface="Trebuchet MS" panose="020B0603020202020204" pitchFamily="34" charset="0"/>
              </a:rPr>
              <a:t>İlaveden önce</a:t>
            </a:r>
            <a:endParaRPr lang="tr-TR" sz="1600" dirty="0">
              <a:latin typeface="Trebuchet MS" panose="020B0603020202020204" pitchFamily="34" charset="0"/>
            </a:endParaRPr>
          </a:p>
        </p:txBody>
      </p:sp>
      <p:grpSp>
        <p:nvGrpSpPr>
          <p:cNvPr id="5" name="57 Grup"/>
          <p:cNvGrpSpPr>
            <a:grpSpLocks noChangeAspect="1"/>
          </p:cNvGrpSpPr>
          <p:nvPr/>
        </p:nvGrpSpPr>
        <p:grpSpPr>
          <a:xfrm>
            <a:off x="1071885" y="3429376"/>
            <a:ext cx="4076179" cy="3384000"/>
            <a:chOff x="876064" y="3226624"/>
            <a:chExt cx="4140000" cy="3436983"/>
          </a:xfrm>
        </p:grpSpPr>
        <p:grpSp>
          <p:nvGrpSpPr>
            <p:cNvPr id="6" name="25 Grup"/>
            <p:cNvGrpSpPr>
              <a:grpSpLocks noChangeAspect="1"/>
            </p:cNvGrpSpPr>
            <p:nvPr/>
          </p:nvGrpSpPr>
          <p:grpSpPr>
            <a:xfrm>
              <a:off x="876064" y="3226624"/>
              <a:ext cx="4140000" cy="3436983"/>
              <a:chOff x="3506479" y="3284984"/>
              <a:chExt cx="4217601" cy="3456384"/>
            </a:xfrm>
          </p:grpSpPr>
          <p:pic>
            <p:nvPicPr>
              <p:cNvPr id="16" name="Picture 3"/>
              <p:cNvPicPr>
                <a:picLocks noChangeAspect="1" noChangeArrowheads="1"/>
              </p:cNvPicPr>
              <p:nvPr/>
            </p:nvPicPr>
            <p:blipFill>
              <a:blip r:embed="rId7" cstate="print"/>
              <a:srcRect l="5360" t="5554" r="5360" b="5554"/>
              <a:stretch>
                <a:fillRect/>
              </a:stretch>
            </p:blipFill>
            <p:spPr bwMode="auto">
              <a:xfrm>
                <a:off x="3882472" y="3284984"/>
                <a:ext cx="3841608" cy="3456384"/>
              </a:xfrm>
              <a:prstGeom prst="rect">
                <a:avLst/>
              </a:prstGeom>
              <a:noFill/>
              <a:ln w="9525">
                <a:noFill/>
                <a:miter lim="800000"/>
                <a:headEnd/>
                <a:tailEnd/>
              </a:ln>
            </p:spPr>
          </p:pic>
          <p:sp>
            <p:nvSpPr>
              <p:cNvPr id="17" name="Freeform 4"/>
              <p:cNvSpPr>
                <a:spLocks noChangeAspect="1"/>
              </p:cNvSpPr>
              <p:nvPr/>
            </p:nvSpPr>
            <p:spPr bwMode="auto">
              <a:xfrm>
                <a:off x="4644008" y="3399408"/>
                <a:ext cx="1116000" cy="2004262"/>
              </a:xfrm>
              <a:custGeom>
                <a:avLst/>
                <a:gdLst/>
                <a:ahLst/>
                <a:cxnLst>
                  <a:cxn ang="0">
                    <a:pos x="0" y="4140"/>
                  </a:cxn>
                  <a:cxn ang="0">
                    <a:pos x="180" y="2700"/>
                  </a:cxn>
                  <a:cxn ang="0">
                    <a:pos x="900" y="1260"/>
                  </a:cxn>
                  <a:cxn ang="0">
                    <a:pos x="2160" y="0"/>
                  </a:cxn>
                </a:cxnLst>
                <a:rect l="0" t="0" r="r" b="b"/>
                <a:pathLst>
                  <a:path w="2160" h="4140">
                    <a:moveTo>
                      <a:pt x="0" y="4140"/>
                    </a:moveTo>
                    <a:cubicBezTo>
                      <a:pt x="15" y="3660"/>
                      <a:pt x="30" y="3180"/>
                      <a:pt x="180" y="2700"/>
                    </a:cubicBezTo>
                    <a:cubicBezTo>
                      <a:pt x="330" y="2220"/>
                      <a:pt x="570" y="1710"/>
                      <a:pt x="900" y="1260"/>
                    </a:cubicBezTo>
                    <a:cubicBezTo>
                      <a:pt x="1230" y="810"/>
                      <a:pt x="1950" y="210"/>
                      <a:pt x="2160" y="0"/>
                    </a:cubicBez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8" name="Text Box 5"/>
              <p:cNvSpPr txBox="1">
                <a:spLocks noChangeArrowheads="1"/>
              </p:cNvSpPr>
              <p:nvPr/>
            </p:nvSpPr>
            <p:spPr bwMode="auto">
              <a:xfrm>
                <a:off x="3506479" y="3717032"/>
                <a:ext cx="361273" cy="1872208"/>
              </a:xfrm>
              <a:prstGeom prst="rect">
                <a:avLst/>
              </a:prstGeom>
              <a:noFill/>
              <a:ln w="9525">
                <a:noFill/>
                <a:miter lim="800000"/>
                <a:headEnd/>
                <a:tailEnd/>
              </a:ln>
            </p:spPr>
            <p:txBody>
              <a:bodyPr vert="vert270"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tr-TR" dirty="0" smtClean="0">
                    <a:latin typeface="Arial" pitchFamily="34" charset="0"/>
                    <a:cs typeface="Arial" pitchFamily="34" charset="0"/>
                  </a:rPr>
                  <a:t>sıcaklık</a:t>
                </a:r>
                <a:r>
                  <a:rPr kumimoji="0" lang="tr-TR" b="0" i="0" u="none" strike="noStrike" cap="none" normalizeH="0" baseline="0" dirty="0" smtClean="0">
                    <a:ln>
                      <a:noFill/>
                    </a:ln>
                    <a:solidFill>
                      <a:schemeClr val="tx1"/>
                    </a:solidFill>
                    <a:effectLst/>
                    <a:latin typeface="Arial" pitchFamily="34" charset="0"/>
                    <a:cs typeface="Arial" pitchFamily="34" charset="0"/>
                  </a:rPr>
                  <a:t> (</a:t>
                </a:r>
                <a:r>
                  <a:rPr kumimoji="0" lang="tr-TR" b="0" i="0" u="none" strike="noStrike" cap="none" normalizeH="0" baseline="0" dirty="0" smtClean="0">
                    <a:ln>
                      <a:noFill/>
                    </a:ln>
                    <a:solidFill>
                      <a:schemeClr val="tx1"/>
                    </a:solidFill>
                    <a:effectLst/>
                    <a:latin typeface="Arial" pitchFamily="34" charset="0"/>
                    <a:cs typeface="Arial" pitchFamily="34" charset="0"/>
                    <a:sym typeface="Symbol" pitchFamily="18" charset="2"/>
                  </a:rPr>
                  <a:t></a:t>
                </a:r>
                <a:r>
                  <a:rPr kumimoji="0" lang="tr-TR" b="0" i="0" u="none" strike="noStrike" cap="none" normalizeH="0" baseline="0" dirty="0" smtClean="0">
                    <a:ln>
                      <a:noFill/>
                    </a:ln>
                    <a:solidFill>
                      <a:schemeClr val="tx1"/>
                    </a:solidFill>
                    <a:effectLst/>
                    <a:latin typeface="Arial" pitchFamily="34" charset="0"/>
                    <a:cs typeface="Arial" pitchFamily="34" charset="0"/>
                  </a:rPr>
                  <a:t>C) </a:t>
                </a:r>
              </a:p>
            </p:txBody>
          </p:sp>
          <p:sp>
            <p:nvSpPr>
              <p:cNvPr id="19" name="Text Box 7"/>
              <p:cNvSpPr txBox="1">
                <a:spLocks noChangeArrowheads="1"/>
              </p:cNvSpPr>
              <p:nvPr/>
            </p:nvSpPr>
            <p:spPr bwMode="auto">
              <a:xfrm>
                <a:off x="5975181" y="5643764"/>
                <a:ext cx="1445094" cy="338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600" b="0" i="0" u="none" strike="noStrike" cap="none" normalizeH="0" baseline="0" dirty="0" smtClean="0">
                    <a:ln>
                      <a:noFill/>
                    </a:ln>
                    <a:solidFill>
                      <a:schemeClr val="tx1"/>
                    </a:solidFill>
                    <a:effectLst/>
                    <a:latin typeface="Arial" pitchFamily="34" charset="0"/>
                    <a:cs typeface="Arial" pitchFamily="34" charset="0"/>
                    <a:sym typeface="Symbol" pitchFamily="18" charset="2"/>
                  </a:rPr>
                  <a:t></a:t>
                </a:r>
                <a:r>
                  <a:rPr kumimoji="0" lang="tr-TR" sz="1600" b="0" i="0" u="none" strike="noStrike" cap="none" normalizeH="0" baseline="0" dirty="0" smtClean="0">
                    <a:ln>
                      <a:noFill/>
                    </a:ln>
                    <a:solidFill>
                      <a:schemeClr val="tx1"/>
                    </a:solidFill>
                    <a:effectLst/>
                    <a:latin typeface="Arial" pitchFamily="34" charset="0"/>
                    <a:cs typeface="Arial" pitchFamily="34" charset="0"/>
                  </a:rPr>
                  <a:t>(Al) + AlB</a:t>
                </a:r>
                <a:r>
                  <a:rPr kumimoji="0" lang="tr-TR" sz="1600" b="0" i="0" u="none" strike="noStrike" cap="none" normalizeH="0" baseline="-25000" dirty="0" smtClean="0">
                    <a:ln>
                      <a:noFill/>
                    </a:ln>
                    <a:solidFill>
                      <a:schemeClr val="tx1"/>
                    </a:solidFill>
                    <a:effectLst/>
                    <a:latin typeface="Arial" pitchFamily="34" charset="0"/>
                    <a:cs typeface="Arial" pitchFamily="34" charset="0"/>
                  </a:rPr>
                  <a:t>2</a:t>
                </a:r>
                <a:r>
                  <a:rPr kumimoji="0" lang="tr-TR" sz="1600" b="0" i="0" u="none" strike="noStrike" cap="none" normalizeH="0" baseline="0" dirty="0" smtClean="0">
                    <a:ln>
                      <a:noFill/>
                    </a:ln>
                    <a:solidFill>
                      <a:schemeClr val="tx1"/>
                    </a:solidFill>
                    <a:effectLst/>
                    <a:latin typeface="Arial" pitchFamily="34" charset="0"/>
                    <a:cs typeface="Arial" pitchFamily="34" charset="0"/>
                  </a:rPr>
                  <a:t> </a:t>
                </a:r>
              </a:p>
            </p:txBody>
          </p:sp>
          <p:sp>
            <p:nvSpPr>
              <p:cNvPr id="20" name="Text Box 8"/>
              <p:cNvSpPr txBox="1">
                <a:spLocks noChangeArrowheads="1"/>
              </p:cNvSpPr>
              <p:nvPr/>
            </p:nvSpPr>
            <p:spPr bwMode="auto">
              <a:xfrm>
                <a:off x="4644008" y="5460657"/>
                <a:ext cx="722547" cy="338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600" b="0" i="0" u="none" strike="noStrike" cap="none" normalizeH="0" baseline="0" dirty="0" smtClean="0">
                    <a:ln>
                      <a:noFill/>
                    </a:ln>
                    <a:solidFill>
                      <a:schemeClr val="tx1"/>
                    </a:solidFill>
                    <a:effectLst/>
                    <a:latin typeface="Arial" pitchFamily="34" charset="0"/>
                    <a:cs typeface="Arial" pitchFamily="34" charset="0"/>
                    <a:sym typeface="Symbol" pitchFamily="18" charset="2"/>
                  </a:rPr>
                  <a:t></a:t>
                </a:r>
                <a:r>
                  <a:rPr kumimoji="0" lang="tr-TR" sz="1600" b="0" i="0" u="none" strike="noStrike" cap="none" normalizeH="0" baseline="0" dirty="0" smtClean="0">
                    <a:ln>
                      <a:noFill/>
                    </a:ln>
                    <a:solidFill>
                      <a:schemeClr val="tx1"/>
                    </a:solidFill>
                    <a:effectLst/>
                    <a:latin typeface="Arial" pitchFamily="34" charset="0"/>
                    <a:cs typeface="Arial" pitchFamily="34" charset="0"/>
                  </a:rPr>
                  <a:t>(Al)</a:t>
                </a:r>
              </a:p>
            </p:txBody>
          </p:sp>
          <p:sp>
            <p:nvSpPr>
              <p:cNvPr id="21" name="Text Box 9"/>
              <p:cNvSpPr txBox="1">
                <a:spLocks noChangeArrowheads="1"/>
              </p:cNvSpPr>
              <p:nvPr/>
            </p:nvSpPr>
            <p:spPr bwMode="auto">
              <a:xfrm>
                <a:off x="4237758" y="4149080"/>
                <a:ext cx="722548" cy="6772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tr-TR" sz="1600" b="0" i="0" u="none" strike="noStrike" cap="none" normalizeH="0" baseline="0" dirty="0" smtClean="0">
                    <a:ln>
                      <a:noFill/>
                    </a:ln>
                    <a:solidFill>
                      <a:schemeClr val="tx1"/>
                    </a:solidFill>
                    <a:effectLst/>
                    <a:latin typeface="Arial" pitchFamily="34" charset="0"/>
                    <a:cs typeface="Arial" pitchFamily="34" charset="0"/>
                    <a:sym typeface="Symbol" pitchFamily="18" charset="2"/>
                  </a:rPr>
                  <a:t></a:t>
                </a:r>
                <a:r>
                  <a:rPr kumimoji="0" lang="tr-TR" sz="1600" b="0" i="0" u="none" strike="noStrike" cap="none" normalizeH="0" baseline="0" dirty="0" smtClean="0">
                    <a:ln>
                      <a:noFill/>
                    </a:ln>
                    <a:solidFill>
                      <a:schemeClr val="tx1"/>
                    </a:solidFill>
                    <a:effectLst/>
                    <a:latin typeface="Arial" pitchFamily="34" charset="0"/>
                    <a:cs typeface="Arial" pitchFamily="34" charset="0"/>
                  </a:rPr>
                  <a:t>(Al) </a:t>
                </a:r>
              </a:p>
              <a:p>
                <a:pPr marL="0" marR="0" lvl="0" indent="0" algn="l" defTabSz="914400" rtl="0" eaLnBrk="1" fontAlgn="base" latinLnBrk="0" hangingPunct="1">
                  <a:lnSpc>
                    <a:spcPct val="100000"/>
                  </a:lnSpc>
                  <a:spcBef>
                    <a:spcPct val="0"/>
                  </a:spcBef>
                  <a:spcAft>
                    <a:spcPts val="0"/>
                  </a:spcAft>
                  <a:buClrTx/>
                  <a:buSzTx/>
                  <a:buFontTx/>
                  <a:buNone/>
                  <a:tabLst/>
                </a:pPr>
                <a:r>
                  <a:rPr kumimoji="0" lang="tr-TR" sz="1600" b="0" i="0" u="none" strike="noStrike" cap="none" normalizeH="0" baseline="0" dirty="0" smtClean="0">
                    <a:ln>
                      <a:noFill/>
                    </a:ln>
                    <a:solidFill>
                      <a:schemeClr val="tx1"/>
                    </a:solidFill>
                    <a:effectLst/>
                    <a:latin typeface="Arial" pitchFamily="34" charset="0"/>
                    <a:cs typeface="Arial" pitchFamily="34" charset="0"/>
                  </a:rPr>
                  <a:t>+ L </a:t>
                </a:r>
              </a:p>
            </p:txBody>
          </p:sp>
          <p:sp>
            <p:nvSpPr>
              <p:cNvPr id="22" name="Text Box 10"/>
              <p:cNvSpPr txBox="1">
                <a:spLocks noChangeArrowheads="1"/>
              </p:cNvSpPr>
              <p:nvPr/>
            </p:nvSpPr>
            <p:spPr bwMode="auto">
              <a:xfrm>
                <a:off x="5252634" y="4289270"/>
                <a:ext cx="1083820" cy="338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600" b="0" i="0" u="none" strike="noStrike" cap="none" normalizeH="0" baseline="0" dirty="0" smtClean="0">
                    <a:ln>
                      <a:noFill/>
                    </a:ln>
                    <a:solidFill>
                      <a:schemeClr val="tx1"/>
                    </a:solidFill>
                    <a:effectLst/>
                    <a:latin typeface="Arial" pitchFamily="34" charset="0"/>
                    <a:cs typeface="Arial" pitchFamily="34" charset="0"/>
                  </a:rPr>
                  <a:t>L + AlB</a:t>
                </a:r>
                <a:r>
                  <a:rPr kumimoji="0" lang="tr-TR" sz="1600" b="0" i="0" u="none" strike="noStrike" cap="none" normalizeH="0" baseline="-25000" dirty="0" smtClean="0">
                    <a:ln>
                      <a:noFill/>
                    </a:ln>
                    <a:solidFill>
                      <a:schemeClr val="tx1"/>
                    </a:solidFill>
                    <a:effectLst/>
                    <a:latin typeface="Arial" pitchFamily="34" charset="0"/>
                    <a:cs typeface="Arial" pitchFamily="34" charset="0"/>
                  </a:rPr>
                  <a:t>2</a:t>
                </a:r>
                <a:r>
                  <a:rPr kumimoji="0" lang="tr-TR" sz="1600" b="0" i="0" u="none" strike="noStrike" cap="none" normalizeH="0" baseline="0" dirty="0" smtClean="0">
                    <a:ln>
                      <a:noFill/>
                    </a:ln>
                    <a:solidFill>
                      <a:schemeClr val="tx1"/>
                    </a:solidFill>
                    <a:effectLst/>
                    <a:latin typeface="Arial" pitchFamily="34" charset="0"/>
                    <a:cs typeface="Arial" pitchFamily="34" charset="0"/>
                  </a:rPr>
                  <a:t> </a:t>
                </a:r>
              </a:p>
            </p:txBody>
          </p:sp>
          <p:sp>
            <p:nvSpPr>
              <p:cNvPr id="23" name="Line 11"/>
              <p:cNvSpPr>
                <a:spLocks noChangeShapeType="1"/>
              </p:cNvSpPr>
              <p:nvPr/>
            </p:nvSpPr>
            <p:spPr bwMode="auto">
              <a:xfrm>
                <a:off x="4499992" y="4758514"/>
                <a:ext cx="0" cy="628364"/>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tr-TR"/>
              </a:p>
            </p:txBody>
          </p:sp>
          <p:sp>
            <p:nvSpPr>
              <p:cNvPr id="24" name="Line 12"/>
              <p:cNvSpPr>
                <a:spLocks noChangeShapeType="1"/>
              </p:cNvSpPr>
              <p:nvPr/>
            </p:nvSpPr>
            <p:spPr bwMode="auto">
              <a:xfrm flipH="1">
                <a:off x="4379556" y="5643764"/>
                <a:ext cx="234828" cy="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tr-TR"/>
              </a:p>
            </p:txBody>
          </p:sp>
          <p:sp>
            <p:nvSpPr>
              <p:cNvPr id="25" name="Text Box 13"/>
              <p:cNvSpPr txBox="1">
                <a:spLocks noChangeArrowheads="1"/>
              </p:cNvSpPr>
              <p:nvPr/>
            </p:nvSpPr>
            <p:spPr bwMode="auto">
              <a:xfrm>
                <a:off x="4650511" y="3666440"/>
                <a:ext cx="361273" cy="338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600" b="0" i="0" u="none" strike="noStrike" cap="none" normalizeH="0" baseline="0" dirty="0" smtClean="0">
                    <a:ln>
                      <a:noFill/>
                    </a:ln>
                    <a:solidFill>
                      <a:schemeClr val="tx1"/>
                    </a:solidFill>
                    <a:effectLst/>
                    <a:latin typeface="Arial" pitchFamily="34" charset="0"/>
                    <a:cs typeface="Arial" pitchFamily="34" charset="0"/>
                  </a:rPr>
                  <a:t>L</a:t>
                </a:r>
              </a:p>
            </p:txBody>
          </p:sp>
        </p:grpSp>
        <p:sp>
          <p:nvSpPr>
            <p:cNvPr id="53" name="52 Metin kutusu"/>
            <p:cNvSpPr txBox="1"/>
            <p:nvPr/>
          </p:nvSpPr>
          <p:spPr>
            <a:xfrm>
              <a:off x="1979711" y="5034662"/>
              <a:ext cx="2952328" cy="343855"/>
            </a:xfrm>
            <a:prstGeom prst="rect">
              <a:avLst/>
            </a:prstGeom>
            <a:noFill/>
          </p:spPr>
          <p:txBody>
            <a:bodyPr wrap="square" rtlCol="0">
              <a:spAutoFit/>
            </a:bodyPr>
            <a:lstStyle/>
            <a:p>
              <a:r>
                <a:rPr lang="tr-TR" sz="1600" b="1" dirty="0" smtClean="0">
                  <a:solidFill>
                    <a:srgbClr val="FF0000"/>
                  </a:solidFill>
                </a:rPr>
                <a:t>L </a:t>
              </a:r>
              <a:r>
                <a:rPr lang="tr-TR" sz="1600" b="1" dirty="0" smtClean="0">
                  <a:solidFill>
                    <a:srgbClr val="FF0000"/>
                  </a:solidFill>
                  <a:sym typeface="Symbol"/>
                </a:rPr>
                <a:t> (Al) + AlB</a:t>
              </a:r>
              <a:r>
                <a:rPr lang="tr-TR" sz="1600" b="1" baseline="-25000" dirty="0" smtClean="0">
                  <a:solidFill>
                    <a:srgbClr val="FF0000"/>
                  </a:solidFill>
                  <a:sym typeface="Symbol"/>
                </a:rPr>
                <a:t>2</a:t>
              </a:r>
              <a:r>
                <a:rPr lang="tr-TR" sz="1600" b="1" dirty="0" smtClean="0">
                  <a:solidFill>
                    <a:srgbClr val="FF0000"/>
                  </a:solidFill>
                  <a:sym typeface="Symbol"/>
                </a:rPr>
                <a:t>  T= 659.7°C</a:t>
              </a:r>
              <a:endParaRPr lang="tr-TR" sz="1600" b="1" dirty="0">
                <a:solidFill>
                  <a:srgbClr val="FF0000"/>
                </a:solidFill>
              </a:endParaRPr>
            </a:p>
          </p:txBody>
        </p:sp>
        <p:sp>
          <p:nvSpPr>
            <p:cNvPr id="56" name="55 Metin kutusu"/>
            <p:cNvSpPr txBox="1"/>
            <p:nvPr/>
          </p:nvSpPr>
          <p:spPr>
            <a:xfrm>
              <a:off x="1458089" y="6325413"/>
              <a:ext cx="521623" cy="307777"/>
            </a:xfrm>
            <a:prstGeom prst="rect">
              <a:avLst/>
            </a:prstGeom>
            <a:noFill/>
          </p:spPr>
          <p:txBody>
            <a:bodyPr wrap="square" rtlCol="0">
              <a:spAutoFit/>
            </a:bodyPr>
            <a:lstStyle/>
            <a:p>
              <a:r>
                <a:rPr lang="tr-TR" sz="1400" dirty="0" smtClean="0">
                  <a:sym typeface="Symbol"/>
                </a:rPr>
                <a:t>Al</a:t>
              </a:r>
              <a:endParaRPr lang="tr-TR" sz="1400" baseline="-25000" dirty="0"/>
            </a:p>
          </p:txBody>
        </p:sp>
        <p:sp>
          <p:nvSpPr>
            <p:cNvPr id="57" name="56 Metin kutusu"/>
            <p:cNvSpPr txBox="1"/>
            <p:nvPr/>
          </p:nvSpPr>
          <p:spPr>
            <a:xfrm>
              <a:off x="4644009" y="6309320"/>
              <a:ext cx="360040" cy="307777"/>
            </a:xfrm>
            <a:prstGeom prst="rect">
              <a:avLst/>
            </a:prstGeom>
            <a:noFill/>
          </p:spPr>
          <p:txBody>
            <a:bodyPr wrap="square" rtlCol="0">
              <a:spAutoFit/>
            </a:bodyPr>
            <a:lstStyle/>
            <a:p>
              <a:r>
                <a:rPr lang="tr-TR" sz="1400" dirty="0" smtClean="0">
                  <a:sym typeface="Symbol"/>
                </a:rPr>
                <a:t>B</a:t>
              </a:r>
              <a:endParaRPr lang="tr-TR" sz="1400" baseline="-25000" dirty="0"/>
            </a:p>
          </p:txBody>
        </p:sp>
      </p:grpSp>
    </p:spTree>
    <p:extLst>
      <p:ext uri="{BB962C8B-B14F-4D97-AF65-F5344CB8AC3E}">
        <p14:creationId xmlns:p14="http://schemas.microsoft.com/office/powerpoint/2010/main" val="82758560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58 Grup"/>
          <p:cNvGrpSpPr/>
          <p:nvPr/>
        </p:nvGrpSpPr>
        <p:grpSpPr>
          <a:xfrm>
            <a:off x="4788024" y="3213716"/>
            <a:ext cx="4248472" cy="3455644"/>
            <a:chOff x="4788024" y="3213716"/>
            <a:chExt cx="4248472" cy="3455644"/>
          </a:xfrm>
        </p:grpSpPr>
        <p:cxnSp>
          <p:nvCxnSpPr>
            <p:cNvPr id="5" name="AutoShape 168"/>
            <p:cNvCxnSpPr>
              <a:cxnSpLocks noChangeShapeType="1"/>
            </p:cNvCxnSpPr>
            <p:nvPr/>
          </p:nvCxnSpPr>
          <p:spPr bwMode="auto">
            <a:xfrm>
              <a:off x="5596363" y="3329156"/>
              <a:ext cx="3239473" cy="0"/>
            </a:xfrm>
            <a:prstGeom prst="straightConnector1">
              <a:avLst/>
            </a:prstGeom>
            <a:noFill/>
            <a:ln w="9525">
              <a:solidFill>
                <a:srgbClr val="000000"/>
              </a:solidFill>
              <a:round/>
              <a:headEnd/>
              <a:tailEnd/>
            </a:ln>
          </p:spPr>
        </p:cxnSp>
        <p:cxnSp>
          <p:nvCxnSpPr>
            <p:cNvPr id="6" name="AutoShape 169"/>
            <p:cNvCxnSpPr>
              <a:cxnSpLocks noChangeShapeType="1"/>
            </p:cNvCxnSpPr>
            <p:nvPr/>
          </p:nvCxnSpPr>
          <p:spPr bwMode="auto">
            <a:xfrm>
              <a:off x="5596363" y="3343664"/>
              <a:ext cx="0" cy="2880000"/>
            </a:xfrm>
            <a:prstGeom prst="straightConnector1">
              <a:avLst/>
            </a:prstGeom>
            <a:noFill/>
            <a:ln w="9525">
              <a:solidFill>
                <a:srgbClr val="000000"/>
              </a:solidFill>
              <a:round/>
              <a:headEnd/>
              <a:tailEnd/>
            </a:ln>
          </p:spPr>
        </p:cxnSp>
        <p:cxnSp>
          <p:nvCxnSpPr>
            <p:cNvPr id="7" name="AutoShape 170"/>
            <p:cNvCxnSpPr>
              <a:cxnSpLocks noChangeShapeType="1"/>
            </p:cNvCxnSpPr>
            <p:nvPr/>
          </p:nvCxnSpPr>
          <p:spPr bwMode="auto">
            <a:xfrm>
              <a:off x="5596363" y="6202915"/>
              <a:ext cx="3237674" cy="0"/>
            </a:xfrm>
            <a:prstGeom prst="straightConnector1">
              <a:avLst/>
            </a:prstGeom>
            <a:noFill/>
            <a:ln w="9525">
              <a:solidFill>
                <a:srgbClr val="000000"/>
              </a:solidFill>
              <a:round/>
              <a:headEnd/>
              <a:tailEnd/>
            </a:ln>
          </p:spPr>
        </p:cxnSp>
        <p:cxnSp>
          <p:nvCxnSpPr>
            <p:cNvPr id="8" name="AutoShape 171"/>
            <p:cNvCxnSpPr>
              <a:cxnSpLocks noChangeShapeType="1"/>
            </p:cNvCxnSpPr>
            <p:nvPr/>
          </p:nvCxnSpPr>
          <p:spPr bwMode="auto">
            <a:xfrm>
              <a:off x="8834037" y="3343344"/>
              <a:ext cx="0" cy="2880000"/>
            </a:xfrm>
            <a:prstGeom prst="straightConnector1">
              <a:avLst/>
            </a:prstGeom>
            <a:noFill/>
            <a:ln w="9525">
              <a:solidFill>
                <a:srgbClr val="000000"/>
              </a:solidFill>
              <a:round/>
              <a:headEnd/>
              <a:tailEnd/>
            </a:ln>
          </p:spPr>
        </p:cxnSp>
        <p:cxnSp>
          <p:nvCxnSpPr>
            <p:cNvPr id="9" name="AutoShape 172"/>
            <p:cNvCxnSpPr>
              <a:cxnSpLocks noChangeShapeType="1"/>
            </p:cNvCxnSpPr>
            <p:nvPr/>
          </p:nvCxnSpPr>
          <p:spPr bwMode="auto">
            <a:xfrm flipH="1">
              <a:off x="5542402" y="5759710"/>
              <a:ext cx="54561" cy="0"/>
            </a:xfrm>
            <a:prstGeom prst="straightConnector1">
              <a:avLst/>
            </a:prstGeom>
            <a:noFill/>
            <a:ln w="9525">
              <a:solidFill>
                <a:srgbClr val="000000"/>
              </a:solidFill>
              <a:round/>
              <a:headEnd/>
              <a:tailEnd/>
            </a:ln>
          </p:spPr>
        </p:cxnSp>
        <p:cxnSp>
          <p:nvCxnSpPr>
            <p:cNvPr id="10" name="AutoShape 173"/>
            <p:cNvCxnSpPr>
              <a:cxnSpLocks noChangeShapeType="1"/>
            </p:cNvCxnSpPr>
            <p:nvPr/>
          </p:nvCxnSpPr>
          <p:spPr bwMode="auto">
            <a:xfrm flipH="1">
              <a:off x="5542402" y="5337118"/>
              <a:ext cx="54561" cy="0"/>
            </a:xfrm>
            <a:prstGeom prst="straightConnector1">
              <a:avLst/>
            </a:prstGeom>
            <a:noFill/>
            <a:ln w="9525">
              <a:solidFill>
                <a:srgbClr val="000000"/>
              </a:solidFill>
              <a:round/>
              <a:headEnd/>
              <a:tailEnd/>
            </a:ln>
          </p:spPr>
        </p:cxnSp>
        <p:cxnSp>
          <p:nvCxnSpPr>
            <p:cNvPr id="11" name="AutoShape 174"/>
            <p:cNvCxnSpPr>
              <a:cxnSpLocks noChangeShapeType="1"/>
            </p:cNvCxnSpPr>
            <p:nvPr/>
          </p:nvCxnSpPr>
          <p:spPr bwMode="auto">
            <a:xfrm flipH="1">
              <a:off x="5542402" y="4904220"/>
              <a:ext cx="54561" cy="0"/>
            </a:xfrm>
            <a:prstGeom prst="straightConnector1">
              <a:avLst/>
            </a:prstGeom>
            <a:noFill/>
            <a:ln w="9525">
              <a:solidFill>
                <a:srgbClr val="000000"/>
              </a:solidFill>
              <a:round/>
              <a:headEnd/>
              <a:tailEnd/>
            </a:ln>
          </p:spPr>
        </p:cxnSp>
        <p:cxnSp>
          <p:nvCxnSpPr>
            <p:cNvPr id="12" name="AutoShape 175"/>
            <p:cNvCxnSpPr>
              <a:cxnSpLocks noChangeShapeType="1"/>
            </p:cNvCxnSpPr>
            <p:nvPr/>
          </p:nvCxnSpPr>
          <p:spPr bwMode="auto">
            <a:xfrm flipH="1">
              <a:off x="5542402" y="4502244"/>
              <a:ext cx="54561" cy="0"/>
            </a:xfrm>
            <a:prstGeom prst="straightConnector1">
              <a:avLst/>
            </a:prstGeom>
            <a:noFill/>
            <a:ln w="9525">
              <a:solidFill>
                <a:srgbClr val="000000"/>
              </a:solidFill>
              <a:round/>
              <a:headEnd/>
              <a:tailEnd/>
            </a:ln>
          </p:spPr>
        </p:cxnSp>
        <p:cxnSp>
          <p:nvCxnSpPr>
            <p:cNvPr id="13" name="AutoShape 176"/>
            <p:cNvCxnSpPr>
              <a:cxnSpLocks noChangeShapeType="1"/>
            </p:cNvCxnSpPr>
            <p:nvPr/>
          </p:nvCxnSpPr>
          <p:spPr bwMode="auto">
            <a:xfrm flipH="1">
              <a:off x="5542402" y="3677677"/>
              <a:ext cx="54561" cy="0"/>
            </a:xfrm>
            <a:prstGeom prst="straightConnector1">
              <a:avLst/>
            </a:prstGeom>
            <a:noFill/>
            <a:ln w="9525">
              <a:solidFill>
                <a:srgbClr val="000000"/>
              </a:solidFill>
              <a:round/>
              <a:headEnd/>
              <a:tailEnd/>
            </a:ln>
          </p:spPr>
        </p:cxnSp>
        <p:cxnSp>
          <p:nvCxnSpPr>
            <p:cNvPr id="14" name="AutoShape 177"/>
            <p:cNvCxnSpPr>
              <a:cxnSpLocks noChangeShapeType="1"/>
            </p:cNvCxnSpPr>
            <p:nvPr/>
          </p:nvCxnSpPr>
          <p:spPr bwMode="auto">
            <a:xfrm flipH="1">
              <a:off x="5542402" y="4105765"/>
              <a:ext cx="54561" cy="0"/>
            </a:xfrm>
            <a:prstGeom prst="straightConnector1">
              <a:avLst/>
            </a:prstGeom>
            <a:noFill/>
            <a:ln w="9525">
              <a:solidFill>
                <a:srgbClr val="000000"/>
              </a:solidFill>
              <a:round/>
              <a:headEnd/>
              <a:tailEnd/>
            </a:ln>
          </p:spPr>
        </p:cxnSp>
        <p:cxnSp>
          <p:nvCxnSpPr>
            <p:cNvPr id="15" name="AutoShape 178"/>
            <p:cNvCxnSpPr>
              <a:cxnSpLocks noChangeShapeType="1"/>
            </p:cNvCxnSpPr>
            <p:nvPr/>
          </p:nvCxnSpPr>
          <p:spPr bwMode="auto">
            <a:xfrm flipH="1">
              <a:off x="5533408" y="3327094"/>
              <a:ext cx="54561" cy="0"/>
            </a:xfrm>
            <a:prstGeom prst="straightConnector1">
              <a:avLst/>
            </a:prstGeom>
            <a:noFill/>
            <a:ln w="9525">
              <a:solidFill>
                <a:srgbClr val="000000"/>
              </a:solidFill>
              <a:round/>
              <a:headEnd/>
              <a:tailEnd/>
            </a:ln>
          </p:spPr>
        </p:cxnSp>
        <p:sp>
          <p:nvSpPr>
            <p:cNvPr id="16" name="Arc 179"/>
            <p:cNvSpPr>
              <a:spLocks/>
            </p:cNvSpPr>
            <p:nvPr/>
          </p:nvSpPr>
          <p:spPr bwMode="auto">
            <a:xfrm rot="10800000" flipV="1">
              <a:off x="5598161" y="5090435"/>
              <a:ext cx="3235875" cy="320206"/>
            </a:xfrm>
            <a:custGeom>
              <a:avLst/>
              <a:gdLst>
                <a:gd name="G0" fmla="+- 2 0 0"/>
                <a:gd name="G1" fmla="+- 21600 0 0"/>
                <a:gd name="G2" fmla="+- 21600 0 0"/>
                <a:gd name="T0" fmla="*/ 0 w 20441"/>
                <a:gd name="T1" fmla="*/ 0 h 21600"/>
                <a:gd name="T2" fmla="*/ 20441 w 20441"/>
                <a:gd name="T3" fmla="*/ 14613 h 21600"/>
                <a:gd name="T4" fmla="*/ 2 w 20441"/>
                <a:gd name="T5" fmla="*/ 21600 h 21600"/>
              </a:gdLst>
              <a:ahLst/>
              <a:cxnLst>
                <a:cxn ang="0">
                  <a:pos x="T0" y="T1"/>
                </a:cxn>
                <a:cxn ang="0">
                  <a:pos x="T2" y="T3"/>
                </a:cxn>
                <a:cxn ang="0">
                  <a:pos x="T4" y="T5"/>
                </a:cxn>
              </a:cxnLst>
              <a:rect l="0" t="0" r="r" b="b"/>
              <a:pathLst>
                <a:path w="20441" h="21600" fill="none" extrusionOk="0">
                  <a:moveTo>
                    <a:pt x="0" y="0"/>
                  </a:moveTo>
                  <a:cubicBezTo>
                    <a:pt x="0" y="0"/>
                    <a:pt x="1" y="-1"/>
                    <a:pt x="2" y="0"/>
                  </a:cubicBezTo>
                  <a:cubicBezTo>
                    <a:pt x="9238" y="0"/>
                    <a:pt x="17453" y="5873"/>
                    <a:pt x="20440" y="14613"/>
                  </a:cubicBezTo>
                </a:path>
                <a:path w="20441" h="21600" stroke="0" extrusionOk="0">
                  <a:moveTo>
                    <a:pt x="0" y="0"/>
                  </a:moveTo>
                  <a:cubicBezTo>
                    <a:pt x="0" y="0"/>
                    <a:pt x="1" y="-1"/>
                    <a:pt x="2" y="0"/>
                  </a:cubicBezTo>
                  <a:cubicBezTo>
                    <a:pt x="9238" y="0"/>
                    <a:pt x="17453" y="5873"/>
                    <a:pt x="20440" y="14613"/>
                  </a:cubicBezTo>
                  <a:lnTo>
                    <a:pt x="2" y="21600"/>
                  </a:lnTo>
                  <a:close/>
                </a:path>
              </a:pathLst>
            </a:custGeom>
            <a:noFill/>
            <a:ln w="19050">
              <a:solidFill>
                <a:srgbClr val="FF0000"/>
              </a:solidFill>
              <a:round/>
              <a:headEnd/>
              <a:tailEnd/>
            </a:ln>
          </p:spPr>
          <p:txBody>
            <a:bodyPr vert="horz" wrap="square" lIns="91440" tIns="45720" rIns="91440" bIns="45720" numCol="1" anchor="t" anchorCtr="0" compatLnSpc="1">
              <a:prstTxWarp prst="textNoShape">
                <a:avLst/>
              </a:prstTxWarp>
            </a:bodyPr>
            <a:lstStyle/>
            <a:p>
              <a:endParaRPr lang="tr-TR"/>
            </a:p>
          </p:txBody>
        </p:sp>
        <p:cxnSp>
          <p:nvCxnSpPr>
            <p:cNvPr id="17" name="AutoShape 180"/>
            <p:cNvCxnSpPr>
              <a:cxnSpLocks noChangeShapeType="1"/>
            </p:cNvCxnSpPr>
            <p:nvPr/>
          </p:nvCxnSpPr>
          <p:spPr bwMode="auto">
            <a:xfrm>
              <a:off x="5596363" y="5358420"/>
              <a:ext cx="3237674" cy="0"/>
            </a:xfrm>
            <a:prstGeom prst="straightConnector1">
              <a:avLst/>
            </a:prstGeom>
            <a:noFill/>
            <a:ln w="19050">
              <a:solidFill>
                <a:srgbClr val="FF0000"/>
              </a:solidFill>
              <a:round/>
              <a:headEnd/>
              <a:tailEnd/>
            </a:ln>
          </p:spPr>
        </p:cxnSp>
        <p:cxnSp>
          <p:nvCxnSpPr>
            <p:cNvPr id="18" name="AutoShape 181"/>
            <p:cNvCxnSpPr>
              <a:cxnSpLocks noChangeShapeType="1"/>
            </p:cNvCxnSpPr>
            <p:nvPr/>
          </p:nvCxnSpPr>
          <p:spPr bwMode="auto">
            <a:xfrm>
              <a:off x="6675587" y="6205635"/>
              <a:ext cx="0" cy="54284"/>
            </a:xfrm>
            <a:prstGeom prst="straightConnector1">
              <a:avLst/>
            </a:prstGeom>
            <a:noFill/>
            <a:ln w="9525">
              <a:solidFill>
                <a:srgbClr val="000000"/>
              </a:solidFill>
              <a:round/>
              <a:headEnd/>
              <a:tailEnd/>
            </a:ln>
          </p:spPr>
        </p:cxnSp>
        <p:cxnSp>
          <p:nvCxnSpPr>
            <p:cNvPr id="19" name="AutoShape 182"/>
            <p:cNvCxnSpPr>
              <a:cxnSpLocks noChangeShapeType="1"/>
            </p:cNvCxnSpPr>
            <p:nvPr/>
          </p:nvCxnSpPr>
          <p:spPr bwMode="auto">
            <a:xfrm>
              <a:off x="7213401" y="6205306"/>
              <a:ext cx="0" cy="54284"/>
            </a:xfrm>
            <a:prstGeom prst="straightConnector1">
              <a:avLst/>
            </a:prstGeom>
            <a:noFill/>
            <a:ln w="9525">
              <a:solidFill>
                <a:srgbClr val="000000"/>
              </a:solidFill>
              <a:round/>
              <a:headEnd/>
              <a:tailEnd/>
            </a:ln>
          </p:spPr>
        </p:cxnSp>
        <p:cxnSp>
          <p:nvCxnSpPr>
            <p:cNvPr id="20" name="AutoShape 183"/>
            <p:cNvCxnSpPr>
              <a:cxnSpLocks noChangeShapeType="1"/>
            </p:cNvCxnSpPr>
            <p:nvPr/>
          </p:nvCxnSpPr>
          <p:spPr bwMode="auto">
            <a:xfrm>
              <a:off x="7754812" y="6205635"/>
              <a:ext cx="0" cy="54284"/>
            </a:xfrm>
            <a:prstGeom prst="straightConnector1">
              <a:avLst/>
            </a:prstGeom>
            <a:noFill/>
            <a:ln w="9525">
              <a:solidFill>
                <a:srgbClr val="000000"/>
              </a:solidFill>
              <a:round/>
              <a:headEnd/>
              <a:tailEnd/>
            </a:ln>
          </p:spPr>
        </p:cxnSp>
        <p:cxnSp>
          <p:nvCxnSpPr>
            <p:cNvPr id="21" name="AutoShape 184"/>
            <p:cNvCxnSpPr>
              <a:cxnSpLocks noChangeShapeType="1"/>
            </p:cNvCxnSpPr>
            <p:nvPr/>
          </p:nvCxnSpPr>
          <p:spPr bwMode="auto">
            <a:xfrm>
              <a:off x="8294424" y="6196703"/>
              <a:ext cx="0" cy="54284"/>
            </a:xfrm>
            <a:prstGeom prst="straightConnector1">
              <a:avLst/>
            </a:prstGeom>
            <a:noFill/>
            <a:ln w="9525">
              <a:solidFill>
                <a:srgbClr val="000000"/>
              </a:solidFill>
              <a:round/>
              <a:headEnd/>
              <a:tailEnd/>
            </a:ln>
          </p:spPr>
        </p:cxnSp>
        <p:cxnSp>
          <p:nvCxnSpPr>
            <p:cNvPr id="22" name="AutoShape 185"/>
            <p:cNvCxnSpPr>
              <a:cxnSpLocks noChangeShapeType="1"/>
            </p:cNvCxnSpPr>
            <p:nvPr/>
          </p:nvCxnSpPr>
          <p:spPr bwMode="auto">
            <a:xfrm>
              <a:off x="5596363" y="3904432"/>
              <a:ext cx="2158449" cy="1185316"/>
            </a:xfrm>
            <a:prstGeom prst="straightConnector1">
              <a:avLst/>
            </a:prstGeom>
            <a:noFill/>
            <a:ln w="19050">
              <a:solidFill>
                <a:srgbClr val="FF0000"/>
              </a:solidFill>
              <a:round/>
              <a:headEnd/>
              <a:tailEnd/>
            </a:ln>
          </p:spPr>
        </p:cxnSp>
        <p:cxnSp>
          <p:nvCxnSpPr>
            <p:cNvPr id="23" name="AutoShape 186"/>
            <p:cNvCxnSpPr>
              <a:cxnSpLocks noChangeShapeType="1"/>
            </p:cNvCxnSpPr>
            <p:nvPr/>
          </p:nvCxnSpPr>
          <p:spPr bwMode="auto">
            <a:xfrm flipV="1">
              <a:off x="7754812" y="4223953"/>
              <a:ext cx="1079225" cy="865795"/>
            </a:xfrm>
            <a:prstGeom prst="straightConnector1">
              <a:avLst/>
            </a:prstGeom>
            <a:noFill/>
            <a:ln w="19050">
              <a:solidFill>
                <a:srgbClr val="FF0000"/>
              </a:solidFill>
              <a:round/>
              <a:headEnd/>
              <a:tailEnd/>
            </a:ln>
          </p:spPr>
        </p:cxnSp>
        <p:sp>
          <p:nvSpPr>
            <p:cNvPr id="24" name="Text Box 187"/>
            <p:cNvSpPr txBox="1">
              <a:spLocks noChangeArrowheads="1"/>
            </p:cNvSpPr>
            <p:nvPr/>
          </p:nvSpPr>
          <p:spPr bwMode="auto">
            <a:xfrm>
              <a:off x="5148065" y="3213716"/>
              <a:ext cx="457292" cy="2152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660</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5" name="AutoShape 188"/>
            <p:cNvCxnSpPr>
              <a:cxnSpLocks noChangeShapeType="1"/>
            </p:cNvCxnSpPr>
            <p:nvPr/>
          </p:nvCxnSpPr>
          <p:spPr bwMode="auto">
            <a:xfrm flipH="1">
              <a:off x="5549596" y="6202915"/>
              <a:ext cx="54561" cy="0"/>
            </a:xfrm>
            <a:prstGeom prst="straightConnector1">
              <a:avLst/>
            </a:prstGeom>
            <a:noFill/>
            <a:ln w="9525">
              <a:solidFill>
                <a:srgbClr val="000000"/>
              </a:solidFill>
              <a:round/>
              <a:headEnd/>
              <a:tailEnd/>
            </a:ln>
          </p:spPr>
        </p:cxnSp>
        <p:cxnSp>
          <p:nvCxnSpPr>
            <p:cNvPr id="26" name="AutoShape 189"/>
            <p:cNvCxnSpPr>
              <a:cxnSpLocks noChangeShapeType="1"/>
            </p:cNvCxnSpPr>
            <p:nvPr/>
          </p:nvCxnSpPr>
          <p:spPr bwMode="auto">
            <a:xfrm>
              <a:off x="6126982" y="6205635"/>
              <a:ext cx="0" cy="54284"/>
            </a:xfrm>
            <a:prstGeom prst="straightConnector1">
              <a:avLst/>
            </a:prstGeom>
            <a:noFill/>
            <a:ln w="9525">
              <a:solidFill>
                <a:srgbClr val="000000"/>
              </a:solidFill>
              <a:round/>
              <a:headEnd/>
              <a:tailEnd/>
            </a:ln>
          </p:spPr>
        </p:cxnSp>
        <p:cxnSp>
          <p:nvCxnSpPr>
            <p:cNvPr id="27" name="AutoShape 190"/>
            <p:cNvCxnSpPr>
              <a:cxnSpLocks noChangeShapeType="1"/>
            </p:cNvCxnSpPr>
            <p:nvPr/>
          </p:nvCxnSpPr>
          <p:spPr bwMode="auto">
            <a:xfrm>
              <a:off x="8834037" y="6213222"/>
              <a:ext cx="0" cy="54284"/>
            </a:xfrm>
            <a:prstGeom prst="straightConnector1">
              <a:avLst/>
            </a:prstGeom>
            <a:noFill/>
            <a:ln w="9525">
              <a:solidFill>
                <a:srgbClr val="000000"/>
              </a:solidFill>
              <a:round/>
              <a:headEnd/>
              <a:tailEnd/>
            </a:ln>
          </p:spPr>
        </p:cxnSp>
        <p:cxnSp>
          <p:nvCxnSpPr>
            <p:cNvPr id="28" name="AutoShape 191"/>
            <p:cNvCxnSpPr>
              <a:cxnSpLocks noChangeShapeType="1"/>
            </p:cNvCxnSpPr>
            <p:nvPr/>
          </p:nvCxnSpPr>
          <p:spPr bwMode="auto">
            <a:xfrm>
              <a:off x="5596363" y="6202915"/>
              <a:ext cx="0" cy="54284"/>
            </a:xfrm>
            <a:prstGeom prst="straightConnector1">
              <a:avLst/>
            </a:prstGeom>
            <a:noFill/>
            <a:ln w="9525">
              <a:solidFill>
                <a:srgbClr val="000000"/>
              </a:solidFill>
              <a:round/>
              <a:headEnd/>
              <a:tailEnd/>
            </a:ln>
          </p:spPr>
        </p:cxnSp>
        <p:cxnSp>
          <p:nvCxnSpPr>
            <p:cNvPr id="29" name="AutoShape 192"/>
            <p:cNvCxnSpPr>
              <a:cxnSpLocks noChangeShapeType="1"/>
            </p:cNvCxnSpPr>
            <p:nvPr/>
          </p:nvCxnSpPr>
          <p:spPr bwMode="auto">
            <a:xfrm>
              <a:off x="5596363" y="3821976"/>
              <a:ext cx="2787997" cy="762724"/>
            </a:xfrm>
            <a:prstGeom prst="straightConnector1">
              <a:avLst/>
            </a:prstGeom>
            <a:noFill/>
            <a:ln w="19050">
              <a:solidFill>
                <a:srgbClr val="FF0000"/>
              </a:solidFill>
              <a:round/>
              <a:headEnd/>
              <a:tailEnd/>
            </a:ln>
          </p:spPr>
        </p:cxnSp>
        <p:cxnSp>
          <p:nvCxnSpPr>
            <p:cNvPr id="30" name="AutoShape 193"/>
            <p:cNvCxnSpPr>
              <a:cxnSpLocks noChangeShapeType="1"/>
            </p:cNvCxnSpPr>
            <p:nvPr/>
          </p:nvCxnSpPr>
          <p:spPr bwMode="auto">
            <a:xfrm flipV="1">
              <a:off x="8384360" y="4543472"/>
              <a:ext cx="449677" cy="41229"/>
            </a:xfrm>
            <a:prstGeom prst="straightConnector1">
              <a:avLst/>
            </a:prstGeom>
            <a:noFill/>
            <a:ln w="19050">
              <a:solidFill>
                <a:srgbClr val="FF0000"/>
              </a:solidFill>
              <a:round/>
              <a:headEnd/>
              <a:tailEnd/>
            </a:ln>
          </p:spPr>
        </p:cxnSp>
        <p:sp>
          <p:nvSpPr>
            <p:cNvPr id="31" name="Text Box 194"/>
            <p:cNvSpPr txBox="1">
              <a:spLocks noChangeArrowheads="1"/>
            </p:cNvSpPr>
            <p:nvPr/>
          </p:nvSpPr>
          <p:spPr bwMode="auto">
            <a:xfrm>
              <a:off x="6588224" y="5615410"/>
              <a:ext cx="1440160" cy="3401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0" i="0" u="none" strike="noStrike" cap="none" normalizeH="0" baseline="0" dirty="0" smtClean="0">
                  <a:ln>
                    <a:noFill/>
                  </a:ln>
                  <a:solidFill>
                    <a:schemeClr val="tx1"/>
                  </a:solidFill>
                  <a:effectLst/>
                  <a:latin typeface="Arial" pitchFamily="34" charset="0"/>
                  <a:cs typeface="Arial" pitchFamily="34" charset="0"/>
                </a:rPr>
                <a:t>Al + Si + AlB</a:t>
              </a:r>
              <a:r>
                <a:rPr kumimoji="0" lang="tr-TR" sz="1400" b="0" i="0" u="none" strike="noStrike" cap="none" normalizeH="0" baseline="-25000" dirty="0" smtClean="0">
                  <a:ln>
                    <a:noFill/>
                  </a:ln>
                  <a:solidFill>
                    <a:schemeClr val="tx1"/>
                  </a:solidFill>
                  <a:effectLst/>
                  <a:latin typeface="Arial" pitchFamily="34" charset="0"/>
                  <a:cs typeface="Arial" pitchFamily="34" charset="0"/>
                </a:rPr>
                <a:t>2</a:t>
              </a:r>
              <a:endParaRPr kumimoji="0" lang="tr-TR"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32" name="Text Box 195"/>
            <p:cNvSpPr txBox="1">
              <a:spLocks noChangeArrowheads="1"/>
            </p:cNvSpPr>
            <p:nvPr/>
          </p:nvSpPr>
          <p:spPr bwMode="auto">
            <a:xfrm>
              <a:off x="7452320" y="5100055"/>
              <a:ext cx="1300775" cy="3451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Al + Si + AlB</a:t>
              </a:r>
              <a:r>
                <a:rPr kumimoji="0" lang="tr-TR" sz="1100" b="0" i="0" u="none" strike="noStrike" cap="none" normalizeH="0" baseline="-25000" dirty="0" smtClean="0">
                  <a:ln>
                    <a:noFill/>
                  </a:ln>
                  <a:solidFill>
                    <a:schemeClr val="tx1"/>
                  </a:solidFill>
                  <a:effectLst/>
                  <a:latin typeface="Arial" pitchFamily="34" charset="0"/>
                  <a:cs typeface="Arial" pitchFamily="34" charset="0"/>
                </a:rPr>
                <a:t>2 </a:t>
              </a:r>
              <a:r>
                <a:rPr kumimoji="0" lang="tr-TR" sz="1100" b="0" i="0" u="none" strike="noStrike" cap="none" normalizeH="0" baseline="0" dirty="0" smtClean="0">
                  <a:ln>
                    <a:noFill/>
                  </a:ln>
                  <a:solidFill>
                    <a:schemeClr val="tx1"/>
                  </a:solidFill>
                  <a:effectLst/>
                  <a:latin typeface="Arial" pitchFamily="34" charset="0"/>
                  <a:cs typeface="Arial" pitchFamily="34" charset="0"/>
                </a:rPr>
                <a:t>+  L</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3" name="Text Box 196"/>
            <p:cNvSpPr txBox="1">
              <a:spLocks noChangeArrowheads="1"/>
            </p:cNvSpPr>
            <p:nvPr/>
          </p:nvSpPr>
          <p:spPr bwMode="auto">
            <a:xfrm>
              <a:off x="5736062" y="4749614"/>
              <a:ext cx="1356218" cy="3355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200" b="0" i="0" u="none" strike="noStrike" cap="none" normalizeH="0" baseline="0" dirty="0" smtClean="0">
                  <a:ln>
                    <a:noFill/>
                  </a:ln>
                  <a:solidFill>
                    <a:schemeClr val="tx1"/>
                  </a:solidFill>
                  <a:effectLst/>
                  <a:latin typeface="Arial" pitchFamily="34" charset="0"/>
                  <a:cs typeface="Arial" pitchFamily="34" charset="0"/>
                </a:rPr>
                <a:t>L + </a:t>
              </a:r>
              <a:r>
                <a:rPr kumimoji="0" lang="tr-TR" sz="1200" b="0" i="0" u="none" strike="noStrike" cap="none" normalizeH="0" baseline="0" dirty="0" smtClean="0">
                  <a:ln>
                    <a:noFill/>
                  </a:ln>
                  <a:solidFill>
                    <a:schemeClr val="tx1"/>
                  </a:solidFill>
                  <a:effectLst/>
                  <a:latin typeface="Arial" pitchFamily="34" charset="0"/>
                  <a:cs typeface="Arial" pitchFamily="34" charset="0"/>
                  <a:sym typeface="Symbol" pitchFamily="18" charset="2"/>
                </a:rPr>
                <a:t></a:t>
              </a:r>
              <a:r>
                <a:rPr kumimoji="0" lang="tr-TR" sz="1200" b="0" i="0" u="none" strike="noStrike" cap="none" normalizeH="0" baseline="0" dirty="0" smtClean="0">
                  <a:ln>
                    <a:noFill/>
                  </a:ln>
                  <a:solidFill>
                    <a:schemeClr val="tx1"/>
                  </a:solidFill>
                  <a:effectLst/>
                  <a:latin typeface="Arial" pitchFamily="34" charset="0"/>
                  <a:cs typeface="Arial" pitchFamily="34" charset="0"/>
                </a:rPr>
                <a:t>(Al) + AlB</a:t>
              </a:r>
              <a:r>
                <a:rPr kumimoji="0" lang="tr-TR" sz="1200" b="0" i="0" u="none" strike="noStrike" cap="none" normalizeH="0" baseline="-25000" dirty="0" smtClean="0">
                  <a:ln>
                    <a:noFill/>
                  </a:ln>
                  <a:solidFill>
                    <a:schemeClr val="tx1"/>
                  </a:solidFill>
                  <a:effectLst/>
                  <a:latin typeface="Arial" pitchFamily="34" charset="0"/>
                  <a:cs typeface="Arial" pitchFamily="34" charset="0"/>
                </a:rPr>
                <a:t>2</a:t>
              </a:r>
              <a:endParaRPr kumimoji="0" lang="tr-TR"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34" name="Text Box 197"/>
            <p:cNvSpPr txBox="1">
              <a:spLocks noChangeArrowheads="1"/>
            </p:cNvSpPr>
            <p:nvPr/>
          </p:nvSpPr>
          <p:spPr bwMode="auto">
            <a:xfrm>
              <a:off x="6876256" y="4365104"/>
              <a:ext cx="936104" cy="2880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L  + </a:t>
              </a:r>
              <a:r>
                <a:rPr kumimoji="0" lang="tr-TR" sz="1400" b="1" i="0" u="none" strike="noStrike" cap="none" normalizeH="0" baseline="0" dirty="0" smtClean="0">
                  <a:ln>
                    <a:noFill/>
                  </a:ln>
                  <a:solidFill>
                    <a:srgbClr val="FF0000"/>
                  </a:solidFill>
                  <a:effectLst/>
                  <a:latin typeface="Arial" pitchFamily="34" charset="0"/>
                  <a:cs typeface="Arial" pitchFamily="34" charset="0"/>
                </a:rPr>
                <a:t>AlB</a:t>
              </a:r>
              <a:r>
                <a:rPr kumimoji="0" lang="tr-TR" sz="1400" b="1" i="0" u="none" strike="noStrike" cap="none" normalizeH="0" baseline="-25000" dirty="0" smtClean="0">
                  <a:ln>
                    <a:noFill/>
                  </a:ln>
                  <a:solidFill>
                    <a:srgbClr val="FF0000"/>
                  </a:solidFill>
                  <a:effectLst/>
                  <a:latin typeface="Arial" pitchFamily="34" charset="0"/>
                  <a:cs typeface="Arial" pitchFamily="34" charset="0"/>
                </a:rPr>
                <a:t>2</a:t>
              </a:r>
              <a:endParaRPr kumimoji="0" lang="tr-TR" sz="1400" b="1" i="0" u="none" strike="noStrike" cap="none" normalizeH="0" baseline="0" dirty="0" smtClean="0">
                <a:ln>
                  <a:noFill/>
                </a:ln>
                <a:solidFill>
                  <a:srgbClr val="FF0000"/>
                </a:solidFill>
                <a:effectLst/>
                <a:latin typeface="Arial" pitchFamily="34" charset="0"/>
                <a:cs typeface="Arial" pitchFamily="34" charset="0"/>
              </a:endParaRPr>
            </a:p>
          </p:txBody>
        </p:sp>
        <p:sp>
          <p:nvSpPr>
            <p:cNvPr id="35" name="Text Box 198"/>
            <p:cNvSpPr txBox="1">
              <a:spLocks noChangeArrowheads="1"/>
            </p:cNvSpPr>
            <p:nvPr/>
          </p:nvSpPr>
          <p:spPr bwMode="auto">
            <a:xfrm>
              <a:off x="8224167" y="4636923"/>
              <a:ext cx="724406" cy="573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L  + Si +  </a:t>
              </a:r>
            </a:p>
            <a:p>
              <a:pPr marL="0" marR="0" lvl="0" indent="0" algn="l" defTabSz="914400" rtl="0" eaLnBrk="1" fontAlgn="base" latinLnBrk="0" hangingPunct="1">
                <a:lnSpc>
                  <a:spcPct val="100000"/>
                </a:lnSpc>
                <a:spcBef>
                  <a:spcPct val="0"/>
                </a:spcBef>
                <a:spcAft>
                  <a:spcPts val="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AlB</a:t>
              </a:r>
              <a:r>
                <a:rPr kumimoji="0" lang="tr-TR" sz="1100" b="0" i="0" u="none" strike="noStrike" cap="none" normalizeH="0" baseline="-25000" dirty="0" smtClean="0">
                  <a:ln>
                    <a:noFill/>
                  </a:ln>
                  <a:solidFill>
                    <a:schemeClr val="tx1"/>
                  </a:solidFill>
                  <a:effectLst/>
                  <a:latin typeface="Arial" pitchFamily="34" charset="0"/>
                  <a:cs typeface="Arial" pitchFamily="34" charset="0"/>
                </a:rPr>
                <a:t>2</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6" name="Text Box 199"/>
            <p:cNvSpPr txBox="1">
              <a:spLocks noChangeArrowheads="1"/>
            </p:cNvSpPr>
            <p:nvPr/>
          </p:nvSpPr>
          <p:spPr bwMode="auto">
            <a:xfrm>
              <a:off x="8360148" y="3963972"/>
              <a:ext cx="575587" cy="3868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L  + Si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 name="Text Box 200"/>
            <p:cNvSpPr txBox="1">
              <a:spLocks noChangeArrowheads="1"/>
            </p:cNvSpPr>
            <p:nvPr/>
          </p:nvSpPr>
          <p:spPr bwMode="auto">
            <a:xfrm>
              <a:off x="5148064" y="3569109"/>
              <a:ext cx="475279" cy="2199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640</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8" name="Text Box 201"/>
            <p:cNvSpPr txBox="1">
              <a:spLocks noChangeArrowheads="1"/>
            </p:cNvSpPr>
            <p:nvPr/>
          </p:nvSpPr>
          <p:spPr bwMode="auto">
            <a:xfrm>
              <a:off x="5148064" y="3971085"/>
              <a:ext cx="466285" cy="2500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620</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9" name="Text Box 202"/>
            <p:cNvSpPr txBox="1">
              <a:spLocks noChangeArrowheads="1"/>
            </p:cNvSpPr>
            <p:nvPr/>
          </p:nvSpPr>
          <p:spPr bwMode="auto">
            <a:xfrm>
              <a:off x="5148065" y="4382682"/>
              <a:ext cx="457292" cy="2704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600</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 name="Text Box 203"/>
            <p:cNvSpPr txBox="1">
              <a:spLocks noChangeArrowheads="1"/>
            </p:cNvSpPr>
            <p:nvPr/>
          </p:nvSpPr>
          <p:spPr bwMode="auto">
            <a:xfrm>
              <a:off x="5148064" y="4773664"/>
              <a:ext cx="466285" cy="311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580</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 name="Text Box 204"/>
            <p:cNvSpPr txBox="1">
              <a:spLocks noChangeArrowheads="1"/>
            </p:cNvSpPr>
            <p:nvPr/>
          </p:nvSpPr>
          <p:spPr bwMode="auto">
            <a:xfrm>
              <a:off x="5148064" y="5212060"/>
              <a:ext cx="475279" cy="3051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560</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2" name="Text Box 205"/>
            <p:cNvSpPr txBox="1">
              <a:spLocks noChangeArrowheads="1"/>
            </p:cNvSpPr>
            <p:nvPr/>
          </p:nvSpPr>
          <p:spPr bwMode="auto">
            <a:xfrm>
              <a:off x="5148065" y="5636024"/>
              <a:ext cx="484272" cy="2412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540</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3" name="Text Box 206"/>
            <p:cNvSpPr txBox="1">
              <a:spLocks noChangeArrowheads="1"/>
            </p:cNvSpPr>
            <p:nvPr/>
          </p:nvSpPr>
          <p:spPr bwMode="auto">
            <a:xfrm>
              <a:off x="5148064" y="6075107"/>
              <a:ext cx="484273" cy="2342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520</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4" name="Text Box 207"/>
            <p:cNvSpPr txBox="1">
              <a:spLocks noChangeArrowheads="1"/>
            </p:cNvSpPr>
            <p:nvPr/>
          </p:nvSpPr>
          <p:spPr bwMode="auto">
            <a:xfrm>
              <a:off x="7505991" y="3821976"/>
              <a:ext cx="401711" cy="2528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0" i="0" u="none" strike="noStrike" cap="none" normalizeH="0" baseline="0" smtClean="0">
                  <a:ln>
                    <a:noFill/>
                  </a:ln>
                  <a:solidFill>
                    <a:schemeClr val="tx1"/>
                  </a:solidFill>
                  <a:effectLst/>
                  <a:latin typeface="Arial" pitchFamily="34" charset="0"/>
                  <a:cs typeface="Arial" pitchFamily="34" charset="0"/>
                </a:rPr>
                <a:t>L</a:t>
              </a:r>
            </a:p>
          </p:txBody>
        </p:sp>
        <p:sp>
          <p:nvSpPr>
            <p:cNvPr id="45" name="Text Box 208"/>
            <p:cNvSpPr txBox="1">
              <a:spLocks noChangeArrowheads="1"/>
            </p:cNvSpPr>
            <p:nvPr/>
          </p:nvSpPr>
          <p:spPr bwMode="auto">
            <a:xfrm>
              <a:off x="5568183" y="6281248"/>
              <a:ext cx="3468313" cy="3881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tr-TR" sz="1200" dirty="0" smtClean="0">
                  <a:latin typeface="Calibri" pitchFamily="34" charset="0"/>
                  <a:cs typeface="Arial" pitchFamily="34" charset="0"/>
                </a:rPr>
                <a:t>4             </a:t>
              </a:r>
              <a:r>
                <a:rPr kumimoji="0" lang="tr-TR" sz="1200" b="0" i="0" u="none" strike="noStrike" cap="none" normalizeH="0" baseline="0" dirty="0" smtClean="0">
                  <a:ln>
                    <a:noFill/>
                  </a:ln>
                  <a:solidFill>
                    <a:schemeClr val="tx1"/>
                  </a:solidFill>
                  <a:effectLst/>
                  <a:latin typeface="Calibri" pitchFamily="34" charset="0"/>
                  <a:cs typeface="Arial" pitchFamily="34" charset="0"/>
                </a:rPr>
                <a:t>6</a:t>
              </a:r>
              <a:r>
                <a:rPr kumimoji="0" lang="tr-TR" sz="1200" b="0" i="0" u="none" strike="noStrike" cap="none" normalizeH="0" baseline="0" dirty="0" smtClean="0">
                  <a:ln>
                    <a:noFill/>
                  </a:ln>
                  <a:solidFill>
                    <a:schemeClr val="tx1"/>
                  </a:solidFill>
                  <a:effectLst/>
                  <a:latin typeface="Times New Roman" pitchFamily="18" charset="0"/>
                  <a:cs typeface="Arial" pitchFamily="34" charset="0"/>
                </a:rPr>
                <a:t>	</a:t>
              </a:r>
              <a:r>
                <a:rPr kumimoji="0" lang="tr-TR" sz="1200" b="0" i="0" u="none" strike="noStrike" cap="none" normalizeH="0" baseline="0" dirty="0" smtClean="0">
                  <a:ln>
                    <a:noFill/>
                  </a:ln>
                  <a:solidFill>
                    <a:schemeClr val="tx1"/>
                  </a:solidFill>
                  <a:effectLst/>
                  <a:latin typeface="Calibri" pitchFamily="34" charset="0"/>
                  <a:cs typeface="Arial" pitchFamily="34" charset="0"/>
                </a:rPr>
                <a:t>     8</a:t>
              </a:r>
              <a:r>
                <a:rPr lang="tr-TR" sz="1200" dirty="0" smtClean="0">
                  <a:latin typeface="Calibri" pitchFamily="34" charset="0"/>
                  <a:cs typeface="Arial" pitchFamily="34" charset="0"/>
                </a:rPr>
                <a:t>            </a:t>
              </a:r>
              <a:r>
                <a:rPr kumimoji="0" lang="tr-TR" sz="1200" b="0" i="0" u="none" strike="noStrike" cap="none" normalizeH="0" baseline="0" dirty="0" smtClean="0">
                  <a:ln>
                    <a:noFill/>
                  </a:ln>
                  <a:solidFill>
                    <a:schemeClr val="tx1"/>
                  </a:solidFill>
                  <a:effectLst/>
                  <a:latin typeface="Calibri" pitchFamily="34" charset="0"/>
                  <a:cs typeface="Arial" pitchFamily="34" charset="0"/>
                </a:rPr>
                <a:t>10           12</a:t>
              </a:r>
              <a:r>
                <a:rPr lang="tr-TR" sz="1200" dirty="0" smtClean="0">
                  <a:latin typeface="Calibri" pitchFamily="34" charset="0"/>
                  <a:cs typeface="Arial" pitchFamily="34" charset="0"/>
                </a:rPr>
                <a:t>           </a:t>
              </a:r>
              <a:r>
                <a:rPr kumimoji="0" lang="tr-TR" sz="1200" b="0" i="0" u="none" strike="noStrike" cap="none" normalizeH="0" baseline="0" dirty="0" smtClean="0">
                  <a:ln>
                    <a:noFill/>
                  </a:ln>
                  <a:solidFill>
                    <a:schemeClr val="tx1"/>
                  </a:solidFill>
                  <a:effectLst/>
                  <a:latin typeface="Calibri" pitchFamily="34" charset="0"/>
                  <a:cs typeface="Arial" pitchFamily="34" charset="0"/>
                </a:rPr>
                <a:t>14</a:t>
              </a:r>
              <a:r>
                <a:rPr lang="tr-TR" sz="1200" dirty="0" smtClean="0">
                  <a:latin typeface="Calibri" pitchFamily="34" charset="0"/>
                  <a:cs typeface="Arial" pitchFamily="34" charset="0"/>
                </a:rPr>
                <a:t>          </a:t>
              </a:r>
              <a:r>
                <a:rPr kumimoji="0" lang="tr-TR" sz="1200" b="0" i="0" u="none" strike="noStrike" cap="none" normalizeH="0" baseline="0" dirty="0" smtClean="0">
                  <a:ln>
                    <a:noFill/>
                  </a:ln>
                  <a:solidFill>
                    <a:schemeClr val="tx1"/>
                  </a:solidFill>
                  <a:effectLst/>
                  <a:latin typeface="Calibri" pitchFamily="34" charset="0"/>
                  <a:cs typeface="Arial" pitchFamily="34" charset="0"/>
                </a:rPr>
                <a:t>16</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Calibri" pitchFamily="34" charset="0"/>
                  <a:cs typeface="Arial" pitchFamily="34" charset="0"/>
                </a:rPr>
                <a:t>   </a:t>
              </a:r>
              <a:r>
                <a:rPr lang="tr-TR" sz="1200" dirty="0" smtClean="0">
                  <a:latin typeface="Calibri" pitchFamily="34" charset="0"/>
                  <a:cs typeface="Arial" pitchFamily="34" charset="0"/>
                </a:rPr>
                <a:t>	               </a:t>
              </a:r>
              <a:r>
                <a:rPr kumimoji="0" lang="tr-TR" sz="1400" i="0" u="none" strike="noStrike" cap="none" normalizeH="0" baseline="0" dirty="0" smtClean="0">
                  <a:ln>
                    <a:noFill/>
                  </a:ln>
                  <a:solidFill>
                    <a:schemeClr val="tx1"/>
                  </a:solidFill>
                  <a:effectLst/>
                  <a:latin typeface="Calibri" pitchFamily="34" charset="0"/>
                  <a:cs typeface="Arial" pitchFamily="34" charset="0"/>
                </a:rPr>
                <a:t>Si (</a:t>
              </a:r>
              <a:r>
                <a:rPr lang="tr-TR" sz="1400" dirty="0" smtClean="0">
                  <a:latin typeface="Calibri" pitchFamily="34" charset="0"/>
                  <a:cs typeface="Arial" pitchFamily="34" charset="0"/>
                </a:rPr>
                <a:t>ağ</a:t>
              </a:r>
              <a:r>
                <a:rPr kumimoji="0" lang="tr-TR" sz="1400" i="0" u="none" strike="noStrike" cap="none" normalizeH="0" baseline="0" dirty="0" smtClean="0">
                  <a:ln>
                    <a:noFill/>
                  </a:ln>
                  <a:solidFill>
                    <a:schemeClr val="tx1"/>
                  </a:solidFill>
                  <a:effectLst/>
                  <a:latin typeface="Calibri" pitchFamily="34" charset="0"/>
                  <a:cs typeface="Arial" pitchFamily="34" charset="0"/>
                </a:rPr>
                <a:t>%)</a:t>
              </a:r>
              <a:endParaRPr kumimoji="0" lang="tr-TR" sz="1800" i="0" u="none" strike="noStrike" cap="none" normalizeH="0" baseline="0" dirty="0" smtClean="0">
                <a:ln>
                  <a:noFill/>
                </a:ln>
                <a:solidFill>
                  <a:schemeClr val="tx1"/>
                </a:solidFill>
                <a:effectLst/>
                <a:latin typeface="Arial" pitchFamily="34" charset="0"/>
                <a:cs typeface="Arial" pitchFamily="34" charset="0"/>
              </a:endParaRPr>
            </a:p>
          </p:txBody>
        </p:sp>
        <p:sp>
          <p:nvSpPr>
            <p:cNvPr id="46" name="Text Box 209"/>
            <p:cNvSpPr txBox="1">
              <a:spLocks noChangeArrowheads="1"/>
            </p:cNvSpPr>
            <p:nvPr/>
          </p:nvSpPr>
          <p:spPr bwMode="auto">
            <a:xfrm>
              <a:off x="4788024" y="3933056"/>
              <a:ext cx="397514" cy="1533009"/>
            </a:xfrm>
            <a:prstGeom prst="rect">
              <a:avLst/>
            </a:prstGeom>
            <a:noFill/>
            <a:ln w="9525">
              <a:noFill/>
              <a:miter lim="800000"/>
              <a:headEnd/>
              <a:tailEnd/>
            </a:ln>
          </p:spPr>
          <p:txBody>
            <a:bodyPr vert="vert270"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tr-TR" dirty="0" smtClean="0">
                  <a:latin typeface="Calibri" pitchFamily="34" charset="0"/>
                  <a:cs typeface="Arial" pitchFamily="34" charset="0"/>
                </a:rPr>
                <a:t>sıcaklık</a:t>
              </a:r>
              <a:r>
                <a:rPr kumimoji="0" lang="tr-TR" i="0" u="none" strike="noStrike" cap="none" normalizeH="0" baseline="0" dirty="0" smtClean="0">
                  <a:ln>
                    <a:noFill/>
                  </a:ln>
                  <a:solidFill>
                    <a:schemeClr val="tx1"/>
                  </a:solidFill>
                  <a:effectLst/>
                  <a:latin typeface="Calibri" pitchFamily="34" charset="0"/>
                  <a:cs typeface="Arial" pitchFamily="34" charset="0"/>
                </a:rPr>
                <a:t> ( °C)</a:t>
              </a:r>
              <a:endParaRPr kumimoji="0" lang="tr-TR" i="0" u="none" strike="noStrike" cap="none" normalizeH="0" baseline="0" dirty="0" smtClean="0">
                <a:ln>
                  <a:noFill/>
                </a:ln>
                <a:solidFill>
                  <a:schemeClr val="tx1"/>
                </a:solidFill>
                <a:effectLst/>
                <a:latin typeface="Arial" pitchFamily="34" charset="0"/>
                <a:cs typeface="Arial" pitchFamily="34" charset="0"/>
              </a:endParaRPr>
            </a:p>
          </p:txBody>
        </p:sp>
        <p:cxnSp>
          <p:nvCxnSpPr>
            <p:cNvPr id="47" name="46 Düz Ok Bağlayıcısı"/>
            <p:cNvCxnSpPr/>
            <p:nvPr/>
          </p:nvCxnSpPr>
          <p:spPr>
            <a:xfrm>
              <a:off x="8632109" y="4197712"/>
              <a:ext cx="67990" cy="2337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59 Grup"/>
          <p:cNvGrpSpPr/>
          <p:nvPr/>
        </p:nvGrpSpPr>
        <p:grpSpPr>
          <a:xfrm>
            <a:off x="899592" y="751056"/>
            <a:ext cx="7200000" cy="2576836"/>
            <a:chOff x="1403648" y="751056"/>
            <a:chExt cx="7200000" cy="2576836"/>
          </a:xfrm>
        </p:grpSpPr>
        <p:graphicFrame>
          <p:nvGraphicFramePr>
            <p:cNvPr id="374787" name="Object 3"/>
            <p:cNvGraphicFramePr>
              <a:graphicFrameLocks/>
            </p:cNvGraphicFramePr>
            <p:nvPr/>
          </p:nvGraphicFramePr>
          <p:xfrm>
            <a:off x="1472908" y="764183"/>
            <a:ext cx="7130740" cy="2563709"/>
          </p:xfrm>
          <a:graphic>
            <a:graphicData uri="http://schemas.openxmlformats.org/presentationml/2006/ole">
              <mc:AlternateContent xmlns:mc="http://schemas.openxmlformats.org/markup-compatibility/2006">
                <mc:Choice xmlns:v="urn:schemas-microsoft-com:vml" Requires="v">
                  <p:oleObj spid="_x0000_s257069" name="Belge" r:id="rId3" imgW="6268180" imgH="2216700" progId="Word.Document.12">
                    <p:embed/>
                  </p:oleObj>
                </mc:Choice>
                <mc:Fallback>
                  <p:oleObj name="Belge" r:id="rId3" imgW="6268180" imgH="2216700" progId="Word.Document.12">
                    <p:embed/>
                    <p:pic>
                      <p:nvPicPr>
                        <p:cNvPr id="0" name="Picture 4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908" y="764183"/>
                          <a:ext cx="7130740" cy="256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74788" name="Picture 4" descr="22R-1"/>
            <p:cNvPicPr>
              <a:picLocks noChangeAspect="1" noChangeArrowheads="1"/>
            </p:cNvPicPr>
            <p:nvPr/>
          </p:nvPicPr>
          <p:blipFill>
            <a:blip r:embed="rId5" cstate="print">
              <a:lum bright="6000" contrast="20000"/>
            </a:blip>
            <a:srcRect l="2708" t="8382" r="2708" b="8382"/>
            <a:stretch>
              <a:fillRect/>
            </a:stretch>
          </p:blipFill>
          <p:spPr bwMode="auto">
            <a:xfrm>
              <a:off x="1784018" y="1300561"/>
              <a:ext cx="3461539" cy="900886"/>
            </a:xfrm>
            <a:prstGeom prst="rect">
              <a:avLst/>
            </a:prstGeom>
            <a:noFill/>
            <a:ln w="9525">
              <a:noFill/>
              <a:miter lim="800000"/>
              <a:headEnd/>
              <a:tailEnd/>
            </a:ln>
          </p:spPr>
        </p:pic>
        <p:pic>
          <p:nvPicPr>
            <p:cNvPr id="374789" name="Picture 5" descr="22R-2"/>
            <p:cNvPicPr>
              <a:picLocks noChangeAspect="1" noChangeArrowheads="1"/>
            </p:cNvPicPr>
            <p:nvPr/>
          </p:nvPicPr>
          <p:blipFill>
            <a:blip r:embed="rId6" cstate="print"/>
            <a:srcRect l="3160" t="7677" r="2708" b="8267"/>
            <a:stretch>
              <a:fillRect/>
            </a:stretch>
          </p:blipFill>
          <p:spPr bwMode="auto">
            <a:xfrm>
              <a:off x="5245558" y="1304165"/>
              <a:ext cx="2620203" cy="894778"/>
            </a:xfrm>
            <a:prstGeom prst="rect">
              <a:avLst/>
            </a:prstGeom>
            <a:noFill/>
            <a:ln w="9525">
              <a:noFill/>
              <a:miter lim="800000"/>
              <a:headEnd/>
              <a:tailEnd/>
            </a:ln>
          </p:spPr>
        </p:pic>
        <p:pic>
          <p:nvPicPr>
            <p:cNvPr id="374790" name="Picture 6" descr="22-2-1"/>
            <p:cNvPicPr>
              <a:picLocks noChangeAspect="1" noChangeArrowheads="1"/>
            </p:cNvPicPr>
            <p:nvPr/>
          </p:nvPicPr>
          <p:blipFill>
            <a:blip r:embed="rId7" cstate="print"/>
            <a:srcRect l="2257" t="8382" r="2257" b="9145"/>
            <a:stretch>
              <a:fillRect/>
            </a:stretch>
          </p:blipFill>
          <p:spPr bwMode="auto">
            <a:xfrm>
              <a:off x="1782540" y="2218198"/>
              <a:ext cx="3498185" cy="894778"/>
            </a:xfrm>
            <a:prstGeom prst="rect">
              <a:avLst/>
            </a:prstGeom>
            <a:noFill/>
            <a:ln w="9525">
              <a:noFill/>
              <a:miter lim="800000"/>
              <a:headEnd/>
              <a:tailEnd/>
            </a:ln>
          </p:spPr>
        </p:pic>
        <p:pic>
          <p:nvPicPr>
            <p:cNvPr id="374791" name="Picture 7" descr="22-2-2"/>
            <p:cNvPicPr>
              <a:picLocks noChangeAspect="1" noChangeArrowheads="1"/>
            </p:cNvPicPr>
            <p:nvPr/>
          </p:nvPicPr>
          <p:blipFill>
            <a:blip r:embed="rId8" cstate="print"/>
            <a:srcRect l="3836" t="6691" r="3386" b="6691"/>
            <a:stretch>
              <a:fillRect/>
            </a:stretch>
          </p:blipFill>
          <p:spPr bwMode="auto">
            <a:xfrm>
              <a:off x="5285460" y="2218198"/>
              <a:ext cx="2580503" cy="894778"/>
            </a:xfrm>
            <a:prstGeom prst="rect">
              <a:avLst/>
            </a:prstGeom>
            <a:noFill/>
            <a:ln w="9525">
              <a:noFill/>
              <a:miter lim="800000"/>
              <a:headEnd/>
              <a:tailEnd/>
            </a:ln>
          </p:spPr>
        </p:pic>
        <p:sp>
          <p:nvSpPr>
            <p:cNvPr id="53" name="52 Metin kutusu"/>
            <p:cNvSpPr txBox="1"/>
            <p:nvPr/>
          </p:nvSpPr>
          <p:spPr>
            <a:xfrm>
              <a:off x="1901598" y="751056"/>
              <a:ext cx="6054778" cy="867930"/>
            </a:xfrm>
            <a:prstGeom prst="rect">
              <a:avLst/>
            </a:prstGeom>
            <a:noFill/>
          </p:spPr>
          <p:txBody>
            <a:bodyPr wrap="square" rtlCol="0">
              <a:spAutoFit/>
            </a:bodyPr>
            <a:lstStyle/>
            <a:p>
              <a:pPr algn="ctr">
                <a:lnSpc>
                  <a:spcPct val="120000"/>
                </a:lnSpc>
              </a:pPr>
              <a:r>
                <a:rPr lang="tr-TR" sz="1400" dirty="0" smtClean="0">
                  <a:latin typeface="Trebuchet MS" pitchFamily="34" charset="0"/>
                </a:rPr>
                <a:t>Si (ağ%) </a:t>
              </a:r>
            </a:p>
            <a:p>
              <a:pPr>
                <a:lnSpc>
                  <a:spcPct val="120000"/>
                </a:lnSpc>
              </a:pPr>
              <a:r>
                <a:rPr lang="tr-TR" sz="1400" dirty="0" smtClean="0">
                  <a:latin typeface="Trebuchet MS" pitchFamily="34" charset="0"/>
                </a:rPr>
                <a:t>0.075            1                2                3                4                5               7</a:t>
              </a:r>
              <a:endParaRPr lang="tr-TR" sz="1400" dirty="0">
                <a:latin typeface="Trebuchet MS" pitchFamily="34" charset="0"/>
              </a:endParaRPr>
            </a:p>
          </p:txBody>
        </p:sp>
        <p:sp>
          <p:nvSpPr>
            <p:cNvPr id="55" name="54 Metin kutusu"/>
            <p:cNvSpPr txBox="1"/>
            <p:nvPr/>
          </p:nvSpPr>
          <p:spPr>
            <a:xfrm>
              <a:off x="1403648" y="1255112"/>
              <a:ext cx="384721" cy="1850276"/>
            </a:xfrm>
            <a:prstGeom prst="rect">
              <a:avLst/>
            </a:prstGeom>
            <a:noFill/>
          </p:spPr>
          <p:txBody>
            <a:bodyPr vert="vert270" wrap="square" rtlCol="0">
              <a:spAutoFit/>
            </a:bodyPr>
            <a:lstStyle/>
            <a:p>
              <a:r>
                <a:rPr lang="tr-TR" sz="1300" dirty="0" smtClean="0">
                  <a:latin typeface="Trebuchet MS" pitchFamily="34" charset="0"/>
                </a:rPr>
                <a:t> 200ppm B       w/o B</a:t>
              </a:r>
              <a:endParaRPr lang="tr-TR" sz="1300" dirty="0">
                <a:latin typeface="Trebuchet MS" pitchFamily="34" charset="0"/>
              </a:endParaRPr>
            </a:p>
          </p:txBody>
        </p:sp>
        <p:sp>
          <p:nvSpPr>
            <p:cNvPr id="56" name="55 Dikdörtgen"/>
            <p:cNvSpPr/>
            <p:nvPr/>
          </p:nvSpPr>
          <p:spPr>
            <a:xfrm>
              <a:off x="5268580" y="1304618"/>
              <a:ext cx="2610000" cy="180077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Trebuchet MS" pitchFamily="34" charset="0"/>
              </a:endParaRPr>
            </a:p>
          </p:txBody>
        </p:sp>
      </p:grpSp>
      <p:pic>
        <p:nvPicPr>
          <p:cNvPr id="374793" name="Picture 9"/>
          <p:cNvPicPr>
            <a:picLocks noChangeArrowheads="1"/>
          </p:cNvPicPr>
          <p:nvPr/>
        </p:nvPicPr>
        <p:blipFill>
          <a:blip r:embed="rId9" cstate="print"/>
          <a:srcRect/>
          <a:stretch>
            <a:fillRect/>
          </a:stretch>
        </p:blipFill>
        <p:spPr bwMode="auto">
          <a:xfrm>
            <a:off x="683568" y="2994297"/>
            <a:ext cx="4248472" cy="3924000"/>
          </a:xfrm>
          <a:prstGeom prst="rect">
            <a:avLst/>
          </a:prstGeom>
          <a:noFill/>
          <a:ln w="9525">
            <a:noFill/>
            <a:miter lim="800000"/>
            <a:headEnd/>
            <a:tailEnd/>
          </a:ln>
          <a:effectLst/>
        </p:spPr>
      </p:pic>
      <p:cxnSp>
        <p:nvCxnSpPr>
          <p:cNvPr id="61" name="60 Düz Bağlayıcı"/>
          <p:cNvCxnSpPr/>
          <p:nvPr/>
        </p:nvCxnSpPr>
        <p:spPr>
          <a:xfrm>
            <a:off x="2542128" y="3343344"/>
            <a:ext cx="0" cy="288000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7" name="56 Metin kutusu"/>
          <p:cNvSpPr txBox="1"/>
          <p:nvPr/>
        </p:nvSpPr>
        <p:spPr>
          <a:xfrm>
            <a:off x="251520" y="80338"/>
            <a:ext cx="8784976" cy="646331"/>
          </a:xfrm>
          <a:prstGeom prst="rect">
            <a:avLst/>
          </a:prstGeom>
          <a:noFill/>
        </p:spPr>
        <p:txBody>
          <a:bodyPr wrap="square" rtlCol="0">
            <a:spAutoFit/>
          </a:bodyPr>
          <a:lstStyle/>
          <a:p>
            <a:r>
              <a:rPr lang="tr-TR" sz="3600" dirty="0" smtClean="0">
                <a:solidFill>
                  <a:schemeClr val="accent2">
                    <a:lumMod val="50000"/>
                  </a:schemeClr>
                </a:solidFill>
                <a:latin typeface="Trebuchet MS" pitchFamily="34" charset="0"/>
              </a:rPr>
              <a:t>B ilavesi ile tane inceltme mekanizması</a:t>
            </a:r>
            <a:endParaRPr lang="tr-TR" sz="3600" dirty="0">
              <a:solidFill>
                <a:schemeClr val="accent2">
                  <a:lumMod val="50000"/>
                </a:schemeClr>
              </a:solidFill>
              <a:latin typeface="Trebuchet MS" pitchFamily="34" charset="0"/>
            </a:endParaRPr>
          </a:p>
        </p:txBody>
      </p:sp>
      <p:sp>
        <p:nvSpPr>
          <p:cNvPr id="62" name="61 Metin kutusu"/>
          <p:cNvSpPr txBox="1"/>
          <p:nvPr/>
        </p:nvSpPr>
        <p:spPr>
          <a:xfrm>
            <a:off x="7524328" y="908720"/>
            <a:ext cx="1475656" cy="2031325"/>
          </a:xfrm>
          <a:prstGeom prst="rect">
            <a:avLst/>
          </a:prstGeom>
          <a:noFill/>
        </p:spPr>
        <p:txBody>
          <a:bodyPr wrap="square" rtlCol="0">
            <a:spAutoFit/>
          </a:bodyPr>
          <a:lstStyle/>
          <a:p>
            <a:pPr algn="r"/>
            <a:r>
              <a:rPr lang="tr-TR" dirty="0" smtClean="0">
                <a:latin typeface="Trebuchet MS" pitchFamily="34" charset="0"/>
              </a:rPr>
              <a:t>Al-Si-B üçlü sisteminde ağ %4 </a:t>
            </a:r>
            <a:r>
              <a:rPr lang="tr-TR" dirty="0" err="1" smtClean="0">
                <a:latin typeface="Trebuchet MS" pitchFamily="34" charset="0"/>
              </a:rPr>
              <a:t>Si’den</a:t>
            </a:r>
            <a:r>
              <a:rPr lang="tr-TR" dirty="0" smtClean="0">
                <a:latin typeface="Trebuchet MS" pitchFamily="34" charset="0"/>
              </a:rPr>
              <a:t> itibaren sıvıdan ilk katılaşan faz AlB</a:t>
            </a:r>
            <a:r>
              <a:rPr lang="tr-TR" baseline="-25000" dirty="0" smtClean="0">
                <a:latin typeface="Trebuchet MS" pitchFamily="34" charset="0"/>
              </a:rPr>
              <a:t>2</a:t>
            </a:r>
            <a:endParaRPr lang="tr-TR" dirty="0">
              <a:latin typeface="Trebuchet MS" pitchFamily="34" charset="0"/>
            </a:endParaRPr>
          </a:p>
        </p:txBody>
      </p:sp>
      <p:sp>
        <p:nvSpPr>
          <p:cNvPr id="63" name="62 Metin kutusu"/>
          <p:cNvSpPr txBox="1"/>
          <p:nvPr/>
        </p:nvSpPr>
        <p:spPr>
          <a:xfrm>
            <a:off x="7092280" y="3302400"/>
            <a:ext cx="1872208" cy="369332"/>
          </a:xfrm>
          <a:prstGeom prst="rect">
            <a:avLst/>
          </a:prstGeom>
          <a:noFill/>
        </p:spPr>
        <p:txBody>
          <a:bodyPr wrap="square" rtlCol="0">
            <a:spAutoFit/>
          </a:bodyPr>
          <a:lstStyle/>
          <a:p>
            <a:r>
              <a:rPr lang="tr-TR" dirty="0" smtClean="0"/>
              <a:t>AlSi0.02B kesit</a:t>
            </a:r>
            <a:endParaRPr lang="tr-TR" dirty="0"/>
          </a:p>
        </p:txBody>
      </p:sp>
      <p:sp useBgFill="1">
        <p:nvSpPr>
          <p:cNvPr id="64" name="63 Metin kutusu"/>
          <p:cNvSpPr txBox="1"/>
          <p:nvPr/>
        </p:nvSpPr>
        <p:spPr>
          <a:xfrm>
            <a:off x="755576" y="3220512"/>
            <a:ext cx="400110" cy="2880320"/>
          </a:xfrm>
          <a:prstGeom prst="rect">
            <a:avLst/>
          </a:prstGeom>
        </p:spPr>
        <p:txBody>
          <a:bodyPr vert="vert270" wrap="square" rtlCol="0">
            <a:spAutoFit/>
          </a:bodyPr>
          <a:lstStyle/>
          <a:p>
            <a:r>
              <a:rPr lang="tr-TR" sz="1400" dirty="0" err="1" smtClean="0">
                <a:latin typeface="Trebuchet MS" pitchFamily="34" charset="0"/>
              </a:rPr>
              <a:t>B’lu</a:t>
            </a:r>
            <a:r>
              <a:rPr lang="tr-TR" sz="1400" dirty="0" smtClean="0">
                <a:latin typeface="Trebuchet MS" pitchFamily="34" charset="0"/>
              </a:rPr>
              <a:t> ve </a:t>
            </a:r>
            <a:r>
              <a:rPr lang="tr-TR" sz="1400" dirty="0" err="1" smtClean="0">
                <a:latin typeface="Trebuchet MS" pitchFamily="34" charset="0"/>
              </a:rPr>
              <a:t>B’suz</a:t>
            </a:r>
            <a:r>
              <a:rPr lang="tr-TR" sz="1400" dirty="0" smtClean="0">
                <a:latin typeface="Trebuchet MS" pitchFamily="34" charset="0"/>
              </a:rPr>
              <a:t> tane çaplarının oranı</a:t>
            </a:r>
            <a:endParaRPr lang="tr-TR" sz="1400" dirty="0">
              <a:latin typeface="Trebuchet MS" pitchFamily="34" charset="0"/>
            </a:endParaRPr>
          </a:p>
        </p:txBody>
      </p:sp>
      <p:sp useBgFill="1">
        <p:nvSpPr>
          <p:cNvPr id="65" name="64 Metin kutusu"/>
          <p:cNvSpPr txBox="1"/>
          <p:nvPr/>
        </p:nvSpPr>
        <p:spPr>
          <a:xfrm>
            <a:off x="999476" y="1453720"/>
            <a:ext cx="215444" cy="574323"/>
          </a:xfrm>
          <a:prstGeom prst="rect">
            <a:avLst/>
          </a:prstGeom>
        </p:spPr>
        <p:txBody>
          <a:bodyPr vert="vert270" wrap="square" lIns="0" tIns="0" rIns="0" bIns="0" rtlCol="0">
            <a:spAutoFit/>
          </a:bodyPr>
          <a:lstStyle/>
          <a:p>
            <a:r>
              <a:rPr lang="tr-TR" sz="1400" dirty="0" err="1" smtClean="0"/>
              <a:t>B’suz</a:t>
            </a:r>
            <a:endParaRPr lang="tr-TR" sz="1400" dirty="0"/>
          </a:p>
        </p:txBody>
      </p:sp>
      <p:sp useBgFill="1">
        <p:nvSpPr>
          <p:cNvPr id="66" name="65 Metin kutusu"/>
          <p:cNvSpPr txBox="1"/>
          <p:nvPr/>
        </p:nvSpPr>
        <p:spPr>
          <a:xfrm>
            <a:off x="2439056" y="6436787"/>
            <a:ext cx="1152128" cy="246221"/>
          </a:xfrm>
          <a:prstGeom prst="rect">
            <a:avLst/>
          </a:prstGeom>
        </p:spPr>
        <p:txBody>
          <a:bodyPr wrap="square" lIns="0" tIns="0" rIns="0" bIns="0" rtlCol="0">
            <a:spAutoFit/>
          </a:bodyPr>
          <a:lstStyle/>
          <a:p>
            <a:r>
              <a:rPr lang="tr-TR" sz="1600" dirty="0" smtClean="0"/>
              <a:t>Si (ağ%)</a:t>
            </a:r>
            <a:endParaRPr lang="tr-TR" sz="1600" dirty="0"/>
          </a:p>
        </p:txBody>
      </p:sp>
    </p:spTree>
    <p:extLst>
      <p:ext uri="{BB962C8B-B14F-4D97-AF65-F5344CB8AC3E}">
        <p14:creationId xmlns:p14="http://schemas.microsoft.com/office/powerpoint/2010/main" val="89489744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Line 6"/>
          <p:cNvSpPr>
            <a:spLocks noChangeShapeType="1"/>
          </p:cNvSpPr>
          <p:nvPr/>
        </p:nvSpPr>
        <p:spPr bwMode="auto">
          <a:xfrm>
            <a:off x="4399855" y="5252298"/>
            <a:ext cx="409782" cy="0"/>
          </a:xfrm>
          <a:prstGeom prst="line">
            <a:avLst/>
          </a:prstGeom>
          <a:no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127" name="Line 7"/>
          <p:cNvSpPr>
            <a:spLocks noChangeShapeType="1"/>
          </p:cNvSpPr>
          <p:nvPr/>
        </p:nvSpPr>
        <p:spPr bwMode="auto">
          <a:xfrm>
            <a:off x="8132044" y="6687954"/>
            <a:ext cx="409782" cy="0"/>
          </a:xfrm>
          <a:prstGeom prst="line">
            <a:avLst/>
          </a:prstGeom>
          <a:no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128" name="Text Box 8"/>
          <p:cNvSpPr txBox="1">
            <a:spLocks noChangeArrowheads="1"/>
          </p:cNvSpPr>
          <p:nvPr/>
        </p:nvSpPr>
        <p:spPr bwMode="auto">
          <a:xfrm>
            <a:off x="8172400" y="6512874"/>
            <a:ext cx="546377" cy="27320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dirty="0" smtClean="0">
                <a:ln>
                  <a:noFill/>
                </a:ln>
                <a:solidFill>
                  <a:srgbClr val="FFFFFF"/>
                </a:solidFill>
                <a:effectLst/>
                <a:latin typeface="Arial Narrow" pitchFamily="34" charset="0"/>
                <a:cs typeface="Arial" pitchFamily="34" charset="0"/>
              </a:rPr>
              <a:t>500</a:t>
            </a:r>
            <a:r>
              <a:rPr kumimoji="0" lang="tr-TR" sz="1100" b="1" i="0" u="none" strike="noStrike" cap="none" normalizeH="0" baseline="0" dirty="0" smtClean="0">
                <a:ln>
                  <a:noFill/>
                </a:ln>
                <a:solidFill>
                  <a:srgbClr val="FFFFFF"/>
                </a:solidFill>
                <a:effectLst/>
                <a:latin typeface="Arial Narrow" pitchFamily="34" charset="0"/>
                <a:cs typeface="Arial" pitchFamily="34" charset="0"/>
                <a:sym typeface="Symbol" pitchFamily="18" charset="2"/>
              </a:rPr>
              <a:t></a:t>
            </a:r>
            <a:r>
              <a:rPr kumimoji="0" lang="tr-TR" sz="1100" b="1" i="0" u="none" strike="noStrike" cap="none" normalizeH="0" baseline="0" dirty="0" smtClean="0">
                <a:ln>
                  <a:noFill/>
                </a:ln>
                <a:solidFill>
                  <a:srgbClr val="FFFFFF"/>
                </a:solidFill>
                <a:effectLst/>
                <a:latin typeface="Arial Narrow" pitchFamily="34" charset="0"/>
                <a:cs typeface="Arial" pitchFamily="34" charset="0"/>
              </a:rPr>
              <a:t>m</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29" name="Text Box 9"/>
          <p:cNvSpPr txBox="1">
            <a:spLocks noChangeArrowheads="1"/>
          </p:cNvSpPr>
          <p:nvPr/>
        </p:nvSpPr>
        <p:spPr bwMode="auto">
          <a:xfrm>
            <a:off x="4398303" y="5070124"/>
            <a:ext cx="546377" cy="27320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dirty="0" smtClean="0">
                <a:ln>
                  <a:noFill/>
                </a:ln>
                <a:solidFill>
                  <a:srgbClr val="FFFFFF"/>
                </a:solidFill>
                <a:effectLst/>
                <a:latin typeface="Arial Narrow" pitchFamily="34" charset="0"/>
                <a:cs typeface="Arial" pitchFamily="34" charset="0"/>
              </a:rPr>
              <a:t>500</a:t>
            </a:r>
            <a:r>
              <a:rPr kumimoji="0" lang="tr-TR" sz="1100" b="1" i="0" u="none" strike="noStrike" cap="none" normalizeH="0" baseline="0" dirty="0" smtClean="0">
                <a:ln>
                  <a:noFill/>
                </a:ln>
                <a:solidFill>
                  <a:srgbClr val="FFFFFF"/>
                </a:solidFill>
                <a:effectLst/>
                <a:latin typeface="Arial Narrow" pitchFamily="34" charset="0"/>
                <a:cs typeface="Arial" pitchFamily="34" charset="0"/>
                <a:sym typeface="Symbol" pitchFamily="18" charset="2"/>
              </a:rPr>
              <a:t></a:t>
            </a:r>
            <a:r>
              <a:rPr kumimoji="0" lang="tr-TR" sz="1100" b="1" i="0" u="none" strike="noStrike" cap="none" normalizeH="0" baseline="0" dirty="0" smtClean="0">
                <a:ln>
                  <a:noFill/>
                </a:ln>
                <a:solidFill>
                  <a:srgbClr val="FFFFFF"/>
                </a:solidFill>
                <a:effectLst/>
                <a:latin typeface="Arial Narrow" pitchFamily="34" charset="0"/>
                <a:cs typeface="Arial" pitchFamily="34" charset="0"/>
              </a:rPr>
              <a:t>m</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2" name="14 Grup"/>
          <p:cNvGrpSpPr>
            <a:grpSpLocks noChangeAspect="1"/>
          </p:cNvGrpSpPr>
          <p:nvPr/>
        </p:nvGrpSpPr>
        <p:grpSpPr>
          <a:xfrm>
            <a:off x="1126084" y="1325973"/>
            <a:ext cx="7020000" cy="5271379"/>
            <a:chOff x="1126084" y="1135804"/>
            <a:chExt cx="7459952" cy="5601746"/>
          </a:xfrm>
        </p:grpSpPr>
        <p:pic>
          <p:nvPicPr>
            <p:cNvPr id="5124" name="Picture 4" descr="1-R-k-2,5x"/>
            <p:cNvPicPr>
              <a:picLocks noChangeAspect="1" noChangeArrowheads="1"/>
            </p:cNvPicPr>
            <p:nvPr/>
          </p:nvPicPr>
          <p:blipFill>
            <a:blip r:embed="rId2" cstate="print">
              <a:lum bright="10000" contrast="30000"/>
            </a:blip>
            <a:srcRect l="4701" r="3761" b="8167"/>
            <a:stretch>
              <a:fillRect/>
            </a:stretch>
          </p:blipFill>
          <p:spPr bwMode="auto">
            <a:xfrm>
              <a:off x="1126084" y="2530134"/>
              <a:ext cx="3708000" cy="2785900"/>
            </a:xfrm>
            <a:prstGeom prst="rect">
              <a:avLst/>
            </a:prstGeom>
            <a:noFill/>
            <a:ln w="9525">
              <a:noFill/>
              <a:miter lim="800000"/>
              <a:headEnd/>
              <a:tailEnd/>
            </a:ln>
          </p:spPr>
        </p:pic>
        <p:pic>
          <p:nvPicPr>
            <p:cNvPr id="5125" name="Picture 5" descr="17-2 dk-ç-2,5x"/>
            <p:cNvPicPr>
              <a:picLocks noChangeAspect="1" noChangeArrowheads="1"/>
            </p:cNvPicPr>
            <p:nvPr/>
          </p:nvPicPr>
          <p:blipFill>
            <a:blip r:embed="rId3" cstate="print">
              <a:lum bright="10000" contrast="30000"/>
            </a:blip>
            <a:srcRect l="4701" r="3761" b="8167"/>
            <a:stretch>
              <a:fillRect/>
            </a:stretch>
          </p:blipFill>
          <p:spPr bwMode="auto">
            <a:xfrm>
              <a:off x="4878036" y="3951650"/>
              <a:ext cx="3708000" cy="2785900"/>
            </a:xfrm>
            <a:prstGeom prst="rect">
              <a:avLst/>
            </a:prstGeom>
            <a:noFill/>
            <a:ln w="9525">
              <a:noFill/>
              <a:miter lim="800000"/>
              <a:headEnd/>
              <a:tailEnd/>
            </a:ln>
          </p:spPr>
        </p:pic>
        <p:pic>
          <p:nvPicPr>
            <p:cNvPr id="11" name="Picture 14" descr="D:\TARAL-5105805-DÖKÜM ALAŞIMLARI İÇİN TANE KÜÇÜLTÜCÜ TASARIMI\Al-B\componenta-AlSi10Mg-döküm tane yapısı\CD\CD-5-3.-d.jpg"/>
            <p:cNvPicPr>
              <a:picLocks noChangeAspect="1" noChangeArrowheads="1"/>
            </p:cNvPicPr>
            <p:nvPr/>
          </p:nvPicPr>
          <p:blipFill>
            <a:blip r:embed="rId4" cstate="print">
              <a:lum bright="10000" contrast="23000"/>
            </a:blip>
            <a:srcRect/>
            <a:stretch>
              <a:fillRect/>
            </a:stretch>
          </p:blipFill>
          <p:spPr bwMode="auto">
            <a:xfrm>
              <a:off x="4868156" y="1135804"/>
              <a:ext cx="3708000" cy="2775095"/>
            </a:xfrm>
            <a:prstGeom prst="rect">
              <a:avLst/>
            </a:prstGeom>
            <a:noFill/>
          </p:spPr>
        </p:pic>
      </p:grpSp>
      <p:sp>
        <p:nvSpPr>
          <p:cNvPr id="9" name="8 Metin kutusu"/>
          <p:cNvSpPr txBox="1"/>
          <p:nvPr/>
        </p:nvSpPr>
        <p:spPr>
          <a:xfrm>
            <a:off x="1115616" y="1052736"/>
            <a:ext cx="2808312" cy="769441"/>
          </a:xfrm>
          <a:prstGeom prst="rect">
            <a:avLst/>
          </a:prstGeom>
          <a:noFill/>
        </p:spPr>
        <p:txBody>
          <a:bodyPr wrap="square" rtlCol="0">
            <a:spAutoFit/>
          </a:bodyPr>
          <a:lstStyle/>
          <a:p>
            <a:r>
              <a:rPr lang="tr-TR" sz="4000" dirty="0" smtClean="0">
                <a:solidFill>
                  <a:schemeClr val="accent2">
                    <a:lumMod val="50000"/>
                  </a:schemeClr>
                </a:solidFill>
                <a:latin typeface="Trebuchet MS" pitchFamily="34" charset="0"/>
              </a:rPr>
              <a:t>AlSi7Mg</a:t>
            </a:r>
            <a:r>
              <a:rPr lang="tr-TR" sz="4400" dirty="0" smtClean="0">
                <a:solidFill>
                  <a:schemeClr val="accent2">
                    <a:lumMod val="50000"/>
                  </a:schemeClr>
                </a:solidFill>
                <a:latin typeface="Trebuchet MS" pitchFamily="34" charset="0"/>
              </a:rPr>
              <a:t>0.3</a:t>
            </a:r>
            <a:r>
              <a:rPr lang="tr-TR" sz="4000" dirty="0" smtClean="0">
                <a:solidFill>
                  <a:schemeClr val="accent2">
                    <a:lumMod val="50000"/>
                  </a:schemeClr>
                </a:solidFill>
                <a:latin typeface="Trebuchet MS" pitchFamily="34" charset="0"/>
              </a:rPr>
              <a:t> </a:t>
            </a:r>
            <a:endParaRPr lang="tr-TR" sz="4000" dirty="0">
              <a:solidFill>
                <a:schemeClr val="accent2">
                  <a:lumMod val="50000"/>
                </a:schemeClr>
              </a:solidFill>
              <a:latin typeface="Trebuchet MS" pitchFamily="34" charset="0"/>
            </a:endParaRPr>
          </a:p>
        </p:txBody>
      </p:sp>
      <p:sp>
        <p:nvSpPr>
          <p:cNvPr id="10" name="9 Metin kutusu"/>
          <p:cNvSpPr txBox="1"/>
          <p:nvPr/>
        </p:nvSpPr>
        <p:spPr>
          <a:xfrm>
            <a:off x="4572000" y="889556"/>
            <a:ext cx="3884076" cy="523220"/>
          </a:xfrm>
          <a:prstGeom prst="rect">
            <a:avLst/>
          </a:prstGeom>
          <a:noFill/>
        </p:spPr>
        <p:txBody>
          <a:bodyPr wrap="square" rtlCol="0">
            <a:spAutoFit/>
          </a:bodyPr>
          <a:lstStyle/>
          <a:p>
            <a:r>
              <a:rPr lang="tr-TR" sz="2800" i="1" dirty="0" smtClean="0">
                <a:latin typeface="Trebuchet MS" pitchFamily="34" charset="0"/>
              </a:rPr>
              <a:t>ilaveden sonra</a:t>
            </a:r>
            <a:endParaRPr lang="tr-TR" sz="2800" i="1" dirty="0">
              <a:latin typeface="Trebuchet MS" pitchFamily="34" charset="0"/>
            </a:endParaRPr>
          </a:p>
        </p:txBody>
      </p:sp>
      <p:sp>
        <p:nvSpPr>
          <p:cNvPr id="12" name="11 Metin kutusu"/>
          <p:cNvSpPr txBox="1"/>
          <p:nvPr/>
        </p:nvSpPr>
        <p:spPr>
          <a:xfrm rot="5400000">
            <a:off x="6927069" y="2298068"/>
            <a:ext cx="2808312" cy="461665"/>
          </a:xfrm>
          <a:prstGeom prst="rect">
            <a:avLst/>
          </a:prstGeom>
          <a:noFill/>
        </p:spPr>
        <p:txBody>
          <a:bodyPr wrap="square" rtlCol="0">
            <a:spAutoFit/>
          </a:bodyPr>
          <a:lstStyle/>
          <a:p>
            <a:pPr algn="ctr"/>
            <a:r>
              <a:rPr lang="tr-TR" sz="2400" dirty="0" smtClean="0">
                <a:latin typeface="Trebuchet MS" pitchFamily="34" charset="0"/>
              </a:rPr>
              <a:t>Al-5Ti-1B</a:t>
            </a:r>
            <a:endParaRPr lang="tr-TR" sz="2400" dirty="0">
              <a:latin typeface="Trebuchet MS" pitchFamily="34" charset="0"/>
            </a:endParaRPr>
          </a:p>
        </p:txBody>
      </p:sp>
      <p:sp>
        <p:nvSpPr>
          <p:cNvPr id="13" name="12 Metin kutusu"/>
          <p:cNvSpPr txBox="1"/>
          <p:nvPr/>
        </p:nvSpPr>
        <p:spPr>
          <a:xfrm rot="5400000">
            <a:off x="6927069" y="5106380"/>
            <a:ext cx="2808312" cy="461665"/>
          </a:xfrm>
          <a:prstGeom prst="rect">
            <a:avLst/>
          </a:prstGeom>
          <a:noFill/>
        </p:spPr>
        <p:txBody>
          <a:bodyPr wrap="square" rtlCol="0">
            <a:spAutoFit/>
          </a:bodyPr>
          <a:lstStyle/>
          <a:p>
            <a:pPr algn="ctr"/>
            <a:r>
              <a:rPr lang="tr-TR" sz="2400" dirty="0" smtClean="0">
                <a:latin typeface="Trebuchet MS" pitchFamily="34" charset="0"/>
              </a:rPr>
              <a:t>Al-3B</a:t>
            </a:r>
            <a:endParaRPr lang="tr-TR" sz="2400" dirty="0">
              <a:latin typeface="Trebuchet MS" pitchFamily="34" charset="0"/>
            </a:endParaRPr>
          </a:p>
        </p:txBody>
      </p:sp>
      <p:sp>
        <p:nvSpPr>
          <p:cNvPr id="14" name="13 Metin kutusu"/>
          <p:cNvSpPr txBox="1"/>
          <p:nvPr/>
        </p:nvSpPr>
        <p:spPr>
          <a:xfrm>
            <a:off x="1119972" y="2185700"/>
            <a:ext cx="3163996" cy="523220"/>
          </a:xfrm>
          <a:prstGeom prst="rect">
            <a:avLst/>
          </a:prstGeom>
          <a:noFill/>
        </p:spPr>
        <p:txBody>
          <a:bodyPr wrap="square" rtlCol="0">
            <a:spAutoFit/>
          </a:bodyPr>
          <a:lstStyle/>
          <a:p>
            <a:r>
              <a:rPr lang="tr-TR" sz="2800" i="1" dirty="0" smtClean="0">
                <a:latin typeface="Trebuchet MS" pitchFamily="34" charset="0"/>
              </a:rPr>
              <a:t>ilaveden önce</a:t>
            </a:r>
            <a:endParaRPr lang="tr-TR" sz="2800" i="1" dirty="0">
              <a:latin typeface="Trebuchet MS" pitchFamily="34" charset="0"/>
            </a:endParaRPr>
          </a:p>
        </p:txBody>
      </p:sp>
      <p:sp>
        <p:nvSpPr>
          <p:cNvPr id="16" name="Rectangle 5"/>
          <p:cNvSpPr>
            <a:spLocks noChangeArrowheads="1"/>
          </p:cNvSpPr>
          <p:nvPr/>
        </p:nvSpPr>
        <p:spPr bwMode="auto">
          <a:xfrm>
            <a:off x="538757" y="332656"/>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a:t>
            </a:r>
            <a:endParaRPr kumimoji="1"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132617639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4" name="Picture 8"/>
          <p:cNvPicPr>
            <a:picLocks noChangeAspect="1" noChangeArrowheads="1"/>
          </p:cNvPicPr>
          <p:nvPr/>
        </p:nvPicPr>
        <p:blipFill>
          <a:blip r:embed="rId2" cstate="print"/>
          <a:srcRect l="3601" t="12281" r="4563" b="9936"/>
          <a:stretch>
            <a:fillRect/>
          </a:stretch>
        </p:blipFill>
        <p:spPr bwMode="auto">
          <a:xfrm>
            <a:off x="971600" y="4005064"/>
            <a:ext cx="7920880" cy="2950916"/>
          </a:xfrm>
          <a:prstGeom prst="rect">
            <a:avLst/>
          </a:prstGeom>
          <a:noFill/>
          <a:ln w="9525">
            <a:noFill/>
            <a:miter lim="800000"/>
            <a:headEnd/>
            <a:tailEnd/>
          </a:ln>
          <a:effectLst/>
        </p:spPr>
      </p:pic>
      <p:pic>
        <p:nvPicPr>
          <p:cNvPr id="60648" name="Picture 232"/>
          <p:cNvPicPr>
            <a:picLocks noChangeAspect="1" noChangeArrowheads="1"/>
          </p:cNvPicPr>
          <p:nvPr/>
        </p:nvPicPr>
        <p:blipFill>
          <a:blip r:embed="rId3" cstate="print"/>
          <a:srcRect l="14363" t="14655" r="15155" b="-1364"/>
          <a:stretch>
            <a:fillRect/>
          </a:stretch>
        </p:blipFill>
        <p:spPr bwMode="auto">
          <a:xfrm>
            <a:off x="899592" y="908720"/>
            <a:ext cx="8026642" cy="2952328"/>
          </a:xfrm>
          <a:prstGeom prst="rect">
            <a:avLst/>
          </a:prstGeom>
          <a:noFill/>
          <a:ln w="9525">
            <a:noFill/>
            <a:miter lim="800000"/>
            <a:headEnd/>
            <a:tailEnd/>
          </a:ln>
          <a:effectLst/>
        </p:spPr>
      </p:pic>
      <p:sp>
        <p:nvSpPr>
          <p:cNvPr id="6" name="5 Metin kutusu"/>
          <p:cNvSpPr txBox="1"/>
          <p:nvPr/>
        </p:nvSpPr>
        <p:spPr>
          <a:xfrm rot="16200000">
            <a:off x="1108506" y="4420122"/>
            <a:ext cx="400690" cy="415498"/>
          </a:xfrm>
          <a:prstGeom prst="rect">
            <a:avLst/>
          </a:prstGeom>
          <a:noFill/>
        </p:spPr>
        <p:txBody>
          <a:bodyPr wrap="square" rtlCol="0">
            <a:spAutoFit/>
          </a:bodyPr>
          <a:lstStyle/>
          <a:p>
            <a:r>
              <a:rPr lang="tr-TR" sz="2100" dirty="0" smtClean="0"/>
              <a:t>µ</a:t>
            </a:r>
            <a:endParaRPr lang="tr-TR" sz="2100" dirty="0"/>
          </a:p>
        </p:txBody>
      </p:sp>
      <p:sp>
        <p:nvSpPr>
          <p:cNvPr id="7" name="6 Metin kutusu"/>
          <p:cNvSpPr txBox="1"/>
          <p:nvPr/>
        </p:nvSpPr>
        <p:spPr>
          <a:xfrm>
            <a:off x="611560" y="332656"/>
            <a:ext cx="2520280" cy="584775"/>
          </a:xfrm>
          <a:prstGeom prst="rect">
            <a:avLst/>
          </a:prstGeom>
          <a:noFill/>
        </p:spPr>
        <p:txBody>
          <a:bodyPr wrap="square" rtlCol="0">
            <a:spAutoFit/>
          </a:bodyPr>
          <a:lstStyle/>
          <a:p>
            <a:r>
              <a:rPr lang="tr-TR" sz="3200" dirty="0" smtClean="0">
                <a:solidFill>
                  <a:schemeClr val="accent2">
                    <a:lumMod val="50000"/>
                  </a:schemeClr>
                </a:solidFill>
                <a:latin typeface="Trebuchet MS" pitchFamily="34" charset="0"/>
              </a:rPr>
              <a:t>  AlSi7Mg0.3</a:t>
            </a:r>
            <a:endParaRPr lang="tr-TR" sz="32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68699174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4 Grup"/>
          <p:cNvGrpSpPr>
            <a:grpSpLocks noChangeAspect="1"/>
          </p:cNvGrpSpPr>
          <p:nvPr/>
        </p:nvGrpSpPr>
        <p:grpSpPr>
          <a:xfrm>
            <a:off x="1142912" y="1426485"/>
            <a:ext cx="7020000" cy="5170867"/>
            <a:chOff x="1142912" y="1173872"/>
            <a:chExt cx="7460712" cy="5495488"/>
          </a:xfrm>
        </p:grpSpPr>
        <p:pic>
          <p:nvPicPr>
            <p:cNvPr id="2052" name="Picture 4" descr="D:\TARAL-5105805-DÖKÜM ALAŞIMLARI İÇİN TANE KÜÇÜLTÜCÜ TASARIMI\Al-B\BARKER TANE YAPILARI\BARKER DAĞLAMA-Si-Si+Ti-Si+B\22-R\27-4-R-5x-1.-d.jpg"/>
            <p:cNvPicPr>
              <a:picLocks noChangeAspect="1" noChangeArrowheads="1"/>
            </p:cNvPicPr>
            <p:nvPr/>
          </p:nvPicPr>
          <p:blipFill>
            <a:blip r:embed="rId2" cstate="print">
              <a:lum bright="5000" contrast="30000"/>
            </a:blip>
            <a:srcRect/>
            <a:stretch>
              <a:fillRect/>
            </a:stretch>
          </p:blipFill>
          <p:spPr bwMode="auto">
            <a:xfrm>
              <a:off x="1142912" y="2477633"/>
              <a:ext cx="3708000" cy="2775095"/>
            </a:xfrm>
            <a:prstGeom prst="rect">
              <a:avLst/>
            </a:prstGeom>
            <a:noFill/>
          </p:spPr>
        </p:pic>
        <p:pic>
          <p:nvPicPr>
            <p:cNvPr id="2056" name="Picture 8" descr="D:\TARAL-5105805-DÖKÜM ALAŞIMLARI İÇİN TANE KÜÇÜLTÜCÜ TASARIMI\Al-B\BARKER TANE YAPILARI\BARKER DAĞLAMA-Si-Si+Ti-Si+B\22-2 dk\2.5X\28-3-2 dk-2,5x-3.-d.jpg"/>
            <p:cNvPicPr>
              <a:picLocks noChangeAspect="1" noChangeArrowheads="1"/>
            </p:cNvPicPr>
            <p:nvPr/>
          </p:nvPicPr>
          <p:blipFill>
            <a:blip r:embed="rId3" cstate="print"/>
            <a:srcRect/>
            <a:stretch>
              <a:fillRect/>
            </a:stretch>
          </p:blipFill>
          <p:spPr bwMode="auto">
            <a:xfrm>
              <a:off x="4895624" y="3894265"/>
              <a:ext cx="3708000" cy="2775095"/>
            </a:xfrm>
            <a:prstGeom prst="rect">
              <a:avLst/>
            </a:prstGeom>
            <a:noFill/>
          </p:spPr>
        </p:pic>
        <p:pic>
          <p:nvPicPr>
            <p:cNvPr id="2065" name="Picture 17" descr="D:\TARAL-5105805-DÖKÜM ALAŞIMLARI İÇİN TANE KÜÇÜLTÜCÜ TASARIMI\Al-B\BARKER TANE YAPILARI\BARKER DAĞLAMA-Si-Si+Ti-Si+B\26-R\26-5-5x-1.-d.jpg"/>
            <p:cNvPicPr>
              <a:picLocks noChangeAspect="1" noChangeArrowheads="1"/>
            </p:cNvPicPr>
            <p:nvPr/>
          </p:nvPicPr>
          <p:blipFill>
            <a:blip r:embed="rId4" cstate="print">
              <a:lum bright="4000" contrast="23000"/>
            </a:blip>
            <a:srcRect r="5953" b="9523"/>
            <a:stretch>
              <a:fillRect/>
            </a:stretch>
          </p:blipFill>
          <p:spPr bwMode="auto">
            <a:xfrm>
              <a:off x="4895624" y="1173872"/>
              <a:ext cx="3708000" cy="2669760"/>
            </a:xfrm>
            <a:prstGeom prst="rect">
              <a:avLst/>
            </a:prstGeom>
            <a:noFill/>
          </p:spPr>
        </p:pic>
      </p:grpSp>
      <p:sp>
        <p:nvSpPr>
          <p:cNvPr id="6" name="5 Metin kutusu"/>
          <p:cNvSpPr txBox="1"/>
          <p:nvPr/>
        </p:nvSpPr>
        <p:spPr>
          <a:xfrm>
            <a:off x="936104" y="1352962"/>
            <a:ext cx="2915816" cy="707886"/>
          </a:xfrm>
          <a:prstGeom prst="rect">
            <a:avLst/>
          </a:prstGeom>
          <a:noFill/>
        </p:spPr>
        <p:txBody>
          <a:bodyPr wrap="square" rtlCol="0">
            <a:spAutoFit/>
          </a:bodyPr>
          <a:lstStyle/>
          <a:p>
            <a:r>
              <a:rPr lang="tr-TR" sz="4000" dirty="0" smtClean="0">
                <a:solidFill>
                  <a:schemeClr val="accent2">
                    <a:lumMod val="50000"/>
                  </a:schemeClr>
                </a:solidFill>
                <a:latin typeface="Trebuchet MS" pitchFamily="34" charset="0"/>
              </a:rPr>
              <a:t> AlSi11Cu2</a:t>
            </a:r>
            <a:endParaRPr lang="tr-TR" sz="4000" dirty="0">
              <a:solidFill>
                <a:schemeClr val="accent2">
                  <a:lumMod val="50000"/>
                </a:schemeClr>
              </a:solidFill>
              <a:latin typeface="Trebuchet MS" pitchFamily="34" charset="0"/>
            </a:endParaRPr>
          </a:p>
        </p:txBody>
      </p:sp>
      <p:sp>
        <p:nvSpPr>
          <p:cNvPr id="7" name="6 Metin kutusu"/>
          <p:cNvSpPr txBox="1"/>
          <p:nvPr/>
        </p:nvSpPr>
        <p:spPr>
          <a:xfrm>
            <a:off x="4644008" y="908720"/>
            <a:ext cx="3352724" cy="523220"/>
          </a:xfrm>
          <a:prstGeom prst="rect">
            <a:avLst/>
          </a:prstGeom>
          <a:noFill/>
        </p:spPr>
        <p:txBody>
          <a:bodyPr wrap="square" rtlCol="0">
            <a:spAutoFit/>
          </a:bodyPr>
          <a:lstStyle/>
          <a:p>
            <a:r>
              <a:rPr lang="tr-TR" sz="2800" i="1" dirty="0" smtClean="0">
                <a:latin typeface="Trebuchet MS" pitchFamily="34" charset="0"/>
              </a:rPr>
              <a:t>İlaveden 2 </a:t>
            </a:r>
            <a:r>
              <a:rPr lang="tr-TR" sz="2800" i="1" dirty="0" err="1" smtClean="0">
                <a:latin typeface="Trebuchet MS" pitchFamily="34" charset="0"/>
              </a:rPr>
              <a:t>dk</a:t>
            </a:r>
            <a:r>
              <a:rPr lang="tr-TR" sz="2800" i="1" dirty="0" smtClean="0">
                <a:latin typeface="Trebuchet MS" pitchFamily="34" charset="0"/>
              </a:rPr>
              <a:t> sonra</a:t>
            </a:r>
            <a:endParaRPr lang="tr-TR" sz="2800" i="1" dirty="0">
              <a:latin typeface="Trebuchet MS" pitchFamily="34" charset="0"/>
            </a:endParaRPr>
          </a:p>
        </p:txBody>
      </p:sp>
      <p:sp>
        <p:nvSpPr>
          <p:cNvPr id="8" name="7 Metin kutusu"/>
          <p:cNvSpPr txBox="1"/>
          <p:nvPr/>
        </p:nvSpPr>
        <p:spPr>
          <a:xfrm>
            <a:off x="1133620" y="2142736"/>
            <a:ext cx="2574284" cy="523220"/>
          </a:xfrm>
          <a:prstGeom prst="rect">
            <a:avLst/>
          </a:prstGeom>
          <a:noFill/>
        </p:spPr>
        <p:txBody>
          <a:bodyPr wrap="square" rtlCol="0">
            <a:spAutoFit/>
          </a:bodyPr>
          <a:lstStyle/>
          <a:p>
            <a:r>
              <a:rPr lang="tr-TR" sz="2800" i="1" dirty="0" smtClean="0">
                <a:latin typeface="Trebuchet MS" pitchFamily="34" charset="0"/>
              </a:rPr>
              <a:t>İlaveden önce</a:t>
            </a:r>
            <a:endParaRPr lang="tr-TR" sz="2800" i="1" dirty="0">
              <a:latin typeface="Trebuchet MS" pitchFamily="34" charset="0"/>
            </a:endParaRPr>
          </a:p>
        </p:txBody>
      </p:sp>
      <p:sp>
        <p:nvSpPr>
          <p:cNvPr id="9" name="8 Metin kutusu"/>
          <p:cNvSpPr txBox="1"/>
          <p:nvPr/>
        </p:nvSpPr>
        <p:spPr>
          <a:xfrm rot="5400000">
            <a:off x="6999076" y="2442084"/>
            <a:ext cx="2808312" cy="461665"/>
          </a:xfrm>
          <a:prstGeom prst="rect">
            <a:avLst/>
          </a:prstGeom>
          <a:noFill/>
        </p:spPr>
        <p:txBody>
          <a:bodyPr wrap="square" rtlCol="0">
            <a:spAutoFit/>
          </a:bodyPr>
          <a:lstStyle/>
          <a:p>
            <a:pPr algn="ctr"/>
            <a:r>
              <a:rPr lang="tr-TR" sz="2400" dirty="0" smtClean="0">
                <a:latin typeface="Trebuchet MS" pitchFamily="34" charset="0"/>
              </a:rPr>
              <a:t>Al-5Ti-1B</a:t>
            </a:r>
            <a:endParaRPr lang="tr-TR" sz="2400" dirty="0">
              <a:latin typeface="Trebuchet MS" pitchFamily="34" charset="0"/>
            </a:endParaRPr>
          </a:p>
        </p:txBody>
      </p:sp>
      <p:sp>
        <p:nvSpPr>
          <p:cNvPr id="10" name="9 Metin kutusu"/>
          <p:cNvSpPr txBox="1"/>
          <p:nvPr/>
        </p:nvSpPr>
        <p:spPr>
          <a:xfrm rot="5400000">
            <a:off x="6952910" y="5223012"/>
            <a:ext cx="2808312" cy="461665"/>
          </a:xfrm>
          <a:prstGeom prst="rect">
            <a:avLst/>
          </a:prstGeom>
          <a:noFill/>
        </p:spPr>
        <p:txBody>
          <a:bodyPr wrap="square" rtlCol="0">
            <a:spAutoFit/>
          </a:bodyPr>
          <a:lstStyle/>
          <a:p>
            <a:pPr algn="ctr"/>
            <a:r>
              <a:rPr lang="tr-TR" sz="2400" dirty="0" smtClean="0">
                <a:latin typeface="Trebuchet MS" pitchFamily="34" charset="0"/>
              </a:rPr>
              <a:t>Al-3B</a:t>
            </a:r>
            <a:endParaRPr lang="tr-TR" sz="2400" dirty="0">
              <a:latin typeface="Trebuchet MS" pitchFamily="34" charset="0"/>
            </a:endParaRPr>
          </a:p>
        </p:txBody>
      </p:sp>
      <p:sp>
        <p:nvSpPr>
          <p:cNvPr id="11" name="Line 7"/>
          <p:cNvSpPr>
            <a:spLocks noChangeShapeType="1"/>
          </p:cNvSpPr>
          <p:nvPr/>
        </p:nvSpPr>
        <p:spPr bwMode="auto">
          <a:xfrm>
            <a:off x="8132044" y="6624648"/>
            <a:ext cx="409782" cy="0"/>
          </a:xfrm>
          <a:prstGeom prst="line">
            <a:avLst/>
          </a:prstGeom>
          <a:no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2" name="Text Box 8"/>
          <p:cNvSpPr txBox="1">
            <a:spLocks noChangeArrowheads="1"/>
          </p:cNvSpPr>
          <p:nvPr/>
        </p:nvSpPr>
        <p:spPr bwMode="auto">
          <a:xfrm>
            <a:off x="8131456" y="6440866"/>
            <a:ext cx="546377" cy="27320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dirty="0" smtClean="0">
                <a:ln>
                  <a:noFill/>
                </a:ln>
                <a:solidFill>
                  <a:srgbClr val="FFFFFF"/>
                </a:solidFill>
                <a:effectLst/>
                <a:latin typeface="Arial Narrow" pitchFamily="34" charset="0"/>
                <a:cs typeface="Arial" pitchFamily="34" charset="0"/>
              </a:rPr>
              <a:t>500</a:t>
            </a:r>
            <a:r>
              <a:rPr kumimoji="0" lang="tr-TR" sz="1100" b="1" i="0" u="none" strike="noStrike" cap="none" normalizeH="0" baseline="0" dirty="0" smtClean="0">
                <a:ln>
                  <a:noFill/>
                </a:ln>
                <a:solidFill>
                  <a:srgbClr val="FFFFFF"/>
                </a:solidFill>
                <a:effectLst/>
                <a:latin typeface="Arial Narrow" pitchFamily="34" charset="0"/>
                <a:cs typeface="Arial" pitchFamily="34" charset="0"/>
                <a:sym typeface="Symbol" pitchFamily="18" charset="2"/>
              </a:rPr>
              <a:t></a:t>
            </a:r>
            <a:r>
              <a:rPr kumimoji="0" lang="tr-TR" sz="1100" b="1" i="0" u="none" strike="noStrike" cap="none" normalizeH="0" baseline="0" dirty="0" smtClean="0">
                <a:ln>
                  <a:noFill/>
                </a:ln>
                <a:solidFill>
                  <a:srgbClr val="FFFFFF"/>
                </a:solidFill>
                <a:effectLst/>
                <a:latin typeface="Arial Narrow" pitchFamily="34" charset="0"/>
                <a:cs typeface="Arial" pitchFamily="34" charset="0"/>
              </a:rPr>
              <a:t>m</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Line 7"/>
          <p:cNvSpPr>
            <a:spLocks noChangeShapeType="1"/>
          </p:cNvSpPr>
          <p:nvPr/>
        </p:nvSpPr>
        <p:spPr bwMode="auto">
          <a:xfrm>
            <a:off x="4383272" y="5100010"/>
            <a:ext cx="409782" cy="0"/>
          </a:xfrm>
          <a:prstGeom prst="line">
            <a:avLst/>
          </a:prstGeom>
          <a:no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4" name="Text Box 8"/>
          <p:cNvSpPr txBox="1">
            <a:spLocks noChangeArrowheads="1"/>
          </p:cNvSpPr>
          <p:nvPr/>
        </p:nvSpPr>
        <p:spPr bwMode="auto">
          <a:xfrm>
            <a:off x="4341740" y="4942346"/>
            <a:ext cx="546377" cy="27320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dirty="0" smtClean="0">
                <a:ln>
                  <a:noFill/>
                </a:ln>
                <a:solidFill>
                  <a:srgbClr val="FFFFFF"/>
                </a:solidFill>
                <a:effectLst/>
                <a:latin typeface="Arial Narrow" pitchFamily="34" charset="0"/>
                <a:cs typeface="Arial" pitchFamily="34" charset="0"/>
              </a:rPr>
              <a:t>500</a:t>
            </a:r>
            <a:r>
              <a:rPr kumimoji="0" lang="tr-TR" sz="1100" b="1" i="0" u="none" strike="noStrike" cap="none" normalizeH="0" baseline="0" dirty="0" smtClean="0">
                <a:ln>
                  <a:noFill/>
                </a:ln>
                <a:solidFill>
                  <a:srgbClr val="FFFFFF"/>
                </a:solidFill>
                <a:effectLst/>
                <a:latin typeface="Arial Narrow" pitchFamily="34" charset="0"/>
                <a:cs typeface="Arial" pitchFamily="34" charset="0"/>
                <a:sym typeface="Symbol" pitchFamily="18" charset="2"/>
              </a:rPr>
              <a:t></a:t>
            </a:r>
            <a:r>
              <a:rPr kumimoji="0" lang="tr-TR" sz="1100" b="1" i="0" u="none" strike="noStrike" cap="none" normalizeH="0" baseline="0" dirty="0" smtClean="0">
                <a:ln>
                  <a:noFill/>
                </a:ln>
                <a:solidFill>
                  <a:srgbClr val="FFFFFF"/>
                </a:solidFill>
                <a:effectLst/>
                <a:latin typeface="Arial Narrow" pitchFamily="34" charset="0"/>
                <a:cs typeface="Arial" pitchFamily="34" charset="0"/>
              </a:rPr>
              <a:t>m</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5"/>
          <p:cNvSpPr>
            <a:spLocks noChangeArrowheads="1"/>
          </p:cNvSpPr>
          <p:nvPr/>
        </p:nvSpPr>
        <p:spPr bwMode="auto">
          <a:xfrm>
            <a:off x="395536" y="548680"/>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a:t>
            </a:r>
            <a:endParaRPr kumimoji="1"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34460609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l="15173" t="14655" r="15155" b="-1364"/>
          <a:stretch>
            <a:fillRect/>
          </a:stretch>
        </p:blipFill>
        <p:spPr bwMode="auto">
          <a:xfrm>
            <a:off x="683568" y="980728"/>
            <a:ext cx="7934382" cy="2952328"/>
          </a:xfrm>
          <a:prstGeom prst="rect">
            <a:avLst/>
          </a:prstGeom>
          <a:noFill/>
          <a:ln w="9525">
            <a:noFill/>
            <a:miter lim="800000"/>
            <a:headEnd/>
            <a:tailEnd/>
          </a:ln>
          <a:effectLst/>
        </p:spPr>
      </p:pic>
      <p:pic>
        <p:nvPicPr>
          <p:cNvPr id="61445" name="Picture 5"/>
          <p:cNvPicPr>
            <a:picLocks noChangeAspect="1" noChangeArrowheads="1"/>
          </p:cNvPicPr>
          <p:nvPr/>
        </p:nvPicPr>
        <p:blipFill>
          <a:blip r:embed="rId3" cstate="print"/>
          <a:srcRect l="5360" t="12393" r="5315" b="13247"/>
          <a:stretch>
            <a:fillRect/>
          </a:stretch>
        </p:blipFill>
        <p:spPr bwMode="auto">
          <a:xfrm>
            <a:off x="576448" y="3861048"/>
            <a:ext cx="8028000" cy="2890080"/>
          </a:xfrm>
          <a:prstGeom prst="rect">
            <a:avLst/>
          </a:prstGeom>
          <a:noFill/>
          <a:ln w="9525">
            <a:noFill/>
            <a:miter lim="800000"/>
            <a:headEnd/>
            <a:tailEnd/>
          </a:ln>
          <a:effectLst/>
        </p:spPr>
      </p:pic>
      <p:sp>
        <p:nvSpPr>
          <p:cNvPr id="6" name="5 Metin kutusu"/>
          <p:cNvSpPr txBox="1"/>
          <p:nvPr/>
        </p:nvSpPr>
        <p:spPr>
          <a:xfrm rot="16200000">
            <a:off x="574252" y="4231100"/>
            <a:ext cx="400690" cy="415498"/>
          </a:xfrm>
          <a:prstGeom prst="rect">
            <a:avLst/>
          </a:prstGeom>
          <a:noFill/>
        </p:spPr>
        <p:txBody>
          <a:bodyPr wrap="square" rtlCol="0">
            <a:spAutoFit/>
          </a:bodyPr>
          <a:lstStyle/>
          <a:p>
            <a:r>
              <a:rPr lang="tr-TR" sz="2100" dirty="0" smtClean="0"/>
              <a:t>µ</a:t>
            </a:r>
            <a:endParaRPr lang="tr-TR" sz="2100" dirty="0"/>
          </a:p>
        </p:txBody>
      </p:sp>
      <p:sp>
        <p:nvSpPr>
          <p:cNvPr id="7" name="6 Metin kutusu"/>
          <p:cNvSpPr txBox="1"/>
          <p:nvPr/>
        </p:nvSpPr>
        <p:spPr>
          <a:xfrm>
            <a:off x="539552" y="260648"/>
            <a:ext cx="2987824" cy="707886"/>
          </a:xfrm>
          <a:prstGeom prst="rect">
            <a:avLst/>
          </a:prstGeom>
          <a:noFill/>
        </p:spPr>
        <p:txBody>
          <a:bodyPr wrap="square" rtlCol="0">
            <a:spAutoFit/>
          </a:bodyPr>
          <a:lstStyle/>
          <a:p>
            <a:r>
              <a:rPr lang="tr-TR" sz="4000" dirty="0" smtClean="0">
                <a:solidFill>
                  <a:schemeClr val="accent2">
                    <a:lumMod val="50000"/>
                  </a:schemeClr>
                </a:solidFill>
                <a:latin typeface="Trebuchet MS" pitchFamily="34" charset="0"/>
              </a:rPr>
              <a:t> AlSi11Cu2</a:t>
            </a:r>
            <a:endParaRPr lang="tr-TR" sz="40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63576685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971600" y="1196752"/>
            <a:ext cx="3096344" cy="584775"/>
          </a:xfrm>
          <a:prstGeom prst="rect">
            <a:avLst/>
          </a:prstGeom>
          <a:noFill/>
        </p:spPr>
        <p:txBody>
          <a:bodyPr wrap="square" rtlCol="0">
            <a:spAutoFit/>
          </a:bodyPr>
          <a:lstStyle/>
          <a:p>
            <a:r>
              <a:rPr lang="tr-TR" sz="3200" dirty="0" smtClean="0">
                <a:solidFill>
                  <a:schemeClr val="accent2">
                    <a:lumMod val="50000"/>
                  </a:schemeClr>
                </a:solidFill>
                <a:latin typeface="Trebuchet MS" pitchFamily="34" charset="0"/>
              </a:rPr>
              <a:t>AlSi12CuFe</a:t>
            </a:r>
            <a:endParaRPr lang="tr-TR" sz="3200" dirty="0">
              <a:solidFill>
                <a:schemeClr val="accent2">
                  <a:lumMod val="50000"/>
                </a:schemeClr>
              </a:solidFill>
              <a:latin typeface="Trebuchet MS" pitchFamily="34" charset="0"/>
            </a:endParaRPr>
          </a:p>
        </p:txBody>
      </p:sp>
      <p:grpSp>
        <p:nvGrpSpPr>
          <p:cNvPr id="2" name="13 Grup"/>
          <p:cNvGrpSpPr>
            <a:grpSpLocks noChangeAspect="1"/>
          </p:cNvGrpSpPr>
          <p:nvPr/>
        </p:nvGrpSpPr>
        <p:grpSpPr>
          <a:xfrm>
            <a:off x="1043608" y="1484784"/>
            <a:ext cx="7020000" cy="5040513"/>
            <a:chOff x="1115616" y="1268760"/>
            <a:chExt cx="7483480" cy="5373304"/>
          </a:xfrm>
        </p:grpSpPr>
        <p:pic>
          <p:nvPicPr>
            <p:cNvPr id="3" name="2 Resim" descr="CD-6-3"/>
            <p:cNvPicPr>
              <a:picLocks noChangeAspect="1"/>
            </p:cNvPicPr>
            <p:nvPr/>
          </p:nvPicPr>
          <p:blipFill>
            <a:blip r:embed="rId2" cstate="print">
              <a:lum bright="30000" contrast="54000"/>
            </a:blip>
            <a:srcRect/>
            <a:stretch>
              <a:fillRect/>
            </a:stretch>
          </p:blipFill>
          <p:spPr bwMode="auto">
            <a:xfrm>
              <a:off x="1115616" y="2616697"/>
              <a:ext cx="3708000" cy="2670863"/>
            </a:xfrm>
            <a:prstGeom prst="rect">
              <a:avLst/>
            </a:prstGeom>
            <a:noFill/>
            <a:ln w="9525">
              <a:solidFill>
                <a:schemeClr val="bg1"/>
              </a:solidFill>
              <a:miter lim="800000"/>
              <a:headEnd/>
              <a:tailEnd/>
            </a:ln>
          </p:spPr>
        </p:pic>
        <p:pic>
          <p:nvPicPr>
            <p:cNvPr id="4" name="3 Resim" descr="CD-5-1"/>
            <p:cNvPicPr>
              <a:picLocks/>
            </p:cNvPicPr>
            <p:nvPr/>
          </p:nvPicPr>
          <p:blipFill>
            <a:blip r:embed="rId3" cstate="print">
              <a:lum bright="20000" contrast="48000"/>
            </a:blip>
            <a:srcRect r="4886" b="9794"/>
            <a:stretch>
              <a:fillRect/>
            </a:stretch>
          </p:blipFill>
          <p:spPr bwMode="auto">
            <a:xfrm>
              <a:off x="4873680" y="1268760"/>
              <a:ext cx="3708000" cy="2664000"/>
            </a:xfrm>
            <a:prstGeom prst="rect">
              <a:avLst/>
            </a:prstGeom>
            <a:noFill/>
            <a:ln w="9525">
              <a:noFill/>
              <a:miter lim="800000"/>
              <a:headEnd/>
              <a:tailEnd/>
            </a:ln>
          </p:spPr>
        </p:pic>
        <p:pic>
          <p:nvPicPr>
            <p:cNvPr id="6" name="5 Resim" descr="C:\Users\ybirol\Desktop\paper drafts\BARKER TANE YAPILARI\17-51-BARKER\17-2 dk-m-2,5x.-d.jpg"/>
            <p:cNvPicPr>
              <a:picLocks/>
            </p:cNvPicPr>
            <p:nvPr/>
          </p:nvPicPr>
          <p:blipFill>
            <a:blip r:embed="rId4" cstate="print">
              <a:lum bright="16000" contrast="35000"/>
            </a:blip>
            <a:srcRect r="2427" b="8421"/>
            <a:stretch>
              <a:fillRect/>
            </a:stretch>
          </p:blipFill>
          <p:spPr bwMode="auto">
            <a:xfrm>
              <a:off x="4891096" y="3978064"/>
              <a:ext cx="3708000" cy="2664000"/>
            </a:xfrm>
            <a:prstGeom prst="rect">
              <a:avLst/>
            </a:prstGeom>
            <a:noFill/>
            <a:ln w="9525">
              <a:noFill/>
              <a:miter lim="800000"/>
              <a:headEnd/>
              <a:tailEnd/>
            </a:ln>
          </p:spPr>
        </p:pic>
      </p:grpSp>
      <p:sp>
        <p:nvSpPr>
          <p:cNvPr id="8" name="7 Metin kutusu"/>
          <p:cNvSpPr txBox="1"/>
          <p:nvPr/>
        </p:nvSpPr>
        <p:spPr>
          <a:xfrm rot="5400000">
            <a:off x="6855061" y="2370075"/>
            <a:ext cx="2808312" cy="461665"/>
          </a:xfrm>
          <a:prstGeom prst="rect">
            <a:avLst/>
          </a:prstGeom>
          <a:noFill/>
        </p:spPr>
        <p:txBody>
          <a:bodyPr wrap="square" rtlCol="0">
            <a:spAutoFit/>
          </a:bodyPr>
          <a:lstStyle/>
          <a:p>
            <a:pPr algn="ctr"/>
            <a:r>
              <a:rPr lang="tr-TR" sz="2400" dirty="0" smtClean="0">
                <a:latin typeface="Trebuchet MS" pitchFamily="34" charset="0"/>
              </a:rPr>
              <a:t>Al-5Ti-1B</a:t>
            </a:r>
            <a:endParaRPr lang="tr-TR" sz="2400" dirty="0">
              <a:latin typeface="Trebuchet MS" pitchFamily="34" charset="0"/>
            </a:endParaRPr>
          </a:p>
        </p:txBody>
      </p:sp>
      <p:sp>
        <p:nvSpPr>
          <p:cNvPr id="9" name="8 Metin kutusu"/>
          <p:cNvSpPr txBox="1"/>
          <p:nvPr/>
        </p:nvSpPr>
        <p:spPr>
          <a:xfrm rot="5400000">
            <a:off x="6837030" y="5018636"/>
            <a:ext cx="2808312" cy="461665"/>
          </a:xfrm>
          <a:prstGeom prst="rect">
            <a:avLst/>
          </a:prstGeom>
          <a:noFill/>
        </p:spPr>
        <p:txBody>
          <a:bodyPr wrap="square" rtlCol="0">
            <a:spAutoFit/>
          </a:bodyPr>
          <a:lstStyle/>
          <a:p>
            <a:pPr algn="ctr"/>
            <a:r>
              <a:rPr lang="tr-TR" sz="2400" dirty="0" smtClean="0">
                <a:latin typeface="Trebuchet MS" pitchFamily="34" charset="0"/>
              </a:rPr>
              <a:t>Al-3B</a:t>
            </a:r>
            <a:endParaRPr lang="tr-TR" sz="2400" dirty="0">
              <a:latin typeface="Trebuchet MS" pitchFamily="34" charset="0"/>
            </a:endParaRPr>
          </a:p>
        </p:txBody>
      </p:sp>
      <p:sp>
        <p:nvSpPr>
          <p:cNvPr id="10" name="9 Metin kutusu"/>
          <p:cNvSpPr txBox="1"/>
          <p:nvPr/>
        </p:nvSpPr>
        <p:spPr>
          <a:xfrm>
            <a:off x="4572000" y="1023119"/>
            <a:ext cx="3744416" cy="461665"/>
          </a:xfrm>
          <a:prstGeom prst="rect">
            <a:avLst/>
          </a:prstGeom>
          <a:noFill/>
        </p:spPr>
        <p:txBody>
          <a:bodyPr wrap="square" rtlCol="0">
            <a:spAutoFit/>
          </a:bodyPr>
          <a:lstStyle/>
          <a:p>
            <a:r>
              <a:rPr lang="tr-TR" sz="2400" i="1" dirty="0" smtClean="0">
                <a:latin typeface="Trebuchet MS" pitchFamily="34" charset="0"/>
              </a:rPr>
              <a:t>İlaveden 2 </a:t>
            </a:r>
            <a:r>
              <a:rPr lang="tr-TR" sz="2400" i="1" dirty="0" err="1" smtClean="0">
                <a:latin typeface="Trebuchet MS" pitchFamily="34" charset="0"/>
              </a:rPr>
              <a:t>dk</a:t>
            </a:r>
            <a:r>
              <a:rPr lang="tr-TR" sz="2400" i="1" dirty="0" smtClean="0">
                <a:latin typeface="Trebuchet MS" pitchFamily="34" charset="0"/>
              </a:rPr>
              <a:t> sonra</a:t>
            </a:r>
            <a:endParaRPr lang="tr-TR" sz="2400" i="1" dirty="0">
              <a:latin typeface="Trebuchet MS" pitchFamily="34" charset="0"/>
            </a:endParaRPr>
          </a:p>
        </p:txBody>
      </p:sp>
      <p:sp>
        <p:nvSpPr>
          <p:cNvPr id="11" name="10 Metin kutusu"/>
          <p:cNvSpPr txBox="1"/>
          <p:nvPr/>
        </p:nvSpPr>
        <p:spPr>
          <a:xfrm>
            <a:off x="1051732" y="2253932"/>
            <a:ext cx="2227892" cy="461665"/>
          </a:xfrm>
          <a:prstGeom prst="rect">
            <a:avLst/>
          </a:prstGeom>
          <a:noFill/>
        </p:spPr>
        <p:txBody>
          <a:bodyPr wrap="square" rtlCol="0">
            <a:spAutoFit/>
          </a:bodyPr>
          <a:lstStyle/>
          <a:p>
            <a:r>
              <a:rPr lang="tr-TR" sz="2400" i="1" dirty="0" smtClean="0">
                <a:latin typeface="Trebuchet MS" pitchFamily="34" charset="0"/>
              </a:rPr>
              <a:t>İlaveden önce</a:t>
            </a:r>
            <a:endParaRPr lang="tr-TR" sz="2400" i="1" dirty="0">
              <a:latin typeface="Trebuchet MS" pitchFamily="34" charset="0"/>
            </a:endParaRPr>
          </a:p>
        </p:txBody>
      </p:sp>
      <p:sp>
        <p:nvSpPr>
          <p:cNvPr id="12" name="Line 7"/>
          <p:cNvSpPr>
            <a:spLocks noChangeShapeType="1"/>
          </p:cNvSpPr>
          <p:nvPr/>
        </p:nvSpPr>
        <p:spPr bwMode="auto">
          <a:xfrm>
            <a:off x="8077452" y="6542760"/>
            <a:ext cx="409782" cy="0"/>
          </a:xfrm>
          <a:prstGeom prst="line">
            <a:avLst/>
          </a:prstGeom>
          <a:no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3" name="Text Box 8"/>
          <p:cNvSpPr txBox="1">
            <a:spLocks noChangeArrowheads="1"/>
          </p:cNvSpPr>
          <p:nvPr/>
        </p:nvSpPr>
        <p:spPr bwMode="auto">
          <a:xfrm>
            <a:off x="8076864" y="6354032"/>
            <a:ext cx="546377" cy="27320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dirty="0" smtClean="0">
                <a:ln>
                  <a:noFill/>
                </a:ln>
                <a:solidFill>
                  <a:srgbClr val="FFFFFF"/>
                </a:solidFill>
                <a:effectLst/>
                <a:latin typeface="Arial Narrow" pitchFamily="34" charset="0"/>
                <a:cs typeface="Arial" pitchFamily="34" charset="0"/>
              </a:rPr>
              <a:t>500</a:t>
            </a:r>
            <a:r>
              <a:rPr kumimoji="0" lang="tr-TR" sz="1100" b="1" i="0" u="none" strike="noStrike" cap="none" normalizeH="0" baseline="0" dirty="0" smtClean="0">
                <a:ln>
                  <a:noFill/>
                </a:ln>
                <a:solidFill>
                  <a:srgbClr val="FFFFFF"/>
                </a:solidFill>
                <a:effectLst/>
                <a:latin typeface="Arial Narrow" pitchFamily="34" charset="0"/>
                <a:cs typeface="Arial" pitchFamily="34" charset="0"/>
                <a:sym typeface="Symbol" pitchFamily="18" charset="2"/>
              </a:rPr>
              <a:t></a:t>
            </a:r>
            <a:r>
              <a:rPr kumimoji="0" lang="tr-TR" sz="1100" b="1" i="0" u="none" strike="noStrike" cap="none" normalizeH="0" baseline="0" dirty="0" smtClean="0">
                <a:ln>
                  <a:noFill/>
                </a:ln>
                <a:solidFill>
                  <a:srgbClr val="FFFFFF"/>
                </a:solidFill>
                <a:effectLst/>
                <a:latin typeface="Arial Narrow" pitchFamily="34" charset="0"/>
                <a:cs typeface="Arial" pitchFamily="34" charset="0"/>
              </a:rPr>
              <a:t>m</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5"/>
          <p:cNvSpPr>
            <a:spLocks noChangeArrowheads="1"/>
          </p:cNvSpPr>
          <p:nvPr/>
        </p:nvSpPr>
        <p:spPr bwMode="auto">
          <a:xfrm>
            <a:off x="610765" y="404664"/>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a:t>
            </a:r>
            <a:endParaRPr kumimoji="1"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26337191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23528" y="1198632"/>
            <a:ext cx="8568952" cy="5470728"/>
          </a:xfrm>
          <a:prstGeom prst="rect">
            <a:avLst/>
          </a:prstGeom>
          <a:noFill/>
          <a:ln w="12700">
            <a:noFill/>
            <a:miter lim="800000"/>
            <a:headEnd type="none" w="sm" len="sm"/>
            <a:tailEnd type="none" w="sm" len="sm"/>
          </a:ln>
          <a:effectLst/>
        </p:spPr>
        <p:txBody>
          <a:bodyPr wrap="square">
            <a:spAutoFit/>
          </a:bodyPr>
          <a:lstStyle/>
          <a:p>
            <a:pPr marL="444500" indent="-444500">
              <a:spcBef>
                <a:spcPts val="900"/>
              </a:spcBef>
              <a:buClr>
                <a:schemeClr val="bg2">
                  <a:lumMod val="50000"/>
                </a:schemeClr>
              </a:buClr>
              <a:buFont typeface="Trebuchet MS" pitchFamily="34" charset="0"/>
              <a:buChar char="●"/>
            </a:pPr>
            <a:r>
              <a:rPr kumimoji="1" lang="tr-TR" sz="2600" dirty="0" smtClean="0">
                <a:latin typeface="Trebuchet MS" pitchFamily="34" charset="0"/>
              </a:rPr>
              <a:t>döküm alaşımları için Al-B mükemmel bir tane inceltici!</a:t>
            </a:r>
          </a:p>
          <a:p>
            <a:pPr marL="444500" indent="-444500">
              <a:spcBef>
                <a:spcPts val="900"/>
              </a:spcBef>
              <a:buClr>
                <a:schemeClr val="bg2">
                  <a:lumMod val="50000"/>
                </a:schemeClr>
              </a:buClr>
              <a:buFont typeface="Trebuchet MS" pitchFamily="34" charset="0"/>
              <a:buChar char="●"/>
            </a:pPr>
            <a:r>
              <a:rPr kumimoji="1" lang="tr-TR" sz="2600" dirty="0" smtClean="0">
                <a:latin typeface="Trebuchet MS" pitchFamily="34" charset="0"/>
              </a:rPr>
              <a:t>Al-B ile tane çapı Al-5Ti-1B ile elde edilenden en az 3 kat daha küçük!</a:t>
            </a:r>
          </a:p>
          <a:p>
            <a:pPr marL="444500" indent="-444500">
              <a:spcBef>
                <a:spcPts val="900"/>
              </a:spcBef>
              <a:buClr>
                <a:schemeClr val="bg2">
                  <a:lumMod val="50000"/>
                </a:schemeClr>
              </a:buClr>
              <a:buFont typeface="Trebuchet MS" pitchFamily="34" charset="0"/>
              <a:buChar char="●"/>
            </a:pPr>
            <a:r>
              <a:rPr kumimoji="1" lang="tr-TR" sz="2600" dirty="0" smtClean="0">
                <a:latin typeface="Trebuchet MS" pitchFamily="34" charset="0"/>
              </a:rPr>
              <a:t>döküm parçalarda d&lt;200µm standart! </a:t>
            </a:r>
          </a:p>
          <a:p>
            <a:pPr marL="444500" indent="-444500">
              <a:spcBef>
                <a:spcPts val="900"/>
              </a:spcBef>
              <a:buClr>
                <a:schemeClr val="bg2">
                  <a:lumMod val="50000"/>
                </a:schemeClr>
              </a:buClr>
              <a:buFont typeface="Trebuchet MS" pitchFamily="34" charset="0"/>
              <a:buChar char="●"/>
            </a:pPr>
            <a:r>
              <a:rPr kumimoji="1" lang="tr-TR" sz="2600" dirty="0" smtClean="0">
                <a:latin typeface="Trebuchet MS" pitchFamily="34" charset="0"/>
              </a:rPr>
              <a:t> AlB</a:t>
            </a:r>
            <a:r>
              <a:rPr kumimoji="1" lang="tr-TR" sz="2600" baseline="-25000" dirty="0" smtClean="0">
                <a:latin typeface="Trebuchet MS" pitchFamily="34" charset="0"/>
              </a:rPr>
              <a:t>2</a:t>
            </a:r>
            <a:r>
              <a:rPr kumimoji="1" lang="tr-TR" sz="2600" dirty="0" smtClean="0">
                <a:latin typeface="Trebuchet MS" pitchFamily="34" charset="0"/>
              </a:rPr>
              <a:t> taneciklerinin etkin çekirdeklenme yapabilmesi için alaşımın Ti %si kontrol edilmeli: (&lt;80 </a:t>
            </a:r>
            <a:r>
              <a:rPr kumimoji="1" lang="tr-TR" sz="2600" dirty="0" err="1" smtClean="0">
                <a:latin typeface="Trebuchet MS" pitchFamily="34" charset="0"/>
              </a:rPr>
              <a:t>ppm</a:t>
            </a:r>
            <a:r>
              <a:rPr kumimoji="1" lang="tr-TR" sz="2600" dirty="0" smtClean="0">
                <a:latin typeface="Trebuchet MS" pitchFamily="34" charset="0"/>
              </a:rPr>
              <a:t>) yoksa AlB</a:t>
            </a:r>
            <a:r>
              <a:rPr kumimoji="1" lang="tr-TR" sz="2600" baseline="-25000" dirty="0" smtClean="0">
                <a:latin typeface="Trebuchet MS" pitchFamily="34" charset="0"/>
              </a:rPr>
              <a:t>2</a:t>
            </a:r>
            <a:r>
              <a:rPr kumimoji="1" lang="tr-TR" sz="2600" dirty="0" smtClean="0">
                <a:latin typeface="Trebuchet MS" pitchFamily="34" charset="0"/>
              </a:rPr>
              <a:t> </a:t>
            </a:r>
            <a:r>
              <a:rPr kumimoji="1" lang="tr-TR" sz="2600" dirty="0" smtClean="0">
                <a:latin typeface="Trebuchet MS" pitchFamily="34" charset="0"/>
                <a:sym typeface="Symbol"/>
              </a:rPr>
              <a:t> TiB</a:t>
            </a:r>
            <a:r>
              <a:rPr kumimoji="1" lang="tr-TR" sz="2600" baseline="-25000" dirty="0" smtClean="0">
                <a:latin typeface="Trebuchet MS" pitchFamily="34" charset="0"/>
                <a:sym typeface="Symbol"/>
              </a:rPr>
              <a:t>2</a:t>
            </a:r>
            <a:endParaRPr kumimoji="1" lang="tr-TR" sz="2600" baseline="-25000" dirty="0" smtClean="0">
              <a:latin typeface="Trebuchet MS" pitchFamily="34" charset="0"/>
            </a:endParaRPr>
          </a:p>
          <a:p>
            <a:pPr marL="444500" indent="-444500">
              <a:spcBef>
                <a:spcPts val="900"/>
              </a:spcBef>
              <a:buClr>
                <a:schemeClr val="bg2">
                  <a:lumMod val="50000"/>
                </a:schemeClr>
              </a:buClr>
              <a:buFont typeface="Trebuchet MS" pitchFamily="34" charset="0"/>
              <a:buChar char="●"/>
            </a:pPr>
            <a:r>
              <a:rPr kumimoji="1" lang="tr-TR" sz="2600" dirty="0" smtClean="0">
                <a:latin typeface="Trebuchet MS" pitchFamily="34" charset="0"/>
              </a:rPr>
              <a:t>AlB</a:t>
            </a:r>
            <a:r>
              <a:rPr kumimoji="1" lang="tr-TR" sz="2600" baseline="-25000" dirty="0" smtClean="0">
                <a:latin typeface="Trebuchet MS" pitchFamily="34" charset="0"/>
              </a:rPr>
              <a:t>2</a:t>
            </a:r>
            <a:r>
              <a:rPr kumimoji="1" lang="tr-TR" sz="2600" dirty="0" smtClean="0">
                <a:latin typeface="Trebuchet MS" pitchFamily="34" charset="0"/>
              </a:rPr>
              <a:t> tanecikleri alüminyum katılaşmaya başlamadan kısa süre önce oluştukları için Al-B ile tane inceltmede zamana bağlı performans kaybı yok!</a:t>
            </a:r>
          </a:p>
          <a:p>
            <a:pPr marL="444500" indent="-444500">
              <a:spcBef>
                <a:spcPts val="900"/>
              </a:spcBef>
              <a:buClr>
                <a:schemeClr val="bg2">
                  <a:lumMod val="50000"/>
                </a:schemeClr>
              </a:buClr>
              <a:buFont typeface="Trebuchet MS" pitchFamily="34" charset="0"/>
              <a:buChar char="●"/>
            </a:pPr>
            <a:r>
              <a:rPr kumimoji="1" lang="tr-TR" sz="2600" dirty="0" smtClean="0">
                <a:latin typeface="Trebuchet MS" pitchFamily="34" charset="0"/>
              </a:rPr>
              <a:t>tekrar ergitmelerde ayni derecede etkili!</a:t>
            </a:r>
            <a:endParaRPr kumimoji="1" lang="tr-TR" sz="2600" dirty="0">
              <a:latin typeface="Trebuchet MS" pitchFamily="34" charset="0"/>
            </a:endParaRPr>
          </a:p>
        </p:txBody>
      </p:sp>
      <p:sp>
        <p:nvSpPr>
          <p:cNvPr id="4" name="Rectangle 5"/>
          <p:cNvSpPr>
            <a:spLocks noChangeArrowheads="1"/>
          </p:cNvSpPr>
          <p:nvPr/>
        </p:nvSpPr>
        <p:spPr bwMode="auto">
          <a:xfrm>
            <a:off x="538757" y="404664"/>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 – özet</a:t>
            </a:r>
            <a:endParaRPr kumimoji="1"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406949774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51520" y="1517297"/>
            <a:ext cx="8568952" cy="4862870"/>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en-US" sz="2800" dirty="0" smtClean="0">
                <a:latin typeface="Trebuchet MS" pitchFamily="34" charset="0"/>
              </a:rPr>
              <a:t>Al</a:t>
            </a:r>
            <a:r>
              <a:rPr lang="en-US" sz="2800" baseline="-25000" dirty="0" smtClean="0">
                <a:latin typeface="Trebuchet MS" pitchFamily="34" charset="0"/>
              </a:rPr>
              <a:t>2</a:t>
            </a:r>
            <a:r>
              <a:rPr lang="en-US" sz="2800" dirty="0" smtClean="0">
                <a:latin typeface="Trebuchet MS" pitchFamily="34" charset="0"/>
              </a:rPr>
              <a:t>O</a:t>
            </a:r>
            <a:r>
              <a:rPr lang="en-US" sz="2800" baseline="-25000" dirty="0" smtClean="0">
                <a:latin typeface="Trebuchet MS" pitchFamily="34" charset="0"/>
              </a:rPr>
              <a:t>3</a:t>
            </a:r>
            <a:r>
              <a:rPr lang="en-US" sz="2800" dirty="0" smtClean="0">
                <a:latin typeface="Trebuchet MS" pitchFamily="34" charset="0"/>
              </a:rPr>
              <a:t> </a:t>
            </a:r>
            <a:r>
              <a:rPr lang="tr-TR" sz="2800" dirty="0" smtClean="0">
                <a:latin typeface="Trebuchet MS" pitchFamily="34" charset="0"/>
              </a:rPr>
              <a:t> (özellikle hurda şarjı fazla olduğunda)</a:t>
            </a:r>
          </a:p>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itchFamily="34" charset="0"/>
              </a:rPr>
              <a:t>Spineller</a:t>
            </a:r>
            <a:r>
              <a:rPr lang="tr-TR" sz="2800" dirty="0" smtClean="0">
                <a:latin typeface="Trebuchet MS" pitchFamily="34" charset="0"/>
              </a:rPr>
              <a:t> (</a:t>
            </a:r>
            <a:r>
              <a:rPr lang="en-US" sz="2800" dirty="0" smtClean="0">
                <a:latin typeface="Trebuchet MS" pitchFamily="34" charset="0"/>
              </a:rPr>
              <a:t>MgAl</a:t>
            </a:r>
            <a:r>
              <a:rPr lang="en-US" sz="2800" baseline="-25000" dirty="0" smtClean="0">
                <a:latin typeface="Trebuchet MS" pitchFamily="34" charset="0"/>
              </a:rPr>
              <a:t>2</a:t>
            </a:r>
            <a:r>
              <a:rPr lang="en-US" sz="2800" dirty="0" smtClean="0">
                <a:latin typeface="Trebuchet MS" pitchFamily="34" charset="0"/>
              </a:rPr>
              <a:t>O</a:t>
            </a:r>
            <a:r>
              <a:rPr lang="en-US" sz="2800" baseline="-25000" dirty="0" smtClean="0">
                <a:latin typeface="Trebuchet MS" pitchFamily="34" charset="0"/>
              </a:rPr>
              <a:t>4</a:t>
            </a:r>
            <a:r>
              <a:rPr lang="en-US" sz="2800" dirty="0" smtClean="0">
                <a:latin typeface="Trebuchet MS" pitchFamily="34" charset="0"/>
              </a:rPr>
              <a:t> and MnAl</a:t>
            </a:r>
            <a:r>
              <a:rPr lang="en-US" sz="2800" baseline="-25000" dirty="0" smtClean="0">
                <a:latin typeface="Trebuchet MS" pitchFamily="34" charset="0"/>
              </a:rPr>
              <a:t>2</a:t>
            </a:r>
            <a:r>
              <a:rPr lang="en-US" sz="2800" dirty="0" smtClean="0">
                <a:latin typeface="Trebuchet MS" pitchFamily="34" charset="0"/>
              </a:rPr>
              <a:t>O</a:t>
            </a:r>
            <a:r>
              <a:rPr lang="en-US" sz="2800" baseline="-25000" dirty="0" smtClean="0">
                <a:latin typeface="Trebuchet MS" pitchFamily="34" charset="0"/>
              </a:rPr>
              <a:t>4</a:t>
            </a:r>
            <a:r>
              <a:rPr lang="tr-TR" sz="2800" dirty="0" smtClean="0">
                <a:latin typeface="Trebuchet MS" pitchFamily="34" charset="0"/>
              </a:rPr>
              <a:t>)</a:t>
            </a:r>
            <a:r>
              <a:rPr lang="en-US" sz="2800" dirty="0" smtClean="0">
                <a:latin typeface="Trebuchet MS" pitchFamily="34" charset="0"/>
              </a:rPr>
              <a:t> </a:t>
            </a:r>
            <a:endParaRPr lang="tr-TR" sz="2800" dirty="0" smtClean="0">
              <a:latin typeface="Trebuchet MS" pitchFamily="34" charset="0"/>
            </a:endParaRP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Al</a:t>
            </a:r>
            <a:r>
              <a:rPr lang="tr-TR" sz="2800" baseline="-25000" dirty="0" smtClean="0">
                <a:latin typeface="Trebuchet MS" pitchFamily="34" charset="0"/>
              </a:rPr>
              <a:t>4</a:t>
            </a:r>
            <a:r>
              <a:rPr lang="tr-TR" sz="2800" dirty="0" smtClean="0">
                <a:latin typeface="Trebuchet MS" pitchFamily="34" charset="0"/>
              </a:rPr>
              <a:t>C</a:t>
            </a:r>
            <a:r>
              <a:rPr lang="tr-TR" sz="2800" baseline="-25000" dirty="0" smtClean="0">
                <a:latin typeface="Trebuchet MS" pitchFamily="34" charset="0"/>
              </a:rPr>
              <a:t>3</a:t>
            </a:r>
            <a:r>
              <a:rPr lang="tr-TR" sz="2800" dirty="0" smtClean="0">
                <a:latin typeface="Trebuchet MS" pitchFamily="34" charset="0"/>
              </a:rPr>
              <a:t> (</a:t>
            </a:r>
            <a:r>
              <a:rPr lang="tr-TR" sz="2800" dirty="0" err="1" smtClean="0">
                <a:latin typeface="Trebuchet MS" pitchFamily="34" charset="0"/>
              </a:rPr>
              <a:t>primer</a:t>
            </a:r>
            <a:r>
              <a:rPr lang="tr-TR" sz="2800" dirty="0" smtClean="0">
                <a:latin typeface="Trebuchet MS" pitchFamily="34" charset="0"/>
              </a:rPr>
              <a:t> üretimden gelir; temizlenmemiş-yağlı-boyalı- hurda şarjı)</a:t>
            </a:r>
          </a:p>
          <a:p>
            <a:pPr marL="457200" indent="-457200">
              <a:spcAft>
                <a:spcPts val="600"/>
              </a:spcAft>
              <a:buClr>
                <a:schemeClr val="bg2">
                  <a:lumMod val="50000"/>
                </a:schemeClr>
              </a:buClr>
              <a:buFont typeface="Trebuchet MS" panose="020B0603020202020204" pitchFamily="34" charset="0"/>
              <a:buChar char="●"/>
            </a:pPr>
            <a:r>
              <a:rPr lang="en-US" sz="2800" dirty="0" err="1" smtClean="0">
                <a:latin typeface="Trebuchet MS" pitchFamily="34" charset="0"/>
              </a:rPr>
              <a:t>Nitr</a:t>
            </a:r>
            <a:r>
              <a:rPr lang="tr-TR" sz="2800" dirty="0" err="1" smtClean="0">
                <a:latin typeface="Trebuchet MS" pitchFamily="34" charset="0"/>
              </a:rPr>
              <a:t>ürler</a:t>
            </a:r>
            <a:endParaRPr lang="tr-TR" sz="2800" dirty="0" smtClean="0">
              <a:latin typeface="Trebuchet MS" pitchFamily="34" charset="0"/>
            </a:endParaRP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Aşınma ve erozyon sonucunda </a:t>
            </a:r>
            <a:r>
              <a:rPr lang="tr-TR" sz="2800" dirty="0" err="1" smtClean="0">
                <a:latin typeface="Trebuchet MS" pitchFamily="34" charset="0"/>
              </a:rPr>
              <a:t>refrakter</a:t>
            </a:r>
            <a:r>
              <a:rPr lang="tr-TR" sz="2800" dirty="0" smtClean="0">
                <a:latin typeface="Trebuchet MS" pitchFamily="34" charset="0"/>
              </a:rPr>
              <a:t> parçaları</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Fe-Mn-Cr </a:t>
            </a:r>
            <a:r>
              <a:rPr lang="tr-TR" sz="2800" dirty="0" err="1" smtClean="0">
                <a:latin typeface="Trebuchet MS" pitchFamily="34" charset="0"/>
              </a:rPr>
              <a:t>metallerarası</a:t>
            </a:r>
            <a:r>
              <a:rPr lang="tr-TR" sz="2800" dirty="0" smtClean="0">
                <a:latin typeface="Trebuchet MS" pitchFamily="34" charset="0"/>
              </a:rPr>
              <a:t> </a:t>
            </a:r>
            <a:r>
              <a:rPr lang="tr-TR" sz="2800" dirty="0" smtClean="0">
                <a:latin typeface="Trebuchet MS" pitchFamily="34" charset="0"/>
              </a:rPr>
              <a:t>bileşikleri: </a:t>
            </a:r>
            <a:r>
              <a:rPr lang="tr-TR" sz="2800" dirty="0" smtClean="0">
                <a:latin typeface="Trebuchet MS" pitchFamily="34" charset="0"/>
              </a:rPr>
              <a:t>basınçlı dökümde </a:t>
            </a:r>
            <a:r>
              <a:rPr lang="tr-TR" sz="2800" dirty="0" smtClean="0">
                <a:latin typeface="Trebuchet MS" pitchFamily="34" charset="0"/>
              </a:rPr>
              <a:t>(toleranslar yüksek; sorun daha belirgin!)</a:t>
            </a:r>
            <a:endParaRPr lang="tr-TR" sz="2800" dirty="0" smtClean="0">
              <a:latin typeface="Trebuchet MS" pitchFamily="34" charset="0"/>
            </a:endParaRPr>
          </a:p>
          <a:p>
            <a:pPr marL="457200" indent="-457200">
              <a:spcAft>
                <a:spcPts val="600"/>
              </a:spcAft>
              <a:buClr>
                <a:schemeClr val="bg2">
                  <a:lumMod val="50000"/>
                </a:schemeClr>
              </a:buClr>
              <a:buFont typeface="Trebuchet MS" panose="020B0603020202020204" pitchFamily="34" charset="0"/>
              <a:buChar char="●"/>
            </a:pPr>
            <a:endParaRPr lang="tr-TR" sz="2800" dirty="0" smtClean="0">
              <a:latin typeface="Trebuchet MS" pitchFamily="34" charset="0"/>
            </a:endParaRPr>
          </a:p>
        </p:txBody>
      </p:sp>
      <p:sp>
        <p:nvSpPr>
          <p:cNvPr id="3" name="Başlık 3"/>
          <p:cNvSpPr>
            <a:spLocks noGrp="1"/>
          </p:cNvSpPr>
          <p:nvPr>
            <p:ph type="title"/>
          </p:nvPr>
        </p:nvSpPr>
        <p:spPr>
          <a:xfrm>
            <a:off x="323528" y="746448"/>
            <a:ext cx="8229600" cy="594320"/>
          </a:xfrm>
        </p:spPr>
        <p:txBody>
          <a:bodyPr>
            <a:normAutofit fontScale="90000"/>
          </a:bodyPr>
          <a:lstStyle/>
          <a:p>
            <a:r>
              <a:rPr lang="tr-TR" dirty="0" err="1" smtClean="0">
                <a:solidFill>
                  <a:schemeClr val="accent2">
                    <a:lumMod val="50000"/>
                  </a:schemeClr>
                </a:solidFill>
                <a:latin typeface="Trebuchet MS" pitchFamily="34" charset="0"/>
              </a:rPr>
              <a:t>Filtrasyona</a:t>
            </a:r>
            <a:r>
              <a:rPr lang="tr-TR" dirty="0" smtClean="0">
                <a:solidFill>
                  <a:schemeClr val="accent2">
                    <a:lumMod val="50000"/>
                  </a:schemeClr>
                </a:solidFill>
                <a:latin typeface="Trebuchet MS" pitchFamily="34" charset="0"/>
              </a:rPr>
              <a:t> tabi kalıntılar</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4616434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5" name="Picture 3"/>
          <p:cNvPicPr>
            <a:picLocks noChangeAspect="1" noChangeArrowheads="1"/>
          </p:cNvPicPr>
          <p:nvPr/>
        </p:nvPicPr>
        <p:blipFill>
          <a:blip r:embed="rId2" cstate="print">
            <a:lum bright="-18000" contrast="29000"/>
          </a:blip>
          <a:srcRect/>
          <a:stretch>
            <a:fillRect/>
          </a:stretch>
        </p:blipFill>
        <p:spPr bwMode="auto">
          <a:xfrm>
            <a:off x="323528" y="2060848"/>
            <a:ext cx="8505643" cy="3600400"/>
          </a:xfrm>
          <a:prstGeom prst="rect">
            <a:avLst/>
          </a:prstGeom>
          <a:noFill/>
          <a:ln w="9525">
            <a:noFill/>
            <a:miter lim="800000"/>
            <a:headEnd/>
            <a:tailEnd/>
          </a:ln>
        </p:spPr>
      </p:pic>
      <p:sp>
        <p:nvSpPr>
          <p:cNvPr id="6" name="5 Dikdörtgen"/>
          <p:cNvSpPr/>
          <p:nvPr/>
        </p:nvSpPr>
        <p:spPr>
          <a:xfrm>
            <a:off x="251520" y="669118"/>
            <a:ext cx="8496944" cy="1175706"/>
          </a:xfrm>
          <a:prstGeom prst="rect">
            <a:avLst/>
          </a:prstGeom>
        </p:spPr>
        <p:txBody>
          <a:bodyPr wrap="square">
            <a:spAutoFit/>
          </a:bodyPr>
          <a:lstStyle/>
          <a:p>
            <a:pPr>
              <a:lnSpc>
                <a:spcPct val="80000"/>
              </a:lnSpc>
            </a:pPr>
            <a:r>
              <a:rPr lang="tr-TR" sz="4400" dirty="0" smtClean="0">
                <a:solidFill>
                  <a:schemeClr val="accent1">
                    <a:lumMod val="50000"/>
                  </a:schemeClr>
                </a:solidFill>
                <a:latin typeface="Trebuchet MS" pitchFamily="34" charset="0"/>
              </a:rPr>
              <a:t>Yıllara ve ürünlere göre alüminyum üretimimiz (Ton)</a:t>
            </a:r>
            <a:endParaRPr lang="tr-TR" sz="4400" dirty="0">
              <a:solidFill>
                <a:schemeClr val="accent1">
                  <a:lumMod val="50000"/>
                </a:schemeClr>
              </a:solidFill>
              <a:latin typeface="Trebuchet MS" pitchFamily="34" charset="0"/>
            </a:endParaRPr>
          </a:p>
        </p:txBody>
      </p:sp>
    </p:spTree>
    <p:extLst>
      <p:ext uri="{BB962C8B-B14F-4D97-AF65-F5344CB8AC3E}">
        <p14:creationId xmlns:p14="http://schemas.microsoft.com/office/powerpoint/2010/main" val="91648310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51520" y="1196752"/>
            <a:ext cx="8496944" cy="5262979"/>
          </a:xfrm>
          <a:prstGeom prst="rect">
            <a:avLst/>
          </a:prstGeom>
        </p:spPr>
        <p:txBody>
          <a:bodyPr wrap="square">
            <a:spAutoFit/>
          </a:bodyPr>
          <a:lstStyle/>
          <a:p>
            <a:r>
              <a:rPr lang="tr-TR" sz="2800" dirty="0" smtClean="0">
                <a:latin typeface="Trebuchet MS" pitchFamily="34" charset="0"/>
              </a:rPr>
              <a:t>Sıvı metal temizliği</a:t>
            </a:r>
          </a:p>
          <a:p>
            <a:r>
              <a:rPr lang="tr-TR" sz="2800" dirty="0" smtClean="0">
                <a:latin typeface="Trebuchet MS" pitchFamily="34" charset="0"/>
              </a:rPr>
              <a:t>Akışkanlık yüksek, besleme iyi ve döküm yapısı kaliteli</a:t>
            </a:r>
          </a:p>
          <a:p>
            <a:r>
              <a:rPr lang="tr-TR" sz="2800" dirty="0" smtClean="0">
                <a:latin typeface="Trebuchet MS" pitchFamily="34" charset="0"/>
              </a:rPr>
              <a:t>Döküm yapısı temizliği</a:t>
            </a:r>
          </a:p>
          <a:p>
            <a:r>
              <a:rPr lang="tr-TR" sz="2800" dirty="0" smtClean="0">
                <a:latin typeface="Trebuchet MS" pitchFamily="34" charset="0"/>
              </a:rPr>
              <a:t>Mekanik özellikler  (çekme, akma, yorulma sürünme dayanımı yüksek)</a:t>
            </a:r>
          </a:p>
          <a:p>
            <a:r>
              <a:rPr lang="tr-TR" sz="2800" dirty="0" smtClean="0">
                <a:latin typeface="Trebuchet MS" pitchFamily="34" charset="0"/>
              </a:rPr>
              <a:t>Uzama ve </a:t>
            </a:r>
            <a:r>
              <a:rPr lang="tr-TR" sz="2800" dirty="0" err="1" smtClean="0">
                <a:latin typeface="Trebuchet MS" pitchFamily="34" charset="0"/>
              </a:rPr>
              <a:t>süneklik</a:t>
            </a:r>
            <a:r>
              <a:rPr lang="tr-TR" sz="2800" dirty="0" smtClean="0">
                <a:latin typeface="Trebuchet MS" pitchFamily="34" charset="0"/>
              </a:rPr>
              <a:t> değerleri özellikle yüksek; çoğu kez en az 2 kat!</a:t>
            </a:r>
          </a:p>
          <a:p>
            <a:r>
              <a:rPr lang="tr-TR" sz="2800" dirty="0" smtClean="0">
                <a:latin typeface="Trebuchet MS" pitchFamily="34" charset="0"/>
              </a:rPr>
              <a:t>Yüzey kalitesi yüksek-parlak yüzey</a:t>
            </a:r>
          </a:p>
          <a:p>
            <a:r>
              <a:rPr lang="tr-TR" sz="2800" dirty="0" err="1" smtClean="0">
                <a:latin typeface="Trebuchet MS" pitchFamily="34" charset="0"/>
              </a:rPr>
              <a:t>Anodizasyon</a:t>
            </a:r>
            <a:r>
              <a:rPr lang="tr-TR" sz="2800" dirty="0" smtClean="0">
                <a:latin typeface="Trebuchet MS" pitchFamily="34" charset="0"/>
              </a:rPr>
              <a:t> kalitesi yüksek</a:t>
            </a:r>
          </a:p>
          <a:p>
            <a:r>
              <a:rPr lang="tr-TR" sz="2800" dirty="0" smtClean="0">
                <a:latin typeface="Trebuchet MS" pitchFamily="34" charset="0"/>
              </a:rPr>
              <a:t>Folyoda delik sayısı az; folyo üretiminde yırtılma az</a:t>
            </a:r>
          </a:p>
          <a:p>
            <a:r>
              <a:rPr lang="tr-TR" sz="2800" dirty="0" smtClean="0">
                <a:latin typeface="Trebuchet MS" pitchFamily="34" charset="0"/>
              </a:rPr>
              <a:t>Üretim firesi az</a:t>
            </a:r>
          </a:p>
        </p:txBody>
      </p:sp>
      <p:sp>
        <p:nvSpPr>
          <p:cNvPr id="4" name="Başlık 3"/>
          <p:cNvSpPr>
            <a:spLocks noGrp="1"/>
          </p:cNvSpPr>
          <p:nvPr>
            <p:ph type="title"/>
          </p:nvPr>
        </p:nvSpPr>
        <p:spPr>
          <a:xfrm>
            <a:off x="323528" y="603469"/>
            <a:ext cx="8229600" cy="594320"/>
          </a:xfrm>
        </p:spPr>
        <p:txBody>
          <a:bodyPr>
            <a:normAutofit fontScale="90000"/>
          </a:bodyPr>
          <a:lstStyle/>
          <a:p>
            <a:r>
              <a:rPr lang="tr-TR" dirty="0" err="1" smtClean="0">
                <a:solidFill>
                  <a:schemeClr val="accent2">
                    <a:lumMod val="50000"/>
                  </a:schemeClr>
                </a:solidFill>
                <a:latin typeface="Trebuchet MS" pitchFamily="34" charset="0"/>
              </a:rPr>
              <a:t>Filtrasyonun</a:t>
            </a:r>
            <a:r>
              <a:rPr lang="tr-TR" dirty="0" smtClean="0">
                <a:solidFill>
                  <a:schemeClr val="accent2">
                    <a:lumMod val="50000"/>
                  </a:schemeClr>
                </a:solidFill>
                <a:latin typeface="Trebuchet MS" pitchFamily="34" charset="0"/>
              </a:rPr>
              <a:t> faydaları</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46164340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3469"/>
            <a:ext cx="8229600" cy="594320"/>
          </a:xfrm>
        </p:spPr>
        <p:txBody>
          <a:bodyPr>
            <a:normAutofit fontScale="90000"/>
          </a:bodyPr>
          <a:lstStyle/>
          <a:p>
            <a:r>
              <a:rPr lang="tr-TR" dirty="0" err="1" smtClean="0">
                <a:solidFill>
                  <a:schemeClr val="accent2">
                    <a:lumMod val="50000"/>
                  </a:schemeClr>
                </a:solidFill>
                <a:latin typeface="Trebuchet MS" pitchFamily="34" charset="0"/>
              </a:rPr>
              <a:t>filtrasyon</a:t>
            </a:r>
            <a:endParaRPr lang="tr-TR" dirty="0">
              <a:solidFill>
                <a:schemeClr val="accent2">
                  <a:lumMod val="50000"/>
                </a:schemeClr>
              </a:solidFill>
              <a:latin typeface="Trebuchet MS" pitchFamily="34" charset="0"/>
            </a:endParaRPr>
          </a:p>
        </p:txBody>
      </p:sp>
      <p:sp>
        <p:nvSpPr>
          <p:cNvPr id="3" name="2 Metin kutusu"/>
          <p:cNvSpPr txBox="1"/>
          <p:nvPr/>
        </p:nvSpPr>
        <p:spPr>
          <a:xfrm>
            <a:off x="251520" y="1268760"/>
            <a:ext cx="7848872" cy="5262979"/>
          </a:xfrm>
          <a:prstGeom prst="rect">
            <a:avLst/>
          </a:prstGeom>
          <a:noFill/>
        </p:spPr>
        <p:txBody>
          <a:bodyPr wrap="square" rtlCol="0">
            <a:spAutoFit/>
          </a:bodyPr>
          <a:lstStyle/>
          <a:p>
            <a:r>
              <a:rPr lang="tr-TR" sz="2800" dirty="0" err="1" smtClean="0">
                <a:latin typeface="Trebuchet MS" pitchFamily="34" charset="0"/>
              </a:rPr>
              <a:t>Filtrasyon</a:t>
            </a:r>
            <a:r>
              <a:rPr lang="tr-TR" sz="2800" dirty="0" smtClean="0">
                <a:latin typeface="Trebuchet MS" pitchFamily="34" charset="0"/>
              </a:rPr>
              <a:t> işlemi = temizlik gereksinimi</a:t>
            </a:r>
          </a:p>
          <a:p>
            <a:endParaRPr lang="tr-TR" sz="2800" dirty="0" smtClean="0">
              <a:latin typeface="Trebuchet MS" pitchFamily="34" charset="0"/>
            </a:endParaRPr>
          </a:p>
          <a:p>
            <a:r>
              <a:rPr lang="tr-TR" sz="2800" dirty="0" smtClean="0">
                <a:latin typeface="Trebuchet MS" pitchFamily="34" charset="0"/>
              </a:rPr>
              <a:t>Filtre türüne göre</a:t>
            </a:r>
            <a:endParaRPr lang="tr-TR" sz="2800" dirty="0">
              <a:latin typeface="Trebuchet MS" pitchFamily="34" charset="0"/>
            </a:endParaRPr>
          </a:p>
          <a:p>
            <a:r>
              <a:rPr lang="tr-TR" sz="2800" dirty="0" smtClean="0">
                <a:latin typeface="Trebuchet MS" pitchFamily="34" charset="0"/>
              </a:rPr>
              <a:t>	Fiberglas tekstil fitreler</a:t>
            </a:r>
          </a:p>
          <a:p>
            <a:r>
              <a:rPr lang="tr-TR" sz="2800" dirty="0" smtClean="0">
                <a:latin typeface="Trebuchet MS" pitchFamily="34" charset="0"/>
              </a:rPr>
              <a:t>	alümina </a:t>
            </a:r>
            <a:r>
              <a:rPr lang="tr-TR" sz="2800" dirty="0" err="1" smtClean="0">
                <a:latin typeface="Trebuchet MS" pitchFamily="34" charset="0"/>
              </a:rPr>
              <a:t>bilyalı</a:t>
            </a:r>
            <a:r>
              <a:rPr lang="tr-TR" sz="2800" dirty="0" smtClean="0">
                <a:latin typeface="Trebuchet MS" pitchFamily="34" charset="0"/>
              </a:rPr>
              <a:t> filtreler</a:t>
            </a:r>
          </a:p>
          <a:p>
            <a:r>
              <a:rPr lang="tr-TR" sz="2800" dirty="0" smtClean="0">
                <a:latin typeface="Trebuchet MS" pitchFamily="34" charset="0"/>
              </a:rPr>
              <a:t>	Seramik köpük filtreler</a:t>
            </a:r>
          </a:p>
          <a:p>
            <a:r>
              <a:rPr lang="tr-TR" sz="2800" dirty="0" smtClean="0">
                <a:latin typeface="Trebuchet MS" pitchFamily="34" charset="0"/>
              </a:rPr>
              <a:t>	bağlı partikül filtreler</a:t>
            </a:r>
          </a:p>
          <a:p>
            <a:r>
              <a:rPr lang="tr-TR" sz="2800" dirty="0" smtClean="0">
                <a:latin typeface="Trebuchet MS" pitchFamily="34" charset="0"/>
              </a:rPr>
              <a:t>	</a:t>
            </a:r>
            <a:r>
              <a:rPr lang="tr-TR" sz="2800" dirty="0" err="1" smtClean="0">
                <a:latin typeface="Trebuchet MS" pitchFamily="34" charset="0"/>
              </a:rPr>
              <a:t>Kartujlu</a:t>
            </a:r>
            <a:r>
              <a:rPr lang="tr-TR" sz="2800" dirty="0" smtClean="0">
                <a:latin typeface="Trebuchet MS" pitchFamily="34" charset="0"/>
              </a:rPr>
              <a:t> </a:t>
            </a:r>
            <a:r>
              <a:rPr lang="tr-TR" sz="2800" dirty="0" err="1" smtClean="0">
                <a:latin typeface="Trebuchet MS" pitchFamily="34" charset="0"/>
              </a:rPr>
              <a:t>rijid</a:t>
            </a:r>
            <a:r>
              <a:rPr lang="tr-TR" sz="2800" dirty="0" smtClean="0">
                <a:latin typeface="Trebuchet MS" pitchFamily="34" charset="0"/>
              </a:rPr>
              <a:t> filtreler</a:t>
            </a:r>
          </a:p>
          <a:p>
            <a:endParaRPr lang="tr-TR" sz="2800" dirty="0">
              <a:latin typeface="Trebuchet MS" pitchFamily="34" charset="0"/>
            </a:endParaRPr>
          </a:p>
          <a:p>
            <a:r>
              <a:rPr lang="tr-TR" sz="2800" dirty="0" smtClean="0">
                <a:latin typeface="Trebuchet MS" pitchFamily="34" charset="0"/>
              </a:rPr>
              <a:t>Filtreleme mekanizmasına göre</a:t>
            </a:r>
          </a:p>
          <a:p>
            <a:r>
              <a:rPr lang="tr-TR" sz="2800" dirty="0" smtClean="0">
                <a:latin typeface="Trebuchet MS" pitchFamily="34" charset="0"/>
              </a:rPr>
              <a:t>	Kek filtrelemesi : köpük filtreler</a:t>
            </a:r>
          </a:p>
          <a:p>
            <a:r>
              <a:rPr lang="tr-TR" sz="2800" dirty="0" smtClean="0">
                <a:latin typeface="Trebuchet MS" pitchFamily="34" charset="0"/>
              </a:rPr>
              <a:t>	Derin yatak filtrelemesi : kartuş filtreler</a:t>
            </a:r>
          </a:p>
        </p:txBody>
      </p:sp>
    </p:spTree>
    <p:extLst>
      <p:ext uri="{BB962C8B-B14F-4D97-AF65-F5344CB8AC3E}">
        <p14:creationId xmlns:p14="http://schemas.microsoft.com/office/powerpoint/2010/main" val="132312842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3469"/>
            <a:ext cx="8229600" cy="594320"/>
          </a:xfrm>
        </p:spPr>
        <p:txBody>
          <a:bodyPr>
            <a:normAutofit fontScale="90000"/>
          </a:bodyPr>
          <a:lstStyle/>
          <a:p>
            <a:r>
              <a:rPr lang="tr-TR" dirty="0" smtClean="0">
                <a:solidFill>
                  <a:schemeClr val="accent2">
                    <a:lumMod val="50000"/>
                  </a:schemeClr>
                </a:solidFill>
                <a:latin typeface="Trebuchet MS" pitchFamily="34" charset="0"/>
              </a:rPr>
              <a:t>Tekstil filtreler</a:t>
            </a:r>
            <a:endParaRPr lang="tr-TR" dirty="0">
              <a:solidFill>
                <a:schemeClr val="accent2">
                  <a:lumMod val="50000"/>
                </a:schemeClr>
              </a:solidFill>
              <a:latin typeface="Trebuchet MS" pitchFamily="34" charset="0"/>
            </a:endParaRPr>
          </a:p>
        </p:txBody>
      </p:sp>
      <p:sp>
        <p:nvSpPr>
          <p:cNvPr id="3" name="2 Metin kutusu"/>
          <p:cNvSpPr txBox="1"/>
          <p:nvPr/>
        </p:nvSpPr>
        <p:spPr>
          <a:xfrm>
            <a:off x="251520" y="1268760"/>
            <a:ext cx="7848872" cy="1384995"/>
          </a:xfrm>
          <a:prstGeom prst="rect">
            <a:avLst/>
          </a:prstGeom>
          <a:noFill/>
        </p:spPr>
        <p:txBody>
          <a:bodyPr wrap="square" rtlCol="0">
            <a:spAutoFit/>
          </a:bodyPr>
          <a:lstStyle/>
          <a:p>
            <a:r>
              <a:rPr lang="tr-TR" sz="2800" dirty="0" smtClean="0">
                <a:latin typeface="Trebuchet MS" pitchFamily="34" charset="0"/>
              </a:rPr>
              <a:t>Kritik olmayan ürünlerde fiberglas tekstil ürünlerden imal edilmiş filtreler kullanılır.</a:t>
            </a:r>
          </a:p>
          <a:p>
            <a:endParaRPr lang="tr-TR" sz="2800" dirty="0">
              <a:latin typeface="Trebuchet MS" pitchFamily="34" charset="0"/>
            </a:endParaRPr>
          </a:p>
        </p:txBody>
      </p:sp>
      <p:pic>
        <p:nvPicPr>
          <p:cNvPr id="259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0000"/>
          <a:stretch/>
        </p:blipFill>
        <p:spPr bwMode="auto">
          <a:xfrm>
            <a:off x="3861413" y="2283662"/>
            <a:ext cx="4778975"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9076" name="Picture 4" descr="http://www.urjafabrics.com/images/alluminium_fi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283662"/>
            <a:ext cx="3333750" cy="2476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o 1"/>
          <p:cNvGraphicFramePr>
            <a:graphicFrameLocks noGrp="1"/>
          </p:cNvGraphicFramePr>
          <p:nvPr>
            <p:extLst>
              <p:ext uri="{D42A27DB-BD31-4B8C-83A1-F6EECF244321}">
                <p14:modId xmlns:p14="http://schemas.microsoft.com/office/powerpoint/2010/main" val="2519574053"/>
              </p:ext>
            </p:extLst>
          </p:nvPr>
        </p:nvGraphicFramePr>
        <p:xfrm>
          <a:off x="4766415" y="4869160"/>
          <a:ext cx="3867677" cy="1813560"/>
        </p:xfrm>
        <a:graphic>
          <a:graphicData uri="http://schemas.openxmlformats.org/drawingml/2006/table">
            <a:tbl>
              <a:tblPr firstRow="1" bandRow="1">
                <a:tableStyleId>{5C22544A-7EE6-4342-B048-85BDC9FD1C3A}</a:tableStyleId>
              </a:tblPr>
              <a:tblGrid>
                <a:gridCol w="627317"/>
                <a:gridCol w="1944216"/>
                <a:gridCol w="1296144"/>
              </a:tblGrid>
              <a:tr h="223324">
                <a:tc>
                  <a:txBody>
                    <a:bodyPr/>
                    <a:lstStyle/>
                    <a:p>
                      <a:pPr algn="ctr"/>
                      <a:r>
                        <a:rPr lang="tr-TR" sz="1100" b="1" dirty="0" err="1" smtClean="0">
                          <a:latin typeface="Trebuchet MS" panose="020B0603020202020204" pitchFamily="34" charset="0"/>
                        </a:rPr>
                        <a:t>meş</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Delik boyutu (mm</a:t>
                      </a:r>
                      <a:r>
                        <a:rPr lang="tr-TR" sz="1100" b="1" baseline="30000" dirty="0" smtClean="0">
                          <a:latin typeface="Trebuchet MS" panose="020B0603020202020204" pitchFamily="34" charset="0"/>
                        </a:rPr>
                        <a:t>2</a:t>
                      </a:r>
                      <a:r>
                        <a:rPr lang="tr-TR" sz="1100" b="1" dirty="0" smtClean="0">
                          <a:latin typeface="Trebuchet MS" panose="020B0603020202020204" pitchFamily="34" charset="0"/>
                        </a:rPr>
                        <a:t>)</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Açık alan (%)</a:t>
                      </a:r>
                      <a:endParaRPr lang="tr-TR" sz="1100" b="1" dirty="0">
                        <a:latin typeface="Trebuchet MS" panose="020B0603020202020204" pitchFamily="34" charset="0"/>
                      </a:endParaRPr>
                    </a:p>
                  </a:txBody>
                  <a:tcPr/>
                </a:tc>
              </a:tr>
              <a:tr h="223324">
                <a:tc>
                  <a:txBody>
                    <a:bodyPr/>
                    <a:lstStyle/>
                    <a:p>
                      <a:pPr algn="ctr"/>
                      <a:r>
                        <a:rPr lang="tr-TR" sz="1100" b="1" dirty="0" smtClean="0">
                          <a:latin typeface="Trebuchet MS" panose="020B0603020202020204" pitchFamily="34" charset="0"/>
                        </a:rPr>
                        <a:t>25</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17.16</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65</a:t>
                      </a:r>
                      <a:endParaRPr lang="tr-TR" sz="1100" b="1" dirty="0">
                        <a:latin typeface="Trebuchet MS" panose="020B0603020202020204" pitchFamily="34" charset="0"/>
                      </a:endParaRPr>
                    </a:p>
                  </a:txBody>
                  <a:tcPr/>
                </a:tc>
              </a:tr>
              <a:tr h="223324">
                <a:tc>
                  <a:txBody>
                    <a:bodyPr/>
                    <a:lstStyle/>
                    <a:p>
                      <a:pPr algn="ctr"/>
                      <a:r>
                        <a:rPr lang="tr-TR" sz="1100" b="1" dirty="0" smtClean="0">
                          <a:latin typeface="Trebuchet MS" panose="020B0603020202020204" pitchFamily="34" charset="0"/>
                        </a:rPr>
                        <a:t>36</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11.56</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63</a:t>
                      </a:r>
                      <a:endParaRPr lang="tr-TR" sz="1100" b="1" dirty="0">
                        <a:latin typeface="Trebuchet MS" panose="020B0603020202020204" pitchFamily="34" charset="0"/>
                      </a:endParaRPr>
                    </a:p>
                  </a:txBody>
                  <a:tcPr/>
                </a:tc>
              </a:tr>
              <a:tr h="223324">
                <a:tc>
                  <a:txBody>
                    <a:bodyPr/>
                    <a:lstStyle/>
                    <a:p>
                      <a:pPr algn="ctr"/>
                      <a:r>
                        <a:rPr lang="tr-TR" sz="1100" b="1" dirty="0" smtClean="0">
                          <a:latin typeface="Trebuchet MS" panose="020B0603020202020204" pitchFamily="34" charset="0"/>
                        </a:rPr>
                        <a:t>50</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7.49</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55</a:t>
                      </a:r>
                      <a:endParaRPr lang="tr-TR" sz="1100" b="1" dirty="0">
                        <a:latin typeface="Trebuchet MS" panose="020B0603020202020204" pitchFamily="34" charset="0"/>
                      </a:endParaRPr>
                    </a:p>
                  </a:txBody>
                  <a:tcPr/>
                </a:tc>
              </a:tr>
              <a:tr h="223324">
                <a:tc>
                  <a:txBody>
                    <a:bodyPr/>
                    <a:lstStyle/>
                    <a:p>
                      <a:pPr algn="ctr"/>
                      <a:r>
                        <a:rPr lang="tr-TR" sz="1100" b="1" dirty="0" smtClean="0">
                          <a:latin typeface="Trebuchet MS" panose="020B0603020202020204" pitchFamily="34" charset="0"/>
                        </a:rPr>
                        <a:t>100</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2.72</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47</a:t>
                      </a:r>
                      <a:endParaRPr lang="tr-TR" sz="1100" b="1" dirty="0">
                        <a:latin typeface="Trebuchet MS" panose="020B0603020202020204" pitchFamily="34" charset="0"/>
                      </a:endParaRPr>
                    </a:p>
                  </a:txBody>
                  <a:tcPr/>
                </a:tc>
              </a:tr>
              <a:tr h="223324">
                <a:tc>
                  <a:txBody>
                    <a:bodyPr/>
                    <a:lstStyle/>
                    <a:p>
                      <a:pPr algn="ctr"/>
                      <a:r>
                        <a:rPr lang="tr-TR" sz="1100" b="1" dirty="0" smtClean="0">
                          <a:latin typeface="Trebuchet MS" panose="020B0603020202020204" pitchFamily="34" charset="0"/>
                        </a:rPr>
                        <a:t>200</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1.71</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43</a:t>
                      </a:r>
                      <a:endParaRPr lang="tr-TR" sz="1100" b="1" dirty="0">
                        <a:latin typeface="Trebuchet MS" panose="020B0603020202020204" pitchFamily="34" charset="0"/>
                      </a:endParaRPr>
                    </a:p>
                  </a:txBody>
                  <a:tcPr/>
                </a:tc>
              </a:tr>
              <a:tr h="223324">
                <a:tc>
                  <a:txBody>
                    <a:bodyPr/>
                    <a:lstStyle/>
                    <a:p>
                      <a:pPr algn="ctr"/>
                      <a:r>
                        <a:rPr lang="tr-TR" sz="1100" b="1" dirty="0" smtClean="0">
                          <a:latin typeface="Trebuchet MS" panose="020B0603020202020204" pitchFamily="34" charset="0"/>
                        </a:rPr>
                        <a:t>400</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0.45</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27</a:t>
                      </a:r>
                      <a:endParaRPr lang="tr-TR" sz="1100" b="1" dirty="0">
                        <a:latin typeface="Trebuchet MS" panose="020B0603020202020204" pitchFamily="34" charset="0"/>
                      </a:endParaRPr>
                    </a:p>
                  </a:txBody>
                  <a:tcPr/>
                </a:tc>
              </a:tr>
            </a:tbl>
          </a:graphicData>
        </a:graphic>
      </p:graphicFrame>
      <p:pic>
        <p:nvPicPr>
          <p:cNvPr id="261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1260" y="2288172"/>
            <a:ext cx="2389128" cy="2510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58320" b="1"/>
          <a:stretch/>
        </p:blipFill>
        <p:spPr bwMode="auto">
          <a:xfrm>
            <a:off x="547296" y="4798797"/>
            <a:ext cx="3318262" cy="1856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Düz Ok Bağlayıcısı 5"/>
          <p:cNvCxnSpPr/>
          <p:nvPr/>
        </p:nvCxnSpPr>
        <p:spPr>
          <a:xfrm flipV="1">
            <a:off x="5364088" y="4005064"/>
            <a:ext cx="1512168" cy="14401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59748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79512" y="1340768"/>
            <a:ext cx="8496944" cy="2677656"/>
          </a:xfrm>
          <a:prstGeom prst="rect">
            <a:avLst/>
          </a:prstGeom>
        </p:spPr>
        <p:txBody>
          <a:bodyPr wrap="square">
            <a:spAutoFit/>
          </a:bodyPr>
          <a:lstStyle/>
          <a:p>
            <a:r>
              <a:rPr lang="tr-TR" sz="2800" dirty="0" smtClean="0">
                <a:latin typeface="Trebuchet MS" pitchFamily="34" charset="0"/>
              </a:rPr>
              <a:t>Alümina </a:t>
            </a:r>
            <a:r>
              <a:rPr lang="tr-TR" sz="2800" dirty="0" err="1" smtClean="0">
                <a:latin typeface="Trebuchet MS" pitchFamily="34" charset="0"/>
              </a:rPr>
              <a:t>bilyalardan</a:t>
            </a:r>
            <a:r>
              <a:rPr lang="tr-TR" sz="2800" dirty="0" smtClean="0">
                <a:latin typeface="Trebuchet MS" pitchFamily="34" charset="0"/>
              </a:rPr>
              <a:t> oluşturulan yatak filtreleri</a:t>
            </a:r>
          </a:p>
          <a:p>
            <a:r>
              <a:rPr lang="tr-TR" sz="2800" dirty="0" smtClean="0">
                <a:latin typeface="Trebuchet MS" pitchFamily="34" charset="0"/>
              </a:rPr>
              <a:t>Alümina </a:t>
            </a:r>
            <a:r>
              <a:rPr lang="tr-TR" sz="2800" dirty="0" err="1" smtClean="0">
                <a:latin typeface="Trebuchet MS" pitchFamily="34" charset="0"/>
              </a:rPr>
              <a:t>bilyaların</a:t>
            </a:r>
            <a:r>
              <a:rPr lang="tr-TR" sz="2800" dirty="0" smtClean="0">
                <a:latin typeface="Trebuchet MS" pitchFamily="34" charset="0"/>
              </a:rPr>
              <a:t> seramik bir kutu içine yerleştirilmesi ile oluşturulur. </a:t>
            </a:r>
            <a:r>
              <a:rPr lang="tr-TR" sz="2800" dirty="0" err="1" smtClean="0">
                <a:latin typeface="Trebuchet MS" pitchFamily="34" charset="0"/>
              </a:rPr>
              <a:t>Bilyalar</a:t>
            </a:r>
            <a:r>
              <a:rPr lang="tr-TR" sz="2800" dirty="0" smtClean="0">
                <a:latin typeface="Trebuchet MS" pitchFamily="34" charset="0"/>
              </a:rPr>
              <a:t> arasındaki gözeneklilik sabit değildir.</a:t>
            </a:r>
          </a:p>
          <a:p>
            <a:endParaRPr lang="tr-TR" sz="2800" dirty="0" smtClean="0">
              <a:latin typeface="Trebuchet MS" pitchFamily="34" charset="0"/>
            </a:endParaRPr>
          </a:p>
          <a:p>
            <a:endParaRPr lang="en-US" sz="2800" dirty="0" smtClean="0">
              <a:latin typeface="Trebuchet MS" pitchFamily="34" charset="0"/>
            </a:endParaRPr>
          </a:p>
        </p:txBody>
      </p:sp>
      <p:sp>
        <p:nvSpPr>
          <p:cNvPr id="3" name="Başlık 3"/>
          <p:cNvSpPr>
            <a:spLocks noGrp="1"/>
          </p:cNvSpPr>
          <p:nvPr>
            <p:ph type="title"/>
          </p:nvPr>
        </p:nvSpPr>
        <p:spPr>
          <a:xfrm>
            <a:off x="323528" y="603469"/>
            <a:ext cx="8229600" cy="594320"/>
          </a:xfrm>
        </p:spPr>
        <p:txBody>
          <a:bodyPr>
            <a:normAutofit fontScale="90000"/>
          </a:bodyPr>
          <a:lstStyle/>
          <a:p>
            <a:r>
              <a:rPr lang="tr-TR" dirty="0" smtClean="0">
                <a:solidFill>
                  <a:schemeClr val="accent2">
                    <a:lumMod val="50000"/>
                  </a:schemeClr>
                </a:solidFill>
                <a:latin typeface="Trebuchet MS" pitchFamily="34" charset="0"/>
              </a:rPr>
              <a:t>Alümina </a:t>
            </a:r>
            <a:r>
              <a:rPr lang="tr-TR" dirty="0" err="1" smtClean="0">
                <a:solidFill>
                  <a:schemeClr val="accent2">
                    <a:lumMod val="50000"/>
                  </a:schemeClr>
                </a:solidFill>
                <a:latin typeface="Trebuchet MS" pitchFamily="34" charset="0"/>
              </a:rPr>
              <a:t>bilyalı</a:t>
            </a:r>
            <a:r>
              <a:rPr lang="tr-TR" dirty="0" smtClean="0">
                <a:solidFill>
                  <a:schemeClr val="accent2">
                    <a:lumMod val="50000"/>
                  </a:schemeClr>
                </a:solidFill>
                <a:latin typeface="Trebuchet MS" pitchFamily="34" charset="0"/>
              </a:rPr>
              <a:t> </a:t>
            </a:r>
            <a:r>
              <a:rPr lang="tr-TR" dirty="0" err="1" smtClean="0">
                <a:solidFill>
                  <a:schemeClr val="accent2">
                    <a:lumMod val="50000"/>
                  </a:schemeClr>
                </a:solidFill>
                <a:latin typeface="Trebuchet MS" pitchFamily="34" charset="0"/>
              </a:rPr>
              <a:t>filtrasyon</a:t>
            </a:r>
            <a:endParaRPr lang="tr-TR" dirty="0">
              <a:solidFill>
                <a:schemeClr val="accent2">
                  <a:lumMod val="50000"/>
                </a:schemeClr>
              </a:solidFill>
              <a:latin typeface="Trebuchet MS" pitchFamily="34" charset="0"/>
            </a:endParaRPr>
          </a:p>
        </p:txBody>
      </p:sp>
      <p:pic>
        <p:nvPicPr>
          <p:cNvPr id="405506" name="Picture 2" descr="http://www.permatech.net/wp-content/uploads/2010/08/bedfiltrationsystem01.jpg"/>
          <p:cNvPicPr>
            <a:picLocks noChangeAspect="1" noChangeArrowheads="1"/>
          </p:cNvPicPr>
          <p:nvPr/>
        </p:nvPicPr>
        <p:blipFill>
          <a:blip r:embed="rId2" cstate="print"/>
          <a:srcRect l="2899" t="2050" r="2899" b="3670"/>
          <a:stretch>
            <a:fillRect/>
          </a:stretch>
        </p:blipFill>
        <p:spPr bwMode="auto">
          <a:xfrm>
            <a:off x="4427984" y="3467774"/>
            <a:ext cx="4320480" cy="3057570"/>
          </a:xfrm>
          <a:prstGeom prst="rect">
            <a:avLst/>
          </a:prstGeom>
          <a:noFill/>
        </p:spPr>
      </p:pic>
      <p:pic>
        <p:nvPicPr>
          <p:cNvPr id="442370" name="Picture 2" descr="Alumina Balls T-99 PROX-SVERS"/>
          <p:cNvPicPr>
            <a:picLocks noChangeAspect="1" noChangeArrowheads="1"/>
          </p:cNvPicPr>
          <p:nvPr/>
        </p:nvPicPr>
        <p:blipFill>
          <a:blip r:embed="rId3" cstate="print"/>
          <a:srcRect l="6503" r="4079"/>
          <a:stretch>
            <a:fillRect/>
          </a:stretch>
        </p:blipFill>
        <p:spPr bwMode="auto">
          <a:xfrm>
            <a:off x="395536" y="4437112"/>
            <a:ext cx="3960440" cy="2095500"/>
          </a:xfrm>
          <a:prstGeom prst="rect">
            <a:avLst/>
          </a:prstGeom>
          <a:noFill/>
        </p:spPr>
      </p:pic>
    </p:spTree>
    <p:extLst>
      <p:ext uri="{BB962C8B-B14F-4D97-AF65-F5344CB8AC3E}">
        <p14:creationId xmlns:p14="http://schemas.microsoft.com/office/powerpoint/2010/main" val="346164340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3"/>
          <p:cNvSpPr>
            <a:spLocks noGrp="1"/>
          </p:cNvSpPr>
          <p:nvPr>
            <p:ph type="title"/>
          </p:nvPr>
        </p:nvSpPr>
        <p:spPr>
          <a:xfrm>
            <a:off x="323528" y="603469"/>
            <a:ext cx="8229600" cy="594320"/>
          </a:xfrm>
        </p:spPr>
        <p:txBody>
          <a:bodyPr>
            <a:normAutofit fontScale="90000"/>
          </a:bodyPr>
          <a:lstStyle/>
          <a:p>
            <a:r>
              <a:rPr lang="tr-TR" dirty="0" smtClean="0">
                <a:solidFill>
                  <a:schemeClr val="accent2">
                    <a:lumMod val="50000"/>
                  </a:schemeClr>
                </a:solidFill>
                <a:latin typeface="Trebuchet MS" pitchFamily="34" charset="0"/>
              </a:rPr>
              <a:t>Alümina </a:t>
            </a:r>
            <a:r>
              <a:rPr lang="tr-TR" dirty="0" err="1" smtClean="0">
                <a:solidFill>
                  <a:schemeClr val="accent2">
                    <a:lumMod val="50000"/>
                  </a:schemeClr>
                </a:solidFill>
                <a:latin typeface="Trebuchet MS" pitchFamily="34" charset="0"/>
              </a:rPr>
              <a:t>bilyalı</a:t>
            </a:r>
            <a:r>
              <a:rPr lang="tr-TR" dirty="0" smtClean="0">
                <a:solidFill>
                  <a:schemeClr val="accent2">
                    <a:lumMod val="50000"/>
                  </a:schemeClr>
                </a:solidFill>
                <a:latin typeface="Trebuchet MS" pitchFamily="34" charset="0"/>
              </a:rPr>
              <a:t> </a:t>
            </a:r>
            <a:r>
              <a:rPr lang="tr-TR" dirty="0" err="1" smtClean="0">
                <a:solidFill>
                  <a:schemeClr val="accent2">
                    <a:lumMod val="50000"/>
                  </a:schemeClr>
                </a:solidFill>
                <a:latin typeface="Trebuchet MS" pitchFamily="34" charset="0"/>
              </a:rPr>
              <a:t>filtrasyon</a:t>
            </a:r>
            <a:endParaRPr lang="tr-TR" dirty="0">
              <a:solidFill>
                <a:schemeClr val="accent2">
                  <a:lumMod val="50000"/>
                </a:schemeClr>
              </a:solidFill>
              <a:latin typeface="Trebuchet MS" pitchFamily="34" charset="0"/>
            </a:endParaRPr>
          </a:p>
        </p:txBody>
      </p:sp>
      <p:pic>
        <p:nvPicPr>
          <p:cNvPr id="5" name="Picture 3"/>
          <p:cNvPicPr>
            <a:picLocks noChangeAspect="1" noChangeArrowheads="1"/>
          </p:cNvPicPr>
          <p:nvPr/>
        </p:nvPicPr>
        <p:blipFill>
          <a:blip r:embed="rId2" cstate="print">
            <a:lum bright="-13000" contrast="22000"/>
          </a:blip>
          <a:srcRect l="16794" t="25391" r="17901" b="9641"/>
          <a:stretch>
            <a:fillRect/>
          </a:stretch>
        </p:blipFill>
        <p:spPr bwMode="auto">
          <a:xfrm>
            <a:off x="251519" y="1556792"/>
            <a:ext cx="8625685" cy="4824536"/>
          </a:xfrm>
          <a:prstGeom prst="rect">
            <a:avLst/>
          </a:prstGeom>
          <a:noFill/>
          <a:ln w="9525">
            <a:noFill/>
            <a:miter lim="800000"/>
            <a:headEnd/>
            <a:tailEnd/>
          </a:ln>
        </p:spPr>
      </p:pic>
    </p:spTree>
    <p:extLst>
      <p:ext uri="{BB962C8B-B14F-4D97-AF65-F5344CB8AC3E}">
        <p14:creationId xmlns:p14="http://schemas.microsoft.com/office/powerpoint/2010/main" val="346164340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51520" y="1340768"/>
            <a:ext cx="8496944" cy="5262979"/>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b="1" dirty="0" smtClean="0">
                <a:latin typeface="Trebuchet MS" pitchFamily="34" charset="0"/>
              </a:rPr>
              <a:t>Seramik köpük filtreler</a:t>
            </a:r>
          </a:p>
          <a:p>
            <a:pPr marL="457200" indent="-457200">
              <a:buClr>
                <a:schemeClr val="bg2">
                  <a:lumMod val="50000"/>
                </a:schemeClr>
              </a:buClr>
              <a:buFont typeface="Trebuchet MS" panose="020B0603020202020204" pitchFamily="34" charset="0"/>
              <a:buChar char="●"/>
            </a:pPr>
            <a:r>
              <a:rPr lang="tr-TR" sz="2800" b="1" dirty="0" smtClean="0">
                <a:latin typeface="Trebuchet MS" pitchFamily="34" charset="0"/>
              </a:rPr>
              <a:t>Köpük filtreler ya </a:t>
            </a:r>
            <a:r>
              <a:rPr lang="tr-TR" sz="2800" b="1" dirty="0" err="1" smtClean="0">
                <a:latin typeface="Trebuchet MS" pitchFamily="34" charset="0"/>
              </a:rPr>
              <a:t>sinterlenmiş</a:t>
            </a:r>
            <a:r>
              <a:rPr lang="tr-TR" sz="2800" b="1" dirty="0" smtClean="0">
                <a:latin typeface="Trebuchet MS" pitchFamily="34" charset="0"/>
              </a:rPr>
              <a:t> ya da dökülmüş alüminadan imal edilir.</a:t>
            </a:r>
          </a:p>
          <a:p>
            <a:pPr marL="457200" indent="-457200">
              <a:buClr>
                <a:schemeClr val="bg2">
                  <a:lumMod val="50000"/>
                </a:schemeClr>
              </a:buClr>
              <a:buFont typeface="Trebuchet MS" panose="020B0603020202020204" pitchFamily="34" charset="0"/>
              <a:buChar char="●"/>
            </a:pPr>
            <a:r>
              <a:rPr lang="tr-TR" sz="2800" b="1" dirty="0" err="1" smtClean="0">
                <a:latin typeface="Trebuchet MS" pitchFamily="34" charset="0"/>
              </a:rPr>
              <a:t>Gözenklilik</a:t>
            </a:r>
            <a:r>
              <a:rPr lang="tr-TR" sz="2800" b="1" dirty="0" smtClean="0">
                <a:latin typeface="Trebuchet MS" pitchFamily="34" charset="0"/>
              </a:rPr>
              <a:t> inç uzunluktaki delik adedi ile ifade edilir (</a:t>
            </a:r>
            <a:r>
              <a:rPr lang="tr-TR" sz="2800" b="1" dirty="0" err="1" smtClean="0">
                <a:latin typeface="Trebuchet MS" pitchFamily="34" charset="0"/>
              </a:rPr>
              <a:t>ppi</a:t>
            </a:r>
            <a:r>
              <a:rPr lang="tr-TR" sz="2800" b="1" dirty="0" smtClean="0">
                <a:latin typeface="Trebuchet MS" pitchFamily="34" charset="0"/>
              </a:rPr>
              <a:t>).  PPI değerleri: </a:t>
            </a:r>
            <a:r>
              <a:rPr lang="en-US" sz="2800" dirty="0" smtClean="0">
                <a:latin typeface="Trebuchet MS" pitchFamily="34" charset="0"/>
              </a:rPr>
              <a:t>20</a:t>
            </a:r>
            <a:r>
              <a:rPr lang="tr-TR" sz="2800" dirty="0" smtClean="0">
                <a:latin typeface="Trebuchet MS" pitchFamily="34" charset="0"/>
              </a:rPr>
              <a:t>, </a:t>
            </a:r>
            <a:r>
              <a:rPr lang="en-US" sz="2800" dirty="0" smtClean="0">
                <a:latin typeface="Trebuchet MS" pitchFamily="34" charset="0"/>
              </a:rPr>
              <a:t>30</a:t>
            </a:r>
            <a:r>
              <a:rPr lang="tr-TR" sz="2800" dirty="0" smtClean="0">
                <a:latin typeface="Trebuchet MS" pitchFamily="34" charset="0"/>
              </a:rPr>
              <a:t>,</a:t>
            </a:r>
            <a:r>
              <a:rPr lang="en-US" sz="2800" dirty="0" smtClean="0">
                <a:latin typeface="Trebuchet MS" pitchFamily="34" charset="0"/>
              </a:rPr>
              <a:t> 40, 50, 60, 65 </a:t>
            </a:r>
            <a:r>
              <a:rPr lang="tr-TR" sz="2800" dirty="0" smtClean="0">
                <a:latin typeface="Trebuchet MS" pitchFamily="34" charset="0"/>
              </a:rPr>
              <a:t>ve</a:t>
            </a:r>
            <a:r>
              <a:rPr lang="en-US" sz="2800" dirty="0" smtClean="0">
                <a:latin typeface="Trebuchet MS" pitchFamily="34" charset="0"/>
              </a:rPr>
              <a:t> 80</a:t>
            </a:r>
            <a:r>
              <a:rPr lang="tr-TR" sz="2800" dirty="0" smtClean="0">
                <a:latin typeface="Trebuchet MS" pitchFamily="34" charset="0"/>
              </a:rPr>
              <a:t> </a:t>
            </a:r>
            <a:r>
              <a:rPr lang="tr-TR" sz="2800" dirty="0" err="1" smtClean="0">
                <a:latin typeface="Trebuchet MS" pitchFamily="34" charset="0"/>
              </a:rPr>
              <a:t>ppi</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%80-85 seviyesinde boşluk ile sıvı metal akışında sorun çıkarmazlar fakat fitre verimleri düşüktür.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yüzden mekanik özelliklerdeki iyileşme sınırlıdır.</a:t>
            </a:r>
          </a:p>
          <a:p>
            <a:pPr marL="457200" indent="-457200">
              <a:buClr>
                <a:schemeClr val="bg2">
                  <a:lumMod val="50000"/>
                </a:schemeClr>
              </a:buClr>
              <a:buFont typeface="Trebuchet MS" panose="020B0603020202020204" pitchFamily="34" charset="0"/>
              <a:buChar char="●"/>
            </a:pP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endParaRPr lang="tr-TR" sz="2800" dirty="0" smtClean="0">
              <a:latin typeface="Trebuchet MS" pitchFamily="34" charset="0"/>
            </a:endParaRPr>
          </a:p>
        </p:txBody>
      </p:sp>
      <p:sp>
        <p:nvSpPr>
          <p:cNvPr id="3" name="Başlık 3"/>
          <p:cNvSpPr>
            <a:spLocks noGrp="1"/>
          </p:cNvSpPr>
          <p:nvPr>
            <p:ph type="title"/>
          </p:nvPr>
        </p:nvSpPr>
        <p:spPr>
          <a:xfrm>
            <a:off x="323528" y="603469"/>
            <a:ext cx="8229600" cy="594320"/>
          </a:xfrm>
        </p:spPr>
        <p:txBody>
          <a:bodyPr>
            <a:normAutofit fontScale="90000"/>
          </a:bodyPr>
          <a:lstStyle/>
          <a:p>
            <a:r>
              <a:rPr lang="tr-TR" dirty="0" smtClean="0">
                <a:solidFill>
                  <a:schemeClr val="accent2">
                    <a:lumMod val="50000"/>
                  </a:schemeClr>
                </a:solidFill>
                <a:latin typeface="Trebuchet MS" pitchFamily="34" charset="0"/>
              </a:rPr>
              <a:t>Filtre türleri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46164340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3469"/>
            <a:ext cx="8229600" cy="594320"/>
          </a:xfrm>
        </p:spPr>
        <p:txBody>
          <a:bodyPr>
            <a:normAutofit fontScale="90000"/>
          </a:bodyPr>
          <a:lstStyle/>
          <a:p>
            <a:r>
              <a:rPr lang="tr-TR" dirty="0" smtClean="0">
                <a:solidFill>
                  <a:schemeClr val="accent2">
                    <a:lumMod val="50000"/>
                  </a:schemeClr>
                </a:solidFill>
                <a:latin typeface="Trebuchet MS" pitchFamily="34" charset="0"/>
              </a:rPr>
              <a:t>Seramik köpük filtreler</a:t>
            </a:r>
            <a:endParaRPr lang="tr-TR" dirty="0">
              <a:solidFill>
                <a:schemeClr val="accent2">
                  <a:lumMod val="50000"/>
                </a:schemeClr>
              </a:solidFill>
              <a:latin typeface="Trebuchet MS" pitchFamily="34" charset="0"/>
            </a:endParaRPr>
          </a:p>
        </p:txBody>
      </p:sp>
      <p:sp>
        <p:nvSpPr>
          <p:cNvPr id="3" name="2 Metin kutusu"/>
          <p:cNvSpPr txBox="1"/>
          <p:nvPr/>
        </p:nvSpPr>
        <p:spPr>
          <a:xfrm>
            <a:off x="251520" y="1268760"/>
            <a:ext cx="7848872" cy="2246769"/>
          </a:xfrm>
          <a:prstGeom prst="rect">
            <a:avLst/>
          </a:prstGeom>
          <a:noFill/>
        </p:spPr>
        <p:txBody>
          <a:bodyPr wrap="square" rtlCol="0">
            <a:spAutoFit/>
          </a:bodyPr>
          <a:lstStyle/>
          <a:p>
            <a:r>
              <a:rPr lang="tr-TR" sz="2800" dirty="0" smtClean="0">
                <a:latin typeface="Trebuchet MS" pitchFamily="34" charset="0"/>
              </a:rPr>
              <a:t>Döküm parça temizliğinin önemsendiği durumlarda seramik köpük filtreler kullanılır.</a:t>
            </a:r>
          </a:p>
          <a:p>
            <a:endParaRPr lang="tr-TR" sz="2800" dirty="0" smtClean="0">
              <a:latin typeface="Trebuchet MS" pitchFamily="34" charset="0"/>
            </a:endParaRPr>
          </a:p>
          <a:p>
            <a:endParaRPr lang="tr-TR" sz="2800" dirty="0" smtClean="0">
              <a:latin typeface="Trebuchet MS" pitchFamily="34" charset="0"/>
            </a:endParaRPr>
          </a:p>
          <a:p>
            <a:r>
              <a:rPr lang="tr-TR" sz="2800" dirty="0" smtClean="0">
                <a:latin typeface="Trebuchet MS" pitchFamily="34" charset="0"/>
              </a:rPr>
              <a:t>	</a:t>
            </a:r>
            <a:endParaRPr lang="tr-TR" sz="2800" dirty="0">
              <a:latin typeface="Trebuchet MS" pitchFamily="34" charset="0"/>
            </a:endParaRPr>
          </a:p>
        </p:txBody>
      </p:sp>
      <p:pic>
        <p:nvPicPr>
          <p:cNvPr id="8" name="Picture 2"/>
          <p:cNvPicPr>
            <a:picLocks noChangeAspect="1" noChangeArrowheads="1"/>
          </p:cNvPicPr>
          <p:nvPr/>
        </p:nvPicPr>
        <p:blipFill>
          <a:blip r:embed="rId2" cstate="print"/>
          <a:srcRect l="5807" t="35063" r="51579" b="14735"/>
          <a:stretch>
            <a:fillRect/>
          </a:stretch>
        </p:blipFill>
        <p:spPr bwMode="auto">
          <a:xfrm>
            <a:off x="2483768" y="2392143"/>
            <a:ext cx="5904656" cy="3910877"/>
          </a:xfrm>
          <a:prstGeom prst="rect">
            <a:avLst/>
          </a:prstGeom>
          <a:noFill/>
          <a:ln w="9525">
            <a:noFill/>
            <a:miter lim="800000"/>
            <a:headEnd/>
            <a:tailEnd/>
          </a:ln>
        </p:spPr>
      </p:pic>
    </p:spTree>
    <p:extLst>
      <p:ext uri="{BB962C8B-B14F-4D97-AF65-F5344CB8AC3E}">
        <p14:creationId xmlns:p14="http://schemas.microsoft.com/office/powerpoint/2010/main" val="334227617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3469"/>
            <a:ext cx="8640960" cy="594320"/>
          </a:xfrm>
        </p:spPr>
        <p:txBody>
          <a:bodyPr>
            <a:normAutofit fontScale="90000"/>
          </a:bodyPr>
          <a:lstStyle/>
          <a:p>
            <a:r>
              <a:rPr lang="tr-TR" dirty="0" smtClean="0">
                <a:solidFill>
                  <a:schemeClr val="accent2">
                    <a:lumMod val="50000"/>
                  </a:schemeClr>
                </a:solidFill>
                <a:latin typeface="Trebuchet MS" pitchFamily="34" charset="0"/>
              </a:rPr>
              <a:t>Sıvı metal transferinde </a:t>
            </a:r>
            <a:r>
              <a:rPr lang="tr-TR" dirty="0" err="1" smtClean="0">
                <a:solidFill>
                  <a:schemeClr val="accent2">
                    <a:lumMod val="50000"/>
                  </a:schemeClr>
                </a:solidFill>
                <a:latin typeface="Trebuchet MS" pitchFamily="34" charset="0"/>
              </a:rPr>
              <a:t>filtrasyon</a:t>
            </a:r>
            <a:endParaRPr lang="tr-TR" dirty="0">
              <a:solidFill>
                <a:schemeClr val="accent2">
                  <a:lumMod val="50000"/>
                </a:schemeClr>
              </a:solidFill>
              <a:latin typeface="Trebuchet MS" pitchFamily="34" charset="0"/>
            </a:endParaRPr>
          </a:p>
        </p:txBody>
      </p:sp>
      <p:pic>
        <p:nvPicPr>
          <p:cNvPr id="259074" name="Picture 2" descr="http://www.lanik.eu/uploads/RTEmagicC_hlinik_1_800px_03.jpg.jpg">
            <a:hlinkClick r:id="rId2"/>
          </p:cNvPr>
          <p:cNvPicPr>
            <a:picLocks noChangeAspect="1" noChangeArrowheads="1"/>
          </p:cNvPicPr>
          <p:nvPr/>
        </p:nvPicPr>
        <p:blipFill>
          <a:blip r:embed="rId3" cstate="print"/>
          <a:srcRect/>
          <a:stretch>
            <a:fillRect/>
          </a:stretch>
        </p:blipFill>
        <p:spPr bwMode="auto">
          <a:xfrm>
            <a:off x="4572000" y="1196752"/>
            <a:ext cx="4104456" cy="3078344"/>
          </a:xfrm>
          <a:prstGeom prst="rect">
            <a:avLst/>
          </a:prstGeom>
          <a:noFill/>
        </p:spPr>
      </p:pic>
      <p:pic>
        <p:nvPicPr>
          <p:cNvPr id="287746" name="Picture 2" descr="http://www.lanik.eu/uploads/RTEmagicC_hlinik_5_800px_01.jpg.jpg">
            <a:hlinkClick r:id="rId4"/>
          </p:cNvPr>
          <p:cNvPicPr>
            <a:picLocks noChangeAspect="1" noChangeArrowheads="1"/>
          </p:cNvPicPr>
          <p:nvPr/>
        </p:nvPicPr>
        <p:blipFill>
          <a:blip r:embed="rId5" cstate="print"/>
          <a:srcRect/>
          <a:stretch>
            <a:fillRect/>
          </a:stretch>
        </p:blipFill>
        <p:spPr bwMode="auto">
          <a:xfrm>
            <a:off x="386483" y="2492896"/>
            <a:ext cx="4128457" cy="3096344"/>
          </a:xfrm>
          <a:prstGeom prst="rect">
            <a:avLst/>
          </a:prstGeom>
          <a:noFill/>
        </p:spPr>
      </p:pic>
      <p:pic>
        <p:nvPicPr>
          <p:cNvPr id="287748" name="Picture 4" descr="http://www.lanik.eu/uploads/RTEmagicC_hlinik_8_02.jpg.jpg"/>
          <p:cNvPicPr>
            <a:picLocks noChangeAspect="1" noChangeArrowheads="1"/>
          </p:cNvPicPr>
          <p:nvPr/>
        </p:nvPicPr>
        <p:blipFill>
          <a:blip r:embed="rId6" cstate="print"/>
          <a:srcRect t="12626"/>
          <a:stretch>
            <a:fillRect/>
          </a:stretch>
        </p:blipFill>
        <p:spPr bwMode="auto">
          <a:xfrm>
            <a:off x="4572000" y="4077072"/>
            <a:ext cx="4104456" cy="2491476"/>
          </a:xfrm>
          <a:prstGeom prst="rect">
            <a:avLst/>
          </a:prstGeom>
          <a:noFill/>
          <a:ln w="53975">
            <a:solidFill>
              <a:schemeClr val="bg1"/>
            </a:solidFill>
          </a:ln>
        </p:spPr>
      </p:pic>
    </p:spTree>
    <p:extLst>
      <p:ext uri="{BB962C8B-B14F-4D97-AF65-F5344CB8AC3E}">
        <p14:creationId xmlns:p14="http://schemas.microsoft.com/office/powerpoint/2010/main" val="93875801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8229600" cy="594320"/>
          </a:xfrm>
        </p:spPr>
        <p:txBody>
          <a:bodyPr>
            <a:normAutofit fontScale="90000"/>
          </a:bodyPr>
          <a:lstStyle/>
          <a:p>
            <a:r>
              <a:rPr lang="tr-TR" dirty="0" smtClean="0">
                <a:solidFill>
                  <a:schemeClr val="accent2">
                    <a:lumMod val="50000"/>
                  </a:schemeClr>
                </a:solidFill>
                <a:latin typeface="Trebuchet MS" pitchFamily="34" charset="0"/>
              </a:rPr>
              <a:t>Dökümde </a:t>
            </a:r>
            <a:r>
              <a:rPr lang="tr-TR" dirty="0" err="1" smtClean="0">
                <a:solidFill>
                  <a:schemeClr val="accent2">
                    <a:lumMod val="50000"/>
                  </a:schemeClr>
                </a:solidFill>
                <a:latin typeface="Trebuchet MS" pitchFamily="34" charset="0"/>
              </a:rPr>
              <a:t>filtrasyon</a:t>
            </a:r>
            <a:endParaRPr lang="tr-TR" dirty="0">
              <a:solidFill>
                <a:schemeClr val="accent2">
                  <a:lumMod val="50000"/>
                </a:schemeClr>
              </a:solidFill>
              <a:latin typeface="Trebuchet MS" pitchFamily="34" charset="0"/>
            </a:endParaRPr>
          </a:p>
        </p:txBody>
      </p:sp>
      <p:pic>
        <p:nvPicPr>
          <p:cNvPr id="2467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868" y="3646194"/>
            <a:ext cx="3965116" cy="2629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78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57" b="12523"/>
          <a:stretch/>
        </p:blipFill>
        <p:spPr bwMode="auto">
          <a:xfrm>
            <a:off x="486850" y="1582079"/>
            <a:ext cx="3650217"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79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0525" y="3646195"/>
            <a:ext cx="4309947" cy="2629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185028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3469"/>
            <a:ext cx="8229600" cy="594320"/>
          </a:xfrm>
        </p:spPr>
        <p:txBody>
          <a:bodyPr>
            <a:normAutofit fontScale="90000"/>
          </a:bodyPr>
          <a:lstStyle/>
          <a:p>
            <a:r>
              <a:rPr lang="tr-TR" dirty="0" smtClean="0">
                <a:solidFill>
                  <a:schemeClr val="accent2">
                    <a:lumMod val="50000"/>
                  </a:schemeClr>
                </a:solidFill>
                <a:latin typeface="Trebuchet MS" pitchFamily="34" charset="0"/>
              </a:rPr>
              <a:t>Dökümde </a:t>
            </a:r>
            <a:r>
              <a:rPr lang="tr-TR" dirty="0" err="1" smtClean="0">
                <a:solidFill>
                  <a:schemeClr val="accent2">
                    <a:lumMod val="50000"/>
                  </a:schemeClr>
                </a:solidFill>
                <a:latin typeface="Trebuchet MS" pitchFamily="34" charset="0"/>
              </a:rPr>
              <a:t>filtrasyon</a:t>
            </a:r>
            <a:endParaRPr lang="tr-TR" dirty="0">
              <a:solidFill>
                <a:schemeClr val="accent2">
                  <a:lumMod val="50000"/>
                </a:schemeClr>
              </a:solidFill>
              <a:latin typeface="Trebuchet MS" pitchFamily="34" charset="0"/>
            </a:endParaRPr>
          </a:p>
        </p:txBody>
      </p:sp>
      <p:grpSp>
        <p:nvGrpSpPr>
          <p:cNvPr id="3" name="Grup 6"/>
          <p:cNvGrpSpPr/>
          <p:nvPr/>
        </p:nvGrpSpPr>
        <p:grpSpPr>
          <a:xfrm>
            <a:off x="1208648" y="1202973"/>
            <a:ext cx="7683831" cy="5286337"/>
            <a:chOff x="1208648" y="1202973"/>
            <a:chExt cx="7683831" cy="5286337"/>
          </a:xfrm>
        </p:grpSpPr>
        <p:pic>
          <p:nvPicPr>
            <p:cNvPr id="2467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5609" y="4221088"/>
              <a:ext cx="2857500"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790" name="Picture 6"/>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rcRect b="6472"/>
            <a:stretch/>
          </p:blipFill>
          <p:spPr bwMode="auto">
            <a:xfrm>
              <a:off x="1621897" y="1202973"/>
              <a:ext cx="6864923" cy="5286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2" name="Metin kutusu 1"/>
            <p:cNvSpPr txBox="1"/>
            <p:nvPr/>
          </p:nvSpPr>
          <p:spPr>
            <a:xfrm>
              <a:off x="2012626" y="3422450"/>
              <a:ext cx="3312368" cy="369332"/>
            </a:xfrm>
            <a:prstGeom prst="rect">
              <a:avLst/>
            </a:prstGeom>
          </p:spPr>
          <p:txBody>
            <a:bodyPr wrap="square" rtlCol="0">
              <a:spAutoFit/>
            </a:bodyPr>
            <a:lstStyle/>
            <a:p>
              <a:pPr algn="ctr"/>
              <a:r>
                <a:rPr lang="tr-TR" dirty="0" smtClean="0">
                  <a:latin typeface="Trebuchet MS" panose="020B0603020202020204" pitchFamily="34" charset="0"/>
                </a:rPr>
                <a:t>Dökme hunisi içinde uygulama</a:t>
              </a:r>
              <a:endParaRPr lang="tr-TR" dirty="0">
                <a:latin typeface="Trebuchet MS" panose="020B0603020202020204" pitchFamily="34" charset="0"/>
              </a:endParaRPr>
            </a:p>
          </p:txBody>
        </p:sp>
        <p:sp useBgFill="1">
          <p:nvSpPr>
            <p:cNvPr id="9" name="Metin kutusu 8"/>
            <p:cNvSpPr txBox="1"/>
            <p:nvPr/>
          </p:nvSpPr>
          <p:spPr>
            <a:xfrm>
              <a:off x="5324994" y="3422903"/>
              <a:ext cx="3567485" cy="369332"/>
            </a:xfrm>
            <a:prstGeom prst="rect">
              <a:avLst/>
            </a:prstGeom>
          </p:spPr>
          <p:txBody>
            <a:bodyPr wrap="square" rtlCol="0">
              <a:spAutoFit/>
            </a:bodyPr>
            <a:lstStyle/>
            <a:p>
              <a:pPr algn="ctr"/>
              <a:r>
                <a:rPr lang="tr-TR" dirty="0" smtClean="0">
                  <a:latin typeface="Trebuchet MS" panose="020B0603020202020204" pitchFamily="34" charset="0"/>
                </a:rPr>
                <a:t> düşey yollukta yatay uygulama</a:t>
              </a:r>
              <a:endParaRPr lang="tr-TR" dirty="0">
                <a:latin typeface="Trebuchet MS" panose="020B0603020202020204" pitchFamily="34" charset="0"/>
              </a:endParaRPr>
            </a:p>
          </p:txBody>
        </p:sp>
        <p:sp useBgFill="1">
          <p:nvSpPr>
            <p:cNvPr id="10" name="Metin kutusu 9"/>
            <p:cNvSpPr txBox="1"/>
            <p:nvPr/>
          </p:nvSpPr>
          <p:spPr>
            <a:xfrm>
              <a:off x="5292080" y="6119978"/>
              <a:ext cx="3567485" cy="369332"/>
            </a:xfrm>
            <a:prstGeom prst="rect">
              <a:avLst/>
            </a:prstGeom>
          </p:spPr>
          <p:txBody>
            <a:bodyPr wrap="square" rtlCol="0">
              <a:spAutoFit/>
            </a:bodyPr>
            <a:lstStyle/>
            <a:p>
              <a:pPr algn="ctr"/>
              <a:r>
                <a:rPr lang="tr-TR" dirty="0" smtClean="0">
                  <a:latin typeface="Trebuchet MS" panose="020B0603020202020204" pitchFamily="34" charset="0"/>
                </a:rPr>
                <a:t> yatay yollukta düşey uygulama</a:t>
              </a:r>
              <a:endParaRPr lang="tr-TR" dirty="0">
                <a:latin typeface="Trebuchet MS" panose="020B0603020202020204" pitchFamily="34" charset="0"/>
              </a:endParaRPr>
            </a:p>
          </p:txBody>
        </p:sp>
        <p:sp useBgFill="1">
          <p:nvSpPr>
            <p:cNvPr id="11" name="Metin kutusu 10"/>
            <p:cNvSpPr txBox="1"/>
            <p:nvPr/>
          </p:nvSpPr>
          <p:spPr>
            <a:xfrm>
              <a:off x="1835696" y="6110747"/>
              <a:ext cx="3567485" cy="369332"/>
            </a:xfrm>
            <a:prstGeom prst="rect">
              <a:avLst/>
            </a:prstGeom>
          </p:spPr>
          <p:txBody>
            <a:bodyPr wrap="square" rtlCol="0">
              <a:spAutoFit/>
            </a:bodyPr>
            <a:lstStyle/>
            <a:p>
              <a:pPr algn="ctr"/>
              <a:r>
                <a:rPr lang="tr-TR" dirty="0" smtClean="0">
                  <a:latin typeface="Trebuchet MS" panose="020B0603020202020204" pitchFamily="34" charset="0"/>
                </a:rPr>
                <a:t> yatay yollukta yatay uygulama</a:t>
              </a:r>
              <a:endParaRPr lang="tr-TR" dirty="0">
                <a:latin typeface="Trebuchet MS" panose="020B0603020202020204" pitchFamily="34" charset="0"/>
              </a:endParaRPr>
            </a:p>
          </p:txBody>
        </p:sp>
        <p:sp useBgFill="1">
          <p:nvSpPr>
            <p:cNvPr id="6" name="Metin kutusu 5"/>
            <p:cNvSpPr txBox="1"/>
            <p:nvPr/>
          </p:nvSpPr>
          <p:spPr>
            <a:xfrm>
              <a:off x="7039610" y="1365927"/>
              <a:ext cx="1447210" cy="246221"/>
            </a:xfrm>
            <a:prstGeom prst="rect">
              <a:avLst/>
            </a:prstGeom>
          </p:spPr>
          <p:txBody>
            <a:bodyPr wrap="square" lIns="0" tIns="0" rIns="0" bIns="0" rtlCol="0">
              <a:spAutoFit/>
            </a:bodyPr>
            <a:lstStyle/>
            <a:p>
              <a:r>
                <a:rPr lang="tr-TR" sz="1600" dirty="0" smtClean="0">
                  <a:latin typeface="Trebuchet MS" panose="020B0603020202020204" pitchFamily="34" charset="0"/>
                </a:rPr>
                <a:t>Dökme hunisi</a:t>
              </a:r>
              <a:endParaRPr lang="tr-TR" sz="1600" dirty="0">
                <a:latin typeface="Trebuchet MS" panose="020B0603020202020204" pitchFamily="34" charset="0"/>
              </a:endParaRPr>
            </a:p>
          </p:txBody>
        </p:sp>
        <p:sp useBgFill="1">
          <p:nvSpPr>
            <p:cNvPr id="15" name="Metin kutusu 14"/>
            <p:cNvSpPr txBox="1"/>
            <p:nvPr/>
          </p:nvSpPr>
          <p:spPr>
            <a:xfrm>
              <a:off x="7164288" y="1746073"/>
              <a:ext cx="1617090" cy="338554"/>
            </a:xfrm>
            <a:prstGeom prst="rect">
              <a:avLst/>
            </a:prstGeom>
          </p:spPr>
          <p:txBody>
            <a:bodyPr wrap="square" rtlCol="0">
              <a:spAutoFit/>
            </a:bodyPr>
            <a:lstStyle/>
            <a:p>
              <a:r>
                <a:rPr lang="tr-TR" sz="1600" dirty="0" smtClean="0">
                  <a:latin typeface="Trebuchet MS" panose="020B0603020202020204" pitchFamily="34" charset="0"/>
                </a:rPr>
                <a:t>Düşey yolluk</a:t>
              </a:r>
              <a:endParaRPr lang="tr-TR" sz="1600" dirty="0">
                <a:latin typeface="Trebuchet MS" panose="020B0603020202020204" pitchFamily="34" charset="0"/>
              </a:endParaRPr>
            </a:p>
          </p:txBody>
        </p:sp>
        <p:sp useBgFill="1">
          <p:nvSpPr>
            <p:cNvPr id="16" name="Metin kutusu 15"/>
            <p:cNvSpPr txBox="1"/>
            <p:nvPr/>
          </p:nvSpPr>
          <p:spPr>
            <a:xfrm>
              <a:off x="7164288" y="2352260"/>
              <a:ext cx="1617090" cy="338554"/>
            </a:xfrm>
            <a:prstGeom prst="rect">
              <a:avLst/>
            </a:prstGeom>
          </p:spPr>
          <p:txBody>
            <a:bodyPr wrap="square" rtlCol="0">
              <a:spAutoFit/>
            </a:bodyPr>
            <a:lstStyle/>
            <a:p>
              <a:r>
                <a:rPr lang="tr-TR" sz="1600" dirty="0" smtClean="0">
                  <a:latin typeface="Trebuchet MS" panose="020B0603020202020204" pitchFamily="34" charset="0"/>
                </a:rPr>
                <a:t>yatay yolluk</a:t>
              </a:r>
              <a:endParaRPr lang="tr-TR" sz="1600" dirty="0">
                <a:latin typeface="Trebuchet MS" panose="020B0603020202020204" pitchFamily="34" charset="0"/>
              </a:endParaRPr>
            </a:p>
          </p:txBody>
        </p:sp>
        <p:sp useBgFill="1">
          <p:nvSpPr>
            <p:cNvPr id="17" name="Metin kutusu 16"/>
            <p:cNvSpPr txBox="1"/>
            <p:nvPr/>
          </p:nvSpPr>
          <p:spPr>
            <a:xfrm>
              <a:off x="6804248" y="4057382"/>
              <a:ext cx="1447210" cy="246221"/>
            </a:xfrm>
            <a:prstGeom prst="rect">
              <a:avLst/>
            </a:prstGeom>
          </p:spPr>
          <p:txBody>
            <a:bodyPr wrap="square" lIns="0" tIns="0" rIns="0" bIns="0" rtlCol="0">
              <a:spAutoFit/>
            </a:bodyPr>
            <a:lstStyle/>
            <a:p>
              <a:r>
                <a:rPr lang="tr-TR" sz="1600" dirty="0" smtClean="0">
                  <a:latin typeface="Trebuchet MS" panose="020B0603020202020204" pitchFamily="34" charset="0"/>
                </a:rPr>
                <a:t>Dökme hunisi</a:t>
              </a:r>
              <a:endParaRPr lang="tr-TR" sz="1600" dirty="0">
                <a:latin typeface="Trebuchet MS" panose="020B0603020202020204" pitchFamily="34" charset="0"/>
              </a:endParaRPr>
            </a:p>
          </p:txBody>
        </p:sp>
        <p:sp useBgFill="1">
          <p:nvSpPr>
            <p:cNvPr id="18" name="Metin kutusu 17"/>
            <p:cNvSpPr txBox="1"/>
            <p:nvPr/>
          </p:nvSpPr>
          <p:spPr>
            <a:xfrm>
              <a:off x="6867203" y="4460817"/>
              <a:ext cx="1617090" cy="246221"/>
            </a:xfrm>
            <a:prstGeom prst="rect">
              <a:avLst/>
            </a:prstGeom>
          </p:spPr>
          <p:txBody>
            <a:bodyPr wrap="square" lIns="0" tIns="0" rIns="0" bIns="0" rtlCol="0">
              <a:spAutoFit/>
            </a:bodyPr>
            <a:lstStyle/>
            <a:p>
              <a:r>
                <a:rPr lang="tr-TR" sz="1600" dirty="0" smtClean="0">
                  <a:latin typeface="Trebuchet MS" panose="020B0603020202020204" pitchFamily="34" charset="0"/>
                </a:rPr>
                <a:t>Düşey yolluk</a:t>
              </a:r>
              <a:endParaRPr lang="tr-TR" sz="1600" dirty="0">
                <a:latin typeface="Trebuchet MS" panose="020B0603020202020204" pitchFamily="34" charset="0"/>
              </a:endParaRPr>
            </a:p>
          </p:txBody>
        </p:sp>
        <p:sp useBgFill="1">
          <p:nvSpPr>
            <p:cNvPr id="19" name="Metin kutusu 18"/>
            <p:cNvSpPr txBox="1"/>
            <p:nvPr/>
          </p:nvSpPr>
          <p:spPr>
            <a:xfrm>
              <a:off x="7020272" y="4901918"/>
              <a:ext cx="1617090" cy="246221"/>
            </a:xfrm>
            <a:prstGeom prst="rect">
              <a:avLst/>
            </a:prstGeom>
          </p:spPr>
          <p:txBody>
            <a:bodyPr wrap="square" lIns="0" tIns="0" rIns="0" bIns="0" rtlCol="0">
              <a:spAutoFit/>
            </a:bodyPr>
            <a:lstStyle/>
            <a:p>
              <a:r>
                <a:rPr lang="tr-TR" sz="1600" dirty="0" smtClean="0">
                  <a:latin typeface="Trebuchet MS" panose="020B0603020202020204" pitchFamily="34" charset="0"/>
                </a:rPr>
                <a:t>yatay yolluk</a:t>
              </a:r>
              <a:endParaRPr lang="tr-TR" sz="1600" dirty="0">
                <a:latin typeface="Trebuchet MS" panose="020B0603020202020204" pitchFamily="34" charset="0"/>
              </a:endParaRPr>
            </a:p>
          </p:txBody>
        </p:sp>
        <p:sp useBgFill="1">
          <p:nvSpPr>
            <p:cNvPr id="20" name="Metin kutusu 19"/>
            <p:cNvSpPr txBox="1"/>
            <p:nvPr/>
          </p:nvSpPr>
          <p:spPr>
            <a:xfrm>
              <a:off x="3563888" y="4005064"/>
              <a:ext cx="1447210" cy="246221"/>
            </a:xfrm>
            <a:prstGeom prst="rect">
              <a:avLst/>
            </a:prstGeom>
          </p:spPr>
          <p:txBody>
            <a:bodyPr wrap="square" lIns="0" tIns="0" rIns="0" bIns="0" rtlCol="0">
              <a:spAutoFit/>
            </a:bodyPr>
            <a:lstStyle/>
            <a:p>
              <a:r>
                <a:rPr lang="tr-TR" sz="1600" dirty="0" smtClean="0">
                  <a:latin typeface="Trebuchet MS" panose="020B0603020202020204" pitchFamily="34" charset="0"/>
                </a:rPr>
                <a:t>Dökme hunisi</a:t>
              </a:r>
              <a:endParaRPr lang="tr-TR" sz="1600" dirty="0">
                <a:latin typeface="Trebuchet MS" panose="020B0603020202020204" pitchFamily="34" charset="0"/>
              </a:endParaRPr>
            </a:p>
          </p:txBody>
        </p:sp>
        <p:sp useBgFill="1">
          <p:nvSpPr>
            <p:cNvPr id="21" name="Metin kutusu 20"/>
            <p:cNvSpPr txBox="1"/>
            <p:nvPr/>
          </p:nvSpPr>
          <p:spPr>
            <a:xfrm>
              <a:off x="3563888" y="4417552"/>
              <a:ext cx="1617090" cy="246221"/>
            </a:xfrm>
            <a:prstGeom prst="rect">
              <a:avLst/>
            </a:prstGeom>
          </p:spPr>
          <p:txBody>
            <a:bodyPr wrap="square" lIns="0" tIns="0" rIns="0" bIns="0" rtlCol="0">
              <a:spAutoFit/>
            </a:bodyPr>
            <a:lstStyle/>
            <a:p>
              <a:r>
                <a:rPr lang="tr-TR" sz="1600" dirty="0" smtClean="0">
                  <a:latin typeface="Trebuchet MS" panose="020B0603020202020204" pitchFamily="34" charset="0"/>
                </a:rPr>
                <a:t>Düşey yolluk</a:t>
              </a:r>
              <a:endParaRPr lang="tr-TR" sz="1600" dirty="0">
                <a:latin typeface="Trebuchet MS" panose="020B0603020202020204" pitchFamily="34" charset="0"/>
              </a:endParaRPr>
            </a:p>
          </p:txBody>
        </p:sp>
        <p:sp useBgFill="1">
          <p:nvSpPr>
            <p:cNvPr id="22" name="Metin kutusu 21"/>
            <p:cNvSpPr txBox="1"/>
            <p:nvPr/>
          </p:nvSpPr>
          <p:spPr>
            <a:xfrm>
              <a:off x="3779912" y="4920024"/>
              <a:ext cx="1617090" cy="246221"/>
            </a:xfrm>
            <a:prstGeom prst="rect">
              <a:avLst/>
            </a:prstGeom>
          </p:spPr>
          <p:txBody>
            <a:bodyPr wrap="square" lIns="0" tIns="0" rIns="0" bIns="0" rtlCol="0">
              <a:spAutoFit/>
            </a:bodyPr>
            <a:lstStyle/>
            <a:p>
              <a:r>
                <a:rPr lang="tr-TR" sz="1600" dirty="0" smtClean="0">
                  <a:latin typeface="Trebuchet MS" panose="020B0603020202020204" pitchFamily="34" charset="0"/>
                </a:rPr>
                <a:t>yatay yolluk</a:t>
              </a:r>
              <a:endParaRPr lang="tr-TR" sz="1600" dirty="0">
                <a:latin typeface="Trebuchet MS" panose="020B0603020202020204" pitchFamily="34" charset="0"/>
              </a:endParaRPr>
            </a:p>
          </p:txBody>
        </p:sp>
        <p:sp useBgFill="1">
          <p:nvSpPr>
            <p:cNvPr id="23" name="Metin kutusu 22"/>
            <p:cNvSpPr txBox="1"/>
            <p:nvPr/>
          </p:nvSpPr>
          <p:spPr>
            <a:xfrm>
              <a:off x="7777798" y="5202041"/>
              <a:ext cx="706496" cy="246221"/>
            </a:xfrm>
            <a:prstGeom prst="rect">
              <a:avLst/>
            </a:prstGeom>
          </p:spPr>
          <p:txBody>
            <a:bodyPr wrap="square" lIns="0" tIns="0" rIns="0" bIns="0" rtlCol="0">
              <a:spAutoFit/>
            </a:bodyPr>
            <a:lstStyle/>
            <a:p>
              <a:r>
                <a:rPr lang="tr-TR" sz="1600" b="1" dirty="0" smtClean="0">
                  <a:solidFill>
                    <a:srgbClr val="FF0000"/>
                  </a:solidFill>
                  <a:latin typeface="Trebuchet MS" panose="020B0603020202020204" pitchFamily="34" charset="0"/>
                </a:rPr>
                <a:t>filtre</a:t>
              </a:r>
              <a:endParaRPr lang="tr-TR" sz="1600" b="1" dirty="0">
                <a:solidFill>
                  <a:srgbClr val="FF0000"/>
                </a:solidFill>
                <a:latin typeface="Trebuchet MS" panose="020B0603020202020204" pitchFamily="34" charset="0"/>
              </a:endParaRPr>
            </a:p>
          </p:txBody>
        </p:sp>
        <p:sp useBgFill="1">
          <p:nvSpPr>
            <p:cNvPr id="24" name="Metin kutusu 23"/>
            <p:cNvSpPr txBox="1"/>
            <p:nvPr/>
          </p:nvSpPr>
          <p:spPr>
            <a:xfrm>
              <a:off x="5580112" y="2039704"/>
              <a:ext cx="706496" cy="246221"/>
            </a:xfrm>
            <a:prstGeom prst="rect">
              <a:avLst/>
            </a:prstGeom>
          </p:spPr>
          <p:txBody>
            <a:bodyPr wrap="square" lIns="0" tIns="0" rIns="0" bIns="0" rtlCol="0">
              <a:spAutoFit/>
            </a:bodyPr>
            <a:lstStyle/>
            <a:p>
              <a:r>
                <a:rPr lang="tr-TR" sz="1600" b="1" dirty="0" smtClean="0">
                  <a:solidFill>
                    <a:srgbClr val="FF0000"/>
                  </a:solidFill>
                  <a:latin typeface="Trebuchet MS" panose="020B0603020202020204" pitchFamily="34" charset="0"/>
                </a:rPr>
                <a:t>filtre</a:t>
              </a:r>
              <a:endParaRPr lang="tr-TR" sz="1600" b="1" dirty="0">
                <a:solidFill>
                  <a:srgbClr val="FF0000"/>
                </a:solidFill>
                <a:latin typeface="Trebuchet MS" panose="020B0603020202020204" pitchFamily="34" charset="0"/>
              </a:endParaRPr>
            </a:p>
          </p:txBody>
        </p:sp>
        <p:sp useBgFill="1">
          <p:nvSpPr>
            <p:cNvPr id="25" name="Metin kutusu 24"/>
            <p:cNvSpPr txBox="1"/>
            <p:nvPr/>
          </p:nvSpPr>
          <p:spPr>
            <a:xfrm>
              <a:off x="4427950" y="5303612"/>
              <a:ext cx="706496" cy="246221"/>
            </a:xfrm>
            <a:prstGeom prst="rect">
              <a:avLst/>
            </a:prstGeom>
          </p:spPr>
          <p:txBody>
            <a:bodyPr wrap="square" lIns="0" tIns="0" rIns="0" bIns="0" rtlCol="0">
              <a:spAutoFit/>
            </a:bodyPr>
            <a:lstStyle/>
            <a:p>
              <a:r>
                <a:rPr lang="tr-TR" sz="1600" b="1" dirty="0" smtClean="0">
                  <a:solidFill>
                    <a:srgbClr val="FF0000"/>
                  </a:solidFill>
                  <a:latin typeface="Trebuchet MS" panose="020B0603020202020204" pitchFamily="34" charset="0"/>
                </a:rPr>
                <a:t>filtre</a:t>
              </a:r>
              <a:endParaRPr lang="tr-TR" sz="1600" b="1" dirty="0">
                <a:solidFill>
                  <a:srgbClr val="FF0000"/>
                </a:solidFill>
                <a:latin typeface="Trebuchet MS" panose="020B0603020202020204" pitchFamily="34" charset="0"/>
              </a:endParaRPr>
            </a:p>
          </p:txBody>
        </p:sp>
        <p:sp useBgFill="1">
          <p:nvSpPr>
            <p:cNvPr id="26" name="Metin kutusu 25"/>
            <p:cNvSpPr txBox="1"/>
            <p:nvPr/>
          </p:nvSpPr>
          <p:spPr>
            <a:xfrm>
              <a:off x="2259107" y="2366570"/>
              <a:ext cx="706496" cy="246221"/>
            </a:xfrm>
            <a:prstGeom prst="rect">
              <a:avLst/>
            </a:prstGeom>
          </p:spPr>
          <p:txBody>
            <a:bodyPr wrap="square" lIns="0" tIns="0" rIns="0" bIns="0" rtlCol="0">
              <a:spAutoFit/>
            </a:bodyPr>
            <a:lstStyle/>
            <a:p>
              <a:pPr algn="r"/>
              <a:r>
                <a:rPr lang="tr-TR" sz="1600" b="1" dirty="0" smtClean="0">
                  <a:solidFill>
                    <a:srgbClr val="FF0000"/>
                  </a:solidFill>
                  <a:latin typeface="Trebuchet MS" panose="020B0603020202020204" pitchFamily="34" charset="0"/>
                </a:rPr>
                <a:t>filtre</a:t>
              </a:r>
              <a:endParaRPr lang="tr-TR" sz="1600" b="1" dirty="0">
                <a:solidFill>
                  <a:srgbClr val="FF0000"/>
                </a:solidFill>
                <a:latin typeface="Trebuchet MS" panose="020B0603020202020204" pitchFamily="34" charset="0"/>
              </a:endParaRPr>
            </a:p>
          </p:txBody>
        </p:sp>
        <p:sp useBgFill="1">
          <p:nvSpPr>
            <p:cNvPr id="27" name="Metin kutusu 26"/>
            <p:cNvSpPr txBox="1"/>
            <p:nvPr/>
          </p:nvSpPr>
          <p:spPr>
            <a:xfrm>
              <a:off x="5048897" y="5280064"/>
              <a:ext cx="1105630" cy="246221"/>
            </a:xfrm>
            <a:prstGeom prst="rect">
              <a:avLst/>
            </a:prstGeom>
          </p:spPr>
          <p:txBody>
            <a:bodyPr wrap="square" lIns="0" tIns="0" rIns="0" bIns="0" rtlCol="0">
              <a:spAutoFit/>
            </a:bodyPr>
            <a:lstStyle/>
            <a:p>
              <a:r>
                <a:rPr lang="tr-TR" sz="1600" dirty="0" smtClean="0">
                  <a:latin typeface="Trebuchet MS" panose="020B0603020202020204" pitchFamily="34" charset="0"/>
                </a:rPr>
                <a:t>Kalıp ekseni</a:t>
              </a:r>
              <a:endParaRPr lang="tr-TR" sz="1600" dirty="0">
                <a:latin typeface="Trebuchet MS" panose="020B0603020202020204" pitchFamily="34" charset="0"/>
              </a:endParaRPr>
            </a:p>
          </p:txBody>
        </p:sp>
        <p:sp useBgFill="1">
          <p:nvSpPr>
            <p:cNvPr id="28" name="Metin kutusu 27"/>
            <p:cNvSpPr txBox="1"/>
            <p:nvPr/>
          </p:nvSpPr>
          <p:spPr>
            <a:xfrm>
              <a:off x="5094162" y="2690814"/>
              <a:ext cx="1105630" cy="246221"/>
            </a:xfrm>
            <a:prstGeom prst="rect">
              <a:avLst/>
            </a:prstGeom>
          </p:spPr>
          <p:txBody>
            <a:bodyPr wrap="square" lIns="0" tIns="0" rIns="0" bIns="0" rtlCol="0">
              <a:spAutoFit/>
            </a:bodyPr>
            <a:lstStyle/>
            <a:p>
              <a:r>
                <a:rPr lang="tr-TR" sz="1600" dirty="0" smtClean="0">
                  <a:latin typeface="Trebuchet MS" panose="020B0603020202020204" pitchFamily="34" charset="0"/>
                </a:rPr>
                <a:t>Kalıp ekseni</a:t>
              </a:r>
              <a:endParaRPr lang="tr-TR" sz="1600" dirty="0">
                <a:latin typeface="Trebuchet MS" panose="020B0603020202020204" pitchFamily="34" charset="0"/>
              </a:endParaRPr>
            </a:p>
          </p:txBody>
        </p:sp>
        <p:sp useBgFill="1">
          <p:nvSpPr>
            <p:cNvPr id="29" name="Metin kutusu 28"/>
            <p:cNvSpPr txBox="1"/>
            <p:nvPr/>
          </p:nvSpPr>
          <p:spPr>
            <a:xfrm>
              <a:off x="1691680" y="5426722"/>
              <a:ext cx="1105630" cy="246221"/>
            </a:xfrm>
            <a:prstGeom prst="rect">
              <a:avLst/>
            </a:prstGeom>
          </p:spPr>
          <p:txBody>
            <a:bodyPr wrap="square" lIns="0" tIns="0" rIns="0" bIns="0" rtlCol="0">
              <a:spAutoFit/>
            </a:bodyPr>
            <a:lstStyle/>
            <a:p>
              <a:r>
                <a:rPr lang="tr-TR" sz="1600" dirty="0" smtClean="0">
                  <a:latin typeface="Trebuchet MS" panose="020B0603020202020204" pitchFamily="34" charset="0"/>
                </a:rPr>
                <a:t>Kalıp ekseni</a:t>
              </a:r>
              <a:endParaRPr lang="tr-TR" sz="1600" dirty="0">
                <a:latin typeface="Trebuchet MS" panose="020B0603020202020204" pitchFamily="34" charset="0"/>
              </a:endParaRPr>
            </a:p>
          </p:txBody>
        </p:sp>
        <p:sp useBgFill="1">
          <p:nvSpPr>
            <p:cNvPr id="30" name="Metin kutusu 29"/>
            <p:cNvSpPr txBox="1"/>
            <p:nvPr/>
          </p:nvSpPr>
          <p:spPr>
            <a:xfrm>
              <a:off x="1208648" y="1746073"/>
              <a:ext cx="1779176" cy="492443"/>
            </a:xfrm>
            <a:prstGeom prst="rect">
              <a:avLst/>
            </a:prstGeom>
          </p:spPr>
          <p:txBody>
            <a:bodyPr wrap="square" lIns="0" tIns="0" rIns="0" bIns="0" rtlCol="0">
              <a:spAutoFit/>
            </a:bodyPr>
            <a:lstStyle/>
            <a:p>
              <a:pPr algn="r"/>
              <a:r>
                <a:rPr lang="tr-TR" sz="1600" dirty="0" smtClean="0">
                  <a:latin typeface="Trebuchet MS" panose="020B0603020202020204" pitchFamily="34" charset="0"/>
                </a:rPr>
                <a:t>Dökme hunisi desteği</a:t>
              </a:r>
              <a:endParaRPr lang="tr-TR" sz="1600" dirty="0">
                <a:latin typeface="Trebuchet MS" panose="020B0603020202020204" pitchFamily="34" charset="0"/>
              </a:endParaRPr>
            </a:p>
          </p:txBody>
        </p:sp>
      </p:grpSp>
    </p:spTree>
    <p:extLst>
      <p:ext uri="{BB962C8B-B14F-4D97-AF65-F5344CB8AC3E}">
        <p14:creationId xmlns:p14="http://schemas.microsoft.com/office/powerpoint/2010/main" val="9387580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0" y="3429000"/>
            <a:ext cx="492443" cy="576064"/>
          </a:xfrm>
          <a:prstGeom prst="rect">
            <a:avLst/>
          </a:prstGeom>
          <a:noFill/>
        </p:spPr>
        <p:txBody>
          <a:bodyPr vert="vert270" wrap="square" rtlCol="0">
            <a:spAutoFit/>
          </a:bodyPr>
          <a:lstStyle/>
          <a:p>
            <a:r>
              <a:rPr lang="tr-TR" sz="2000" dirty="0" smtClean="0">
                <a:latin typeface="Trebuchet MS" pitchFamily="34" charset="0"/>
              </a:rPr>
              <a:t> ton</a:t>
            </a:r>
            <a:endParaRPr lang="tr-TR" sz="2000" dirty="0">
              <a:latin typeface="Trebuchet MS" pitchFamily="34" charset="0"/>
            </a:endParaRPr>
          </a:p>
        </p:txBody>
      </p:sp>
      <p:pic>
        <p:nvPicPr>
          <p:cNvPr id="254978" name="Picture 2"/>
          <p:cNvPicPr>
            <a:picLocks noChangeAspect="1" noChangeArrowheads="1"/>
          </p:cNvPicPr>
          <p:nvPr/>
        </p:nvPicPr>
        <p:blipFill>
          <a:blip r:embed="rId2" cstate="print">
            <a:lum bright="-14000" contrast="22000"/>
          </a:blip>
          <a:srcRect r="9551"/>
          <a:stretch>
            <a:fillRect/>
          </a:stretch>
        </p:blipFill>
        <p:spPr bwMode="auto">
          <a:xfrm>
            <a:off x="445575" y="1964450"/>
            <a:ext cx="8374897" cy="3984830"/>
          </a:xfrm>
          <a:prstGeom prst="rect">
            <a:avLst/>
          </a:prstGeom>
          <a:noFill/>
          <a:ln w="9525">
            <a:noFill/>
            <a:miter lim="800000"/>
            <a:headEnd/>
            <a:tailEnd/>
          </a:ln>
        </p:spPr>
      </p:pic>
      <p:sp>
        <p:nvSpPr>
          <p:cNvPr id="4" name="3 Dikdörtgen"/>
          <p:cNvSpPr/>
          <p:nvPr/>
        </p:nvSpPr>
        <p:spPr>
          <a:xfrm>
            <a:off x="432048" y="695598"/>
            <a:ext cx="8892480" cy="1077218"/>
          </a:xfrm>
          <a:prstGeom prst="rect">
            <a:avLst/>
          </a:prstGeom>
        </p:spPr>
        <p:txBody>
          <a:bodyPr wrap="square">
            <a:spAutoFit/>
          </a:bodyPr>
          <a:lstStyle/>
          <a:p>
            <a:pPr>
              <a:lnSpc>
                <a:spcPct val="80000"/>
              </a:lnSpc>
            </a:pPr>
            <a:r>
              <a:rPr lang="tr-TR" sz="4000" dirty="0" smtClean="0">
                <a:solidFill>
                  <a:schemeClr val="accent1">
                    <a:lumMod val="50000"/>
                  </a:schemeClr>
                </a:solidFill>
                <a:latin typeface="Trebuchet MS" pitchFamily="34" charset="0"/>
              </a:rPr>
              <a:t>ürünlere göre Türkiye alüminyum ithalatı (Ton)</a:t>
            </a:r>
            <a:endParaRPr lang="tr-TR" sz="4000" dirty="0">
              <a:solidFill>
                <a:schemeClr val="accent1">
                  <a:lumMod val="50000"/>
                </a:schemeClr>
              </a:solidFill>
              <a:latin typeface="Trebuchet MS" pitchFamily="34" charset="0"/>
            </a:endParaRPr>
          </a:p>
        </p:txBody>
      </p:sp>
      <p:sp useBgFill="1">
        <p:nvSpPr>
          <p:cNvPr id="6" name="5 Metin kutusu"/>
          <p:cNvSpPr txBox="1"/>
          <p:nvPr/>
        </p:nvSpPr>
        <p:spPr>
          <a:xfrm>
            <a:off x="4139952" y="2276872"/>
            <a:ext cx="3456384" cy="954107"/>
          </a:xfrm>
          <a:prstGeom prst="rect">
            <a:avLst/>
          </a:prstGeom>
        </p:spPr>
        <p:txBody>
          <a:bodyPr wrap="square" rtlCol="0">
            <a:spAutoFit/>
          </a:bodyPr>
          <a:lstStyle/>
          <a:p>
            <a:r>
              <a:rPr lang="tr-TR" sz="2800" dirty="0" smtClean="0">
                <a:latin typeface="Trebuchet MS" pitchFamily="34" charset="0"/>
              </a:rPr>
              <a:t>En fazla ithal edilen alüminyum külçe!</a:t>
            </a:r>
            <a:endParaRPr lang="tr-TR" sz="2800" dirty="0">
              <a:latin typeface="Trebuchet MS" pitchFamily="34" charset="0"/>
            </a:endParaRPr>
          </a:p>
        </p:txBody>
      </p:sp>
    </p:spTree>
    <p:extLst>
      <p:ext uri="{BB962C8B-B14F-4D97-AF65-F5344CB8AC3E}">
        <p14:creationId xmlns:p14="http://schemas.microsoft.com/office/powerpoint/2010/main" val="91648310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79512" y="1556792"/>
            <a:ext cx="6120680" cy="4832092"/>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Alümina veya silisyum karbürden imal edilirler.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Mukavemetli ve kimyasal ataklara dirençlidirler.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Boşluk miktarı köpük filtrelerden düşük: </a:t>
            </a:r>
            <a:r>
              <a:rPr lang="tr-TR" sz="2800" dirty="0" smtClean="0">
                <a:latin typeface="Trebuchet MS" pitchFamily="34" charset="0"/>
                <a:sym typeface="Symbol"/>
              </a:rPr>
              <a:t></a:t>
            </a:r>
            <a:r>
              <a:rPr lang="tr-TR" sz="2800" dirty="0" smtClean="0">
                <a:latin typeface="Trebuchet MS" pitchFamily="34" charset="0"/>
              </a:rPr>
              <a:t>%40 </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SiC’den</a:t>
            </a:r>
            <a:r>
              <a:rPr lang="tr-TR" sz="2800" dirty="0" smtClean="0">
                <a:latin typeface="Trebuchet MS" pitchFamily="34" charset="0"/>
              </a:rPr>
              <a:t> imal edilenler yüksek ısı iletkenlikleri ile kolay ısınma avantajı sağlarlar.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Kesintisiz gözenek konfigürasyonu zor bir akış kulvarı temin eder.</a:t>
            </a:r>
          </a:p>
        </p:txBody>
      </p:sp>
      <p:sp>
        <p:nvSpPr>
          <p:cNvPr id="3" name="2 Metin kutusu"/>
          <p:cNvSpPr txBox="1"/>
          <p:nvPr/>
        </p:nvSpPr>
        <p:spPr>
          <a:xfrm>
            <a:off x="395536" y="548680"/>
            <a:ext cx="856895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Bağlı </a:t>
            </a:r>
            <a:r>
              <a:rPr lang="tr-TR" sz="4400" dirty="0" err="1" smtClean="0">
                <a:solidFill>
                  <a:schemeClr val="accent2">
                    <a:lumMod val="50000"/>
                  </a:schemeClr>
                </a:solidFill>
                <a:latin typeface="Trebuchet MS" pitchFamily="34" charset="0"/>
              </a:rPr>
              <a:t>granüler</a:t>
            </a:r>
            <a:r>
              <a:rPr lang="tr-TR" sz="4400" dirty="0" smtClean="0">
                <a:solidFill>
                  <a:schemeClr val="accent2">
                    <a:lumMod val="50000"/>
                  </a:schemeClr>
                </a:solidFill>
                <a:latin typeface="Trebuchet MS" pitchFamily="34" charset="0"/>
              </a:rPr>
              <a:t> seramik filtreler</a:t>
            </a:r>
          </a:p>
        </p:txBody>
      </p:sp>
      <p:pic>
        <p:nvPicPr>
          <p:cNvPr id="4" name="Picture 2"/>
          <p:cNvPicPr>
            <a:picLocks noChangeAspect="1" noChangeArrowheads="1"/>
          </p:cNvPicPr>
          <p:nvPr/>
        </p:nvPicPr>
        <p:blipFill>
          <a:blip r:embed="rId2" cstate="print">
            <a:lum bright="-2000" contrast="9000"/>
          </a:blip>
          <a:srcRect b="7598"/>
          <a:stretch>
            <a:fillRect/>
          </a:stretch>
        </p:blipFill>
        <p:spPr bwMode="auto">
          <a:xfrm>
            <a:off x="6372200" y="1484784"/>
            <a:ext cx="2376264" cy="4968552"/>
          </a:xfrm>
          <a:prstGeom prst="rect">
            <a:avLst/>
          </a:prstGeom>
          <a:noFill/>
          <a:ln w="9525">
            <a:noFill/>
            <a:miter lim="800000"/>
            <a:headEnd/>
            <a:tailEnd/>
          </a:ln>
        </p:spPr>
      </p:pic>
    </p:spTree>
    <p:extLst>
      <p:ext uri="{BB962C8B-B14F-4D97-AF65-F5344CB8AC3E}">
        <p14:creationId xmlns:p14="http://schemas.microsoft.com/office/powerpoint/2010/main" val="346164340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3469"/>
            <a:ext cx="8229600" cy="594320"/>
          </a:xfrm>
        </p:spPr>
        <p:txBody>
          <a:bodyPr>
            <a:normAutofit fontScale="90000"/>
          </a:bodyPr>
          <a:lstStyle/>
          <a:p>
            <a:r>
              <a:rPr lang="tr-TR" dirty="0" err="1" smtClean="0">
                <a:solidFill>
                  <a:schemeClr val="accent2">
                    <a:lumMod val="50000"/>
                  </a:schemeClr>
                </a:solidFill>
                <a:latin typeface="Trebuchet MS" pitchFamily="34" charset="0"/>
              </a:rPr>
              <a:t>Filtrasyon-rijid</a:t>
            </a:r>
            <a:r>
              <a:rPr lang="tr-TR" dirty="0" smtClean="0">
                <a:solidFill>
                  <a:schemeClr val="accent2">
                    <a:lumMod val="50000"/>
                  </a:schemeClr>
                </a:solidFill>
                <a:latin typeface="Trebuchet MS" pitchFamily="34" charset="0"/>
              </a:rPr>
              <a:t> medya</a:t>
            </a:r>
            <a:endParaRPr lang="tr-TR" dirty="0">
              <a:solidFill>
                <a:schemeClr val="accent2">
                  <a:lumMod val="50000"/>
                </a:schemeClr>
              </a:solidFill>
              <a:latin typeface="Trebuchet MS" pitchFamily="34" charset="0"/>
            </a:endParaRPr>
          </a:p>
        </p:txBody>
      </p:sp>
      <p:pic>
        <p:nvPicPr>
          <p:cNvPr id="289795" name="Picture 3" descr="aluminum filtration"/>
          <p:cNvPicPr>
            <a:picLocks noChangeAspect="1" noChangeArrowheads="1"/>
          </p:cNvPicPr>
          <p:nvPr/>
        </p:nvPicPr>
        <p:blipFill>
          <a:blip r:embed="rId2" cstate="print"/>
          <a:srcRect/>
          <a:stretch>
            <a:fillRect/>
          </a:stretch>
        </p:blipFill>
        <p:spPr bwMode="auto">
          <a:xfrm>
            <a:off x="144017" y="3761245"/>
            <a:ext cx="8820471" cy="2836107"/>
          </a:xfrm>
          <a:prstGeom prst="rect">
            <a:avLst/>
          </a:prstGeom>
          <a:noFill/>
        </p:spPr>
      </p:pic>
      <p:sp>
        <p:nvSpPr>
          <p:cNvPr id="5" name="4 Metin kutusu"/>
          <p:cNvSpPr txBox="1"/>
          <p:nvPr/>
        </p:nvSpPr>
        <p:spPr>
          <a:xfrm>
            <a:off x="323528" y="1340768"/>
            <a:ext cx="8640960" cy="2677656"/>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Döküm yapısı temizliğinin manyetik disk, çok ince folyo üretimi gibi çok kritik olduğu durumlarda başvurulur.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Sadece sıvı metalin döküm istasyonuna transferinde yararlanılabilir.</a:t>
            </a:r>
          </a:p>
          <a:p>
            <a:pPr marL="457200" indent="-457200">
              <a:buClr>
                <a:schemeClr val="bg2">
                  <a:lumMod val="50000"/>
                </a:schemeClr>
              </a:buClr>
              <a:buFont typeface="Trebuchet MS" panose="020B0603020202020204" pitchFamily="34" charset="0"/>
              <a:buChar char="●"/>
            </a:pPr>
            <a:endParaRPr lang="tr-TR" sz="2800" dirty="0">
              <a:latin typeface="Trebuchet MS" pitchFamily="34" charset="0"/>
            </a:endParaRPr>
          </a:p>
        </p:txBody>
      </p:sp>
    </p:spTree>
    <p:extLst>
      <p:ext uri="{BB962C8B-B14F-4D97-AF65-F5344CB8AC3E}">
        <p14:creationId xmlns:p14="http://schemas.microsoft.com/office/powerpoint/2010/main" val="93875801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518864" y="674440"/>
            <a:ext cx="8229600" cy="594320"/>
          </a:xfrm>
        </p:spPr>
        <p:txBody>
          <a:bodyPr>
            <a:normAutofit fontScale="90000"/>
          </a:bodyPr>
          <a:lstStyle/>
          <a:p>
            <a:r>
              <a:rPr lang="tr-TR" dirty="0" err="1" smtClean="0">
                <a:solidFill>
                  <a:schemeClr val="accent2">
                    <a:lumMod val="50000"/>
                  </a:schemeClr>
                </a:solidFill>
                <a:latin typeface="Trebuchet MS" pitchFamily="34" charset="0"/>
              </a:rPr>
              <a:t>Filtrasyon-rijid</a:t>
            </a:r>
            <a:r>
              <a:rPr lang="tr-TR" dirty="0" smtClean="0">
                <a:solidFill>
                  <a:schemeClr val="accent2">
                    <a:lumMod val="50000"/>
                  </a:schemeClr>
                </a:solidFill>
                <a:latin typeface="Trebuchet MS" pitchFamily="34" charset="0"/>
              </a:rPr>
              <a:t> medya</a:t>
            </a:r>
            <a:endParaRPr lang="tr-TR" dirty="0">
              <a:solidFill>
                <a:schemeClr val="accent2">
                  <a:lumMod val="50000"/>
                </a:schemeClr>
              </a:solidFill>
              <a:latin typeface="Trebuchet MS" pitchFamily="34" charset="0"/>
            </a:endParaRPr>
          </a:p>
        </p:txBody>
      </p:sp>
      <p:pic>
        <p:nvPicPr>
          <p:cNvPr id="289795" name="Picture 3" descr="aluminum filtration"/>
          <p:cNvPicPr>
            <a:picLocks noChangeAspect="1" noChangeArrowheads="1"/>
          </p:cNvPicPr>
          <p:nvPr/>
        </p:nvPicPr>
        <p:blipFill>
          <a:blip r:embed="rId2" cstate="print"/>
          <a:srcRect l="59181"/>
          <a:stretch>
            <a:fillRect/>
          </a:stretch>
        </p:blipFill>
        <p:spPr bwMode="auto">
          <a:xfrm>
            <a:off x="5076056" y="3799444"/>
            <a:ext cx="3600400" cy="2836107"/>
          </a:xfrm>
          <a:prstGeom prst="rect">
            <a:avLst/>
          </a:prstGeom>
          <a:noFill/>
        </p:spPr>
      </p:pic>
      <p:sp>
        <p:nvSpPr>
          <p:cNvPr id="289797" name="Rectangle 5"/>
          <p:cNvSpPr>
            <a:spLocks noChangeArrowheads="1"/>
          </p:cNvSpPr>
          <p:nvPr/>
        </p:nvSpPr>
        <p:spPr bwMode="auto">
          <a:xfrm>
            <a:off x="179512" y="1412776"/>
            <a:ext cx="8712968"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defTabSz="914400" rtl="0" eaLnBrk="1" fontAlgn="base" latinLnBrk="0" hangingPunct="1">
              <a:lnSpc>
                <a:spcPct val="100000"/>
              </a:lnSpc>
              <a:spcBef>
                <a:spcPct val="0"/>
              </a:spcBef>
              <a:spcAft>
                <a:spcPct val="0"/>
              </a:spcAft>
              <a:buClr>
                <a:schemeClr val="bg2">
                  <a:lumMod val="50000"/>
                </a:schemeClr>
              </a:buClr>
              <a:buSzTx/>
              <a:buFont typeface="Trebuchet MS" panose="020B0603020202020204" pitchFamily="34" charset="0"/>
              <a:buChar char="●"/>
              <a:tabLst/>
            </a:pPr>
            <a:r>
              <a:rPr kumimoji="0" lang="tr-TR" sz="2800" b="0" i="0" u="none" strike="noStrike" cap="none" normalizeH="0" baseline="0" dirty="0" err="1" smtClean="0">
                <a:ln>
                  <a:noFill/>
                </a:ln>
                <a:solidFill>
                  <a:srgbClr val="0F0F0F"/>
                </a:solidFill>
                <a:effectLst/>
                <a:latin typeface="Trebuchet MS" panose="020B0603020202020204" pitchFamily="34" charset="0"/>
                <a:cs typeface="Arial" pitchFamily="34" charset="0"/>
              </a:rPr>
              <a:t>Kartuj</a:t>
            </a:r>
            <a:r>
              <a:rPr kumimoji="0" lang="tr-TR" sz="2800" b="0" i="0" u="none" strike="noStrike" cap="none" normalizeH="0" baseline="0" dirty="0" smtClean="0">
                <a:ln>
                  <a:noFill/>
                </a:ln>
                <a:solidFill>
                  <a:srgbClr val="0F0F0F"/>
                </a:solidFill>
                <a:effectLst/>
                <a:latin typeface="Trebuchet MS" panose="020B0603020202020204" pitchFamily="34" charset="0"/>
                <a:cs typeface="Arial" pitchFamily="34" charset="0"/>
              </a:rPr>
              <a:t> filtreler </a:t>
            </a:r>
            <a:r>
              <a:rPr kumimoji="0" lang="tr-TR" sz="2800" b="0" i="0" u="none" strike="noStrike" cap="none" normalizeH="0" baseline="0" dirty="0" err="1" smtClean="0">
                <a:ln>
                  <a:noFill/>
                </a:ln>
                <a:solidFill>
                  <a:srgbClr val="0F0F0F"/>
                </a:solidFill>
                <a:effectLst/>
                <a:latin typeface="Trebuchet MS" panose="020B0603020202020204" pitchFamily="34" charset="0"/>
                <a:cs typeface="Arial" pitchFamily="34" charset="0"/>
              </a:rPr>
              <a:t>degazerden</a:t>
            </a:r>
            <a:r>
              <a:rPr kumimoji="0" lang="tr-TR" sz="2800" b="0" i="0" u="none" strike="noStrike" cap="none" normalizeH="0" baseline="0" dirty="0" smtClean="0">
                <a:ln>
                  <a:noFill/>
                </a:ln>
                <a:solidFill>
                  <a:srgbClr val="0F0F0F"/>
                </a:solidFill>
                <a:effectLst/>
                <a:latin typeface="Trebuchet MS" panose="020B0603020202020204" pitchFamily="34" charset="0"/>
                <a:cs typeface="Arial" pitchFamily="34" charset="0"/>
              </a:rPr>
              <a:t> </a:t>
            </a:r>
            <a:r>
              <a:rPr kumimoji="0" lang="tr-TR" sz="2800" b="0" i="0" u="none" strike="noStrike" cap="none" normalizeH="0" baseline="0" dirty="0" smtClean="0">
                <a:ln>
                  <a:noFill/>
                </a:ln>
                <a:solidFill>
                  <a:srgbClr val="0F0F0F"/>
                </a:solidFill>
                <a:effectLst/>
                <a:latin typeface="Trebuchet MS" panose="020B0603020202020204" pitchFamily="34" charset="0"/>
                <a:cs typeface="Arial" pitchFamily="34" charset="0"/>
              </a:rPr>
              <a:t>sonra kullanılmalıdır. </a:t>
            </a:r>
            <a:r>
              <a:rPr kumimoji="0" lang="tr-TR" sz="2800" b="0" i="0" u="none" strike="noStrike" cap="none" normalizeH="0" baseline="0" dirty="0" smtClean="0">
                <a:ln>
                  <a:noFill/>
                </a:ln>
                <a:solidFill>
                  <a:srgbClr val="0F0F0F"/>
                </a:solidFill>
                <a:effectLst/>
                <a:latin typeface="Trebuchet MS" panose="020B0603020202020204" pitchFamily="34" charset="0"/>
                <a:cs typeface="Arial" pitchFamily="34" charset="0"/>
              </a:rPr>
              <a:t>Kalıntılar</a:t>
            </a:r>
            <a:r>
              <a:rPr kumimoji="0" lang="tr-TR" sz="2800" b="0" i="0" u="none" strike="noStrike" cap="none" normalizeH="0" dirty="0" smtClean="0">
                <a:ln>
                  <a:noFill/>
                </a:ln>
                <a:solidFill>
                  <a:srgbClr val="0F0F0F"/>
                </a:solidFill>
                <a:effectLst/>
                <a:latin typeface="Trebuchet MS" panose="020B0603020202020204" pitchFamily="34" charset="0"/>
                <a:cs typeface="Arial" pitchFamily="34" charset="0"/>
              </a:rPr>
              <a:t> filtre tüplerinin yüzeylerinde ve içinde tutulurlar.  </a:t>
            </a:r>
          </a:p>
          <a:p>
            <a:pPr marL="457200" marR="0" lvl="0" indent="-457200" defTabSz="914400" rtl="0" eaLnBrk="1" fontAlgn="base" latinLnBrk="0" hangingPunct="1">
              <a:lnSpc>
                <a:spcPct val="100000"/>
              </a:lnSpc>
              <a:spcBef>
                <a:spcPct val="0"/>
              </a:spcBef>
              <a:spcAft>
                <a:spcPct val="0"/>
              </a:spcAft>
              <a:buClr>
                <a:schemeClr val="bg2">
                  <a:lumMod val="50000"/>
                </a:schemeClr>
              </a:buClr>
              <a:buSzTx/>
              <a:buFont typeface="Trebuchet MS" panose="020B0603020202020204" pitchFamily="34" charset="0"/>
              <a:buChar char="●"/>
              <a:tabLst/>
            </a:pPr>
            <a:r>
              <a:rPr lang="tr-TR" sz="2800" dirty="0" smtClean="0">
                <a:solidFill>
                  <a:srgbClr val="0F0F0F"/>
                </a:solidFill>
                <a:latin typeface="Trebuchet MS" panose="020B0603020202020204" pitchFamily="34" charset="0"/>
                <a:cs typeface="Arial" pitchFamily="34" charset="0"/>
              </a:rPr>
              <a:t>Bu, d</a:t>
            </a:r>
            <a:r>
              <a:rPr kumimoji="0" lang="tr-TR" sz="2800" b="0" i="0" u="none" strike="noStrike" cap="none" normalizeH="0" dirty="0" smtClean="0">
                <a:ln>
                  <a:noFill/>
                </a:ln>
                <a:solidFill>
                  <a:srgbClr val="0F0F0F"/>
                </a:solidFill>
                <a:effectLst/>
                <a:latin typeface="Trebuchet MS" panose="020B0603020202020204" pitchFamily="34" charset="0"/>
                <a:cs typeface="Arial" pitchFamily="34" charset="0"/>
              </a:rPr>
              <a:t>urgunluk çökelmesi sayesinde gerçekleşir ve filtre gözeneklerinden daha küçük partiküllerin de alıkonmasını sağlar.</a:t>
            </a:r>
          </a:p>
        </p:txBody>
      </p:sp>
    </p:spTree>
    <p:extLst>
      <p:ext uri="{BB962C8B-B14F-4D97-AF65-F5344CB8AC3E}">
        <p14:creationId xmlns:p14="http://schemas.microsoft.com/office/powerpoint/2010/main" val="93875801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3469"/>
            <a:ext cx="8229600" cy="594320"/>
          </a:xfrm>
        </p:spPr>
        <p:txBody>
          <a:bodyPr>
            <a:normAutofit fontScale="90000"/>
          </a:bodyPr>
          <a:lstStyle/>
          <a:p>
            <a:r>
              <a:rPr lang="tr-TR" dirty="0" err="1" smtClean="0">
                <a:solidFill>
                  <a:schemeClr val="accent2">
                    <a:lumMod val="50000"/>
                  </a:schemeClr>
                </a:solidFill>
                <a:latin typeface="Trebuchet MS" pitchFamily="34" charset="0"/>
              </a:rPr>
              <a:t>Filtrasyon</a:t>
            </a:r>
            <a:r>
              <a:rPr lang="tr-TR" dirty="0" smtClean="0">
                <a:solidFill>
                  <a:schemeClr val="accent2">
                    <a:lumMod val="50000"/>
                  </a:schemeClr>
                </a:solidFill>
                <a:latin typeface="Trebuchet MS" pitchFamily="34" charset="0"/>
              </a:rPr>
              <a:t> mekanizmaları</a:t>
            </a:r>
            <a:endParaRPr lang="tr-TR" dirty="0">
              <a:solidFill>
                <a:schemeClr val="accent2">
                  <a:lumMod val="50000"/>
                </a:schemeClr>
              </a:solidFill>
              <a:latin typeface="Trebuchet MS" pitchFamily="34" charset="0"/>
            </a:endParaRPr>
          </a:p>
        </p:txBody>
      </p:sp>
      <p:pic>
        <p:nvPicPr>
          <p:cNvPr id="400388" name="Picture 4"/>
          <p:cNvPicPr>
            <a:picLocks noChangeAspect="1" noChangeArrowheads="1"/>
          </p:cNvPicPr>
          <p:nvPr/>
        </p:nvPicPr>
        <p:blipFill>
          <a:blip r:embed="rId2" cstate="print"/>
          <a:srcRect l="40592" t="35235" r="25095" b="12594"/>
          <a:stretch>
            <a:fillRect/>
          </a:stretch>
        </p:blipFill>
        <p:spPr bwMode="auto">
          <a:xfrm>
            <a:off x="4572000" y="2677562"/>
            <a:ext cx="4248472" cy="3631758"/>
          </a:xfrm>
          <a:prstGeom prst="rect">
            <a:avLst/>
          </a:prstGeom>
          <a:noFill/>
          <a:ln w="9525">
            <a:noFill/>
            <a:miter lim="800000"/>
            <a:headEnd/>
            <a:tailEnd/>
          </a:ln>
        </p:spPr>
      </p:pic>
      <p:sp>
        <p:nvSpPr>
          <p:cNvPr id="9" name="8 Metin kutusu"/>
          <p:cNvSpPr txBox="1"/>
          <p:nvPr/>
        </p:nvSpPr>
        <p:spPr>
          <a:xfrm>
            <a:off x="395536" y="1916832"/>
            <a:ext cx="4104456" cy="523220"/>
          </a:xfrm>
          <a:prstGeom prst="rect">
            <a:avLst/>
          </a:prstGeom>
          <a:noFill/>
        </p:spPr>
        <p:txBody>
          <a:bodyPr wrap="square" rtlCol="0">
            <a:spAutoFit/>
          </a:bodyPr>
          <a:lstStyle/>
          <a:p>
            <a:r>
              <a:rPr lang="tr-TR" sz="2800" dirty="0" smtClean="0">
                <a:latin typeface="Trebuchet MS" panose="020B0603020202020204" pitchFamily="34" charset="0"/>
              </a:rPr>
              <a:t>Kek </a:t>
            </a:r>
          </a:p>
        </p:txBody>
      </p:sp>
      <p:pic>
        <p:nvPicPr>
          <p:cNvPr id="10" name="Picture 2"/>
          <p:cNvPicPr>
            <a:picLocks noChangeAspect="1" noChangeArrowheads="1"/>
          </p:cNvPicPr>
          <p:nvPr/>
        </p:nvPicPr>
        <p:blipFill>
          <a:blip r:embed="rId3" cstate="print"/>
          <a:srcRect l="74210" t="61192" r="8187" b="13750"/>
          <a:stretch>
            <a:fillRect/>
          </a:stretch>
        </p:blipFill>
        <p:spPr bwMode="auto">
          <a:xfrm>
            <a:off x="395536" y="2683716"/>
            <a:ext cx="4104456" cy="3625603"/>
          </a:xfrm>
          <a:prstGeom prst="rect">
            <a:avLst/>
          </a:prstGeom>
          <a:noFill/>
          <a:ln w="9525">
            <a:noFill/>
            <a:miter lim="800000"/>
            <a:headEnd/>
            <a:tailEnd/>
          </a:ln>
        </p:spPr>
      </p:pic>
      <p:sp>
        <p:nvSpPr>
          <p:cNvPr id="6" name="8 Metin kutusu"/>
          <p:cNvSpPr txBox="1"/>
          <p:nvPr/>
        </p:nvSpPr>
        <p:spPr>
          <a:xfrm>
            <a:off x="4499992" y="1916832"/>
            <a:ext cx="4104456" cy="523220"/>
          </a:xfrm>
          <a:prstGeom prst="rect">
            <a:avLst/>
          </a:prstGeom>
          <a:noFill/>
        </p:spPr>
        <p:txBody>
          <a:bodyPr wrap="square" rtlCol="0">
            <a:spAutoFit/>
          </a:bodyPr>
          <a:lstStyle/>
          <a:p>
            <a:r>
              <a:rPr lang="tr-TR" sz="2800" dirty="0" smtClean="0">
                <a:latin typeface="Trebuchet MS" panose="020B0603020202020204" pitchFamily="34" charset="0"/>
              </a:rPr>
              <a:t>Derin  </a:t>
            </a:r>
          </a:p>
        </p:txBody>
      </p:sp>
    </p:spTree>
    <p:extLst>
      <p:ext uri="{BB962C8B-B14F-4D97-AF65-F5344CB8AC3E}">
        <p14:creationId xmlns:p14="http://schemas.microsoft.com/office/powerpoint/2010/main" val="334227617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uminum pucking scrap metal"/>
          <p:cNvPicPr>
            <a:picLocks noChangeAspect="1" noChangeArrowheads="1"/>
          </p:cNvPicPr>
          <p:nvPr/>
        </p:nvPicPr>
        <p:blipFill>
          <a:blip r:embed="rId2" cstate="print"/>
          <a:srcRect l="5177"/>
          <a:stretch>
            <a:fillRect/>
          </a:stretch>
        </p:blipFill>
        <p:spPr bwMode="auto">
          <a:xfrm>
            <a:off x="0" y="-1"/>
            <a:ext cx="2184726" cy="2206800"/>
          </a:xfrm>
          <a:prstGeom prst="rect">
            <a:avLst/>
          </a:prstGeom>
          <a:noFill/>
        </p:spPr>
      </p:pic>
      <p:pic>
        <p:nvPicPr>
          <p:cNvPr id="1034" name="Picture 10" descr="http://www.schlenk.com/fileadmin/templates/img/content_slider/01_bg_metallfolien.jpg"/>
          <p:cNvPicPr>
            <a:picLocks noChangeAspect="1" noChangeArrowheads="1"/>
          </p:cNvPicPr>
          <p:nvPr/>
        </p:nvPicPr>
        <p:blipFill>
          <a:blip r:embed="rId3" cstate="print"/>
          <a:srcRect r="23630"/>
          <a:stretch>
            <a:fillRect/>
          </a:stretch>
        </p:blipFill>
        <p:spPr bwMode="auto">
          <a:xfrm>
            <a:off x="1907703" y="0"/>
            <a:ext cx="4463876" cy="2206800"/>
          </a:xfrm>
          <a:prstGeom prst="rect">
            <a:avLst/>
          </a:prstGeom>
          <a:noFill/>
        </p:spPr>
      </p:pic>
      <p:pic>
        <p:nvPicPr>
          <p:cNvPr id="1030" name="Picture 6" descr="Aluminium Diamond Plates  1">
            <a:hlinkClick r:id="rId4"/>
          </p:cNvPr>
          <p:cNvPicPr>
            <a:picLocks noChangeAspect="1" noChangeArrowheads="1"/>
          </p:cNvPicPr>
          <p:nvPr/>
        </p:nvPicPr>
        <p:blipFill>
          <a:blip r:embed="rId5" cstate="print"/>
          <a:srcRect t="55124" r="41134" b="5501"/>
          <a:stretch>
            <a:fillRect/>
          </a:stretch>
        </p:blipFill>
        <p:spPr bwMode="auto">
          <a:xfrm>
            <a:off x="4211959" y="0"/>
            <a:ext cx="4932041" cy="2204864"/>
          </a:xfrm>
          <a:prstGeom prst="rect">
            <a:avLst/>
          </a:prstGeom>
          <a:noFill/>
        </p:spPr>
      </p:pic>
      <p:sp>
        <p:nvSpPr>
          <p:cNvPr id="9" name="Metin kutusu 1"/>
          <p:cNvSpPr txBox="1"/>
          <p:nvPr/>
        </p:nvSpPr>
        <p:spPr>
          <a:xfrm>
            <a:off x="323528" y="4636602"/>
            <a:ext cx="8352928" cy="1015663"/>
          </a:xfrm>
          <a:prstGeom prst="rect">
            <a:avLst/>
          </a:prstGeom>
          <a:noFill/>
        </p:spPr>
        <p:txBody>
          <a:bodyPr wrap="square" rtlCol="0">
            <a:spAutoFit/>
          </a:bodyPr>
          <a:lstStyle/>
          <a:p>
            <a:pPr algn="r"/>
            <a:r>
              <a:rPr lang="tr-TR" sz="6000" dirty="0" smtClean="0">
                <a:latin typeface="Mistral" panose="03090702030407020403" pitchFamily="66" charset="0"/>
              </a:rPr>
              <a:t>Haftaya görüşmek üzere…..</a:t>
            </a:r>
          </a:p>
        </p:txBody>
      </p:sp>
    </p:spTree>
    <p:extLst>
      <p:ext uri="{BB962C8B-B14F-4D97-AF65-F5344CB8AC3E}">
        <p14:creationId xmlns:p14="http://schemas.microsoft.com/office/powerpoint/2010/main" val="241922858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7298" y="2276872"/>
            <a:ext cx="5171223" cy="3858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251520" y="1322765"/>
            <a:ext cx="8532440" cy="954107"/>
          </a:xfrm>
          <a:prstGeom prst="rect">
            <a:avLst/>
          </a:prstGeom>
        </p:spPr>
        <p:txBody>
          <a:bodyPr wrap="square">
            <a:spAutoFit/>
          </a:bodyPr>
          <a:lstStyle/>
          <a:p>
            <a:r>
              <a:rPr lang="tr-TR" sz="2800" dirty="0" smtClean="0">
                <a:latin typeface="Trebuchet MS" panose="020B0603020202020204" pitchFamily="34" charset="0"/>
              </a:rPr>
              <a:t>Küçük parça alüminyum hurda ergitmek için fırın tasarımı</a:t>
            </a:r>
            <a:endParaRPr lang="tr-TR" sz="2800" dirty="0">
              <a:latin typeface="Trebuchet MS" panose="020B0603020202020204" pitchFamily="34" charset="0"/>
            </a:endParaRPr>
          </a:p>
        </p:txBody>
      </p:sp>
      <p:sp>
        <p:nvSpPr>
          <p:cNvPr id="4" name="Metin kutusu 3"/>
          <p:cNvSpPr txBox="1"/>
          <p:nvPr/>
        </p:nvSpPr>
        <p:spPr>
          <a:xfrm>
            <a:off x="251520" y="427311"/>
            <a:ext cx="8352928"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İleri ergitme teknolojileri</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260007279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235" t="42585" r="22551" b="33470"/>
          <a:stretch/>
        </p:blipFill>
        <p:spPr bwMode="auto">
          <a:xfrm>
            <a:off x="48631" y="1052736"/>
            <a:ext cx="9013404" cy="1920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0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263" t="39696" r="27723" b="25452"/>
          <a:stretch/>
        </p:blipFill>
        <p:spPr bwMode="auto">
          <a:xfrm>
            <a:off x="179512" y="3068960"/>
            <a:ext cx="8807070"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etin kutusu 1"/>
          <p:cNvSpPr txBox="1"/>
          <p:nvPr/>
        </p:nvSpPr>
        <p:spPr>
          <a:xfrm>
            <a:off x="323528" y="332656"/>
            <a:ext cx="8352928"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Sıvı metal transferi-pompalar</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256951597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326" t="31020" r="19567" b="28163"/>
          <a:stretch/>
        </p:blipFill>
        <p:spPr bwMode="auto">
          <a:xfrm>
            <a:off x="96171" y="1484784"/>
            <a:ext cx="8824343"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1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57" t="54390" r="37524" b="29637"/>
          <a:stretch/>
        </p:blipFill>
        <p:spPr bwMode="auto">
          <a:xfrm>
            <a:off x="1701280" y="5318369"/>
            <a:ext cx="7235062" cy="1350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179512" y="499319"/>
            <a:ext cx="8352928"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Sıvı metal transferi-pompalar</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393363165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l="20482" t="22401" r="5513" b="37176"/>
          <a:stretch/>
        </p:blipFill>
        <p:spPr bwMode="auto">
          <a:xfrm>
            <a:off x="122316" y="3714168"/>
            <a:ext cx="8915199" cy="2739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etin kutusu 2"/>
          <p:cNvSpPr txBox="1"/>
          <p:nvPr/>
        </p:nvSpPr>
        <p:spPr>
          <a:xfrm>
            <a:off x="179512" y="499319"/>
            <a:ext cx="8352928"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Sıvı metal transferi</a:t>
            </a:r>
            <a:endParaRPr lang="tr-TR" sz="4400" dirty="0">
              <a:solidFill>
                <a:schemeClr val="accent2">
                  <a:lumMod val="50000"/>
                </a:schemeClr>
              </a:solidFill>
              <a:latin typeface="Trebuchet MS" panose="020B0603020202020204" pitchFamily="34" charset="0"/>
            </a:endParaRPr>
          </a:p>
        </p:txBody>
      </p:sp>
      <p:sp>
        <p:nvSpPr>
          <p:cNvPr id="2" name="Metin kutusu 1"/>
          <p:cNvSpPr txBox="1"/>
          <p:nvPr/>
        </p:nvSpPr>
        <p:spPr>
          <a:xfrm>
            <a:off x="323528" y="1490008"/>
            <a:ext cx="8640960" cy="1938992"/>
          </a:xfrm>
          <a:prstGeom prst="rect">
            <a:avLst/>
          </a:prstGeom>
          <a:noFill/>
        </p:spPr>
        <p:txBody>
          <a:bodyPr wrap="square" rtlCol="0">
            <a:spAutoFit/>
          </a:bodyPr>
          <a:lstStyle/>
          <a:p>
            <a:r>
              <a:rPr lang="tr-TR" sz="2400" dirty="0" smtClean="0">
                <a:latin typeface="Trebuchet MS" panose="020B0603020202020204" pitchFamily="34" charset="0"/>
              </a:rPr>
              <a:t>Sıvı metali aktarmak ve ölçmek için elektromanyetik çözümler</a:t>
            </a:r>
          </a:p>
          <a:p>
            <a:r>
              <a:rPr lang="tr-TR" sz="2400" dirty="0" smtClean="0">
                <a:latin typeface="Trebuchet MS" panose="020B0603020202020204" pitchFamily="34" charset="0"/>
              </a:rPr>
              <a:t>Sıvı metalin ergitme fırınından tutma fırınına ve tutma fırınından döküm istasyonuna seri ve kontrollü transferi için elektromanyetik aktarma bileşenleri</a:t>
            </a:r>
            <a:endParaRPr lang="tr-TR" sz="2400" dirty="0">
              <a:latin typeface="Trebuchet MS" panose="020B0603020202020204" pitchFamily="34" charset="0"/>
            </a:endParaRPr>
          </a:p>
        </p:txBody>
      </p:sp>
    </p:spTree>
    <p:extLst>
      <p:ext uri="{BB962C8B-B14F-4D97-AF65-F5344CB8AC3E}">
        <p14:creationId xmlns:p14="http://schemas.microsoft.com/office/powerpoint/2010/main" val="393363165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p:cNvPicPr>
            <a:picLocks noChangeAspect="1" noChangeArrowheads="1"/>
          </p:cNvPicPr>
          <p:nvPr/>
        </p:nvPicPr>
        <p:blipFill rotWithShape="1">
          <a:blip r:embed="rId2" cstate="print">
            <a:lum bright="-7000" contrast="8000"/>
            <a:extLst>
              <a:ext uri="{28A0092B-C50C-407E-A947-70E740481C1C}">
                <a14:useLocalDpi xmlns:a14="http://schemas.microsoft.com/office/drawing/2010/main" val="0"/>
              </a:ext>
            </a:extLst>
          </a:blip>
          <a:srcRect l="36964" t="11157" r="11301" b="14694"/>
          <a:stretch/>
        </p:blipFill>
        <p:spPr bwMode="auto">
          <a:xfrm>
            <a:off x="179513" y="188640"/>
            <a:ext cx="8784976"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251520" y="5592142"/>
            <a:ext cx="8676456" cy="1077218"/>
          </a:xfrm>
          <a:prstGeom prst="rect">
            <a:avLst/>
          </a:prstGeom>
        </p:spPr>
        <p:txBody>
          <a:bodyPr wrap="square">
            <a:spAutoFit/>
          </a:bodyPr>
          <a:lstStyle/>
          <a:p>
            <a:pPr>
              <a:lnSpc>
                <a:spcPct val="80000"/>
              </a:lnSpc>
            </a:pPr>
            <a:r>
              <a:rPr lang="tr-TR" sz="4000" dirty="0" smtClean="0">
                <a:solidFill>
                  <a:schemeClr val="accent2">
                    <a:lumMod val="50000"/>
                  </a:schemeClr>
                </a:solidFill>
                <a:latin typeface="Trebuchet MS" panose="020B0603020202020204" pitchFamily="34" charset="0"/>
              </a:rPr>
              <a:t>Alüminyum </a:t>
            </a:r>
          </a:p>
          <a:p>
            <a:pPr>
              <a:lnSpc>
                <a:spcPct val="80000"/>
              </a:lnSpc>
            </a:pPr>
            <a:r>
              <a:rPr lang="tr-TR" sz="4000" dirty="0" smtClean="0">
                <a:solidFill>
                  <a:schemeClr val="accent2">
                    <a:lumMod val="50000"/>
                  </a:schemeClr>
                </a:solidFill>
                <a:latin typeface="Trebuchet MS" panose="020B0603020202020204" pitchFamily="34" charset="0"/>
              </a:rPr>
              <a:t>geri kazanım endüstrisi yapılanması</a:t>
            </a:r>
            <a:endParaRPr lang="tr-TR" sz="4000" dirty="0" smtClean="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34616434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8229600" cy="594320"/>
          </a:xfrm>
        </p:spPr>
        <p:txBody>
          <a:bodyPr>
            <a:normAutofit fontScale="90000"/>
          </a:bodyPr>
          <a:lstStyle/>
          <a:p>
            <a:r>
              <a:rPr lang="tr-TR" dirty="0" smtClean="0">
                <a:solidFill>
                  <a:schemeClr val="accent2">
                    <a:lumMod val="50000"/>
                  </a:schemeClr>
                </a:solidFill>
                <a:latin typeface="Trebuchet MS" pitchFamily="34" charset="0"/>
              </a:rPr>
              <a:t>Alüminyum kullanım alanları</a:t>
            </a:r>
            <a:endParaRPr lang="tr-TR" dirty="0">
              <a:solidFill>
                <a:schemeClr val="accent2">
                  <a:lumMod val="50000"/>
                </a:schemeClr>
              </a:solidFill>
              <a:latin typeface="Trebuchet MS" pitchFamily="34" charset="0"/>
            </a:endParaRPr>
          </a:p>
        </p:txBody>
      </p:sp>
      <p:grpSp>
        <p:nvGrpSpPr>
          <p:cNvPr id="2" name="8 Grup"/>
          <p:cNvGrpSpPr/>
          <p:nvPr/>
        </p:nvGrpSpPr>
        <p:grpSpPr>
          <a:xfrm>
            <a:off x="899592" y="1621727"/>
            <a:ext cx="7689120" cy="4687593"/>
            <a:chOff x="899592" y="1621727"/>
            <a:chExt cx="7689120" cy="4687593"/>
          </a:xfrm>
        </p:grpSpPr>
        <p:pic>
          <p:nvPicPr>
            <p:cNvPr id="7170" name="Picture 2"/>
            <p:cNvPicPr>
              <a:picLocks noChangeAspect="1" noChangeArrowheads="1"/>
            </p:cNvPicPr>
            <p:nvPr/>
          </p:nvPicPr>
          <p:blipFill>
            <a:blip r:embed="rId2" cstate="print">
              <a:lum bright="-1000"/>
            </a:blip>
            <a:srcRect l="14662" t="26203" r="51298" b="30485"/>
            <a:stretch>
              <a:fillRect/>
            </a:stretch>
          </p:blipFill>
          <p:spPr bwMode="auto">
            <a:xfrm>
              <a:off x="971600" y="1621727"/>
              <a:ext cx="6912768" cy="4687593"/>
            </a:xfrm>
            <a:prstGeom prst="rect">
              <a:avLst/>
            </a:prstGeom>
            <a:noFill/>
            <a:ln w="9525">
              <a:noFill/>
              <a:miter lim="800000"/>
              <a:headEnd/>
              <a:tailEnd/>
            </a:ln>
          </p:spPr>
        </p:pic>
        <p:sp useBgFill="1">
          <p:nvSpPr>
            <p:cNvPr id="5" name="4 Metin kutusu"/>
            <p:cNvSpPr txBox="1"/>
            <p:nvPr/>
          </p:nvSpPr>
          <p:spPr>
            <a:xfrm>
              <a:off x="899592" y="2124145"/>
              <a:ext cx="1800200" cy="1077218"/>
            </a:xfrm>
            <a:prstGeom prst="rect">
              <a:avLst/>
            </a:prstGeom>
          </p:spPr>
          <p:txBody>
            <a:bodyPr wrap="square" rtlCol="0">
              <a:spAutoFit/>
            </a:bodyPr>
            <a:lstStyle/>
            <a:p>
              <a:r>
                <a:rPr lang="tr-TR" sz="3200" dirty="0" smtClean="0">
                  <a:latin typeface="Trebuchet MS" pitchFamily="34" charset="0"/>
                </a:rPr>
                <a:t>Döküm </a:t>
              </a:r>
            </a:p>
            <a:p>
              <a:r>
                <a:rPr lang="tr-TR" sz="3200" dirty="0" smtClean="0">
                  <a:latin typeface="Trebuchet MS" pitchFamily="34" charset="0"/>
                </a:rPr>
                <a:t>%23.1</a:t>
              </a:r>
              <a:endParaRPr lang="tr-TR" sz="3200" dirty="0">
                <a:latin typeface="Trebuchet MS" pitchFamily="34" charset="0"/>
              </a:endParaRPr>
            </a:p>
          </p:txBody>
        </p:sp>
        <p:sp useBgFill="1">
          <p:nvSpPr>
            <p:cNvPr id="6" name="5 Metin kutusu"/>
            <p:cNvSpPr txBox="1"/>
            <p:nvPr/>
          </p:nvSpPr>
          <p:spPr>
            <a:xfrm>
              <a:off x="1051992" y="4293096"/>
              <a:ext cx="1647800" cy="1077218"/>
            </a:xfrm>
            <a:prstGeom prst="rect">
              <a:avLst/>
            </a:prstGeom>
          </p:spPr>
          <p:txBody>
            <a:bodyPr wrap="square" rtlCol="0">
              <a:spAutoFit/>
            </a:bodyPr>
            <a:lstStyle/>
            <a:p>
              <a:r>
                <a:rPr lang="tr-TR" sz="3200" dirty="0" smtClean="0">
                  <a:latin typeface="Trebuchet MS" pitchFamily="34" charset="0"/>
                </a:rPr>
                <a:t>profil </a:t>
              </a:r>
            </a:p>
            <a:p>
              <a:r>
                <a:rPr lang="tr-TR" sz="3200" dirty="0" smtClean="0">
                  <a:latin typeface="Trebuchet MS" pitchFamily="34" charset="0"/>
                </a:rPr>
                <a:t>%29.3</a:t>
              </a:r>
              <a:endParaRPr lang="tr-TR" sz="3200" dirty="0">
                <a:latin typeface="Trebuchet MS" pitchFamily="34" charset="0"/>
              </a:endParaRPr>
            </a:p>
          </p:txBody>
        </p:sp>
        <p:sp useBgFill="1">
          <p:nvSpPr>
            <p:cNvPr id="7" name="6 Metin kutusu"/>
            <p:cNvSpPr txBox="1"/>
            <p:nvPr/>
          </p:nvSpPr>
          <p:spPr>
            <a:xfrm>
              <a:off x="6372200" y="2060848"/>
              <a:ext cx="1647800" cy="1077218"/>
            </a:xfrm>
            <a:prstGeom prst="rect">
              <a:avLst/>
            </a:prstGeom>
          </p:spPr>
          <p:txBody>
            <a:bodyPr wrap="square" rtlCol="0">
              <a:spAutoFit/>
            </a:bodyPr>
            <a:lstStyle/>
            <a:p>
              <a:r>
                <a:rPr lang="tr-TR" sz="3200" dirty="0" smtClean="0">
                  <a:latin typeface="Trebuchet MS" pitchFamily="34" charset="0"/>
                </a:rPr>
                <a:t>yassı %41.5</a:t>
              </a:r>
            </a:p>
          </p:txBody>
        </p:sp>
        <p:sp useBgFill="1">
          <p:nvSpPr>
            <p:cNvPr id="8" name="7 Metin kutusu"/>
            <p:cNvSpPr txBox="1"/>
            <p:nvPr/>
          </p:nvSpPr>
          <p:spPr>
            <a:xfrm>
              <a:off x="5348352" y="5199396"/>
              <a:ext cx="3240360" cy="1077218"/>
            </a:xfrm>
            <a:prstGeom prst="rect">
              <a:avLst/>
            </a:prstGeom>
          </p:spPr>
          <p:txBody>
            <a:bodyPr wrap="square" rtlCol="0">
              <a:spAutoFit/>
            </a:bodyPr>
            <a:lstStyle/>
            <a:p>
              <a:r>
                <a:rPr lang="tr-TR" sz="3200" dirty="0" smtClean="0">
                  <a:latin typeface="Trebuchet MS" pitchFamily="34" charset="0"/>
                </a:rPr>
                <a:t>Tel/kablo</a:t>
              </a:r>
            </a:p>
            <a:p>
              <a:r>
                <a:rPr lang="tr-TR" sz="3200" dirty="0" smtClean="0">
                  <a:latin typeface="Trebuchet MS" pitchFamily="34" charset="0"/>
                </a:rPr>
                <a:t>diğerleri %6.1</a:t>
              </a:r>
              <a:endParaRPr lang="tr-TR" sz="3200" dirty="0">
                <a:latin typeface="Trebuchet MS" pitchFamily="34" charset="0"/>
              </a:endParaRPr>
            </a:p>
          </p:txBody>
        </p:sp>
      </p:grpSp>
    </p:spTree>
    <p:extLst>
      <p:ext uri="{BB962C8B-B14F-4D97-AF65-F5344CB8AC3E}">
        <p14:creationId xmlns:p14="http://schemas.microsoft.com/office/powerpoint/2010/main" val="199949210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066" t="15238" r="29745" b="14395"/>
          <a:stretch/>
        </p:blipFill>
        <p:spPr bwMode="auto">
          <a:xfrm>
            <a:off x="3559813" y="1196752"/>
            <a:ext cx="5334585" cy="5529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217942" y="404664"/>
            <a:ext cx="8676456" cy="584775"/>
          </a:xfrm>
          <a:prstGeom prst="rect">
            <a:avLst/>
          </a:prstGeom>
        </p:spPr>
        <p:txBody>
          <a:bodyPr wrap="square">
            <a:spAutoFit/>
          </a:bodyPr>
          <a:lstStyle/>
          <a:p>
            <a:pPr>
              <a:lnSpc>
                <a:spcPct val="80000"/>
              </a:lnSpc>
            </a:pPr>
            <a:r>
              <a:rPr lang="tr-TR" sz="4000" dirty="0" smtClean="0">
                <a:solidFill>
                  <a:schemeClr val="accent2">
                    <a:lumMod val="50000"/>
                  </a:schemeClr>
                </a:solidFill>
                <a:latin typeface="Trebuchet MS" panose="020B0603020202020204" pitchFamily="34" charset="0"/>
              </a:rPr>
              <a:t>Alüminyum sektörü yapılanması</a:t>
            </a:r>
            <a:endParaRPr lang="tr-TR" sz="4000" dirty="0" smtClean="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8308065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3045751367"/>
              </p:ext>
            </p:extLst>
          </p:nvPr>
        </p:nvGraphicFramePr>
        <p:xfrm>
          <a:off x="1212304" y="1576536"/>
          <a:ext cx="6600056" cy="4876800"/>
        </p:xfrm>
        <a:graphic>
          <a:graphicData uri="http://schemas.openxmlformats.org/drawingml/2006/table">
            <a:tbl>
              <a:tblPr firstRow="1" bandRow="1">
                <a:tableStyleId>{5C22544A-7EE6-4342-B048-85BDC9FD1C3A}</a:tableStyleId>
              </a:tblPr>
              <a:tblGrid>
                <a:gridCol w="4833649"/>
                <a:gridCol w="1766407"/>
              </a:tblGrid>
              <a:tr h="370840">
                <a:tc>
                  <a:txBody>
                    <a:bodyPr/>
                    <a:lstStyle/>
                    <a:p>
                      <a:r>
                        <a:rPr lang="tr-TR" sz="2600" dirty="0" smtClean="0">
                          <a:latin typeface="Trebuchet MS" panose="020B0603020202020204" pitchFamily="34" charset="0"/>
                        </a:rPr>
                        <a:t>Kullanım alanı</a:t>
                      </a:r>
                      <a:endParaRPr lang="tr-TR" sz="2600" dirty="0">
                        <a:latin typeface="Trebuchet MS" panose="020B0603020202020204" pitchFamily="34" charset="0"/>
                      </a:endParaRPr>
                    </a:p>
                  </a:txBody>
                  <a:tcPr/>
                </a:tc>
                <a:tc>
                  <a:txBody>
                    <a:bodyPr/>
                    <a:lstStyle/>
                    <a:p>
                      <a:pPr algn="ctr"/>
                      <a:r>
                        <a:rPr lang="tr-TR" sz="2600" dirty="0" smtClean="0">
                          <a:latin typeface="Trebuchet MS" panose="020B0603020202020204" pitchFamily="34" charset="0"/>
                        </a:rPr>
                        <a:t>Oran</a:t>
                      </a:r>
                      <a:r>
                        <a:rPr lang="tr-TR" sz="2600" baseline="0" dirty="0" smtClean="0">
                          <a:latin typeface="Trebuchet MS" panose="020B0603020202020204" pitchFamily="34" charset="0"/>
                        </a:rPr>
                        <a:t> (%)</a:t>
                      </a:r>
                      <a:endParaRPr lang="tr-TR" sz="2600" dirty="0">
                        <a:latin typeface="Trebuchet MS" panose="020B0603020202020204" pitchFamily="34" charset="0"/>
                      </a:endParaRPr>
                    </a:p>
                  </a:txBody>
                  <a:tcPr/>
                </a:tc>
              </a:tr>
              <a:tr h="370840">
                <a:tc>
                  <a:txBody>
                    <a:bodyPr/>
                    <a:lstStyle/>
                    <a:p>
                      <a:r>
                        <a:rPr lang="tr-TR" sz="2600" dirty="0" smtClean="0">
                          <a:latin typeface="Trebuchet MS" panose="020B0603020202020204" pitchFamily="34" charset="0"/>
                        </a:rPr>
                        <a:t>inşaat</a:t>
                      </a:r>
                      <a:endParaRPr lang="tr-TR" sz="2600" dirty="0">
                        <a:latin typeface="Trebuchet MS" panose="020B0603020202020204" pitchFamily="34" charset="0"/>
                      </a:endParaRPr>
                    </a:p>
                  </a:txBody>
                  <a:tcPr/>
                </a:tc>
                <a:tc>
                  <a:txBody>
                    <a:bodyPr/>
                    <a:lstStyle/>
                    <a:p>
                      <a:pPr algn="ctr"/>
                      <a:r>
                        <a:rPr lang="tr-TR" sz="2600" dirty="0" smtClean="0">
                          <a:latin typeface="Trebuchet MS" panose="020B0603020202020204" pitchFamily="34" charset="0"/>
                        </a:rPr>
                        <a:t>25</a:t>
                      </a:r>
                      <a:endParaRPr lang="tr-TR" sz="2600" dirty="0">
                        <a:latin typeface="Trebuchet MS" panose="020B0603020202020204" pitchFamily="34" charset="0"/>
                      </a:endParaRPr>
                    </a:p>
                  </a:txBody>
                  <a:tcPr/>
                </a:tc>
              </a:tr>
              <a:tr h="370840">
                <a:tc>
                  <a:txBody>
                    <a:bodyPr/>
                    <a:lstStyle/>
                    <a:p>
                      <a:r>
                        <a:rPr lang="tr-TR" sz="2600" dirty="0" smtClean="0">
                          <a:latin typeface="Trebuchet MS" panose="020B0603020202020204" pitchFamily="34" charset="0"/>
                        </a:rPr>
                        <a:t>ulaşım</a:t>
                      </a:r>
                      <a:endParaRPr lang="tr-TR" sz="2600" dirty="0">
                        <a:latin typeface="Trebuchet MS" panose="020B0603020202020204" pitchFamily="34" charset="0"/>
                      </a:endParaRPr>
                    </a:p>
                  </a:txBody>
                  <a:tcPr/>
                </a:tc>
                <a:tc>
                  <a:txBody>
                    <a:bodyPr/>
                    <a:lstStyle/>
                    <a:p>
                      <a:pPr algn="ctr"/>
                      <a:r>
                        <a:rPr lang="tr-TR" sz="2600" dirty="0" smtClean="0">
                          <a:latin typeface="Trebuchet MS" panose="020B0603020202020204" pitchFamily="34" charset="0"/>
                        </a:rPr>
                        <a:t>24</a:t>
                      </a:r>
                      <a:endParaRPr lang="tr-TR" sz="2600" dirty="0">
                        <a:latin typeface="Trebuchet MS" panose="020B0603020202020204" pitchFamily="34" charset="0"/>
                      </a:endParaRPr>
                    </a:p>
                  </a:txBody>
                  <a:tcPr/>
                </a:tc>
              </a:tr>
              <a:tr h="370840">
                <a:tc>
                  <a:txBody>
                    <a:bodyPr/>
                    <a:lstStyle/>
                    <a:p>
                      <a:r>
                        <a:rPr lang="tr-TR" sz="2600" dirty="0" smtClean="0">
                          <a:latin typeface="Trebuchet MS" panose="020B0603020202020204" pitchFamily="34" charset="0"/>
                        </a:rPr>
                        <a:t>ambalaj</a:t>
                      </a:r>
                      <a:endParaRPr lang="tr-TR" sz="2600" dirty="0">
                        <a:latin typeface="Trebuchet MS" panose="020B0603020202020204" pitchFamily="34" charset="0"/>
                      </a:endParaRPr>
                    </a:p>
                  </a:txBody>
                  <a:tcPr/>
                </a:tc>
                <a:tc>
                  <a:txBody>
                    <a:bodyPr/>
                    <a:lstStyle/>
                    <a:p>
                      <a:pPr algn="ctr"/>
                      <a:r>
                        <a:rPr lang="tr-TR" sz="2600" dirty="0" smtClean="0">
                          <a:latin typeface="Trebuchet MS" panose="020B0603020202020204" pitchFamily="34" charset="0"/>
                        </a:rPr>
                        <a:t>15</a:t>
                      </a:r>
                      <a:endParaRPr lang="tr-TR" sz="2600" dirty="0">
                        <a:latin typeface="Trebuchet MS" panose="020B0603020202020204" pitchFamily="34" charset="0"/>
                      </a:endParaRPr>
                    </a:p>
                  </a:txBody>
                  <a:tcPr/>
                </a:tc>
              </a:tr>
              <a:tr h="370840">
                <a:tc>
                  <a:txBody>
                    <a:bodyPr/>
                    <a:lstStyle/>
                    <a:p>
                      <a:r>
                        <a:rPr lang="tr-TR" sz="2600" dirty="0" smtClean="0">
                          <a:latin typeface="Trebuchet MS" panose="020B0603020202020204" pitchFamily="34" charset="0"/>
                        </a:rPr>
                        <a:t>Elektrik/elektronik</a:t>
                      </a:r>
                      <a:endParaRPr lang="tr-TR" sz="2600" dirty="0">
                        <a:latin typeface="Trebuchet MS" panose="020B0603020202020204" pitchFamily="34" charset="0"/>
                      </a:endParaRPr>
                    </a:p>
                  </a:txBody>
                  <a:tcPr/>
                </a:tc>
                <a:tc>
                  <a:txBody>
                    <a:bodyPr/>
                    <a:lstStyle/>
                    <a:p>
                      <a:pPr algn="ctr"/>
                      <a:r>
                        <a:rPr lang="tr-TR" sz="2600" dirty="0" smtClean="0">
                          <a:latin typeface="Trebuchet MS" panose="020B0603020202020204" pitchFamily="34" charset="0"/>
                        </a:rPr>
                        <a:t>10</a:t>
                      </a:r>
                      <a:endParaRPr lang="tr-TR" sz="2600" dirty="0">
                        <a:latin typeface="Trebuchet MS" panose="020B0603020202020204" pitchFamily="34" charset="0"/>
                      </a:endParaRPr>
                    </a:p>
                  </a:txBody>
                  <a:tcPr/>
                </a:tc>
              </a:tr>
              <a:tr h="370840">
                <a:tc>
                  <a:txBody>
                    <a:bodyPr/>
                    <a:lstStyle/>
                    <a:p>
                      <a:r>
                        <a:rPr lang="tr-TR" sz="2600" dirty="0" smtClean="0">
                          <a:latin typeface="Trebuchet MS" panose="020B0603020202020204" pitchFamily="34" charset="0"/>
                        </a:rPr>
                        <a:t>Genel mühendislik</a:t>
                      </a:r>
                      <a:endParaRPr lang="tr-TR" sz="2600" dirty="0">
                        <a:latin typeface="Trebuchet MS" panose="020B0603020202020204" pitchFamily="34" charset="0"/>
                      </a:endParaRPr>
                    </a:p>
                  </a:txBody>
                  <a:tcPr/>
                </a:tc>
                <a:tc>
                  <a:txBody>
                    <a:bodyPr/>
                    <a:lstStyle/>
                    <a:p>
                      <a:pPr algn="ctr"/>
                      <a:r>
                        <a:rPr lang="tr-TR" sz="2600" dirty="0" smtClean="0">
                          <a:latin typeface="Trebuchet MS" panose="020B0603020202020204" pitchFamily="34" charset="0"/>
                        </a:rPr>
                        <a:t>9</a:t>
                      </a:r>
                      <a:endParaRPr lang="tr-TR" sz="2600" dirty="0">
                        <a:latin typeface="Trebuchet MS" panose="020B0603020202020204" pitchFamily="34" charset="0"/>
                      </a:endParaRPr>
                    </a:p>
                  </a:txBody>
                  <a:tcPr/>
                </a:tc>
              </a:tr>
              <a:tr h="370840">
                <a:tc>
                  <a:txBody>
                    <a:bodyPr/>
                    <a:lstStyle/>
                    <a:p>
                      <a:r>
                        <a:rPr lang="tr-TR" sz="2600" dirty="0" smtClean="0">
                          <a:latin typeface="Trebuchet MS" panose="020B0603020202020204" pitchFamily="34" charset="0"/>
                        </a:rPr>
                        <a:t>Mobilya/ofis eşyaları</a:t>
                      </a:r>
                      <a:endParaRPr lang="tr-TR" sz="2600" dirty="0">
                        <a:latin typeface="Trebuchet MS" panose="020B0603020202020204" pitchFamily="34" charset="0"/>
                      </a:endParaRPr>
                    </a:p>
                  </a:txBody>
                  <a:tcPr/>
                </a:tc>
                <a:tc>
                  <a:txBody>
                    <a:bodyPr/>
                    <a:lstStyle/>
                    <a:p>
                      <a:pPr algn="ctr"/>
                      <a:r>
                        <a:rPr lang="tr-TR" sz="2600" dirty="0" smtClean="0">
                          <a:latin typeface="Trebuchet MS" panose="020B0603020202020204" pitchFamily="34" charset="0"/>
                        </a:rPr>
                        <a:t>6</a:t>
                      </a:r>
                      <a:endParaRPr lang="tr-TR" sz="2600" dirty="0">
                        <a:latin typeface="Trebuchet MS" panose="020B0603020202020204" pitchFamily="34" charset="0"/>
                      </a:endParaRPr>
                    </a:p>
                  </a:txBody>
                  <a:tcPr/>
                </a:tc>
              </a:tr>
              <a:tr h="370840">
                <a:tc>
                  <a:txBody>
                    <a:bodyPr/>
                    <a:lstStyle/>
                    <a:p>
                      <a:r>
                        <a:rPr lang="tr-TR" sz="2600" dirty="0" smtClean="0">
                          <a:latin typeface="Trebuchet MS" panose="020B0603020202020204" pitchFamily="34" charset="0"/>
                        </a:rPr>
                        <a:t>Demir çelik, </a:t>
                      </a:r>
                      <a:r>
                        <a:rPr lang="tr-TR" sz="2600" dirty="0" err="1" smtClean="0">
                          <a:latin typeface="Trebuchet MS" panose="020B0603020202020204" pitchFamily="34" charset="0"/>
                        </a:rPr>
                        <a:t>metalurji</a:t>
                      </a:r>
                      <a:endParaRPr lang="tr-TR" sz="2600" dirty="0">
                        <a:latin typeface="Trebuchet MS" panose="020B0603020202020204" pitchFamily="34" charset="0"/>
                      </a:endParaRPr>
                    </a:p>
                  </a:txBody>
                  <a:tcPr/>
                </a:tc>
                <a:tc>
                  <a:txBody>
                    <a:bodyPr/>
                    <a:lstStyle/>
                    <a:p>
                      <a:pPr algn="ctr"/>
                      <a:r>
                        <a:rPr lang="tr-TR" sz="2600" dirty="0" smtClean="0">
                          <a:latin typeface="Trebuchet MS" panose="020B0603020202020204" pitchFamily="34" charset="0"/>
                        </a:rPr>
                        <a:t>3</a:t>
                      </a:r>
                      <a:endParaRPr lang="tr-TR" sz="2600" dirty="0">
                        <a:latin typeface="Trebuchet MS" panose="020B0603020202020204" pitchFamily="34" charset="0"/>
                      </a:endParaRPr>
                    </a:p>
                  </a:txBody>
                  <a:tcPr/>
                </a:tc>
              </a:tr>
              <a:tr h="370840">
                <a:tc>
                  <a:txBody>
                    <a:bodyPr/>
                    <a:lstStyle/>
                    <a:p>
                      <a:r>
                        <a:rPr lang="tr-TR" sz="2600" dirty="0" smtClean="0">
                          <a:latin typeface="Trebuchet MS" panose="020B0603020202020204" pitchFamily="34" charset="0"/>
                        </a:rPr>
                        <a:t>Kimya ve tarım ürünleri sanayi</a:t>
                      </a:r>
                      <a:endParaRPr lang="tr-TR" sz="2600" dirty="0">
                        <a:latin typeface="Trebuchet MS" panose="020B0603020202020204" pitchFamily="34" charset="0"/>
                      </a:endParaRPr>
                    </a:p>
                  </a:txBody>
                  <a:tcPr/>
                </a:tc>
                <a:tc>
                  <a:txBody>
                    <a:bodyPr/>
                    <a:lstStyle/>
                    <a:p>
                      <a:pPr algn="ctr"/>
                      <a:r>
                        <a:rPr lang="tr-TR" sz="2600" dirty="0" smtClean="0">
                          <a:latin typeface="Trebuchet MS" panose="020B0603020202020204" pitchFamily="34" charset="0"/>
                        </a:rPr>
                        <a:t>1</a:t>
                      </a:r>
                      <a:endParaRPr lang="tr-TR" sz="2600" dirty="0">
                        <a:latin typeface="Trebuchet MS" panose="020B0603020202020204" pitchFamily="34" charset="0"/>
                      </a:endParaRPr>
                    </a:p>
                  </a:txBody>
                  <a:tcPr/>
                </a:tc>
              </a:tr>
              <a:tr h="370840">
                <a:tc>
                  <a:txBody>
                    <a:bodyPr/>
                    <a:lstStyle/>
                    <a:p>
                      <a:r>
                        <a:rPr lang="tr-TR" sz="2600" dirty="0" smtClean="0">
                          <a:latin typeface="Trebuchet MS" panose="020B0603020202020204" pitchFamily="34" charset="0"/>
                        </a:rPr>
                        <a:t>diğer</a:t>
                      </a:r>
                      <a:endParaRPr lang="tr-TR" sz="2600" dirty="0">
                        <a:latin typeface="Trebuchet MS" panose="020B0603020202020204" pitchFamily="34" charset="0"/>
                      </a:endParaRPr>
                    </a:p>
                  </a:txBody>
                  <a:tcPr/>
                </a:tc>
                <a:tc>
                  <a:txBody>
                    <a:bodyPr/>
                    <a:lstStyle/>
                    <a:p>
                      <a:pPr algn="ctr"/>
                      <a:r>
                        <a:rPr lang="tr-TR" sz="2600" dirty="0" smtClean="0">
                          <a:latin typeface="Trebuchet MS" panose="020B0603020202020204" pitchFamily="34" charset="0"/>
                        </a:rPr>
                        <a:t>7</a:t>
                      </a:r>
                      <a:endParaRPr lang="tr-TR" sz="2600" dirty="0">
                        <a:latin typeface="Trebuchet MS" panose="020B0603020202020204" pitchFamily="34" charset="0"/>
                      </a:endParaRPr>
                    </a:p>
                  </a:txBody>
                  <a:tcPr/>
                </a:tc>
              </a:tr>
            </a:tbl>
          </a:graphicData>
        </a:graphic>
      </p:graphicFrame>
      <p:sp>
        <p:nvSpPr>
          <p:cNvPr id="3" name="Metin kutusu 2"/>
          <p:cNvSpPr txBox="1"/>
          <p:nvPr/>
        </p:nvSpPr>
        <p:spPr>
          <a:xfrm>
            <a:off x="179512" y="755993"/>
            <a:ext cx="8784976" cy="584775"/>
          </a:xfrm>
          <a:prstGeom prst="rect">
            <a:avLst/>
          </a:prstGeom>
          <a:noFill/>
        </p:spPr>
        <p:txBody>
          <a:bodyPr wrap="square" rtlCol="0">
            <a:spAutoFit/>
          </a:bodyPr>
          <a:lstStyle/>
          <a:p>
            <a:r>
              <a:rPr lang="tr-TR" sz="3200" dirty="0" smtClean="0">
                <a:solidFill>
                  <a:schemeClr val="accent2">
                    <a:lumMod val="50000"/>
                  </a:schemeClr>
                </a:solidFill>
                <a:latin typeface="Trebuchet MS" panose="020B0603020202020204" pitchFamily="34" charset="0"/>
              </a:rPr>
              <a:t>Alüminyumun kullanım alanlarına göre dağılımı</a:t>
            </a:r>
            <a:endParaRPr lang="tr-TR" sz="32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1581779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395536" y="715343"/>
            <a:ext cx="835292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Türkiye’de Alüminyum Sanayi </a:t>
            </a:r>
            <a:endParaRPr lang="tr-TR" sz="4400" dirty="0">
              <a:solidFill>
                <a:schemeClr val="accent2">
                  <a:lumMod val="50000"/>
                </a:schemeClr>
              </a:solidFill>
              <a:latin typeface="Trebuchet MS" pitchFamily="34" charset="0"/>
            </a:endParaRPr>
          </a:p>
        </p:txBody>
      </p:sp>
      <p:pic>
        <p:nvPicPr>
          <p:cNvPr id="258050" name="Picture 2"/>
          <p:cNvPicPr>
            <a:picLocks noChangeAspect="1" noChangeArrowheads="1"/>
          </p:cNvPicPr>
          <p:nvPr/>
        </p:nvPicPr>
        <p:blipFill>
          <a:blip r:embed="rId2" cstate="print">
            <a:lum bright="-7000" contrast="26000"/>
            <a:extLst>
              <a:ext uri="{28A0092B-C50C-407E-A947-70E740481C1C}">
                <a14:useLocalDpi xmlns:a14="http://schemas.microsoft.com/office/drawing/2010/main" val="0"/>
              </a:ext>
            </a:extLst>
          </a:blip>
          <a:srcRect/>
          <a:stretch>
            <a:fillRect/>
          </a:stretch>
        </p:blipFill>
        <p:spPr bwMode="auto">
          <a:xfrm>
            <a:off x="520811" y="1812042"/>
            <a:ext cx="8102377"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1043608" y="2276872"/>
            <a:ext cx="1512168" cy="1224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val 7"/>
          <p:cNvSpPr/>
          <p:nvPr/>
        </p:nvSpPr>
        <p:spPr>
          <a:xfrm>
            <a:off x="896651" y="3523386"/>
            <a:ext cx="723021" cy="8417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val 8"/>
          <p:cNvSpPr/>
          <p:nvPr/>
        </p:nvSpPr>
        <p:spPr>
          <a:xfrm>
            <a:off x="2987824" y="3933056"/>
            <a:ext cx="723021" cy="6120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Oval 9"/>
          <p:cNvSpPr/>
          <p:nvPr/>
        </p:nvSpPr>
        <p:spPr>
          <a:xfrm>
            <a:off x="4319236" y="4725144"/>
            <a:ext cx="505527"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val 10"/>
          <p:cNvSpPr/>
          <p:nvPr/>
        </p:nvSpPr>
        <p:spPr>
          <a:xfrm>
            <a:off x="4644007" y="3800228"/>
            <a:ext cx="361511"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Oval 11"/>
          <p:cNvSpPr/>
          <p:nvPr/>
        </p:nvSpPr>
        <p:spPr>
          <a:xfrm>
            <a:off x="5030121" y="3235354"/>
            <a:ext cx="361511"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636215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23528" y="1268760"/>
            <a:ext cx="8640960" cy="5355312"/>
          </a:xfrm>
          <a:prstGeom prst="rect">
            <a:avLst/>
          </a:prstGeom>
        </p:spPr>
        <p:txBody>
          <a:bodyPr wrap="square">
            <a:spAutoFit/>
          </a:bodyPr>
          <a:lstStyle/>
          <a:p>
            <a:pPr>
              <a:spcAft>
                <a:spcPts val="1800"/>
              </a:spcAft>
            </a:pPr>
            <a:r>
              <a:rPr lang="tr-TR" sz="2600" dirty="0" smtClean="0">
                <a:latin typeface="Trebuchet MS" panose="020B0603020202020204" pitchFamily="34" charset="0"/>
              </a:rPr>
              <a:t>1886’da birbirlerinden tamamen bağımsız olarak çalışmakta olan ABD’den Charles </a:t>
            </a:r>
            <a:r>
              <a:rPr lang="tr-TR" sz="2600" dirty="0">
                <a:latin typeface="Trebuchet MS" panose="020B0603020202020204" pitchFamily="34" charset="0"/>
              </a:rPr>
              <a:t>Martin </a:t>
            </a:r>
            <a:r>
              <a:rPr lang="tr-TR" sz="2600" dirty="0" err="1">
                <a:latin typeface="Trebuchet MS" panose="020B0603020202020204" pitchFamily="34" charset="0"/>
              </a:rPr>
              <a:t>Hall</a:t>
            </a:r>
            <a:r>
              <a:rPr lang="tr-TR" sz="2600" dirty="0">
                <a:latin typeface="Trebuchet MS" panose="020B0603020202020204" pitchFamily="34" charset="0"/>
              </a:rPr>
              <a:t> </a:t>
            </a:r>
            <a:r>
              <a:rPr lang="tr-TR" sz="2600" dirty="0" smtClean="0">
                <a:latin typeface="Trebuchet MS" panose="020B0603020202020204" pitchFamily="34" charset="0"/>
              </a:rPr>
              <a:t>ve Fransa’dan </a:t>
            </a:r>
            <a:r>
              <a:rPr lang="tr-TR" sz="2600" dirty="0">
                <a:latin typeface="Trebuchet MS" panose="020B0603020202020204" pitchFamily="34" charset="0"/>
              </a:rPr>
              <a:t>Paul L.T. </a:t>
            </a:r>
            <a:r>
              <a:rPr lang="tr-TR" sz="2600" dirty="0" err="1">
                <a:latin typeface="Trebuchet MS" panose="020B0603020202020204" pitchFamily="34" charset="0"/>
              </a:rPr>
              <a:t>Heroult</a:t>
            </a:r>
            <a:r>
              <a:rPr lang="tr-TR" sz="2600" dirty="0">
                <a:latin typeface="Trebuchet MS" panose="020B0603020202020204" pitchFamily="34" charset="0"/>
              </a:rPr>
              <a:t> </a:t>
            </a:r>
            <a:r>
              <a:rPr lang="tr-TR" sz="2600" b="1" dirty="0" smtClean="0">
                <a:latin typeface="Trebuchet MS" panose="020B0603020202020204" pitchFamily="34" charset="0"/>
              </a:rPr>
              <a:t>alüminanın </a:t>
            </a:r>
            <a:r>
              <a:rPr lang="tr-TR" sz="2600" b="1" dirty="0" err="1" smtClean="0">
                <a:latin typeface="Trebuchet MS" panose="020B0603020202020204" pitchFamily="34" charset="0"/>
              </a:rPr>
              <a:t>Na</a:t>
            </a:r>
            <a:r>
              <a:rPr lang="tr-TR" sz="2600" b="1" dirty="0" smtClean="0">
                <a:latin typeface="Trebuchet MS" panose="020B0603020202020204" pitchFamily="34" charset="0"/>
              </a:rPr>
              <a:t>-Al </a:t>
            </a:r>
            <a:r>
              <a:rPr lang="tr-TR" sz="2600" b="1" dirty="0" err="1" smtClean="0">
                <a:latin typeface="Trebuchet MS" panose="020B0603020202020204" pitchFamily="34" charset="0"/>
              </a:rPr>
              <a:t>florür</a:t>
            </a:r>
            <a:r>
              <a:rPr lang="tr-TR" sz="2600" b="1" dirty="0" smtClean="0">
                <a:latin typeface="Trebuchet MS" panose="020B0603020202020204" pitchFamily="34" charset="0"/>
              </a:rPr>
              <a:t> tuzu olan </a:t>
            </a:r>
            <a:r>
              <a:rPr lang="tr-TR" sz="2600" b="1" dirty="0" err="1" smtClean="0">
                <a:latin typeface="Trebuchet MS" panose="020B0603020202020204" pitchFamily="34" charset="0"/>
              </a:rPr>
              <a:t>kriyolit</a:t>
            </a:r>
            <a:r>
              <a:rPr lang="tr-TR" sz="2600" b="1" dirty="0" smtClean="0">
                <a:latin typeface="Trebuchet MS" panose="020B0603020202020204" pitchFamily="34" charset="0"/>
              </a:rPr>
              <a:t> içinde yaklaşık 950 </a:t>
            </a:r>
            <a:r>
              <a:rPr lang="tr-TR" sz="2600" b="1" dirty="0" smtClean="0">
                <a:latin typeface="Trebuchet MS" panose="020B0603020202020204" pitchFamily="34" charset="0"/>
                <a:sym typeface="Symbol"/>
              </a:rPr>
              <a:t></a:t>
            </a:r>
            <a:r>
              <a:rPr lang="tr-TR" sz="2600" b="1" dirty="0" smtClean="0">
                <a:latin typeface="Trebuchet MS" panose="020B0603020202020204" pitchFamily="34" charset="0"/>
              </a:rPr>
              <a:t>C’de çözündüğünü </a:t>
            </a:r>
            <a:r>
              <a:rPr lang="tr-TR" sz="2600" dirty="0" smtClean="0">
                <a:latin typeface="Trebuchet MS" panose="020B0603020202020204" pitchFamily="34" charset="0"/>
              </a:rPr>
              <a:t>keşfetmiştir.</a:t>
            </a:r>
          </a:p>
          <a:p>
            <a:pPr>
              <a:spcAft>
                <a:spcPts val="1800"/>
              </a:spcAft>
            </a:pPr>
            <a:r>
              <a:rPr lang="tr-TR" sz="2600" dirty="0" err="1" smtClean="0">
                <a:latin typeface="Trebuchet MS" panose="020B0603020202020204" pitchFamily="34" charset="0"/>
              </a:rPr>
              <a:t>Kriyolit</a:t>
            </a:r>
            <a:r>
              <a:rPr lang="tr-TR" sz="2600" dirty="0" smtClean="0">
                <a:latin typeface="Trebuchet MS" panose="020B0603020202020204" pitchFamily="34" charset="0"/>
              </a:rPr>
              <a:t> içinde çözünen alümina çözeltiden elektrik akımı geçirildiğinde kolayca alüminyum ve oksijene ayrışmaktadır.</a:t>
            </a:r>
          </a:p>
          <a:p>
            <a:pPr>
              <a:spcAft>
                <a:spcPts val="1800"/>
              </a:spcAft>
            </a:pPr>
            <a:r>
              <a:rPr lang="tr-TR" sz="2600" dirty="0" err="1" smtClean="0">
                <a:latin typeface="Trebuchet MS" panose="020B0603020202020204" pitchFamily="34" charset="0"/>
              </a:rPr>
              <a:t>Kriyolit</a:t>
            </a:r>
            <a:r>
              <a:rPr lang="tr-TR" sz="2600" dirty="0" smtClean="0">
                <a:latin typeface="Trebuchet MS" panose="020B0603020202020204" pitchFamily="34" charset="0"/>
              </a:rPr>
              <a:t> bu proses koşullarında kararlıdır. Üstelik alüminyumdan daha düşük yoğunluğa sahip olduğu için ayrışma sonrasında alüminyumun banyonun dibine çökelmesine ve kolayca ayrılmasına izin vermektedir.</a:t>
            </a:r>
          </a:p>
        </p:txBody>
      </p:sp>
      <p:sp>
        <p:nvSpPr>
          <p:cNvPr id="6" name="Başlık 3"/>
          <p:cNvSpPr>
            <a:spLocks noGrp="1"/>
          </p:cNvSpPr>
          <p:nvPr>
            <p:ph type="title"/>
          </p:nvPr>
        </p:nvSpPr>
        <p:spPr>
          <a:xfrm>
            <a:off x="323528" y="692696"/>
            <a:ext cx="8712968" cy="594320"/>
          </a:xfrm>
        </p:spPr>
        <p:txBody>
          <a:bodyPr>
            <a:noAutofit/>
          </a:bodyPr>
          <a:lstStyle/>
          <a:p>
            <a:pPr>
              <a:lnSpc>
                <a:spcPct val="80000"/>
              </a:lnSpc>
            </a:pPr>
            <a:r>
              <a:rPr lang="tr-TR" sz="4400" dirty="0" smtClean="0">
                <a:latin typeface="Trebuchet MS" pitchFamily="34" charset="0"/>
              </a:rPr>
              <a:t>Alüminadan</a:t>
            </a:r>
            <a:r>
              <a:rPr lang="tr-TR" sz="4400" baseline="-25000" dirty="0" smtClean="0">
                <a:latin typeface="Trebuchet MS" pitchFamily="34" charset="0"/>
              </a:rPr>
              <a:t> </a:t>
            </a:r>
            <a:r>
              <a:rPr lang="tr-TR" sz="4400" dirty="0" smtClean="0">
                <a:latin typeface="Trebuchet MS" pitchFamily="34" charset="0"/>
              </a:rPr>
              <a:t>alüminyum</a:t>
            </a:r>
            <a:r>
              <a:rPr lang="tr-TR" sz="4400" baseline="-25000" dirty="0" smtClean="0">
                <a:latin typeface="Trebuchet MS" pitchFamily="34" charset="0"/>
              </a:rPr>
              <a:t> </a:t>
            </a:r>
            <a:r>
              <a:rPr lang="tr-TR" sz="4400" dirty="0" smtClean="0">
                <a:latin typeface="Trebuchet MS" pitchFamily="34" charset="0"/>
              </a:rPr>
              <a:t>üretimi</a:t>
            </a:r>
            <a:endParaRPr lang="tr-TR" sz="4400" dirty="0">
              <a:latin typeface="Trebuchet MS" pitchFamily="34" charset="0"/>
            </a:endParaRPr>
          </a:p>
        </p:txBody>
      </p:sp>
    </p:spTree>
    <p:extLst>
      <p:ext uri="{BB962C8B-B14F-4D97-AF65-F5344CB8AC3E}">
        <p14:creationId xmlns:p14="http://schemas.microsoft.com/office/powerpoint/2010/main" val="9896966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395536" y="1406381"/>
            <a:ext cx="8424936" cy="5262979"/>
          </a:xfrm>
          <a:prstGeom prst="rect">
            <a:avLst/>
          </a:prstGeom>
          <a:noFill/>
        </p:spPr>
        <p:txBody>
          <a:bodyPr wrap="square" rtlCol="0">
            <a:spAutoFit/>
          </a:bodyPr>
          <a:lstStyle/>
          <a:p>
            <a:r>
              <a:rPr lang="tr-TR" sz="2400" dirty="0" smtClean="0">
                <a:latin typeface="Trebuchet MS" panose="020B0603020202020204" pitchFamily="34" charset="0"/>
              </a:rPr>
              <a:t>Birincil alüminyum üreten tek kuruluş: Eti Alüminyum A.Ş.</a:t>
            </a:r>
          </a:p>
          <a:p>
            <a:r>
              <a:rPr lang="tr-TR" sz="2400" dirty="0" smtClean="0">
                <a:latin typeface="Trebuchet MS" panose="020B0603020202020204" pitchFamily="34" charset="0"/>
              </a:rPr>
              <a:t>	yılda 	461.000 ton boksit/ </a:t>
            </a:r>
          </a:p>
          <a:p>
            <a:r>
              <a:rPr lang="tr-TR" sz="2400" dirty="0" smtClean="0">
                <a:latin typeface="Trebuchet MS" panose="020B0603020202020204" pitchFamily="34" charset="0"/>
              </a:rPr>
              <a:t>		200.000 ton alümina / </a:t>
            </a:r>
          </a:p>
          <a:p>
            <a:r>
              <a:rPr lang="tr-TR" sz="2400" dirty="0" smtClean="0">
                <a:latin typeface="Trebuchet MS" panose="020B0603020202020204" pitchFamily="34" charset="0"/>
              </a:rPr>
              <a:t>		60.000 ton sıvı alüminyum</a:t>
            </a:r>
          </a:p>
          <a:p>
            <a:r>
              <a:rPr lang="tr-TR" sz="2400" dirty="0" smtClean="0">
                <a:latin typeface="Trebuchet MS" panose="020B0603020202020204" pitchFamily="34" charset="0"/>
              </a:rPr>
              <a:t>Firma sayısı&gt;1500</a:t>
            </a:r>
          </a:p>
          <a:p>
            <a:r>
              <a:rPr lang="tr-TR" sz="2400" dirty="0" smtClean="0">
                <a:latin typeface="Trebuchet MS" panose="020B0603020202020204" pitchFamily="34" charset="0"/>
              </a:rPr>
              <a:t>İstihdam&gt;30000</a:t>
            </a:r>
          </a:p>
          <a:p>
            <a:r>
              <a:rPr lang="tr-TR" sz="2400" dirty="0" smtClean="0">
                <a:latin typeface="Trebuchet MS" panose="020B0603020202020204" pitchFamily="34" charset="0"/>
              </a:rPr>
              <a:t>Üretim kapasitesi</a:t>
            </a:r>
            <a:r>
              <a:rPr lang="tr-TR" sz="2400" dirty="0" smtClean="0">
                <a:latin typeface="Trebuchet MS" pitchFamily="34" charset="0"/>
                <a:sym typeface="Symbol"/>
              </a:rPr>
              <a:t>750.000 ton</a:t>
            </a:r>
          </a:p>
          <a:p>
            <a:r>
              <a:rPr lang="tr-TR" sz="2400" dirty="0" smtClean="0">
                <a:latin typeface="Trebuchet MS" pitchFamily="34" charset="0"/>
                <a:sym typeface="Symbol"/>
              </a:rPr>
              <a:t>Tüketim:</a:t>
            </a:r>
          </a:p>
          <a:p>
            <a:r>
              <a:rPr lang="tr-TR" sz="2400" dirty="0" smtClean="0">
                <a:latin typeface="Trebuchet MS" pitchFamily="34" charset="0"/>
                <a:sym typeface="Symbol"/>
              </a:rPr>
              <a:t>	2006	446.000 ton</a:t>
            </a:r>
          </a:p>
          <a:p>
            <a:pPr marL="342900" indent="-342900"/>
            <a:r>
              <a:rPr lang="tr-TR" sz="2400" dirty="0" smtClean="0">
                <a:latin typeface="Trebuchet MS" pitchFamily="34" charset="0"/>
              </a:rPr>
              <a:t>		2007  	526.000 ton</a:t>
            </a:r>
          </a:p>
          <a:p>
            <a:pPr marL="342900" indent="-342900"/>
            <a:r>
              <a:rPr lang="tr-TR" sz="2400" dirty="0" smtClean="0">
                <a:latin typeface="Trebuchet MS" pitchFamily="34" charset="0"/>
              </a:rPr>
              <a:t>		2008	556.000 ton</a:t>
            </a:r>
          </a:p>
          <a:p>
            <a:pPr marL="342900" indent="-342900"/>
            <a:r>
              <a:rPr lang="tr-TR" sz="2400" b="1" dirty="0" smtClean="0">
                <a:latin typeface="Trebuchet MS" pitchFamily="34" charset="0"/>
              </a:rPr>
              <a:t>Kişi başı tüketim </a:t>
            </a:r>
            <a:r>
              <a:rPr lang="tr-TR" sz="2400" b="1" dirty="0" smtClean="0">
                <a:latin typeface="Trebuchet MS" pitchFamily="34" charset="0"/>
                <a:sym typeface="Symbol"/>
              </a:rPr>
              <a:t> 9 kg</a:t>
            </a:r>
          </a:p>
          <a:p>
            <a:pPr marL="342900" indent="-342900"/>
            <a:r>
              <a:rPr lang="tr-TR" sz="2400" b="1" dirty="0" smtClean="0">
                <a:latin typeface="Trebuchet MS" pitchFamily="34" charset="0"/>
                <a:sym typeface="Symbol"/>
              </a:rPr>
              <a:t>			AB  30kg</a:t>
            </a:r>
          </a:p>
          <a:p>
            <a:pPr marL="342900" indent="-342900"/>
            <a:r>
              <a:rPr lang="tr-TR" sz="2400" dirty="0" smtClean="0">
                <a:latin typeface="Trebuchet MS" pitchFamily="34" charset="0"/>
                <a:sym typeface="Symbol"/>
              </a:rPr>
              <a:t>İş hacmi : 4 milyar ABD Doları</a:t>
            </a:r>
            <a:endParaRPr lang="tr-TR" sz="2400" dirty="0">
              <a:latin typeface="Trebuchet MS" pitchFamily="34" charset="0"/>
            </a:endParaRPr>
          </a:p>
        </p:txBody>
      </p:sp>
      <p:sp>
        <p:nvSpPr>
          <p:cNvPr id="6" name="Metin kutusu 2"/>
          <p:cNvSpPr txBox="1"/>
          <p:nvPr/>
        </p:nvSpPr>
        <p:spPr>
          <a:xfrm>
            <a:off x="359024" y="548680"/>
            <a:ext cx="8784976"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Alüminyum sektör rakamları </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24731119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244" t="27984" r="34406" b="46320"/>
          <a:stretch/>
        </p:blipFill>
        <p:spPr bwMode="auto">
          <a:xfrm>
            <a:off x="323528" y="2060848"/>
            <a:ext cx="8510446"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2"/>
          <p:cNvSpPr txBox="1"/>
          <p:nvPr/>
        </p:nvSpPr>
        <p:spPr>
          <a:xfrm>
            <a:off x="359024" y="548680"/>
            <a:ext cx="8784976" cy="1446550"/>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Türkiye’de alüminyum üretimi (bin ton) </a:t>
            </a:r>
            <a:endParaRPr lang="tr-TR" sz="4400" dirty="0">
              <a:solidFill>
                <a:schemeClr val="accent2">
                  <a:lumMod val="50000"/>
                </a:schemeClr>
              </a:solidFill>
              <a:latin typeface="Trebuchet MS" panose="020B0603020202020204" pitchFamily="34" charset="0"/>
            </a:endParaRPr>
          </a:p>
        </p:txBody>
      </p:sp>
      <p:sp>
        <p:nvSpPr>
          <p:cNvPr id="5" name="4 Dikdörtgen"/>
          <p:cNvSpPr/>
          <p:nvPr/>
        </p:nvSpPr>
        <p:spPr>
          <a:xfrm>
            <a:off x="7236296" y="2131188"/>
            <a:ext cx="648072" cy="38164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4731119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rotWithShape="1">
          <a:blip r:embed="rId2" cstate="print">
            <a:lum bright="-7000" contrast="20000"/>
            <a:extLst>
              <a:ext uri="{28A0092B-C50C-407E-A947-70E740481C1C}">
                <a14:useLocalDpi xmlns:a14="http://schemas.microsoft.com/office/drawing/2010/main" val="0"/>
              </a:ext>
            </a:extLst>
          </a:blip>
          <a:srcRect l="38386" t="36025" r="39148" b="39396"/>
          <a:stretch/>
        </p:blipFill>
        <p:spPr bwMode="auto">
          <a:xfrm>
            <a:off x="755576" y="1916832"/>
            <a:ext cx="7560840" cy="46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Metin kutusu"/>
          <p:cNvSpPr txBox="1"/>
          <p:nvPr/>
        </p:nvSpPr>
        <p:spPr>
          <a:xfrm>
            <a:off x="395536" y="332656"/>
            <a:ext cx="8352928" cy="1446550"/>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Türkiye Alüminyum Dış Ticareti (Milyar ABD Doları)</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4731119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60 Dikdörtgen"/>
          <p:cNvSpPr/>
          <p:nvPr/>
        </p:nvSpPr>
        <p:spPr>
          <a:xfrm>
            <a:off x="5436096" y="2420888"/>
            <a:ext cx="3521040" cy="9558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0" name="59 Dikdörtgen"/>
          <p:cNvSpPr/>
          <p:nvPr/>
        </p:nvSpPr>
        <p:spPr>
          <a:xfrm>
            <a:off x="3240168" y="3356992"/>
            <a:ext cx="5724320" cy="33123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9" name="58 Dikdörtgen"/>
          <p:cNvSpPr/>
          <p:nvPr/>
        </p:nvSpPr>
        <p:spPr>
          <a:xfrm>
            <a:off x="251520" y="2420888"/>
            <a:ext cx="2844000" cy="4248472"/>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4" name="Başlık 3"/>
          <p:cNvSpPr>
            <a:spLocks noGrp="1"/>
          </p:cNvSpPr>
          <p:nvPr>
            <p:ph type="title"/>
          </p:nvPr>
        </p:nvSpPr>
        <p:spPr>
          <a:xfrm>
            <a:off x="395536" y="332656"/>
            <a:ext cx="8229600" cy="666328"/>
          </a:xfrm>
        </p:spPr>
        <p:txBody>
          <a:bodyPr>
            <a:normAutofit fontScale="90000"/>
          </a:bodyPr>
          <a:lstStyle/>
          <a:p>
            <a:r>
              <a:rPr lang="tr-TR" dirty="0" smtClean="0">
                <a:latin typeface="Trebuchet MS" pitchFamily="34" charset="0"/>
              </a:rPr>
              <a:t>Alüminyum üretim süreçleri</a:t>
            </a:r>
            <a:endParaRPr lang="tr-TR" dirty="0">
              <a:latin typeface="Trebuchet MS" pitchFamily="34" charset="0"/>
            </a:endParaRPr>
          </a:p>
        </p:txBody>
      </p:sp>
      <p:sp>
        <p:nvSpPr>
          <p:cNvPr id="5" name="İçerik Yer Tutucusu 4"/>
          <p:cNvSpPr>
            <a:spLocks noGrp="1"/>
          </p:cNvSpPr>
          <p:nvPr>
            <p:ph idx="1"/>
          </p:nvPr>
        </p:nvSpPr>
        <p:spPr>
          <a:xfrm>
            <a:off x="1691680" y="1196752"/>
            <a:ext cx="5400600" cy="432048"/>
          </a:xfrm>
          <a:solidFill>
            <a:schemeClr val="accent2">
              <a:lumMod val="75000"/>
            </a:schemeClr>
          </a:solidFill>
          <a:ln>
            <a:noFill/>
          </a:ln>
        </p:spPr>
        <p:txBody>
          <a:bodyPr>
            <a:noAutofit/>
          </a:bodyPr>
          <a:lstStyle/>
          <a:p>
            <a:pPr algn="ctr">
              <a:buNone/>
            </a:pPr>
            <a:r>
              <a:rPr lang="tr-TR" sz="2400" b="1" dirty="0" err="1" smtClean="0">
                <a:solidFill>
                  <a:schemeClr val="bg1"/>
                </a:solidFill>
                <a:latin typeface="Trebuchet MS" panose="020B0603020202020204" pitchFamily="34" charset="0"/>
              </a:rPr>
              <a:t>Primer</a:t>
            </a:r>
            <a:r>
              <a:rPr lang="tr-TR" sz="2400" b="1" dirty="0" smtClean="0">
                <a:solidFill>
                  <a:schemeClr val="bg1"/>
                </a:solidFill>
                <a:latin typeface="Trebuchet MS" panose="020B0603020202020204" pitchFamily="34" charset="0"/>
              </a:rPr>
              <a:t> üretim </a:t>
            </a:r>
            <a:r>
              <a:rPr lang="tr-TR" sz="2400" b="1" dirty="0" smtClean="0">
                <a:solidFill>
                  <a:schemeClr val="bg1"/>
                </a:solidFill>
                <a:latin typeface="Trebuchet MS" panose="020B0603020202020204" pitchFamily="34" charset="0"/>
                <a:sym typeface="Symbol"/>
              </a:rPr>
              <a:t> 99.7 </a:t>
            </a:r>
            <a:r>
              <a:rPr lang="tr-TR" sz="2400" b="1" dirty="0" err="1" smtClean="0">
                <a:solidFill>
                  <a:schemeClr val="bg1"/>
                </a:solidFill>
                <a:latin typeface="Trebuchet MS" panose="020B0603020202020204" pitchFamily="34" charset="0"/>
                <a:sym typeface="Symbol"/>
              </a:rPr>
              <a:t>ağ%Al</a:t>
            </a:r>
            <a:r>
              <a:rPr lang="tr-TR" sz="2400" b="1" dirty="0" smtClean="0">
                <a:solidFill>
                  <a:schemeClr val="bg1"/>
                </a:solidFill>
                <a:latin typeface="Trebuchet MS" panose="020B0603020202020204" pitchFamily="34" charset="0"/>
              </a:rPr>
              <a:t> </a:t>
            </a:r>
            <a:endParaRPr lang="tr-TR" sz="2400" b="1" dirty="0">
              <a:solidFill>
                <a:schemeClr val="bg1"/>
              </a:solidFill>
              <a:latin typeface="Trebuchet MS" panose="020B0603020202020204" pitchFamily="34" charset="0"/>
            </a:endParaRPr>
          </a:p>
        </p:txBody>
      </p:sp>
      <p:sp>
        <p:nvSpPr>
          <p:cNvPr id="9" name="İçerik Yer Tutucusu 4"/>
          <p:cNvSpPr txBox="1">
            <a:spLocks/>
          </p:cNvSpPr>
          <p:nvPr/>
        </p:nvSpPr>
        <p:spPr>
          <a:xfrm>
            <a:off x="251520" y="3356992"/>
            <a:ext cx="2304256" cy="504056"/>
          </a:xfrm>
          <a:prstGeom prst="rect">
            <a:avLst/>
          </a:prstGeom>
        </p:spPr>
        <p:txBody>
          <a:bodyPr vert="horz">
            <a:noAutofit/>
          </a:bodyPr>
          <a:lstStyle/>
          <a:p>
            <a:pPr marL="274320" marR="0" lvl="0" indent="-274320" algn="l" defTabSz="914400" rtl="0" eaLnBrk="1" fontAlgn="auto" latinLnBrk="0" hangingPunct="1">
              <a:lnSpc>
                <a:spcPct val="100000"/>
              </a:lnSpc>
              <a:spcAft>
                <a:spcPts val="0"/>
              </a:spcAft>
              <a:buClr>
                <a:schemeClr val="accent3"/>
              </a:buClr>
              <a:buSzPct val="95000"/>
              <a:buFont typeface="Wingdings 2"/>
              <a:buNone/>
              <a:tabLst/>
              <a:defRPr/>
            </a:pPr>
            <a:r>
              <a:rPr lang="tr-TR" sz="2400" b="1" dirty="0" smtClean="0">
                <a:solidFill>
                  <a:srgbClr val="FF0000"/>
                </a:solidFill>
                <a:latin typeface="Trebuchet MS" panose="020B0603020202020204" pitchFamily="34" charset="0"/>
              </a:rPr>
              <a:t>Parça döküm</a:t>
            </a:r>
            <a:r>
              <a:rPr kumimoji="0" lang="tr-TR" sz="2400" b="1" i="0" u="none" strike="noStrike" kern="1200" cap="none" spc="0" normalizeH="0" baseline="0" noProof="0" dirty="0" smtClean="0">
                <a:ln>
                  <a:noFill/>
                </a:ln>
                <a:solidFill>
                  <a:srgbClr val="FF0000"/>
                </a:solidFill>
                <a:effectLst/>
                <a:uLnTx/>
                <a:uFillTx/>
                <a:latin typeface="Trebuchet MS" panose="020B0603020202020204" pitchFamily="34" charset="0"/>
              </a:rPr>
              <a:t> </a:t>
            </a:r>
            <a:endParaRPr kumimoji="0" lang="tr-TR" sz="2400" b="1" i="0" u="none" strike="noStrike" kern="1200" cap="none" spc="0" normalizeH="0" baseline="0" noProof="0" dirty="0">
              <a:ln>
                <a:noFill/>
              </a:ln>
              <a:solidFill>
                <a:srgbClr val="FF0000"/>
              </a:solidFill>
              <a:effectLst/>
              <a:uLnTx/>
              <a:uFillTx/>
              <a:latin typeface="Trebuchet MS" panose="020B0603020202020204" pitchFamily="34" charset="0"/>
            </a:endParaRPr>
          </a:p>
        </p:txBody>
      </p:sp>
      <p:sp>
        <p:nvSpPr>
          <p:cNvPr id="10" name="İçerik Yer Tutucusu 4"/>
          <p:cNvSpPr txBox="1">
            <a:spLocks/>
          </p:cNvSpPr>
          <p:nvPr/>
        </p:nvSpPr>
        <p:spPr>
          <a:xfrm>
            <a:off x="6335988" y="3356992"/>
            <a:ext cx="2411760" cy="576064"/>
          </a:xfrm>
          <a:prstGeom prst="rect">
            <a:avLst/>
          </a:prstGeom>
        </p:spPr>
        <p:txBody>
          <a:bodyPr vert="horz">
            <a:no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tr-TR" sz="2400" b="1" noProof="0" dirty="0" smtClean="0">
                <a:solidFill>
                  <a:srgbClr val="FF0000"/>
                </a:solidFill>
                <a:latin typeface="Trebuchet MS" panose="020B0603020202020204" pitchFamily="34" charset="0"/>
              </a:rPr>
              <a:t>Sürekli döküm</a:t>
            </a:r>
            <a:r>
              <a:rPr kumimoji="0" lang="tr-TR" sz="2400" b="1" i="0" u="none" strike="noStrike" kern="1200" cap="none" spc="0" normalizeH="0" baseline="0" noProof="0" dirty="0" smtClean="0">
                <a:ln>
                  <a:noFill/>
                </a:ln>
                <a:solidFill>
                  <a:srgbClr val="FF0000"/>
                </a:solidFill>
                <a:effectLst/>
                <a:uLnTx/>
                <a:uFillTx/>
                <a:latin typeface="Trebuchet MS" panose="020B0603020202020204" pitchFamily="34" charset="0"/>
              </a:rPr>
              <a:t> </a:t>
            </a:r>
            <a:endParaRPr kumimoji="0" lang="tr-TR" sz="2400" b="1" i="0" u="none" strike="noStrike" kern="1200" cap="none" spc="0" normalizeH="0" baseline="0" noProof="0" dirty="0">
              <a:ln>
                <a:noFill/>
              </a:ln>
              <a:solidFill>
                <a:srgbClr val="FF0000"/>
              </a:solidFill>
              <a:effectLst/>
              <a:uLnTx/>
              <a:uFillTx/>
              <a:latin typeface="Trebuchet MS" panose="020B0603020202020204" pitchFamily="34" charset="0"/>
            </a:endParaRPr>
          </a:p>
        </p:txBody>
      </p:sp>
      <p:sp>
        <p:nvSpPr>
          <p:cNvPr id="11" name="İçerik Yer Tutucusu 4"/>
          <p:cNvSpPr txBox="1">
            <a:spLocks/>
          </p:cNvSpPr>
          <p:nvPr/>
        </p:nvSpPr>
        <p:spPr>
          <a:xfrm>
            <a:off x="3347864" y="4149080"/>
            <a:ext cx="1944216" cy="720080"/>
          </a:xfrm>
          <a:prstGeom prst="rect">
            <a:avLst/>
          </a:prstGeom>
        </p:spPr>
        <p:txBody>
          <a:bodyPr vert="horz">
            <a:noAutofit/>
          </a:bodyPr>
          <a:lstStyle/>
          <a:p>
            <a:pPr marL="274320" marR="0" lvl="0" indent="-274320" algn="ctr" defTabSz="914400" rtl="0" eaLnBrk="1" fontAlgn="auto" latinLnBrk="0" hangingPunct="1">
              <a:lnSpc>
                <a:spcPct val="100000"/>
              </a:lnSpc>
              <a:spcAft>
                <a:spcPts val="0"/>
              </a:spcAft>
              <a:buClr>
                <a:schemeClr val="accent3"/>
              </a:buClr>
              <a:buSzPct val="95000"/>
              <a:buFont typeface="Wingdings 2"/>
              <a:buNone/>
              <a:tabLst/>
              <a:defRPr/>
            </a:pPr>
            <a:r>
              <a:rPr lang="tr-TR" sz="2000" b="1" noProof="0" dirty="0" smtClean="0">
                <a:solidFill>
                  <a:schemeClr val="accent1">
                    <a:lumMod val="50000"/>
                  </a:schemeClr>
                </a:solidFill>
                <a:latin typeface="Trebuchet MS" panose="020B0603020202020204" pitchFamily="34" charset="0"/>
              </a:rPr>
              <a:t>Direkt çil </a:t>
            </a:r>
          </a:p>
          <a:p>
            <a:pPr marL="274320" marR="0" lvl="0" indent="-274320" algn="ctr" defTabSz="914400" rtl="0" eaLnBrk="1" fontAlgn="auto" latinLnBrk="0" hangingPunct="1">
              <a:lnSpc>
                <a:spcPct val="100000"/>
              </a:lnSpc>
              <a:spcAft>
                <a:spcPts val="0"/>
              </a:spcAft>
              <a:buClr>
                <a:schemeClr val="accent3"/>
              </a:buClr>
              <a:buSzPct val="95000"/>
              <a:buFont typeface="Wingdings 2"/>
              <a:buNone/>
              <a:tabLst/>
              <a:defRPr/>
            </a:pPr>
            <a:r>
              <a:rPr lang="tr-TR" sz="2000" b="1" dirty="0" smtClean="0">
                <a:solidFill>
                  <a:schemeClr val="accent1">
                    <a:lumMod val="50000"/>
                  </a:schemeClr>
                </a:solidFill>
                <a:latin typeface="Trebuchet MS" panose="020B0603020202020204" pitchFamily="34" charset="0"/>
              </a:rPr>
              <a:t>(DC)</a:t>
            </a:r>
            <a:r>
              <a:rPr lang="tr-TR" sz="2000" b="1" dirty="0">
                <a:solidFill>
                  <a:schemeClr val="accent1">
                    <a:lumMod val="50000"/>
                  </a:schemeClr>
                </a:solidFill>
                <a:latin typeface="Trebuchet MS" panose="020B0603020202020204" pitchFamily="34" charset="0"/>
              </a:rPr>
              <a:t> </a:t>
            </a:r>
            <a:r>
              <a:rPr lang="tr-TR" sz="2000" b="1" dirty="0" smtClean="0">
                <a:solidFill>
                  <a:schemeClr val="accent1">
                    <a:lumMod val="50000"/>
                  </a:schemeClr>
                </a:solidFill>
                <a:latin typeface="Trebuchet MS" panose="020B0603020202020204" pitchFamily="34" charset="0"/>
              </a:rPr>
              <a:t>döküm</a:t>
            </a:r>
            <a:r>
              <a:rPr kumimoji="0" lang="tr-TR" sz="2000" b="1" i="0" u="none" strike="noStrike" kern="1200" cap="none" spc="0" normalizeH="0" baseline="0" noProof="0" dirty="0" smtClean="0">
                <a:ln>
                  <a:noFill/>
                </a:ln>
                <a:solidFill>
                  <a:schemeClr val="accent1">
                    <a:lumMod val="50000"/>
                  </a:schemeClr>
                </a:solidFill>
                <a:effectLst/>
                <a:uLnTx/>
                <a:uFillTx/>
                <a:latin typeface="Trebuchet MS" panose="020B0603020202020204" pitchFamily="34" charset="0"/>
              </a:rPr>
              <a:t> </a:t>
            </a:r>
            <a:endParaRPr kumimoji="0" lang="tr-TR" sz="2000" b="1" i="0" u="none" strike="noStrike" kern="1200" cap="none" spc="0" normalizeH="0" baseline="0" noProof="0" dirty="0">
              <a:ln>
                <a:noFill/>
              </a:ln>
              <a:solidFill>
                <a:schemeClr val="accent1">
                  <a:lumMod val="50000"/>
                </a:schemeClr>
              </a:solidFill>
              <a:effectLst/>
              <a:uLnTx/>
              <a:uFillTx/>
              <a:latin typeface="Trebuchet MS" panose="020B0603020202020204" pitchFamily="34" charset="0"/>
            </a:endParaRPr>
          </a:p>
        </p:txBody>
      </p:sp>
      <p:sp>
        <p:nvSpPr>
          <p:cNvPr id="12" name="İçerik Yer Tutucusu 4"/>
          <p:cNvSpPr txBox="1">
            <a:spLocks/>
          </p:cNvSpPr>
          <p:nvPr/>
        </p:nvSpPr>
        <p:spPr>
          <a:xfrm>
            <a:off x="5508104" y="4149080"/>
            <a:ext cx="1800200" cy="576064"/>
          </a:xfrm>
          <a:prstGeom prst="rect">
            <a:avLst/>
          </a:prstGeom>
        </p:spPr>
        <p:txBody>
          <a:bodyPr vert="horz">
            <a:noAutofit/>
          </a:bodyPr>
          <a:lstStyle/>
          <a:p>
            <a:pPr marL="274320" marR="0" lvl="0" indent="-274320" algn="l" defTabSz="914400" rtl="0" eaLnBrk="1" fontAlgn="auto" latinLnBrk="0" hangingPunct="1">
              <a:lnSpc>
                <a:spcPct val="100000"/>
              </a:lnSpc>
              <a:spcAft>
                <a:spcPts val="0"/>
              </a:spcAft>
              <a:buClr>
                <a:schemeClr val="accent3"/>
              </a:buClr>
              <a:buSzPct val="95000"/>
              <a:buFont typeface="Wingdings 2"/>
              <a:buNone/>
              <a:tabLst/>
              <a:defRPr/>
            </a:pPr>
            <a:r>
              <a:rPr lang="tr-TR" sz="2000" b="1" noProof="0" dirty="0" smtClean="0">
                <a:solidFill>
                  <a:schemeClr val="accent3">
                    <a:lumMod val="75000"/>
                  </a:schemeClr>
                </a:solidFill>
                <a:latin typeface="Trebuchet MS" panose="020B0603020202020204" pitchFamily="34" charset="0"/>
              </a:rPr>
              <a:t>İkiz merdane </a:t>
            </a:r>
          </a:p>
          <a:p>
            <a:pPr marL="274320" marR="0" lvl="0" indent="-274320" algn="l" defTabSz="914400" rtl="0" eaLnBrk="1" fontAlgn="auto" latinLnBrk="0" hangingPunct="1">
              <a:lnSpc>
                <a:spcPct val="100000"/>
              </a:lnSpc>
              <a:spcAft>
                <a:spcPts val="0"/>
              </a:spcAft>
              <a:buClr>
                <a:schemeClr val="accent3"/>
              </a:buClr>
              <a:buSzPct val="95000"/>
              <a:buFont typeface="Wingdings 2"/>
              <a:buNone/>
              <a:tabLst/>
              <a:defRPr/>
            </a:pPr>
            <a:r>
              <a:rPr lang="tr-TR" sz="2000" b="1" noProof="0" dirty="0" smtClean="0">
                <a:solidFill>
                  <a:schemeClr val="accent3">
                    <a:lumMod val="75000"/>
                  </a:schemeClr>
                </a:solidFill>
                <a:latin typeface="Trebuchet MS" panose="020B0603020202020204" pitchFamily="34" charset="0"/>
              </a:rPr>
              <a:t>döküm/TRC</a:t>
            </a:r>
            <a:r>
              <a:rPr kumimoji="0" lang="tr-TR" sz="2000" b="1" i="0" u="none" strike="noStrike" kern="1200" cap="none" spc="0" normalizeH="0" baseline="0" noProof="0" dirty="0" smtClean="0">
                <a:ln>
                  <a:noFill/>
                </a:ln>
                <a:solidFill>
                  <a:schemeClr val="accent3">
                    <a:lumMod val="75000"/>
                  </a:schemeClr>
                </a:solidFill>
                <a:effectLst/>
                <a:uLnTx/>
                <a:uFillTx/>
                <a:latin typeface="Trebuchet MS" panose="020B0603020202020204" pitchFamily="34" charset="0"/>
              </a:rPr>
              <a:t> </a:t>
            </a:r>
            <a:endParaRPr kumimoji="0" lang="tr-TR" sz="2000" b="1" i="0" u="none" strike="noStrike" kern="1200" cap="none" spc="0" normalizeH="0" baseline="0" noProof="0" dirty="0">
              <a:ln>
                <a:noFill/>
              </a:ln>
              <a:solidFill>
                <a:schemeClr val="accent3">
                  <a:lumMod val="75000"/>
                </a:schemeClr>
              </a:solidFill>
              <a:effectLst/>
              <a:uLnTx/>
              <a:uFillTx/>
              <a:latin typeface="Trebuchet MS" panose="020B0603020202020204" pitchFamily="34" charset="0"/>
            </a:endParaRPr>
          </a:p>
        </p:txBody>
      </p:sp>
      <p:sp>
        <p:nvSpPr>
          <p:cNvPr id="13" name="İçerik Yer Tutucusu 4"/>
          <p:cNvSpPr txBox="1">
            <a:spLocks/>
          </p:cNvSpPr>
          <p:nvPr/>
        </p:nvSpPr>
        <p:spPr>
          <a:xfrm>
            <a:off x="6948264" y="4149080"/>
            <a:ext cx="1979712" cy="576064"/>
          </a:xfrm>
          <a:prstGeom prst="rect">
            <a:avLst/>
          </a:prstGeom>
        </p:spPr>
        <p:txBody>
          <a:bodyPr vert="horz">
            <a:noAutofit/>
          </a:bodyPr>
          <a:lstStyle/>
          <a:p>
            <a:pPr marL="274320" marR="0" lvl="0" indent="-274320" algn="r" defTabSz="914400" rtl="0" eaLnBrk="1" fontAlgn="auto" latinLnBrk="0" hangingPunct="1">
              <a:lnSpc>
                <a:spcPct val="100000"/>
              </a:lnSpc>
              <a:spcAft>
                <a:spcPts val="0"/>
              </a:spcAft>
              <a:buClr>
                <a:schemeClr val="accent3"/>
              </a:buClr>
              <a:buSzPct val="95000"/>
              <a:buFont typeface="Wingdings 2"/>
              <a:buNone/>
              <a:tabLst/>
              <a:defRPr/>
            </a:pPr>
            <a:r>
              <a:rPr lang="tr-TR" sz="2000" b="1" dirty="0" smtClean="0">
                <a:solidFill>
                  <a:schemeClr val="accent3">
                    <a:lumMod val="75000"/>
                  </a:schemeClr>
                </a:solidFill>
                <a:latin typeface="Trebuchet MS" panose="020B0603020202020204" pitchFamily="34" charset="0"/>
              </a:rPr>
              <a:t>İkiz bant döküm/</a:t>
            </a:r>
            <a:r>
              <a:rPr lang="tr-TR" sz="2000" b="1" noProof="0" dirty="0" smtClean="0">
                <a:solidFill>
                  <a:schemeClr val="accent3">
                    <a:lumMod val="75000"/>
                  </a:schemeClr>
                </a:solidFill>
                <a:latin typeface="Trebuchet MS" panose="020B0603020202020204" pitchFamily="34" charset="0"/>
              </a:rPr>
              <a:t>TBC</a:t>
            </a:r>
            <a:r>
              <a:rPr kumimoji="0" lang="tr-TR" sz="2000" b="1" i="0" u="none" strike="noStrike" kern="1200" cap="none" spc="0" normalizeH="0" baseline="0" noProof="0" dirty="0" smtClean="0">
                <a:ln>
                  <a:noFill/>
                </a:ln>
                <a:solidFill>
                  <a:schemeClr val="accent3">
                    <a:lumMod val="75000"/>
                  </a:schemeClr>
                </a:solidFill>
                <a:effectLst/>
                <a:uLnTx/>
                <a:uFillTx/>
                <a:latin typeface="Trebuchet MS" panose="020B0603020202020204" pitchFamily="34" charset="0"/>
              </a:rPr>
              <a:t> </a:t>
            </a:r>
            <a:endParaRPr kumimoji="0" lang="tr-TR" sz="2000" b="1" i="0" u="none" strike="noStrike" kern="1200" cap="none" spc="0" normalizeH="0" baseline="0" noProof="0" dirty="0">
              <a:ln>
                <a:noFill/>
              </a:ln>
              <a:solidFill>
                <a:schemeClr val="accent3">
                  <a:lumMod val="75000"/>
                </a:schemeClr>
              </a:solidFill>
              <a:effectLst/>
              <a:uLnTx/>
              <a:uFillTx/>
              <a:latin typeface="Trebuchet MS" panose="020B0603020202020204" pitchFamily="34" charset="0"/>
            </a:endParaRPr>
          </a:p>
        </p:txBody>
      </p:sp>
      <p:sp>
        <p:nvSpPr>
          <p:cNvPr id="15" name="14 Sağ Ayraç"/>
          <p:cNvSpPr/>
          <p:nvPr/>
        </p:nvSpPr>
        <p:spPr>
          <a:xfrm rot="5400000">
            <a:off x="6929912" y="3591176"/>
            <a:ext cx="288032" cy="2844000"/>
          </a:xfrm>
          <a:prstGeom prst="rightBrac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sz="2000" b="1">
              <a:solidFill>
                <a:schemeClr val="accent3">
                  <a:lumMod val="75000"/>
                </a:schemeClr>
              </a:solidFill>
              <a:latin typeface="Trebuchet MS" panose="020B0603020202020204" pitchFamily="34" charset="0"/>
            </a:endParaRPr>
          </a:p>
        </p:txBody>
      </p:sp>
      <p:sp>
        <p:nvSpPr>
          <p:cNvPr id="16" name="İçerik Yer Tutucusu 4"/>
          <p:cNvSpPr txBox="1">
            <a:spLocks/>
          </p:cNvSpPr>
          <p:nvPr/>
        </p:nvSpPr>
        <p:spPr>
          <a:xfrm>
            <a:off x="6328328" y="5157192"/>
            <a:ext cx="1512168" cy="576064"/>
          </a:xfrm>
          <a:prstGeom prst="rect">
            <a:avLst/>
          </a:prstGeom>
        </p:spPr>
        <p:txBody>
          <a:bodyPr vert="horz">
            <a:no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tr-TR" sz="2000" b="1" dirty="0" smtClean="0">
                <a:solidFill>
                  <a:schemeClr val="accent3">
                    <a:lumMod val="75000"/>
                  </a:schemeClr>
                </a:solidFill>
                <a:latin typeface="Trebuchet MS" panose="020B0603020202020204" pitchFamily="34" charset="0"/>
              </a:rPr>
              <a:t>Rulo levha</a:t>
            </a:r>
            <a:r>
              <a:rPr kumimoji="0" lang="tr-TR" sz="2000" b="1" i="0" u="none" strike="noStrike" kern="1200" cap="none" spc="0" normalizeH="0" baseline="0" noProof="0" dirty="0" smtClean="0">
                <a:ln>
                  <a:noFill/>
                </a:ln>
                <a:solidFill>
                  <a:schemeClr val="accent3">
                    <a:lumMod val="75000"/>
                  </a:schemeClr>
                </a:solidFill>
                <a:effectLst/>
                <a:uLnTx/>
                <a:uFillTx/>
                <a:latin typeface="Trebuchet MS" panose="020B0603020202020204" pitchFamily="34" charset="0"/>
              </a:rPr>
              <a:t> </a:t>
            </a:r>
            <a:endParaRPr kumimoji="0" lang="tr-TR" sz="2000" b="1" i="0" u="none" strike="noStrike" kern="1200" cap="none" spc="0" normalizeH="0" baseline="0" noProof="0" dirty="0">
              <a:ln>
                <a:noFill/>
              </a:ln>
              <a:solidFill>
                <a:schemeClr val="accent3">
                  <a:lumMod val="75000"/>
                </a:schemeClr>
              </a:solidFill>
              <a:effectLst/>
              <a:uLnTx/>
              <a:uFillTx/>
              <a:latin typeface="Trebuchet MS" panose="020B0603020202020204" pitchFamily="34" charset="0"/>
            </a:endParaRPr>
          </a:p>
        </p:txBody>
      </p:sp>
      <p:sp>
        <p:nvSpPr>
          <p:cNvPr id="17" name="İçerik Yer Tutucusu 4"/>
          <p:cNvSpPr txBox="1">
            <a:spLocks/>
          </p:cNvSpPr>
          <p:nvPr/>
        </p:nvSpPr>
        <p:spPr>
          <a:xfrm>
            <a:off x="3635896" y="4941168"/>
            <a:ext cx="1512168" cy="576064"/>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tr-TR" sz="2000" b="1" noProof="0" dirty="0" err="1" smtClean="0">
                <a:solidFill>
                  <a:schemeClr val="accent1">
                    <a:lumMod val="50000"/>
                  </a:schemeClr>
                </a:solidFill>
                <a:latin typeface="Trebuchet MS" panose="020B0603020202020204" pitchFamily="34" charset="0"/>
              </a:rPr>
              <a:t>Slab</a:t>
            </a:r>
            <a:r>
              <a:rPr lang="tr-TR" sz="2000" b="1" dirty="0" smtClean="0">
                <a:solidFill>
                  <a:schemeClr val="accent1">
                    <a:lumMod val="50000"/>
                  </a:schemeClr>
                </a:solidFill>
                <a:latin typeface="Trebuchet MS" panose="020B0603020202020204" pitchFamily="34" charset="0"/>
              </a:rPr>
              <a:t>/</a:t>
            </a:r>
            <a:r>
              <a:rPr lang="tr-TR" sz="2000" b="1" noProof="0" dirty="0" err="1" smtClean="0">
                <a:solidFill>
                  <a:schemeClr val="accent1">
                    <a:lumMod val="50000"/>
                  </a:schemeClr>
                </a:solidFill>
                <a:latin typeface="Trebuchet MS" panose="020B0603020202020204" pitchFamily="34" charset="0"/>
              </a:rPr>
              <a:t>ingot</a:t>
            </a:r>
            <a:endParaRPr kumimoji="0" lang="tr-TR" sz="2000" b="1" i="0" u="none" strike="noStrike" kern="1200" cap="none" spc="0" normalizeH="0" baseline="0" noProof="0" dirty="0">
              <a:ln>
                <a:noFill/>
              </a:ln>
              <a:solidFill>
                <a:schemeClr val="accent1">
                  <a:lumMod val="50000"/>
                </a:schemeClr>
              </a:solidFill>
              <a:effectLst/>
              <a:uLnTx/>
              <a:uFillTx/>
              <a:latin typeface="Trebuchet MS" panose="020B0603020202020204" pitchFamily="34" charset="0"/>
            </a:endParaRPr>
          </a:p>
        </p:txBody>
      </p:sp>
      <p:sp>
        <p:nvSpPr>
          <p:cNvPr id="18" name="İçerik Yer Tutucusu 4"/>
          <p:cNvSpPr txBox="1">
            <a:spLocks/>
          </p:cNvSpPr>
          <p:nvPr/>
        </p:nvSpPr>
        <p:spPr>
          <a:xfrm>
            <a:off x="467544" y="5949280"/>
            <a:ext cx="2448272" cy="576064"/>
          </a:xfrm>
          <a:prstGeom prst="rect">
            <a:avLst/>
          </a:prstGeom>
        </p:spPr>
        <p:txBody>
          <a:bodyPr vert="horz">
            <a:noAutofit/>
          </a:bodyPr>
          <a:lstStyle/>
          <a:p>
            <a:pPr marL="274320" marR="0" lvl="0" indent="-274320" algn="ctr" defTabSz="914400" rtl="0" eaLnBrk="1" fontAlgn="auto" latinLnBrk="0" hangingPunct="1">
              <a:lnSpc>
                <a:spcPct val="100000"/>
              </a:lnSpc>
              <a:spcAft>
                <a:spcPts val="0"/>
              </a:spcAft>
              <a:buClr>
                <a:schemeClr val="accent3"/>
              </a:buClr>
              <a:buSzPct val="95000"/>
              <a:buFont typeface="Wingdings 2"/>
              <a:buNone/>
              <a:tabLst/>
              <a:defRPr/>
            </a:pPr>
            <a:r>
              <a:rPr lang="tr-TR" sz="2400" b="1" dirty="0" smtClean="0">
                <a:solidFill>
                  <a:srgbClr val="FF0000"/>
                </a:solidFill>
                <a:latin typeface="Trebuchet MS" panose="020B0603020202020204" pitchFamily="34" charset="0"/>
              </a:rPr>
              <a:t>Döküm parçalar</a:t>
            </a:r>
            <a:r>
              <a:rPr kumimoji="0" lang="tr-TR" sz="2400" b="1" i="0" u="none" strike="noStrike" kern="1200" cap="none" spc="0" normalizeH="0" baseline="0" noProof="0" dirty="0" smtClean="0">
                <a:ln>
                  <a:noFill/>
                </a:ln>
                <a:solidFill>
                  <a:srgbClr val="FF0000"/>
                </a:solidFill>
                <a:effectLst/>
                <a:uLnTx/>
                <a:uFillTx/>
                <a:latin typeface="Trebuchet MS" panose="020B0603020202020204" pitchFamily="34" charset="0"/>
              </a:rPr>
              <a:t> </a:t>
            </a:r>
            <a:endParaRPr kumimoji="0" lang="tr-TR" sz="2400" b="1" i="0" u="none" strike="noStrike" kern="1200" cap="none" spc="0" normalizeH="0" baseline="0" noProof="0" dirty="0">
              <a:ln>
                <a:noFill/>
              </a:ln>
              <a:solidFill>
                <a:srgbClr val="FF0000"/>
              </a:solidFill>
              <a:effectLst/>
              <a:uLnTx/>
              <a:uFillTx/>
              <a:latin typeface="Trebuchet MS" panose="020B0603020202020204" pitchFamily="34" charset="0"/>
            </a:endParaRPr>
          </a:p>
        </p:txBody>
      </p:sp>
      <p:sp>
        <p:nvSpPr>
          <p:cNvPr id="19" name="İçerik Yer Tutucusu 4"/>
          <p:cNvSpPr txBox="1">
            <a:spLocks/>
          </p:cNvSpPr>
          <p:nvPr/>
        </p:nvSpPr>
        <p:spPr>
          <a:xfrm>
            <a:off x="2699792" y="5517232"/>
            <a:ext cx="3312368" cy="576064"/>
          </a:xfrm>
          <a:prstGeom prst="rect">
            <a:avLst/>
          </a:prstGeom>
        </p:spPr>
        <p:txBody>
          <a:bodyPr vert="horz">
            <a:noAutofit/>
          </a:bodyPr>
          <a:lstStyle/>
          <a:p>
            <a:pPr marL="274320" marR="0" lvl="0" indent="-274320" algn="ctr" defTabSz="914400" rtl="0" eaLnBrk="1" fontAlgn="auto" latinLnBrk="0" hangingPunct="1">
              <a:lnSpc>
                <a:spcPct val="100000"/>
              </a:lnSpc>
              <a:spcAft>
                <a:spcPts val="0"/>
              </a:spcAft>
              <a:buClr>
                <a:schemeClr val="accent3"/>
              </a:buClr>
              <a:buSzPct val="95000"/>
              <a:buFont typeface="Wingdings 2"/>
              <a:buNone/>
              <a:tabLst/>
              <a:defRPr/>
            </a:pPr>
            <a:r>
              <a:rPr lang="tr-TR" sz="2000" b="1" dirty="0" smtClean="0">
                <a:solidFill>
                  <a:schemeClr val="accent1">
                    <a:lumMod val="50000"/>
                  </a:schemeClr>
                </a:solidFill>
                <a:latin typeface="Trebuchet MS" panose="020B0603020202020204" pitchFamily="34" charset="0"/>
              </a:rPr>
              <a:t>sıcak-soğuk hadde/</a:t>
            </a:r>
          </a:p>
          <a:p>
            <a:pPr marL="274320" marR="0" lvl="0" indent="-274320" algn="ctr" defTabSz="914400" rtl="0" eaLnBrk="1" fontAlgn="auto" latinLnBrk="0" hangingPunct="1">
              <a:lnSpc>
                <a:spcPct val="100000"/>
              </a:lnSpc>
              <a:spcAft>
                <a:spcPts val="0"/>
              </a:spcAft>
              <a:buClr>
                <a:schemeClr val="accent3"/>
              </a:buClr>
              <a:buSzPct val="95000"/>
              <a:buFont typeface="Wingdings 2"/>
              <a:buNone/>
              <a:tabLst/>
              <a:defRPr/>
            </a:pPr>
            <a:r>
              <a:rPr lang="tr-TR" sz="2000" b="1" dirty="0" err="1" smtClean="0">
                <a:solidFill>
                  <a:schemeClr val="accent1">
                    <a:lumMod val="50000"/>
                  </a:schemeClr>
                </a:solidFill>
                <a:latin typeface="Trebuchet MS" panose="020B0603020202020204" pitchFamily="34" charset="0"/>
              </a:rPr>
              <a:t>ekstrüzyon</a:t>
            </a:r>
            <a:endParaRPr kumimoji="0" lang="tr-TR" sz="2000" b="1" i="0" u="none" strike="noStrike" kern="1200" cap="none" spc="0" normalizeH="0" baseline="0" noProof="0" dirty="0">
              <a:ln>
                <a:noFill/>
              </a:ln>
              <a:solidFill>
                <a:schemeClr val="accent1">
                  <a:lumMod val="50000"/>
                </a:schemeClr>
              </a:solidFill>
              <a:effectLst/>
              <a:uLnTx/>
              <a:uFillTx/>
              <a:latin typeface="Trebuchet MS" panose="020B0603020202020204" pitchFamily="34" charset="0"/>
            </a:endParaRPr>
          </a:p>
        </p:txBody>
      </p:sp>
      <p:sp>
        <p:nvSpPr>
          <p:cNvPr id="20" name="İçerik Yer Tutucusu 4"/>
          <p:cNvSpPr txBox="1">
            <a:spLocks/>
          </p:cNvSpPr>
          <p:nvPr/>
        </p:nvSpPr>
        <p:spPr>
          <a:xfrm>
            <a:off x="6228184" y="5733256"/>
            <a:ext cx="1800200" cy="576064"/>
          </a:xfrm>
          <a:prstGeom prst="rect">
            <a:avLst/>
          </a:prstGeom>
        </p:spPr>
        <p:txBody>
          <a:bodyPr vert="horz">
            <a:normAutofit/>
          </a:bodyPr>
          <a:lstStyle/>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tr-TR" sz="2000" b="1" noProof="0" dirty="0" smtClean="0">
                <a:solidFill>
                  <a:schemeClr val="accent3">
                    <a:lumMod val="75000"/>
                  </a:schemeClr>
                </a:solidFill>
                <a:latin typeface="Trebuchet MS" panose="020B0603020202020204" pitchFamily="34" charset="0"/>
              </a:rPr>
              <a:t>Soğuk hadde</a:t>
            </a:r>
            <a:r>
              <a:rPr kumimoji="0" lang="tr-TR" sz="2000" b="1" i="0" u="none" strike="noStrike" kern="1200" cap="none" spc="0" normalizeH="0" baseline="0" noProof="0" dirty="0" smtClean="0">
                <a:ln>
                  <a:noFill/>
                </a:ln>
                <a:solidFill>
                  <a:schemeClr val="accent3">
                    <a:lumMod val="75000"/>
                  </a:schemeClr>
                </a:solidFill>
                <a:effectLst/>
                <a:uLnTx/>
                <a:uFillTx/>
                <a:latin typeface="Trebuchet MS" panose="020B0603020202020204" pitchFamily="34" charset="0"/>
              </a:rPr>
              <a:t> </a:t>
            </a:r>
            <a:endParaRPr kumimoji="0" lang="tr-TR" sz="2000" b="1" i="0" u="none" strike="noStrike" kern="1200" cap="none" spc="0" normalizeH="0" baseline="0" noProof="0" dirty="0">
              <a:ln>
                <a:noFill/>
              </a:ln>
              <a:solidFill>
                <a:schemeClr val="accent3">
                  <a:lumMod val="75000"/>
                </a:schemeClr>
              </a:solidFill>
              <a:effectLst/>
              <a:uLnTx/>
              <a:uFillTx/>
              <a:latin typeface="Trebuchet MS" panose="020B0603020202020204" pitchFamily="34" charset="0"/>
            </a:endParaRPr>
          </a:p>
        </p:txBody>
      </p:sp>
      <p:sp>
        <p:nvSpPr>
          <p:cNvPr id="21" name="İçerik Yer Tutucusu 4"/>
          <p:cNvSpPr txBox="1">
            <a:spLocks/>
          </p:cNvSpPr>
          <p:nvPr/>
        </p:nvSpPr>
        <p:spPr>
          <a:xfrm>
            <a:off x="6156176" y="6309320"/>
            <a:ext cx="1800200" cy="576064"/>
          </a:xfrm>
          <a:prstGeom prst="rect">
            <a:avLst/>
          </a:prstGeom>
        </p:spPr>
        <p:txBody>
          <a:bodyPr vert="horz">
            <a:normAutofit/>
          </a:bodyPr>
          <a:lstStyle/>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tr-TR" sz="2000" b="1" dirty="0" smtClean="0">
                <a:solidFill>
                  <a:schemeClr val="accent3">
                    <a:lumMod val="75000"/>
                  </a:schemeClr>
                </a:solidFill>
                <a:latin typeface="Trebuchet MS" panose="020B0603020202020204" pitchFamily="34" charset="0"/>
              </a:rPr>
              <a:t>levha</a:t>
            </a:r>
            <a:r>
              <a:rPr lang="tr-TR" sz="2000" b="1" noProof="0" dirty="0" smtClean="0">
                <a:solidFill>
                  <a:schemeClr val="accent3">
                    <a:lumMod val="75000"/>
                  </a:schemeClr>
                </a:solidFill>
                <a:latin typeface="Trebuchet MS" panose="020B0603020202020204" pitchFamily="34" charset="0"/>
              </a:rPr>
              <a:t>/folyo</a:t>
            </a:r>
            <a:r>
              <a:rPr kumimoji="0" lang="tr-TR" sz="2000" b="1" i="0" u="none" strike="noStrike" kern="1200" cap="none" spc="0" normalizeH="0" baseline="0" noProof="0" dirty="0" smtClean="0">
                <a:ln>
                  <a:noFill/>
                </a:ln>
                <a:solidFill>
                  <a:schemeClr val="accent3">
                    <a:lumMod val="75000"/>
                  </a:schemeClr>
                </a:solidFill>
                <a:effectLst/>
                <a:uLnTx/>
                <a:uFillTx/>
                <a:latin typeface="Trebuchet MS" panose="020B0603020202020204" pitchFamily="34" charset="0"/>
              </a:rPr>
              <a:t> </a:t>
            </a:r>
            <a:endParaRPr kumimoji="0" lang="tr-TR" sz="2000" b="1" i="0" u="none" strike="noStrike" kern="1200" cap="none" spc="0" normalizeH="0" baseline="0" noProof="0" dirty="0">
              <a:ln>
                <a:noFill/>
              </a:ln>
              <a:solidFill>
                <a:schemeClr val="accent3">
                  <a:lumMod val="75000"/>
                </a:schemeClr>
              </a:solidFill>
              <a:effectLst/>
              <a:uLnTx/>
              <a:uFillTx/>
              <a:latin typeface="Trebuchet MS" panose="020B0603020202020204" pitchFamily="34" charset="0"/>
            </a:endParaRPr>
          </a:p>
        </p:txBody>
      </p:sp>
      <p:sp>
        <p:nvSpPr>
          <p:cNvPr id="22" name="İçerik Yer Tutucusu 4"/>
          <p:cNvSpPr txBox="1">
            <a:spLocks/>
          </p:cNvSpPr>
          <p:nvPr/>
        </p:nvSpPr>
        <p:spPr>
          <a:xfrm>
            <a:off x="3419872" y="6309320"/>
            <a:ext cx="2304256" cy="432048"/>
          </a:xfrm>
          <a:prstGeom prst="rect">
            <a:avLst/>
          </a:prstGeom>
        </p:spPr>
        <p:txBody>
          <a:bodyPr vert="horz">
            <a:noAutofit/>
          </a:bodyPr>
          <a:lstStyle/>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tr-TR" sz="2000" b="1" noProof="0" dirty="0" smtClean="0">
                <a:solidFill>
                  <a:schemeClr val="accent1">
                    <a:lumMod val="50000"/>
                  </a:schemeClr>
                </a:solidFill>
                <a:latin typeface="Trebuchet MS" panose="020B0603020202020204" pitchFamily="34" charset="0"/>
              </a:rPr>
              <a:t>Profil/levha/folyo</a:t>
            </a:r>
            <a:r>
              <a:rPr kumimoji="0" lang="tr-TR" sz="2000" b="1" i="0" u="none" strike="noStrike" kern="1200" cap="none" spc="0" normalizeH="0" baseline="0" noProof="0" dirty="0" smtClean="0">
                <a:ln>
                  <a:noFill/>
                </a:ln>
                <a:solidFill>
                  <a:schemeClr val="accent1">
                    <a:lumMod val="50000"/>
                  </a:schemeClr>
                </a:solidFill>
                <a:effectLst/>
                <a:uLnTx/>
                <a:uFillTx/>
                <a:latin typeface="Trebuchet MS" panose="020B0603020202020204" pitchFamily="34" charset="0"/>
              </a:rPr>
              <a:t> </a:t>
            </a:r>
            <a:endParaRPr kumimoji="0" lang="tr-TR" sz="2000" b="1" i="0" u="none" strike="noStrike" kern="1200" cap="none" spc="0" normalizeH="0" baseline="0" noProof="0" dirty="0">
              <a:ln>
                <a:noFill/>
              </a:ln>
              <a:solidFill>
                <a:schemeClr val="accent1">
                  <a:lumMod val="50000"/>
                </a:schemeClr>
              </a:solidFill>
              <a:effectLst/>
              <a:uLnTx/>
              <a:uFillTx/>
              <a:latin typeface="Trebuchet MS" panose="020B0603020202020204" pitchFamily="34" charset="0"/>
            </a:endParaRPr>
          </a:p>
        </p:txBody>
      </p:sp>
      <p:sp>
        <p:nvSpPr>
          <p:cNvPr id="24" name="İçerik Yer Tutucusu 4"/>
          <p:cNvSpPr txBox="1">
            <a:spLocks/>
          </p:cNvSpPr>
          <p:nvPr/>
        </p:nvSpPr>
        <p:spPr>
          <a:xfrm>
            <a:off x="467544" y="4207020"/>
            <a:ext cx="2304256" cy="360040"/>
          </a:xfrm>
          <a:prstGeom prst="rect">
            <a:avLst/>
          </a:prstGeom>
        </p:spPr>
        <p:txBody>
          <a:bodyPr vert="horz">
            <a:noAutofit/>
          </a:bodyPr>
          <a:lstStyle/>
          <a:p>
            <a:pPr marL="274320" marR="0" lvl="0" indent="-274320" algn="ctr" defTabSz="914400" rtl="0" eaLnBrk="1" fontAlgn="auto" latinLnBrk="0" hangingPunct="1">
              <a:lnSpc>
                <a:spcPct val="100000"/>
              </a:lnSpc>
              <a:spcAft>
                <a:spcPts val="0"/>
              </a:spcAft>
              <a:buClr>
                <a:schemeClr val="accent3"/>
              </a:buClr>
              <a:buSzPct val="95000"/>
              <a:buFont typeface="Wingdings 2"/>
              <a:buNone/>
              <a:tabLst/>
              <a:defRPr/>
            </a:pPr>
            <a:r>
              <a:rPr lang="tr-TR" sz="2000" b="1" dirty="0" smtClean="0">
                <a:solidFill>
                  <a:srgbClr val="FF0000"/>
                </a:solidFill>
                <a:latin typeface="Trebuchet MS" panose="020B0603020202020204" pitchFamily="34" charset="0"/>
              </a:rPr>
              <a:t>Kum döküm</a:t>
            </a:r>
            <a:r>
              <a:rPr kumimoji="0" lang="tr-TR" sz="2000" b="1" i="0" u="none" strike="noStrike" kern="1200" cap="none" spc="0" normalizeH="0" baseline="0" noProof="0" dirty="0" smtClean="0">
                <a:ln>
                  <a:noFill/>
                </a:ln>
                <a:solidFill>
                  <a:srgbClr val="FF0000"/>
                </a:solidFill>
                <a:effectLst/>
                <a:uLnTx/>
                <a:uFillTx/>
                <a:latin typeface="Trebuchet MS" panose="020B0603020202020204" pitchFamily="34" charset="0"/>
              </a:rPr>
              <a:t> </a:t>
            </a:r>
            <a:endParaRPr kumimoji="0" lang="tr-TR" sz="2000" b="1" i="0" u="none" strike="noStrike" kern="1200" cap="none" spc="0" normalizeH="0" baseline="0" noProof="0" dirty="0">
              <a:ln>
                <a:noFill/>
              </a:ln>
              <a:solidFill>
                <a:srgbClr val="FF0000"/>
              </a:solidFill>
              <a:effectLst/>
              <a:uLnTx/>
              <a:uFillTx/>
              <a:latin typeface="Trebuchet MS" panose="020B0603020202020204" pitchFamily="34" charset="0"/>
            </a:endParaRPr>
          </a:p>
        </p:txBody>
      </p:sp>
      <p:cxnSp>
        <p:nvCxnSpPr>
          <p:cNvPr id="26" name="25 Düz Bağlayıcı"/>
          <p:cNvCxnSpPr/>
          <p:nvPr/>
        </p:nvCxnSpPr>
        <p:spPr>
          <a:xfrm>
            <a:off x="1187624" y="3228712"/>
            <a:ext cx="630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27 Düz Ok Bağlayıcısı"/>
          <p:cNvCxnSpPr/>
          <p:nvPr/>
        </p:nvCxnSpPr>
        <p:spPr>
          <a:xfrm>
            <a:off x="1201692" y="3228712"/>
            <a:ext cx="0" cy="288032"/>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28 Düz Ok Bağlayıcısı"/>
          <p:cNvCxnSpPr/>
          <p:nvPr/>
        </p:nvCxnSpPr>
        <p:spPr>
          <a:xfrm>
            <a:off x="4355976" y="3228712"/>
            <a:ext cx="0" cy="288032"/>
          </a:xfrm>
          <a:prstGeom prst="straightConnector1">
            <a:avLst/>
          </a:prstGeom>
          <a:ln w="25400">
            <a:solidFill>
              <a:schemeClr val="tx2">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29 Düz Ok Bağlayıcısı"/>
          <p:cNvCxnSpPr/>
          <p:nvPr/>
        </p:nvCxnSpPr>
        <p:spPr>
          <a:xfrm>
            <a:off x="7479479" y="3228712"/>
            <a:ext cx="0" cy="288032"/>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1" name="30 Düz Ok Bağlayıcısı"/>
          <p:cNvCxnSpPr/>
          <p:nvPr/>
        </p:nvCxnSpPr>
        <p:spPr>
          <a:xfrm>
            <a:off x="7092280" y="5589240"/>
            <a:ext cx="0" cy="288032"/>
          </a:xfrm>
          <a:prstGeom prst="straightConnector1">
            <a:avLst/>
          </a:prstGeom>
          <a:ln w="25400">
            <a:solidFill>
              <a:schemeClr val="accent3">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31 Düz Ok Bağlayıcısı"/>
          <p:cNvCxnSpPr/>
          <p:nvPr/>
        </p:nvCxnSpPr>
        <p:spPr>
          <a:xfrm>
            <a:off x="7092280" y="6165304"/>
            <a:ext cx="0" cy="288032"/>
          </a:xfrm>
          <a:prstGeom prst="straightConnector1">
            <a:avLst/>
          </a:prstGeom>
          <a:ln w="25400">
            <a:solidFill>
              <a:schemeClr val="accent3">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3" name="32 Düz Ok Bağlayıcısı"/>
          <p:cNvCxnSpPr/>
          <p:nvPr/>
        </p:nvCxnSpPr>
        <p:spPr>
          <a:xfrm>
            <a:off x="4355976" y="4839356"/>
            <a:ext cx="0" cy="216000"/>
          </a:xfrm>
          <a:prstGeom prst="straightConnector1">
            <a:avLst/>
          </a:prstGeom>
          <a:ln w="25400">
            <a:solidFill>
              <a:schemeClr val="tx2">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4" name="33 Düz Ok Bağlayıcısı"/>
          <p:cNvCxnSpPr/>
          <p:nvPr/>
        </p:nvCxnSpPr>
        <p:spPr>
          <a:xfrm>
            <a:off x="4355976" y="5373216"/>
            <a:ext cx="0" cy="216000"/>
          </a:xfrm>
          <a:prstGeom prst="straightConnector1">
            <a:avLst/>
          </a:prstGeom>
          <a:ln w="25400">
            <a:solidFill>
              <a:schemeClr val="tx2">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5" name="34 Düz Ok Bağlayıcısı"/>
          <p:cNvCxnSpPr/>
          <p:nvPr/>
        </p:nvCxnSpPr>
        <p:spPr>
          <a:xfrm>
            <a:off x="4355976" y="6179372"/>
            <a:ext cx="0" cy="216000"/>
          </a:xfrm>
          <a:prstGeom prst="straightConnector1">
            <a:avLst/>
          </a:prstGeom>
          <a:ln w="25400">
            <a:solidFill>
              <a:schemeClr val="tx2">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6" name="35 Düz Ok Bağlayıcısı"/>
          <p:cNvCxnSpPr/>
          <p:nvPr/>
        </p:nvCxnSpPr>
        <p:spPr>
          <a:xfrm>
            <a:off x="4355976" y="3789040"/>
            <a:ext cx="0" cy="432000"/>
          </a:xfrm>
          <a:prstGeom prst="straightConnector1">
            <a:avLst/>
          </a:prstGeom>
          <a:ln w="25400">
            <a:solidFill>
              <a:schemeClr val="tx2">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8" name="37 Düz Bağlayıcı"/>
          <p:cNvCxnSpPr/>
          <p:nvPr/>
        </p:nvCxnSpPr>
        <p:spPr>
          <a:xfrm>
            <a:off x="6084168" y="3933056"/>
            <a:ext cx="223224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38 Düz Ok Bağlayıcısı"/>
          <p:cNvCxnSpPr/>
          <p:nvPr/>
        </p:nvCxnSpPr>
        <p:spPr>
          <a:xfrm>
            <a:off x="8316416" y="3933056"/>
            <a:ext cx="0" cy="288032"/>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0" name="39 Düz Ok Bağlayıcısı"/>
          <p:cNvCxnSpPr/>
          <p:nvPr/>
        </p:nvCxnSpPr>
        <p:spPr>
          <a:xfrm>
            <a:off x="6084168" y="3933056"/>
            <a:ext cx="0" cy="288032"/>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1" name="İçerik Yer Tutucusu 4"/>
          <p:cNvSpPr txBox="1">
            <a:spLocks/>
          </p:cNvSpPr>
          <p:nvPr/>
        </p:nvSpPr>
        <p:spPr>
          <a:xfrm>
            <a:off x="683568" y="4746872"/>
            <a:ext cx="2592288" cy="360040"/>
          </a:xfrm>
          <a:prstGeom prst="rect">
            <a:avLst/>
          </a:prstGeom>
        </p:spPr>
        <p:txBody>
          <a:bodyPr vert="horz">
            <a:noAutofit/>
          </a:bodyPr>
          <a:lstStyle/>
          <a:p>
            <a:pPr marL="274320" marR="0" lvl="0" indent="-274320" algn="ctr" defTabSz="914400" rtl="0" eaLnBrk="1" fontAlgn="auto" latinLnBrk="0" hangingPunct="1">
              <a:lnSpc>
                <a:spcPct val="100000"/>
              </a:lnSpc>
              <a:spcAft>
                <a:spcPts val="0"/>
              </a:spcAft>
              <a:buClr>
                <a:schemeClr val="accent3"/>
              </a:buClr>
              <a:buSzPct val="95000"/>
              <a:buFont typeface="Wingdings 2"/>
              <a:buNone/>
              <a:tabLst/>
              <a:defRPr/>
            </a:pPr>
            <a:r>
              <a:rPr lang="tr-TR" sz="2000" b="1" noProof="0" dirty="0" err="1" smtClean="0">
                <a:solidFill>
                  <a:srgbClr val="FF0000"/>
                </a:solidFill>
                <a:latin typeface="Trebuchet MS" panose="020B0603020202020204" pitchFamily="34" charset="0"/>
              </a:rPr>
              <a:t>Kokil</a:t>
            </a:r>
            <a:r>
              <a:rPr lang="tr-TR" sz="2000" b="1" noProof="0" dirty="0" smtClean="0">
                <a:solidFill>
                  <a:srgbClr val="FF0000"/>
                </a:solidFill>
                <a:latin typeface="Trebuchet MS" panose="020B0603020202020204" pitchFamily="34" charset="0"/>
              </a:rPr>
              <a:t> kalıba döküm</a:t>
            </a:r>
            <a:r>
              <a:rPr kumimoji="0" lang="tr-TR" sz="2000" b="1" i="0" u="none" strike="noStrike" kern="1200" cap="none" spc="0" normalizeH="0" baseline="0" noProof="0" dirty="0" smtClean="0">
                <a:ln>
                  <a:noFill/>
                </a:ln>
                <a:solidFill>
                  <a:srgbClr val="FF0000"/>
                </a:solidFill>
                <a:effectLst/>
                <a:uLnTx/>
                <a:uFillTx/>
                <a:latin typeface="Trebuchet MS" panose="020B0603020202020204" pitchFamily="34" charset="0"/>
              </a:rPr>
              <a:t> </a:t>
            </a:r>
            <a:endParaRPr kumimoji="0" lang="tr-TR" sz="2000" b="1" i="0" u="none" strike="noStrike" kern="1200" cap="none" spc="0" normalizeH="0" baseline="0" noProof="0" dirty="0">
              <a:ln>
                <a:noFill/>
              </a:ln>
              <a:solidFill>
                <a:srgbClr val="FF0000"/>
              </a:solidFill>
              <a:effectLst/>
              <a:uLnTx/>
              <a:uFillTx/>
              <a:latin typeface="Trebuchet MS" panose="020B0603020202020204" pitchFamily="34" charset="0"/>
            </a:endParaRPr>
          </a:p>
        </p:txBody>
      </p:sp>
      <p:sp>
        <p:nvSpPr>
          <p:cNvPr id="42" name="İçerik Yer Tutucusu 4"/>
          <p:cNvSpPr txBox="1">
            <a:spLocks/>
          </p:cNvSpPr>
          <p:nvPr/>
        </p:nvSpPr>
        <p:spPr>
          <a:xfrm>
            <a:off x="755576" y="5287140"/>
            <a:ext cx="2016224" cy="360040"/>
          </a:xfrm>
          <a:prstGeom prst="rect">
            <a:avLst/>
          </a:prstGeom>
        </p:spPr>
        <p:txBody>
          <a:bodyPr vert="horz">
            <a:noAutofit/>
          </a:bodyPr>
          <a:lstStyle/>
          <a:p>
            <a:pPr marL="274320" marR="0" lvl="0" indent="-274320" algn="ctr" defTabSz="914400" rtl="0" eaLnBrk="1" fontAlgn="auto" latinLnBrk="0" hangingPunct="1">
              <a:lnSpc>
                <a:spcPct val="100000"/>
              </a:lnSpc>
              <a:spcAft>
                <a:spcPts val="0"/>
              </a:spcAft>
              <a:buClr>
                <a:schemeClr val="accent3"/>
              </a:buClr>
              <a:buSzPct val="95000"/>
              <a:buFont typeface="Wingdings 2"/>
              <a:buNone/>
              <a:tabLst/>
              <a:defRPr/>
            </a:pPr>
            <a:r>
              <a:rPr lang="tr-TR" sz="2000" b="1" dirty="0" smtClean="0">
                <a:solidFill>
                  <a:srgbClr val="FF0000"/>
                </a:solidFill>
                <a:latin typeface="Trebuchet MS" panose="020B0603020202020204" pitchFamily="34" charset="0"/>
              </a:rPr>
              <a:t>Basınçlı döküm</a:t>
            </a:r>
            <a:r>
              <a:rPr kumimoji="0" lang="tr-TR" sz="2000" b="1" i="0" u="none" strike="noStrike" kern="1200" cap="none" spc="0" normalizeH="0" baseline="0" noProof="0" dirty="0" smtClean="0">
                <a:ln>
                  <a:noFill/>
                </a:ln>
                <a:solidFill>
                  <a:srgbClr val="FF0000"/>
                </a:solidFill>
                <a:effectLst/>
                <a:uLnTx/>
                <a:uFillTx/>
                <a:latin typeface="Trebuchet MS" panose="020B0603020202020204" pitchFamily="34" charset="0"/>
              </a:rPr>
              <a:t> </a:t>
            </a:r>
            <a:endParaRPr kumimoji="0" lang="tr-TR" sz="2000" b="1" i="0" u="none" strike="noStrike" kern="1200" cap="none" spc="0" normalizeH="0" baseline="0" noProof="0" dirty="0">
              <a:ln>
                <a:noFill/>
              </a:ln>
              <a:solidFill>
                <a:srgbClr val="FF0000"/>
              </a:solidFill>
              <a:effectLst/>
              <a:uLnTx/>
              <a:uFillTx/>
              <a:latin typeface="Trebuchet MS" panose="020B0603020202020204" pitchFamily="34" charset="0"/>
            </a:endParaRPr>
          </a:p>
        </p:txBody>
      </p:sp>
      <p:cxnSp>
        <p:nvCxnSpPr>
          <p:cNvPr id="46" name="45 Düz Bağlayıcı"/>
          <p:cNvCxnSpPr/>
          <p:nvPr/>
        </p:nvCxnSpPr>
        <p:spPr>
          <a:xfrm>
            <a:off x="539552" y="3803108"/>
            <a:ext cx="0" cy="1692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47 Düz Ok Bağlayıcısı"/>
          <p:cNvCxnSpPr/>
          <p:nvPr/>
        </p:nvCxnSpPr>
        <p:spPr>
          <a:xfrm>
            <a:off x="539552" y="4423044"/>
            <a:ext cx="28803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9" name="48 Düz Ok Bağlayıcısı"/>
          <p:cNvCxnSpPr/>
          <p:nvPr/>
        </p:nvCxnSpPr>
        <p:spPr>
          <a:xfrm>
            <a:off x="539552" y="4962896"/>
            <a:ext cx="28803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0" name="49 Düz Ok Bağlayıcısı"/>
          <p:cNvCxnSpPr/>
          <p:nvPr/>
        </p:nvCxnSpPr>
        <p:spPr>
          <a:xfrm>
            <a:off x="539552" y="5489096"/>
            <a:ext cx="28803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1" name="İçerik Yer Tutucusu 4"/>
          <p:cNvSpPr txBox="1">
            <a:spLocks/>
          </p:cNvSpPr>
          <p:nvPr/>
        </p:nvSpPr>
        <p:spPr>
          <a:xfrm>
            <a:off x="3473774" y="2204864"/>
            <a:ext cx="1728192" cy="432048"/>
          </a:xfrm>
          <a:prstGeom prst="rect">
            <a:avLst/>
          </a:prstGeom>
          <a:solidFill>
            <a:schemeClr val="accent2">
              <a:lumMod val="75000"/>
            </a:schemeClr>
          </a:solidFill>
          <a:ln>
            <a:noFill/>
          </a:ln>
        </p:spPr>
        <p:txBody>
          <a:bodyPr vert="horz" lIns="0" tIns="0" rIns="0" bIns="0">
            <a:noAutofit/>
          </a:bodyPr>
          <a:lstStyle/>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tr-TR" sz="2400" b="1" dirty="0" err="1" smtClean="0">
                <a:solidFill>
                  <a:schemeClr val="bg1"/>
                </a:solidFill>
                <a:latin typeface="Trebuchet MS" panose="020B0603020202020204" pitchFamily="34" charset="0"/>
                <a:sym typeface="Symbol"/>
              </a:rPr>
              <a:t>alaşımlama</a:t>
            </a:r>
            <a:r>
              <a:rPr lang="tr-TR" sz="2400" b="1" dirty="0" smtClean="0">
                <a:solidFill>
                  <a:schemeClr val="bg1"/>
                </a:solidFill>
                <a:latin typeface="Trebuchet MS" panose="020B0603020202020204" pitchFamily="34" charset="0"/>
                <a:sym typeface="Symbol"/>
              </a:rPr>
              <a:t> </a:t>
            </a:r>
            <a:r>
              <a:rPr kumimoji="0" lang="tr-TR" sz="2400" b="1" i="0" u="none" strike="noStrike" kern="1200" cap="none" spc="0" normalizeH="0" baseline="0" noProof="0" dirty="0" smtClean="0">
                <a:ln>
                  <a:noFill/>
                </a:ln>
                <a:solidFill>
                  <a:schemeClr val="bg1"/>
                </a:solidFill>
                <a:effectLst/>
                <a:uLnTx/>
                <a:uFillTx/>
                <a:latin typeface="Trebuchet MS" panose="020B0603020202020204" pitchFamily="34" charset="0"/>
                <a:ea typeface="+mn-ea"/>
                <a:cs typeface="+mn-cs"/>
              </a:rPr>
              <a:t> </a:t>
            </a:r>
            <a:endParaRPr kumimoji="0" lang="tr-TR" sz="2400" b="1"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endParaRPr>
          </a:p>
        </p:txBody>
      </p:sp>
      <p:sp>
        <p:nvSpPr>
          <p:cNvPr id="52" name="İçerik Yer Tutucusu 4"/>
          <p:cNvSpPr txBox="1">
            <a:spLocks/>
          </p:cNvSpPr>
          <p:nvPr/>
        </p:nvSpPr>
        <p:spPr>
          <a:xfrm>
            <a:off x="2123728" y="1709861"/>
            <a:ext cx="4473550" cy="432048"/>
          </a:xfrm>
          <a:prstGeom prst="rect">
            <a:avLst/>
          </a:prstGeom>
          <a:solidFill>
            <a:schemeClr val="accent2">
              <a:lumMod val="75000"/>
            </a:schemeClr>
          </a:solidFill>
          <a:ln>
            <a:noFill/>
          </a:ln>
        </p:spPr>
        <p:txBody>
          <a:bodyPr vert="horz">
            <a:noAutofit/>
          </a:bodyPr>
          <a:lstStyle/>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tr-TR" sz="2400" b="1" dirty="0" err="1" smtClean="0">
                <a:solidFill>
                  <a:schemeClr val="bg1"/>
                </a:solidFill>
                <a:latin typeface="Trebuchet MS" panose="020B0603020202020204" pitchFamily="34" charset="0"/>
                <a:sym typeface="Symbol"/>
              </a:rPr>
              <a:t>Ergitme+Sıvı</a:t>
            </a:r>
            <a:r>
              <a:rPr lang="tr-TR" sz="2400" b="1" dirty="0" smtClean="0">
                <a:solidFill>
                  <a:schemeClr val="bg1"/>
                </a:solidFill>
                <a:latin typeface="Trebuchet MS" panose="020B0603020202020204" pitchFamily="34" charset="0"/>
                <a:sym typeface="Symbol"/>
              </a:rPr>
              <a:t> metal işlemleri</a:t>
            </a:r>
          </a:p>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lang="tr-TR" sz="2400" b="1" dirty="0" smtClean="0">
              <a:solidFill>
                <a:schemeClr val="bg1"/>
              </a:solidFill>
              <a:latin typeface="Trebuchet MS" panose="020B0603020202020204" pitchFamily="34" charset="0"/>
              <a:sym typeface="Symbol"/>
            </a:endParaRPr>
          </a:p>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lang="tr-TR" sz="2400" b="1" dirty="0" smtClean="0">
              <a:solidFill>
                <a:schemeClr val="bg1"/>
              </a:solidFill>
              <a:latin typeface="Trebuchet MS" panose="020B0603020202020204" pitchFamily="34" charset="0"/>
              <a:sym typeface="Symbol"/>
            </a:endParaRPr>
          </a:p>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tr-TR" sz="2400" b="1" dirty="0" smtClean="0">
                <a:solidFill>
                  <a:schemeClr val="bg1"/>
                </a:solidFill>
                <a:latin typeface="Trebuchet MS" panose="020B0603020202020204" pitchFamily="34" charset="0"/>
                <a:sym typeface="Symbol"/>
              </a:rPr>
              <a:t> </a:t>
            </a:r>
            <a:r>
              <a:rPr kumimoji="0" lang="tr-TR" sz="2400" b="1" i="0" u="none" strike="noStrike" kern="1200" cap="none" spc="0" normalizeH="0" baseline="0" noProof="0" dirty="0" smtClean="0">
                <a:ln>
                  <a:noFill/>
                </a:ln>
                <a:solidFill>
                  <a:schemeClr val="bg1"/>
                </a:solidFill>
                <a:effectLst/>
                <a:uLnTx/>
                <a:uFillTx/>
                <a:latin typeface="Trebuchet MS" panose="020B0603020202020204" pitchFamily="34" charset="0"/>
                <a:ea typeface="+mn-ea"/>
                <a:cs typeface="+mn-cs"/>
              </a:rPr>
              <a:t> </a:t>
            </a:r>
            <a:endParaRPr kumimoji="0" lang="tr-TR" sz="2400" b="1"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endParaRPr>
          </a:p>
        </p:txBody>
      </p:sp>
      <p:sp>
        <p:nvSpPr>
          <p:cNvPr id="53" name="İçerik Yer Tutucusu 4"/>
          <p:cNvSpPr txBox="1">
            <a:spLocks/>
          </p:cNvSpPr>
          <p:nvPr/>
        </p:nvSpPr>
        <p:spPr>
          <a:xfrm>
            <a:off x="3563888" y="2708920"/>
            <a:ext cx="1512168" cy="360040"/>
          </a:xfrm>
          <a:prstGeom prst="rect">
            <a:avLst/>
          </a:prstGeom>
          <a:solidFill>
            <a:schemeClr val="accent2">
              <a:lumMod val="75000"/>
            </a:schemeClr>
          </a:solidFill>
          <a:ln>
            <a:noFill/>
          </a:ln>
        </p:spPr>
        <p:txBody>
          <a:bodyPr vert="horz" lIns="0" tIns="0" rIns="0" bIns="0">
            <a:noAutofit/>
          </a:bodyPr>
          <a:lstStyle/>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tr-TR" sz="2400" b="1" dirty="0" smtClean="0">
                <a:solidFill>
                  <a:schemeClr val="bg1"/>
                </a:solidFill>
                <a:latin typeface="Trebuchet MS" panose="020B0603020202020204" pitchFamily="34" charset="0"/>
                <a:sym typeface="Symbol"/>
              </a:rPr>
              <a:t>döküm </a:t>
            </a:r>
            <a:r>
              <a:rPr kumimoji="0" lang="tr-TR" sz="2400" b="1" i="0" u="none" strike="noStrike" kern="1200" cap="none" spc="0" normalizeH="0" baseline="0" noProof="0" dirty="0" smtClean="0">
                <a:ln>
                  <a:noFill/>
                </a:ln>
                <a:solidFill>
                  <a:schemeClr val="bg1"/>
                </a:solidFill>
                <a:effectLst/>
                <a:uLnTx/>
                <a:uFillTx/>
                <a:latin typeface="Trebuchet MS" panose="020B0603020202020204" pitchFamily="34" charset="0"/>
                <a:ea typeface="+mn-ea"/>
                <a:cs typeface="+mn-cs"/>
              </a:rPr>
              <a:t> </a:t>
            </a:r>
            <a:endParaRPr kumimoji="0" lang="tr-TR" sz="2400" b="1"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endParaRPr>
          </a:p>
        </p:txBody>
      </p:sp>
      <p:cxnSp>
        <p:nvCxnSpPr>
          <p:cNvPr id="55" name="54 Düz Bağlayıcı"/>
          <p:cNvCxnSpPr/>
          <p:nvPr/>
        </p:nvCxnSpPr>
        <p:spPr>
          <a:xfrm>
            <a:off x="4355976" y="3111180"/>
            <a:ext cx="0" cy="14400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55 Düz Bağlayıcı"/>
          <p:cNvCxnSpPr/>
          <p:nvPr/>
        </p:nvCxnSpPr>
        <p:spPr>
          <a:xfrm>
            <a:off x="7236296" y="3789056"/>
            <a:ext cx="0" cy="144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56 Metin kutusu"/>
          <p:cNvSpPr txBox="1"/>
          <p:nvPr/>
        </p:nvSpPr>
        <p:spPr>
          <a:xfrm>
            <a:off x="179512" y="2492896"/>
            <a:ext cx="3168352" cy="523220"/>
          </a:xfrm>
          <a:prstGeom prst="rect">
            <a:avLst/>
          </a:prstGeom>
          <a:noFill/>
        </p:spPr>
        <p:txBody>
          <a:bodyPr wrap="square" rtlCol="0">
            <a:spAutoFit/>
          </a:bodyPr>
          <a:lstStyle/>
          <a:p>
            <a:r>
              <a:rPr lang="tr-TR" sz="2800" b="1" dirty="0" smtClean="0">
                <a:solidFill>
                  <a:srgbClr val="FF0000"/>
                </a:solidFill>
                <a:latin typeface="Trebuchet MS" pitchFamily="34" charset="0"/>
              </a:rPr>
              <a:t>Döküm alaşımları</a:t>
            </a:r>
            <a:endParaRPr lang="tr-TR" sz="2800" b="1" dirty="0">
              <a:solidFill>
                <a:srgbClr val="FF0000"/>
              </a:solidFill>
              <a:latin typeface="Trebuchet MS" pitchFamily="34" charset="0"/>
            </a:endParaRPr>
          </a:p>
        </p:txBody>
      </p:sp>
      <p:sp>
        <p:nvSpPr>
          <p:cNvPr id="58" name="57 Metin kutusu"/>
          <p:cNvSpPr txBox="1"/>
          <p:nvPr/>
        </p:nvSpPr>
        <p:spPr>
          <a:xfrm>
            <a:off x="6012160" y="2492896"/>
            <a:ext cx="2880320" cy="523220"/>
          </a:xfrm>
          <a:prstGeom prst="rect">
            <a:avLst/>
          </a:prstGeom>
          <a:noFill/>
        </p:spPr>
        <p:txBody>
          <a:bodyPr wrap="square" rtlCol="0">
            <a:spAutoFit/>
          </a:bodyPr>
          <a:lstStyle/>
          <a:p>
            <a:r>
              <a:rPr lang="tr-TR" sz="2800" b="1" dirty="0" smtClean="0">
                <a:latin typeface="Trebuchet MS" pitchFamily="34" charset="0"/>
              </a:rPr>
              <a:t>İşlem alaşımları</a:t>
            </a:r>
            <a:endParaRPr lang="tr-TR" sz="2800" b="1" dirty="0">
              <a:latin typeface="Trebuchet MS" pitchFamily="34" charset="0"/>
            </a:endParaRPr>
          </a:p>
        </p:txBody>
      </p:sp>
      <p:sp>
        <p:nvSpPr>
          <p:cNvPr id="54" name="İçerik Yer Tutucusu 4"/>
          <p:cNvSpPr txBox="1">
            <a:spLocks/>
          </p:cNvSpPr>
          <p:nvPr/>
        </p:nvSpPr>
        <p:spPr>
          <a:xfrm>
            <a:off x="3168160" y="3356992"/>
            <a:ext cx="2844000" cy="576064"/>
          </a:xfrm>
          <a:prstGeom prst="rect">
            <a:avLst/>
          </a:prstGeom>
        </p:spPr>
        <p:txBody>
          <a:bodyPr vert="horz">
            <a:no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tr-TR" sz="2400" b="1" dirty="0" smtClean="0">
                <a:solidFill>
                  <a:srgbClr val="FF0000"/>
                </a:solidFill>
                <a:latin typeface="Trebuchet MS" panose="020B0603020202020204" pitchFamily="34" charset="0"/>
              </a:rPr>
              <a:t>Yarı s</a:t>
            </a:r>
            <a:r>
              <a:rPr lang="tr-TR" sz="2400" b="1" noProof="0" dirty="0" err="1" smtClean="0">
                <a:solidFill>
                  <a:srgbClr val="FF0000"/>
                </a:solidFill>
                <a:latin typeface="Trebuchet MS" panose="020B0603020202020204" pitchFamily="34" charset="0"/>
              </a:rPr>
              <a:t>ürekli</a:t>
            </a:r>
            <a:r>
              <a:rPr lang="tr-TR" sz="2400" b="1" noProof="0" dirty="0" smtClean="0">
                <a:solidFill>
                  <a:srgbClr val="FF0000"/>
                </a:solidFill>
                <a:latin typeface="Trebuchet MS" panose="020B0603020202020204" pitchFamily="34" charset="0"/>
              </a:rPr>
              <a:t> döküm</a:t>
            </a:r>
            <a:r>
              <a:rPr kumimoji="0" lang="tr-TR" sz="2400" b="1" i="0" u="none" strike="noStrike" kern="1200" cap="none" spc="0" normalizeH="0" baseline="0" noProof="0" dirty="0" smtClean="0">
                <a:ln>
                  <a:noFill/>
                </a:ln>
                <a:solidFill>
                  <a:srgbClr val="FF0000"/>
                </a:solidFill>
                <a:effectLst/>
                <a:uLnTx/>
                <a:uFillTx/>
                <a:latin typeface="Trebuchet MS" panose="020B0603020202020204" pitchFamily="34" charset="0"/>
              </a:rPr>
              <a:t> </a:t>
            </a:r>
            <a:endParaRPr kumimoji="0" lang="tr-TR" sz="2400" b="1" i="0" u="none" strike="noStrike" kern="1200" cap="none" spc="0" normalizeH="0" baseline="0" noProof="0" dirty="0">
              <a:ln>
                <a:noFill/>
              </a:ln>
              <a:solidFill>
                <a:srgbClr val="FF0000"/>
              </a:solidFill>
              <a:effectLst/>
              <a:uLnTx/>
              <a:uFillTx/>
              <a:latin typeface="Trebuchet MS" panose="020B0603020202020204" pitchFamily="34" charset="0"/>
            </a:endParaRPr>
          </a:p>
        </p:txBody>
      </p:sp>
    </p:spTree>
    <p:extLst>
      <p:ext uri="{BB962C8B-B14F-4D97-AF65-F5344CB8AC3E}">
        <p14:creationId xmlns:p14="http://schemas.microsoft.com/office/powerpoint/2010/main" val="5936685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p:cNvSpPr txBox="1">
            <a:spLocks noChangeArrowheads="1"/>
          </p:cNvSpPr>
          <p:nvPr/>
        </p:nvSpPr>
        <p:spPr bwMode="auto">
          <a:xfrm>
            <a:off x="395536" y="571327"/>
            <a:ext cx="727233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sz="4400" dirty="0" smtClean="0">
                <a:solidFill>
                  <a:schemeClr val="accent2">
                    <a:lumMod val="50000"/>
                  </a:schemeClr>
                </a:solidFill>
                <a:latin typeface="Trebuchet MS" panose="020B0603020202020204" pitchFamily="34" charset="0"/>
              </a:rPr>
              <a:t>Alüminyumun ergitilmesi</a:t>
            </a:r>
            <a:endParaRPr lang="en-US" altLang="tr-TR" sz="4400" dirty="0">
              <a:solidFill>
                <a:schemeClr val="accent2">
                  <a:lumMod val="50000"/>
                </a:schemeClr>
              </a:solidFill>
              <a:latin typeface="Trebuchet MS" panose="020B0603020202020204" pitchFamily="34" charset="0"/>
            </a:endParaRPr>
          </a:p>
        </p:txBody>
      </p:sp>
      <p:sp>
        <p:nvSpPr>
          <p:cNvPr id="5128" name="Rectangle 8" descr="Outlined diamond"/>
          <p:cNvSpPr>
            <a:spLocks noChangeArrowheads="1"/>
          </p:cNvSpPr>
          <p:nvPr/>
        </p:nvSpPr>
        <p:spPr bwMode="auto">
          <a:xfrm>
            <a:off x="2555776" y="2420888"/>
            <a:ext cx="4464496" cy="1871663"/>
          </a:xfrm>
          <a:prstGeom prst="rect">
            <a:avLst/>
          </a:prstGeom>
          <a:pattFill prst="openDmnd">
            <a:fgClr>
              <a:srgbClr val="FDB7A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5130" name="Text Box 10"/>
          <p:cNvSpPr txBox="1">
            <a:spLocks noChangeArrowheads="1"/>
          </p:cNvSpPr>
          <p:nvPr/>
        </p:nvSpPr>
        <p:spPr bwMode="auto">
          <a:xfrm>
            <a:off x="3347864" y="3038730"/>
            <a:ext cx="28088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tr-TR" altLang="tr-TR" sz="2800" b="1" dirty="0" smtClean="0">
                <a:solidFill>
                  <a:srgbClr val="FF3300"/>
                </a:solidFill>
                <a:latin typeface="Trebuchet MS" panose="020B0603020202020204" pitchFamily="34" charset="0"/>
              </a:rPr>
              <a:t>Ergitme fırını</a:t>
            </a:r>
            <a:endParaRPr lang="de-DE" altLang="tr-TR" sz="2800" b="1" dirty="0">
              <a:solidFill>
                <a:srgbClr val="FF3300"/>
              </a:solidFill>
              <a:latin typeface="Trebuchet MS" panose="020B0603020202020204" pitchFamily="34" charset="0"/>
            </a:endParaRPr>
          </a:p>
        </p:txBody>
      </p:sp>
      <p:sp>
        <p:nvSpPr>
          <p:cNvPr id="5127" name="Text Box 7"/>
          <p:cNvSpPr txBox="1">
            <a:spLocks noChangeArrowheads="1"/>
          </p:cNvSpPr>
          <p:nvPr/>
        </p:nvSpPr>
        <p:spPr bwMode="auto">
          <a:xfrm>
            <a:off x="683568" y="1412776"/>
            <a:ext cx="3008000" cy="95410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tr-TR" altLang="tr-TR" sz="2800" dirty="0" smtClean="0">
                <a:latin typeface="Trebuchet MS" panose="020B0603020202020204" pitchFamily="34" charset="0"/>
              </a:rPr>
              <a:t>Alüminyum külçe </a:t>
            </a:r>
          </a:p>
          <a:p>
            <a:pPr algn="r"/>
            <a:r>
              <a:rPr lang="tr-TR" altLang="tr-TR" sz="2800" dirty="0" smtClean="0">
                <a:latin typeface="Trebuchet MS" panose="020B0603020202020204" pitchFamily="34" charset="0"/>
              </a:rPr>
              <a:t>(</a:t>
            </a:r>
            <a:r>
              <a:rPr lang="tr-TR" altLang="tr-TR" sz="2800" dirty="0" err="1" smtClean="0">
                <a:latin typeface="Trebuchet MS" panose="020B0603020202020204" pitchFamily="34" charset="0"/>
              </a:rPr>
              <a:t>primer</a:t>
            </a:r>
            <a:r>
              <a:rPr lang="tr-TR" altLang="tr-TR" sz="2800" dirty="0" smtClean="0">
                <a:latin typeface="Trebuchet MS" panose="020B0603020202020204" pitchFamily="34" charset="0"/>
              </a:rPr>
              <a:t> üretim) </a:t>
            </a:r>
            <a:endParaRPr lang="de-DE" altLang="tr-TR" sz="2800" dirty="0">
              <a:latin typeface="Trebuchet MS" panose="020B0603020202020204" pitchFamily="34" charset="0"/>
            </a:endParaRPr>
          </a:p>
        </p:txBody>
      </p:sp>
      <p:sp>
        <p:nvSpPr>
          <p:cNvPr id="5131" name="Freeform 11"/>
          <p:cNvSpPr>
            <a:spLocks/>
          </p:cNvSpPr>
          <p:nvPr/>
        </p:nvSpPr>
        <p:spPr bwMode="auto">
          <a:xfrm>
            <a:off x="3794125" y="2146183"/>
            <a:ext cx="763588" cy="706754"/>
          </a:xfrm>
          <a:custGeom>
            <a:avLst/>
            <a:gdLst>
              <a:gd name="T0" fmla="*/ 0 w 499"/>
              <a:gd name="T1" fmla="*/ 0 h 409"/>
              <a:gd name="T2" fmla="*/ 363 w 499"/>
              <a:gd name="T3" fmla="*/ 91 h 409"/>
              <a:gd name="T4" fmla="*/ 499 w 499"/>
              <a:gd name="T5" fmla="*/ 409 h 409"/>
            </a:gdLst>
            <a:ahLst/>
            <a:cxnLst>
              <a:cxn ang="0">
                <a:pos x="T0" y="T1"/>
              </a:cxn>
              <a:cxn ang="0">
                <a:pos x="T2" y="T3"/>
              </a:cxn>
              <a:cxn ang="0">
                <a:pos x="T4" y="T5"/>
              </a:cxn>
            </a:cxnLst>
            <a:rect l="0" t="0" r="r" b="b"/>
            <a:pathLst>
              <a:path w="499" h="409">
                <a:moveTo>
                  <a:pt x="0" y="0"/>
                </a:moveTo>
                <a:cubicBezTo>
                  <a:pt x="140" y="11"/>
                  <a:pt x="280" y="23"/>
                  <a:pt x="363" y="91"/>
                </a:cubicBezTo>
                <a:cubicBezTo>
                  <a:pt x="446" y="159"/>
                  <a:pt x="472" y="284"/>
                  <a:pt x="499" y="409"/>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5126" name="Text Box 6"/>
          <p:cNvSpPr txBox="1">
            <a:spLocks noChangeArrowheads="1"/>
          </p:cNvSpPr>
          <p:nvPr/>
        </p:nvSpPr>
        <p:spPr bwMode="auto">
          <a:xfrm>
            <a:off x="6588224" y="1517883"/>
            <a:ext cx="2001310" cy="8309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0000"/>
              </a:lnSpc>
            </a:pPr>
            <a:r>
              <a:rPr lang="tr-TR" altLang="tr-TR" sz="2800" dirty="0" smtClean="0">
                <a:latin typeface="Trebuchet MS" panose="020B0603020202020204" pitchFamily="34" charset="0"/>
              </a:rPr>
              <a:t>Hurda</a:t>
            </a:r>
          </a:p>
          <a:p>
            <a:pPr>
              <a:lnSpc>
                <a:spcPct val="80000"/>
              </a:lnSpc>
            </a:pPr>
            <a:r>
              <a:rPr lang="tr-TR" altLang="tr-TR" sz="2800" dirty="0" smtClean="0">
                <a:latin typeface="Trebuchet MS" panose="020B0603020202020204" pitchFamily="34" charset="0"/>
              </a:rPr>
              <a:t>Geri dönüş</a:t>
            </a:r>
            <a:r>
              <a:rPr lang="de-DE" altLang="tr-TR" sz="3200" dirty="0" smtClean="0">
                <a:latin typeface="Trebuchet MS" panose="020B0603020202020204" pitchFamily="34" charset="0"/>
              </a:rPr>
              <a:t> </a:t>
            </a:r>
            <a:endParaRPr lang="de-DE" altLang="tr-TR" sz="3200" dirty="0">
              <a:latin typeface="Trebuchet MS" panose="020B0603020202020204" pitchFamily="34" charset="0"/>
            </a:endParaRPr>
          </a:p>
        </p:txBody>
      </p:sp>
      <p:sp>
        <p:nvSpPr>
          <p:cNvPr id="5132" name="Freeform 12"/>
          <p:cNvSpPr>
            <a:spLocks/>
          </p:cNvSpPr>
          <p:nvPr/>
        </p:nvSpPr>
        <p:spPr bwMode="auto">
          <a:xfrm>
            <a:off x="5724128" y="2171005"/>
            <a:ext cx="720725" cy="648072"/>
          </a:xfrm>
          <a:custGeom>
            <a:avLst/>
            <a:gdLst>
              <a:gd name="T0" fmla="*/ 409 w 409"/>
              <a:gd name="T1" fmla="*/ 0 h 363"/>
              <a:gd name="T2" fmla="*/ 91 w 409"/>
              <a:gd name="T3" fmla="*/ 136 h 363"/>
              <a:gd name="T4" fmla="*/ 0 w 409"/>
              <a:gd name="T5" fmla="*/ 363 h 363"/>
            </a:gdLst>
            <a:ahLst/>
            <a:cxnLst>
              <a:cxn ang="0">
                <a:pos x="T0" y="T1"/>
              </a:cxn>
              <a:cxn ang="0">
                <a:pos x="T2" y="T3"/>
              </a:cxn>
              <a:cxn ang="0">
                <a:pos x="T4" y="T5"/>
              </a:cxn>
            </a:cxnLst>
            <a:rect l="0" t="0" r="r" b="b"/>
            <a:pathLst>
              <a:path w="409" h="363">
                <a:moveTo>
                  <a:pt x="409" y="0"/>
                </a:moveTo>
                <a:cubicBezTo>
                  <a:pt x="284" y="38"/>
                  <a:pt x="159" y="76"/>
                  <a:pt x="91" y="136"/>
                </a:cubicBezTo>
                <a:cubicBezTo>
                  <a:pt x="23" y="196"/>
                  <a:pt x="11" y="279"/>
                  <a:pt x="0" y="363"/>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5129" name="Text Box 9"/>
          <p:cNvSpPr txBox="1">
            <a:spLocks noChangeArrowheads="1"/>
          </p:cNvSpPr>
          <p:nvPr/>
        </p:nvSpPr>
        <p:spPr bwMode="auto">
          <a:xfrm>
            <a:off x="898798" y="4795991"/>
            <a:ext cx="2305050" cy="95410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altLang="tr-TR" sz="2800" dirty="0" smtClean="0">
                <a:latin typeface="Trebuchet MS" panose="020B0603020202020204" pitchFamily="34" charset="0"/>
              </a:rPr>
              <a:t>Teknolojik işlemler</a:t>
            </a:r>
          </a:p>
        </p:txBody>
      </p:sp>
      <p:sp>
        <p:nvSpPr>
          <p:cNvPr id="5137" name="Text Box 17"/>
          <p:cNvSpPr txBox="1">
            <a:spLocks noChangeArrowheads="1"/>
          </p:cNvSpPr>
          <p:nvPr/>
        </p:nvSpPr>
        <p:spPr bwMode="auto">
          <a:xfrm>
            <a:off x="3475419" y="4365104"/>
            <a:ext cx="532859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tr-TR" altLang="tr-TR" sz="2800" dirty="0" smtClean="0">
                <a:latin typeface="Trebuchet MS" panose="020B0603020202020204" pitchFamily="34" charset="0"/>
              </a:rPr>
              <a:t>Karıştırma/homojenleştirme </a:t>
            </a:r>
          </a:p>
          <a:p>
            <a:r>
              <a:rPr lang="tr-TR" altLang="tr-TR" sz="2800" dirty="0" smtClean="0">
                <a:latin typeface="Trebuchet MS" panose="020B0603020202020204" pitchFamily="34" charset="0"/>
              </a:rPr>
              <a:t>etkin </a:t>
            </a:r>
            <a:r>
              <a:rPr lang="tr-TR" altLang="tr-TR" sz="2800" dirty="0" err="1" smtClean="0">
                <a:latin typeface="Trebuchet MS" panose="020B0603020202020204" pitchFamily="34" charset="0"/>
              </a:rPr>
              <a:t>flakslama</a:t>
            </a:r>
            <a:r>
              <a:rPr lang="tr-TR" altLang="tr-TR" sz="2800" dirty="0" smtClean="0">
                <a:latin typeface="Trebuchet MS" panose="020B0603020202020204" pitchFamily="34" charset="0"/>
              </a:rPr>
              <a:t> </a:t>
            </a:r>
          </a:p>
          <a:p>
            <a:r>
              <a:rPr lang="tr-TR" altLang="tr-TR" sz="2800" dirty="0" smtClean="0">
                <a:latin typeface="Trebuchet MS" panose="020B0603020202020204" pitchFamily="34" charset="0"/>
              </a:rPr>
              <a:t>gaz + kalıntı giderme</a:t>
            </a:r>
          </a:p>
          <a:p>
            <a:r>
              <a:rPr lang="tr-TR" altLang="tr-TR" sz="2800" dirty="0" smtClean="0">
                <a:latin typeface="Trebuchet MS" panose="020B0603020202020204" pitchFamily="34" charset="0"/>
              </a:rPr>
              <a:t>Cüruf çekme + filtreleme</a:t>
            </a:r>
          </a:p>
          <a:p>
            <a:r>
              <a:rPr lang="tr-TR" altLang="tr-TR" sz="2800" dirty="0" err="1" smtClean="0">
                <a:latin typeface="Trebuchet MS" panose="020B0603020202020204" pitchFamily="34" charset="0"/>
              </a:rPr>
              <a:t>alaşımlama</a:t>
            </a:r>
            <a:endParaRPr lang="tr-TR" altLang="tr-TR" sz="2800" dirty="0" smtClean="0">
              <a:latin typeface="Trebuchet MS" panose="020B0603020202020204" pitchFamily="34" charset="0"/>
            </a:endParaRPr>
          </a:p>
        </p:txBody>
      </p:sp>
      <p:sp>
        <p:nvSpPr>
          <p:cNvPr id="23" name="Freeform 11"/>
          <p:cNvSpPr>
            <a:spLocks noChangeAspect="1"/>
          </p:cNvSpPr>
          <p:nvPr/>
        </p:nvSpPr>
        <p:spPr bwMode="auto">
          <a:xfrm rot="16200000">
            <a:off x="1824569" y="3474040"/>
            <a:ext cx="1260000" cy="1521949"/>
          </a:xfrm>
          <a:custGeom>
            <a:avLst/>
            <a:gdLst>
              <a:gd name="T0" fmla="*/ 0 w 499"/>
              <a:gd name="T1" fmla="*/ 0 h 409"/>
              <a:gd name="T2" fmla="*/ 363 w 499"/>
              <a:gd name="T3" fmla="*/ 91 h 409"/>
              <a:gd name="T4" fmla="*/ 499 w 499"/>
              <a:gd name="T5" fmla="*/ 409 h 409"/>
            </a:gdLst>
            <a:ahLst/>
            <a:cxnLst>
              <a:cxn ang="0">
                <a:pos x="T0" y="T1"/>
              </a:cxn>
              <a:cxn ang="0">
                <a:pos x="T2" y="T3"/>
              </a:cxn>
              <a:cxn ang="0">
                <a:pos x="T4" y="T5"/>
              </a:cxn>
            </a:cxnLst>
            <a:rect l="0" t="0" r="r" b="b"/>
            <a:pathLst>
              <a:path w="499" h="409">
                <a:moveTo>
                  <a:pt x="0" y="0"/>
                </a:moveTo>
                <a:cubicBezTo>
                  <a:pt x="140" y="11"/>
                  <a:pt x="280" y="23"/>
                  <a:pt x="363" y="91"/>
                </a:cubicBezTo>
                <a:cubicBezTo>
                  <a:pt x="446" y="159"/>
                  <a:pt x="472" y="284"/>
                  <a:pt x="499" y="409"/>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8" name="Sağ Ayraç 7"/>
          <p:cNvSpPr/>
          <p:nvPr/>
        </p:nvSpPr>
        <p:spPr>
          <a:xfrm flipH="1">
            <a:off x="3200052" y="4473181"/>
            <a:ext cx="291827" cy="2016224"/>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Tree>
    <p:extLst>
      <p:ext uri="{BB962C8B-B14F-4D97-AF65-F5344CB8AC3E}">
        <p14:creationId xmlns:p14="http://schemas.microsoft.com/office/powerpoint/2010/main" val="747601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323528" y="458416"/>
            <a:ext cx="8229600" cy="666328"/>
          </a:xfrm>
        </p:spPr>
        <p:txBody>
          <a:bodyPr>
            <a:normAutofit fontScale="90000"/>
          </a:bodyPr>
          <a:lstStyle/>
          <a:p>
            <a:r>
              <a:rPr lang="tr-TR" dirty="0" smtClean="0">
                <a:solidFill>
                  <a:schemeClr val="accent2">
                    <a:lumMod val="50000"/>
                  </a:schemeClr>
                </a:solidFill>
                <a:latin typeface="Trebuchet MS" pitchFamily="34" charset="0"/>
              </a:rPr>
              <a:t>Alüminyumun ergitilmesi</a:t>
            </a:r>
            <a:endParaRPr lang="tr-TR" dirty="0">
              <a:solidFill>
                <a:schemeClr val="accent2">
                  <a:lumMod val="50000"/>
                </a:schemeClr>
              </a:solidFill>
              <a:latin typeface="Trebuchet MS" pitchFamily="34" charset="0"/>
            </a:endParaRPr>
          </a:p>
        </p:txBody>
      </p:sp>
      <p:sp>
        <p:nvSpPr>
          <p:cNvPr id="6" name="5 Dikdörtgen"/>
          <p:cNvSpPr/>
          <p:nvPr/>
        </p:nvSpPr>
        <p:spPr>
          <a:xfrm>
            <a:off x="152353" y="1262365"/>
            <a:ext cx="8902249" cy="5262979"/>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Alüminyum dökümhanelerinde </a:t>
            </a:r>
            <a:r>
              <a:rPr lang="tr-TR" sz="2800" b="1" dirty="0" smtClean="0">
                <a:latin typeface="Trebuchet MS" pitchFamily="34" charset="0"/>
              </a:rPr>
              <a:t>ergitme ve ergitilen metalin bekletildiği tutma fırınlarının ayrı olması tavsiye edilir</a:t>
            </a:r>
            <a:r>
              <a:rPr lang="tr-TR" sz="2800" dirty="0" smtClean="0">
                <a:latin typeface="Trebuchet MS" pitchFamily="34" charset="0"/>
              </a:rPr>
              <a:t>.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Ergitme fırınında </a:t>
            </a:r>
            <a:r>
              <a:rPr lang="tr-TR" sz="2800" dirty="0" err="1" smtClean="0">
                <a:latin typeface="Trebuchet MS" pitchFamily="34" charset="0"/>
              </a:rPr>
              <a:t>ingot</a:t>
            </a:r>
            <a:r>
              <a:rPr lang="tr-TR" sz="2800" dirty="0" smtClean="0">
                <a:latin typeface="Trebuchet MS" pitchFamily="34" charset="0"/>
              </a:rPr>
              <a:t> ve külçelerin, hurdaların ve işletme içi geri dönüşlerin ergitilmesi yapılırken tutma fırınında ergitme fırınından transfer edilen sıvı metal döküm sıcaklığında bekletilir ve her yönden döküme hazırlanır. </a:t>
            </a:r>
          </a:p>
          <a:p>
            <a:pPr marL="457200" indent="-457200">
              <a:buClr>
                <a:schemeClr val="bg2">
                  <a:lumMod val="50000"/>
                </a:schemeClr>
              </a:buClr>
              <a:buFont typeface="Trebuchet MS" panose="020B0603020202020204" pitchFamily="34" charset="0"/>
              <a:buChar char="●"/>
            </a:pPr>
            <a:r>
              <a:rPr lang="tr-TR" sz="2800" dirty="0">
                <a:latin typeface="Trebuchet MS" pitchFamily="34" charset="0"/>
              </a:rPr>
              <a:t>enerji giderleri ve sıvı metal kalitesi göz önünde bulundurularak </a:t>
            </a:r>
            <a:r>
              <a:rPr lang="tr-TR" sz="2800" b="1" dirty="0" smtClean="0">
                <a:latin typeface="Trebuchet MS" pitchFamily="34" charset="0"/>
              </a:rPr>
              <a:t>ergitme için mazot/doğal gaz, tutma fırını için elektrik enerjisi tercih edilir</a:t>
            </a:r>
            <a:r>
              <a:rPr lang="tr-TR" sz="2800" dirty="0" smtClean="0">
                <a:latin typeface="Trebuchet MS" pitchFamily="34" charset="0"/>
              </a:rPr>
              <a:t>.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Mazot ve doğal gaz yakıt olarak daha hesaplıdır.</a:t>
            </a:r>
          </a:p>
        </p:txBody>
      </p:sp>
    </p:spTree>
    <p:extLst>
      <p:ext uri="{BB962C8B-B14F-4D97-AF65-F5344CB8AC3E}">
        <p14:creationId xmlns:p14="http://schemas.microsoft.com/office/powerpoint/2010/main" val="39207664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323528" y="458416"/>
            <a:ext cx="8229600" cy="666328"/>
          </a:xfrm>
        </p:spPr>
        <p:txBody>
          <a:bodyPr>
            <a:normAutofit fontScale="90000"/>
          </a:bodyPr>
          <a:lstStyle/>
          <a:p>
            <a:r>
              <a:rPr lang="tr-TR" dirty="0" smtClean="0">
                <a:solidFill>
                  <a:schemeClr val="accent2">
                    <a:lumMod val="50000"/>
                  </a:schemeClr>
                </a:solidFill>
                <a:latin typeface="Trebuchet MS" pitchFamily="34" charset="0"/>
              </a:rPr>
              <a:t>Alüminyumun ergitilmesi</a:t>
            </a:r>
            <a:endParaRPr lang="tr-TR" dirty="0">
              <a:solidFill>
                <a:schemeClr val="accent2">
                  <a:lumMod val="50000"/>
                </a:schemeClr>
              </a:solidFill>
              <a:latin typeface="Trebuchet MS" pitchFamily="34" charset="0"/>
            </a:endParaRPr>
          </a:p>
        </p:txBody>
      </p:sp>
      <p:pic>
        <p:nvPicPr>
          <p:cNvPr id="246786" name="Picture 2" descr="http://www.foundry-planet.com/fileadmin/redakteur/Material/14-06-10-striko-bild01.jpg"/>
          <p:cNvPicPr>
            <a:picLocks noChangeAspect="1" noChangeArrowheads="1"/>
          </p:cNvPicPr>
          <p:nvPr/>
        </p:nvPicPr>
        <p:blipFill>
          <a:blip r:embed="rId2" cstate="print"/>
          <a:srcRect l="3588" t="1353" r="2236" b="5312"/>
          <a:stretch>
            <a:fillRect/>
          </a:stretch>
        </p:blipFill>
        <p:spPr bwMode="auto">
          <a:xfrm>
            <a:off x="1043608" y="1340768"/>
            <a:ext cx="7560840" cy="4968552"/>
          </a:xfrm>
          <a:prstGeom prst="rect">
            <a:avLst/>
          </a:prstGeom>
          <a:noFill/>
        </p:spPr>
      </p:pic>
      <p:sp useBgFill="1">
        <p:nvSpPr>
          <p:cNvPr id="5" name="4 Metin kutusu"/>
          <p:cNvSpPr txBox="1"/>
          <p:nvPr/>
        </p:nvSpPr>
        <p:spPr>
          <a:xfrm>
            <a:off x="479157" y="1124744"/>
            <a:ext cx="492443" cy="5112568"/>
          </a:xfrm>
          <a:prstGeom prst="rect">
            <a:avLst/>
          </a:prstGeom>
        </p:spPr>
        <p:txBody>
          <a:bodyPr vert="vert270" wrap="square" rtlCol="0">
            <a:spAutoFit/>
          </a:bodyPr>
          <a:lstStyle/>
          <a:p>
            <a:pPr algn="ctr"/>
            <a:r>
              <a:rPr lang="tr-TR" sz="2000" dirty="0" smtClean="0">
                <a:latin typeface="Trebuchet MS" pitchFamily="34" charset="0"/>
              </a:rPr>
              <a:t>1 kg ergitmek için enerji gereksinimi (</a:t>
            </a:r>
            <a:r>
              <a:rPr lang="tr-TR" sz="2000" dirty="0" err="1" smtClean="0">
                <a:latin typeface="Trebuchet MS" pitchFamily="34" charset="0"/>
              </a:rPr>
              <a:t>kJ</a:t>
            </a:r>
            <a:r>
              <a:rPr lang="tr-TR" sz="2000" dirty="0" smtClean="0">
                <a:latin typeface="Trebuchet MS" pitchFamily="34" charset="0"/>
              </a:rPr>
              <a:t>)</a:t>
            </a:r>
            <a:endParaRPr lang="tr-TR" sz="2000" dirty="0">
              <a:latin typeface="Trebuchet MS" pitchFamily="34" charset="0"/>
            </a:endParaRPr>
          </a:p>
        </p:txBody>
      </p:sp>
      <p:sp>
        <p:nvSpPr>
          <p:cNvPr id="8" name="7 Metin kutusu"/>
          <p:cNvSpPr txBox="1"/>
          <p:nvPr/>
        </p:nvSpPr>
        <p:spPr>
          <a:xfrm>
            <a:off x="4139952" y="6309320"/>
            <a:ext cx="1584176" cy="400110"/>
          </a:xfrm>
          <a:prstGeom prst="rect">
            <a:avLst/>
          </a:prstGeom>
          <a:noFill/>
        </p:spPr>
        <p:txBody>
          <a:bodyPr wrap="square" rtlCol="0">
            <a:spAutoFit/>
          </a:bodyPr>
          <a:lstStyle/>
          <a:p>
            <a:r>
              <a:rPr lang="tr-TR" sz="2000" dirty="0" smtClean="0">
                <a:latin typeface="Trebuchet MS" pitchFamily="34" charset="0"/>
              </a:rPr>
              <a:t>Sıcaklık (</a:t>
            </a:r>
            <a:r>
              <a:rPr lang="tr-TR" sz="2000" dirty="0" smtClean="0">
                <a:latin typeface="Trebuchet MS" pitchFamily="34" charset="0"/>
                <a:sym typeface="Symbol"/>
              </a:rPr>
              <a:t></a:t>
            </a:r>
            <a:r>
              <a:rPr lang="tr-TR" sz="2000" dirty="0" smtClean="0">
                <a:latin typeface="Trebuchet MS" pitchFamily="34" charset="0"/>
              </a:rPr>
              <a:t>C)</a:t>
            </a:r>
            <a:endParaRPr lang="tr-TR" sz="2000" dirty="0">
              <a:latin typeface="Trebuchet MS" pitchFamily="34" charset="0"/>
            </a:endParaRPr>
          </a:p>
        </p:txBody>
      </p:sp>
    </p:spTree>
    <p:extLst>
      <p:ext uri="{BB962C8B-B14F-4D97-AF65-F5344CB8AC3E}">
        <p14:creationId xmlns:p14="http://schemas.microsoft.com/office/powerpoint/2010/main" val="39207664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323528" y="458416"/>
            <a:ext cx="8229600" cy="666328"/>
          </a:xfrm>
        </p:spPr>
        <p:txBody>
          <a:bodyPr>
            <a:normAutofit fontScale="90000"/>
          </a:bodyPr>
          <a:lstStyle/>
          <a:p>
            <a:r>
              <a:rPr lang="tr-TR" dirty="0" smtClean="0">
                <a:solidFill>
                  <a:schemeClr val="accent2">
                    <a:lumMod val="50000"/>
                  </a:schemeClr>
                </a:solidFill>
                <a:latin typeface="Trebuchet MS" pitchFamily="34" charset="0"/>
              </a:rPr>
              <a:t>Alüminyumun ergitilmesi</a:t>
            </a:r>
            <a:endParaRPr lang="tr-TR" dirty="0">
              <a:solidFill>
                <a:schemeClr val="accent2">
                  <a:lumMod val="50000"/>
                </a:schemeClr>
              </a:solidFill>
              <a:latin typeface="Trebuchet MS" pitchFamily="34" charset="0"/>
            </a:endParaRPr>
          </a:p>
        </p:txBody>
      </p:sp>
      <p:sp useBgFill="1">
        <p:nvSpPr>
          <p:cNvPr id="5" name="4 Metin kutusu"/>
          <p:cNvSpPr txBox="1"/>
          <p:nvPr/>
        </p:nvSpPr>
        <p:spPr>
          <a:xfrm>
            <a:off x="237452" y="1268760"/>
            <a:ext cx="800219" cy="5112568"/>
          </a:xfrm>
          <a:prstGeom prst="rect">
            <a:avLst/>
          </a:prstGeom>
        </p:spPr>
        <p:txBody>
          <a:bodyPr vert="vert270" wrap="square" rtlCol="0">
            <a:spAutoFit/>
          </a:bodyPr>
          <a:lstStyle/>
          <a:p>
            <a:pPr algn="ctr"/>
            <a:r>
              <a:rPr lang="tr-TR" sz="2000" dirty="0" smtClean="0">
                <a:latin typeface="Trebuchet MS" pitchFamily="34" charset="0"/>
              </a:rPr>
              <a:t>1 ton alüminyumu döküme hazırlamak için enerji gereksinimi (</a:t>
            </a:r>
            <a:r>
              <a:rPr lang="tr-TR" sz="2000" dirty="0" err="1" smtClean="0">
                <a:latin typeface="Trebuchet MS" pitchFamily="34" charset="0"/>
              </a:rPr>
              <a:t>kwh</a:t>
            </a:r>
            <a:r>
              <a:rPr lang="tr-TR" sz="2000" dirty="0" smtClean="0">
                <a:latin typeface="Trebuchet MS" pitchFamily="34" charset="0"/>
              </a:rPr>
              <a:t>)</a:t>
            </a:r>
            <a:endParaRPr lang="tr-TR" sz="2000" dirty="0">
              <a:latin typeface="Trebuchet MS" pitchFamily="34" charset="0"/>
            </a:endParaRPr>
          </a:p>
        </p:txBody>
      </p:sp>
      <p:sp>
        <p:nvSpPr>
          <p:cNvPr id="8" name="7 Metin kutusu"/>
          <p:cNvSpPr txBox="1"/>
          <p:nvPr/>
        </p:nvSpPr>
        <p:spPr>
          <a:xfrm>
            <a:off x="4139952" y="6309320"/>
            <a:ext cx="1584176" cy="400110"/>
          </a:xfrm>
          <a:prstGeom prst="rect">
            <a:avLst/>
          </a:prstGeom>
          <a:noFill/>
        </p:spPr>
        <p:txBody>
          <a:bodyPr wrap="square" rtlCol="0">
            <a:spAutoFit/>
          </a:bodyPr>
          <a:lstStyle/>
          <a:p>
            <a:r>
              <a:rPr lang="tr-TR" sz="2000" dirty="0" smtClean="0">
                <a:latin typeface="Trebuchet MS" pitchFamily="34" charset="0"/>
              </a:rPr>
              <a:t>Sıcaklık (</a:t>
            </a:r>
            <a:r>
              <a:rPr lang="tr-TR" sz="2000" dirty="0" smtClean="0">
                <a:latin typeface="Trebuchet MS" pitchFamily="34" charset="0"/>
                <a:sym typeface="Symbol"/>
              </a:rPr>
              <a:t></a:t>
            </a:r>
            <a:r>
              <a:rPr lang="tr-TR" sz="2000" dirty="0" smtClean="0">
                <a:latin typeface="Trebuchet MS" pitchFamily="34" charset="0"/>
              </a:rPr>
              <a:t>C)</a:t>
            </a:r>
            <a:endParaRPr lang="tr-TR" sz="2000" dirty="0">
              <a:latin typeface="Trebuchet MS" pitchFamily="34" charset="0"/>
            </a:endParaRPr>
          </a:p>
        </p:txBody>
      </p:sp>
      <p:pic>
        <p:nvPicPr>
          <p:cNvPr id="248834" name="Picture 2" descr="http://www.foundry-planet.com/fileadmin/redakteur/Material/14-06-10-striko-bild02.jpg"/>
          <p:cNvPicPr>
            <a:picLocks noChangeAspect="1" noChangeArrowheads="1"/>
          </p:cNvPicPr>
          <p:nvPr/>
        </p:nvPicPr>
        <p:blipFill>
          <a:blip r:embed="rId2" cstate="print"/>
          <a:srcRect l="5085" t="1231" r="840" b="6425"/>
          <a:stretch>
            <a:fillRect/>
          </a:stretch>
        </p:blipFill>
        <p:spPr bwMode="auto">
          <a:xfrm>
            <a:off x="1115616" y="1247982"/>
            <a:ext cx="7597352" cy="5133346"/>
          </a:xfrm>
          <a:prstGeom prst="rect">
            <a:avLst/>
          </a:prstGeom>
          <a:noFill/>
        </p:spPr>
      </p:pic>
      <p:sp>
        <p:nvSpPr>
          <p:cNvPr id="9" name="8 Metin kutusu"/>
          <p:cNvSpPr txBox="1"/>
          <p:nvPr/>
        </p:nvSpPr>
        <p:spPr>
          <a:xfrm>
            <a:off x="2627784" y="3573016"/>
            <a:ext cx="3168352" cy="769441"/>
          </a:xfrm>
          <a:prstGeom prst="rect">
            <a:avLst/>
          </a:prstGeom>
          <a:noFill/>
        </p:spPr>
        <p:txBody>
          <a:bodyPr wrap="square" rtlCol="0">
            <a:spAutoFit/>
          </a:bodyPr>
          <a:lstStyle/>
          <a:p>
            <a:r>
              <a:rPr lang="tr-TR" sz="2000" dirty="0" smtClean="0">
                <a:latin typeface="Trebuchet MS" pitchFamily="34" charset="0"/>
              </a:rPr>
              <a:t>Şarjı ergime noktasına </a:t>
            </a:r>
          </a:p>
          <a:p>
            <a:r>
              <a:rPr lang="tr-TR" sz="2000" dirty="0" smtClean="0">
                <a:latin typeface="Trebuchet MS" pitchFamily="34" charset="0"/>
              </a:rPr>
              <a:t>getirmek için: </a:t>
            </a:r>
            <a:r>
              <a:rPr lang="tr-TR" sz="2400" b="1" dirty="0" smtClean="0">
                <a:solidFill>
                  <a:srgbClr val="FF0000"/>
                </a:solidFill>
                <a:latin typeface="Trebuchet MS" pitchFamily="34" charset="0"/>
              </a:rPr>
              <a:t>%58</a:t>
            </a:r>
            <a:endParaRPr lang="tr-TR" sz="2400" b="1" dirty="0">
              <a:solidFill>
                <a:srgbClr val="FF0000"/>
              </a:solidFill>
              <a:latin typeface="Trebuchet MS" pitchFamily="34" charset="0"/>
            </a:endParaRPr>
          </a:p>
        </p:txBody>
      </p:sp>
      <p:sp>
        <p:nvSpPr>
          <p:cNvPr id="10" name="9 Metin kutusu"/>
          <p:cNvSpPr txBox="1"/>
          <p:nvPr/>
        </p:nvSpPr>
        <p:spPr>
          <a:xfrm>
            <a:off x="3347864" y="2420888"/>
            <a:ext cx="3312368" cy="461665"/>
          </a:xfrm>
          <a:prstGeom prst="rect">
            <a:avLst/>
          </a:prstGeom>
          <a:noFill/>
        </p:spPr>
        <p:txBody>
          <a:bodyPr wrap="square" rtlCol="0">
            <a:spAutoFit/>
          </a:bodyPr>
          <a:lstStyle/>
          <a:p>
            <a:pPr algn="r"/>
            <a:r>
              <a:rPr lang="tr-TR" sz="2000" dirty="0" smtClean="0">
                <a:latin typeface="Trebuchet MS" pitchFamily="34" charset="0"/>
              </a:rPr>
              <a:t>Şarjı ergitmek için: </a:t>
            </a:r>
            <a:r>
              <a:rPr lang="tr-TR" sz="2400" b="1" dirty="0" smtClean="0">
                <a:solidFill>
                  <a:srgbClr val="FF0000"/>
                </a:solidFill>
                <a:latin typeface="Trebuchet MS" pitchFamily="34" charset="0"/>
              </a:rPr>
              <a:t>%34</a:t>
            </a:r>
            <a:endParaRPr lang="tr-TR" sz="2400" b="1" dirty="0">
              <a:solidFill>
                <a:srgbClr val="FF0000"/>
              </a:solidFill>
              <a:latin typeface="Trebuchet MS" pitchFamily="34" charset="0"/>
            </a:endParaRPr>
          </a:p>
        </p:txBody>
      </p:sp>
      <p:sp>
        <p:nvSpPr>
          <p:cNvPr id="11" name="10 Metin kutusu"/>
          <p:cNvSpPr txBox="1"/>
          <p:nvPr/>
        </p:nvSpPr>
        <p:spPr>
          <a:xfrm>
            <a:off x="2987824" y="1268760"/>
            <a:ext cx="3672408" cy="769441"/>
          </a:xfrm>
          <a:prstGeom prst="rect">
            <a:avLst/>
          </a:prstGeom>
          <a:noFill/>
        </p:spPr>
        <p:txBody>
          <a:bodyPr wrap="square" rtlCol="0">
            <a:spAutoFit/>
          </a:bodyPr>
          <a:lstStyle/>
          <a:p>
            <a:pPr algn="r"/>
            <a:r>
              <a:rPr lang="tr-TR" sz="2000" dirty="0" smtClean="0">
                <a:latin typeface="Trebuchet MS" pitchFamily="34" charset="0"/>
              </a:rPr>
              <a:t>Sıvı alüminyumu döküm sıcaklığına ısıtmak için: </a:t>
            </a:r>
            <a:r>
              <a:rPr lang="tr-TR" sz="2400" b="1" dirty="0" smtClean="0">
                <a:solidFill>
                  <a:srgbClr val="FF0000"/>
                </a:solidFill>
                <a:latin typeface="Trebuchet MS" pitchFamily="34" charset="0"/>
              </a:rPr>
              <a:t>%8</a:t>
            </a:r>
            <a:endParaRPr lang="tr-TR" sz="2400" b="1" dirty="0">
              <a:solidFill>
                <a:srgbClr val="FF0000"/>
              </a:solidFill>
              <a:latin typeface="Trebuchet MS" pitchFamily="34" charset="0"/>
            </a:endParaRPr>
          </a:p>
        </p:txBody>
      </p:sp>
    </p:spTree>
    <p:extLst>
      <p:ext uri="{BB962C8B-B14F-4D97-AF65-F5344CB8AC3E}">
        <p14:creationId xmlns:p14="http://schemas.microsoft.com/office/powerpoint/2010/main" val="39207664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323528" y="458416"/>
            <a:ext cx="8229600" cy="666328"/>
          </a:xfrm>
        </p:spPr>
        <p:txBody>
          <a:bodyPr>
            <a:normAutofit fontScale="90000"/>
          </a:bodyPr>
          <a:lstStyle/>
          <a:p>
            <a:r>
              <a:rPr lang="tr-TR" dirty="0" err="1" smtClean="0">
                <a:solidFill>
                  <a:schemeClr val="accent2">
                    <a:lumMod val="50000"/>
                  </a:schemeClr>
                </a:solidFill>
                <a:latin typeface="Trebuchet MS" pitchFamily="34" charset="0"/>
              </a:rPr>
              <a:t>Reverber</a:t>
            </a:r>
            <a:r>
              <a:rPr lang="tr-TR" dirty="0" smtClean="0">
                <a:solidFill>
                  <a:schemeClr val="accent2">
                    <a:lumMod val="50000"/>
                  </a:schemeClr>
                </a:solidFill>
                <a:latin typeface="Trebuchet MS" pitchFamily="34" charset="0"/>
              </a:rPr>
              <a:t> fırınlar</a:t>
            </a:r>
            <a:endParaRPr lang="tr-TR" dirty="0">
              <a:solidFill>
                <a:schemeClr val="accent2">
                  <a:lumMod val="50000"/>
                </a:schemeClr>
              </a:solidFill>
              <a:latin typeface="Trebuchet MS" pitchFamily="34" charset="0"/>
            </a:endParaRPr>
          </a:p>
        </p:txBody>
      </p:sp>
      <p:sp>
        <p:nvSpPr>
          <p:cNvPr id="2" name="Dikdörtgen 1"/>
          <p:cNvSpPr/>
          <p:nvPr/>
        </p:nvSpPr>
        <p:spPr>
          <a:xfrm>
            <a:off x="218723" y="1268760"/>
            <a:ext cx="8712968" cy="2246769"/>
          </a:xfrm>
          <a:prstGeom prst="rect">
            <a:avLst/>
          </a:prstGeom>
        </p:spPr>
        <p:txBody>
          <a:bodyPr wrap="square">
            <a:spAutoFit/>
          </a:bodyPr>
          <a:lstStyle/>
          <a:p>
            <a:r>
              <a:rPr lang="tr-TR" sz="2800" dirty="0" smtClean="0">
                <a:latin typeface="Trebuchet MS" panose="020B0603020202020204" pitchFamily="34" charset="0"/>
              </a:rPr>
              <a:t>Yakıt: mazot, doğal gaz!</a:t>
            </a:r>
          </a:p>
          <a:p>
            <a:r>
              <a:rPr lang="tr-TR" sz="2800" dirty="0" smtClean="0">
                <a:latin typeface="Trebuchet MS" panose="020B0603020202020204" pitchFamily="34" charset="0"/>
              </a:rPr>
              <a:t>Duvarlara monte edilmiş brülörler</a:t>
            </a:r>
          </a:p>
          <a:p>
            <a:r>
              <a:rPr lang="tr-TR" sz="2800" dirty="0" smtClean="0">
                <a:latin typeface="Trebuchet MS" panose="020B0603020202020204" pitchFamily="34" charset="0"/>
              </a:rPr>
              <a:t>Isı transferi: fırın </a:t>
            </a:r>
            <a:r>
              <a:rPr lang="tr-TR" sz="2800" dirty="0" err="1" smtClean="0">
                <a:latin typeface="Trebuchet MS" panose="020B0603020202020204" pitchFamily="34" charset="0"/>
              </a:rPr>
              <a:t>refrakterlerden</a:t>
            </a:r>
            <a:r>
              <a:rPr lang="tr-TR" sz="2800" dirty="0" smtClean="0">
                <a:latin typeface="Trebuchet MS" panose="020B0603020202020204" pitchFamily="34" charset="0"/>
              </a:rPr>
              <a:t> radyasyon +  				brülörlerden </a:t>
            </a:r>
            <a:r>
              <a:rPr lang="tr-TR" sz="2800" dirty="0" err="1" smtClean="0">
                <a:latin typeface="Trebuchet MS" panose="020B0603020202020204" pitchFamily="34" charset="0"/>
              </a:rPr>
              <a:t>konvektif</a:t>
            </a:r>
            <a:r>
              <a:rPr lang="tr-TR" sz="2800" dirty="0" smtClean="0">
                <a:latin typeface="Trebuchet MS" panose="020B0603020202020204" pitchFamily="34" charset="0"/>
              </a:rPr>
              <a:t> ısı transferi  </a:t>
            </a:r>
          </a:p>
          <a:p>
            <a:r>
              <a:rPr lang="tr-TR" sz="2800" dirty="0" smtClean="0">
                <a:latin typeface="Trebuchet MS" panose="020B0603020202020204" pitchFamily="34" charset="0"/>
              </a:rPr>
              <a:t>Kapasiteler &lt;150 ton!</a:t>
            </a:r>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3597846"/>
            <a:ext cx="4342797" cy="299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descr="https://encrypted-tbn0.gstatic.com/images?q=tbn:ANd9GcRZsfkdIOQg4NE9yiRDglfop_EHpAnlW4OOSyWNKVFDwz3rZgxx">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362" t="7795" r="6199" b="7666"/>
          <a:stretch/>
        </p:blipFill>
        <p:spPr bwMode="auto">
          <a:xfrm>
            <a:off x="323528" y="3601298"/>
            <a:ext cx="4061705" cy="2994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7664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p:cNvPicPr>
            <a:picLocks noChangeAspect="1" noChangeArrowheads="1"/>
          </p:cNvPicPr>
          <p:nvPr/>
        </p:nvPicPr>
        <p:blipFill>
          <a:blip r:embed="rId2" cstate="print">
            <a:lum bright="-5000" contrast="11000"/>
            <a:extLst>
              <a:ext uri="{28A0092B-C50C-407E-A947-70E740481C1C}">
                <a14:useLocalDpi xmlns:a14="http://schemas.microsoft.com/office/drawing/2010/main" val="0"/>
              </a:ext>
            </a:extLst>
          </a:blip>
          <a:srcRect/>
          <a:stretch>
            <a:fillRect/>
          </a:stretch>
        </p:blipFill>
        <p:spPr bwMode="auto">
          <a:xfrm>
            <a:off x="395536" y="1268760"/>
            <a:ext cx="8350922"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Başlık 3"/>
          <p:cNvSpPr>
            <a:spLocks noGrp="1"/>
          </p:cNvSpPr>
          <p:nvPr>
            <p:ph type="title"/>
          </p:nvPr>
        </p:nvSpPr>
        <p:spPr>
          <a:xfrm>
            <a:off x="323528" y="458416"/>
            <a:ext cx="8229600" cy="666328"/>
          </a:xfrm>
        </p:spPr>
        <p:txBody>
          <a:bodyPr>
            <a:normAutofit fontScale="90000"/>
          </a:bodyPr>
          <a:lstStyle/>
          <a:p>
            <a:r>
              <a:rPr lang="tr-TR" dirty="0" err="1" smtClean="0">
                <a:solidFill>
                  <a:schemeClr val="accent2">
                    <a:lumMod val="50000"/>
                  </a:schemeClr>
                </a:solidFill>
                <a:latin typeface="Trebuchet MS" pitchFamily="34" charset="0"/>
              </a:rPr>
              <a:t>Reverber</a:t>
            </a:r>
            <a:r>
              <a:rPr lang="tr-TR" dirty="0" smtClean="0">
                <a:solidFill>
                  <a:schemeClr val="accent2">
                    <a:lumMod val="50000"/>
                  </a:schemeClr>
                </a:solidFill>
                <a:latin typeface="Trebuchet MS" pitchFamily="34" charset="0"/>
              </a:rPr>
              <a:t> fırınlar</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8308065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err="1" smtClean="0">
                <a:latin typeface="Trebuchet MS" panose="020B0603020202020204" pitchFamily="34" charset="0"/>
              </a:rPr>
              <a:t>Hall-Heroult</a:t>
            </a:r>
            <a:r>
              <a:rPr lang="tr-TR" dirty="0" smtClean="0">
                <a:latin typeface="Trebuchet MS" panose="020B0603020202020204" pitchFamily="34" charset="0"/>
              </a:rPr>
              <a:t> Prosesi</a:t>
            </a:r>
            <a:endParaRPr lang="tr-TR" dirty="0">
              <a:latin typeface="Trebuchet MS" panose="020B0603020202020204" pitchFamily="34" charset="0"/>
            </a:endParaRPr>
          </a:p>
        </p:txBody>
      </p:sp>
      <p:pic>
        <p:nvPicPr>
          <p:cNvPr id="22530"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l="54662" t="43878" r="23428" b="18036"/>
          <a:stretch/>
        </p:blipFill>
        <p:spPr bwMode="auto">
          <a:xfrm>
            <a:off x="4644008" y="2348880"/>
            <a:ext cx="4124095"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Metin kutusu"/>
          <p:cNvSpPr txBox="1"/>
          <p:nvPr/>
        </p:nvSpPr>
        <p:spPr>
          <a:xfrm>
            <a:off x="381468" y="1474906"/>
            <a:ext cx="8568952" cy="4355038"/>
          </a:xfrm>
          <a:prstGeom prst="rect">
            <a:avLst/>
          </a:prstGeom>
          <a:noFill/>
        </p:spPr>
        <p:txBody>
          <a:bodyPr wrap="square" rtlCol="0">
            <a:spAutoFit/>
          </a:bodyPr>
          <a:lstStyle/>
          <a:p>
            <a:r>
              <a:rPr lang="tr-TR" sz="2800" dirty="0" smtClean="0">
                <a:latin typeface="Trebuchet MS" pitchFamily="34" charset="0"/>
              </a:rPr>
              <a:t>Alüminayı alüminyuma </a:t>
            </a:r>
            <a:r>
              <a:rPr lang="tr-TR" sz="2800" dirty="0" err="1" smtClean="0">
                <a:latin typeface="Trebuchet MS" pitchFamily="34" charset="0"/>
              </a:rPr>
              <a:t>redüklemek</a:t>
            </a:r>
            <a:r>
              <a:rPr lang="tr-TR" sz="2800" dirty="0" smtClean="0">
                <a:latin typeface="Trebuchet MS" pitchFamily="34" charset="0"/>
              </a:rPr>
              <a:t> için elektrokimyasal proses</a:t>
            </a:r>
          </a:p>
          <a:p>
            <a:pPr>
              <a:spcBef>
                <a:spcPts val="1800"/>
              </a:spcBef>
            </a:pPr>
            <a:r>
              <a:rPr lang="tr-TR" sz="2800" dirty="0" smtClean="0">
                <a:latin typeface="Trebuchet MS" pitchFamily="34" charset="0"/>
              </a:rPr>
              <a:t>Alümina ergimiş </a:t>
            </a:r>
            <a:r>
              <a:rPr lang="tr-TR" sz="2800" dirty="0" err="1" smtClean="0">
                <a:latin typeface="Trebuchet MS" pitchFamily="34" charset="0"/>
              </a:rPr>
              <a:t>kriyolit</a:t>
            </a:r>
            <a:r>
              <a:rPr lang="tr-TR" sz="2800" dirty="0" smtClean="0">
                <a:latin typeface="Trebuchet MS" pitchFamily="34" charset="0"/>
              </a:rPr>
              <a:t> </a:t>
            </a:r>
          </a:p>
          <a:p>
            <a:r>
              <a:rPr lang="tr-TR" sz="2800" dirty="0" smtClean="0">
                <a:latin typeface="Trebuchet MS" pitchFamily="34" charset="0"/>
              </a:rPr>
              <a:t>içinde çözündürülür:</a:t>
            </a:r>
          </a:p>
          <a:p>
            <a:r>
              <a:rPr lang="tr-TR" sz="2800" b="1" dirty="0" smtClean="0">
                <a:latin typeface="Trebuchet MS" pitchFamily="34" charset="0"/>
              </a:rPr>
              <a:t>Na</a:t>
            </a:r>
            <a:r>
              <a:rPr lang="tr-TR" sz="2800" b="1" baseline="-25000" dirty="0" smtClean="0">
                <a:latin typeface="Trebuchet MS" pitchFamily="34" charset="0"/>
              </a:rPr>
              <a:t>3</a:t>
            </a:r>
            <a:r>
              <a:rPr lang="tr-TR" sz="2800" b="1" dirty="0" smtClean="0">
                <a:latin typeface="Trebuchet MS" pitchFamily="34" charset="0"/>
              </a:rPr>
              <a:t>AlF</a:t>
            </a:r>
            <a:r>
              <a:rPr lang="tr-TR" sz="2800" b="1" baseline="-25000" dirty="0" smtClean="0">
                <a:latin typeface="Trebuchet MS" pitchFamily="34" charset="0"/>
              </a:rPr>
              <a:t>6</a:t>
            </a:r>
            <a:r>
              <a:rPr lang="tr-TR" sz="2800" b="1" dirty="0" smtClean="0">
                <a:latin typeface="Trebuchet MS" pitchFamily="34" charset="0"/>
              </a:rPr>
              <a:t> + Al</a:t>
            </a:r>
            <a:r>
              <a:rPr lang="tr-TR" sz="2800" b="1" baseline="-25000" dirty="0" smtClean="0">
                <a:latin typeface="Trebuchet MS" pitchFamily="34" charset="0"/>
              </a:rPr>
              <a:t>2</a:t>
            </a:r>
            <a:r>
              <a:rPr lang="tr-TR" sz="2800" b="1" dirty="0" smtClean="0">
                <a:latin typeface="Trebuchet MS" pitchFamily="34" charset="0"/>
              </a:rPr>
              <a:t>O</a:t>
            </a:r>
            <a:r>
              <a:rPr lang="tr-TR" sz="2800" b="1" baseline="-25000" dirty="0" smtClean="0">
                <a:latin typeface="Trebuchet MS" pitchFamily="34" charset="0"/>
              </a:rPr>
              <a:t>3 </a:t>
            </a:r>
            <a:r>
              <a:rPr lang="tr-TR" sz="2800" b="1" dirty="0" smtClean="0">
                <a:latin typeface="Trebuchet MS" pitchFamily="34" charset="0"/>
              </a:rPr>
              <a:t>+</a:t>
            </a:r>
          </a:p>
          <a:p>
            <a:r>
              <a:rPr lang="tr-TR" sz="2800" dirty="0" smtClean="0">
                <a:latin typeface="Trebuchet MS" pitchFamily="34" charset="0"/>
              </a:rPr>
              <a:t>AlF</a:t>
            </a:r>
            <a:r>
              <a:rPr lang="tr-TR" sz="2800" baseline="-25000" dirty="0" smtClean="0">
                <a:latin typeface="Trebuchet MS" pitchFamily="34" charset="0"/>
              </a:rPr>
              <a:t>3</a:t>
            </a:r>
            <a:r>
              <a:rPr lang="tr-TR" sz="2800" dirty="0" smtClean="0">
                <a:latin typeface="Trebuchet MS" pitchFamily="34" charset="0"/>
              </a:rPr>
              <a:t>(-fazla) + CaF</a:t>
            </a:r>
            <a:r>
              <a:rPr lang="tr-TR" sz="2800" baseline="-25000" dirty="0" smtClean="0">
                <a:latin typeface="Trebuchet MS" pitchFamily="34" charset="0"/>
              </a:rPr>
              <a:t>2</a:t>
            </a:r>
            <a:r>
              <a:rPr lang="tr-TR" sz="2800" dirty="0" smtClean="0">
                <a:latin typeface="Trebuchet MS" pitchFamily="34" charset="0"/>
              </a:rPr>
              <a:t> </a:t>
            </a:r>
          </a:p>
          <a:p>
            <a:pPr>
              <a:spcBef>
                <a:spcPts val="1200"/>
              </a:spcBef>
            </a:pPr>
            <a:r>
              <a:rPr lang="tr-TR" sz="2800" dirty="0" smtClean="0">
                <a:latin typeface="Trebuchet MS" pitchFamily="34" charset="0"/>
              </a:rPr>
              <a:t>T= 960</a:t>
            </a:r>
            <a:r>
              <a:rPr lang="tr-TR" sz="2800" dirty="0" smtClean="0">
                <a:latin typeface="Trebuchet MS" pitchFamily="34" charset="0"/>
                <a:sym typeface="Symbol"/>
              </a:rPr>
              <a:t></a:t>
            </a:r>
            <a:r>
              <a:rPr lang="tr-TR" sz="2800" dirty="0" smtClean="0">
                <a:latin typeface="Trebuchet MS" pitchFamily="34" charset="0"/>
              </a:rPr>
              <a:t>C</a:t>
            </a:r>
          </a:p>
          <a:p>
            <a:r>
              <a:rPr lang="tr-TR" sz="2800" dirty="0" smtClean="0">
                <a:latin typeface="Trebuchet MS" pitchFamily="34" charset="0"/>
              </a:rPr>
              <a:t>I = 200-240kA</a:t>
            </a:r>
          </a:p>
          <a:p>
            <a:r>
              <a:rPr lang="tr-TR" sz="2800" dirty="0" smtClean="0">
                <a:latin typeface="Trebuchet MS" pitchFamily="34" charset="0"/>
              </a:rPr>
              <a:t>E </a:t>
            </a:r>
            <a:r>
              <a:rPr lang="tr-TR" sz="2800" dirty="0" smtClean="0">
                <a:latin typeface="Trebuchet MS" pitchFamily="34" charset="0"/>
                <a:sym typeface="Symbol"/>
              </a:rPr>
              <a:t> </a:t>
            </a:r>
            <a:r>
              <a:rPr lang="tr-TR" sz="2800" dirty="0" smtClean="0">
                <a:latin typeface="Trebuchet MS" pitchFamily="34" charset="0"/>
              </a:rPr>
              <a:t>4V</a:t>
            </a:r>
          </a:p>
        </p:txBody>
      </p:sp>
    </p:spTree>
    <p:extLst>
      <p:ext uri="{BB962C8B-B14F-4D97-AF65-F5344CB8AC3E}">
        <p14:creationId xmlns:p14="http://schemas.microsoft.com/office/powerpoint/2010/main" val="40693327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18723" y="1196752"/>
            <a:ext cx="8712968" cy="4278094"/>
          </a:xfrm>
          <a:prstGeom prst="rect">
            <a:avLst/>
          </a:prstGeom>
        </p:spPr>
        <p:txBody>
          <a:bodyPr wrap="square">
            <a:spAutoFit/>
          </a:bodyPr>
          <a:lstStyle/>
          <a:p>
            <a:r>
              <a:rPr lang="tr-TR" sz="2800" dirty="0" smtClean="0">
                <a:latin typeface="Trebuchet MS" panose="020B0603020202020204" pitchFamily="34" charset="0"/>
              </a:rPr>
              <a:t>Ergitme verimleri tipik olarak </a:t>
            </a:r>
            <a:r>
              <a:rPr lang="en-US" sz="2800" dirty="0" smtClean="0">
                <a:latin typeface="Trebuchet MS" panose="020B0603020202020204" pitchFamily="34" charset="0"/>
              </a:rPr>
              <a:t>15</a:t>
            </a:r>
            <a:r>
              <a:rPr lang="en-US" sz="2800" dirty="0">
                <a:latin typeface="Trebuchet MS" panose="020B0603020202020204" pitchFamily="34" charset="0"/>
              </a:rPr>
              <a:t>%-39</a:t>
            </a:r>
            <a:r>
              <a:rPr lang="en-US" sz="2800" dirty="0" smtClean="0">
                <a:latin typeface="Trebuchet MS" panose="020B0603020202020204" pitchFamily="34" charset="0"/>
              </a:rPr>
              <a:t>% </a:t>
            </a:r>
            <a:endParaRPr lang="tr-TR" sz="2800" dirty="0" smtClean="0">
              <a:latin typeface="Trebuchet MS" panose="020B0603020202020204" pitchFamily="34" charset="0"/>
            </a:endParaRPr>
          </a:p>
          <a:p>
            <a:r>
              <a:rPr lang="tr-TR" sz="2800" dirty="0" err="1" smtClean="0">
                <a:latin typeface="Trebuchet MS" panose="020B0603020202020204" pitchFamily="34" charset="0"/>
              </a:rPr>
              <a:t>Reküperasyon</a:t>
            </a:r>
            <a:r>
              <a:rPr lang="tr-TR" sz="2800" dirty="0" smtClean="0">
                <a:latin typeface="Trebuchet MS" panose="020B0603020202020204" pitchFamily="34" charset="0"/>
              </a:rPr>
              <a:t> ile verim </a:t>
            </a:r>
            <a:r>
              <a:rPr lang="tr-TR" sz="2800" dirty="0" smtClean="0">
                <a:latin typeface="Trebuchet MS" panose="020B0603020202020204" pitchFamily="34" charset="0"/>
                <a:sym typeface="Symbol"/>
              </a:rPr>
              <a:t></a:t>
            </a:r>
            <a:r>
              <a:rPr lang="tr-TR" sz="2800" dirty="0" smtClean="0">
                <a:latin typeface="Trebuchet MS" panose="020B0603020202020204" pitchFamily="34" charset="0"/>
              </a:rPr>
              <a:t> </a:t>
            </a:r>
            <a:r>
              <a:rPr lang="en-US" sz="2800" dirty="0" smtClean="0">
                <a:latin typeface="Trebuchet MS" panose="020B0603020202020204" pitchFamily="34" charset="0"/>
              </a:rPr>
              <a:t>10</a:t>
            </a:r>
            <a:r>
              <a:rPr lang="en-US" sz="2800" dirty="0">
                <a:latin typeface="Trebuchet MS" panose="020B0603020202020204" pitchFamily="34" charset="0"/>
              </a:rPr>
              <a:t>%-15</a:t>
            </a:r>
            <a:r>
              <a:rPr lang="en-US" sz="2800" dirty="0" smtClean="0">
                <a:latin typeface="Trebuchet MS" panose="020B0603020202020204" pitchFamily="34" charset="0"/>
              </a:rPr>
              <a:t>%</a:t>
            </a:r>
            <a:r>
              <a:rPr lang="tr-TR" sz="2800" dirty="0" smtClean="0">
                <a:latin typeface="Trebuchet MS" panose="020B0603020202020204" pitchFamily="34" charset="0"/>
              </a:rPr>
              <a:t> arttırabilir.</a:t>
            </a:r>
          </a:p>
          <a:p>
            <a:pPr>
              <a:spcBef>
                <a:spcPts val="1200"/>
              </a:spcBef>
            </a:pPr>
            <a:r>
              <a:rPr lang="tr-TR" sz="2800" b="1" u="sng" dirty="0" smtClean="0">
                <a:latin typeface="Trebuchet MS" panose="020B0603020202020204" pitchFamily="34" charset="0"/>
              </a:rPr>
              <a:t>Avantajları</a:t>
            </a:r>
            <a:r>
              <a:rPr lang="tr-TR" sz="2800" b="1" dirty="0" smtClean="0">
                <a:latin typeface="Trebuchet MS" panose="020B0603020202020204" pitchFamily="34" charset="0"/>
              </a:rPr>
              <a:t>: </a:t>
            </a:r>
          </a:p>
          <a:p>
            <a:r>
              <a:rPr lang="tr-TR" sz="2800" dirty="0" smtClean="0">
                <a:latin typeface="Trebuchet MS" panose="020B0603020202020204" pitchFamily="34" charset="0"/>
              </a:rPr>
              <a:t>Tonaj: yüksek miktarda ergitme</a:t>
            </a:r>
          </a:p>
          <a:p>
            <a:r>
              <a:rPr lang="tr-TR" sz="2800" dirty="0" smtClean="0">
                <a:latin typeface="Trebuchet MS" panose="020B0603020202020204" pitchFamily="34" charset="0"/>
              </a:rPr>
              <a:t>İşletme ve bakım maliyetleri düşük</a:t>
            </a:r>
          </a:p>
          <a:p>
            <a:pPr>
              <a:spcBef>
                <a:spcPts val="1200"/>
              </a:spcBef>
            </a:pPr>
            <a:r>
              <a:rPr lang="tr-TR" sz="2800" b="1" u="sng" dirty="0" smtClean="0">
                <a:latin typeface="Trebuchet MS" panose="020B0603020202020204" pitchFamily="34" charset="0"/>
              </a:rPr>
              <a:t>Dezavantajları</a:t>
            </a:r>
            <a:r>
              <a:rPr lang="tr-TR" sz="2800" dirty="0" smtClean="0">
                <a:latin typeface="Trebuchet MS" panose="020B0603020202020204" pitchFamily="34" charset="0"/>
              </a:rPr>
              <a:t>: </a:t>
            </a:r>
          </a:p>
          <a:p>
            <a:r>
              <a:rPr lang="tr-TR" sz="2800" dirty="0" smtClean="0">
                <a:latin typeface="Trebuchet MS" panose="020B0603020202020204" pitchFamily="34" charset="0"/>
              </a:rPr>
              <a:t>aşırı oksitlenme kaybı </a:t>
            </a:r>
          </a:p>
          <a:p>
            <a:r>
              <a:rPr lang="tr-TR" sz="2800" dirty="0" smtClean="0">
                <a:latin typeface="Trebuchet MS" panose="020B0603020202020204" pitchFamily="34" charset="0"/>
              </a:rPr>
              <a:t>düşük verim ve </a:t>
            </a:r>
          </a:p>
          <a:p>
            <a:r>
              <a:rPr lang="tr-TR" sz="2800" dirty="0" smtClean="0">
                <a:latin typeface="Trebuchet MS" panose="020B0603020202020204" pitchFamily="34" charset="0"/>
              </a:rPr>
              <a:t>çok geniş alan ihtiyacı</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3671746"/>
            <a:ext cx="4320481" cy="285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Başlık 3"/>
          <p:cNvSpPr>
            <a:spLocks noGrp="1"/>
          </p:cNvSpPr>
          <p:nvPr>
            <p:ph type="title"/>
          </p:nvPr>
        </p:nvSpPr>
        <p:spPr>
          <a:xfrm>
            <a:off x="323528" y="458416"/>
            <a:ext cx="8229600" cy="666328"/>
          </a:xfrm>
        </p:spPr>
        <p:txBody>
          <a:bodyPr>
            <a:normAutofit fontScale="90000"/>
          </a:bodyPr>
          <a:lstStyle/>
          <a:p>
            <a:r>
              <a:rPr lang="tr-TR" dirty="0" err="1" smtClean="0">
                <a:solidFill>
                  <a:schemeClr val="accent2">
                    <a:lumMod val="50000"/>
                  </a:schemeClr>
                </a:solidFill>
                <a:latin typeface="Trebuchet MS" pitchFamily="34" charset="0"/>
              </a:rPr>
              <a:t>Reverber</a:t>
            </a:r>
            <a:r>
              <a:rPr lang="tr-TR" dirty="0" smtClean="0">
                <a:solidFill>
                  <a:schemeClr val="accent2">
                    <a:lumMod val="50000"/>
                  </a:schemeClr>
                </a:solidFill>
                <a:latin typeface="Trebuchet MS" pitchFamily="34" charset="0"/>
              </a:rPr>
              <a:t> fırınlar</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4128952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218723" y="1484784"/>
            <a:ext cx="8742785" cy="5019870"/>
            <a:chOff x="218723" y="1677080"/>
            <a:chExt cx="8742785" cy="5019870"/>
          </a:xfrm>
        </p:grpSpPr>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933" t="13062" r="15357" b="13741"/>
            <a:stretch/>
          </p:blipFill>
          <p:spPr bwMode="auto">
            <a:xfrm>
              <a:off x="218723" y="1677080"/>
              <a:ext cx="8742785" cy="5019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Metin kutusu"/>
            <p:cNvSpPr txBox="1"/>
            <p:nvPr/>
          </p:nvSpPr>
          <p:spPr>
            <a:xfrm>
              <a:off x="4572000" y="1693257"/>
              <a:ext cx="2448272" cy="1015663"/>
            </a:xfrm>
            <a:prstGeom prst="rect">
              <a:avLst/>
            </a:prstGeom>
            <a:solidFill>
              <a:srgbClr val="00CCFF"/>
            </a:solidFill>
          </p:spPr>
          <p:txBody>
            <a:bodyPr wrap="square" rtlCol="0">
              <a:spAutoFit/>
            </a:bodyPr>
            <a:lstStyle/>
            <a:p>
              <a:pPr algn="r"/>
              <a:r>
                <a:rPr lang="tr-TR" sz="2000" b="1" dirty="0" smtClean="0">
                  <a:solidFill>
                    <a:schemeClr val="bg2">
                      <a:lumMod val="10000"/>
                    </a:schemeClr>
                  </a:solidFill>
                  <a:latin typeface="Trebuchet MS" pitchFamily="34" charset="0"/>
                </a:rPr>
                <a:t>Bacadan ısı kayıpları </a:t>
              </a:r>
            </a:p>
            <a:p>
              <a:pPr algn="r"/>
              <a:r>
                <a:rPr lang="tr-TR" sz="2000" b="1" dirty="0" smtClean="0">
                  <a:solidFill>
                    <a:schemeClr val="bg2">
                      <a:lumMod val="10000"/>
                    </a:schemeClr>
                  </a:solidFill>
                  <a:latin typeface="Trebuchet MS" pitchFamily="34" charset="0"/>
                </a:rPr>
                <a:t>(%35-50)</a:t>
              </a:r>
              <a:endParaRPr lang="tr-TR" sz="2000" b="1" dirty="0">
                <a:solidFill>
                  <a:schemeClr val="bg2">
                    <a:lumMod val="10000"/>
                  </a:schemeClr>
                </a:solidFill>
                <a:latin typeface="Trebuchet MS" pitchFamily="34" charset="0"/>
              </a:endParaRPr>
            </a:p>
          </p:txBody>
        </p:sp>
        <p:sp>
          <p:nvSpPr>
            <p:cNvPr id="8" name="7 Metin kutusu"/>
            <p:cNvSpPr txBox="1"/>
            <p:nvPr/>
          </p:nvSpPr>
          <p:spPr>
            <a:xfrm>
              <a:off x="2411760" y="2413337"/>
              <a:ext cx="2088232" cy="1015663"/>
            </a:xfrm>
            <a:prstGeom prst="rect">
              <a:avLst/>
            </a:prstGeom>
            <a:solidFill>
              <a:srgbClr val="00CCFF"/>
            </a:solidFill>
          </p:spPr>
          <p:txBody>
            <a:bodyPr wrap="square" rtlCol="0">
              <a:spAutoFit/>
            </a:bodyPr>
            <a:lstStyle/>
            <a:p>
              <a:pPr algn="r"/>
              <a:r>
                <a:rPr lang="tr-TR" sz="2000" b="1" dirty="0" smtClean="0">
                  <a:solidFill>
                    <a:schemeClr val="bg2">
                      <a:lumMod val="10000"/>
                    </a:schemeClr>
                  </a:solidFill>
                  <a:latin typeface="Trebuchet MS" pitchFamily="34" charset="0"/>
                </a:rPr>
                <a:t>duvarlardan ısı kayıpları </a:t>
              </a:r>
            </a:p>
            <a:p>
              <a:pPr algn="r"/>
              <a:r>
                <a:rPr lang="tr-TR" sz="2000" b="1" dirty="0" smtClean="0">
                  <a:solidFill>
                    <a:schemeClr val="bg2">
                      <a:lumMod val="10000"/>
                    </a:schemeClr>
                  </a:solidFill>
                  <a:latin typeface="Trebuchet MS" pitchFamily="34" charset="0"/>
                </a:rPr>
                <a:t>(%1-7)</a:t>
              </a:r>
              <a:endParaRPr lang="tr-TR" sz="2000" b="1" dirty="0">
                <a:solidFill>
                  <a:schemeClr val="bg2">
                    <a:lumMod val="10000"/>
                  </a:schemeClr>
                </a:solidFill>
                <a:latin typeface="Trebuchet MS" pitchFamily="34" charset="0"/>
              </a:endParaRPr>
            </a:p>
          </p:txBody>
        </p:sp>
        <p:sp>
          <p:nvSpPr>
            <p:cNvPr id="9" name="8 Metin kutusu"/>
            <p:cNvSpPr txBox="1"/>
            <p:nvPr/>
          </p:nvSpPr>
          <p:spPr>
            <a:xfrm>
              <a:off x="1187624" y="5961474"/>
              <a:ext cx="2736304" cy="707886"/>
            </a:xfrm>
            <a:prstGeom prst="rect">
              <a:avLst/>
            </a:prstGeom>
            <a:solidFill>
              <a:srgbClr val="00CCFF"/>
            </a:solidFill>
          </p:spPr>
          <p:txBody>
            <a:bodyPr wrap="square" rtlCol="0">
              <a:spAutoFit/>
            </a:bodyPr>
            <a:lstStyle/>
            <a:p>
              <a:pPr algn="r"/>
              <a:r>
                <a:rPr lang="tr-TR" sz="2000" b="1" dirty="0" smtClean="0">
                  <a:solidFill>
                    <a:schemeClr val="bg2">
                      <a:lumMod val="10000"/>
                    </a:schemeClr>
                  </a:solidFill>
                  <a:latin typeface="Trebuchet MS" pitchFamily="34" charset="0"/>
                </a:rPr>
                <a:t>yetersiz yanma ısı kayıpları (%0-25)</a:t>
              </a:r>
              <a:endParaRPr lang="tr-TR" sz="2000" b="1" dirty="0">
                <a:solidFill>
                  <a:schemeClr val="bg2">
                    <a:lumMod val="10000"/>
                  </a:schemeClr>
                </a:solidFill>
                <a:latin typeface="Trebuchet MS" pitchFamily="34" charset="0"/>
              </a:endParaRPr>
            </a:p>
          </p:txBody>
        </p:sp>
        <p:sp>
          <p:nvSpPr>
            <p:cNvPr id="10" name="9 Metin kutusu"/>
            <p:cNvSpPr txBox="1"/>
            <p:nvPr/>
          </p:nvSpPr>
          <p:spPr>
            <a:xfrm>
              <a:off x="4788024" y="6039739"/>
              <a:ext cx="4104456" cy="615553"/>
            </a:xfrm>
            <a:prstGeom prst="rect">
              <a:avLst/>
            </a:prstGeom>
            <a:solidFill>
              <a:srgbClr val="00CCFF"/>
            </a:solidFill>
          </p:spPr>
          <p:txBody>
            <a:bodyPr wrap="square" lIns="0" tIns="0" rIns="0" bIns="0" rtlCol="0">
              <a:spAutoFit/>
            </a:bodyPr>
            <a:lstStyle/>
            <a:p>
              <a:pPr algn="r"/>
              <a:r>
                <a:rPr lang="tr-TR" sz="2000" b="1" dirty="0" smtClean="0">
                  <a:solidFill>
                    <a:schemeClr val="bg2">
                      <a:lumMod val="10000"/>
                    </a:schemeClr>
                  </a:solidFill>
                  <a:latin typeface="Trebuchet MS" pitchFamily="34" charset="0"/>
                </a:rPr>
                <a:t>Şarja geçen ve ergitmede kullanılan ısı (%10-40)</a:t>
              </a:r>
              <a:endParaRPr lang="tr-TR" sz="2000" b="1" dirty="0">
                <a:solidFill>
                  <a:schemeClr val="bg2">
                    <a:lumMod val="10000"/>
                  </a:schemeClr>
                </a:solidFill>
                <a:latin typeface="Trebuchet MS" pitchFamily="34" charset="0"/>
              </a:endParaRPr>
            </a:p>
          </p:txBody>
        </p:sp>
        <p:sp>
          <p:nvSpPr>
            <p:cNvPr id="11" name="10 Metin kutusu"/>
            <p:cNvSpPr txBox="1"/>
            <p:nvPr/>
          </p:nvSpPr>
          <p:spPr>
            <a:xfrm>
              <a:off x="251520" y="2996952"/>
              <a:ext cx="1368152" cy="400110"/>
            </a:xfrm>
            <a:prstGeom prst="rect">
              <a:avLst/>
            </a:prstGeom>
            <a:solidFill>
              <a:srgbClr val="00CCFF"/>
            </a:solidFill>
          </p:spPr>
          <p:txBody>
            <a:bodyPr wrap="square" rtlCol="0">
              <a:spAutoFit/>
            </a:bodyPr>
            <a:lstStyle/>
            <a:p>
              <a:r>
                <a:rPr lang="tr-TR" sz="2000" b="1" dirty="0" smtClean="0">
                  <a:solidFill>
                    <a:schemeClr val="bg2">
                      <a:lumMod val="10000"/>
                    </a:schemeClr>
                  </a:solidFill>
                  <a:latin typeface="Trebuchet MS" pitchFamily="34" charset="0"/>
                </a:rPr>
                <a:t>hava</a:t>
              </a:r>
              <a:endParaRPr lang="tr-TR" sz="2000" b="1" dirty="0">
                <a:solidFill>
                  <a:schemeClr val="bg2">
                    <a:lumMod val="10000"/>
                  </a:schemeClr>
                </a:solidFill>
                <a:latin typeface="Trebuchet MS" pitchFamily="34" charset="0"/>
              </a:endParaRPr>
            </a:p>
          </p:txBody>
        </p:sp>
        <p:sp>
          <p:nvSpPr>
            <p:cNvPr id="12" name="11 Metin kutusu"/>
            <p:cNvSpPr txBox="1"/>
            <p:nvPr/>
          </p:nvSpPr>
          <p:spPr>
            <a:xfrm>
              <a:off x="251520" y="3892986"/>
              <a:ext cx="792088" cy="400110"/>
            </a:xfrm>
            <a:prstGeom prst="rect">
              <a:avLst/>
            </a:prstGeom>
            <a:solidFill>
              <a:srgbClr val="00CCFF"/>
            </a:solidFill>
          </p:spPr>
          <p:txBody>
            <a:bodyPr wrap="square" rtlCol="0">
              <a:spAutoFit/>
            </a:bodyPr>
            <a:lstStyle/>
            <a:p>
              <a:r>
                <a:rPr lang="tr-TR" sz="2000" b="1" dirty="0" smtClean="0">
                  <a:solidFill>
                    <a:schemeClr val="bg2">
                      <a:lumMod val="10000"/>
                    </a:schemeClr>
                  </a:solidFill>
                  <a:latin typeface="Trebuchet MS" pitchFamily="34" charset="0"/>
                </a:rPr>
                <a:t>gaz</a:t>
              </a:r>
              <a:endParaRPr lang="tr-TR" sz="2000" b="1" dirty="0">
                <a:solidFill>
                  <a:schemeClr val="bg2">
                    <a:lumMod val="10000"/>
                  </a:schemeClr>
                </a:solidFill>
                <a:latin typeface="Trebuchet MS" pitchFamily="34" charset="0"/>
              </a:endParaRPr>
            </a:p>
          </p:txBody>
        </p:sp>
        <p:sp>
          <p:nvSpPr>
            <p:cNvPr id="13" name="12 Metin kutusu"/>
            <p:cNvSpPr txBox="1"/>
            <p:nvPr/>
          </p:nvSpPr>
          <p:spPr>
            <a:xfrm>
              <a:off x="251520" y="4336968"/>
              <a:ext cx="792088" cy="400110"/>
            </a:xfrm>
            <a:prstGeom prst="rect">
              <a:avLst/>
            </a:prstGeom>
            <a:solidFill>
              <a:srgbClr val="00CCFF"/>
            </a:solidFill>
          </p:spPr>
          <p:txBody>
            <a:bodyPr wrap="square" rtlCol="0">
              <a:spAutoFit/>
            </a:bodyPr>
            <a:lstStyle/>
            <a:p>
              <a:r>
                <a:rPr lang="tr-TR" sz="2000" b="1" dirty="0" smtClean="0">
                  <a:solidFill>
                    <a:schemeClr val="bg2">
                      <a:lumMod val="10000"/>
                    </a:schemeClr>
                  </a:solidFill>
                  <a:latin typeface="Trebuchet MS" pitchFamily="34" charset="0"/>
                </a:rPr>
                <a:t>yakıt</a:t>
              </a:r>
              <a:endParaRPr lang="tr-TR" sz="2000" b="1" dirty="0">
                <a:solidFill>
                  <a:schemeClr val="bg2">
                    <a:lumMod val="10000"/>
                  </a:schemeClr>
                </a:solidFill>
                <a:latin typeface="Trebuchet MS" pitchFamily="34" charset="0"/>
              </a:endParaRPr>
            </a:p>
          </p:txBody>
        </p:sp>
        <p:sp>
          <p:nvSpPr>
            <p:cNvPr id="14" name="13 Metin kutusu"/>
            <p:cNvSpPr txBox="1"/>
            <p:nvPr/>
          </p:nvSpPr>
          <p:spPr>
            <a:xfrm>
              <a:off x="251520" y="4813354"/>
              <a:ext cx="1296144" cy="400110"/>
            </a:xfrm>
            <a:prstGeom prst="rect">
              <a:avLst/>
            </a:prstGeom>
            <a:solidFill>
              <a:srgbClr val="00CCFF"/>
            </a:solidFill>
          </p:spPr>
          <p:txBody>
            <a:bodyPr wrap="square" rtlCol="0">
              <a:spAutoFit/>
            </a:bodyPr>
            <a:lstStyle/>
            <a:p>
              <a:r>
                <a:rPr lang="tr-TR" sz="2000" b="1" dirty="0" smtClean="0">
                  <a:solidFill>
                    <a:schemeClr val="bg2">
                      <a:lumMod val="10000"/>
                    </a:schemeClr>
                  </a:solidFill>
                  <a:latin typeface="Trebuchet MS" pitchFamily="34" charset="0"/>
                </a:rPr>
                <a:t>oksijen</a:t>
              </a:r>
              <a:endParaRPr lang="tr-TR" sz="2000" b="1" dirty="0">
                <a:solidFill>
                  <a:schemeClr val="bg2">
                    <a:lumMod val="10000"/>
                  </a:schemeClr>
                </a:solidFill>
                <a:latin typeface="Trebuchet MS" pitchFamily="34" charset="0"/>
              </a:endParaRPr>
            </a:p>
          </p:txBody>
        </p:sp>
        <p:sp>
          <p:nvSpPr>
            <p:cNvPr id="15" name="14 Metin kutusu"/>
            <p:cNvSpPr txBox="1"/>
            <p:nvPr/>
          </p:nvSpPr>
          <p:spPr>
            <a:xfrm>
              <a:off x="6156176" y="3645024"/>
              <a:ext cx="1296144" cy="523220"/>
            </a:xfrm>
            <a:prstGeom prst="rect">
              <a:avLst/>
            </a:prstGeom>
            <a:solidFill>
              <a:srgbClr val="FFCCFF"/>
            </a:solidFill>
          </p:spPr>
          <p:txBody>
            <a:bodyPr wrap="square" rtlCol="0">
              <a:spAutoFit/>
            </a:bodyPr>
            <a:lstStyle/>
            <a:p>
              <a:r>
                <a:rPr lang="tr-TR" sz="2800" b="1" dirty="0" smtClean="0">
                  <a:solidFill>
                    <a:schemeClr val="bg2">
                      <a:lumMod val="10000"/>
                    </a:schemeClr>
                  </a:solidFill>
                  <a:latin typeface="Trebuchet MS" pitchFamily="34" charset="0"/>
                </a:rPr>
                <a:t>fırın</a:t>
              </a:r>
              <a:endParaRPr lang="tr-TR" sz="2800" b="1" dirty="0">
                <a:solidFill>
                  <a:schemeClr val="bg2">
                    <a:lumMod val="10000"/>
                  </a:schemeClr>
                </a:solidFill>
                <a:latin typeface="Trebuchet MS" pitchFamily="34" charset="0"/>
              </a:endParaRPr>
            </a:p>
          </p:txBody>
        </p:sp>
        <p:sp>
          <p:nvSpPr>
            <p:cNvPr id="16" name="15 Metin kutusu"/>
            <p:cNvSpPr txBox="1"/>
            <p:nvPr/>
          </p:nvSpPr>
          <p:spPr>
            <a:xfrm>
              <a:off x="2137796" y="4075591"/>
              <a:ext cx="1224136" cy="461665"/>
            </a:xfrm>
            <a:prstGeom prst="rect">
              <a:avLst/>
            </a:prstGeom>
            <a:solidFill>
              <a:srgbClr val="FF0066"/>
            </a:solidFill>
          </p:spPr>
          <p:txBody>
            <a:bodyPr wrap="square" rtlCol="0">
              <a:spAutoFit/>
            </a:bodyPr>
            <a:lstStyle/>
            <a:p>
              <a:r>
                <a:rPr lang="tr-TR" sz="2400" b="1" dirty="0" smtClean="0">
                  <a:solidFill>
                    <a:schemeClr val="bg1"/>
                  </a:solidFill>
                  <a:latin typeface="Trebuchet MS" pitchFamily="34" charset="0"/>
                </a:rPr>
                <a:t>brülör</a:t>
              </a:r>
              <a:endParaRPr lang="tr-TR" sz="2400" b="1" dirty="0">
                <a:solidFill>
                  <a:schemeClr val="bg1"/>
                </a:solidFill>
                <a:latin typeface="Trebuchet MS" pitchFamily="34" charset="0"/>
              </a:endParaRPr>
            </a:p>
          </p:txBody>
        </p:sp>
        <p:sp>
          <p:nvSpPr>
            <p:cNvPr id="17" name="16 Metin kutusu"/>
            <p:cNvSpPr txBox="1"/>
            <p:nvPr/>
          </p:nvSpPr>
          <p:spPr>
            <a:xfrm>
              <a:off x="5148064" y="4795484"/>
              <a:ext cx="1224136" cy="461665"/>
            </a:xfrm>
            <a:prstGeom prst="rect">
              <a:avLst/>
            </a:prstGeom>
            <a:solidFill>
              <a:srgbClr val="FF0066"/>
            </a:solidFill>
          </p:spPr>
          <p:txBody>
            <a:bodyPr wrap="square" rtlCol="0">
              <a:spAutoFit/>
            </a:bodyPr>
            <a:lstStyle/>
            <a:p>
              <a:pPr algn="ctr"/>
              <a:r>
                <a:rPr lang="tr-TR" sz="2400" b="1" dirty="0" smtClean="0">
                  <a:solidFill>
                    <a:schemeClr val="bg1"/>
                  </a:solidFill>
                  <a:latin typeface="Trebuchet MS" pitchFamily="34" charset="0"/>
                </a:rPr>
                <a:t>şarj</a:t>
              </a:r>
              <a:endParaRPr lang="tr-TR" sz="2400" b="1" dirty="0">
                <a:solidFill>
                  <a:schemeClr val="bg1"/>
                </a:solidFill>
                <a:latin typeface="Trebuchet MS" pitchFamily="34" charset="0"/>
              </a:endParaRPr>
            </a:p>
          </p:txBody>
        </p:sp>
      </p:grpSp>
      <p:sp>
        <p:nvSpPr>
          <p:cNvPr id="18" name="Başlık 3"/>
          <p:cNvSpPr>
            <a:spLocks noGrp="1"/>
          </p:cNvSpPr>
          <p:nvPr>
            <p:ph type="title"/>
          </p:nvPr>
        </p:nvSpPr>
        <p:spPr>
          <a:xfrm>
            <a:off x="323528" y="602432"/>
            <a:ext cx="8229600" cy="666328"/>
          </a:xfrm>
        </p:spPr>
        <p:txBody>
          <a:bodyPr>
            <a:normAutofit fontScale="90000"/>
          </a:bodyPr>
          <a:lstStyle/>
          <a:p>
            <a:r>
              <a:rPr lang="tr-TR" dirty="0" err="1" smtClean="0">
                <a:solidFill>
                  <a:schemeClr val="accent2">
                    <a:lumMod val="50000"/>
                  </a:schemeClr>
                </a:solidFill>
                <a:latin typeface="Trebuchet MS" pitchFamily="34" charset="0"/>
              </a:rPr>
              <a:t>Reverber</a:t>
            </a:r>
            <a:r>
              <a:rPr lang="tr-TR" dirty="0" smtClean="0">
                <a:solidFill>
                  <a:schemeClr val="accent2">
                    <a:lumMod val="50000"/>
                  </a:schemeClr>
                </a:solidFill>
                <a:latin typeface="Trebuchet MS" pitchFamily="34" charset="0"/>
              </a:rPr>
              <a:t> fırınlar</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8719406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323528" y="602432"/>
            <a:ext cx="8229600" cy="666328"/>
          </a:xfrm>
        </p:spPr>
        <p:txBody>
          <a:bodyPr>
            <a:normAutofit fontScale="90000"/>
          </a:bodyPr>
          <a:lstStyle/>
          <a:p>
            <a:r>
              <a:rPr lang="tr-TR" dirty="0" smtClean="0">
                <a:solidFill>
                  <a:schemeClr val="accent2">
                    <a:lumMod val="50000"/>
                  </a:schemeClr>
                </a:solidFill>
                <a:latin typeface="Trebuchet MS" pitchFamily="34" charset="0"/>
              </a:rPr>
              <a:t>Elektrikli </a:t>
            </a:r>
            <a:r>
              <a:rPr lang="tr-TR" dirty="0" err="1" smtClean="0">
                <a:solidFill>
                  <a:schemeClr val="accent2">
                    <a:lumMod val="50000"/>
                  </a:schemeClr>
                </a:solidFill>
                <a:latin typeface="Trebuchet MS" pitchFamily="34" charset="0"/>
              </a:rPr>
              <a:t>reverber</a:t>
            </a:r>
            <a:r>
              <a:rPr lang="tr-TR" dirty="0" smtClean="0">
                <a:solidFill>
                  <a:schemeClr val="accent2">
                    <a:lumMod val="50000"/>
                  </a:schemeClr>
                </a:solidFill>
                <a:latin typeface="Trebuchet MS" pitchFamily="34" charset="0"/>
              </a:rPr>
              <a:t> fırınlar</a:t>
            </a:r>
            <a:endParaRPr lang="tr-TR" dirty="0">
              <a:solidFill>
                <a:schemeClr val="accent2">
                  <a:lumMod val="50000"/>
                </a:schemeClr>
              </a:solidFill>
              <a:latin typeface="Trebuchet MS" pitchFamily="34" charset="0"/>
            </a:endParaRPr>
          </a:p>
        </p:txBody>
      </p:sp>
      <p:sp>
        <p:nvSpPr>
          <p:cNvPr id="2" name="Dikdörtgen 1"/>
          <p:cNvSpPr/>
          <p:nvPr/>
        </p:nvSpPr>
        <p:spPr>
          <a:xfrm>
            <a:off x="293724" y="1326247"/>
            <a:ext cx="8628037" cy="2246769"/>
          </a:xfrm>
          <a:prstGeom prst="rect">
            <a:avLst/>
          </a:prstGeom>
        </p:spPr>
        <p:txBody>
          <a:bodyPr wrap="square">
            <a:spAutoFit/>
          </a:bodyPr>
          <a:lstStyle/>
          <a:p>
            <a:r>
              <a:rPr lang="tr-TR" sz="2800" dirty="0" smtClean="0">
                <a:latin typeface="Trebuchet MS" panose="020B0603020202020204" pitchFamily="34" charset="0"/>
              </a:rPr>
              <a:t>Ergitme fırını olarak uygulaması nadir! </a:t>
            </a:r>
          </a:p>
          <a:p>
            <a:r>
              <a:rPr lang="tr-TR" sz="2800" dirty="0" smtClean="0">
                <a:latin typeface="Trebuchet MS" panose="020B0603020202020204" pitchFamily="34" charset="0"/>
              </a:rPr>
              <a:t>Tutma fırını olarak tercih edilir.</a:t>
            </a:r>
          </a:p>
          <a:p>
            <a:r>
              <a:rPr lang="tr-TR" sz="2800" dirty="0" err="1" smtClean="0">
                <a:latin typeface="Trebuchet MS" panose="020B0603020202020204" pitchFamily="34" charset="0"/>
              </a:rPr>
              <a:t>Refrakter</a:t>
            </a:r>
            <a:r>
              <a:rPr lang="tr-TR" sz="2800" dirty="0" smtClean="0">
                <a:latin typeface="Trebuchet MS" panose="020B0603020202020204" pitchFamily="34" charset="0"/>
              </a:rPr>
              <a:t> astarlı, banyo üstünde tavana monte edilmiş direnç ısıtma elemanları ile ısıtma yapan fırınlar.</a:t>
            </a:r>
          </a:p>
        </p:txBody>
      </p:sp>
      <p:pic>
        <p:nvPicPr>
          <p:cNvPr id="2355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3789040"/>
            <a:ext cx="3672408" cy="273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
          <p:cNvPicPr>
            <a:picLocks noChangeAspect="1" noChangeArrowheads="1"/>
          </p:cNvPicPr>
          <p:nvPr/>
        </p:nvPicPr>
        <p:blipFill>
          <a:blip r:embed="rId3" cstate="print"/>
          <a:srcRect/>
          <a:stretch>
            <a:fillRect/>
          </a:stretch>
        </p:blipFill>
        <p:spPr bwMode="auto">
          <a:xfrm>
            <a:off x="5508104" y="3789040"/>
            <a:ext cx="3465140" cy="2720297"/>
          </a:xfrm>
          <a:prstGeom prst="rect">
            <a:avLst/>
          </a:prstGeom>
          <a:noFill/>
          <a:ln w="9525">
            <a:noFill/>
            <a:miter lim="800000"/>
            <a:headEnd/>
            <a:tailEnd/>
          </a:ln>
        </p:spPr>
      </p:pic>
      <p:sp>
        <p:nvSpPr>
          <p:cNvPr id="3" name="AutoShape 2" descr="data:image/jpeg;base64,/9j/4AAQSkZJRgABAQAAAQABAAD/2wCEAAkGBxMSEhUUEhQUFRUVEBAUFRYUFhQVFRQUFBQWFhUUFBQYHSghGBolHBQUITEhJSorLi4uFx8zODMsNygtLisBCgoKDg0OGhAQGywkHCQsLCwsLCwuLCwsLCwsLCwsLCwsLCwsLCwsLCwsLCwsLCwsLCwsLCwsLCwsLCwsLCwsLP/AABEIAFABQAMBEQACEQEDEQH/xAAbAAACAwEBAQAAAAAAAAAAAAACAwEEBQAGB//EAD4QAAEDAgEIBwUGBwADAAAAAAEAAgMEEVEFBhIhMWGRoQcTMjNBcbEiYnKBwRRDUpLR4RZCU6LC8PEVIzT/xAAaAQACAwEBAAAAAAAAAAAAAAABAgADBAUG/8QAMhEAAgIBAgQFAQgDAQEBAAAAAAECEQMEIQUSMXETMkFhkUIUIjNRgaGxwdHh8BUGUv/aAAwDAQACEQMRAD8A+JpS0kBQgVlA0SgMEGoWOohBiWyxQGCNK2XLGgmxXSuVFkcXM6NjJuQzIsmbVrGdfT8KUlcmb8GYLn7JLebb/Vc+XGVHrEbJoMEPqZE3RtVjWwsf5EtPNGPHNO/NaMTwY10l/Rj1uatXF24HgYgaQ5LZj4hp8nlmgrT35Wn2M37MVp5xvssl6HdTZDmB4NHaKlk5a9CLFHYG4D2IplcsYGgmsTkCDULCo0GHFDYdOROkUKQ3MydM7lKQed/kcXbgpRHJsG24Igr2O1qbApkaKlg5TtBSycoTbjYSPIoOn1GXMujLMVfI3+a/nrVcsUJehfHUZY+tlqPLJ/mbw/Qqp6ZejL465/VH4HCSGXAHeLJKy4yznwZutX7lWoyOdrT8v3VsNT6SKMug9YMzJYS3UdS0xkpbowTxSg6YGijZXynWUJR1lCUQQjYtEWRsHKRZSxWgSEReUpq85xIUCSoE5AI+nj0lXOVGvT4XkdHpslZtdaNZIXMz67wz0WLhWNRubNtvR05w9iW3xNvzCwvjcY+aJny6TBHo3/JXqOjqtZra1sg906+BVkONaWWzbXcpUIRe0l/AVE+ekNp4JAMdE+uxTIsWpV45pnXwZ248rV9tz3GQs5KZ9rvDTg7UuFqtDnj6WZNRhyPeO57ehcxwu0hw3EH0XCyqUXTOLm5oupIt2VRRZSrckQTapYo3+bRfir8eqzY94SaLoajLDyyZ52v6OKGTstdGfcdq4G4XRxcd1UOrUu5fHXTXmSZ5uu6J3jXDO126RuieIP0XSxf/AEcX+JB/oy+OtxPqmv3PN1+YNbF9zpjGMh3Launi4xpcn1V32Lo5MMukl+ux56qonsNntc04OBaea6EMsZq4u+xY8Lqyt1Kt5inwmSKcoc4ywsIUyHOMsLJMCnOTwiOqU5ichHVqWDkO6vcpZOUjQRsHKRoKWTlO0FLBynaKlk5SNFGycp2ipYKI0EbA4obBUvZ2T8jrHBJKEZdUWQySh5WW/t7Xi0jfm39CqvClF3F/Jo+0RkqmivLQg64zpDDx4KyOVraWxnlpovfG7KWgrrM3IQWqWK4kFqNi8oJajYHFgkIiNMhEQogLQctIkBAaiQFGxlENrEtlkYWPhYRsVcmmbMMJxdo9bkHLxjsHsJGI28FydVo1k3iz0WHVOUeWa/U+iZGzmpnWBkDTg/2fVec1Ogzx9L7GXPhl1juevpZGuF2kEbjdcecXF0zl5Iyi9y40A7dfnrVLbu0Z91uUK7Nykm7yCM7wADxC0YtfqMXkmy6OrzR6SZhSdHsLTpU809OfccSPmCt8eN5ZKs0YyXujTHiU+k4poJmT8qwd3URVAwlbou4hB5uH5vNBwfs7I8ujyeaLiF/FFVD/APTQyW/HCesH5bfVD/ztPl/BzLtLYi0WHJ+HkV/k/wDv6LlFnrRSG3W6BwkBYeaoycJ1UN+W17blU+H54el9jdhna8XY5rhi0g+iwShKDqSaMkoSj5lQ1KKLmha8We0OGDgD6oxnKLuLoaMpR3i6MOtzMopdsDWk+LLsPJb8XFdVj6TvvuaY63NH1vuefrejCI64pnt3PaHjiLFdDHx+a/Egn22NMOJr64fDow67o6qmdgxyD3TongVvxcb08vNaNUddgl6tdzz9Vm1UR95E9ox0SRxC6ENdhn5JJmiHJk8sk/1Kf2IK7xS14aJ+ybkPECsaBNIj4gPDRBpEfEB4Qp0ICZTYrghbowmTYjihZiTcxW4AGJHmA4EdWjYOUjq1LBygliNgcSNBGwcpzRbWDrU6kSp2i/TyNk9mW1/B41G+BVElKH3ofBoi45Puz+RNfkt0eva3EfVPizxyezKs2mcN+qM8tV9mVxBLUbFaBLUbEaBLUbEcUUGtWls5cYjGsStlscaY1kSRyL44RzWDzSNmmMEhjTbYkLlJpbDWzHelcS6OZ1uzma8FHsSNt2WqKuliN45Hs+FxH7FVZMWPIqnFPuOm6p9D0+TukSsi7TmyD326/wAwXMzcE02Toq7MrlixS6r4PVZO6VYzqmgc3fG7SHAgFcrN/wDPSW+OaffYploItXGXyenydnrRTdmZrThJ7B5rl5uE6rF1hfbczT0eWPpfY3opQ4XaQ4YtII5Lnyi4umqMzi4vdUGlAVavJ0UuqSNj/iaDzVuPPkx+STRZDNkh5W0Yc+Y9ITpRCSF34onuauhHi+oSqdSXurNceJZltKmvcAZGr4u5rBIPwzx3P5wU32vR5fxMVe8WN9o02Tz467MIZXr4u+oxIPxQSXP5SEv2XR5Pw8te0l/ZFp9Nk8mSu6HQ540xNpC+F2ErC3mklwvPVwqS9mCXDc6VxqS9mbVLXRS93Ix/wuBWGeHJj80WjFPFOHmTRZsqyuyQ1PGDYCpV5Hgl7yJjt5aL8VsxeNDyzaLYarLDyyZj1eYdK/shzPhdccCuhDVaqPVp/oa4cWzR60zEq+jh33crTuc0g8QStcdfP6ofDNkOMY354tdjBr8yqyP7vTHuEHltWmGuxPra7o1Q1+nn0lXfY89V5Pew2kY5h95pb6rZDNCXld9jSqkvuu/3Kpp8Fbzg5Dm0Tj4IPKgeGyXUIGsqLLYfDEOpwnU2I4CnQp1IVwFuhTKQjgLLE1i0AWI2K4g6CNi8p6LJNV1jS1x1gWO8Ln58fI7R0MM+aNMzsr5MDPaZ2fRadPn5tn1M+fAlujIc1a0zE4gEI2VsAoiMyWOOK2tHBjJ31LsB4qiSOnhkna9RoVbL0EEB0EEBl7nKEJ0lKDzBNd4IUMpOjtNSiOQYkS0WKYXWXUobnLVFXyxm8T3sPuOLfRVZMMMiqaT7ofn5tnuerybn/XR6i9sgwe25PzFlyc3B9JPoq7CvR4p+ldj12TukXS76n0d8b9L+0geq5GbgiX4c/lf2Vy4Ra+5L5PQ0mdtJJ96GbpAW8zqXOycN1EPpvsY8nD9RD6b7GzFK1wu1wcMWkEcQsUoSi6kqMkouLqSoNKKDNC14s5ocMHAEc00Zyj0dEjKUXcXRkVWalK836sMOMZ0TyW2HEc8dnK+5tx8S1EPW++4oZvzx9xVyAfhlHWDjdWfa8WT8TGu62LPt2Gf4uJd1sF19fF2oophixxYeBTLDp5eVuP7g5NDk6Sce6sludrGap4poT7zCW/mCujgyfQ4y/Wn8Cvhcpb4pxl2f9GrRZdp5exKw7tIA8CrbcfPFr9DHl0efH5os02kFX45Ql0ZlZNlesaYLBkha4WIBGBAKD08H6BjNx3TMqqzWpZNsLQcW+yeSPgyXST/7ua8fEdRDpL53MWs6Pond3I5m4gPH0KieWPqn+3/fBvx8byLzxT/Ywq3o9nHYcx/Fp4FMtRJdY/3/AINkOL6eXmTX7mBX5sVEfahfbEDSHEKyOrg9m677fya8epwZPLNfwYktGf2O1ao5C5wKslPZWqYjiJdCrFITlFmFHmFcRZhTKQvIPofZddLk+9EfH91mo6qBFnbDt1Y/usqxtO0aea9meclGs2xXRXQ5sluIcE6KmhTgmKWjEC3nnUMifYg70slsWYpuM0zSBWU7CZOkhQ/MddQCom6g1oi6lAs4uUojkOhhJ1nYllIux4nJW+hcZS31WP04ql5KNkcCaqhoydbbbySePY60yQcdOB4IPJY6xpDNAjZySWmPVdC3FI621VSjEti2M0bpboND6Zz2G8bnNOLHFp+dkk+WSqSte+5HHmVNWvfc3qHPCrj1F+mMHtB56isGXhumn6V2MmTh+nn9NdjfoukD+rDbfG7/ABcPqufk4N/+J/KMc+Dr6J/K/tG9R520sn3micHgt57FgycN1EPpvsYcnDs8PS+xtwTteLtcHDFpBHJZOWUHUlRilCUXUlQ5pWvHNMrYdr7/ADWyNPqL0KFXm/TS9uFnmBY8lsxquja/U049dqMflmyj/CYZ3E80W7S0m/lKd4Obd0+63+V/g0f+o5fjQjL9n8ndRlGLY+Kce8Cx3qp4M4+W1+t/yTxNBk6xlB+25Izhlj7+lkbvZ/7G8gFPGnHrT73H+bRP/PxT/Byp99mXKXOamfskDTg/2TzVq1C+pNfv/BRk4bqYdY323NSOVrhdpBGIIKtjlxy6MxSi4umg0zigEEKqUSFSrydFJ3kbHfE0FZJQUd1t22L8efJDyyaMGtzJpH7GFh9wkctiqeqy4+kvnc24+KaiPVp90edrejj+lOPJ7P8AIH6KR41Tqcfh/wDfybocVi/PD4f9f7MCtzIqWa9APGLCDy2rdj4rgn613NcNbgn613MCqoHs1PY5vxAj1XQhmjLeLs1UmrW5UYzWPPzVrewtbkmK3+4FTmDymdVN9o8Vog9jLkX3mVXq1FDFkJhGjBC6B5hEqBNFh1DyWV9TrwdxTCugWWSSpQWzmm+9RkTstQ0L3eFvNVSyxRpx6bJL0ovxZItrJvyWeWpvobYaFLduy2yNrdWiqXJy9TUoxjtQx058AgoL1G5mC1pUbQu5YibuBSSY6Q1sWkfDZ5BI5UNQTYUrkGiQxSyBIEGBnilsJBtiirAFEwn/AIUJOiJFqFxYbtLmnFpIPEKqX3lTGlFNVJWvfc2aXOipj2SaW540ue1Y5aHDLeq7GPJw3Tz+mu2xvUWfLtXWRA72Ot/aR9VS9G4+WXz/AK/wYcnA094T+UbtHnZTP2uLDg8Ec9iiWSHWPwc3LwrUw9L7GzT1bHi7HNcPdIPoroZ1dHPninB1JNdx4K1RyFdEqxTvqSirVZPhk7cbHeYF+KrcMb9PjYux58uPySaMibNOG94nSQnGNxHJUzxRfr8q/wDZujxXNVZEpL3Qr7BXRd3UNlGEjbHiqL5P9P8Apj+PosvnxuL9mCcvVUXfUpcPxROv/bb6qLUJ/Wv12/cP2HS5Pw8te0l/Y6DO+mdqcXRnB7SEZPI15fh2JPhOojukmvZmlDXxydh7XeRBXM1E66poySwZMfni0SVzAFGtnsr8cLNOHHZ5bK9fqIOvbt1rq6fCdrTadHhMsVLB/I35avRd7Twk/U6cowgtzz8mVbE+zzXRWnv1Obk1Si+hXqK5jjcXGobR4qyGGSRRPVY5MriQHYn5WitTUug9kBwJSORcsR5rQK6do8pySCbE7AocyHWHI/Rl6khcRbRKoySit7OlpcWRxpxZcbk9193++CoeaJvWjnfsXafJzBtufP8ARUyzSfQ149Hjj13L8ULRsACzubZsjCMdkh4iuq+YsoaIzbUlteo1fkKe1/iEycfQR36gBpKawVYbGJXIKQ5upI9xhgd8vNLQSdInf5BSkQZFE4+HEJZSigpNlqHJ/i46lVLN6IKiWmUjMLql5JEGAW2CyG7GOJUQRZDfEBNuQWY8D8tqbm/MFEtuEGHcIlCiBMeWm7SWnEGx4hBpNU9wSSkqe6NWkzkqY9khcMH2d+6q8GHpt2MWXhumydY122Nqkz7eO8iad7HWP5T+qDxzXSXyv7X+Dn5OBw+iddzcpM7ad+1xYcHi3PYq28q6r+znZeE6iHRX2NeGra8XY5rhi0g+iolqH0ZglilB1JUS9ywZ9Q+gUhJcsLbfUdIy8pyxkWexrviAK04VNO4ujbp4TTuLaPFZVZTg3a3ROLTZdvA8zVN2eg0/jtU3a9zJ/iqSHUyd9sHe16rZ/wCfDLvKC/gObTad+aKssxZ9udqeWO87sKqlwiMfLa/cyLS4F5XQqqyq2TwI+dxxTw07gb8KUDzlewm5sujhaRMrswahgW+DOXkiijIxXqRhnjQgsVlmZ4w2VUjey9w+aDhCXVBWbNDyyZfjgA2ALM5t+p1oYYx6IsRs8rpGy+KoYLpCwdGwnbqStosSY7SDdqSm+g1pdSBVt8Qp4bJ4qHx1TDsKR45IdZIssNqWYqvkkNzo59WPBRY36kcxL5bp1GhXIEO/4NalAsuxUjyNlvNUyyRRYotliLJ/4jdVyzfkMofmX4mACwAAVDbb3HqiWXQdEOMg8danK/QBJc1CpE3I622wKcv5koG5O1HZBSJLFLIS0IBCAQBZDgEUQ6ygTrXUsAJYimAJm7mgyDGuINwS04jUeISumqe4Gk1T3Rp0+X6hmyQuHv2dz2rNPR4ZfT8GPJw/Tz+mu2xow55P2SRNO9riDwN1mlwyH0y+THPg0fol8oXVZbikG1zfiH1CbHpMkH+Y2PRZcb3pnkMul1iW6/JdjSpXudaG0NjxNRKSV24R2ORnm7plV0itUTG5nMqXN7LiPIouCfVCrNKPRlhuWpQLXBG8Kt6XG3dDrXZV6gNymP5m8EXg/JkWuX1IiOeNzjpHRadnhZFxnGO27JHNhnN82yLP/jGO7uQciqvHlHzRL/skJr7kivNkp42WPkrI6iDKJ6Ka6bktqdyHIXrP7DRUHAJeQt8V0FHUHC6DggxyskS+Y+ZQ5RuYNrt/FBr2GT9wi9Cg2EwoMKZZbA4+GrFVOS/MsUWyzHRnEb7Kt5UWKDLkVKwHWD8zcKmWSb6DqES5GA0eyABuVLbl1LVS6BNnAte3FLyWSyTWjEfJTwmC0JdWDBP4TJzHNnPhqUcCcxOndCiWEwoMg4FIEkFAIZehRAm3KDpAscGJOYRyFhpTNjWMDErYLCDULBZ2ipZLI0VLJZxaoGwCmCRdQILmophQLYrpnIDdCqrJ0T+0wHfbWnhnyR6MrlCM+qMKuzchPYcWcwt+LW5PqVmXJoMUumxkTZtyjskOG+7eRWuOuxvrsYZ8NyfS7M2qybKzW5hAx2haoZ8c/KzDl0maHWJQddXIwyTQJcmK22BpI0LzUWIsoSN2PPr6pJYYPqi+GtzQ6SP/2Q==">
            <a:hlinkClick r:id="rId4"/>
          </p:cNvPr>
          <p:cNvSpPr>
            <a:spLocks noChangeAspect="1" noChangeArrowheads="1"/>
          </p:cNvSpPr>
          <p:nvPr/>
        </p:nvSpPr>
        <p:spPr bwMode="auto">
          <a:xfrm>
            <a:off x="38100" y="-457200"/>
            <a:ext cx="381000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58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724" y="5762985"/>
            <a:ext cx="3048000" cy="762000"/>
          </a:xfrm>
          <a:prstGeom prst="rect">
            <a:avLst/>
          </a:prstGeom>
          <a:noFill/>
          <a:ln w="412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029565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323528" y="602432"/>
            <a:ext cx="8229600" cy="666328"/>
          </a:xfrm>
        </p:spPr>
        <p:txBody>
          <a:bodyPr>
            <a:normAutofit fontScale="90000"/>
          </a:bodyPr>
          <a:lstStyle/>
          <a:p>
            <a:r>
              <a:rPr lang="tr-TR" dirty="0" smtClean="0">
                <a:solidFill>
                  <a:schemeClr val="accent2">
                    <a:lumMod val="50000"/>
                  </a:schemeClr>
                </a:solidFill>
                <a:latin typeface="Trebuchet MS" pitchFamily="34" charset="0"/>
              </a:rPr>
              <a:t>Elektrikli </a:t>
            </a:r>
            <a:r>
              <a:rPr lang="tr-TR" dirty="0" err="1" smtClean="0">
                <a:solidFill>
                  <a:schemeClr val="accent2">
                    <a:lumMod val="50000"/>
                  </a:schemeClr>
                </a:solidFill>
                <a:latin typeface="Trebuchet MS" pitchFamily="34" charset="0"/>
              </a:rPr>
              <a:t>reverber</a:t>
            </a:r>
            <a:r>
              <a:rPr lang="tr-TR" dirty="0" smtClean="0">
                <a:solidFill>
                  <a:schemeClr val="accent2">
                    <a:lumMod val="50000"/>
                  </a:schemeClr>
                </a:solidFill>
                <a:latin typeface="Trebuchet MS" pitchFamily="34" charset="0"/>
              </a:rPr>
              <a:t> fırınlar</a:t>
            </a:r>
            <a:endParaRPr lang="tr-TR" dirty="0">
              <a:solidFill>
                <a:schemeClr val="accent2">
                  <a:lumMod val="50000"/>
                </a:schemeClr>
              </a:solidFill>
              <a:latin typeface="Trebuchet MS" pitchFamily="34" charset="0"/>
            </a:endParaRPr>
          </a:p>
        </p:txBody>
      </p:sp>
      <p:sp>
        <p:nvSpPr>
          <p:cNvPr id="2" name="Dikdörtgen 1"/>
          <p:cNvSpPr/>
          <p:nvPr/>
        </p:nvSpPr>
        <p:spPr>
          <a:xfrm>
            <a:off x="251520" y="1332051"/>
            <a:ext cx="8628037" cy="5262979"/>
          </a:xfrm>
          <a:prstGeom prst="rect">
            <a:avLst/>
          </a:prstGeom>
        </p:spPr>
        <p:txBody>
          <a:bodyPr wrap="square">
            <a:spAutoFit/>
          </a:bodyPr>
          <a:lstStyle/>
          <a:p>
            <a:r>
              <a:rPr lang="tr-TR" sz="2800" b="1" u="sng" dirty="0" smtClean="0">
                <a:latin typeface="Trebuchet MS" panose="020B0603020202020204" pitchFamily="34" charset="0"/>
              </a:rPr>
              <a:t>Avantajları:</a:t>
            </a:r>
            <a:r>
              <a:rPr lang="tr-TR" sz="2800" dirty="0" smtClean="0">
                <a:latin typeface="Trebuchet MS" panose="020B0603020202020204" pitchFamily="34" charset="0"/>
              </a:rPr>
              <a:t> </a:t>
            </a:r>
          </a:p>
          <a:p>
            <a:r>
              <a:rPr lang="tr-TR" sz="2800" dirty="0" smtClean="0">
                <a:latin typeface="Trebuchet MS" panose="020B0603020202020204" pitchFamily="34" charset="0"/>
              </a:rPr>
              <a:t>	baca emisyonları az </a:t>
            </a:r>
          </a:p>
          <a:p>
            <a:r>
              <a:rPr lang="tr-TR" sz="2800" dirty="0" smtClean="0">
                <a:latin typeface="Trebuchet MS" panose="020B0603020202020204" pitchFamily="34" charset="0"/>
              </a:rPr>
              <a:t>	oksitlenme kaybı az </a:t>
            </a:r>
          </a:p>
          <a:p>
            <a:r>
              <a:rPr lang="tr-TR" sz="2800" dirty="0" smtClean="0">
                <a:latin typeface="Trebuchet MS" panose="020B0603020202020204" pitchFamily="34" charset="0"/>
              </a:rPr>
              <a:t>	fırın temizliği gereksinimi ve sıklığı az</a:t>
            </a:r>
          </a:p>
          <a:p>
            <a:r>
              <a:rPr lang="tr-TR" sz="2800" b="1" u="sng" dirty="0" smtClean="0">
                <a:latin typeface="Trebuchet MS" panose="020B0603020202020204" pitchFamily="34" charset="0"/>
              </a:rPr>
              <a:t>Dezavantajları: </a:t>
            </a:r>
          </a:p>
          <a:p>
            <a:r>
              <a:rPr lang="tr-TR" sz="2800" dirty="0" smtClean="0">
                <a:latin typeface="Trebuchet MS" panose="020B0603020202020204" pitchFamily="34" charset="0"/>
              </a:rPr>
              <a:t>	enerji giderleri yüksek, </a:t>
            </a:r>
          </a:p>
          <a:p>
            <a:r>
              <a:rPr lang="tr-TR" sz="2800" dirty="0" smtClean="0">
                <a:latin typeface="Trebuchet MS" panose="020B0603020202020204" pitchFamily="34" charset="0"/>
              </a:rPr>
              <a:t>	düşük üretim kapasitesi ve üretim hızı! </a:t>
            </a:r>
          </a:p>
          <a:p>
            <a:r>
              <a:rPr lang="tr-TR" sz="2800" dirty="0" smtClean="0">
                <a:latin typeface="Trebuchet MS" panose="020B0603020202020204" pitchFamily="34" charset="0"/>
              </a:rPr>
              <a:t>	Yatırım maliyeti yüksek, </a:t>
            </a:r>
          </a:p>
          <a:p>
            <a:r>
              <a:rPr lang="tr-TR" sz="2800" dirty="0" smtClean="0">
                <a:latin typeface="Trebuchet MS" panose="020B0603020202020204" pitchFamily="34" charset="0"/>
              </a:rPr>
              <a:t>	ısıtma elemanları sık sık değiştirilmeli</a:t>
            </a:r>
          </a:p>
          <a:p>
            <a:r>
              <a:rPr lang="tr-TR" sz="2800" dirty="0" smtClean="0">
                <a:latin typeface="Trebuchet MS" panose="020B0603020202020204" pitchFamily="34" charset="0"/>
              </a:rPr>
              <a:t>emisyon kontrolü, metal kalitesi ve ergitme verimi önemli olduğunda küçük miktarlarda ergitmeler için kullanılır.</a:t>
            </a:r>
          </a:p>
        </p:txBody>
      </p:sp>
    </p:spTree>
    <p:extLst>
      <p:ext uri="{BB962C8B-B14F-4D97-AF65-F5344CB8AC3E}">
        <p14:creationId xmlns:p14="http://schemas.microsoft.com/office/powerpoint/2010/main" val="33768720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4" name="Picture 4" descr="http://www.foundry-planet.com/fileadmin/redakteur/Material/14-06-10-striko-bild04.jpg"/>
          <p:cNvPicPr>
            <a:picLocks noChangeAspect="1" noChangeArrowheads="1"/>
          </p:cNvPicPr>
          <p:nvPr/>
        </p:nvPicPr>
        <p:blipFill>
          <a:blip r:embed="rId2" cstate="print"/>
          <a:srcRect/>
          <a:stretch>
            <a:fillRect/>
          </a:stretch>
        </p:blipFill>
        <p:spPr bwMode="auto">
          <a:xfrm>
            <a:off x="1547664" y="1844824"/>
            <a:ext cx="5760640" cy="4324001"/>
          </a:xfrm>
          <a:prstGeom prst="rect">
            <a:avLst/>
          </a:prstGeom>
          <a:noFill/>
        </p:spPr>
      </p:pic>
      <p:sp>
        <p:nvSpPr>
          <p:cNvPr id="6" name="Başlık 3"/>
          <p:cNvSpPr>
            <a:spLocks noGrp="1"/>
          </p:cNvSpPr>
          <p:nvPr>
            <p:ph type="title"/>
          </p:nvPr>
        </p:nvSpPr>
        <p:spPr>
          <a:xfrm>
            <a:off x="323528" y="674440"/>
            <a:ext cx="8229600" cy="666328"/>
          </a:xfrm>
        </p:spPr>
        <p:txBody>
          <a:bodyPr>
            <a:normAutofit fontScale="90000"/>
          </a:bodyPr>
          <a:lstStyle/>
          <a:p>
            <a:r>
              <a:rPr lang="tr-TR" dirty="0" smtClean="0">
                <a:solidFill>
                  <a:schemeClr val="accent2">
                    <a:lumMod val="50000"/>
                  </a:schemeClr>
                </a:solidFill>
                <a:latin typeface="Trebuchet MS" pitchFamily="34" charset="0"/>
              </a:rPr>
              <a:t>Pota fırınlar / mazot-doğal gaz</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40789637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374848" y="548680"/>
            <a:ext cx="8229600" cy="666328"/>
          </a:xfrm>
        </p:spPr>
        <p:txBody>
          <a:bodyPr>
            <a:normAutofit fontScale="90000"/>
          </a:bodyPr>
          <a:lstStyle/>
          <a:p>
            <a:r>
              <a:rPr lang="tr-TR" dirty="0" smtClean="0">
                <a:solidFill>
                  <a:schemeClr val="accent2">
                    <a:lumMod val="50000"/>
                  </a:schemeClr>
                </a:solidFill>
                <a:latin typeface="Trebuchet MS" pitchFamily="34" charset="0"/>
              </a:rPr>
              <a:t>Pota fırınlar / mazot-doğal gaz</a:t>
            </a:r>
            <a:endParaRPr lang="tr-TR" dirty="0">
              <a:solidFill>
                <a:schemeClr val="accent2">
                  <a:lumMod val="50000"/>
                </a:schemeClr>
              </a:solidFill>
              <a:latin typeface="Trebuchet MS" pitchFamily="34" charset="0"/>
            </a:endParaRPr>
          </a:p>
        </p:txBody>
      </p:sp>
      <p:sp>
        <p:nvSpPr>
          <p:cNvPr id="4" name="3 Dikdörtgen"/>
          <p:cNvSpPr/>
          <p:nvPr/>
        </p:nvSpPr>
        <p:spPr>
          <a:xfrm>
            <a:off x="323528" y="1334373"/>
            <a:ext cx="8784976" cy="5139869"/>
          </a:xfrm>
          <a:prstGeom prst="rect">
            <a:avLst/>
          </a:prstGeom>
        </p:spPr>
        <p:txBody>
          <a:bodyPr wrap="square">
            <a:spAutoFit/>
          </a:bodyPr>
          <a:lstStyle/>
          <a:p>
            <a:r>
              <a:rPr lang="tr-TR" sz="2800" dirty="0" smtClean="0">
                <a:latin typeface="Trebuchet MS" pitchFamily="34" charset="0"/>
              </a:rPr>
              <a:t>Dolaylı ısıtma yapan fırınlar (pota ısınıp şarjı ısıtıyor!)</a:t>
            </a:r>
          </a:p>
          <a:p>
            <a:r>
              <a:rPr lang="tr-TR" sz="2800" dirty="0" smtClean="0">
                <a:latin typeface="Trebuchet MS" pitchFamily="34" charset="0"/>
              </a:rPr>
              <a:t>Sınırlı miktarda (&lt;500 kg) ergitmeler için </a:t>
            </a:r>
          </a:p>
          <a:p>
            <a:pPr>
              <a:spcBef>
                <a:spcPts val="1200"/>
              </a:spcBef>
            </a:pPr>
            <a:r>
              <a:rPr lang="tr-TR" sz="2800" b="1" u="sng" dirty="0" smtClean="0">
                <a:latin typeface="Trebuchet MS" pitchFamily="34" charset="0"/>
              </a:rPr>
              <a:t>Avantajlar:</a:t>
            </a:r>
          </a:p>
          <a:p>
            <a:r>
              <a:rPr lang="tr-TR" sz="2800" dirty="0" smtClean="0">
                <a:latin typeface="Trebuchet MS" pitchFamily="34" charset="0"/>
              </a:rPr>
              <a:t>	Alaşım değişikliği seri şekilde yapılabiliyor!</a:t>
            </a:r>
          </a:p>
          <a:p>
            <a:r>
              <a:rPr lang="tr-TR" sz="2800" dirty="0" smtClean="0">
                <a:latin typeface="Trebuchet MS" pitchFamily="34" charset="0"/>
              </a:rPr>
              <a:t>	Bakım giderleri düşük!</a:t>
            </a:r>
          </a:p>
          <a:p>
            <a:r>
              <a:rPr lang="tr-TR" sz="2800" dirty="0">
                <a:latin typeface="Trebuchet MS" pitchFamily="34" charset="0"/>
              </a:rPr>
              <a:t>	</a:t>
            </a:r>
            <a:r>
              <a:rPr lang="tr-TR" sz="2800" dirty="0" smtClean="0">
                <a:latin typeface="Trebuchet MS" pitchFamily="34" charset="0"/>
              </a:rPr>
              <a:t>yatırım maliyeti düşük</a:t>
            </a:r>
          </a:p>
          <a:p>
            <a:r>
              <a:rPr lang="tr-TR" sz="2800" dirty="0">
                <a:latin typeface="Trebuchet MS" pitchFamily="34" charset="0"/>
              </a:rPr>
              <a:t>	</a:t>
            </a:r>
            <a:r>
              <a:rPr lang="tr-TR" sz="2800" dirty="0" smtClean="0">
                <a:latin typeface="Trebuchet MS" pitchFamily="34" charset="0"/>
              </a:rPr>
              <a:t>yer gereksinimi az!</a:t>
            </a:r>
          </a:p>
          <a:p>
            <a:pPr>
              <a:spcBef>
                <a:spcPts val="1200"/>
              </a:spcBef>
            </a:pPr>
            <a:r>
              <a:rPr lang="tr-TR" sz="2800" b="1" u="sng" dirty="0" smtClean="0">
                <a:latin typeface="Trebuchet MS" pitchFamily="34" charset="0"/>
              </a:rPr>
              <a:t>Dezavantajları:</a:t>
            </a:r>
          </a:p>
          <a:p>
            <a:r>
              <a:rPr lang="tr-TR" sz="2800" dirty="0" smtClean="0">
                <a:latin typeface="Trebuchet MS" pitchFamily="34" charset="0"/>
              </a:rPr>
              <a:t>	Verim çok düşük (%12’ye kadar düşebilir!)</a:t>
            </a:r>
          </a:p>
          <a:p>
            <a:r>
              <a:rPr lang="tr-TR" sz="2800" dirty="0" smtClean="0">
                <a:latin typeface="Trebuchet MS" pitchFamily="34" charset="0"/>
              </a:rPr>
              <a:t>	Emisyonlar fazla!</a:t>
            </a:r>
          </a:p>
          <a:p>
            <a:r>
              <a:rPr lang="tr-TR" sz="2800" dirty="0" smtClean="0">
                <a:latin typeface="Trebuchet MS" pitchFamily="34" charset="0"/>
              </a:rPr>
              <a:t>	Boyut sınırları!</a:t>
            </a:r>
          </a:p>
        </p:txBody>
      </p:sp>
    </p:spTree>
    <p:extLst>
      <p:ext uri="{BB962C8B-B14F-4D97-AF65-F5344CB8AC3E}">
        <p14:creationId xmlns:p14="http://schemas.microsoft.com/office/powerpoint/2010/main" val="14243038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2" cstate="print">
            <a:lum bright="-14000" contrast="24000"/>
          </a:blip>
          <a:srcRect l="25177" t="9469" r="16712" b="14735"/>
          <a:stretch>
            <a:fillRect/>
          </a:stretch>
        </p:blipFill>
        <p:spPr bwMode="auto">
          <a:xfrm>
            <a:off x="1331640" y="1700808"/>
            <a:ext cx="6624736" cy="4858140"/>
          </a:xfrm>
          <a:prstGeom prst="rect">
            <a:avLst/>
          </a:prstGeom>
          <a:noFill/>
          <a:ln w="9525">
            <a:noFill/>
            <a:miter lim="800000"/>
            <a:headEnd/>
            <a:tailEnd/>
          </a:ln>
        </p:spPr>
      </p:pic>
      <p:sp useBgFill="1">
        <p:nvSpPr>
          <p:cNvPr id="6" name="5 Metin kutusu"/>
          <p:cNvSpPr txBox="1"/>
          <p:nvPr/>
        </p:nvSpPr>
        <p:spPr>
          <a:xfrm>
            <a:off x="2195736" y="1887215"/>
            <a:ext cx="1080120" cy="461665"/>
          </a:xfrm>
          <a:prstGeom prst="rect">
            <a:avLst/>
          </a:prstGeom>
        </p:spPr>
        <p:txBody>
          <a:bodyPr wrap="square" rtlCol="0">
            <a:spAutoFit/>
          </a:bodyPr>
          <a:lstStyle/>
          <a:p>
            <a:r>
              <a:rPr lang="tr-TR" sz="2400" dirty="0" smtClean="0">
                <a:latin typeface="Trebuchet MS" pitchFamily="34" charset="0"/>
              </a:rPr>
              <a:t>Baca </a:t>
            </a:r>
            <a:endParaRPr lang="tr-TR" sz="2400" dirty="0">
              <a:latin typeface="Trebuchet MS" pitchFamily="34" charset="0"/>
            </a:endParaRPr>
          </a:p>
        </p:txBody>
      </p:sp>
      <p:sp useBgFill="1">
        <p:nvSpPr>
          <p:cNvPr id="8" name="7 Metin kutusu"/>
          <p:cNvSpPr txBox="1"/>
          <p:nvPr/>
        </p:nvSpPr>
        <p:spPr>
          <a:xfrm>
            <a:off x="223384" y="4135012"/>
            <a:ext cx="1944216" cy="461665"/>
          </a:xfrm>
          <a:prstGeom prst="rect">
            <a:avLst/>
          </a:prstGeom>
        </p:spPr>
        <p:txBody>
          <a:bodyPr wrap="square" rtlCol="0">
            <a:spAutoFit/>
          </a:bodyPr>
          <a:lstStyle/>
          <a:p>
            <a:r>
              <a:rPr lang="tr-TR" sz="2400" dirty="0" smtClean="0">
                <a:latin typeface="Trebuchet MS" pitchFamily="34" charset="0"/>
              </a:rPr>
              <a:t>Baca gazları</a:t>
            </a:r>
            <a:endParaRPr lang="tr-TR" sz="2400" dirty="0">
              <a:latin typeface="Trebuchet MS" pitchFamily="34" charset="0"/>
            </a:endParaRPr>
          </a:p>
        </p:txBody>
      </p:sp>
      <p:sp useBgFill="1">
        <p:nvSpPr>
          <p:cNvPr id="9" name="8 Metin kutusu"/>
          <p:cNvSpPr txBox="1"/>
          <p:nvPr/>
        </p:nvSpPr>
        <p:spPr>
          <a:xfrm>
            <a:off x="6300192" y="2420888"/>
            <a:ext cx="1080120" cy="461665"/>
          </a:xfrm>
          <a:prstGeom prst="rect">
            <a:avLst/>
          </a:prstGeom>
        </p:spPr>
        <p:txBody>
          <a:bodyPr wrap="square" rtlCol="0">
            <a:spAutoFit/>
          </a:bodyPr>
          <a:lstStyle/>
          <a:p>
            <a:r>
              <a:rPr lang="tr-TR" sz="2400" dirty="0" smtClean="0">
                <a:latin typeface="Trebuchet MS" pitchFamily="34" charset="0"/>
              </a:rPr>
              <a:t>pota </a:t>
            </a:r>
            <a:endParaRPr lang="tr-TR" sz="2400" dirty="0">
              <a:latin typeface="Trebuchet MS" pitchFamily="34" charset="0"/>
            </a:endParaRPr>
          </a:p>
        </p:txBody>
      </p:sp>
      <p:sp useBgFill="1">
        <p:nvSpPr>
          <p:cNvPr id="10" name="9 Metin kutusu"/>
          <p:cNvSpPr txBox="1"/>
          <p:nvPr/>
        </p:nvSpPr>
        <p:spPr>
          <a:xfrm>
            <a:off x="7266100" y="4465248"/>
            <a:ext cx="1080120" cy="461665"/>
          </a:xfrm>
          <a:prstGeom prst="rect">
            <a:avLst/>
          </a:prstGeom>
        </p:spPr>
        <p:txBody>
          <a:bodyPr wrap="square" rtlCol="0">
            <a:spAutoFit/>
          </a:bodyPr>
          <a:lstStyle/>
          <a:p>
            <a:r>
              <a:rPr lang="tr-TR" sz="2400" dirty="0" smtClean="0">
                <a:latin typeface="Trebuchet MS" pitchFamily="34" charset="0"/>
              </a:rPr>
              <a:t>brülör </a:t>
            </a:r>
            <a:endParaRPr lang="tr-TR" sz="2400" dirty="0">
              <a:latin typeface="Trebuchet MS" pitchFamily="34" charset="0"/>
            </a:endParaRPr>
          </a:p>
        </p:txBody>
      </p:sp>
      <p:sp>
        <p:nvSpPr>
          <p:cNvPr id="12" name="Başlık 3"/>
          <p:cNvSpPr>
            <a:spLocks noGrp="1"/>
          </p:cNvSpPr>
          <p:nvPr>
            <p:ph type="title"/>
          </p:nvPr>
        </p:nvSpPr>
        <p:spPr>
          <a:xfrm>
            <a:off x="374848" y="548680"/>
            <a:ext cx="8229600" cy="666328"/>
          </a:xfrm>
        </p:spPr>
        <p:txBody>
          <a:bodyPr>
            <a:normAutofit fontScale="90000"/>
          </a:bodyPr>
          <a:lstStyle/>
          <a:p>
            <a:r>
              <a:rPr lang="tr-TR" dirty="0" smtClean="0">
                <a:solidFill>
                  <a:schemeClr val="accent2">
                    <a:lumMod val="50000"/>
                  </a:schemeClr>
                </a:solidFill>
                <a:latin typeface="Trebuchet MS" pitchFamily="34" charset="0"/>
              </a:rPr>
              <a:t>Pota fırınlar / mazot-doğal gaz</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4243038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ttp://www.thermaltek.com/images/aluminum2_L.jpg"/>
          <p:cNvPicPr>
            <a:picLocks noChangeAspect="1" noChangeArrowheads="1"/>
          </p:cNvPicPr>
          <p:nvPr/>
        </p:nvPicPr>
        <p:blipFill>
          <a:blip r:embed="rId2" cstate="print"/>
          <a:srcRect/>
          <a:stretch>
            <a:fillRect/>
          </a:stretch>
        </p:blipFill>
        <p:spPr bwMode="auto">
          <a:xfrm>
            <a:off x="5364088" y="4005064"/>
            <a:ext cx="3384376" cy="2527836"/>
          </a:xfrm>
          <a:prstGeom prst="rect">
            <a:avLst/>
          </a:prstGeom>
          <a:noFill/>
        </p:spPr>
      </p:pic>
      <p:sp>
        <p:nvSpPr>
          <p:cNvPr id="8" name="7 Dikdörtgen"/>
          <p:cNvSpPr/>
          <p:nvPr/>
        </p:nvSpPr>
        <p:spPr>
          <a:xfrm>
            <a:off x="323528" y="1268760"/>
            <a:ext cx="8280920" cy="5416868"/>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Elektrikli pota fırınlar gazlı pota fırınlara benzer.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Potayı ısıtan elektrik direnç elemanlarıdır.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Gazlı ısıtmada olduğu gibi elektrik pota fırınları küçük kapasitelidir ve alaşım değiştirme gereksinimi yüksek </a:t>
            </a:r>
            <a:r>
              <a:rPr lang="tr-TR" sz="2800" dirty="0" smtClean="0">
                <a:latin typeface="Trebuchet MS" pitchFamily="34" charset="0"/>
              </a:rPr>
              <a:t> olduğunda </a:t>
            </a:r>
            <a:r>
              <a:rPr lang="tr-TR" sz="2800" dirty="0" smtClean="0">
                <a:latin typeface="Trebuchet MS" pitchFamily="34" charset="0"/>
              </a:rPr>
              <a:t>tercih edilir.</a:t>
            </a:r>
          </a:p>
          <a:p>
            <a:pPr>
              <a:spcBef>
                <a:spcPts val="1200"/>
              </a:spcBef>
            </a:pPr>
            <a:r>
              <a:rPr lang="tr-TR" sz="2800" b="1" dirty="0" smtClean="0">
                <a:latin typeface="Trebuchet MS" pitchFamily="34" charset="0"/>
              </a:rPr>
              <a:t>Avantajları:</a:t>
            </a:r>
          </a:p>
          <a:p>
            <a:r>
              <a:rPr lang="tr-TR" sz="2800" dirty="0" smtClean="0">
                <a:latin typeface="Trebuchet MS" pitchFamily="34" charset="0"/>
              </a:rPr>
              <a:t>	Emisyon çok az!</a:t>
            </a:r>
          </a:p>
          <a:p>
            <a:r>
              <a:rPr lang="tr-TR" sz="2800" dirty="0" smtClean="0">
                <a:latin typeface="Trebuchet MS" pitchFamily="34" charset="0"/>
              </a:rPr>
              <a:t>	Oksitlenme kayıpları az!</a:t>
            </a:r>
          </a:p>
          <a:p>
            <a:r>
              <a:rPr lang="tr-TR" sz="2800" b="1" dirty="0" smtClean="0">
                <a:latin typeface="Trebuchet MS" pitchFamily="34" charset="0"/>
              </a:rPr>
              <a:t>Dezavantajları:</a:t>
            </a:r>
          </a:p>
          <a:p>
            <a:r>
              <a:rPr lang="tr-TR" sz="2800" dirty="0" smtClean="0">
                <a:latin typeface="Trebuchet MS" pitchFamily="34" charset="0"/>
              </a:rPr>
              <a:t>	Enerji giderleri yüksek</a:t>
            </a:r>
          </a:p>
          <a:p>
            <a:r>
              <a:rPr lang="tr-TR" sz="2800" dirty="0" smtClean="0">
                <a:latin typeface="Trebuchet MS" pitchFamily="34" charset="0"/>
              </a:rPr>
              <a:t>	Boyut sınırlamaları</a:t>
            </a:r>
            <a:endParaRPr lang="en-US" sz="2800" dirty="0">
              <a:latin typeface="Trebuchet MS" pitchFamily="34" charset="0"/>
            </a:endParaRPr>
          </a:p>
        </p:txBody>
      </p:sp>
      <p:sp>
        <p:nvSpPr>
          <p:cNvPr id="9" name="Başlık 3"/>
          <p:cNvSpPr>
            <a:spLocks noGrp="1"/>
          </p:cNvSpPr>
          <p:nvPr>
            <p:ph type="title"/>
          </p:nvPr>
        </p:nvSpPr>
        <p:spPr>
          <a:xfrm>
            <a:off x="374848" y="548680"/>
            <a:ext cx="8229600" cy="666328"/>
          </a:xfrm>
        </p:spPr>
        <p:txBody>
          <a:bodyPr>
            <a:normAutofit fontScale="90000"/>
          </a:bodyPr>
          <a:lstStyle/>
          <a:p>
            <a:r>
              <a:rPr lang="tr-TR" dirty="0" smtClean="0">
                <a:solidFill>
                  <a:schemeClr val="accent2">
                    <a:lumMod val="50000"/>
                  </a:schemeClr>
                </a:solidFill>
                <a:latin typeface="Trebuchet MS" pitchFamily="34" charset="0"/>
              </a:rPr>
              <a:t>Pota fırınlar / elektrikli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4243038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rayteq.com/images/operator_side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00952"/>
            <a:ext cx="4700322" cy="3528392"/>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323528" y="1196752"/>
            <a:ext cx="7560840" cy="523220"/>
          </a:xfrm>
          <a:prstGeom prst="rect">
            <a:avLst/>
          </a:prstGeom>
          <a:noFill/>
        </p:spPr>
        <p:txBody>
          <a:bodyPr wrap="square" rtlCol="0">
            <a:spAutoFit/>
          </a:bodyPr>
          <a:lstStyle/>
          <a:p>
            <a:r>
              <a:rPr lang="tr-TR" sz="2800" dirty="0" smtClean="0">
                <a:latin typeface="Trebuchet MS" pitchFamily="34" charset="0"/>
              </a:rPr>
              <a:t>Pota fırınlar / Elektrik direnç ergitmesi</a:t>
            </a:r>
            <a:endParaRPr lang="tr-TR" sz="2800" dirty="0">
              <a:latin typeface="Trebuchet MS" pitchFamily="34" charset="0"/>
            </a:endParaRPr>
          </a:p>
        </p:txBody>
      </p:sp>
      <p:sp>
        <p:nvSpPr>
          <p:cNvPr id="3" name="Dikdörtgen 2"/>
          <p:cNvSpPr/>
          <p:nvPr/>
        </p:nvSpPr>
        <p:spPr>
          <a:xfrm>
            <a:off x="395536" y="5366232"/>
            <a:ext cx="4752528" cy="1384995"/>
          </a:xfrm>
          <a:prstGeom prst="rect">
            <a:avLst/>
          </a:prstGeom>
        </p:spPr>
        <p:txBody>
          <a:bodyPr wrap="square">
            <a:spAutoFit/>
          </a:bodyPr>
          <a:lstStyle/>
          <a:p>
            <a:r>
              <a:rPr lang="tr-TR" sz="2800" dirty="0" smtClean="0">
                <a:latin typeface="Trebuchet MS" pitchFamily="34" charset="0"/>
              </a:rPr>
              <a:t>Sıvı alüminyumun yüzeyi </a:t>
            </a:r>
          </a:p>
          <a:p>
            <a:r>
              <a:rPr lang="tr-TR" sz="2800" dirty="0" smtClean="0">
                <a:latin typeface="Trebuchet MS" pitchFamily="34" charset="0"/>
              </a:rPr>
              <a:t>temiz ve parlak: temiz </a:t>
            </a:r>
          </a:p>
          <a:p>
            <a:r>
              <a:rPr lang="tr-TR" sz="2800" dirty="0" smtClean="0">
                <a:latin typeface="Trebuchet MS" pitchFamily="34" charset="0"/>
              </a:rPr>
              <a:t>ergitme koşullarının kanıtı</a:t>
            </a:r>
          </a:p>
        </p:txBody>
      </p:sp>
      <p:pic>
        <p:nvPicPr>
          <p:cNvPr id="118786" name="Picture 2" descr="http://www.thermaltek.com/images/aluminum2_L.jpg"/>
          <p:cNvPicPr>
            <a:picLocks noChangeAspect="1" noChangeArrowheads="1"/>
          </p:cNvPicPr>
          <p:nvPr/>
        </p:nvPicPr>
        <p:blipFill>
          <a:blip r:embed="rId3" cstate="print"/>
          <a:srcRect/>
          <a:stretch>
            <a:fillRect/>
          </a:stretch>
        </p:blipFill>
        <p:spPr bwMode="auto">
          <a:xfrm>
            <a:off x="5292080" y="1772816"/>
            <a:ext cx="3384376" cy="2527836"/>
          </a:xfrm>
          <a:prstGeom prst="rect">
            <a:avLst/>
          </a:prstGeom>
          <a:noFill/>
        </p:spPr>
      </p:pic>
      <p:pic>
        <p:nvPicPr>
          <p:cNvPr id="2052" name="Picture 4" descr="http://www.rayteq.com/images/gas_vs_electric_figure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4149080"/>
            <a:ext cx="3384376" cy="2539768"/>
          </a:xfrm>
          <a:prstGeom prst="rect">
            <a:avLst/>
          </a:prstGeom>
          <a:noFill/>
          <a:ln w="53975">
            <a:solidFill>
              <a:schemeClr val="bg1"/>
            </a:solidFill>
          </a:ln>
          <a:extLst>
            <a:ext uri="{909E8E84-426E-40DD-AFC4-6F175D3DCCD1}">
              <a14:hiddenFill xmlns:a14="http://schemas.microsoft.com/office/drawing/2010/main">
                <a:solidFill>
                  <a:srgbClr val="FFFFFF"/>
                </a:solidFill>
              </a14:hiddenFill>
            </a:ext>
          </a:extLst>
        </p:spPr>
      </p:pic>
      <p:sp>
        <p:nvSpPr>
          <p:cNvPr id="9" name="Başlık 3"/>
          <p:cNvSpPr>
            <a:spLocks noGrp="1"/>
          </p:cNvSpPr>
          <p:nvPr>
            <p:ph type="title"/>
          </p:nvPr>
        </p:nvSpPr>
        <p:spPr>
          <a:xfrm>
            <a:off x="374848" y="548680"/>
            <a:ext cx="8229600" cy="666328"/>
          </a:xfrm>
        </p:spPr>
        <p:txBody>
          <a:bodyPr>
            <a:normAutofit fontScale="90000"/>
          </a:bodyPr>
          <a:lstStyle/>
          <a:p>
            <a:r>
              <a:rPr lang="tr-TR" dirty="0" smtClean="0">
                <a:solidFill>
                  <a:schemeClr val="accent2">
                    <a:lumMod val="50000"/>
                  </a:schemeClr>
                </a:solidFill>
                <a:latin typeface="Trebuchet MS" pitchFamily="34" charset="0"/>
              </a:rPr>
              <a:t>Pota fırınlar / elektrikli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4243038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323528" y="458416"/>
            <a:ext cx="8229600" cy="666328"/>
          </a:xfrm>
        </p:spPr>
        <p:txBody>
          <a:bodyPr>
            <a:normAutofit fontScale="90000"/>
          </a:bodyPr>
          <a:lstStyle/>
          <a:p>
            <a:r>
              <a:rPr lang="tr-TR" dirty="0" smtClean="0">
                <a:solidFill>
                  <a:schemeClr val="accent2">
                    <a:lumMod val="50000"/>
                  </a:schemeClr>
                </a:solidFill>
                <a:latin typeface="Trebuchet MS" pitchFamily="34" charset="0"/>
              </a:rPr>
              <a:t>Gaz/elektrikli pota fırınlar</a:t>
            </a:r>
            <a:endParaRPr lang="tr-TR" dirty="0">
              <a:solidFill>
                <a:schemeClr val="accent2">
                  <a:lumMod val="50000"/>
                </a:schemeClr>
              </a:solidFill>
              <a:latin typeface="Trebuchet MS" pitchFamily="34" charset="0"/>
            </a:endParaRPr>
          </a:p>
        </p:txBody>
      </p:sp>
      <p:pic>
        <p:nvPicPr>
          <p:cNvPr id="3074" name="Picture 2" descr="http://www.rayteq.com/images/gas_vs_electric_figure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0250" y="1268760"/>
            <a:ext cx="3333750" cy="520065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79512" y="1221715"/>
            <a:ext cx="5544616" cy="5447645"/>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600" dirty="0" smtClean="0">
                <a:latin typeface="Trebuchet MS" pitchFamily="34" charset="0"/>
              </a:rPr>
              <a:t>Gazlı ocaklardan alınan sıvı metalden dökülen parçalarda mekanik özellikler  elektrikli fırında üretilenlerin en fazla %80’nine denk gelebilmiş.</a:t>
            </a:r>
          </a:p>
          <a:p>
            <a:pPr marL="457200" indent="-457200">
              <a:spcAft>
                <a:spcPts val="600"/>
              </a:spcAft>
              <a:buClr>
                <a:schemeClr val="bg2">
                  <a:lumMod val="50000"/>
                </a:schemeClr>
              </a:buClr>
              <a:buFont typeface="Trebuchet MS" panose="020B0603020202020204" pitchFamily="34" charset="0"/>
              <a:buChar char="●"/>
            </a:pPr>
            <a:r>
              <a:rPr lang="tr-TR" sz="2600" dirty="0" smtClean="0">
                <a:latin typeface="Trebuchet MS" pitchFamily="34" charset="0"/>
              </a:rPr>
              <a:t>Gazlı fırında ergitilen alüminyum alaşımında kırılmalar istisnasız olarak oksit vb kalıntılarda, gaz gözeneklerinde veya alüminyum oksit filmlerinde! </a:t>
            </a:r>
          </a:p>
          <a:p>
            <a:pPr marL="457200" indent="-457200">
              <a:spcAft>
                <a:spcPts val="600"/>
              </a:spcAft>
              <a:buClr>
                <a:schemeClr val="bg2">
                  <a:lumMod val="50000"/>
                </a:schemeClr>
              </a:buClr>
              <a:buFont typeface="Trebuchet MS" panose="020B0603020202020204" pitchFamily="34" charset="0"/>
              <a:buChar char="●"/>
            </a:pPr>
            <a:r>
              <a:rPr lang="tr-TR" sz="2600" dirty="0" smtClean="0">
                <a:latin typeface="Trebuchet MS" pitchFamily="34" charset="0"/>
              </a:rPr>
              <a:t>Elektrikli fırında ergitilen örneklerde ise bu kusurlara pek rastlanmaz.</a:t>
            </a:r>
          </a:p>
        </p:txBody>
      </p:sp>
    </p:spTree>
    <p:extLst>
      <p:ext uri="{BB962C8B-B14F-4D97-AF65-F5344CB8AC3E}">
        <p14:creationId xmlns:p14="http://schemas.microsoft.com/office/powerpoint/2010/main" val="2844278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3"/>
          <p:cNvSpPr>
            <a:spLocks noGrp="1"/>
          </p:cNvSpPr>
          <p:nvPr>
            <p:ph type="title"/>
          </p:nvPr>
        </p:nvSpPr>
        <p:spPr>
          <a:xfrm>
            <a:off x="395536" y="530424"/>
            <a:ext cx="8229600" cy="594320"/>
          </a:xfrm>
        </p:spPr>
        <p:txBody>
          <a:bodyPr>
            <a:normAutofit fontScale="90000"/>
          </a:bodyPr>
          <a:lstStyle/>
          <a:p>
            <a:r>
              <a:rPr lang="tr-TR" dirty="0" err="1" smtClean="0">
                <a:latin typeface="Trebuchet MS" panose="020B0603020202020204" pitchFamily="34" charset="0"/>
              </a:rPr>
              <a:t>Hall-Heroult</a:t>
            </a:r>
            <a:r>
              <a:rPr lang="tr-TR" dirty="0" smtClean="0">
                <a:latin typeface="Trebuchet MS" panose="020B0603020202020204" pitchFamily="34" charset="0"/>
              </a:rPr>
              <a:t> Prosesi</a:t>
            </a:r>
            <a:endParaRPr lang="tr-TR" dirty="0">
              <a:latin typeface="Trebuchet MS" panose="020B0603020202020204" pitchFamily="34" charset="0"/>
            </a:endParaRPr>
          </a:p>
        </p:txBody>
      </p:sp>
      <p:sp>
        <p:nvSpPr>
          <p:cNvPr id="4" name="3 Dikdörtgen"/>
          <p:cNvSpPr/>
          <p:nvPr/>
        </p:nvSpPr>
        <p:spPr>
          <a:xfrm>
            <a:off x="337596" y="1268760"/>
            <a:ext cx="8424936" cy="2246769"/>
          </a:xfrm>
          <a:prstGeom prst="rect">
            <a:avLst/>
          </a:prstGeom>
        </p:spPr>
        <p:txBody>
          <a:bodyPr wrap="square">
            <a:spAutoFit/>
          </a:bodyPr>
          <a:lstStyle/>
          <a:p>
            <a:r>
              <a:rPr lang="tr-TR" sz="2800" dirty="0" smtClean="0">
                <a:latin typeface="Trebuchet MS" panose="020B0603020202020204" pitchFamily="34" charset="0"/>
              </a:rPr>
              <a:t>Her hücrenin iç astarı katodu oluşturur.</a:t>
            </a:r>
          </a:p>
          <a:p>
            <a:r>
              <a:rPr lang="tr-TR" sz="2800" dirty="0" smtClean="0">
                <a:latin typeface="Trebuchet MS" panose="020B0603020202020204" pitchFamily="34" charset="0"/>
              </a:rPr>
              <a:t>Anot da karbondan imal edilir.</a:t>
            </a:r>
          </a:p>
          <a:p>
            <a:r>
              <a:rPr lang="tr-TR" sz="2800" dirty="0" smtClean="0">
                <a:latin typeface="Trebuchet MS" panose="020B0603020202020204" pitchFamily="34" charset="0"/>
              </a:rPr>
              <a:t>Katot eriyik ile reaksiyona girmediğinden ömrü daha </a:t>
            </a:r>
          </a:p>
          <a:p>
            <a:r>
              <a:rPr lang="tr-TR" sz="2800" dirty="0" smtClean="0">
                <a:latin typeface="Trebuchet MS" panose="020B0603020202020204" pitchFamily="34" charset="0"/>
              </a:rPr>
              <a:t>uzundur.</a:t>
            </a:r>
          </a:p>
        </p:txBody>
      </p:sp>
      <p:grpSp>
        <p:nvGrpSpPr>
          <p:cNvPr id="2" name="13 Grup"/>
          <p:cNvGrpSpPr>
            <a:grpSpLocks noChangeAspect="1"/>
          </p:cNvGrpSpPr>
          <p:nvPr/>
        </p:nvGrpSpPr>
        <p:grpSpPr>
          <a:xfrm>
            <a:off x="1403648" y="2697196"/>
            <a:ext cx="7560000" cy="4044172"/>
            <a:chOff x="439408" y="1224888"/>
            <a:chExt cx="6995784" cy="3742348"/>
          </a:xfrm>
        </p:grpSpPr>
        <p:pic>
          <p:nvPicPr>
            <p:cNvPr id="243714" name="Picture 2" descr="http://learnthings.co.za/content/secondary/Home/Lessons/Science/Chemistry/Grade12/inorga_00/extrac_00/extrac_00/image7_00.gif"/>
            <p:cNvPicPr>
              <a:picLocks noChangeAspect="1" noChangeArrowheads="1"/>
            </p:cNvPicPr>
            <p:nvPr/>
          </p:nvPicPr>
          <p:blipFill>
            <a:blip r:embed="rId2" cstate="print"/>
            <a:srcRect t="1721" b="3603"/>
            <a:stretch>
              <a:fillRect/>
            </a:stretch>
          </p:blipFill>
          <p:spPr bwMode="auto">
            <a:xfrm>
              <a:off x="802735" y="1260328"/>
              <a:ext cx="6065856" cy="3706908"/>
            </a:xfrm>
            <a:prstGeom prst="rect">
              <a:avLst/>
            </a:prstGeom>
            <a:noFill/>
          </p:spPr>
        </p:pic>
        <p:sp useBgFill="1">
          <p:nvSpPr>
            <p:cNvPr id="6" name="5 Metin kutusu"/>
            <p:cNvSpPr txBox="1"/>
            <p:nvPr/>
          </p:nvSpPr>
          <p:spPr>
            <a:xfrm>
              <a:off x="4499992" y="1224888"/>
              <a:ext cx="2304256" cy="400110"/>
            </a:xfrm>
            <a:prstGeom prst="rect">
              <a:avLst/>
            </a:prstGeom>
          </p:spPr>
          <p:txBody>
            <a:bodyPr wrap="square" rtlCol="0">
              <a:spAutoFit/>
            </a:bodyPr>
            <a:lstStyle/>
            <a:p>
              <a:r>
                <a:rPr lang="tr-TR" sz="2000" dirty="0" smtClean="0">
                  <a:latin typeface="Trebuchet MS" pitchFamily="34" charset="0"/>
                </a:rPr>
                <a:t>Grafit anotlar</a:t>
              </a:r>
              <a:endParaRPr lang="tr-TR" sz="2000" dirty="0">
                <a:latin typeface="Trebuchet MS" pitchFamily="34" charset="0"/>
              </a:endParaRPr>
            </a:p>
          </p:txBody>
        </p:sp>
        <p:sp useBgFill="1">
          <p:nvSpPr>
            <p:cNvPr id="7" name="6 Metin kutusu"/>
            <p:cNvSpPr txBox="1"/>
            <p:nvPr/>
          </p:nvSpPr>
          <p:spPr>
            <a:xfrm>
              <a:off x="1485938" y="1274662"/>
              <a:ext cx="2870038" cy="400110"/>
            </a:xfrm>
            <a:prstGeom prst="rect">
              <a:avLst/>
            </a:prstGeom>
          </p:spPr>
          <p:txBody>
            <a:bodyPr wrap="square" rtlCol="0">
              <a:spAutoFit/>
            </a:bodyPr>
            <a:lstStyle/>
            <a:p>
              <a:r>
                <a:rPr lang="tr-TR" sz="2000" dirty="0" smtClean="0">
                  <a:latin typeface="Trebuchet MS" pitchFamily="34" charset="0"/>
                </a:rPr>
                <a:t>kabuklaşmış elektrolit</a:t>
              </a:r>
              <a:endParaRPr lang="tr-TR" sz="2000" dirty="0">
                <a:latin typeface="Trebuchet MS" pitchFamily="34" charset="0"/>
              </a:endParaRPr>
            </a:p>
          </p:txBody>
        </p:sp>
        <p:sp useBgFill="1">
          <p:nvSpPr>
            <p:cNvPr id="8" name="7 Metin kutusu"/>
            <p:cNvSpPr txBox="1"/>
            <p:nvPr/>
          </p:nvSpPr>
          <p:spPr>
            <a:xfrm>
              <a:off x="5436096" y="4365104"/>
              <a:ext cx="1999096" cy="400110"/>
            </a:xfrm>
            <a:prstGeom prst="rect">
              <a:avLst/>
            </a:prstGeom>
          </p:spPr>
          <p:txBody>
            <a:bodyPr wrap="square" rtlCol="0">
              <a:spAutoFit/>
            </a:bodyPr>
            <a:lstStyle/>
            <a:p>
              <a:r>
                <a:rPr lang="tr-TR" sz="2000" dirty="0" smtClean="0">
                  <a:latin typeface="Trebuchet MS" pitchFamily="34" charset="0"/>
                </a:rPr>
                <a:t>Yalıtkan gövde</a:t>
              </a:r>
              <a:endParaRPr lang="tr-TR" sz="2000" dirty="0">
                <a:latin typeface="Trebuchet MS" pitchFamily="34" charset="0"/>
              </a:endParaRPr>
            </a:p>
          </p:txBody>
        </p:sp>
        <p:sp useBgFill="1">
          <p:nvSpPr>
            <p:cNvPr id="9" name="8 Metin kutusu"/>
            <p:cNvSpPr txBox="1"/>
            <p:nvPr/>
          </p:nvSpPr>
          <p:spPr>
            <a:xfrm>
              <a:off x="3799208" y="4397042"/>
              <a:ext cx="1622820" cy="562238"/>
            </a:xfrm>
            <a:prstGeom prst="rect">
              <a:avLst/>
            </a:prstGeom>
          </p:spPr>
          <p:txBody>
            <a:bodyPr wrap="square" tIns="108000" bIns="144000" rtlCol="0">
              <a:spAutoFit/>
            </a:bodyPr>
            <a:lstStyle/>
            <a:p>
              <a:r>
                <a:rPr lang="tr-TR" sz="2000" dirty="0" smtClean="0">
                  <a:latin typeface="Trebuchet MS" pitchFamily="34" charset="0"/>
                </a:rPr>
                <a:t>Grafit </a:t>
              </a:r>
              <a:r>
                <a:rPr lang="tr-TR" sz="2000" dirty="0" err="1" smtClean="0">
                  <a:latin typeface="Trebuchet MS" pitchFamily="34" charset="0"/>
                </a:rPr>
                <a:t>katod</a:t>
              </a:r>
              <a:endParaRPr lang="tr-TR" sz="2000" dirty="0">
                <a:latin typeface="Trebuchet MS" pitchFamily="34" charset="0"/>
              </a:endParaRPr>
            </a:p>
          </p:txBody>
        </p:sp>
        <p:sp useBgFill="1">
          <p:nvSpPr>
            <p:cNvPr id="10" name="9 Metin kutusu"/>
            <p:cNvSpPr txBox="1"/>
            <p:nvPr/>
          </p:nvSpPr>
          <p:spPr>
            <a:xfrm>
              <a:off x="1835697" y="4428050"/>
              <a:ext cx="1944215" cy="400110"/>
            </a:xfrm>
            <a:prstGeom prst="rect">
              <a:avLst/>
            </a:prstGeom>
          </p:spPr>
          <p:txBody>
            <a:bodyPr wrap="square" rtlCol="0">
              <a:spAutoFit/>
            </a:bodyPr>
            <a:lstStyle/>
            <a:p>
              <a:pPr algn="ctr"/>
              <a:r>
                <a:rPr lang="tr-TR" sz="2000" dirty="0" smtClean="0">
                  <a:latin typeface="Trebuchet MS" pitchFamily="34" charset="0"/>
                </a:rPr>
                <a:t>Sıvı alüminyum</a:t>
              </a:r>
            </a:p>
          </p:txBody>
        </p:sp>
        <p:sp useBgFill="1">
          <p:nvSpPr>
            <p:cNvPr id="11" name="10 Metin kutusu"/>
            <p:cNvSpPr txBox="1"/>
            <p:nvPr/>
          </p:nvSpPr>
          <p:spPr>
            <a:xfrm>
              <a:off x="439408" y="3789040"/>
              <a:ext cx="1495932" cy="662570"/>
            </a:xfrm>
            <a:prstGeom prst="rect">
              <a:avLst/>
            </a:prstGeom>
          </p:spPr>
          <p:txBody>
            <a:bodyPr wrap="square" rtlCol="0">
              <a:spAutoFit/>
            </a:bodyPr>
            <a:lstStyle/>
            <a:p>
              <a:pPr algn="r"/>
              <a:r>
                <a:rPr lang="tr-TR" sz="2000" dirty="0" smtClean="0">
                  <a:latin typeface="Trebuchet MS" pitchFamily="34" charset="0"/>
                </a:rPr>
                <a:t>Sıvı alüminyum</a:t>
              </a:r>
            </a:p>
          </p:txBody>
        </p:sp>
        <p:sp useBgFill="1">
          <p:nvSpPr>
            <p:cNvPr id="12" name="11 Metin kutusu"/>
            <p:cNvSpPr txBox="1"/>
            <p:nvPr/>
          </p:nvSpPr>
          <p:spPr>
            <a:xfrm>
              <a:off x="681105" y="2447951"/>
              <a:ext cx="1495932" cy="1238718"/>
            </a:xfrm>
            <a:prstGeom prst="rect">
              <a:avLst/>
            </a:prstGeom>
          </p:spPr>
          <p:txBody>
            <a:bodyPr wrap="square" rtlCol="0">
              <a:spAutoFit/>
            </a:bodyPr>
            <a:lstStyle/>
            <a:p>
              <a:pPr algn="r"/>
              <a:r>
                <a:rPr lang="tr-TR" sz="2000" dirty="0" smtClean="0">
                  <a:latin typeface="Trebuchet MS" pitchFamily="34" charset="0"/>
                </a:rPr>
                <a:t>Sıvı </a:t>
              </a:r>
              <a:r>
                <a:rPr lang="tr-TR" sz="2000" dirty="0" err="1" smtClean="0">
                  <a:latin typeface="Trebuchet MS" pitchFamily="34" charset="0"/>
                </a:rPr>
                <a:t>kriyolit</a:t>
              </a:r>
              <a:r>
                <a:rPr lang="tr-TR" sz="2000" dirty="0" smtClean="0">
                  <a:latin typeface="Trebuchet MS" pitchFamily="34" charset="0"/>
                </a:rPr>
                <a:t> içinde çözünmüş alüminyum</a:t>
              </a:r>
            </a:p>
          </p:txBody>
        </p:sp>
      </p:grpSp>
    </p:spTree>
    <p:extLst>
      <p:ext uri="{BB962C8B-B14F-4D97-AF65-F5344CB8AC3E}">
        <p14:creationId xmlns:p14="http://schemas.microsoft.com/office/powerpoint/2010/main" val="10914798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446856" y="818456"/>
            <a:ext cx="8229600" cy="666328"/>
          </a:xfrm>
        </p:spPr>
        <p:txBody>
          <a:bodyPr>
            <a:normAutofit fontScale="90000"/>
          </a:bodyPr>
          <a:lstStyle/>
          <a:p>
            <a:r>
              <a:rPr lang="tr-TR" dirty="0" smtClean="0">
                <a:solidFill>
                  <a:schemeClr val="accent2">
                    <a:lumMod val="50000"/>
                  </a:schemeClr>
                </a:solidFill>
                <a:latin typeface="Trebuchet MS" pitchFamily="34" charset="0"/>
              </a:rPr>
              <a:t>İndüksiyon ocakları</a:t>
            </a:r>
            <a:endParaRPr lang="tr-TR" dirty="0">
              <a:solidFill>
                <a:schemeClr val="accent2">
                  <a:lumMod val="50000"/>
                </a:schemeClr>
              </a:solidFill>
              <a:latin typeface="Trebuchet MS" pitchFamily="34" charset="0"/>
            </a:endParaRPr>
          </a:p>
        </p:txBody>
      </p:sp>
      <p:pic>
        <p:nvPicPr>
          <p:cNvPr id="249858" name="Picture 2"/>
          <p:cNvPicPr>
            <a:picLocks noChangeAspect="1" noChangeArrowheads="1"/>
          </p:cNvPicPr>
          <p:nvPr/>
        </p:nvPicPr>
        <p:blipFill>
          <a:blip r:embed="rId2" cstate="print"/>
          <a:srcRect l="38460" t="24340" r="29722" b="19657"/>
          <a:stretch>
            <a:fillRect/>
          </a:stretch>
        </p:blipFill>
        <p:spPr bwMode="auto">
          <a:xfrm>
            <a:off x="395536" y="1918336"/>
            <a:ext cx="4073462" cy="4030946"/>
          </a:xfrm>
          <a:prstGeom prst="rect">
            <a:avLst/>
          </a:prstGeom>
          <a:noFill/>
          <a:ln w="9525">
            <a:noFill/>
            <a:miter lim="800000"/>
            <a:headEnd/>
            <a:tailEnd/>
          </a:ln>
        </p:spPr>
      </p:pic>
      <p:pic>
        <p:nvPicPr>
          <p:cNvPr id="7170" name="Picture 2" descr="Aluminum Melting Furnac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402"/>
          <a:stretch/>
        </p:blipFill>
        <p:spPr bwMode="auto">
          <a:xfrm>
            <a:off x="4067944" y="1916832"/>
            <a:ext cx="4752528" cy="4018520"/>
          </a:xfrm>
          <a:prstGeom prst="rect">
            <a:avLst/>
          </a:prstGeom>
          <a:noFill/>
          <a:ln w="539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7749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79512" y="1412776"/>
            <a:ext cx="8784976" cy="5262979"/>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İndüksiyon ergitmesi ısı kaynağının sıvı alüminyumla doğrudan temas etmediği temiz bir ergitme yöntemidir.</a:t>
            </a:r>
          </a:p>
          <a:p>
            <a:pPr marL="457200" lvl="0" indent="-457200">
              <a:buClr>
                <a:schemeClr val="bg2">
                  <a:lumMod val="50000"/>
                </a:schemeClr>
              </a:buClr>
              <a:buFont typeface="Trebuchet MS" panose="020B0603020202020204" pitchFamily="34" charset="0"/>
              <a:buChar char="●"/>
            </a:pPr>
            <a:r>
              <a:rPr lang="tr-TR" altLang="tr-TR" sz="2800" dirty="0">
                <a:latin typeface="Trebuchet MS" panose="020B0603020202020204" pitchFamily="34" charset="0"/>
                <a:cs typeface="Arial" pitchFamily="34" charset="0"/>
              </a:rPr>
              <a:t>ısı kaynağı ile alüminyum metal temas halinde değildir</a:t>
            </a:r>
            <a:r>
              <a:rPr lang="tr-TR" altLang="tr-TR" sz="2800" dirty="0" smtClean="0">
                <a:latin typeface="Trebuchet MS" panose="020B0603020202020204" pitchFamily="34" charset="0"/>
                <a:cs typeface="Arial" pitchFamily="34" charset="0"/>
              </a:rPr>
              <a:t>.</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Elektrik iletkenliği olan metali ısıtmak için yüksek frekansta alternatif akım kullanılır.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Isı doğrudan parça içinde üretildiğinden verim yüksektir.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özellik, ısının bir alevle veya ısıtma elemanında yaratıldığı ve sonra parçaya aktarıldığı diğer dolaylı ısıtma yöntemlerden farklıdır.</a:t>
            </a:r>
          </a:p>
        </p:txBody>
      </p:sp>
      <p:sp>
        <p:nvSpPr>
          <p:cNvPr id="6" name="Başlık 3"/>
          <p:cNvSpPr>
            <a:spLocks noGrp="1"/>
          </p:cNvSpPr>
          <p:nvPr>
            <p:ph type="title"/>
          </p:nvPr>
        </p:nvSpPr>
        <p:spPr>
          <a:xfrm>
            <a:off x="323528" y="692696"/>
            <a:ext cx="8229600" cy="666328"/>
          </a:xfrm>
        </p:spPr>
        <p:txBody>
          <a:bodyPr>
            <a:normAutofit fontScale="90000"/>
          </a:bodyPr>
          <a:lstStyle/>
          <a:p>
            <a:r>
              <a:rPr lang="tr-TR" dirty="0" smtClean="0">
                <a:solidFill>
                  <a:schemeClr val="accent2">
                    <a:lumMod val="50000"/>
                  </a:schemeClr>
                </a:solidFill>
                <a:latin typeface="Trebuchet MS" pitchFamily="34" charset="0"/>
              </a:rPr>
              <a:t>İndüksiyon ocakları</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3167749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23528" y="1340768"/>
            <a:ext cx="8496944"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tr-TR" altLang="tr-TR" sz="2800" b="1" u="sng" dirty="0" smtClean="0">
                <a:latin typeface="Arial" pitchFamily="34" charset="0"/>
                <a:cs typeface="Arial" pitchFamily="34" charset="0"/>
              </a:rPr>
              <a:t>Avantajları</a:t>
            </a:r>
          </a:p>
          <a:p>
            <a:pPr marL="0" marR="0" lvl="0" indent="0" algn="l" defTabSz="914400" rtl="0" eaLnBrk="1" fontAlgn="base" latinLnBrk="0" hangingPunct="1">
              <a:lnSpc>
                <a:spcPct val="100000"/>
              </a:lnSpc>
              <a:spcBef>
                <a:spcPct val="0"/>
              </a:spcBef>
              <a:spcAft>
                <a:spcPct val="0"/>
              </a:spcAft>
              <a:buClrTx/>
              <a:buSzTx/>
              <a:buFontTx/>
              <a:buNone/>
              <a:tabLst/>
            </a:pPr>
            <a:r>
              <a:rPr lang="tr-TR" altLang="tr-TR" sz="2800" dirty="0" smtClean="0">
                <a:latin typeface="Arial" pitchFamily="34" charset="0"/>
                <a:cs typeface="Arial" pitchFamily="34" charset="0"/>
              </a:rPr>
              <a:t>	%60-75 verimlilik</a:t>
            </a:r>
          </a:p>
          <a:p>
            <a:pPr marL="0" marR="0" lvl="0" indent="0" algn="l" defTabSz="914400" rtl="0" eaLnBrk="1" fontAlgn="base" latinLnBrk="0" hangingPunct="1">
              <a:lnSpc>
                <a:spcPct val="100000"/>
              </a:lnSpc>
              <a:spcBef>
                <a:spcPct val="0"/>
              </a:spcBef>
              <a:spcAft>
                <a:spcPct val="0"/>
              </a:spcAft>
              <a:buClrTx/>
              <a:buSzTx/>
              <a:buFontTx/>
              <a:buNone/>
              <a:tabLst/>
            </a:pPr>
            <a:r>
              <a:rPr lang="tr-TR" altLang="tr-TR" sz="2800" dirty="0" smtClean="0">
                <a:latin typeface="Arial" pitchFamily="34" charset="0"/>
                <a:cs typeface="Arial" pitchFamily="34" charset="0"/>
              </a:rPr>
              <a:t>	Oksitlenme kayıplarının azalması</a:t>
            </a:r>
          </a:p>
          <a:p>
            <a:pPr marL="0" marR="0" lvl="0" indent="0" algn="l" defTabSz="914400" rtl="0" eaLnBrk="1" fontAlgn="base" latinLnBrk="0" hangingPunct="1">
              <a:lnSpc>
                <a:spcPct val="100000"/>
              </a:lnSpc>
              <a:spcBef>
                <a:spcPct val="0"/>
              </a:spcBef>
              <a:spcAft>
                <a:spcPct val="0"/>
              </a:spcAft>
              <a:buClrTx/>
              <a:buSzTx/>
              <a:buFontTx/>
              <a:buNone/>
              <a:tabLst/>
            </a:pPr>
            <a:r>
              <a:rPr lang="tr-TR" altLang="tr-TR" sz="2800" dirty="0" smtClean="0">
                <a:latin typeface="Arial" pitchFamily="34" charset="0"/>
                <a:cs typeface="Arial" pitchFamily="34" charset="0"/>
              </a:rPr>
              <a:t>	Düşük baca gazı emisyonları</a:t>
            </a:r>
          </a:p>
          <a:p>
            <a:pPr marL="0" marR="0" lvl="0" indent="0" algn="l" defTabSz="914400" rtl="0" eaLnBrk="1" fontAlgn="base" latinLnBrk="0" hangingPunct="1">
              <a:lnSpc>
                <a:spcPct val="100000"/>
              </a:lnSpc>
              <a:spcBef>
                <a:spcPct val="0"/>
              </a:spcBef>
              <a:spcAft>
                <a:spcPct val="0"/>
              </a:spcAft>
              <a:buClrTx/>
              <a:buSzTx/>
              <a:buFontTx/>
              <a:buNone/>
              <a:tabLst/>
            </a:pPr>
            <a:r>
              <a:rPr lang="tr-TR" altLang="tr-TR" sz="2800" dirty="0" smtClean="0">
                <a:latin typeface="Arial" pitchFamily="34" charset="0"/>
                <a:cs typeface="Arial" pitchFamily="34" charset="0"/>
              </a:rPr>
              <a:t>	temiz ve homojen alüminyum metali</a:t>
            </a:r>
          </a:p>
          <a:p>
            <a:pPr marL="0" marR="0" lvl="0" indent="0" algn="l" defTabSz="914400" rtl="0" eaLnBrk="1" fontAlgn="base" latinLnBrk="0" hangingPunct="1">
              <a:lnSpc>
                <a:spcPct val="100000"/>
              </a:lnSpc>
              <a:spcBef>
                <a:spcPct val="0"/>
              </a:spcBef>
              <a:spcAft>
                <a:spcPct val="0"/>
              </a:spcAft>
              <a:buClrTx/>
              <a:buSzTx/>
              <a:buFontTx/>
              <a:buNone/>
              <a:tabLst/>
            </a:pPr>
            <a:endParaRPr lang="tr-TR" altLang="tr-TR" sz="2800"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tr-TR" altLang="tr-TR" sz="2800" dirty="0" smtClean="0">
                <a:latin typeface="Arial" pitchFamily="34" charset="0"/>
                <a:cs typeface="Arial" pitchFamily="34" charset="0"/>
              </a:rPr>
              <a:t>Bu proses ayrıca sıvı alüminyumu karıştırarak homojenliğe katkı yapar.</a:t>
            </a:r>
          </a:p>
          <a:p>
            <a:pPr marL="0" marR="0" lvl="0" indent="0" algn="l" defTabSz="914400" rtl="0" eaLnBrk="1" fontAlgn="base" latinLnBrk="0" hangingPunct="1">
              <a:lnSpc>
                <a:spcPct val="100000"/>
              </a:lnSpc>
              <a:spcBef>
                <a:spcPct val="0"/>
              </a:spcBef>
              <a:spcAft>
                <a:spcPct val="0"/>
              </a:spcAft>
              <a:buClrTx/>
              <a:buSzTx/>
              <a:buFontTx/>
              <a:buNone/>
              <a:tabLst/>
            </a:pPr>
            <a:r>
              <a:rPr lang="tr-TR" altLang="tr-TR" sz="2800" dirty="0" smtClean="0">
                <a:latin typeface="Arial" pitchFamily="34" charset="0"/>
                <a:cs typeface="Arial" pitchFamily="34" charset="0"/>
              </a:rPr>
              <a:t>Hurda ve geri dönüşlerden alüminyum üretmek için en uygun yöntemdir. </a:t>
            </a:r>
          </a:p>
          <a:p>
            <a:pPr marL="0" marR="0" lvl="0" indent="0" algn="l" defTabSz="914400" rtl="0" eaLnBrk="1" fontAlgn="base" latinLnBrk="0" hangingPunct="1">
              <a:lnSpc>
                <a:spcPct val="100000"/>
              </a:lnSpc>
              <a:spcBef>
                <a:spcPct val="0"/>
              </a:spcBef>
              <a:spcAft>
                <a:spcPct val="0"/>
              </a:spcAft>
              <a:buClrTx/>
              <a:buSzTx/>
              <a:buFontTx/>
              <a:buNone/>
              <a:tabLst/>
            </a:pPr>
            <a:r>
              <a:rPr lang="tr-TR" altLang="tr-TR" sz="2800" dirty="0" smtClean="0">
                <a:latin typeface="Arial" pitchFamily="34" charset="0"/>
                <a:cs typeface="Arial" pitchFamily="34" charset="0"/>
              </a:rPr>
              <a:t>Enerji tüketimi de diğer ergitme yöntemlerine göre daha azdır.</a:t>
            </a:r>
          </a:p>
        </p:txBody>
      </p:sp>
      <p:sp>
        <p:nvSpPr>
          <p:cNvPr id="5" name="Başlık 3"/>
          <p:cNvSpPr>
            <a:spLocks noGrp="1"/>
          </p:cNvSpPr>
          <p:nvPr>
            <p:ph type="title"/>
          </p:nvPr>
        </p:nvSpPr>
        <p:spPr>
          <a:xfrm>
            <a:off x="323528" y="602432"/>
            <a:ext cx="8229600" cy="666328"/>
          </a:xfrm>
        </p:spPr>
        <p:txBody>
          <a:bodyPr>
            <a:normAutofit fontScale="90000"/>
          </a:bodyPr>
          <a:lstStyle/>
          <a:p>
            <a:r>
              <a:rPr lang="tr-TR" dirty="0" smtClean="0">
                <a:solidFill>
                  <a:schemeClr val="accent2">
                    <a:lumMod val="50000"/>
                  </a:schemeClr>
                </a:solidFill>
                <a:latin typeface="Trebuchet MS" pitchFamily="34" charset="0"/>
              </a:rPr>
              <a:t>İndüksiyon ocakları</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3167749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2" cstate="print"/>
          <a:srcRect l="43994" t="27188" r="33869" b="12766"/>
          <a:stretch>
            <a:fillRect/>
          </a:stretch>
        </p:blipFill>
        <p:spPr bwMode="auto">
          <a:xfrm>
            <a:off x="5292080" y="1436179"/>
            <a:ext cx="3384376" cy="5161173"/>
          </a:xfrm>
          <a:prstGeom prst="rect">
            <a:avLst/>
          </a:prstGeom>
          <a:noFill/>
          <a:ln w="9525">
            <a:noFill/>
            <a:miter lim="800000"/>
            <a:headEnd/>
            <a:tailEnd/>
          </a:ln>
        </p:spPr>
      </p:pic>
      <p:sp>
        <p:nvSpPr>
          <p:cNvPr id="5" name="4 Dikdörtgen"/>
          <p:cNvSpPr/>
          <p:nvPr/>
        </p:nvSpPr>
        <p:spPr>
          <a:xfrm>
            <a:off x="179512" y="1412776"/>
            <a:ext cx="4968552" cy="5262979"/>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metal su soğutmalı alternatif akım taşıyan </a:t>
            </a:r>
            <a:r>
              <a:rPr lang="tr-TR" sz="2800" dirty="0" err="1" smtClean="0">
                <a:latin typeface="Trebuchet MS" pitchFamily="34" charset="0"/>
              </a:rPr>
              <a:t>selenoid</a:t>
            </a:r>
            <a:r>
              <a:rPr lang="tr-TR" sz="2800" dirty="0" smtClean="0">
                <a:latin typeface="Trebuchet MS" pitchFamily="34" charset="0"/>
              </a:rPr>
              <a:t> sarımın ortasına yerleştirilmiş bir pota </a:t>
            </a:r>
            <a:r>
              <a:rPr lang="tr-TR" sz="2800" dirty="0" smtClean="0">
                <a:latin typeface="Trebuchet MS" pitchFamily="34" charset="0"/>
              </a:rPr>
              <a:t>içinde!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Enerji sarfiyatı daha </a:t>
            </a:r>
            <a:r>
              <a:rPr lang="tr-TR" sz="2800" dirty="0" smtClean="0">
                <a:latin typeface="Trebuchet MS" pitchFamily="34" charset="0"/>
              </a:rPr>
              <a:t>yüksek!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Fakat daha uzun </a:t>
            </a:r>
            <a:r>
              <a:rPr lang="tr-TR" sz="2800" dirty="0" smtClean="0">
                <a:latin typeface="Trebuchet MS" pitchFamily="34" charset="0"/>
              </a:rPr>
              <a:t>ömürlü!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Potanın boşaltılması daha </a:t>
            </a:r>
            <a:r>
              <a:rPr lang="tr-TR" sz="2800" dirty="0" smtClean="0">
                <a:latin typeface="Trebuchet MS" pitchFamily="34" charset="0"/>
              </a:rPr>
              <a:t>kolay!</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Banyo yüzeyindeki çalkantı </a:t>
            </a:r>
            <a:r>
              <a:rPr lang="tr-TR" sz="2800" dirty="0" smtClean="0">
                <a:latin typeface="Trebuchet MS" pitchFamily="34" charset="0"/>
              </a:rPr>
              <a:t>fazla!</a:t>
            </a:r>
            <a:endParaRPr lang="tr-TR" sz="2800" dirty="0" smtClean="0">
              <a:latin typeface="Trebuchet MS" pitchFamily="34" charset="0"/>
            </a:endParaRPr>
          </a:p>
        </p:txBody>
      </p:sp>
      <p:sp>
        <p:nvSpPr>
          <p:cNvPr id="8" name="Başlık 3"/>
          <p:cNvSpPr>
            <a:spLocks noGrp="1"/>
          </p:cNvSpPr>
          <p:nvPr>
            <p:ph type="title"/>
          </p:nvPr>
        </p:nvSpPr>
        <p:spPr>
          <a:xfrm>
            <a:off x="395536" y="548680"/>
            <a:ext cx="8229600" cy="666328"/>
          </a:xfrm>
        </p:spPr>
        <p:txBody>
          <a:bodyPr>
            <a:normAutofit fontScale="90000"/>
          </a:bodyPr>
          <a:lstStyle/>
          <a:p>
            <a:r>
              <a:rPr lang="tr-TR" dirty="0" smtClean="0">
                <a:solidFill>
                  <a:schemeClr val="accent2">
                    <a:lumMod val="50000"/>
                  </a:schemeClr>
                </a:solidFill>
                <a:latin typeface="Trebuchet MS" pitchFamily="34" charset="0"/>
              </a:rPr>
              <a:t>Çekirdeksiz indüksiyon ocakları</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42123668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1262365"/>
            <a:ext cx="8496944" cy="5262979"/>
          </a:xfrm>
          <a:prstGeom prst="rect">
            <a:avLst/>
          </a:prstGeom>
        </p:spPr>
        <p:txBody>
          <a:bodyPr wrap="square">
            <a:spAutoFit/>
          </a:bodyPr>
          <a:lstStyle/>
          <a:p>
            <a:r>
              <a:rPr lang="tr-TR" sz="2800" dirty="0" smtClean="0">
                <a:latin typeface="Trebuchet MS" pitchFamily="34" charset="0"/>
              </a:rPr>
              <a:t>Metali dış </a:t>
            </a:r>
            <a:r>
              <a:rPr lang="tr-TR" sz="2800" dirty="0" err="1" smtClean="0">
                <a:latin typeface="Trebuchet MS" pitchFamily="34" charset="0"/>
              </a:rPr>
              <a:t>primer</a:t>
            </a:r>
            <a:r>
              <a:rPr lang="tr-TR" sz="2800" dirty="0" smtClean="0">
                <a:latin typeface="Trebuchet MS" pitchFamily="34" charset="0"/>
              </a:rPr>
              <a:t> bobin üzerinden ısıtır.</a:t>
            </a:r>
          </a:p>
          <a:p>
            <a:r>
              <a:rPr lang="tr-TR" sz="2800" dirty="0" smtClean="0">
                <a:latin typeface="Trebuchet MS" pitchFamily="34" charset="0"/>
              </a:rPr>
              <a:t>Kanal fırınlardan daha az verimlidirler. </a:t>
            </a:r>
          </a:p>
          <a:p>
            <a:r>
              <a:rPr lang="tr-TR" sz="2800" dirty="0" smtClean="0">
                <a:latin typeface="Trebuchet MS" pitchFamily="34" charset="0"/>
              </a:rPr>
              <a:t>Ancak ergitme kapasitesi daha yüksektir.</a:t>
            </a:r>
          </a:p>
          <a:p>
            <a:r>
              <a:rPr lang="tr-TR" sz="2800" dirty="0" smtClean="0">
                <a:latin typeface="Trebuchet MS" pitchFamily="34" charset="0"/>
              </a:rPr>
              <a:t>İnce parça hurdaların ergitilmesinde tercih edilirler. Bu uygulamada gazlı pota fırınlara maliyet yönünden daha avantajlıdır.</a:t>
            </a:r>
          </a:p>
          <a:p>
            <a:r>
              <a:rPr lang="tr-TR" sz="2800" b="1" dirty="0" smtClean="0">
                <a:latin typeface="Trebuchet MS" pitchFamily="34" charset="0"/>
              </a:rPr>
              <a:t>Avantajları:</a:t>
            </a:r>
          </a:p>
          <a:p>
            <a:r>
              <a:rPr lang="tr-TR" sz="2800" dirty="0" smtClean="0">
                <a:latin typeface="Trebuchet MS" pitchFamily="34" charset="0"/>
              </a:rPr>
              <a:t>Ergitme verimi %50-70</a:t>
            </a:r>
          </a:p>
          <a:p>
            <a:r>
              <a:rPr lang="tr-TR" sz="2800" dirty="0" smtClean="0">
                <a:latin typeface="Trebuchet MS" pitchFamily="34" charset="0"/>
              </a:rPr>
              <a:t>Düşük emisyon / Düşük oksitlenme kaybı</a:t>
            </a:r>
          </a:p>
          <a:p>
            <a:r>
              <a:rPr lang="tr-TR" sz="2800" dirty="0" smtClean="0">
                <a:latin typeface="Trebuchet MS" pitchFamily="34" charset="0"/>
              </a:rPr>
              <a:t>Homojen alaşım</a:t>
            </a:r>
          </a:p>
          <a:p>
            <a:r>
              <a:rPr lang="en-US" sz="2800" b="1" dirty="0" smtClean="0">
                <a:latin typeface="Trebuchet MS" pitchFamily="34" charset="0"/>
              </a:rPr>
              <a:t>D</a:t>
            </a:r>
            <a:r>
              <a:rPr lang="tr-TR" sz="2800" b="1" dirty="0" err="1" smtClean="0">
                <a:latin typeface="Trebuchet MS" pitchFamily="34" charset="0"/>
              </a:rPr>
              <a:t>ezavantajları</a:t>
            </a:r>
            <a:r>
              <a:rPr lang="tr-TR" sz="2800" b="1" dirty="0" smtClean="0">
                <a:latin typeface="Trebuchet MS" pitchFamily="34" charset="0"/>
              </a:rPr>
              <a:t>: </a:t>
            </a:r>
          </a:p>
          <a:p>
            <a:r>
              <a:rPr lang="tr-TR" sz="2800" dirty="0" smtClean="0">
                <a:latin typeface="Trebuchet MS" pitchFamily="34" charset="0"/>
              </a:rPr>
              <a:t>yüksek yatırım ve işletme maliyeti</a:t>
            </a:r>
            <a:r>
              <a:rPr lang="en-US" sz="2800" dirty="0" smtClean="0">
                <a:latin typeface="Trebuchet MS" pitchFamily="34" charset="0"/>
              </a:rPr>
              <a:t> </a:t>
            </a:r>
            <a:endParaRPr lang="tr-TR" sz="2800" dirty="0">
              <a:latin typeface="Trebuchet MS" pitchFamily="34" charset="0"/>
            </a:endParaRPr>
          </a:p>
        </p:txBody>
      </p:sp>
      <p:sp>
        <p:nvSpPr>
          <p:cNvPr id="6" name="Başlık 3"/>
          <p:cNvSpPr>
            <a:spLocks noGrp="1"/>
          </p:cNvSpPr>
          <p:nvPr>
            <p:ph type="title"/>
          </p:nvPr>
        </p:nvSpPr>
        <p:spPr>
          <a:xfrm>
            <a:off x="323528" y="548680"/>
            <a:ext cx="8229600" cy="666328"/>
          </a:xfrm>
        </p:spPr>
        <p:txBody>
          <a:bodyPr>
            <a:normAutofit fontScale="90000"/>
          </a:bodyPr>
          <a:lstStyle/>
          <a:p>
            <a:r>
              <a:rPr lang="tr-TR" dirty="0" smtClean="0">
                <a:solidFill>
                  <a:schemeClr val="accent2">
                    <a:lumMod val="50000"/>
                  </a:schemeClr>
                </a:solidFill>
                <a:latin typeface="Trebuchet MS" pitchFamily="34" charset="0"/>
              </a:rPr>
              <a:t>Çekirdeksiz indüksiyon ocakları</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9141593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1556792"/>
            <a:ext cx="8496944" cy="4162678"/>
          </a:xfrm>
          <a:prstGeom prst="rect">
            <a:avLst/>
          </a:prstGeom>
        </p:spPr>
        <p:txBody>
          <a:bodyPr wrap="square">
            <a:spAutoFit/>
          </a:bodyPr>
          <a:lstStyle/>
          <a:p>
            <a:pPr marL="457200" indent="-457200">
              <a:spcAft>
                <a:spcPts val="300"/>
              </a:spcAft>
              <a:buClr>
                <a:schemeClr val="bg2">
                  <a:lumMod val="50000"/>
                </a:schemeClr>
              </a:buClr>
              <a:buFont typeface="Trebuchet MS" panose="020B0603020202020204" pitchFamily="34" charset="0"/>
              <a:buChar char="●"/>
            </a:pPr>
            <a:r>
              <a:rPr lang="tr-TR" sz="2800" b="1" dirty="0" smtClean="0">
                <a:latin typeface="Trebuchet MS" pitchFamily="34" charset="0"/>
              </a:rPr>
              <a:t>tutma fırını olarak kullanılırlar.</a:t>
            </a: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60 Hz frekansta çalışırlar.</a:t>
            </a:r>
          </a:p>
          <a:p>
            <a:pPr marL="457200" indent="-457200">
              <a:spcAft>
                <a:spcPts val="300"/>
              </a:spcAft>
              <a:buClr>
                <a:schemeClr val="bg2">
                  <a:lumMod val="50000"/>
                </a:schemeClr>
              </a:buClr>
              <a:buFont typeface="Trebuchet MS" panose="020B0603020202020204" pitchFamily="34" charset="0"/>
              <a:buChar char="●"/>
            </a:pPr>
            <a:r>
              <a:rPr lang="tr-TR" sz="2800" dirty="0" err="1" smtClean="0">
                <a:latin typeface="Trebuchet MS" pitchFamily="34" charset="0"/>
              </a:rPr>
              <a:t>İndüktör</a:t>
            </a:r>
            <a:r>
              <a:rPr lang="tr-TR" sz="2800" dirty="0" smtClean="0">
                <a:latin typeface="Trebuchet MS" pitchFamily="34" charset="0"/>
              </a:rPr>
              <a:t> </a:t>
            </a:r>
            <a:r>
              <a:rPr lang="tr-TR" sz="2800" dirty="0" smtClean="0">
                <a:latin typeface="Trebuchet MS" pitchFamily="34" charset="0"/>
              </a:rPr>
              <a:t>genellikle pota (şarjın) altındadır</a:t>
            </a:r>
            <a:endParaRPr lang="tr-TR" sz="2800" dirty="0" smtClean="0">
              <a:latin typeface="Trebuchet MS" pitchFamily="34" charset="0"/>
            </a:endParaRPr>
          </a:p>
          <a:p>
            <a:pPr marL="457200" indent="-457200">
              <a:spcAft>
                <a:spcPts val="300"/>
              </a:spcAft>
              <a:buClr>
                <a:schemeClr val="bg2">
                  <a:lumMod val="50000"/>
                </a:schemeClr>
              </a:buClr>
              <a:buFont typeface="Trebuchet MS" panose="020B0603020202020204" pitchFamily="34" charset="0"/>
              <a:buChar char="●"/>
            </a:pPr>
            <a:r>
              <a:rPr lang="tr-TR" sz="2800" dirty="0">
                <a:latin typeface="Trebuchet MS" pitchFamily="34" charset="0"/>
              </a:rPr>
              <a:t>banyo yüzeyi durgundur (Bu yüzden oksijene hassas olan Bakır alaşımları için tercih </a:t>
            </a:r>
            <a:r>
              <a:rPr lang="tr-TR" sz="2800" dirty="0" smtClean="0">
                <a:latin typeface="Trebuchet MS" pitchFamily="34" charset="0"/>
              </a:rPr>
              <a:t>edilirler.</a:t>
            </a: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Bununla </a:t>
            </a:r>
            <a:r>
              <a:rPr lang="tr-TR" sz="2800" dirty="0">
                <a:latin typeface="Trebuchet MS" pitchFamily="34" charset="0"/>
              </a:rPr>
              <a:t>birlikte banyoda türbülanssız bir karıştırma sağlarlar.</a:t>
            </a:r>
          </a:p>
          <a:p>
            <a:pPr marL="457200" indent="-457200">
              <a:spcAft>
                <a:spcPts val="300"/>
              </a:spcAft>
              <a:buClr>
                <a:schemeClr val="bg2">
                  <a:lumMod val="50000"/>
                </a:schemeClr>
              </a:buClr>
              <a:buFont typeface="Trebuchet MS" panose="020B0603020202020204" pitchFamily="34" charset="0"/>
              <a:buChar char="●"/>
            </a:pPr>
            <a:r>
              <a:rPr lang="tr-TR" sz="2800" dirty="0">
                <a:latin typeface="Trebuchet MS" pitchFamily="34" charset="0"/>
              </a:rPr>
              <a:t>Enerji verimliliği çekirdeksiz ocaklardan daha yüksektir</a:t>
            </a:r>
            <a:r>
              <a:rPr lang="tr-TR" sz="2800" dirty="0" smtClean="0">
                <a:latin typeface="Trebuchet MS" pitchFamily="34" charset="0"/>
              </a:rPr>
              <a:t>.</a:t>
            </a:r>
            <a:endParaRPr lang="tr-TR" sz="2800" dirty="0">
              <a:latin typeface="Trebuchet MS" pitchFamily="34" charset="0"/>
            </a:endParaRPr>
          </a:p>
        </p:txBody>
      </p:sp>
      <p:sp>
        <p:nvSpPr>
          <p:cNvPr id="6" name="Başlık 3"/>
          <p:cNvSpPr>
            <a:spLocks noGrp="1"/>
          </p:cNvSpPr>
          <p:nvPr>
            <p:ph type="title"/>
          </p:nvPr>
        </p:nvSpPr>
        <p:spPr>
          <a:xfrm>
            <a:off x="323528" y="692696"/>
            <a:ext cx="8229600" cy="666328"/>
          </a:xfrm>
        </p:spPr>
        <p:txBody>
          <a:bodyPr>
            <a:normAutofit fontScale="90000"/>
          </a:bodyPr>
          <a:lstStyle/>
          <a:p>
            <a:r>
              <a:rPr lang="tr-TR" dirty="0" smtClean="0">
                <a:solidFill>
                  <a:schemeClr val="accent2">
                    <a:lumMod val="50000"/>
                  </a:schemeClr>
                </a:solidFill>
                <a:latin typeface="Trebuchet MS" pitchFamily="34" charset="0"/>
              </a:rPr>
              <a:t>Kanal </a:t>
            </a:r>
            <a:r>
              <a:rPr lang="tr-TR" dirty="0" smtClean="0">
                <a:solidFill>
                  <a:schemeClr val="accent2">
                    <a:lumMod val="50000"/>
                  </a:schemeClr>
                </a:solidFill>
                <a:latin typeface="Trebuchet MS" pitchFamily="34" charset="0"/>
              </a:rPr>
              <a:t>tip indüksiyon </a:t>
            </a:r>
            <a:r>
              <a:rPr lang="tr-TR" dirty="0" smtClean="0">
                <a:solidFill>
                  <a:schemeClr val="accent2">
                    <a:lumMod val="50000"/>
                  </a:schemeClr>
                </a:solidFill>
                <a:latin typeface="Trebuchet MS" pitchFamily="34" charset="0"/>
              </a:rPr>
              <a:t>ocakları</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4427569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p:cNvPicPr>
            <a:picLocks noChangeAspect="1" noChangeArrowheads="1"/>
          </p:cNvPicPr>
          <p:nvPr/>
        </p:nvPicPr>
        <p:blipFill>
          <a:blip r:embed="rId2" cstate="print"/>
          <a:srcRect l="49652" t="25219" r="18586" b="13221"/>
          <a:stretch>
            <a:fillRect/>
          </a:stretch>
        </p:blipFill>
        <p:spPr bwMode="auto">
          <a:xfrm>
            <a:off x="3563888" y="1916832"/>
            <a:ext cx="4320480" cy="4707904"/>
          </a:xfrm>
          <a:prstGeom prst="rect">
            <a:avLst/>
          </a:prstGeom>
          <a:noFill/>
          <a:ln w="9525">
            <a:noFill/>
            <a:miter lim="800000"/>
            <a:headEnd/>
            <a:tailEnd/>
          </a:ln>
        </p:spPr>
      </p:pic>
      <p:sp>
        <p:nvSpPr>
          <p:cNvPr id="5" name="Başlık 3"/>
          <p:cNvSpPr>
            <a:spLocks noGrp="1"/>
          </p:cNvSpPr>
          <p:nvPr>
            <p:ph type="title"/>
          </p:nvPr>
        </p:nvSpPr>
        <p:spPr>
          <a:xfrm>
            <a:off x="323528" y="692696"/>
            <a:ext cx="8229600" cy="666328"/>
          </a:xfrm>
        </p:spPr>
        <p:txBody>
          <a:bodyPr>
            <a:normAutofit fontScale="90000"/>
          </a:bodyPr>
          <a:lstStyle/>
          <a:p>
            <a:r>
              <a:rPr lang="tr-TR" dirty="0" smtClean="0">
                <a:solidFill>
                  <a:schemeClr val="accent2">
                    <a:lumMod val="50000"/>
                  </a:schemeClr>
                </a:solidFill>
                <a:latin typeface="Trebuchet MS" pitchFamily="34" charset="0"/>
              </a:rPr>
              <a:t>Kanal </a:t>
            </a:r>
            <a:r>
              <a:rPr lang="tr-TR" dirty="0" smtClean="0">
                <a:solidFill>
                  <a:schemeClr val="accent2">
                    <a:lumMod val="50000"/>
                  </a:schemeClr>
                </a:solidFill>
                <a:latin typeface="Trebuchet MS" pitchFamily="34" charset="0"/>
              </a:rPr>
              <a:t>tip indüksiyon </a:t>
            </a:r>
            <a:r>
              <a:rPr lang="tr-TR" dirty="0" smtClean="0">
                <a:solidFill>
                  <a:schemeClr val="accent2">
                    <a:lumMod val="50000"/>
                  </a:schemeClr>
                </a:solidFill>
                <a:latin typeface="Trebuchet MS" pitchFamily="34" charset="0"/>
              </a:rPr>
              <a:t>ocakları</a:t>
            </a:r>
            <a:endParaRPr lang="tr-TR" dirty="0">
              <a:solidFill>
                <a:schemeClr val="accent2">
                  <a:lumMod val="50000"/>
                </a:schemeClr>
              </a:solidFill>
              <a:latin typeface="Trebuchet MS" pitchFamily="34" charset="0"/>
            </a:endParaRPr>
          </a:p>
        </p:txBody>
      </p:sp>
      <p:sp>
        <p:nvSpPr>
          <p:cNvPr id="3" name="Metin kutusu 2"/>
          <p:cNvSpPr txBox="1"/>
          <p:nvPr/>
        </p:nvSpPr>
        <p:spPr>
          <a:xfrm>
            <a:off x="395536" y="1772816"/>
            <a:ext cx="2592288" cy="2246769"/>
          </a:xfrm>
          <a:prstGeom prst="rect">
            <a:avLst/>
          </a:prstGeom>
          <a:noFill/>
        </p:spPr>
        <p:txBody>
          <a:bodyPr wrap="square" rtlCol="0">
            <a:spAutoFit/>
          </a:bodyPr>
          <a:lstStyle/>
          <a:p>
            <a:r>
              <a:rPr lang="tr-TR" sz="2800" dirty="0" smtClean="0">
                <a:latin typeface="Trebuchet MS" panose="020B0603020202020204" pitchFamily="34" charset="0"/>
              </a:rPr>
              <a:t>Geometrik olarak tasarım ve konfigürasyon esnekliği</a:t>
            </a:r>
            <a:endParaRPr lang="tr-TR" sz="2800" dirty="0">
              <a:latin typeface="Trebuchet MS" panose="020B0603020202020204" pitchFamily="34" charset="0"/>
            </a:endParaRPr>
          </a:p>
        </p:txBody>
      </p:sp>
    </p:spTree>
    <p:extLst>
      <p:ext uri="{BB962C8B-B14F-4D97-AF65-F5344CB8AC3E}">
        <p14:creationId xmlns:p14="http://schemas.microsoft.com/office/powerpoint/2010/main" val="24427569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3"/>
          <p:cNvSpPr>
            <a:spLocks noGrp="1"/>
          </p:cNvSpPr>
          <p:nvPr>
            <p:ph type="title"/>
          </p:nvPr>
        </p:nvSpPr>
        <p:spPr>
          <a:xfrm>
            <a:off x="446856" y="620688"/>
            <a:ext cx="8533044" cy="666328"/>
          </a:xfrm>
        </p:spPr>
        <p:txBody>
          <a:bodyPr>
            <a:normAutofit fontScale="90000"/>
          </a:bodyPr>
          <a:lstStyle/>
          <a:p>
            <a:r>
              <a:rPr lang="tr-TR" dirty="0" smtClean="0">
                <a:solidFill>
                  <a:schemeClr val="accent2">
                    <a:lumMod val="50000"/>
                  </a:schemeClr>
                </a:solidFill>
                <a:latin typeface="Trebuchet MS" pitchFamily="34" charset="0"/>
              </a:rPr>
              <a:t>İndüksiyon </a:t>
            </a:r>
            <a:r>
              <a:rPr lang="tr-TR" dirty="0" smtClean="0">
                <a:solidFill>
                  <a:schemeClr val="accent2">
                    <a:lumMod val="50000"/>
                  </a:schemeClr>
                </a:solidFill>
                <a:latin typeface="Trebuchet MS" pitchFamily="34" charset="0"/>
              </a:rPr>
              <a:t>ocakları-karşılaştırma</a:t>
            </a:r>
            <a:endParaRPr lang="tr-TR" dirty="0">
              <a:solidFill>
                <a:schemeClr val="accent2">
                  <a:lumMod val="50000"/>
                </a:schemeClr>
              </a:solidFill>
              <a:latin typeface="Trebuchet MS" pitchFamily="34" charset="0"/>
            </a:endParaRPr>
          </a:p>
        </p:txBody>
      </p:sp>
      <p:pic>
        <p:nvPicPr>
          <p:cNvPr id="258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32000"/>
                    </a14:imgEffect>
                  </a14:imgLayer>
                </a14:imgProps>
              </a:ext>
              <a:ext uri="{28A0092B-C50C-407E-A947-70E740481C1C}">
                <a14:useLocalDpi xmlns:a14="http://schemas.microsoft.com/office/drawing/2010/main" val="0"/>
              </a:ext>
            </a:extLst>
          </a:blip>
          <a:srcRect l="8376" t="22939" r="22267" b="13445"/>
          <a:stretch/>
        </p:blipFill>
        <p:spPr bwMode="auto">
          <a:xfrm>
            <a:off x="395536" y="1628800"/>
            <a:ext cx="8455937" cy="43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0496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467544" y="692696"/>
            <a:ext cx="8229600" cy="666328"/>
          </a:xfrm>
        </p:spPr>
        <p:txBody>
          <a:bodyPr>
            <a:normAutofit fontScale="90000"/>
          </a:bodyPr>
          <a:lstStyle/>
          <a:p>
            <a:r>
              <a:rPr lang="tr-TR" dirty="0" smtClean="0">
                <a:solidFill>
                  <a:schemeClr val="accent2">
                    <a:lumMod val="50000"/>
                  </a:schemeClr>
                </a:solidFill>
                <a:latin typeface="Trebuchet MS" pitchFamily="34" charset="0"/>
              </a:rPr>
              <a:t>Döner fırınlar</a:t>
            </a:r>
            <a:endParaRPr lang="tr-TR" dirty="0">
              <a:solidFill>
                <a:schemeClr val="accent2">
                  <a:lumMod val="50000"/>
                </a:schemeClr>
              </a:solidFill>
              <a:latin typeface="Trebuchet MS" pitchFamily="34" charset="0"/>
            </a:endParaRPr>
          </a:p>
        </p:txBody>
      </p:sp>
      <p:pic>
        <p:nvPicPr>
          <p:cNvPr id="921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988840"/>
            <a:ext cx="4524375" cy="436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395536" y="1765260"/>
            <a:ext cx="4320480" cy="4832092"/>
          </a:xfrm>
          <a:prstGeom prst="rect">
            <a:avLst/>
          </a:prstGeom>
        </p:spPr>
        <p:txBody>
          <a:bodyPr wrap="square">
            <a:spAutoFit/>
          </a:bodyPr>
          <a:lstStyle/>
          <a:p>
            <a:r>
              <a:rPr lang="tr-TR" sz="2800" dirty="0" smtClean="0">
                <a:latin typeface="Trebuchet MS" pitchFamily="34" charset="0"/>
              </a:rPr>
              <a:t>Döner devirmeli fırınlar</a:t>
            </a:r>
          </a:p>
          <a:p>
            <a:r>
              <a:rPr lang="tr-TR" sz="2800" dirty="0" smtClean="0">
                <a:latin typeface="Trebuchet MS" pitchFamily="34" charset="0"/>
              </a:rPr>
              <a:t>1-20 ton kapasite ile hurda, küçük parça </a:t>
            </a:r>
          </a:p>
          <a:p>
            <a:r>
              <a:rPr lang="tr-TR" sz="2800" dirty="0" smtClean="0">
                <a:latin typeface="Trebuchet MS" pitchFamily="34" charset="0"/>
              </a:rPr>
              <a:t>geri dönüşlerin ergitilmesinde ve cüruftan alüminyum kazanılması için kullanılan ileri </a:t>
            </a:r>
          </a:p>
          <a:p>
            <a:r>
              <a:rPr lang="tr-TR" sz="2800" dirty="0" smtClean="0">
                <a:latin typeface="Trebuchet MS" pitchFamily="34" charset="0"/>
              </a:rPr>
              <a:t>teknoloji ergitme donanımları</a:t>
            </a:r>
          </a:p>
          <a:p>
            <a:r>
              <a:rPr lang="tr-TR" sz="2800" dirty="0" smtClean="0">
                <a:latin typeface="Trebuchet MS" pitchFamily="34" charset="0"/>
              </a:rPr>
              <a:t> </a:t>
            </a:r>
          </a:p>
        </p:txBody>
      </p:sp>
    </p:spTree>
    <p:extLst>
      <p:ext uri="{BB962C8B-B14F-4D97-AF65-F5344CB8AC3E}">
        <p14:creationId xmlns:p14="http://schemas.microsoft.com/office/powerpoint/2010/main" val="4975887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07504" y="476672"/>
            <a:ext cx="8964488"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Alüminyum hurdadan geri kazanım</a:t>
            </a:r>
            <a:endParaRPr lang="tr-TR" sz="4400" dirty="0">
              <a:solidFill>
                <a:schemeClr val="accent2">
                  <a:lumMod val="50000"/>
                </a:schemeClr>
              </a:solidFill>
              <a:latin typeface="Trebuchet MS" panose="020B0603020202020204" pitchFamily="34" charset="0"/>
            </a:endParaRPr>
          </a:p>
        </p:txBody>
      </p:sp>
      <p:pic>
        <p:nvPicPr>
          <p:cNvPr id="263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498" t="22177" r="22864" b="17687"/>
          <a:stretch/>
        </p:blipFill>
        <p:spPr bwMode="auto">
          <a:xfrm>
            <a:off x="107504" y="1196752"/>
            <a:ext cx="8882889"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78062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18456"/>
            <a:ext cx="8229600" cy="594320"/>
          </a:xfrm>
        </p:spPr>
        <p:txBody>
          <a:bodyPr>
            <a:normAutofit fontScale="90000"/>
          </a:bodyPr>
          <a:lstStyle/>
          <a:p>
            <a:r>
              <a:rPr lang="tr-TR" dirty="0" err="1" smtClean="0">
                <a:latin typeface="Trebuchet MS" panose="020B0603020202020204" pitchFamily="34" charset="0"/>
              </a:rPr>
              <a:t>Hall-Heroult</a:t>
            </a:r>
            <a:r>
              <a:rPr lang="tr-TR" dirty="0" smtClean="0">
                <a:latin typeface="Trebuchet MS" panose="020B0603020202020204" pitchFamily="34" charset="0"/>
              </a:rPr>
              <a:t> Prosesi</a:t>
            </a:r>
            <a:endParaRPr lang="tr-TR" dirty="0">
              <a:latin typeface="Trebuchet MS" panose="020B0603020202020204" pitchFamily="34" charset="0"/>
            </a:endParaRPr>
          </a:p>
        </p:txBody>
      </p:sp>
      <p:sp>
        <p:nvSpPr>
          <p:cNvPr id="3" name="Dikdörtgen 2"/>
          <p:cNvSpPr/>
          <p:nvPr/>
        </p:nvSpPr>
        <p:spPr>
          <a:xfrm>
            <a:off x="323528" y="1484784"/>
            <a:ext cx="8424936" cy="4832092"/>
          </a:xfrm>
          <a:prstGeom prst="rect">
            <a:avLst/>
          </a:prstGeom>
        </p:spPr>
        <p:txBody>
          <a:bodyPr wrap="square">
            <a:spAutoFit/>
          </a:bodyPr>
          <a:lstStyle/>
          <a:p>
            <a:r>
              <a:rPr lang="tr-TR" sz="2800" dirty="0" smtClean="0">
                <a:latin typeface="Trebuchet MS" panose="020B0603020202020204" pitchFamily="34" charset="0"/>
              </a:rPr>
              <a:t>Reaksiyonlar:</a:t>
            </a:r>
            <a:endParaRPr lang="tr-TR" sz="2800" dirty="0">
              <a:latin typeface="Trebuchet MS" panose="020B0603020202020204" pitchFamily="34" charset="0"/>
            </a:endParaRPr>
          </a:p>
          <a:p>
            <a:r>
              <a:rPr lang="tr-TR" sz="2800" dirty="0" err="1" smtClean="0">
                <a:latin typeface="Trebuchet MS" panose="020B0603020202020204" pitchFamily="34" charset="0"/>
              </a:rPr>
              <a:t>katod</a:t>
            </a:r>
            <a:r>
              <a:rPr lang="it-IT" sz="2800" dirty="0" smtClean="0">
                <a:latin typeface="Trebuchet MS" panose="020B0603020202020204" pitchFamily="34" charset="0"/>
              </a:rPr>
              <a:t>: </a:t>
            </a:r>
            <a:r>
              <a:rPr lang="tr-TR" sz="2800" dirty="0" smtClean="0">
                <a:latin typeface="Trebuchet MS" panose="020B0603020202020204" pitchFamily="34" charset="0"/>
              </a:rPr>
              <a:t>	</a:t>
            </a:r>
            <a:r>
              <a:rPr lang="it-IT" sz="2800" b="1" dirty="0" smtClean="0">
                <a:solidFill>
                  <a:srgbClr val="FF99FF"/>
                </a:solidFill>
                <a:latin typeface="Trebuchet MS" panose="020B0603020202020204" pitchFamily="34" charset="0"/>
              </a:rPr>
              <a:t>4 </a:t>
            </a:r>
            <a:r>
              <a:rPr lang="it-IT" sz="2800" b="1" dirty="0">
                <a:solidFill>
                  <a:srgbClr val="FF99FF"/>
                </a:solidFill>
                <a:latin typeface="Trebuchet MS" panose="020B0603020202020204" pitchFamily="34" charset="0"/>
              </a:rPr>
              <a:t>(</a:t>
            </a:r>
            <a:r>
              <a:rPr lang="it-IT" sz="2800" b="1" dirty="0">
                <a:solidFill>
                  <a:srgbClr val="FF0000"/>
                </a:solidFill>
                <a:latin typeface="Trebuchet MS" panose="020B0603020202020204" pitchFamily="34" charset="0"/>
              </a:rPr>
              <a:t>Al</a:t>
            </a:r>
            <a:r>
              <a:rPr lang="it-IT" sz="2800" b="1" baseline="30000" dirty="0">
                <a:solidFill>
                  <a:srgbClr val="FF0000"/>
                </a:solidFill>
                <a:latin typeface="Trebuchet MS" panose="020B0603020202020204" pitchFamily="34" charset="0"/>
              </a:rPr>
              <a:t>3+</a:t>
            </a:r>
            <a:r>
              <a:rPr lang="it-IT" sz="2800" b="1" dirty="0">
                <a:solidFill>
                  <a:srgbClr val="FF0000"/>
                </a:solidFill>
                <a:latin typeface="Trebuchet MS" panose="020B0603020202020204" pitchFamily="34" charset="0"/>
              </a:rPr>
              <a:t> + 3e </a:t>
            </a:r>
            <a:r>
              <a:rPr lang="it-IT" sz="2800" b="1" dirty="0" smtClean="0">
                <a:solidFill>
                  <a:srgbClr val="FF0000"/>
                </a:solidFill>
                <a:latin typeface="Trebuchet MS" panose="020B0603020202020204" pitchFamily="34" charset="0"/>
                <a:sym typeface="Symbol"/>
              </a:rPr>
              <a:t></a:t>
            </a:r>
            <a:r>
              <a:rPr lang="it-IT" sz="2800" b="1" dirty="0" smtClean="0">
                <a:solidFill>
                  <a:srgbClr val="FF0000"/>
                </a:solidFill>
                <a:latin typeface="Trebuchet MS" panose="020B0603020202020204" pitchFamily="34" charset="0"/>
              </a:rPr>
              <a:t> Al(</a:t>
            </a:r>
            <a:r>
              <a:rPr lang="tr-TR" sz="2800" b="1" i="1" dirty="0" smtClean="0">
                <a:solidFill>
                  <a:srgbClr val="FF0000"/>
                </a:solidFill>
                <a:latin typeface="Trebuchet MS" panose="020B0603020202020204" pitchFamily="34" charset="0"/>
              </a:rPr>
              <a:t>l</a:t>
            </a:r>
            <a:r>
              <a:rPr lang="it-IT" sz="2800" b="1" dirty="0" smtClean="0">
                <a:solidFill>
                  <a:srgbClr val="FF0000"/>
                </a:solidFill>
                <a:latin typeface="Trebuchet MS" panose="020B0603020202020204" pitchFamily="34" charset="0"/>
              </a:rPr>
              <a:t>) </a:t>
            </a:r>
            <a:r>
              <a:rPr lang="it-IT" sz="2800" b="1" dirty="0">
                <a:solidFill>
                  <a:srgbClr val="FF99FF"/>
                </a:solidFill>
                <a:latin typeface="Trebuchet MS" panose="020B0603020202020204" pitchFamily="34" charset="0"/>
              </a:rPr>
              <a:t>)</a:t>
            </a:r>
          </a:p>
          <a:p>
            <a:r>
              <a:rPr lang="tr-TR" sz="2800" dirty="0" smtClean="0">
                <a:latin typeface="Trebuchet MS" panose="020B0603020202020204" pitchFamily="34" charset="0"/>
              </a:rPr>
              <a:t>a</a:t>
            </a:r>
            <a:r>
              <a:rPr lang="pt-BR" sz="2800" dirty="0" smtClean="0">
                <a:latin typeface="Trebuchet MS" panose="020B0603020202020204" pitchFamily="34" charset="0"/>
              </a:rPr>
              <a:t>no</a:t>
            </a:r>
            <a:r>
              <a:rPr lang="tr-TR" sz="2800" dirty="0" smtClean="0">
                <a:latin typeface="Trebuchet MS" panose="020B0603020202020204" pitchFamily="34" charset="0"/>
              </a:rPr>
              <a:t>t</a:t>
            </a:r>
            <a:r>
              <a:rPr lang="pt-BR" sz="2800" dirty="0" smtClean="0">
                <a:latin typeface="Trebuchet MS" panose="020B0603020202020204" pitchFamily="34" charset="0"/>
              </a:rPr>
              <a:t>: </a:t>
            </a:r>
            <a:r>
              <a:rPr lang="tr-TR" sz="2800" dirty="0" smtClean="0">
                <a:latin typeface="Trebuchet MS" panose="020B0603020202020204" pitchFamily="34" charset="0"/>
              </a:rPr>
              <a:t>	</a:t>
            </a:r>
            <a:r>
              <a:rPr lang="pt-BR" sz="2800" b="1" u="sng" dirty="0" smtClean="0">
                <a:solidFill>
                  <a:srgbClr val="FF99FF"/>
                </a:solidFill>
                <a:latin typeface="Trebuchet MS" panose="020B0603020202020204" pitchFamily="34" charset="0"/>
              </a:rPr>
              <a:t>3 </a:t>
            </a:r>
            <a:r>
              <a:rPr lang="pt-BR" sz="2800" b="1" u="sng" dirty="0">
                <a:solidFill>
                  <a:srgbClr val="FF99FF"/>
                </a:solidFill>
                <a:latin typeface="Trebuchet MS" panose="020B0603020202020204" pitchFamily="34" charset="0"/>
              </a:rPr>
              <a:t>(</a:t>
            </a:r>
            <a:r>
              <a:rPr lang="pt-BR" sz="2800" b="1" u="sng" dirty="0">
                <a:solidFill>
                  <a:srgbClr val="FF0000"/>
                </a:solidFill>
                <a:latin typeface="Trebuchet MS" panose="020B0603020202020204" pitchFamily="34" charset="0"/>
              </a:rPr>
              <a:t>C(</a:t>
            </a:r>
            <a:r>
              <a:rPr lang="pt-BR" sz="2800" b="1" i="1" u="sng" dirty="0">
                <a:solidFill>
                  <a:srgbClr val="FF0000"/>
                </a:solidFill>
                <a:latin typeface="Trebuchet MS" panose="020B0603020202020204" pitchFamily="34" charset="0"/>
              </a:rPr>
              <a:t>s</a:t>
            </a:r>
            <a:r>
              <a:rPr lang="pt-BR" sz="2800" b="1" u="sng" dirty="0">
                <a:solidFill>
                  <a:srgbClr val="FF0000"/>
                </a:solidFill>
                <a:latin typeface="Trebuchet MS" panose="020B0603020202020204" pitchFamily="34" charset="0"/>
              </a:rPr>
              <a:t>) + 2O</a:t>
            </a:r>
            <a:r>
              <a:rPr lang="pt-BR" sz="2800" b="1" u="sng" baseline="30000" dirty="0">
                <a:solidFill>
                  <a:srgbClr val="FF0000"/>
                </a:solidFill>
                <a:latin typeface="Trebuchet MS" panose="020B0603020202020204" pitchFamily="34" charset="0"/>
              </a:rPr>
              <a:t>2-</a:t>
            </a:r>
            <a:r>
              <a:rPr lang="pt-BR" sz="2800" b="1" u="sng" dirty="0">
                <a:solidFill>
                  <a:srgbClr val="FF0000"/>
                </a:solidFill>
                <a:latin typeface="Trebuchet MS" panose="020B0603020202020204" pitchFamily="34" charset="0"/>
              </a:rPr>
              <a:t> </a:t>
            </a:r>
            <a:r>
              <a:rPr lang="pt-BR" sz="2800" b="1" u="sng" dirty="0" smtClean="0">
                <a:solidFill>
                  <a:srgbClr val="FF0000"/>
                </a:solidFill>
                <a:latin typeface="Trebuchet MS" panose="020B0603020202020204" pitchFamily="34" charset="0"/>
                <a:sym typeface="Symbol"/>
              </a:rPr>
              <a:t></a:t>
            </a:r>
            <a:r>
              <a:rPr lang="pt-BR" sz="2800" b="1" u="sng" dirty="0" smtClean="0">
                <a:solidFill>
                  <a:srgbClr val="FF0000"/>
                </a:solidFill>
                <a:latin typeface="Trebuchet MS" panose="020B0603020202020204" pitchFamily="34" charset="0"/>
              </a:rPr>
              <a:t> </a:t>
            </a:r>
            <a:r>
              <a:rPr lang="pt-BR" sz="2800" b="1" u="sng" dirty="0">
                <a:solidFill>
                  <a:srgbClr val="FF0000"/>
                </a:solidFill>
                <a:latin typeface="Trebuchet MS" panose="020B0603020202020204" pitchFamily="34" charset="0"/>
              </a:rPr>
              <a:t>CO</a:t>
            </a:r>
            <a:r>
              <a:rPr lang="pt-BR" sz="2800" b="1" u="sng" baseline="-25000" dirty="0">
                <a:solidFill>
                  <a:srgbClr val="FF0000"/>
                </a:solidFill>
                <a:latin typeface="Trebuchet MS" panose="020B0603020202020204" pitchFamily="34" charset="0"/>
              </a:rPr>
              <a:t>2</a:t>
            </a:r>
            <a:r>
              <a:rPr lang="pt-BR" sz="2800" b="1" u="sng" dirty="0">
                <a:solidFill>
                  <a:srgbClr val="FF0000"/>
                </a:solidFill>
                <a:latin typeface="Trebuchet MS" panose="020B0603020202020204" pitchFamily="34" charset="0"/>
              </a:rPr>
              <a:t>(</a:t>
            </a:r>
            <a:r>
              <a:rPr lang="pt-BR" sz="2800" b="1" i="1" u="sng" dirty="0">
                <a:solidFill>
                  <a:srgbClr val="FF0000"/>
                </a:solidFill>
                <a:latin typeface="Trebuchet MS" panose="020B0603020202020204" pitchFamily="34" charset="0"/>
              </a:rPr>
              <a:t>g</a:t>
            </a:r>
            <a:r>
              <a:rPr lang="pt-BR" sz="2800" b="1" u="sng" dirty="0">
                <a:solidFill>
                  <a:srgbClr val="FF0000"/>
                </a:solidFill>
                <a:latin typeface="Trebuchet MS" panose="020B0603020202020204" pitchFamily="34" charset="0"/>
              </a:rPr>
              <a:t>) + 4e</a:t>
            </a:r>
            <a:r>
              <a:rPr lang="pt-BR" sz="2800" b="1" u="sng" dirty="0">
                <a:solidFill>
                  <a:srgbClr val="FF99FF"/>
                </a:solidFill>
                <a:latin typeface="Trebuchet MS" panose="020B0603020202020204" pitchFamily="34" charset="0"/>
              </a:rPr>
              <a:t>)</a:t>
            </a:r>
          </a:p>
          <a:p>
            <a:r>
              <a:rPr lang="tr-TR" sz="2800" dirty="0" smtClean="0">
                <a:latin typeface="Trebuchet MS" panose="020B0603020202020204" pitchFamily="34" charset="0"/>
              </a:rPr>
              <a:t>	</a:t>
            </a:r>
            <a:r>
              <a:rPr lang="nl-NL" sz="2800" dirty="0" smtClean="0">
                <a:latin typeface="Trebuchet MS" panose="020B0603020202020204" pitchFamily="34" charset="0"/>
              </a:rPr>
              <a:t> </a:t>
            </a:r>
            <a:r>
              <a:rPr lang="tr-TR" sz="2800" dirty="0" smtClean="0">
                <a:latin typeface="Trebuchet MS" panose="020B0603020202020204" pitchFamily="34" charset="0"/>
              </a:rPr>
              <a:t>	</a:t>
            </a:r>
            <a:r>
              <a:rPr lang="nl-NL" sz="2800" b="1" dirty="0" smtClean="0">
                <a:solidFill>
                  <a:srgbClr val="FF0000"/>
                </a:solidFill>
                <a:latin typeface="Trebuchet MS" panose="020B0603020202020204" pitchFamily="34" charset="0"/>
              </a:rPr>
              <a:t>4Al</a:t>
            </a:r>
            <a:r>
              <a:rPr lang="nl-NL" sz="2800" b="1" baseline="30000" dirty="0" smtClean="0">
                <a:solidFill>
                  <a:srgbClr val="FF0000"/>
                </a:solidFill>
                <a:latin typeface="Trebuchet MS" panose="020B0603020202020204" pitchFamily="34" charset="0"/>
              </a:rPr>
              <a:t>3</a:t>
            </a:r>
            <a:r>
              <a:rPr lang="nl-NL" sz="2800" b="1" baseline="30000" dirty="0">
                <a:solidFill>
                  <a:srgbClr val="FF0000"/>
                </a:solidFill>
                <a:latin typeface="Trebuchet MS" panose="020B0603020202020204" pitchFamily="34" charset="0"/>
              </a:rPr>
              <a:t>+</a:t>
            </a:r>
            <a:r>
              <a:rPr lang="nl-NL" sz="2800" b="1" dirty="0">
                <a:solidFill>
                  <a:srgbClr val="FF0000"/>
                </a:solidFill>
                <a:latin typeface="Trebuchet MS" panose="020B0603020202020204" pitchFamily="34" charset="0"/>
              </a:rPr>
              <a:t> + 3C(</a:t>
            </a:r>
            <a:r>
              <a:rPr lang="nl-NL" sz="2800" b="1" i="1" dirty="0">
                <a:solidFill>
                  <a:srgbClr val="FF0000"/>
                </a:solidFill>
                <a:latin typeface="Trebuchet MS" panose="020B0603020202020204" pitchFamily="34" charset="0"/>
              </a:rPr>
              <a:t>s</a:t>
            </a:r>
            <a:r>
              <a:rPr lang="nl-NL" sz="2800" b="1" dirty="0">
                <a:solidFill>
                  <a:srgbClr val="FF0000"/>
                </a:solidFill>
                <a:latin typeface="Trebuchet MS" panose="020B0603020202020204" pitchFamily="34" charset="0"/>
              </a:rPr>
              <a:t>) + 6O</a:t>
            </a:r>
            <a:r>
              <a:rPr lang="nl-NL" sz="2800" b="1" baseline="30000" dirty="0">
                <a:solidFill>
                  <a:srgbClr val="FF0000"/>
                </a:solidFill>
                <a:latin typeface="Trebuchet MS" panose="020B0603020202020204" pitchFamily="34" charset="0"/>
              </a:rPr>
              <a:t>2-</a:t>
            </a:r>
            <a:r>
              <a:rPr lang="nl-NL" sz="2800" b="1" dirty="0">
                <a:solidFill>
                  <a:srgbClr val="FF0000"/>
                </a:solidFill>
                <a:latin typeface="Trebuchet MS" panose="020B0603020202020204" pitchFamily="34" charset="0"/>
              </a:rPr>
              <a:t> </a:t>
            </a:r>
            <a:r>
              <a:rPr lang="nl-NL" sz="2800" b="1" dirty="0" smtClean="0">
                <a:solidFill>
                  <a:srgbClr val="FF0000"/>
                </a:solidFill>
                <a:latin typeface="Trebuchet MS" panose="020B0603020202020204" pitchFamily="34" charset="0"/>
                <a:sym typeface="Symbol"/>
              </a:rPr>
              <a:t></a:t>
            </a:r>
            <a:r>
              <a:rPr lang="tr-TR" sz="2800" b="1" dirty="0">
                <a:solidFill>
                  <a:srgbClr val="FF0000"/>
                </a:solidFill>
                <a:latin typeface="Trebuchet MS" panose="020B0603020202020204" pitchFamily="34" charset="0"/>
                <a:sym typeface="Symbol"/>
              </a:rPr>
              <a:t> </a:t>
            </a:r>
            <a:r>
              <a:rPr lang="tr-TR" sz="2800" b="1" dirty="0" smtClean="0">
                <a:solidFill>
                  <a:srgbClr val="FF0000"/>
                </a:solidFill>
                <a:latin typeface="Trebuchet MS" panose="020B0603020202020204" pitchFamily="34" charset="0"/>
              </a:rPr>
              <a:t>4Al(</a:t>
            </a:r>
            <a:r>
              <a:rPr lang="tr-TR" sz="2800" b="1" i="1" dirty="0" smtClean="0">
                <a:solidFill>
                  <a:srgbClr val="FF0000"/>
                </a:solidFill>
                <a:latin typeface="Trebuchet MS" panose="020B0603020202020204" pitchFamily="34" charset="0"/>
              </a:rPr>
              <a:t>l</a:t>
            </a:r>
            <a:r>
              <a:rPr lang="tr-TR" sz="2800" b="1" dirty="0" smtClean="0">
                <a:solidFill>
                  <a:srgbClr val="FF0000"/>
                </a:solidFill>
                <a:latin typeface="Trebuchet MS" panose="020B0603020202020204" pitchFamily="34" charset="0"/>
              </a:rPr>
              <a:t>)+3CO</a:t>
            </a:r>
            <a:r>
              <a:rPr lang="tr-TR" sz="2800" b="1" baseline="-25000" dirty="0" smtClean="0">
                <a:solidFill>
                  <a:srgbClr val="FF0000"/>
                </a:solidFill>
                <a:latin typeface="Trebuchet MS" panose="020B0603020202020204" pitchFamily="34" charset="0"/>
              </a:rPr>
              <a:t>2</a:t>
            </a:r>
            <a:r>
              <a:rPr lang="tr-TR" sz="2800" b="1" dirty="0" smtClean="0">
                <a:solidFill>
                  <a:srgbClr val="FF0000"/>
                </a:solidFill>
                <a:latin typeface="Trebuchet MS" panose="020B0603020202020204" pitchFamily="34" charset="0"/>
              </a:rPr>
              <a:t>(</a:t>
            </a:r>
            <a:r>
              <a:rPr lang="tr-TR" sz="2800" b="1" i="1" dirty="0" smtClean="0">
                <a:solidFill>
                  <a:srgbClr val="FF0000"/>
                </a:solidFill>
                <a:latin typeface="Trebuchet MS" panose="020B0603020202020204" pitchFamily="34" charset="0"/>
              </a:rPr>
              <a:t>g</a:t>
            </a:r>
            <a:r>
              <a:rPr lang="tr-TR" sz="2800" b="1" dirty="0">
                <a:solidFill>
                  <a:srgbClr val="FF0000"/>
                </a:solidFill>
                <a:latin typeface="Trebuchet MS" panose="020B0603020202020204" pitchFamily="34" charset="0"/>
              </a:rPr>
              <a:t>)</a:t>
            </a:r>
          </a:p>
          <a:p>
            <a:r>
              <a:rPr lang="tr-TR" sz="2800" dirty="0" smtClean="0">
                <a:solidFill>
                  <a:schemeClr val="bg1">
                    <a:lumMod val="65000"/>
                  </a:schemeClr>
                </a:solidFill>
                <a:latin typeface="Trebuchet MS" panose="020B0603020202020204" pitchFamily="34" charset="0"/>
              </a:rPr>
              <a:t>(2Al</a:t>
            </a:r>
            <a:r>
              <a:rPr lang="tr-TR" sz="2800" baseline="-25000" dirty="0" smtClean="0">
                <a:solidFill>
                  <a:schemeClr val="bg1">
                    <a:lumMod val="65000"/>
                  </a:schemeClr>
                </a:solidFill>
                <a:latin typeface="Trebuchet MS" panose="020B0603020202020204" pitchFamily="34" charset="0"/>
              </a:rPr>
              <a:t>2</a:t>
            </a:r>
            <a:r>
              <a:rPr lang="tr-TR" sz="2800" dirty="0" smtClean="0">
                <a:solidFill>
                  <a:schemeClr val="bg1">
                    <a:lumMod val="65000"/>
                  </a:schemeClr>
                </a:solidFill>
                <a:latin typeface="Trebuchet MS" panose="020B0603020202020204" pitchFamily="34" charset="0"/>
              </a:rPr>
              <a:t>O</a:t>
            </a:r>
            <a:r>
              <a:rPr lang="tr-TR" sz="2800" baseline="-25000" dirty="0" smtClean="0">
                <a:solidFill>
                  <a:schemeClr val="bg1">
                    <a:lumMod val="65000"/>
                  </a:schemeClr>
                </a:solidFill>
                <a:latin typeface="Trebuchet MS" panose="020B0603020202020204" pitchFamily="34" charset="0"/>
              </a:rPr>
              <a:t>3</a:t>
            </a:r>
            <a:r>
              <a:rPr lang="tr-TR" sz="2800" dirty="0" smtClean="0">
                <a:solidFill>
                  <a:schemeClr val="bg1">
                    <a:lumMod val="65000"/>
                  </a:schemeClr>
                </a:solidFill>
                <a:latin typeface="Trebuchet MS" panose="020B0603020202020204" pitchFamily="34" charset="0"/>
              </a:rPr>
              <a:t> (</a:t>
            </a:r>
            <a:r>
              <a:rPr lang="tr-TR" sz="2800" dirty="0" err="1" smtClean="0">
                <a:solidFill>
                  <a:schemeClr val="bg1">
                    <a:lumMod val="65000"/>
                  </a:schemeClr>
                </a:solidFill>
                <a:latin typeface="Trebuchet MS" panose="020B0603020202020204" pitchFamily="34" charset="0"/>
              </a:rPr>
              <a:t>kriyolit</a:t>
            </a:r>
            <a:r>
              <a:rPr lang="tr-TR" sz="2800" dirty="0" smtClean="0">
                <a:solidFill>
                  <a:schemeClr val="bg1">
                    <a:lumMod val="65000"/>
                  </a:schemeClr>
                </a:solidFill>
                <a:latin typeface="Trebuchet MS" panose="020B0603020202020204" pitchFamily="34" charset="0"/>
              </a:rPr>
              <a:t>) + 3C (anot) </a:t>
            </a:r>
            <a:r>
              <a:rPr lang="tr-TR" sz="2800" dirty="0" smtClean="0">
                <a:solidFill>
                  <a:schemeClr val="bg1">
                    <a:lumMod val="65000"/>
                  </a:schemeClr>
                </a:solidFill>
                <a:latin typeface="Trebuchet MS" panose="020B0603020202020204" pitchFamily="34" charset="0"/>
                <a:sym typeface="Symbol"/>
              </a:rPr>
              <a:t> 4Al(sıvı) + 3CO</a:t>
            </a:r>
            <a:r>
              <a:rPr lang="tr-TR" sz="2800" baseline="-25000" dirty="0" smtClean="0">
                <a:solidFill>
                  <a:schemeClr val="bg1">
                    <a:lumMod val="65000"/>
                  </a:schemeClr>
                </a:solidFill>
                <a:latin typeface="Trebuchet MS" panose="020B0603020202020204" pitchFamily="34" charset="0"/>
                <a:sym typeface="Symbol"/>
              </a:rPr>
              <a:t>2 </a:t>
            </a:r>
            <a:r>
              <a:rPr lang="tr-TR" sz="2800" dirty="0" smtClean="0">
                <a:solidFill>
                  <a:schemeClr val="bg1">
                    <a:lumMod val="65000"/>
                  </a:schemeClr>
                </a:solidFill>
                <a:latin typeface="Trebuchet MS" panose="020B0603020202020204" pitchFamily="34" charset="0"/>
                <a:sym typeface="Symbol"/>
              </a:rPr>
              <a:t>(g))</a:t>
            </a:r>
          </a:p>
          <a:p>
            <a:endParaRPr lang="tr-TR" sz="2800" dirty="0" smtClean="0">
              <a:latin typeface="Trebuchet MS" panose="020B0603020202020204" pitchFamily="34" charset="0"/>
            </a:endParaRPr>
          </a:p>
          <a:p>
            <a:r>
              <a:rPr lang="tr-TR" sz="2800" dirty="0" smtClean="0">
                <a:latin typeface="Trebuchet MS" panose="020B0603020202020204" pitchFamily="34" charset="0"/>
              </a:rPr>
              <a:t>Alüminyum oksitten ayrılan oksijen iyonları negatif elektrik yüklü olup anotlara taşınır. </a:t>
            </a:r>
          </a:p>
          <a:p>
            <a:r>
              <a:rPr lang="tr-TR" sz="2800" dirty="0" smtClean="0">
                <a:latin typeface="Trebuchet MS" panose="020B0603020202020204" pitchFamily="34" charset="0"/>
              </a:rPr>
              <a:t>burada karbonla birleşerek CO</a:t>
            </a:r>
            <a:r>
              <a:rPr lang="tr-TR" sz="2800" baseline="-25000" dirty="0" smtClean="0">
                <a:latin typeface="Trebuchet MS" panose="020B0603020202020204" pitchFamily="34" charset="0"/>
              </a:rPr>
              <a:t>2</a:t>
            </a:r>
            <a:r>
              <a:rPr lang="tr-TR" sz="2800" dirty="0" smtClean="0">
                <a:latin typeface="Trebuchet MS" panose="020B0603020202020204" pitchFamily="34" charset="0"/>
              </a:rPr>
              <a:t> ve CO oluşturur.</a:t>
            </a:r>
          </a:p>
          <a:p>
            <a:r>
              <a:rPr lang="tr-TR" sz="2800" dirty="0" smtClean="0">
                <a:latin typeface="Trebuchet MS" panose="020B0603020202020204" pitchFamily="34" charset="0"/>
              </a:rPr>
              <a:t>CO</a:t>
            </a:r>
            <a:r>
              <a:rPr lang="tr-TR" sz="2800" baseline="-25000" dirty="0" smtClean="0">
                <a:latin typeface="Trebuchet MS" panose="020B0603020202020204" pitchFamily="34" charset="0"/>
              </a:rPr>
              <a:t>2</a:t>
            </a:r>
            <a:r>
              <a:rPr lang="tr-TR" sz="2800" dirty="0" smtClean="0">
                <a:latin typeface="Trebuchet MS" panose="020B0603020202020204" pitchFamily="34" charset="0"/>
              </a:rPr>
              <a:t> ve CO kabarcıklar şeklinde yüzeye çıkar + alüminyum hücre dibinde toplanır.</a:t>
            </a:r>
          </a:p>
        </p:txBody>
      </p:sp>
    </p:spTree>
    <p:extLst>
      <p:ext uri="{BB962C8B-B14F-4D97-AF65-F5344CB8AC3E}">
        <p14:creationId xmlns:p14="http://schemas.microsoft.com/office/powerpoint/2010/main" val="7414873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79" t="25851" r="27373" b="23945"/>
          <a:stretch/>
        </p:blipFill>
        <p:spPr bwMode="auto">
          <a:xfrm>
            <a:off x="539552" y="1281142"/>
            <a:ext cx="7766326"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41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159" t="32475" r="52970" b="31617"/>
          <a:stretch/>
        </p:blipFill>
        <p:spPr bwMode="auto">
          <a:xfrm>
            <a:off x="6888546" y="4869160"/>
            <a:ext cx="2104900" cy="1858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107504" y="476672"/>
            <a:ext cx="8964488"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Alüminyum hurdadan geri kazanım</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30460155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Trans"/>
          <p:cNvPicPr>
            <a:picLocks noChangeAspect="1" noChangeArrowheads="1"/>
          </p:cNvPicPr>
          <p:nvPr/>
        </p:nvPicPr>
        <p:blipFill>
          <a:blip r:embed="rId2" cstate="print">
            <a:lum bright="-1000"/>
            <a:extLst>
              <a:ext uri="{28A0092B-C50C-407E-A947-70E740481C1C}">
                <a14:useLocalDpi xmlns:a14="http://schemas.microsoft.com/office/drawing/2010/main" val="0"/>
              </a:ext>
            </a:extLst>
          </a:blip>
          <a:srcRect l="9485" r="7995"/>
          <a:stretch>
            <a:fillRect/>
          </a:stretch>
        </p:blipFill>
        <p:spPr bwMode="auto">
          <a:xfrm>
            <a:off x="395536" y="2204864"/>
            <a:ext cx="6840760" cy="4320480"/>
          </a:xfrm>
          <a:prstGeom prst="rect">
            <a:avLst/>
          </a:prstGeom>
          <a:noFill/>
          <a:extLst>
            <a:ext uri="{909E8E84-426E-40DD-AFC4-6F175D3DCCD1}">
              <a14:hiddenFill xmlns:a14="http://schemas.microsoft.com/office/drawing/2010/main">
                <a:solidFill>
                  <a:srgbClr val="FFFFFF"/>
                </a:solidFill>
              </a14:hiddenFill>
            </a:ext>
          </a:extLst>
        </p:spPr>
      </p:pic>
      <p:sp>
        <p:nvSpPr>
          <p:cNvPr id="4" name="3 Metin kutusu"/>
          <p:cNvSpPr txBox="1"/>
          <p:nvPr/>
        </p:nvSpPr>
        <p:spPr>
          <a:xfrm>
            <a:off x="251520" y="404664"/>
            <a:ext cx="856895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Döner fırınlar</a:t>
            </a:r>
            <a:endParaRPr lang="tr-TR" sz="4400" dirty="0">
              <a:solidFill>
                <a:schemeClr val="accent2">
                  <a:lumMod val="50000"/>
                </a:schemeClr>
              </a:solidFill>
              <a:latin typeface="Trebuchet MS" pitchFamily="34" charset="0"/>
            </a:endParaRPr>
          </a:p>
        </p:txBody>
      </p:sp>
      <p:sp>
        <p:nvSpPr>
          <p:cNvPr id="5" name="4 Metin kutusu"/>
          <p:cNvSpPr txBox="1"/>
          <p:nvPr/>
        </p:nvSpPr>
        <p:spPr>
          <a:xfrm>
            <a:off x="2987824" y="1268760"/>
            <a:ext cx="5832648" cy="2308324"/>
          </a:xfrm>
          <a:prstGeom prst="rect">
            <a:avLst/>
          </a:prstGeom>
          <a:noFill/>
        </p:spPr>
        <p:txBody>
          <a:bodyPr wrap="square" rtlCol="0">
            <a:spAutoFit/>
          </a:bodyPr>
          <a:lstStyle/>
          <a:p>
            <a:pPr algn="r"/>
            <a:r>
              <a:rPr lang="tr-TR" sz="2400" dirty="0" smtClean="0">
                <a:latin typeface="Trebuchet MS" pitchFamily="34" charset="0"/>
              </a:rPr>
              <a:t>Cüruf ısıtılırken tam bir ısınma sağlanması için fırın yukarı doğru kaldırılır.  Cüruf içindeki tüm alüminyum kazanıldıktan sonra fırın akıtma pozisyonuna getirilir ve metal kalıplara alınır.</a:t>
            </a:r>
            <a:endParaRPr lang="tr-TR" sz="2400" dirty="0">
              <a:latin typeface="Trebuchet MS" pitchFamily="34" charset="0"/>
            </a:endParaRPr>
          </a:p>
        </p:txBody>
      </p:sp>
    </p:spTree>
    <p:extLst>
      <p:ext uri="{BB962C8B-B14F-4D97-AF65-F5344CB8AC3E}">
        <p14:creationId xmlns:p14="http://schemas.microsoft.com/office/powerpoint/2010/main" val="13889171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251520" y="404664"/>
            <a:ext cx="856895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Döner fırınlar</a:t>
            </a:r>
            <a:endParaRPr lang="tr-TR" sz="4400" dirty="0">
              <a:solidFill>
                <a:schemeClr val="accent2">
                  <a:lumMod val="50000"/>
                </a:schemeClr>
              </a:solidFill>
              <a:latin typeface="Trebuchet MS" pitchFamily="34" charset="0"/>
            </a:endParaRPr>
          </a:p>
        </p:txBody>
      </p:sp>
      <p:sp>
        <p:nvSpPr>
          <p:cNvPr id="5" name="4 Dikdörtgen"/>
          <p:cNvSpPr/>
          <p:nvPr/>
        </p:nvSpPr>
        <p:spPr>
          <a:xfrm>
            <a:off x="251520" y="1170612"/>
            <a:ext cx="8712968" cy="5570756"/>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hurda ve cüruf (%35 ve üstünde </a:t>
            </a:r>
            <a:r>
              <a:rPr lang="tr-TR" sz="2800" dirty="0" err="1" smtClean="0">
                <a:latin typeface="Trebuchet MS" pitchFamily="34" charset="0"/>
              </a:rPr>
              <a:t>mtal</a:t>
            </a:r>
            <a:r>
              <a:rPr lang="tr-TR" sz="2800" dirty="0" smtClean="0">
                <a:latin typeface="Trebuchet MS" pitchFamily="34" charset="0"/>
              </a:rPr>
              <a:t> içerir) ergitmek için ideal!</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Şarj </a:t>
            </a:r>
            <a:r>
              <a:rPr lang="tr-TR" sz="2800" dirty="0" err="1" smtClean="0">
                <a:latin typeface="Trebuchet MS" pitchFamily="34" charset="0"/>
              </a:rPr>
              <a:t>flaks</a:t>
            </a:r>
            <a:r>
              <a:rPr lang="tr-TR" sz="2800" dirty="0" smtClean="0">
                <a:latin typeface="Trebuchet MS" pitchFamily="34" charset="0"/>
              </a:rPr>
              <a:t> tuzları ile birlikte!</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şarj fırının dönmesi ile brülör alevi ile temasını arttırır ve </a:t>
            </a:r>
            <a:r>
              <a:rPr lang="tr-TR" sz="2800" dirty="0" err="1" smtClean="0">
                <a:latin typeface="Trebuchet MS" pitchFamily="34" charset="0"/>
              </a:rPr>
              <a:t>refrakter</a:t>
            </a:r>
            <a:r>
              <a:rPr lang="tr-TR" sz="2800" dirty="0" smtClean="0">
                <a:latin typeface="Trebuchet MS" pitchFamily="34" charset="0"/>
              </a:rPr>
              <a:t> ısısını daha çabuk alır.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Kapasite 2-5 ton kadar.</a:t>
            </a:r>
          </a:p>
          <a:p>
            <a:pPr>
              <a:spcBef>
                <a:spcPts val="1200"/>
              </a:spcBef>
              <a:buClr>
                <a:schemeClr val="bg2">
                  <a:lumMod val="50000"/>
                </a:schemeClr>
              </a:buClr>
            </a:pPr>
            <a:r>
              <a:rPr lang="tr-TR" sz="2800" b="1" u="sng" dirty="0" smtClean="0">
                <a:latin typeface="Trebuchet MS" pitchFamily="34" charset="0"/>
              </a:rPr>
              <a:t>Avantaj</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Cüruf ve hurdayı proses etme kabiliyeti</a:t>
            </a:r>
          </a:p>
          <a:p>
            <a:pPr>
              <a:spcBef>
                <a:spcPts val="1200"/>
              </a:spcBef>
              <a:buClr>
                <a:schemeClr val="bg2">
                  <a:lumMod val="50000"/>
                </a:schemeClr>
              </a:buClr>
            </a:pPr>
            <a:r>
              <a:rPr lang="tr-TR" sz="2800" b="1" u="sng" dirty="0" smtClean="0">
                <a:latin typeface="Trebuchet MS" pitchFamily="34" charset="0"/>
              </a:rPr>
              <a:t>Dezavantaj</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Düşük verim</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Sık bakım ihtiyacı</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Tuz bakiyesi</a:t>
            </a:r>
          </a:p>
        </p:txBody>
      </p:sp>
    </p:spTree>
    <p:extLst>
      <p:ext uri="{BB962C8B-B14F-4D97-AF65-F5344CB8AC3E}">
        <p14:creationId xmlns:p14="http://schemas.microsoft.com/office/powerpoint/2010/main" val="13889171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79512" y="1412776"/>
            <a:ext cx="8784976" cy="4585871"/>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err="1" smtClean="0">
                <a:latin typeface="Trebuchet MS" pitchFamily="34" charset="0"/>
              </a:rPr>
              <a:t>Reverber</a:t>
            </a:r>
            <a:r>
              <a:rPr lang="tr-TR" sz="2800" dirty="0" smtClean="0">
                <a:latin typeface="Trebuchet MS" pitchFamily="34" charset="0"/>
              </a:rPr>
              <a:t> fırınlara göre verimleri daha yüksektir.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Baca gazlarından şarjın ısıtılmasında yararlanıldığında verim daha da artar.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Şarj malzemeleri kolondan aşağı inerken ısınıp ergime bölgesine vardıklarında brülörler tarafından ergitilirler.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Enerji verimi %40-50 seviyelerindedir.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Metal kayıpları ise </a:t>
            </a:r>
            <a:r>
              <a:rPr lang="tr-TR" sz="2800" dirty="0" err="1" smtClean="0">
                <a:latin typeface="Trebuchet MS" pitchFamily="34" charset="0"/>
              </a:rPr>
              <a:t>reverber</a:t>
            </a:r>
            <a:r>
              <a:rPr lang="tr-TR" sz="2800" dirty="0" smtClean="0">
                <a:latin typeface="Trebuchet MS" pitchFamily="34" charset="0"/>
              </a:rPr>
              <a:t> fırınlarındaki %4-8 seviyesinden %1 ve daha aşağı düşer.</a:t>
            </a:r>
          </a:p>
        </p:txBody>
      </p:sp>
      <p:sp>
        <p:nvSpPr>
          <p:cNvPr id="6" name="Başlık 3"/>
          <p:cNvSpPr>
            <a:spLocks noGrp="1"/>
          </p:cNvSpPr>
          <p:nvPr>
            <p:ph type="title"/>
          </p:nvPr>
        </p:nvSpPr>
        <p:spPr>
          <a:xfrm>
            <a:off x="323528" y="692696"/>
            <a:ext cx="8229600" cy="666328"/>
          </a:xfrm>
        </p:spPr>
        <p:txBody>
          <a:bodyPr>
            <a:normAutofit fontScale="90000"/>
          </a:bodyPr>
          <a:lstStyle/>
          <a:p>
            <a:r>
              <a:rPr lang="tr-TR" dirty="0" smtClean="0">
                <a:solidFill>
                  <a:schemeClr val="accent2">
                    <a:lumMod val="50000"/>
                  </a:schemeClr>
                </a:solidFill>
                <a:latin typeface="Trebuchet MS" pitchFamily="34" charset="0"/>
              </a:rPr>
              <a:t>Bacalı fırınlar</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3167749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lum bright="-1000"/>
          </a:blip>
          <a:srcRect l="43441" t="31883" r="22246" b="28516"/>
          <a:stretch>
            <a:fillRect/>
          </a:stretch>
        </p:blipFill>
        <p:spPr bwMode="auto">
          <a:xfrm>
            <a:off x="755576" y="1700808"/>
            <a:ext cx="7704856" cy="4999554"/>
          </a:xfrm>
          <a:prstGeom prst="rect">
            <a:avLst/>
          </a:prstGeom>
          <a:noFill/>
          <a:ln w="9525">
            <a:noFill/>
            <a:miter lim="800000"/>
            <a:headEnd/>
            <a:tailEnd/>
          </a:ln>
        </p:spPr>
      </p:pic>
      <p:sp>
        <p:nvSpPr>
          <p:cNvPr id="4" name="Başlık 3"/>
          <p:cNvSpPr>
            <a:spLocks noGrp="1"/>
          </p:cNvSpPr>
          <p:nvPr>
            <p:ph type="title"/>
          </p:nvPr>
        </p:nvSpPr>
        <p:spPr>
          <a:xfrm>
            <a:off x="395536" y="746448"/>
            <a:ext cx="8229600" cy="594320"/>
          </a:xfrm>
        </p:spPr>
        <p:txBody>
          <a:bodyPr>
            <a:normAutofit fontScale="90000"/>
          </a:bodyPr>
          <a:lstStyle/>
          <a:p>
            <a:r>
              <a:rPr lang="tr-TR" dirty="0" smtClean="0">
                <a:solidFill>
                  <a:schemeClr val="accent2">
                    <a:lumMod val="50000"/>
                  </a:schemeClr>
                </a:solidFill>
                <a:latin typeface="Trebuchet MS" pitchFamily="34" charset="0"/>
              </a:rPr>
              <a:t>Bacalı fırınlar</a:t>
            </a:r>
            <a:endParaRPr lang="tr-TR" dirty="0">
              <a:solidFill>
                <a:schemeClr val="accent2">
                  <a:lumMod val="50000"/>
                </a:schemeClr>
              </a:solidFill>
              <a:latin typeface="Trebuchet MS" pitchFamily="34" charset="0"/>
            </a:endParaRPr>
          </a:p>
        </p:txBody>
      </p:sp>
      <p:sp useBgFill="1">
        <p:nvSpPr>
          <p:cNvPr id="8" name="7 Metin kutusu"/>
          <p:cNvSpPr txBox="1"/>
          <p:nvPr/>
        </p:nvSpPr>
        <p:spPr>
          <a:xfrm>
            <a:off x="6660232" y="3068960"/>
            <a:ext cx="1584176" cy="523220"/>
          </a:xfrm>
          <a:prstGeom prst="rect">
            <a:avLst/>
          </a:prstGeom>
        </p:spPr>
        <p:txBody>
          <a:bodyPr wrap="square" rtlCol="0">
            <a:spAutoFit/>
          </a:bodyPr>
          <a:lstStyle/>
          <a:p>
            <a:r>
              <a:rPr lang="tr-TR" sz="2800" dirty="0" smtClean="0">
                <a:latin typeface="Trebuchet MS" pitchFamily="34" charset="0"/>
              </a:rPr>
              <a:t>brülör</a:t>
            </a:r>
            <a:endParaRPr lang="tr-TR" sz="2800" dirty="0">
              <a:latin typeface="Trebuchet MS" pitchFamily="34" charset="0"/>
            </a:endParaRPr>
          </a:p>
        </p:txBody>
      </p:sp>
      <p:sp useBgFill="1">
        <p:nvSpPr>
          <p:cNvPr id="9" name="8 Metin kutusu"/>
          <p:cNvSpPr txBox="1"/>
          <p:nvPr/>
        </p:nvSpPr>
        <p:spPr>
          <a:xfrm>
            <a:off x="1475656" y="1394773"/>
            <a:ext cx="2016224" cy="954107"/>
          </a:xfrm>
          <a:prstGeom prst="rect">
            <a:avLst/>
          </a:prstGeom>
        </p:spPr>
        <p:txBody>
          <a:bodyPr wrap="square" rtlCol="0">
            <a:spAutoFit/>
          </a:bodyPr>
          <a:lstStyle/>
          <a:p>
            <a:pPr algn="r"/>
            <a:r>
              <a:rPr lang="tr-TR" sz="2800" dirty="0" smtClean="0">
                <a:latin typeface="Trebuchet MS" pitchFamily="34" charset="0"/>
              </a:rPr>
              <a:t>Sıcak baca gazları</a:t>
            </a:r>
            <a:endParaRPr lang="tr-TR" sz="2800" dirty="0">
              <a:latin typeface="Trebuchet MS" pitchFamily="34" charset="0"/>
            </a:endParaRPr>
          </a:p>
        </p:txBody>
      </p:sp>
      <p:sp useBgFill="1">
        <p:nvSpPr>
          <p:cNvPr id="10" name="9 Metin kutusu"/>
          <p:cNvSpPr txBox="1"/>
          <p:nvPr/>
        </p:nvSpPr>
        <p:spPr>
          <a:xfrm>
            <a:off x="179512" y="2329716"/>
            <a:ext cx="1728192" cy="954107"/>
          </a:xfrm>
          <a:prstGeom prst="rect">
            <a:avLst/>
          </a:prstGeom>
        </p:spPr>
        <p:txBody>
          <a:bodyPr wrap="square" rtlCol="0">
            <a:spAutoFit/>
          </a:bodyPr>
          <a:lstStyle/>
          <a:p>
            <a:pPr algn="r"/>
            <a:r>
              <a:rPr lang="tr-TR" sz="2800" dirty="0" smtClean="0">
                <a:latin typeface="Trebuchet MS" pitchFamily="34" charset="0"/>
              </a:rPr>
              <a:t>Şarj penceresi</a:t>
            </a:r>
            <a:endParaRPr lang="tr-TR" sz="2800" dirty="0">
              <a:latin typeface="Trebuchet MS" pitchFamily="34" charset="0"/>
            </a:endParaRPr>
          </a:p>
        </p:txBody>
      </p:sp>
      <p:sp useBgFill="1">
        <p:nvSpPr>
          <p:cNvPr id="11" name="10 Metin kutusu"/>
          <p:cNvSpPr txBox="1"/>
          <p:nvPr/>
        </p:nvSpPr>
        <p:spPr>
          <a:xfrm>
            <a:off x="504056" y="5733256"/>
            <a:ext cx="2699792" cy="954107"/>
          </a:xfrm>
          <a:prstGeom prst="rect">
            <a:avLst/>
          </a:prstGeom>
        </p:spPr>
        <p:txBody>
          <a:bodyPr wrap="square" rtlCol="0">
            <a:spAutoFit/>
          </a:bodyPr>
          <a:lstStyle/>
          <a:p>
            <a:pPr algn="r"/>
            <a:r>
              <a:rPr lang="tr-TR" sz="2800" dirty="0" smtClean="0">
                <a:latin typeface="Trebuchet MS" pitchFamily="34" charset="0"/>
              </a:rPr>
              <a:t>Oksit ve demir kalıntıları</a:t>
            </a:r>
            <a:endParaRPr lang="tr-TR" sz="2800" dirty="0">
              <a:latin typeface="Trebuchet MS" pitchFamily="34" charset="0"/>
            </a:endParaRPr>
          </a:p>
        </p:txBody>
      </p:sp>
      <p:sp useBgFill="1">
        <p:nvSpPr>
          <p:cNvPr id="7" name="6 Metin kutusu"/>
          <p:cNvSpPr txBox="1"/>
          <p:nvPr/>
        </p:nvSpPr>
        <p:spPr>
          <a:xfrm>
            <a:off x="7020272" y="5571237"/>
            <a:ext cx="1980728" cy="954107"/>
          </a:xfrm>
          <a:prstGeom prst="rect">
            <a:avLst/>
          </a:prstGeom>
        </p:spPr>
        <p:txBody>
          <a:bodyPr wrap="square" rtlCol="0">
            <a:spAutoFit/>
          </a:bodyPr>
          <a:lstStyle/>
          <a:p>
            <a:r>
              <a:rPr lang="tr-TR" sz="2800" dirty="0" smtClean="0">
                <a:latin typeface="Trebuchet MS" pitchFamily="34" charset="0"/>
              </a:rPr>
              <a:t>Sıvı alüminyum</a:t>
            </a:r>
            <a:endParaRPr lang="tr-TR" sz="2800" dirty="0">
              <a:latin typeface="Trebuchet MS" pitchFamily="34" charset="0"/>
            </a:endParaRPr>
          </a:p>
        </p:txBody>
      </p:sp>
      <p:sp>
        <p:nvSpPr>
          <p:cNvPr id="12" name="11 Metin kutusu"/>
          <p:cNvSpPr txBox="1"/>
          <p:nvPr/>
        </p:nvSpPr>
        <p:spPr>
          <a:xfrm>
            <a:off x="4320480" y="1490008"/>
            <a:ext cx="4788024" cy="1938992"/>
          </a:xfrm>
          <a:prstGeom prst="rect">
            <a:avLst/>
          </a:prstGeom>
          <a:noFill/>
        </p:spPr>
        <p:txBody>
          <a:bodyPr wrap="square" rtlCol="0">
            <a:spAutoFit/>
          </a:bodyPr>
          <a:lstStyle/>
          <a:p>
            <a:r>
              <a:rPr lang="tr-TR" sz="2400" dirty="0" smtClean="0">
                <a:latin typeface="Trebuchet MS" pitchFamily="34" charset="0"/>
              </a:rPr>
              <a:t>Şarj baca gazları ile ısıtılır ve ergime başlarken oksit ve diğer kalıntılar kule duvarlarında tutulur. Aralıklarla birikintiler temizlenir!</a:t>
            </a:r>
            <a:endParaRPr lang="tr-TR" sz="2400" dirty="0">
              <a:latin typeface="Trebuchet MS" pitchFamily="34" charset="0"/>
            </a:endParaRPr>
          </a:p>
        </p:txBody>
      </p:sp>
    </p:spTree>
    <p:extLst>
      <p:ext uri="{BB962C8B-B14F-4D97-AF65-F5344CB8AC3E}">
        <p14:creationId xmlns:p14="http://schemas.microsoft.com/office/powerpoint/2010/main" val="31472165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a:blip r:embed="rId2" cstate="print">
            <a:lum bright="-1000"/>
            <a:extLst>
              <a:ext uri="{28A0092B-C50C-407E-A947-70E740481C1C}">
                <a14:useLocalDpi xmlns:a14="http://schemas.microsoft.com/office/drawing/2010/main" val="0"/>
              </a:ext>
            </a:extLst>
          </a:blip>
          <a:srcRect t="2435" b="3827"/>
          <a:stretch>
            <a:fillRect/>
          </a:stretch>
        </p:blipFill>
        <p:spPr bwMode="auto">
          <a:xfrm>
            <a:off x="467544" y="980728"/>
            <a:ext cx="8136904" cy="5695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Metin kutusu"/>
          <p:cNvSpPr txBox="1"/>
          <p:nvPr/>
        </p:nvSpPr>
        <p:spPr>
          <a:xfrm>
            <a:off x="251520" y="260648"/>
            <a:ext cx="856895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bacalı fırınlar</a:t>
            </a:r>
            <a:endParaRPr lang="tr-TR" sz="4400" dirty="0">
              <a:solidFill>
                <a:schemeClr val="accent2">
                  <a:lumMod val="50000"/>
                </a:schemeClr>
              </a:solidFill>
              <a:latin typeface="Trebuchet MS" pitchFamily="34" charset="0"/>
            </a:endParaRPr>
          </a:p>
        </p:txBody>
      </p:sp>
      <p:sp useBgFill="1">
        <p:nvSpPr>
          <p:cNvPr id="6" name="5 Metin kutusu"/>
          <p:cNvSpPr txBox="1"/>
          <p:nvPr/>
        </p:nvSpPr>
        <p:spPr>
          <a:xfrm>
            <a:off x="1403648" y="5301208"/>
            <a:ext cx="2088232" cy="369332"/>
          </a:xfrm>
          <a:prstGeom prst="rect">
            <a:avLst/>
          </a:prstGeom>
        </p:spPr>
        <p:txBody>
          <a:bodyPr wrap="square" rtlCol="0">
            <a:spAutoFit/>
          </a:bodyPr>
          <a:lstStyle/>
          <a:p>
            <a:r>
              <a:rPr lang="tr-TR" dirty="0" smtClean="0">
                <a:latin typeface="Trebuchet MS" pitchFamily="34" charset="0"/>
              </a:rPr>
              <a:t>Ergitme brülörleri</a:t>
            </a:r>
            <a:endParaRPr lang="tr-TR" dirty="0">
              <a:latin typeface="Trebuchet MS" pitchFamily="34" charset="0"/>
            </a:endParaRPr>
          </a:p>
        </p:txBody>
      </p:sp>
    </p:spTree>
    <p:extLst>
      <p:ext uri="{BB962C8B-B14F-4D97-AF65-F5344CB8AC3E}">
        <p14:creationId xmlns:p14="http://schemas.microsoft.com/office/powerpoint/2010/main" val="14957700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2" cstate="print">
            <a:lum bright="-1000"/>
            <a:extLst>
              <a:ext uri="{28A0092B-C50C-407E-A947-70E740481C1C}">
                <a14:useLocalDpi xmlns:a14="http://schemas.microsoft.com/office/drawing/2010/main" val="0"/>
              </a:ext>
            </a:extLst>
          </a:blip>
          <a:srcRect l="2878"/>
          <a:stretch>
            <a:fillRect/>
          </a:stretch>
        </p:blipFill>
        <p:spPr bwMode="auto">
          <a:xfrm>
            <a:off x="504145" y="1268760"/>
            <a:ext cx="4859943"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4932040" y="1844824"/>
            <a:ext cx="3816424" cy="4832092"/>
          </a:xfrm>
          <a:prstGeom prst="rect">
            <a:avLst/>
          </a:prstGeom>
        </p:spPr>
        <p:txBody>
          <a:bodyPr wrap="square">
            <a:spAutoFit/>
          </a:bodyPr>
          <a:lstStyle/>
          <a:p>
            <a:pPr algn="r"/>
            <a:r>
              <a:rPr lang="en-US" sz="2800" b="1" dirty="0" smtClean="0">
                <a:latin typeface="Trebuchet MS" panose="020B0603020202020204" pitchFamily="34" charset="0"/>
              </a:rPr>
              <a:t>Reverb</a:t>
            </a:r>
            <a:r>
              <a:rPr lang="tr-TR" sz="2800" b="1" dirty="0" smtClean="0">
                <a:latin typeface="Trebuchet MS" panose="020B0603020202020204" pitchFamily="34" charset="0"/>
              </a:rPr>
              <a:t>er fırınlar</a:t>
            </a:r>
            <a:r>
              <a:rPr lang="en-US" sz="2800" b="1" dirty="0" smtClean="0">
                <a:latin typeface="Trebuchet MS" panose="020B0603020202020204" pitchFamily="34" charset="0"/>
              </a:rPr>
              <a:t> </a:t>
            </a:r>
            <a:endParaRPr lang="tr-TR" sz="2800" b="1" dirty="0" smtClean="0">
              <a:latin typeface="Trebuchet MS" panose="020B0603020202020204" pitchFamily="34" charset="0"/>
            </a:endParaRPr>
          </a:p>
          <a:p>
            <a:pPr algn="r"/>
            <a:r>
              <a:rPr lang="tr-TR" sz="2800" b="1" dirty="0" smtClean="0">
                <a:latin typeface="Trebuchet MS" panose="020B0603020202020204" pitchFamily="34" charset="0"/>
              </a:rPr>
              <a:t>Düşük ısıl verimlilik %25 kadar</a:t>
            </a:r>
          </a:p>
          <a:p>
            <a:pPr algn="r"/>
            <a:r>
              <a:rPr lang="tr-TR" sz="2800" b="1" dirty="0" smtClean="0">
                <a:latin typeface="Trebuchet MS" panose="020B0603020202020204" pitchFamily="34" charset="0"/>
              </a:rPr>
              <a:t>Cürufta artış %3-7</a:t>
            </a:r>
            <a:endParaRPr lang="en-US" sz="2800" b="1" dirty="0">
              <a:latin typeface="Trebuchet MS" panose="020B0603020202020204" pitchFamily="34" charset="0"/>
            </a:endParaRPr>
          </a:p>
          <a:p>
            <a:pPr algn="r"/>
            <a:r>
              <a:rPr lang="tr-TR" sz="2800" dirty="0" smtClean="0">
                <a:latin typeface="Trebuchet MS" panose="020B0603020202020204" pitchFamily="34" charset="0"/>
              </a:rPr>
              <a:t>Sıvı metal sıcaklığında dalgalanma</a:t>
            </a:r>
            <a:r>
              <a:rPr lang="tr-TR" sz="2800" dirty="0">
                <a:latin typeface="Trebuchet MS" panose="020B0603020202020204" pitchFamily="34" charset="0"/>
              </a:rPr>
              <a:t> </a:t>
            </a:r>
            <a:r>
              <a:rPr lang="en-US" sz="2800" dirty="0" smtClean="0">
                <a:latin typeface="Trebuchet MS" panose="020B0603020202020204" pitchFamily="34" charset="0"/>
              </a:rPr>
              <a:t>+/- </a:t>
            </a:r>
            <a:r>
              <a:rPr lang="en-US" sz="2800" dirty="0">
                <a:latin typeface="Trebuchet MS" panose="020B0603020202020204" pitchFamily="34" charset="0"/>
              </a:rPr>
              <a:t>50º F</a:t>
            </a:r>
            <a:br>
              <a:rPr lang="en-US" sz="2800" dirty="0">
                <a:latin typeface="Trebuchet MS" panose="020B0603020202020204" pitchFamily="34" charset="0"/>
              </a:rPr>
            </a:br>
            <a:r>
              <a:rPr lang="tr-TR" sz="2800" dirty="0" smtClean="0">
                <a:latin typeface="Trebuchet MS" panose="020B0603020202020204" pitchFamily="34" charset="0"/>
              </a:rPr>
              <a:t>daha fazla kirlenme/kalıntı</a:t>
            </a:r>
          </a:p>
          <a:p>
            <a:pPr algn="r"/>
            <a:r>
              <a:rPr lang="tr-TR" sz="2800" dirty="0" smtClean="0">
                <a:latin typeface="Trebuchet MS" panose="020B0603020202020204" pitchFamily="34" charset="0"/>
              </a:rPr>
              <a:t>Daha geniş yer ihtiyacı</a:t>
            </a:r>
          </a:p>
          <a:p>
            <a:pPr algn="r"/>
            <a:r>
              <a:rPr lang="tr-TR" sz="2800" dirty="0" smtClean="0">
                <a:latin typeface="Trebuchet MS" panose="020B0603020202020204" pitchFamily="34" charset="0"/>
              </a:rPr>
              <a:t>Daha fazla hidrojen gazı</a:t>
            </a:r>
          </a:p>
        </p:txBody>
      </p:sp>
      <p:sp>
        <p:nvSpPr>
          <p:cNvPr id="4" name="3 Metin kutusu"/>
          <p:cNvSpPr txBox="1"/>
          <p:nvPr/>
        </p:nvSpPr>
        <p:spPr>
          <a:xfrm>
            <a:off x="251520" y="499319"/>
            <a:ext cx="8568952"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reverber</a:t>
            </a:r>
            <a:r>
              <a:rPr lang="tr-TR" sz="4400" dirty="0" smtClean="0">
                <a:solidFill>
                  <a:schemeClr val="accent2">
                    <a:lumMod val="50000"/>
                  </a:schemeClr>
                </a:solidFill>
                <a:latin typeface="Trebuchet MS" pitchFamily="34" charset="0"/>
              </a:rPr>
              <a:t> fırınlar</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1075064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423" t="11701" r="10919" b="19487"/>
          <a:stretch/>
        </p:blipFill>
        <p:spPr bwMode="auto">
          <a:xfrm>
            <a:off x="179512" y="1412776"/>
            <a:ext cx="8804428"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etin kutusu 1"/>
          <p:cNvSpPr txBox="1"/>
          <p:nvPr/>
        </p:nvSpPr>
        <p:spPr>
          <a:xfrm>
            <a:off x="323528" y="1372706"/>
            <a:ext cx="2088232" cy="400110"/>
          </a:xfrm>
          <a:prstGeom prst="rect">
            <a:avLst/>
          </a:prstGeom>
          <a:noFill/>
        </p:spPr>
        <p:txBody>
          <a:bodyPr wrap="square" rtlCol="0">
            <a:spAutoFit/>
          </a:bodyPr>
          <a:lstStyle/>
          <a:p>
            <a:r>
              <a:rPr lang="tr-TR" sz="2000" b="1" dirty="0" smtClean="0">
                <a:solidFill>
                  <a:schemeClr val="bg1"/>
                </a:solidFill>
                <a:latin typeface="Trebuchet MS" panose="020B0603020202020204" pitchFamily="34" charset="0"/>
              </a:rPr>
              <a:t>Fırın - yakıt</a:t>
            </a:r>
            <a:endParaRPr lang="tr-TR" sz="2000" b="1" dirty="0">
              <a:solidFill>
                <a:schemeClr val="bg1"/>
              </a:solidFill>
              <a:latin typeface="Trebuchet MS" panose="020B0603020202020204" pitchFamily="34" charset="0"/>
            </a:endParaRPr>
          </a:p>
        </p:txBody>
      </p:sp>
      <p:sp>
        <p:nvSpPr>
          <p:cNvPr id="4" name="Metin kutusu 3"/>
          <p:cNvSpPr txBox="1"/>
          <p:nvPr/>
        </p:nvSpPr>
        <p:spPr>
          <a:xfrm>
            <a:off x="2771800" y="1372706"/>
            <a:ext cx="1440160" cy="400110"/>
          </a:xfrm>
          <a:prstGeom prst="rect">
            <a:avLst/>
          </a:prstGeom>
          <a:noFill/>
        </p:spPr>
        <p:txBody>
          <a:bodyPr wrap="square" rtlCol="0">
            <a:spAutoFit/>
          </a:bodyPr>
          <a:lstStyle/>
          <a:p>
            <a:r>
              <a:rPr lang="tr-TR" sz="2000" b="1" dirty="0" smtClean="0">
                <a:solidFill>
                  <a:schemeClr val="bg1"/>
                </a:solidFill>
                <a:latin typeface="Trebuchet MS" panose="020B0603020202020204" pitchFamily="34" charset="0"/>
              </a:rPr>
              <a:t>kapasite</a:t>
            </a:r>
            <a:endParaRPr lang="tr-TR" sz="2000" b="1" dirty="0">
              <a:solidFill>
                <a:schemeClr val="bg1"/>
              </a:solidFill>
              <a:latin typeface="Trebuchet MS" panose="020B0603020202020204" pitchFamily="34" charset="0"/>
            </a:endParaRPr>
          </a:p>
        </p:txBody>
      </p:sp>
      <p:sp>
        <p:nvSpPr>
          <p:cNvPr id="5" name="Metin kutusu 4"/>
          <p:cNvSpPr txBox="1"/>
          <p:nvPr/>
        </p:nvSpPr>
        <p:spPr>
          <a:xfrm>
            <a:off x="4499992" y="1372706"/>
            <a:ext cx="864096" cy="400110"/>
          </a:xfrm>
          <a:prstGeom prst="rect">
            <a:avLst/>
          </a:prstGeom>
          <a:noFill/>
        </p:spPr>
        <p:txBody>
          <a:bodyPr wrap="square" rtlCol="0">
            <a:spAutoFit/>
          </a:bodyPr>
          <a:lstStyle/>
          <a:p>
            <a:r>
              <a:rPr lang="tr-TR" sz="2000" b="1" dirty="0" smtClean="0">
                <a:solidFill>
                  <a:schemeClr val="bg1"/>
                </a:solidFill>
                <a:latin typeface="Trebuchet MS" panose="020B0603020202020204" pitchFamily="34" charset="0"/>
              </a:rPr>
              <a:t>metal</a:t>
            </a:r>
            <a:endParaRPr lang="tr-TR" sz="2000" b="1" dirty="0">
              <a:solidFill>
                <a:schemeClr val="bg1"/>
              </a:solidFill>
              <a:latin typeface="Trebuchet MS" panose="020B0603020202020204" pitchFamily="34" charset="0"/>
            </a:endParaRPr>
          </a:p>
        </p:txBody>
      </p:sp>
      <p:sp>
        <p:nvSpPr>
          <p:cNvPr id="6" name="Metin kutusu 5"/>
          <p:cNvSpPr txBox="1"/>
          <p:nvPr/>
        </p:nvSpPr>
        <p:spPr>
          <a:xfrm>
            <a:off x="6084168" y="1372706"/>
            <a:ext cx="864096" cy="400110"/>
          </a:xfrm>
          <a:prstGeom prst="rect">
            <a:avLst/>
          </a:prstGeom>
          <a:noFill/>
        </p:spPr>
        <p:txBody>
          <a:bodyPr wrap="square" rtlCol="0">
            <a:spAutoFit/>
          </a:bodyPr>
          <a:lstStyle/>
          <a:p>
            <a:r>
              <a:rPr lang="tr-TR" sz="2000" b="1" dirty="0" smtClean="0">
                <a:solidFill>
                  <a:schemeClr val="bg1"/>
                </a:solidFill>
                <a:latin typeface="Trebuchet MS" panose="020B0603020202020204" pitchFamily="34" charset="0"/>
              </a:rPr>
              <a:t>kayıp</a:t>
            </a:r>
            <a:endParaRPr lang="tr-TR" sz="2000" b="1" dirty="0">
              <a:solidFill>
                <a:schemeClr val="bg1"/>
              </a:solidFill>
              <a:latin typeface="Trebuchet MS" panose="020B0603020202020204" pitchFamily="34" charset="0"/>
            </a:endParaRPr>
          </a:p>
        </p:txBody>
      </p:sp>
      <p:sp>
        <p:nvSpPr>
          <p:cNvPr id="7" name="Metin kutusu 6"/>
          <p:cNvSpPr txBox="1"/>
          <p:nvPr/>
        </p:nvSpPr>
        <p:spPr>
          <a:xfrm>
            <a:off x="7740352" y="1372706"/>
            <a:ext cx="1080120" cy="400110"/>
          </a:xfrm>
          <a:prstGeom prst="rect">
            <a:avLst/>
          </a:prstGeom>
          <a:noFill/>
        </p:spPr>
        <p:txBody>
          <a:bodyPr wrap="square" rtlCol="0">
            <a:spAutoFit/>
          </a:bodyPr>
          <a:lstStyle/>
          <a:p>
            <a:r>
              <a:rPr lang="tr-TR" sz="2000" b="1" dirty="0" smtClean="0">
                <a:solidFill>
                  <a:schemeClr val="bg1"/>
                </a:solidFill>
                <a:latin typeface="Trebuchet MS" panose="020B0603020202020204" pitchFamily="34" charset="0"/>
              </a:rPr>
              <a:t>verim</a:t>
            </a:r>
            <a:endParaRPr lang="tr-TR" sz="2000" b="1" dirty="0">
              <a:solidFill>
                <a:schemeClr val="bg1"/>
              </a:solidFill>
              <a:latin typeface="Trebuchet MS" panose="020B0603020202020204" pitchFamily="34" charset="0"/>
            </a:endParaRPr>
          </a:p>
        </p:txBody>
      </p:sp>
      <p:cxnSp>
        <p:nvCxnSpPr>
          <p:cNvPr id="8" name="Düz Bağlayıcı 7"/>
          <p:cNvCxnSpPr/>
          <p:nvPr/>
        </p:nvCxnSpPr>
        <p:spPr>
          <a:xfrm>
            <a:off x="4481886" y="2136894"/>
            <a:ext cx="446400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Düz Bağlayıcı 9"/>
          <p:cNvCxnSpPr/>
          <p:nvPr/>
        </p:nvCxnSpPr>
        <p:spPr>
          <a:xfrm>
            <a:off x="4481886" y="3875116"/>
            <a:ext cx="446400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Düz Bağlayıcı 10"/>
          <p:cNvCxnSpPr/>
          <p:nvPr/>
        </p:nvCxnSpPr>
        <p:spPr>
          <a:xfrm>
            <a:off x="4482382" y="5171260"/>
            <a:ext cx="446400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Düz Bağlayıcı 11"/>
          <p:cNvCxnSpPr/>
          <p:nvPr/>
        </p:nvCxnSpPr>
        <p:spPr>
          <a:xfrm>
            <a:off x="4472833" y="5717520"/>
            <a:ext cx="446400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Düz Bağlayıcı 12"/>
          <p:cNvCxnSpPr/>
          <p:nvPr/>
        </p:nvCxnSpPr>
        <p:spPr>
          <a:xfrm>
            <a:off x="4472833" y="6221576"/>
            <a:ext cx="446400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Düz Bağlayıcı 13"/>
          <p:cNvCxnSpPr/>
          <p:nvPr/>
        </p:nvCxnSpPr>
        <p:spPr>
          <a:xfrm>
            <a:off x="4472833" y="6495540"/>
            <a:ext cx="446400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Başlık 3"/>
          <p:cNvSpPr>
            <a:spLocks noGrp="1"/>
          </p:cNvSpPr>
          <p:nvPr>
            <p:ph type="title"/>
          </p:nvPr>
        </p:nvSpPr>
        <p:spPr>
          <a:xfrm>
            <a:off x="302840" y="620688"/>
            <a:ext cx="8229600" cy="666328"/>
          </a:xfrm>
        </p:spPr>
        <p:txBody>
          <a:bodyPr>
            <a:normAutofit fontScale="90000"/>
          </a:bodyPr>
          <a:lstStyle/>
          <a:p>
            <a:r>
              <a:rPr lang="tr-TR" dirty="0" smtClean="0">
                <a:solidFill>
                  <a:schemeClr val="accent2">
                    <a:lumMod val="50000"/>
                  </a:schemeClr>
                </a:solidFill>
                <a:latin typeface="Trebuchet MS" pitchFamily="34" charset="0"/>
              </a:rPr>
              <a:t>Fırın karşılaştırması</a:t>
            </a:r>
            <a:endParaRPr lang="tr-TR" dirty="0">
              <a:solidFill>
                <a:schemeClr val="accent2">
                  <a:lumMod val="50000"/>
                </a:schemeClr>
              </a:solidFill>
              <a:latin typeface="Trebuchet MS" pitchFamily="34" charset="0"/>
            </a:endParaRPr>
          </a:p>
        </p:txBody>
      </p:sp>
      <p:sp useBgFill="1">
        <p:nvSpPr>
          <p:cNvPr id="9" name="Metin kutusu 8"/>
          <p:cNvSpPr txBox="1"/>
          <p:nvPr/>
        </p:nvSpPr>
        <p:spPr>
          <a:xfrm>
            <a:off x="251936" y="2042742"/>
            <a:ext cx="2089852" cy="461665"/>
          </a:xfrm>
          <a:prstGeom prst="rect">
            <a:avLst/>
          </a:prstGeom>
        </p:spPr>
        <p:txBody>
          <a:bodyPr wrap="square" lIns="0" rIns="0" rtlCol="0">
            <a:spAutoFit/>
          </a:bodyPr>
          <a:lstStyle/>
          <a:p>
            <a:r>
              <a:rPr lang="tr-TR" sz="2400" b="1" dirty="0" smtClean="0">
                <a:solidFill>
                  <a:srgbClr val="FF0000"/>
                </a:solidFill>
                <a:latin typeface="Trebuchet MS" panose="020B0603020202020204" pitchFamily="34" charset="0"/>
              </a:rPr>
              <a:t>Pota (gaz)</a:t>
            </a:r>
            <a:endParaRPr lang="tr-TR" sz="2400" b="1" dirty="0">
              <a:solidFill>
                <a:srgbClr val="FF0000"/>
              </a:solidFill>
              <a:latin typeface="Trebuchet MS" panose="020B0603020202020204" pitchFamily="34" charset="0"/>
            </a:endParaRPr>
          </a:p>
        </p:txBody>
      </p:sp>
      <p:sp useBgFill="1">
        <p:nvSpPr>
          <p:cNvPr id="20" name="Metin kutusu 19"/>
          <p:cNvSpPr txBox="1"/>
          <p:nvPr/>
        </p:nvSpPr>
        <p:spPr>
          <a:xfrm>
            <a:off x="251520" y="4047455"/>
            <a:ext cx="2089852" cy="461665"/>
          </a:xfrm>
          <a:prstGeom prst="rect">
            <a:avLst/>
          </a:prstGeom>
        </p:spPr>
        <p:txBody>
          <a:bodyPr wrap="square" rtlCol="0">
            <a:spAutoFit/>
          </a:bodyPr>
          <a:lstStyle/>
          <a:p>
            <a:r>
              <a:rPr lang="tr-TR" sz="2400" dirty="0" smtClean="0">
                <a:latin typeface="Trebuchet MS" panose="020B0603020202020204" pitchFamily="34" charset="0"/>
              </a:rPr>
              <a:t>indüksiyon</a:t>
            </a:r>
            <a:endParaRPr lang="tr-TR" sz="2400" dirty="0">
              <a:latin typeface="Trebuchet MS" panose="020B0603020202020204" pitchFamily="34" charset="0"/>
            </a:endParaRPr>
          </a:p>
        </p:txBody>
      </p:sp>
      <p:sp useBgFill="1">
        <p:nvSpPr>
          <p:cNvPr id="21" name="Metin kutusu 20"/>
          <p:cNvSpPr txBox="1"/>
          <p:nvPr/>
        </p:nvSpPr>
        <p:spPr>
          <a:xfrm>
            <a:off x="251520" y="4049913"/>
            <a:ext cx="2089852" cy="461665"/>
          </a:xfrm>
          <a:prstGeom prst="rect">
            <a:avLst/>
          </a:prstGeom>
        </p:spPr>
        <p:txBody>
          <a:bodyPr wrap="square" lIns="0" rIns="0" rtlCol="0">
            <a:spAutoFit/>
          </a:bodyPr>
          <a:lstStyle/>
          <a:p>
            <a:r>
              <a:rPr lang="tr-TR" sz="2400" b="1" dirty="0" smtClean="0">
                <a:solidFill>
                  <a:srgbClr val="FF0000"/>
                </a:solidFill>
                <a:latin typeface="Trebuchet MS" panose="020B0603020202020204" pitchFamily="34" charset="0"/>
              </a:rPr>
              <a:t>indüksiyon</a:t>
            </a:r>
            <a:endParaRPr lang="tr-TR" sz="2400" b="1" dirty="0">
              <a:solidFill>
                <a:srgbClr val="FF0000"/>
              </a:solidFill>
              <a:latin typeface="Trebuchet MS" panose="020B0603020202020204" pitchFamily="34" charset="0"/>
            </a:endParaRPr>
          </a:p>
        </p:txBody>
      </p:sp>
      <p:sp useBgFill="1">
        <p:nvSpPr>
          <p:cNvPr id="22" name="Metin kutusu 21"/>
          <p:cNvSpPr txBox="1"/>
          <p:nvPr/>
        </p:nvSpPr>
        <p:spPr>
          <a:xfrm>
            <a:off x="251520" y="5217273"/>
            <a:ext cx="1296144" cy="461665"/>
          </a:xfrm>
          <a:prstGeom prst="rect">
            <a:avLst/>
          </a:prstGeom>
        </p:spPr>
        <p:txBody>
          <a:bodyPr wrap="square" lIns="0" rIns="0" rtlCol="0">
            <a:spAutoFit/>
          </a:bodyPr>
          <a:lstStyle/>
          <a:p>
            <a:r>
              <a:rPr lang="tr-TR" sz="2400" b="1" dirty="0" err="1" smtClean="0">
                <a:solidFill>
                  <a:srgbClr val="FF0000"/>
                </a:solidFill>
                <a:latin typeface="Trebuchet MS" panose="020B0603020202020204" pitchFamily="34" charset="0"/>
              </a:rPr>
              <a:t>reverber</a:t>
            </a:r>
            <a:endParaRPr lang="tr-TR" sz="2400" b="1" dirty="0">
              <a:solidFill>
                <a:srgbClr val="FF0000"/>
              </a:solidFill>
              <a:latin typeface="Trebuchet MS" panose="020B0603020202020204" pitchFamily="34" charset="0"/>
            </a:endParaRPr>
          </a:p>
        </p:txBody>
      </p:sp>
      <p:sp useBgFill="1">
        <p:nvSpPr>
          <p:cNvPr id="23" name="Metin kutusu 22"/>
          <p:cNvSpPr txBox="1"/>
          <p:nvPr/>
        </p:nvSpPr>
        <p:spPr>
          <a:xfrm>
            <a:off x="1645746" y="5013753"/>
            <a:ext cx="855712" cy="369332"/>
          </a:xfrm>
          <a:prstGeom prst="rect">
            <a:avLst/>
          </a:prstGeom>
        </p:spPr>
        <p:txBody>
          <a:bodyPr wrap="square" lIns="0" rIns="0" rtlCol="0">
            <a:spAutoFit/>
          </a:bodyPr>
          <a:lstStyle/>
          <a:p>
            <a:r>
              <a:rPr lang="tr-TR" b="1" dirty="0" smtClean="0">
                <a:solidFill>
                  <a:srgbClr val="FF0000"/>
                </a:solidFill>
                <a:latin typeface="Trebuchet MS" panose="020B0603020202020204" pitchFamily="34" charset="0"/>
              </a:rPr>
              <a:t>elektrik</a:t>
            </a:r>
            <a:endParaRPr lang="tr-TR" b="1" dirty="0">
              <a:solidFill>
                <a:srgbClr val="FF0000"/>
              </a:solidFill>
              <a:latin typeface="Trebuchet MS" panose="020B0603020202020204" pitchFamily="34" charset="0"/>
            </a:endParaRPr>
          </a:p>
        </p:txBody>
      </p:sp>
      <p:sp useBgFill="1">
        <p:nvSpPr>
          <p:cNvPr id="24" name="Metin kutusu 23"/>
          <p:cNvSpPr txBox="1"/>
          <p:nvPr/>
        </p:nvSpPr>
        <p:spPr>
          <a:xfrm>
            <a:off x="1619672" y="5534683"/>
            <a:ext cx="855712" cy="369332"/>
          </a:xfrm>
          <a:prstGeom prst="rect">
            <a:avLst/>
          </a:prstGeom>
        </p:spPr>
        <p:txBody>
          <a:bodyPr wrap="square" lIns="0" rIns="0" rtlCol="0">
            <a:spAutoFit/>
          </a:bodyPr>
          <a:lstStyle/>
          <a:p>
            <a:r>
              <a:rPr lang="tr-TR" b="1" dirty="0" smtClean="0">
                <a:solidFill>
                  <a:srgbClr val="FF0000"/>
                </a:solidFill>
                <a:latin typeface="Trebuchet MS" panose="020B0603020202020204" pitchFamily="34" charset="0"/>
              </a:rPr>
              <a:t>gaz</a:t>
            </a:r>
            <a:endParaRPr lang="tr-TR" b="1" dirty="0">
              <a:solidFill>
                <a:srgbClr val="FF0000"/>
              </a:solidFill>
              <a:latin typeface="Trebuchet MS" panose="020B0603020202020204" pitchFamily="34" charset="0"/>
            </a:endParaRPr>
          </a:p>
        </p:txBody>
      </p:sp>
      <p:sp useBgFill="1">
        <p:nvSpPr>
          <p:cNvPr id="25" name="Metin kutusu 24"/>
          <p:cNvSpPr txBox="1"/>
          <p:nvPr/>
        </p:nvSpPr>
        <p:spPr>
          <a:xfrm>
            <a:off x="251520" y="5985253"/>
            <a:ext cx="1728192" cy="246221"/>
          </a:xfrm>
          <a:prstGeom prst="rect">
            <a:avLst/>
          </a:prstGeom>
        </p:spPr>
        <p:txBody>
          <a:bodyPr wrap="square" lIns="0" tIns="0" rIns="0" bIns="0" rtlCol="0">
            <a:spAutoFit/>
          </a:bodyPr>
          <a:lstStyle/>
          <a:p>
            <a:r>
              <a:rPr lang="tr-TR" sz="1600" b="1" dirty="0" smtClean="0">
                <a:solidFill>
                  <a:srgbClr val="FF0000"/>
                </a:solidFill>
                <a:latin typeface="Trebuchet MS" panose="020B0603020202020204" pitchFamily="34" charset="0"/>
              </a:rPr>
              <a:t>Döner fırın</a:t>
            </a:r>
            <a:endParaRPr lang="tr-TR" sz="1600" b="1" dirty="0">
              <a:solidFill>
                <a:srgbClr val="FF0000"/>
              </a:solidFill>
              <a:latin typeface="Trebuchet MS" panose="020B0603020202020204" pitchFamily="34" charset="0"/>
            </a:endParaRPr>
          </a:p>
        </p:txBody>
      </p:sp>
      <p:sp useBgFill="1">
        <p:nvSpPr>
          <p:cNvPr id="26" name="Metin kutusu 25"/>
          <p:cNvSpPr txBox="1"/>
          <p:nvPr/>
        </p:nvSpPr>
        <p:spPr>
          <a:xfrm>
            <a:off x="251520" y="6251964"/>
            <a:ext cx="1728192" cy="246221"/>
          </a:xfrm>
          <a:prstGeom prst="rect">
            <a:avLst/>
          </a:prstGeom>
        </p:spPr>
        <p:txBody>
          <a:bodyPr wrap="square" lIns="0" tIns="0" rIns="0" bIns="0" rtlCol="0">
            <a:spAutoFit/>
          </a:bodyPr>
          <a:lstStyle/>
          <a:p>
            <a:r>
              <a:rPr lang="tr-TR" sz="1600" b="1" dirty="0" smtClean="0">
                <a:solidFill>
                  <a:srgbClr val="FF0000"/>
                </a:solidFill>
                <a:latin typeface="Trebuchet MS" panose="020B0603020202020204" pitchFamily="34" charset="0"/>
              </a:rPr>
              <a:t>Sütunlu ocak</a:t>
            </a:r>
            <a:endParaRPr lang="tr-TR" sz="1600" b="1" dirty="0">
              <a:solidFill>
                <a:srgbClr val="FF0000"/>
              </a:solidFill>
              <a:latin typeface="Trebuchet MS" panose="020B0603020202020204" pitchFamily="34" charset="0"/>
            </a:endParaRPr>
          </a:p>
        </p:txBody>
      </p:sp>
    </p:spTree>
    <p:extLst>
      <p:ext uri="{BB962C8B-B14F-4D97-AF65-F5344CB8AC3E}">
        <p14:creationId xmlns:p14="http://schemas.microsoft.com/office/powerpoint/2010/main" val="8308065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446856" y="458416"/>
            <a:ext cx="8229600" cy="666328"/>
          </a:xfrm>
        </p:spPr>
        <p:txBody>
          <a:bodyPr>
            <a:normAutofit fontScale="90000"/>
          </a:bodyPr>
          <a:lstStyle/>
          <a:p>
            <a:r>
              <a:rPr lang="tr-TR" dirty="0" smtClean="0">
                <a:solidFill>
                  <a:schemeClr val="accent2">
                    <a:lumMod val="50000"/>
                  </a:schemeClr>
                </a:solidFill>
                <a:latin typeface="Trebuchet MS" pitchFamily="34" charset="0"/>
              </a:rPr>
              <a:t>Ergitme potası seçimi</a:t>
            </a:r>
            <a:endParaRPr lang="tr-TR" dirty="0">
              <a:solidFill>
                <a:schemeClr val="accent2">
                  <a:lumMod val="50000"/>
                </a:schemeClr>
              </a:solidFill>
              <a:latin typeface="Trebuchet MS" pitchFamily="34" charset="0"/>
            </a:endParaRPr>
          </a:p>
        </p:txBody>
      </p:sp>
      <p:sp>
        <p:nvSpPr>
          <p:cNvPr id="2" name="Metin kutusu 1"/>
          <p:cNvSpPr txBox="1"/>
          <p:nvPr/>
        </p:nvSpPr>
        <p:spPr>
          <a:xfrm>
            <a:off x="467544" y="1544593"/>
            <a:ext cx="8064896" cy="3108543"/>
          </a:xfrm>
          <a:prstGeom prst="rect">
            <a:avLst/>
          </a:prstGeom>
          <a:noFill/>
        </p:spPr>
        <p:txBody>
          <a:bodyPr wrap="square" rtlCol="0">
            <a:spAutoFit/>
          </a:bodyPr>
          <a:lstStyle/>
          <a:p>
            <a:r>
              <a:rPr lang="tr-TR" sz="2800" dirty="0" smtClean="0">
                <a:latin typeface="Trebuchet MS" pitchFamily="34" charset="0"/>
              </a:rPr>
              <a:t>Alüminyumun ergitilmesi ve sıvı halde tutulması işlerinde </a:t>
            </a:r>
          </a:p>
          <a:p>
            <a:r>
              <a:rPr lang="tr-TR" sz="2800" dirty="0" smtClean="0">
                <a:latin typeface="Trebuchet MS" pitchFamily="34" charset="0"/>
              </a:rPr>
              <a:t>Karbon bağlı</a:t>
            </a:r>
          </a:p>
          <a:p>
            <a:r>
              <a:rPr lang="tr-TR" sz="2800" dirty="0" smtClean="0">
                <a:latin typeface="Trebuchet MS" pitchFamily="34" charset="0"/>
              </a:rPr>
              <a:t>seramik bağlı</a:t>
            </a:r>
          </a:p>
          <a:p>
            <a:r>
              <a:rPr lang="tr-TR" sz="2800" dirty="0" smtClean="0">
                <a:latin typeface="Trebuchet MS" pitchFamily="34" charset="0"/>
              </a:rPr>
              <a:t>Kil-grafit ve </a:t>
            </a:r>
          </a:p>
          <a:p>
            <a:r>
              <a:rPr lang="tr-TR" sz="2800" dirty="0" smtClean="0">
                <a:latin typeface="Trebuchet MS" pitchFamily="34" charset="0"/>
              </a:rPr>
              <a:t>Silisyum karbür </a:t>
            </a:r>
          </a:p>
          <a:p>
            <a:r>
              <a:rPr lang="tr-TR" sz="2800" dirty="0" smtClean="0">
                <a:latin typeface="Trebuchet MS" pitchFamily="34" charset="0"/>
              </a:rPr>
              <a:t>potalar kullanılır.</a:t>
            </a:r>
          </a:p>
        </p:txBody>
      </p:sp>
      <p:grpSp>
        <p:nvGrpSpPr>
          <p:cNvPr id="12" name="11 Grup"/>
          <p:cNvGrpSpPr/>
          <p:nvPr/>
        </p:nvGrpSpPr>
        <p:grpSpPr>
          <a:xfrm>
            <a:off x="3275856" y="2348880"/>
            <a:ext cx="5616624" cy="4234404"/>
            <a:chOff x="3491880" y="2420888"/>
            <a:chExt cx="5616624" cy="4234404"/>
          </a:xfrm>
        </p:grpSpPr>
        <p:pic>
          <p:nvPicPr>
            <p:cNvPr id="8193" name="Picture 1"/>
            <p:cNvPicPr>
              <a:picLocks noChangeAspect="1" noChangeArrowheads="1"/>
            </p:cNvPicPr>
            <p:nvPr/>
          </p:nvPicPr>
          <p:blipFill>
            <a:blip r:embed="rId2" cstate="print">
              <a:lum bright="-1000"/>
              <a:extLst>
                <a:ext uri="{28A0092B-C50C-407E-A947-70E740481C1C}">
                  <a14:useLocalDpi xmlns:a14="http://schemas.microsoft.com/office/drawing/2010/main" val="0"/>
                </a:ext>
              </a:extLst>
            </a:blip>
            <a:srcRect l="22152" t="9608" r="20933" b="13607"/>
            <a:stretch>
              <a:fillRect/>
            </a:stretch>
          </p:blipFill>
          <p:spPr bwMode="auto">
            <a:xfrm>
              <a:off x="4211960" y="2852936"/>
              <a:ext cx="3816424"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Metin kutusu"/>
            <p:cNvSpPr txBox="1"/>
            <p:nvPr/>
          </p:nvSpPr>
          <p:spPr>
            <a:xfrm>
              <a:off x="3491880" y="2420888"/>
              <a:ext cx="1728192" cy="461665"/>
            </a:xfrm>
            <a:prstGeom prst="rect">
              <a:avLst/>
            </a:prstGeom>
            <a:noFill/>
          </p:spPr>
          <p:txBody>
            <a:bodyPr wrap="square" rtlCol="0">
              <a:spAutoFit/>
            </a:bodyPr>
            <a:lstStyle/>
            <a:p>
              <a:r>
                <a:rPr lang="tr-TR" sz="2400" dirty="0" err="1" smtClean="0">
                  <a:latin typeface="Trebuchet MS" pitchFamily="34" charset="0"/>
                </a:rPr>
                <a:t>metalurji</a:t>
              </a:r>
              <a:endParaRPr lang="tr-TR" sz="2400" dirty="0">
                <a:latin typeface="Trebuchet MS" pitchFamily="34" charset="0"/>
              </a:endParaRPr>
            </a:p>
          </p:txBody>
        </p:sp>
        <p:sp>
          <p:nvSpPr>
            <p:cNvPr id="9" name="8 Metin kutusu"/>
            <p:cNvSpPr txBox="1"/>
            <p:nvPr/>
          </p:nvSpPr>
          <p:spPr>
            <a:xfrm>
              <a:off x="7380312" y="2525995"/>
              <a:ext cx="1728192" cy="830997"/>
            </a:xfrm>
            <a:prstGeom prst="rect">
              <a:avLst/>
            </a:prstGeom>
            <a:noFill/>
          </p:spPr>
          <p:txBody>
            <a:bodyPr wrap="square" rtlCol="0">
              <a:spAutoFit/>
            </a:bodyPr>
            <a:lstStyle/>
            <a:p>
              <a:pPr algn="r"/>
              <a:r>
                <a:rPr lang="tr-TR" sz="2400" dirty="0" smtClean="0">
                  <a:latin typeface="Trebuchet MS" pitchFamily="34" charset="0"/>
                </a:rPr>
                <a:t>Çalışma şartları</a:t>
              </a:r>
              <a:endParaRPr lang="tr-TR" sz="2400" dirty="0">
                <a:latin typeface="Trebuchet MS" pitchFamily="34" charset="0"/>
              </a:endParaRPr>
            </a:p>
          </p:txBody>
        </p:sp>
        <p:sp>
          <p:nvSpPr>
            <p:cNvPr id="10" name="9 Metin kutusu"/>
            <p:cNvSpPr txBox="1"/>
            <p:nvPr/>
          </p:nvSpPr>
          <p:spPr>
            <a:xfrm>
              <a:off x="5522172" y="5824295"/>
              <a:ext cx="1728192" cy="830997"/>
            </a:xfrm>
            <a:prstGeom prst="rect">
              <a:avLst/>
            </a:prstGeom>
            <a:noFill/>
          </p:spPr>
          <p:txBody>
            <a:bodyPr wrap="square" rtlCol="0">
              <a:spAutoFit/>
            </a:bodyPr>
            <a:lstStyle/>
            <a:p>
              <a:r>
                <a:rPr lang="tr-TR" sz="2400" dirty="0" smtClean="0">
                  <a:latin typeface="Trebuchet MS" pitchFamily="34" charset="0"/>
                </a:rPr>
                <a:t>Fırın özellikleri</a:t>
              </a:r>
              <a:endParaRPr lang="tr-TR" sz="2400" dirty="0">
                <a:latin typeface="Trebuchet MS" pitchFamily="34" charset="0"/>
              </a:endParaRPr>
            </a:p>
          </p:txBody>
        </p:sp>
        <p:sp useBgFill="1">
          <p:nvSpPr>
            <p:cNvPr id="11" name="10 Metin kutusu"/>
            <p:cNvSpPr txBox="1"/>
            <p:nvPr/>
          </p:nvSpPr>
          <p:spPr>
            <a:xfrm>
              <a:off x="7308304" y="4221088"/>
              <a:ext cx="1728192" cy="830997"/>
            </a:xfrm>
            <a:prstGeom prst="rect">
              <a:avLst/>
            </a:prstGeom>
          </p:spPr>
          <p:txBody>
            <a:bodyPr wrap="square" rtlCol="0">
              <a:spAutoFit/>
            </a:bodyPr>
            <a:lstStyle/>
            <a:p>
              <a:r>
                <a:rPr lang="tr-TR" sz="2400" dirty="0" smtClean="0">
                  <a:latin typeface="Trebuchet MS" pitchFamily="34" charset="0"/>
                </a:rPr>
                <a:t>Pota seçim kriterleri</a:t>
              </a:r>
              <a:endParaRPr lang="tr-TR" sz="2400" dirty="0">
                <a:latin typeface="Trebuchet MS" pitchFamily="34" charset="0"/>
              </a:endParaRPr>
            </a:p>
          </p:txBody>
        </p:sp>
      </p:grpSp>
    </p:spTree>
    <p:extLst>
      <p:ext uri="{BB962C8B-B14F-4D97-AF65-F5344CB8AC3E}">
        <p14:creationId xmlns:p14="http://schemas.microsoft.com/office/powerpoint/2010/main" val="36668469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323528" y="1523394"/>
            <a:ext cx="8640960" cy="4785926"/>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Gaz, mazot ve </a:t>
            </a:r>
            <a:r>
              <a:rPr lang="tr-TR" sz="2800" dirty="0" err="1" smtClean="0">
                <a:latin typeface="Trebuchet MS" pitchFamily="34" charset="0"/>
              </a:rPr>
              <a:t>propanlı</a:t>
            </a:r>
            <a:r>
              <a:rPr lang="tr-TR" sz="2800" dirty="0" smtClean="0">
                <a:latin typeface="Trebuchet MS" pitchFamily="34" charset="0"/>
              </a:rPr>
              <a:t> yakıt ile brülör alevinin etkilerine ve ısıya dayanıklı olmalıdır.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Alevin fırın içinde dolaşarak yükselmesine izin vermek üzere konik olmalıdır. (Homojen ısınma)!</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Alevin oksitleme etkisine dirençli olmalıdır.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Termal şok ve değişimlerden etkilenmemelidir.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ısı iletkenliği yüksek olmalıdır (fırın içindeki ısının şarja iletilmesi ve homojen ısınma sağlanması)</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yüksek grafitli potalar hızlı ergitme için gerekli yüksek ısı iletkenliği yönünden avantajlıdır.</a:t>
            </a:r>
          </a:p>
        </p:txBody>
      </p:sp>
      <p:sp>
        <p:nvSpPr>
          <p:cNvPr id="5" name="Başlık 3"/>
          <p:cNvSpPr>
            <a:spLocks noGrp="1"/>
          </p:cNvSpPr>
          <p:nvPr>
            <p:ph type="title"/>
          </p:nvPr>
        </p:nvSpPr>
        <p:spPr>
          <a:xfrm>
            <a:off x="446856" y="620688"/>
            <a:ext cx="8229600" cy="666328"/>
          </a:xfrm>
        </p:spPr>
        <p:txBody>
          <a:bodyPr>
            <a:normAutofit fontScale="90000"/>
          </a:bodyPr>
          <a:lstStyle/>
          <a:p>
            <a:r>
              <a:rPr lang="tr-TR" dirty="0" smtClean="0">
                <a:solidFill>
                  <a:schemeClr val="accent2">
                    <a:lumMod val="50000"/>
                  </a:schemeClr>
                </a:solidFill>
                <a:latin typeface="Trebuchet MS" pitchFamily="34" charset="0"/>
              </a:rPr>
              <a:t>Ergitme potası seçimi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935803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59024" y="1374442"/>
            <a:ext cx="8461448" cy="4862870"/>
          </a:xfrm>
          <a:prstGeom prst="rect">
            <a:avLst/>
          </a:prstGeom>
        </p:spPr>
        <p:txBody>
          <a:bodyPr wrap="square">
            <a:spAutoFit/>
          </a:bodyPr>
          <a:lstStyle/>
          <a:p>
            <a:pPr>
              <a:spcAft>
                <a:spcPts val="1200"/>
              </a:spcAft>
            </a:pPr>
            <a:r>
              <a:rPr lang="tr-TR" sz="2800" dirty="0" smtClean="0">
                <a:latin typeface="Trebuchet MS" panose="020B0603020202020204" pitchFamily="34" charset="0"/>
              </a:rPr>
              <a:t>Hücre tabanında yeterli alüminyum eriyiği biriktiğinde bir sifon mekanizması ile</a:t>
            </a:r>
            <a:r>
              <a:rPr lang="tr-TR" sz="2800" dirty="0">
                <a:latin typeface="Trebuchet MS" panose="020B0603020202020204" pitchFamily="34" charset="0"/>
              </a:rPr>
              <a:t> </a:t>
            </a:r>
            <a:r>
              <a:rPr lang="tr-TR" sz="2800" dirty="0" smtClean="0">
                <a:latin typeface="Trebuchet MS" panose="020B0603020202020204" pitchFamily="34" charset="0"/>
              </a:rPr>
              <a:t>alaşımlama yapılan işletmeye veya döküm ünitesine gönderilmek üzere hücreden aktarma potalarına alınır.</a:t>
            </a:r>
          </a:p>
          <a:p>
            <a:pPr>
              <a:spcAft>
                <a:spcPts val="1200"/>
              </a:spcAft>
            </a:pPr>
            <a:r>
              <a:rPr lang="tr-TR" sz="2800" dirty="0" err="1" smtClean="0">
                <a:latin typeface="Trebuchet MS" panose="020B0603020202020204" pitchFamily="34" charset="0"/>
              </a:rPr>
              <a:t>Hall</a:t>
            </a:r>
            <a:r>
              <a:rPr lang="tr-TR" sz="2800" dirty="0" smtClean="0">
                <a:latin typeface="Trebuchet MS" panose="020B0603020202020204" pitchFamily="34" charset="0"/>
              </a:rPr>
              <a:t>-</a:t>
            </a:r>
            <a:r>
              <a:rPr lang="tr-TR" sz="2800" dirty="0" err="1" smtClean="0">
                <a:latin typeface="Trebuchet MS" panose="020B0603020202020204" pitchFamily="34" charset="0"/>
              </a:rPr>
              <a:t>Heroult</a:t>
            </a:r>
            <a:r>
              <a:rPr lang="tr-TR" sz="2800" dirty="0" smtClean="0">
                <a:latin typeface="Trebuchet MS" panose="020B0603020202020204" pitchFamily="34" charset="0"/>
              </a:rPr>
              <a:t> prosesi ile üretilen alüminyum %99’dan daha yüksek saflıktadır.</a:t>
            </a:r>
          </a:p>
          <a:p>
            <a:pPr>
              <a:spcAft>
                <a:spcPts val="1200"/>
              </a:spcAft>
            </a:pPr>
            <a:r>
              <a:rPr lang="tr-TR" sz="2800" dirty="0" smtClean="0">
                <a:latin typeface="Trebuchet MS" panose="020B0603020202020204" pitchFamily="34" charset="0"/>
              </a:rPr>
              <a:t>elektrik enerji gereksinimi çok yüksek!</a:t>
            </a:r>
          </a:p>
          <a:p>
            <a:pPr>
              <a:spcAft>
                <a:spcPts val="1200"/>
              </a:spcAft>
            </a:pPr>
            <a:r>
              <a:rPr lang="tr-TR" sz="2800" dirty="0" smtClean="0">
                <a:latin typeface="Trebuchet MS" panose="020B0603020202020204" pitchFamily="34" charset="0"/>
              </a:rPr>
              <a:t>Bu nedenle birincil alüminyum üretim tesisleri ucuz enerji kaynaklarına yakın konumlanmıştır.</a:t>
            </a:r>
          </a:p>
        </p:txBody>
      </p:sp>
      <p:sp>
        <p:nvSpPr>
          <p:cNvPr id="5" name="Başlık 3"/>
          <p:cNvSpPr>
            <a:spLocks noGrp="1"/>
          </p:cNvSpPr>
          <p:nvPr>
            <p:ph type="title"/>
          </p:nvPr>
        </p:nvSpPr>
        <p:spPr>
          <a:xfrm>
            <a:off x="395536" y="746448"/>
            <a:ext cx="8229600" cy="594320"/>
          </a:xfrm>
        </p:spPr>
        <p:txBody>
          <a:bodyPr>
            <a:normAutofit fontScale="90000"/>
          </a:bodyPr>
          <a:lstStyle/>
          <a:p>
            <a:r>
              <a:rPr lang="tr-TR" dirty="0" err="1" smtClean="0">
                <a:latin typeface="Trebuchet MS" panose="020B0603020202020204" pitchFamily="34" charset="0"/>
              </a:rPr>
              <a:t>Hall-Heroult</a:t>
            </a:r>
            <a:r>
              <a:rPr lang="tr-TR" dirty="0" smtClean="0">
                <a:latin typeface="Trebuchet MS" panose="020B0603020202020204" pitchFamily="34" charset="0"/>
              </a:rPr>
              <a:t> Prosesi</a:t>
            </a:r>
            <a:endParaRPr lang="tr-TR" dirty="0">
              <a:latin typeface="Trebuchet MS" panose="020B0603020202020204" pitchFamily="34" charset="0"/>
            </a:endParaRPr>
          </a:p>
        </p:txBody>
      </p:sp>
    </p:spTree>
    <p:extLst>
      <p:ext uri="{BB962C8B-B14F-4D97-AF65-F5344CB8AC3E}">
        <p14:creationId xmlns:p14="http://schemas.microsoft.com/office/powerpoint/2010/main" val="14137859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51520" y="1484784"/>
            <a:ext cx="8640960" cy="5139869"/>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Elektrik direnç fırınlarında ergime yavaş gerçekleşir.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Bu nedenle daha yüksek ısı iletkenliği yüksek potalar tercih edilmelidir.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grafit oranı yüksek karbon bağlı potalar uygundur.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Bu fırınlarda kullanılan potalar direnç elemanları ile pota arasında sabit bir mesafe sağlamak için düz silindirik şekilde olurlar.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Düşük frekans indüksiyon fırınlarında </a:t>
            </a:r>
            <a:r>
              <a:rPr lang="tr-TR" sz="2800" dirty="0" err="1" smtClean="0">
                <a:latin typeface="Trebuchet MS" pitchFamily="34" charset="0"/>
              </a:rPr>
              <a:t>SiC</a:t>
            </a:r>
            <a:r>
              <a:rPr lang="tr-TR" sz="2800" dirty="0" smtClean="0">
                <a:latin typeface="Trebuchet MS" pitchFamily="34" charset="0"/>
              </a:rPr>
              <a:t> içeriği yüksek potalar tercih edilirken, yüksek frekans fırınlarında yüksek kil içerikli potalar tercih edilir.</a:t>
            </a:r>
          </a:p>
        </p:txBody>
      </p:sp>
      <p:sp>
        <p:nvSpPr>
          <p:cNvPr id="5" name="Başlık 3"/>
          <p:cNvSpPr>
            <a:spLocks noGrp="1"/>
          </p:cNvSpPr>
          <p:nvPr>
            <p:ph type="title"/>
          </p:nvPr>
        </p:nvSpPr>
        <p:spPr>
          <a:xfrm>
            <a:off x="446856" y="620688"/>
            <a:ext cx="8229600" cy="666328"/>
          </a:xfrm>
        </p:spPr>
        <p:txBody>
          <a:bodyPr>
            <a:normAutofit fontScale="90000"/>
          </a:bodyPr>
          <a:lstStyle/>
          <a:p>
            <a:r>
              <a:rPr lang="tr-TR" dirty="0" smtClean="0">
                <a:solidFill>
                  <a:schemeClr val="accent2">
                    <a:lumMod val="50000"/>
                  </a:schemeClr>
                </a:solidFill>
                <a:latin typeface="Trebuchet MS" pitchFamily="34" charset="0"/>
              </a:rPr>
              <a:t>Ergitme potası seçimi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935803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51520" y="1484784"/>
            <a:ext cx="8640960" cy="3262432"/>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grafit oranı yüksek karbon bağlı potalar uygundur.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Bu fırınlarda kullanılan potalar direnç elemanları ile pota arasında sabit bir mesafe sağlamak için düz silindirik şekilde olurlar.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Düşük frekans indüksiyon fırınlarında </a:t>
            </a:r>
            <a:r>
              <a:rPr lang="tr-TR" sz="2800" dirty="0" err="1" smtClean="0">
                <a:latin typeface="Trebuchet MS" pitchFamily="34" charset="0"/>
              </a:rPr>
              <a:t>SiC</a:t>
            </a:r>
            <a:r>
              <a:rPr lang="tr-TR" sz="2800" dirty="0" smtClean="0">
                <a:latin typeface="Trebuchet MS" pitchFamily="34" charset="0"/>
              </a:rPr>
              <a:t> içeriği yüksek potalar tercih edilirken, yüksek frekans fırınlarında yüksek kil içerikli potalar tercih edilir.</a:t>
            </a:r>
          </a:p>
        </p:txBody>
      </p:sp>
      <p:sp>
        <p:nvSpPr>
          <p:cNvPr id="5" name="Başlık 3"/>
          <p:cNvSpPr>
            <a:spLocks noGrp="1"/>
          </p:cNvSpPr>
          <p:nvPr>
            <p:ph type="title"/>
          </p:nvPr>
        </p:nvSpPr>
        <p:spPr>
          <a:xfrm>
            <a:off x="446856" y="620688"/>
            <a:ext cx="8229600" cy="666328"/>
          </a:xfrm>
        </p:spPr>
        <p:txBody>
          <a:bodyPr>
            <a:normAutofit fontScale="90000"/>
          </a:bodyPr>
          <a:lstStyle/>
          <a:p>
            <a:r>
              <a:rPr lang="tr-TR" dirty="0" smtClean="0">
                <a:solidFill>
                  <a:schemeClr val="accent2">
                    <a:lumMod val="50000"/>
                  </a:schemeClr>
                </a:solidFill>
                <a:latin typeface="Trebuchet MS" pitchFamily="34" charset="0"/>
              </a:rPr>
              <a:t>Ergitme potası seçimi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935803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1484783"/>
            <a:ext cx="3373363" cy="4730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395536" y="1484784"/>
            <a:ext cx="4572000" cy="3970318"/>
          </a:xfrm>
          <a:prstGeom prst="rect">
            <a:avLst/>
          </a:prstGeom>
        </p:spPr>
        <p:txBody>
          <a:bodyPr>
            <a:spAutoFit/>
          </a:bodyPr>
          <a:lstStyle/>
          <a:p>
            <a:r>
              <a:rPr lang="tr-TR" sz="2800" dirty="0" smtClean="0">
                <a:latin typeface="Trebuchet MS" pitchFamily="34" charset="0"/>
              </a:rPr>
              <a:t>İndüksiyon ocakları için potalar çoğunlukla düz silindirik formdadır. </a:t>
            </a:r>
          </a:p>
          <a:p>
            <a:r>
              <a:rPr lang="tr-TR" sz="2800" dirty="0" smtClean="0">
                <a:latin typeface="Trebuchet MS" pitchFamily="34" charset="0"/>
              </a:rPr>
              <a:t>Ancak potanın fırın dışına alınması gerektiği durumlarda bobin sarımı konik potaya göre konik olarak yapılır.</a:t>
            </a:r>
          </a:p>
          <a:p>
            <a:r>
              <a:rPr lang="tr-TR" sz="2800" dirty="0" smtClean="0">
                <a:latin typeface="Trebuchet MS" pitchFamily="34" charset="0"/>
              </a:rPr>
              <a:t> </a:t>
            </a:r>
            <a:endParaRPr lang="tr-TR" sz="2800" dirty="0">
              <a:latin typeface="Trebuchet MS" pitchFamily="34" charset="0"/>
            </a:endParaRPr>
          </a:p>
        </p:txBody>
      </p:sp>
      <p:sp>
        <p:nvSpPr>
          <p:cNvPr id="6" name="Başlık 3"/>
          <p:cNvSpPr>
            <a:spLocks noGrp="1"/>
          </p:cNvSpPr>
          <p:nvPr>
            <p:ph type="title"/>
          </p:nvPr>
        </p:nvSpPr>
        <p:spPr>
          <a:xfrm>
            <a:off x="446856" y="602432"/>
            <a:ext cx="8229600" cy="666328"/>
          </a:xfrm>
        </p:spPr>
        <p:txBody>
          <a:bodyPr>
            <a:normAutofit fontScale="90000"/>
          </a:bodyPr>
          <a:lstStyle/>
          <a:p>
            <a:r>
              <a:rPr lang="tr-TR" dirty="0" smtClean="0">
                <a:solidFill>
                  <a:schemeClr val="accent2">
                    <a:lumMod val="50000"/>
                  </a:schemeClr>
                </a:solidFill>
                <a:latin typeface="Trebuchet MS" pitchFamily="34" charset="0"/>
              </a:rPr>
              <a:t>Ergitme potası seçimi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2145402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51520" y="1484784"/>
            <a:ext cx="8640960" cy="3262432"/>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Uygulamada sıcaklık değişimleri sık ve şiddetli ise termal şoka dayanıklı pota seçmek gerekir.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Grafit yüksek ısı iletkenliği ve ıslanmazlık sağlar. Grafit yönlenmiş bir yapıda ise termal şok direnci de yüksek olacaktır.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Bu özellik saniyeler içinde sıcaklığın birkaç yüz derece değiştiği operasyonlarda kritiktir. </a:t>
            </a:r>
          </a:p>
        </p:txBody>
      </p:sp>
      <p:sp>
        <p:nvSpPr>
          <p:cNvPr id="5" name="Başlık 3"/>
          <p:cNvSpPr>
            <a:spLocks noGrp="1"/>
          </p:cNvSpPr>
          <p:nvPr>
            <p:ph type="title"/>
          </p:nvPr>
        </p:nvSpPr>
        <p:spPr>
          <a:xfrm>
            <a:off x="446856" y="620688"/>
            <a:ext cx="8229600" cy="666328"/>
          </a:xfrm>
        </p:spPr>
        <p:txBody>
          <a:bodyPr>
            <a:normAutofit fontScale="90000"/>
          </a:bodyPr>
          <a:lstStyle/>
          <a:p>
            <a:r>
              <a:rPr lang="tr-TR" dirty="0" smtClean="0">
                <a:solidFill>
                  <a:schemeClr val="accent2">
                    <a:lumMod val="50000"/>
                  </a:schemeClr>
                </a:solidFill>
                <a:latin typeface="Trebuchet MS" pitchFamily="34" charset="0"/>
              </a:rPr>
              <a:t>Ergitme potası seçimi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935803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323528" y="1340768"/>
            <a:ext cx="8424936" cy="5262979"/>
          </a:xfrm>
          <a:prstGeom prst="rect">
            <a:avLst/>
          </a:prstGeom>
        </p:spPr>
        <p:txBody>
          <a:bodyPr wrap="square">
            <a:spAutoFit/>
          </a:bodyPr>
          <a:lstStyle/>
          <a:p>
            <a:r>
              <a:rPr lang="tr-TR" sz="2800" dirty="0" smtClean="0">
                <a:latin typeface="Trebuchet MS" pitchFamily="34" charset="0"/>
              </a:rPr>
              <a:t>Fırına her zaman sıvı metal şarj ediliyorsa fiziksel hasara dayanıklı bir potaya ihtiyaç yoktur. Ancak şarjın önemli bir kısmı ağır ve iri bloklar ise ve şarj için otomatik bir yükleme sisteminden yararlanılmayıp insan marifeti </a:t>
            </a:r>
          </a:p>
          <a:p>
            <a:r>
              <a:rPr lang="tr-TR" sz="2800" dirty="0" smtClean="0">
                <a:latin typeface="Trebuchet MS" pitchFamily="34" charset="0"/>
              </a:rPr>
              <a:t>ile yapılıyorsa mekanik dayanımı </a:t>
            </a:r>
          </a:p>
          <a:p>
            <a:r>
              <a:rPr lang="tr-TR" sz="2800" dirty="0" smtClean="0">
                <a:latin typeface="Trebuchet MS" pitchFamily="34" charset="0"/>
              </a:rPr>
              <a:t>yüksek ve fiziksel hasara dayanıklı </a:t>
            </a:r>
          </a:p>
          <a:p>
            <a:r>
              <a:rPr lang="tr-TR" sz="2800" dirty="0" smtClean="0">
                <a:latin typeface="Trebuchet MS" pitchFamily="34" charset="0"/>
              </a:rPr>
              <a:t>bir pota seçmek gerekir.</a:t>
            </a:r>
          </a:p>
          <a:p>
            <a:r>
              <a:rPr lang="tr-TR" sz="2800" dirty="0" smtClean="0">
                <a:latin typeface="Trebuchet MS" pitchFamily="34" charset="0"/>
              </a:rPr>
              <a:t>Yüksek karbon içeren ve grafit </a:t>
            </a:r>
          </a:p>
          <a:p>
            <a:r>
              <a:rPr lang="tr-TR" sz="2800" dirty="0" smtClean="0">
                <a:latin typeface="Trebuchet MS" pitchFamily="34" charset="0"/>
              </a:rPr>
              <a:t>yapısı yönlenmiş olan potalar </a:t>
            </a:r>
          </a:p>
          <a:p>
            <a:r>
              <a:rPr lang="tr-TR" sz="2800" dirty="0" smtClean="0">
                <a:latin typeface="Trebuchet MS" pitchFamily="34" charset="0"/>
              </a:rPr>
              <a:t>mükemmel darbe-mekanik şok </a:t>
            </a:r>
          </a:p>
          <a:p>
            <a:r>
              <a:rPr lang="tr-TR" sz="2800" dirty="0" smtClean="0">
                <a:latin typeface="Trebuchet MS" pitchFamily="34" charset="0"/>
              </a:rPr>
              <a:t>direnci sağlarlar.</a:t>
            </a: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3356992"/>
            <a:ext cx="2995101"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Başlık 3"/>
          <p:cNvSpPr>
            <a:spLocks noGrp="1"/>
          </p:cNvSpPr>
          <p:nvPr>
            <p:ph type="title"/>
          </p:nvPr>
        </p:nvSpPr>
        <p:spPr>
          <a:xfrm>
            <a:off x="395536" y="602432"/>
            <a:ext cx="8229600" cy="666328"/>
          </a:xfrm>
        </p:spPr>
        <p:txBody>
          <a:bodyPr>
            <a:normAutofit fontScale="90000"/>
          </a:bodyPr>
          <a:lstStyle/>
          <a:p>
            <a:r>
              <a:rPr lang="tr-TR" dirty="0" smtClean="0">
                <a:solidFill>
                  <a:schemeClr val="accent2">
                    <a:lumMod val="50000"/>
                  </a:schemeClr>
                </a:solidFill>
                <a:latin typeface="Trebuchet MS" pitchFamily="34" charset="0"/>
              </a:rPr>
              <a:t>Ergitme potası seçimi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3035985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51520" y="1340768"/>
            <a:ext cx="8640960" cy="4124206"/>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Bütün potalar kimyasallara ve korozyona belirli düzeyde dayanıklıdır.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Ancak alüminyum ergitilmesinde kullanılan </a:t>
            </a:r>
            <a:r>
              <a:rPr lang="tr-TR" sz="2800" dirty="0" err="1" smtClean="0">
                <a:latin typeface="Trebuchet MS" pitchFamily="34" charset="0"/>
              </a:rPr>
              <a:t>flaksların</a:t>
            </a:r>
            <a:r>
              <a:rPr lang="tr-TR" sz="2800" dirty="0" smtClean="0">
                <a:latin typeface="Trebuchet MS" pitchFamily="34" charset="0"/>
              </a:rPr>
              <a:t> bir kısmı ciddi şekilde </a:t>
            </a:r>
            <a:r>
              <a:rPr lang="tr-TR" sz="2800" dirty="0" err="1" smtClean="0">
                <a:latin typeface="Trebuchet MS" pitchFamily="34" charset="0"/>
              </a:rPr>
              <a:t>koroziftir</a:t>
            </a:r>
            <a:r>
              <a:rPr lang="tr-TR" sz="2800" dirty="0" smtClean="0">
                <a:latin typeface="Trebuchet MS" pitchFamily="34" charset="0"/>
              </a:rPr>
              <a:t> ve potanın kimyasal etkileşimlere dayanıklı olması arzu edilir.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Bunun için potadan yoğun bir  malzemeden  yapılmış olması ve koruyucu bir sır ile kaplanmış olması gerekir.</a:t>
            </a:r>
          </a:p>
        </p:txBody>
      </p:sp>
      <p:sp>
        <p:nvSpPr>
          <p:cNvPr id="5" name="Başlık 3"/>
          <p:cNvSpPr>
            <a:spLocks noGrp="1"/>
          </p:cNvSpPr>
          <p:nvPr>
            <p:ph type="title"/>
          </p:nvPr>
        </p:nvSpPr>
        <p:spPr>
          <a:xfrm>
            <a:off x="446856" y="620688"/>
            <a:ext cx="8229600" cy="666328"/>
          </a:xfrm>
        </p:spPr>
        <p:txBody>
          <a:bodyPr>
            <a:normAutofit fontScale="90000"/>
          </a:bodyPr>
          <a:lstStyle/>
          <a:p>
            <a:r>
              <a:rPr lang="tr-TR" dirty="0" smtClean="0">
                <a:solidFill>
                  <a:schemeClr val="accent2">
                    <a:lumMod val="50000"/>
                  </a:schemeClr>
                </a:solidFill>
                <a:latin typeface="Trebuchet MS" pitchFamily="34" charset="0"/>
              </a:rPr>
              <a:t>Ergitme potası seçimi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935803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51520" y="1340768"/>
            <a:ext cx="8640960" cy="5416868"/>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Alüminyum alaşımlarında gaz giderme sıvı alüminyumdan asal gaz ve çoğunlukla azot  geçirilerek yapılır. Bu işlem pota duvarlarını erozyona uğratır ve ayrıca kimyasal olarak da etkiler.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Bu nedenle yoğun, mekanik olarak dayanıklı ve kimyasal ataklara dirençli potalar kullanılmalıdır. </a:t>
            </a:r>
            <a:r>
              <a:rPr lang="tr-TR" sz="2800" dirty="0" err="1" smtClean="0">
                <a:latin typeface="Trebuchet MS" pitchFamily="34" charset="0"/>
              </a:rPr>
              <a:t>SiC</a:t>
            </a:r>
            <a:r>
              <a:rPr lang="tr-TR" sz="2800" dirty="0" smtClean="0">
                <a:latin typeface="Trebuchet MS" pitchFamily="34" charset="0"/>
              </a:rPr>
              <a:t> esaslı potalar yüksek sıcaklık erozyonuna ve kimyasal korozyona dayanıklıdır.</a:t>
            </a:r>
          </a:p>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itchFamily="34" charset="0"/>
              </a:rPr>
              <a:t>İzostatik</a:t>
            </a:r>
            <a:r>
              <a:rPr lang="tr-TR" sz="2800" dirty="0" smtClean="0">
                <a:latin typeface="Trebuchet MS" pitchFamily="34" charset="0"/>
              </a:rPr>
              <a:t> presleme ile üretilmiş yoğunlaştırılmış grafit potalar da bu </a:t>
            </a:r>
            <a:r>
              <a:rPr lang="tr-TR" sz="2800" dirty="0" err="1" smtClean="0">
                <a:latin typeface="Trebuchet MS" pitchFamily="34" charset="0"/>
              </a:rPr>
              <a:t>erozif</a:t>
            </a:r>
            <a:r>
              <a:rPr lang="tr-TR" sz="2800" dirty="0" smtClean="0">
                <a:latin typeface="Trebuchet MS" pitchFamily="34" charset="0"/>
              </a:rPr>
              <a:t> ve </a:t>
            </a:r>
            <a:r>
              <a:rPr lang="tr-TR" sz="2800" dirty="0" err="1" smtClean="0">
                <a:latin typeface="Trebuchet MS" pitchFamily="34" charset="0"/>
              </a:rPr>
              <a:t>korozif</a:t>
            </a:r>
            <a:r>
              <a:rPr lang="tr-TR" sz="2800" dirty="0" smtClean="0">
                <a:latin typeface="Trebuchet MS" pitchFamily="34" charset="0"/>
              </a:rPr>
              <a:t> koşullara dayanıklıdır.</a:t>
            </a:r>
          </a:p>
        </p:txBody>
      </p:sp>
      <p:sp>
        <p:nvSpPr>
          <p:cNvPr id="5" name="Başlık 3"/>
          <p:cNvSpPr>
            <a:spLocks noGrp="1"/>
          </p:cNvSpPr>
          <p:nvPr>
            <p:ph type="title"/>
          </p:nvPr>
        </p:nvSpPr>
        <p:spPr>
          <a:xfrm>
            <a:off x="446856" y="620688"/>
            <a:ext cx="8229600" cy="666328"/>
          </a:xfrm>
        </p:spPr>
        <p:txBody>
          <a:bodyPr>
            <a:normAutofit fontScale="90000"/>
          </a:bodyPr>
          <a:lstStyle/>
          <a:p>
            <a:r>
              <a:rPr lang="tr-TR" dirty="0" smtClean="0">
                <a:solidFill>
                  <a:schemeClr val="accent2">
                    <a:lumMod val="50000"/>
                  </a:schemeClr>
                </a:solidFill>
                <a:latin typeface="Trebuchet MS" pitchFamily="34" charset="0"/>
              </a:rPr>
              <a:t>Ergitme potası seçimi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935803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3"/>
          <p:cNvSpPr/>
          <p:nvPr/>
        </p:nvSpPr>
        <p:spPr>
          <a:xfrm>
            <a:off x="323528" y="1484784"/>
            <a:ext cx="8568952" cy="1815882"/>
          </a:xfrm>
          <a:prstGeom prst="rect">
            <a:avLst/>
          </a:prstGeom>
        </p:spPr>
        <p:txBody>
          <a:bodyPr wrap="square">
            <a:spAutoFit/>
          </a:bodyPr>
          <a:lstStyle/>
          <a:p>
            <a:r>
              <a:rPr lang="tr-TR" sz="2800" dirty="0" smtClean="0">
                <a:latin typeface="Trebuchet MS" pitchFamily="34" charset="0"/>
              </a:rPr>
              <a:t>Cüruf çekilmesi</a:t>
            </a:r>
            <a:endParaRPr lang="tr-TR" sz="2800" dirty="0">
              <a:latin typeface="Trebuchet MS" pitchFamily="34" charset="0"/>
            </a:endParaRPr>
          </a:p>
          <a:p>
            <a:r>
              <a:rPr lang="tr-TR" sz="2800" dirty="0" smtClean="0">
                <a:latin typeface="Trebuchet MS" pitchFamily="34" charset="0"/>
              </a:rPr>
              <a:t>Yoğun ıslanmaz bir pota pota astarında cüruf birikmelerine engel olacak ve pota temizliğini kolaylaştıracaktır.</a:t>
            </a:r>
          </a:p>
        </p:txBody>
      </p:sp>
      <p:sp>
        <p:nvSpPr>
          <p:cNvPr id="5" name="Başlık 3"/>
          <p:cNvSpPr>
            <a:spLocks noGrp="1"/>
          </p:cNvSpPr>
          <p:nvPr>
            <p:ph type="title"/>
          </p:nvPr>
        </p:nvSpPr>
        <p:spPr>
          <a:xfrm>
            <a:off x="446856" y="674440"/>
            <a:ext cx="8229600" cy="666328"/>
          </a:xfrm>
        </p:spPr>
        <p:txBody>
          <a:bodyPr>
            <a:normAutofit fontScale="90000"/>
          </a:bodyPr>
          <a:lstStyle/>
          <a:p>
            <a:r>
              <a:rPr lang="tr-TR" dirty="0" smtClean="0">
                <a:solidFill>
                  <a:schemeClr val="accent2">
                    <a:lumMod val="50000"/>
                  </a:schemeClr>
                </a:solidFill>
                <a:latin typeface="Trebuchet MS" pitchFamily="34" charset="0"/>
              </a:rPr>
              <a:t>Ergitme potası seçimi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930611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539552" y="602432"/>
            <a:ext cx="8568952" cy="666328"/>
          </a:xfrm>
        </p:spPr>
        <p:txBody>
          <a:bodyPr>
            <a:noAutofit/>
          </a:bodyPr>
          <a:lstStyle/>
          <a:p>
            <a:r>
              <a:rPr lang="tr-TR" sz="4400" dirty="0" smtClean="0">
                <a:solidFill>
                  <a:schemeClr val="accent2">
                    <a:lumMod val="50000"/>
                  </a:schemeClr>
                </a:solidFill>
                <a:latin typeface="Trebuchet MS" pitchFamily="34" charset="0"/>
              </a:rPr>
              <a:t>Sıvı metal işlemleri</a:t>
            </a:r>
            <a:endParaRPr lang="tr-TR" sz="4400"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395536" y="1412776"/>
            <a:ext cx="8784976" cy="5112568"/>
          </a:xfrm>
        </p:spPr>
        <p:txBody>
          <a:bodyPr>
            <a:noAutofit/>
          </a:bodyPr>
          <a:lstStyle/>
          <a:p>
            <a:pPr>
              <a:spcBef>
                <a:spcPts val="0"/>
              </a:spcBef>
              <a:spcAft>
                <a:spcPts val="600"/>
              </a:spcAft>
              <a:buClr>
                <a:schemeClr val="bg2">
                  <a:lumMod val="50000"/>
                </a:schemeClr>
              </a:buClr>
              <a:buFont typeface="Trebuchet MS" pitchFamily="34" charset="0"/>
              <a:buChar char="●"/>
            </a:pPr>
            <a:r>
              <a:rPr lang="tr-TR" sz="2800" dirty="0" smtClean="0">
                <a:latin typeface="Trebuchet MS" pitchFamily="34" charset="0"/>
              </a:rPr>
              <a:t>  gaz giderme</a:t>
            </a:r>
          </a:p>
          <a:p>
            <a:pPr>
              <a:spcBef>
                <a:spcPts val="0"/>
              </a:spcBef>
              <a:spcAft>
                <a:spcPts val="600"/>
              </a:spcAft>
              <a:buClr>
                <a:schemeClr val="bg2">
                  <a:lumMod val="50000"/>
                </a:schemeClr>
              </a:buClr>
              <a:buFont typeface="Trebuchet MS" pitchFamily="34" charset="0"/>
              <a:buChar char="●"/>
            </a:pPr>
            <a:r>
              <a:rPr lang="tr-TR" sz="2800" dirty="0" smtClean="0">
                <a:latin typeface="Trebuchet MS" pitchFamily="34" charset="0"/>
              </a:rPr>
              <a:t>  </a:t>
            </a:r>
            <a:r>
              <a:rPr lang="tr-TR" sz="2800" dirty="0" err="1" smtClean="0">
                <a:latin typeface="Trebuchet MS" pitchFamily="34" charset="0"/>
              </a:rPr>
              <a:t>rafinasyon</a:t>
            </a:r>
            <a:r>
              <a:rPr lang="tr-TR" sz="2800" dirty="0" smtClean="0">
                <a:latin typeface="Trebuchet MS" pitchFamily="34" charset="0"/>
              </a:rPr>
              <a:t>-</a:t>
            </a:r>
            <a:r>
              <a:rPr lang="tr-TR" sz="2800" dirty="0" err="1" smtClean="0">
                <a:latin typeface="Trebuchet MS" pitchFamily="34" charset="0"/>
              </a:rPr>
              <a:t>flaks</a:t>
            </a:r>
            <a:r>
              <a:rPr lang="tr-TR" sz="2800" dirty="0" smtClean="0">
                <a:latin typeface="Trebuchet MS" pitchFamily="34" charset="0"/>
              </a:rPr>
              <a:t> uygulaması</a:t>
            </a:r>
          </a:p>
          <a:p>
            <a:pPr>
              <a:spcBef>
                <a:spcPts val="0"/>
              </a:spcBef>
              <a:spcAft>
                <a:spcPts val="600"/>
              </a:spcAft>
              <a:buClr>
                <a:schemeClr val="bg2">
                  <a:lumMod val="50000"/>
                </a:schemeClr>
              </a:buClr>
              <a:buFont typeface="Trebuchet MS" pitchFamily="34" charset="0"/>
              <a:buChar char="●"/>
            </a:pPr>
            <a:r>
              <a:rPr lang="tr-TR" sz="2800" dirty="0" smtClean="0">
                <a:latin typeface="Trebuchet MS" pitchFamily="34" charset="0"/>
              </a:rPr>
              <a:t>  cüruf çekme</a:t>
            </a:r>
          </a:p>
          <a:p>
            <a:pPr>
              <a:spcBef>
                <a:spcPts val="0"/>
              </a:spcBef>
              <a:spcAft>
                <a:spcPts val="600"/>
              </a:spcAft>
              <a:buClr>
                <a:schemeClr val="bg2">
                  <a:lumMod val="50000"/>
                </a:schemeClr>
              </a:buClr>
              <a:buFont typeface="Trebuchet MS" pitchFamily="34" charset="0"/>
              <a:buChar char="●"/>
            </a:pPr>
            <a:r>
              <a:rPr lang="tr-TR" sz="2800" dirty="0" smtClean="0">
                <a:latin typeface="Trebuchet MS" pitchFamily="34" charset="0"/>
              </a:rPr>
              <a:t>  karıştırma-homojenleştirme</a:t>
            </a:r>
          </a:p>
          <a:p>
            <a:pPr>
              <a:spcBef>
                <a:spcPts val="0"/>
              </a:spcBef>
              <a:spcAft>
                <a:spcPts val="600"/>
              </a:spcAft>
              <a:buClr>
                <a:schemeClr val="bg2">
                  <a:lumMod val="50000"/>
                </a:schemeClr>
              </a:buClr>
              <a:buFont typeface="Trebuchet MS" pitchFamily="34" charset="0"/>
              <a:buChar char="●"/>
            </a:pPr>
            <a:r>
              <a:rPr lang="tr-TR" sz="2800" dirty="0" smtClean="0">
                <a:latin typeface="Trebuchet MS" pitchFamily="34" charset="0"/>
              </a:rPr>
              <a:t>  alaşımlama</a:t>
            </a:r>
          </a:p>
          <a:p>
            <a:pPr>
              <a:spcBef>
                <a:spcPts val="0"/>
              </a:spcBef>
              <a:spcAft>
                <a:spcPts val="600"/>
              </a:spcAft>
              <a:buClr>
                <a:schemeClr val="bg2">
                  <a:lumMod val="50000"/>
                </a:schemeClr>
              </a:buClr>
              <a:buNone/>
            </a:pPr>
            <a:r>
              <a:rPr lang="tr-TR" sz="2800" dirty="0" smtClean="0">
                <a:latin typeface="Trebuchet MS" pitchFamily="34" charset="0"/>
              </a:rPr>
              <a:t>		bileşim ayarlaması</a:t>
            </a:r>
          </a:p>
          <a:p>
            <a:pPr>
              <a:spcBef>
                <a:spcPts val="0"/>
              </a:spcBef>
              <a:spcAft>
                <a:spcPts val="600"/>
              </a:spcAft>
              <a:buClr>
                <a:schemeClr val="bg2">
                  <a:lumMod val="50000"/>
                </a:schemeClr>
              </a:buClr>
              <a:buNone/>
            </a:pPr>
            <a:r>
              <a:rPr lang="tr-TR" sz="2800" dirty="0" smtClean="0">
                <a:latin typeface="Trebuchet MS" pitchFamily="34" charset="0"/>
              </a:rPr>
              <a:t>		modifikasyon</a:t>
            </a:r>
          </a:p>
          <a:p>
            <a:pPr>
              <a:spcBef>
                <a:spcPts val="0"/>
              </a:spcBef>
              <a:spcAft>
                <a:spcPts val="600"/>
              </a:spcAft>
              <a:buClr>
                <a:schemeClr val="bg2">
                  <a:lumMod val="50000"/>
                </a:schemeClr>
              </a:buClr>
              <a:buNone/>
            </a:pPr>
            <a:r>
              <a:rPr lang="tr-TR" sz="2800" dirty="0" smtClean="0">
                <a:latin typeface="Trebuchet MS" pitchFamily="34" charset="0"/>
              </a:rPr>
              <a:t>		tane küçültme</a:t>
            </a:r>
          </a:p>
          <a:p>
            <a:pPr>
              <a:spcBef>
                <a:spcPts val="0"/>
              </a:spcBef>
              <a:spcAft>
                <a:spcPts val="600"/>
              </a:spcAft>
              <a:buClr>
                <a:schemeClr val="bg2">
                  <a:lumMod val="50000"/>
                </a:schemeClr>
              </a:buClr>
              <a:buFont typeface="Trebuchet MS" pitchFamily="34" charset="0"/>
              <a:buChar char="●"/>
            </a:pPr>
            <a:r>
              <a:rPr lang="tr-TR" sz="2800" dirty="0" smtClean="0">
                <a:latin typeface="Trebuchet MS" pitchFamily="34" charset="0"/>
              </a:rPr>
              <a:t>  </a:t>
            </a:r>
            <a:r>
              <a:rPr lang="tr-TR" sz="2800" dirty="0" err="1" smtClean="0">
                <a:latin typeface="Trebuchet MS" pitchFamily="34" charset="0"/>
              </a:rPr>
              <a:t>filtrasyon</a:t>
            </a:r>
            <a:endParaRPr lang="tr-TR" sz="2800" dirty="0" smtClean="0">
              <a:latin typeface="Trebuchet MS" pitchFamily="34" charset="0"/>
            </a:endParaRPr>
          </a:p>
          <a:p>
            <a:pPr>
              <a:spcBef>
                <a:spcPts val="0"/>
              </a:spcBef>
              <a:spcAft>
                <a:spcPts val="600"/>
              </a:spcAft>
              <a:buClr>
                <a:schemeClr val="bg2">
                  <a:lumMod val="50000"/>
                </a:schemeClr>
              </a:buClr>
              <a:buFont typeface="Trebuchet MS" pitchFamily="34" charset="0"/>
              <a:buChar char="●"/>
            </a:pPr>
            <a:r>
              <a:rPr lang="tr-TR" sz="2800" dirty="0">
                <a:latin typeface="Trebuchet MS" pitchFamily="34" charset="0"/>
              </a:rPr>
              <a:t> </a:t>
            </a:r>
            <a:r>
              <a:rPr lang="tr-TR" sz="2800" dirty="0" smtClean="0">
                <a:latin typeface="Trebuchet MS" pitchFamily="34" charset="0"/>
              </a:rPr>
              <a:t> sıvı metal kalite kontrolü	</a:t>
            </a:r>
            <a:endParaRPr lang="tr-TR" sz="2800" dirty="0">
              <a:latin typeface="Trebuchet MS" pitchFamily="34" charset="0"/>
            </a:endParaRPr>
          </a:p>
        </p:txBody>
      </p:sp>
    </p:spTree>
    <p:extLst>
      <p:ext uri="{BB962C8B-B14F-4D97-AF65-F5344CB8AC3E}">
        <p14:creationId xmlns:p14="http://schemas.microsoft.com/office/powerpoint/2010/main" val="16553765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27992" y="476672"/>
            <a:ext cx="7772400" cy="8031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eaLnBrk="1" hangingPunct="1"/>
            <a:r>
              <a:rPr lang="tr-TR" altLang="tr-TR" sz="4400" dirty="0">
                <a:solidFill>
                  <a:schemeClr val="accent2">
                    <a:lumMod val="50000"/>
                  </a:schemeClr>
                </a:solidFill>
                <a:latin typeface="Trebuchet MS" pitchFamily="34" charset="0"/>
              </a:rPr>
              <a:t>a</a:t>
            </a:r>
            <a:r>
              <a:rPr lang="tr-TR" altLang="tr-TR" sz="4400" dirty="0" smtClean="0">
                <a:solidFill>
                  <a:schemeClr val="accent2">
                    <a:lumMod val="50000"/>
                  </a:schemeClr>
                </a:solidFill>
                <a:latin typeface="Trebuchet MS" pitchFamily="34" charset="0"/>
              </a:rPr>
              <a:t>lüminyum banyonun durumu</a:t>
            </a:r>
            <a:r>
              <a:rPr lang="tr-TR" altLang="tr-TR" sz="4800" dirty="0" smtClean="0">
                <a:solidFill>
                  <a:schemeClr val="accent2">
                    <a:lumMod val="50000"/>
                  </a:schemeClr>
                </a:solidFill>
                <a:latin typeface="Trebuchet MS" pitchFamily="34" charset="0"/>
              </a:rPr>
              <a:t>   </a:t>
            </a:r>
            <a:endParaRPr lang="en-US" altLang="tr-TR" sz="4800" dirty="0" smtClean="0">
              <a:solidFill>
                <a:schemeClr val="accent2">
                  <a:lumMod val="50000"/>
                </a:schemeClr>
              </a:solidFill>
              <a:latin typeface="Trebuchet MS" pitchFamily="34" charset="0"/>
            </a:endParaRPr>
          </a:p>
        </p:txBody>
      </p:sp>
      <p:sp>
        <p:nvSpPr>
          <p:cNvPr id="5123" name="Rectangle 3"/>
          <p:cNvSpPr>
            <a:spLocks noGrp="1" noChangeArrowheads="1"/>
          </p:cNvSpPr>
          <p:nvPr>
            <p:ph type="body" idx="1"/>
          </p:nvPr>
        </p:nvSpPr>
        <p:spPr>
          <a:xfrm>
            <a:off x="685800" y="1219200"/>
            <a:ext cx="7772400" cy="5257800"/>
          </a:xfrm>
        </p:spPr>
        <p:txBody>
          <a:bodyPr/>
          <a:lstStyle/>
          <a:p>
            <a:pPr eaLnBrk="1" hangingPunct="1">
              <a:buFontTx/>
              <a:buNone/>
            </a:pPr>
            <a:endParaRPr lang="tr-TR" altLang="tr-TR" smtClean="0">
              <a:sym typeface="Monotype Sorts" pitchFamily="2" charset="2"/>
            </a:endParaRPr>
          </a:p>
          <a:p>
            <a:pPr eaLnBrk="1" hangingPunct="1">
              <a:buFontTx/>
              <a:buNone/>
            </a:pPr>
            <a:endParaRPr lang="tr-TR" altLang="tr-TR" smtClean="0">
              <a:sym typeface="Monotype Sorts" pitchFamily="2" charset="2"/>
            </a:endParaRPr>
          </a:p>
          <a:p>
            <a:pPr eaLnBrk="1" hangingPunct="1">
              <a:buFontTx/>
              <a:buNone/>
            </a:pPr>
            <a:endParaRPr lang="tr-TR" altLang="tr-TR" smtClean="0">
              <a:sym typeface="Monotype Sorts" pitchFamily="2" charset="2"/>
            </a:endParaRPr>
          </a:p>
          <a:p>
            <a:pPr eaLnBrk="1" hangingPunct="1">
              <a:buFontTx/>
              <a:buNone/>
            </a:pPr>
            <a:endParaRPr lang="tr-TR" altLang="tr-TR" smtClean="0">
              <a:sym typeface="Monotype Sorts" pitchFamily="2" charset="2"/>
            </a:endParaRPr>
          </a:p>
          <a:p>
            <a:pPr eaLnBrk="1" hangingPunct="1">
              <a:buFontTx/>
              <a:buNone/>
            </a:pPr>
            <a:endParaRPr lang="tr-TR" altLang="tr-TR" smtClean="0">
              <a:sym typeface="Monotype Sorts" pitchFamily="2" charset="2"/>
            </a:endParaRPr>
          </a:p>
          <a:p>
            <a:pPr eaLnBrk="1" hangingPunct="1">
              <a:buFontTx/>
              <a:buNone/>
            </a:pPr>
            <a:endParaRPr lang="tr-TR" altLang="tr-TR" smtClean="0">
              <a:sym typeface="Monotype Sorts" pitchFamily="2" charset="2"/>
            </a:endParaRPr>
          </a:p>
          <a:p>
            <a:pPr eaLnBrk="1" hangingPunct="1">
              <a:buFontTx/>
              <a:buNone/>
            </a:pPr>
            <a:endParaRPr lang="tr-TR" altLang="tr-TR" smtClean="0">
              <a:sym typeface="Monotype Sorts" pitchFamily="2" charset="2"/>
            </a:endParaRPr>
          </a:p>
        </p:txBody>
      </p:sp>
      <p:pic>
        <p:nvPicPr>
          <p:cNvPr id="5125" name="Picture 10" descr="C:\WINDOWS\Desktop\Tübitak-MAM Metalurji ve Malzeme Kongresi-2002\Sunumlar\DÖKÜM FLAKSLARI PERFORMANSI+\oksitlenme.jpg"/>
          <p:cNvPicPr>
            <a:picLocks noChangeAspect="1" noChangeArrowheads="1"/>
          </p:cNvPicPr>
          <p:nvPr/>
        </p:nvPicPr>
        <p:blipFill>
          <a:blip r:embed="rId2" cstate="print">
            <a:lum bright="-16000" contrast="26000"/>
            <a:extLst>
              <a:ext uri="{28A0092B-C50C-407E-A947-70E740481C1C}">
                <a14:useLocalDpi xmlns:a14="http://schemas.microsoft.com/office/drawing/2010/main" val="0"/>
              </a:ext>
            </a:extLst>
          </a:blip>
          <a:srcRect l="4162" t="10981" r="4162" b="12089"/>
          <a:stretch>
            <a:fillRect/>
          </a:stretch>
        </p:blipFill>
        <p:spPr bwMode="auto">
          <a:xfrm>
            <a:off x="323528" y="1556792"/>
            <a:ext cx="8624656" cy="4968552"/>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useBgFill="1">
        <p:nvSpPr>
          <p:cNvPr id="6" name="5 Metin kutusu"/>
          <p:cNvSpPr txBox="1"/>
          <p:nvPr/>
        </p:nvSpPr>
        <p:spPr>
          <a:xfrm>
            <a:off x="467544" y="1465620"/>
            <a:ext cx="8352928" cy="523220"/>
          </a:xfrm>
          <a:prstGeom prst="rect">
            <a:avLst/>
          </a:prstGeom>
        </p:spPr>
        <p:txBody>
          <a:bodyPr wrap="square" rtlCol="0">
            <a:spAutoFit/>
          </a:bodyPr>
          <a:lstStyle/>
          <a:p>
            <a:r>
              <a:rPr lang="tr-TR" sz="2800" dirty="0" smtClean="0">
                <a:latin typeface="Trebuchet MS" pitchFamily="34" charset="0"/>
              </a:rPr>
              <a:t>2Al + 3H</a:t>
            </a:r>
            <a:r>
              <a:rPr lang="tr-TR" sz="2800" baseline="-25000" dirty="0" smtClean="0">
                <a:latin typeface="Trebuchet MS" pitchFamily="34" charset="0"/>
              </a:rPr>
              <a:t>2</a:t>
            </a:r>
            <a:r>
              <a:rPr lang="tr-TR" sz="2800" dirty="0" smtClean="0">
                <a:latin typeface="Trebuchet MS" pitchFamily="34" charset="0"/>
              </a:rPr>
              <a:t>O </a:t>
            </a:r>
            <a:r>
              <a:rPr lang="tr-TR" sz="2800" dirty="0" smtClean="0">
                <a:latin typeface="Trebuchet MS" pitchFamily="34" charset="0"/>
                <a:sym typeface="Symbol"/>
              </a:rPr>
              <a:t> Al</a:t>
            </a:r>
            <a:r>
              <a:rPr lang="tr-TR" sz="2800" baseline="-25000" dirty="0" smtClean="0">
                <a:latin typeface="Trebuchet MS" pitchFamily="34" charset="0"/>
                <a:sym typeface="Symbol"/>
              </a:rPr>
              <a:t>2</a:t>
            </a:r>
            <a:r>
              <a:rPr lang="tr-TR" sz="2800" dirty="0" smtClean="0">
                <a:latin typeface="Trebuchet MS" pitchFamily="34" charset="0"/>
                <a:sym typeface="Symbol"/>
              </a:rPr>
              <a:t>O</a:t>
            </a:r>
            <a:r>
              <a:rPr lang="tr-TR" sz="2800" baseline="-25000" dirty="0" smtClean="0">
                <a:latin typeface="Trebuchet MS" pitchFamily="34" charset="0"/>
                <a:sym typeface="Symbol"/>
              </a:rPr>
              <a:t>3</a:t>
            </a:r>
            <a:r>
              <a:rPr lang="tr-TR" sz="2800" dirty="0" smtClean="0">
                <a:latin typeface="Trebuchet MS" pitchFamily="34" charset="0"/>
                <a:sym typeface="Symbol"/>
              </a:rPr>
              <a:t> + 3H</a:t>
            </a:r>
            <a:r>
              <a:rPr lang="tr-TR" sz="2800" baseline="-25000" dirty="0" smtClean="0">
                <a:latin typeface="Trebuchet MS" pitchFamily="34" charset="0"/>
                <a:sym typeface="Symbol"/>
              </a:rPr>
              <a:t>2</a:t>
            </a:r>
            <a:r>
              <a:rPr lang="tr-TR" sz="2800" dirty="0" smtClean="0">
                <a:latin typeface="Trebuchet MS" pitchFamily="34" charset="0"/>
                <a:sym typeface="Symbol"/>
              </a:rPr>
              <a:t>         2Al + 3/2O</a:t>
            </a:r>
            <a:r>
              <a:rPr lang="tr-TR" sz="2800" baseline="-25000" dirty="0" smtClean="0">
                <a:latin typeface="Trebuchet MS" pitchFamily="34" charset="0"/>
                <a:sym typeface="Symbol"/>
              </a:rPr>
              <a:t>2</a:t>
            </a:r>
            <a:r>
              <a:rPr lang="tr-TR" sz="2800" dirty="0" smtClean="0">
                <a:latin typeface="Trebuchet MS" pitchFamily="34" charset="0"/>
                <a:sym typeface="Symbol"/>
              </a:rPr>
              <a:t>  Al</a:t>
            </a:r>
            <a:r>
              <a:rPr lang="tr-TR" sz="2800" baseline="-25000" dirty="0" smtClean="0">
                <a:latin typeface="Trebuchet MS" pitchFamily="34" charset="0"/>
                <a:sym typeface="Symbol"/>
              </a:rPr>
              <a:t>2</a:t>
            </a:r>
            <a:r>
              <a:rPr lang="tr-TR" sz="2800" dirty="0" smtClean="0">
                <a:latin typeface="Trebuchet MS" pitchFamily="34" charset="0"/>
                <a:sym typeface="Symbol"/>
              </a:rPr>
              <a:t>O</a:t>
            </a:r>
            <a:r>
              <a:rPr lang="tr-TR" sz="2800" baseline="-25000" dirty="0" smtClean="0">
                <a:latin typeface="Trebuchet MS" pitchFamily="34" charset="0"/>
                <a:sym typeface="Symbol"/>
              </a:rPr>
              <a:t>3</a:t>
            </a:r>
            <a:endParaRPr lang="tr-TR" sz="2800" baseline="-25000" dirty="0">
              <a:latin typeface="Trebuchet MS" pitchFamily="34" charset="0"/>
            </a:endParaRPr>
          </a:p>
        </p:txBody>
      </p:sp>
      <p:sp useBgFill="1">
        <p:nvSpPr>
          <p:cNvPr id="7" name="6 Metin kutusu"/>
          <p:cNvSpPr txBox="1"/>
          <p:nvPr/>
        </p:nvSpPr>
        <p:spPr>
          <a:xfrm>
            <a:off x="2699792" y="2535287"/>
            <a:ext cx="1080120" cy="461665"/>
          </a:xfrm>
          <a:prstGeom prst="rect">
            <a:avLst/>
          </a:prstGeom>
        </p:spPr>
        <p:txBody>
          <a:bodyPr wrap="square" rtlCol="0">
            <a:spAutoFit/>
          </a:bodyPr>
          <a:lstStyle/>
          <a:p>
            <a:r>
              <a:rPr lang="tr-TR" sz="2400" dirty="0" smtClean="0">
                <a:latin typeface="Trebuchet MS" pitchFamily="34" charset="0"/>
              </a:rPr>
              <a:t>cüruf</a:t>
            </a:r>
            <a:endParaRPr lang="tr-TR" sz="2400" dirty="0">
              <a:latin typeface="Trebuchet MS" pitchFamily="34" charset="0"/>
            </a:endParaRPr>
          </a:p>
        </p:txBody>
      </p:sp>
      <p:sp useBgFill="1">
        <p:nvSpPr>
          <p:cNvPr id="8" name="7 Metin kutusu"/>
          <p:cNvSpPr txBox="1"/>
          <p:nvPr/>
        </p:nvSpPr>
        <p:spPr>
          <a:xfrm>
            <a:off x="1907704" y="4077072"/>
            <a:ext cx="1584176" cy="461665"/>
          </a:xfrm>
          <a:prstGeom prst="rect">
            <a:avLst/>
          </a:prstGeom>
        </p:spPr>
        <p:txBody>
          <a:bodyPr wrap="square" rtlCol="0">
            <a:spAutoFit/>
          </a:bodyPr>
          <a:lstStyle/>
          <a:p>
            <a:r>
              <a:rPr lang="tr-TR" sz="2400" dirty="0" err="1" smtClean="0">
                <a:latin typeface="Trebuchet MS" pitchFamily="34" charset="0"/>
              </a:rPr>
              <a:t>inklüzyon</a:t>
            </a:r>
            <a:endParaRPr lang="tr-TR" sz="2400" dirty="0">
              <a:latin typeface="Trebuchet MS" pitchFamily="34" charset="0"/>
            </a:endParaRPr>
          </a:p>
        </p:txBody>
      </p:sp>
      <p:sp useBgFill="1">
        <p:nvSpPr>
          <p:cNvPr id="9" name="8 Metin kutusu"/>
          <p:cNvSpPr txBox="1"/>
          <p:nvPr/>
        </p:nvSpPr>
        <p:spPr>
          <a:xfrm>
            <a:off x="3707904" y="3903439"/>
            <a:ext cx="1080120" cy="461665"/>
          </a:xfrm>
          <a:prstGeom prst="rect">
            <a:avLst/>
          </a:prstGeom>
        </p:spPr>
        <p:txBody>
          <a:bodyPr wrap="square" rtlCol="0">
            <a:spAutoFit/>
          </a:bodyPr>
          <a:lstStyle/>
          <a:p>
            <a:r>
              <a:rPr lang="tr-TR" sz="2400" dirty="0" smtClean="0">
                <a:latin typeface="Trebuchet MS" pitchFamily="34" charset="0"/>
              </a:rPr>
              <a:t>H</a:t>
            </a:r>
            <a:r>
              <a:rPr lang="tr-TR" sz="2400" baseline="-25000" dirty="0" smtClean="0">
                <a:latin typeface="Trebuchet MS" pitchFamily="34" charset="0"/>
              </a:rPr>
              <a:t>2</a:t>
            </a:r>
            <a:r>
              <a:rPr lang="tr-TR" sz="2400" dirty="0" smtClean="0">
                <a:latin typeface="Trebuchet MS" pitchFamily="34" charset="0"/>
              </a:rPr>
              <a:t>/H</a:t>
            </a:r>
            <a:r>
              <a:rPr lang="tr-TR" sz="2400" baseline="30000" dirty="0" smtClean="0">
                <a:latin typeface="Trebuchet MS" pitchFamily="34" charset="0"/>
              </a:rPr>
              <a:t>+</a:t>
            </a:r>
            <a:endParaRPr lang="tr-TR" sz="2400" baseline="30000" dirty="0">
              <a:latin typeface="Trebuchet MS" pitchFamily="34" charset="0"/>
            </a:endParaRPr>
          </a:p>
        </p:txBody>
      </p:sp>
      <p:sp useBgFill="1">
        <p:nvSpPr>
          <p:cNvPr id="10" name="9 Metin kutusu"/>
          <p:cNvSpPr txBox="1"/>
          <p:nvPr/>
        </p:nvSpPr>
        <p:spPr>
          <a:xfrm>
            <a:off x="3923928" y="4335487"/>
            <a:ext cx="1080120" cy="461665"/>
          </a:xfrm>
          <a:prstGeom prst="rect">
            <a:avLst/>
          </a:prstGeom>
        </p:spPr>
        <p:txBody>
          <a:bodyPr wrap="square" rtlCol="0">
            <a:spAutoFit/>
          </a:bodyPr>
          <a:lstStyle/>
          <a:p>
            <a:r>
              <a:rPr lang="tr-TR" sz="2400" dirty="0" smtClean="0">
                <a:latin typeface="Trebuchet MS" pitchFamily="34" charset="0"/>
              </a:rPr>
              <a:t>Sıvı Al</a:t>
            </a:r>
            <a:endParaRPr lang="tr-TR" sz="2400" dirty="0">
              <a:latin typeface="Trebuchet MS" pitchFamily="34" charset="0"/>
            </a:endParaRPr>
          </a:p>
        </p:txBody>
      </p:sp>
      <p:sp useBgFill="1">
        <p:nvSpPr>
          <p:cNvPr id="11" name="10 Metin kutusu"/>
          <p:cNvSpPr txBox="1"/>
          <p:nvPr/>
        </p:nvSpPr>
        <p:spPr>
          <a:xfrm>
            <a:off x="5506436" y="2492897"/>
            <a:ext cx="972000" cy="246221"/>
          </a:xfrm>
          <a:prstGeom prst="rect">
            <a:avLst/>
          </a:prstGeom>
        </p:spPr>
        <p:txBody>
          <a:bodyPr wrap="square" lIns="0" tIns="0" rIns="0" bIns="0" rtlCol="0">
            <a:spAutoFit/>
          </a:bodyPr>
          <a:lstStyle/>
          <a:p>
            <a:r>
              <a:rPr lang="tr-TR" sz="1600" dirty="0" smtClean="0">
                <a:latin typeface="Trebuchet MS" pitchFamily="34" charset="0"/>
              </a:rPr>
              <a:t>Sıkışmış Al</a:t>
            </a:r>
            <a:endParaRPr lang="tr-TR" sz="1600" dirty="0">
              <a:latin typeface="Trebuchet MS" pitchFamily="34" charset="0"/>
            </a:endParaRPr>
          </a:p>
        </p:txBody>
      </p:sp>
      <p:sp useBgFill="1">
        <p:nvSpPr>
          <p:cNvPr id="12" name="11 Metin kutusu"/>
          <p:cNvSpPr txBox="1"/>
          <p:nvPr/>
        </p:nvSpPr>
        <p:spPr>
          <a:xfrm>
            <a:off x="4139952" y="2750731"/>
            <a:ext cx="972000" cy="246221"/>
          </a:xfrm>
          <a:prstGeom prst="rect">
            <a:avLst/>
          </a:prstGeom>
        </p:spPr>
        <p:txBody>
          <a:bodyPr wrap="square" lIns="0" tIns="0" rIns="0" bIns="0" rtlCol="0">
            <a:spAutoFit/>
          </a:bodyPr>
          <a:lstStyle/>
          <a:p>
            <a:r>
              <a:rPr lang="tr-TR" sz="1600" dirty="0" smtClean="0">
                <a:latin typeface="Trebuchet MS" pitchFamily="34" charset="0"/>
              </a:rPr>
              <a:t>Al</a:t>
            </a:r>
            <a:r>
              <a:rPr lang="tr-TR" sz="1600" baseline="-25000" dirty="0" smtClean="0">
                <a:latin typeface="Trebuchet MS" pitchFamily="34" charset="0"/>
              </a:rPr>
              <a:t>2</a:t>
            </a:r>
            <a:r>
              <a:rPr lang="tr-TR" sz="1600" dirty="0" smtClean="0">
                <a:latin typeface="Trebuchet MS" pitchFamily="34" charset="0"/>
              </a:rPr>
              <a:t>O</a:t>
            </a:r>
            <a:r>
              <a:rPr lang="tr-TR" sz="1600" baseline="-25000" dirty="0" smtClean="0">
                <a:latin typeface="Trebuchet MS" pitchFamily="34" charset="0"/>
              </a:rPr>
              <a:t>3</a:t>
            </a:r>
            <a:r>
              <a:rPr lang="tr-TR" sz="1600" dirty="0" smtClean="0">
                <a:latin typeface="Trebuchet MS" pitchFamily="34" charset="0"/>
              </a:rPr>
              <a:t> film</a:t>
            </a:r>
            <a:endParaRPr lang="tr-TR" sz="1600" dirty="0">
              <a:latin typeface="Trebuchet MS" pitchFamily="34" charset="0"/>
            </a:endParaRPr>
          </a:p>
        </p:txBody>
      </p:sp>
    </p:spTree>
    <p:extLst>
      <p:ext uri="{BB962C8B-B14F-4D97-AF65-F5344CB8AC3E}">
        <p14:creationId xmlns:p14="http://schemas.microsoft.com/office/powerpoint/2010/main" val="19830432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err="1" smtClean="0">
                <a:latin typeface="Trebuchet MS" panose="020B0603020202020204" pitchFamily="34" charset="0"/>
              </a:rPr>
              <a:t>Hall-Heroult</a:t>
            </a:r>
            <a:r>
              <a:rPr lang="tr-TR" dirty="0" smtClean="0">
                <a:latin typeface="Trebuchet MS" panose="020B0603020202020204" pitchFamily="34" charset="0"/>
              </a:rPr>
              <a:t> Prosesi</a:t>
            </a:r>
            <a:endParaRPr lang="tr-TR" dirty="0">
              <a:latin typeface="Trebuchet MS" panose="020B0603020202020204" pitchFamily="34" charset="0"/>
            </a:endParaRPr>
          </a:p>
        </p:txBody>
      </p:sp>
      <p:sp>
        <p:nvSpPr>
          <p:cNvPr id="2" name="Dikdörtgen 1"/>
          <p:cNvSpPr/>
          <p:nvPr/>
        </p:nvSpPr>
        <p:spPr>
          <a:xfrm>
            <a:off x="251520" y="1340768"/>
            <a:ext cx="8417024" cy="5262979"/>
          </a:xfrm>
          <a:prstGeom prst="rect">
            <a:avLst/>
          </a:prstGeom>
        </p:spPr>
        <p:txBody>
          <a:bodyPr wrap="square">
            <a:spAutoFit/>
          </a:bodyPr>
          <a:lstStyle/>
          <a:p>
            <a:pPr>
              <a:buClr>
                <a:schemeClr val="bg2">
                  <a:lumMod val="75000"/>
                </a:schemeClr>
              </a:buClr>
              <a:buFont typeface="Trebuchet MS" pitchFamily="34" charset="0"/>
              <a:buChar char="●"/>
            </a:pPr>
            <a:r>
              <a:rPr lang="tr-TR" sz="2800" dirty="0" smtClean="0">
                <a:latin typeface="Trebuchet MS" panose="020B0603020202020204" pitchFamily="34" charset="0"/>
              </a:rPr>
              <a:t>  </a:t>
            </a:r>
            <a:r>
              <a:rPr lang="tr-TR" sz="2800" dirty="0" err="1" smtClean="0">
                <a:latin typeface="Trebuchet MS" panose="020B0603020202020204" pitchFamily="34" charset="0"/>
              </a:rPr>
              <a:t>Hall</a:t>
            </a:r>
            <a:r>
              <a:rPr lang="tr-TR" sz="2800" dirty="0" smtClean="0">
                <a:latin typeface="Trebuchet MS" panose="020B0603020202020204" pitchFamily="34" charset="0"/>
              </a:rPr>
              <a:t>-</a:t>
            </a:r>
            <a:r>
              <a:rPr lang="tr-TR" sz="2800" dirty="0" err="1" smtClean="0">
                <a:latin typeface="Trebuchet MS" panose="020B0603020202020204" pitchFamily="34" charset="0"/>
              </a:rPr>
              <a:t>Heroult</a:t>
            </a:r>
            <a:r>
              <a:rPr lang="tr-TR" sz="2800" dirty="0" smtClean="0">
                <a:latin typeface="Trebuchet MS" panose="020B0603020202020204" pitchFamily="34" charset="0"/>
              </a:rPr>
              <a:t> prosesi yüksek miktarda elektrik         	tüketir fakat </a:t>
            </a:r>
            <a:r>
              <a:rPr lang="tr-TR" sz="2800" b="1" dirty="0" smtClean="0">
                <a:latin typeface="Trebuchet MS" panose="020B0603020202020204" pitchFamily="34" charset="0"/>
              </a:rPr>
              <a:t>voltaj sarfı düşüktür</a:t>
            </a:r>
            <a:r>
              <a:rPr lang="tr-TR" sz="2800" dirty="0" smtClean="0">
                <a:latin typeface="Trebuchet MS" panose="020B0603020202020204" pitchFamily="34" charset="0"/>
              </a:rPr>
              <a:t>. Bu 	sayede bir çok redüksiyon hücresini tek bir 	elektrik devresi üzerinde seri bağlayarak 	hücre hattı (</a:t>
            </a:r>
            <a:r>
              <a:rPr lang="tr-TR" sz="2800" dirty="0" err="1" smtClean="0">
                <a:latin typeface="Trebuchet MS" panose="020B0603020202020204" pitchFamily="34" charset="0"/>
              </a:rPr>
              <a:t>potline</a:t>
            </a:r>
            <a:r>
              <a:rPr lang="tr-TR" sz="2800" dirty="0" smtClean="0">
                <a:latin typeface="Trebuchet MS" panose="020B0603020202020204" pitchFamily="34" charset="0"/>
              </a:rPr>
              <a:t>) oluşturmak pratiklik ve 	ekonomi sağlar.</a:t>
            </a:r>
          </a:p>
          <a:p>
            <a:pPr>
              <a:buClr>
                <a:schemeClr val="bg2">
                  <a:lumMod val="75000"/>
                </a:schemeClr>
              </a:buClr>
              <a:buFont typeface="Trebuchet MS" pitchFamily="34" charset="0"/>
              <a:buChar char="●"/>
            </a:pPr>
            <a:r>
              <a:rPr lang="tr-TR" sz="2800" dirty="0" smtClean="0">
                <a:latin typeface="Trebuchet MS" panose="020B0603020202020204" pitchFamily="34" charset="0"/>
              </a:rPr>
              <a:t>  Modern redüksiyon hücreleri 250 </a:t>
            </a:r>
            <a:r>
              <a:rPr lang="tr-TR" sz="2800" dirty="0" err="1" smtClean="0">
                <a:latin typeface="Trebuchet MS" panose="020B0603020202020204" pitchFamily="34" charset="0"/>
              </a:rPr>
              <a:t>KA’de</a:t>
            </a:r>
            <a:r>
              <a:rPr lang="tr-TR" sz="2800" dirty="0" smtClean="0">
                <a:latin typeface="Trebuchet MS" panose="020B0603020202020204" pitchFamily="34" charset="0"/>
              </a:rPr>
              <a:t> her biri 	4-5 V seviyesinde çalıştırılır. Bu gibi 	hücreler ½ kg alüminyum için 6-7 KW elektrik 	tüketir. </a:t>
            </a:r>
          </a:p>
          <a:p>
            <a:pPr>
              <a:buClr>
                <a:schemeClr val="bg2">
                  <a:lumMod val="75000"/>
                </a:schemeClr>
              </a:buClr>
              <a:buFont typeface="Trebuchet MS" pitchFamily="34" charset="0"/>
              <a:buChar char="●"/>
            </a:pPr>
            <a:r>
              <a:rPr lang="tr-TR" sz="2800" dirty="0" smtClean="0">
                <a:latin typeface="Trebuchet MS" panose="020B0603020202020204" pitchFamily="34" charset="0"/>
              </a:rPr>
              <a:t>  Çözeltiden geçen akıma karşı direnç çözeltiyi 	ısıtıp sıvı halde tutmaya yarar.</a:t>
            </a:r>
          </a:p>
        </p:txBody>
      </p:sp>
    </p:spTree>
    <p:extLst>
      <p:ext uri="{BB962C8B-B14F-4D97-AF65-F5344CB8AC3E}">
        <p14:creationId xmlns:p14="http://schemas.microsoft.com/office/powerpoint/2010/main" val="15424177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46856" y="746448"/>
            <a:ext cx="8229600" cy="594320"/>
          </a:xfrm>
        </p:spPr>
        <p:txBody>
          <a:bodyPr>
            <a:normAutofit fontScale="90000"/>
          </a:bodyPr>
          <a:lstStyle/>
          <a:p>
            <a:r>
              <a:rPr lang="tr-TR" dirty="0" smtClean="0">
                <a:solidFill>
                  <a:schemeClr val="accent2">
                    <a:lumMod val="50000"/>
                  </a:schemeClr>
                </a:solidFill>
                <a:latin typeface="Trebuchet MS" pitchFamily="34" charset="0"/>
              </a:rPr>
              <a:t>hidrojen</a:t>
            </a:r>
            <a:endParaRPr lang="tr-TR" dirty="0">
              <a:solidFill>
                <a:schemeClr val="accent2">
                  <a:lumMod val="50000"/>
                </a:schemeClr>
              </a:solidFill>
              <a:latin typeface="Trebuchet MS" pitchFamily="34" charset="0"/>
            </a:endParaRPr>
          </a:p>
        </p:txBody>
      </p:sp>
      <p:sp>
        <p:nvSpPr>
          <p:cNvPr id="6" name="5 Metin kutusu"/>
          <p:cNvSpPr txBox="1"/>
          <p:nvPr/>
        </p:nvSpPr>
        <p:spPr>
          <a:xfrm>
            <a:off x="251520" y="1511201"/>
            <a:ext cx="8712968" cy="4508927"/>
          </a:xfrm>
          <a:prstGeom prst="rect">
            <a:avLst/>
          </a:prstGeom>
          <a:noFill/>
        </p:spPr>
        <p:txBody>
          <a:bodyPr wrap="square" rtlCol="0">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Alüminyumda çözünen yegane gaz [diğerleri gibi alüminyumla bileşik (azot </a:t>
            </a:r>
            <a:r>
              <a:rPr lang="tr-TR" sz="2800" dirty="0" err="1" smtClean="0">
                <a:latin typeface="Trebuchet MS" pitchFamily="34" charset="0"/>
              </a:rPr>
              <a:t>AlN</a:t>
            </a:r>
            <a:r>
              <a:rPr lang="tr-TR" sz="2800" dirty="0" smtClean="0">
                <a:latin typeface="Trebuchet MS" pitchFamily="34" charset="0"/>
              </a:rPr>
              <a:t> oksijen Al</a:t>
            </a:r>
            <a:r>
              <a:rPr lang="tr-TR" sz="2800" baseline="-25000" dirty="0" smtClean="0">
                <a:latin typeface="Trebuchet MS" pitchFamily="34" charset="0"/>
              </a:rPr>
              <a:t>2</a:t>
            </a:r>
            <a:r>
              <a:rPr lang="tr-TR" sz="2800" dirty="0" smtClean="0">
                <a:latin typeface="Trebuchet MS" pitchFamily="34" charset="0"/>
              </a:rPr>
              <a:t>O</a:t>
            </a:r>
            <a:r>
              <a:rPr lang="tr-TR" sz="2800" baseline="-25000" dirty="0" smtClean="0">
                <a:latin typeface="Trebuchet MS" pitchFamily="34" charset="0"/>
              </a:rPr>
              <a:t>3</a:t>
            </a:r>
            <a:r>
              <a:rPr lang="tr-TR" sz="2800" dirty="0" smtClean="0">
                <a:latin typeface="Trebuchet MS" pitchFamily="34" charset="0"/>
              </a:rPr>
              <a:t>) oluşturmadığı için] </a:t>
            </a:r>
            <a:r>
              <a:rPr lang="tr-TR" sz="2800" b="1" dirty="0" smtClean="0">
                <a:latin typeface="Trebuchet MS" pitchFamily="34" charset="0"/>
              </a:rPr>
              <a:t>hidrojen</a:t>
            </a:r>
            <a:r>
              <a:rPr lang="tr-TR" sz="2800" dirty="0" smtClean="0">
                <a:latin typeface="Trebuchet MS" pitchFamily="34" charset="0"/>
              </a:rPr>
              <a:t>dir.</a:t>
            </a:r>
          </a:p>
          <a:p>
            <a:pPr marL="457200" indent="-457200">
              <a:spcBef>
                <a:spcPts val="1200"/>
              </a:spcBef>
              <a:buClr>
                <a:schemeClr val="bg2">
                  <a:lumMod val="50000"/>
                </a:schemeClr>
              </a:buClr>
              <a:buFont typeface="Trebuchet MS" panose="020B0603020202020204" pitchFamily="34" charset="0"/>
              <a:buChar char="●"/>
            </a:pPr>
            <a:r>
              <a:rPr lang="tr-TR" sz="2800" dirty="0" smtClean="0">
                <a:latin typeface="Trebuchet MS" pitchFamily="34" charset="0"/>
              </a:rPr>
              <a:t>Sıvı alüminyumda H çözünürlüğü yüksek vs</a:t>
            </a:r>
          </a:p>
          <a:p>
            <a:pPr>
              <a:buClr>
                <a:schemeClr val="bg2">
                  <a:lumMod val="50000"/>
                </a:schemeClr>
              </a:buClr>
            </a:pPr>
            <a:r>
              <a:rPr lang="tr-TR" sz="2800" dirty="0" smtClean="0">
                <a:latin typeface="Trebuchet MS" pitchFamily="34" charset="0"/>
              </a:rPr>
              <a:t>     katı alüminyumda H çözünürlüğü düşük!</a:t>
            </a:r>
          </a:p>
          <a:p>
            <a:pPr marL="457200" indent="-457200">
              <a:spcBef>
                <a:spcPts val="1200"/>
              </a:spcBef>
              <a:buClr>
                <a:schemeClr val="bg2">
                  <a:lumMod val="50000"/>
                </a:schemeClr>
              </a:buClr>
              <a:buFont typeface="Trebuchet MS" panose="020B0603020202020204" pitchFamily="34" charset="0"/>
              <a:buChar char="●"/>
            </a:pPr>
            <a:r>
              <a:rPr lang="tr-TR" sz="2800" dirty="0" smtClean="0">
                <a:latin typeface="Trebuchet MS" pitchFamily="34" charset="0"/>
              </a:rPr>
              <a:t>Katılaşma sonrasında sıvı alüminyumdaki hidrojenin sadece 1/20 kadarı çözeltide kalabilir.  </a:t>
            </a:r>
          </a:p>
          <a:p>
            <a:pPr marL="457200" indent="-457200">
              <a:spcBef>
                <a:spcPts val="1200"/>
              </a:spcBef>
              <a:buClr>
                <a:schemeClr val="bg2">
                  <a:lumMod val="50000"/>
                </a:schemeClr>
              </a:buClr>
              <a:buFont typeface="Trebuchet MS" panose="020B0603020202020204" pitchFamily="34" charset="0"/>
              <a:buChar char="●"/>
            </a:pPr>
            <a:r>
              <a:rPr lang="tr-TR" sz="2800" dirty="0" smtClean="0">
                <a:latin typeface="Trebuchet MS" pitchFamily="34" charset="0"/>
              </a:rPr>
              <a:t>Kalan 19/20 H </a:t>
            </a:r>
            <a:r>
              <a:rPr lang="tr-TR" sz="2800" dirty="0" smtClean="0">
                <a:latin typeface="Trebuchet MS" pitchFamily="34" charset="0"/>
                <a:sym typeface="Symbol"/>
              </a:rPr>
              <a:t> H</a:t>
            </a:r>
            <a:r>
              <a:rPr lang="tr-TR" sz="2800" baseline="-25000" dirty="0" smtClean="0">
                <a:latin typeface="Trebuchet MS" pitchFamily="34" charset="0"/>
                <a:sym typeface="Symbol"/>
              </a:rPr>
              <a:t>2</a:t>
            </a:r>
            <a:r>
              <a:rPr lang="tr-TR" sz="2800" dirty="0" smtClean="0">
                <a:latin typeface="Trebuchet MS" pitchFamily="34" charset="0"/>
                <a:sym typeface="Symbol"/>
              </a:rPr>
              <a:t>  </a:t>
            </a:r>
            <a:r>
              <a:rPr lang="tr-TR" sz="2800" dirty="0" smtClean="0">
                <a:latin typeface="Trebuchet MS" pitchFamily="34" charset="0"/>
              </a:rPr>
              <a:t>gaz gözenekleri yapma riski yaratır</a:t>
            </a:r>
          </a:p>
        </p:txBody>
      </p:sp>
    </p:spTree>
    <p:extLst>
      <p:ext uri="{BB962C8B-B14F-4D97-AF65-F5344CB8AC3E}">
        <p14:creationId xmlns:p14="http://schemas.microsoft.com/office/powerpoint/2010/main" val="17516379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46856" y="674440"/>
            <a:ext cx="8229600" cy="594320"/>
          </a:xfrm>
        </p:spPr>
        <p:txBody>
          <a:bodyPr>
            <a:normAutofit fontScale="90000"/>
          </a:bodyPr>
          <a:lstStyle/>
          <a:p>
            <a:r>
              <a:rPr lang="tr-TR" dirty="0" smtClean="0">
                <a:solidFill>
                  <a:schemeClr val="accent2">
                    <a:lumMod val="50000"/>
                  </a:schemeClr>
                </a:solidFill>
                <a:latin typeface="Trebuchet MS" pitchFamily="34" charset="0"/>
              </a:rPr>
              <a:t>hidrojen</a:t>
            </a:r>
            <a:endParaRPr lang="tr-TR" dirty="0">
              <a:solidFill>
                <a:schemeClr val="accent2">
                  <a:lumMod val="50000"/>
                </a:schemeClr>
              </a:solidFill>
              <a:latin typeface="Trebuchet MS" pitchFamily="34" charset="0"/>
            </a:endParaRPr>
          </a:p>
        </p:txBody>
      </p:sp>
      <p:grpSp>
        <p:nvGrpSpPr>
          <p:cNvPr id="10" name="Grup 13"/>
          <p:cNvGrpSpPr/>
          <p:nvPr/>
        </p:nvGrpSpPr>
        <p:grpSpPr>
          <a:xfrm>
            <a:off x="611560" y="1700807"/>
            <a:ext cx="8244408" cy="5040561"/>
            <a:chOff x="755576" y="1556791"/>
            <a:chExt cx="8244408" cy="5040561"/>
          </a:xfrm>
        </p:grpSpPr>
        <p:grpSp>
          <p:nvGrpSpPr>
            <p:cNvPr id="14" name="Grup 9"/>
            <p:cNvGrpSpPr/>
            <p:nvPr/>
          </p:nvGrpSpPr>
          <p:grpSpPr>
            <a:xfrm>
              <a:off x="755576" y="1556791"/>
              <a:ext cx="7560840" cy="5040561"/>
              <a:chOff x="755576" y="1556791"/>
              <a:chExt cx="7560840" cy="5040561"/>
            </a:xfrm>
          </p:grpSpPr>
          <p:pic>
            <p:nvPicPr>
              <p:cNvPr id="409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
                        </a14:imgEffect>
                      </a14:imgLayer>
                    </a14:imgProps>
                  </a:ext>
                </a:extLst>
              </a:blip>
              <a:srcRect l="49528" t="33094" r="21140" b="32453"/>
              <a:stretch>
                <a:fillRect/>
              </a:stretch>
            </p:blipFill>
            <p:spPr bwMode="auto">
              <a:xfrm>
                <a:off x="827584" y="1556791"/>
                <a:ext cx="7488832" cy="4945455"/>
              </a:xfrm>
              <a:prstGeom prst="rect">
                <a:avLst/>
              </a:prstGeom>
              <a:noFill/>
              <a:ln w="9525">
                <a:noFill/>
                <a:miter lim="800000"/>
                <a:headEnd/>
                <a:tailEnd/>
              </a:ln>
            </p:spPr>
          </p:pic>
          <p:sp useBgFill="1">
            <p:nvSpPr>
              <p:cNvPr id="2" name="Metin kutusu 1"/>
              <p:cNvSpPr txBox="1"/>
              <p:nvPr/>
            </p:nvSpPr>
            <p:spPr>
              <a:xfrm>
                <a:off x="5796136" y="3068960"/>
                <a:ext cx="1152128" cy="584775"/>
              </a:xfrm>
              <a:prstGeom prst="rect">
                <a:avLst/>
              </a:prstGeom>
            </p:spPr>
            <p:txBody>
              <a:bodyPr wrap="square" rtlCol="0">
                <a:spAutoFit/>
              </a:bodyPr>
              <a:lstStyle/>
              <a:p>
                <a:r>
                  <a:rPr lang="tr-TR" sz="3200" dirty="0" smtClean="0">
                    <a:latin typeface="Trebuchet MS" panose="020B0603020202020204" pitchFamily="34" charset="0"/>
                  </a:rPr>
                  <a:t>sıvı</a:t>
                </a:r>
                <a:endParaRPr lang="tr-TR" sz="3200" dirty="0">
                  <a:latin typeface="Trebuchet MS" panose="020B0603020202020204" pitchFamily="34" charset="0"/>
                </a:endParaRPr>
              </a:p>
            </p:txBody>
          </p:sp>
          <p:sp useBgFill="1">
            <p:nvSpPr>
              <p:cNvPr id="5" name="Metin kutusu 4"/>
              <p:cNvSpPr txBox="1"/>
              <p:nvPr/>
            </p:nvSpPr>
            <p:spPr>
              <a:xfrm>
                <a:off x="5940152" y="5085184"/>
                <a:ext cx="792088" cy="430887"/>
              </a:xfrm>
              <a:prstGeom prst="rect">
                <a:avLst/>
              </a:prstGeom>
            </p:spPr>
            <p:txBody>
              <a:bodyPr wrap="square" lIns="0" tIns="0" rIns="0" bIns="0" rtlCol="0">
                <a:spAutoFit/>
              </a:bodyPr>
              <a:lstStyle/>
              <a:p>
                <a:r>
                  <a:rPr lang="tr-TR" sz="2800" dirty="0" smtClean="0">
                    <a:latin typeface="Trebuchet MS" panose="020B0603020202020204" pitchFamily="34" charset="0"/>
                  </a:rPr>
                  <a:t>katı</a:t>
                </a:r>
                <a:endParaRPr lang="tr-TR" sz="2800" dirty="0">
                  <a:latin typeface="Trebuchet MS" panose="020B0603020202020204" pitchFamily="34" charset="0"/>
                </a:endParaRPr>
              </a:p>
            </p:txBody>
          </p:sp>
          <p:sp useBgFill="1">
            <p:nvSpPr>
              <p:cNvPr id="3" name="Dikdörtgen 2"/>
              <p:cNvSpPr/>
              <p:nvPr/>
            </p:nvSpPr>
            <p:spPr>
              <a:xfrm>
                <a:off x="3995936" y="5229200"/>
                <a:ext cx="7200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7" name="Metin kutusu 6"/>
              <p:cNvSpPr txBox="1"/>
              <p:nvPr/>
            </p:nvSpPr>
            <p:spPr>
              <a:xfrm>
                <a:off x="4067944" y="5735578"/>
                <a:ext cx="1296144" cy="861774"/>
              </a:xfrm>
              <a:prstGeom prst="rect">
                <a:avLst/>
              </a:prstGeom>
            </p:spPr>
            <p:txBody>
              <a:bodyPr wrap="square" lIns="0" tIns="0" rIns="0" bIns="0" rtlCol="0">
                <a:spAutoFit/>
              </a:bodyPr>
              <a:lstStyle/>
              <a:p>
                <a:r>
                  <a:rPr lang="tr-TR" sz="2800" dirty="0" smtClean="0">
                    <a:latin typeface="Trebuchet MS" panose="020B0603020202020204" pitchFamily="34" charset="0"/>
                  </a:rPr>
                  <a:t>Ergime noktası</a:t>
                </a:r>
                <a:endParaRPr lang="tr-TR" sz="2800" dirty="0">
                  <a:latin typeface="Trebuchet MS" panose="020B0603020202020204" pitchFamily="34" charset="0"/>
                </a:endParaRPr>
              </a:p>
            </p:txBody>
          </p:sp>
          <p:sp useBgFill="1">
            <p:nvSpPr>
              <p:cNvPr id="8" name="Metin kutusu 7"/>
              <p:cNvSpPr txBox="1"/>
              <p:nvPr/>
            </p:nvSpPr>
            <p:spPr>
              <a:xfrm>
                <a:off x="5436096" y="5662409"/>
                <a:ext cx="1584176" cy="430887"/>
              </a:xfrm>
              <a:prstGeom prst="rect">
                <a:avLst/>
              </a:prstGeom>
            </p:spPr>
            <p:txBody>
              <a:bodyPr wrap="square" lIns="0" tIns="0" rIns="0" bIns="0" rtlCol="0">
                <a:spAutoFit/>
              </a:bodyPr>
              <a:lstStyle/>
              <a:p>
                <a:r>
                  <a:rPr lang="tr-TR" sz="2800" dirty="0" smtClean="0">
                    <a:latin typeface="Trebuchet MS" panose="020B0603020202020204" pitchFamily="34" charset="0"/>
                  </a:rPr>
                  <a:t>sıcaklık</a:t>
                </a:r>
                <a:endParaRPr lang="tr-TR" sz="2800" dirty="0">
                  <a:latin typeface="Trebuchet MS" panose="020B0603020202020204" pitchFamily="34" charset="0"/>
                </a:endParaRPr>
              </a:p>
            </p:txBody>
          </p:sp>
          <p:sp useBgFill="1">
            <p:nvSpPr>
              <p:cNvPr id="6" name="Metin kutusu 5"/>
              <p:cNvSpPr txBox="1"/>
              <p:nvPr/>
            </p:nvSpPr>
            <p:spPr>
              <a:xfrm>
                <a:off x="755576" y="2191876"/>
                <a:ext cx="874085" cy="3757404"/>
              </a:xfrm>
              <a:prstGeom prst="rect">
                <a:avLst/>
              </a:prstGeom>
            </p:spPr>
            <p:txBody>
              <a:bodyPr vert="vert270" wrap="square" rtlCol="0">
                <a:spAutoFit/>
              </a:bodyPr>
              <a:lstStyle/>
              <a:p>
                <a:pPr>
                  <a:lnSpc>
                    <a:spcPct val="80000"/>
                  </a:lnSpc>
                </a:pPr>
                <a:r>
                  <a:rPr lang="tr-TR" sz="2800" dirty="0" smtClean="0">
                    <a:latin typeface="Trebuchet MS" panose="020B0603020202020204" pitchFamily="34" charset="0"/>
                  </a:rPr>
                  <a:t>Alüminyum çözeltideki hidrojen gazı miktarı</a:t>
                </a:r>
                <a:endParaRPr lang="tr-TR" sz="2800" dirty="0">
                  <a:latin typeface="Trebuchet MS" panose="020B0603020202020204" pitchFamily="34" charset="0"/>
                </a:endParaRPr>
              </a:p>
            </p:txBody>
          </p:sp>
          <p:sp useBgFill="1">
            <p:nvSpPr>
              <p:cNvPr id="9" name="Metin kutusu 8"/>
              <p:cNvSpPr txBox="1"/>
              <p:nvPr/>
            </p:nvSpPr>
            <p:spPr>
              <a:xfrm>
                <a:off x="1790847" y="3008122"/>
                <a:ext cx="504056" cy="461665"/>
              </a:xfrm>
              <a:prstGeom prst="rect">
                <a:avLst/>
              </a:prstGeom>
            </p:spPr>
            <p:txBody>
              <a:bodyPr wrap="square" rtlCol="0">
                <a:spAutoFit/>
              </a:bodyPr>
              <a:lstStyle/>
              <a:p>
                <a:r>
                  <a:rPr lang="tr-TR" sz="2400" dirty="0" smtClean="0">
                    <a:latin typeface="Trebuchet MS" panose="020B0603020202020204" pitchFamily="34" charset="0"/>
                  </a:rPr>
                  <a:t>20</a:t>
                </a:r>
                <a:endParaRPr lang="tr-TR" sz="2400" dirty="0">
                  <a:latin typeface="Trebuchet MS" panose="020B0603020202020204" pitchFamily="34" charset="0"/>
                </a:endParaRPr>
              </a:p>
            </p:txBody>
          </p:sp>
          <p:sp useBgFill="1">
            <p:nvSpPr>
              <p:cNvPr id="11" name="Metin kutusu 10"/>
              <p:cNvSpPr txBox="1"/>
              <p:nvPr/>
            </p:nvSpPr>
            <p:spPr>
              <a:xfrm>
                <a:off x="1763688" y="4839543"/>
                <a:ext cx="504056" cy="461665"/>
              </a:xfrm>
              <a:prstGeom prst="rect">
                <a:avLst/>
              </a:prstGeom>
            </p:spPr>
            <p:txBody>
              <a:bodyPr wrap="square" rtlCol="0">
                <a:spAutoFit/>
              </a:bodyPr>
              <a:lstStyle/>
              <a:p>
                <a:pPr algn="r"/>
                <a:r>
                  <a:rPr lang="tr-TR" sz="2400" dirty="0">
                    <a:latin typeface="Trebuchet MS" panose="020B0603020202020204" pitchFamily="34" charset="0"/>
                  </a:rPr>
                  <a:t>1</a:t>
                </a:r>
              </a:p>
            </p:txBody>
          </p:sp>
        </p:grpSp>
        <p:sp>
          <p:nvSpPr>
            <p:cNvPr id="12" name="Sağ Ayraç 11"/>
            <p:cNvSpPr/>
            <p:nvPr/>
          </p:nvSpPr>
          <p:spPr>
            <a:xfrm>
              <a:off x="6588224" y="3238954"/>
              <a:ext cx="216024" cy="1846230"/>
            </a:xfrm>
            <a:prstGeom prst="rightBrace">
              <a:avLst/>
            </a:prstGeom>
            <a:ln w="476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3" name="Metin kutusu 12"/>
            <p:cNvSpPr txBox="1"/>
            <p:nvPr/>
          </p:nvSpPr>
          <p:spPr>
            <a:xfrm>
              <a:off x="6876256" y="3429000"/>
              <a:ext cx="2123728" cy="1384995"/>
            </a:xfrm>
            <a:prstGeom prst="rect">
              <a:avLst/>
            </a:prstGeom>
            <a:noFill/>
          </p:spPr>
          <p:txBody>
            <a:bodyPr wrap="square" rtlCol="0">
              <a:spAutoFit/>
            </a:bodyPr>
            <a:lstStyle/>
            <a:p>
              <a:r>
                <a:rPr lang="tr-TR" sz="2800" dirty="0" smtClean="0">
                  <a:latin typeface="Trebuchet MS" panose="020B0603020202020204" pitchFamily="34" charset="0"/>
                </a:rPr>
                <a:t>Gaz gözenekleri potansiyeli</a:t>
              </a:r>
              <a:endParaRPr lang="tr-TR" sz="2800" dirty="0">
                <a:latin typeface="Trebuchet MS" panose="020B0603020202020204" pitchFamily="34" charset="0"/>
              </a:endParaRPr>
            </a:p>
          </p:txBody>
        </p:sp>
      </p:grpSp>
      <p:sp>
        <p:nvSpPr>
          <p:cNvPr id="16" name="15 Dikdörtgen"/>
          <p:cNvSpPr/>
          <p:nvPr/>
        </p:nvSpPr>
        <p:spPr>
          <a:xfrm>
            <a:off x="1115616" y="1373867"/>
            <a:ext cx="7704856" cy="830997"/>
          </a:xfrm>
          <a:prstGeom prst="rect">
            <a:avLst/>
          </a:prstGeom>
        </p:spPr>
        <p:txBody>
          <a:bodyPr wrap="square">
            <a:spAutoFit/>
          </a:bodyPr>
          <a:lstStyle/>
          <a:p>
            <a:pPr algn="r"/>
            <a:r>
              <a:rPr lang="en-US" sz="2400" dirty="0" smtClean="0">
                <a:latin typeface="Trebuchet MS" pitchFamily="34" charset="0"/>
              </a:rPr>
              <a:t>660°C</a:t>
            </a:r>
            <a:r>
              <a:rPr lang="tr-TR" sz="2400" dirty="0" smtClean="0">
                <a:latin typeface="Trebuchet MS" pitchFamily="34" charset="0"/>
              </a:rPr>
              <a:t>’de sıvı alüminyumda barınabilen hidrojen </a:t>
            </a:r>
            <a:r>
              <a:rPr lang="en-US" sz="2400" dirty="0" smtClean="0">
                <a:latin typeface="Trebuchet MS" pitchFamily="34" charset="0"/>
              </a:rPr>
              <a:t>0.69 </a:t>
            </a:r>
            <a:r>
              <a:rPr lang="en-US" sz="2400" dirty="0" err="1" smtClean="0">
                <a:latin typeface="Trebuchet MS" pitchFamily="34" charset="0"/>
              </a:rPr>
              <a:t>ppm</a:t>
            </a:r>
            <a:r>
              <a:rPr lang="tr-TR" sz="2400" dirty="0" smtClean="0">
                <a:latin typeface="Trebuchet MS" pitchFamily="34" charset="0"/>
              </a:rPr>
              <a:t>’den katılaşma sonrasında </a:t>
            </a:r>
            <a:r>
              <a:rPr lang="en-US" sz="2400" dirty="0" smtClean="0">
                <a:latin typeface="Trebuchet MS" pitchFamily="34" charset="0"/>
              </a:rPr>
              <a:t>0.039 </a:t>
            </a:r>
            <a:r>
              <a:rPr lang="en-US" sz="2400" dirty="0" err="1" smtClean="0">
                <a:latin typeface="Trebuchet MS" pitchFamily="34" charset="0"/>
              </a:rPr>
              <a:t>ppm</a:t>
            </a:r>
            <a:r>
              <a:rPr lang="tr-TR" sz="2400" dirty="0" smtClean="0">
                <a:latin typeface="Trebuchet MS" pitchFamily="34" charset="0"/>
              </a:rPr>
              <a:t>’e düşer.</a:t>
            </a:r>
          </a:p>
        </p:txBody>
      </p:sp>
    </p:spTree>
    <p:extLst>
      <p:ext uri="{BB962C8B-B14F-4D97-AF65-F5344CB8AC3E}">
        <p14:creationId xmlns:p14="http://schemas.microsoft.com/office/powerpoint/2010/main" val="7648537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51520" y="1533560"/>
            <a:ext cx="8712968" cy="4201150"/>
          </a:xfrm>
          <a:prstGeom prst="rect">
            <a:avLst/>
          </a:prstGeom>
          <a:noFill/>
        </p:spPr>
        <p:txBody>
          <a:bodyPr wrap="square" rtlCol="0">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Sıcaklık artışı ile sıvı alüminyumun hidrojen çözme kapasitesi arttığından, banyo sıcaklığının gereksiz şekilde yükselmesine izin verilmemelidir!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Banyoda oksit vb alüminyum tarafından ıslatılmayan kalıntılar) bulunduğunda aşırı gözenek!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Kalıntı yok ise, katı alüminyumda çözünebilir ve üretim sürecindeki tav </a:t>
            </a:r>
            <a:r>
              <a:rPr lang="tr-TR" sz="2800" dirty="0">
                <a:latin typeface="Trebuchet MS" pitchFamily="34" charset="0"/>
              </a:rPr>
              <a:t>işlemlerinde </a:t>
            </a:r>
            <a:endParaRPr lang="tr-TR" sz="2800" dirty="0" smtClean="0">
              <a:latin typeface="Trebuchet MS" pitchFamily="34" charset="0"/>
            </a:endParaRPr>
          </a:p>
          <a:p>
            <a:pPr marL="457200" indent="-457200">
              <a:spcAft>
                <a:spcPts val="600"/>
              </a:spcAft>
              <a:buClr>
                <a:schemeClr val="bg2">
                  <a:lumMod val="50000"/>
                </a:schemeClr>
              </a:buClr>
            </a:pPr>
            <a:r>
              <a:rPr lang="tr-TR" sz="2800" dirty="0" smtClean="0">
                <a:latin typeface="Trebuchet MS" pitchFamily="34" charset="0"/>
              </a:rPr>
              <a:t>			H </a:t>
            </a:r>
            <a:r>
              <a:rPr lang="tr-TR" sz="2800" dirty="0">
                <a:latin typeface="Trebuchet MS" pitchFamily="34" charset="0"/>
                <a:sym typeface="Symbol"/>
              </a:rPr>
              <a:t> H</a:t>
            </a:r>
            <a:r>
              <a:rPr lang="tr-TR" sz="2800" baseline="-25000" dirty="0">
                <a:latin typeface="Trebuchet MS" pitchFamily="34" charset="0"/>
                <a:sym typeface="Symbol"/>
              </a:rPr>
              <a:t>2</a:t>
            </a:r>
            <a:r>
              <a:rPr lang="tr-TR" sz="2800" dirty="0">
                <a:latin typeface="Trebuchet MS" pitchFamily="34" charset="0"/>
                <a:sym typeface="Symbol"/>
              </a:rPr>
              <a:t>  </a:t>
            </a:r>
            <a:r>
              <a:rPr lang="tr-TR" sz="2800" dirty="0">
                <a:latin typeface="Trebuchet MS" pitchFamily="34" charset="0"/>
              </a:rPr>
              <a:t>gaz </a:t>
            </a:r>
            <a:r>
              <a:rPr lang="tr-TR" sz="2800" dirty="0" smtClean="0">
                <a:latin typeface="Trebuchet MS" pitchFamily="34" charset="0"/>
              </a:rPr>
              <a:t>gözenekleri</a:t>
            </a:r>
          </a:p>
        </p:txBody>
      </p:sp>
      <p:sp>
        <p:nvSpPr>
          <p:cNvPr id="7" name="Başlık 3"/>
          <p:cNvSpPr>
            <a:spLocks noGrp="1"/>
          </p:cNvSpPr>
          <p:nvPr>
            <p:ph type="title"/>
          </p:nvPr>
        </p:nvSpPr>
        <p:spPr>
          <a:xfrm>
            <a:off x="446856" y="746448"/>
            <a:ext cx="8229600" cy="594320"/>
          </a:xfrm>
        </p:spPr>
        <p:txBody>
          <a:bodyPr>
            <a:normAutofit fontScale="90000"/>
          </a:bodyPr>
          <a:lstStyle/>
          <a:p>
            <a:r>
              <a:rPr lang="tr-TR" dirty="0" smtClean="0">
                <a:solidFill>
                  <a:schemeClr val="accent2">
                    <a:lumMod val="50000"/>
                  </a:schemeClr>
                </a:solidFill>
                <a:latin typeface="Trebuchet MS" pitchFamily="34" charset="0"/>
              </a:rPr>
              <a:t>hidrojen</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4101342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539552" y="818456"/>
            <a:ext cx="8229600" cy="594320"/>
          </a:xfrm>
        </p:spPr>
        <p:txBody>
          <a:bodyPr>
            <a:normAutofit fontScale="90000"/>
          </a:bodyPr>
          <a:lstStyle/>
          <a:p>
            <a:r>
              <a:rPr lang="tr-TR" dirty="0" smtClean="0">
                <a:solidFill>
                  <a:schemeClr val="accent2">
                    <a:lumMod val="50000"/>
                  </a:schemeClr>
                </a:solidFill>
                <a:latin typeface="Trebuchet MS" pitchFamily="34" charset="0"/>
              </a:rPr>
              <a:t>hidrojen</a:t>
            </a:r>
            <a:endParaRPr lang="tr-TR" dirty="0">
              <a:solidFill>
                <a:schemeClr val="accent2">
                  <a:lumMod val="50000"/>
                </a:schemeClr>
              </a:solidFill>
              <a:latin typeface="Trebuchet MS" pitchFamily="34" charset="0"/>
            </a:endParaRPr>
          </a:p>
        </p:txBody>
      </p:sp>
      <p:sp>
        <p:nvSpPr>
          <p:cNvPr id="5" name="4 Metin kutusu"/>
          <p:cNvSpPr txBox="1"/>
          <p:nvPr/>
        </p:nvSpPr>
        <p:spPr>
          <a:xfrm>
            <a:off x="467544" y="1549236"/>
            <a:ext cx="8208912" cy="5016758"/>
          </a:xfrm>
          <a:prstGeom prst="rect">
            <a:avLst/>
          </a:prstGeom>
          <a:noFill/>
        </p:spPr>
        <p:txBody>
          <a:bodyPr wrap="square" rtlCol="0">
            <a:spAutoFit/>
          </a:bodyPr>
          <a:lstStyle/>
          <a:p>
            <a:r>
              <a:rPr lang="tr-TR" sz="2800" dirty="0" smtClean="0">
                <a:latin typeface="Trebuchet MS" pitchFamily="34" charset="0"/>
              </a:rPr>
              <a:t>Sıcak dökümhane ortamı rutubetlidir.</a:t>
            </a:r>
          </a:p>
          <a:p>
            <a:r>
              <a:rPr lang="tr-TR" sz="2800" dirty="0" smtClean="0">
                <a:latin typeface="Trebuchet MS" pitchFamily="34" charset="0"/>
              </a:rPr>
              <a:t>Rutubetin alüminyumla reaksiyonu alüminyumu oksitlerken hidrojen açığa çıkar ve bu hidrojen banyoda çözünür.</a:t>
            </a:r>
          </a:p>
          <a:p>
            <a:endParaRPr lang="tr-TR" sz="2800" dirty="0" smtClean="0">
              <a:latin typeface="Trebuchet MS" pitchFamily="34" charset="0"/>
            </a:endParaRPr>
          </a:p>
          <a:p>
            <a:r>
              <a:rPr lang="tr-TR" sz="2800" dirty="0" smtClean="0">
                <a:latin typeface="Trebuchet MS" pitchFamily="34" charset="0"/>
              </a:rPr>
              <a:t>	</a:t>
            </a:r>
            <a:r>
              <a:rPr lang="tr-TR" sz="4000" b="1" dirty="0" smtClean="0">
                <a:latin typeface="Trebuchet MS" pitchFamily="34" charset="0"/>
              </a:rPr>
              <a:t>3 H</a:t>
            </a:r>
            <a:r>
              <a:rPr lang="tr-TR" sz="4000" b="1" baseline="-25000" dirty="0" smtClean="0">
                <a:latin typeface="Trebuchet MS" pitchFamily="34" charset="0"/>
              </a:rPr>
              <a:t>2</a:t>
            </a:r>
            <a:r>
              <a:rPr lang="tr-TR" sz="4000" b="1" dirty="0" smtClean="0">
                <a:latin typeface="Trebuchet MS" pitchFamily="34" charset="0"/>
              </a:rPr>
              <a:t>O + 2Al = Al</a:t>
            </a:r>
            <a:r>
              <a:rPr lang="tr-TR" sz="4000" b="1" baseline="-25000" dirty="0" smtClean="0">
                <a:latin typeface="Trebuchet MS" pitchFamily="34" charset="0"/>
              </a:rPr>
              <a:t>2</a:t>
            </a:r>
            <a:r>
              <a:rPr lang="tr-TR" sz="4000" b="1" dirty="0" smtClean="0">
                <a:latin typeface="Trebuchet MS" pitchFamily="34" charset="0"/>
              </a:rPr>
              <a:t>O</a:t>
            </a:r>
            <a:r>
              <a:rPr lang="tr-TR" sz="4000" b="1" baseline="-25000" dirty="0" smtClean="0">
                <a:latin typeface="Trebuchet MS" pitchFamily="34" charset="0"/>
              </a:rPr>
              <a:t>3</a:t>
            </a:r>
            <a:r>
              <a:rPr lang="tr-TR" sz="4000" b="1" dirty="0" smtClean="0">
                <a:latin typeface="Trebuchet MS" pitchFamily="34" charset="0"/>
              </a:rPr>
              <a:t> + 6</a:t>
            </a:r>
            <a:r>
              <a:rPr lang="tr-TR" sz="4000" b="1" dirty="0" smtClean="0">
                <a:solidFill>
                  <a:srgbClr val="FF0000"/>
                </a:solidFill>
                <a:latin typeface="Trebuchet MS" pitchFamily="34" charset="0"/>
              </a:rPr>
              <a:t>H</a:t>
            </a:r>
            <a:endParaRPr lang="tr-TR" sz="2800" b="1" dirty="0" smtClean="0">
              <a:solidFill>
                <a:srgbClr val="FF0000"/>
              </a:solidFill>
              <a:latin typeface="Trebuchet MS" pitchFamily="34" charset="0"/>
            </a:endParaRPr>
          </a:p>
          <a:p>
            <a:endParaRPr lang="tr-TR" sz="2800" dirty="0" smtClean="0">
              <a:latin typeface="Trebuchet MS" pitchFamily="34" charset="0"/>
            </a:endParaRPr>
          </a:p>
          <a:p>
            <a:r>
              <a:rPr lang="tr-TR" sz="2800" dirty="0" smtClean="0">
                <a:latin typeface="Trebuchet MS" pitchFamily="34" charset="0"/>
              </a:rPr>
              <a:t>Hurdadan ergitme: 	0.50 ml/100g</a:t>
            </a:r>
          </a:p>
          <a:p>
            <a:r>
              <a:rPr lang="tr-TR" sz="2800" dirty="0" smtClean="0">
                <a:latin typeface="Trebuchet MS" pitchFamily="34" charset="0"/>
              </a:rPr>
              <a:t>İşlem alaşımlarında: 	0.18 ml/100 g</a:t>
            </a:r>
          </a:p>
          <a:p>
            <a:r>
              <a:rPr lang="tr-TR" sz="2800" dirty="0" smtClean="0">
                <a:latin typeface="Trebuchet MS" pitchFamily="34" charset="0"/>
              </a:rPr>
              <a:t>Döküm alaşımlarında: 	0.40 ml/100g</a:t>
            </a:r>
          </a:p>
          <a:p>
            <a:endParaRPr lang="tr-TR" sz="2800" dirty="0">
              <a:latin typeface="Trebuchet MS" pitchFamily="34" charset="0"/>
            </a:endParaRPr>
          </a:p>
        </p:txBody>
      </p:sp>
    </p:spTree>
    <p:extLst>
      <p:ext uri="{BB962C8B-B14F-4D97-AF65-F5344CB8AC3E}">
        <p14:creationId xmlns:p14="http://schemas.microsoft.com/office/powerpoint/2010/main" val="7648537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aynes International Steel AOD Video"/>
          <p:cNvPicPr>
            <a:picLocks noChangeAspect="1" noChangeArrowheads="1"/>
          </p:cNvPicPr>
          <p:nvPr/>
        </p:nvPicPr>
        <p:blipFill>
          <a:blip r:embed="rId2" cstate="print"/>
          <a:srcRect/>
          <a:stretch>
            <a:fillRect/>
          </a:stretch>
        </p:blipFill>
        <p:spPr bwMode="auto">
          <a:xfrm>
            <a:off x="4139952" y="3789040"/>
            <a:ext cx="4464496" cy="2653721"/>
          </a:xfrm>
          <a:prstGeom prst="rect">
            <a:avLst/>
          </a:prstGeom>
          <a:noFill/>
        </p:spPr>
      </p:pic>
      <p:sp>
        <p:nvSpPr>
          <p:cNvPr id="6" name="Başlık 3"/>
          <p:cNvSpPr>
            <a:spLocks noGrp="1"/>
          </p:cNvSpPr>
          <p:nvPr>
            <p:ph type="title"/>
          </p:nvPr>
        </p:nvSpPr>
        <p:spPr>
          <a:xfrm>
            <a:off x="446856" y="746448"/>
            <a:ext cx="8229600" cy="594320"/>
          </a:xfrm>
        </p:spPr>
        <p:txBody>
          <a:bodyPr>
            <a:normAutofit fontScale="90000"/>
          </a:bodyPr>
          <a:lstStyle/>
          <a:p>
            <a:r>
              <a:rPr lang="tr-TR" dirty="0" smtClean="0">
                <a:solidFill>
                  <a:schemeClr val="accent2">
                    <a:lumMod val="50000"/>
                  </a:schemeClr>
                </a:solidFill>
                <a:latin typeface="Trebuchet MS" pitchFamily="34" charset="0"/>
              </a:rPr>
              <a:t>Gaz giderme (</a:t>
            </a:r>
            <a:r>
              <a:rPr lang="tr-TR" dirty="0" err="1" smtClean="0">
                <a:solidFill>
                  <a:schemeClr val="accent2">
                    <a:lumMod val="50000"/>
                  </a:schemeClr>
                </a:solidFill>
                <a:latin typeface="Trebuchet MS" pitchFamily="34" charset="0"/>
              </a:rPr>
              <a:t>degassing</a:t>
            </a:r>
            <a:r>
              <a:rPr lang="tr-TR" dirty="0" smtClean="0">
                <a:solidFill>
                  <a:schemeClr val="accent2">
                    <a:lumMod val="50000"/>
                  </a:schemeClr>
                </a:solidFill>
                <a:latin typeface="Trebuchet MS" pitchFamily="34" charset="0"/>
              </a:rPr>
              <a:t>)</a:t>
            </a:r>
            <a:endParaRPr lang="tr-TR" dirty="0">
              <a:solidFill>
                <a:schemeClr val="accent2">
                  <a:lumMod val="50000"/>
                </a:schemeClr>
              </a:solidFill>
              <a:latin typeface="Trebuchet MS" pitchFamily="34" charset="0"/>
            </a:endParaRPr>
          </a:p>
        </p:txBody>
      </p:sp>
      <p:sp>
        <p:nvSpPr>
          <p:cNvPr id="8" name="7 Metin kutusu"/>
          <p:cNvSpPr txBox="1"/>
          <p:nvPr/>
        </p:nvSpPr>
        <p:spPr>
          <a:xfrm>
            <a:off x="395536" y="1484784"/>
            <a:ext cx="7632848" cy="4708981"/>
          </a:xfrm>
          <a:prstGeom prst="rect">
            <a:avLst/>
          </a:prstGeom>
          <a:noFill/>
        </p:spPr>
        <p:txBody>
          <a:bodyPr wrap="square" rtlCol="0">
            <a:spAutoFit/>
          </a:bodyPr>
          <a:lstStyle/>
          <a:p>
            <a:r>
              <a:rPr lang="tr-TR" sz="2800" dirty="0" smtClean="0">
                <a:latin typeface="Trebuchet MS" pitchFamily="34" charset="0"/>
              </a:rPr>
              <a:t>Fırında seramik astarlı borularla banyo içinde asal gaz (argon/azot) verilir.</a:t>
            </a:r>
          </a:p>
          <a:p>
            <a:pPr>
              <a:spcBef>
                <a:spcPts val="1200"/>
              </a:spcBef>
            </a:pPr>
            <a:r>
              <a:rPr lang="tr-TR" sz="2800" dirty="0" smtClean="0">
                <a:latin typeface="Trebuchet MS" pitchFamily="34" charset="0"/>
              </a:rPr>
              <a:t>Bu işlem sırasında banyonun çalkalanmasına izin verilmemeli, yüzey durgunluğu bozulmamalıdır.</a:t>
            </a:r>
          </a:p>
          <a:p>
            <a:pPr>
              <a:spcAft>
                <a:spcPts val="1200"/>
              </a:spcAft>
            </a:pPr>
            <a:r>
              <a:rPr lang="tr-TR" sz="2800" dirty="0" smtClean="0">
                <a:latin typeface="Trebuchet MS" pitchFamily="34" charset="0"/>
              </a:rPr>
              <a:t>Aşırı kirli banyonun </a:t>
            </a:r>
          </a:p>
          <a:p>
            <a:r>
              <a:rPr lang="tr-TR" sz="2800" dirty="0" smtClean="0">
                <a:latin typeface="Trebuchet MS" pitchFamily="34" charset="0"/>
              </a:rPr>
              <a:t>temizlenmesinde asal </a:t>
            </a:r>
          </a:p>
          <a:p>
            <a:r>
              <a:rPr lang="tr-TR" sz="2800" dirty="0" smtClean="0">
                <a:latin typeface="Trebuchet MS" pitchFamily="34" charset="0"/>
              </a:rPr>
              <a:t>gazın içine az </a:t>
            </a:r>
          </a:p>
          <a:p>
            <a:r>
              <a:rPr lang="tr-TR" sz="2800" dirty="0" smtClean="0">
                <a:latin typeface="Trebuchet MS" pitchFamily="34" charset="0"/>
              </a:rPr>
              <a:t>miktarda klor </a:t>
            </a:r>
          </a:p>
          <a:p>
            <a:r>
              <a:rPr lang="tr-TR" sz="2800" dirty="0" smtClean="0">
                <a:latin typeface="Trebuchet MS" pitchFamily="34" charset="0"/>
              </a:rPr>
              <a:t>karıştırılabilir.</a:t>
            </a:r>
            <a:endParaRPr lang="tr-TR" sz="2800" dirty="0">
              <a:latin typeface="Trebuchet MS" pitchFamily="34" charset="0"/>
            </a:endParaRPr>
          </a:p>
        </p:txBody>
      </p:sp>
    </p:spTree>
    <p:extLst>
      <p:ext uri="{BB962C8B-B14F-4D97-AF65-F5344CB8AC3E}">
        <p14:creationId xmlns:p14="http://schemas.microsoft.com/office/powerpoint/2010/main" val="1930611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74440"/>
            <a:ext cx="8229600" cy="594320"/>
          </a:xfrm>
        </p:spPr>
        <p:txBody>
          <a:bodyPr>
            <a:normAutofit fontScale="90000"/>
          </a:bodyPr>
          <a:lstStyle/>
          <a:p>
            <a:r>
              <a:rPr lang="tr-TR" dirty="0" smtClean="0">
                <a:latin typeface="Trebuchet MS" panose="020B0603020202020204" pitchFamily="34" charset="0"/>
              </a:rPr>
              <a:t>Gaz giderme</a:t>
            </a:r>
            <a:endParaRPr lang="tr-TR" dirty="0">
              <a:latin typeface="Trebuchet MS" panose="020B0603020202020204" pitchFamily="34" charset="0"/>
            </a:endParaRPr>
          </a:p>
        </p:txBody>
      </p:sp>
      <p:grpSp>
        <p:nvGrpSpPr>
          <p:cNvPr id="2" name="258 Grup"/>
          <p:cNvGrpSpPr/>
          <p:nvPr/>
        </p:nvGrpSpPr>
        <p:grpSpPr>
          <a:xfrm>
            <a:off x="395536" y="1384757"/>
            <a:ext cx="8425352" cy="5009931"/>
            <a:chOff x="395536" y="1384757"/>
            <a:chExt cx="8425352" cy="5009931"/>
          </a:xfrm>
        </p:grpSpPr>
        <p:sp>
          <p:nvSpPr>
            <p:cNvPr id="258" name="257 Oval"/>
            <p:cNvSpPr/>
            <p:nvPr/>
          </p:nvSpPr>
          <p:spPr>
            <a:xfrm>
              <a:off x="1403648" y="3284984"/>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7" name="256 Oval"/>
            <p:cNvSpPr/>
            <p:nvPr/>
          </p:nvSpPr>
          <p:spPr>
            <a:xfrm>
              <a:off x="2483768" y="3284984"/>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6" name="255 Oval"/>
            <p:cNvSpPr/>
            <p:nvPr/>
          </p:nvSpPr>
          <p:spPr>
            <a:xfrm>
              <a:off x="5364088" y="3284984"/>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Dikdörtgen"/>
            <p:cNvSpPr/>
            <p:nvPr/>
          </p:nvSpPr>
          <p:spPr>
            <a:xfrm>
              <a:off x="395952" y="2766407"/>
              <a:ext cx="6336704" cy="33843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Dikdörtgen"/>
            <p:cNvSpPr/>
            <p:nvPr/>
          </p:nvSpPr>
          <p:spPr>
            <a:xfrm>
              <a:off x="900008" y="2766407"/>
              <a:ext cx="5328592" cy="29523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0" name="9 Düz Bağlayıcı"/>
            <p:cNvCxnSpPr/>
            <p:nvPr/>
          </p:nvCxnSpPr>
          <p:spPr>
            <a:xfrm>
              <a:off x="900008" y="3414479"/>
              <a:ext cx="532859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10 Metin kutusu"/>
            <p:cNvSpPr txBox="1"/>
            <p:nvPr/>
          </p:nvSpPr>
          <p:spPr>
            <a:xfrm>
              <a:off x="1620088" y="4536990"/>
              <a:ext cx="720080" cy="461665"/>
            </a:xfrm>
            <a:prstGeom prst="rect">
              <a:avLst/>
            </a:prstGeom>
            <a:noFill/>
          </p:spPr>
          <p:txBody>
            <a:bodyPr wrap="square" rtlCol="0">
              <a:spAutoFit/>
            </a:bodyPr>
            <a:lstStyle/>
            <a:p>
              <a:r>
                <a:rPr lang="tr-TR" sz="2400" dirty="0" smtClean="0">
                  <a:latin typeface="Trebuchet MS" pitchFamily="34" charset="0"/>
                </a:rPr>
                <a:t>H</a:t>
              </a:r>
              <a:r>
                <a:rPr lang="tr-TR" sz="2400" baseline="30000" dirty="0" smtClean="0">
                  <a:latin typeface="Trebuchet MS" pitchFamily="34" charset="0"/>
                </a:rPr>
                <a:t>+</a:t>
              </a:r>
              <a:endParaRPr lang="tr-TR" sz="2400" baseline="30000" dirty="0">
                <a:latin typeface="Trebuchet MS" pitchFamily="34" charset="0"/>
              </a:endParaRPr>
            </a:p>
          </p:txBody>
        </p:sp>
        <p:sp>
          <p:nvSpPr>
            <p:cNvPr id="13" name="12 Metin kutusu"/>
            <p:cNvSpPr txBox="1"/>
            <p:nvPr/>
          </p:nvSpPr>
          <p:spPr>
            <a:xfrm>
              <a:off x="2268160" y="4104942"/>
              <a:ext cx="720080" cy="461665"/>
            </a:xfrm>
            <a:prstGeom prst="rect">
              <a:avLst/>
            </a:prstGeom>
            <a:noFill/>
          </p:spPr>
          <p:txBody>
            <a:bodyPr wrap="square" rtlCol="0">
              <a:spAutoFit/>
            </a:bodyPr>
            <a:lstStyle/>
            <a:p>
              <a:r>
                <a:rPr lang="tr-TR" sz="2400" dirty="0" smtClean="0">
                  <a:latin typeface="Trebuchet MS" pitchFamily="34" charset="0"/>
                </a:rPr>
                <a:t>H</a:t>
              </a:r>
              <a:r>
                <a:rPr lang="tr-TR" sz="2400" baseline="30000" dirty="0" smtClean="0">
                  <a:latin typeface="Trebuchet MS" pitchFamily="34" charset="0"/>
                </a:rPr>
                <a:t>+</a:t>
              </a:r>
              <a:endParaRPr lang="tr-TR" sz="2400" baseline="30000" dirty="0">
                <a:latin typeface="Trebuchet MS" pitchFamily="34" charset="0"/>
              </a:endParaRPr>
            </a:p>
          </p:txBody>
        </p:sp>
        <p:sp>
          <p:nvSpPr>
            <p:cNvPr id="14" name="13 Metin kutusu"/>
            <p:cNvSpPr txBox="1"/>
            <p:nvPr/>
          </p:nvSpPr>
          <p:spPr>
            <a:xfrm>
              <a:off x="2772216" y="4897030"/>
              <a:ext cx="720080" cy="461665"/>
            </a:xfrm>
            <a:prstGeom prst="rect">
              <a:avLst/>
            </a:prstGeom>
            <a:noFill/>
          </p:spPr>
          <p:txBody>
            <a:bodyPr wrap="square" rtlCol="0">
              <a:spAutoFit/>
            </a:bodyPr>
            <a:lstStyle/>
            <a:p>
              <a:r>
                <a:rPr lang="tr-TR" sz="2400" dirty="0" smtClean="0">
                  <a:latin typeface="Trebuchet MS" pitchFamily="34" charset="0"/>
                </a:rPr>
                <a:t>H</a:t>
              </a:r>
              <a:r>
                <a:rPr lang="tr-TR" sz="2400" baseline="30000" dirty="0" smtClean="0">
                  <a:latin typeface="Trebuchet MS" pitchFamily="34" charset="0"/>
                </a:rPr>
                <a:t>+</a:t>
              </a:r>
              <a:endParaRPr lang="tr-TR" sz="2400" baseline="30000" dirty="0">
                <a:latin typeface="Trebuchet MS" pitchFamily="34" charset="0"/>
              </a:endParaRPr>
            </a:p>
          </p:txBody>
        </p:sp>
        <p:sp>
          <p:nvSpPr>
            <p:cNvPr id="15" name="14 Metin kutusu"/>
            <p:cNvSpPr txBox="1"/>
            <p:nvPr/>
          </p:nvSpPr>
          <p:spPr>
            <a:xfrm>
              <a:off x="2583103" y="3706005"/>
              <a:ext cx="720080" cy="461665"/>
            </a:xfrm>
            <a:prstGeom prst="rect">
              <a:avLst/>
            </a:prstGeom>
            <a:noFill/>
          </p:spPr>
          <p:txBody>
            <a:bodyPr wrap="square" rtlCol="0">
              <a:spAutoFit/>
            </a:bodyPr>
            <a:lstStyle/>
            <a:p>
              <a:r>
                <a:rPr lang="tr-TR" sz="2400" dirty="0" smtClean="0">
                  <a:latin typeface="Trebuchet MS" pitchFamily="34" charset="0"/>
                </a:rPr>
                <a:t>H</a:t>
              </a:r>
              <a:r>
                <a:rPr lang="tr-TR" sz="2400" baseline="-25000" dirty="0" smtClean="0">
                  <a:latin typeface="Trebuchet MS" pitchFamily="34" charset="0"/>
                </a:rPr>
                <a:t>2</a:t>
              </a:r>
              <a:endParaRPr lang="tr-TR" sz="2400" baseline="-25000" dirty="0">
                <a:latin typeface="Trebuchet MS" pitchFamily="34" charset="0"/>
              </a:endParaRPr>
            </a:p>
          </p:txBody>
        </p:sp>
        <p:sp>
          <p:nvSpPr>
            <p:cNvPr id="16" name="15 Metin kutusu"/>
            <p:cNvSpPr txBox="1"/>
            <p:nvPr/>
          </p:nvSpPr>
          <p:spPr>
            <a:xfrm>
              <a:off x="3420288" y="4435365"/>
              <a:ext cx="720080" cy="461665"/>
            </a:xfrm>
            <a:prstGeom prst="rect">
              <a:avLst/>
            </a:prstGeom>
            <a:noFill/>
          </p:spPr>
          <p:txBody>
            <a:bodyPr wrap="square" rtlCol="0">
              <a:spAutoFit/>
            </a:bodyPr>
            <a:lstStyle/>
            <a:p>
              <a:r>
                <a:rPr lang="tr-TR" sz="2400" dirty="0" smtClean="0">
                  <a:latin typeface="Trebuchet MS" pitchFamily="34" charset="0"/>
                </a:rPr>
                <a:t>H</a:t>
              </a:r>
              <a:r>
                <a:rPr lang="tr-TR" sz="2400" baseline="30000" dirty="0" smtClean="0">
                  <a:latin typeface="Trebuchet MS" pitchFamily="34" charset="0"/>
                </a:rPr>
                <a:t>+</a:t>
              </a:r>
              <a:endParaRPr lang="tr-TR" sz="2400" baseline="30000" dirty="0">
                <a:latin typeface="Trebuchet MS" pitchFamily="34" charset="0"/>
              </a:endParaRPr>
            </a:p>
          </p:txBody>
        </p:sp>
        <p:sp>
          <p:nvSpPr>
            <p:cNvPr id="17" name="16 Metin kutusu"/>
            <p:cNvSpPr txBox="1"/>
            <p:nvPr/>
          </p:nvSpPr>
          <p:spPr>
            <a:xfrm>
              <a:off x="3924344" y="4638615"/>
              <a:ext cx="720080" cy="461665"/>
            </a:xfrm>
            <a:prstGeom prst="rect">
              <a:avLst/>
            </a:prstGeom>
            <a:noFill/>
          </p:spPr>
          <p:txBody>
            <a:bodyPr wrap="square" rtlCol="0">
              <a:spAutoFit/>
            </a:bodyPr>
            <a:lstStyle/>
            <a:p>
              <a:r>
                <a:rPr lang="tr-TR" sz="2400" dirty="0" smtClean="0">
                  <a:latin typeface="Trebuchet MS" pitchFamily="34" charset="0"/>
                </a:rPr>
                <a:t>H</a:t>
              </a:r>
              <a:r>
                <a:rPr lang="tr-TR" sz="2400" baseline="30000" dirty="0" smtClean="0">
                  <a:latin typeface="Trebuchet MS" pitchFamily="34" charset="0"/>
                </a:rPr>
                <a:t>+</a:t>
              </a:r>
              <a:endParaRPr lang="tr-TR" sz="2400" baseline="30000" dirty="0">
                <a:latin typeface="Trebuchet MS" pitchFamily="34" charset="0"/>
              </a:endParaRPr>
            </a:p>
          </p:txBody>
        </p:sp>
        <p:sp>
          <p:nvSpPr>
            <p:cNvPr id="19" name="18 Metin kutusu"/>
            <p:cNvSpPr txBox="1"/>
            <p:nvPr/>
          </p:nvSpPr>
          <p:spPr>
            <a:xfrm>
              <a:off x="4644424" y="4536990"/>
              <a:ext cx="504056" cy="461665"/>
            </a:xfrm>
            <a:prstGeom prst="rect">
              <a:avLst/>
            </a:prstGeom>
            <a:noFill/>
          </p:spPr>
          <p:txBody>
            <a:bodyPr wrap="square" rtlCol="0">
              <a:spAutoFit/>
            </a:bodyPr>
            <a:lstStyle/>
            <a:p>
              <a:r>
                <a:rPr lang="tr-TR" sz="2400" dirty="0" smtClean="0">
                  <a:latin typeface="Trebuchet MS" pitchFamily="34" charset="0"/>
                </a:rPr>
                <a:t>H</a:t>
              </a:r>
              <a:r>
                <a:rPr lang="tr-TR" sz="2400" baseline="30000" dirty="0" smtClean="0">
                  <a:latin typeface="Trebuchet MS" pitchFamily="34" charset="0"/>
                </a:rPr>
                <a:t>+</a:t>
              </a:r>
              <a:endParaRPr lang="tr-TR" sz="2400" baseline="30000" dirty="0">
                <a:latin typeface="Trebuchet MS" pitchFamily="34" charset="0"/>
              </a:endParaRPr>
            </a:p>
          </p:txBody>
        </p:sp>
        <p:sp>
          <p:nvSpPr>
            <p:cNvPr id="20" name="19 Oval"/>
            <p:cNvSpPr/>
            <p:nvPr/>
          </p:nvSpPr>
          <p:spPr>
            <a:xfrm>
              <a:off x="1232473" y="3608812"/>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20 Oval"/>
            <p:cNvSpPr/>
            <p:nvPr/>
          </p:nvSpPr>
          <p:spPr>
            <a:xfrm>
              <a:off x="2988240" y="3630503"/>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21 Oval"/>
            <p:cNvSpPr/>
            <p:nvPr/>
          </p:nvSpPr>
          <p:spPr>
            <a:xfrm>
              <a:off x="4428400" y="3630503"/>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22 Oval"/>
            <p:cNvSpPr/>
            <p:nvPr/>
          </p:nvSpPr>
          <p:spPr>
            <a:xfrm>
              <a:off x="3636312" y="3288569"/>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8" name="7 Dikdörtgen"/>
            <p:cNvSpPr/>
            <p:nvPr/>
          </p:nvSpPr>
          <p:spPr>
            <a:xfrm>
              <a:off x="914076" y="2678663"/>
              <a:ext cx="52920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24 Metin kutusu"/>
            <p:cNvSpPr txBox="1"/>
            <p:nvPr/>
          </p:nvSpPr>
          <p:spPr>
            <a:xfrm>
              <a:off x="4644424" y="4998655"/>
              <a:ext cx="576064" cy="461665"/>
            </a:xfrm>
            <a:prstGeom prst="rect">
              <a:avLst/>
            </a:prstGeom>
            <a:noFill/>
          </p:spPr>
          <p:txBody>
            <a:bodyPr wrap="square" rtlCol="0">
              <a:spAutoFit/>
            </a:bodyPr>
            <a:lstStyle/>
            <a:p>
              <a:r>
                <a:rPr lang="tr-TR" sz="2400" dirty="0" smtClean="0">
                  <a:latin typeface="Trebuchet MS" pitchFamily="34" charset="0"/>
                </a:rPr>
                <a:t>H</a:t>
              </a:r>
              <a:r>
                <a:rPr lang="tr-TR" sz="2400" baseline="30000" dirty="0" smtClean="0">
                  <a:latin typeface="Trebuchet MS" pitchFamily="34" charset="0"/>
                </a:rPr>
                <a:t>+</a:t>
              </a:r>
              <a:endParaRPr lang="tr-TR" sz="2400" baseline="30000" dirty="0">
                <a:latin typeface="Trebuchet MS" pitchFamily="34" charset="0"/>
              </a:endParaRPr>
            </a:p>
          </p:txBody>
        </p:sp>
        <p:sp>
          <p:nvSpPr>
            <p:cNvPr id="26" name="25 Metin kutusu"/>
            <p:cNvSpPr txBox="1"/>
            <p:nvPr/>
          </p:nvSpPr>
          <p:spPr>
            <a:xfrm>
              <a:off x="5148480" y="4753014"/>
              <a:ext cx="557986" cy="461665"/>
            </a:xfrm>
            <a:prstGeom prst="rect">
              <a:avLst/>
            </a:prstGeom>
            <a:noFill/>
          </p:spPr>
          <p:txBody>
            <a:bodyPr wrap="square" rtlCol="0">
              <a:spAutoFit/>
            </a:bodyPr>
            <a:lstStyle/>
            <a:p>
              <a:r>
                <a:rPr lang="tr-TR" sz="2400" dirty="0" smtClean="0">
                  <a:latin typeface="Trebuchet MS" pitchFamily="34" charset="0"/>
                </a:rPr>
                <a:t>H</a:t>
              </a:r>
              <a:r>
                <a:rPr lang="tr-TR" sz="2400" baseline="30000" dirty="0" smtClean="0">
                  <a:latin typeface="Trebuchet MS" pitchFamily="34" charset="0"/>
                </a:rPr>
                <a:t>+</a:t>
              </a:r>
              <a:endParaRPr lang="tr-TR" sz="2400" baseline="30000" dirty="0">
                <a:latin typeface="Trebuchet MS" pitchFamily="34" charset="0"/>
              </a:endParaRPr>
            </a:p>
          </p:txBody>
        </p:sp>
        <p:sp>
          <p:nvSpPr>
            <p:cNvPr id="27" name="26 Metin kutusu"/>
            <p:cNvSpPr txBox="1"/>
            <p:nvPr/>
          </p:nvSpPr>
          <p:spPr>
            <a:xfrm>
              <a:off x="1404064" y="5113054"/>
              <a:ext cx="512416" cy="461665"/>
            </a:xfrm>
            <a:prstGeom prst="rect">
              <a:avLst/>
            </a:prstGeom>
            <a:noFill/>
          </p:spPr>
          <p:txBody>
            <a:bodyPr wrap="square" rtlCol="0">
              <a:spAutoFit/>
            </a:bodyPr>
            <a:lstStyle/>
            <a:p>
              <a:r>
                <a:rPr lang="tr-TR" sz="2400" dirty="0" smtClean="0">
                  <a:latin typeface="Trebuchet MS" pitchFamily="34" charset="0"/>
                </a:rPr>
                <a:t>H</a:t>
              </a:r>
              <a:r>
                <a:rPr lang="tr-TR" sz="2400" baseline="30000" dirty="0" smtClean="0">
                  <a:latin typeface="Trebuchet MS" pitchFamily="34" charset="0"/>
                </a:rPr>
                <a:t>+</a:t>
              </a:r>
              <a:endParaRPr lang="tr-TR" sz="2400" baseline="30000" dirty="0">
                <a:latin typeface="Trebuchet MS" pitchFamily="34" charset="0"/>
              </a:endParaRPr>
            </a:p>
          </p:txBody>
        </p:sp>
        <p:sp>
          <p:nvSpPr>
            <p:cNvPr id="28" name="27 Metin kutusu"/>
            <p:cNvSpPr txBox="1"/>
            <p:nvPr/>
          </p:nvSpPr>
          <p:spPr>
            <a:xfrm>
              <a:off x="2052136" y="4795405"/>
              <a:ext cx="720080" cy="461665"/>
            </a:xfrm>
            <a:prstGeom prst="rect">
              <a:avLst/>
            </a:prstGeom>
            <a:noFill/>
          </p:spPr>
          <p:txBody>
            <a:bodyPr wrap="square" rtlCol="0">
              <a:spAutoFit/>
            </a:bodyPr>
            <a:lstStyle/>
            <a:p>
              <a:r>
                <a:rPr lang="tr-TR" sz="2400" dirty="0" smtClean="0">
                  <a:latin typeface="Trebuchet MS" pitchFamily="34" charset="0"/>
                </a:rPr>
                <a:t>H</a:t>
              </a:r>
              <a:r>
                <a:rPr lang="tr-TR" sz="2400" baseline="30000" dirty="0" smtClean="0">
                  <a:latin typeface="Trebuchet MS" pitchFamily="34" charset="0"/>
                </a:rPr>
                <a:t>+</a:t>
              </a:r>
              <a:endParaRPr lang="tr-TR" sz="2400" baseline="30000" dirty="0">
                <a:latin typeface="Trebuchet MS" pitchFamily="34" charset="0"/>
              </a:endParaRPr>
            </a:p>
          </p:txBody>
        </p:sp>
        <p:sp>
          <p:nvSpPr>
            <p:cNvPr id="29" name="28 Oval"/>
            <p:cNvSpPr/>
            <p:nvPr/>
          </p:nvSpPr>
          <p:spPr>
            <a:xfrm>
              <a:off x="5292496" y="3782903"/>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34" name="33 Düz Ok Bağlayıcısı"/>
            <p:cNvCxnSpPr>
              <a:cxnSpLocks noChangeAspect="1"/>
            </p:cNvCxnSpPr>
            <p:nvPr/>
          </p:nvCxnSpPr>
          <p:spPr>
            <a:xfrm flipH="1">
              <a:off x="3852336" y="2585560"/>
              <a:ext cx="1080000" cy="771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34 Metin kutusu"/>
            <p:cNvSpPr txBox="1"/>
            <p:nvPr/>
          </p:nvSpPr>
          <p:spPr>
            <a:xfrm>
              <a:off x="1620088" y="1733907"/>
              <a:ext cx="5328592" cy="830997"/>
            </a:xfrm>
            <a:prstGeom prst="rect">
              <a:avLst/>
            </a:prstGeom>
            <a:noFill/>
          </p:spPr>
          <p:txBody>
            <a:bodyPr wrap="square" rtlCol="0">
              <a:spAutoFit/>
            </a:bodyPr>
            <a:lstStyle/>
            <a:p>
              <a:r>
                <a:rPr lang="tr-TR" sz="2400" dirty="0" smtClean="0">
                  <a:latin typeface="Trebuchet MS" pitchFamily="34" charset="0"/>
                </a:rPr>
                <a:t>Gaz kabarcıkları banyo yüzeyine ulaştıklarında H</a:t>
              </a:r>
              <a:r>
                <a:rPr lang="tr-TR" sz="2400" baseline="-25000" dirty="0" smtClean="0">
                  <a:latin typeface="Trebuchet MS" pitchFamily="34" charset="0"/>
                </a:rPr>
                <a:t>2</a:t>
              </a:r>
              <a:r>
                <a:rPr lang="tr-TR" sz="2400" dirty="0" smtClean="0">
                  <a:latin typeface="Trebuchet MS" pitchFamily="34" charset="0"/>
                </a:rPr>
                <a:t> banyo dışına verilir!</a:t>
              </a:r>
            </a:p>
          </p:txBody>
        </p:sp>
        <p:sp>
          <p:nvSpPr>
            <p:cNvPr id="31" name="28 Oval"/>
            <p:cNvSpPr>
              <a:spLocks noChangeAspect="1"/>
            </p:cNvSpPr>
            <p:nvPr/>
          </p:nvSpPr>
          <p:spPr>
            <a:xfrm>
              <a:off x="5369204" y="4242571"/>
              <a:ext cx="216000" cy="21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19 Oval"/>
            <p:cNvSpPr>
              <a:spLocks noChangeAspect="1"/>
            </p:cNvSpPr>
            <p:nvPr/>
          </p:nvSpPr>
          <p:spPr>
            <a:xfrm>
              <a:off x="1700480" y="4350583"/>
              <a:ext cx="216000" cy="21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20 Oval"/>
            <p:cNvSpPr>
              <a:spLocks noChangeAspect="1"/>
            </p:cNvSpPr>
            <p:nvPr/>
          </p:nvSpPr>
          <p:spPr>
            <a:xfrm>
              <a:off x="3140640" y="4278575"/>
              <a:ext cx="216000" cy="21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21 Oval"/>
            <p:cNvSpPr>
              <a:spLocks noChangeAspect="1"/>
            </p:cNvSpPr>
            <p:nvPr/>
          </p:nvSpPr>
          <p:spPr>
            <a:xfrm>
              <a:off x="4580800" y="4278575"/>
              <a:ext cx="216000" cy="21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28 Oval"/>
            <p:cNvSpPr>
              <a:spLocks noChangeAspect="1"/>
            </p:cNvSpPr>
            <p:nvPr/>
          </p:nvSpPr>
          <p:spPr>
            <a:xfrm>
              <a:off x="5724528" y="4633916"/>
              <a:ext cx="216000" cy="21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28 Oval"/>
            <p:cNvSpPr>
              <a:spLocks noChangeAspect="1"/>
            </p:cNvSpPr>
            <p:nvPr/>
          </p:nvSpPr>
          <p:spPr>
            <a:xfrm>
              <a:off x="1188064" y="4096684"/>
              <a:ext cx="216000" cy="21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2" name="28 Oval"/>
            <p:cNvSpPr>
              <a:spLocks noChangeAspect="1"/>
            </p:cNvSpPr>
            <p:nvPr/>
          </p:nvSpPr>
          <p:spPr>
            <a:xfrm>
              <a:off x="5580528" y="5163878"/>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28 Oval"/>
            <p:cNvSpPr>
              <a:spLocks noChangeAspect="1"/>
            </p:cNvSpPr>
            <p:nvPr/>
          </p:nvSpPr>
          <p:spPr>
            <a:xfrm>
              <a:off x="3996352" y="4494599"/>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28 Oval"/>
            <p:cNvSpPr>
              <a:spLocks noChangeAspect="1"/>
            </p:cNvSpPr>
            <p:nvPr/>
          </p:nvSpPr>
          <p:spPr>
            <a:xfrm>
              <a:off x="3780328" y="5113054"/>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28 Oval"/>
            <p:cNvSpPr>
              <a:spLocks noChangeAspect="1"/>
            </p:cNvSpPr>
            <p:nvPr/>
          </p:nvSpPr>
          <p:spPr>
            <a:xfrm>
              <a:off x="1476088" y="4869447"/>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28 Oval"/>
            <p:cNvSpPr>
              <a:spLocks noChangeAspect="1"/>
            </p:cNvSpPr>
            <p:nvPr/>
          </p:nvSpPr>
          <p:spPr>
            <a:xfrm>
              <a:off x="3135577" y="5316278"/>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7" name="28 Oval"/>
            <p:cNvSpPr>
              <a:spLocks noChangeAspect="1"/>
            </p:cNvSpPr>
            <p:nvPr/>
          </p:nvSpPr>
          <p:spPr>
            <a:xfrm>
              <a:off x="4356400" y="5307878"/>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8" name="28 Oval"/>
            <p:cNvSpPr>
              <a:spLocks noChangeAspect="1"/>
            </p:cNvSpPr>
            <p:nvPr/>
          </p:nvSpPr>
          <p:spPr>
            <a:xfrm>
              <a:off x="2592196" y="5253964"/>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28 Oval"/>
            <p:cNvSpPr>
              <a:spLocks noChangeAspect="1"/>
            </p:cNvSpPr>
            <p:nvPr/>
          </p:nvSpPr>
          <p:spPr>
            <a:xfrm>
              <a:off x="2052136" y="5307878"/>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0" name="28 Oval"/>
            <p:cNvSpPr>
              <a:spLocks noChangeAspect="1"/>
            </p:cNvSpPr>
            <p:nvPr/>
          </p:nvSpPr>
          <p:spPr>
            <a:xfrm>
              <a:off x="1116064" y="5163878"/>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1" name="14 Metin kutusu"/>
            <p:cNvSpPr txBox="1"/>
            <p:nvPr/>
          </p:nvSpPr>
          <p:spPr>
            <a:xfrm>
              <a:off x="4382882" y="3594291"/>
              <a:ext cx="567680" cy="338554"/>
            </a:xfrm>
            <a:prstGeom prst="rect">
              <a:avLst/>
            </a:prstGeom>
            <a:noFill/>
          </p:spPr>
          <p:txBody>
            <a:bodyPr wrap="square" rtlCol="0">
              <a:spAutoFit/>
            </a:bodyPr>
            <a:lstStyle/>
            <a:p>
              <a:r>
                <a:rPr lang="tr-TR" sz="1600" dirty="0" smtClean="0">
                  <a:latin typeface="Trebuchet MS" pitchFamily="34" charset="0"/>
                </a:rPr>
                <a:t>H</a:t>
              </a:r>
              <a:r>
                <a:rPr lang="tr-TR" sz="1600" baseline="-25000" dirty="0" smtClean="0">
                  <a:latin typeface="Trebuchet MS" pitchFamily="34" charset="0"/>
                </a:rPr>
                <a:t>2</a:t>
              </a:r>
              <a:endParaRPr lang="tr-TR" sz="1600" baseline="-25000" dirty="0">
                <a:latin typeface="Trebuchet MS" pitchFamily="34" charset="0"/>
              </a:endParaRPr>
            </a:p>
          </p:txBody>
        </p:sp>
        <p:sp>
          <p:nvSpPr>
            <p:cNvPr id="52" name="14 Metin kutusu"/>
            <p:cNvSpPr txBox="1"/>
            <p:nvPr/>
          </p:nvSpPr>
          <p:spPr>
            <a:xfrm>
              <a:off x="5265337" y="3742103"/>
              <a:ext cx="513137" cy="338554"/>
            </a:xfrm>
            <a:prstGeom prst="rect">
              <a:avLst/>
            </a:prstGeom>
            <a:noFill/>
          </p:spPr>
          <p:txBody>
            <a:bodyPr wrap="square" rtlCol="0">
              <a:spAutoFit/>
            </a:bodyPr>
            <a:lstStyle/>
            <a:p>
              <a:r>
                <a:rPr lang="tr-TR" sz="1600" dirty="0" smtClean="0">
                  <a:latin typeface="Trebuchet MS" pitchFamily="34" charset="0"/>
                </a:rPr>
                <a:t>H</a:t>
              </a:r>
              <a:r>
                <a:rPr lang="tr-TR" sz="1600" baseline="-25000" dirty="0" smtClean="0">
                  <a:latin typeface="Trebuchet MS" pitchFamily="34" charset="0"/>
                </a:rPr>
                <a:t>2</a:t>
              </a:r>
              <a:endParaRPr lang="tr-TR" sz="1600" baseline="-25000" dirty="0">
                <a:latin typeface="Trebuchet MS" pitchFamily="34" charset="0"/>
              </a:endParaRPr>
            </a:p>
          </p:txBody>
        </p:sp>
        <p:sp>
          <p:nvSpPr>
            <p:cNvPr id="53" name="14 Metin kutusu"/>
            <p:cNvSpPr txBox="1"/>
            <p:nvPr/>
          </p:nvSpPr>
          <p:spPr>
            <a:xfrm>
              <a:off x="3356640" y="2880806"/>
              <a:ext cx="513137" cy="461665"/>
            </a:xfrm>
            <a:prstGeom prst="rect">
              <a:avLst/>
            </a:prstGeom>
            <a:noFill/>
          </p:spPr>
          <p:txBody>
            <a:bodyPr wrap="square" rtlCol="0">
              <a:spAutoFit/>
            </a:bodyPr>
            <a:lstStyle/>
            <a:p>
              <a:r>
                <a:rPr lang="tr-TR" sz="2400" dirty="0" smtClean="0">
                  <a:latin typeface="Trebuchet MS" pitchFamily="34" charset="0"/>
                </a:rPr>
                <a:t>H</a:t>
              </a:r>
              <a:r>
                <a:rPr lang="tr-TR" sz="2400" baseline="-25000" dirty="0" smtClean="0">
                  <a:latin typeface="Trebuchet MS" pitchFamily="34" charset="0"/>
                </a:rPr>
                <a:t>2</a:t>
              </a:r>
              <a:endParaRPr lang="tr-TR" sz="2400" baseline="-25000" dirty="0">
                <a:latin typeface="Trebuchet MS" pitchFamily="34" charset="0"/>
              </a:endParaRPr>
            </a:p>
          </p:txBody>
        </p:sp>
        <p:sp>
          <p:nvSpPr>
            <p:cNvPr id="54" name="14 Metin kutusu"/>
            <p:cNvSpPr txBox="1"/>
            <p:nvPr/>
          </p:nvSpPr>
          <p:spPr>
            <a:xfrm>
              <a:off x="2961053" y="3603344"/>
              <a:ext cx="513137" cy="338554"/>
            </a:xfrm>
            <a:prstGeom prst="rect">
              <a:avLst/>
            </a:prstGeom>
            <a:noFill/>
          </p:spPr>
          <p:txBody>
            <a:bodyPr wrap="square" rtlCol="0">
              <a:spAutoFit/>
            </a:bodyPr>
            <a:lstStyle/>
            <a:p>
              <a:r>
                <a:rPr lang="tr-TR" sz="1600" dirty="0" smtClean="0">
                  <a:latin typeface="Trebuchet MS" pitchFamily="34" charset="0"/>
                </a:rPr>
                <a:t>H</a:t>
              </a:r>
              <a:r>
                <a:rPr lang="tr-TR" sz="1600" baseline="-25000" dirty="0" smtClean="0">
                  <a:latin typeface="Trebuchet MS" pitchFamily="34" charset="0"/>
                </a:rPr>
                <a:t>2</a:t>
              </a:r>
              <a:endParaRPr lang="tr-TR" sz="1600" baseline="-25000" dirty="0">
                <a:latin typeface="Trebuchet MS" pitchFamily="34" charset="0"/>
              </a:endParaRPr>
            </a:p>
          </p:txBody>
        </p:sp>
        <p:sp>
          <p:nvSpPr>
            <p:cNvPr id="55" name="14 Metin kutusu"/>
            <p:cNvSpPr txBox="1"/>
            <p:nvPr/>
          </p:nvSpPr>
          <p:spPr>
            <a:xfrm>
              <a:off x="1187624" y="3573016"/>
              <a:ext cx="513137" cy="338554"/>
            </a:xfrm>
            <a:prstGeom prst="rect">
              <a:avLst/>
            </a:prstGeom>
            <a:noFill/>
          </p:spPr>
          <p:txBody>
            <a:bodyPr wrap="square" rtlCol="0">
              <a:spAutoFit/>
            </a:bodyPr>
            <a:lstStyle/>
            <a:p>
              <a:r>
                <a:rPr lang="tr-TR" sz="1600" dirty="0" smtClean="0">
                  <a:latin typeface="Trebuchet MS" pitchFamily="34" charset="0"/>
                </a:rPr>
                <a:t>H</a:t>
              </a:r>
              <a:r>
                <a:rPr lang="tr-TR" sz="1600" baseline="-25000" dirty="0" smtClean="0">
                  <a:latin typeface="Trebuchet MS" pitchFamily="34" charset="0"/>
                </a:rPr>
                <a:t>2</a:t>
              </a:r>
              <a:endParaRPr lang="tr-TR" sz="1600" baseline="-25000" dirty="0">
                <a:latin typeface="Trebuchet MS" pitchFamily="34" charset="0"/>
              </a:endParaRPr>
            </a:p>
          </p:txBody>
        </p:sp>
        <p:sp>
          <p:nvSpPr>
            <p:cNvPr id="56" name="28 Oval"/>
            <p:cNvSpPr>
              <a:spLocks noChangeAspect="1"/>
            </p:cNvSpPr>
            <p:nvPr/>
          </p:nvSpPr>
          <p:spPr>
            <a:xfrm>
              <a:off x="2628200" y="4669916"/>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3" name="Düz Ok Bağlayıcısı 2"/>
            <p:cNvCxnSpPr>
              <a:cxnSpLocks noChangeAspect="1"/>
            </p:cNvCxnSpPr>
            <p:nvPr/>
          </p:nvCxnSpPr>
          <p:spPr>
            <a:xfrm flipH="1" flipV="1">
              <a:off x="3384296" y="4494599"/>
              <a:ext cx="108000" cy="1690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Düz Ok Bağlayıcısı 8"/>
            <p:cNvCxnSpPr/>
            <p:nvPr/>
          </p:nvCxnSpPr>
          <p:spPr>
            <a:xfrm flipH="1">
              <a:off x="3924344" y="5026237"/>
              <a:ext cx="144008" cy="8681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Düz Ok Bağlayıcısı 56"/>
            <p:cNvCxnSpPr>
              <a:stCxn id="13" idx="1"/>
            </p:cNvCxnSpPr>
            <p:nvPr/>
          </p:nvCxnSpPr>
          <p:spPr>
            <a:xfrm flipH="1">
              <a:off x="2016368" y="4335775"/>
              <a:ext cx="251792" cy="995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Düz Ok Bağlayıcısı 60"/>
            <p:cNvCxnSpPr/>
            <p:nvPr/>
          </p:nvCxnSpPr>
          <p:spPr>
            <a:xfrm flipH="1" flipV="1">
              <a:off x="4716432" y="4494599"/>
              <a:ext cx="80368" cy="144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26 Metin kutusu"/>
            <p:cNvSpPr txBox="1"/>
            <p:nvPr/>
          </p:nvSpPr>
          <p:spPr>
            <a:xfrm>
              <a:off x="914076" y="4494599"/>
              <a:ext cx="512416" cy="461665"/>
            </a:xfrm>
            <a:prstGeom prst="rect">
              <a:avLst/>
            </a:prstGeom>
            <a:noFill/>
          </p:spPr>
          <p:txBody>
            <a:bodyPr wrap="square" rtlCol="0">
              <a:spAutoFit/>
            </a:bodyPr>
            <a:lstStyle/>
            <a:p>
              <a:r>
                <a:rPr lang="tr-TR" sz="2400" dirty="0" smtClean="0">
                  <a:latin typeface="Trebuchet MS" pitchFamily="34" charset="0"/>
                </a:rPr>
                <a:t>H</a:t>
              </a:r>
              <a:r>
                <a:rPr lang="tr-TR" sz="2400" baseline="30000" dirty="0" smtClean="0">
                  <a:latin typeface="Trebuchet MS" pitchFamily="34" charset="0"/>
                </a:rPr>
                <a:t>+</a:t>
              </a:r>
              <a:endParaRPr lang="tr-TR" sz="2400" baseline="30000" dirty="0">
                <a:latin typeface="Trebuchet MS" pitchFamily="34" charset="0"/>
              </a:endParaRPr>
            </a:p>
          </p:txBody>
        </p:sp>
        <p:cxnSp>
          <p:nvCxnSpPr>
            <p:cNvPr id="64" name="Düz Ok Bağlayıcısı 63"/>
            <p:cNvCxnSpPr/>
            <p:nvPr/>
          </p:nvCxnSpPr>
          <p:spPr>
            <a:xfrm flipV="1">
              <a:off x="2484184" y="4813916"/>
              <a:ext cx="98919" cy="831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Düz Ok Bağlayıcısı 65"/>
            <p:cNvCxnSpPr/>
            <p:nvPr/>
          </p:nvCxnSpPr>
          <p:spPr>
            <a:xfrm flipV="1">
              <a:off x="5369204" y="4536990"/>
              <a:ext cx="67308" cy="20492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Düz Ok Bağlayıcısı 67"/>
            <p:cNvCxnSpPr/>
            <p:nvPr/>
          </p:nvCxnSpPr>
          <p:spPr>
            <a:xfrm flipV="1">
              <a:off x="5585204" y="4869447"/>
              <a:ext cx="139324" cy="8681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Düz Ok Bağlayıcısı 69"/>
            <p:cNvCxnSpPr/>
            <p:nvPr/>
          </p:nvCxnSpPr>
          <p:spPr>
            <a:xfrm>
              <a:off x="3132256" y="5185054"/>
              <a:ext cx="75321" cy="720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4819" y="3643685"/>
              <a:ext cx="5429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28 Oval"/>
            <p:cNvSpPr/>
            <p:nvPr/>
          </p:nvSpPr>
          <p:spPr>
            <a:xfrm>
              <a:off x="3735479" y="3935303"/>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3" name="14 Metin kutusu"/>
            <p:cNvSpPr txBox="1"/>
            <p:nvPr/>
          </p:nvSpPr>
          <p:spPr>
            <a:xfrm>
              <a:off x="3708320" y="3894503"/>
              <a:ext cx="513137" cy="338554"/>
            </a:xfrm>
            <a:prstGeom prst="rect">
              <a:avLst/>
            </a:prstGeom>
            <a:noFill/>
          </p:spPr>
          <p:txBody>
            <a:bodyPr wrap="square" rtlCol="0">
              <a:spAutoFit/>
            </a:bodyPr>
            <a:lstStyle/>
            <a:p>
              <a:r>
                <a:rPr lang="tr-TR" sz="1600" dirty="0" smtClean="0">
                  <a:latin typeface="Trebuchet MS" pitchFamily="34" charset="0"/>
                </a:rPr>
                <a:t>H</a:t>
              </a:r>
              <a:r>
                <a:rPr lang="tr-TR" sz="1600" baseline="-25000" dirty="0" smtClean="0">
                  <a:latin typeface="Trebuchet MS" pitchFamily="34" charset="0"/>
                </a:rPr>
                <a:t>2</a:t>
              </a:r>
              <a:endParaRPr lang="tr-TR" sz="1600" baseline="-25000" dirty="0">
                <a:latin typeface="Trebuchet MS" pitchFamily="34" charset="0"/>
              </a:endParaRPr>
            </a:p>
          </p:txBody>
        </p:sp>
        <p:cxnSp>
          <p:nvCxnSpPr>
            <p:cNvPr id="74" name="Düz Ok Bağlayıcısı 73"/>
            <p:cNvCxnSpPr>
              <a:endCxn id="41" idx="4"/>
            </p:cNvCxnSpPr>
            <p:nvPr/>
          </p:nvCxnSpPr>
          <p:spPr>
            <a:xfrm flipV="1">
              <a:off x="1260064" y="4312684"/>
              <a:ext cx="36000" cy="1727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Düz Ok Bağlayıcısı 75"/>
            <p:cNvCxnSpPr/>
            <p:nvPr/>
          </p:nvCxnSpPr>
          <p:spPr>
            <a:xfrm flipH="1" flipV="1">
              <a:off x="1548080" y="5093984"/>
              <a:ext cx="61272" cy="1206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Düz Ok Bağlayıcısı 77"/>
            <p:cNvCxnSpPr>
              <a:stCxn id="25" idx="1"/>
              <a:endCxn id="25" idx="1"/>
            </p:cNvCxnSpPr>
            <p:nvPr/>
          </p:nvCxnSpPr>
          <p:spPr>
            <a:xfrm>
              <a:off x="4644424" y="5229488"/>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Düz Ok Bağlayıcısı 81"/>
            <p:cNvCxnSpPr/>
            <p:nvPr/>
          </p:nvCxnSpPr>
          <p:spPr>
            <a:xfrm>
              <a:off x="5402858" y="5093984"/>
              <a:ext cx="177670" cy="910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Düz Ok Bağlayıcısı 83"/>
            <p:cNvCxnSpPr>
              <a:cxnSpLocks noChangeAspect="1"/>
            </p:cNvCxnSpPr>
            <p:nvPr/>
          </p:nvCxnSpPr>
          <p:spPr>
            <a:xfrm flipH="1">
              <a:off x="4527991" y="5305014"/>
              <a:ext cx="144000" cy="719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Düz Ok Bağlayıcısı 86"/>
            <p:cNvCxnSpPr/>
            <p:nvPr/>
          </p:nvCxnSpPr>
          <p:spPr>
            <a:xfrm flipH="1">
              <a:off x="5868144" y="4669916"/>
              <a:ext cx="1080120" cy="555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8" name="Metin kutusu 87"/>
            <p:cNvSpPr txBox="1"/>
            <p:nvPr/>
          </p:nvSpPr>
          <p:spPr>
            <a:xfrm>
              <a:off x="6660232" y="3717032"/>
              <a:ext cx="2160656" cy="2677656"/>
            </a:xfrm>
            <a:prstGeom prst="rect">
              <a:avLst/>
            </a:prstGeom>
            <a:noFill/>
          </p:spPr>
          <p:txBody>
            <a:bodyPr wrap="square" rtlCol="0">
              <a:spAutoFit/>
            </a:bodyPr>
            <a:lstStyle/>
            <a:p>
              <a:pPr algn="r"/>
              <a:r>
                <a:rPr lang="tr-TR" sz="2400" dirty="0" smtClean="0">
                  <a:latin typeface="Trebuchet MS" panose="020B0603020202020204" pitchFamily="34" charset="0"/>
                </a:rPr>
                <a:t>Asal gaz kabarcığı: H</a:t>
              </a:r>
              <a:r>
                <a:rPr lang="tr-TR" sz="2400" baseline="-25000" dirty="0" smtClean="0">
                  <a:latin typeface="Trebuchet MS" panose="020B0603020202020204" pitchFamily="34" charset="0"/>
                </a:rPr>
                <a:t>2</a:t>
              </a:r>
              <a:r>
                <a:rPr lang="tr-TR" sz="2400" dirty="0" smtClean="0">
                  <a:latin typeface="Trebuchet MS" panose="020B0603020202020204" pitchFamily="34" charset="0"/>
                </a:rPr>
                <a:t> kısmi basıncı düşük!</a:t>
              </a:r>
            </a:p>
            <a:p>
              <a:pPr algn="r"/>
              <a:r>
                <a:rPr lang="tr-TR" sz="2400" dirty="0" smtClean="0">
                  <a:latin typeface="Trebuchet MS" panose="020B0603020202020204" pitchFamily="34" charset="0"/>
                </a:rPr>
                <a:t>H</a:t>
              </a:r>
              <a:r>
                <a:rPr lang="tr-TR" sz="2400" baseline="30000" dirty="0" smtClean="0">
                  <a:latin typeface="Trebuchet MS" panose="020B0603020202020204" pitchFamily="34" charset="0"/>
                </a:rPr>
                <a:t>+</a:t>
              </a:r>
              <a:r>
                <a:rPr lang="tr-TR" sz="2400" dirty="0" smtClean="0">
                  <a:latin typeface="Trebuchet MS" panose="020B0603020202020204" pitchFamily="34" charset="0"/>
                </a:rPr>
                <a:t> gaz kabarcıkla-</a:t>
              </a:r>
              <a:r>
                <a:rPr lang="tr-TR" sz="2400" dirty="0" err="1" smtClean="0">
                  <a:latin typeface="Trebuchet MS" panose="020B0603020202020204" pitchFamily="34" charset="0"/>
                </a:rPr>
                <a:t>rına</a:t>
              </a:r>
              <a:r>
                <a:rPr lang="tr-TR" sz="2400" dirty="0" smtClean="0">
                  <a:latin typeface="Trebuchet MS" panose="020B0603020202020204" pitchFamily="34" charset="0"/>
                </a:rPr>
                <a:t> gider!</a:t>
              </a:r>
              <a:endParaRPr lang="tr-TR" sz="2400" dirty="0">
                <a:latin typeface="Trebuchet MS" panose="020B0603020202020204" pitchFamily="34" charset="0"/>
              </a:endParaRPr>
            </a:p>
          </p:txBody>
        </p:sp>
        <p:sp>
          <p:nvSpPr>
            <p:cNvPr id="90" name="Metin kutusu 89"/>
            <p:cNvSpPr txBox="1"/>
            <p:nvPr/>
          </p:nvSpPr>
          <p:spPr>
            <a:xfrm>
              <a:off x="7092696" y="2492896"/>
              <a:ext cx="1727776" cy="1200329"/>
            </a:xfrm>
            <a:prstGeom prst="rect">
              <a:avLst/>
            </a:prstGeom>
            <a:noFill/>
          </p:spPr>
          <p:txBody>
            <a:bodyPr wrap="square" rtlCol="0">
              <a:spAutoFit/>
            </a:bodyPr>
            <a:lstStyle/>
            <a:p>
              <a:pPr algn="r"/>
              <a:r>
                <a:rPr lang="tr-TR" sz="2400" dirty="0" smtClean="0">
                  <a:latin typeface="Trebuchet MS" panose="020B0603020202020204" pitchFamily="34" charset="0"/>
                </a:rPr>
                <a:t>Asal gaz kabarcığı: H</a:t>
              </a:r>
              <a:r>
                <a:rPr lang="tr-TR" sz="2400" baseline="-25000" dirty="0" smtClean="0">
                  <a:latin typeface="Trebuchet MS" panose="020B0603020202020204" pitchFamily="34" charset="0"/>
                </a:rPr>
                <a:t>2</a:t>
              </a:r>
              <a:r>
                <a:rPr lang="tr-TR" sz="2400" dirty="0" smtClean="0">
                  <a:latin typeface="Trebuchet MS" panose="020B0603020202020204" pitchFamily="34" charset="0"/>
                </a:rPr>
                <a:t> dolmuş!</a:t>
              </a:r>
              <a:endParaRPr lang="tr-TR" sz="2400" dirty="0">
                <a:latin typeface="Trebuchet MS" panose="020B0603020202020204" pitchFamily="34" charset="0"/>
              </a:endParaRPr>
            </a:p>
          </p:txBody>
        </p:sp>
        <p:cxnSp>
          <p:nvCxnSpPr>
            <p:cNvPr id="91" name="Düz Ok Bağlayıcısı 90"/>
            <p:cNvCxnSpPr/>
            <p:nvPr/>
          </p:nvCxnSpPr>
          <p:spPr>
            <a:xfrm flipH="1">
              <a:off x="5652528" y="3432585"/>
              <a:ext cx="1512176" cy="4139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 name="Dikdörtgen 91"/>
            <p:cNvSpPr/>
            <p:nvPr/>
          </p:nvSpPr>
          <p:spPr>
            <a:xfrm>
              <a:off x="395952"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4" name="Dikdörtgen 93"/>
            <p:cNvSpPr/>
            <p:nvPr/>
          </p:nvSpPr>
          <p:spPr>
            <a:xfrm>
              <a:off x="548352"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5" name="Dikdörtgen 94"/>
            <p:cNvSpPr/>
            <p:nvPr/>
          </p:nvSpPr>
          <p:spPr>
            <a:xfrm>
              <a:off x="700752"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6" name="Dikdörtgen 95"/>
            <p:cNvSpPr/>
            <p:nvPr/>
          </p:nvSpPr>
          <p:spPr>
            <a:xfrm>
              <a:off x="639837"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7" name="Dikdörtgen 96"/>
            <p:cNvSpPr/>
            <p:nvPr/>
          </p:nvSpPr>
          <p:spPr>
            <a:xfrm>
              <a:off x="792237"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8" name="Dikdörtgen 97"/>
            <p:cNvSpPr/>
            <p:nvPr/>
          </p:nvSpPr>
          <p:spPr>
            <a:xfrm>
              <a:off x="944637"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9" name="Dikdörtgen 98"/>
            <p:cNvSpPr/>
            <p:nvPr/>
          </p:nvSpPr>
          <p:spPr>
            <a:xfrm>
              <a:off x="892073"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0" name="Dikdörtgen 99"/>
            <p:cNvSpPr/>
            <p:nvPr/>
          </p:nvSpPr>
          <p:spPr>
            <a:xfrm>
              <a:off x="1044473"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1" name="Dikdörtgen 100"/>
            <p:cNvSpPr/>
            <p:nvPr/>
          </p:nvSpPr>
          <p:spPr>
            <a:xfrm>
              <a:off x="1196873"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2" name="Dikdörtgen 101"/>
            <p:cNvSpPr/>
            <p:nvPr/>
          </p:nvSpPr>
          <p:spPr>
            <a:xfrm>
              <a:off x="1143191"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3" name="Dikdörtgen 102"/>
            <p:cNvSpPr/>
            <p:nvPr/>
          </p:nvSpPr>
          <p:spPr>
            <a:xfrm>
              <a:off x="1295591"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4" name="Dikdörtgen 103"/>
            <p:cNvSpPr/>
            <p:nvPr/>
          </p:nvSpPr>
          <p:spPr>
            <a:xfrm>
              <a:off x="1447991"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5" name="Dikdörtgen 104"/>
            <p:cNvSpPr/>
            <p:nvPr/>
          </p:nvSpPr>
          <p:spPr>
            <a:xfrm>
              <a:off x="1387076"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6" name="Dikdörtgen 105"/>
            <p:cNvSpPr/>
            <p:nvPr/>
          </p:nvSpPr>
          <p:spPr>
            <a:xfrm>
              <a:off x="1539476"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7" name="Dikdörtgen 106"/>
            <p:cNvSpPr/>
            <p:nvPr/>
          </p:nvSpPr>
          <p:spPr>
            <a:xfrm>
              <a:off x="1691876"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8" name="Dikdörtgen 107"/>
            <p:cNvSpPr/>
            <p:nvPr/>
          </p:nvSpPr>
          <p:spPr>
            <a:xfrm>
              <a:off x="1639312"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9" name="Dikdörtgen 108"/>
            <p:cNvSpPr/>
            <p:nvPr/>
          </p:nvSpPr>
          <p:spPr>
            <a:xfrm>
              <a:off x="1791712"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0" name="Dikdörtgen 109"/>
            <p:cNvSpPr/>
            <p:nvPr/>
          </p:nvSpPr>
          <p:spPr>
            <a:xfrm>
              <a:off x="1944112"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1" name="Dikdörtgen 110"/>
            <p:cNvSpPr/>
            <p:nvPr/>
          </p:nvSpPr>
          <p:spPr>
            <a:xfrm>
              <a:off x="1890430"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2" name="Dikdörtgen 111"/>
            <p:cNvSpPr/>
            <p:nvPr/>
          </p:nvSpPr>
          <p:spPr>
            <a:xfrm>
              <a:off x="2042830"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3" name="Dikdörtgen 112"/>
            <p:cNvSpPr/>
            <p:nvPr/>
          </p:nvSpPr>
          <p:spPr>
            <a:xfrm>
              <a:off x="2195230"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4" name="Dikdörtgen 113"/>
            <p:cNvSpPr/>
            <p:nvPr/>
          </p:nvSpPr>
          <p:spPr>
            <a:xfrm>
              <a:off x="2134315"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5" name="Dikdörtgen 114"/>
            <p:cNvSpPr/>
            <p:nvPr/>
          </p:nvSpPr>
          <p:spPr>
            <a:xfrm>
              <a:off x="2286715"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6" name="Dikdörtgen 115"/>
            <p:cNvSpPr/>
            <p:nvPr/>
          </p:nvSpPr>
          <p:spPr>
            <a:xfrm>
              <a:off x="2439115"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7" name="Dikdörtgen 116"/>
            <p:cNvSpPr/>
            <p:nvPr/>
          </p:nvSpPr>
          <p:spPr>
            <a:xfrm>
              <a:off x="2386551"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8" name="Dikdörtgen 117"/>
            <p:cNvSpPr/>
            <p:nvPr/>
          </p:nvSpPr>
          <p:spPr>
            <a:xfrm>
              <a:off x="2538951"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9" name="Dikdörtgen 118"/>
            <p:cNvSpPr/>
            <p:nvPr/>
          </p:nvSpPr>
          <p:spPr>
            <a:xfrm>
              <a:off x="2691351"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9" name="Dikdörtgen 128"/>
            <p:cNvSpPr/>
            <p:nvPr/>
          </p:nvSpPr>
          <p:spPr>
            <a:xfrm>
              <a:off x="395952" y="5998882"/>
              <a:ext cx="305942" cy="1446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0" name="Dikdörtgen 129"/>
            <p:cNvSpPr/>
            <p:nvPr/>
          </p:nvSpPr>
          <p:spPr>
            <a:xfrm>
              <a:off x="2538086"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1" name="Dikdörtgen 130"/>
            <p:cNvSpPr/>
            <p:nvPr/>
          </p:nvSpPr>
          <p:spPr>
            <a:xfrm>
              <a:off x="2690486"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2" name="Dikdörtgen 131"/>
            <p:cNvSpPr/>
            <p:nvPr/>
          </p:nvSpPr>
          <p:spPr>
            <a:xfrm>
              <a:off x="2636804"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3" name="Dikdörtgen 132"/>
            <p:cNvSpPr/>
            <p:nvPr/>
          </p:nvSpPr>
          <p:spPr>
            <a:xfrm>
              <a:off x="2789204"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4" name="Dikdörtgen 133"/>
            <p:cNvSpPr/>
            <p:nvPr/>
          </p:nvSpPr>
          <p:spPr>
            <a:xfrm>
              <a:off x="2941604"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5" name="Dikdörtgen 134"/>
            <p:cNvSpPr/>
            <p:nvPr/>
          </p:nvSpPr>
          <p:spPr>
            <a:xfrm>
              <a:off x="2880689"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6" name="Dikdörtgen 135"/>
            <p:cNvSpPr/>
            <p:nvPr/>
          </p:nvSpPr>
          <p:spPr>
            <a:xfrm>
              <a:off x="3033089"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7" name="Dikdörtgen 136"/>
            <p:cNvSpPr/>
            <p:nvPr/>
          </p:nvSpPr>
          <p:spPr>
            <a:xfrm>
              <a:off x="3185489"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8" name="Dikdörtgen 137"/>
            <p:cNvSpPr/>
            <p:nvPr/>
          </p:nvSpPr>
          <p:spPr>
            <a:xfrm>
              <a:off x="3132925"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9" name="Dikdörtgen 138"/>
            <p:cNvSpPr/>
            <p:nvPr/>
          </p:nvSpPr>
          <p:spPr>
            <a:xfrm>
              <a:off x="3285325"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0" name="Dikdörtgen 139"/>
            <p:cNvSpPr/>
            <p:nvPr/>
          </p:nvSpPr>
          <p:spPr>
            <a:xfrm>
              <a:off x="3437725"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1" name="Dikdörtgen 140"/>
            <p:cNvSpPr/>
            <p:nvPr/>
          </p:nvSpPr>
          <p:spPr>
            <a:xfrm>
              <a:off x="3384043"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2" name="Dikdörtgen 141"/>
            <p:cNvSpPr/>
            <p:nvPr/>
          </p:nvSpPr>
          <p:spPr>
            <a:xfrm>
              <a:off x="3536443"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3" name="Dikdörtgen 142"/>
            <p:cNvSpPr/>
            <p:nvPr/>
          </p:nvSpPr>
          <p:spPr>
            <a:xfrm>
              <a:off x="3688843"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4" name="Dikdörtgen 143"/>
            <p:cNvSpPr/>
            <p:nvPr/>
          </p:nvSpPr>
          <p:spPr>
            <a:xfrm>
              <a:off x="3627928"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5" name="Dikdörtgen 144"/>
            <p:cNvSpPr/>
            <p:nvPr/>
          </p:nvSpPr>
          <p:spPr>
            <a:xfrm>
              <a:off x="3780328"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6" name="Dikdörtgen 145"/>
            <p:cNvSpPr/>
            <p:nvPr/>
          </p:nvSpPr>
          <p:spPr>
            <a:xfrm>
              <a:off x="3932728"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7" name="Dikdörtgen 146"/>
            <p:cNvSpPr/>
            <p:nvPr/>
          </p:nvSpPr>
          <p:spPr>
            <a:xfrm>
              <a:off x="3880164"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8" name="Dikdörtgen 147"/>
            <p:cNvSpPr/>
            <p:nvPr/>
          </p:nvSpPr>
          <p:spPr>
            <a:xfrm>
              <a:off x="4032564"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9" name="Dikdörtgen 148"/>
            <p:cNvSpPr/>
            <p:nvPr/>
          </p:nvSpPr>
          <p:spPr>
            <a:xfrm>
              <a:off x="4184964"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0" name="Dikdörtgen 149"/>
            <p:cNvSpPr/>
            <p:nvPr/>
          </p:nvSpPr>
          <p:spPr>
            <a:xfrm>
              <a:off x="4032564"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1" name="Dikdörtgen 150"/>
            <p:cNvSpPr/>
            <p:nvPr/>
          </p:nvSpPr>
          <p:spPr>
            <a:xfrm>
              <a:off x="4184964"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2" name="Dikdörtgen 151"/>
            <p:cNvSpPr/>
            <p:nvPr/>
          </p:nvSpPr>
          <p:spPr>
            <a:xfrm>
              <a:off x="4131282"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3" name="Dikdörtgen 152"/>
            <p:cNvSpPr/>
            <p:nvPr/>
          </p:nvSpPr>
          <p:spPr>
            <a:xfrm>
              <a:off x="4283682"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4" name="Dikdörtgen 153"/>
            <p:cNvSpPr/>
            <p:nvPr/>
          </p:nvSpPr>
          <p:spPr>
            <a:xfrm>
              <a:off x="4436082"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5" name="Dikdörtgen 154"/>
            <p:cNvSpPr/>
            <p:nvPr/>
          </p:nvSpPr>
          <p:spPr>
            <a:xfrm>
              <a:off x="4375167"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6" name="Dikdörtgen 155"/>
            <p:cNvSpPr/>
            <p:nvPr/>
          </p:nvSpPr>
          <p:spPr>
            <a:xfrm>
              <a:off x="4527567"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7" name="Dikdörtgen 156"/>
            <p:cNvSpPr/>
            <p:nvPr/>
          </p:nvSpPr>
          <p:spPr>
            <a:xfrm>
              <a:off x="4679967"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8" name="Dikdörtgen 157"/>
            <p:cNvSpPr/>
            <p:nvPr/>
          </p:nvSpPr>
          <p:spPr>
            <a:xfrm>
              <a:off x="4627403"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9" name="Dikdörtgen 158"/>
            <p:cNvSpPr/>
            <p:nvPr/>
          </p:nvSpPr>
          <p:spPr>
            <a:xfrm>
              <a:off x="4779803"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0" name="Dikdörtgen 159"/>
            <p:cNvSpPr/>
            <p:nvPr/>
          </p:nvSpPr>
          <p:spPr>
            <a:xfrm>
              <a:off x="4932203"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1" name="Dikdörtgen 160"/>
            <p:cNvSpPr/>
            <p:nvPr/>
          </p:nvSpPr>
          <p:spPr>
            <a:xfrm>
              <a:off x="4878521"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2" name="Dikdörtgen 161"/>
            <p:cNvSpPr/>
            <p:nvPr/>
          </p:nvSpPr>
          <p:spPr>
            <a:xfrm>
              <a:off x="5030921"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3" name="Dikdörtgen 162"/>
            <p:cNvSpPr/>
            <p:nvPr/>
          </p:nvSpPr>
          <p:spPr>
            <a:xfrm>
              <a:off x="5183321"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4" name="Dikdörtgen 163"/>
            <p:cNvSpPr/>
            <p:nvPr/>
          </p:nvSpPr>
          <p:spPr>
            <a:xfrm>
              <a:off x="5122406"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5" name="Dikdörtgen 164"/>
            <p:cNvSpPr/>
            <p:nvPr/>
          </p:nvSpPr>
          <p:spPr>
            <a:xfrm>
              <a:off x="5274806"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6" name="Dikdörtgen 165"/>
            <p:cNvSpPr/>
            <p:nvPr/>
          </p:nvSpPr>
          <p:spPr>
            <a:xfrm>
              <a:off x="5427206"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7" name="Dikdörtgen 166"/>
            <p:cNvSpPr/>
            <p:nvPr/>
          </p:nvSpPr>
          <p:spPr>
            <a:xfrm>
              <a:off x="5374642"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8" name="Dikdörtgen 167"/>
            <p:cNvSpPr/>
            <p:nvPr/>
          </p:nvSpPr>
          <p:spPr>
            <a:xfrm>
              <a:off x="5527042"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9" name="Dikdörtgen 168"/>
            <p:cNvSpPr/>
            <p:nvPr/>
          </p:nvSpPr>
          <p:spPr>
            <a:xfrm>
              <a:off x="5679442"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0" name="Dikdörtgen 169"/>
            <p:cNvSpPr/>
            <p:nvPr/>
          </p:nvSpPr>
          <p:spPr>
            <a:xfrm>
              <a:off x="5786830"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1" name="Dikdörtgen 170"/>
            <p:cNvSpPr/>
            <p:nvPr/>
          </p:nvSpPr>
          <p:spPr>
            <a:xfrm>
              <a:off x="5939230"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2" name="Dikdörtgen 171"/>
            <p:cNvSpPr/>
            <p:nvPr/>
          </p:nvSpPr>
          <p:spPr>
            <a:xfrm>
              <a:off x="5878315"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3" name="Dikdörtgen 172"/>
            <p:cNvSpPr/>
            <p:nvPr/>
          </p:nvSpPr>
          <p:spPr>
            <a:xfrm>
              <a:off x="6030715"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4" name="Dikdörtgen 173"/>
            <p:cNvSpPr/>
            <p:nvPr/>
          </p:nvSpPr>
          <p:spPr>
            <a:xfrm>
              <a:off x="6183115"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5" name="Dikdörtgen 174"/>
            <p:cNvSpPr/>
            <p:nvPr/>
          </p:nvSpPr>
          <p:spPr>
            <a:xfrm>
              <a:off x="6130551"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6" name="Dikdörtgen 175"/>
            <p:cNvSpPr/>
            <p:nvPr/>
          </p:nvSpPr>
          <p:spPr>
            <a:xfrm>
              <a:off x="6282951"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7" name="Dikdörtgen 176"/>
            <p:cNvSpPr/>
            <p:nvPr/>
          </p:nvSpPr>
          <p:spPr>
            <a:xfrm>
              <a:off x="6435350" y="5998882"/>
              <a:ext cx="297305" cy="1433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8" name="Dikdörtgen 177"/>
            <p:cNvSpPr/>
            <p:nvPr/>
          </p:nvSpPr>
          <p:spPr>
            <a:xfrm>
              <a:off x="6381449" y="5718735"/>
              <a:ext cx="351206"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9" name="Dikdörtgen 178"/>
            <p:cNvSpPr/>
            <p:nvPr/>
          </p:nvSpPr>
          <p:spPr>
            <a:xfrm>
              <a:off x="402549" y="5573381"/>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0" name="Dikdörtgen 179"/>
            <p:cNvSpPr/>
            <p:nvPr/>
          </p:nvSpPr>
          <p:spPr>
            <a:xfrm>
              <a:off x="396148" y="5286687"/>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1" name="Dikdörtgen 180"/>
            <p:cNvSpPr/>
            <p:nvPr/>
          </p:nvSpPr>
          <p:spPr>
            <a:xfrm>
              <a:off x="503087" y="5430034"/>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2" name="Dikdörtgen 181"/>
            <p:cNvSpPr/>
            <p:nvPr/>
          </p:nvSpPr>
          <p:spPr>
            <a:xfrm>
              <a:off x="646434" y="5573381"/>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3" name="Dikdörtgen 182"/>
            <p:cNvSpPr/>
            <p:nvPr/>
          </p:nvSpPr>
          <p:spPr>
            <a:xfrm>
              <a:off x="647968" y="5286687"/>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8" name="Dikdörtgen 187"/>
            <p:cNvSpPr/>
            <p:nvPr/>
          </p:nvSpPr>
          <p:spPr>
            <a:xfrm>
              <a:off x="402353" y="5150386"/>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9" name="Dikdörtgen 188"/>
            <p:cNvSpPr/>
            <p:nvPr/>
          </p:nvSpPr>
          <p:spPr>
            <a:xfrm>
              <a:off x="395952" y="486369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0" name="Dikdörtgen 189"/>
            <p:cNvSpPr/>
            <p:nvPr/>
          </p:nvSpPr>
          <p:spPr>
            <a:xfrm>
              <a:off x="502891" y="500703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1" name="Dikdörtgen 190"/>
            <p:cNvSpPr/>
            <p:nvPr/>
          </p:nvSpPr>
          <p:spPr>
            <a:xfrm>
              <a:off x="646238" y="5150386"/>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2" name="Dikdörtgen 191"/>
            <p:cNvSpPr/>
            <p:nvPr/>
          </p:nvSpPr>
          <p:spPr>
            <a:xfrm>
              <a:off x="647772" y="486369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3" name="Dikdörtgen 192"/>
            <p:cNvSpPr/>
            <p:nvPr/>
          </p:nvSpPr>
          <p:spPr>
            <a:xfrm>
              <a:off x="402353" y="472689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4" name="Dikdörtgen 193"/>
            <p:cNvSpPr/>
            <p:nvPr/>
          </p:nvSpPr>
          <p:spPr>
            <a:xfrm>
              <a:off x="395952" y="4440198"/>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5" name="Dikdörtgen 194"/>
            <p:cNvSpPr/>
            <p:nvPr/>
          </p:nvSpPr>
          <p:spPr>
            <a:xfrm>
              <a:off x="502891" y="458354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6" name="Dikdörtgen 195"/>
            <p:cNvSpPr/>
            <p:nvPr/>
          </p:nvSpPr>
          <p:spPr>
            <a:xfrm>
              <a:off x="646238" y="472689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7" name="Dikdörtgen 196"/>
            <p:cNvSpPr/>
            <p:nvPr/>
          </p:nvSpPr>
          <p:spPr>
            <a:xfrm>
              <a:off x="647772" y="4440198"/>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8" name="Dikdörtgen 197"/>
            <p:cNvSpPr/>
            <p:nvPr/>
          </p:nvSpPr>
          <p:spPr>
            <a:xfrm>
              <a:off x="402353" y="4303897"/>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9" name="Dikdörtgen 198"/>
            <p:cNvSpPr/>
            <p:nvPr/>
          </p:nvSpPr>
          <p:spPr>
            <a:xfrm>
              <a:off x="395952" y="4017203"/>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0" name="Dikdörtgen 199"/>
            <p:cNvSpPr/>
            <p:nvPr/>
          </p:nvSpPr>
          <p:spPr>
            <a:xfrm>
              <a:off x="502891" y="4160550"/>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1" name="Dikdörtgen 200"/>
            <p:cNvSpPr/>
            <p:nvPr/>
          </p:nvSpPr>
          <p:spPr>
            <a:xfrm>
              <a:off x="646238" y="4303897"/>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2" name="Dikdörtgen 201"/>
            <p:cNvSpPr/>
            <p:nvPr/>
          </p:nvSpPr>
          <p:spPr>
            <a:xfrm>
              <a:off x="647772" y="4017203"/>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3" name="Dikdörtgen 202"/>
            <p:cNvSpPr/>
            <p:nvPr/>
          </p:nvSpPr>
          <p:spPr>
            <a:xfrm>
              <a:off x="401937" y="388090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4" name="Dikdörtgen 203"/>
            <p:cNvSpPr/>
            <p:nvPr/>
          </p:nvSpPr>
          <p:spPr>
            <a:xfrm>
              <a:off x="395536" y="3594208"/>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5" name="Dikdörtgen 204"/>
            <p:cNvSpPr/>
            <p:nvPr/>
          </p:nvSpPr>
          <p:spPr>
            <a:xfrm>
              <a:off x="502475" y="373755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6" name="Dikdörtgen 205"/>
            <p:cNvSpPr/>
            <p:nvPr/>
          </p:nvSpPr>
          <p:spPr>
            <a:xfrm>
              <a:off x="645822" y="388090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7" name="Dikdörtgen 206"/>
            <p:cNvSpPr/>
            <p:nvPr/>
          </p:nvSpPr>
          <p:spPr>
            <a:xfrm>
              <a:off x="647356" y="3594208"/>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8" name="Dikdörtgen 207"/>
            <p:cNvSpPr/>
            <p:nvPr/>
          </p:nvSpPr>
          <p:spPr>
            <a:xfrm>
              <a:off x="402353" y="3458406"/>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9" name="Dikdörtgen 208"/>
            <p:cNvSpPr/>
            <p:nvPr/>
          </p:nvSpPr>
          <p:spPr>
            <a:xfrm>
              <a:off x="395952" y="317171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0" name="Dikdörtgen 209"/>
            <p:cNvSpPr/>
            <p:nvPr/>
          </p:nvSpPr>
          <p:spPr>
            <a:xfrm>
              <a:off x="502891" y="331505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1" name="Dikdörtgen 210"/>
            <p:cNvSpPr/>
            <p:nvPr/>
          </p:nvSpPr>
          <p:spPr>
            <a:xfrm>
              <a:off x="646238" y="3458406"/>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2" name="Dikdörtgen 211"/>
            <p:cNvSpPr/>
            <p:nvPr/>
          </p:nvSpPr>
          <p:spPr>
            <a:xfrm>
              <a:off x="647772" y="317171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3" name="Dikdörtgen 212"/>
            <p:cNvSpPr/>
            <p:nvPr/>
          </p:nvSpPr>
          <p:spPr>
            <a:xfrm>
              <a:off x="401937" y="303499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4" name="Dikdörtgen 213"/>
            <p:cNvSpPr/>
            <p:nvPr/>
          </p:nvSpPr>
          <p:spPr>
            <a:xfrm>
              <a:off x="395536" y="2748301"/>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5" name="Dikdörtgen 214"/>
            <p:cNvSpPr/>
            <p:nvPr/>
          </p:nvSpPr>
          <p:spPr>
            <a:xfrm>
              <a:off x="502475" y="2891648"/>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6" name="Dikdörtgen 215"/>
            <p:cNvSpPr/>
            <p:nvPr/>
          </p:nvSpPr>
          <p:spPr>
            <a:xfrm>
              <a:off x="645822" y="303499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7" name="Dikdörtgen 216"/>
            <p:cNvSpPr/>
            <p:nvPr/>
          </p:nvSpPr>
          <p:spPr>
            <a:xfrm>
              <a:off x="647356" y="2748301"/>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8" name="Dikdörtgen 217"/>
            <p:cNvSpPr/>
            <p:nvPr/>
          </p:nvSpPr>
          <p:spPr>
            <a:xfrm>
              <a:off x="6235197" y="5573381"/>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9" name="Dikdörtgen 218"/>
            <p:cNvSpPr/>
            <p:nvPr/>
          </p:nvSpPr>
          <p:spPr>
            <a:xfrm>
              <a:off x="6228796" y="5286687"/>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0" name="Dikdörtgen 219"/>
            <p:cNvSpPr/>
            <p:nvPr/>
          </p:nvSpPr>
          <p:spPr>
            <a:xfrm>
              <a:off x="6335735" y="5430034"/>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1" name="Dikdörtgen 220"/>
            <p:cNvSpPr/>
            <p:nvPr/>
          </p:nvSpPr>
          <p:spPr>
            <a:xfrm>
              <a:off x="6479082" y="5573381"/>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2" name="Dikdörtgen 221"/>
            <p:cNvSpPr/>
            <p:nvPr/>
          </p:nvSpPr>
          <p:spPr>
            <a:xfrm>
              <a:off x="6480616" y="5286687"/>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3" name="Dikdörtgen 222"/>
            <p:cNvSpPr/>
            <p:nvPr/>
          </p:nvSpPr>
          <p:spPr>
            <a:xfrm>
              <a:off x="6235001" y="5150386"/>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4" name="Dikdörtgen 223"/>
            <p:cNvSpPr/>
            <p:nvPr/>
          </p:nvSpPr>
          <p:spPr>
            <a:xfrm>
              <a:off x="6228600" y="486369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5" name="Dikdörtgen 224"/>
            <p:cNvSpPr/>
            <p:nvPr/>
          </p:nvSpPr>
          <p:spPr>
            <a:xfrm>
              <a:off x="6335539" y="500703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6" name="Dikdörtgen 225"/>
            <p:cNvSpPr/>
            <p:nvPr/>
          </p:nvSpPr>
          <p:spPr>
            <a:xfrm>
              <a:off x="6478886" y="5150386"/>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7" name="Dikdörtgen 226"/>
            <p:cNvSpPr/>
            <p:nvPr/>
          </p:nvSpPr>
          <p:spPr>
            <a:xfrm>
              <a:off x="6480420" y="486369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8" name="Dikdörtgen 227"/>
            <p:cNvSpPr/>
            <p:nvPr/>
          </p:nvSpPr>
          <p:spPr>
            <a:xfrm>
              <a:off x="6235001" y="472689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9" name="Dikdörtgen 228"/>
            <p:cNvSpPr/>
            <p:nvPr/>
          </p:nvSpPr>
          <p:spPr>
            <a:xfrm>
              <a:off x="6228600" y="4440198"/>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0" name="Dikdörtgen 229"/>
            <p:cNvSpPr/>
            <p:nvPr/>
          </p:nvSpPr>
          <p:spPr>
            <a:xfrm>
              <a:off x="6335539" y="458354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1" name="Dikdörtgen 230"/>
            <p:cNvSpPr/>
            <p:nvPr/>
          </p:nvSpPr>
          <p:spPr>
            <a:xfrm>
              <a:off x="6478886" y="472689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2" name="Dikdörtgen 231"/>
            <p:cNvSpPr/>
            <p:nvPr/>
          </p:nvSpPr>
          <p:spPr>
            <a:xfrm>
              <a:off x="6480420" y="4440198"/>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3" name="Dikdörtgen 232"/>
            <p:cNvSpPr/>
            <p:nvPr/>
          </p:nvSpPr>
          <p:spPr>
            <a:xfrm>
              <a:off x="6235001" y="4303897"/>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4" name="Dikdörtgen 233"/>
            <p:cNvSpPr/>
            <p:nvPr/>
          </p:nvSpPr>
          <p:spPr>
            <a:xfrm>
              <a:off x="6228600" y="4017203"/>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5" name="Dikdörtgen 234"/>
            <p:cNvSpPr/>
            <p:nvPr/>
          </p:nvSpPr>
          <p:spPr>
            <a:xfrm>
              <a:off x="6335539" y="4160550"/>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6" name="Dikdörtgen 235"/>
            <p:cNvSpPr/>
            <p:nvPr/>
          </p:nvSpPr>
          <p:spPr>
            <a:xfrm>
              <a:off x="6478886" y="4303897"/>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7" name="Dikdörtgen 236"/>
            <p:cNvSpPr/>
            <p:nvPr/>
          </p:nvSpPr>
          <p:spPr>
            <a:xfrm>
              <a:off x="6480420" y="4017203"/>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8" name="Dikdörtgen 237"/>
            <p:cNvSpPr/>
            <p:nvPr/>
          </p:nvSpPr>
          <p:spPr>
            <a:xfrm>
              <a:off x="6234585" y="388090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9" name="Dikdörtgen 238"/>
            <p:cNvSpPr/>
            <p:nvPr/>
          </p:nvSpPr>
          <p:spPr>
            <a:xfrm>
              <a:off x="6228184" y="3594208"/>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0" name="Dikdörtgen 239"/>
            <p:cNvSpPr/>
            <p:nvPr/>
          </p:nvSpPr>
          <p:spPr>
            <a:xfrm>
              <a:off x="6335123" y="373755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1" name="Dikdörtgen 240"/>
            <p:cNvSpPr/>
            <p:nvPr/>
          </p:nvSpPr>
          <p:spPr>
            <a:xfrm>
              <a:off x="6478470" y="388090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2" name="Dikdörtgen 241"/>
            <p:cNvSpPr/>
            <p:nvPr/>
          </p:nvSpPr>
          <p:spPr>
            <a:xfrm>
              <a:off x="6480004" y="3594208"/>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3" name="Dikdörtgen 242"/>
            <p:cNvSpPr/>
            <p:nvPr/>
          </p:nvSpPr>
          <p:spPr>
            <a:xfrm>
              <a:off x="6235001" y="3458406"/>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4" name="Dikdörtgen 243"/>
            <p:cNvSpPr/>
            <p:nvPr/>
          </p:nvSpPr>
          <p:spPr>
            <a:xfrm>
              <a:off x="6228600" y="317171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5" name="Dikdörtgen 244"/>
            <p:cNvSpPr/>
            <p:nvPr/>
          </p:nvSpPr>
          <p:spPr>
            <a:xfrm>
              <a:off x="6335539" y="331505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6" name="Dikdörtgen 245"/>
            <p:cNvSpPr/>
            <p:nvPr/>
          </p:nvSpPr>
          <p:spPr>
            <a:xfrm>
              <a:off x="6478886" y="3458406"/>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7" name="Dikdörtgen 246"/>
            <p:cNvSpPr/>
            <p:nvPr/>
          </p:nvSpPr>
          <p:spPr>
            <a:xfrm>
              <a:off x="6480420" y="317171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8" name="Dikdörtgen 247"/>
            <p:cNvSpPr/>
            <p:nvPr/>
          </p:nvSpPr>
          <p:spPr>
            <a:xfrm>
              <a:off x="6234585" y="303499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9" name="Dikdörtgen 248"/>
            <p:cNvSpPr/>
            <p:nvPr/>
          </p:nvSpPr>
          <p:spPr>
            <a:xfrm>
              <a:off x="6228184" y="2748301"/>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0" name="Dikdörtgen 249"/>
            <p:cNvSpPr/>
            <p:nvPr/>
          </p:nvSpPr>
          <p:spPr>
            <a:xfrm>
              <a:off x="6335123" y="2891648"/>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1" name="Dikdörtgen 250"/>
            <p:cNvSpPr/>
            <p:nvPr/>
          </p:nvSpPr>
          <p:spPr>
            <a:xfrm>
              <a:off x="6478470" y="303499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2" name="Dikdörtgen 251"/>
            <p:cNvSpPr/>
            <p:nvPr/>
          </p:nvSpPr>
          <p:spPr>
            <a:xfrm>
              <a:off x="6480004" y="2748301"/>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3" name="252 Dikdörtgen"/>
            <p:cNvSpPr>
              <a:spLocks noChangeAspect="1"/>
            </p:cNvSpPr>
            <p:nvPr/>
          </p:nvSpPr>
          <p:spPr>
            <a:xfrm rot="3240000">
              <a:off x="5464" y="3602357"/>
              <a:ext cx="4536000" cy="100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5" name="28 Oval"/>
            <p:cNvSpPr>
              <a:spLocks noChangeAspect="1"/>
            </p:cNvSpPr>
            <p:nvPr/>
          </p:nvSpPr>
          <p:spPr>
            <a:xfrm>
              <a:off x="3707920" y="5445224"/>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24423773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51520" y="1511201"/>
            <a:ext cx="8712968" cy="5237331"/>
          </a:xfrm>
          <a:prstGeom prst="rect">
            <a:avLst/>
          </a:prstGeom>
          <a:noFill/>
        </p:spPr>
        <p:txBody>
          <a:bodyPr wrap="square" rtlCol="0">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Geniş ağızlı borularla oluşan iri asal gaz kabarcıklarının gaz giderme verimi çok düşük!</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Yüzeyde aşırı çalkantı-oksitlenme ve banyoya tekrar gaz girişi (Alüminyumun atmosfer rutubeti ile reaksiyonu ayni zamanda H kirlenmesine yol açan bir süreçtir:  </a:t>
            </a:r>
            <a:r>
              <a:rPr lang="tr-TR" sz="2400" dirty="0" smtClean="0">
                <a:latin typeface="Trebuchet MS" pitchFamily="34" charset="0"/>
              </a:rPr>
              <a:t>2Al + 3H</a:t>
            </a:r>
            <a:r>
              <a:rPr lang="tr-TR" sz="2400" baseline="-25000" dirty="0" smtClean="0">
                <a:latin typeface="Trebuchet MS" pitchFamily="34" charset="0"/>
              </a:rPr>
              <a:t>2</a:t>
            </a:r>
            <a:r>
              <a:rPr lang="tr-TR" sz="2400" dirty="0" smtClean="0">
                <a:latin typeface="Trebuchet MS" pitchFamily="34" charset="0"/>
              </a:rPr>
              <a:t>O </a:t>
            </a:r>
            <a:r>
              <a:rPr lang="tr-TR" sz="2400" dirty="0" smtClean="0">
                <a:latin typeface="Trebuchet MS" pitchFamily="34" charset="0"/>
                <a:sym typeface="Symbol"/>
              </a:rPr>
              <a:t></a:t>
            </a:r>
            <a:r>
              <a:rPr lang="tr-TR" sz="2400" dirty="0" smtClean="0">
                <a:latin typeface="Trebuchet MS" pitchFamily="34" charset="0"/>
              </a:rPr>
              <a:t> Al</a:t>
            </a:r>
            <a:r>
              <a:rPr lang="tr-TR" sz="2400" baseline="-25000" dirty="0" smtClean="0">
                <a:latin typeface="Trebuchet MS" pitchFamily="34" charset="0"/>
              </a:rPr>
              <a:t>2</a:t>
            </a:r>
            <a:r>
              <a:rPr lang="tr-TR" sz="2400" dirty="0" smtClean="0">
                <a:latin typeface="Trebuchet MS" pitchFamily="34" charset="0"/>
              </a:rPr>
              <a:t>O</a:t>
            </a:r>
            <a:r>
              <a:rPr lang="tr-TR" sz="2400" baseline="-25000" dirty="0" smtClean="0">
                <a:latin typeface="Trebuchet MS" pitchFamily="34" charset="0"/>
              </a:rPr>
              <a:t>3</a:t>
            </a:r>
            <a:r>
              <a:rPr lang="tr-TR" sz="2400" dirty="0" smtClean="0">
                <a:latin typeface="Trebuchet MS" pitchFamily="34" charset="0"/>
              </a:rPr>
              <a:t> + 6H</a:t>
            </a:r>
            <a:r>
              <a:rPr lang="tr-TR" sz="2400" baseline="30000" dirty="0" smtClean="0">
                <a:latin typeface="Trebuchet MS" pitchFamily="34" charset="0"/>
              </a:rPr>
              <a:t>+</a:t>
            </a:r>
          </a:p>
          <a:p>
            <a:pPr marL="457200" indent="-457200">
              <a:spcAft>
                <a:spcPts val="600"/>
              </a:spcAft>
              <a:buClr>
                <a:schemeClr val="bg2">
                  <a:lumMod val="50000"/>
                </a:schemeClr>
              </a:buClr>
              <a:buFont typeface="Trebuchet MS" panose="020B0603020202020204" pitchFamily="34" charset="0"/>
              <a:buChar char="●"/>
            </a:pPr>
            <a:r>
              <a:rPr lang="tr-TR" sz="3200" dirty="0" smtClean="0">
                <a:latin typeface="Trebuchet MS" pitchFamily="34" charset="0"/>
              </a:rPr>
              <a:t>Böyle bir uygulama yarardan çok zarar verir.</a:t>
            </a:r>
          </a:p>
          <a:p>
            <a:pPr marL="457200" indent="-457200">
              <a:spcAft>
                <a:spcPts val="600"/>
              </a:spcAft>
              <a:buClr>
                <a:schemeClr val="bg2">
                  <a:lumMod val="50000"/>
                </a:schemeClr>
              </a:buClr>
              <a:buFont typeface="Trebuchet MS" panose="020B0603020202020204" pitchFamily="34" charset="0"/>
              <a:buChar char="●"/>
            </a:pPr>
            <a:endParaRPr lang="tr-TR" sz="3200" baseline="30000" dirty="0" smtClean="0">
              <a:latin typeface="Trebuchet MS" pitchFamily="34" charset="0"/>
            </a:endParaRPr>
          </a:p>
          <a:p>
            <a:pPr marL="457200" indent="-457200">
              <a:spcAft>
                <a:spcPts val="600"/>
              </a:spcAft>
              <a:buClr>
                <a:schemeClr val="bg2">
                  <a:lumMod val="50000"/>
                </a:schemeClr>
              </a:buClr>
              <a:buFont typeface="Trebuchet MS" panose="020B0603020202020204" pitchFamily="34" charset="0"/>
              <a:buChar char="●"/>
            </a:pPr>
            <a:endParaRPr lang="tr-TR" sz="2800" dirty="0" smtClean="0">
              <a:latin typeface="Trebuchet MS" pitchFamily="34" charset="0"/>
            </a:endParaRPr>
          </a:p>
          <a:p>
            <a:pPr marL="457200" indent="-457200">
              <a:spcAft>
                <a:spcPts val="600"/>
              </a:spcAft>
              <a:buClr>
                <a:schemeClr val="bg2">
                  <a:lumMod val="50000"/>
                </a:schemeClr>
              </a:buClr>
              <a:buFont typeface="Trebuchet MS" panose="020B0603020202020204" pitchFamily="34" charset="0"/>
              <a:buChar char="●"/>
            </a:pPr>
            <a:endParaRPr lang="tr-TR" sz="2800" dirty="0" smtClean="0">
              <a:latin typeface="Trebuchet MS" pitchFamily="34" charset="0"/>
            </a:endParaRPr>
          </a:p>
        </p:txBody>
      </p:sp>
      <p:sp>
        <p:nvSpPr>
          <p:cNvPr id="7" name="Başlık 3"/>
          <p:cNvSpPr>
            <a:spLocks noGrp="1"/>
          </p:cNvSpPr>
          <p:nvPr>
            <p:ph type="title"/>
          </p:nvPr>
        </p:nvSpPr>
        <p:spPr>
          <a:xfrm>
            <a:off x="395536" y="836712"/>
            <a:ext cx="8229600" cy="594320"/>
          </a:xfrm>
        </p:spPr>
        <p:txBody>
          <a:bodyPr>
            <a:normAutofit fontScale="90000"/>
          </a:bodyPr>
          <a:lstStyle/>
          <a:p>
            <a:r>
              <a:rPr lang="tr-TR" dirty="0" smtClean="0">
                <a:latin typeface="Trebuchet MS" pitchFamily="34" charset="0"/>
              </a:rPr>
              <a:t>Seramik boru ile gaz giderme</a:t>
            </a:r>
            <a:endParaRPr lang="tr-TR" dirty="0">
              <a:latin typeface="Trebuchet MS" pitchFamily="34" charset="0"/>
            </a:endParaRPr>
          </a:p>
        </p:txBody>
      </p:sp>
    </p:spTree>
    <p:extLst>
      <p:ext uri="{BB962C8B-B14F-4D97-AF65-F5344CB8AC3E}">
        <p14:creationId xmlns:p14="http://schemas.microsoft.com/office/powerpoint/2010/main" val="17516379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46856" y="746448"/>
            <a:ext cx="8229600" cy="594320"/>
          </a:xfrm>
        </p:spPr>
        <p:txBody>
          <a:bodyPr>
            <a:normAutofit fontScale="90000"/>
          </a:bodyPr>
          <a:lstStyle/>
          <a:p>
            <a:r>
              <a:rPr lang="tr-TR" dirty="0" smtClean="0">
                <a:solidFill>
                  <a:schemeClr val="accent2">
                    <a:lumMod val="50000"/>
                  </a:schemeClr>
                </a:solidFill>
                <a:latin typeface="Trebuchet MS" pitchFamily="34" charset="0"/>
              </a:rPr>
              <a:t>Gaz giderme pratikleri-boru ile</a:t>
            </a:r>
            <a:endParaRPr lang="tr-TR" dirty="0">
              <a:solidFill>
                <a:schemeClr val="accent2">
                  <a:lumMod val="50000"/>
                </a:schemeClr>
              </a:solidFill>
              <a:latin typeface="Trebuchet MS" pitchFamily="34" charset="0"/>
            </a:endParaRPr>
          </a:p>
        </p:txBody>
      </p:sp>
      <p:sp>
        <p:nvSpPr>
          <p:cNvPr id="6" name="5 Metin kutusu"/>
          <p:cNvSpPr txBox="1"/>
          <p:nvPr/>
        </p:nvSpPr>
        <p:spPr>
          <a:xfrm>
            <a:off x="251520" y="1052736"/>
            <a:ext cx="8712968" cy="923330"/>
          </a:xfrm>
          <a:prstGeom prst="rect">
            <a:avLst/>
          </a:prstGeom>
          <a:noFill/>
        </p:spPr>
        <p:txBody>
          <a:bodyPr wrap="square" rtlCol="0">
            <a:spAutoFit/>
          </a:bodyPr>
          <a:lstStyle/>
          <a:p>
            <a:endParaRPr lang="tr-TR" dirty="0" smtClean="0"/>
          </a:p>
          <a:p>
            <a:endParaRPr lang="tr-TR" dirty="0" smtClean="0"/>
          </a:p>
          <a:p>
            <a:r>
              <a:rPr lang="tr-TR" dirty="0" smtClean="0"/>
              <a:t> </a:t>
            </a:r>
            <a:endParaRPr lang="tr-TR" i="1" dirty="0" smtClean="0"/>
          </a:p>
        </p:txBody>
      </p:sp>
      <p:grpSp>
        <p:nvGrpSpPr>
          <p:cNvPr id="5" name="Grup 4"/>
          <p:cNvGrpSpPr/>
          <p:nvPr/>
        </p:nvGrpSpPr>
        <p:grpSpPr>
          <a:xfrm>
            <a:off x="467544" y="1484784"/>
            <a:ext cx="8280920" cy="5080635"/>
            <a:chOff x="251520" y="1403485"/>
            <a:chExt cx="8280920" cy="5080635"/>
          </a:xfrm>
        </p:grpSpPr>
        <p:pic>
          <p:nvPicPr>
            <p:cNvPr id="6146" name="Picture 2"/>
            <p:cNvPicPr>
              <a:picLocks noChangeAspect="1" noChangeArrowheads="1"/>
            </p:cNvPicPr>
            <p:nvPr/>
          </p:nvPicPr>
          <p:blipFill rotWithShape="1">
            <a:blip r:embed="rId2" cstate="print">
              <a:lum bright="-1000"/>
            </a:blip>
            <a:srcRect l="37353" t="34492" r="18926" b="23594"/>
            <a:stretch/>
          </p:blipFill>
          <p:spPr bwMode="auto">
            <a:xfrm>
              <a:off x="251520" y="1729212"/>
              <a:ext cx="8230361" cy="4436092"/>
            </a:xfrm>
            <a:prstGeom prst="rect">
              <a:avLst/>
            </a:prstGeom>
            <a:noFill/>
            <a:ln w="9525">
              <a:noFill/>
              <a:miter lim="800000"/>
              <a:headEnd/>
              <a:tailEnd/>
            </a:ln>
          </p:spPr>
        </p:pic>
        <p:sp useBgFill="1">
          <p:nvSpPr>
            <p:cNvPr id="7" name="7 Metin kutusu"/>
            <p:cNvSpPr txBox="1"/>
            <p:nvPr/>
          </p:nvSpPr>
          <p:spPr>
            <a:xfrm>
              <a:off x="3347865" y="2267581"/>
              <a:ext cx="4248471" cy="4216539"/>
            </a:xfrm>
            <a:prstGeom prst="rect">
              <a:avLst/>
            </a:prstGeom>
          </p:spPr>
          <p:txBody>
            <a:bodyPr wrap="square" rtlCol="0">
              <a:spAutoFit/>
            </a:bodyPr>
            <a:lstStyle/>
            <a:p>
              <a:r>
                <a:rPr lang="tr-TR" sz="2800" b="1" dirty="0" smtClean="0">
                  <a:solidFill>
                    <a:srgbClr val="FF0000"/>
                  </a:solidFill>
                  <a:latin typeface="Trebuchet MS" pitchFamily="34" charset="0"/>
                </a:rPr>
                <a:t>           </a:t>
              </a:r>
              <a:r>
                <a:rPr lang="tr-TR" sz="2800" b="1" u="sng" dirty="0" smtClean="0">
                  <a:solidFill>
                    <a:srgbClr val="FF0000"/>
                  </a:solidFill>
                  <a:latin typeface="Trebuchet MS" pitchFamily="34" charset="0"/>
                </a:rPr>
                <a:t>Dezavantajlar</a:t>
              </a:r>
            </a:p>
            <a:p>
              <a:pPr marL="342900" indent="-342900">
                <a:buClr>
                  <a:schemeClr val="bg2">
                    <a:lumMod val="50000"/>
                  </a:schemeClr>
                </a:buClr>
                <a:buFont typeface="Trebuchet MS" panose="020B0603020202020204" pitchFamily="34" charset="0"/>
                <a:buChar char="●"/>
              </a:pPr>
              <a:r>
                <a:rPr lang="tr-TR" sz="2400" dirty="0" smtClean="0">
                  <a:latin typeface="Trebuchet MS" pitchFamily="34" charset="0"/>
                </a:rPr>
                <a:t>Kabarcıkların 	</a:t>
              </a:r>
            </a:p>
            <a:p>
              <a:pPr>
                <a:buClr>
                  <a:schemeClr val="bg2">
                    <a:lumMod val="50000"/>
                  </a:schemeClr>
                </a:buClr>
              </a:pPr>
              <a:r>
                <a:rPr lang="tr-TR" sz="2400" dirty="0">
                  <a:latin typeface="Trebuchet MS" pitchFamily="34" charset="0"/>
                </a:rPr>
                <a:t> </a:t>
              </a:r>
              <a:r>
                <a:rPr lang="tr-TR" sz="2400" dirty="0" smtClean="0">
                  <a:latin typeface="Trebuchet MS" pitchFamily="34" charset="0"/>
                </a:rPr>
                <a:t>   büyüklüğü	 	</a:t>
              </a:r>
            </a:p>
            <a:p>
              <a:pPr marL="342900" indent="-342900">
                <a:buClr>
                  <a:schemeClr val="bg2">
                    <a:lumMod val="50000"/>
                  </a:schemeClr>
                </a:buClr>
                <a:buFont typeface="Trebuchet MS" panose="020B0603020202020204" pitchFamily="34" charset="0"/>
                <a:buChar char="●"/>
              </a:pPr>
              <a:r>
                <a:rPr lang="tr-TR" sz="2400" dirty="0" smtClean="0">
                  <a:latin typeface="Trebuchet MS" pitchFamily="34" charset="0"/>
                </a:rPr>
                <a:t>Durgun yüzeyin 	</a:t>
              </a:r>
            </a:p>
            <a:p>
              <a:pPr>
                <a:buClr>
                  <a:schemeClr val="bg2">
                    <a:lumMod val="50000"/>
                  </a:schemeClr>
                </a:buClr>
              </a:pPr>
              <a:r>
                <a:rPr lang="tr-TR" sz="2400" dirty="0" smtClean="0">
                  <a:latin typeface="Trebuchet MS" pitchFamily="34" charset="0"/>
                </a:rPr>
                <a:t>    bozulması	 	</a:t>
              </a:r>
            </a:p>
            <a:p>
              <a:pPr marL="342900" indent="-342900">
                <a:buClr>
                  <a:schemeClr val="bg2">
                    <a:lumMod val="50000"/>
                  </a:schemeClr>
                </a:buClr>
                <a:buFont typeface="Trebuchet MS" panose="020B0603020202020204" pitchFamily="34" charset="0"/>
                <a:buChar char="●"/>
              </a:pPr>
              <a:r>
                <a:rPr lang="tr-TR" sz="2400" dirty="0" smtClean="0">
                  <a:latin typeface="Trebuchet MS" pitchFamily="34" charset="0"/>
                </a:rPr>
                <a:t>Gaz besleme 	</a:t>
              </a:r>
            </a:p>
            <a:p>
              <a:pPr>
                <a:buClr>
                  <a:schemeClr val="bg2">
                    <a:lumMod val="50000"/>
                  </a:schemeClr>
                </a:buClr>
              </a:pPr>
              <a:r>
                <a:rPr lang="tr-TR" sz="2400" dirty="0" smtClean="0">
                  <a:latin typeface="Trebuchet MS" pitchFamily="34" charset="0"/>
                </a:rPr>
                <a:t>    hattında 		</a:t>
              </a:r>
              <a:endParaRPr lang="tr-TR" sz="2400" dirty="0">
                <a:latin typeface="Trebuchet MS" pitchFamily="34" charset="0"/>
              </a:endParaRPr>
            </a:p>
            <a:p>
              <a:pPr>
                <a:buClr>
                  <a:schemeClr val="bg2">
                    <a:lumMod val="50000"/>
                  </a:schemeClr>
                </a:buClr>
              </a:pPr>
              <a:r>
                <a:rPr lang="tr-TR" sz="2400" dirty="0" smtClean="0">
                  <a:latin typeface="Trebuchet MS" pitchFamily="34" charset="0"/>
                </a:rPr>
                <a:t>    sızdırmalar	</a:t>
              </a:r>
            </a:p>
            <a:p>
              <a:pPr marL="342900" indent="-342900">
                <a:buClr>
                  <a:schemeClr val="bg2">
                    <a:lumMod val="50000"/>
                  </a:schemeClr>
                </a:buClr>
                <a:buFont typeface="Trebuchet MS" panose="020B0603020202020204" pitchFamily="34" charset="0"/>
                <a:buChar char="●"/>
              </a:pPr>
              <a:r>
                <a:rPr lang="tr-TR" sz="2400" dirty="0" smtClean="0">
                  <a:latin typeface="Trebuchet MS" pitchFamily="34" charset="0"/>
                </a:rPr>
                <a:t>Magnezyum 	</a:t>
              </a:r>
            </a:p>
            <a:p>
              <a:pPr>
                <a:buClr>
                  <a:schemeClr val="bg2">
                    <a:lumMod val="50000"/>
                  </a:schemeClr>
                </a:buClr>
              </a:pPr>
              <a:r>
                <a:rPr lang="tr-TR" sz="2400" dirty="0" smtClean="0">
                  <a:latin typeface="Trebuchet MS" pitchFamily="34" charset="0"/>
                </a:rPr>
                <a:t>    </a:t>
              </a:r>
              <a:r>
                <a:rPr lang="tr-TR" sz="2400" dirty="0" err="1" smtClean="0">
                  <a:latin typeface="Trebuchet MS" pitchFamily="34" charset="0"/>
                </a:rPr>
                <a:t>nitrürlerin</a:t>
              </a:r>
              <a:r>
                <a:rPr lang="tr-TR" sz="2400" dirty="0" smtClean="0">
                  <a:latin typeface="Trebuchet MS" pitchFamily="34" charset="0"/>
                </a:rPr>
                <a:t> 	</a:t>
              </a:r>
            </a:p>
            <a:p>
              <a:pPr>
                <a:buClr>
                  <a:schemeClr val="bg2">
                    <a:lumMod val="50000"/>
                  </a:schemeClr>
                </a:buClr>
              </a:pPr>
              <a:r>
                <a:rPr lang="tr-TR" sz="2400" dirty="0" smtClean="0">
                  <a:latin typeface="Trebuchet MS" pitchFamily="34" charset="0"/>
                </a:rPr>
                <a:t>    oluşması</a:t>
              </a:r>
            </a:p>
          </p:txBody>
        </p:sp>
        <p:sp useBgFill="1">
          <p:nvSpPr>
            <p:cNvPr id="8" name="7 Metin kutusu"/>
            <p:cNvSpPr txBox="1"/>
            <p:nvPr/>
          </p:nvSpPr>
          <p:spPr>
            <a:xfrm>
              <a:off x="6444208" y="2745132"/>
              <a:ext cx="2088232" cy="3647152"/>
            </a:xfrm>
            <a:prstGeom prst="rect">
              <a:avLst/>
            </a:prstGeom>
          </p:spPr>
          <p:txBody>
            <a:bodyPr wrap="square" rtlCol="0">
              <a:spAutoFit/>
            </a:bodyPr>
            <a:lstStyle/>
            <a:p>
              <a:r>
                <a:rPr lang="tr-TR" sz="2400" dirty="0" smtClean="0">
                  <a:latin typeface="Trebuchet MS" pitchFamily="34" charset="0"/>
                </a:rPr>
                <a:t>temizleme</a:t>
              </a:r>
            </a:p>
            <a:p>
              <a:r>
                <a:rPr lang="tr-TR" sz="2400" dirty="0" smtClean="0">
                  <a:latin typeface="Trebuchet MS" pitchFamily="34" charset="0"/>
                </a:rPr>
                <a:t>etkisi sınırlı</a:t>
              </a:r>
            </a:p>
            <a:p>
              <a:pPr>
                <a:spcBef>
                  <a:spcPts val="600"/>
                </a:spcBef>
              </a:pPr>
              <a:r>
                <a:rPr lang="tr-TR" sz="2400" dirty="0" smtClean="0">
                  <a:latin typeface="Trebuchet MS" pitchFamily="34" charset="0"/>
                </a:rPr>
                <a:t>gaz kapma</a:t>
              </a:r>
            </a:p>
            <a:p>
              <a:r>
                <a:rPr lang="tr-TR" sz="2400" dirty="0" smtClean="0">
                  <a:latin typeface="Trebuchet MS" pitchFamily="34" charset="0"/>
                </a:rPr>
                <a:t>oksitlenme</a:t>
              </a:r>
            </a:p>
            <a:p>
              <a:pPr>
                <a:spcBef>
                  <a:spcPts val="1200"/>
                </a:spcBef>
              </a:pPr>
              <a:r>
                <a:rPr lang="tr-TR" sz="2400" dirty="0" smtClean="0">
                  <a:latin typeface="Trebuchet MS" pitchFamily="34" charset="0"/>
                </a:rPr>
                <a:t>oksit</a:t>
              </a:r>
            </a:p>
            <a:p>
              <a:r>
                <a:rPr lang="tr-TR" sz="2400" dirty="0" smtClean="0">
                  <a:latin typeface="Trebuchet MS" pitchFamily="34" charset="0"/>
                </a:rPr>
                <a:t>kirlenmesi	</a:t>
              </a:r>
            </a:p>
            <a:p>
              <a:r>
                <a:rPr lang="tr-TR" sz="2400" dirty="0" smtClean="0">
                  <a:latin typeface="Trebuchet MS" pitchFamily="34" charset="0"/>
                </a:rPr>
                <a:t>		</a:t>
              </a:r>
            </a:p>
            <a:p>
              <a:r>
                <a:rPr lang="tr-TR" sz="2400" dirty="0" smtClean="0">
                  <a:latin typeface="Trebuchet MS" pitchFamily="34" charset="0"/>
                </a:rPr>
                <a:t>zayıf</a:t>
              </a:r>
            </a:p>
            <a:p>
              <a:r>
                <a:rPr lang="tr-TR" sz="2400" dirty="0" smtClean="0">
                  <a:latin typeface="Trebuchet MS" pitchFamily="34" charset="0"/>
                </a:rPr>
                <a:t>özellikler</a:t>
              </a:r>
            </a:p>
          </p:txBody>
        </p:sp>
        <p:sp>
          <p:nvSpPr>
            <p:cNvPr id="2" name="Sağ Ok 1"/>
            <p:cNvSpPr/>
            <p:nvPr/>
          </p:nvSpPr>
          <p:spPr>
            <a:xfrm>
              <a:off x="6012160" y="2996952"/>
              <a:ext cx="360040" cy="28803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Sağ Ok 8"/>
            <p:cNvSpPr/>
            <p:nvPr/>
          </p:nvSpPr>
          <p:spPr>
            <a:xfrm>
              <a:off x="6012160" y="3735138"/>
              <a:ext cx="360040" cy="28803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Sağ Ok 9"/>
            <p:cNvSpPr/>
            <p:nvPr/>
          </p:nvSpPr>
          <p:spPr>
            <a:xfrm>
              <a:off x="6012160" y="4581128"/>
              <a:ext cx="360040" cy="28803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Sağ Ok 10"/>
            <p:cNvSpPr/>
            <p:nvPr/>
          </p:nvSpPr>
          <p:spPr>
            <a:xfrm>
              <a:off x="6012160" y="5733256"/>
              <a:ext cx="360040" cy="28803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3" name="Metin kutusu 2"/>
            <p:cNvSpPr txBox="1"/>
            <p:nvPr/>
          </p:nvSpPr>
          <p:spPr>
            <a:xfrm>
              <a:off x="3995937" y="1522009"/>
              <a:ext cx="1152128" cy="523220"/>
            </a:xfrm>
            <a:prstGeom prst="rect">
              <a:avLst/>
            </a:prstGeom>
          </p:spPr>
          <p:txBody>
            <a:bodyPr wrap="square" rtlCol="0">
              <a:spAutoFit/>
            </a:bodyPr>
            <a:lstStyle/>
            <a:p>
              <a:r>
                <a:rPr lang="tr-TR" sz="2800" dirty="0" smtClean="0">
                  <a:latin typeface="Trebuchet MS" panose="020B0603020202020204" pitchFamily="34" charset="0"/>
                </a:rPr>
                <a:t>azot</a:t>
              </a:r>
              <a:endParaRPr lang="tr-TR" sz="2800" dirty="0">
                <a:latin typeface="Trebuchet MS" panose="020B0603020202020204" pitchFamily="34" charset="0"/>
              </a:endParaRPr>
            </a:p>
          </p:txBody>
        </p:sp>
        <p:sp useBgFill="1">
          <p:nvSpPr>
            <p:cNvPr id="12" name="Metin kutusu 11"/>
            <p:cNvSpPr txBox="1"/>
            <p:nvPr/>
          </p:nvSpPr>
          <p:spPr>
            <a:xfrm>
              <a:off x="467544" y="1403485"/>
              <a:ext cx="2088232" cy="1200329"/>
            </a:xfrm>
            <a:prstGeom prst="rect">
              <a:avLst/>
            </a:prstGeom>
          </p:spPr>
          <p:txBody>
            <a:bodyPr wrap="square" rtlCol="0">
              <a:spAutoFit/>
            </a:bodyPr>
            <a:lstStyle/>
            <a:p>
              <a:r>
                <a:rPr lang="tr-TR" sz="2400" dirty="0" smtClean="0">
                  <a:latin typeface="Trebuchet MS" panose="020B0603020202020204" pitchFamily="34" charset="0"/>
                </a:rPr>
                <a:t>Banyo yüzeyinde dalgalanma</a:t>
              </a:r>
              <a:endParaRPr lang="tr-TR" sz="2400" dirty="0">
                <a:latin typeface="Trebuchet MS" panose="020B0603020202020204" pitchFamily="34" charset="0"/>
              </a:endParaRPr>
            </a:p>
          </p:txBody>
        </p:sp>
      </p:grpSp>
    </p:spTree>
    <p:extLst>
      <p:ext uri="{BB962C8B-B14F-4D97-AF65-F5344CB8AC3E}">
        <p14:creationId xmlns:p14="http://schemas.microsoft.com/office/powerpoint/2010/main" val="41722552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179512" y="674440"/>
            <a:ext cx="8229600" cy="594320"/>
          </a:xfrm>
        </p:spPr>
        <p:txBody>
          <a:bodyPr>
            <a:normAutofit fontScale="90000"/>
          </a:bodyPr>
          <a:lstStyle/>
          <a:p>
            <a:r>
              <a:rPr lang="tr-TR" dirty="0" smtClean="0">
                <a:latin typeface="Trebuchet MS" panose="020B0603020202020204" pitchFamily="34" charset="0"/>
              </a:rPr>
              <a:t>“</a:t>
            </a:r>
            <a:r>
              <a:rPr lang="tr-TR" dirty="0" err="1" smtClean="0">
                <a:latin typeface="Trebuchet MS" panose="020B0603020202020204" pitchFamily="34" charset="0"/>
              </a:rPr>
              <a:t>Porous</a:t>
            </a:r>
            <a:r>
              <a:rPr lang="tr-TR" dirty="0" smtClean="0">
                <a:latin typeface="Trebuchet MS" panose="020B0603020202020204" pitchFamily="34" charset="0"/>
              </a:rPr>
              <a:t> </a:t>
            </a:r>
            <a:r>
              <a:rPr lang="tr-TR" dirty="0" err="1" smtClean="0">
                <a:latin typeface="Trebuchet MS" panose="020B0603020202020204" pitchFamily="34" charset="0"/>
              </a:rPr>
              <a:t>plug</a:t>
            </a:r>
            <a:r>
              <a:rPr lang="tr-TR" dirty="0" smtClean="0">
                <a:latin typeface="Trebuchet MS" panose="020B0603020202020204" pitchFamily="34" charset="0"/>
              </a:rPr>
              <a:t>” Gaz giderme</a:t>
            </a:r>
            <a:endParaRPr lang="tr-TR" dirty="0">
              <a:latin typeface="Trebuchet MS" panose="020B0603020202020204" pitchFamily="34" charset="0"/>
            </a:endParaRPr>
          </a:p>
        </p:txBody>
      </p:sp>
      <p:pic>
        <p:nvPicPr>
          <p:cNvPr id="205826" name="Picture 2" descr="http://www.foundry-planet.com/fileadmin/redakteur/Material/14-06-10-striko-bild11.jpg"/>
          <p:cNvPicPr>
            <a:picLocks noChangeAspect="1" noChangeArrowheads="1"/>
          </p:cNvPicPr>
          <p:nvPr/>
        </p:nvPicPr>
        <p:blipFill>
          <a:blip r:embed="rId2" cstate="print"/>
          <a:srcRect b="11350"/>
          <a:stretch>
            <a:fillRect/>
          </a:stretch>
        </p:blipFill>
        <p:spPr bwMode="auto">
          <a:xfrm>
            <a:off x="3385542" y="2996952"/>
            <a:ext cx="5290914" cy="3516374"/>
          </a:xfrm>
          <a:prstGeom prst="rect">
            <a:avLst/>
          </a:prstGeom>
          <a:noFill/>
        </p:spPr>
      </p:pic>
      <p:sp>
        <p:nvSpPr>
          <p:cNvPr id="253" name="252 Metin kutusu"/>
          <p:cNvSpPr txBox="1"/>
          <p:nvPr/>
        </p:nvSpPr>
        <p:spPr>
          <a:xfrm>
            <a:off x="323528" y="1412776"/>
            <a:ext cx="8280920" cy="1384995"/>
          </a:xfrm>
          <a:prstGeom prst="rect">
            <a:avLst/>
          </a:prstGeom>
          <a:noFill/>
        </p:spPr>
        <p:txBody>
          <a:bodyPr wrap="square" rtlCol="0">
            <a:spAutoFit/>
          </a:bodyPr>
          <a:lstStyle/>
          <a:p>
            <a:r>
              <a:rPr lang="tr-TR" sz="2800" dirty="0" smtClean="0">
                <a:latin typeface="Trebuchet MS" pitchFamily="34" charset="0"/>
              </a:rPr>
              <a:t>Fırın tabanına monte edilen seramik delikli plakalardan asal gaz verilmesi daha homojen ve verimli bir gaz giderme etkinliği sağlar.</a:t>
            </a:r>
          </a:p>
        </p:txBody>
      </p:sp>
    </p:spTree>
    <p:extLst>
      <p:ext uri="{BB962C8B-B14F-4D97-AF65-F5344CB8AC3E}">
        <p14:creationId xmlns:p14="http://schemas.microsoft.com/office/powerpoint/2010/main" val="24423773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90464"/>
            <a:ext cx="8445624" cy="594320"/>
          </a:xfrm>
        </p:spPr>
        <p:txBody>
          <a:bodyPr>
            <a:normAutofit fontScale="90000"/>
          </a:bodyPr>
          <a:lstStyle/>
          <a:p>
            <a:r>
              <a:rPr lang="tr-TR" dirty="0" err="1" smtClean="0">
                <a:latin typeface="Trebuchet MS" panose="020B0603020202020204" pitchFamily="34" charset="0"/>
              </a:rPr>
              <a:t>porous</a:t>
            </a:r>
            <a:r>
              <a:rPr lang="tr-TR" dirty="0" smtClean="0">
                <a:latin typeface="Trebuchet MS" panose="020B0603020202020204" pitchFamily="34" charset="0"/>
              </a:rPr>
              <a:t> </a:t>
            </a:r>
            <a:r>
              <a:rPr lang="tr-TR" dirty="0" err="1" smtClean="0">
                <a:latin typeface="Trebuchet MS" panose="020B0603020202020204" pitchFamily="34" charset="0"/>
              </a:rPr>
              <a:t>plug</a:t>
            </a:r>
            <a:r>
              <a:rPr lang="tr-TR" dirty="0" smtClean="0">
                <a:latin typeface="Trebuchet MS" panose="020B0603020202020204" pitchFamily="34" charset="0"/>
              </a:rPr>
              <a:t>/delikli taban plakası</a:t>
            </a:r>
            <a:endParaRPr lang="tr-TR" dirty="0">
              <a:latin typeface="Trebuchet MS" panose="020B0603020202020204" pitchFamily="34" charset="0"/>
            </a:endParaRPr>
          </a:p>
        </p:txBody>
      </p:sp>
      <p:sp>
        <p:nvSpPr>
          <p:cNvPr id="258" name="257 Oval"/>
          <p:cNvSpPr/>
          <p:nvPr/>
        </p:nvSpPr>
        <p:spPr>
          <a:xfrm>
            <a:off x="2275734" y="2887782"/>
            <a:ext cx="310889" cy="3108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7" name="256 Oval"/>
          <p:cNvSpPr/>
          <p:nvPr/>
        </p:nvSpPr>
        <p:spPr>
          <a:xfrm>
            <a:off x="3441567" y="2887782"/>
            <a:ext cx="310889" cy="3108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6" name="255 Oval"/>
          <p:cNvSpPr/>
          <p:nvPr/>
        </p:nvSpPr>
        <p:spPr>
          <a:xfrm>
            <a:off x="6550454" y="2887782"/>
            <a:ext cx="310889" cy="3108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Dikdörtgen"/>
          <p:cNvSpPr/>
          <p:nvPr/>
        </p:nvSpPr>
        <p:spPr>
          <a:xfrm>
            <a:off x="1188073" y="2328054"/>
            <a:ext cx="6839551" cy="36529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Dikdörtgen"/>
          <p:cNvSpPr/>
          <p:nvPr/>
        </p:nvSpPr>
        <p:spPr>
          <a:xfrm>
            <a:off x="1732128" y="2328054"/>
            <a:ext cx="5751441" cy="31866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0" name="9 Düz Bağlayıcı"/>
          <p:cNvCxnSpPr/>
          <p:nvPr/>
        </p:nvCxnSpPr>
        <p:spPr>
          <a:xfrm>
            <a:off x="1732128" y="3027552"/>
            <a:ext cx="575144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14 Metin kutusu"/>
          <p:cNvSpPr txBox="1"/>
          <p:nvPr/>
        </p:nvSpPr>
        <p:spPr>
          <a:xfrm>
            <a:off x="3548785" y="3342212"/>
            <a:ext cx="777222" cy="498300"/>
          </a:xfrm>
          <a:prstGeom prst="rect">
            <a:avLst/>
          </a:prstGeom>
          <a:noFill/>
        </p:spPr>
        <p:txBody>
          <a:bodyPr wrap="square" rtlCol="0">
            <a:spAutoFit/>
          </a:bodyPr>
          <a:lstStyle/>
          <a:p>
            <a:r>
              <a:rPr lang="tr-TR" sz="2400" dirty="0" smtClean="0">
                <a:latin typeface="Trebuchet MS" pitchFamily="34" charset="0"/>
              </a:rPr>
              <a:t>H</a:t>
            </a:r>
            <a:r>
              <a:rPr lang="tr-TR" sz="2400" baseline="-25000" dirty="0" smtClean="0">
                <a:latin typeface="Trebuchet MS" pitchFamily="34" charset="0"/>
              </a:rPr>
              <a:t>2</a:t>
            </a:r>
            <a:endParaRPr lang="tr-TR" sz="2400" baseline="-25000" dirty="0">
              <a:latin typeface="Trebuchet MS" pitchFamily="34" charset="0"/>
            </a:endParaRPr>
          </a:p>
        </p:txBody>
      </p:sp>
      <p:sp>
        <p:nvSpPr>
          <p:cNvPr id="20" name="19 Oval"/>
          <p:cNvSpPr/>
          <p:nvPr/>
        </p:nvSpPr>
        <p:spPr>
          <a:xfrm>
            <a:off x="2090976" y="3237306"/>
            <a:ext cx="310889" cy="3108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20 Oval"/>
          <p:cNvSpPr/>
          <p:nvPr/>
        </p:nvSpPr>
        <p:spPr>
          <a:xfrm>
            <a:off x="3986071" y="3260719"/>
            <a:ext cx="310889" cy="3108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21 Oval"/>
          <p:cNvSpPr/>
          <p:nvPr/>
        </p:nvSpPr>
        <p:spPr>
          <a:xfrm>
            <a:off x="5540515" y="3260719"/>
            <a:ext cx="310889" cy="3108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22 Oval"/>
          <p:cNvSpPr/>
          <p:nvPr/>
        </p:nvSpPr>
        <p:spPr>
          <a:xfrm>
            <a:off x="4685571" y="2891651"/>
            <a:ext cx="310889" cy="3108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8" name="7 Dikdörtgen"/>
          <p:cNvSpPr/>
          <p:nvPr/>
        </p:nvSpPr>
        <p:spPr>
          <a:xfrm>
            <a:off x="1747313" y="2233347"/>
            <a:ext cx="5711945" cy="7772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28 Oval"/>
          <p:cNvSpPr/>
          <p:nvPr/>
        </p:nvSpPr>
        <p:spPr>
          <a:xfrm>
            <a:off x="6473181" y="3425212"/>
            <a:ext cx="310889" cy="3108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28 Oval"/>
          <p:cNvSpPr>
            <a:spLocks noChangeAspect="1"/>
          </p:cNvSpPr>
          <p:nvPr/>
        </p:nvSpPr>
        <p:spPr>
          <a:xfrm>
            <a:off x="6555976" y="3921356"/>
            <a:ext cx="233141" cy="2331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19 Oval"/>
          <p:cNvSpPr>
            <a:spLocks noChangeAspect="1"/>
          </p:cNvSpPr>
          <p:nvPr/>
        </p:nvSpPr>
        <p:spPr>
          <a:xfrm>
            <a:off x="2596121" y="4037939"/>
            <a:ext cx="233141" cy="2331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20 Oval"/>
          <p:cNvSpPr>
            <a:spLocks noChangeAspect="1"/>
          </p:cNvSpPr>
          <p:nvPr/>
        </p:nvSpPr>
        <p:spPr>
          <a:xfrm>
            <a:off x="4150565" y="3960217"/>
            <a:ext cx="233141" cy="2331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21 Oval"/>
          <p:cNvSpPr>
            <a:spLocks noChangeAspect="1"/>
          </p:cNvSpPr>
          <p:nvPr/>
        </p:nvSpPr>
        <p:spPr>
          <a:xfrm>
            <a:off x="5705008" y="3960217"/>
            <a:ext cx="233141" cy="2331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28 Oval"/>
          <p:cNvSpPr>
            <a:spLocks noChangeAspect="1"/>
          </p:cNvSpPr>
          <p:nvPr/>
        </p:nvSpPr>
        <p:spPr>
          <a:xfrm>
            <a:off x="6939496" y="4343756"/>
            <a:ext cx="233141" cy="2331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28 Oval"/>
          <p:cNvSpPr>
            <a:spLocks noChangeAspect="1"/>
          </p:cNvSpPr>
          <p:nvPr/>
        </p:nvSpPr>
        <p:spPr>
          <a:xfrm>
            <a:off x="2043043" y="3763893"/>
            <a:ext cx="233141" cy="2331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2" name="28 Oval"/>
          <p:cNvSpPr>
            <a:spLocks noChangeAspect="1"/>
          </p:cNvSpPr>
          <p:nvPr/>
        </p:nvSpPr>
        <p:spPr>
          <a:xfrm>
            <a:off x="6864845" y="4869160"/>
            <a:ext cx="155427" cy="15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28 Oval"/>
          <p:cNvSpPr>
            <a:spLocks noChangeAspect="1"/>
          </p:cNvSpPr>
          <p:nvPr/>
        </p:nvSpPr>
        <p:spPr>
          <a:xfrm>
            <a:off x="5074182" y="4193383"/>
            <a:ext cx="155427" cy="15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28 Oval"/>
          <p:cNvSpPr>
            <a:spLocks noChangeAspect="1"/>
          </p:cNvSpPr>
          <p:nvPr/>
        </p:nvSpPr>
        <p:spPr>
          <a:xfrm>
            <a:off x="5220072" y="4869160"/>
            <a:ext cx="155427" cy="15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28 Oval"/>
          <p:cNvSpPr>
            <a:spLocks noChangeAspect="1"/>
          </p:cNvSpPr>
          <p:nvPr/>
        </p:nvSpPr>
        <p:spPr>
          <a:xfrm>
            <a:off x="2353923" y="4597977"/>
            <a:ext cx="155427" cy="15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28 Oval"/>
          <p:cNvSpPr>
            <a:spLocks noChangeAspect="1"/>
          </p:cNvSpPr>
          <p:nvPr/>
        </p:nvSpPr>
        <p:spPr>
          <a:xfrm>
            <a:off x="4488581" y="4797152"/>
            <a:ext cx="155427" cy="15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7" name="28 Oval"/>
          <p:cNvSpPr>
            <a:spLocks noChangeAspect="1"/>
          </p:cNvSpPr>
          <p:nvPr/>
        </p:nvSpPr>
        <p:spPr>
          <a:xfrm>
            <a:off x="5796136" y="4797152"/>
            <a:ext cx="155427" cy="15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8" name="28 Oval"/>
          <p:cNvSpPr>
            <a:spLocks noChangeAspect="1"/>
          </p:cNvSpPr>
          <p:nvPr/>
        </p:nvSpPr>
        <p:spPr>
          <a:xfrm>
            <a:off x="3912517" y="4725144"/>
            <a:ext cx="155427" cy="15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28 Oval"/>
          <p:cNvSpPr>
            <a:spLocks noChangeAspect="1"/>
          </p:cNvSpPr>
          <p:nvPr/>
        </p:nvSpPr>
        <p:spPr>
          <a:xfrm>
            <a:off x="3048421" y="4725144"/>
            <a:ext cx="155427" cy="15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0" name="28 Oval"/>
          <p:cNvSpPr>
            <a:spLocks noChangeAspect="1"/>
          </p:cNvSpPr>
          <p:nvPr/>
        </p:nvSpPr>
        <p:spPr>
          <a:xfrm>
            <a:off x="1965329" y="4915772"/>
            <a:ext cx="155427" cy="15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1" name="14 Metin kutusu"/>
          <p:cNvSpPr txBox="1"/>
          <p:nvPr/>
        </p:nvSpPr>
        <p:spPr>
          <a:xfrm>
            <a:off x="5491384" y="3221633"/>
            <a:ext cx="612728" cy="365419"/>
          </a:xfrm>
          <a:prstGeom prst="rect">
            <a:avLst/>
          </a:prstGeom>
          <a:noFill/>
        </p:spPr>
        <p:txBody>
          <a:bodyPr wrap="square" rtlCol="0">
            <a:spAutoFit/>
          </a:bodyPr>
          <a:lstStyle/>
          <a:p>
            <a:r>
              <a:rPr lang="tr-TR" sz="1600" dirty="0" smtClean="0">
                <a:latin typeface="Trebuchet MS" pitchFamily="34" charset="0"/>
              </a:rPr>
              <a:t>H</a:t>
            </a:r>
            <a:r>
              <a:rPr lang="tr-TR" sz="1600" baseline="-25000" dirty="0" smtClean="0">
                <a:latin typeface="Trebuchet MS" pitchFamily="34" charset="0"/>
              </a:rPr>
              <a:t>2</a:t>
            </a:r>
            <a:endParaRPr lang="tr-TR" sz="1600" baseline="-25000" dirty="0">
              <a:latin typeface="Trebuchet MS" pitchFamily="34" charset="0"/>
            </a:endParaRPr>
          </a:p>
        </p:txBody>
      </p:sp>
      <p:sp>
        <p:nvSpPr>
          <p:cNvPr id="52" name="14 Metin kutusu"/>
          <p:cNvSpPr txBox="1"/>
          <p:nvPr/>
        </p:nvSpPr>
        <p:spPr>
          <a:xfrm>
            <a:off x="6443866" y="3381174"/>
            <a:ext cx="553857" cy="365419"/>
          </a:xfrm>
          <a:prstGeom prst="rect">
            <a:avLst/>
          </a:prstGeom>
          <a:noFill/>
        </p:spPr>
        <p:txBody>
          <a:bodyPr wrap="square" rtlCol="0">
            <a:spAutoFit/>
          </a:bodyPr>
          <a:lstStyle/>
          <a:p>
            <a:r>
              <a:rPr lang="tr-TR" sz="1600" dirty="0" smtClean="0">
                <a:latin typeface="Trebuchet MS" pitchFamily="34" charset="0"/>
              </a:rPr>
              <a:t>H</a:t>
            </a:r>
            <a:r>
              <a:rPr lang="tr-TR" sz="1600" baseline="-25000" dirty="0" smtClean="0">
                <a:latin typeface="Trebuchet MS" pitchFamily="34" charset="0"/>
              </a:rPr>
              <a:t>2</a:t>
            </a:r>
            <a:endParaRPr lang="tr-TR" sz="1600" baseline="-25000" dirty="0">
              <a:latin typeface="Trebuchet MS" pitchFamily="34" charset="0"/>
            </a:endParaRPr>
          </a:p>
        </p:txBody>
      </p:sp>
      <p:sp>
        <p:nvSpPr>
          <p:cNvPr id="53" name="14 Metin kutusu"/>
          <p:cNvSpPr txBox="1"/>
          <p:nvPr/>
        </p:nvSpPr>
        <p:spPr>
          <a:xfrm>
            <a:off x="4383705" y="2451531"/>
            <a:ext cx="553857" cy="498300"/>
          </a:xfrm>
          <a:prstGeom prst="rect">
            <a:avLst/>
          </a:prstGeom>
          <a:noFill/>
        </p:spPr>
        <p:txBody>
          <a:bodyPr wrap="square" rtlCol="0">
            <a:spAutoFit/>
          </a:bodyPr>
          <a:lstStyle/>
          <a:p>
            <a:r>
              <a:rPr lang="tr-TR" sz="2400" dirty="0" smtClean="0">
                <a:latin typeface="Trebuchet MS" pitchFamily="34" charset="0"/>
              </a:rPr>
              <a:t>H</a:t>
            </a:r>
            <a:r>
              <a:rPr lang="tr-TR" sz="2400" baseline="-25000" dirty="0" smtClean="0">
                <a:latin typeface="Trebuchet MS" pitchFamily="34" charset="0"/>
              </a:rPr>
              <a:t>2</a:t>
            </a:r>
            <a:endParaRPr lang="tr-TR" sz="2400" baseline="-25000" dirty="0">
              <a:latin typeface="Trebuchet MS" pitchFamily="34" charset="0"/>
            </a:endParaRPr>
          </a:p>
        </p:txBody>
      </p:sp>
      <p:sp>
        <p:nvSpPr>
          <p:cNvPr id="54" name="14 Metin kutusu"/>
          <p:cNvSpPr txBox="1"/>
          <p:nvPr/>
        </p:nvSpPr>
        <p:spPr>
          <a:xfrm>
            <a:off x="3956727" y="3231404"/>
            <a:ext cx="553857" cy="365419"/>
          </a:xfrm>
          <a:prstGeom prst="rect">
            <a:avLst/>
          </a:prstGeom>
          <a:noFill/>
        </p:spPr>
        <p:txBody>
          <a:bodyPr wrap="square" rtlCol="0">
            <a:spAutoFit/>
          </a:bodyPr>
          <a:lstStyle/>
          <a:p>
            <a:r>
              <a:rPr lang="tr-TR" sz="1600" dirty="0" smtClean="0">
                <a:latin typeface="Trebuchet MS" pitchFamily="34" charset="0"/>
              </a:rPr>
              <a:t>H</a:t>
            </a:r>
            <a:r>
              <a:rPr lang="tr-TR" sz="1600" baseline="-25000" dirty="0" smtClean="0">
                <a:latin typeface="Trebuchet MS" pitchFamily="34" charset="0"/>
              </a:rPr>
              <a:t>2</a:t>
            </a:r>
            <a:endParaRPr lang="tr-TR" sz="1600" baseline="-25000" dirty="0">
              <a:latin typeface="Trebuchet MS" pitchFamily="34" charset="0"/>
            </a:endParaRPr>
          </a:p>
        </p:txBody>
      </p:sp>
      <p:sp>
        <p:nvSpPr>
          <p:cNvPr id="55" name="14 Metin kutusu"/>
          <p:cNvSpPr txBox="1"/>
          <p:nvPr/>
        </p:nvSpPr>
        <p:spPr>
          <a:xfrm>
            <a:off x="2042568" y="3198670"/>
            <a:ext cx="553857" cy="365419"/>
          </a:xfrm>
          <a:prstGeom prst="rect">
            <a:avLst/>
          </a:prstGeom>
          <a:noFill/>
        </p:spPr>
        <p:txBody>
          <a:bodyPr wrap="square" rtlCol="0">
            <a:spAutoFit/>
          </a:bodyPr>
          <a:lstStyle/>
          <a:p>
            <a:r>
              <a:rPr lang="tr-TR" sz="1600" dirty="0" smtClean="0">
                <a:latin typeface="Trebuchet MS" pitchFamily="34" charset="0"/>
              </a:rPr>
              <a:t>H</a:t>
            </a:r>
            <a:r>
              <a:rPr lang="tr-TR" sz="1600" baseline="-25000" dirty="0" smtClean="0">
                <a:latin typeface="Trebuchet MS" pitchFamily="34" charset="0"/>
              </a:rPr>
              <a:t>2</a:t>
            </a:r>
            <a:endParaRPr lang="tr-TR" sz="1600" baseline="-25000" dirty="0">
              <a:latin typeface="Trebuchet MS" pitchFamily="34" charset="0"/>
            </a:endParaRPr>
          </a:p>
        </p:txBody>
      </p:sp>
      <p:sp>
        <p:nvSpPr>
          <p:cNvPr id="56" name="28 Oval"/>
          <p:cNvSpPr>
            <a:spLocks noChangeAspect="1"/>
          </p:cNvSpPr>
          <p:nvPr/>
        </p:nvSpPr>
        <p:spPr>
          <a:xfrm>
            <a:off x="3597460" y="4382612"/>
            <a:ext cx="155427" cy="15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2392" y="3274947"/>
            <a:ext cx="586009" cy="46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28 Oval"/>
          <p:cNvSpPr/>
          <p:nvPr/>
        </p:nvSpPr>
        <p:spPr>
          <a:xfrm>
            <a:off x="4792607" y="3589705"/>
            <a:ext cx="310889" cy="3108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3" name="14 Metin kutusu"/>
          <p:cNvSpPr txBox="1"/>
          <p:nvPr/>
        </p:nvSpPr>
        <p:spPr>
          <a:xfrm>
            <a:off x="4763293" y="3545668"/>
            <a:ext cx="553857" cy="365419"/>
          </a:xfrm>
          <a:prstGeom prst="rect">
            <a:avLst/>
          </a:prstGeom>
          <a:noFill/>
        </p:spPr>
        <p:txBody>
          <a:bodyPr wrap="square" rtlCol="0">
            <a:spAutoFit/>
          </a:bodyPr>
          <a:lstStyle/>
          <a:p>
            <a:r>
              <a:rPr lang="tr-TR" sz="1600" dirty="0" smtClean="0">
                <a:latin typeface="Trebuchet MS" pitchFamily="34" charset="0"/>
              </a:rPr>
              <a:t>H</a:t>
            </a:r>
            <a:r>
              <a:rPr lang="tr-TR" sz="1600" baseline="-25000" dirty="0" smtClean="0">
                <a:latin typeface="Trebuchet MS" pitchFamily="34" charset="0"/>
              </a:rPr>
              <a:t>2</a:t>
            </a:r>
            <a:endParaRPr lang="tr-TR" sz="1600" baseline="-25000" dirty="0">
              <a:latin typeface="Trebuchet MS" pitchFamily="34" charset="0"/>
            </a:endParaRPr>
          </a:p>
        </p:txBody>
      </p:sp>
      <p:cxnSp>
        <p:nvCxnSpPr>
          <p:cNvPr id="78" name="Düz Ok Bağlayıcısı 77"/>
          <p:cNvCxnSpPr>
            <a:endCxn id="25" idx="1"/>
          </p:cNvCxnSpPr>
          <p:nvPr/>
        </p:nvCxnSpPr>
        <p:spPr>
          <a:xfrm>
            <a:off x="5773681" y="4906715"/>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2" name="Dikdörtgen 91"/>
          <p:cNvSpPr/>
          <p:nvPr/>
        </p:nvSpPr>
        <p:spPr>
          <a:xfrm>
            <a:off x="1188073"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4" name="Dikdörtgen 93"/>
          <p:cNvSpPr/>
          <p:nvPr/>
        </p:nvSpPr>
        <p:spPr>
          <a:xfrm>
            <a:off x="1352567"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5" name="Dikdörtgen 94"/>
          <p:cNvSpPr/>
          <p:nvPr/>
        </p:nvSpPr>
        <p:spPr>
          <a:xfrm>
            <a:off x="1517060"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6" name="Dikdörtgen 95"/>
          <p:cNvSpPr/>
          <p:nvPr/>
        </p:nvSpPr>
        <p:spPr>
          <a:xfrm>
            <a:off x="1451311"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7" name="Dikdörtgen 96"/>
          <p:cNvSpPr/>
          <p:nvPr/>
        </p:nvSpPr>
        <p:spPr>
          <a:xfrm>
            <a:off x="1615805"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8" name="Dikdörtgen 97"/>
          <p:cNvSpPr/>
          <p:nvPr/>
        </p:nvSpPr>
        <p:spPr>
          <a:xfrm>
            <a:off x="1780299"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9" name="Dikdörtgen 98"/>
          <p:cNvSpPr/>
          <p:nvPr/>
        </p:nvSpPr>
        <p:spPr>
          <a:xfrm>
            <a:off x="1723564"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0" name="Dikdörtgen 99"/>
          <p:cNvSpPr/>
          <p:nvPr/>
        </p:nvSpPr>
        <p:spPr>
          <a:xfrm>
            <a:off x="1888057"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1" name="Dikdörtgen 100"/>
          <p:cNvSpPr/>
          <p:nvPr/>
        </p:nvSpPr>
        <p:spPr>
          <a:xfrm>
            <a:off x="2052551"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2" name="Dikdörtgen 101"/>
          <p:cNvSpPr/>
          <p:nvPr/>
        </p:nvSpPr>
        <p:spPr>
          <a:xfrm>
            <a:off x="1994609"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3" name="Dikdörtgen 102"/>
          <p:cNvSpPr/>
          <p:nvPr/>
        </p:nvSpPr>
        <p:spPr>
          <a:xfrm>
            <a:off x="2159103"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4" name="Dikdörtgen 103"/>
          <p:cNvSpPr/>
          <p:nvPr/>
        </p:nvSpPr>
        <p:spPr>
          <a:xfrm>
            <a:off x="2323596"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5" name="Dikdörtgen 104"/>
          <p:cNvSpPr/>
          <p:nvPr/>
        </p:nvSpPr>
        <p:spPr>
          <a:xfrm>
            <a:off x="2257847"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6" name="Dikdörtgen 105"/>
          <p:cNvSpPr/>
          <p:nvPr/>
        </p:nvSpPr>
        <p:spPr>
          <a:xfrm>
            <a:off x="2422341"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7" name="Dikdörtgen 106"/>
          <p:cNvSpPr/>
          <p:nvPr/>
        </p:nvSpPr>
        <p:spPr>
          <a:xfrm>
            <a:off x="2586835"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8" name="Dikdörtgen 107"/>
          <p:cNvSpPr/>
          <p:nvPr/>
        </p:nvSpPr>
        <p:spPr>
          <a:xfrm>
            <a:off x="2530099"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9" name="Dikdörtgen 108"/>
          <p:cNvSpPr/>
          <p:nvPr/>
        </p:nvSpPr>
        <p:spPr>
          <a:xfrm>
            <a:off x="2694593"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0" name="Dikdörtgen 109"/>
          <p:cNvSpPr/>
          <p:nvPr/>
        </p:nvSpPr>
        <p:spPr>
          <a:xfrm>
            <a:off x="2859087"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1" name="Dikdörtgen 110"/>
          <p:cNvSpPr/>
          <p:nvPr/>
        </p:nvSpPr>
        <p:spPr>
          <a:xfrm>
            <a:off x="2801145"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2" name="Dikdörtgen 111"/>
          <p:cNvSpPr/>
          <p:nvPr/>
        </p:nvSpPr>
        <p:spPr>
          <a:xfrm>
            <a:off x="2965638"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3" name="Dikdörtgen 112"/>
          <p:cNvSpPr/>
          <p:nvPr/>
        </p:nvSpPr>
        <p:spPr>
          <a:xfrm>
            <a:off x="3130132"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4" name="Dikdörtgen 113"/>
          <p:cNvSpPr/>
          <p:nvPr/>
        </p:nvSpPr>
        <p:spPr>
          <a:xfrm>
            <a:off x="3064383"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5" name="Dikdörtgen 114"/>
          <p:cNvSpPr/>
          <p:nvPr/>
        </p:nvSpPr>
        <p:spPr>
          <a:xfrm>
            <a:off x="3228877"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6" name="Dikdörtgen 115"/>
          <p:cNvSpPr/>
          <p:nvPr/>
        </p:nvSpPr>
        <p:spPr>
          <a:xfrm>
            <a:off x="3393371"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7" name="Dikdörtgen 116"/>
          <p:cNvSpPr/>
          <p:nvPr/>
        </p:nvSpPr>
        <p:spPr>
          <a:xfrm>
            <a:off x="3336635"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8" name="Dikdörtgen 117"/>
          <p:cNvSpPr/>
          <p:nvPr/>
        </p:nvSpPr>
        <p:spPr>
          <a:xfrm>
            <a:off x="3501129"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9" name="Dikdörtgen 118"/>
          <p:cNvSpPr/>
          <p:nvPr/>
        </p:nvSpPr>
        <p:spPr>
          <a:xfrm>
            <a:off x="3665623"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9" name="Dikdörtgen 128"/>
          <p:cNvSpPr/>
          <p:nvPr/>
        </p:nvSpPr>
        <p:spPr>
          <a:xfrm>
            <a:off x="1188073" y="5817036"/>
            <a:ext cx="330220" cy="1561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0" name="Dikdörtgen 129"/>
          <p:cNvSpPr/>
          <p:nvPr/>
        </p:nvSpPr>
        <p:spPr>
          <a:xfrm>
            <a:off x="3500195"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1" name="Dikdörtgen 130"/>
          <p:cNvSpPr/>
          <p:nvPr/>
        </p:nvSpPr>
        <p:spPr>
          <a:xfrm>
            <a:off x="3664689"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2" name="Dikdörtgen 131"/>
          <p:cNvSpPr/>
          <p:nvPr/>
        </p:nvSpPr>
        <p:spPr>
          <a:xfrm>
            <a:off x="3606747"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3" name="Dikdörtgen 132"/>
          <p:cNvSpPr/>
          <p:nvPr/>
        </p:nvSpPr>
        <p:spPr>
          <a:xfrm>
            <a:off x="3771241"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4" name="Dikdörtgen 133"/>
          <p:cNvSpPr/>
          <p:nvPr/>
        </p:nvSpPr>
        <p:spPr>
          <a:xfrm>
            <a:off x="3935734"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5" name="Dikdörtgen 134"/>
          <p:cNvSpPr/>
          <p:nvPr/>
        </p:nvSpPr>
        <p:spPr>
          <a:xfrm>
            <a:off x="3869985"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6" name="Dikdörtgen 135"/>
          <p:cNvSpPr/>
          <p:nvPr/>
        </p:nvSpPr>
        <p:spPr>
          <a:xfrm>
            <a:off x="4034479"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7" name="Dikdörtgen 136"/>
          <p:cNvSpPr/>
          <p:nvPr/>
        </p:nvSpPr>
        <p:spPr>
          <a:xfrm>
            <a:off x="4198973"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8" name="Dikdörtgen 137"/>
          <p:cNvSpPr/>
          <p:nvPr/>
        </p:nvSpPr>
        <p:spPr>
          <a:xfrm>
            <a:off x="4142238"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9" name="Dikdörtgen 138"/>
          <p:cNvSpPr/>
          <p:nvPr/>
        </p:nvSpPr>
        <p:spPr>
          <a:xfrm>
            <a:off x="4306731"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0" name="Dikdörtgen 139"/>
          <p:cNvSpPr/>
          <p:nvPr/>
        </p:nvSpPr>
        <p:spPr>
          <a:xfrm>
            <a:off x="4471225"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1" name="Dikdörtgen 140"/>
          <p:cNvSpPr/>
          <p:nvPr/>
        </p:nvSpPr>
        <p:spPr>
          <a:xfrm>
            <a:off x="4413283"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2" name="Dikdörtgen 141"/>
          <p:cNvSpPr/>
          <p:nvPr/>
        </p:nvSpPr>
        <p:spPr>
          <a:xfrm>
            <a:off x="4577777"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3" name="Dikdörtgen 142"/>
          <p:cNvSpPr/>
          <p:nvPr/>
        </p:nvSpPr>
        <p:spPr>
          <a:xfrm>
            <a:off x="4742270"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4" name="Dikdörtgen 143"/>
          <p:cNvSpPr/>
          <p:nvPr/>
        </p:nvSpPr>
        <p:spPr>
          <a:xfrm>
            <a:off x="4676521"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5" name="Dikdörtgen 144"/>
          <p:cNvSpPr/>
          <p:nvPr/>
        </p:nvSpPr>
        <p:spPr>
          <a:xfrm>
            <a:off x="4841015"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6" name="Dikdörtgen 145"/>
          <p:cNvSpPr/>
          <p:nvPr/>
        </p:nvSpPr>
        <p:spPr>
          <a:xfrm>
            <a:off x="5005509"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7" name="Dikdörtgen 146"/>
          <p:cNvSpPr/>
          <p:nvPr/>
        </p:nvSpPr>
        <p:spPr>
          <a:xfrm>
            <a:off x="4948773"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8" name="Dikdörtgen 147"/>
          <p:cNvSpPr/>
          <p:nvPr/>
        </p:nvSpPr>
        <p:spPr>
          <a:xfrm>
            <a:off x="5113267"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9" name="Dikdörtgen 148"/>
          <p:cNvSpPr/>
          <p:nvPr/>
        </p:nvSpPr>
        <p:spPr>
          <a:xfrm>
            <a:off x="5277761"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0" name="Dikdörtgen 149"/>
          <p:cNvSpPr/>
          <p:nvPr/>
        </p:nvSpPr>
        <p:spPr>
          <a:xfrm>
            <a:off x="5113267"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1" name="Dikdörtgen 150"/>
          <p:cNvSpPr/>
          <p:nvPr/>
        </p:nvSpPr>
        <p:spPr>
          <a:xfrm>
            <a:off x="5277761"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2" name="Dikdörtgen 151"/>
          <p:cNvSpPr/>
          <p:nvPr/>
        </p:nvSpPr>
        <p:spPr>
          <a:xfrm>
            <a:off x="5219819"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3" name="Dikdörtgen 152"/>
          <p:cNvSpPr/>
          <p:nvPr/>
        </p:nvSpPr>
        <p:spPr>
          <a:xfrm>
            <a:off x="5384313"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4" name="Dikdörtgen 153"/>
          <p:cNvSpPr/>
          <p:nvPr/>
        </p:nvSpPr>
        <p:spPr>
          <a:xfrm>
            <a:off x="5548806"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5" name="Dikdörtgen 154"/>
          <p:cNvSpPr/>
          <p:nvPr/>
        </p:nvSpPr>
        <p:spPr>
          <a:xfrm>
            <a:off x="5483057"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6" name="Dikdörtgen 155"/>
          <p:cNvSpPr/>
          <p:nvPr/>
        </p:nvSpPr>
        <p:spPr>
          <a:xfrm>
            <a:off x="5647551"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7" name="Dikdörtgen 156"/>
          <p:cNvSpPr/>
          <p:nvPr/>
        </p:nvSpPr>
        <p:spPr>
          <a:xfrm>
            <a:off x="5812045"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8" name="Dikdörtgen 157"/>
          <p:cNvSpPr/>
          <p:nvPr/>
        </p:nvSpPr>
        <p:spPr>
          <a:xfrm>
            <a:off x="5755309"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9" name="Dikdörtgen 158"/>
          <p:cNvSpPr/>
          <p:nvPr/>
        </p:nvSpPr>
        <p:spPr>
          <a:xfrm>
            <a:off x="5919803"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0" name="Dikdörtgen 159"/>
          <p:cNvSpPr/>
          <p:nvPr/>
        </p:nvSpPr>
        <p:spPr>
          <a:xfrm>
            <a:off x="6084297"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1" name="Dikdörtgen 160"/>
          <p:cNvSpPr/>
          <p:nvPr/>
        </p:nvSpPr>
        <p:spPr>
          <a:xfrm>
            <a:off x="6026355"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2" name="Dikdörtgen 161"/>
          <p:cNvSpPr/>
          <p:nvPr/>
        </p:nvSpPr>
        <p:spPr>
          <a:xfrm>
            <a:off x="6190848"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3" name="Dikdörtgen 162"/>
          <p:cNvSpPr/>
          <p:nvPr/>
        </p:nvSpPr>
        <p:spPr>
          <a:xfrm>
            <a:off x="6355342"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4" name="Dikdörtgen 163"/>
          <p:cNvSpPr/>
          <p:nvPr/>
        </p:nvSpPr>
        <p:spPr>
          <a:xfrm>
            <a:off x="6289593"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5" name="Dikdörtgen 164"/>
          <p:cNvSpPr/>
          <p:nvPr/>
        </p:nvSpPr>
        <p:spPr>
          <a:xfrm>
            <a:off x="6454087"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6" name="Dikdörtgen 165"/>
          <p:cNvSpPr/>
          <p:nvPr/>
        </p:nvSpPr>
        <p:spPr>
          <a:xfrm>
            <a:off x="6618580"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7" name="Dikdörtgen 166"/>
          <p:cNvSpPr/>
          <p:nvPr/>
        </p:nvSpPr>
        <p:spPr>
          <a:xfrm>
            <a:off x="6561845"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8" name="Dikdörtgen 167"/>
          <p:cNvSpPr/>
          <p:nvPr/>
        </p:nvSpPr>
        <p:spPr>
          <a:xfrm>
            <a:off x="6726339"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9" name="Dikdörtgen 168"/>
          <p:cNvSpPr/>
          <p:nvPr/>
        </p:nvSpPr>
        <p:spPr>
          <a:xfrm>
            <a:off x="6890833"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0" name="Dikdörtgen 169"/>
          <p:cNvSpPr/>
          <p:nvPr/>
        </p:nvSpPr>
        <p:spPr>
          <a:xfrm>
            <a:off x="7006742"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1" name="Dikdörtgen 170"/>
          <p:cNvSpPr/>
          <p:nvPr/>
        </p:nvSpPr>
        <p:spPr>
          <a:xfrm>
            <a:off x="7171236"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2" name="Dikdörtgen 171"/>
          <p:cNvSpPr/>
          <p:nvPr/>
        </p:nvSpPr>
        <p:spPr>
          <a:xfrm>
            <a:off x="7105487"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3" name="Dikdörtgen 172"/>
          <p:cNvSpPr/>
          <p:nvPr/>
        </p:nvSpPr>
        <p:spPr>
          <a:xfrm>
            <a:off x="7269981"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4" name="Dikdörtgen 173"/>
          <p:cNvSpPr/>
          <p:nvPr/>
        </p:nvSpPr>
        <p:spPr>
          <a:xfrm>
            <a:off x="7434474" y="582410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5" name="Dikdörtgen 174"/>
          <p:cNvSpPr/>
          <p:nvPr/>
        </p:nvSpPr>
        <p:spPr>
          <a:xfrm>
            <a:off x="7377739" y="551465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6" name="Dikdörtgen 175"/>
          <p:cNvSpPr/>
          <p:nvPr/>
        </p:nvSpPr>
        <p:spPr>
          <a:xfrm>
            <a:off x="7542233" y="566938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7" name="Dikdörtgen 176"/>
          <p:cNvSpPr/>
          <p:nvPr/>
        </p:nvSpPr>
        <p:spPr>
          <a:xfrm>
            <a:off x="7706725" y="5817036"/>
            <a:ext cx="320898" cy="1547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8" name="Dikdörtgen 177"/>
          <p:cNvSpPr/>
          <p:nvPr/>
        </p:nvSpPr>
        <p:spPr>
          <a:xfrm>
            <a:off x="7648547" y="5514659"/>
            <a:ext cx="379076"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9" name="Dikdörtgen 178"/>
          <p:cNvSpPr/>
          <p:nvPr/>
        </p:nvSpPr>
        <p:spPr>
          <a:xfrm>
            <a:off x="1195194" y="5357770"/>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0" name="Dikdörtgen 179"/>
          <p:cNvSpPr/>
          <p:nvPr/>
        </p:nvSpPr>
        <p:spPr>
          <a:xfrm>
            <a:off x="1188285" y="5048326"/>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1" name="Dikdörtgen 180"/>
          <p:cNvSpPr/>
          <p:nvPr/>
        </p:nvSpPr>
        <p:spPr>
          <a:xfrm>
            <a:off x="1303710" y="5203048"/>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2" name="Dikdörtgen 181"/>
          <p:cNvSpPr/>
          <p:nvPr/>
        </p:nvSpPr>
        <p:spPr>
          <a:xfrm>
            <a:off x="1458432" y="5357770"/>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3" name="Dikdörtgen 182"/>
          <p:cNvSpPr/>
          <p:nvPr/>
        </p:nvSpPr>
        <p:spPr>
          <a:xfrm>
            <a:off x="1460088" y="5048326"/>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8" name="Dikdörtgen 187"/>
          <p:cNvSpPr/>
          <p:nvPr/>
        </p:nvSpPr>
        <p:spPr>
          <a:xfrm>
            <a:off x="1194982" y="490120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9" name="Dikdörtgen 188"/>
          <p:cNvSpPr/>
          <p:nvPr/>
        </p:nvSpPr>
        <p:spPr>
          <a:xfrm>
            <a:off x="1188073" y="4591765"/>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0" name="Dikdörtgen 189"/>
          <p:cNvSpPr/>
          <p:nvPr/>
        </p:nvSpPr>
        <p:spPr>
          <a:xfrm>
            <a:off x="1303498" y="4746487"/>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1" name="Dikdörtgen 190"/>
          <p:cNvSpPr/>
          <p:nvPr/>
        </p:nvSpPr>
        <p:spPr>
          <a:xfrm>
            <a:off x="1458220" y="490120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2" name="Dikdörtgen 191"/>
          <p:cNvSpPr/>
          <p:nvPr/>
        </p:nvSpPr>
        <p:spPr>
          <a:xfrm>
            <a:off x="1459876" y="4591765"/>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3" name="Dikdörtgen 192"/>
          <p:cNvSpPr/>
          <p:nvPr/>
        </p:nvSpPr>
        <p:spPr>
          <a:xfrm>
            <a:off x="1194982" y="4444110"/>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4" name="Dikdörtgen 193"/>
          <p:cNvSpPr/>
          <p:nvPr/>
        </p:nvSpPr>
        <p:spPr>
          <a:xfrm>
            <a:off x="1188073" y="4134666"/>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5" name="Dikdörtgen 194"/>
          <p:cNvSpPr/>
          <p:nvPr/>
        </p:nvSpPr>
        <p:spPr>
          <a:xfrm>
            <a:off x="1303498" y="4289388"/>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6" name="Dikdörtgen 195"/>
          <p:cNvSpPr/>
          <p:nvPr/>
        </p:nvSpPr>
        <p:spPr>
          <a:xfrm>
            <a:off x="1458220" y="4444110"/>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7" name="Dikdörtgen 196"/>
          <p:cNvSpPr/>
          <p:nvPr/>
        </p:nvSpPr>
        <p:spPr>
          <a:xfrm>
            <a:off x="1459876" y="4134666"/>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8" name="Dikdörtgen 197"/>
          <p:cNvSpPr/>
          <p:nvPr/>
        </p:nvSpPr>
        <p:spPr>
          <a:xfrm>
            <a:off x="1194982" y="398754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9" name="Dikdörtgen 198"/>
          <p:cNvSpPr/>
          <p:nvPr/>
        </p:nvSpPr>
        <p:spPr>
          <a:xfrm>
            <a:off x="1188073" y="3678105"/>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0" name="Dikdörtgen 199"/>
          <p:cNvSpPr/>
          <p:nvPr/>
        </p:nvSpPr>
        <p:spPr>
          <a:xfrm>
            <a:off x="1303498" y="3832827"/>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1" name="Dikdörtgen 200"/>
          <p:cNvSpPr/>
          <p:nvPr/>
        </p:nvSpPr>
        <p:spPr>
          <a:xfrm>
            <a:off x="1458220" y="398754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2" name="Dikdörtgen 201"/>
          <p:cNvSpPr/>
          <p:nvPr/>
        </p:nvSpPr>
        <p:spPr>
          <a:xfrm>
            <a:off x="1459876" y="3678105"/>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3" name="Dikdörtgen 202"/>
          <p:cNvSpPr/>
          <p:nvPr/>
        </p:nvSpPr>
        <p:spPr>
          <a:xfrm>
            <a:off x="1194533" y="3530988"/>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4" name="Dikdörtgen 203"/>
          <p:cNvSpPr/>
          <p:nvPr/>
        </p:nvSpPr>
        <p:spPr>
          <a:xfrm>
            <a:off x="1187624" y="322154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5" name="Dikdörtgen 204"/>
          <p:cNvSpPr/>
          <p:nvPr/>
        </p:nvSpPr>
        <p:spPr>
          <a:xfrm>
            <a:off x="1303049" y="3376266"/>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6" name="Dikdörtgen 205"/>
          <p:cNvSpPr/>
          <p:nvPr/>
        </p:nvSpPr>
        <p:spPr>
          <a:xfrm>
            <a:off x="1457771" y="3530988"/>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7" name="Dikdörtgen 206"/>
          <p:cNvSpPr/>
          <p:nvPr/>
        </p:nvSpPr>
        <p:spPr>
          <a:xfrm>
            <a:off x="1459427" y="322154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8" name="Dikdörtgen 207"/>
          <p:cNvSpPr/>
          <p:nvPr/>
        </p:nvSpPr>
        <p:spPr>
          <a:xfrm>
            <a:off x="1194982" y="3074965"/>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9" name="Dikdörtgen 208"/>
          <p:cNvSpPr/>
          <p:nvPr/>
        </p:nvSpPr>
        <p:spPr>
          <a:xfrm>
            <a:off x="1188073" y="276552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0" name="Dikdörtgen 209"/>
          <p:cNvSpPr/>
          <p:nvPr/>
        </p:nvSpPr>
        <p:spPr>
          <a:xfrm>
            <a:off x="1303498" y="292024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1" name="Dikdörtgen 210"/>
          <p:cNvSpPr/>
          <p:nvPr/>
        </p:nvSpPr>
        <p:spPr>
          <a:xfrm>
            <a:off x="1458220" y="3074965"/>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2" name="Dikdörtgen 211"/>
          <p:cNvSpPr/>
          <p:nvPr/>
        </p:nvSpPr>
        <p:spPr>
          <a:xfrm>
            <a:off x="1459876" y="276552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3" name="Dikdörtgen 212"/>
          <p:cNvSpPr/>
          <p:nvPr/>
        </p:nvSpPr>
        <p:spPr>
          <a:xfrm>
            <a:off x="1194533" y="2617955"/>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4" name="Dikdörtgen 213"/>
          <p:cNvSpPr/>
          <p:nvPr/>
        </p:nvSpPr>
        <p:spPr>
          <a:xfrm>
            <a:off x="1187624" y="230851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5" name="Dikdörtgen 214"/>
          <p:cNvSpPr/>
          <p:nvPr/>
        </p:nvSpPr>
        <p:spPr>
          <a:xfrm>
            <a:off x="1303049" y="246323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6" name="Dikdörtgen 215"/>
          <p:cNvSpPr/>
          <p:nvPr/>
        </p:nvSpPr>
        <p:spPr>
          <a:xfrm>
            <a:off x="1457771" y="2617955"/>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7" name="Dikdörtgen 216"/>
          <p:cNvSpPr/>
          <p:nvPr/>
        </p:nvSpPr>
        <p:spPr>
          <a:xfrm>
            <a:off x="1459427" y="230851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8" name="Dikdörtgen 217"/>
          <p:cNvSpPr/>
          <p:nvPr/>
        </p:nvSpPr>
        <p:spPr>
          <a:xfrm>
            <a:off x="7490689" y="5357770"/>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9" name="Dikdörtgen 218"/>
          <p:cNvSpPr/>
          <p:nvPr/>
        </p:nvSpPr>
        <p:spPr>
          <a:xfrm>
            <a:off x="7483780" y="5048326"/>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0" name="Dikdörtgen 219"/>
          <p:cNvSpPr/>
          <p:nvPr/>
        </p:nvSpPr>
        <p:spPr>
          <a:xfrm>
            <a:off x="7599205" y="5203048"/>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1" name="Dikdörtgen 220"/>
          <p:cNvSpPr/>
          <p:nvPr/>
        </p:nvSpPr>
        <p:spPr>
          <a:xfrm>
            <a:off x="7753928" y="5357770"/>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2" name="Dikdörtgen 221"/>
          <p:cNvSpPr/>
          <p:nvPr/>
        </p:nvSpPr>
        <p:spPr>
          <a:xfrm>
            <a:off x="7755583" y="5048326"/>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3" name="Dikdörtgen 222"/>
          <p:cNvSpPr/>
          <p:nvPr/>
        </p:nvSpPr>
        <p:spPr>
          <a:xfrm>
            <a:off x="7490478" y="490120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4" name="Dikdörtgen 223"/>
          <p:cNvSpPr/>
          <p:nvPr/>
        </p:nvSpPr>
        <p:spPr>
          <a:xfrm>
            <a:off x="7483569" y="4591765"/>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5" name="Dikdörtgen 224"/>
          <p:cNvSpPr/>
          <p:nvPr/>
        </p:nvSpPr>
        <p:spPr>
          <a:xfrm>
            <a:off x="7598994" y="4746487"/>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6" name="Dikdörtgen 225"/>
          <p:cNvSpPr/>
          <p:nvPr/>
        </p:nvSpPr>
        <p:spPr>
          <a:xfrm>
            <a:off x="7753716" y="490120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7" name="Dikdörtgen 226"/>
          <p:cNvSpPr/>
          <p:nvPr/>
        </p:nvSpPr>
        <p:spPr>
          <a:xfrm>
            <a:off x="7755372" y="4591765"/>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8" name="Dikdörtgen 227"/>
          <p:cNvSpPr/>
          <p:nvPr/>
        </p:nvSpPr>
        <p:spPr>
          <a:xfrm>
            <a:off x="7490478" y="4444110"/>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9" name="Dikdörtgen 228"/>
          <p:cNvSpPr/>
          <p:nvPr/>
        </p:nvSpPr>
        <p:spPr>
          <a:xfrm>
            <a:off x="7483569" y="4134666"/>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0" name="Dikdörtgen 229"/>
          <p:cNvSpPr/>
          <p:nvPr/>
        </p:nvSpPr>
        <p:spPr>
          <a:xfrm>
            <a:off x="7598994" y="4289388"/>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1" name="Dikdörtgen 230"/>
          <p:cNvSpPr/>
          <p:nvPr/>
        </p:nvSpPr>
        <p:spPr>
          <a:xfrm>
            <a:off x="7753716" y="4444110"/>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2" name="Dikdörtgen 231"/>
          <p:cNvSpPr/>
          <p:nvPr/>
        </p:nvSpPr>
        <p:spPr>
          <a:xfrm>
            <a:off x="7755372" y="4134666"/>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3" name="Dikdörtgen 232"/>
          <p:cNvSpPr/>
          <p:nvPr/>
        </p:nvSpPr>
        <p:spPr>
          <a:xfrm>
            <a:off x="7490478" y="398754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4" name="Dikdörtgen 233"/>
          <p:cNvSpPr/>
          <p:nvPr/>
        </p:nvSpPr>
        <p:spPr>
          <a:xfrm>
            <a:off x="7483569" y="3678105"/>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5" name="Dikdörtgen 234"/>
          <p:cNvSpPr/>
          <p:nvPr/>
        </p:nvSpPr>
        <p:spPr>
          <a:xfrm>
            <a:off x="7598994" y="3832827"/>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6" name="Dikdörtgen 235"/>
          <p:cNvSpPr/>
          <p:nvPr/>
        </p:nvSpPr>
        <p:spPr>
          <a:xfrm>
            <a:off x="7753716" y="3987549"/>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7" name="Dikdörtgen 236"/>
          <p:cNvSpPr/>
          <p:nvPr/>
        </p:nvSpPr>
        <p:spPr>
          <a:xfrm>
            <a:off x="7755372" y="3678105"/>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8" name="Dikdörtgen 237"/>
          <p:cNvSpPr/>
          <p:nvPr/>
        </p:nvSpPr>
        <p:spPr>
          <a:xfrm>
            <a:off x="7490029" y="3530988"/>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9" name="Dikdörtgen 238"/>
          <p:cNvSpPr/>
          <p:nvPr/>
        </p:nvSpPr>
        <p:spPr>
          <a:xfrm>
            <a:off x="7483120" y="322154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0" name="Dikdörtgen 239"/>
          <p:cNvSpPr/>
          <p:nvPr/>
        </p:nvSpPr>
        <p:spPr>
          <a:xfrm>
            <a:off x="7598545" y="3376266"/>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1" name="Dikdörtgen 240"/>
          <p:cNvSpPr/>
          <p:nvPr/>
        </p:nvSpPr>
        <p:spPr>
          <a:xfrm>
            <a:off x="7753267" y="3530988"/>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2" name="Dikdörtgen 241"/>
          <p:cNvSpPr/>
          <p:nvPr/>
        </p:nvSpPr>
        <p:spPr>
          <a:xfrm>
            <a:off x="7754923" y="322154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3" name="Dikdörtgen 242"/>
          <p:cNvSpPr/>
          <p:nvPr/>
        </p:nvSpPr>
        <p:spPr>
          <a:xfrm>
            <a:off x="7490478" y="3074965"/>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4" name="Dikdörtgen 243"/>
          <p:cNvSpPr/>
          <p:nvPr/>
        </p:nvSpPr>
        <p:spPr>
          <a:xfrm>
            <a:off x="7483569" y="276552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5" name="Dikdörtgen 244"/>
          <p:cNvSpPr/>
          <p:nvPr/>
        </p:nvSpPr>
        <p:spPr>
          <a:xfrm>
            <a:off x="7598994" y="292024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6" name="Dikdörtgen 245"/>
          <p:cNvSpPr/>
          <p:nvPr/>
        </p:nvSpPr>
        <p:spPr>
          <a:xfrm>
            <a:off x="7753716" y="3074965"/>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7" name="Dikdörtgen 246"/>
          <p:cNvSpPr/>
          <p:nvPr/>
        </p:nvSpPr>
        <p:spPr>
          <a:xfrm>
            <a:off x="7755372" y="276552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8" name="Dikdörtgen 247"/>
          <p:cNvSpPr/>
          <p:nvPr/>
        </p:nvSpPr>
        <p:spPr>
          <a:xfrm>
            <a:off x="7490029" y="2617955"/>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9" name="Dikdörtgen 248"/>
          <p:cNvSpPr/>
          <p:nvPr/>
        </p:nvSpPr>
        <p:spPr>
          <a:xfrm>
            <a:off x="7483120" y="230851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0" name="Dikdörtgen 249"/>
          <p:cNvSpPr/>
          <p:nvPr/>
        </p:nvSpPr>
        <p:spPr>
          <a:xfrm>
            <a:off x="7598545" y="2463233"/>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1" name="Dikdörtgen 250"/>
          <p:cNvSpPr/>
          <p:nvPr/>
        </p:nvSpPr>
        <p:spPr>
          <a:xfrm>
            <a:off x="7753267" y="2617955"/>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2" name="Dikdörtgen 251"/>
          <p:cNvSpPr/>
          <p:nvPr/>
        </p:nvSpPr>
        <p:spPr>
          <a:xfrm>
            <a:off x="7754923" y="2308511"/>
            <a:ext cx="272041" cy="14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5" name="28 Oval"/>
          <p:cNvSpPr>
            <a:spLocks noChangeAspect="1"/>
          </p:cNvSpPr>
          <p:nvPr/>
        </p:nvSpPr>
        <p:spPr>
          <a:xfrm>
            <a:off x="5436096" y="4653136"/>
            <a:ext cx="155427" cy="15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4" name="28 Oval"/>
          <p:cNvSpPr>
            <a:spLocks noChangeAspect="1"/>
          </p:cNvSpPr>
          <p:nvPr/>
        </p:nvSpPr>
        <p:spPr>
          <a:xfrm>
            <a:off x="7236296" y="4843764"/>
            <a:ext cx="155427" cy="15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9" name="28 Oval"/>
          <p:cNvSpPr>
            <a:spLocks noChangeAspect="1"/>
          </p:cNvSpPr>
          <p:nvPr/>
        </p:nvSpPr>
        <p:spPr>
          <a:xfrm>
            <a:off x="6216773" y="4941168"/>
            <a:ext cx="155427" cy="15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0" name="28 Oval"/>
          <p:cNvSpPr>
            <a:spLocks noChangeAspect="1"/>
          </p:cNvSpPr>
          <p:nvPr/>
        </p:nvSpPr>
        <p:spPr>
          <a:xfrm>
            <a:off x="4787363" y="4797152"/>
            <a:ext cx="155427" cy="15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1" name="28 Oval"/>
          <p:cNvSpPr>
            <a:spLocks noChangeAspect="1"/>
          </p:cNvSpPr>
          <p:nvPr/>
        </p:nvSpPr>
        <p:spPr>
          <a:xfrm>
            <a:off x="6587563" y="4725144"/>
            <a:ext cx="155427" cy="15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2" name="28 Oval"/>
          <p:cNvSpPr>
            <a:spLocks noChangeAspect="1"/>
          </p:cNvSpPr>
          <p:nvPr/>
        </p:nvSpPr>
        <p:spPr>
          <a:xfrm>
            <a:off x="4211299" y="4653136"/>
            <a:ext cx="155427" cy="15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3" name="28 Oval"/>
          <p:cNvSpPr>
            <a:spLocks noChangeAspect="1"/>
          </p:cNvSpPr>
          <p:nvPr/>
        </p:nvSpPr>
        <p:spPr>
          <a:xfrm>
            <a:off x="3563227" y="4797152"/>
            <a:ext cx="155427" cy="15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4" name="28 Oval"/>
          <p:cNvSpPr>
            <a:spLocks noChangeAspect="1"/>
          </p:cNvSpPr>
          <p:nvPr/>
        </p:nvSpPr>
        <p:spPr>
          <a:xfrm>
            <a:off x="2540732" y="4843764"/>
            <a:ext cx="155427" cy="15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65" name="Düz Ok Bağlayıcısı 77"/>
          <p:cNvCxnSpPr/>
          <p:nvPr/>
        </p:nvCxnSpPr>
        <p:spPr>
          <a:xfrm>
            <a:off x="6349084" y="4834707"/>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1" name="28 Oval"/>
          <p:cNvSpPr>
            <a:spLocks noChangeAspect="1"/>
          </p:cNvSpPr>
          <p:nvPr/>
        </p:nvSpPr>
        <p:spPr>
          <a:xfrm>
            <a:off x="6011499" y="4581128"/>
            <a:ext cx="155427" cy="15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3" name="272 Dikdörtgen"/>
          <p:cNvSpPr/>
          <p:nvPr/>
        </p:nvSpPr>
        <p:spPr>
          <a:xfrm>
            <a:off x="1749620" y="5301208"/>
            <a:ext cx="576064" cy="72008"/>
          </a:xfrm>
          <a:prstGeom prst="rect">
            <a:avLst/>
          </a:prstGeom>
          <a:solidFill>
            <a:srgbClr val="FF0000"/>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4" name="273 Dikdörtgen"/>
          <p:cNvSpPr/>
          <p:nvPr/>
        </p:nvSpPr>
        <p:spPr>
          <a:xfrm>
            <a:off x="2455632" y="5301208"/>
            <a:ext cx="576064" cy="72008"/>
          </a:xfrm>
          <a:prstGeom prst="rect">
            <a:avLst/>
          </a:prstGeom>
          <a:solidFill>
            <a:srgbClr val="FF0000"/>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5" name="274 Dikdörtgen"/>
          <p:cNvSpPr/>
          <p:nvPr/>
        </p:nvSpPr>
        <p:spPr>
          <a:xfrm>
            <a:off x="3191448" y="5301208"/>
            <a:ext cx="576064" cy="72008"/>
          </a:xfrm>
          <a:prstGeom prst="rect">
            <a:avLst/>
          </a:prstGeom>
          <a:solidFill>
            <a:srgbClr val="FF0000"/>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6" name="275 Dikdörtgen"/>
          <p:cNvSpPr/>
          <p:nvPr/>
        </p:nvSpPr>
        <p:spPr>
          <a:xfrm>
            <a:off x="3937996" y="5301208"/>
            <a:ext cx="576064" cy="72008"/>
          </a:xfrm>
          <a:prstGeom prst="rect">
            <a:avLst/>
          </a:prstGeom>
          <a:solidFill>
            <a:srgbClr val="FF0000"/>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7" name="276 Dikdörtgen"/>
          <p:cNvSpPr/>
          <p:nvPr/>
        </p:nvSpPr>
        <p:spPr>
          <a:xfrm>
            <a:off x="4686212" y="5301208"/>
            <a:ext cx="576064" cy="72008"/>
          </a:xfrm>
          <a:prstGeom prst="rect">
            <a:avLst/>
          </a:prstGeom>
          <a:solidFill>
            <a:srgbClr val="FF0000"/>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8" name="277 Dikdörtgen"/>
          <p:cNvSpPr/>
          <p:nvPr/>
        </p:nvSpPr>
        <p:spPr>
          <a:xfrm>
            <a:off x="5422028" y="5301208"/>
            <a:ext cx="576064" cy="72008"/>
          </a:xfrm>
          <a:prstGeom prst="rect">
            <a:avLst/>
          </a:prstGeom>
          <a:solidFill>
            <a:srgbClr val="FF0000"/>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9" name="278 Dikdörtgen"/>
          <p:cNvSpPr/>
          <p:nvPr/>
        </p:nvSpPr>
        <p:spPr>
          <a:xfrm>
            <a:off x="6170244" y="5301208"/>
            <a:ext cx="576064" cy="72008"/>
          </a:xfrm>
          <a:prstGeom prst="rect">
            <a:avLst/>
          </a:prstGeom>
          <a:solidFill>
            <a:srgbClr val="FF0000"/>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0" name="279 Dikdörtgen"/>
          <p:cNvSpPr/>
          <p:nvPr/>
        </p:nvSpPr>
        <p:spPr>
          <a:xfrm>
            <a:off x="6877924" y="5301208"/>
            <a:ext cx="576064" cy="72008"/>
          </a:xfrm>
          <a:prstGeom prst="rect">
            <a:avLst/>
          </a:prstGeom>
          <a:solidFill>
            <a:srgbClr val="FF0000"/>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1" name="28 Oval"/>
          <p:cNvSpPr>
            <a:spLocks noChangeAspect="1"/>
          </p:cNvSpPr>
          <p:nvPr/>
        </p:nvSpPr>
        <p:spPr>
          <a:xfrm>
            <a:off x="2123728" y="4653136"/>
            <a:ext cx="155427" cy="1554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2" name="28 Oval"/>
          <p:cNvSpPr>
            <a:spLocks noChangeAspect="1"/>
          </p:cNvSpPr>
          <p:nvPr/>
        </p:nvSpPr>
        <p:spPr>
          <a:xfrm>
            <a:off x="1907704" y="4275980"/>
            <a:ext cx="233141" cy="2331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3" name="28 Oval"/>
          <p:cNvSpPr>
            <a:spLocks noChangeAspect="1"/>
          </p:cNvSpPr>
          <p:nvPr/>
        </p:nvSpPr>
        <p:spPr>
          <a:xfrm>
            <a:off x="2898699" y="4347988"/>
            <a:ext cx="233141" cy="2331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4" name="28 Oval"/>
          <p:cNvSpPr>
            <a:spLocks noChangeAspect="1"/>
          </p:cNvSpPr>
          <p:nvPr/>
        </p:nvSpPr>
        <p:spPr>
          <a:xfrm>
            <a:off x="3258739" y="3916293"/>
            <a:ext cx="233141" cy="2331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5" name="28 Oval"/>
          <p:cNvSpPr>
            <a:spLocks noChangeAspect="1"/>
          </p:cNvSpPr>
          <p:nvPr/>
        </p:nvSpPr>
        <p:spPr>
          <a:xfrm>
            <a:off x="4482875" y="4203972"/>
            <a:ext cx="233141" cy="2331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6" name="28 Oval"/>
          <p:cNvSpPr>
            <a:spLocks noChangeAspect="1"/>
          </p:cNvSpPr>
          <p:nvPr/>
        </p:nvSpPr>
        <p:spPr>
          <a:xfrm>
            <a:off x="6283075" y="4203972"/>
            <a:ext cx="233141" cy="2331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88" name="287 Düz Ok Bağlayıcısı"/>
          <p:cNvCxnSpPr/>
          <p:nvPr/>
        </p:nvCxnSpPr>
        <p:spPr>
          <a:xfrm flipV="1">
            <a:off x="2397692" y="4970972"/>
            <a:ext cx="0" cy="504056"/>
          </a:xfrm>
          <a:prstGeom prst="straightConnector1">
            <a:avLst/>
          </a:prstGeom>
          <a:ln w="508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9" name="288 Düz Ok Bağlayıcısı"/>
          <p:cNvCxnSpPr/>
          <p:nvPr/>
        </p:nvCxnSpPr>
        <p:spPr>
          <a:xfrm flipV="1">
            <a:off x="3117772" y="4941168"/>
            <a:ext cx="0" cy="504056"/>
          </a:xfrm>
          <a:prstGeom prst="straightConnector1">
            <a:avLst/>
          </a:prstGeom>
          <a:ln w="508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0" name="289 Düz Ok Bağlayıcısı"/>
          <p:cNvCxnSpPr/>
          <p:nvPr/>
        </p:nvCxnSpPr>
        <p:spPr>
          <a:xfrm flipV="1">
            <a:off x="3851920" y="4941168"/>
            <a:ext cx="0" cy="504056"/>
          </a:xfrm>
          <a:prstGeom prst="straightConnector1">
            <a:avLst/>
          </a:prstGeom>
          <a:ln w="508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1" name="290 Düz Ok Bağlayıcısı"/>
          <p:cNvCxnSpPr/>
          <p:nvPr/>
        </p:nvCxnSpPr>
        <p:spPr>
          <a:xfrm flipV="1">
            <a:off x="4601804" y="4941168"/>
            <a:ext cx="0" cy="504056"/>
          </a:xfrm>
          <a:prstGeom prst="straightConnector1">
            <a:avLst/>
          </a:prstGeom>
          <a:ln w="508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2" name="291 Düz Ok Bağlayıcısı"/>
          <p:cNvCxnSpPr/>
          <p:nvPr/>
        </p:nvCxnSpPr>
        <p:spPr>
          <a:xfrm flipV="1">
            <a:off x="5348352" y="4941168"/>
            <a:ext cx="0" cy="504056"/>
          </a:xfrm>
          <a:prstGeom prst="straightConnector1">
            <a:avLst/>
          </a:prstGeom>
          <a:ln w="508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3" name="292 Düz Ok Bağlayıcısı"/>
          <p:cNvCxnSpPr/>
          <p:nvPr/>
        </p:nvCxnSpPr>
        <p:spPr>
          <a:xfrm flipV="1">
            <a:off x="6084168" y="4941168"/>
            <a:ext cx="0" cy="504056"/>
          </a:xfrm>
          <a:prstGeom prst="straightConnector1">
            <a:avLst/>
          </a:prstGeom>
          <a:ln w="508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4" name="293 Düz Ok Bağlayıcısı"/>
          <p:cNvCxnSpPr/>
          <p:nvPr/>
        </p:nvCxnSpPr>
        <p:spPr>
          <a:xfrm flipV="1">
            <a:off x="6818316" y="4970972"/>
            <a:ext cx="0" cy="504056"/>
          </a:xfrm>
          <a:prstGeom prst="straightConnector1">
            <a:avLst/>
          </a:prstGeom>
          <a:ln w="508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95" name="14 Metin kutusu"/>
          <p:cNvSpPr txBox="1"/>
          <p:nvPr/>
        </p:nvSpPr>
        <p:spPr>
          <a:xfrm>
            <a:off x="6466415" y="2492896"/>
            <a:ext cx="553857" cy="498300"/>
          </a:xfrm>
          <a:prstGeom prst="rect">
            <a:avLst/>
          </a:prstGeom>
          <a:noFill/>
        </p:spPr>
        <p:txBody>
          <a:bodyPr wrap="square" rtlCol="0">
            <a:spAutoFit/>
          </a:bodyPr>
          <a:lstStyle/>
          <a:p>
            <a:r>
              <a:rPr lang="tr-TR" sz="2400" dirty="0" smtClean="0">
                <a:latin typeface="Trebuchet MS" pitchFamily="34" charset="0"/>
              </a:rPr>
              <a:t>H</a:t>
            </a:r>
            <a:r>
              <a:rPr lang="tr-TR" sz="2400" baseline="-25000" dirty="0" smtClean="0">
                <a:latin typeface="Trebuchet MS" pitchFamily="34" charset="0"/>
              </a:rPr>
              <a:t>2</a:t>
            </a:r>
            <a:endParaRPr lang="tr-TR" sz="2400" baseline="-25000" dirty="0">
              <a:latin typeface="Trebuchet MS" pitchFamily="34" charset="0"/>
            </a:endParaRPr>
          </a:p>
        </p:txBody>
      </p:sp>
      <p:sp>
        <p:nvSpPr>
          <p:cNvPr id="296" name="14 Metin kutusu"/>
          <p:cNvSpPr txBox="1"/>
          <p:nvPr/>
        </p:nvSpPr>
        <p:spPr>
          <a:xfrm>
            <a:off x="3275856" y="2498652"/>
            <a:ext cx="553857" cy="498300"/>
          </a:xfrm>
          <a:prstGeom prst="rect">
            <a:avLst/>
          </a:prstGeom>
          <a:noFill/>
        </p:spPr>
        <p:txBody>
          <a:bodyPr wrap="square" rtlCol="0">
            <a:spAutoFit/>
          </a:bodyPr>
          <a:lstStyle/>
          <a:p>
            <a:r>
              <a:rPr lang="tr-TR" sz="2400" dirty="0" smtClean="0">
                <a:latin typeface="Trebuchet MS" pitchFamily="34" charset="0"/>
              </a:rPr>
              <a:t>H</a:t>
            </a:r>
            <a:r>
              <a:rPr lang="tr-TR" sz="2400" baseline="-25000" dirty="0" smtClean="0">
                <a:latin typeface="Trebuchet MS" pitchFamily="34" charset="0"/>
              </a:rPr>
              <a:t>2</a:t>
            </a:r>
            <a:endParaRPr lang="tr-TR" sz="2400" baseline="-25000" dirty="0">
              <a:latin typeface="Trebuchet MS" pitchFamily="34" charset="0"/>
            </a:endParaRPr>
          </a:p>
        </p:txBody>
      </p:sp>
      <p:sp>
        <p:nvSpPr>
          <p:cNvPr id="297" name="14 Metin kutusu"/>
          <p:cNvSpPr txBox="1"/>
          <p:nvPr/>
        </p:nvSpPr>
        <p:spPr>
          <a:xfrm>
            <a:off x="2151864" y="2498652"/>
            <a:ext cx="553857" cy="498300"/>
          </a:xfrm>
          <a:prstGeom prst="rect">
            <a:avLst/>
          </a:prstGeom>
          <a:noFill/>
        </p:spPr>
        <p:txBody>
          <a:bodyPr wrap="square" rtlCol="0">
            <a:spAutoFit/>
          </a:bodyPr>
          <a:lstStyle/>
          <a:p>
            <a:r>
              <a:rPr lang="tr-TR" sz="2400" dirty="0" smtClean="0">
                <a:latin typeface="Trebuchet MS" pitchFamily="34" charset="0"/>
              </a:rPr>
              <a:t>H</a:t>
            </a:r>
            <a:r>
              <a:rPr lang="tr-TR" sz="2400" baseline="-25000" dirty="0" smtClean="0">
                <a:latin typeface="Trebuchet MS" pitchFamily="34" charset="0"/>
              </a:rPr>
              <a:t>2</a:t>
            </a:r>
            <a:endParaRPr lang="tr-TR" sz="2400" baseline="-25000" dirty="0">
              <a:latin typeface="Trebuchet MS" pitchFamily="34" charset="0"/>
            </a:endParaRPr>
          </a:p>
        </p:txBody>
      </p:sp>
    </p:spTree>
    <p:extLst>
      <p:ext uri="{BB962C8B-B14F-4D97-AF65-F5344CB8AC3E}">
        <p14:creationId xmlns:p14="http://schemas.microsoft.com/office/powerpoint/2010/main" val="24423773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67544" y="1405220"/>
            <a:ext cx="8352928" cy="4862870"/>
          </a:xfrm>
          <a:prstGeom prst="rect">
            <a:avLst/>
          </a:prstGeom>
        </p:spPr>
        <p:txBody>
          <a:bodyPr wrap="square">
            <a:spAutoFit/>
          </a:bodyPr>
          <a:lstStyle/>
          <a:p>
            <a:pPr>
              <a:spcAft>
                <a:spcPts val="1200"/>
              </a:spcAft>
            </a:pPr>
            <a:r>
              <a:rPr lang="tr-TR" sz="2800" dirty="0" err="1" smtClean="0">
                <a:latin typeface="Trebuchet MS" panose="020B0603020202020204" pitchFamily="34" charset="0"/>
              </a:rPr>
              <a:t>Hall</a:t>
            </a:r>
            <a:r>
              <a:rPr lang="tr-TR" sz="2800" dirty="0" smtClean="0">
                <a:latin typeface="Trebuchet MS" panose="020B0603020202020204" pitchFamily="34" charset="0"/>
              </a:rPr>
              <a:t>-</a:t>
            </a:r>
            <a:r>
              <a:rPr lang="tr-TR" sz="2800" dirty="0" err="1" smtClean="0">
                <a:latin typeface="Trebuchet MS" panose="020B0603020202020204" pitchFamily="34" charset="0"/>
              </a:rPr>
              <a:t>Heroult</a:t>
            </a:r>
            <a:r>
              <a:rPr lang="tr-TR" sz="2800" dirty="0" smtClean="0">
                <a:latin typeface="Trebuchet MS" panose="020B0603020202020204" pitchFamily="34" charset="0"/>
              </a:rPr>
              <a:t> prosesi sürekli olarak anot tüketir.</a:t>
            </a:r>
          </a:p>
          <a:p>
            <a:pPr>
              <a:spcAft>
                <a:spcPts val="1200"/>
              </a:spcAft>
            </a:pPr>
            <a:r>
              <a:rPr lang="tr-TR" sz="2800" dirty="0" smtClean="0">
                <a:latin typeface="Trebuchet MS" panose="020B0603020202020204" pitchFamily="34" charset="0"/>
              </a:rPr>
              <a:t>Bu nedenle anotları ya düzenli aralıklarla yenilemek ya da </a:t>
            </a:r>
            <a:r>
              <a:rPr lang="tr-TR" sz="2800" dirty="0" err="1" smtClean="0">
                <a:latin typeface="Trebuchet MS" panose="020B0603020202020204" pitchFamily="34" charset="0"/>
              </a:rPr>
              <a:t>Soderberg</a:t>
            </a:r>
            <a:r>
              <a:rPr lang="tr-TR" sz="2800" dirty="0" smtClean="0">
                <a:latin typeface="Trebuchet MS" panose="020B0603020202020204" pitchFamily="34" charset="0"/>
              </a:rPr>
              <a:t> anotlarında olduğu gibi kendi kendine pişen bir macun şeklinde anot </a:t>
            </a:r>
            <a:r>
              <a:rPr lang="tr-TR" sz="2800" dirty="0" err="1" smtClean="0">
                <a:latin typeface="Trebuchet MS" panose="020B0603020202020204" pitchFamily="34" charset="0"/>
              </a:rPr>
              <a:t>tedariği</a:t>
            </a:r>
            <a:r>
              <a:rPr lang="tr-TR" sz="2800" dirty="0" smtClean="0">
                <a:latin typeface="Trebuchet MS" panose="020B0603020202020204" pitchFamily="34" charset="0"/>
              </a:rPr>
              <a:t> yapmak gerekir.</a:t>
            </a:r>
          </a:p>
          <a:p>
            <a:pPr>
              <a:spcAft>
                <a:spcPts val="1200"/>
              </a:spcAft>
            </a:pPr>
            <a:r>
              <a:rPr lang="tr-TR" sz="2800" dirty="0" smtClean="0">
                <a:latin typeface="Trebuchet MS" panose="020B0603020202020204" pitchFamily="34" charset="0"/>
              </a:rPr>
              <a:t>Yaklaşık ½ kg alüminyum için ¼ kg karbon tüketilir.</a:t>
            </a:r>
          </a:p>
          <a:p>
            <a:pPr>
              <a:spcAft>
                <a:spcPts val="1200"/>
              </a:spcAft>
            </a:pPr>
            <a:r>
              <a:rPr lang="tr-TR" sz="2800" dirty="0" smtClean="0">
                <a:latin typeface="Trebuchet MS" panose="020B0603020202020204" pitchFamily="34" charset="0"/>
              </a:rPr>
              <a:t>Alüminyum redüksiyon işletmeleri her biri 270-320 kg gelen ve 14 gün aralıklarla yenilenmesi gereken karbon anotları kendi bünyelerinde üretirler.</a:t>
            </a:r>
          </a:p>
        </p:txBody>
      </p:sp>
      <p:sp>
        <p:nvSpPr>
          <p:cNvPr id="5" name="Başlık 3"/>
          <p:cNvSpPr>
            <a:spLocks noGrp="1"/>
          </p:cNvSpPr>
          <p:nvPr>
            <p:ph type="title"/>
          </p:nvPr>
        </p:nvSpPr>
        <p:spPr>
          <a:xfrm>
            <a:off x="518864" y="674440"/>
            <a:ext cx="8229600" cy="594320"/>
          </a:xfrm>
        </p:spPr>
        <p:txBody>
          <a:bodyPr>
            <a:normAutofit fontScale="90000"/>
          </a:bodyPr>
          <a:lstStyle/>
          <a:p>
            <a:r>
              <a:rPr lang="tr-TR" dirty="0" err="1" smtClean="0">
                <a:latin typeface="Trebuchet MS" panose="020B0603020202020204" pitchFamily="34" charset="0"/>
              </a:rPr>
              <a:t>Hall-Heroult</a:t>
            </a:r>
            <a:r>
              <a:rPr lang="tr-TR" dirty="0" smtClean="0">
                <a:latin typeface="Trebuchet MS" panose="020B0603020202020204" pitchFamily="34" charset="0"/>
              </a:rPr>
              <a:t> Prosesi</a:t>
            </a:r>
            <a:endParaRPr lang="tr-TR" dirty="0">
              <a:latin typeface="Trebuchet MS" panose="020B0603020202020204" pitchFamily="34" charset="0"/>
            </a:endParaRPr>
          </a:p>
        </p:txBody>
      </p:sp>
    </p:spTree>
    <p:extLst>
      <p:ext uri="{BB962C8B-B14F-4D97-AF65-F5344CB8AC3E}">
        <p14:creationId xmlns:p14="http://schemas.microsoft.com/office/powerpoint/2010/main" val="33805881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51520" y="1511201"/>
            <a:ext cx="8712968" cy="5170646"/>
          </a:xfrm>
          <a:prstGeom prst="rect">
            <a:avLst/>
          </a:prstGeom>
          <a:noFill/>
        </p:spPr>
        <p:txBody>
          <a:bodyPr wrap="square" rtlCol="0">
            <a:spAutoFit/>
          </a:bodyPr>
          <a:lstStyle/>
          <a:p>
            <a:pPr marL="457200" indent="-457200">
              <a:spcAft>
                <a:spcPts val="600"/>
              </a:spcAft>
              <a:buClr>
                <a:schemeClr val="bg2">
                  <a:lumMod val="50000"/>
                </a:schemeClr>
              </a:buClr>
              <a:buFont typeface="Trebuchet MS" panose="020B0603020202020204" pitchFamily="34" charset="0"/>
              <a:buChar char="●"/>
            </a:pPr>
            <a:r>
              <a:rPr lang="tr-TR" sz="3200" dirty="0" smtClean="0">
                <a:latin typeface="Trebuchet MS" pitchFamily="34" charset="0"/>
              </a:rPr>
              <a:t>Gaz giderme için azot gazı kullanıldığında ve banyo bir miktar Mg da içerdiğinde ortaya başka bir sorun çıkar. </a:t>
            </a:r>
          </a:p>
          <a:p>
            <a:pPr marL="457200" indent="-457200">
              <a:spcAft>
                <a:spcPts val="600"/>
              </a:spcAft>
              <a:buClr>
                <a:schemeClr val="bg2">
                  <a:lumMod val="50000"/>
                </a:schemeClr>
              </a:buClr>
              <a:buFont typeface="Trebuchet MS" panose="020B0603020202020204" pitchFamily="34" charset="0"/>
              <a:buChar char="●"/>
            </a:pPr>
            <a:r>
              <a:rPr lang="tr-TR" sz="3200" dirty="0" smtClean="0">
                <a:latin typeface="Trebuchet MS" pitchFamily="34" charset="0"/>
              </a:rPr>
              <a:t>Banyoda gaz giderme sırasında ve sonrasında </a:t>
            </a:r>
            <a:r>
              <a:rPr lang="tr-TR" sz="3200" dirty="0" err="1" smtClean="0">
                <a:latin typeface="Trebuchet MS" pitchFamily="34" charset="0"/>
              </a:rPr>
              <a:t>nitrürler</a:t>
            </a:r>
            <a:r>
              <a:rPr lang="tr-TR" sz="3200" dirty="0" smtClean="0">
                <a:latin typeface="Trebuchet MS" pitchFamily="34" charset="0"/>
              </a:rPr>
              <a:t> oluşur. </a:t>
            </a:r>
            <a:r>
              <a:rPr lang="tr-TR" sz="3200" dirty="0" err="1" smtClean="0">
                <a:latin typeface="Trebuchet MS" pitchFamily="34" charset="0"/>
              </a:rPr>
              <a:t>Nitrürlerin</a:t>
            </a:r>
            <a:r>
              <a:rPr lang="tr-TR" sz="3200" dirty="0" smtClean="0">
                <a:latin typeface="Trebuchet MS" pitchFamily="34" charset="0"/>
              </a:rPr>
              <a:t> kırılganlığı yüzünden döküm parçanın mekanik özellikleri olumsuz etkilenir.</a:t>
            </a:r>
          </a:p>
          <a:p>
            <a:pPr marL="457200" indent="-457200">
              <a:spcAft>
                <a:spcPts val="600"/>
              </a:spcAft>
              <a:buClr>
                <a:schemeClr val="bg2">
                  <a:lumMod val="50000"/>
                </a:schemeClr>
              </a:buClr>
              <a:buFont typeface="Trebuchet MS" panose="020B0603020202020204" pitchFamily="34" charset="0"/>
              <a:buChar char="●"/>
            </a:pPr>
            <a:r>
              <a:rPr lang="tr-TR" sz="3200" dirty="0" smtClean="0">
                <a:latin typeface="Trebuchet MS" pitchFamily="34" charset="0"/>
              </a:rPr>
              <a:t>Bu sorunun çaresi gaz giderme için gerçekten asal olan argon gazını kullanmaktır.</a:t>
            </a:r>
            <a:endParaRPr lang="tr-TR" sz="2800" dirty="0" smtClean="0">
              <a:latin typeface="Trebuchet MS" pitchFamily="34" charset="0"/>
            </a:endParaRPr>
          </a:p>
        </p:txBody>
      </p:sp>
      <p:sp>
        <p:nvSpPr>
          <p:cNvPr id="7" name="Başlık 3"/>
          <p:cNvSpPr>
            <a:spLocks noGrp="1"/>
          </p:cNvSpPr>
          <p:nvPr>
            <p:ph type="title"/>
          </p:nvPr>
        </p:nvSpPr>
        <p:spPr>
          <a:xfrm>
            <a:off x="395536" y="836712"/>
            <a:ext cx="8229600" cy="594320"/>
          </a:xfrm>
        </p:spPr>
        <p:txBody>
          <a:bodyPr>
            <a:normAutofit fontScale="90000"/>
          </a:bodyPr>
          <a:lstStyle/>
          <a:p>
            <a:r>
              <a:rPr lang="tr-TR" dirty="0" smtClean="0">
                <a:latin typeface="Trebuchet MS" pitchFamily="34" charset="0"/>
              </a:rPr>
              <a:t>gaz giderme</a:t>
            </a:r>
            <a:endParaRPr lang="tr-TR" dirty="0">
              <a:latin typeface="Trebuchet MS" pitchFamily="34" charset="0"/>
            </a:endParaRPr>
          </a:p>
        </p:txBody>
      </p:sp>
    </p:spTree>
    <p:extLst>
      <p:ext uri="{BB962C8B-B14F-4D97-AF65-F5344CB8AC3E}">
        <p14:creationId xmlns:p14="http://schemas.microsoft.com/office/powerpoint/2010/main" val="175163799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02840" y="530424"/>
            <a:ext cx="8229600" cy="594320"/>
          </a:xfrm>
        </p:spPr>
        <p:txBody>
          <a:bodyPr>
            <a:noAutofit/>
          </a:bodyPr>
          <a:lstStyle/>
          <a:p>
            <a:r>
              <a:rPr lang="tr-TR" sz="4400" dirty="0" smtClean="0">
                <a:latin typeface="Trebuchet MS" panose="020B0603020202020204" pitchFamily="34" charset="0"/>
              </a:rPr>
              <a:t>Rotorlu gaz giderme</a:t>
            </a:r>
            <a:endParaRPr lang="tr-TR" sz="4400" dirty="0">
              <a:latin typeface="Trebuchet MS" panose="020B0603020202020204" pitchFamily="34" charset="0"/>
            </a:endParaRPr>
          </a:p>
        </p:txBody>
      </p:sp>
      <p:sp>
        <p:nvSpPr>
          <p:cNvPr id="6" name="5 Metin kutusu"/>
          <p:cNvSpPr txBox="1"/>
          <p:nvPr/>
        </p:nvSpPr>
        <p:spPr>
          <a:xfrm>
            <a:off x="251520" y="1052736"/>
            <a:ext cx="8712968" cy="923330"/>
          </a:xfrm>
          <a:prstGeom prst="rect">
            <a:avLst/>
          </a:prstGeom>
          <a:noFill/>
        </p:spPr>
        <p:txBody>
          <a:bodyPr wrap="square" rtlCol="0">
            <a:spAutoFit/>
          </a:bodyPr>
          <a:lstStyle/>
          <a:p>
            <a:endParaRPr lang="tr-TR" dirty="0" smtClean="0"/>
          </a:p>
          <a:p>
            <a:endParaRPr lang="tr-TR" dirty="0" smtClean="0"/>
          </a:p>
          <a:p>
            <a:r>
              <a:rPr lang="tr-TR" dirty="0" smtClean="0"/>
              <a:t> </a:t>
            </a:r>
            <a:endParaRPr lang="tr-TR" i="1" dirty="0" smtClean="0"/>
          </a:p>
        </p:txBody>
      </p:sp>
      <p:pic>
        <p:nvPicPr>
          <p:cNvPr id="5122"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t="8604" r="62685"/>
          <a:stretch/>
        </p:blipFill>
        <p:spPr bwMode="auto">
          <a:xfrm>
            <a:off x="619953" y="1717540"/>
            <a:ext cx="3137175" cy="4735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1403648" y="1178646"/>
            <a:ext cx="1656184" cy="523220"/>
          </a:xfrm>
          <a:prstGeom prst="rect">
            <a:avLst/>
          </a:prstGeom>
          <a:noFill/>
        </p:spPr>
        <p:txBody>
          <a:bodyPr wrap="square" rtlCol="0">
            <a:spAutoFit/>
          </a:bodyPr>
          <a:lstStyle/>
          <a:p>
            <a:r>
              <a:rPr lang="tr-TR" sz="2800" dirty="0" smtClean="0">
                <a:latin typeface="Trebuchet MS" panose="020B0603020202020204" pitchFamily="34" charset="0"/>
              </a:rPr>
              <a:t>Asal gaz</a:t>
            </a:r>
            <a:endParaRPr lang="tr-TR" sz="2800" dirty="0">
              <a:latin typeface="Trebuchet MS" panose="020B0603020202020204" pitchFamily="34" charset="0"/>
            </a:endParaRPr>
          </a:p>
        </p:txBody>
      </p:sp>
      <p:sp>
        <p:nvSpPr>
          <p:cNvPr id="7" name="Metin kutusu 6"/>
          <p:cNvSpPr txBox="1"/>
          <p:nvPr/>
        </p:nvSpPr>
        <p:spPr>
          <a:xfrm>
            <a:off x="3707904" y="5671584"/>
            <a:ext cx="1656184" cy="781752"/>
          </a:xfrm>
          <a:prstGeom prst="rect">
            <a:avLst/>
          </a:prstGeom>
          <a:noFill/>
        </p:spPr>
        <p:txBody>
          <a:bodyPr wrap="square" rtlCol="0">
            <a:spAutoFit/>
          </a:bodyPr>
          <a:lstStyle/>
          <a:p>
            <a:pPr>
              <a:lnSpc>
                <a:spcPct val="80000"/>
              </a:lnSpc>
            </a:pPr>
            <a:r>
              <a:rPr lang="tr-TR" sz="2800" dirty="0" smtClean="0">
                <a:latin typeface="Trebuchet MS" panose="020B0603020202020204" pitchFamily="34" charset="0"/>
              </a:rPr>
              <a:t>Döner </a:t>
            </a:r>
            <a:r>
              <a:rPr lang="tr-TR" sz="2800" dirty="0" err="1" smtClean="0">
                <a:latin typeface="Trebuchet MS" panose="020B0603020202020204" pitchFamily="34" charset="0"/>
              </a:rPr>
              <a:t>difüzer</a:t>
            </a:r>
            <a:endParaRPr lang="tr-TR" sz="2800" dirty="0">
              <a:latin typeface="Trebuchet MS" panose="020B0603020202020204" pitchFamily="34" charset="0"/>
            </a:endParaRPr>
          </a:p>
        </p:txBody>
      </p:sp>
      <p:sp>
        <p:nvSpPr>
          <p:cNvPr id="3" name="Metin kutusu 2"/>
          <p:cNvSpPr txBox="1"/>
          <p:nvPr/>
        </p:nvSpPr>
        <p:spPr>
          <a:xfrm>
            <a:off x="4355976" y="1196752"/>
            <a:ext cx="4536504" cy="5386090"/>
          </a:xfrm>
          <a:prstGeom prst="rect">
            <a:avLst/>
          </a:prstGeom>
          <a:noFill/>
        </p:spPr>
        <p:txBody>
          <a:bodyPr wrap="square" rtlCol="0">
            <a:spAutoFit/>
          </a:bodyPr>
          <a:lstStyle/>
          <a:p>
            <a:pPr algn="r"/>
            <a:r>
              <a:rPr lang="tr-TR" sz="3600" b="1" dirty="0" smtClean="0">
                <a:solidFill>
                  <a:srgbClr val="FF0000"/>
                </a:solidFill>
                <a:latin typeface="Trebuchet MS" panose="020B0603020202020204" pitchFamily="34" charset="0"/>
              </a:rPr>
              <a:t>Avantajları</a:t>
            </a:r>
          </a:p>
          <a:p>
            <a:pPr algn="r"/>
            <a:r>
              <a:rPr lang="tr-TR" sz="2800" dirty="0" smtClean="0">
                <a:latin typeface="Trebuchet MS" panose="020B0603020202020204" pitchFamily="34" charset="0"/>
              </a:rPr>
              <a:t>daha küçük asal gaz kabarcıkları //</a:t>
            </a:r>
          </a:p>
          <a:p>
            <a:pPr algn="r"/>
            <a:r>
              <a:rPr lang="tr-TR" sz="2800" dirty="0" smtClean="0">
                <a:latin typeface="Trebuchet MS" panose="020B0603020202020204" pitchFamily="34" charset="0"/>
              </a:rPr>
              <a:t>daha fazla temizleyici gaz yüzey alanı</a:t>
            </a:r>
          </a:p>
          <a:p>
            <a:pPr algn="r"/>
            <a:r>
              <a:rPr lang="tr-TR" sz="2800" dirty="0" smtClean="0">
                <a:latin typeface="Trebuchet MS" panose="020B0603020202020204" pitchFamily="34" charset="0"/>
              </a:rPr>
              <a:t>Etkin gaz giderme</a:t>
            </a:r>
          </a:p>
          <a:p>
            <a:pPr algn="r"/>
            <a:r>
              <a:rPr lang="tr-TR" sz="2800" dirty="0" smtClean="0">
                <a:latin typeface="Trebuchet MS" panose="020B0603020202020204" pitchFamily="34" charset="0"/>
              </a:rPr>
              <a:t>Çok daha az çalkantı</a:t>
            </a:r>
          </a:p>
          <a:p>
            <a:pPr algn="r"/>
            <a:r>
              <a:rPr lang="tr-TR" sz="2800" dirty="0" smtClean="0">
                <a:latin typeface="Trebuchet MS" panose="020B0603020202020204" pitchFamily="34" charset="0"/>
              </a:rPr>
              <a:t>Banyo yüzeyi durgun</a:t>
            </a:r>
          </a:p>
          <a:p>
            <a:pPr algn="r"/>
            <a:r>
              <a:rPr lang="tr-TR" sz="2800" dirty="0" smtClean="0">
                <a:latin typeface="Trebuchet MS" panose="020B0603020202020204" pitchFamily="34" charset="0"/>
              </a:rPr>
              <a:t>Oksitler homojen dağılımlı</a:t>
            </a:r>
          </a:p>
          <a:p>
            <a:pPr algn="r"/>
            <a:r>
              <a:rPr lang="tr-TR" sz="2800" dirty="0" smtClean="0">
                <a:latin typeface="Trebuchet MS" panose="020B0603020202020204" pitchFamily="34" charset="0"/>
              </a:rPr>
              <a:t>H</a:t>
            </a:r>
            <a:r>
              <a:rPr lang="tr-TR" sz="2800" baseline="-25000" dirty="0" smtClean="0">
                <a:latin typeface="Trebuchet MS" panose="020B0603020202020204" pitchFamily="34" charset="0"/>
              </a:rPr>
              <a:t>2</a:t>
            </a:r>
            <a:r>
              <a:rPr lang="tr-TR" sz="2800" dirty="0" smtClean="0">
                <a:latin typeface="Trebuchet MS" panose="020B0603020202020204" pitchFamily="34" charset="0"/>
              </a:rPr>
              <a:t> gözenekleri çok ince!</a:t>
            </a:r>
          </a:p>
          <a:p>
            <a:pPr algn="r"/>
            <a:r>
              <a:rPr lang="tr-TR" sz="2800" dirty="0" smtClean="0">
                <a:latin typeface="Trebuchet MS" panose="020B0603020202020204" pitchFamily="34" charset="0"/>
              </a:rPr>
              <a:t>TEMİZ METAL</a:t>
            </a:r>
          </a:p>
          <a:p>
            <a:pPr algn="r"/>
            <a:endParaRPr lang="tr-TR" sz="2800" dirty="0">
              <a:latin typeface="Trebuchet MS" panose="020B0603020202020204" pitchFamily="34" charset="0"/>
            </a:endParaRPr>
          </a:p>
        </p:txBody>
      </p:sp>
    </p:spTree>
    <p:extLst>
      <p:ext uri="{BB962C8B-B14F-4D97-AF65-F5344CB8AC3E}">
        <p14:creationId xmlns:p14="http://schemas.microsoft.com/office/powerpoint/2010/main" val="42464888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rotary_degasser.png">
            <a:hlinkClick r:id="rId2"/>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
                    </a14:imgEffect>
                  </a14:imgLayer>
                </a14:imgProps>
              </a:ext>
            </a:extLst>
          </a:blip>
          <a:srcRect l="7143" t="15935" r="7143" b="5952"/>
          <a:stretch/>
        </p:blipFill>
        <p:spPr bwMode="auto">
          <a:xfrm>
            <a:off x="539552" y="1502875"/>
            <a:ext cx="3744416" cy="5118480"/>
          </a:xfrm>
          <a:prstGeom prst="rect">
            <a:avLst/>
          </a:prstGeom>
          <a:noFill/>
        </p:spPr>
      </p:pic>
      <p:pic>
        <p:nvPicPr>
          <p:cNvPr id="6" name="Picture 1"/>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
                    </a14:imgEffect>
                  </a14:imgLayer>
                </a14:imgProps>
              </a:ext>
            </a:extLst>
          </a:blip>
          <a:srcRect l="27872" t="27573" r="55573" b="32710"/>
          <a:stretch>
            <a:fillRect/>
          </a:stretch>
        </p:blipFill>
        <p:spPr bwMode="auto">
          <a:xfrm>
            <a:off x="5004048" y="1916832"/>
            <a:ext cx="3456384" cy="4662099"/>
          </a:xfrm>
          <a:prstGeom prst="rect">
            <a:avLst/>
          </a:prstGeom>
          <a:noFill/>
          <a:ln w="9525">
            <a:noFill/>
            <a:miter lim="800000"/>
            <a:headEnd/>
            <a:tailEnd/>
          </a:ln>
        </p:spPr>
      </p:pic>
      <p:sp>
        <p:nvSpPr>
          <p:cNvPr id="5" name="Başlık 3"/>
          <p:cNvSpPr txBox="1">
            <a:spLocks/>
          </p:cNvSpPr>
          <p:nvPr/>
        </p:nvSpPr>
        <p:spPr>
          <a:xfrm>
            <a:off x="302840" y="674440"/>
            <a:ext cx="8229600" cy="59432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tr-TR" sz="4400" dirty="0" smtClean="0">
                <a:latin typeface="Trebuchet MS" panose="020B0603020202020204" pitchFamily="34" charset="0"/>
              </a:rPr>
              <a:t>Rotorlu gaz giderme</a:t>
            </a:r>
            <a:endParaRPr lang="tr-TR" sz="4400" dirty="0">
              <a:latin typeface="Trebuchet MS" panose="020B0603020202020204" pitchFamily="34" charset="0"/>
            </a:endParaRPr>
          </a:p>
        </p:txBody>
      </p:sp>
    </p:spTree>
    <p:extLst>
      <p:ext uri="{BB962C8B-B14F-4D97-AF65-F5344CB8AC3E}">
        <p14:creationId xmlns:p14="http://schemas.microsoft.com/office/powerpoint/2010/main" val="31705009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8229600" cy="594320"/>
          </a:xfrm>
        </p:spPr>
        <p:txBody>
          <a:bodyPr>
            <a:normAutofit fontScale="90000"/>
          </a:bodyPr>
          <a:lstStyle/>
          <a:p>
            <a:r>
              <a:rPr lang="tr-TR" dirty="0" smtClean="0">
                <a:latin typeface="Trebuchet MS" panose="020B0603020202020204" pitchFamily="34" charset="0"/>
              </a:rPr>
              <a:t>Gaz giderme teknolojileri</a:t>
            </a:r>
            <a:endParaRPr lang="tr-TR" dirty="0">
              <a:latin typeface="Trebuchet MS" panose="020B0603020202020204" pitchFamily="34" charset="0"/>
            </a:endParaRPr>
          </a:p>
        </p:txBody>
      </p:sp>
      <p:pic>
        <p:nvPicPr>
          <p:cNvPr id="6" name="Picture 10"/>
          <p:cNvPicPr>
            <a:picLocks noChangeAspect="1" noChangeArrowheads="1"/>
          </p:cNvPicPr>
          <p:nvPr/>
        </p:nvPicPr>
        <p:blipFill>
          <a:blip r:embed="rId2" cstate="print">
            <a:lum bright="-2000"/>
            <a:extLst>
              <a:ext uri="{28A0092B-C50C-407E-A947-70E740481C1C}">
                <a14:useLocalDpi xmlns:a14="http://schemas.microsoft.com/office/drawing/2010/main" val="0"/>
              </a:ext>
            </a:extLst>
          </a:blip>
          <a:srcRect l="12207" r="5571"/>
          <a:stretch>
            <a:fillRect/>
          </a:stretch>
        </p:blipFill>
        <p:spPr bwMode="auto">
          <a:xfrm>
            <a:off x="251520" y="1700808"/>
            <a:ext cx="2664296" cy="4326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1844824"/>
            <a:ext cx="6059690"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20594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04" t="9902" r="10272" b="10098"/>
          <a:stretch/>
        </p:blipFill>
        <p:spPr bwMode="auto">
          <a:xfrm>
            <a:off x="395536" y="1772816"/>
            <a:ext cx="8393329" cy="4713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Başlık 3"/>
          <p:cNvSpPr>
            <a:spLocks noGrp="1"/>
          </p:cNvSpPr>
          <p:nvPr>
            <p:ph type="title"/>
          </p:nvPr>
        </p:nvSpPr>
        <p:spPr>
          <a:xfrm>
            <a:off x="395536" y="836712"/>
            <a:ext cx="8229600" cy="594320"/>
          </a:xfrm>
        </p:spPr>
        <p:txBody>
          <a:bodyPr>
            <a:normAutofit fontScale="90000"/>
          </a:bodyPr>
          <a:lstStyle/>
          <a:p>
            <a:r>
              <a:rPr lang="tr-TR" dirty="0" smtClean="0">
                <a:latin typeface="Trebuchet MS" panose="020B0603020202020204" pitchFamily="34" charset="0"/>
              </a:rPr>
              <a:t>Gaz giderme teknolojileri</a:t>
            </a:r>
            <a:endParaRPr lang="tr-TR" dirty="0">
              <a:latin typeface="Trebuchet MS" panose="020B0603020202020204" pitchFamily="34" charset="0"/>
            </a:endParaRPr>
          </a:p>
        </p:txBody>
      </p:sp>
    </p:spTree>
    <p:extLst>
      <p:ext uri="{BB962C8B-B14F-4D97-AF65-F5344CB8AC3E}">
        <p14:creationId xmlns:p14="http://schemas.microsoft.com/office/powerpoint/2010/main" val="29731096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3"/>
          <p:cNvSpPr>
            <a:spLocks noGrp="1"/>
          </p:cNvSpPr>
          <p:nvPr>
            <p:ph type="title"/>
          </p:nvPr>
        </p:nvSpPr>
        <p:spPr>
          <a:xfrm>
            <a:off x="518864" y="548680"/>
            <a:ext cx="8229600" cy="594320"/>
          </a:xfrm>
        </p:spPr>
        <p:txBody>
          <a:bodyPr>
            <a:normAutofit fontScale="90000"/>
          </a:bodyPr>
          <a:lstStyle/>
          <a:p>
            <a:r>
              <a:rPr lang="tr-TR" dirty="0" smtClean="0">
                <a:latin typeface="Trebuchet MS" panose="020B0603020202020204" pitchFamily="34" charset="0"/>
              </a:rPr>
              <a:t>Gaz giderme</a:t>
            </a:r>
            <a:endParaRPr lang="tr-TR" dirty="0">
              <a:latin typeface="Trebuchet MS" panose="020B0603020202020204" pitchFamily="34" charset="0"/>
            </a:endParaRPr>
          </a:p>
        </p:txBody>
      </p:sp>
      <p:grpSp>
        <p:nvGrpSpPr>
          <p:cNvPr id="5" name="Grup 4"/>
          <p:cNvGrpSpPr/>
          <p:nvPr/>
        </p:nvGrpSpPr>
        <p:grpSpPr>
          <a:xfrm>
            <a:off x="107504" y="1196752"/>
            <a:ext cx="8715375" cy="5391657"/>
            <a:chOff x="251520" y="1348966"/>
            <a:chExt cx="8715375" cy="5391657"/>
          </a:xfrm>
        </p:grpSpPr>
        <p:pic>
          <p:nvPicPr>
            <p:cNvPr id="258051" name="Picture 3" descr="degassing unit"/>
            <p:cNvPicPr>
              <a:picLocks noChangeAspect="1" noChangeArrowheads="1"/>
            </p:cNvPicPr>
            <p:nvPr/>
          </p:nvPicPr>
          <p:blipFill rotWithShape="1">
            <a:blip r:embed="rId2" cstate="print"/>
            <a:srcRect t="7795"/>
            <a:stretch/>
          </p:blipFill>
          <p:spPr bwMode="auto">
            <a:xfrm>
              <a:off x="251520" y="1348966"/>
              <a:ext cx="8715375" cy="5208079"/>
            </a:xfrm>
            <a:prstGeom prst="rect">
              <a:avLst/>
            </a:prstGeom>
            <a:noFill/>
          </p:spPr>
        </p:pic>
        <p:sp useBgFill="1">
          <p:nvSpPr>
            <p:cNvPr id="2" name="Metin kutusu 1"/>
            <p:cNvSpPr txBox="1"/>
            <p:nvPr/>
          </p:nvSpPr>
          <p:spPr>
            <a:xfrm>
              <a:off x="1008557" y="1628800"/>
              <a:ext cx="430887" cy="3960440"/>
            </a:xfrm>
            <a:prstGeom prst="rect">
              <a:avLst/>
            </a:prstGeom>
          </p:spPr>
          <p:txBody>
            <a:bodyPr vert="vert270" wrap="square" lIns="0" tIns="0" rIns="0" bIns="0" rtlCol="0">
              <a:spAutoFit/>
            </a:bodyPr>
            <a:lstStyle/>
            <a:p>
              <a:r>
                <a:rPr lang="tr-TR" sz="2800" dirty="0" smtClean="0">
                  <a:latin typeface="Trebuchet MS" panose="020B0603020202020204" pitchFamily="34" charset="0"/>
                </a:rPr>
                <a:t>H</a:t>
              </a:r>
              <a:r>
                <a:rPr lang="tr-TR" sz="2800" baseline="-25000" dirty="0" smtClean="0">
                  <a:latin typeface="Trebuchet MS" panose="020B0603020202020204" pitchFamily="34" charset="0"/>
                </a:rPr>
                <a:t>2</a:t>
              </a:r>
              <a:r>
                <a:rPr lang="tr-TR" sz="2800" dirty="0" smtClean="0">
                  <a:latin typeface="Trebuchet MS" panose="020B0603020202020204" pitchFamily="34" charset="0"/>
                </a:rPr>
                <a:t> miktarı (ml/100g Al)</a:t>
              </a:r>
              <a:endParaRPr lang="tr-TR" sz="2800" dirty="0">
                <a:latin typeface="Trebuchet MS" panose="020B0603020202020204" pitchFamily="34" charset="0"/>
              </a:endParaRPr>
            </a:p>
          </p:txBody>
        </p:sp>
        <p:sp useBgFill="1">
          <p:nvSpPr>
            <p:cNvPr id="4" name="Metin kutusu 3"/>
            <p:cNvSpPr txBox="1"/>
            <p:nvPr/>
          </p:nvSpPr>
          <p:spPr>
            <a:xfrm>
              <a:off x="1925394" y="6309736"/>
              <a:ext cx="4824536" cy="430887"/>
            </a:xfrm>
            <a:prstGeom prst="rect">
              <a:avLst/>
            </a:prstGeom>
          </p:spPr>
          <p:txBody>
            <a:bodyPr wrap="square" lIns="0" tIns="0" rIns="0" bIns="0" rtlCol="0">
              <a:spAutoFit/>
            </a:bodyPr>
            <a:lstStyle/>
            <a:p>
              <a:r>
                <a:rPr lang="tr-TR" sz="2800" dirty="0" smtClean="0">
                  <a:latin typeface="Trebuchet MS" panose="020B0603020202020204" pitchFamily="34" charset="0"/>
                </a:rPr>
                <a:t>Gaz giderme işlem süresi </a:t>
              </a:r>
              <a:r>
                <a:rPr lang="tr-TR" sz="2800" dirty="0" err="1" smtClean="0">
                  <a:latin typeface="Trebuchet MS" panose="020B0603020202020204" pitchFamily="34" charset="0"/>
                </a:rPr>
                <a:t>dk</a:t>
              </a:r>
              <a:endParaRPr lang="tr-TR" sz="2800" dirty="0">
                <a:latin typeface="Trebuchet MS" panose="020B0603020202020204" pitchFamily="34" charset="0"/>
              </a:endParaRPr>
            </a:p>
          </p:txBody>
        </p:sp>
      </p:grpSp>
    </p:spTree>
    <p:extLst>
      <p:ext uri="{BB962C8B-B14F-4D97-AF65-F5344CB8AC3E}">
        <p14:creationId xmlns:p14="http://schemas.microsoft.com/office/powerpoint/2010/main" val="24192285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02840" y="674440"/>
            <a:ext cx="8229600" cy="594320"/>
          </a:xfrm>
        </p:spPr>
        <p:txBody>
          <a:bodyPr>
            <a:normAutofit fontScale="90000"/>
          </a:bodyPr>
          <a:lstStyle/>
          <a:p>
            <a:r>
              <a:rPr lang="tr-TR" dirty="0" smtClean="0">
                <a:latin typeface="Trebuchet MS" pitchFamily="34" charset="0"/>
              </a:rPr>
              <a:t>Oksit kalıntıları</a:t>
            </a:r>
            <a:endParaRPr lang="tr-TR" dirty="0">
              <a:latin typeface="Trebuchet MS" pitchFamily="34" charset="0"/>
            </a:endParaRPr>
          </a:p>
        </p:txBody>
      </p:sp>
      <p:grpSp>
        <p:nvGrpSpPr>
          <p:cNvPr id="3" name="Grup 4"/>
          <p:cNvGrpSpPr>
            <a:grpSpLocks noChangeAspect="1"/>
          </p:cNvGrpSpPr>
          <p:nvPr/>
        </p:nvGrpSpPr>
        <p:grpSpPr>
          <a:xfrm>
            <a:off x="323528" y="1853816"/>
            <a:ext cx="8568953" cy="4123601"/>
            <a:chOff x="2123728" y="3313568"/>
            <a:chExt cx="6754247" cy="3250319"/>
          </a:xfrm>
        </p:grpSpPr>
        <p:pic>
          <p:nvPicPr>
            <p:cNvPr id="3074"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
                      </a14:imgEffect>
                    </a14:imgLayer>
                  </a14:imgProps>
                </a:ext>
              </a:extLst>
            </a:blip>
            <a:srcRect l="37353" t="32094" r="20033" b="31214"/>
            <a:stretch/>
          </p:blipFill>
          <p:spPr bwMode="auto">
            <a:xfrm>
              <a:off x="2123728" y="3313568"/>
              <a:ext cx="6696744" cy="3241805"/>
            </a:xfrm>
            <a:prstGeom prst="rect">
              <a:avLst/>
            </a:prstGeom>
            <a:noFill/>
            <a:ln w="9525">
              <a:noFill/>
              <a:miter lim="800000"/>
              <a:headEnd/>
              <a:tailEnd/>
            </a:ln>
          </p:spPr>
        </p:pic>
        <p:sp useBgFill="1">
          <p:nvSpPr>
            <p:cNvPr id="7" name="Metin kutusu 6"/>
            <p:cNvSpPr txBox="1"/>
            <p:nvPr/>
          </p:nvSpPr>
          <p:spPr>
            <a:xfrm>
              <a:off x="4965812" y="5114567"/>
              <a:ext cx="1868861" cy="1004350"/>
            </a:xfrm>
            <a:prstGeom prst="rect">
              <a:avLst/>
            </a:prstGeom>
          </p:spPr>
          <p:txBody>
            <a:bodyPr wrap="square" rtlCol="0">
              <a:spAutoFit/>
            </a:bodyPr>
            <a:lstStyle/>
            <a:p>
              <a:pPr algn="r">
                <a:lnSpc>
                  <a:spcPct val="80000"/>
                </a:lnSpc>
              </a:pPr>
              <a:r>
                <a:rPr lang="tr-TR" sz="2400" dirty="0" err="1" smtClean="0">
                  <a:latin typeface="Trebuchet MS" panose="020B0603020202020204" pitchFamily="34" charset="0"/>
                </a:rPr>
                <a:t>Filtrasyondan</a:t>
              </a:r>
              <a:r>
                <a:rPr lang="tr-TR" sz="2400" dirty="0" smtClean="0">
                  <a:latin typeface="Trebuchet MS" panose="020B0603020202020204" pitchFamily="34" charset="0"/>
                </a:rPr>
                <a:t> sonra az sayıda oksit içeren temiz metal</a:t>
              </a:r>
              <a:endParaRPr lang="tr-TR" sz="2400" dirty="0">
                <a:latin typeface="Trebuchet MS" panose="020B0603020202020204" pitchFamily="34" charset="0"/>
              </a:endParaRPr>
            </a:p>
          </p:txBody>
        </p:sp>
        <p:sp useBgFill="1">
          <p:nvSpPr>
            <p:cNvPr id="8" name="Metin kutusu 7"/>
            <p:cNvSpPr txBox="1"/>
            <p:nvPr/>
          </p:nvSpPr>
          <p:spPr>
            <a:xfrm>
              <a:off x="6876256" y="3530391"/>
              <a:ext cx="2001719" cy="1004350"/>
            </a:xfrm>
            <a:prstGeom prst="rect">
              <a:avLst/>
            </a:prstGeom>
          </p:spPr>
          <p:txBody>
            <a:bodyPr wrap="square" rtlCol="0">
              <a:spAutoFit/>
            </a:bodyPr>
            <a:lstStyle/>
            <a:p>
              <a:pPr>
                <a:lnSpc>
                  <a:spcPct val="80000"/>
                </a:lnSpc>
              </a:pPr>
              <a:r>
                <a:rPr lang="tr-TR" sz="2400" dirty="0" smtClean="0">
                  <a:latin typeface="Trebuchet MS" panose="020B0603020202020204" pitchFamily="34" charset="0"/>
                </a:rPr>
                <a:t>Hurda ergitilmesinden sonra uzun iri oksit şeritleri</a:t>
              </a:r>
              <a:endParaRPr lang="tr-TR" sz="2400" dirty="0">
                <a:latin typeface="Trebuchet MS" panose="020B0603020202020204" pitchFamily="34" charset="0"/>
              </a:endParaRPr>
            </a:p>
          </p:txBody>
        </p:sp>
        <p:sp useBgFill="1">
          <p:nvSpPr>
            <p:cNvPr id="2" name="Metin kutusu 1"/>
            <p:cNvSpPr txBox="1"/>
            <p:nvPr/>
          </p:nvSpPr>
          <p:spPr>
            <a:xfrm>
              <a:off x="2804828" y="5792430"/>
              <a:ext cx="2610885" cy="771457"/>
            </a:xfrm>
            <a:prstGeom prst="rect">
              <a:avLst/>
            </a:prstGeom>
          </p:spPr>
          <p:txBody>
            <a:bodyPr wrap="square" rtlCol="0">
              <a:spAutoFit/>
            </a:bodyPr>
            <a:lstStyle/>
            <a:p>
              <a:pPr>
                <a:lnSpc>
                  <a:spcPct val="80000"/>
                </a:lnSpc>
              </a:pPr>
              <a:r>
                <a:rPr lang="tr-TR" sz="2400" dirty="0" smtClean="0">
                  <a:latin typeface="Trebuchet MS" panose="020B0603020202020204" pitchFamily="34" charset="0"/>
                </a:rPr>
                <a:t>Rotorlu gaz giderme işleminden sonra ince oksit taneleri</a:t>
              </a:r>
              <a:endParaRPr lang="tr-TR" sz="2400" dirty="0">
                <a:latin typeface="Trebuchet MS" panose="020B0603020202020204" pitchFamily="34" charset="0"/>
              </a:endParaRPr>
            </a:p>
          </p:txBody>
        </p:sp>
      </p:grpSp>
    </p:spTree>
    <p:extLst>
      <p:ext uri="{BB962C8B-B14F-4D97-AF65-F5344CB8AC3E}">
        <p14:creationId xmlns:p14="http://schemas.microsoft.com/office/powerpoint/2010/main" val="34244985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74848" y="530424"/>
            <a:ext cx="8229600" cy="594320"/>
          </a:xfrm>
        </p:spPr>
        <p:txBody>
          <a:bodyPr>
            <a:normAutofit fontScale="90000"/>
          </a:bodyPr>
          <a:lstStyle/>
          <a:p>
            <a:r>
              <a:rPr lang="tr-TR" dirty="0" smtClean="0">
                <a:latin typeface="Trebuchet MS" panose="020B0603020202020204" pitchFamily="34" charset="0"/>
              </a:rPr>
              <a:t>Oksit kirlenmesi</a:t>
            </a:r>
            <a:endParaRPr lang="tr-TR" dirty="0">
              <a:latin typeface="Trebuchet MS" panose="020B0603020202020204" pitchFamily="34" charset="0"/>
            </a:endParaRPr>
          </a:p>
        </p:txBody>
      </p:sp>
      <p:sp>
        <p:nvSpPr>
          <p:cNvPr id="6" name="5 Metin kutusu"/>
          <p:cNvSpPr txBox="1"/>
          <p:nvPr/>
        </p:nvSpPr>
        <p:spPr>
          <a:xfrm>
            <a:off x="251520" y="1124744"/>
            <a:ext cx="8712968" cy="5693866"/>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Oksitlerin önemli bir bölümü ergitilmek üzere fırına şarj edilen alüminyum külçe ve hurdalardan gelir (yüzey oksitleri!).</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Şarj maddeleri ergitildiğinde yüzey oksitleri serbest kalır ve banyoda dağılırlar.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Önlemler alınmadığı takdirde bu oksitler parçalar veya </a:t>
            </a:r>
            <a:r>
              <a:rPr lang="tr-TR" sz="2800" dirty="0" err="1" smtClean="0">
                <a:latin typeface="Trebuchet MS" pitchFamily="34" charset="0"/>
              </a:rPr>
              <a:t>aglomere</a:t>
            </a:r>
            <a:r>
              <a:rPr lang="tr-TR" sz="2800" dirty="0" smtClean="0">
                <a:latin typeface="Trebuchet MS" pitchFamily="34" charset="0"/>
              </a:rPr>
              <a:t> olmuş filmler şeklinde döküm parçaya kadar geçerler.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sakıncalı durum şarj maddeleri doğrudan ergitme bölgesine alındığında ortaya çıkar. Şarj edilecek maddeler önceden ergitilerek oluşturulan bir banyo içinde şarj edildiklerinde iyileşme sağlanır. </a:t>
            </a:r>
            <a:endParaRPr lang="tr-TR" sz="2800" i="1" dirty="0" smtClean="0">
              <a:latin typeface="Trebuchet MS" pitchFamily="34" charset="0"/>
            </a:endParaRPr>
          </a:p>
        </p:txBody>
      </p:sp>
    </p:spTree>
    <p:extLst>
      <p:ext uri="{BB962C8B-B14F-4D97-AF65-F5344CB8AC3E}">
        <p14:creationId xmlns:p14="http://schemas.microsoft.com/office/powerpoint/2010/main" val="51970002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type="body" idx="1"/>
          </p:nvPr>
        </p:nvSpPr>
        <p:spPr>
          <a:xfrm>
            <a:off x="251520" y="1496144"/>
            <a:ext cx="8712968" cy="5029200"/>
          </a:xfrm>
        </p:spPr>
        <p:txBody>
          <a:bodyPr>
            <a:noAutofit/>
          </a:bodyPr>
          <a:lstStyle/>
          <a:p>
            <a:pPr eaLnBrk="1" hangingPunct="1">
              <a:lnSpc>
                <a:spcPct val="90000"/>
              </a:lnSpc>
              <a:buFont typeface="Monotype Sorts" pitchFamily="2" charset="2"/>
              <a:buNone/>
            </a:pPr>
            <a:r>
              <a:rPr lang="tr-TR" altLang="tr-TR" sz="3600" b="1" dirty="0" smtClean="0">
                <a:latin typeface="Trebuchet MS" pitchFamily="34" charset="0"/>
                <a:sym typeface="Monotype Sorts" pitchFamily="2" charset="2"/>
              </a:rPr>
              <a:t>Sıcaklık </a:t>
            </a:r>
            <a:r>
              <a:rPr lang="tr-TR" altLang="tr-TR" sz="3600" b="1" dirty="0" smtClean="0">
                <a:latin typeface="Trebuchet MS" pitchFamily="34" charset="0"/>
                <a:sym typeface="Symbol" pitchFamily="18" charset="2"/>
              </a:rPr>
              <a:t>  Oksitlenme </a:t>
            </a:r>
            <a:endParaRPr lang="tr-TR" altLang="tr-TR" sz="3600" b="1" dirty="0" smtClean="0">
              <a:latin typeface="Trebuchet MS" pitchFamily="34" charset="0"/>
              <a:sym typeface="Monotype Sorts" pitchFamily="2" charset="2"/>
            </a:endParaRPr>
          </a:p>
          <a:p>
            <a:pPr eaLnBrk="1" hangingPunct="1">
              <a:lnSpc>
                <a:spcPct val="90000"/>
              </a:lnSpc>
              <a:buFont typeface="Monotype Sorts" pitchFamily="2" charset="2"/>
              <a:buNone/>
            </a:pPr>
            <a:r>
              <a:rPr lang="tr-TR" altLang="tr-TR" sz="2800" dirty="0" smtClean="0">
                <a:latin typeface="Trebuchet MS" pitchFamily="34" charset="0"/>
                <a:sym typeface="Monotype Sorts" pitchFamily="2" charset="2"/>
              </a:rPr>
              <a:t>	fırınlarda</a:t>
            </a:r>
          </a:p>
          <a:p>
            <a:pPr eaLnBrk="1" hangingPunct="1">
              <a:lnSpc>
                <a:spcPct val="90000"/>
              </a:lnSpc>
              <a:buFont typeface="Monotype Sorts" pitchFamily="2" charset="2"/>
              <a:buNone/>
            </a:pPr>
            <a:r>
              <a:rPr lang="tr-TR" altLang="tr-TR" sz="2800" dirty="0" smtClean="0">
                <a:latin typeface="Trebuchet MS" pitchFamily="34" charset="0"/>
                <a:sym typeface="Monotype Sorts" pitchFamily="2" charset="2"/>
              </a:rPr>
              <a:t>	transfer sisteminde</a:t>
            </a:r>
          </a:p>
          <a:p>
            <a:pPr eaLnBrk="1" hangingPunct="1">
              <a:lnSpc>
                <a:spcPct val="90000"/>
              </a:lnSpc>
              <a:buFont typeface="Monotype Sorts" pitchFamily="2" charset="2"/>
              <a:buNone/>
            </a:pPr>
            <a:r>
              <a:rPr lang="tr-TR" altLang="tr-TR" sz="2800" dirty="0" smtClean="0">
                <a:latin typeface="Trebuchet MS" pitchFamily="34" charset="0"/>
                <a:sym typeface="Monotype Sorts" pitchFamily="2" charset="2"/>
              </a:rPr>
              <a:t>	</a:t>
            </a:r>
            <a:r>
              <a:rPr lang="tr-TR" altLang="tr-TR" sz="2800" dirty="0" err="1" smtClean="0">
                <a:latin typeface="Trebuchet MS" pitchFamily="34" charset="0"/>
                <a:sym typeface="Monotype Sorts" pitchFamily="2" charset="2"/>
              </a:rPr>
              <a:t>rafinasyon</a:t>
            </a:r>
            <a:r>
              <a:rPr lang="tr-TR" altLang="tr-TR" sz="2800" dirty="0" smtClean="0">
                <a:latin typeface="Trebuchet MS" pitchFamily="34" charset="0"/>
                <a:sym typeface="Monotype Sorts" pitchFamily="2" charset="2"/>
              </a:rPr>
              <a:t> istasyonunda </a:t>
            </a:r>
            <a:r>
              <a:rPr lang="tr-TR" altLang="tr-TR" sz="2800" b="1" u="sng" dirty="0" smtClean="0">
                <a:solidFill>
                  <a:srgbClr val="FF0000"/>
                </a:solidFill>
                <a:latin typeface="Trebuchet MS" pitchFamily="34" charset="0"/>
                <a:sym typeface="Monotype Sorts" pitchFamily="2" charset="2"/>
              </a:rPr>
              <a:t>ISI KAYIPLARI ÖNLENMELİ!</a:t>
            </a:r>
            <a:endParaRPr lang="tr-TR" altLang="tr-TR" sz="2800" dirty="0" smtClean="0">
              <a:latin typeface="Trebuchet MS" pitchFamily="34" charset="0"/>
              <a:sym typeface="Monotype Sorts" pitchFamily="2" charset="2"/>
            </a:endParaRPr>
          </a:p>
          <a:p>
            <a:pPr eaLnBrk="1" hangingPunct="1">
              <a:lnSpc>
                <a:spcPct val="90000"/>
              </a:lnSpc>
              <a:buFont typeface="Monotype Sorts" pitchFamily="2" charset="2"/>
              <a:buNone/>
            </a:pPr>
            <a:endParaRPr lang="tr-TR" altLang="tr-TR" sz="1200" dirty="0" smtClean="0">
              <a:latin typeface="Trebuchet MS" pitchFamily="34" charset="0"/>
              <a:sym typeface="Monotype Sorts" pitchFamily="2" charset="2"/>
            </a:endParaRPr>
          </a:p>
          <a:p>
            <a:pPr eaLnBrk="1" hangingPunct="1">
              <a:lnSpc>
                <a:spcPct val="90000"/>
              </a:lnSpc>
              <a:buFont typeface="Monotype Sorts" pitchFamily="2" charset="2"/>
              <a:buNone/>
            </a:pPr>
            <a:r>
              <a:rPr lang="tr-TR" altLang="tr-TR" sz="3200" dirty="0" smtClean="0">
                <a:latin typeface="Trebuchet MS" pitchFamily="34" charset="0"/>
                <a:sym typeface="Monotype Sorts" pitchFamily="2" charset="2"/>
              </a:rPr>
              <a:t>	Sıcaklığın gereksiz yükselmesine izin verilmemeli!</a:t>
            </a:r>
          </a:p>
          <a:p>
            <a:pPr eaLnBrk="1" hangingPunct="1">
              <a:lnSpc>
                <a:spcPct val="90000"/>
              </a:lnSpc>
              <a:buFont typeface="Monotype Sorts" pitchFamily="2" charset="2"/>
              <a:buNone/>
            </a:pPr>
            <a:r>
              <a:rPr lang="tr-TR" altLang="tr-TR" sz="2800" dirty="0" smtClean="0">
                <a:latin typeface="Trebuchet MS" pitchFamily="34" charset="0"/>
                <a:sym typeface="Monotype Sorts" pitchFamily="2" charset="2"/>
              </a:rPr>
              <a:t>		Ergitme fırınında 	T &lt; 760</a:t>
            </a:r>
            <a:r>
              <a:rPr lang="tr-TR" altLang="tr-TR" sz="2800" dirty="0" smtClean="0">
                <a:latin typeface="Trebuchet MS" pitchFamily="34" charset="0"/>
                <a:sym typeface="Symbol" pitchFamily="18" charset="2"/>
              </a:rPr>
              <a:t></a:t>
            </a:r>
            <a:r>
              <a:rPr lang="tr-TR" altLang="tr-TR" sz="2800" dirty="0" smtClean="0">
                <a:latin typeface="Trebuchet MS" pitchFamily="34" charset="0"/>
                <a:sym typeface="Monotype Sorts" pitchFamily="2" charset="2"/>
              </a:rPr>
              <a:t>C</a:t>
            </a:r>
          </a:p>
          <a:p>
            <a:pPr eaLnBrk="1" hangingPunct="1">
              <a:lnSpc>
                <a:spcPct val="90000"/>
              </a:lnSpc>
              <a:buFont typeface="Monotype Sorts" pitchFamily="2" charset="2"/>
              <a:buNone/>
            </a:pPr>
            <a:r>
              <a:rPr lang="tr-TR" altLang="tr-TR" sz="2800" dirty="0" smtClean="0">
                <a:latin typeface="Trebuchet MS" pitchFamily="34" charset="0"/>
                <a:sym typeface="Monotype Sorts" pitchFamily="2" charset="2"/>
              </a:rPr>
              <a:t>		Tutma fırınında    	T &lt; 730</a:t>
            </a:r>
            <a:r>
              <a:rPr lang="tr-TR" altLang="tr-TR" sz="2800" dirty="0" smtClean="0">
                <a:latin typeface="Trebuchet MS" pitchFamily="34" charset="0"/>
                <a:sym typeface="Symbol" pitchFamily="18" charset="2"/>
              </a:rPr>
              <a:t></a:t>
            </a:r>
            <a:r>
              <a:rPr lang="tr-TR" altLang="tr-TR" sz="2800" dirty="0" smtClean="0">
                <a:latin typeface="Trebuchet MS" pitchFamily="34" charset="0"/>
                <a:sym typeface="Monotype Sorts" pitchFamily="2" charset="2"/>
              </a:rPr>
              <a:t>C</a:t>
            </a:r>
          </a:p>
          <a:p>
            <a:pPr eaLnBrk="1" hangingPunct="1">
              <a:lnSpc>
                <a:spcPct val="90000"/>
              </a:lnSpc>
              <a:buFont typeface="Monotype Sorts" pitchFamily="2" charset="2"/>
              <a:buNone/>
            </a:pPr>
            <a:r>
              <a:rPr lang="tr-TR" altLang="tr-TR" sz="2800" dirty="0" smtClean="0">
                <a:solidFill>
                  <a:srgbClr val="FF0000"/>
                </a:solidFill>
                <a:latin typeface="Trebuchet MS" pitchFamily="34" charset="0"/>
                <a:sym typeface="Monotype Sorts" pitchFamily="2" charset="2"/>
              </a:rPr>
              <a:t>				</a:t>
            </a:r>
            <a:r>
              <a:rPr lang="tr-TR" altLang="tr-TR" sz="2800" b="1" dirty="0" smtClean="0">
                <a:solidFill>
                  <a:srgbClr val="FF0000"/>
                </a:solidFill>
                <a:latin typeface="Trebuchet MS" pitchFamily="34" charset="0"/>
                <a:sym typeface="Monotype Sorts" pitchFamily="2" charset="2"/>
              </a:rPr>
              <a:t>SICAKLIK KONTROLÜ!</a:t>
            </a:r>
            <a:r>
              <a:rPr lang="tr-TR" altLang="tr-TR" sz="2800" b="1" dirty="0" smtClean="0">
                <a:latin typeface="Trebuchet MS" pitchFamily="34" charset="0"/>
                <a:sym typeface="Monotype Sorts" pitchFamily="2" charset="2"/>
              </a:rPr>
              <a:t>	</a:t>
            </a:r>
          </a:p>
          <a:p>
            <a:pPr eaLnBrk="1" hangingPunct="1">
              <a:lnSpc>
                <a:spcPct val="90000"/>
              </a:lnSpc>
              <a:buFont typeface="Monotype Sorts" pitchFamily="2" charset="2"/>
              <a:buNone/>
            </a:pPr>
            <a:r>
              <a:rPr lang="tr-TR" altLang="tr-TR" sz="2800" b="1" dirty="0" smtClean="0">
                <a:solidFill>
                  <a:srgbClr val="FF0000"/>
                </a:solidFill>
                <a:latin typeface="Trebuchet MS" pitchFamily="34" charset="0"/>
                <a:sym typeface="Monotype Sorts" pitchFamily="2" charset="2"/>
              </a:rPr>
              <a:t>				TEKNOLOJİK İŞLEMLERDE TİTİZLİK!</a:t>
            </a:r>
          </a:p>
          <a:p>
            <a:pPr eaLnBrk="1" hangingPunct="1">
              <a:lnSpc>
                <a:spcPct val="90000"/>
              </a:lnSpc>
              <a:buFont typeface="Monotype Sorts" pitchFamily="2" charset="2"/>
              <a:buNone/>
            </a:pPr>
            <a:r>
              <a:rPr lang="tr-TR" altLang="tr-TR" sz="2800" b="1" dirty="0" smtClean="0">
                <a:latin typeface="Trebuchet MS" pitchFamily="34" charset="0"/>
                <a:sym typeface="Monotype Sorts" pitchFamily="2" charset="2"/>
              </a:rPr>
              <a:t>		</a:t>
            </a:r>
            <a:endParaRPr lang="en-US" altLang="tr-TR" sz="2800" b="1" dirty="0" smtClean="0">
              <a:latin typeface="Trebuchet MS" pitchFamily="34" charset="0"/>
              <a:sym typeface="Monotype Sorts" pitchFamily="2" charset="2"/>
            </a:endParaRPr>
          </a:p>
        </p:txBody>
      </p:sp>
      <p:sp>
        <p:nvSpPr>
          <p:cNvPr id="7" name="Rectangle 2"/>
          <p:cNvSpPr>
            <a:spLocks noGrp="1" noChangeArrowheads="1"/>
          </p:cNvSpPr>
          <p:nvPr>
            <p:ph type="title"/>
          </p:nvPr>
        </p:nvSpPr>
        <p:spPr bwMode="auto">
          <a:xfrm>
            <a:off x="251520" y="609600"/>
            <a:ext cx="7772400" cy="8031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eaLnBrk="1" hangingPunct="1"/>
            <a:r>
              <a:rPr lang="tr-TR" altLang="tr-TR" sz="4400" dirty="0" smtClean="0">
                <a:solidFill>
                  <a:schemeClr val="accent2">
                    <a:lumMod val="50000"/>
                  </a:schemeClr>
                </a:solidFill>
                <a:latin typeface="Trebuchet MS" pitchFamily="34" charset="0"/>
              </a:rPr>
              <a:t>Oksitlenme</a:t>
            </a:r>
            <a:r>
              <a:rPr lang="tr-TR" altLang="tr-TR" sz="4800" dirty="0" smtClean="0">
                <a:solidFill>
                  <a:schemeClr val="accent2">
                    <a:lumMod val="50000"/>
                  </a:schemeClr>
                </a:solidFill>
                <a:latin typeface="Trebuchet MS" pitchFamily="34" charset="0"/>
              </a:rPr>
              <a:t>   </a:t>
            </a:r>
            <a:endParaRPr lang="en-US" altLang="tr-TR" sz="4800" dirty="0" smtClean="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28849269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27992" y="609600"/>
            <a:ext cx="7772400" cy="8031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eaLnBrk="1" hangingPunct="1"/>
            <a:r>
              <a:rPr lang="tr-TR" altLang="tr-TR" sz="4400" dirty="0" smtClean="0">
                <a:solidFill>
                  <a:schemeClr val="accent2">
                    <a:lumMod val="50000"/>
                  </a:schemeClr>
                </a:solidFill>
                <a:latin typeface="Trebuchet MS" pitchFamily="34" charset="0"/>
              </a:rPr>
              <a:t>Oksitlenme</a:t>
            </a:r>
            <a:r>
              <a:rPr lang="tr-TR" altLang="tr-TR" sz="4800" dirty="0" smtClean="0">
                <a:solidFill>
                  <a:schemeClr val="accent2">
                    <a:lumMod val="50000"/>
                  </a:schemeClr>
                </a:solidFill>
                <a:latin typeface="Trebuchet MS" pitchFamily="34" charset="0"/>
              </a:rPr>
              <a:t>   </a:t>
            </a:r>
            <a:endParaRPr lang="en-US" altLang="tr-TR" sz="4800" dirty="0" smtClean="0">
              <a:solidFill>
                <a:schemeClr val="accent2">
                  <a:lumMod val="50000"/>
                </a:schemeClr>
              </a:solidFill>
              <a:latin typeface="Trebuchet MS" pitchFamily="34" charset="0"/>
            </a:endParaRPr>
          </a:p>
        </p:txBody>
      </p:sp>
      <p:sp>
        <p:nvSpPr>
          <p:cNvPr id="5123" name="Rectangle 3"/>
          <p:cNvSpPr>
            <a:spLocks noGrp="1" noChangeArrowheads="1"/>
          </p:cNvSpPr>
          <p:nvPr>
            <p:ph type="body" idx="1"/>
          </p:nvPr>
        </p:nvSpPr>
        <p:spPr>
          <a:xfrm>
            <a:off x="685800" y="1219200"/>
            <a:ext cx="7772400" cy="5257800"/>
          </a:xfrm>
        </p:spPr>
        <p:txBody>
          <a:bodyPr/>
          <a:lstStyle/>
          <a:p>
            <a:pPr eaLnBrk="1" hangingPunct="1">
              <a:buFontTx/>
              <a:buNone/>
            </a:pPr>
            <a:endParaRPr lang="tr-TR" altLang="tr-TR" smtClean="0">
              <a:sym typeface="Monotype Sorts" pitchFamily="2" charset="2"/>
            </a:endParaRPr>
          </a:p>
          <a:p>
            <a:pPr eaLnBrk="1" hangingPunct="1">
              <a:buFontTx/>
              <a:buNone/>
            </a:pPr>
            <a:endParaRPr lang="tr-TR" altLang="tr-TR" smtClean="0">
              <a:sym typeface="Monotype Sorts" pitchFamily="2" charset="2"/>
            </a:endParaRPr>
          </a:p>
          <a:p>
            <a:pPr eaLnBrk="1" hangingPunct="1">
              <a:buFontTx/>
              <a:buNone/>
            </a:pPr>
            <a:endParaRPr lang="tr-TR" altLang="tr-TR" smtClean="0">
              <a:sym typeface="Monotype Sorts" pitchFamily="2" charset="2"/>
            </a:endParaRPr>
          </a:p>
          <a:p>
            <a:pPr eaLnBrk="1" hangingPunct="1">
              <a:buFontTx/>
              <a:buNone/>
            </a:pPr>
            <a:endParaRPr lang="tr-TR" altLang="tr-TR" smtClean="0">
              <a:sym typeface="Monotype Sorts" pitchFamily="2" charset="2"/>
            </a:endParaRPr>
          </a:p>
          <a:p>
            <a:pPr eaLnBrk="1" hangingPunct="1">
              <a:buFontTx/>
              <a:buNone/>
            </a:pPr>
            <a:endParaRPr lang="tr-TR" altLang="tr-TR" smtClean="0">
              <a:sym typeface="Monotype Sorts" pitchFamily="2" charset="2"/>
            </a:endParaRPr>
          </a:p>
          <a:p>
            <a:pPr eaLnBrk="1" hangingPunct="1">
              <a:buFontTx/>
              <a:buNone/>
            </a:pPr>
            <a:endParaRPr lang="tr-TR" altLang="tr-TR" smtClean="0">
              <a:sym typeface="Monotype Sorts" pitchFamily="2" charset="2"/>
            </a:endParaRPr>
          </a:p>
          <a:p>
            <a:pPr eaLnBrk="1" hangingPunct="1">
              <a:buFontTx/>
              <a:buNone/>
            </a:pPr>
            <a:endParaRPr lang="tr-TR" altLang="tr-TR" smtClean="0">
              <a:sym typeface="Monotype Sorts" pitchFamily="2" charset="2"/>
            </a:endParaRPr>
          </a:p>
        </p:txBody>
      </p:sp>
      <p:pic>
        <p:nvPicPr>
          <p:cNvPr id="5125" name="Picture 10" descr="C:\WINDOWS\Desktop\Tübitak-MAM Metalurji ve Malzeme Kongresi-2002\Sunumlar\DÖKÜM FLAKSLARI PERFORMANSI+\oksitlenme.jpg"/>
          <p:cNvPicPr>
            <a:picLocks noChangeAspect="1" noChangeArrowheads="1"/>
          </p:cNvPicPr>
          <p:nvPr/>
        </p:nvPicPr>
        <p:blipFill>
          <a:blip r:embed="rId2" cstate="print">
            <a:lum bright="-16000" contrast="26000"/>
            <a:extLst>
              <a:ext uri="{28A0092B-C50C-407E-A947-70E740481C1C}">
                <a14:useLocalDpi xmlns:a14="http://schemas.microsoft.com/office/drawing/2010/main" val="0"/>
              </a:ext>
            </a:extLst>
          </a:blip>
          <a:srcRect l="4162" t="10981" r="4162" b="12089"/>
          <a:stretch>
            <a:fillRect/>
          </a:stretch>
        </p:blipFill>
        <p:spPr bwMode="auto">
          <a:xfrm>
            <a:off x="323528" y="1556792"/>
            <a:ext cx="8624656" cy="4968552"/>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useBgFill="1">
        <p:nvSpPr>
          <p:cNvPr id="6" name="5 Metin kutusu"/>
          <p:cNvSpPr txBox="1"/>
          <p:nvPr/>
        </p:nvSpPr>
        <p:spPr>
          <a:xfrm>
            <a:off x="467544" y="1465620"/>
            <a:ext cx="8352928" cy="523220"/>
          </a:xfrm>
          <a:prstGeom prst="rect">
            <a:avLst/>
          </a:prstGeom>
        </p:spPr>
        <p:txBody>
          <a:bodyPr wrap="square" rtlCol="0">
            <a:spAutoFit/>
          </a:bodyPr>
          <a:lstStyle/>
          <a:p>
            <a:r>
              <a:rPr lang="tr-TR" sz="2800" b="1" dirty="0" smtClean="0">
                <a:latin typeface="Trebuchet MS" pitchFamily="34" charset="0"/>
              </a:rPr>
              <a:t>2Al+3H</a:t>
            </a:r>
            <a:r>
              <a:rPr lang="tr-TR" sz="2800" b="1" baseline="-25000" dirty="0" smtClean="0">
                <a:latin typeface="Trebuchet MS" pitchFamily="34" charset="0"/>
              </a:rPr>
              <a:t>2</a:t>
            </a:r>
            <a:r>
              <a:rPr lang="tr-TR" sz="2800" b="1" dirty="0" smtClean="0">
                <a:latin typeface="Trebuchet MS" pitchFamily="34" charset="0"/>
              </a:rPr>
              <a:t>O </a:t>
            </a:r>
            <a:r>
              <a:rPr lang="tr-TR" sz="2800" b="1" dirty="0" smtClean="0">
                <a:latin typeface="Trebuchet MS" pitchFamily="34" charset="0"/>
                <a:sym typeface="Symbol"/>
              </a:rPr>
              <a:t> Al</a:t>
            </a:r>
            <a:r>
              <a:rPr lang="tr-TR" sz="2800" b="1" baseline="-25000" dirty="0" smtClean="0">
                <a:latin typeface="Trebuchet MS" pitchFamily="34" charset="0"/>
                <a:sym typeface="Symbol"/>
              </a:rPr>
              <a:t>2</a:t>
            </a:r>
            <a:r>
              <a:rPr lang="tr-TR" sz="2800" b="1" dirty="0" smtClean="0">
                <a:latin typeface="Trebuchet MS" pitchFamily="34" charset="0"/>
                <a:sym typeface="Symbol"/>
              </a:rPr>
              <a:t>O</a:t>
            </a:r>
            <a:r>
              <a:rPr lang="tr-TR" sz="2800" b="1" baseline="-25000" dirty="0" smtClean="0">
                <a:latin typeface="Trebuchet MS" pitchFamily="34" charset="0"/>
                <a:sym typeface="Symbol"/>
              </a:rPr>
              <a:t>3</a:t>
            </a:r>
            <a:r>
              <a:rPr lang="tr-TR" sz="2800" b="1" dirty="0" smtClean="0">
                <a:latin typeface="Trebuchet MS" pitchFamily="34" charset="0"/>
                <a:sym typeface="Symbol"/>
              </a:rPr>
              <a:t>+3H</a:t>
            </a:r>
            <a:r>
              <a:rPr lang="tr-TR" sz="2800" b="1" baseline="-25000" dirty="0" smtClean="0">
                <a:latin typeface="Trebuchet MS" pitchFamily="34" charset="0"/>
                <a:sym typeface="Symbol"/>
              </a:rPr>
              <a:t>2</a:t>
            </a:r>
            <a:r>
              <a:rPr lang="tr-TR" sz="2800" b="1" dirty="0" smtClean="0">
                <a:latin typeface="Trebuchet MS" pitchFamily="34" charset="0"/>
                <a:sym typeface="Symbol"/>
              </a:rPr>
              <a:t>            2Al+3/2O</a:t>
            </a:r>
            <a:r>
              <a:rPr lang="tr-TR" sz="2800" b="1" baseline="-25000" dirty="0" smtClean="0">
                <a:latin typeface="Trebuchet MS" pitchFamily="34" charset="0"/>
                <a:sym typeface="Symbol"/>
              </a:rPr>
              <a:t>2</a:t>
            </a:r>
            <a:r>
              <a:rPr lang="tr-TR" sz="2800" b="1" dirty="0" smtClean="0">
                <a:latin typeface="Trebuchet MS" pitchFamily="34" charset="0"/>
                <a:sym typeface="Symbol"/>
              </a:rPr>
              <a:t>  Al</a:t>
            </a:r>
            <a:r>
              <a:rPr lang="tr-TR" sz="2800" b="1" baseline="-25000" dirty="0" smtClean="0">
                <a:latin typeface="Trebuchet MS" pitchFamily="34" charset="0"/>
                <a:sym typeface="Symbol"/>
              </a:rPr>
              <a:t>2</a:t>
            </a:r>
            <a:r>
              <a:rPr lang="tr-TR" sz="2800" b="1" dirty="0" smtClean="0">
                <a:latin typeface="Trebuchet MS" pitchFamily="34" charset="0"/>
                <a:sym typeface="Symbol"/>
              </a:rPr>
              <a:t>O</a:t>
            </a:r>
            <a:r>
              <a:rPr lang="tr-TR" sz="2800" b="1" baseline="-25000" dirty="0" smtClean="0">
                <a:latin typeface="Trebuchet MS" pitchFamily="34" charset="0"/>
                <a:sym typeface="Symbol"/>
              </a:rPr>
              <a:t>3</a:t>
            </a:r>
            <a:endParaRPr lang="tr-TR" sz="2800" b="1" baseline="-25000" dirty="0">
              <a:latin typeface="Trebuchet MS" pitchFamily="34" charset="0"/>
            </a:endParaRPr>
          </a:p>
        </p:txBody>
      </p:sp>
      <p:sp useBgFill="1">
        <p:nvSpPr>
          <p:cNvPr id="7" name="6 Metin kutusu"/>
          <p:cNvSpPr txBox="1"/>
          <p:nvPr/>
        </p:nvSpPr>
        <p:spPr>
          <a:xfrm>
            <a:off x="2699792" y="2535287"/>
            <a:ext cx="1080120" cy="461665"/>
          </a:xfrm>
          <a:prstGeom prst="rect">
            <a:avLst/>
          </a:prstGeom>
        </p:spPr>
        <p:txBody>
          <a:bodyPr wrap="square" rtlCol="0">
            <a:spAutoFit/>
          </a:bodyPr>
          <a:lstStyle/>
          <a:p>
            <a:r>
              <a:rPr lang="tr-TR" sz="2400" dirty="0" smtClean="0">
                <a:latin typeface="Trebuchet MS" pitchFamily="34" charset="0"/>
              </a:rPr>
              <a:t>cüruf</a:t>
            </a:r>
            <a:endParaRPr lang="tr-TR" sz="2400" dirty="0">
              <a:latin typeface="Trebuchet MS" pitchFamily="34" charset="0"/>
            </a:endParaRPr>
          </a:p>
        </p:txBody>
      </p:sp>
      <p:sp useBgFill="1">
        <p:nvSpPr>
          <p:cNvPr id="8" name="7 Metin kutusu"/>
          <p:cNvSpPr txBox="1"/>
          <p:nvPr/>
        </p:nvSpPr>
        <p:spPr>
          <a:xfrm>
            <a:off x="1907704" y="4077072"/>
            <a:ext cx="1584176" cy="461665"/>
          </a:xfrm>
          <a:prstGeom prst="rect">
            <a:avLst/>
          </a:prstGeom>
        </p:spPr>
        <p:txBody>
          <a:bodyPr wrap="square" rtlCol="0">
            <a:spAutoFit/>
          </a:bodyPr>
          <a:lstStyle/>
          <a:p>
            <a:r>
              <a:rPr lang="tr-TR" sz="2400" dirty="0" err="1" smtClean="0">
                <a:latin typeface="Trebuchet MS" pitchFamily="34" charset="0"/>
              </a:rPr>
              <a:t>inklüzyon</a:t>
            </a:r>
            <a:endParaRPr lang="tr-TR" sz="2400" dirty="0">
              <a:latin typeface="Trebuchet MS" pitchFamily="34" charset="0"/>
            </a:endParaRPr>
          </a:p>
        </p:txBody>
      </p:sp>
      <p:sp useBgFill="1">
        <p:nvSpPr>
          <p:cNvPr id="10" name="9 Metin kutusu"/>
          <p:cNvSpPr txBox="1"/>
          <p:nvPr/>
        </p:nvSpPr>
        <p:spPr>
          <a:xfrm>
            <a:off x="3923928" y="4335487"/>
            <a:ext cx="1080120" cy="461665"/>
          </a:xfrm>
          <a:prstGeom prst="rect">
            <a:avLst/>
          </a:prstGeom>
        </p:spPr>
        <p:txBody>
          <a:bodyPr wrap="square" rtlCol="0">
            <a:spAutoFit/>
          </a:bodyPr>
          <a:lstStyle/>
          <a:p>
            <a:r>
              <a:rPr lang="tr-TR" sz="2400" dirty="0" smtClean="0">
                <a:latin typeface="Trebuchet MS" pitchFamily="34" charset="0"/>
              </a:rPr>
              <a:t>Sıvı Al</a:t>
            </a:r>
            <a:endParaRPr lang="tr-TR" sz="2400" dirty="0">
              <a:latin typeface="Trebuchet MS" pitchFamily="34" charset="0"/>
            </a:endParaRPr>
          </a:p>
        </p:txBody>
      </p:sp>
      <p:sp useBgFill="1">
        <p:nvSpPr>
          <p:cNvPr id="11" name="10 Metin kutusu"/>
          <p:cNvSpPr txBox="1"/>
          <p:nvPr/>
        </p:nvSpPr>
        <p:spPr>
          <a:xfrm>
            <a:off x="5506436" y="2492897"/>
            <a:ext cx="972000" cy="246221"/>
          </a:xfrm>
          <a:prstGeom prst="rect">
            <a:avLst/>
          </a:prstGeom>
        </p:spPr>
        <p:txBody>
          <a:bodyPr wrap="square" lIns="0" tIns="0" rIns="0" bIns="0" rtlCol="0">
            <a:spAutoFit/>
          </a:bodyPr>
          <a:lstStyle/>
          <a:p>
            <a:r>
              <a:rPr lang="tr-TR" sz="1600" dirty="0" smtClean="0">
                <a:latin typeface="Trebuchet MS" pitchFamily="34" charset="0"/>
              </a:rPr>
              <a:t>Sıkışmış Al</a:t>
            </a:r>
            <a:endParaRPr lang="tr-TR" sz="1600" dirty="0">
              <a:latin typeface="Trebuchet MS" pitchFamily="34" charset="0"/>
            </a:endParaRPr>
          </a:p>
        </p:txBody>
      </p:sp>
      <p:sp useBgFill="1">
        <p:nvSpPr>
          <p:cNvPr id="12" name="11 Metin kutusu"/>
          <p:cNvSpPr txBox="1"/>
          <p:nvPr/>
        </p:nvSpPr>
        <p:spPr>
          <a:xfrm>
            <a:off x="4139952" y="2750731"/>
            <a:ext cx="972000" cy="246221"/>
          </a:xfrm>
          <a:prstGeom prst="rect">
            <a:avLst/>
          </a:prstGeom>
        </p:spPr>
        <p:txBody>
          <a:bodyPr wrap="square" lIns="0" tIns="0" rIns="0" bIns="0" rtlCol="0">
            <a:spAutoFit/>
          </a:bodyPr>
          <a:lstStyle/>
          <a:p>
            <a:r>
              <a:rPr lang="tr-TR" sz="1600" dirty="0" smtClean="0">
                <a:latin typeface="Trebuchet MS" pitchFamily="34" charset="0"/>
              </a:rPr>
              <a:t>Al</a:t>
            </a:r>
            <a:r>
              <a:rPr lang="tr-TR" sz="1600" baseline="-25000" dirty="0" smtClean="0">
                <a:latin typeface="Trebuchet MS" pitchFamily="34" charset="0"/>
              </a:rPr>
              <a:t>2</a:t>
            </a:r>
            <a:r>
              <a:rPr lang="tr-TR" sz="1600" dirty="0" smtClean="0">
                <a:latin typeface="Trebuchet MS" pitchFamily="34" charset="0"/>
              </a:rPr>
              <a:t>O</a:t>
            </a:r>
            <a:r>
              <a:rPr lang="tr-TR" sz="1600" baseline="-25000" dirty="0" smtClean="0">
                <a:latin typeface="Trebuchet MS" pitchFamily="34" charset="0"/>
              </a:rPr>
              <a:t>3</a:t>
            </a:r>
            <a:r>
              <a:rPr lang="tr-TR" sz="1600" dirty="0" smtClean="0">
                <a:latin typeface="Trebuchet MS" pitchFamily="34" charset="0"/>
              </a:rPr>
              <a:t> film</a:t>
            </a:r>
            <a:endParaRPr lang="tr-TR" sz="1600" dirty="0">
              <a:latin typeface="Trebuchet MS" pitchFamily="34" charset="0"/>
            </a:endParaRPr>
          </a:p>
        </p:txBody>
      </p:sp>
      <p:sp useBgFill="1">
        <p:nvSpPr>
          <p:cNvPr id="3" name="Dikdörtgen 2"/>
          <p:cNvSpPr/>
          <p:nvPr/>
        </p:nvSpPr>
        <p:spPr>
          <a:xfrm>
            <a:off x="3957023" y="3977696"/>
            <a:ext cx="883820" cy="2874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156399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0"/>
            <a:ext cx="8229600" cy="1143000"/>
          </a:xfrm>
        </p:spPr>
        <p:txBody>
          <a:bodyPr/>
          <a:lstStyle/>
          <a:p>
            <a:r>
              <a:rPr lang="tr-TR" dirty="0" smtClean="0"/>
              <a:t>Alüminyum üretimin ana hatları</a:t>
            </a:r>
            <a:endParaRPr lang="tr-TR" dirty="0"/>
          </a:p>
        </p:txBody>
      </p:sp>
      <p:sp>
        <p:nvSpPr>
          <p:cNvPr id="5" name="İçerik Yer Tutucusu 4"/>
          <p:cNvSpPr>
            <a:spLocks noGrp="1"/>
          </p:cNvSpPr>
          <p:nvPr>
            <p:ph idx="1"/>
          </p:nvPr>
        </p:nvSpPr>
        <p:spPr>
          <a:xfrm>
            <a:off x="107504" y="1196752"/>
            <a:ext cx="8928992" cy="5328592"/>
          </a:xfrm>
        </p:spPr>
        <p:txBody>
          <a:bodyPr>
            <a:noAutofit/>
          </a:bodyPr>
          <a:lstStyle/>
          <a:p>
            <a:r>
              <a:rPr lang="en-US" dirty="0" smtClean="0">
                <a:latin typeface="Trebuchet MS" panose="020B0603020202020204" pitchFamily="34" charset="0"/>
              </a:rPr>
              <a:t>Al</a:t>
            </a:r>
            <a:r>
              <a:rPr lang="tr-TR" dirty="0" smtClean="0">
                <a:latin typeface="Trebuchet MS" panose="020B0603020202020204" pitchFamily="34" charset="0"/>
              </a:rPr>
              <a:t>ü</a:t>
            </a:r>
            <a:r>
              <a:rPr lang="en-US" dirty="0" smtClean="0">
                <a:latin typeface="Trebuchet MS" panose="020B0603020202020204" pitchFamily="34" charset="0"/>
              </a:rPr>
              <a:t>mina </a:t>
            </a:r>
            <a:r>
              <a:rPr lang="tr-TR" dirty="0" smtClean="0">
                <a:latin typeface="Trebuchet MS" panose="020B0603020202020204" pitchFamily="34" charset="0"/>
              </a:rPr>
              <a:t>boksitten BAYER prosesi ile üretilir.</a:t>
            </a:r>
          </a:p>
          <a:p>
            <a:r>
              <a:rPr lang="tr-TR" dirty="0" smtClean="0">
                <a:latin typeface="Trebuchet MS" panose="020B0603020202020204" pitchFamily="34" charset="0"/>
              </a:rPr>
              <a:t>Parçalanmış, öğütülmüş boksit kostik soda çözeltisi içinde çözündürülür.</a:t>
            </a:r>
          </a:p>
          <a:p>
            <a:r>
              <a:rPr lang="tr-TR" dirty="0" smtClean="0">
                <a:latin typeface="Trebuchet MS" panose="020B0603020202020204" pitchFamily="34" charset="0"/>
              </a:rPr>
              <a:t>Alümina kostik sodada çözünerek sodyum </a:t>
            </a:r>
            <a:r>
              <a:rPr lang="tr-TR" dirty="0" err="1" smtClean="0">
                <a:latin typeface="Trebuchet MS" panose="020B0603020202020204" pitchFamily="34" charset="0"/>
              </a:rPr>
              <a:t>alüminat</a:t>
            </a:r>
            <a:r>
              <a:rPr lang="tr-TR" dirty="0" smtClean="0">
                <a:latin typeface="Trebuchet MS" panose="020B0603020202020204" pitchFamily="34" charset="0"/>
              </a:rPr>
              <a:t>  likörü oluşturur.</a:t>
            </a:r>
          </a:p>
          <a:p>
            <a:r>
              <a:rPr lang="tr-TR" dirty="0" smtClean="0">
                <a:latin typeface="Trebuchet MS" panose="020B0603020202020204" pitchFamily="34" charset="0"/>
              </a:rPr>
              <a:t>Bu çözelti filtreden geçirilerek safsızlıkları içeren kırmızı çamurdan ayrılır.</a:t>
            </a:r>
          </a:p>
          <a:p>
            <a:r>
              <a:rPr lang="tr-TR" dirty="0" smtClean="0">
                <a:latin typeface="Trebuchet MS" panose="020B0603020202020204" pitchFamily="34" charset="0"/>
              </a:rPr>
              <a:t>Çözelti, alüminyum hidroksit şeklinde bulunan alüminyum içeriğini çöktürmek için muamele edilir.</a:t>
            </a:r>
          </a:p>
          <a:p>
            <a:r>
              <a:rPr lang="tr-TR" dirty="0" smtClean="0">
                <a:latin typeface="Trebuchet MS" panose="020B0603020202020204" pitchFamily="34" charset="0"/>
              </a:rPr>
              <a:t>Çöktürülen kısım çözeltiden ayrılır ve alümina elde etmek için </a:t>
            </a:r>
            <a:r>
              <a:rPr lang="tr-TR" dirty="0" smtClean="0">
                <a:latin typeface="Trebuchet MS" panose="020B0603020202020204" pitchFamily="34" charset="0"/>
                <a:sym typeface="Symbol"/>
              </a:rPr>
              <a:t></a:t>
            </a:r>
            <a:r>
              <a:rPr lang="tr-TR" dirty="0" smtClean="0">
                <a:latin typeface="Trebuchet MS" panose="020B0603020202020204" pitchFamily="34" charset="0"/>
              </a:rPr>
              <a:t>1000 </a:t>
            </a:r>
            <a:r>
              <a:rPr lang="tr-TR" dirty="0" smtClean="0">
                <a:latin typeface="Trebuchet MS" panose="020B0603020202020204" pitchFamily="34" charset="0"/>
                <a:sym typeface="Symbol"/>
              </a:rPr>
              <a:t></a:t>
            </a:r>
            <a:r>
              <a:rPr lang="tr-TR" dirty="0" smtClean="0">
                <a:latin typeface="Trebuchet MS" panose="020B0603020202020204" pitchFamily="34" charset="0"/>
              </a:rPr>
              <a:t>C’de </a:t>
            </a:r>
            <a:r>
              <a:rPr lang="tr-TR" dirty="0" err="1" smtClean="0">
                <a:latin typeface="Trebuchet MS" panose="020B0603020202020204" pitchFamily="34" charset="0"/>
              </a:rPr>
              <a:t>kalsine</a:t>
            </a:r>
            <a:r>
              <a:rPr lang="tr-TR" dirty="0" smtClean="0">
                <a:latin typeface="Trebuchet MS" panose="020B0603020202020204" pitchFamily="34" charset="0"/>
              </a:rPr>
              <a:t> edilir.</a:t>
            </a:r>
          </a:p>
          <a:p>
            <a:r>
              <a:rPr lang="tr-TR" dirty="0" smtClean="0">
                <a:latin typeface="Trebuchet MS" panose="020B0603020202020204" pitchFamily="34" charset="0"/>
              </a:rPr>
              <a:t>2 kg alümina elde etmek için yaklaşık 4 kg boksit gerekir.</a:t>
            </a:r>
          </a:p>
        </p:txBody>
      </p:sp>
    </p:spTree>
    <p:extLst>
      <p:ext uri="{BB962C8B-B14F-4D97-AF65-F5344CB8AC3E}">
        <p14:creationId xmlns:p14="http://schemas.microsoft.com/office/powerpoint/2010/main" val="30561655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0000" y="465584"/>
            <a:ext cx="7772400" cy="8031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eaLnBrk="1" hangingPunct="1"/>
            <a:r>
              <a:rPr lang="tr-TR" altLang="tr-TR" sz="4400" dirty="0" smtClean="0">
                <a:solidFill>
                  <a:schemeClr val="accent2">
                    <a:lumMod val="50000"/>
                  </a:schemeClr>
                </a:solidFill>
                <a:latin typeface="Trebuchet MS" pitchFamily="34" charset="0"/>
              </a:rPr>
              <a:t>Oksitlenme</a:t>
            </a:r>
            <a:r>
              <a:rPr lang="tr-TR" altLang="tr-TR" sz="4800" dirty="0" smtClean="0">
                <a:solidFill>
                  <a:schemeClr val="accent2">
                    <a:lumMod val="50000"/>
                  </a:schemeClr>
                </a:solidFill>
                <a:latin typeface="Trebuchet MS" pitchFamily="34" charset="0"/>
              </a:rPr>
              <a:t>   </a:t>
            </a:r>
            <a:endParaRPr lang="en-US" altLang="tr-TR" sz="4800" dirty="0" smtClean="0">
              <a:solidFill>
                <a:schemeClr val="accent2">
                  <a:lumMod val="50000"/>
                </a:schemeClr>
              </a:solidFill>
              <a:latin typeface="Trebuchet MS" pitchFamily="34" charset="0"/>
            </a:endParaRPr>
          </a:p>
        </p:txBody>
      </p:sp>
      <p:pic>
        <p:nvPicPr>
          <p:cNvPr id="8" name="7 Resim" descr="Resim1.png"/>
          <p:cNvPicPr>
            <a:picLocks noChangeAspect="1"/>
          </p:cNvPicPr>
          <p:nvPr/>
        </p:nvPicPr>
        <p:blipFill>
          <a:blip r:embed="rId2" cstate="print">
            <a:lum bright="-1000"/>
          </a:blip>
          <a:srcRect l="1018" t="3016" r="7327" b="6760"/>
          <a:stretch>
            <a:fillRect/>
          </a:stretch>
        </p:blipFill>
        <p:spPr>
          <a:xfrm>
            <a:off x="1187624" y="1268760"/>
            <a:ext cx="6480720" cy="5400600"/>
          </a:xfrm>
          <a:prstGeom prst="rect">
            <a:avLst/>
          </a:prstGeom>
        </p:spPr>
      </p:pic>
    </p:spTree>
    <p:extLst>
      <p:ext uri="{BB962C8B-B14F-4D97-AF65-F5344CB8AC3E}">
        <p14:creationId xmlns:p14="http://schemas.microsoft.com/office/powerpoint/2010/main" val="3106132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74440"/>
            <a:ext cx="8229600" cy="594320"/>
          </a:xfrm>
        </p:spPr>
        <p:txBody>
          <a:bodyPr>
            <a:normAutofit fontScale="90000"/>
          </a:bodyPr>
          <a:lstStyle/>
          <a:p>
            <a:r>
              <a:rPr lang="tr-TR" dirty="0" smtClean="0">
                <a:latin typeface="Trebuchet MS" panose="020B0603020202020204" pitchFamily="34" charset="0"/>
              </a:rPr>
              <a:t>Oksit temizleme</a:t>
            </a:r>
            <a:endParaRPr lang="tr-TR" dirty="0">
              <a:latin typeface="Trebuchet MS" panose="020B0603020202020204" pitchFamily="34" charset="0"/>
            </a:endParaRPr>
          </a:p>
        </p:txBody>
      </p:sp>
      <p:sp>
        <p:nvSpPr>
          <p:cNvPr id="258" name="257 Oval"/>
          <p:cNvSpPr/>
          <p:nvPr/>
        </p:nvSpPr>
        <p:spPr>
          <a:xfrm>
            <a:off x="1691264" y="3284984"/>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7" name="256 Oval"/>
          <p:cNvSpPr/>
          <p:nvPr/>
        </p:nvSpPr>
        <p:spPr>
          <a:xfrm>
            <a:off x="2771384" y="3284984"/>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6" name="255 Oval"/>
          <p:cNvSpPr/>
          <p:nvPr/>
        </p:nvSpPr>
        <p:spPr>
          <a:xfrm>
            <a:off x="5651704" y="3284984"/>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Dikdörtgen"/>
          <p:cNvSpPr/>
          <p:nvPr/>
        </p:nvSpPr>
        <p:spPr>
          <a:xfrm>
            <a:off x="683568" y="2766407"/>
            <a:ext cx="6336704" cy="33843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Dikdörtgen"/>
          <p:cNvSpPr/>
          <p:nvPr/>
        </p:nvSpPr>
        <p:spPr>
          <a:xfrm>
            <a:off x="1187624" y="2766407"/>
            <a:ext cx="5328592" cy="29523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0" name="9 Düz Bağlayıcı"/>
          <p:cNvCxnSpPr/>
          <p:nvPr/>
        </p:nvCxnSpPr>
        <p:spPr>
          <a:xfrm>
            <a:off x="1187624" y="3414479"/>
            <a:ext cx="532859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14 Metin kutusu"/>
          <p:cNvSpPr txBox="1"/>
          <p:nvPr/>
        </p:nvSpPr>
        <p:spPr>
          <a:xfrm>
            <a:off x="2870719" y="3706005"/>
            <a:ext cx="720080" cy="461665"/>
          </a:xfrm>
          <a:prstGeom prst="rect">
            <a:avLst/>
          </a:prstGeom>
          <a:noFill/>
        </p:spPr>
        <p:txBody>
          <a:bodyPr wrap="square" rtlCol="0">
            <a:spAutoFit/>
          </a:bodyPr>
          <a:lstStyle/>
          <a:p>
            <a:r>
              <a:rPr lang="tr-TR" sz="2400" dirty="0" smtClean="0">
                <a:latin typeface="Trebuchet MS" pitchFamily="34" charset="0"/>
              </a:rPr>
              <a:t>H</a:t>
            </a:r>
            <a:r>
              <a:rPr lang="tr-TR" sz="2400" baseline="-25000" dirty="0" smtClean="0">
                <a:latin typeface="Trebuchet MS" pitchFamily="34" charset="0"/>
              </a:rPr>
              <a:t>2</a:t>
            </a:r>
            <a:endParaRPr lang="tr-TR" sz="2400" baseline="-25000" dirty="0">
              <a:latin typeface="Trebuchet MS" pitchFamily="34" charset="0"/>
            </a:endParaRPr>
          </a:p>
        </p:txBody>
      </p:sp>
      <p:sp>
        <p:nvSpPr>
          <p:cNvPr id="20" name="19 Oval"/>
          <p:cNvSpPr/>
          <p:nvPr/>
        </p:nvSpPr>
        <p:spPr>
          <a:xfrm>
            <a:off x="1520089" y="3608812"/>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20 Oval"/>
          <p:cNvSpPr/>
          <p:nvPr/>
        </p:nvSpPr>
        <p:spPr>
          <a:xfrm>
            <a:off x="3275856" y="3630503"/>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21 Oval"/>
          <p:cNvSpPr/>
          <p:nvPr/>
        </p:nvSpPr>
        <p:spPr>
          <a:xfrm>
            <a:off x="4716016" y="3630503"/>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22 Oval"/>
          <p:cNvSpPr/>
          <p:nvPr/>
        </p:nvSpPr>
        <p:spPr>
          <a:xfrm>
            <a:off x="3923928" y="3288569"/>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8" name="7 Dikdörtgen"/>
          <p:cNvSpPr/>
          <p:nvPr/>
        </p:nvSpPr>
        <p:spPr>
          <a:xfrm>
            <a:off x="1201692" y="2678663"/>
            <a:ext cx="52920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28 Oval"/>
          <p:cNvSpPr/>
          <p:nvPr/>
        </p:nvSpPr>
        <p:spPr>
          <a:xfrm>
            <a:off x="5580112" y="3782903"/>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34" name="33 Düz Ok Bağlayıcısı"/>
          <p:cNvCxnSpPr>
            <a:cxnSpLocks noChangeAspect="1"/>
          </p:cNvCxnSpPr>
          <p:nvPr/>
        </p:nvCxnSpPr>
        <p:spPr>
          <a:xfrm flipH="1">
            <a:off x="4139952" y="2585560"/>
            <a:ext cx="1080000" cy="771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34 Metin kutusu"/>
          <p:cNvSpPr txBox="1"/>
          <p:nvPr/>
        </p:nvSpPr>
        <p:spPr>
          <a:xfrm>
            <a:off x="2674167" y="1661899"/>
            <a:ext cx="6218925" cy="830997"/>
          </a:xfrm>
          <a:prstGeom prst="rect">
            <a:avLst/>
          </a:prstGeom>
          <a:noFill/>
        </p:spPr>
        <p:txBody>
          <a:bodyPr wrap="square" rtlCol="0">
            <a:spAutoFit/>
          </a:bodyPr>
          <a:lstStyle/>
          <a:p>
            <a:pPr algn="r"/>
            <a:r>
              <a:rPr lang="tr-TR" sz="2400" dirty="0" smtClean="0">
                <a:latin typeface="Trebuchet MS" pitchFamily="34" charset="0"/>
              </a:rPr>
              <a:t>Gaz kabarcıkları banyo içinde askı halinde bulunan kalıntıları da banyo yüzeyine taşır!</a:t>
            </a:r>
          </a:p>
        </p:txBody>
      </p:sp>
      <p:sp>
        <p:nvSpPr>
          <p:cNvPr id="31" name="28 Oval"/>
          <p:cNvSpPr>
            <a:spLocks noChangeAspect="1"/>
          </p:cNvSpPr>
          <p:nvPr/>
        </p:nvSpPr>
        <p:spPr>
          <a:xfrm>
            <a:off x="5656820" y="4242571"/>
            <a:ext cx="216000" cy="21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19 Oval"/>
          <p:cNvSpPr>
            <a:spLocks noChangeAspect="1"/>
          </p:cNvSpPr>
          <p:nvPr/>
        </p:nvSpPr>
        <p:spPr>
          <a:xfrm>
            <a:off x="1988096" y="4350583"/>
            <a:ext cx="216000" cy="21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20 Oval"/>
          <p:cNvSpPr>
            <a:spLocks noChangeAspect="1"/>
          </p:cNvSpPr>
          <p:nvPr/>
        </p:nvSpPr>
        <p:spPr>
          <a:xfrm>
            <a:off x="3428256" y="4278575"/>
            <a:ext cx="216000" cy="21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21 Oval"/>
          <p:cNvSpPr>
            <a:spLocks noChangeAspect="1"/>
          </p:cNvSpPr>
          <p:nvPr/>
        </p:nvSpPr>
        <p:spPr>
          <a:xfrm>
            <a:off x="4868416" y="4278575"/>
            <a:ext cx="216000" cy="21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28 Oval"/>
          <p:cNvSpPr>
            <a:spLocks noChangeAspect="1"/>
          </p:cNvSpPr>
          <p:nvPr/>
        </p:nvSpPr>
        <p:spPr>
          <a:xfrm>
            <a:off x="5291664" y="4797176"/>
            <a:ext cx="216000" cy="21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28 Oval"/>
          <p:cNvSpPr>
            <a:spLocks noChangeAspect="1"/>
          </p:cNvSpPr>
          <p:nvPr/>
        </p:nvSpPr>
        <p:spPr>
          <a:xfrm>
            <a:off x="1475680" y="4096684"/>
            <a:ext cx="216000" cy="21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2" name="28 Oval"/>
          <p:cNvSpPr>
            <a:spLocks noChangeAspect="1"/>
          </p:cNvSpPr>
          <p:nvPr/>
        </p:nvSpPr>
        <p:spPr>
          <a:xfrm>
            <a:off x="5868144" y="5163878"/>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28 Oval"/>
          <p:cNvSpPr>
            <a:spLocks noChangeAspect="1"/>
          </p:cNvSpPr>
          <p:nvPr/>
        </p:nvSpPr>
        <p:spPr>
          <a:xfrm>
            <a:off x="4283968" y="4494599"/>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28 Oval"/>
          <p:cNvSpPr>
            <a:spLocks noChangeAspect="1"/>
          </p:cNvSpPr>
          <p:nvPr/>
        </p:nvSpPr>
        <p:spPr>
          <a:xfrm>
            <a:off x="4067944" y="5113054"/>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28 Oval"/>
          <p:cNvSpPr>
            <a:spLocks noChangeAspect="1"/>
          </p:cNvSpPr>
          <p:nvPr/>
        </p:nvSpPr>
        <p:spPr>
          <a:xfrm>
            <a:off x="1763704" y="4869447"/>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28 Oval"/>
          <p:cNvSpPr>
            <a:spLocks noChangeAspect="1"/>
          </p:cNvSpPr>
          <p:nvPr/>
        </p:nvSpPr>
        <p:spPr>
          <a:xfrm>
            <a:off x="3423193" y="5316278"/>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7" name="28 Oval"/>
          <p:cNvSpPr>
            <a:spLocks noChangeAspect="1"/>
          </p:cNvSpPr>
          <p:nvPr/>
        </p:nvSpPr>
        <p:spPr>
          <a:xfrm>
            <a:off x="4644016" y="5307878"/>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8" name="28 Oval"/>
          <p:cNvSpPr>
            <a:spLocks noChangeAspect="1"/>
          </p:cNvSpPr>
          <p:nvPr/>
        </p:nvSpPr>
        <p:spPr>
          <a:xfrm>
            <a:off x="2879812" y="5253964"/>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28 Oval"/>
          <p:cNvSpPr>
            <a:spLocks noChangeAspect="1"/>
          </p:cNvSpPr>
          <p:nvPr/>
        </p:nvSpPr>
        <p:spPr>
          <a:xfrm>
            <a:off x="2339752" y="5307878"/>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0" name="28 Oval"/>
          <p:cNvSpPr>
            <a:spLocks noChangeAspect="1"/>
          </p:cNvSpPr>
          <p:nvPr/>
        </p:nvSpPr>
        <p:spPr>
          <a:xfrm>
            <a:off x="1403680" y="5163878"/>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1" name="14 Metin kutusu"/>
          <p:cNvSpPr txBox="1"/>
          <p:nvPr/>
        </p:nvSpPr>
        <p:spPr>
          <a:xfrm>
            <a:off x="4670498" y="3594291"/>
            <a:ext cx="567680" cy="338554"/>
          </a:xfrm>
          <a:prstGeom prst="rect">
            <a:avLst/>
          </a:prstGeom>
          <a:noFill/>
        </p:spPr>
        <p:txBody>
          <a:bodyPr wrap="square" rtlCol="0">
            <a:spAutoFit/>
          </a:bodyPr>
          <a:lstStyle/>
          <a:p>
            <a:r>
              <a:rPr lang="tr-TR" sz="1600" dirty="0" smtClean="0">
                <a:latin typeface="Trebuchet MS" pitchFamily="34" charset="0"/>
              </a:rPr>
              <a:t>H</a:t>
            </a:r>
            <a:r>
              <a:rPr lang="tr-TR" sz="1600" baseline="-25000" dirty="0" smtClean="0">
                <a:latin typeface="Trebuchet MS" pitchFamily="34" charset="0"/>
              </a:rPr>
              <a:t>2</a:t>
            </a:r>
            <a:endParaRPr lang="tr-TR" sz="1600" baseline="-25000" dirty="0">
              <a:latin typeface="Trebuchet MS" pitchFamily="34" charset="0"/>
            </a:endParaRPr>
          </a:p>
        </p:txBody>
      </p:sp>
      <p:sp>
        <p:nvSpPr>
          <p:cNvPr id="52" name="14 Metin kutusu"/>
          <p:cNvSpPr txBox="1"/>
          <p:nvPr/>
        </p:nvSpPr>
        <p:spPr>
          <a:xfrm>
            <a:off x="5552953" y="3742103"/>
            <a:ext cx="513137" cy="338554"/>
          </a:xfrm>
          <a:prstGeom prst="rect">
            <a:avLst/>
          </a:prstGeom>
          <a:noFill/>
        </p:spPr>
        <p:txBody>
          <a:bodyPr wrap="square" rtlCol="0">
            <a:spAutoFit/>
          </a:bodyPr>
          <a:lstStyle/>
          <a:p>
            <a:r>
              <a:rPr lang="tr-TR" sz="1600" dirty="0" smtClean="0">
                <a:latin typeface="Trebuchet MS" pitchFamily="34" charset="0"/>
              </a:rPr>
              <a:t>H</a:t>
            </a:r>
            <a:r>
              <a:rPr lang="tr-TR" sz="1600" baseline="-25000" dirty="0" smtClean="0">
                <a:latin typeface="Trebuchet MS" pitchFamily="34" charset="0"/>
              </a:rPr>
              <a:t>2</a:t>
            </a:r>
            <a:endParaRPr lang="tr-TR" sz="1600" baseline="-25000" dirty="0">
              <a:latin typeface="Trebuchet MS" pitchFamily="34" charset="0"/>
            </a:endParaRPr>
          </a:p>
        </p:txBody>
      </p:sp>
      <p:sp>
        <p:nvSpPr>
          <p:cNvPr id="54" name="14 Metin kutusu"/>
          <p:cNvSpPr txBox="1"/>
          <p:nvPr/>
        </p:nvSpPr>
        <p:spPr>
          <a:xfrm>
            <a:off x="3248669" y="3603344"/>
            <a:ext cx="513137" cy="338554"/>
          </a:xfrm>
          <a:prstGeom prst="rect">
            <a:avLst/>
          </a:prstGeom>
          <a:noFill/>
        </p:spPr>
        <p:txBody>
          <a:bodyPr wrap="square" rtlCol="0">
            <a:spAutoFit/>
          </a:bodyPr>
          <a:lstStyle/>
          <a:p>
            <a:r>
              <a:rPr lang="tr-TR" sz="1600" dirty="0" smtClean="0">
                <a:latin typeface="Trebuchet MS" pitchFamily="34" charset="0"/>
              </a:rPr>
              <a:t>H</a:t>
            </a:r>
            <a:r>
              <a:rPr lang="tr-TR" sz="1600" baseline="-25000" dirty="0" smtClean="0">
                <a:latin typeface="Trebuchet MS" pitchFamily="34" charset="0"/>
              </a:rPr>
              <a:t>2</a:t>
            </a:r>
            <a:endParaRPr lang="tr-TR" sz="1600" baseline="-25000" dirty="0">
              <a:latin typeface="Trebuchet MS" pitchFamily="34" charset="0"/>
            </a:endParaRPr>
          </a:p>
        </p:txBody>
      </p:sp>
      <p:sp>
        <p:nvSpPr>
          <p:cNvPr id="55" name="14 Metin kutusu"/>
          <p:cNvSpPr txBox="1"/>
          <p:nvPr/>
        </p:nvSpPr>
        <p:spPr>
          <a:xfrm>
            <a:off x="1475240" y="3573016"/>
            <a:ext cx="513137" cy="338554"/>
          </a:xfrm>
          <a:prstGeom prst="rect">
            <a:avLst/>
          </a:prstGeom>
          <a:noFill/>
        </p:spPr>
        <p:txBody>
          <a:bodyPr wrap="square" rtlCol="0">
            <a:spAutoFit/>
          </a:bodyPr>
          <a:lstStyle/>
          <a:p>
            <a:r>
              <a:rPr lang="tr-TR" sz="1600" dirty="0" smtClean="0">
                <a:latin typeface="Trebuchet MS" pitchFamily="34" charset="0"/>
              </a:rPr>
              <a:t>H</a:t>
            </a:r>
            <a:r>
              <a:rPr lang="tr-TR" sz="1600" baseline="-25000" dirty="0" smtClean="0">
                <a:latin typeface="Trebuchet MS" pitchFamily="34" charset="0"/>
              </a:rPr>
              <a:t>2</a:t>
            </a:r>
            <a:endParaRPr lang="tr-TR" sz="1600" baseline="-25000" dirty="0">
              <a:latin typeface="Trebuchet MS" pitchFamily="34" charset="0"/>
            </a:endParaRPr>
          </a:p>
        </p:txBody>
      </p:sp>
      <p:sp>
        <p:nvSpPr>
          <p:cNvPr id="56" name="28 Oval"/>
          <p:cNvSpPr>
            <a:spLocks noChangeAspect="1"/>
          </p:cNvSpPr>
          <p:nvPr/>
        </p:nvSpPr>
        <p:spPr>
          <a:xfrm>
            <a:off x="2915816" y="4669916"/>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2435" y="3643685"/>
            <a:ext cx="5429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28 Oval"/>
          <p:cNvSpPr/>
          <p:nvPr/>
        </p:nvSpPr>
        <p:spPr>
          <a:xfrm>
            <a:off x="4023095" y="3935303"/>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3" name="14 Metin kutusu"/>
          <p:cNvSpPr txBox="1"/>
          <p:nvPr/>
        </p:nvSpPr>
        <p:spPr>
          <a:xfrm>
            <a:off x="3995936" y="3894503"/>
            <a:ext cx="513137" cy="338554"/>
          </a:xfrm>
          <a:prstGeom prst="rect">
            <a:avLst/>
          </a:prstGeom>
          <a:noFill/>
        </p:spPr>
        <p:txBody>
          <a:bodyPr wrap="square" rtlCol="0">
            <a:spAutoFit/>
          </a:bodyPr>
          <a:lstStyle/>
          <a:p>
            <a:r>
              <a:rPr lang="tr-TR" sz="1600" dirty="0" smtClean="0">
                <a:latin typeface="Trebuchet MS" pitchFamily="34" charset="0"/>
              </a:rPr>
              <a:t>H</a:t>
            </a:r>
            <a:r>
              <a:rPr lang="tr-TR" sz="1600" baseline="-25000" dirty="0" smtClean="0">
                <a:latin typeface="Trebuchet MS" pitchFamily="34" charset="0"/>
              </a:rPr>
              <a:t>2</a:t>
            </a:r>
            <a:endParaRPr lang="tr-TR" sz="1600" baseline="-25000" dirty="0">
              <a:latin typeface="Trebuchet MS" pitchFamily="34" charset="0"/>
            </a:endParaRPr>
          </a:p>
        </p:txBody>
      </p:sp>
      <p:cxnSp>
        <p:nvCxnSpPr>
          <p:cNvPr id="78" name="Düz Ok Bağlayıcısı 77"/>
          <p:cNvCxnSpPr/>
          <p:nvPr/>
        </p:nvCxnSpPr>
        <p:spPr>
          <a:xfrm>
            <a:off x="4932040" y="5229488"/>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Düz Ok Bağlayıcısı 86"/>
          <p:cNvCxnSpPr>
            <a:cxnSpLocks noChangeAspect="1"/>
          </p:cNvCxnSpPr>
          <p:nvPr/>
        </p:nvCxnSpPr>
        <p:spPr>
          <a:xfrm flipH="1">
            <a:off x="6039455" y="5149310"/>
            <a:ext cx="1224000" cy="6290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8" name="Metin kutusu 87"/>
          <p:cNvSpPr txBox="1"/>
          <p:nvPr/>
        </p:nvSpPr>
        <p:spPr>
          <a:xfrm>
            <a:off x="7308304" y="4675618"/>
            <a:ext cx="1512584" cy="830997"/>
          </a:xfrm>
          <a:prstGeom prst="rect">
            <a:avLst/>
          </a:prstGeom>
          <a:noFill/>
        </p:spPr>
        <p:txBody>
          <a:bodyPr wrap="square" rtlCol="0">
            <a:spAutoFit/>
          </a:bodyPr>
          <a:lstStyle/>
          <a:p>
            <a:pPr algn="r"/>
            <a:r>
              <a:rPr lang="tr-TR" sz="2400" dirty="0" smtClean="0">
                <a:latin typeface="Trebuchet MS" panose="020B0603020202020204" pitchFamily="34" charset="0"/>
              </a:rPr>
              <a:t>Asal gaz kabarcığı</a:t>
            </a:r>
          </a:p>
        </p:txBody>
      </p:sp>
      <p:sp>
        <p:nvSpPr>
          <p:cNvPr id="92" name="Dikdörtgen 91"/>
          <p:cNvSpPr/>
          <p:nvPr/>
        </p:nvSpPr>
        <p:spPr>
          <a:xfrm>
            <a:off x="683568"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4" name="Dikdörtgen 93"/>
          <p:cNvSpPr/>
          <p:nvPr/>
        </p:nvSpPr>
        <p:spPr>
          <a:xfrm>
            <a:off x="835968"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5" name="Dikdörtgen 94"/>
          <p:cNvSpPr/>
          <p:nvPr/>
        </p:nvSpPr>
        <p:spPr>
          <a:xfrm>
            <a:off x="988368"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6" name="Dikdörtgen 95"/>
          <p:cNvSpPr/>
          <p:nvPr/>
        </p:nvSpPr>
        <p:spPr>
          <a:xfrm>
            <a:off x="927453"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7" name="Dikdörtgen 96"/>
          <p:cNvSpPr/>
          <p:nvPr/>
        </p:nvSpPr>
        <p:spPr>
          <a:xfrm>
            <a:off x="1079853"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8" name="Dikdörtgen 97"/>
          <p:cNvSpPr/>
          <p:nvPr/>
        </p:nvSpPr>
        <p:spPr>
          <a:xfrm>
            <a:off x="1232253"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9" name="Dikdörtgen 98"/>
          <p:cNvSpPr/>
          <p:nvPr/>
        </p:nvSpPr>
        <p:spPr>
          <a:xfrm>
            <a:off x="1179689"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0" name="Dikdörtgen 99"/>
          <p:cNvSpPr/>
          <p:nvPr/>
        </p:nvSpPr>
        <p:spPr>
          <a:xfrm>
            <a:off x="1332089"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1" name="Dikdörtgen 100"/>
          <p:cNvSpPr/>
          <p:nvPr/>
        </p:nvSpPr>
        <p:spPr>
          <a:xfrm>
            <a:off x="1484489"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2" name="Dikdörtgen 101"/>
          <p:cNvSpPr/>
          <p:nvPr/>
        </p:nvSpPr>
        <p:spPr>
          <a:xfrm>
            <a:off x="1430807"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3" name="Dikdörtgen 102"/>
          <p:cNvSpPr/>
          <p:nvPr/>
        </p:nvSpPr>
        <p:spPr>
          <a:xfrm>
            <a:off x="1583207"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4" name="Dikdörtgen 103"/>
          <p:cNvSpPr/>
          <p:nvPr/>
        </p:nvSpPr>
        <p:spPr>
          <a:xfrm>
            <a:off x="1735607"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5" name="Dikdörtgen 104"/>
          <p:cNvSpPr/>
          <p:nvPr/>
        </p:nvSpPr>
        <p:spPr>
          <a:xfrm>
            <a:off x="1674692"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6" name="Dikdörtgen 105"/>
          <p:cNvSpPr/>
          <p:nvPr/>
        </p:nvSpPr>
        <p:spPr>
          <a:xfrm>
            <a:off x="1827092"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7" name="Dikdörtgen 106"/>
          <p:cNvSpPr/>
          <p:nvPr/>
        </p:nvSpPr>
        <p:spPr>
          <a:xfrm>
            <a:off x="1979492"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8" name="Dikdörtgen 107"/>
          <p:cNvSpPr/>
          <p:nvPr/>
        </p:nvSpPr>
        <p:spPr>
          <a:xfrm>
            <a:off x="1926928"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9" name="Dikdörtgen 108"/>
          <p:cNvSpPr/>
          <p:nvPr/>
        </p:nvSpPr>
        <p:spPr>
          <a:xfrm>
            <a:off x="2079328"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0" name="Dikdörtgen 109"/>
          <p:cNvSpPr/>
          <p:nvPr/>
        </p:nvSpPr>
        <p:spPr>
          <a:xfrm>
            <a:off x="2231728"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1" name="Dikdörtgen 110"/>
          <p:cNvSpPr/>
          <p:nvPr/>
        </p:nvSpPr>
        <p:spPr>
          <a:xfrm>
            <a:off x="2178046"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2" name="Dikdörtgen 111"/>
          <p:cNvSpPr/>
          <p:nvPr/>
        </p:nvSpPr>
        <p:spPr>
          <a:xfrm>
            <a:off x="2330446"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3" name="Dikdörtgen 112"/>
          <p:cNvSpPr/>
          <p:nvPr/>
        </p:nvSpPr>
        <p:spPr>
          <a:xfrm>
            <a:off x="2482846"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4" name="Dikdörtgen 113"/>
          <p:cNvSpPr/>
          <p:nvPr/>
        </p:nvSpPr>
        <p:spPr>
          <a:xfrm>
            <a:off x="2421931"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5" name="Dikdörtgen 114"/>
          <p:cNvSpPr/>
          <p:nvPr/>
        </p:nvSpPr>
        <p:spPr>
          <a:xfrm>
            <a:off x="2574331"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6" name="Dikdörtgen 115"/>
          <p:cNvSpPr/>
          <p:nvPr/>
        </p:nvSpPr>
        <p:spPr>
          <a:xfrm>
            <a:off x="2726731"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7" name="Dikdörtgen 116"/>
          <p:cNvSpPr/>
          <p:nvPr/>
        </p:nvSpPr>
        <p:spPr>
          <a:xfrm>
            <a:off x="2674167"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8" name="Dikdörtgen 117"/>
          <p:cNvSpPr/>
          <p:nvPr/>
        </p:nvSpPr>
        <p:spPr>
          <a:xfrm>
            <a:off x="2826567"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9" name="Dikdörtgen 118"/>
          <p:cNvSpPr/>
          <p:nvPr/>
        </p:nvSpPr>
        <p:spPr>
          <a:xfrm>
            <a:off x="2978967"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9" name="Dikdörtgen 128"/>
          <p:cNvSpPr/>
          <p:nvPr/>
        </p:nvSpPr>
        <p:spPr>
          <a:xfrm>
            <a:off x="683568" y="5998882"/>
            <a:ext cx="305942" cy="1446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0" name="Dikdörtgen 129"/>
          <p:cNvSpPr/>
          <p:nvPr/>
        </p:nvSpPr>
        <p:spPr>
          <a:xfrm>
            <a:off x="2825702"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1" name="Dikdörtgen 130"/>
          <p:cNvSpPr/>
          <p:nvPr/>
        </p:nvSpPr>
        <p:spPr>
          <a:xfrm>
            <a:off x="2978102"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2" name="Dikdörtgen 131"/>
          <p:cNvSpPr/>
          <p:nvPr/>
        </p:nvSpPr>
        <p:spPr>
          <a:xfrm>
            <a:off x="2924420"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3" name="Dikdörtgen 132"/>
          <p:cNvSpPr/>
          <p:nvPr/>
        </p:nvSpPr>
        <p:spPr>
          <a:xfrm>
            <a:off x="3076820"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4" name="Dikdörtgen 133"/>
          <p:cNvSpPr/>
          <p:nvPr/>
        </p:nvSpPr>
        <p:spPr>
          <a:xfrm>
            <a:off x="3229220"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5" name="Dikdörtgen 134"/>
          <p:cNvSpPr/>
          <p:nvPr/>
        </p:nvSpPr>
        <p:spPr>
          <a:xfrm>
            <a:off x="3168305"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6" name="Dikdörtgen 135"/>
          <p:cNvSpPr/>
          <p:nvPr/>
        </p:nvSpPr>
        <p:spPr>
          <a:xfrm>
            <a:off x="3320705"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7" name="Dikdörtgen 136"/>
          <p:cNvSpPr/>
          <p:nvPr/>
        </p:nvSpPr>
        <p:spPr>
          <a:xfrm>
            <a:off x="3473105"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8" name="Dikdörtgen 137"/>
          <p:cNvSpPr/>
          <p:nvPr/>
        </p:nvSpPr>
        <p:spPr>
          <a:xfrm>
            <a:off x="3420541"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9" name="Dikdörtgen 138"/>
          <p:cNvSpPr/>
          <p:nvPr/>
        </p:nvSpPr>
        <p:spPr>
          <a:xfrm>
            <a:off x="3572941"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0" name="Dikdörtgen 139"/>
          <p:cNvSpPr/>
          <p:nvPr/>
        </p:nvSpPr>
        <p:spPr>
          <a:xfrm>
            <a:off x="3725341"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1" name="Dikdörtgen 140"/>
          <p:cNvSpPr/>
          <p:nvPr/>
        </p:nvSpPr>
        <p:spPr>
          <a:xfrm>
            <a:off x="3671659"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2" name="Dikdörtgen 141"/>
          <p:cNvSpPr/>
          <p:nvPr/>
        </p:nvSpPr>
        <p:spPr>
          <a:xfrm>
            <a:off x="3824059"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3" name="Dikdörtgen 142"/>
          <p:cNvSpPr/>
          <p:nvPr/>
        </p:nvSpPr>
        <p:spPr>
          <a:xfrm>
            <a:off x="3976459"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4" name="Dikdörtgen 143"/>
          <p:cNvSpPr/>
          <p:nvPr/>
        </p:nvSpPr>
        <p:spPr>
          <a:xfrm>
            <a:off x="3915544"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5" name="Dikdörtgen 144"/>
          <p:cNvSpPr/>
          <p:nvPr/>
        </p:nvSpPr>
        <p:spPr>
          <a:xfrm>
            <a:off x="4067944"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6" name="Dikdörtgen 145"/>
          <p:cNvSpPr/>
          <p:nvPr/>
        </p:nvSpPr>
        <p:spPr>
          <a:xfrm>
            <a:off x="4220344"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7" name="Dikdörtgen 146"/>
          <p:cNvSpPr/>
          <p:nvPr/>
        </p:nvSpPr>
        <p:spPr>
          <a:xfrm>
            <a:off x="4167780"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8" name="Dikdörtgen 147"/>
          <p:cNvSpPr/>
          <p:nvPr/>
        </p:nvSpPr>
        <p:spPr>
          <a:xfrm>
            <a:off x="4320180"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9" name="Dikdörtgen 148"/>
          <p:cNvSpPr/>
          <p:nvPr/>
        </p:nvSpPr>
        <p:spPr>
          <a:xfrm>
            <a:off x="4472580"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0" name="Dikdörtgen 149"/>
          <p:cNvSpPr/>
          <p:nvPr/>
        </p:nvSpPr>
        <p:spPr>
          <a:xfrm>
            <a:off x="4320180"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1" name="Dikdörtgen 150"/>
          <p:cNvSpPr/>
          <p:nvPr/>
        </p:nvSpPr>
        <p:spPr>
          <a:xfrm>
            <a:off x="4472580"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2" name="Dikdörtgen 151"/>
          <p:cNvSpPr/>
          <p:nvPr/>
        </p:nvSpPr>
        <p:spPr>
          <a:xfrm>
            <a:off x="4418898"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3" name="Dikdörtgen 152"/>
          <p:cNvSpPr/>
          <p:nvPr/>
        </p:nvSpPr>
        <p:spPr>
          <a:xfrm>
            <a:off x="4571298"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4" name="Dikdörtgen 153"/>
          <p:cNvSpPr/>
          <p:nvPr/>
        </p:nvSpPr>
        <p:spPr>
          <a:xfrm>
            <a:off x="4723698"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5" name="Dikdörtgen 154"/>
          <p:cNvSpPr/>
          <p:nvPr/>
        </p:nvSpPr>
        <p:spPr>
          <a:xfrm>
            <a:off x="4662783"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6" name="Dikdörtgen 155"/>
          <p:cNvSpPr/>
          <p:nvPr/>
        </p:nvSpPr>
        <p:spPr>
          <a:xfrm>
            <a:off x="4815183"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7" name="Dikdörtgen 156"/>
          <p:cNvSpPr/>
          <p:nvPr/>
        </p:nvSpPr>
        <p:spPr>
          <a:xfrm>
            <a:off x="4967583"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8" name="Dikdörtgen 157"/>
          <p:cNvSpPr/>
          <p:nvPr/>
        </p:nvSpPr>
        <p:spPr>
          <a:xfrm>
            <a:off x="4915019"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9" name="Dikdörtgen 158"/>
          <p:cNvSpPr/>
          <p:nvPr/>
        </p:nvSpPr>
        <p:spPr>
          <a:xfrm>
            <a:off x="5067419"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0" name="Dikdörtgen 159"/>
          <p:cNvSpPr/>
          <p:nvPr/>
        </p:nvSpPr>
        <p:spPr>
          <a:xfrm>
            <a:off x="5219819"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1" name="Dikdörtgen 160"/>
          <p:cNvSpPr/>
          <p:nvPr/>
        </p:nvSpPr>
        <p:spPr>
          <a:xfrm>
            <a:off x="5166137"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2" name="Dikdörtgen 161"/>
          <p:cNvSpPr/>
          <p:nvPr/>
        </p:nvSpPr>
        <p:spPr>
          <a:xfrm>
            <a:off x="5318537"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3" name="Dikdörtgen 162"/>
          <p:cNvSpPr/>
          <p:nvPr/>
        </p:nvSpPr>
        <p:spPr>
          <a:xfrm>
            <a:off x="5470937"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4" name="Dikdörtgen 163"/>
          <p:cNvSpPr/>
          <p:nvPr/>
        </p:nvSpPr>
        <p:spPr>
          <a:xfrm>
            <a:off x="5410022"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5" name="Dikdörtgen 164"/>
          <p:cNvSpPr/>
          <p:nvPr/>
        </p:nvSpPr>
        <p:spPr>
          <a:xfrm>
            <a:off x="5562422"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6" name="Dikdörtgen 165"/>
          <p:cNvSpPr/>
          <p:nvPr/>
        </p:nvSpPr>
        <p:spPr>
          <a:xfrm>
            <a:off x="5714822"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7" name="Dikdörtgen 166"/>
          <p:cNvSpPr/>
          <p:nvPr/>
        </p:nvSpPr>
        <p:spPr>
          <a:xfrm>
            <a:off x="5662258"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8" name="Dikdörtgen 167"/>
          <p:cNvSpPr/>
          <p:nvPr/>
        </p:nvSpPr>
        <p:spPr>
          <a:xfrm>
            <a:off x="5814658"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9" name="Dikdörtgen 168"/>
          <p:cNvSpPr/>
          <p:nvPr/>
        </p:nvSpPr>
        <p:spPr>
          <a:xfrm>
            <a:off x="5967058"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0" name="Dikdörtgen 169"/>
          <p:cNvSpPr/>
          <p:nvPr/>
        </p:nvSpPr>
        <p:spPr>
          <a:xfrm>
            <a:off x="6074446"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1" name="Dikdörtgen 170"/>
          <p:cNvSpPr/>
          <p:nvPr/>
        </p:nvSpPr>
        <p:spPr>
          <a:xfrm>
            <a:off x="6226846"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2" name="Dikdörtgen 171"/>
          <p:cNvSpPr/>
          <p:nvPr/>
        </p:nvSpPr>
        <p:spPr>
          <a:xfrm>
            <a:off x="6165931"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3" name="Dikdörtgen 172"/>
          <p:cNvSpPr/>
          <p:nvPr/>
        </p:nvSpPr>
        <p:spPr>
          <a:xfrm>
            <a:off x="6318331"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4" name="Dikdörtgen 173"/>
          <p:cNvSpPr/>
          <p:nvPr/>
        </p:nvSpPr>
        <p:spPr>
          <a:xfrm>
            <a:off x="6470731" y="600542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5" name="Dikdörtgen 174"/>
          <p:cNvSpPr/>
          <p:nvPr/>
        </p:nvSpPr>
        <p:spPr>
          <a:xfrm>
            <a:off x="6418167" y="571873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6" name="Dikdörtgen 175"/>
          <p:cNvSpPr/>
          <p:nvPr/>
        </p:nvSpPr>
        <p:spPr>
          <a:xfrm>
            <a:off x="6570567" y="586208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7" name="Dikdörtgen 176"/>
          <p:cNvSpPr/>
          <p:nvPr/>
        </p:nvSpPr>
        <p:spPr>
          <a:xfrm>
            <a:off x="6722966" y="5998882"/>
            <a:ext cx="297305" cy="1433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8" name="Dikdörtgen 177"/>
          <p:cNvSpPr/>
          <p:nvPr/>
        </p:nvSpPr>
        <p:spPr>
          <a:xfrm>
            <a:off x="6669065" y="5718735"/>
            <a:ext cx="351206"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9" name="Dikdörtgen 178"/>
          <p:cNvSpPr/>
          <p:nvPr/>
        </p:nvSpPr>
        <p:spPr>
          <a:xfrm>
            <a:off x="690165" y="5573381"/>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0" name="Dikdörtgen 179"/>
          <p:cNvSpPr/>
          <p:nvPr/>
        </p:nvSpPr>
        <p:spPr>
          <a:xfrm>
            <a:off x="683764" y="5286687"/>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1" name="Dikdörtgen 180"/>
          <p:cNvSpPr/>
          <p:nvPr/>
        </p:nvSpPr>
        <p:spPr>
          <a:xfrm>
            <a:off x="790703" y="5430034"/>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2" name="Dikdörtgen 181"/>
          <p:cNvSpPr/>
          <p:nvPr/>
        </p:nvSpPr>
        <p:spPr>
          <a:xfrm>
            <a:off x="934050" y="5573381"/>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3" name="Dikdörtgen 182"/>
          <p:cNvSpPr/>
          <p:nvPr/>
        </p:nvSpPr>
        <p:spPr>
          <a:xfrm>
            <a:off x="935584" y="5286687"/>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8" name="Dikdörtgen 187"/>
          <p:cNvSpPr/>
          <p:nvPr/>
        </p:nvSpPr>
        <p:spPr>
          <a:xfrm>
            <a:off x="689969" y="5150386"/>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9" name="Dikdörtgen 188"/>
          <p:cNvSpPr/>
          <p:nvPr/>
        </p:nvSpPr>
        <p:spPr>
          <a:xfrm>
            <a:off x="683568" y="486369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0" name="Dikdörtgen 189"/>
          <p:cNvSpPr/>
          <p:nvPr/>
        </p:nvSpPr>
        <p:spPr>
          <a:xfrm>
            <a:off x="790507" y="500703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1" name="Dikdörtgen 190"/>
          <p:cNvSpPr/>
          <p:nvPr/>
        </p:nvSpPr>
        <p:spPr>
          <a:xfrm>
            <a:off x="933854" y="5150386"/>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2" name="Dikdörtgen 191"/>
          <p:cNvSpPr/>
          <p:nvPr/>
        </p:nvSpPr>
        <p:spPr>
          <a:xfrm>
            <a:off x="935388" y="486369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3" name="Dikdörtgen 192"/>
          <p:cNvSpPr/>
          <p:nvPr/>
        </p:nvSpPr>
        <p:spPr>
          <a:xfrm>
            <a:off x="689969" y="472689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4" name="Dikdörtgen 193"/>
          <p:cNvSpPr/>
          <p:nvPr/>
        </p:nvSpPr>
        <p:spPr>
          <a:xfrm>
            <a:off x="683568" y="4440198"/>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5" name="Dikdörtgen 194"/>
          <p:cNvSpPr/>
          <p:nvPr/>
        </p:nvSpPr>
        <p:spPr>
          <a:xfrm>
            <a:off x="790507" y="458354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6" name="Dikdörtgen 195"/>
          <p:cNvSpPr/>
          <p:nvPr/>
        </p:nvSpPr>
        <p:spPr>
          <a:xfrm>
            <a:off x="933854" y="472689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7" name="Dikdörtgen 196"/>
          <p:cNvSpPr/>
          <p:nvPr/>
        </p:nvSpPr>
        <p:spPr>
          <a:xfrm>
            <a:off x="935388" y="4440198"/>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8" name="Dikdörtgen 197"/>
          <p:cNvSpPr/>
          <p:nvPr/>
        </p:nvSpPr>
        <p:spPr>
          <a:xfrm>
            <a:off x="689969" y="4303897"/>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9" name="Dikdörtgen 198"/>
          <p:cNvSpPr/>
          <p:nvPr/>
        </p:nvSpPr>
        <p:spPr>
          <a:xfrm>
            <a:off x="683568" y="4017203"/>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0" name="Dikdörtgen 199"/>
          <p:cNvSpPr/>
          <p:nvPr/>
        </p:nvSpPr>
        <p:spPr>
          <a:xfrm>
            <a:off x="790507" y="4160550"/>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1" name="Dikdörtgen 200"/>
          <p:cNvSpPr/>
          <p:nvPr/>
        </p:nvSpPr>
        <p:spPr>
          <a:xfrm>
            <a:off x="933854" y="4303897"/>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2" name="Dikdörtgen 201"/>
          <p:cNvSpPr/>
          <p:nvPr/>
        </p:nvSpPr>
        <p:spPr>
          <a:xfrm>
            <a:off x="935388" y="4017203"/>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3" name="Dikdörtgen 202"/>
          <p:cNvSpPr/>
          <p:nvPr/>
        </p:nvSpPr>
        <p:spPr>
          <a:xfrm>
            <a:off x="689553" y="388090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4" name="Dikdörtgen 203"/>
          <p:cNvSpPr/>
          <p:nvPr/>
        </p:nvSpPr>
        <p:spPr>
          <a:xfrm>
            <a:off x="683152" y="3594208"/>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5" name="Dikdörtgen 204"/>
          <p:cNvSpPr/>
          <p:nvPr/>
        </p:nvSpPr>
        <p:spPr>
          <a:xfrm>
            <a:off x="790091" y="373755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6" name="Dikdörtgen 205"/>
          <p:cNvSpPr/>
          <p:nvPr/>
        </p:nvSpPr>
        <p:spPr>
          <a:xfrm>
            <a:off x="933438" y="388090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7" name="Dikdörtgen 206"/>
          <p:cNvSpPr/>
          <p:nvPr/>
        </p:nvSpPr>
        <p:spPr>
          <a:xfrm>
            <a:off x="934972" y="3594208"/>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8" name="Dikdörtgen 207"/>
          <p:cNvSpPr/>
          <p:nvPr/>
        </p:nvSpPr>
        <p:spPr>
          <a:xfrm>
            <a:off x="689969" y="3458406"/>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9" name="Dikdörtgen 208"/>
          <p:cNvSpPr/>
          <p:nvPr/>
        </p:nvSpPr>
        <p:spPr>
          <a:xfrm>
            <a:off x="683568" y="317171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0" name="Dikdörtgen 209"/>
          <p:cNvSpPr/>
          <p:nvPr/>
        </p:nvSpPr>
        <p:spPr>
          <a:xfrm>
            <a:off x="790507" y="331505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1" name="Dikdörtgen 210"/>
          <p:cNvSpPr/>
          <p:nvPr/>
        </p:nvSpPr>
        <p:spPr>
          <a:xfrm>
            <a:off x="933854" y="3458406"/>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2" name="Dikdörtgen 211"/>
          <p:cNvSpPr/>
          <p:nvPr/>
        </p:nvSpPr>
        <p:spPr>
          <a:xfrm>
            <a:off x="935388" y="317171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3" name="Dikdörtgen 212"/>
          <p:cNvSpPr/>
          <p:nvPr/>
        </p:nvSpPr>
        <p:spPr>
          <a:xfrm>
            <a:off x="689553" y="303499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4" name="Dikdörtgen 213"/>
          <p:cNvSpPr/>
          <p:nvPr/>
        </p:nvSpPr>
        <p:spPr>
          <a:xfrm>
            <a:off x="683152" y="2748301"/>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5" name="Dikdörtgen 214"/>
          <p:cNvSpPr/>
          <p:nvPr/>
        </p:nvSpPr>
        <p:spPr>
          <a:xfrm>
            <a:off x="790091" y="2891648"/>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6" name="Dikdörtgen 215"/>
          <p:cNvSpPr/>
          <p:nvPr/>
        </p:nvSpPr>
        <p:spPr>
          <a:xfrm>
            <a:off x="933438" y="303499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7" name="Dikdörtgen 216"/>
          <p:cNvSpPr/>
          <p:nvPr/>
        </p:nvSpPr>
        <p:spPr>
          <a:xfrm>
            <a:off x="934972" y="2748301"/>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8" name="Dikdörtgen 217"/>
          <p:cNvSpPr/>
          <p:nvPr/>
        </p:nvSpPr>
        <p:spPr>
          <a:xfrm>
            <a:off x="6522813" y="5573381"/>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9" name="Dikdörtgen 218"/>
          <p:cNvSpPr/>
          <p:nvPr/>
        </p:nvSpPr>
        <p:spPr>
          <a:xfrm>
            <a:off x="6516412" y="5286687"/>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0" name="Dikdörtgen 219"/>
          <p:cNvSpPr/>
          <p:nvPr/>
        </p:nvSpPr>
        <p:spPr>
          <a:xfrm>
            <a:off x="6623351" y="5430034"/>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1" name="Dikdörtgen 220"/>
          <p:cNvSpPr/>
          <p:nvPr/>
        </p:nvSpPr>
        <p:spPr>
          <a:xfrm>
            <a:off x="6766698" y="5573381"/>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2" name="Dikdörtgen 221"/>
          <p:cNvSpPr/>
          <p:nvPr/>
        </p:nvSpPr>
        <p:spPr>
          <a:xfrm>
            <a:off x="6768232" y="5286687"/>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3" name="Dikdörtgen 222"/>
          <p:cNvSpPr/>
          <p:nvPr/>
        </p:nvSpPr>
        <p:spPr>
          <a:xfrm>
            <a:off x="6522617" y="5150386"/>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4" name="Dikdörtgen 223"/>
          <p:cNvSpPr/>
          <p:nvPr/>
        </p:nvSpPr>
        <p:spPr>
          <a:xfrm>
            <a:off x="6516216" y="486369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5" name="Dikdörtgen 224"/>
          <p:cNvSpPr/>
          <p:nvPr/>
        </p:nvSpPr>
        <p:spPr>
          <a:xfrm>
            <a:off x="6623155" y="500703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6" name="Dikdörtgen 225"/>
          <p:cNvSpPr/>
          <p:nvPr/>
        </p:nvSpPr>
        <p:spPr>
          <a:xfrm>
            <a:off x="6766502" y="5150386"/>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7" name="Dikdörtgen 226"/>
          <p:cNvSpPr/>
          <p:nvPr/>
        </p:nvSpPr>
        <p:spPr>
          <a:xfrm>
            <a:off x="6768036" y="486369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8" name="Dikdörtgen 227"/>
          <p:cNvSpPr/>
          <p:nvPr/>
        </p:nvSpPr>
        <p:spPr>
          <a:xfrm>
            <a:off x="6522617" y="472689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9" name="Dikdörtgen 228"/>
          <p:cNvSpPr/>
          <p:nvPr/>
        </p:nvSpPr>
        <p:spPr>
          <a:xfrm>
            <a:off x="6516216" y="4440198"/>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0" name="Dikdörtgen 229"/>
          <p:cNvSpPr/>
          <p:nvPr/>
        </p:nvSpPr>
        <p:spPr>
          <a:xfrm>
            <a:off x="6623155" y="458354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1" name="Dikdörtgen 230"/>
          <p:cNvSpPr/>
          <p:nvPr/>
        </p:nvSpPr>
        <p:spPr>
          <a:xfrm>
            <a:off x="6766502" y="472689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2" name="Dikdörtgen 231"/>
          <p:cNvSpPr/>
          <p:nvPr/>
        </p:nvSpPr>
        <p:spPr>
          <a:xfrm>
            <a:off x="6768036" y="4440198"/>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3" name="Dikdörtgen 232"/>
          <p:cNvSpPr/>
          <p:nvPr/>
        </p:nvSpPr>
        <p:spPr>
          <a:xfrm>
            <a:off x="6522617" y="4303897"/>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4" name="Dikdörtgen 233"/>
          <p:cNvSpPr/>
          <p:nvPr/>
        </p:nvSpPr>
        <p:spPr>
          <a:xfrm>
            <a:off x="6516216" y="4017203"/>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5" name="Dikdörtgen 234"/>
          <p:cNvSpPr/>
          <p:nvPr/>
        </p:nvSpPr>
        <p:spPr>
          <a:xfrm>
            <a:off x="6623155" y="4160550"/>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6" name="Dikdörtgen 235"/>
          <p:cNvSpPr/>
          <p:nvPr/>
        </p:nvSpPr>
        <p:spPr>
          <a:xfrm>
            <a:off x="6766502" y="4303897"/>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7" name="Dikdörtgen 236"/>
          <p:cNvSpPr/>
          <p:nvPr/>
        </p:nvSpPr>
        <p:spPr>
          <a:xfrm>
            <a:off x="6768036" y="4017203"/>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8" name="Dikdörtgen 237"/>
          <p:cNvSpPr/>
          <p:nvPr/>
        </p:nvSpPr>
        <p:spPr>
          <a:xfrm>
            <a:off x="6522201" y="388090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9" name="Dikdörtgen 238"/>
          <p:cNvSpPr/>
          <p:nvPr/>
        </p:nvSpPr>
        <p:spPr>
          <a:xfrm>
            <a:off x="6515800" y="3594208"/>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0" name="Dikdörtgen 239"/>
          <p:cNvSpPr/>
          <p:nvPr/>
        </p:nvSpPr>
        <p:spPr>
          <a:xfrm>
            <a:off x="6622739" y="373755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1" name="Dikdörtgen 240"/>
          <p:cNvSpPr/>
          <p:nvPr/>
        </p:nvSpPr>
        <p:spPr>
          <a:xfrm>
            <a:off x="6766086" y="388090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2" name="Dikdörtgen 241"/>
          <p:cNvSpPr/>
          <p:nvPr/>
        </p:nvSpPr>
        <p:spPr>
          <a:xfrm>
            <a:off x="6767620" y="3594208"/>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3" name="Dikdörtgen 242"/>
          <p:cNvSpPr/>
          <p:nvPr/>
        </p:nvSpPr>
        <p:spPr>
          <a:xfrm>
            <a:off x="6522617" y="3458406"/>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4" name="Dikdörtgen 243"/>
          <p:cNvSpPr/>
          <p:nvPr/>
        </p:nvSpPr>
        <p:spPr>
          <a:xfrm>
            <a:off x="6516216" y="317171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5" name="Dikdörtgen 244"/>
          <p:cNvSpPr/>
          <p:nvPr/>
        </p:nvSpPr>
        <p:spPr>
          <a:xfrm>
            <a:off x="6623155" y="3315059"/>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6" name="Dikdörtgen 245"/>
          <p:cNvSpPr/>
          <p:nvPr/>
        </p:nvSpPr>
        <p:spPr>
          <a:xfrm>
            <a:off x="6766502" y="3458406"/>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7" name="Dikdörtgen 246"/>
          <p:cNvSpPr/>
          <p:nvPr/>
        </p:nvSpPr>
        <p:spPr>
          <a:xfrm>
            <a:off x="6768036" y="3171712"/>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8" name="Dikdörtgen 247"/>
          <p:cNvSpPr/>
          <p:nvPr/>
        </p:nvSpPr>
        <p:spPr>
          <a:xfrm>
            <a:off x="6522201" y="303499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9" name="Dikdörtgen 248"/>
          <p:cNvSpPr/>
          <p:nvPr/>
        </p:nvSpPr>
        <p:spPr>
          <a:xfrm>
            <a:off x="6515800" y="2748301"/>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0" name="Dikdörtgen 249"/>
          <p:cNvSpPr/>
          <p:nvPr/>
        </p:nvSpPr>
        <p:spPr>
          <a:xfrm>
            <a:off x="6622739" y="2891648"/>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1" name="Dikdörtgen 250"/>
          <p:cNvSpPr/>
          <p:nvPr/>
        </p:nvSpPr>
        <p:spPr>
          <a:xfrm>
            <a:off x="6766086" y="3034995"/>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2" name="Dikdörtgen 251"/>
          <p:cNvSpPr/>
          <p:nvPr/>
        </p:nvSpPr>
        <p:spPr>
          <a:xfrm>
            <a:off x="6767620" y="2748301"/>
            <a:ext cx="252040" cy="13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5" name="28 Oval"/>
          <p:cNvSpPr>
            <a:spLocks noChangeAspect="1"/>
          </p:cNvSpPr>
          <p:nvPr/>
        </p:nvSpPr>
        <p:spPr>
          <a:xfrm>
            <a:off x="3995536" y="5445224"/>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Serbest Form 1"/>
          <p:cNvSpPr/>
          <p:nvPr/>
        </p:nvSpPr>
        <p:spPr>
          <a:xfrm>
            <a:off x="1528970" y="3368554"/>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Serbest Form 4"/>
          <p:cNvSpPr/>
          <p:nvPr/>
        </p:nvSpPr>
        <p:spPr>
          <a:xfrm>
            <a:off x="2972302" y="3358628"/>
            <a:ext cx="131820" cy="57034"/>
          </a:xfrm>
          <a:custGeom>
            <a:avLst/>
            <a:gdLst>
              <a:gd name="connsiteX0" fmla="*/ 1770 w 131820"/>
              <a:gd name="connsiteY0" fmla="*/ 27160 h 57034"/>
              <a:gd name="connsiteX1" fmla="*/ 128519 w 131820"/>
              <a:gd name="connsiteY1" fmla="*/ 45267 h 57034"/>
              <a:gd name="connsiteX2" fmla="*/ 119465 w 131820"/>
              <a:gd name="connsiteY2" fmla="*/ 18107 h 57034"/>
              <a:gd name="connsiteX3" fmla="*/ 65145 w 131820"/>
              <a:gd name="connsiteY3" fmla="*/ 0 h 57034"/>
              <a:gd name="connsiteX4" fmla="*/ 1770 w 131820"/>
              <a:gd name="connsiteY4" fmla="*/ 27160 h 57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20" h="57034">
                <a:moveTo>
                  <a:pt x="1770" y="27160"/>
                </a:moveTo>
                <a:cubicBezTo>
                  <a:pt x="12332" y="34705"/>
                  <a:pt x="64538" y="77258"/>
                  <a:pt x="128519" y="45267"/>
                </a:cubicBezTo>
                <a:cubicBezTo>
                  <a:pt x="137055" y="40999"/>
                  <a:pt x="127231" y="23654"/>
                  <a:pt x="119465" y="18107"/>
                </a:cubicBezTo>
                <a:cubicBezTo>
                  <a:pt x="103934" y="7013"/>
                  <a:pt x="65145" y="0"/>
                  <a:pt x="65145" y="0"/>
                </a:cubicBezTo>
                <a:cubicBezTo>
                  <a:pt x="29886" y="11752"/>
                  <a:pt x="-8792" y="19615"/>
                  <a:pt x="1770" y="2716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Serbest Form 11"/>
          <p:cNvSpPr/>
          <p:nvPr/>
        </p:nvSpPr>
        <p:spPr>
          <a:xfrm>
            <a:off x="1935065" y="3371241"/>
            <a:ext cx="137677" cy="29382"/>
          </a:xfrm>
          <a:custGeom>
            <a:avLst/>
            <a:gdLst>
              <a:gd name="connsiteX0" fmla="*/ 0 w 137677"/>
              <a:gd name="connsiteY0" fmla="*/ 11275 h 29382"/>
              <a:gd name="connsiteX1" fmla="*/ 135802 w 137677"/>
              <a:gd name="connsiteY1" fmla="*/ 11275 h 29382"/>
              <a:gd name="connsiteX2" fmla="*/ 108641 w 137677"/>
              <a:gd name="connsiteY2" fmla="*/ 20329 h 29382"/>
              <a:gd name="connsiteX3" fmla="*/ 45267 w 137677"/>
              <a:gd name="connsiteY3" fmla="*/ 29382 h 29382"/>
              <a:gd name="connsiteX4" fmla="*/ 0 w 137677"/>
              <a:gd name="connsiteY4" fmla="*/ 11275 h 2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77" h="29382">
                <a:moveTo>
                  <a:pt x="0" y="11275"/>
                </a:moveTo>
                <a:cubicBezTo>
                  <a:pt x="54472" y="381"/>
                  <a:pt x="70429" y="-7403"/>
                  <a:pt x="135802" y="11275"/>
                </a:cubicBezTo>
                <a:cubicBezTo>
                  <a:pt x="144978" y="13897"/>
                  <a:pt x="117999" y="18457"/>
                  <a:pt x="108641" y="20329"/>
                </a:cubicBezTo>
                <a:cubicBezTo>
                  <a:pt x="87716" y="24514"/>
                  <a:pt x="66392" y="26364"/>
                  <a:pt x="45267" y="29382"/>
                </a:cubicBezTo>
                <a:lnTo>
                  <a:pt x="0" y="1127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Serbest Form 17"/>
          <p:cNvSpPr/>
          <p:nvPr/>
        </p:nvSpPr>
        <p:spPr>
          <a:xfrm>
            <a:off x="3294325" y="3616525"/>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Serbest Form 23"/>
          <p:cNvSpPr/>
          <p:nvPr/>
        </p:nvSpPr>
        <p:spPr>
          <a:xfrm>
            <a:off x="5116085" y="3376777"/>
            <a:ext cx="122093" cy="18861"/>
          </a:xfrm>
          <a:custGeom>
            <a:avLst/>
            <a:gdLst>
              <a:gd name="connsiteX0" fmla="*/ 1399 w 122093"/>
              <a:gd name="connsiteY0" fmla="*/ 18294 h 18861"/>
              <a:gd name="connsiteX1" fmla="*/ 119094 w 122093"/>
              <a:gd name="connsiteY1" fmla="*/ 9240 h 18861"/>
              <a:gd name="connsiteX2" fmla="*/ 73826 w 122093"/>
              <a:gd name="connsiteY2" fmla="*/ 187 h 18861"/>
              <a:gd name="connsiteX3" fmla="*/ 1399 w 122093"/>
              <a:gd name="connsiteY3" fmla="*/ 18294 h 18861"/>
            </a:gdLst>
            <a:ahLst/>
            <a:cxnLst>
              <a:cxn ang="0">
                <a:pos x="connsiteX0" y="connsiteY0"/>
              </a:cxn>
              <a:cxn ang="0">
                <a:pos x="connsiteX1" y="connsiteY1"/>
              </a:cxn>
              <a:cxn ang="0">
                <a:pos x="connsiteX2" y="connsiteY2"/>
              </a:cxn>
              <a:cxn ang="0">
                <a:pos x="connsiteX3" y="connsiteY3"/>
              </a:cxn>
            </a:cxnLst>
            <a:rect l="l" t="t" r="r" b="b"/>
            <a:pathLst>
              <a:path w="122093" h="18861">
                <a:moveTo>
                  <a:pt x="1399" y="18294"/>
                </a:moveTo>
                <a:cubicBezTo>
                  <a:pt x="8944" y="19803"/>
                  <a:pt x="80921" y="18783"/>
                  <a:pt x="119094" y="9240"/>
                </a:cubicBezTo>
                <a:cubicBezTo>
                  <a:pt x="134023" y="5508"/>
                  <a:pt x="89151" y="-1206"/>
                  <a:pt x="73826" y="187"/>
                </a:cubicBezTo>
                <a:cubicBezTo>
                  <a:pt x="16643" y="5386"/>
                  <a:pt x="-6146" y="16785"/>
                  <a:pt x="1399" y="18294"/>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4" name="Serbest Form 253"/>
          <p:cNvSpPr/>
          <p:nvPr/>
        </p:nvSpPr>
        <p:spPr>
          <a:xfrm>
            <a:off x="5596957" y="3751382"/>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0" name="Serbest Form 259"/>
          <p:cNvSpPr/>
          <p:nvPr/>
        </p:nvSpPr>
        <p:spPr>
          <a:xfrm>
            <a:off x="1546434" y="3608036"/>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1" name="Serbest Form 260"/>
          <p:cNvSpPr/>
          <p:nvPr/>
        </p:nvSpPr>
        <p:spPr>
          <a:xfrm>
            <a:off x="2178046" y="3662608"/>
            <a:ext cx="122093" cy="18861"/>
          </a:xfrm>
          <a:custGeom>
            <a:avLst/>
            <a:gdLst>
              <a:gd name="connsiteX0" fmla="*/ 1399 w 122093"/>
              <a:gd name="connsiteY0" fmla="*/ 18294 h 18861"/>
              <a:gd name="connsiteX1" fmla="*/ 119094 w 122093"/>
              <a:gd name="connsiteY1" fmla="*/ 9240 h 18861"/>
              <a:gd name="connsiteX2" fmla="*/ 73826 w 122093"/>
              <a:gd name="connsiteY2" fmla="*/ 187 h 18861"/>
              <a:gd name="connsiteX3" fmla="*/ 1399 w 122093"/>
              <a:gd name="connsiteY3" fmla="*/ 18294 h 18861"/>
            </a:gdLst>
            <a:ahLst/>
            <a:cxnLst>
              <a:cxn ang="0">
                <a:pos x="connsiteX0" y="connsiteY0"/>
              </a:cxn>
              <a:cxn ang="0">
                <a:pos x="connsiteX1" y="connsiteY1"/>
              </a:cxn>
              <a:cxn ang="0">
                <a:pos x="connsiteX2" y="connsiteY2"/>
              </a:cxn>
              <a:cxn ang="0">
                <a:pos x="connsiteX3" y="connsiteY3"/>
              </a:cxn>
            </a:cxnLst>
            <a:rect l="l" t="t" r="r" b="b"/>
            <a:pathLst>
              <a:path w="122093" h="18861">
                <a:moveTo>
                  <a:pt x="1399" y="18294"/>
                </a:moveTo>
                <a:cubicBezTo>
                  <a:pt x="8944" y="19803"/>
                  <a:pt x="80921" y="18783"/>
                  <a:pt x="119094" y="9240"/>
                </a:cubicBezTo>
                <a:cubicBezTo>
                  <a:pt x="134023" y="5508"/>
                  <a:pt x="89151" y="-1206"/>
                  <a:pt x="73826" y="187"/>
                </a:cubicBezTo>
                <a:cubicBezTo>
                  <a:pt x="16643" y="5386"/>
                  <a:pt x="-6146" y="16785"/>
                  <a:pt x="1399" y="18294"/>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2" name="Serbest Form 261"/>
          <p:cNvSpPr/>
          <p:nvPr/>
        </p:nvSpPr>
        <p:spPr>
          <a:xfrm>
            <a:off x="4797780" y="3601209"/>
            <a:ext cx="124504" cy="45719"/>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3" name="Serbest Form 262"/>
          <p:cNvSpPr/>
          <p:nvPr/>
        </p:nvSpPr>
        <p:spPr>
          <a:xfrm>
            <a:off x="4090822" y="3903844"/>
            <a:ext cx="137677" cy="29382"/>
          </a:xfrm>
          <a:custGeom>
            <a:avLst/>
            <a:gdLst>
              <a:gd name="connsiteX0" fmla="*/ 0 w 137677"/>
              <a:gd name="connsiteY0" fmla="*/ 11275 h 29382"/>
              <a:gd name="connsiteX1" fmla="*/ 135802 w 137677"/>
              <a:gd name="connsiteY1" fmla="*/ 11275 h 29382"/>
              <a:gd name="connsiteX2" fmla="*/ 108641 w 137677"/>
              <a:gd name="connsiteY2" fmla="*/ 20329 h 29382"/>
              <a:gd name="connsiteX3" fmla="*/ 45267 w 137677"/>
              <a:gd name="connsiteY3" fmla="*/ 29382 h 29382"/>
              <a:gd name="connsiteX4" fmla="*/ 0 w 137677"/>
              <a:gd name="connsiteY4" fmla="*/ 11275 h 2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77" h="29382">
                <a:moveTo>
                  <a:pt x="0" y="11275"/>
                </a:moveTo>
                <a:cubicBezTo>
                  <a:pt x="54472" y="381"/>
                  <a:pt x="70429" y="-7403"/>
                  <a:pt x="135802" y="11275"/>
                </a:cubicBezTo>
                <a:cubicBezTo>
                  <a:pt x="144978" y="13897"/>
                  <a:pt x="117999" y="18457"/>
                  <a:pt x="108641" y="20329"/>
                </a:cubicBezTo>
                <a:cubicBezTo>
                  <a:pt x="87716" y="24514"/>
                  <a:pt x="66392" y="26364"/>
                  <a:pt x="45267" y="29382"/>
                </a:cubicBezTo>
                <a:lnTo>
                  <a:pt x="0" y="1127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4" name="Serbest Form 263"/>
          <p:cNvSpPr/>
          <p:nvPr/>
        </p:nvSpPr>
        <p:spPr>
          <a:xfrm>
            <a:off x="3517021" y="3373463"/>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5" name="Serbest Form 264"/>
          <p:cNvSpPr/>
          <p:nvPr/>
        </p:nvSpPr>
        <p:spPr>
          <a:xfrm>
            <a:off x="2260198" y="3381993"/>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6" name="Serbest Form 265"/>
          <p:cNvSpPr/>
          <p:nvPr/>
        </p:nvSpPr>
        <p:spPr>
          <a:xfrm>
            <a:off x="6196445" y="3405425"/>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7" name="Serbest Form 266"/>
          <p:cNvSpPr/>
          <p:nvPr/>
        </p:nvSpPr>
        <p:spPr>
          <a:xfrm>
            <a:off x="1243034" y="3387319"/>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8" name="Serbest Form 267"/>
          <p:cNvSpPr/>
          <p:nvPr/>
        </p:nvSpPr>
        <p:spPr>
          <a:xfrm>
            <a:off x="2140484" y="3384264"/>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9" name="Serbest Form 268"/>
          <p:cNvSpPr/>
          <p:nvPr/>
        </p:nvSpPr>
        <p:spPr>
          <a:xfrm>
            <a:off x="3337414" y="3366346"/>
            <a:ext cx="131820" cy="57034"/>
          </a:xfrm>
          <a:custGeom>
            <a:avLst/>
            <a:gdLst>
              <a:gd name="connsiteX0" fmla="*/ 1770 w 131820"/>
              <a:gd name="connsiteY0" fmla="*/ 27160 h 57034"/>
              <a:gd name="connsiteX1" fmla="*/ 128519 w 131820"/>
              <a:gd name="connsiteY1" fmla="*/ 45267 h 57034"/>
              <a:gd name="connsiteX2" fmla="*/ 119465 w 131820"/>
              <a:gd name="connsiteY2" fmla="*/ 18107 h 57034"/>
              <a:gd name="connsiteX3" fmla="*/ 65145 w 131820"/>
              <a:gd name="connsiteY3" fmla="*/ 0 h 57034"/>
              <a:gd name="connsiteX4" fmla="*/ 1770 w 131820"/>
              <a:gd name="connsiteY4" fmla="*/ 27160 h 57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20" h="57034">
                <a:moveTo>
                  <a:pt x="1770" y="27160"/>
                </a:moveTo>
                <a:cubicBezTo>
                  <a:pt x="12332" y="34705"/>
                  <a:pt x="64538" y="77258"/>
                  <a:pt x="128519" y="45267"/>
                </a:cubicBezTo>
                <a:cubicBezTo>
                  <a:pt x="137055" y="40999"/>
                  <a:pt x="127231" y="23654"/>
                  <a:pt x="119465" y="18107"/>
                </a:cubicBezTo>
                <a:cubicBezTo>
                  <a:pt x="103934" y="7013"/>
                  <a:pt x="65145" y="0"/>
                  <a:pt x="65145" y="0"/>
                </a:cubicBezTo>
                <a:cubicBezTo>
                  <a:pt x="29886" y="11752"/>
                  <a:pt x="-8792" y="19615"/>
                  <a:pt x="1770" y="2716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0" name="Serbest Form 269"/>
          <p:cNvSpPr/>
          <p:nvPr/>
        </p:nvSpPr>
        <p:spPr>
          <a:xfrm>
            <a:off x="3881240" y="3369573"/>
            <a:ext cx="137677" cy="29382"/>
          </a:xfrm>
          <a:custGeom>
            <a:avLst/>
            <a:gdLst>
              <a:gd name="connsiteX0" fmla="*/ 0 w 137677"/>
              <a:gd name="connsiteY0" fmla="*/ 11275 h 29382"/>
              <a:gd name="connsiteX1" fmla="*/ 135802 w 137677"/>
              <a:gd name="connsiteY1" fmla="*/ 11275 h 29382"/>
              <a:gd name="connsiteX2" fmla="*/ 108641 w 137677"/>
              <a:gd name="connsiteY2" fmla="*/ 20329 h 29382"/>
              <a:gd name="connsiteX3" fmla="*/ 45267 w 137677"/>
              <a:gd name="connsiteY3" fmla="*/ 29382 h 29382"/>
              <a:gd name="connsiteX4" fmla="*/ 0 w 137677"/>
              <a:gd name="connsiteY4" fmla="*/ 11275 h 2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77" h="29382">
                <a:moveTo>
                  <a:pt x="0" y="11275"/>
                </a:moveTo>
                <a:cubicBezTo>
                  <a:pt x="54472" y="381"/>
                  <a:pt x="70429" y="-7403"/>
                  <a:pt x="135802" y="11275"/>
                </a:cubicBezTo>
                <a:cubicBezTo>
                  <a:pt x="144978" y="13897"/>
                  <a:pt x="117999" y="18457"/>
                  <a:pt x="108641" y="20329"/>
                </a:cubicBezTo>
                <a:cubicBezTo>
                  <a:pt x="87716" y="24514"/>
                  <a:pt x="66392" y="26364"/>
                  <a:pt x="45267" y="29382"/>
                </a:cubicBezTo>
                <a:lnTo>
                  <a:pt x="0" y="1127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1" name="Serbest Form 270"/>
          <p:cNvSpPr/>
          <p:nvPr/>
        </p:nvSpPr>
        <p:spPr>
          <a:xfrm>
            <a:off x="5590657" y="3384300"/>
            <a:ext cx="122093" cy="18861"/>
          </a:xfrm>
          <a:custGeom>
            <a:avLst/>
            <a:gdLst>
              <a:gd name="connsiteX0" fmla="*/ 1399 w 122093"/>
              <a:gd name="connsiteY0" fmla="*/ 18294 h 18861"/>
              <a:gd name="connsiteX1" fmla="*/ 119094 w 122093"/>
              <a:gd name="connsiteY1" fmla="*/ 9240 h 18861"/>
              <a:gd name="connsiteX2" fmla="*/ 73826 w 122093"/>
              <a:gd name="connsiteY2" fmla="*/ 187 h 18861"/>
              <a:gd name="connsiteX3" fmla="*/ 1399 w 122093"/>
              <a:gd name="connsiteY3" fmla="*/ 18294 h 18861"/>
            </a:gdLst>
            <a:ahLst/>
            <a:cxnLst>
              <a:cxn ang="0">
                <a:pos x="connsiteX0" y="connsiteY0"/>
              </a:cxn>
              <a:cxn ang="0">
                <a:pos x="connsiteX1" y="connsiteY1"/>
              </a:cxn>
              <a:cxn ang="0">
                <a:pos x="connsiteX2" y="connsiteY2"/>
              </a:cxn>
              <a:cxn ang="0">
                <a:pos x="connsiteX3" y="connsiteY3"/>
              </a:cxn>
            </a:cxnLst>
            <a:rect l="l" t="t" r="r" b="b"/>
            <a:pathLst>
              <a:path w="122093" h="18861">
                <a:moveTo>
                  <a:pt x="1399" y="18294"/>
                </a:moveTo>
                <a:cubicBezTo>
                  <a:pt x="8944" y="19803"/>
                  <a:pt x="80921" y="18783"/>
                  <a:pt x="119094" y="9240"/>
                </a:cubicBezTo>
                <a:cubicBezTo>
                  <a:pt x="134023" y="5508"/>
                  <a:pt x="89151" y="-1206"/>
                  <a:pt x="73826" y="187"/>
                </a:cubicBezTo>
                <a:cubicBezTo>
                  <a:pt x="16643" y="5386"/>
                  <a:pt x="-6146" y="16785"/>
                  <a:pt x="1399" y="18294"/>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2" name="Serbest Form 271"/>
          <p:cNvSpPr/>
          <p:nvPr/>
        </p:nvSpPr>
        <p:spPr>
          <a:xfrm>
            <a:off x="2726731" y="3355298"/>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3" name="Serbest Form 272"/>
          <p:cNvSpPr/>
          <p:nvPr/>
        </p:nvSpPr>
        <p:spPr>
          <a:xfrm>
            <a:off x="1631884" y="3373463"/>
            <a:ext cx="131820" cy="57034"/>
          </a:xfrm>
          <a:custGeom>
            <a:avLst/>
            <a:gdLst>
              <a:gd name="connsiteX0" fmla="*/ 1770 w 131820"/>
              <a:gd name="connsiteY0" fmla="*/ 27160 h 57034"/>
              <a:gd name="connsiteX1" fmla="*/ 128519 w 131820"/>
              <a:gd name="connsiteY1" fmla="*/ 45267 h 57034"/>
              <a:gd name="connsiteX2" fmla="*/ 119465 w 131820"/>
              <a:gd name="connsiteY2" fmla="*/ 18107 h 57034"/>
              <a:gd name="connsiteX3" fmla="*/ 65145 w 131820"/>
              <a:gd name="connsiteY3" fmla="*/ 0 h 57034"/>
              <a:gd name="connsiteX4" fmla="*/ 1770 w 131820"/>
              <a:gd name="connsiteY4" fmla="*/ 27160 h 57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20" h="57034">
                <a:moveTo>
                  <a:pt x="1770" y="27160"/>
                </a:moveTo>
                <a:cubicBezTo>
                  <a:pt x="12332" y="34705"/>
                  <a:pt x="64538" y="77258"/>
                  <a:pt x="128519" y="45267"/>
                </a:cubicBezTo>
                <a:cubicBezTo>
                  <a:pt x="137055" y="40999"/>
                  <a:pt x="127231" y="23654"/>
                  <a:pt x="119465" y="18107"/>
                </a:cubicBezTo>
                <a:cubicBezTo>
                  <a:pt x="103934" y="7013"/>
                  <a:pt x="65145" y="0"/>
                  <a:pt x="65145" y="0"/>
                </a:cubicBezTo>
                <a:cubicBezTo>
                  <a:pt x="29886" y="11752"/>
                  <a:pt x="-8792" y="19615"/>
                  <a:pt x="1770" y="2716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4" name="Serbest Form 273"/>
          <p:cNvSpPr/>
          <p:nvPr/>
        </p:nvSpPr>
        <p:spPr>
          <a:xfrm>
            <a:off x="4194194" y="3386208"/>
            <a:ext cx="137677" cy="29382"/>
          </a:xfrm>
          <a:custGeom>
            <a:avLst/>
            <a:gdLst>
              <a:gd name="connsiteX0" fmla="*/ 0 w 137677"/>
              <a:gd name="connsiteY0" fmla="*/ 11275 h 29382"/>
              <a:gd name="connsiteX1" fmla="*/ 135802 w 137677"/>
              <a:gd name="connsiteY1" fmla="*/ 11275 h 29382"/>
              <a:gd name="connsiteX2" fmla="*/ 108641 w 137677"/>
              <a:gd name="connsiteY2" fmla="*/ 20329 h 29382"/>
              <a:gd name="connsiteX3" fmla="*/ 45267 w 137677"/>
              <a:gd name="connsiteY3" fmla="*/ 29382 h 29382"/>
              <a:gd name="connsiteX4" fmla="*/ 0 w 137677"/>
              <a:gd name="connsiteY4" fmla="*/ 11275 h 2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77" h="29382">
                <a:moveTo>
                  <a:pt x="0" y="11275"/>
                </a:moveTo>
                <a:cubicBezTo>
                  <a:pt x="54472" y="381"/>
                  <a:pt x="70429" y="-7403"/>
                  <a:pt x="135802" y="11275"/>
                </a:cubicBezTo>
                <a:cubicBezTo>
                  <a:pt x="144978" y="13897"/>
                  <a:pt x="117999" y="18457"/>
                  <a:pt x="108641" y="20329"/>
                </a:cubicBezTo>
                <a:cubicBezTo>
                  <a:pt x="87716" y="24514"/>
                  <a:pt x="66392" y="26364"/>
                  <a:pt x="45267" y="29382"/>
                </a:cubicBezTo>
                <a:lnTo>
                  <a:pt x="0" y="1127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5" name="Serbest Form 274"/>
          <p:cNvSpPr/>
          <p:nvPr/>
        </p:nvSpPr>
        <p:spPr>
          <a:xfrm>
            <a:off x="5905815" y="3400899"/>
            <a:ext cx="122093" cy="18861"/>
          </a:xfrm>
          <a:custGeom>
            <a:avLst/>
            <a:gdLst>
              <a:gd name="connsiteX0" fmla="*/ 1399 w 122093"/>
              <a:gd name="connsiteY0" fmla="*/ 18294 h 18861"/>
              <a:gd name="connsiteX1" fmla="*/ 119094 w 122093"/>
              <a:gd name="connsiteY1" fmla="*/ 9240 h 18861"/>
              <a:gd name="connsiteX2" fmla="*/ 73826 w 122093"/>
              <a:gd name="connsiteY2" fmla="*/ 187 h 18861"/>
              <a:gd name="connsiteX3" fmla="*/ 1399 w 122093"/>
              <a:gd name="connsiteY3" fmla="*/ 18294 h 18861"/>
            </a:gdLst>
            <a:ahLst/>
            <a:cxnLst>
              <a:cxn ang="0">
                <a:pos x="connsiteX0" y="connsiteY0"/>
              </a:cxn>
              <a:cxn ang="0">
                <a:pos x="connsiteX1" y="connsiteY1"/>
              </a:cxn>
              <a:cxn ang="0">
                <a:pos x="connsiteX2" y="connsiteY2"/>
              </a:cxn>
              <a:cxn ang="0">
                <a:pos x="connsiteX3" y="connsiteY3"/>
              </a:cxn>
            </a:cxnLst>
            <a:rect l="l" t="t" r="r" b="b"/>
            <a:pathLst>
              <a:path w="122093" h="18861">
                <a:moveTo>
                  <a:pt x="1399" y="18294"/>
                </a:moveTo>
                <a:cubicBezTo>
                  <a:pt x="8944" y="19803"/>
                  <a:pt x="80921" y="18783"/>
                  <a:pt x="119094" y="9240"/>
                </a:cubicBezTo>
                <a:cubicBezTo>
                  <a:pt x="134023" y="5508"/>
                  <a:pt x="89151" y="-1206"/>
                  <a:pt x="73826" y="187"/>
                </a:cubicBezTo>
                <a:cubicBezTo>
                  <a:pt x="16643" y="5386"/>
                  <a:pt x="-6146" y="16785"/>
                  <a:pt x="1399" y="18294"/>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6" name="Serbest Form 275"/>
          <p:cNvSpPr/>
          <p:nvPr/>
        </p:nvSpPr>
        <p:spPr>
          <a:xfrm>
            <a:off x="4676030" y="3356992"/>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7" name="Serbest Form 276"/>
          <p:cNvSpPr/>
          <p:nvPr/>
        </p:nvSpPr>
        <p:spPr>
          <a:xfrm>
            <a:off x="5082125" y="3359679"/>
            <a:ext cx="137677" cy="29382"/>
          </a:xfrm>
          <a:custGeom>
            <a:avLst/>
            <a:gdLst>
              <a:gd name="connsiteX0" fmla="*/ 0 w 137677"/>
              <a:gd name="connsiteY0" fmla="*/ 11275 h 29382"/>
              <a:gd name="connsiteX1" fmla="*/ 135802 w 137677"/>
              <a:gd name="connsiteY1" fmla="*/ 11275 h 29382"/>
              <a:gd name="connsiteX2" fmla="*/ 108641 w 137677"/>
              <a:gd name="connsiteY2" fmla="*/ 20329 h 29382"/>
              <a:gd name="connsiteX3" fmla="*/ 45267 w 137677"/>
              <a:gd name="connsiteY3" fmla="*/ 29382 h 29382"/>
              <a:gd name="connsiteX4" fmla="*/ 0 w 137677"/>
              <a:gd name="connsiteY4" fmla="*/ 11275 h 2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77" h="29382">
                <a:moveTo>
                  <a:pt x="0" y="11275"/>
                </a:moveTo>
                <a:cubicBezTo>
                  <a:pt x="54472" y="381"/>
                  <a:pt x="70429" y="-7403"/>
                  <a:pt x="135802" y="11275"/>
                </a:cubicBezTo>
                <a:cubicBezTo>
                  <a:pt x="144978" y="13897"/>
                  <a:pt x="117999" y="18457"/>
                  <a:pt x="108641" y="20329"/>
                </a:cubicBezTo>
                <a:cubicBezTo>
                  <a:pt x="87716" y="24514"/>
                  <a:pt x="66392" y="26364"/>
                  <a:pt x="45267" y="29382"/>
                </a:cubicBezTo>
                <a:lnTo>
                  <a:pt x="0" y="1127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8" name="Serbest Form 277"/>
          <p:cNvSpPr/>
          <p:nvPr/>
        </p:nvSpPr>
        <p:spPr>
          <a:xfrm>
            <a:off x="5407258" y="3370431"/>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9" name="Serbest Form 278"/>
          <p:cNvSpPr/>
          <p:nvPr/>
        </p:nvSpPr>
        <p:spPr>
          <a:xfrm>
            <a:off x="4390094" y="3375757"/>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0" name="Serbest Form 279"/>
          <p:cNvSpPr/>
          <p:nvPr/>
        </p:nvSpPr>
        <p:spPr>
          <a:xfrm>
            <a:off x="5287544" y="3372702"/>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1" name="Serbest Form 280"/>
          <p:cNvSpPr/>
          <p:nvPr/>
        </p:nvSpPr>
        <p:spPr>
          <a:xfrm>
            <a:off x="4778944" y="3361901"/>
            <a:ext cx="131820" cy="57034"/>
          </a:xfrm>
          <a:custGeom>
            <a:avLst/>
            <a:gdLst>
              <a:gd name="connsiteX0" fmla="*/ 1770 w 131820"/>
              <a:gd name="connsiteY0" fmla="*/ 27160 h 57034"/>
              <a:gd name="connsiteX1" fmla="*/ 128519 w 131820"/>
              <a:gd name="connsiteY1" fmla="*/ 45267 h 57034"/>
              <a:gd name="connsiteX2" fmla="*/ 119465 w 131820"/>
              <a:gd name="connsiteY2" fmla="*/ 18107 h 57034"/>
              <a:gd name="connsiteX3" fmla="*/ 65145 w 131820"/>
              <a:gd name="connsiteY3" fmla="*/ 0 h 57034"/>
              <a:gd name="connsiteX4" fmla="*/ 1770 w 131820"/>
              <a:gd name="connsiteY4" fmla="*/ 27160 h 57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20" h="57034">
                <a:moveTo>
                  <a:pt x="1770" y="27160"/>
                </a:moveTo>
                <a:cubicBezTo>
                  <a:pt x="12332" y="34705"/>
                  <a:pt x="64538" y="77258"/>
                  <a:pt x="128519" y="45267"/>
                </a:cubicBezTo>
                <a:cubicBezTo>
                  <a:pt x="137055" y="40999"/>
                  <a:pt x="127231" y="23654"/>
                  <a:pt x="119465" y="18107"/>
                </a:cubicBezTo>
                <a:cubicBezTo>
                  <a:pt x="103934" y="7013"/>
                  <a:pt x="65145" y="0"/>
                  <a:pt x="65145" y="0"/>
                </a:cubicBezTo>
                <a:cubicBezTo>
                  <a:pt x="29886" y="11752"/>
                  <a:pt x="-8792" y="19615"/>
                  <a:pt x="1770" y="2716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2" name="Serbest Form 281"/>
          <p:cNvSpPr/>
          <p:nvPr/>
        </p:nvSpPr>
        <p:spPr>
          <a:xfrm>
            <a:off x="1681370" y="4725144"/>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3" name="Serbest Form 282"/>
          <p:cNvSpPr/>
          <p:nvPr/>
        </p:nvSpPr>
        <p:spPr>
          <a:xfrm>
            <a:off x="2087465" y="4941168"/>
            <a:ext cx="137677" cy="29382"/>
          </a:xfrm>
          <a:custGeom>
            <a:avLst/>
            <a:gdLst>
              <a:gd name="connsiteX0" fmla="*/ 0 w 137677"/>
              <a:gd name="connsiteY0" fmla="*/ 11275 h 29382"/>
              <a:gd name="connsiteX1" fmla="*/ 135802 w 137677"/>
              <a:gd name="connsiteY1" fmla="*/ 11275 h 29382"/>
              <a:gd name="connsiteX2" fmla="*/ 108641 w 137677"/>
              <a:gd name="connsiteY2" fmla="*/ 20329 h 29382"/>
              <a:gd name="connsiteX3" fmla="*/ 45267 w 137677"/>
              <a:gd name="connsiteY3" fmla="*/ 29382 h 29382"/>
              <a:gd name="connsiteX4" fmla="*/ 0 w 137677"/>
              <a:gd name="connsiteY4" fmla="*/ 11275 h 2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77" h="29382">
                <a:moveTo>
                  <a:pt x="0" y="11275"/>
                </a:moveTo>
                <a:cubicBezTo>
                  <a:pt x="54472" y="381"/>
                  <a:pt x="70429" y="-7403"/>
                  <a:pt x="135802" y="11275"/>
                </a:cubicBezTo>
                <a:cubicBezTo>
                  <a:pt x="144978" y="13897"/>
                  <a:pt x="117999" y="18457"/>
                  <a:pt x="108641" y="20329"/>
                </a:cubicBezTo>
                <a:cubicBezTo>
                  <a:pt x="87716" y="24514"/>
                  <a:pt x="66392" y="26364"/>
                  <a:pt x="45267" y="29382"/>
                </a:cubicBezTo>
                <a:lnTo>
                  <a:pt x="0" y="1127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4" name="Serbest Form 283"/>
          <p:cNvSpPr/>
          <p:nvPr/>
        </p:nvSpPr>
        <p:spPr>
          <a:xfrm>
            <a:off x="2412598" y="5026615"/>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5" name="Serbest Form 284"/>
          <p:cNvSpPr/>
          <p:nvPr/>
        </p:nvSpPr>
        <p:spPr>
          <a:xfrm>
            <a:off x="1395434" y="5031941"/>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6" name="Serbest Form 285"/>
          <p:cNvSpPr/>
          <p:nvPr/>
        </p:nvSpPr>
        <p:spPr>
          <a:xfrm>
            <a:off x="2292884" y="4797152"/>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7" name="Serbest Form 286"/>
          <p:cNvSpPr/>
          <p:nvPr/>
        </p:nvSpPr>
        <p:spPr>
          <a:xfrm>
            <a:off x="1784284" y="5244174"/>
            <a:ext cx="131820" cy="57034"/>
          </a:xfrm>
          <a:custGeom>
            <a:avLst/>
            <a:gdLst>
              <a:gd name="connsiteX0" fmla="*/ 1770 w 131820"/>
              <a:gd name="connsiteY0" fmla="*/ 27160 h 57034"/>
              <a:gd name="connsiteX1" fmla="*/ 128519 w 131820"/>
              <a:gd name="connsiteY1" fmla="*/ 45267 h 57034"/>
              <a:gd name="connsiteX2" fmla="*/ 119465 w 131820"/>
              <a:gd name="connsiteY2" fmla="*/ 18107 h 57034"/>
              <a:gd name="connsiteX3" fmla="*/ 65145 w 131820"/>
              <a:gd name="connsiteY3" fmla="*/ 0 h 57034"/>
              <a:gd name="connsiteX4" fmla="*/ 1770 w 131820"/>
              <a:gd name="connsiteY4" fmla="*/ 27160 h 57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20" h="57034">
                <a:moveTo>
                  <a:pt x="1770" y="27160"/>
                </a:moveTo>
                <a:cubicBezTo>
                  <a:pt x="12332" y="34705"/>
                  <a:pt x="64538" y="77258"/>
                  <a:pt x="128519" y="45267"/>
                </a:cubicBezTo>
                <a:cubicBezTo>
                  <a:pt x="137055" y="40999"/>
                  <a:pt x="127231" y="23654"/>
                  <a:pt x="119465" y="18107"/>
                </a:cubicBezTo>
                <a:cubicBezTo>
                  <a:pt x="103934" y="7013"/>
                  <a:pt x="65145" y="0"/>
                  <a:pt x="65145" y="0"/>
                </a:cubicBezTo>
                <a:cubicBezTo>
                  <a:pt x="29886" y="11752"/>
                  <a:pt x="-8792" y="19615"/>
                  <a:pt x="1770" y="2716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8" name="Serbest Form 287"/>
          <p:cNvSpPr/>
          <p:nvPr/>
        </p:nvSpPr>
        <p:spPr>
          <a:xfrm>
            <a:off x="3703714" y="4437112"/>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9" name="Serbest Form 288"/>
          <p:cNvSpPr/>
          <p:nvPr/>
        </p:nvSpPr>
        <p:spPr>
          <a:xfrm>
            <a:off x="4109809" y="4726125"/>
            <a:ext cx="137677" cy="29382"/>
          </a:xfrm>
          <a:custGeom>
            <a:avLst/>
            <a:gdLst>
              <a:gd name="connsiteX0" fmla="*/ 0 w 137677"/>
              <a:gd name="connsiteY0" fmla="*/ 11275 h 29382"/>
              <a:gd name="connsiteX1" fmla="*/ 135802 w 137677"/>
              <a:gd name="connsiteY1" fmla="*/ 11275 h 29382"/>
              <a:gd name="connsiteX2" fmla="*/ 108641 w 137677"/>
              <a:gd name="connsiteY2" fmla="*/ 20329 h 29382"/>
              <a:gd name="connsiteX3" fmla="*/ 45267 w 137677"/>
              <a:gd name="connsiteY3" fmla="*/ 29382 h 29382"/>
              <a:gd name="connsiteX4" fmla="*/ 0 w 137677"/>
              <a:gd name="connsiteY4" fmla="*/ 11275 h 2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77" h="29382">
                <a:moveTo>
                  <a:pt x="0" y="11275"/>
                </a:moveTo>
                <a:cubicBezTo>
                  <a:pt x="54472" y="381"/>
                  <a:pt x="70429" y="-7403"/>
                  <a:pt x="135802" y="11275"/>
                </a:cubicBezTo>
                <a:cubicBezTo>
                  <a:pt x="144978" y="13897"/>
                  <a:pt x="117999" y="18457"/>
                  <a:pt x="108641" y="20329"/>
                </a:cubicBezTo>
                <a:cubicBezTo>
                  <a:pt x="87716" y="24514"/>
                  <a:pt x="66392" y="26364"/>
                  <a:pt x="45267" y="29382"/>
                </a:cubicBezTo>
                <a:lnTo>
                  <a:pt x="0" y="1127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0" name="Serbest Form 289"/>
          <p:cNvSpPr/>
          <p:nvPr/>
        </p:nvSpPr>
        <p:spPr>
          <a:xfrm>
            <a:off x="4650966" y="4736877"/>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1" name="Serbest Form 290"/>
          <p:cNvSpPr/>
          <p:nvPr/>
        </p:nvSpPr>
        <p:spPr>
          <a:xfrm>
            <a:off x="3417778" y="4914008"/>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2" name="Serbest Form 291"/>
          <p:cNvSpPr/>
          <p:nvPr/>
        </p:nvSpPr>
        <p:spPr>
          <a:xfrm>
            <a:off x="4315228" y="4955172"/>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3" name="Serbest Form 292"/>
          <p:cNvSpPr/>
          <p:nvPr/>
        </p:nvSpPr>
        <p:spPr>
          <a:xfrm>
            <a:off x="3806628" y="5028150"/>
            <a:ext cx="131820" cy="57034"/>
          </a:xfrm>
          <a:custGeom>
            <a:avLst/>
            <a:gdLst>
              <a:gd name="connsiteX0" fmla="*/ 1770 w 131820"/>
              <a:gd name="connsiteY0" fmla="*/ 27160 h 57034"/>
              <a:gd name="connsiteX1" fmla="*/ 128519 w 131820"/>
              <a:gd name="connsiteY1" fmla="*/ 45267 h 57034"/>
              <a:gd name="connsiteX2" fmla="*/ 119465 w 131820"/>
              <a:gd name="connsiteY2" fmla="*/ 18107 h 57034"/>
              <a:gd name="connsiteX3" fmla="*/ 65145 w 131820"/>
              <a:gd name="connsiteY3" fmla="*/ 0 h 57034"/>
              <a:gd name="connsiteX4" fmla="*/ 1770 w 131820"/>
              <a:gd name="connsiteY4" fmla="*/ 27160 h 57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20" h="57034">
                <a:moveTo>
                  <a:pt x="1770" y="27160"/>
                </a:moveTo>
                <a:cubicBezTo>
                  <a:pt x="12332" y="34705"/>
                  <a:pt x="64538" y="77258"/>
                  <a:pt x="128519" y="45267"/>
                </a:cubicBezTo>
                <a:cubicBezTo>
                  <a:pt x="137055" y="40999"/>
                  <a:pt x="127231" y="23654"/>
                  <a:pt x="119465" y="18107"/>
                </a:cubicBezTo>
                <a:cubicBezTo>
                  <a:pt x="103934" y="7013"/>
                  <a:pt x="65145" y="0"/>
                  <a:pt x="65145" y="0"/>
                </a:cubicBezTo>
                <a:cubicBezTo>
                  <a:pt x="29886" y="11752"/>
                  <a:pt x="-8792" y="19615"/>
                  <a:pt x="1770" y="2716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4" name="Serbest Form 293"/>
          <p:cNvSpPr/>
          <p:nvPr/>
        </p:nvSpPr>
        <p:spPr>
          <a:xfrm>
            <a:off x="5287890" y="5531236"/>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5" name="Serbest Form 294"/>
          <p:cNvSpPr/>
          <p:nvPr/>
        </p:nvSpPr>
        <p:spPr>
          <a:xfrm>
            <a:off x="5693985" y="5375903"/>
            <a:ext cx="137677" cy="29382"/>
          </a:xfrm>
          <a:custGeom>
            <a:avLst/>
            <a:gdLst>
              <a:gd name="connsiteX0" fmla="*/ 0 w 137677"/>
              <a:gd name="connsiteY0" fmla="*/ 11275 h 29382"/>
              <a:gd name="connsiteX1" fmla="*/ 135802 w 137677"/>
              <a:gd name="connsiteY1" fmla="*/ 11275 h 29382"/>
              <a:gd name="connsiteX2" fmla="*/ 108641 w 137677"/>
              <a:gd name="connsiteY2" fmla="*/ 20329 h 29382"/>
              <a:gd name="connsiteX3" fmla="*/ 45267 w 137677"/>
              <a:gd name="connsiteY3" fmla="*/ 29382 h 29382"/>
              <a:gd name="connsiteX4" fmla="*/ 0 w 137677"/>
              <a:gd name="connsiteY4" fmla="*/ 11275 h 2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77" h="29382">
                <a:moveTo>
                  <a:pt x="0" y="11275"/>
                </a:moveTo>
                <a:cubicBezTo>
                  <a:pt x="54472" y="381"/>
                  <a:pt x="70429" y="-7403"/>
                  <a:pt x="135802" y="11275"/>
                </a:cubicBezTo>
                <a:cubicBezTo>
                  <a:pt x="144978" y="13897"/>
                  <a:pt x="117999" y="18457"/>
                  <a:pt x="108641" y="20329"/>
                </a:cubicBezTo>
                <a:cubicBezTo>
                  <a:pt x="87716" y="24514"/>
                  <a:pt x="66392" y="26364"/>
                  <a:pt x="45267" y="29382"/>
                </a:cubicBezTo>
                <a:lnTo>
                  <a:pt x="0" y="1127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6" name="Serbest Form 295"/>
          <p:cNvSpPr/>
          <p:nvPr/>
        </p:nvSpPr>
        <p:spPr>
          <a:xfrm>
            <a:off x="6019118" y="5386655"/>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7" name="Serbest Form 296"/>
          <p:cNvSpPr/>
          <p:nvPr/>
        </p:nvSpPr>
        <p:spPr>
          <a:xfrm>
            <a:off x="5001954" y="5391981"/>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8" name="Serbest Form 297"/>
          <p:cNvSpPr/>
          <p:nvPr/>
        </p:nvSpPr>
        <p:spPr>
          <a:xfrm>
            <a:off x="5899404" y="5603244"/>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9" name="Serbest Form 298"/>
          <p:cNvSpPr/>
          <p:nvPr/>
        </p:nvSpPr>
        <p:spPr>
          <a:xfrm>
            <a:off x="5390804" y="5229200"/>
            <a:ext cx="131820" cy="57034"/>
          </a:xfrm>
          <a:custGeom>
            <a:avLst/>
            <a:gdLst>
              <a:gd name="connsiteX0" fmla="*/ 1770 w 131820"/>
              <a:gd name="connsiteY0" fmla="*/ 27160 h 57034"/>
              <a:gd name="connsiteX1" fmla="*/ 128519 w 131820"/>
              <a:gd name="connsiteY1" fmla="*/ 45267 h 57034"/>
              <a:gd name="connsiteX2" fmla="*/ 119465 w 131820"/>
              <a:gd name="connsiteY2" fmla="*/ 18107 h 57034"/>
              <a:gd name="connsiteX3" fmla="*/ 65145 w 131820"/>
              <a:gd name="connsiteY3" fmla="*/ 0 h 57034"/>
              <a:gd name="connsiteX4" fmla="*/ 1770 w 131820"/>
              <a:gd name="connsiteY4" fmla="*/ 27160 h 57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20" h="57034">
                <a:moveTo>
                  <a:pt x="1770" y="27160"/>
                </a:moveTo>
                <a:cubicBezTo>
                  <a:pt x="12332" y="34705"/>
                  <a:pt x="64538" y="77258"/>
                  <a:pt x="128519" y="45267"/>
                </a:cubicBezTo>
                <a:cubicBezTo>
                  <a:pt x="137055" y="40999"/>
                  <a:pt x="127231" y="23654"/>
                  <a:pt x="119465" y="18107"/>
                </a:cubicBezTo>
                <a:cubicBezTo>
                  <a:pt x="103934" y="7013"/>
                  <a:pt x="65145" y="0"/>
                  <a:pt x="65145" y="0"/>
                </a:cubicBezTo>
                <a:cubicBezTo>
                  <a:pt x="29886" y="11752"/>
                  <a:pt x="-8792" y="19615"/>
                  <a:pt x="1770" y="2716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0" name="Serbest Form 299"/>
          <p:cNvSpPr/>
          <p:nvPr/>
        </p:nvSpPr>
        <p:spPr>
          <a:xfrm>
            <a:off x="5431906" y="4365104"/>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1" name="Serbest Form 300"/>
          <p:cNvSpPr/>
          <p:nvPr/>
        </p:nvSpPr>
        <p:spPr>
          <a:xfrm>
            <a:off x="5838001" y="4839778"/>
            <a:ext cx="137677" cy="29382"/>
          </a:xfrm>
          <a:custGeom>
            <a:avLst/>
            <a:gdLst>
              <a:gd name="connsiteX0" fmla="*/ 0 w 137677"/>
              <a:gd name="connsiteY0" fmla="*/ 11275 h 29382"/>
              <a:gd name="connsiteX1" fmla="*/ 135802 w 137677"/>
              <a:gd name="connsiteY1" fmla="*/ 11275 h 29382"/>
              <a:gd name="connsiteX2" fmla="*/ 108641 w 137677"/>
              <a:gd name="connsiteY2" fmla="*/ 20329 h 29382"/>
              <a:gd name="connsiteX3" fmla="*/ 45267 w 137677"/>
              <a:gd name="connsiteY3" fmla="*/ 29382 h 29382"/>
              <a:gd name="connsiteX4" fmla="*/ 0 w 137677"/>
              <a:gd name="connsiteY4" fmla="*/ 11275 h 2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77" h="29382">
                <a:moveTo>
                  <a:pt x="0" y="11275"/>
                </a:moveTo>
                <a:cubicBezTo>
                  <a:pt x="54472" y="381"/>
                  <a:pt x="70429" y="-7403"/>
                  <a:pt x="135802" y="11275"/>
                </a:cubicBezTo>
                <a:cubicBezTo>
                  <a:pt x="144978" y="13897"/>
                  <a:pt x="117999" y="18457"/>
                  <a:pt x="108641" y="20329"/>
                </a:cubicBezTo>
                <a:cubicBezTo>
                  <a:pt x="87716" y="24514"/>
                  <a:pt x="66392" y="26364"/>
                  <a:pt x="45267" y="29382"/>
                </a:cubicBezTo>
                <a:lnTo>
                  <a:pt x="0" y="1127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2" name="Serbest Form 301"/>
          <p:cNvSpPr/>
          <p:nvPr/>
        </p:nvSpPr>
        <p:spPr>
          <a:xfrm>
            <a:off x="6163134" y="4594567"/>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3" name="Serbest Form 302"/>
          <p:cNvSpPr/>
          <p:nvPr/>
        </p:nvSpPr>
        <p:spPr>
          <a:xfrm>
            <a:off x="5145970" y="4599893"/>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4" name="Serbest Form 303"/>
          <p:cNvSpPr/>
          <p:nvPr/>
        </p:nvSpPr>
        <p:spPr>
          <a:xfrm>
            <a:off x="6043420" y="4365104"/>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5" name="Serbest Form 304"/>
          <p:cNvSpPr/>
          <p:nvPr/>
        </p:nvSpPr>
        <p:spPr>
          <a:xfrm>
            <a:off x="5534820" y="4740118"/>
            <a:ext cx="131820" cy="57034"/>
          </a:xfrm>
          <a:custGeom>
            <a:avLst/>
            <a:gdLst>
              <a:gd name="connsiteX0" fmla="*/ 1770 w 131820"/>
              <a:gd name="connsiteY0" fmla="*/ 27160 h 57034"/>
              <a:gd name="connsiteX1" fmla="*/ 128519 w 131820"/>
              <a:gd name="connsiteY1" fmla="*/ 45267 h 57034"/>
              <a:gd name="connsiteX2" fmla="*/ 119465 w 131820"/>
              <a:gd name="connsiteY2" fmla="*/ 18107 h 57034"/>
              <a:gd name="connsiteX3" fmla="*/ 65145 w 131820"/>
              <a:gd name="connsiteY3" fmla="*/ 0 h 57034"/>
              <a:gd name="connsiteX4" fmla="*/ 1770 w 131820"/>
              <a:gd name="connsiteY4" fmla="*/ 27160 h 57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20" h="57034">
                <a:moveTo>
                  <a:pt x="1770" y="27160"/>
                </a:moveTo>
                <a:cubicBezTo>
                  <a:pt x="12332" y="34705"/>
                  <a:pt x="64538" y="77258"/>
                  <a:pt x="128519" y="45267"/>
                </a:cubicBezTo>
                <a:cubicBezTo>
                  <a:pt x="137055" y="40999"/>
                  <a:pt x="127231" y="23654"/>
                  <a:pt x="119465" y="18107"/>
                </a:cubicBezTo>
                <a:cubicBezTo>
                  <a:pt x="103934" y="7013"/>
                  <a:pt x="65145" y="0"/>
                  <a:pt x="65145" y="0"/>
                </a:cubicBezTo>
                <a:cubicBezTo>
                  <a:pt x="29886" y="11752"/>
                  <a:pt x="-8792" y="19615"/>
                  <a:pt x="1770" y="2716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6" name="Serbest Form 305"/>
          <p:cNvSpPr/>
          <p:nvPr/>
        </p:nvSpPr>
        <p:spPr>
          <a:xfrm>
            <a:off x="5734903" y="4192867"/>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7" name="Serbest Form 306"/>
          <p:cNvSpPr/>
          <p:nvPr/>
        </p:nvSpPr>
        <p:spPr>
          <a:xfrm>
            <a:off x="2072742" y="4335722"/>
            <a:ext cx="137677" cy="29382"/>
          </a:xfrm>
          <a:custGeom>
            <a:avLst/>
            <a:gdLst>
              <a:gd name="connsiteX0" fmla="*/ 0 w 137677"/>
              <a:gd name="connsiteY0" fmla="*/ 11275 h 29382"/>
              <a:gd name="connsiteX1" fmla="*/ 135802 w 137677"/>
              <a:gd name="connsiteY1" fmla="*/ 11275 h 29382"/>
              <a:gd name="connsiteX2" fmla="*/ 108641 w 137677"/>
              <a:gd name="connsiteY2" fmla="*/ 20329 h 29382"/>
              <a:gd name="connsiteX3" fmla="*/ 45267 w 137677"/>
              <a:gd name="connsiteY3" fmla="*/ 29382 h 29382"/>
              <a:gd name="connsiteX4" fmla="*/ 0 w 137677"/>
              <a:gd name="connsiteY4" fmla="*/ 11275 h 2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77" h="29382">
                <a:moveTo>
                  <a:pt x="0" y="11275"/>
                </a:moveTo>
                <a:cubicBezTo>
                  <a:pt x="54472" y="381"/>
                  <a:pt x="70429" y="-7403"/>
                  <a:pt x="135802" y="11275"/>
                </a:cubicBezTo>
                <a:cubicBezTo>
                  <a:pt x="144978" y="13897"/>
                  <a:pt x="117999" y="18457"/>
                  <a:pt x="108641" y="20329"/>
                </a:cubicBezTo>
                <a:cubicBezTo>
                  <a:pt x="87716" y="24514"/>
                  <a:pt x="66392" y="26364"/>
                  <a:pt x="45267" y="29382"/>
                </a:cubicBezTo>
                <a:lnTo>
                  <a:pt x="0" y="1127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8" name="Serbest Form 307"/>
          <p:cNvSpPr/>
          <p:nvPr/>
        </p:nvSpPr>
        <p:spPr>
          <a:xfrm>
            <a:off x="3354822" y="4265936"/>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9" name="Serbest Form 308"/>
          <p:cNvSpPr/>
          <p:nvPr/>
        </p:nvSpPr>
        <p:spPr>
          <a:xfrm>
            <a:off x="4810949" y="4250871"/>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0" name="Serbest Form 309"/>
          <p:cNvSpPr/>
          <p:nvPr/>
        </p:nvSpPr>
        <p:spPr>
          <a:xfrm>
            <a:off x="1572861" y="4056601"/>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1" name="Serbest Form 310"/>
          <p:cNvSpPr/>
          <p:nvPr/>
        </p:nvSpPr>
        <p:spPr>
          <a:xfrm>
            <a:off x="2910216" y="4613473"/>
            <a:ext cx="131820" cy="57034"/>
          </a:xfrm>
          <a:custGeom>
            <a:avLst/>
            <a:gdLst>
              <a:gd name="connsiteX0" fmla="*/ 1770 w 131820"/>
              <a:gd name="connsiteY0" fmla="*/ 27160 h 57034"/>
              <a:gd name="connsiteX1" fmla="*/ 128519 w 131820"/>
              <a:gd name="connsiteY1" fmla="*/ 45267 h 57034"/>
              <a:gd name="connsiteX2" fmla="*/ 119465 w 131820"/>
              <a:gd name="connsiteY2" fmla="*/ 18107 h 57034"/>
              <a:gd name="connsiteX3" fmla="*/ 65145 w 131820"/>
              <a:gd name="connsiteY3" fmla="*/ 0 h 57034"/>
              <a:gd name="connsiteX4" fmla="*/ 1770 w 131820"/>
              <a:gd name="connsiteY4" fmla="*/ 27160 h 57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20" h="57034">
                <a:moveTo>
                  <a:pt x="1770" y="27160"/>
                </a:moveTo>
                <a:cubicBezTo>
                  <a:pt x="12332" y="34705"/>
                  <a:pt x="64538" y="77258"/>
                  <a:pt x="128519" y="45267"/>
                </a:cubicBezTo>
                <a:cubicBezTo>
                  <a:pt x="137055" y="40999"/>
                  <a:pt x="127231" y="23654"/>
                  <a:pt x="119465" y="18107"/>
                </a:cubicBezTo>
                <a:cubicBezTo>
                  <a:pt x="103934" y="7013"/>
                  <a:pt x="65145" y="0"/>
                  <a:pt x="65145" y="0"/>
                </a:cubicBezTo>
                <a:cubicBezTo>
                  <a:pt x="29886" y="11752"/>
                  <a:pt x="-8792" y="19615"/>
                  <a:pt x="1770" y="2716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2" name="Serbest Form 311"/>
          <p:cNvSpPr/>
          <p:nvPr/>
        </p:nvSpPr>
        <p:spPr>
          <a:xfrm>
            <a:off x="5530657" y="3356992"/>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3" name="Serbest Form 312"/>
          <p:cNvSpPr/>
          <p:nvPr/>
        </p:nvSpPr>
        <p:spPr>
          <a:xfrm>
            <a:off x="5954858" y="3377785"/>
            <a:ext cx="137677" cy="29382"/>
          </a:xfrm>
          <a:custGeom>
            <a:avLst/>
            <a:gdLst>
              <a:gd name="connsiteX0" fmla="*/ 0 w 137677"/>
              <a:gd name="connsiteY0" fmla="*/ 11275 h 29382"/>
              <a:gd name="connsiteX1" fmla="*/ 135802 w 137677"/>
              <a:gd name="connsiteY1" fmla="*/ 11275 h 29382"/>
              <a:gd name="connsiteX2" fmla="*/ 108641 w 137677"/>
              <a:gd name="connsiteY2" fmla="*/ 20329 h 29382"/>
              <a:gd name="connsiteX3" fmla="*/ 45267 w 137677"/>
              <a:gd name="connsiteY3" fmla="*/ 29382 h 29382"/>
              <a:gd name="connsiteX4" fmla="*/ 0 w 137677"/>
              <a:gd name="connsiteY4" fmla="*/ 11275 h 2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77" h="29382">
                <a:moveTo>
                  <a:pt x="0" y="11275"/>
                </a:moveTo>
                <a:cubicBezTo>
                  <a:pt x="54472" y="381"/>
                  <a:pt x="70429" y="-7403"/>
                  <a:pt x="135802" y="11275"/>
                </a:cubicBezTo>
                <a:cubicBezTo>
                  <a:pt x="144978" y="13897"/>
                  <a:pt x="117999" y="18457"/>
                  <a:pt x="108641" y="20329"/>
                </a:cubicBezTo>
                <a:cubicBezTo>
                  <a:pt x="87716" y="24514"/>
                  <a:pt x="66392" y="26364"/>
                  <a:pt x="45267" y="29382"/>
                </a:cubicBezTo>
                <a:lnTo>
                  <a:pt x="0" y="1127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4" name="Serbest Form 313"/>
          <p:cNvSpPr/>
          <p:nvPr/>
        </p:nvSpPr>
        <p:spPr>
          <a:xfrm>
            <a:off x="6261885" y="3397590"/>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5" name="Serbest Form 314"/>
          <p:cNvSpPr/>
          <p:nvPr/>
        </p:nvSpPr>
        <p:spPr>
          <a:xfrm>
            <a:off x="5244721" y="3375757"/>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6" name="Serbest Form 315"/>
          <p:cNvSpPr/>
          <p:nvPr/>
        </p:nvSpPr>
        <p:spPr>
          <a:xfrm>
            <a:off x="6142171" y="3372702"/>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7" name="Serbest Form 316"/>
          <p:cNvSpPr/>
          <p:nvPr/>
        </p:nvSpPr>
        <p:spPr>
          <a:xfrm>
            <a:off x="5633571" y="3361901"/>
            <a:ext cx="131820" cy="57034"/>
          </a:xfrm>
          <a:custGeom>
            <a:avLst/>
            <a:gdLst>
              <a:gd name="connsiteX0" fmla="*/ 1770 w 131820"/>
              <a:gd name="connsiteY0" fmla="*/ 27160 h 57034"/>
              <a:gd name="connsiteX1" fmla="*/ 128519 w 131820"/>
              <a:gd name="connsiteY1" fmla="*/ 45267 h 57034"/>
              <a:gd name="connsiteX2" fmla="*/ 119465 w 131820"/>
              <a:gd name="connsiteY2" fmla="*/ 18107 h 57034"/>
              <a:gd name="connsiteX3" fmla="*/ 65145 w 131820"/>
              <a:gd name="connsiteY3" fmla="*/ 0 h 57034"/>
              <a:gd name="connsiteX4" fmla="*/ 1770 w 131820"/>
              <a:gd name="connsiteY4" fmla="*/ 27160 h 57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20" h="57034">
                <a:moveTo>
                  <a:pt x="1770" y="27160"/>
                </a:moveTo>
                <a:cubicBezTo>
                  <a:pt x="12332" y="34705"/>
                  <a:pt x="64538" y="77258"/>
                  <a:pt x="128519" y="45267"/>
                </a:cubicBezTo>
                <a:cubicBezTo>
                  <a:pt x="137055" y="40999"/>
                  <a:pt x="127231" y="23654"/>
                  <a:pt x="119465" y="18107"/>
                </a:cubicBezTo>
                <a:cubicBezTo>
                  <a:pt x="103934" y="7013"/>
                  <a:pt x="65145" y="0"/>
                  <a:pt x="65145" y="0"/>
                </a:cubicBezTo>
                <a:cubicBezTo>
                  <a:pt x="29886" y="11752"/>
                  <a:pt x="-8792" y="19615"/>
                  <a:pt x="1770" y="2716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8" name="Serbest Form 317"/>
          <p:cNvSpPr/>
          <p:nvPr/>
        </p:nvSpPr>
        <p:spPr>
          <a:xfrm>
            <a:off x="2697280" y="3356992"/>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9" name="Serbest Form 318"/>
          <p:cNvSpPr/>
          <p:nvPr/>
        </p:nvSpPr>
        <p:spPr>
          <a:xfrm>
            <a:off x="3103375" y="3359679"/>
            <a:ext cx="137677" cy="29382"/>
          </a:xfrm>
          <a:custGeom>
            <a:avLst/>
            <a:gdLst>
              <a:gd name="connsiteX0" fmla="*/ 0 w 137677"/>
              <a:gd name="connsiteY0" fmla="*/ 11275 h 29382"/>
              <a:gd name="connsiteX1" fmla="*/ 135802 w 137677"/>
              <a:gd name="connsiteY1" fmla="*/ 11275 h 29382"/>
              <a:gd name="connsiteX2" fmla="*/ 108641 w 137677"/>
              <a:gd name="connsiteY2" fmla="*/ 20329 h 29382"/>
              <a:gd name="connsiteX3" fmla="*/ 45267 w 137677"/>
              <a:gd name="connsiteY3" fmla="*/ 29382 h 29382"/>
              <a:gd name="connsiteX4" fmla="*/ 0 w 137677"/>
              <a:gd name="connsiteY4" fmla="*/ 11275 h 2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77" h="29382">
                <a:moveTo>
                  <a:pt x="0" y="11275"/>
                </a:moveTo>
                <a:cubicBezTo>
                  <a:pt x="54472" y="381"/>
                  <a:pt x="70429" y="-7403"/>
                  <a:pt x="135802" y="11275"/>
                </a:cubicBezTo>
                <a:cubicBezTo>
                  <a:pt x="144978" y="13897"/>
                  <a:pt x="117999" y="18457"/>
                  <a:pt x="108641" y="20329"/>
                </a:cubicBezTo>
                <a:cubicBezTo>
                  <a:pt x="87716" y="24514"/>
                  <a:pt x="66392" y="26364"/>
                  <a:pt x="45267" y="29382"/>
                </a:cubicBezTo>
                <a:lnTo>
                  <a:pt x="0" y="1127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0" name="Serbest Form 319"/>
          <p:cNvSpPr/>
          <p:nvPr/>
        </p:nvSpPr>
        <p:spPr>
          <a:xfrm>
            <a:off x="3428508" y="3370431"/>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1" name="Serbest Form 320"/>
          <p:cNvSpPr/>
          <p:nvPr/>
        </p:nvSpPr>
        <p:spPr>
          <a:xfrm>
            <a:off x="2411344" y="3375757"/>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2" name="Serbest Form 321"/>
          <p:cNvSpPr/>
          <p:nvPr/>
        </p:nvSpPr>
        <p:spPr>
          <a:xfrm>
            <a:off x="3308794" y="3372702"/>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3" name="Serbest Form 322"/>
          <p:cNvSpPr/>
          <p:nvPr/>
        </p:nvSpPr>
        <p:spPr>
          <a:xfrm>
            <a:off x="2800194" y="3361901"/>
            <a:ext cx="131820" cy="57034"/>
          </a:xfrm>
          <a:custGeom>
            <a:avLst/>
            <a:gdLst>
              <a:gd name="connsiteX0" fmla="*/ 1770 w 131820"/>
              <a:gd name="connsiteY0" fmla="*/ 27160 h 57034"/>
              <a:gd name="connsiteX1" fmla="*/ 128519 w 131820"/>
              <a:gd name="connsiteY1" fmla="*/ 45267 h 57034"/>
              <a:gd name="connsiteX2" fmla="*/ 119465 w 131820"/>
              <a:gd name="connsiteY2" fmla="*/ 18107 h 57034"/>
              <a:gd name="connsiteX3" fmla="*/ 65145 w 131820"/>
              <a:gd name="connsiteY3" fmla="*/ 0 h 57034"/>
              <a:gd name="connsiteX4" fmla="*/ 1770 w 131820"/>
              <a:gd name="connsiteY4" fmla="*/ 27160 h 57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20" h="57034">
                <a:moveTo>
                  <a:pt x="1770" y="27160"/>
                </a:moveTo>
                <a:cubicBezTo>
                  <a:pt x="12332" y="34705"/>
                  <a:pt x="64538" y="77258"/>
                  <a:pt x="128519" y="45267"/>
                </a:cubicBezTo>
                <a:cubicBezTo>
                  <a:pt x="137055" y="40999"/>
                  <a:pt x="127231" y="23654"/>
                  <a:pt x="119465" y="18107"/>
                </a:cubicBezTo>
                <a:cubicBezTo>
                  <a:pt x="103934" y="7013"/>
                  <a:pt x="65145" y="0"/>
                  <a:pt x="65145" y="0"/>
                </a:cubicBezTo>
                <a:cubicBezTo>
                  <a:pt x="29886" y="11752"/>
                  <a:pt x="-8792" y="19615"/>
                  <a:pt x="1770" y="2716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4" name="Serbest Form 323"/>
          <p:cNvSpPr/>
          <p:nvPr/>
        </p:nvSpPr>
        <p:spPr>
          <a:xfrm>
            <a:off x="1473144" y="3366461"/>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5" name="Serbest Form 324"/>
          <p:cNvSpPr/>
          <p:nvPr/>
        </p:nvSpPr>
        <p:spPr>
          <a:xfrm>
            <a:off x="1879239" y="3369148"/>
            <a:ext cx="137677" cy="29382"/>
          </a:xfrm>
          <a:custGeom>
            <a:avLst/>
            <a:gdLst>
              <a:gd name="connsiteX0" fmla="*/ 0 w 137677"/>
              <a:gd name="connsiteY0" fmla="*/ 11275 h 29382"/>
              <a:gd name="connsiteX1" fmla="*/ 135802 w 137677"/>
              <a:gd name="connsiteY1" fmla="*/ 11275 h 29382"/>
              <a:gd name="connsiteX2" fmla="*/ 108641 w 137677"/>
              <a:gd name="connsiteY2" fmla="*/ 20329 h 29382"/>
              <a:gd name="connsiteX3" fmla="*/ 45267 w 137677"/>
              <a:gd name="connsiteY3" fmla="*/ 29382 h 29382"/>
              <a:gd name="connsiteX4" fmla="*/ 0 w 137677"/>
              <a:gd name="connsiteY4" fmla="*/ 11275 h 2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77" h="29382">
                <a:moveTo>
                  <a:pt x="0" y="11275"/>
                </a:moveTo>
                <a:cubicBezTo>
                  <a:pt x="54472" y="381"/>
                  <a:pt x="70429" y="-7403"/>
                  <a:pt x="135802" y="11275"/>
                </a:cubicBezTo>
                <a:cubicBezTo>
                  <a:pt x="144978" y="13897"/>
                  <a:pt x="117999" y="18457"/>
                  <a:pt x="108641" y="20329"/>
                </a:cubicBezTo>
                <a:cubicBezTo>
                  <a:pt x="87716" y="24514"/>
                  <a:pt x="66392" y="26364"/>
                  <a:pt x="45267" y="29382"/>
                </a:cubicBezTo>
                <a:lnTo>
                  <a:pt x="0" y="1127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6" name="Serbest Form 325"/>
          <p:cNvSpPr/>
          <p:nvPr/>
        </p:nvSpPr>
        <p:spPr>
          <a:xfrm>
            <a:off x="2204372" y="3379900"/>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7" name="Serbest Form 326"/>
          <p:cNvSpPr/>
          <p:nvPr/>
        </p:nvSpPr>
        <p:spPr>
          <a:xfrm>
            <a:off x="1187208" y="3385226"/>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8" name="Serbest Form 327"/>
          <p:cNvSpPr/>
          <p:nvPr/>
        </p:nvSpPr>
        <p:spPr>
          <a:xfrm>
            <a:off x="2084658" y="3382171"/>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9" name="Serbest Form 328"/>
          <p:cNvSpPr/>
          <p:nvPr/>
        </p:nvSpPr>
        <p:spPr>
          <a:xfrm>
            <a:off x="1576058" y="3371370"/>
            <a:ext cx="131820" cy="57034"/>
          </a:xfrm>
          <a:custGeom>
            <a:avLst/>
            <a:gdLst>
              <a:gd name="connsiteX0" fmla="*/ 1770 w 131820"/>
              <a:gd name="connsiteY0" fmla="*/ 27160 h 57034"/>
              <a:gd name="connsiteX1" fmla="*/ 128519 w 131820"/>
              <a:gd name="connsiteY1" fmla="*/ 45267 h 57034"/>
              <a:gd name="connsiteX2" fmla="*/ 119465 w 131820"/>
              <a:gd name="connsiteY2" fmla="*/ 18107 h 57034"/>
              <a:gd name="connsiteX3" fmla="*/ 65145 w 131820"/>
              <a:gd name="connsiteY3" fmla="*/ 0 h 57034"/>
              <a:gd name="connsiteX4" fmla="*/ 1770 w 131820"/>
              <a:gd name="connsiteY4" fmla="*/ 27160 h 57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20" h="57034">
                <a:moveTo>
                  <a:pt x="1770" y="27160"/>
                </a:moveTo>
                <a:cubicBezTo>
                  <a:pt x="12332" y="34705"/>
                  <a:pt x="64538" y="77258"/>
                  <a:pt x="128519" y="45267"/>
                </a:cubicBezTo>
                <a:cubicBezTo>
                  <a:pt x="137055" y="40999"/>
                  <a:pt x="127231" y="23654"/>
                  <a:pt x="119465" y="18107"/>
                </a:cubicBezTo>
                <a:cubicBezTo>
                  <a:pt x="103934" y="7013"/>
                  <a:pt x="65145" y="0"/>
                  <a:pt x="65145" y="0"/>
                </a:cubicBezTo>
                <a:cubicBezTo>
                  <a:pt x="29886" y="11752"/>
                  <a:pt x="-8792" y="19615"/>
                  <a:pt x="1770" y="2716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0" name="Serbest Form 329"/>
          <p:cNvSpPr/>
          <p:nvPr/>
        </p:nvSpPr>
        <p:spPr>
          <a:xfrm>
            <a:off x="2074689" y="3366045"/>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1" name="Serbest Form 330"/>
          <p:cNvSpPr/>
          <p:nvPr/>
        </p:nvSpPr>
        <p:spPr>
          <a:xfrm>
            <a:off x="2480784" y="3368732"/>
            <a:ext cx="137677" cy="29382"/>
          </a:xfrm>
          <a:custGeom>
            <a:avLst/>
            <a:gdLst>
              <a:gd name="connsiteX0" fmla="*/ 0 w 137677"/>
              <a:gd name="connsiteY0" fmla="*/ 11275 h 29382"/>
              <a:gd name="connsiteX1" fmla="*/ 135802 w 137677"/>
              <a:gd name="connsiteY1" fmla="*/ 11275 h 29382"/>
              <a:gd name="connsiteX2" fmla="*/ 108641 w 137677"/>
              <a:gd name="connsiteY2" fmla="*/ 20329 h 29382"/>
              <a:gd name="connsiteX3" fmla="*/ 45267 w 137677"/>
              <a:gd name="connsiteY3" fmla="*/ 29382 h 29382"/>
              <a:gd name="connsiteX4" fmla="*/ 0 w 137677"/>
              <a:gd name="connsiteY4" fmla="*/ 11275 h 2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77" h="29382">
                <a:moveTo>
                  <a:pt x="0" y="11275"/>
                </a:moveTo>
                <a:cubicBezTo>
                  <a:pt x="54472" y="381"/>
                  <a:pt x="70429" y="-7403"/>
                  <a:pt x="135802" y="11275"/>
                </a:cubicBezTo>
                <a:cubicBezTo>
                  <a:pt x="144978" y="13897"/>
                  <a:pt x="117999" y="18457"/>
                  <a:pt x="108641" y="20329"/>
                </a:cubicBezTo>
                <a:cubicBezTo>
                  <a:pt x="87716" y="24514"/>
                  <a:pt x="66392" y="26364"/>
                  <a:pt x="45267" y="29382"/>
                </a:cubicBezTo>
                <a:lnTo>
                  <a:pt x="0" y="1127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2" name="Serbest Form 331"/>
          <p:cNvSpPr/>
          <p:nvPr/>
        </p:nvSpPr>
        <p:spPr>
          <a:xfrm>
            <a:off x="2805917" y="3379484"/>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3" name="Serbest Form 332"/>
          <p:cNvSpPr/>
          <p:nvPr/>
        </p:nvSpPr>
        <p:spPr>
          <a:xfrm>
            <a:off x="1788753" y="3384810"/>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4" name="Serbest Form 333"/>
          <p:cNvSpPr/>
          <p:nvPr/>
        </p:nvSpPr>
        <p:spPr>
          <a:xfrm>
            <a:off x="2686203" y="3381755"/>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5" name="Serbest Form 334"/>
          <p:cNvSpPr/>
          <p:nvPr/>
        </p:nvSpPr>
        <p:spPr>
          <a:xfrm>
            <a:off x="2177603" y="3370954"/>
            <a:ext cx="131820" cy="57034"/>
          </a:xfrm>
          <a:custGeom>
            <a:avLst/>
            <a:gdLst>
              <a:gd name="connsiteX0" fmla="*/ 1770 w 131820"/>
              <a:gd name="connsiteY0" fmla="*/ 27160 h 57034"/>
              <a:gd name="connsiteX1" fmla="*/ 128519 w 131820"/>
              <a:gd name="connsiteY1" fmla="*/ 45267 h 57034"/>
              <a:gd name="connsiteX2" fmla="*/ 119465 w 131820"/>
              <a:gd name="connsiteY2" fmla="*/ 18107 h 57034"/>
              <a:gd name="connsiteX3" fmla="*/ 65145 w 131820"/>
              <a:gd name="connsiteY3" fmla="*/ 0 h 57034"/>
              <a:gd name="connsiteX4" fmla="*/ 1770 w 131820"/>
              <a:gd name="connsiteY4" fmla="*/ 27160 h 57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20" h="57034">
                <a:moveTo>
                  <a:pt x="1770" y="27160"/>
                </a:moveTo>
                <a:cubicBezTo>
                  <a:pt x="12332" y="34705"/>
                  <a:pt x="64538" y="77258"/>
                  <a:pt x="128519" y="45267"/>
                </a:cubicBezTo>
                <a:cubicBezTo>
                  <a:pt x="137055" y="40999"/>
                  <a:pt x="127231" y="23654"/>
                  <a:pt x="119465" y="18107"/>
                </a:cubicBezTo>
                <a:cubicBezTo>
                  <a:pt x="103934" y="7013"/>
                  <a:pt x="65145" y="0"/>
                  <a:pt x="65145" y="0"/>
                </a:cubicBezTo>
                <a:cubicBezTo>
                  <a:pt x="29886" y="11752"/>
                  <a:pt x="-8792" y="19615"/>
                  <a:pt x="1770" y="2716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6" name="Serbest Form 335"/>
          <p:cNvSpPr/>
          <p:nvPr/>
        </p:nvSpPr>
        <p:spPr>
          <a:xfrm>
            <a:off x="3471262" y="3356992"/>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7" name="Serbest Form 336"/>
          <p:cNvSpPr/>
          <p:nvPr/>
        </p:nvSpPr>
        <p:spPr>
          <a:xfrm>
            <a:off x="3877357" y="3359679"/>
            <a:ext cx="137677" cy="29382"/>
          </a:xfrm>
          <a:custGeom>
            <a:avLst/>
            <a:gdLst>
              <a:gd name="connsiteX0" fmla="*/ 0 w 137677"/>
              <a:gd name="connsiteY0" fmla="*/ 11275 h 29382"/>
              <a:gd name="connsiteX1" fmla="*/ 135802 w 137677"/>
              <a:gd name="connsiteY1" fmla="*/ 11275 h 29382"/>
              <a:gd name="connsiteX2" fmla="*/ 108641 w 137677"/>
              <a:gd name="connsiteY2" fmla="*/ 20329 h 29382"/>
              <a:gd name="connsiteX3" fmla="*/ 45267 w 137677"/>
              <a:gd name="connsiteY3" fmla="*/ 29382 h 29382"/>
              <a:gd name="connsiteX4" fmla="*/ 0 w 137677"/>
              <a:gd name="connsiteY4" fmla="*/ 11275 h 2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77" h="29382">
                <a:moveTo>
                  <a:pt x="0" y="11275"/>
                </a:moveTo>
                <a:cubicBezTo>
                  <a:pt x="54472" y="381"/>
                  <a:pt x="70429" y="-7403"/>
                  <a:pt x="135802" y="11275"/>
                </a:cubicBezTo>
                <a:cubicBezTo>
                  <a:pt x="144978" y="13897"/>
                  <a:pt x="117999" y="18457"/>
                  <a:pt x="108641" y="20329"/>
                </a:cubicBezTo>
                <a:cubicBezTo>
                  <a:pt x="87716" y="24514"/>
                  <a:pt x="66392" y="26364"/>
                  <a:pt x="45267" y="29382"/>
                </a:cubicBezTo>
                <a:lnTo>
                  <a:pt x="0" y="1127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8" name="Serbest Form 337"/>
          <p:cNvSpPr/>
          <p:nvPr/>
        </p:nvSpPr>
        <p:spPr>
          <a:xfrm>
            <a:off x="4202490" y="3370431"/>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9" name="Serbest Form 338"/>
          <p:cNvSpPr/>
          <p:nvPr/>
        </p:nvSpPr>
        <p:spPr>
          <a:xfrm>
            <a:off x="3185326" y="3375757"/>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0" name="Serbest Form 339"/>
          <p:cNvSpPr/>
          <p:nvPr/>
        </p:nvSpPr>
        <p:spPr>
          <a:xfrm>
            <a:off x="4082776" y="3372702"/>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1" name="Serbest Form 340"/>
          <p:cNvSpPr/>
          <p:nvPr/>
        </p:nvSpPr>
        <p:spPr>
          <a:xfrm>
            <a:off x="3574176" y="3361901"/>
            <a:ext cx="131820" cy="57034"/>
          </a:xfrm>
          <a:custGeom>
            <a:avLst/>
            <a:gdLst>
              <a:gd name="connsiteX0" fmla="*/ 1770 w 131820"/>
              <a:gd name="connsiteY0" fmla="*/ 27160 h 57034"/>
              <a:gd name="connsiteX1" fmla="*/ 128519 w 131820"/>
              <a:gd name="connsiteY1" fmla="*/ 45267 h 57034"/>
              <a:gd name="connsiteX2" fmla="*/ 119465 w 131820"/>
              <a:gd name="connsiteY2" fmla="*/ 18107 h 57034"/>
              <a:gd name="connsiteX3" fmla="*/ 65145 w 131820"/>
              <a:gd name="connsiteY3" fmla="*/ 0 h 57034"/>
              <a:gd name="connsiteX4" fmla="*/ 1770 w 131820"/>
              <a:gd name="connsiteY4" fmla="*/ 27160 h 57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20" h="57034">
                <a:moveTo>
                  <a:pt x="1770" y="27160"/>
                </a:moveTo>
                <a:cubicBezTo>
                  <a:pt x="12332" y="34705"/>
                  <a:pt x="64538" y="77258"/>
                  <a:pt x="128519" y="45267"/>
                </a:cubicBezTo>
                <a:cubicBezTo>
                  <a:pt x="137055" y="40999"/>
                  <a:pt x="127231" y="23654"/>
                  <a:pt x="119465" y="18107"/>
                </a:cubicBezTo>
                <a:cubicBezTo>
                  <a:pt x="103934" y="7013"/>
                  <a:pt x="65145" y="0"/>
                  <a:pt x="65145" y="0"/>
                </a:cubicBezTo>
                <a:cubicBezTo>
                  <a:pt x="29886" y="11752"/>
                  <a:pt x="-8792" y="19615"/>
                  <a:pt x="1770" y="2716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2" name="Serbest Form 341"/>
          <p:cNvSpPr/>
          <p:nvPr/>
        </p:nvSpPr>
        <p:spPr>
          <a:xfrm>
            <a:off x="3991746" y="3337180"/>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3" name="Serbest Form 342"/>
          <p:cNvSpPr/>
          <p:nvPr/>
        </p:nvSpPr>
        <p:spPr>
          <a:xfrm>
            <a:off x="4397841" y="3339867"/>
            <a:ext cx="137677" cy="29382"/>
          </a:xfrm>
          <a:custGeom>
            <a:avLst/>
            <a:gdLst>
              <a:gd name="connsiteX0" fmla="*/ 0 w 137677"/>
              <a:gd name="connsiteY0" fmla="*/ 11275 h 29382"/>
              <a:gd name="connsiteX1" fmla="*/ 135802 w 137677"/>
              <a:gd name="connsiteY1" fmla="*/ 11275 h 29382"/>
              <a:gd name="connsiteX2" fmla="*/ 108641 w 137677"/>
              <a:gd name="connsiteY2" fmla="*/ 20329 h 29382"/>
              <a:gd name="connsiteX3" fmla="*/ 45267 w 137677"/>
              <a:gd name="connsiteY3" fmla="*/ 29382 h 29382"/>
              <a:gd name="connsiteX4" fmla="*/ 0 w 137677"/>
              <a:gd name="connsiteY4" fmla="*/ 11275 h 2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77" h="29382">
                <a:moveTo>
                  <a:pt x="0" y="11275"/>
                </a:moveTo>
                <a:cubicBezTo>
                  <a:pt x="54472" y="381"/>
                  <a:pt x="70429" y="-7403"/>
                  <a:pt x="135802" y="11275"/>
                </a:cubicBezTo>
                <a:cubicBezTo>
                  <a:pt x="144978" y="13897"/>
                  <a:pt x="117999" y="18457"/>
                  <a:pt x="108641" y="20329"/>
                </a:cubicBezTo>
                <a:cubicBezTo>
                  <a:pt x="87716" y="24514"/>
                  <a:pt x="66392" y="26364"/>
                  <a:pt x="45267" y="29382"/>
                </a:cubicBezTo>
                <a:lnTo>
                  <a:pt x="0" y="1127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4" name="Serbest Form 343"/>
          <p:cNvSpPr/>
          <p:nvPr/>
        </p:nvSpPr>
        <p:spPr>
          <a:xfrm>
            <a:off x="4795398" y="3377778"/>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5" name="Serbest Form 344"/>
          <p:cNvSpPr/>
          <p:nvPr/>
        </p:nvSpPr>
        <p:spPr>
          <a:xfrm>
            <a:off x="3705810" y="3355945"/>
            <a:ext cx="280658" cy="27160"/>
          </a:xfrm>
          <a:custGeom>
            <a:avLst/>
            <a:gdLst>
              <a:gd name="connsiteX0" fmla="*/ 0 w 280658"/>
              <a:gd name="connsiteY0" fmla="*/ 0 h 27160"/>
              <a:gd name="connsiteX1" fmla="*/ 144856 w 280658"/>
              <a:gd name="connsiteY1" fmla="*/ 9054 h 27160"/>
              <a:gd name="connsiteX2" fmla="*/ 208230 w 280658"/>
              <a:gd name="connsiteY2" fmla="*/ 27160 h 27160"/>
              <a:gd name="connsiteX3" fmla="*/ 280658 w 280658"/>
              <a:gd name="connsiteY3" fmla="*/ 9054 h 27160"/>
            </a:gdLst>
            <a:ahLst/>
            <a:cxnLst>
              <a:cxn ang="0">
                <a:pos x="connsiteX0" y="connsiteY0"/>
              </a:cxn>
              <a:cxn ang="0">
                <a:pos x="connsiteX1" y="connsiteY1"/>
              </a:cxn>
              <a:cxn ang="0">
                <a:pos x="connsiteX2" y="connsiteY2"/>
              </a:cxn>
              <a:cxn ang="0">
                <a:pos x="connsiteX3" y="connsiteY3"/>
              </a:cxn>
            </a:cxnLst>
            <a:rect l="l" t="t" r="r" b="b"/>
            <a:pathLst>
              <a:path w="280658" h="27160">
                <a:moveTo>
                  <a:pt x="0" y="0"/>
                </a:moveTo>
                <a:cubicBezTo>
                  <a:pt x="48285" y="3018"/>
                  <a:pt x="96717" y="4240"/>
                  <a:pt x="144856" y="9054"/>
                </a:cubicBezTo>
                <a:cubicBezTo>
                  <a:pt x="161094" y="10678"/>
                  <a:pt x="191687" y="21646"/>
                  <a:pt x="208230" y="27160"/>
                </a:cubicBezTo>
                <a:cubicBezTo>
                  <a:pt x="269207" y="16998"/>
                  <a:pt x="246132" y="26316"/>
                  <a:pt x="280658" y="905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6" name="Serbest Form 345"/>
          <p:cNvSpPr/>
          <p:nvPr/>
        </p:nvSpPr>
        <p:spPr>
          <a:xfrm>
            <a:off x="4603260" y="3352890"/>
            <a:ext cx="91244" cy="58004"/>
          </a:xfrm>
          <a:custGeom>
            <a:avLst/>
            <a:gdLst>
              <a:gd name="connsiteX0" fmla="*/ 58 w 91244"/>
              <a:gd name="connsiteY0" fmla="*/ 18107 h 58004"/>
              <a:gd name="connsiteX1" fmla="*/ 45326 w 91244"/>
              <a:gd name="connsiteY1" fmla="*/ 54321 h 58004"/>
              <a:gd name="connsiteX2" fmla="*/ 81539 w 91244"/>
              <a:gd name="connsiteY2" fmla="*/ 18107 h 58004"/>
              <a:gd name="connsiteX3" fmla="*/ 54379 w 91244"/>
              <a:gd name="connsiteY3" fmla="*/ 0 h 58004"/>
              <a:gd name="connsiteX4" fmla="*/ 58 w 91244"/>
              <a:gd name="connsiteY4" fmla="*/ 18107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4" h="58004">
                <a:moveTo>
                  <a:pt x="58" y="18107"/>
                </a:moveTo>
                <a:cubicBezTo>
                  <a:pt x="-1451" y="27161"/>
                  <a:pt x="26817" y="48768"/>
                  <a:pt x="45326" y="54321"/>
                </a:cubicBezTo>
                <a:cubicBezTo>
                  <a:pt x="87358" y="66931"/>
                  <a:pt x="103269" y="45270"/>
                  <a:pt x="81539" y="18107"/>
                </a:cubicBezTo>
                <a:cubicBezTo>
                  <a:pt x="74742" y="9610"/>
                  <a:pt x="63432" y="6036"/>
                  <a:pt x="54379" y="0"/>
                </a:cubicBezTo>
                <a:cubicBezTo>
                  <a:pt x="24356" y="10008"/>
                  <a:pt x="1567" y="9053"/>
                  <a:pt x="58" y="18107"/>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7" name="Serbest Form 346"/>
          <p:cNvSpPr/>
          <p:nvPr/>
        </p:nvSpPr>
        <p:spPr>
          <a:xfrm>
            <a:off x="4094660" y="3342089"/>
            <a:ext cx="131820" cy="57034"/>
          </a:xfrm>
          <a:custGeom>
            <a:avLst/>
            <a:gdLst>
              <a:gd name="connsiteX0" fmla="*/ 1770 w 131820"/>
              <a:gd name="connsiteY0" fmla="*/ 27160 h 57034"/>
              <a:gd name="connsiteX1" fmla="*/ 128519 w 131820"/>
              <a:gd name="connsiteY1" fmla="*/ 45267 h 57034"/>
              <a:gd name="connsiteX2" fmla="*/ 119465 w 131820"/>
              <a:gd name="connsiteY2" fmla="*/ 18107 h 57034"/>
              <a:gd name="connsiteX3" fmla="*/ 65145 w 131820"/>
              <a:gd name="connsiteY3" fmla="*/ 0 h 57034"/>
              <a:gd name="connsiteX4" fmla="*/ 1770 w 131820"/>
              <a:gd name="connsiteY4" fmla="*/ 27160 h 57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20" h="57034">
                <a:moveTo>
                  <a:pt x="1770" y="27160"/>
                </a:moveTo>
                <a:cubicBezTo>
                  <a:pt x="12332" y="34705"/>
                  <a:pt x="64538" y="77258"/>
                  <a:pt x="128519" y="45267"/>
                </a:cubicBezTo>
                <a:cubicBezTo>
                  <a:pt x="137055" y="40999"/>
                  <a:pt x="127231" y="23654"/>
                  <a:pt x="119465" y="18107"/>
                </a:cubicBezTo>
                <a:cubicBezTo>
                  <a:pt x="103934" y="7013"/>
                  <a:pt x="65145" y="0"/>
                  <a:pt x="65145" y="0"/>
                </a:cubicBezTo>
                <a:cubicBezTo>
                  <a:pt x="29886" y="11752"/>
                  <a:pt x="-8792" y="19615"/>
                  <a:pt x="1770" y="2716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92987936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8229600" cy="594320"/>
          </a:xfrm>
        </p:spPr>
        <p:txBody>
          <a:bodyPr>
            <a:normAutofit fontScale="90000"/>
          </a:bodyPr>
          <a:lstStyle/>
          <a:p>
            <a:r>
              <a:rPr lang="tr-TR" dirty="0" err="1" smtClean="0">
                <a:solidFill>
                  <a:schemeClr val="accent2">
                    <a:lumMod val="50000"/>
                  </a:schemeClr>
                </a:solidFill>
                <a:latin typeface="Trebuchet MS" pitchFamily="34" charset="0"/>
              </a:rPr>
              <a:t>flakslama</a:t>
            </a:r>
            <a:endParaRPr lang="tr-TR" dirty="0">
              <a:solidFill>
                <a:schemeClr val="accent2">
                  <a:lumMod val="50000"/>
                </a:schemeClr>
              </a:solidFill>
              <a:latin typeface="Trebuchet MS" pitchFamily="34" charset="0"/>
            </a:endParaRPr>
          </a:p>
        </p:txBody>
      </p:sp>
      <p:pic>
        <p:nvPicPr>
          <p:cNvPr id="1126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071"/>
          <a:stretch/>
        </p:blipFill>
        <p:spPr bwMode="auto">
          <a:xfrm>
            <a:off x="5004047" y="3895057"/>
            <a:ext cx="3825775" cy="2634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rcRect/>
          <a:stretch>
            <a:fillRect/>
          </a:stretch>
        </p:blipFill>
        <p:spPr bwMode="auto">
          <a:xfrm>
            <a:off x="1009261" y="1439352"/>
            <a:ext cx="4920085"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etin kutusu 1"/>
          <p:cNvSpPr txBox="1"/>
          <p:nvPr/>
        </p:nvSpPr>
        <p:spPr>
          <a:xfrm>
            <a:off x="550892" y="4221088"/>
            <a:ext cx="4104456" cy="2308324"/>
          </a:xfrm>
          <a:prstGeom prst="rect">
            <a:avLst/>
          </a:prstGeom>
          <a:noFill/>
        </p:spPr>
        <p:txBody>
          <a:bodyPr wrap="square" rtlCol="0">
            <a:spAutoFit/>
          </a:bodyPr>
          <a:lstStyle/>
          <a:p>
            <a:r>
              <a:rPr lang="tr-TR" sz="2400" dirty="0" err="1" smtClean="0">
                <a:latin typeface="Trebuchet MS" panose="020B0603020202020204" pitchFamily="34" charset="0"/>
              </a:rPr>
              <a:t>NaCl</a:t>
            </a:r>
            <a:r>
              <a:rPr lang="tr-TR" sz="2400" dirty="0" smtClean="0">
                <a:latin typeface="Trebuchet MS" panose="020B0603020202020204" pitchFamily="34" charset="0"/>
              </a:rPr>
              <a:t>-KCL tuzları</a:t>
            </a:r>
          </a:p>
          <a:p>
            <a:r>
              <a:rPr lang="tr-TR" sz="2400" dirty="0" smtClean="0">
                <a:latin typeface="Trebuchet MS" panose="020B0603020202020204" pitchFamily="34" charset="0"/>
              </a:rPr>
              <a:t>Örtü </a:t>
            </a:r>
            <a:r>
              <a:rPr lang="tr-TR" sz="2400" dirty="0" err="1" smtClean="0">
                <a:latin typeface="Trebuchet MS" panose="020B0603020202020204" pitchFamily="34" charset="0"/>
              </a:rPr>
              <a:t>flaksları</a:t>
            </a:r>
            <a:endParaRPr lang="tr-TR" sz="2400" dirty="0" smtClean="0">
              <a:latin typeface="Trebuchet MS" panose="020B0603020202020204" pitchFamily="34" charset="0"/>
            </a:endParaRPr>
          </a:p>
          <a:p>
            <a:r>
              <a:rPr lang="tr-TR" sz="2400" dirty="0" err="1" smtClean="0">
                <a:latin typeface="Trebuchet MS" panose="020B0603020202020204" pitchFamily="34" charset="0"/>
              </a:rPr>
              <a:t>Rafinasyon</a:t>
            </a:r>
            <a:r>
              <a:rPr lang="tr-TR" sz="2400" dirty="0" smtClean="0">
                <a:latin typeface="Trebuchet MS" panose="020B0603020202020204" pitchFamily="34" charset="0"/>
              </a:rPr>
              <a:t> </a:t>
            </a:r>
            <a:r>
              <a:rPr lang="tr-TR" sz="2400" dirty="0" err="1" smtClean="0">
                <a:latin typeface="Trebuchet MS" panose="020B0603020202020204" pitchFamily="34" charset="0"/>
              </a:rPr>
              <a:t>flaksları</a:t>
            </a:r>
            <a:endParaRPr lang="tr-TR" sz="2400" dirty="0" smtClean="0">
              <a:latin typeface="Trebuchet MS" panose="020B0603020202020204" pitchFamily="34" charset="0"/>
            </a:endParaRPr>
          </a:p>
          <a:p>
            <a:r>
              <a:rPr lang="tr-TR" sz="2400" dirty="0" smtClean="0">
                <a:latin typeface="Trebuchet MS" panose="020B0603020202020204" pitchFamily="34" charset="0"/>
              </a:rPr>
              <a:t>Cüruf çekme </a:t>
            </a:r>
            <a:r>
              <a:rPr lang="tr-TR" sz="2400" dirty="0" err="1" smtClean="0">
                <a:latin typeface="Trebuchet MS" panose="020B0603020202020204" pitchFamily="34" charset="0"/>
              </a:rPr>
              <a:t>flaksları</a:t>
            </a:r>
            <a:endParaRPr lang="tr-TR" sz="2400" dirty="0" smtClean="0">
              <a:latin typeface="Trebuchet MS" panose="020B0603020202020204" pitchFamily="34" charset="0"/>
            </a:endParaRPr>
          </a:p>
          <a:p>
            <a:r>
              <a:rPr lang="tr-TR" sz="2400" dirty="0" smtClean="0">
                <a:latin typeface="Trebuchet MS" panose="020B0603020202020204" pitchFamily="34" charset="0"/>
              </a:rPr>
              <a:t>Duvar temizliği </a:t>
            </a:r>
            <a:r>
              <a:rPr lang="tr-TR" sz="2400" dirty="0" err="1" smtClean="0">
                <a:latin typeface="Trebuchet MS" panose="020B0603020202020204" pitchFamily="34" charset="0"/>
              </a:rPr>
              <a:t>flaksları</a:t>
            </a:r>
            <a:endParaRPr lang="tr-TR" sz="2400" dirty="0" smtClean="0">
              <a:latin typeface="Trebuchet MS" panose="020B0603020202020204" pitchFamily="34" charset="0"/>
            </a:endParaRPr>
          </a:p>
          <a:p>
            <a:endParaRPr lang="tr-TR" sz="2400" dirty="0">
              <a:latin typeface="Trebuchet MS" panose="020B0603020202020204" pitchFamily="34" charset="0"/>
            </a:endParaRPr>
          </a:p>
        </p:txBody>
      </p:sp>
      <p:sp useBgFill="1">
        <p:nvSpPr>
          <p:cNvPr id="3" name="Metin kutusu 2"/>
          <p:cNvSpPr txBox="1"/>
          <p:nvPr/>
        </p:nvSpPr>
        <p:spPr>
          <a:xfrm>
            <a:off x="2123728" y="1376564"/>
            <a:ext cx="1858781" cy="461665"/>
          </a:xfrm>
          <a:prstGeom prst="rect">
            <a:avLst/>
          </a:prstGeom>
        </p:spPr>
        <p:txBody>
          <a:bodyPr wrap="square" rtlCol="0">
            <a:spAutoFit/>
          </a:bodyPr>
          <a:lstStyle/>
          <a:p>
            <a:r>
              <a:rPr lang="tr-TR" sz="2400" dirty="0" err="1" smtClean="0">
                <a:latin typeface="Trebuchet MS" panose="020B0603020202020204" pitchFamily="34" charset="0"/>
              </a:rPr>
              <a:t>flaks</a:t>
            </a:r>
            <a:r>
              <a:rPr lang="tr-TR" sz="2400" dirty="0" smtClean="0">
                <a:latin typeface="Trebuchet MS" panose="020B0603020202020204" pitchFamily="34" charset="0"/>
              </a:rPr>
              <a:t> tuzları</a:t>
            </a:r>
            <a:endParaRPr lang="tr-TR" sz="2400" dirty="0">
              <a:latin typeface="Trebuchet MS" panose="020B0603020202020204" pitchFamily="34" charset="0"/>
            </a:endParaRPr>
          </a:p>
        </p:txBody>
      </p:sp>
      <p:sp useBgFill="1">
        <p:nvSpPr>
          <p:cNvPr id="7" name="Metin kutusu 6"/>
          <p:cNvSpPr txBox="1"/>
          <p:nvPr/>
        </p:nvSpPr>
        <p:spPr>
          <a:xfrm>
            <a:off x="4009363" y="3294037"/>
            <a:ext cx="2578861" cy="461665"/>
          </a:xfrm>
          <a:prstGeom prst="rect">
            <a:avLst/>
          </a:prstGeom>
        </p:spPr>
        <p:txBody>
          <a:bodyPr wrap="square" rtlCol="0">
            <a:spAutoFit/>
          </a:bodyPr>
          <a:lstStyle/>
          <a:p>
            <a:r>
              <a:rPr lang="tr-TR" sz="2400" dirty="0" smtClean="0">
                <a:latin typeface="Trebuchet MS" panose="020B0603020202020204" pitchFamily="34" charset="0"/>
              </a:rPr>
              <a:t>Artık </a:t>
            </a:r>
            <a:r>
              <a:rPr lang="tr-TR" sz="2400" dirty="0" err="1" smtClean="0">
                <a:latin typeface="Trebuchet MS" panose="020B0603020202020204" pitchFamily="34" charset="0"/>
              </a:rPr>
              <a:t>flaks</a:t>
            </a:r>
            <a:r>
              <a:rPr lang="tr-TR" sz="2400" dirty="0" smtClean="0">
                <a:latin typeface="Trebuchet MS" panose="020B0603020202020204" pitchFamily="34" charset="0"/>
              </a:rPr>
              <a:t> tuzları</a:t>
            </a:r>
            <a:endParaRPr lang="tr-TR" sz="2400" dirty="0">
              <a:latin typeface="Trebuchet MS" panose="020B0603020202020204" pitchFamily="34" charset="0"/>
            </a:endParaRPr>
          </a:p>
        </p:txBody>
      </p:sp>
    </p:spTree>
    <p:extLst>
      <p:ext uri="{BB962C8B-B14F-4D97-AF65-F5344CB8AC3E}">
        <p14:creationId xmlns:p14="http://schemas.microsoft.com/office/powerpoint/2010/main" val="134687055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8229600" cy="594320"/>
          </a:xfrm>
        </p:spPr>
        <p:txBody>
          <a:bodyPr>
            <a:normAutofit fontScale="90000"/>
          </a:bodyPr>
          <a:lstStyle/>
          <a:p>
            <a:r>
              <a:rPr lang="tr-TR" dirty="0" smtClean="0">
                <a:solidFill>
                  <a:schemeClr val="accent2">
                    <a:lumMod val="50000"/>
                  </a:schemeClr>
                </a:solidFill>
                <a:latin typeface="Trebuchet MS" pitchFamily="34" charset="0"/>
              </a:rPr>
              <a:t>Fırında gazlı </a:t>
            </a:r>
            <a:r>
              <a:rPr lang="tr-TR" dirty="0" err="1" smtClean="0">
                <a:solidFill>
                  <a:schemeClr val="accent2">
                    <a:lumMod val="50000"/>
                  </a:schemeClr>
                </a:solidFill>
                <a:latin typeface="Trebuchet MS" pitchFamily="34" charset="0"/>
              </a:rPr>
              <a:t>flakslama</a:t>
            </a:r>
            <a:endParaRPr lang="tr-TR" dirty="0">
              <a:solidFill>
                <a:schemeClr val="accent2">
                  <a:lumMod val="50000"/>
                </a:schemeClr>
              </a:solidFill>
              <a:latin typeface="Trebuchet MS" pitchFamily="34" charset="0"/>
            </a:endParaRPr>
          </a:p>
        </p:txBody>
      </p:sp>
      <p:pic>
        <p:nvPicPr>
          <p:cNvPr id="239618" name="Picture 2"/>
          <p:cNvPicPr>
            <a:picLocks noChangeAspect="1" noChangeArrowheads="1"/>
          </p:cNvPicPr>
          <p:nvPr/>
        </p:nvPicPr>
        <p:blipFill>
          <a:blip r:embed="rId2" cstate="print"/>
          <a:srcRect l="2194" r="50810" b="3633"/>
          <a:stretch>
            <a:fillRect/>
          </a:stretch>
        </p:blipFill>
        <p:spPr bwMode="auto">
          <a:xfrm>
            <a:off x="395536" y="1643063"/>
            <a:ext cx="4176464" cy="3586137"/>
          </a:xfrm>
          <a:prstGeom prst="rect">
            <a:avLst/>
          </a:prstGeom>
          <a:noFill/>
          <a:ln w="9525">
            <a:noFill/>
            <a:miter lim="800000"/>
            <a:headEnd/>
            <a:tailEnd/>
          </a:ln>
        </p:spPr>
      </p:pic>
      <p:pic>
        <p:nvPicPr>
          <p:cNvPr id="239619" name="Picture 3"/>
          <p:cNvPicPr>
            <a:picLocks noChangeAspect="1" noChangeArrowheads="1"/>
          </p:cNvPicPr>
          <p:nvPr/>
        </p:nvPicPr>
        <p:blipFill>
          <a:blip r:embed="rId3" cstate="print"/>
          <a:srcRect l="51621" r="2194"/>
          <a:stretch>
            <a:fillRect/>
          </a:stretch>
        </p:blipFill>
        <p:spPr bwMode="auto">
          <a:xfrm>
            <a:off x="4644008" y="1628800"/>
            <a:ext cx="4104456" cy="3571875"/>
          </a:xfrm>
          <a:prstGeom prst="rect">
            <a:avLst/>
          </a:prstGeom>
          <a:noFill/>
          <a:ln w="9525">
            <a:noFill/>
            <a:miter lim="800000"/>
            <a:headEnd/>
            <a:tailEnd/>
          </a:ln>
        </p:spPr>
      </p:pic>
      <p:sp>
        <p:nvSpPr>
          <p:cNvPr id="2" name="Metin kutusu 1"/>
          <p:cNvSpPr txBox="1"/>
          <p:nvPr/>
        </p:nvSpPr>
        <p:spPr>
          <a:xfrm>
            <a:off x="323528" y="5229200"/>
            <a:ext cx="4464496" cy="523220"/>
          </a:xfrm>
          <a:prstGeom prst="rect">
            <a:avLst/>
          </a:prstGeom>
          <a:noFill/>
        </p:spPr>
        <p:txBody>
          <a:bodyPr wrap="square" rtlCol="0">
            <a:spAutoFit/>
          </a:bodyPr>
          <a:lstStyle/>
          <a:p>
            <a:r>
              <a:rPr lang="tr-TR" sz="2800" dirty="0" err="1">
                <a:latin typeface="Trebuchet MS" panose="020B0603020202020204" pitchFamily="34" charset="0"/>
              </a:rPr>
              <a:t>f</a:t>
            </a:r>
            <a:r>
              <a:rPr lang="tr-TR" sz="2800" dirty="0" err="1" smtClean="0">
                <a:latin typeface="Trebuchet MS" panose="020B0603020202020204" pitchFamily="34" charset="0"/>
              </a:rPr>
              <a:t>lakslamadan</a:t>
            </a:r>
            <a:r>
              <a:rPr lang="tr-TR" sz="2800" dirty="0" smtClean="0">
                <a:latin typeface="Trebuchet MS" panose="020B0603020202020204" pitchFamily="34" charset="0"/>
              </a:rPr>
              <a:t> önce</a:t>
            </a:r>
            <a:endParaRPr lang="tr-TR" sz="2800" dirty="0">
              <a:latin typeface="Trebuchet MS" panose="020B0603020202020204" pitchFamily="34" charset="0"/>
            </a:endParaRPr>
          </a:p>
        </p:txBody>
      </p:sp>
      <p:sp>
        <p:nvSpPr>
          <p:cNvPr id="8" name="Metin kutusu 7"/>
          <p:cNvSpPr txBox="1"/>
          <p:nvPr/>
        </p:nvSpPr>
        <p:spPr>
          <a:xfrm>
            <a:off x="5436096" y="5229200"/>
            <a:ext cx="3384376" cy="523220"/>
          </a:xfrm>
          <a:prstGeom prst="rect">
            <a:avLst/>
          </a:prstGeom>
          <a:noFill/>
        </p:spPr>
        <p:txBody>
          <a:bodyPr wrap="square" rtlCol="0">
            <a:spAutoFit/>
          </a:bodyPr>
          <a:lstStyle/>
          <a:p>
            <a:pPr algn="r"/>
            <a:r>
              <a:rPr lang="tr-TR" sz="2800" dirty="0" err="1">
                <a:latin typeface="Trebuchet MS" panose="020B0603020202020204" pitchFamily="34" charset="0"/>
              </a:rPr>
              <a:t>f</a:t>
            </a:r>
            <a:r>
              <a:rPr lang="tr-TR" sz="2800" dirty="0" err="1" smtClean="0">
                <a:latin typeface="Trebuchet MS" panose="020B0603020202020204" pitchFamily="34" charset="0"/>
              </a:rPr>
              <a:t>lakslamadan</a:t>
            </a:r>
            <a:r>
              <a:rPr lang="tr-TR" sz="2800" dirty="0" smtClean="0">
                <a:latin typeface="Trebuchet MS" panose="020B0603020202020204" pitchFamily="34" charset="0"/>
              </a:rPr>
              <a:t> sonra</a:t>
            </a:r>
            <a:endParaRPr lang="tr-TR" sz="2800" dirty="0">
              <a:latin typeface="Trebuchet MS" panose="020B0603020202020204" pitchFamily="34" charset="0"/>
            </a:endParaRPr>
          </a:p>
        </p:txBody>
      </p:sp>
    </p:spTree>
    <p:extLst>
      <p:ext uri="{BB962C8B-B14F-4D97-AF65-F5344CB8AC3E}">
        <p14:creationId xmlns:p14="http://schemas.microsoft.com/office/powerpoint/2010/main" val="134687055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 7"/>
          <p:cNvGrpSpPr/>
          <p:nvPr/>
        </p:nvGrpSpPr>
        <p:grpSpPr>
          <a:xfrm>
            <a:off x="899592" y="1556792"/>
            <a:ext cx="7056784" cy="4877277"/>
            <a:chOff x="755576" y="1700808"/>
            <a:chExt cx="7056784" cy="4877277"/>
          </a:xfrm>
        </p:grpSpPr>
        <p:pic>
          <p:nvPicPr>
            <p:cNvPr id="240642" name="Picture 2"/>
            <p:cNvPicPr>
              <a:picLocks noChangeAspect="1" noChangeArrowheads="1"/>
            </p:cNvPicPr>
            <p:nvPr/>
          </p:nvPicPr>
          <p:blipFill>
            <a:blip r:embed="rId2" cstate="print"/>
            <a:srcRect/>
            <a:stretch>
              <a:fillRect/>
            </a:stretch>
          </p:blipFill>
          <p:spPr bwMode="auto">
            <a:xfrm>
              <a:off x="899592" y="1700808"/>
              <a:ext cx="6912768" cy="4777551"/>
            </a:xfrm>
            <a:prstGeom prst="rect">
              <a:avLst/>
            </a:prstGeom>
            <a:ln w="9525">
              <a:noFill/>
              <a:miter lim="800000"/>
              <a:headEnd/>
              <a:tailEnd/>
            </a:ln>
          </p:spPr>
        </p:pic>
        <p:sp useBgFill="1">
          <p:nvSpPr>
            <p:cNvPr id="2" name="Metin kutusu 1"/>
            <p:cNvSpPr txBox="1"/>
            <p:nvPr/>
          </p:nvSpPr>
          <p:spPr>
            <a:xfrm>
              <a:off x="755576" y="2636912"/>
              <a:ext cx="615553" cy="2304256"/>
            </a:xfrm>
            <a:prstGeom prst="rect">
              <a:avLst/>
            </a:prstGeom>
          </p:spPr>
          <p:txBody>
            <a:bodyPr vert="vert270" wrap="square" rtlCol="0">
              <a:spAutoFit/>
            </a:bodyPr>
            <a:lstStyle/>
            <a:p>
              <a:pPr algn="ctr"/>
              <a:r>
                <a:rPr lang="tr-TR" sz="2800" dirty="0">
                  <a:latin typeface="Trebuchet MS" panose="020B0603020202020204" pitchFamily="34" charset="0"/>
                </a:rPr>
                <a:t>m</a:t>
              </a:r>
              <a:r>
                <a:rPr lang="tr-TR" sz="2800" dirty="0" smtClean="0">
                  <a:latin typeface="Trebuchet MS" panose="020B0603020202020204" pitchFamily="34" charset="0"/>
                </a:rPr>
                <a:t>iktar (</a:t>
              </a:r>
              <a:r>
                <a:rPr lang="tr-TR" sz="2800" dirty="0" err="1" smtClean="0">
                  <a:latin typeface="Trebuchet MS" panose="020B0603020202020204" pitchFamily="34" charset="0"/>
                </a:rPr>
                <a:t>ppm</a:t>
              </a:r>
              <a:r>
                <a:rPr lang="tr-TR" sz="2800" dirty="0" smtClean="0">
                  <a:latin typeface="Trebuchet MS" panose="020B0603020202020204" pitchFamily="34" charset="0"/>
                </a:rPr>
                <a:t>) </a:t>
              </a:r>
              <a:endParaRPr lang="tr-TR" sz="2800" dirty="0">
                <a:latin typeface="Trebuchet MS" panose="020B0603020202020204" pitchFamily="34" charset="0"/>
              </a:endParaRPr>
            </a:p>
          </p:txBody>
        </p:sp>
        <p:sp useBgFill="1">
          <p:nvSpPr>
            <p:cNvPr id="3" name="Metin kutusu 2"/>
            <p:cNvSpPr txBox="1"/>
            <p:nvPr/>
          </p:nvSpPr>
          <p:spPr>
            <a:xfrm>
              <a:off x="2139813" y="6147198"/>
              <a:ext cx="5184576" cy="430887"/>
            </a:xfrm>
            <a:prstGeom prst="rect">
              <a:avLst/>
            </a:prstGeom>
          </p:spPr>
          <p:txBody>
            <a:bodyPr wrap="square" lIns="0" tIns="0" rIns="0" bIns="0" rtlCol="0">
              <a:spAutoFit/>
            </a:bodyPr>
            <a:lstStyle/>
            <a:p>
              <a:pPr algn="ctr"/>
              <a:r>
                <a:rPr lang="tr-TR" sz="2800" dirty="0" err="1">
                  <a:latin typeface="Trebuchet MS" panose="020B0603020202020204" pitchFamily="34" charset="0"/>
                </a:rPr>
                <a:t>f</a:t>
              </a:r>
              <a:r>
                <a:rPr lang="tr-TR" sz="2800" dirty="0" err="1" smtClean="0">
                  <a:latin typeface="Trebuchet MS" panose="020B0603020202020204" pitchFamily="34" charset="0"/>
                </a:rPr>
                <a:t>laks</a:t>
              </a:r>
              <a:r>
                <a:rPr lang="tr-TR" sz="2800" dirty="0" smtClean="0">
                  <a:latin typeface="Trebuchet MS" panose="020B0603020202020204" pitchFamily="34" charset="0"/>
                </a:rPr>
                <a:t> uygulama süresi (</a:t>
              </a:r>
              <a:r>
                <a:rPr lang="tr-TR" sz="2800" dirty="0" err="1" smtClean="0">
                  <a:latin typeface="Trebuchet MS" panose="020B0603020202020204" pitchFamily="34" charset="0"/>
                </a:rPr>
                <a:t>dk</a:t>
              </a:r>
              <a:r>
                <a:rPr lang="tr-TR" sz="2800" dirty="0" smtClean="0">
                  <a:latin typeface="Trebuchet MS" panose="020B0603020202020204" pitchFamily="34" charset="0"/>
                </a:rPr>
                <a:t>) </a:t>
              </a:r>
              <a:endParaRPr lang="tr-TR" sz="2800" dirty="0">
                <a:latin typeface="Trebuchet MS" panose="020B0603020202020204" pitchFamily="34" charset="0"/>
              </a:endParaRPr>
            </a:p>
          </p:txBody>
        </p:sp>
      </p:grpSp>
      <p:sp>
        <p:nvSpPr>
          <p:cNvPr id="7" name="Metin kutusu 6"/>
          <p:cNvSpPr txBox="1"/>
          <p:nvPr/>
        </p:nvSpPr>
        <p:spPr>
          <a:xfrm>
            <a:off x="323528" y="692696"/>
            <a:ext cx="8568952" cy="769441"/>
          </a:xfrm>
          <a:prstGeom prst="rect">
            <a:avLst/>
          </a:prstGeom>
          <a:noFill/>
        </p:spPr>
        <p:txBody>
          <a:bodyPr wrap="square" rtlCol="0">
            <a:spAutoFit/>
          </a:bodyPr>
          <a:lstStyle/>
          <a:p>
            <a:r>
              <a:rPr lang="en-US" sz="4400" dirty="0">
                <a:solidFill>
                  <a:schemeClr val="accent2">
                    <a:lumMod val="50000"/>
                  </a:schemeClr>
                </a:solidFill>
                <a:latin typeface="Trebuchet MS" panose="020B0603020202020204" pitchFamily="34" charset="0"/>
              </a:rPr>
              <a:t>Alkali</a:t>
            </a:r>
            <a:r>
              <a:rPr lang="tr-TR" sz="4400" dirty="0" err="1">
                <a:solidFill>
                  <a:schemeClr val="accent2">
                    <a:lumMod val="50000"/>
                  </a:schemeClr>
                </a:solidFill>
                <a:latin typeface="Trebuchet MS" panose="020B0603020202020204" pitchFamily="34" charset="0"/>
              </a:rPr>
              <a:t>lerin</a:t>
            </a:r>
            <a:r>
              <a:rPr lang="en-US" sz="4400" dirty="0">
                <a:solidFill>
                  <a:schemeClr val="accent2">
                    <a:lumMod val="50000"/>
                  </a:schemeClr>
                </a:solidFill>
                <a:latin typeface="Trebuchet MS" panose="020B0603020202020204" pitchFamily="34" charset="0"/>
              </a:rPr>
              <a:t> Cl</a:t>
            </a:r>
            <a:r>
              <a:rPr lang="en-US" sz="4400" baseline="-25000" dirty="0">
                <a:solidFill>
                  <a:schemeClr val="accent2">
                    <a:lumMod val="50000"/>
                  </a:schemeClr>
                </a:solidFill>
                <a:latin typeface="Trebuchet MS" panose="020B0603020202020204" pitchFamily="34" charset="0"/>
              </a:rPr>
              <a:t>2</a:t>
            </a:r>
            <a:r>
              <a:rPr lang="en-US" sz="4400" dirty="0">
                <a:solidFill>
                  <a:schemeClr val="accent2">
                    <a:lumMod val="50000"/>
                  </a:schemeClr>
                </a:solidFill>
                <a:latin typeface="Trebuchet MS" panose="020B0603020202020204" pitchFamily="34" charset="0"/>
              </a:rPr>
              <a:t>/</a:t>
            </a:r>
            <a:r>
              <a:rPr lang="en-US" sz="4400" dirty="0" err="1">
                <a:solidFill>
                  <a:schemeClr val="accent2">
                    <a:lumMod val="50000"/>
                  </a:schemeClr>
                </a:solidFill>
                <a:latin typeface="Trebuchet MS" panose="020B0603020202020204" pitchFamily="34" charset="0"/>
              </a:rPr>
              <a:t>Ar</a:t>
            </a:r>
            <a:r>
              <a:rPr lang="tr-TR" sz="4400" dirty="0">
                <a:solidFill>
                  <a:schemeClr val="accent2">
                    <a:lumMod val="50000"/>
                  </a:schemeClr>
                </a:solidFill>
                <a:latin typeface="Trebuchet MS" panose="020B0603020202020204" pitchFamily="34" charset="0"/>
              </a:rPr>
              <a:t> ile </a:t>
            </a:r>
            <a:r>
              <a:rPr lang="tr-TR" sz="4400" dirty="0" smtClean="0">
                <a:solidFill>
                  <a:schemeClr val="accent2">
                    <a:lumMod val="50000"/>
                  </a:schemeClr>
                </a:solidFill>
                <a:latin typeface="Trebuchet MS" panose="020B0603020202020204" pitchFamily="34" charset="0"/>
              </a:rPr>
              <a:t>giderilmesi</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134687055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Alkali giderme</a:t>
            </a:r>
            <a:endParaRPr lang="tr-TR" dirty="0">
              <a:solidFill>
                <a:schemeClr val="accent2">
                  <a:lumMod val="50000"/>
                </a:schemeClr>
              </a:solidFill>
              <a:latin typeface="Trebuchet MS" pitchFamily="34" charset="0"/>
            </a:endParaRPr>
          </a:p>
        </p:txBody>
      </p:sp>
      <p:pic>
        <p:nvPicPr>
          <p:cNvPr id="22733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
                    </a14:imgEffect>
                  </a14:imgLayer>
                </a14:imgProps>
              </a:ext>
            </a:extLst>
          </a:blip>
          <a:srcRect/>
          <a:stretch>
            <a:fillRect/>
          </a:stretch>
        </p:blipFill>
        <p:spPr bwMode="auto">
          <a:xfrm>
            <a:off x="2822121" y="2132856"/>
            <a:ext cx="5638311" cy="1872208"/>
          </a:xfrm>
          <a:prstGeom prst="rect">
            <a:avLst/>
          </a:prstGeom>
          <a:noFill/>
          <a:ln w="9525">
            <a:noFill/>
            <a:miter lim="800000"/>
            <a:headEnd/>
            <a:tailEnd/>
          </a:ln>
        </p:spPr>
      </p:pic>
      <p:sp>
        <p:nvSpPr>
          <p:cNvPr id="5" name="4 Dikdörtgen"/>
          <p:cNvSpPr/>
          <p:nvPr/>
        </p:nvSpPr>
        <p:spPr>
          <a:xfrm>
            <a:off x="395536" y="1412776"/>
            <a:ext cx="8280920" cy="954107"/>
          </a:xfrm>
          <a:prstGeom prst="rect">
            <a:avLst/>
          </a:prstGeom>
        </p:spPr>
        <p:txBody>
          <a:bodyPr wrap="square">
            <a:spAutoFit/>
          </a:bodyPr>
          <a:lstStyle/>
          <a:p>
            <a:r>
              <a:rPr lang="tr-TR" sz="2800" dirty="0" smtClean="0">
                <a:latin typeface="Trebuchet MS" pitchFamily="34" charset="0"/>
              </a:rPr>
              <a:t>Alkali ve toprak alkali metallerin flor </a:t>
            </a:r>
            <a:r>
              <a:rPr lang="tr-TR" sz="2800" dirty="0" err="1" smtClean="0">
                <a:latin typeface="Trebuchet MS" pitchFamily="34" charset="0"/>
              </a:rPr>
              <a:t>flakslaması</a:t>
            </a:r>
            <a:r>
              <a:rPr lang="tr-TR" sz="2800" dirty="0" smtClean="0">
                <a:latin typeface="Trebuchet MS" pitchFamily="34" charset="0"/>
              </a:rPr>
              <a:t> ile giderilmesi</a:t>
            </a:r>
          </a:p>
        </p:txBody>
      </p:sp>
      <p:sp>
        <p:nvSpPr>
          <p:cNvPr id="6" name="5 Dikdörtgen"/>
          <p:cNvSpPr/>
          <p:nvPr/>
        </p:nvSpPr>
        <p:spPr>
          <a:xfrm>
            <a:off x="539552" y="4077072"/>
            <a:ext cx="7992888" cy="523220"/>
          </a:xfrm>
          <a:prstGeom prst="rect">
            <a:avLst/>
          </a:prstGeom>
        </p:spPr>
        <p:txBody>
          <a:bodyPr wrap="square">
            <a:spAutoFit/>
          </a:bodyPr>
          <a:lstStyle/>
          <a:p>
            <a:r>
              <a:rPr lang="tr-TR" sz="2800" dirty="0" smtClean="0">
                <a:latin typeface="Trebuchet MS" pitchFamily="34" charset="0"/>
              </a:rPr>
              <a:t>Klor gazı ile giderilmesi</a:t>
            </a:r>
            <a:endParaRPr lang="tr-TR" sz="2800" dirty="0">
              <a:latin typeface="Trebuchet MS" pitchFamily="34" charset="0"/>
            </a:endParaRPr>
          </a:p>
        </p:txBody>
      </p:sp>
      <p:grpSp>
        <p:nvGrpSpPr>
          <p:cNvPr id="9" name="8 Grup"/>
          <p:cNvGrpSpPr/>
          <p:nvPr/>
        </p:nvGrpSpPr>
        <p:grpSpPr>
          <a:xfrm>
            <a:off x="4067944" y="4509120"/>
            <a:ext cx="4464496" cy="2148708"/>
            <a:chOff x="3707904" y="4232620"/>
            <a:chExt cx="4032448" cy="1860676"/>
          </a:xfrm>
        </p:grpSpPr>
        <p:pic>
          <p:nvPicPr>
            <p:cNvPr id="227331" name="Picture 3"/>
            <p:cNvPicPr>
              <a:picLocks noChangeAspect="1" noChangeArrowheads="1"/>
            </p:cNvPicPr>
            <p:nvPr/>
          </p:nvPicPr>
          <p:blipFill>
            <a:blip r:embed="rId4" cstate="print"/>
            <a:srcRect/>
            <a:stretch>
              <a:fillRect/>
            </a:stretch>
          </p:blipFill>
          <p:spPr bwMode="auto">
            <a:xfrm>
              <a:off x="3707904" y="4232620"/>
              <a:ext cx="4032448" cy="589582"/>
            </a:xfrm>
            <a:prstGeom prst="rect">
              <a:avLst/>
            </a:prstGeom>
            <a:noFill/>
            <a:ln w="9525">
              <a:noFill/>
              <a:miter lim="800000"/>
              <a:headEnd/>
              <a:tailEnd/>
            </a:ln>
          </p:spPr>
        </p:pic>
        <p:pic>
          <p:nvPicPr>
            <p:cNvPr id="227332" name="Picture 4"/>
            <p:cNvPicPr>
              <a:picLocks noChangeAspect="1" noChangeArrowheads="1"/>
            </p:cNvPicPr>
            <p:nvPr/>
          </p:nvPicPr>
          <p:blipFill>
            <a:blip r:embed="rId5" cstate="print"/>
            <a:srcRect/>
            <a:stretch>
              <a:fillRect/>
            </a:stretch>
          </p:blipFill>
          <p:spPr bwMode="auto">
            <a:xfrm>
              <a:off x="3923928" y="4880692"/>
              <a:ext cx="3744416" cy="601540"/>
            </a:xfrm>
            <a:prstGeom prst="rect">
              <a:avLst/>
            </a:prstGeom>
            <a:noFill/>
            <a:ln w="9525">
              <a:noFill/>
              <a:miter lim="800000"/>
              <a:headEnd/>
              <a:tailEnd/>
            </a:ln>
          </p:spPr>
        </p:pic>
        <p:pic>
          <p:nvPicPr>
            <p:cNvPr id="227333" name="Picture 5"/>
            <p:cNvPicPr>
              <a:picLocks noChangeAspect="1" noChangeArrowheads="1"/>
            </p:cNvPicPr>
            <p:nvPr/>
          </p:nvPicPr>
          <p:blipFill>
            <a:blip r:embed="rId6" cstate="print"/>
            <a:srcRect/>
            <a:stretch>
              <a:fillRect/>
            </a:stretch>
          </p:blipFill>
          <p:spPr bwMode="auto">
            <a:xfrm>
              <a:off x="3923928" y="5312740"/>
              <a:ext cx="3600400" cy="780556"/>
            </a:xfrm>
            <a:prstGeom prst="rect">
              <a:avLst/>
            </a:prstGeom>
            <a:noFill/>
            <a:ln w="9525">
              <a:noFill/>
              <a:miter lim="800000"/>
              <a:headEnd/>
              <a:tailEnd/>
            </a:ln>
          </p:spPr>
        </p:pic>
      </p:grpSp>
    </p:spTree>
    <p:extLst>
      <p:ext uri="{BB962C8B-B14F-4D97-AF65-F5344CB8AC3E}">
        <p14:creationId xmlns:p14="http://schemas.microsoft.com/office/powerpoint/2010/main" val="111644950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251520" y="609600"/>
            <a:ext cx="7772400" cy="7311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eaLnBrk="1" hangingPunct="1"/>
            <a:r>
              <a:rPr lang="tr-TR" altLang="tr-TR" sz="4400" dirty="0" smtClean="0">
                <a:solidFill>
                  <a:schemeClr val="accent2">
                    <a:lumMod val="50000"/>
                  </a:schemeClr>
                </a:solidFill>
                <a:latin typeface="Trebuchet MS" pitchFamily="34" charset="0"/>
              </a:rPr>
              <a:t>tuzlarla </a:t>
            </a:r>
            <a:r>
              <a:rPr lang="tr-TR" altLang="tr-TR" sz="4400" dirty="0" err="1" smtClean="0">
                <a:solidFill>
                  <a:schemeClr val="accent2">
                    <a:lumMod val="50000"/>
                  </a:schemeClr>
                </a:solidFill>
                <a:latin typeface="Trebuchet MS" pitchFamily="34" charset="0"/>
              </a:rPr>
              <a:t>flakslama</a:t>
            </a:r>
            <a:endParaRPr lang="en-US" altLang="tr-TR" sz="4400" dirty="0" smtClean="0">
              <a:solidFill>
                <a:schemeClr val="accent2">
                  <a:lumMod val="50000"/>
                </a:schemeClr>
              </a:solidFill>
              <a:latin typeface="Trebuchet MS" pitchFamily="34" charset="0"/>
            </a:endParaRPr>
          </a:p>
        </p:txBody>
      </p:sp>
      <p:sp>
        <p:nvSpPr>
          <p:cNvPr id="6147" name="Rectangle 3"/>
          <p:cNvSpPr>
            <a:spLocks noGrp="1" noChangeArrowheads="1"/>
          </p:cNvSpPr>
          <p:nvPr>
            <p:ph type="body" idx="1"/>
          </p:nvPr>
        </p:nvSpPr>
        <p:spPr>
          <a:xfrm>
            <a:off x="251520" y="1340768"/>
            <a:ext cx="8820472" cy="5029200"/>
          </a:xfrm>
        </p:spPr>
        <p:txBody>
          <a:bodyPr>
            <a:noAutofit/>
          </a:bodyPr>
          <a:lstStyle/>
          <a:p>
            <a:pPr eaLnBrk="1" hangingPunct="1">
              <a:spcBef>
                <a:spcPts val="0"/>
              </a:spcBef>
              <a:buFont typeface="Monotype Sorts" pitchFamily="2" charset="2"/>
              <a:buNone/>
            </a:pPr>
            <a:r>
              <a:rPr lang="tr-TR" altLang="tr-TR" sz="2800" dirty="0" smtClean="0">
                <a:latin typeface="Trebuchet MS" pitchFamily="34" charset="0"/>
              </a:rPr>
              <a:t>oksitlenme kaçınılmaz!</a:t>
            </a:r>
          </a:p>
          <a:p>
            <a:pPr eaLnBrk="1" hangingPunct="1">
              <a:spcBef>
                <a:spcPts val="0"/>
              </a:spcBef>
              <a:buFont typeface="Monotype Sorts" pitchFamily="2" charset="2"/>
              <a:buNone/>
            </a:pPr>
            <a:r>
              <a:rPr lang="tr-TR" altLang="tr-TR" sz="2800" dirty="0" smtClean="0">
                <a:latin typeface="Trebuchet MS" pitchFamily="34" charset="0"/>
              </a:rPr>
              <a:t>	</a:t>
            </a:r>
            <a:r>
              <a:rPr lang="tr-TR" altLang="tr-TR" sz="2800" dirty="0" smtClean="0">
                <a:latin typeface="Trebuchet MS" pitchFamily="34" charset="0"/>
                <a:sym typeface="Symbol" pitchFamily="18" charset="2"/>
              </a:rPr>
              <a:t></a:t>
            </a:r>
            <a:r>
              <a:rPr lang="tr-TR" altLang="tr-TR" sz="2800" baseline="-25000" dirty="0" smtClean="0">
                <a:latin typeface="Trebuchet MS" pitchFamily="34" charset="0"/>
                <a:sym typeface="Symbol" pitchFamily="18" charset="2"/>
              </a:rPr>
              <a:t>oksit </a:t>
            </a:r>
            <a:r>
              <a:rPr lang="tr-TR" altLang="tr-TR" sz="2800" dirty="0" smtClean="0">
                <a:latin typeface="Trebuchet MS" pitchFamily="34" charset="0"/>
                <a:cs typeface="Times New Roman" pitchFamily="18" charset="0"/>
                <a:sym typeface="Symbol" pitchFamily="18" charset="2"/>
              </a:rPr>
              <a:t>~</a:t>
            </a:r>
            <a:r>
              <a:rPr lang="tr-TR" altLang="tr-TR" sz="2800" dirty="0" smtClean="0">
                <a:latin typeface="Trebuchet MS" pitchFamily="34" charset="0"/>
                <a:sym typeface="Symbol" pitchFamily="18" charset="2"/>
              </a:rPr>
              <a:t> </a:t>
            </a:r>
            <a:r>
              <a:rPr lang="tr-TR" altLang="tr-TR" sz="2800" baseline="-25000" dirty="0" smtClean="0">
                <a:latin typeface="Trebuchet MS" pitchFamily="34" charset="0"/>
                <a:sym typeface="Symbol" pitchFamily="18" charset="2"/>
              </a:rPr>
              <a:t>sıvı Al   </a:t>
            </a:r>
            <a:r>
              <a:rPr lang="tr-TR" altLang="tr-TR" sz="2800" dirty="0" smtClean="0">
                <a:latin typeface="Trebuchet MS" pitchFamily="34" charset="0"/>
                <a:sym typeface="Symbol" pitchFamily="18" charset="2"/>
              </a:rPr>
              <a:t> Askıda </a:t>
            </a:r>
            <a:r>
              <a:rPr lang="tr-TR" altLang="tr-TR" sz="2800" dirty="0" err="1" smtClean="0">
                <a:latin typeface="Trebuchet MS" pitchFamily="34" charset="0"/>
                <a:sym typeface="Symbol" pitchFamily="18" charset="2"/>
              </a:rPr>
              <a:t>inklüzyonlar</a:t>
            </a:r>
            <a:r>
              <a:rPr lang="tr-TR" altLang="tr-TR" sz="2800" dirty="0" smtClean="0">
                <a:latin typeface="Trebuchet MS" pitchFamily="34" charset="0"/>
                <a:sym typeface="Symbol" pitchFamily="18" charset="2"/>
              </a:rPr>
              <a:t>! 	</a:t>
            </a:r>
            <a:r>
              <a:rPr lang="tr-TR" altLang="tr-TR" sz="2800" baseline="-25000" dirty="0" smtClean="0">
                <a:latin typeface="Trebuchet MS" pitchFamily="34" charset="0"/>
                <a:sym typeface="Symbol" pitchFamily="18" charset="2"/>
              </a:rPr>
              <a:t>Al2O3 </a:t>
            </a:r>
            <a:r>
              <a:rPr lang="tr-TR" altLang="tr-TR" sz="2800" dirty="0" smtClean="0">
                <a:latin typeface="Trebuchet MS" pitchFamily="34" charset="0"/>
                <a:cs typeface="Times New Roman" pitchFamily="18" charset="0"/>
                <a:sym typeface="Symbol" pitchFamily="18" charset="2"/>
              </a:rPr>
              <a:t>~</a:t>
            </a:r>
            <a:r>
              <a:rPr lang="tr-TR" altLang="tr-TR" sz="2800" dirty="0" smtClean="0">
                <a:latin typeface="Trebuchet MS" pitchFamily="34" charset="0"/>
                <a:sym typeface="Symbol" pitchFamily="18" charset="2"/>
              </a:rPr>
              <a:t> </a:t>
            </a:r>
            <a:r>
              <a:rPr lang="tr-TR" altLang="tr-TR" sz="2800" baseline="-25000" dirty="0" smtClean="0">
                <a:latin typeface="Trebuchet MS" pitchFamily="34" charset="0"/>
                <a:sym typeface="Symbol" pitchFamily="18" charset="2"/>
              </a:rPr>
              <a:t>sıvı Al </a:t>
            </a:r>
            <a:endParaRPr lang="tr-TR" altLang="tr-TR" sz="2800" dirty="0" smtClean="0">
              <a:latin typeface="Trebuchet MS" pitchFamily="34" charset="0"/>
              <a:sym typeface="Symbol" pitchFamily="18" charset="2"/>
            </a:endParaRPr>
          </a:p>
          <a:p>
            <a:pPr eaLnBrk="1" hangingPunct="1">
              <a:spcBef>
                <a:spcPts val="0"/>
              </a:spcBef>
              <a:buFont typeface="Monotype Sorts" pitchFamily="2" charset="2"/>
              <a:buNone/>
            </a:pPr>
            <a:r>
              <a:rPr lang="tr-TR" altLang="tr-TR" sz="2800" dirty="0" smtClean="0">
                <a:latin typeface="Trebuchet MS" pitchFamily="34" charset="0"/>
                <a:sym typeface="Symbol" pitchFamily="18" charset="2"/>
              </a:rPr>
              <a:t>		  &lt; </a:t>
            </a:r>
            <a:r>
              <a:rPr lang="tr-TR" altLang="tr-TR" sz="2800" baseline="-25000" dirty="0" smtClean="0">
                <a:latin typeface="Trebuchet MS" pitchFamily="34" charset="0"/>
                <a:sym typeface="Symbol" pitchFamily="18" charset="2"/>
              </a:rPr>
              <a:t>sıvı Al  </a:t>
            </a:r>
            <a:r>
              <a:rPr lang="tr-TR" altLang="tr-TR" sz="2800" dirty="0" smtClean="0">
                <a:latin typeface="Trebuchet MS" pitchFamily="34" charset="0"/>
                <a:sym typeface="Symbol" pitchFamily="18" charset="2"/>
              </a:rPr>
              <a:t> Yüzer!</a:t>
            </a:r>
            <a:endParaRPr lang="en-US" altLang="tr-TR" sz="2800" dirty="0" smtClean="0">
              <a:latin typeface="Trebuchet MS" pitchFamily="34" charset="0"/>
              <a:sym typeface="Symbol" pitchFamily="18" charset="2"/>
            </a:endParaRPr>
          </a:p>
          <a:p>
            <a:pPr eaLnBrk="1" hangingPunct="1">
              <a:spcBef>
                <a:spcPts val="0"/>
              </a:spcBef>
              <a:buFont typeface="Monotype Sorts" pitchFamily="2" charset="2"/>
              <a:buNone/>
            </a:pPr>
            <a:r>
              <a:rPr lang="tr-TR" altLang="tr-TR" sz="2800" dirty="0" smtClean="0">
                <a:latin typeface="Trebuchet MS" pitchFamily="34" charset="0"/>
                <a:sym typeface="Symbol" pitchFamily="18" charset="2"/>
              </a:rPr>
              <a:t>		  &gt; </a:t>
            </a:r>
            <a:r>
              <a:rPr lang="tr-TR" altLang="tr-TR" sz="2800" baseline="-25000" dirty="0" smtClean="0">
                <a:latin typeface="Trebuchet MS" pitchFamily="34" charset="0"/>
                <a:sym typeface="Symbol" pitchFamily="18" charset="2"/>
              </a:rPr>
              <a:t>sıvı Al  </a:t>
            </a:r>
            <a:r>
              <a:rPr lang="tr-TR" altLang="tr-TR" sz="2800" dirty="0" smtClean="0">
                <a:latin typeface="Trebuchet MS" pitchFamily="34" charset="0"/>
                <a:sym typeface="Symbol" pitchFamily="18" charset="2"/>
              </a:rPr>
              <a:t> Dibe çöker!</a:t>
            </a:r>
          </a:p>
          <a:p>
            <a:pPr eaLnBrk="1" hangingPunct="1">
              <a:spcBef>
                <a:spcPts val="1800"/>
              </a:spcBef>
              <a:buClr>
                <a:schemeClr val="bg2">
                  <a:lumMod val="50000"/>
                </a:schemeClr>
              </a:buClr>
              <a:buFont typeface="Trebuchet MS" pitchFamily="34" charset="0"/>
              <a:buChar char="●"/>
            </a:pPr>
            <a:r>
              <a:rPr lang="tr-TR" altLang="tr-TR" dirty="0" smtClean="0">
                <a:latin typeface="Trebuchet MS" pitchFamily="34" charset="0"/>
                <a:sym typeface="Symbol" pitchFamily="18" charset="2"/>
              </a:rPr>
              <a:t>sıvı alüminyumun fırın atmosferi ile ilişkisini kesmek,</a:t>
            </a:r>
          </a:p>
          <a:p>
            <a:pPr eaLnBrk="1" hangingPunct="1">
              <a:spcBef>
                <a:spcPts val="0"/>
              </a:spcBef>
              <a:buClr>
                <a:schemeClr val="bg2">
                  <a:lumMod val="50000"/>
                </a:schemeClr>
              </a:buClr>
              <a:buFont typeface="Trebuchet MS" pitchFamily="34" charset="0"/>
              <a:buChar char="●"/>
            </a:pPr>
            <a:r>
              <a:rPr lang="tr-TR" altLang="tr-TR" dirty="0" smtClean="0">
                <a:latin typeface="Trebuchet MS" pitchFamily="34" charset="0"/>
                <a:sym typeface="Symbol" pitchFamily="18" charset="2"/>
              </a:rPr>
              <a:t>banyoda askıda kalan oksitleri yüzdürmek,</a:t>
            </a:r>
          </a:p>
          <a:p>
            <a:pPr eaLnBrk="1" hangingPunct="1">
              <a:spcBef>
                <a:spcPts val="0"/>
              </a:spcBef>
              <a:buClr>
                <a:schemeClr val="bg2">
                  <a:lumMod val="50000"/>
                </a:schemeClr>
              </a:buClr>
              <a:buFont typeface="Trebuchet MS" pitchFamily="34" charset="0"/>
              <a:buChar char="●"/>
            </a:pPr>
            <a:r>
              <a:rPr lang="tr-TR" altLang="tr-TR" dirty="0" smtClean="0">
                <a:latin typeface="Trebuchet MS" pitchFamily="34" charset="0"/>
                <a:sym typeface="Symbol" pitchFamily="18" charset="2"/>
              </a:rPr>
              <a:t>banyo yüzeyindeki cürufu dışarı kuru olarak almak için,</a:t>
            </a:r>
          </a:p>
          <a:p>
            <a:pPr eaLnBrk="1" hangingPunct="1">
              <a:spcBef>
                <a:spcPts val="0"/>
              </a:spcBef>
              <a:buClr>
                <a:schemeClr val="bg2">
                  <a:lumMod val="50000"/>
                </a:schemeClr>
              </a:buClr>
              <a:buFont typeface="Trebuchet MS" pitchFamily="34" charset="0"/>
              <a:buChar char="●"/>
            </a:pPr>
            <a:r>
              <a:rPr lang="tr-TR" altLang="tr-TR" dirty="0" smtClean="0">
                <a:latin typeface="Trebuchet MS" pitchFamily="34" charset="0"/>
                <a:sym typeface="Symbol" pitchFamily="18" charset="2"/>
              </a:rPr>
              <a:t>fırın duvarlarını temizlemek için,</a:t>
            </a:r>
          </a:p>
          <a:p>
            <a:pPr eaLnBrk="1" hangingPunct="1">
              <a:spcBef>
                <a:spcPts val="600"/>
              </a:spcBef>
              <a:buFont typeface="Monotype Sorts" pitchFamily="2" charset="2"/>
              <a:buNone/>
            </a:pPr>
            <a:r>
              <a:rPr lang="tr-TR" altLang="tr-TR" sz="2800" dirty="0" smtClean="0">
                <a:latin typeface="Trebuchet MS" pitchFamily="34" charset="0"/>
                <a:sym typeface="Symbol" pitchFamily="18" charset="2"/>
              </a:rPr>
              <a:t>			</a:t>
            </a:r>
            <a:r>
              <a:rPr lang="tr-TR" altLang="tr-TR" sz="3200" b="1" dirty="0" err="1" smtClean="0">
                <a:solidFill>
                  <a:srgbClr val="FF0000"/>
                </a:solidFill>
                <a:latin typeface="Trebuchet MS" pitchFamily="34" charset="0"/>
                <a:sym typeface="Symbol" pitchFamily="18" charset="2"/>
              </a:rPr>
              <a:t>flakslama</a:t>
            </a:r>
            <a:r>
              <a:rPr lang="tr-TR" altLang="tr-TR" sz="3200" b="1" dirty="0" smtClean="0">
                <a:solidFill>
                  <a:srgbClr val="FF0000"/>
                </a:solidFill>
                <a:latin typeface="Trebuchet MS" pitchFamily="34" charset="0"/>
                <a:sym typeface="Symbol" pitchFamily="18" charset="2"/>
              </a:rPr>
              <a:t> vazgeçilmez!</a:t>
            </a:r>
            <a:endParaRPr lang="tr-TR" altLang="tr-TR" sz="2000" b="1" dirty="0" smtClean="0">
              <a:latin typeface="Trebuchet MS" pitchFamily="34" charset="0"/>
              <a:sym typeface="Symbol" pitchFamily="18" charset="2"/>
            </a:endParaRPr>
          </a:p>
          <a:p>
            <a:pPr eaLnBrk="1" hangingPunct="1">
              <a:spcBef>
                <a:spcPts val="1200"/>
              </a:spcBef>
              <a:buFont typeface="Monotype Sorts" pitchFamily="2" charset="2"/>
              <a:buNone/>
            </a:pPr>
            <a:r>
              <a:rPr lang="tr-TR" altLang="tr-TR" sz="2800" dirty="0" smtClean="0">
                <a:latin typeface="Trebuchet MS" pitchFamily="34" charset="0"/>
                <a:sym typeface="Symbol" pitchFamily="18" charset="2"/>
              </a:rPr>
              <a:t>	amacı – işlevi ile uyumlu olmalı!</a:t>
            </a:r>
          </a:p>
          <a:p>
            <a:pPr eaLnBrk="1" hangingPunct="1">
              <a:spcBef>
                <a:spcPts val="600"/>
              </a:spcBef>
              <a:buFont typeface="Monotype Sorts" pitchFamily="2" charset="2"/>
              <a:buNone/>
            </a:pPr>
            <a:r>
              <a:rPr lang="tr-TR" altLang="tr-TR" sz="2800" dirty="0" smtClean="0">
                <a:latin typeface="Trebuchet MS" pitchFamily="34" charset="0"/>
                <a:sym typeface="Symbol" pitchFamily="18" charset="2"/>
              </a:rPr>
              <a:t>			</a:t>
            </a:r>
            <a:r>
              <a:rPr lang="tr-TR" altLang="tr-TR" sz="3200" b="1" dirty="0" err="1" smtClean="0">
                <a:solidFill>
                  <a:srgbClr val="FF0000"/>
                </a:solidFill>
                <a:latin typeface="Trebuchet MS" pitchFamily="34" charset="0"/>
                <a:sym typeface="Symbol" pitchFamily="18" charset="2"/>
              </a:rPr>
              <a:t>flaks</a:t>
            </a:r>
            <a:r>
              <a:rPr lang="tr-TR" altLang="tr-TR" sz="3200" b="1" dirty="0" smtClean="0">
                <a:solidFill>
                  <a:srgbClr val="FF0000"/>
                </a:solidFill>
                <a:latin typeface="Trebuchet MS" pitchFamily="34" charset="0"/>
                <a:sym typeface="Symbol" pitchFamily="18" charset="2"/>
              </a:rPr>
              <a:t> seçimi kritik!</a:t>
            </a:r>
            <a:endParaRPr lang="en-US" altLang="tr-TR" sz="2800" b="1" dirty="0" smtClean="0">
              <a:solidFill>
                <a:srgbClr val="FF0000"/>
              </a:solidFill>
              <a:latin typeface="Trebuchet MS" pitchFamily="34" charset="0"/>
              <a:sym typeface="Symbol" pitchFamily="18" charset="2"/>
            </a:endParaRPr>
          </a:p>
        </p:txBody>
      </p:sp>
    </p:spTree>
    <p:extLst>
      <p:ext uri="{BB962C8B-B14F-4D97-AF65-F5344CB8AC3E}">
        <p14:creationId xmlns:p14="http://schemas.microsoft.com/office/powerpoint/2010/main" val="22935336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395536" y="548680"/>
            <a:ext cx="7772400" cy="79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eaLnBrk="1" hangingPunct="1"/>
            <a:r>
              <a:rPr lang="tr-TR" altLang="tr-TR" sz="4400" dirty="0" err="1" smtClean="0">
                <a:solidFill>
                  <a:schemeClr val="accent2">
                    <a:lumMod val="50000"/>
                  </a:schemeClr>
                </a:solidFill>
                <a:latin typeface="Trebuchet MS" pitchFamily="34" charset="0"/>
              </a:rPr>
              <a:t>Flaks</a:t>
            </a:r>
            <a:r>
              <a:rPr lang="tr-TR" altLang="tr-TR" sz="4400" dirty="0" smtClean="0">
                <a:solidFill>
                  <a:schemeClr val="accent2">
                    <a:lumMod val="50000"/>
                  </a:schemeClr>
                </a:solidFill>
                <a:latin typeface="Trebuchet MS" pitchFamily="34" charset="0"/>
              </a:rPr>
              <a:t> kalite özellikleri</a:t>
            </a:r>
            <a:endParaRPr lang="en-US" altLang="tr-TR" sz="4400" b="1" dirty="0" smtClean="0">
              <a:solidFill>
                <a:schemeClr val="accent2">
                  <a:lumMod val="50000"/>
                </a:schemeClr>
              </a:solidFill>
              <a:latin typeface="Trebuchet MS" pitchFamily="34" charset="0"/>
            </a:endParaRPr>
          </a:p>
        </p:txBody>
      </p:sp>
      <p:sp>
        <p:nvSpPr>
          <p:cNvPr id="7171" name="Rectangle 3"/>
          <p:cNvSpPr>
            <a:spLocks noGrp="1" noChangeArrowheads="1"/>
          </p:cNvSpPr>
          <p:nvPr>
            <p:ph type="body" idx="1"/>
          </p:nvPr>
        </p:nvSpPr>
        <p:spPr>
          <a:xfrm>
            <a:off x="395536" y="1340768"/>
            <a:ext cx="8367464" cy="5029200"/>
          </a:xfrm>
        </p:spPr>
        <p:txBody>
          <a:bodyPr>
            <a:noAutofit/>
          </a:bodyPr>
          <a:lstStyle/>
          <a:p>
            <a:pPr eaLnBrk="1" hangingPunct="1">
              <a:spcBef>
                <a:spcPts val="0"/>
              </a:spcBef>
              <a:spcAft>
                <a:spcPts val="600"/>
              </a:spcAft>
              <a:buClr>
                <a:schemeClr val="bg2">
                  <a:lumMod val="50000"/>
                </a:schemeClr>
              </a:buClr>
              <a:buFont typeface="Trebuchet MS" pitchFamily="34" charset="0"/>
              <a:buChar char="●"/>
            </a:pPr>
            <a:r>
              <a:rPr lang="tr-TR" altLang="tr-TR" sz="2800" dirty="0" smtClean="0">
                <a:latin typeface="Trebuchet MS" pitchFamily="34" charset="0"/>
                <a:sym typeface="Symbol" pitchFamily="18" charset="2"/>
              </a:rPr>
              <a:t>  Ergime noktası sıvı alüminyumunkinden (660C)</a:t>
            </a:r>
          </a:p>
          <a:p>
            <a:pPr marL="0" indent="0" eaLnBrk="1" hangingPunct="1">
              <a:spcBef>
                <a:spcPts val="0"/>
              </a:spcBef>
              <a:spcAft>
                <a:spcPts val="600"/>
              </a:spcAft>
              <a:buClr>
                <a:schemeClr val="bg2">
                  <a:lumMod val="50000"/>
                </a:schemeClr>
              </a:buClr>
              <a:buNone/>
            </a:pPr>
            <a:r>
              <a:rPr lang="tr-TR" altLang="tr-TR" sz="2800" dirty="0" smtClean="0">
                <a:latin typeface="Trebuchet MS" pitchFamily="34" charset="0"/>
                <a:sym typeface="Symbol" pitchFamily="18" charset="2"/>
              </a:rPr>
              <a:t>     düşük olmalı!</a:t>
            </a:r>
          </a:p>
          <a:p>
            <a:pPr eaLnBrk="1" hangingPunct="1">
              <a:spcBef>
                <a:spcPts val="0"/>
              </a:spcBef>
              <a:spcAft>
                <a:spcPts val="600"/>
              </a:spcAft>
              <a:buClr>
                <a:schemeClr val="bg2">
                  <a:lumMod val="50000"/>
                </a:schemeClr>
              </a:buClr>
              <a:buFont typeface="Trebuchet MS" pitchFamily="34" charset="0"/>
              <a:buChar char="●"/>
            </a:pPr>
            <a:r>
              <a:rPr lang="tr-TR" altLang="tr-TR" sz="2800" dirty="0" smtClean="0">
                <a:latin typeface="Trebuchet MS" pitchFamily="34" charset="0"/>
                <a:sym typeface="Symbol" pitchFamily="18" charset="2"/>
              </a:rPr>
              <a:t>  Yoğunluğu sıvı alüminyumunkinden (</a:t>
            </a:r>
            <a:r>
              <a:rPr lang="tr-TR" altLang="tr-TR" sz="2800" dirty="0" smtClean="0">
                <a:latin typeface="Trebuchet MS" pitchFamily="34" charset="0"/>
                <a:cs typeface="Times New Roman" pitchFamily="18" charset="0"/>
                <a:sym typeface="Symbol" pitchFamily="18" charset="2"/>
              </a:rPr>
              <a:t>~</a:t>
            </a:r>
            <a:r>
              <a:rPr lang="tr-TR" altLang="tr-TR" sz="2800" dirty="0" smtClean="0">
                <a:latin typeface="Trebuchet MS" pitchFamily="34" charset="0"/>
                <a:sym typeface="Symbol" pitchFamily="18" charset="2"/>
              </a:rPr>
              <a:t>2.3g/cm</a:t>
            </a:r>
            <a:r>
              <a:rPr lang="tr-TR" altLang="tr-TR" sz="2800" baseline="30000" dirty="0" smtClean="0">
                <a:latin typeface="Trebuchet MS" pitchFamily="34" charset="0"/>
                <a:sym typeface="Symbol" pitchFamily="18" charset="2"/>
              </a:rPr>
              <a:t>3</a:t>
            </a:r>
            <a:r>
              <a:rPr lang="tr-TR" altLang="tr-TR" sz="2800" dirty="0" smtClean="0">
                <a:latin typeface="Trebuchet MS" pitchFamily="34" charset="0"/>
                <a:sym typeface="Symbol" pitchFamily="18" charset="2"/>
              </a:rPr>
              <a:t>)</a:t>
            </a:r>
          </a:p>
          <a:p>
            <a:pPr eaLnBrk="1" hangingPunct="1">
              <a:spcBef>
                <a:spcPts val="0"/>
              </a:spcBef>
              <a:spcAft>
                <a:spcPts val="600"/>
              </a:spcAft>
              <a:buClr>
                <a:schemeClr val="bg2">
                  <a:lumMod val="50000"/>
                </a:schemeClr>
              </a:buClr>
              <a:buNone/>
            </a:pPr>
            <a:r>
              <a:rPr lang="tr-TR" altLang="tr-TR" sz="2800" dirty="0" smtClean="0">
                <a:latin typeface="Trebuchet MS" pitchFamily="34" charset="0"/>
                <a:sym typeface="Symbol" pitchFamily="18" charset="2"/>
              </a:rPr>
              <a:t>	  düşük olmalı!</a:t>
            </a:r>
          </a:p>
          <a:p>
            <a:pPr eaLnBrk="1" hangingPunct="1">
              <a:spcBef>
                <a:spcPts val="0"/>
              </a:spcBef>
              <a:spcAft>
                <a:spcPts val="600"/>
              </a:spcAft>
              <a:buClr>
                <a:schemeClr val="bg2">
                  <a:lumMod val="50000"/>
                </a:schemeClr>
              </a:buClr>
              <a:buFont typeface="Trebuchet MS" pitchFamily="34" charset="0"/>
              <a:buChar char="●"/>
            </a:pPr>
            <a:r>
              <a:rPr lang="tr-TR" altLang="tr-TR" sz="2800" dirty="0" smtClean="0">
                <a:latin typeface="Trebuchet MS" pitchFamily="34" charset="0"/>
                <a:sym typeface="Symbol" pitchFamily="18" charset="2"/>
              </a:rPr>
              <a:t>  Fırın </a:t>
            </a:r>
            <a:r>
              <a:rPr lang="tr-TR" altLang="tr-TR" sz="2800" dirty="0" err="1" smtClean="0">
                <a:latin typeface="Trebuchet MS" pitchFamily="34" charset="0"/>
                <a:sym typeface="Symbol" pitchFamily="18" charset="2"/>
              </a:rPr>
              <a:t>refrakterlerine</a:t>
            </a:r>
            <a:r>
              <a:rPr lang="tr-TR" altLang="tr-TR" sz="2800" dirty="0" smtClean="0">
                <a:latin typeface="Trebuchet MS" pitchFamily="34" charset="0"/>
                <a:sym typeface="Symbol" pitchFamily="18" charset="2"/>
              </a:rPr>
              <a:t> karşı asal olmalı!</a:t>
            </a:r>
          </a:p>
          <a:p>
            <a:pPr eaLnBrk="1" hangingPunct="1">
              <a:spcBef>
                <a:spcPts val="0"/>
              </a:spcBef>
              <a:spcAft>
                <a:spcPts val="600"/>
              </a:spcAft>
              <a:buClr>
                <a:schemeClr val="bg2">
                  <a:lumMod val="50000"/>
                </a:schemeClr>
              </a:buClr>
              <a:buFont typeface="Trebuchet MS" pitchFamily="34" charset="0"/>
              <a:buChar char="●"/>
            </a:pPr>
            <a:r>
              <a:rPr lang="tr-TR" altLang="tr-TR" sz="2800" dirty="0" smtClean="0">
                <a:latin typeface="Trebuchet MS" pitchFamily="34" charset="0"/>
                <a:sym typeface="Symbol" pitchFamily="18" charset="2"/>
              </a:rPr>
              <a:t>  Buhar basıncı düşük olmalı!</a:t>
            </a:r>
          </a:p>
          <a:p>
            <a:pPr eaLnBrk="1" hangingPunct="1">
              <a:spcBef>
                <a:spcPts val="0"/>
              </a:spcBef>
              <a:spcAft>
                <a:spcPts val="600"/>
              </a:spcAft>
              <a:buClr>
                <a:schemeClr val="bg2">
                  <a:lumMod val="50000"/>
                </a:schemeClr>
              </a:buClr>
              <a:buFont typeface="Trebuchet MS" pitchFamily="34" charset="0"/>
              <a:buChar char="●"/>
            </a:pPr>
            <a:r>
              <a:rPr lang="tr-TR" altLang="tr-TR" sz="2800" dirty="0" smtClean="0">
                <a:latin typeface="Trebuchet MS" pitchFamily="34" charset="0"/>
                <a:sym typeface="Symbol" pitchFamily="18" charset="2"/>
              </a:rPr>
              <a:t>  Akışkanlığı yüksek olmalı!</a:t>
            </a:r>
          </a:p>
          <a:p>
            <a:pPr eaLnBrk="1" hangingPunct="1">
              <a:spcBef>
                <a:spcPts val="0"/>
              </a:spcBef>
              <a:spcAft>
                <a:spcPts val="600"/>
              </a:spcAft>
              <a:buClr>
                <a:schemeClr val="bg2">
                  <a:lumMod val="50000"/>
                </a:schemeClr>
              </a:buClr>
              <a:buFont typeface="Trebuchet MS" pitchFamily="34" charset="0"/>
              <a:buChar char="●"/>
            </a:pPr>
            <a:r>
              <a:rPr lang="tr-TR" altLang="tr-TR" sz="2800" dirty="0" smtClean="0">
                <a:latin typeface="Trebuchet MS" pitchFamily="34" charset="0"/>
                <a:sym typeface="Symbol" pitchFamily="18" charset="2"/>
              </a:rPr>
              <a:t>  Geri kazanılabilir olmalı!</a:t>
            </a:r>
          </a:p>
          <a:p>
            <a:pPr eaLnBrk="1" hangingPunct="1">
              <a:spcBef>
                <a:spcPts val="0"/>
              </a:spcBef>
              <a:spcAft>
                <a:spcPts val="600"/>
              </a:spcAft>
              <a:buClr>
                <a:schemeClr val="bg2">
                  <a:lumMod val="50000"/>
                </a:schemeClr>
              </a:buClr>
              <a:buFont typeface="Trebuchet MS" pitchFamily="34" charset="0"/>
              <a:buChar char="●"/>
            </a:pPr>
            <a:r>
              <a:rPr lang="tr-TR" altLang="tr-TR" sz="2800" dirty="0" smtClean="0">
                <a:latin typeface="Trebuchet MS" pitchFamily="34" charset="0"/>
                <a:sym typeface="Symbol" pitchFamily="18" charset="2"/>
              </a:rPr>
              <a:t>  Sağlık koduna uygun olmalı!</a:t>
            </a:r>
          </a:p>
          <a:p>
            <a:pPr eaLnBrk="1" hangingPunct="1">
              <a:spcBef>
                <a:spcPts val="0"/>
              </a:spcBef>
              <a:spcAft>
                <a:spcPts val="600"/>
              </a:spcAft>
              <a:buClr>
                <a:schemeClr val="bg2">
                  <a:lumMod val="50000"/>
                </a:schemeClr>
              </a:buClr>
              <a:buFont typeface="Trebuchet MS" pitchFamily="34" charset="0"/>
              <a:buChar char="●"/>
            </a:pPr>
            <a:r>
              <a:rPr lang="tr-TR" altLang="tr-TR" sz="2800" dirty="0" smtClean="0">
                <a:latin typeface="Trebuchet MS" pitchFamily="34" charset="0"/>
                <a:sym typeface="Symbol" pitchFamily="18" charset="2"/>
              </a:rPr>
              <a:t>  </a:t>
            </a:r>
            <a:r>
              <a:rPr lang="tr-TR" altLang="tr-TR" sz="2800" b="1" dirty="0" smtClean="0">
                <a:latin typeface="Trebuchet MS" pitchFamily="34" charset="0"/>
                <a:sym typeface="Symbol" pitchFamily="18" charset="2"/>
              </a:rPr>
              <a:t>Ucuz olmalı!</a:t>
            </a:r>
          </a:p>
        </p:txBody>
      </p:sp>
    </p:spTree>
    <p:extLst>
      <p:ext uri="{BB962C8B-B14F-4D97-AF65-F5344CB8AC3E}">
        <p14:creationId xmlns:p14="http://schemas.microsoft.com/office/powerpoint/2010/main" val="197357709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323528" y="1519808"/>
            <a:ext cx="8568952" cy="3493368"/>
          </a:xfrm>
        </p:spPr>
        <p:txBody>
          <a:bodyPr>
            <a:noAutofit/>
          </a:bodyPr>
          <a:lstStyle/>
          <a:p>
            <a:pPr eaLnBrk="1" hangingPunct="1">
              <a:lnSpc>
                <a:spcPct val="80000"/>
              </a:lnSpc>
              <a:buClr>
                <a:schemeClr val="bg2">
                  <a:lumMod val="50000"/>
                </a:schemeClr>
              </a:buClr>
              <a:buFont typeface="Trebuchet MS" pitchFamily="34" charset="0"/>
              <a:buChar char="●"/>
            </a:pPr>
            <a:r>
              <a:rPr lang="tr-TR" altLang="tr-TR" sz="2800" dirty="0" smtClean="0">
                <a:latin typeface="Trebuchet MS" pitchFamily="34" charset="0"/>
                <a:sym typeface="Symbol" pitchFamily="18" charset="2"/>
              </a:rPr>
              <a:t>  </a:t>
            </a:r>
            <a:r>
              <a:rPr lang="tr-TR" altLang="tr-TR" sz="2800" dirty="0" err="1" smtClean="0">
                <a:latin typeface="Trebuchet MS" pitchFamily="34" charset="0"/>
                <a:sym typeface="Symbol" pitchFamily="18" charset="2"/>
              </a:rPr>
              <a:t>Flaks</a:t>
            </a:r>
            <a:r>
              <a:rPr lang="tr-TR" altLang="tr-TR" sz="2800" dirty="0" smtClean="0">
                <a:latin typeface="Trebuchet MS" pitchFamily="34" charset="0"/>
                <a:sym typeface="Symbol" pitchFamily="18" charset="2"/>
              </a:rPr>
              <a:t> karışımlarının tümü atmosfer nemini sünger</a:t>
            </a:r>
          </a:p>
          <a:p>
            <a:pPr eaLnBrk="1" hangingPunct="1">
              <a:lnSpc>
                <a:spcPct val="80000"/>
              </a:lnSpc>
              <a:buClr>
                <a:schemeClr val="bg2">
                  <a:lumMod val="50000"/>
                </a:schemeClr>
              </a:buClr>
              <a:buNone/>
            </a:pPr>
            <a:r>
              <a:rPr lang="tr-TR" altLang="tr-TR" sz="2800" dirty="0" smtClean="0">
                <a:latin typeface="Trebuchet MS" pitchFamily="34" charset="0"/>
                <a:sym typeface="Symbol" pitchFamily="18" charset="2"/>
              </a:rPr>
              <a:t>	  gibi emerler:</a:t>
            </a:r>
          </a:p>
          <a:p>
            <a:pPr eaLnBrk="1" hangingPunct="1">
              <a:lnSpc>
                <a:spcPct val="80000"/>
              </a:lnSpc>
              <a:buClr>
                <a:schemeClr val="bg2">
                  <a:lumMod val="50000"/>
                </a:schemeClr>
              </a:buClr>
              <a:buFont typeface="Trebuchet MS" pitchFamily="34" charset="0"/>
              <a:buChar char="●"/>
            </a:pPr>
            <a:r>
              <a:rPr lang="tr-TR" altLang="tr-TR" sz="2800" dirty="0" smtClean="0">
                <a:latin typeface="Trebuchet MS" pitchFamily="34" charset="0"/>
                <a:sym typeface="Symbol" pitchFamily="18" charset="2"/>
              </a:rPr>
              <a:t>  Nemli </a:t>
            </a:r>
            <a:r>
              <a:rPr lang="tr-TR" altLang="tr-TR" sz="2800" dirty="0" err="1" smtClean="0">
                <a:latin typeface="Trebuchet MS" pitchFamily="34" charset="0"/>
                <a:sym typeface="Symbol" pitchFamily="18" charset="2"/>
              </a:rPr>
              <a:t>flaks</a:t>
            </a:r>
            <a:r>
              <a:rPr lang="tr-TR" altLang="tr-TR" sz="2800" dirty="0" smtClean="0">
                <a:latin typeface="Trebuchet MS" pitchFamily="34" charset="0"/>
                <a:sym typeface="Symbol" pitchFamily="18" charset="2"/>
              </a:rPr>
              <a:t> yarardan çok zarar getirir!</a:t>
            </a:r>
          </a:p>
          <a:p>
            <a:pPr eaLnBrk="1" hangingPunct="1">
              <a:buClr>
                <a:schemeClr val="bg2">
                  <a:lumMod val="50000"/>
                </a:schemeClr>
              </a:buClr>
              <a:buFont typeface="Trebuchet MS" pitchFamily="34" charset="0"/>
              <a:buChar char="●"/>
            </a:pPr>
            <a:r>
              <a:rPr lang="tr-TR" altLang="tr-TR" sz="2800" dirty="0" smtClean="0">
                <a:latin typeface="Trebuchet MS" pitchFamily="34" charset="0"/>
                <a:sym typeface="Symbol" pitchFamily="18" charset="2"/>
              </a:rPr>
              <a:t>  Paketleme ÖNEMLİ!</a:t>
            </a:r>
          </a:p>
          <a:p>
            <a:pPr eaLnBrk="1" hangingPunct="1">
              <a:buClr>
                <a:schemeClr val="bg2">
                  <a:lumMod val="50000"/>
                </a:schemeClr>
              </a:buClr>
              <a:buFont typeface="Trebuchet MS" pitchFamily="34" charset="0"/>
              <a:buChar char="●"/>
            </a:pPr>
            <a:r>
              <a:rPr lang="tr-TR" altLang="tr-TR" sz="2800" dirty="0" smtClean="0">
                <a:latin typeface="Trebuchet MS" pitchFamily="34" charset="0"/>
                <a:sym typeface="Symbol" pitchFamily="18" charset="2"/>
              </a:rPr>
              <a:t>  </a:t>
            </a:r>
            <a:r>
              <a:rPr lang="tr-TR" altLang="tr-TR" sz="2800" dirty="0" err="1" smtClean="0">
                <a:latin typeface="Trebuchet MS" pitchFamily="34" charset="0"/>
                <a:sym typeface="Symbol" pitchFamily="18" charset="2"/>
              </a:rPr>
              <a:t>Flaks</a:t>
            </a:r>
            <a:r>
              <a:rPr lang="tr-TR" altLang="tr-TR" sz="2800" dirty="0" smtClean="0">
                <a:latin typeface="Trebuchet MS" pitchFamily="34" charset="0"/>
                <a:sym typeface="Symbol" pitchFamily="18" charset="2"/>
              </a:rPr>
              <a:t> fırına uygulama </a:t>
            </a:r>
            <a:r>
              <a:rPr lang="tr-TR" altLang="tr-TR" sz="2800" dirty="0" err="1" smtClean="0">
                <a:latin typeface="Trebuchet MS" pitchFamily="34" charset="0"/>
                <a:sym typeface="Symbol" pitchFamily="18" charset="2"/>
              </a:rPr>
              <a:t>dosajlarında</a:t>
            </a:r>
            <a:r>
              <a:rPr lang="tr-TR" altLang="tr-TR" sz="2800" dirty="0" smtClean="0">
                <a:latin typeface="Trebuchet MS" pitchFamily="34" charset="0"/>
                <a:sym typeface="Symbol" pitchFamily="18" charset="2"/>
              </a:rPr>
              <a:t> paketlenmeli!</a:t>
            </a:r>
          </a:p>
          <a:p>
            <a:pPr eaLnBrk="1" hangingPunct="1">
              <a:buClr>
                <a:schemeClr val="bg2">
                  <a:lumMod val="50000"/>
                </a:schemeClr>
              </a:buClr>
              <a:buFont typeface="Trebuchet MS" pitchFamily="34" charset="0"/>
              <a:buChar char="●"/>
            </a:pPr>
            <a:r>
              <a:rPr lang="tr-TR" altLang="tr-TR" sz="2800" dirty="0" smtClean="0">
                <a:latin typeface="Trebuchet MS" pitchFamily="34" charset="0"/>
                <a:sym typeface="Symbol" pitchFamily="18" charset="2"/>
              </a:rPr>
              <a:t>  </a:t>
            </a:r>
            <a:r>
              <a:rPr lang="tr-TR" altLang="tr-TR" sz="2800" dirty="0" err="1" smtClean="0">
                <a:latin typeface="Trebuchet MS" pitchFamily="34" charset="0"/>
                <a:sym typeface="Symbol" pitchFamily="18" charset="2"/>
              </a:rPr>
              <a:t>Flaks</a:t>
            </a:r>
            <a:r>
              <a:rPr lang="tr-TR" altLang="tr-TR" sz="2800" dirty="0" smtClean="0">
                <a:latin typeface="Trebuchet MS" pitchFamily="34" charset="0"/>
                <a:sym typeface="Symbol" pitchFamily="18" charset="2"/>
              </a:rPr>
              <a:t> paketi uygulama anında açıklanmalı! </a:t>
            </a:r>
          </a:p>
          <a:p>
            <a:pPr eaLnBrk="1" hangingPunct="1">
              <a:buClr>
                <a:schemeClr val="bg2">
                  <a:lumMod val="50000"/>
                </a:schemeClr>
              </a:buClr>
              <a:buFont typeface="Trebuchet MS" pitchFamily="34" charset="0"/>
              <a:buChar char="●"/>
            </a:pPr>
            <a:r>
              <a:rPr lang="tr-TR" altLang="tr-TR" sz="2800" dirty="0" smtClean="0">
                <a:latin typeface="Trebuchet MS" pitchFamily="34" charset="0"/>
                <a:sym typeface="Symbol" pitchFamily="18" charset="2"/>
              </a:rPr>
              <a:t>  (Açık olarak dökümhanede bekletilmemeli!)</a:t>
            </a:r>
            <a:endParaRPr lang="en-US" altLang="tr-TR" sz="2800" dirty="0" smtClean="0">
              <a:latin typeface="Trebuchet MS" pitchFamily="34" charset="0"/>
              <a:sym typeface="Symbol" pitchFamily="18" charset="2"/>
            </a:endParaRPr>
          </a:p>
        </p:txBody>
      </p:sp>
      <p:sp>
        <p:nvSpPr>
          <p:cNvPr id="5" name="Rectangle 2"/>
          <p:cNvSpPr>
            <a:spLocks noGrp="1" noChangeArrowheads="1"/>
          </p:cNvSpPr>
          <p:nvPr>
            <p:ph type="title"/>
          </p:nvPr>
        </p:nvSpPr>
        <p:spPr bwMode="auto">
          <a:xfrm>
            <a:off x="395536" y="548680"/>
            <a:ext cx="7772400" cy="79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eaLnBrk="1" hangingPunct="1"/>
            <a:r>
              <a:rPr lang="tr-TR" altLang="tr-TR" sz="4400" dirty="0" err="1" smtClean="0">
                <a:solidFill>
                  <a:schemeClr val="accent2">
                    <a:lumMod val="50000"/>
                  </a:schemeClr>
                </a:solidFill>
                <a:latin typeface="Trebuchet MS" pitchFamily="34" charset="0"/>
              </a:rPr>
              <a:t>Flaks</a:t>
            </a:r>
            <a:r>
              <a:rPr lang="tr-TR" altLang="tr-TR" sz="4400" dirty="0" smtClean="0">
                <a:solidFill>
                  <a:schemeClr val="accent2">
                    <a:lumMod val="50000"/>
                  </a:schemeClr>
                </a:solidFill>
                <a:latin typeface="Trebuchet MS" pitchFamily="34" charset="0"/>
              </a:rPr>
              <a:t> kalite özellikleri</a:t>
            </a:r>
            <a:endParaRPr lang="en-US" altLang="tr-TR" sz="4400" b="1" dirty="0" smtClean="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35964123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395536" y="1652736"/>
            <a:ext cx="7772400" cy="4800600"/>
          </a:xfrm>
        </p:spPr>
        <p:txBody>
          <a:bodyPr>
            <a:normAutofit/>
          </a:bodyPr>
          <a:lstStyle/>
          <a:p>
            <a:pPr eaLnBrk="1" hangingPunct="1">
              <a:spcBef>
                <a:spcPts val="0"/>
              </a:spcBef>
              <a:spcAft>
                <a:spcPts val="1200"/>
              </a:spcAft>
              <a:buFont typeface="Trebuchet MS" pitchFamily="34" charset="0"/>
              <a:buChar char="●"/>
            </a:pPr>
            <a:r>
              <a:rPr lang="tr-TR" altLang="tr-TR" sz="3200" dirty="0" smtClean="0">
                <a:solidFill>
                  <a:schemeClr val="accent2">
                    <a:lumMod val="50000"/>
                  </a:schemeClr>
                </a:solidFill>
                <a:latin typeface="Trebuchet MS" pitchFamily="34" charset="0"/>
                <a:sym typeface="Symbol" pitchFamily="18" charset="2"/>
              </a:rPr>
              <a:t>  </a:t>
            </a:r>
            <a:r>
              <a:rPr lang="tr-TR" altLang="tr-TR" sz="3200" dirty="0" smtClean="0">
                <a:latin typeface="Trebuchet MS" pitchFamily="34" charset="0"/>
                <a:sym typeface="Symbol" pitchFamily="18" charset="2"/>
              </a:rPr>
              <a:t>Örtü </a:t>
            </a:r>
            <a:r>
              <a:rPr lang="tr-TR" altLang="tr-TR" sz="3200" dirty="0" err="1" smtClean="0">
                <a:latin typeface="Trebuchet MS" pitchFamily="34" charset="0"/>
                <a:sym typeface="Symbol" pitchFamily="18" charset="2"/>
              </a:rPr>
              <a:t>flaksları</a:t>
            </a:r>
            <a:endParaRPr lang="tr-TR" altLang="tr-TR" sz="3200" dirty="0" smtClean="0">
              <a:latin typeface="Trebuchet MS" pitchFamily="34" charset="0"/>
              <a:sym typeface="Symbol" pitchFamily="18" charset="2"/>
            </a:endParaRPr>
          </a:p>
          <a:p>
            <a:pPr eaLnBrk="1" hangingPunct="1">
              <a:spcBef>
                <a:spcPts val="0"/>
              </a:spcBef>
              <a:spcAft>
                <a:spcPts val="1200"/>
              </a:spcAft>
              <a:buFont typeface="Trebuchet MS" pitchFamily="34" charset="0"/>
              <a:buChar char="●"/>
            </a:pPr>
            <a:r>
              <a:rPr lang="tr-TR" altLang="tr-TR" sz="3200" dirty="0" smtClean="0">
                <a:latin typeface="Trebuchet MS" pitchFamily="34" charset="0"/>
                <a:sym typeface="Symbol" pitchFamily="18" charset="2"/>
              </a:rPr>
              <a:t>  Cüruf çekme </a:t>
            </a:r>
            <a:r>
              <a:rPr lang="tr-TR" altLang="tr-TR" sz="3200" dirty="0" err="1" smtClean="0">
                <a:latin typeface="Trebuchet MS" pitchFamily="34" charset="0"/>
                <a:sym typeface="Symbol" pitchFamily="18" charset="2"/>
              </a:rPr>
              <a:t>flaksları</a:t>
            </a:r>
            <a:endParaRPr lang="tr-TR" altLang="tr-TR" sz="3200" dirty="0" smtClean="0">
              <a:latin typeface="Trebuchet MS" pitchFamily="34" charset="0"/>
              <a:sym typeface="Symbol" pitchFamily="18" charset="2"/>
            </a:endParaRPr>
          </a:p>
          <a:p>
            <a:pPr eaLnBrk="1" hangingPunct="1">
              <a:spcBef>
                <a:spcPts val="0"/>
              </a:spcBef>
              <a:spcAft>
                <a:spcPts val="1200"/>
              </a:spcAft>
              <a:buFont typeface="Trebuchet MS" pitchFamily="34" charset="0"/>
              <a:buChar char="●"/>
            </a:pPr>
            <a:r>
              <a:rPr lang="tr-TR" altLang="tr-TR" sz="3200" dirty="0" smtClean="0">
                <a:latin typeface="Trebuchet MS" pitchFamily="34" charset="0"/>
                <a:sym typeface="Symbol" pitchFamily="18" charset="2"/>
              </a:rPr>
              <a:t>  Temizleme </a:t>
            </a:r>
            <a:r>
              <a:rPr lang="tr-TR" altLang="tr-TR" sz="3200" dirty="0" err="1" smtClean="0">
                <a:latin typeface="Trebuchet MS" pitchFamily="34" charset="0"/>
                <a:sym typeface="Symbol" pitchFamily="18" charset="2"/>
              </a:rPr>
              <a:t>flaksları</a:t>
            </a:r>
            <a:endParaRPr lang="tr-TR" altLang="tr-TR" sz="3200" dirty="0" smtClean="0">
              <a:latin typeface="Trebuchet MS" pitchFamily="34" charset="0"/>
              <a:sym typeface="Symbol" pitchFamily="18" charset="2"/>
            </a:endParaRPr>
          </a:p>
          <a:p>
            <a:pPr eaLnBrk="1" hangingPunct="1">
              <a:spcBef>
                <a:spcPts val="0"/>
              </a:spcBef>
              <a:spcAft>
                <a:spcPts val="1200"/>
              </a:spcAft>
              <a:buFont typeface="Trebuchet MS" pitchFamily="34" charset="0"/>
              <a:buChar char="●"/>
            </a:pPr>
            <a:r>
              <a:rPr lang="tr-TR" altLang="tr-TR" sz="3200" dirty="0" smtClean="0">
                <a:latin typeface="Trebuchet MS" pitchFamily="34" charset="0"/>
                <a:sym typeface="Symbol" pitchFamily="18" charset="2"/>
              </a:rPr>
              <a:t>  Duvar Temizliği </a:t>
            </a:r>
            <a:r>
              <a:rPr lang="tr-TR" altLang="tr-TR" sz="3200" dirty="0" err="1" smtClean="0">
                <a:latin typeface="Trebuchet MS" pitchFamily="34" charset="0"/>
                <a:sym typeface="Symbol" pitchFamily="18" charset="2"/>
              </a:rPr>
              <a:t>flaksları</a:t>
            </a:r>
            <a:r>
              <a:rPr lang="tr-TR" altLang="tr-TR" sz="2800" dirty="0" smtClean="0">
                <a:latin typeface="Trebuchet MS" pitchFamily="34" charset="0"/>
                <a:sym typeface="Symbol" pitchFamily="18" charset="2"/>
              </a:rPr>
              <a:t> </a:t>
            </a:r>
            <a:endParaRPr lang="en-US" altLang="tr-TR" sz="2800" dirty="0" smtClean="0">
              <a:latin typeface="Trebuchet MS" pitchFamily="34" charset="0"/>
              <a:sym typeface="Symbol" pitchFamily="18" charset="2"/>
            </a:endParaRPr>
          </a:p>
        </p:txBody>
      </p:sp>
      <p:sp>
        <p:nvSpPr>
          <p:cNvPr id="6" name="Rectangle 2"/>
          <p:cNvSpPr>
            <a:spLocks noGrp="1" noChangeArrowheads="1"/>
          </p:cNvSpPr>
          <p:nvPr>
            <p:ph type="title"/>
          </p:nvPr>
        </p:nvSpPr>
        <p:spPr bwMode="auto">
          <a:xfrm>
            <a:off x="472008" y="764704"/>
            <a:ext cx="7772400" cy="79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eaLnBrk="1" hangingPunct="1"/>
            <a:r>
              <a:rPr lang="tr-TR" altLang="tr-TR" sz="4400" dirty="0" err="1" smtClean="0">
                <a:solidFill>
                  <a:schemeClr val="accent2">
                    <a:lumMod val="50000"/>
                  </a:schemeClr>
                </a:solidFill>
                <a:latin typeface="Trebuchet MS" pitchFamily="34" charset="0"/>
              </a:rPr>
              <a:t>Flaks</a:t>
            </a:r>
            <a:r>
              <a:rPr lang="tr-TR" altLang="tr-TR" sz="4400" dirty="0" smtClean="0">
                <a:solidFill>
                  <a:schemeClr val="accent2">
                    <a:lumMod val="50000"/>
                  </a:schemeClr>
                </a:solidFill>
                <a:latin typeface="Trebuchet MS" pitchFamily="34" charset="0"/>
              </a:rPr>
              <a:t> türleri</a:t>
            </a:r>
            <a:endParaRPr lang="en-US" altLang="tr-TR" sz="4400" b="1" dirty="0" smtClean="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42786650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7601</TotalTime>
  <Words>4721</Words>
  <Application>Microsoft Office PowerPoint</Application>
  <PresentationFormat>Ekran Gösterisi (4:3)</PresentationFormat>
  <Paragraphs>1327</Paragraphs>
  <Slides>170</Slides>
  <Notes>0</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170</vt:i4>
      </vt:variant>
    </vt:vector>
  </HeadingPairs>
  <TitlesOfParts>
    <vt:vector size="172" baseType="lpstr">
      <vt:lpstr>Akış</vt:lpstr>
      <vt:lpstr>Belge</vt:lpstr>
      <vt:lpstr>PowerPoint Sunusu</vt:lpstr>
      <vt:lpstr>Alüminadan alüminyum üretimi</vt:lpstr>
      <vt:lpstr>Hall-Heroult Prosesi</vt:lpstr>
      <vt:lpstr>Hall-Heroult Prosesi</vt:lpstr>
      <vt:lpstr>Hall-Heroult Prosesi</vt:lpstr>
      <vt:lpstr>Hall-Heroult Prosesi</vt:lpstr>
      <vt:lpstr>Hall-Heroult Prosesi</vt:lpstr>
      <vt:lpstr>Hall-Heroult Prosesi</vt:lpstr>
      <vt:lpstr>Alüminyum üretimin ana hatları</vt:lpstr>
      <vt:lpstr>Alüminyum üretimin ana hatları</vt:lpstr>
      <vt:lpstr>Alüminyum üretimin ana hatları</vt:lpstr>
      <vt:lpstr>Alümina üretimi</vt:lpstr>
      <vt:lpstr>Dünya alüminyum üretimi</vt:lpstr>
      <vt:lpstr>Alüminyum üretimi</vt:lpstr>
      <vt:lpstr>PowerPoint Sunusu</vt:lpstr>
      <vt:lpstr>PowerPoint Sunusu</vt:lpstr>
      <vt:lpstr>Alüminyum kullanım alanları</vt:lpstr>
      <vt:lpstr>PowerPoint Sunusu</vt:lpstr>
      <vt:lpstr>PowerPoint Sunusu</vt:lpstr>
      <vt:lpstr>PowerPoint Sunusu</vt:lpstr>
      <vt:lpstr>PowerPoint Sunusu</vt:lpstr>
      <vt:lpstr>PowerPoint Sunusu</vt:lpstr>
      <vt:lpstr>Alüminyum üretim süreçleri</vt:lpstr>
      <vt:lpstr>PowerPoint Sunusu</vt:lpstr>
      <vt:lpstr>Alüminyumun ergitilmesi</vt:lpstr>
      <vt:lpstr>Alüminyumun ergitilmesi</vt:lpstr>
      <vt:lpstr>Alüminyumun ergitilmesi</vt:lpstr>
      <vt:lpstr>Reverber fırınlar</vt:lpstr>
      <vt:lpstr>Reverber fırınlar</vt:lpstr>
      <vt:lpstr>Reverber fırınlar</vt:lpstr>
      <vt:lpstr>Reverber fırınlar</vt:lpstr>
      <vt:lpstr>Elektrikli reverber fırınlar</vt:lpstr>
      <vt:lpstr>Elektrikli reverber fırınlar</vt:lpstr>
      <vt:lpstr>Pota fırınlar / mazot-doğal gaz</vt:lpstr>
      <vt:lpstr>Pota fırınlar / mazot-doğal gaz</vt:lpstr>
      <vt:lpstr>Pota fırınlar / mazot-doğal gaz</vt:lpstr>
      <vt:lpstr>Pota fırınlar / elektrikli</vt:lpstr>
      <vt:lpstr>Pota fırınlar / elektrikli</vt:lpstr>
      <vt:lpstr>Gaz/elektrikli pota fırınlar</vt:lpstr>
      <vt:lpstr>İndüksiyon ocakları</vt:lpstr>
      <vt:lpstr>İndüksiyon ocakları</vt:lpstr>
      <vt:lpstr>İndüksiyon ocakları</vt:lpstr>
      <vt:lpstr>Çekirdeksiz indüksiyon ocakları</vt:lpstr>
      <vt:lpstr>Çekirdeksiz indüksiyon ocakları</vt:lpstr>
      <vt:lpstr>Kanal tip indüksiyon ocakları</vt:lpstr>
      <vt:lpstr>Kanal tip indüksiyon ocakları</vt:lpstr>
      <vt:lpstr>İndüksiyon ocakları-karşılaştırma</vt:lpstr>
      <vt:lpstr>Döner fırınlar</vt:lpstr>
      <vt:lpstr>PowerPoint Sunusu</vt:lpstr>
      <vt:lpstr>PowerPoint Sunusu</vt:lpstr>
      <vt:lpstr>PowerPoint Sunusu</vt:lpstr>
      <vt:lpstr>PowerPoint Sunusu</vt:lpstr>
      <vt:lpstr>Bacalı fırınlar</vt:lpstr>
      <vt:lpstr>Bacalı fırınlar</vt:lpstr>
      <vt:lpstr>PowerPoint Sunusu</vt:lpstr>
      <vt:lpstr>PowerPoint Sunusu</vt:lpstr>
      <vt:lpstr>Fırın karşılaştırması</vt:lpstr>
      <vt:lpstr>Ergitme potası seçimi</vt:lpstr>
      <vt:lpstr>Ergitme potası seçimi</vt:lpstr>
      <vt:lpstr>Ergitme potası seçimi</vt:lpstr>
      <vt:lpstr>Ergitme potası seçimi</vt:lpstr>
      <vt:lpstr>Ergitme potası seçimi</vt:lpstr>
      <vt:lpstr>Ergitme potası seçimi</vt:lpstr>
      <vt:lpstr>Ergitme potası seçimi</vt:lpstr>
      <vt:lpstr>Ergitme potası seçimi</vt:lpstr>
      <vt:lpstr>Ergitme potası seçimi</vt:lpstr>
      <vt:lpstr>Ergitme potası seçimi</vt:lpstr>
      <vt:lpstr>Sıvı metal işlemleri</vt:lpstr>
      <vt:lpstr>alüminyum banyonun durumu   </vt:lpstr>
      <vt:lpstr>hidrojen</vt:lpstr>
      <vt:lpstr>hidrojen</vt:lpstr>
      <vt:lpstr>hidrojen</vt:lpstr>
      <vt:lpstr>hidrojen</vt:lpstr>
      <vt:lpstr>Gaz giderme (degassing)</vt:lpstr>
      <vt:lpstr>Gaz giderme</vt:lpstr>
      <vt:lpstr>Seramik boru ile gaz giderme</vt:lpstr>
      <vt:lpstr>Gaz giderme pratikleri-boru ile</vt:lpstr>
      <vt:lpstr>“Porous plug” Gaz giderme</vt:lpstr>
      <vt:lpstr>porous plug/delikli taban plakası</vt:lpstr>
      <vt:lpstr>gaz giderme</vt:lpstr>
      <vt:lpstr>Rotorlu gaz giderme</vt:lpstr>
      <vt:lpstr>PowerPoint Sunusu</vt:lpstr>
      <vt:lpstr>Gaz giderme teknolojileri</vt:lpstr>
      <vt:lpstr>Gaz giderme teknolojileri</vt:lpstr>
      <vt:lpstr>Gaz giderme</vt:lpstr>
      <vt:lpstr>Oksit kalıntıları</vt:lpstr>
      <vt:lpstr>Oksit kirlenmesi</vt:lpstr>
      <vt:lpstr>Oksitlenme   </vt:lpstr>
      <vt:lpstr>Oksitlenme   </vt:lpstr>
      <vt:lpstr>Oksitlenme   </vt:lpstr>
      <vt:lpstr>Oksit temizleme</vt:lpstr>
      <vt:lpstr>flakslama</vt:lpstr>
      <vt:lpstr>Fırında gazlı flakslama</vt:lpstr>
      <vt:lpstr>PowerPoint Sunusu</vt:lpstr>
      <vt:lpstr>Alkali giderme</vt:lpstr>
      <vt:lpstr>tuzlarla flakslama</vt:lpstr>
      <vt:lpstr>Flaks kalite özellikleri</vt:lpstr>
      <vt:lpstr>Flaks kalite özellikleri</vt:lpstr>
      <vt:lpstr>Flaks türleri</vt:lpstr>
      <vt:lpstr>Örtü Flaksları</vt:lpstr>
      <vt:lpstr>Örtü Flaksları</vt:lpstr>
      <vt:lpstr>Cüruf çekme flaksları</vt:lpstr>
      <vt:lpstr>temizleme flaksları</vt:lpstr>
      <vt:lpstr>temizleme flaksları</vt:lpstr>
      <vt:lpstr>Duvar temizleme flaksları</vt:lpstr>
      <vt:lpstr>Duvar temizleme flaksları</vt:lpstr>
      <vt:lpstr>Flaks karakterizasyonu</vt:lpstr>
      <vt:lpstr>Flaks karakterizasyonu</vt:lpstr>
      <vt:lpstr>Cüruf çekme</vt:lpstr>
      <vt:lpstr>Cüruf çekme</vt:lpstr>
      <vt:lpstr>Cüruf çekme</vt:lpstr>
      <vt:lpstr>Cürufu etkileyen faktörler</vt:lpstr>
      <vt:lpstr>Cüruf değerlendirme</vt:lpstr>
      <vt:lpstr>Cüruf değerlendirme</vt:lpstr>
      <vt:lpstr>Banyo karıştırma</vt:lpstr>
      <vt:lpstr>Banyo karıştırma</vt:lpstr>
      <vt:lpstr>alaşımlama</vt:lpstr>
      <vt:lpstr>Alaşımlama-master alaşımlar</vt:lpstr>
      <vt:lpstr>Alaşımlama-Master alaşımlar</vt:lpstr>
      <vt:lpstr>Silis modifikasyonu</vt:lpstr>
      <vt:lpstr>Silis modifikasyonu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Tane küçültme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Filtrasyona tabi kalıntılar</vt:lpstr>
      <vt:lpstr>Filtrasyonun faydaları</vt:lpstr>
      <vt:lpstr>filtrasyon</vt:lpstr>
      <vt:lpstr>Tekstil filtreler</vt:lpstr>
      <vt:lpstr>Alümina bilyalı filtrasyon</vt:lpstr>
      <vt:lpstr>Alümina bilyalı filtrasyon</vt:lpstr>
      <vt:lpstr>Filtre türleri</vt:lpstr>
      <vt:lpstr>Seramik köpük filtreler</vt:lpstr>
      <vt:lpstr>Sıvı metal transferinde filtrasyon</vt:lpstr>
      <vt:lpstr>Dökümde filtrasyon</vt:lpstr>
      <vt:lpstr>Dökümde filtrasyon</vt:lpstr>
      <vt:lpstr>PowerPoint Sunusu</vt:lpstr>
      <vt:lpstr>Filtrasyon-rijid medya</vt:lpstr>
      <vt:lpstr>Filtrasyon-rijid medya</vt:lpstr>
      <vt:lpstr>Filtrasyon mekanizmaları</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Asus</dc:creator>
  <cp:lastModifiedBy>Asus</cp:lastModifiedBy>
  <cp:revision>379</cp:revision>
  <dcterms:created xsi:type="dcterms:W3CDTF">2014-06-18T13:33:51Z</dcterms:created>
  <dcterms:modified xsi:type="dcterms:W3CDTF">2014-10-23T06:37:39Z</dcterms:modified>
</cp:coreProperties>
</file>