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212"/>
  </p:notesMasterIdLst>
  <p:sldIdLst>
    <p:sldId id="1065" r:id="rId2"/>
    <p:sldId id="1166" r:id="rId3"/>
    <p:sldId id="1167" r:id="rId4"/>
    <p:sldId id="1168" r:id="rId5"/>
    <p:sldId id="1169" r:id="rId6"/>
    <p:sldId id="1170" r:id="rId7"/>
    <p:sldId id="1171" r:id="rId8"/>
    <p:sldId id="1172" r:id="rId9"/>
    <p:sldId id="1173" r:id="rId10"/>
    <p:sldId id="1174" r:id="rId11"/>
    <p:sldId id="1175" r:id="rId12"/>
    <p:sldId id="1176" r:id="rId13"/>
    <p:sldId id="1177" r:id="rId14"/>
    <p:sldId id="1178" r:id="rId15"/>
    <p:sldId id="1179" r:id="rId16"/>
    <p:sldId id="1180" r:id="rId17"/>
    <p:sldId id="1181" r:id="rId18"/>
    <p:sldId id="1222" r:id="rId19"/>
    <p:sldId id="1182" r:id="rId20"/>
    <p:sldId id="1183" r:id="rId21"/>
    <p:sldId id="1184" r:id="rId22"/>
    <p:sldId id="1185" r:id="rId23"/>
    <p:sldId id="1186" r:id="rId24"/>
    <p:sldId id="1187" r:id="rId25"/>
    <p:sldId id="1188" r:id="rId26"/>
    <p:sldId id="1189" r:id="rId27"/>
    <p:sldId id="1190" r:id="rId28"/>
    <p:sldId id="1191" r:id="rId29"/>
    <p:sldId id="1192" r:id="rId30"/>
    <p:sldId id="1193" r:id="rId31"/>
    <p:sldId id="1194" r:id="rId32"/>
    <p:sldId id="1195" r:id="rId33"/>
    <p:sldId id="1196" r:id="rId34"/>
    <p:sldId id="1197" r:id="rId35"/>
    <p:sldId id="1198" r:id="rId36"/>
    <p:sldId id="1199" r:id="rId37"/>
    <p:sldId id="1200" r:id="rId38"/>
    <p:sldId id="1201" r:id="rId39"/>
    <p:sldId id="1202" r:id="rId40"/>
    <p:sldId id="1203" r:id="rId41"/>
    <p:sldId id="1204" r:id="rId42"/>
    <p:sldId id="1205" r:id="rId43"/>
    <p:sldId id="965" r:id="rId44"/>
    <p:sldId id="1130" r:id="rId45"/>
    <p:sldId id="972" r:id="rId46"/>
    <p:sldId id="973" r:id="rId47"/>
    <p:sldId id="1119" r:id="rId48"/>
    <p:sldId id="975" r:id="rId49"/>
    <p:sldId id="976" r:id="rId50"/>
    <p:sldId id="977" r:id="rId51"/>
    <p:sldId id="979" r:id="rId52"/>
    <p:sldId id="980" r:id="rId53"/>
    <p:sldId id="981" r:id="rId54"/>
    <p:sldId id="982" r:id="rId55"/>
    <p:sldId id="983" r:id="rId56"/>
    <p:sldId id="985" r:id="rId57"/>
    <p:sldId id="987" r:id="rId58"/>
    <p:sldId id="988" r:id="rId59"/>
    <p:sldId id="989" r:id="rId60"/>
    <p:sldId id="1149" r:id="rId61"/>
    <p:sldId id="1150" r:id="rId62"/>
    <p:sldId id="1159" r:id="rId63"/>
    <p:sldId id="1158" r:id="rId64"/>
    <p:sldId id="996" r:id="rId65"/>
    <p:sldId id="997" r:id="rId66"/>
    <p:sldId id="998" r:id="rId67"/>
    <p:sldId id="999" r:id="rId68"/>
    <p:sldId id="1000" r:id="rId69"/>
    <p:sldId id="1001" r:id="rId70"/>
    <p:sldId id="1002" r:id="rId71"/>
    <p:sldId id="1003" r:id="rId72"/>
    <p:sldId id="1004" r:id="rId73"/>
    <p:sldId id="1160" r:id="rId74"/>
    <p:sldId id="1005" r:id="rId75"/>
    <p:sldId id="1006" r:id="rId76"/>
    <p:sldId id="1009" r:id="rId77"/>
    <p:sldId id="1071" r:id="rId78"/>
    <p:sldId id="1165" r:id="rId79"/>
    <p:sldId id="1011" r:id="rId80"/>
    <p:sldId id="1012" r:id="rId81"/>
    <p:sldId id="1098" r:id="rId82"/>
    <p:sldId id="1099" r:id="rId83"/>
    <p:sldId id="1111" r:id="rId84"/>
    <p:sldId id="1070" r:id="rId85"/>
    <p:sldId id="1161" r:id="rId86"/>
    <p:sldId id="1069" r:id="rId87"/>
    <p:sldId id="1162" r:id="rId88"/>
    <p:sldId id="1013" r:id="rId89"/>
    <p:sldId id="1018" r:id="rId90"/>
    <p:sldId id="1019" r:id="rId91"/>
    <p:sldId id="1125" r:id="rId92"/>
    <p:sldId id="1131" r:id="rId93"/>
    <p:sldId id="1126" r:id="rId94"/>
    <p:sldId id="1143" r:id="rId95"/>
    <p:sldId id="1163" r:id="rId96"/>
    <p:sldId id="1134" r:id="rId97"/>
    <p:sldId id="1146" r:id="rId98"/>
    <p:sldId id="1025" r:id="rId99"/>
    <p:sldId id="1026" r:id="rId100"/>
    <p:sldId id="1027" r:id="rId101"/>
    <p:sldId id="1028" r:id="rId102"/>
    <p:sldId id="1038" r:id="rId103"/>
    <p:sldId id="1039" r:id="rId104"/>
    <p:sldId id="1145" r:id="rId105"/>
    <p:sldId id="1040" r:id="rId106"/>
    <p:sldId id="1041" r:id="rId107"/>
    <p:sldId id="1042" r:id="rId108"/>
    <p:sldId id="1044" r:id="rId109"/>
    <p:sldId id="1214" r:id="rId110"/>
    <p:sldId id="1215" r:id="rId111"/>
    <p:sldId id="1216" r:id="rId112"/>
    <p:sldId id="1213" r:id="rId113"/>
    <p:sldId id="1045" r:id="rId114"/>
    <p:sldId id="1144" r:id="rId115"/>
    <p:sldId id="1128" r:id="rId116"/>
    <p:sldId id="1049" r:id="rId117"/>
    <p:sldId id="1050" r:id="rId118"/>
    <p:sldId id="1139" r:id="rId119"/>
    <p:sldId id="1051" r:id="rId120"/>
    <p:sldId id="1141" r:id="rId121"/>
    <p:sldId id="1101" r:id="rId122"/>
    <p:sldId id="1052" r:id="rId123"/>
    <p:sldId id="1140" r:id="rId124"/>
    <p:sldId id="1142" r:id="rId125"/>
    <p:sldId id="1054" r:id="rId126"/>
    <p:sldId id="1164" r:id="rId127"/>
    <p:sldId id="1220" r:id="rId128"/>
    <p:sldId id="1221" r:id="rId129"/>
    <p:sldId id="1217" r:id="rId130"/>
    <p:sldId id="1218" r:id="rId131"/>
    <p:sldId id="1212" r:id="rId132"/>
    <p:sldId id="1058" r:id="rId133"/>
    <p:sldId id="1059" r:id="rId134"/>
    <p:sldId id="1219" r:id="rId135"/>
    <p:sldId id="1061" r:id="rId136"/>
    <p:sldId id="722" r:id="rId137"/>
    <p:sldId id="1112" r:id="rId138"/>
    <p:sldId id="1113" r:id="rId139"/>
    <p:sldId id="1114" r:id="rId140"/>
    <p:sldId id="1115" r:id="rId141"/>
    <p:sldId id="1116" r:id="rId142"/>
    <p:sldId id="1117" r:id="rId143"/>
    <p:sldId id="944" r:id="rId144"/>
    <p:sldId id="1072" r:id="rId145"/>
    <p:sldId id="1151" r:id="rId146"/>
    <p:sldId id="899" r:id="rId147"/>
    <p:sldId id="952" r:id="rId148"/>
    <p:sldId id="900" r:id="rId149"/>
    <p:sldId id="959" r:id="rId150"/>
    <p:sldId id="1152" r:id="rId151"/>
    <p:sldId id="1153" r:id="rId152"/>
    <p:sldId id="946" r:id="rId153"/>
    <p:sldId id="947" r:id="rId154"/>
    <p:sldId id="1154" r:id="rId155"/>
    <p:sldId id="1155" r:id="rId156"/>
    <p:sldId id="949" r:id="rId157"/>
    <p:sldId id="942" r:id="rId158"/>
    <p:sldId id="1077" r:id="rId159"/>
    <p:sldId id="960" r:id="rId160"/>
    <p:sldId id="961" r:id="rId161"/>
    <p:sldId id="962" r:id="rId162"/>
    <p:sldId id="1078" r:id="rId163"/>
    <p:sldId id="963" r:id="rId164"/>
    <p:sldId id="964" r:id="rId165"/>
    <p:sldId id="1223" r:id="rId166"/>
    <p:sldId id="1224" r:id="rId167"/>
    <p:sldId id="1225" r:id="rId168"/>
    <p:sldId id="958" r:id="rId169"/>
    <p:sldId id="945" r:id="rId170"/>
    <p:sldId id="905" r:id="rId171"/>
    <p:sldId id="1079" r:id="rId172"/>
    <p:sldId id="931" r:id="rId173"/>
    <p:sldId id="955" r:id="rId174"/>
    <p:sldId id="911" r:id="rId175"/>
    <p:sldId id="1076" r:id="rId176"/>
    <p:sldId id="830" r:id="rId177"/>
    <p:sldId id="831" r:id="rId178"/>
    <p:sldId id="832" r:id="rId179"/>
    <p:sldId id="833" r:id="rId180"/>
    <p:sldId id="1156" r:id="rId181"/>
    <p:sldId id="836" r:id="rId182"/>
    <p:sldId id="1157" r:id="rId183"/>
    <p:sldId id="837" r:id="rId184"/>
    <p:sldId id="838" r:id="rId185"/>
    <p:sldId id="839" r:id="rId186"/>
    <p:sldId id="840" r:id="rId187"/>
    <p:sldId id="841" r:id="rId188"/>
    <p:sldId id="842" r:id="rId189"/>
    <p:sldId id="843" r:id="rId190"/>
    <p:sldId id="844" r:id="rId191"/>
    <p:sldId id="845" r:id="rId192"/>
    <p:sldId id="941" r:id="rId193"/>
    <p:sldId id="846" r:id="rId194"/>
    <p:sldId id="847" r:id="rId195"/>
    <p:sldId id="848" r:id="rId196"/>
    <p:sldId id="849" r:id="rId197"/>
    <p:sldId id="850" r:id="rId198"/>
    <p:sldId id="851" r:id="rId199"/>
    <p:sldId id="852" r:id="rId200"/>
    <p:sldId id="920" r:id="rId201"/>
    <p:sldId id="940" r:id="rId202"/>
    <p:sldId id="853" r:id="rId203"/>
    <p:sldId id="854" r:id="rId204"/>
    <p:sldId id="1066" r:id="rId205"/>
    <p:sldId id="1206" r:id="rId206"/>
    <p:sldId id="1207" r:id="rId207"/>
    <p:sldId id="1208" r:id="rId208"/>
    <p:sldId id="1209" r:id="rId209"/>
    <p:sldId id="1210" r:id="rId210"/>
    <p:sldId id="1211" r:id="rId21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AEAEA"/>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6" d="100"/>
          <a:sy n="66" d="100"/>
        </p:scale>
        <p:origin x="-1276" y="-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366F04-47EE-47D6-9A44-982A2CA1085E}" type="datetimeFigureOut">
              <a:rPr lang="tr-TR" smtClean="0"/>
              <a:pPr/>
              <a:t>30.10.2014</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B79B27-2149-4ECD-B9A7-4C6592FD02E5}" type="slidenum">
              <a:rPr lang="tr-TR" smtClean="0"/>
              <a:pPr/>
              <a:t>‹#›</a:t>
            </a:fld>
            <a:endParaRPr lang="tr-TR"/>
          </a:p>
        </p:txBody>
      </p:sp>
    </p:spTree>
    <p:extLst>
      <p:ext uri="{BB962C8B-B14F-4D97-AF65-F5344CB8AC3E}">
        <p14:creationId xmlns:p14="http://schemas.microsoft.com/office/powerpoint/2010/main" val="609050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Date Placeholder 29"/>
          <p:cNvSpPr>
            <a:spLocks noGrp="1"/>
          </p:cNvSpPr>
          <p:nvPr>
            <p:ph type="dt" sz="half" idx="10"/>
          </p:nvPr>
        </p:nvSpPr>
        <p:spPr/>
        <p:txBody>
          <a:bodyPr/>
          <a:lstStyle/>
          <a:p>
            <a:fld id="{BD6BBCDD-F43A-4FD3-8B84-56D3DCF66F36}" type="datetimeFigureOut">
              <a:rPr lang="tr-TR" smtClean="0"/>
              <a:pPr/>
              <a:t>30.10.2014</a:t>
            </a:fld>
            <a:endParaRPr lang="tr-TR"/>
          </a:p>
        </p:txBody>
      </p:sp>
      <p:sp>
        <p:nvSpPr>
          <p:cNvPr id="19" name="Footer Placeholder 18"/>
          <p:cNvSpPr>
            <a:spLocks noGrp="1"/>
          </p:cNvSpPr>
          <p:nvPr>
            <p:ph type="ftr" sz="quarter" idx="11"/>
          </p:nvPr>
        </p:nvSpPr>
        <p:spPr/>
        <p:txBody>
          <a:bodyPr/>
          <a:lstStyle/>
          <a:p>
            <a:endParaRPr lang="tr-TR"/>
          </a:p>
        </p:txBody>
      </p:sp>
      <p:sp>
        <p:nvSpPr>
          <p:cNvPr id="27" name="Slide Number Placeholder 26"/>
          <p:cNvSpPr>
            <a:spLocks noGrp="1"/>
          </p:cNvSpPr>
          <p:nvPr>
            <p:ph type="sldNum" sz="quarter" idx="12"/>
          </p:nvPr>
        </p:nvSpPr>
        <p:spPr/>
        <p:txBody>
          <a:bodyPr/>
          <a:lstStyle/>
          <a:p>
            <a:fld id="{A52EC945-F3F9-45C8-9D54-A385B1A440C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30.10.2014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30.10.2014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30.10.2014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BD6BBCDD-F43A-4FD3-8B84-56D3DCF66F36}" type="datetimeFigureOut">
              <a:rPr lang="tr-TR" smtClean="0"/>
              <a:pPr/>
              <a:t>30.10.2014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BD6BBCDD-F43A-4FD3-8B84-56D3DCF66F36}" type="datetimeFigureOut">
              <a:rPr lang="tr-TR" smtClean="0"/>
              <a:pPr/>
              <a:t>30.10.2014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BD6BBCDD-F43A-4FD3-8B84-56D3DCF66F36}" type="datetimeFigureOut">
              <a:rPr lang="tr-TR" smtClean="0"/>
              <a:pPr/>
              <a:t>30.10.2014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BD6BBCDD-F43A-4FD3-8B84-56D3DCF66F36}" type="datetimeFigureOut">
              <a:rPr lang="tr-TR" smtClean="0"/>
              <a:pPr/>
              <a:t>30.10.2014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6BBCDD-F43A-4FD3-8B84-56D3DCF66F36}" type="datetimeFigureOut">
              <a:rPr lang="tr-TR" smtClean="0"/>
              <a:pPr/>
              <a:t>30.10.2014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BD6BBCDD-F43A-4FD3-8B84-56D3DCF66F36}" type="datetimeFigureOut">
              <a:rPr lang="tr-TR" smtClean="0"/>
              <a:pPr/>
              <a:t>30.10.2014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BD6BBCDD-F43A-4FD3-8B84-56D3DCF66F36}" type="datetimeFigureOut">
              <a:rPr lang="tr-TR" smtClean="0"/>
              <a:pPr/>
              <a:t>30.10.2014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a:xfrm>
            <a:off x="8077200" y="6356350"/>
            <a:ext cx="609600" cy="365125"/>
          </a:xfrm>
        </p:spPr>
        <p:txBody>
          <a:bodyPr/>
          <a:lstStyle/>
          <a:p>
            <a:fld id="{A52EC945-F3F9-45C8-9D54-A385B1A440CE}" type="slidenum">
              <a:rPr lang="tr-TR" smtClean="0"/>
              <a:pPr/>
              <a:t>‹#›</a:t>
            </a:fld>
            <a:endParaRPr lang="tr-T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D6BBCDD-F43A-4FD3-8B84-56D3DCF66F36}" type="datetimeFigureOut">
              <a:rPr lang="tr-TR" smtClean="0"/>
              <a:pPr/>
              <a:t>30.10.2014</a:t>
            </a:fld>
            <a:endParaRPr lang="tr-T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52EC945-F3F9-45C8-9D54-A385B1A440CE}" type="slidenum">
              <a:rPr lang="tr-TR" smtClean="0"/>
              <a:pPr/>
              <a:t>‹#›</a:t>
            </a:fld>
            <a:endParaRPr lang="tr-T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img.diytrade.com/cdimg/510438/8983387/0/1242054396/Aluminium_Diamond_Plates.jp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3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img.diytrade.com/cdimg/510438/8983387/0/1242054396/Aluminium_Diamond_Plates.jpg"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6.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15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15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6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 Id="rId5" Type="http://schemas.openxmlformats.org/officeDocument/2006/relationships/image" Target="../media/image194.jpeg"/><Relationship Id="rId4" Type="http://schemas.openxmlformats.org/officeDocument/2006/relationships/image" Target="../media/image193.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5.emf"/><Relationship Id="rId4" Type="http://schemas.openxmlformats.org/officeDocument/2006/relationships/image" Target="../media/image14.emf"/></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Word_Document3.docx"/><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emf"/></Relationships>
</file>

<file path=ppt/slides/_rels/slide20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img.diytrade.com/cdimg/510438/8983387/0/1242054396/Aluminium_Diamond_Plates.jpg" TargetMode="External"/></Relationships>
</file>

<file path=ppt/slides/_rels/slide20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package" Target="../embeddings/Microsoft_Word_Document4.docx"/><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emf"/><Relationship Id="rId9" Type="http://schemas.openxmlformats.org/officeDocument/2006/relationships/image" Target="../media/image25.emf"/></Relationships>
</file>

<file path=ppt/slides/_rels/slide21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lanik.eu/uploads/RTEmagicP_hlinik_1_800px_03.jpg" TargetMode="Externa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www.lanik.eu/uploads/RTEmagicP_hlinik_5_800px_01.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7.png"/><Relationship Id="rId4" Type="http://schemas.microsoft.com/office/2007/relationships/hdphoto" Target="../media/hdphoto4.wdp"/></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azom.com/ads/abmc.aspx?b=9847" TargetMode="Externa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hyperlink" Target="http://www.google.com.tr/url?sa=i&amp;rct=j&amp;q=&amp;esrc=s&amp;source=images&amp;cd=&amp;cad=rja&amp;uact=8&amp;docid=gWzPMiyJXRo-zM&amp;tbnid=LzgLyPdj1o4EHM:&amp;ved=0CAcQjRw&amp;url=http://lang.filab.fr/Analytiques/MOYENS_ANALYTIQUES/15/en/&amp;ei=59A3VNHpNsn2O-y_gIAD&amp;bvm=bv.77161500,d.ZWU&amp;psig=AFQjCNFiQEYSeBv9HAyV5sXPnWggFFTnkA&amp;ust=1413030404556609" TargetMode="External"/></Relationships>
</file>

<file path=ppt/slides/_rels/slide7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4.gif"/><Relationship Id="rId4" Type="http://schemas.openxmlformats.org/officeDocument/2006/relationships/image" Target="../media/image93.gif"/></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img.diytrade.com/cdimg/510438/8983387/0/1242054396/Aluminium_Diamond_Plates.jpg"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microsoft.com/office/2007/relationships/hdphoto" Target="../media/hdphoto7.wdp"/></Relationships>
</file>

<file path=ppt/slides/_rels/slide9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jpeg"/></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9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323528" y="4653136"/>
            <a:ext cx="8352928" cy="1754326"/>
          </a:xfrm>
          <a:prstGeom prst="rect">
            <a:avLst/>
          </a:prstGeom>
          <a:noFill/>
        </p:spPr>
        <p:txBody>
          <a:bodyPr wrap="square" rtlCol="0">
            <a:spAutoFit/>
          </a:bodyPr>
          <a:lstStyle/>
          <a:p>
            <a:pPr algn="r"/>
            <a:r>
              <a:rPr lang="tr-TR" sz="5400" dirty="0" smtClean="0">
                <a:latin typeface="Trebuchet MS" panose="020B0603020202020204" pitchFamily="34" charset="0"/>
              </a:rPr>
              <a:t>metalik malzemeler</a:t>
            </a:r>
          </a:p>
          <a:p>
            <a:pPr algn="r"/>
            <a:r>
              <a:rPr lang="tr-TR" sz="5400" dirty="0" smtClean="0">
                <a:latin typeface="Trebuchet MS" panose="020B0603020202020204" pitchFamily="34" charset="0"/>
              </a:rPr>
              <a:t>30.10.2014</a:t>
            </a:r>
          </a:p>
        </p:txBody>
      </p:sp>
    </p:spTree>
    <p:extLst>
      <p:ext uri="{BB962C8B-B14F-4D97-AF65-F5344CB8AC3E}">
        <p14:creationId xmlns:p14="http://schemas.microsoft.com/office/powerpoint/2010/main" val="30643977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31" name="Rectangle 23"/>
          <p:cNvSpPr>
            <a:spLocks noChangeArrowheads="1"/>
          </p:cNvSpPr>
          <p:nvPr/>
        </p:nvSpPr>
        <p:spPr bwMode="auto">
          <a:xfrm>
            <a:off x="682774" y="395953"/>
            <a:ext cx="6913562"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ticari tane küçültücüler</a:t>
            </a:r>
            <a:endParaRPr kumimoji="1" lang="tr-TR" sz="4400" dirty="0">
              <a:solidFill>
                <a:schemeClr val="accent2">
                  <a:lumMod val="50000"/>
                </a:schemeClr>
              </a:solidFill>
              <a:latin typeface="Trebuchet MS" panose="020B0603020202020204" pitchFamily="34" charset="0"/>
            </a:endParaRPr>
          </a:p>
        </p:txBody>
      </p:sp>
      <p:sp>
        <p:nvSpPr>
          <p:cNvPr id="33" name="32 Metin kutusu"/>
          <p:cNvSpPr txBox="1"/>
          <p:nvPr/>
        </p:nvSpPr>
        <p:spPr>
          <a:xfrm>
            <a:off x="710864" y="1249596"/>
            <a:ext cx="7488832" cy="523220"/>
          </a:xfrm>
          <a:prstGeom prst="rect">
            <a:avLst/>
          </a:prstGeom>
          <a:noFill/>
        </p:spPr>
        <p:txBody>
          <a:bodyPr wrap="square" rtlCol="0">
            <a:spAutoFit/>
          </a:bodyPr>
          <a:lstStyle/>
          <a:p>
            <a:r>
              <a:rPr lang="tr-TR" sz="2800" dirty="0" smtClean="0">
                <a:latin typeface="Trebuchet MS" pitchFamily="34" charset="0"/>
              </a:rPr>
              <a:t>hızlı çekirdeklenme    	    yavaş büyüme</a:t>
            </a:r>
          </a:p>
        </p:txBody>
      </p:sp>
      <p:sp>
        <p:nvSpPr>
          <p:cNvPr id="34" name="33 Metin kutusu"/>
          <p:cNvSpPr txBox="1"/>
          <p:nvPr/>
        </p:nvSpPr>
        <p:spPr>
          <a:xfrm>
            <a:off x="539552" y="1969676"/>
            <a:ext cx="7300104" cy="523220"/>
          </a:xfrm>
          <a:prstGeom prst="rect">
            <a:avLst/>
          </a:prstGeom>
          <a:noFill/>
        </p:spPr>
        <p:txBody>
          <a:bodyPr wrap="square" rtlCol="0">
            <a:spAutoFit/>
          </a:bodyPr>
          <a:lstStyle/>
          <a:p>
            <a:r>
              <a:rPr lang="tr-TR" sz="2800" dirty="0" smtClean="0">
                <a:latin typeface="Trebuchet MS" pitchFamily="34" charset="0"/>
              </a:rPr>
              <a:t>       etkin çekirdek	 büyüme yavaşlatıcı </a:t>
            </a:r>
          </a:p>
        </p:txBody>
      </p:sp>
      <p:sp>
        <p:nvSpPr>
          <p:cNvPr id="35" name="34 Metin kutusu"/>
          <p:cNvSpPr txBox="1"/>
          <p:nvPr/>
        </p:nvSpPr>
        <p:spPr>
          <a:xfrm>
            <a:off x="683568" y="2362948"/>
            <a:ext cx="7920880" cy="3139321"/>
          </a:xfrm>
          <a:prstGeom prst="rect">
            <a:avLst/>
          </a:prstGeom>
          <a:noFill/>
        </p:spPr>
        <p:txBody>
          <a:bodyPr wrap="square" rtlCol="0">
            <a:spAutoFit/>
          </a:bodyPr>
          <a:lstStyle/>
          <a:p>
            <a:r>
              <a:rPr lang="tr-TR" sz="2800" dirty="0" smtClean="0">
                <a:latin typeface="Trebuchet MS" pitchFamily="34" charset="0"/>
              </a:rPr>
              <a:t>             TiB</a:t>
            </a:r>
            <a:r>
              <a:rPr lang="tr-TR" sz="2800" baseline="-25000" dirty="0" smtClean="0">
                <a:latin typeface="Trebuchet MS" pitchFamily="34" charset="0"/>
              </a:rPr>
              <a:t>2</a:t>
            </a:r>
            <a:r>
              <a:rPr lang="tr-TR" sz="2800" dirty="0" smtClean="0">
                <a:latin typeface="Trebuchet MS" pitchFamily="34" charset="0"/>
              </a:rPr>
              <a:t>		        ekstra Ti					  </a:t>
            </a:r>
          </a:p>
          <a:p>
            <a:r>
              <a:rPr lang="tr-TR" sz="2000" dirty="0" smtClean="0">
                <a:latin typeface="Trebuchet MS" pitchFamily="34" charset="0"/>
              </a:rPr>
              <a:t>                     </a:t>
            </a:r>
            <a:r>
              <a:rPr lang="tr-TR" sz="2800" dirty="0" smtClean="0">
                <a:latin typeface="Trebuchet MS" pitchFamily="34" charset="0"/>
              </a:rPr>
              <a:t>Al-%1-10Ti-%0.2-3B 	</a:t>
            </a:r>
            <a:r>
              <a:rPr lang="tr-TR" sz="2000" dirty="0" smtClean="0">
                <a:latin typeface="Trebuchet MS" pitchFamily="34" charset="0"/>
              </a:rPr>
              <a:t>	           </a:t>
            </a:r>
          </a:p>
          <a:p>
            <a:pPr>
              <a:spcBef>
                <a:spcPts val="1200"/>
              </a:spcBef>
            </a:pPr>
            <a:r>
              <a:rPr lang="tr-TR" sz="2800" b="1" u="sng" dirty="0" smtClean="0">
                <a:latin typeface="Trebuchet MS" pitchFamily="34" charset="0"/>
              </a:rPr>
              <a:t>Al-5Ti-1B </a:t>
            </a:r>
            <a:r>
              <a:rPr lang="tr-TR" sz="2800" b="1" u="sng" dirty="0" err="1" smtClean="0">
                <a:latin typeface="Trebuchet MS" pitchFamily="34" charset="0"/>
              </a:rPr>
              <a:t>filmaşin</a:t>
            </a:r>
            <a:r>
              <a:rPr lang="tr-TR" sz="2800" b="1" u="sng" dirty="0" smtClean="0">
                <a:latin typeface="Trebuchet MS" pitchFamily="34" charset="0"/>
              </a:rPr>
              <a:t> </a:t>
            </a:r>
            <a:r>
              <a:rPr lang="tr-TR" sz="2800" dirty="0" smtClean="0">
                <a:latin typeface="Trebuchet MS" pitchFamily="34" charset="0"/>
              </a:rPr>
              <a:t>: </a:t>
            </a:r>
          </a:p>
          <a:p>
            <a:pPr>
              <a:spcBef>
                <a:spcPts val="1200"/>
              </a:spcBef>
            </a:pPr>
            <a:r>
              <a:rPr lang="tr-TR" sz="2800" dirty="0" smtClean="0">
                <a:latin typeface="Trebuchet MS" pitchFamily="34" charset="0"/>
              </a:rPr>
              <a:t>2.2Ti (TiB</a:t>
            </a:r>
            <a:r>
              <a:rPr lang="tr-TR" sz="2800" baseline="-25000" dirty="0" smtClean="0">
                <a:latin typeface="Trebuchet MS" pitchFamily="34" charset="0"/>
              </a:rPr>
              <a:t>2</a:t>
            </a:r>
            <a:r>
              <a:rPr lang="tr-TR" sz="2800" dirty="0" smtClean="0">
                <a:latin typeface="Trebuchet MS" pitchFamily="34" charset="0"/>
              </a:rPr>
              <a:t> çözünmez ) </a:t>
            </a:r>
          </a:p>
          <a:p>
            <a:pPr>
              <a:spcBef>
                <a:spcPts val="1200"/>
              </a:spcBef>
            </a:pPr>
            <a:r>
              <a:rPr lang="tr-TR" sz="2800" dirty="0" smtClean="0">
                <a:latin typeface="Trebuchet MS" pitchFamily="34" charset="0"/>
              </a:rPr>
              <a:t>2.8Ti  (TiAl</a:t>
            </a:r>
            <a:r>
              <a:rPr lang="tr-TR" sz="2800" baseline="-25000" dirty="0" smtClean="0">
                <a:latin typeface="Trebuchet MS" pitchFamily="34" charset="0"/>
              </a:rPr>
              <a:t>3</a:t>
            </a:r>
            <a:r>
              <a:rPr lang="tr-TR" sz="2800" dirty="0" smtClean="0">
                <a:latin typeface="Trebuchet MS" pitchFamily="34" charset="0"/>
              </a:rPr>
              <a:t> çözünür)  </a:t>
            </a:r>
            <a:r>
              <a:rPr lang="tr-TR" sz="2800" dirty="0" smtClean="0">
                <a:solidFill>
                  <a:schemeClr val="tx1">
                    <a:lumMod val="65000"/>
                    <a:lumOff val="35000"/>
                  </a:schemeClr>
                </a:solidFill>
                <a:latin typeface="Trebuchet MS" pitchFamily="34" charset="0"/>
              </a:rPr>
              <a:t> </a:t>
            </a:r>
          </a:p>
        </p:txBody>
      </p:sp>
      <p:pic>
        <p:nvPicPr>
          <p:cNvPr id="1026" name="Picture 2" descr="50x-2-d"/>
          <p:cNvPicPr>
            <a:picLocks noChangeAspect="1" noChangeArrowheads="1"/>
          </p:cNvPicPr>
          <p:nvPr/>
        </p:nvPicPr>
        <p:blipFill>
          <a:blip r:embed="rId2" cstate="print">
            <a:lum/>
          </a:blip>
          <a:srcRect l="12695" t="2479"/>
          <a:stretch>
            <a:fillRect/>
          </a:stretch>
        </p:blipFill>
        <p:spPr bwMode="auto">
          <a:xfrm>
            <a:off x="4932040" y="3855509"/>
            <a:ext cx="3960440" cy="2741843"/>
          </a:xfrm>
          <a:prstGeom prst="rect">
            <a:avLst/>
          </a:prstGeom>
          <a:noFill/>
          <a:ln w="12700">
            <a:solidFill>
              <a:schemeClr val="bg1">
                <a:lumMod val="50000"/>
              </a:schemeClr>
            </a:solidFill>
            <a:miter lim="800000"/>
            <a:headEnd/>
            <a:tailEnd/>
          </a:ln>
        </p:spPr>
      </p:pic>
      <p:sp>
        <p:nvSpPr>
          <p:cNvPr id="37" name="36 Aşağı Ok"/>
          <p:cNvSpPr/>
          <p:nvPr/>
        </p:nvSpPr>
        <p:spPr>
          <a:xfrm>
            <a:off x="2223032" y="1772816"/>
            <a:ext cx="216024" cy="252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latin typeface="Trebuchet MS" pitchFamily="34" charset="0"/>
            </a:endParaRPr>
          </a:p>
        </p:txBody>
      </p:sp>
      <p:sp>
        <p:nvSpPr>
          <p:cNvPr id="40" name="39 Aşağı Ok"/>
          <p:cNvSpPr/>
          <p:nvPr/>
        </p:nvSpPr>
        <p:spPr>
          <a:xfrm>
            <a:off x="5679416" y="1772816"/>
            <a:ext cx="216024" cy="252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smtClean="0">
                <a:latin typeface="Trebuchet MS" pitchFamily="34" charset="0"/>
              </a:rPr>
              <a:t>    </a:t>
            </a:r>
            <a:endParaRPr lang="tr-TR" sz="1600" dirty="0">
              <a:latin typeface="Trebuchet MS" pitchFamily="34" charset="0"/>
            </a:endParaRPr>
          </a:p>
        </p:txBody>
      </p:sp>
      <p:sp>
        <p:nvSpPr>
          <p:cNvPr id="13" name="12 Sağ Ayraç"/>
          <p:cNvSpPr/>
          <p:nvPr/>
        </p:nvSpPr>
        <p:spPr>
          <a:xfrm rot="5400000">
            <a:off x="4095239" y="-215271"/>
            <a:ext cx="216025" cy="6408712"/>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sz="1600">
              <a:latin typeface="Trebuchet MS" pitchFamily="34" charset="0"/>
            </a:endParaRPr>
          </a:p>
        </p:txBody>
      </p:sp>
      <p:sp>
        <p:nvSpPr>
          <p:cNvPr id="14" name="13 Metin kutusu"/>
          <p:cNvSpPr txBox="1"/>
          <p:nvPr/>
        </p:nvSpPr>
        <p:spPr>
          <a:xfrm>
            <a:off x="6588224" y="4653136"/>
            <a:ext cx="1008112" cy="461665"/>
          </a:xfrm>
          <a:prstGeom prst="rect">
            <a:avLst/>
          </a:prstGeom>
          <a:noFill/>
        </p:spPr>
        <p:txBody>
          <a:bodyPr wrap="square" rtlCol="0">
            <a:spAutoFit/>
          </a:bodyPr>
          <a:lstStyle/>
          <a:p>
            <a:r>
              <a:rPr lang="tr-TR" sz="2400" b="1" i="1" dirty="0" smtClean="0">
                <a:solidFill>
                  <a:schemeClr val="bg1"/>
                </a:solidFill>
                <a:latin typeface="Trebuchet MS" pitchFamily="34" charset="0"/>
              </a:rPr>
              <a:t>Al</a:t>
            </a:r>
            <a:r>
              <a:rPr lang="tr-TR" sz="2400" b="1" i="1" baseline="-25000" dirty="0" smtClean="0">
                <a:solidFill>
                  <a:schemeClr val="bg1"/>
                </a:solidFill>
                <a:latin typeface="Trebuchet MS" pitchFamily="34" charset="0"/>
              </a:rPr>
              <a:t>3</a:t>
            </a:r>
            <a:r>
              <a:rPr lang="tr-TR" sz="2400" b="1" i="1" dirty="0" smtClean="0">
                <a:solidFill>
                  <a:schemeClr val="bg1"/>
                </a:solidFill>
                <a:latin typeface="Trebuchet MS" pitchFamily="34" charset="0"/>
              </a:rPr>
              <a:t>Ti</a:t>
            </a:r>
            <a:endParaRPr lang="tr-TR" sz="2400" b="1" i="1" dirty="0">
              <a:solidFill>
                <a:schemeClr val="bg1"/>
              </a:solidFill>
              <a:latin typeface="Trebuchet MS" pitchFamily="34" charset="0"/>
            </a:endParaRPr>
          </a:p>
        </p:txBody>
      </p:sp>
      <p:sp>
        <p:nvSpPr>
          <p:cNvPr id="15" name="14 Metin kutusu"/>
          <p:cNvSpPr txBox="1"/>
          <p:nvPr/>
        </p:nvSpPr>
        <p:spPr>
          <a:xfrm>
            <a:off x="5292080" y="5517232"/>
            <a:ext cx="792088" cy="461665"/>
          </a:xfrm>
          <a:prstGeom prst="rect">
            <a:avLst/>
          </a:prstGeom>
          <a:noFill/>
        </p:spPr>
        <p:txBody>
          <a:bodyPr wrap="square" rtlCol="0">
            <a:spAutoFit/>
          </a:bodyPr>
          <a:lstStyle/>
          <a:p>
            <a:r>
              <a:rPr lang="tr-TR" sz="2400" b="1" i="1" dirty="0" smtClean="0">
                <a:solidFill>
                  <a:schemeClr val="bg1"/>
                </a:solidFill>
                <a:latin typeface="Trebuchet MS" pitchFamily="34" charset="0"/>
              </a:rPr>
              <a:t>TiB</a:t>
            </a:r>
            <a:r>
              <a:rPr lang="tr-TR" sz="2400" b="1" i="1" baseline="-25000" dirty="0" smtClean="0">
                <a:solidFill>
                  <a:schemeClr val="bg1"/>
                </a:solidFill>
                <a:latin typeface="Trebuchet MS" pitchFamily="34" charset="0"/>
              </a:rPr>
              <a:t>2</a:t>
            </a:r>
            <a:endParaRPr lang="tr-TR" sz="2400" b="1" i="1" baseline="-25000" dirty="0">
              <a:solidFill>
                <a:schemeClr val="bg1"/>
              </a:solidFill>
              <a:latin typeface="Trebuchet MS" pitchFamily="34" charset="0"/>
            </a:endParaRPr>
          </a:p>
        </p:txBody>
      </p:sp>
    </p:spTree>
    <p:extLst>
      <p:ext uri="{BB962C8B-B14F-4D97-AF65-F5344CB8AC3E}">
        <p14:creationId xmlns:p14="http://schemas.microsoft.com/office/powerpoint/2010/main" val="26717336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rmAutofit fontScale="90000"/>
          </a:bodyPr>
          <a:lstStyle/>
          <a:p>
            <a:r>
              <a:rPr lang="tr-TR" dirty="0" smtClean="0">
                <a:solidFill>
                  <a:schemeClr val="accent2">
                    <a:lumMod val="50000"/>
                  </a:schemeClr>
                </a:solidFill>
                <a:latin typeface="Trebuchet MS" pitchFamily="34" charset="0"/>
              </a:rPr>
              <a:t>Gaz boşlukları</a:t>
            </a:r>
            <a:endParaRPr lang="tr-TR" dirty="0">
              <a:solidFill>
                <a:schemeClr val="accent2">
                  <a:lumMod val="50000"/>
                </a:schemeClr>
              </a:solidFill>
              <a:latin typeface="Trebuchet MS" pitchFamily="34" charset="0"/>
            </a:endParaRPr>
          </a:p>
        </p:txBody>
      </p:sp>
      <p:grpSp>
        <p:nvGrpSpPr>
          <p:cNvPr id="19" name="18 Grup"/>
          <p:cNvGrpSpPr>
            <a:grpSpLocks noChangeAspect="1"/>
          </p:cNvGrpSpPr>
          <p:nvPr/>
        </p:nvGrpSpPr>
        <p:grpSpPr>
          <a:xfrm>
            <a:off x="179512" y="2173454"/>
            <a:ext cx="8820000" cy="3199762"/>
            <a:chOff x="1043608" y="1388259"/>
            <a:chExt cx="6944042" cy="2519206"/>
          </a:xfrm>
        </p:grpSpPr>
        <p:pic>
          <p:nvPicPr>
            <p:cNvPr id="243715" name="Picture 3" descr="DN7-2-4-5x-d"/>
            <p:cNvPicPr>
              <a:picLocks noChangeAspect="1" noChangeArrowheads="1"/>
            </p:cNvPicPr>
            <p:nvPr/>
          </p:nvPicPr>
          <p:blipFill>
            <a:blip r:embed="rId2" cstate="print">
              <a:lum bright="-14000" contrast="28000"/>
            </a:blip>
            <a:srcRect/>
            <a:stretch>
              <a:fillRect/>
            </a:stretch>
          </p:blipFill>
          <p:spPr bwMode="auto">
            <a:xfrm>
              <a:off x="1043608" y="1388259"/>
              <a:ext cx="3362171" cy="2518571"/>
            </a:xfrm>
            <a:prstGeom prst="rect">
              <a:avLst/>
            </a:prstGeom>
            <a:noFill/>
            <a:ln w="15875">
              <a:noFill/>
              <a:miter lim="800000"/>
              <a:headEnd/>
              <a:tailEnd/>
            </a:ln>
          </p:spPr>
        </p:pic>
        <p:sp>
          <p:nvSpPr>
            <p:cNvPr id="243716" name="Text Box 4"/>
            <p:cNvSpPr txBox="1">
              <a:spLocks noChangeAspect="1" noChangeArrowheads="1"/>
            </p:cNvSpPr>
            <p:nvPr/>
          </p:nvSpPr>
          <p:spPr bwMode="auto">
            <a:xfrm>
              <a:off x="3860339" y="3663036"/>
              <a:ext cx="499722" cy="199987"/>
            </a:xfrm>
            <a:prstGeom prst="rect">
              <a:avLst/>
            </a:prstGeom>
            <a:solidFill>
              <a:srgbClr val="C0C0C0"/>
            </a:solidFill>
            <a:ln w="9525">
              <a:noFill/>
              <a:miter lim="800000"/>
              <a:headEnd/>
              <a:tailEnd/>
            </a:ln>
          </p:spPr>
          <p:txBody>
            <a:bodyPr vert="horz" wrap="square" lIns="0" tIns="1800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smtClean="0">
                  <a:ln>
                    <a:noFill/>
                  </a:ln>
                  <a:solidFill>
                    <a:schemeClr val="tx1"/>
                  </a:solidFill>
                  <a:effectLst/>
                  <a:latin typeface="Arial" pitchFamily="34" charset="0"/>
                  <a:cs typeface="Arial" pitchFamily="34" charset="0"/>
                </a:rPr>
                <a:t>200µm</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3717" name="Line 5"/>
            <p:cNvSpPr>
              <a:spLocks noChangeAspect="1" noChangeShapeType="1"/>
            </p:cNvSpPr>
            <p:nvPr/>
          </p:nvSpPr>
          <p:spPr bwMode="auto">
            <a:xfrm>
              <a:off x="3960030" y="3838898"/>
              <a:ext cx="283832"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pic>
          <p:nvPicPr>
            <p:cNvPr id="243719" name="Picture 7" descr="2"/>
            <p:cNvPicPr>
              <a:picLocks noChangeAspect="1" noChangeArrowheads="1"/>
            </p:cNvPicPr>
            <p:nvPr/>
          </p:nvPicPr>
          <p:blipFill>
            <a:blip r:embed="rId3" cstate="print">
              <a:lum contrast="40000"/>
            </a:blip>
            <a:srcRect l="1181" t="9966" r="3839" b="5905"/>
            <a:stretch>
              <a:fillRect/>
            </a:stretch>
          </p:blipFill>
          <p:spPr bwMode="auto">
            <a:xfrm>
              <a:off x="4434353" y="1388259"/>
              <a:ext cx="3553297" cy="2519206"/>
            </a:xfrm>
            <a:prstGeom prst="rect">
              <a:avLst/>
            </a:prstGeom>
            <a:noFill/>
            <a:ln w="9525">
              <a:noFill/>
              <a:miter lim="800000"/>
              <a:headEnd/>
              <a:tailEnd/>
            </a:ln>
          </p:spPr>
        </p:pic>
        <p:sp>
          <p:nvSpPr>
            <p:cNvPr id="243720" name="Text Box 8"/>
            <p:cNvSpPr txBox="1">
              <a:spLocks noChangeAspect="1" noChangeArrowheads="1"/>
            </p:cNvSpPr>
            <p:nvPr/>
          </p:nvSpPr>
          <p:spPr bwMode="auto">
            <a:xfrm>
              <a:off x="7439035" y="3668750"/>
              <a:ext cx="528296" cy="211415"/>
            </a:xfrm>
            <a:prstGeom prst="rect">
              <a:avLst/>
            </a:prstGeom>
            <a:solidFill>
              <a:srgbClr val="C0C0C0"/>
            </a:solidFill>
            <a:ln w="9525">
              <a:noFill/>
              <a:miter lim="800000"/>
              <a:headEnd/>
              <a:tailEnd/>
            </a:ln>
          </p:spPr>
          <p:txBody>
            <a:bodyPr vert="horz" wrap="square" lIns="0" tIns="1800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smtClean="0">
                  <a:ln>
                    <a:noFill/>
                  </a:ln>
                  <a:solidFill>
                    <a:schemeClr val="tx1"/>
                  </a:solidFill>
                  <a:effectLst/>
                  <a:latin typeface="Arial" pitchFamily="34" charset="0"/>
                  <a:cs typeface="Arial" pitchFamily="34" charset="0"/>
                </a:rPr>
                <a:t>20µm</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3728" name="Line 16"/>
            <p:cNvSpPr>
              <a:spLocks noChangeAspect="1" noChangeShapeType="1"/>
            </p:cNvSpPr>
            <p:nvPr/>
          </p:nvSpPr>
          <p:spPr bwMode="auto">
            <a:xfrm>
              <a:off x="7558410" y="3854770"/>
              <a:ext cx="283832"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9071827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806896" y="548680"/>
            <a:ext cx="8229600" cy="594320"/>
          </a:xfrm>
        </p:spPr>
        <p:txBody>
          <a:bodyPr>
            <a:normAutofit fontScale="90000"/>
          </a:bodyPr>
          <a:lstStyle/>
          <a:p>
            <a:r>
              <a:rPr lang="tr-TR" dirty="0" smtClean="0">
                <a:solidFill>
                  <a:schemeClr val="accent2">
                    <a:lumMod val="50000"/>
                  </a:schemeClr>
                </a:solidFill>
                <a:latin typeface="Trebuchet MS" pitchFamily="34" charset="0"/>
              </a:rPr>
              <a:t>Gaz boşlukları</a:t>
            </a:r>
            <a:endParaRPr lang="tr-TR" dirty="0">
              <a:solidFill>
                <a:schemeClr val="accent2">
                  <a:lumMod val="50000"/>
                </a:schemeClr>
              </a:solidFill>
              <a:latin typeface="Trebuchet MS" pitchFamily="34" charset="0"/>
            </a:endParaRPr>
          </a:p>
        </p:txBody>
      </p:sp>
      <p:grpSp>
        <p:nvGrpSpPr>
          <p:cNvPr id="2" name="48 Grup"/>
          <p:cNvGrpSpPr>
            <a:grpSpLocks noChangeAspect="1"/>
          </p:cNvGrpSpPr>
          <p:nvPr/>
        </p:nvGrpSpPr>
        <p:grpSpPr>
          <a:xfrm>
            <a:off x="856536" y="1196752"/>
            <a:ext cx="3600000" cy="2715515"/>
            <a:chOff x="4860032" y="404664"/>
            <a:chExt cx="2865438" cy="2161431"/>
          </a:xfrm>
        </p:grpSpPr>
        <p:pic>
          <p:nvPicPr>
            <p:cNvPr id="37" name="Picture 3"/>
            <p:cNvPicPr>
              <a:picLocks noChangeAspect="1" noChangeArrowheads="1"/>
            </p:cNvPicPr>
            <p:nvPr/>
          </p:nvPicPr>
          <p:blipFill>
            <a:blip r:embed="rId2" cstate="print">
              <a:lum bright="-10000" contrast="22000"/>
              <a:grayscl/>
            </a:blip>
            <a:srcRect/>
            <a:stretch>
              <a:fillRect/>
            </a:stretch>
          </p:blipFill>
          <p:spPr bwMode="auto">
            <a:xfrm>
              <a:off x="4860032" y="404664"/>
              <a:ext cx="2865438" cy="2161431"/>
            </a:xfrm>
            <a:prstGeom prst="rect">
              <a:avLst/>
            </a:prstGeom>
            <a:noFill/>
            <a:ln w="12700">
              <a:noFill/>
              <a:miter lim="800000"/>
              <a:headEnd type="none" w="sm" len="sm"/>
              <a:tailEnd type="none" w="sm" len="sm"/>
            </a:ln>
            <a:effectLst/>
          </p:spPr>
        </p:pic>
        <p:sp>
          <p:nvSpPr>
            <p:cNvPr id="40" name="Text Box 6"/>
            <p:cNvSpPr txBox="1">
              <a:spLocks noChangeArrowheads="1"/>
            </p:cNvSpPr>
            <p:nvPr/>
          </p:nvSpPr>
          <p:spPr bwMode="auto">
            <a:xfrm>
              <a:off x="7242923" y="2309568"/>
              <a:ext cx="457149" cy="228588"/>
            </a:xfrm>
            <a:prstGeom prst="rect">
              <a:avLst/>
            </a:prstGeom>
            <a:solidFill>
              <a:srgbClr val="C0C0C0"/>
            </a:solidFill>
            <a:ln w="9525">
              <a:noFill/>
              <a:miter lim="800000"/>
              <a:headEnd/>
              <a:tailEnd/>
            </a:ln>
          </p:spPr>
          <p:txBody>
            <a:bodyPr vert="horz" wrap="square" lIns="0" tIns="1800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tr-TR" sz="1000" b="0" i="0" u="none" strike="noStrike" cap="none" normalizeH="0" baseline="0" dirty="0" smtClean="0">
                  <a:ln>
                    <a:noFill/>
                  </a:ln>
                  <a:solidFill>
                    <a:schemeClr val="tx1"/>
                  </a:solidFill>
                  <a:effectLst/>
                  <a:latin typeface="Arial" pitchFamily="34" charset="0"/>
                  <a:cs typeface="Arial" pitchFamily="34" charset="0"/>
                </a:rPr>
                <a:t>20µm</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 name="Line 7"/>
            <p:cNvSpPr>
              <a:spLocks noChangeShapeType="1"/>
            </p:cNvSpPr>
            <p:nvPr/>
          </p:nvSpPr>
          <p:spPr bwMode="auto">
            <a:xfrm>
              <a:off x="7338163" y="2500058"/>
              <a:ext cx="259051"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grpSp>
      <p:grpSp>
        <p:nvGrpSpPr>
          <p:cNvPr id="3" name="50 Grup"/>
          <p:cNvGrpSpPr>
            <a:grpSpLocks noChangeAspect="1"/>
          </p:cNvGrpSpPr>
          <p:nvPr/>
        </p:nvGrpSpPr>
        <p:grpSpPr>
          <a:xfrm>
            <a:off x="4500408" y="3934822"/>
            <a:ext cx="3744000" cy="2648458"/>
            <a:chOff x="4861302" y="4662123"/>
            <a:chExt cx="2861628" cy="2024278"/>
          </a:xfrm>
        </p:grpSpPr>
        <p:pic>
          <p:nvPicPr>
            <p:cNvPr id="39" name="Picture 5"/>
            <p:cNvPicPr>
              <a:picLocks noChangeAspect="1" noChangeArrowheads="1"/>
            </p:cNvPicPr>
            <p:nvPr/>
          </p:nvPicPr>
          <p:blipFill>
            <a:blip r:embed="rId3" cstate="print"/>
            <a:srcRect l="1093" t="1530" r="1093" b="1530"/>
            <a:stretch>
              <a:fillRect/>
            </a:stretch>
          </p:blipFill>
          <p:spPr bwMode="auto">
            <a:xfrm>
              <a:off x="4861302" y="4662123"/>
              <a:ext cx="2861628" cy="2024278"/>
            </a:xfrm>
            <a:prstGeom prst="rect">
              <a:avLst/>
            </a:prstGeom>
            <a:noFill/>
            <a:ln w="12700">
              <a:noFill/>
              <a:miter lim="800000"/>
              <a:headEnd type="none" w="sm" len="sm"/>
              <a:tailEnd type="none" w="sm" len="sm"/>
            </a:ln>
            <a:effectLst/>
          </p:spPr>
        </p:pic>
        <p:sp>
          <p:nvSpPr>
            <p:cNvPr id="42" name="Text Box 8"/>
            <p:cNvSpPr txBox="1">
              <a:spLocks noChangeArrowheads="1"/>
            </p:cNvSpPr>
            <p:nvPr/>
          </p:nvSpPr>
          <p:spPr bwMode="auto">
            <a:xfrm>
              <a:off x="7252447" y="6443208"/>
              <a:ext cx="457149" cy="228588"/>
            </a:xfrm>
            <a:prstGeom prst="rect">
              <a:avLst/>
            </a:prstGeom>
            <a:solidFill>
              <a:srgbClr val="C0C0C0"/>
            </a:solidFill>
            <a:ln w="9525">
              <a:noFill/>
              <a:miter lim="800000"/>
              <a:headEnd/>
              <a:tailEnd/>
            </a:ln>
          </p:spPr>
          <p:txBody>
            <a:bodyPr vert="horz" wrap="square" lIns="0" tIns="1800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100µm</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43" name="Line 9"/>
            <p:cNvSpPr>
              <a:spLocks noChangeShapeType="1"/>
            </p:cNvSpPr>
            <p:nvPr/>
          </p:nvSpPr>
          <p:spPr bwMode="auto">
            <a:xfrm>
              <a:off x="7357211" y="6633699"/>
              <a:ext cx="259051"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grpSp>
      <p:grpSp>
        <p:nvGrpSpPr>
          <p:cNvPr id="5" name="49 Grup"/>
          <p:cNvGrpSpPr>
            <a:grpSpLocks noChangeAspect="1"/>
          </p:cNvGrpSpPr>
          <p:nvPr/>
        </p:nvGrpSpPr>
        <p:grpSpPr>
          <a:xfrm>
            <a:off x="4500408" y="1201158"/>
            <a:ext cx="3744000" cy="2705743"/>
            <a:chOff x="4864477" y="2577524"/>
            <a:chExt cx="2854644" cy="2063011"/>
          </a:xfrm>
        </p:grpSpPr>
        <p:pic>
          <p:nvPicPr>
            <p:cNvPr id="38" name="Picture 4" descr="4-4-5x-d"/>
            <p:cNvPicPr>
              <a:picLocks noChangeAspect="1" noChangeArrowheads="1"/>
            </p:cNvPicPr>
            <p:nvPr/>
          </p:nvPicPr>
          <p:blipFill>
            <a:blip r:embed="rId4" cstate="print"/>
            <a:srcRect l="4990" t="8318"/>
            <a:stretch>
              <a:fillRect/>
            </a:stretch>
          </p:blipFill>
          <p:spPr bwMode="auto">
            <a:xfrm>
              <a:off x="4864477" y="2577524"/>
              <a:ext cx="2854644" cy="2063011"/>
            </a:xfrm>
            <a:prstGeom prst="rect">
              <a:avLst/>
            </a:prstGeom>
            <a:noFill/>
            <a:ln w="9525">
              <a:noFill/>
              <a:miter lim="800000"/>
              <a:headEnd/>
              <a:tailEnd/>
            </a:ln>
          </p:spPr>
        </p:pic>
        <p:sp>
          <p:nvSpPr>
            <p:cNvPr id="44" name="Text Box 10"/>
            <p:cNvSpPr txBox="1">
              <a:spLocks noChangeArrowheads="1"/>
            </p:cNvSpPr>
            <p:nvPr/>
          </p:nvSpPr>
          <p:spPr bwMode="auto">
            <a:xfrm>
              <a:off x="7252447" y="4395437"/>
              <a:ext cx="457149" cy="228588"/>
            </a:xfrm>
            <a:prstGeom prst="rect">
              <a:avLst/>
            </a:prstGeom>
            <a:solidFill>
              <a:srgbClr val="C0C0C0"/>
            </a:solidFill>
            <a:ln w="9525">
              <a:noFill/>
              <a:miter lim="800000"/>
              <a:headEnd/>
              <a:tailEnd/>
            </a:ln>
          </p:spPr>
          <p:txBody>
            <a:bodyPr vert="horz" wrap="square" lIns="0" tIns="1800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200µm</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Line 11"/>
            <p:cNvSpPr>
              <a:spLocks noChangeShapeType="1"/>
            </p:cNvSpPr>
            <p:nvPr/>
          </p:nvSpPr>
          <p:spPr bwMode="auto">
            <a:xfrm>
              <a:off x="7338163" y="4585927"/>
              <a:ext cx="259051"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grpSp>
      <p:sp>
        <p:nvSpPr>
          <p:cNvPr id="6" name="Dikdörtgen 5"/>
          <p:cNvSpPr/>
          <p:nvPr/>
        </p:nvSpPr>
        <p:spPr>
          <a:xfrm>
            <a:off x="827584" y="4005064"/>
            <a:ext cx="3211230" cy="2677656"/>
          </a:xfrm>
          <a:prstGeom prst="rect">
            <a:avLst/>
          </a:prstGeom>
        </p:spPr>
        <p:txBody>
          <a:bodyPr wrap="square">
            <a:spAutoFit/>
          </a:bodyPr>
          <a:lstStyle/>
          <a:p>
            <a:r>
              <a:rPr lang="tr-TR" sz="2400" dirty="0" smtClean="0">
                <a:latin typeface="Trebuchet MS" panose="020B0603020202020204" pitchFamily="34" charset="0"/>
              </a:rPr>
              <a:t>Yorulma performansı gaz boşluklarından doğrudan etkilenir. Kesitteki en büyük boşluk yorulma ömrünü belirleyecektir.</a:t>
            </a:r>
          </a:p>
        </p:txBody>
      </p:sp>
    </p:spTree>
    <p:extLst>
      <p:ext uri="{BB962C8B-B14F-4D97-AF65-F5344CB8AC3E}">
        <p14:creationId xmlns:p14="http://schemas.microsoft.com/office/powerpoint/2010/main" val="40714877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476672"/>
            <a:ext cx="8229600" cy="594320"/>
          </a:xfrm>
        </p:spPr>
        <p:txBody>
          <a:bodyPr>
            <a:normAutofit fontScale="90000"/>
          </a:bodyPr>
          <a:lstStyle/>
          <a:p>
            <a:r>
              <a:rPr lang="tr-TR" dirty="0" smtClean="0">
                <a:solidFill>
                  <a:schemeClr val="accent1">
                    <a:lumMod val="50000"/>
                  </a:schemeClr>
                </a:solidFill>
                <a:latin typeface="Trebuchet MS" pitchFamily="34" charset="0"/>
              </a:rPr>
              <a:t>Gaz gözenekleri</a:t>
            </a:r>
            <a:endParaRPr lang="tr-TR" dirty="0">
              <a:solidFill>
                <a:schemeClr val="accent1">
                  <a:lumMod val="50000"/>
                </a:schemeClr>
              </a:solidFill>
              <a:latin typeface="Trebuchet MS" pitchFamily="34" charset="0"/>
            </a:endParaRPr>
          </a:p>
        </p:txBody>
      </p:sp>
      <p:pic>
        <p:nvPicPr>
          <p:cNvPr id="24578" name="Picture 2"/>
          <p:cNvPicPr>
            <a:picLocks noChangeAspect="1" noChangeArrowheads="1"/>
          </p:cNvPicPr>
          <p:nvPr/>
        </p:nvPicPr>
        <p:blipFill rotWithShape="1">
          <a:blip r:embed="rId2" cstate="print">
            <a:lum bright="-8000" contrast="12000"/>
          </a:blip>
          <a:srcRect l="34032" t="30720" r="42800" b="16704"/>
          <a:stretch/>
        </p:blipFill>
        <p:spPr bwMode="auto">
          <a:xfrm>
            <a:off x="264848" y="1491115"/>
            <a:ext cx="4002103" cy="5106237"/>
          </a:xfrm>
          <a:prstGeom prst="rect">
            <a:avLst/>
          </a:prstGeom>
          <a:noFill/>
          <a:ln w="9525">
            <a:noFill/>
            <a:miter lim="800000"/>
            <a:headEnd/>
            <a:tailEnd/>
          </a:ln>
        </p:spPr>
      </p:pic>
      <p:sp useBgFill="1">
        <p:nvSpPr>
          <p:cNvPr id="2" name="Metin kutusu 1"/>
          <p:cNvSpPr txBox="1"/>
          <p:nvPr/>
        </p:nvSpPr>
        <p:spPr>
          <a:xfrm>
            <a:off x="2051720" y="2420888"/>
            <a:ext cx="1944216" cy="489534"/>
          </a:xfrm>
          <a:prstGeom prst="rect">
            <a:avLst/>
          </a:prstGeom>
        </p:spPr>
        <p:txBody>
          <a:bodyPr wrap="square" tIns="72000" bIns="108000" rtlCol="0">
            <a:spAutoFit/>
          </a:bodyPr>
          <a:lstStyle/>
          <a:p>
            <a:r>
              <a:rPr lang="tr-TR" sz="2000" dirty="0" smtClean="0">
                <a:latin typeface="Trebuchet MS" panose="020B0603020202020204" pitchFamily="34" charset="0"/>
              </a:rPr>
              <a:t>Sıvı alüminyum</a:t>
            </a:r>
            <a:endParaRPr lang="tr-TR" sz="2000" dirty="0">
              <a:latin typeface="Trebuchet MS" panose="020B0603020202020204" pitchFamily="34" charset="0"/>
            </a:endParaRPr>
          </a:p>
        </p:txBody>
      </p:sp>
      <p:sp useBgFill="1">
        <p:nvSpPr>
          <p:cNvPr id="5" name="Metin kutusu 4"/>
          <p:cNvSpPr txBox="1"/>
          <p:nvPr/>
        </p:nvSpPr>
        <p:spPr>
          <a:xfrm>
            <a:off x="2357858" y="3429000"/>
            <a:ext cx="1440160" cy="797311"/>
          </a:xfrm>
          <a:prstGeom prst="rect">
            <a:avLst/>
          </a:prstGeom>
        </p:spPr>
        <p:txBody>
          <a:bodyPr wrap="square" tIns="72000" bIns="108000" rtlCol="0">
            <a:spAutoFit/>
          </a:bodyPr>
          <a:lstStyle/>
          <a:p>
            <a:r>
              <a:rPr lang="tr-TR" sz="2000" dirty="0" smtClean="0">
                <a:latin typeface="Trebuchet MS" panose="020B0603020202020204" pitchFamily="34" charset="0"/>
              </a:rPr>
              <a:t>Büyüyen </a:t>
            </a:r>
            <a:r>
              <a:rPr lang="tr-TR" sz="2000" dirty="0" err="1" smtClean="0">
                <a:latin typeface="Trebuchet MS" panose="020B0603020202020204" pitchFamily="34" charset="0"/>
              </a:rPr>
              <a:t>dendritler</a:t>
            </a:r>
            <a:endParaRPr lang="tr-TR" sz="2000" dirty="0">
              <a:latin typeface="Trebuchet MS" panose="020B0603020202020204" pitchFamily="34" charset="0"/>
            </a:endParaRPr>
          </a:p>
        </p:txBody>
      </p:sp>
      <p:sp useBgFill="1">
        <p:nvSpPr>
          <p:cNvPr id="6" name="Metin kutusu 5"/>
          <p:cNvSpPr txBox="1"/>
          <p:nvPr/>
        </p:nvSpPr>
        <p:spPr>
          <a:xfrm>
            <a:off x="88981" y="3532362"/>
            <a:ext cx="1328469" cy="615553"/>
          </a:xfrm>
          <a:prstGeom prst="rect">
            <a:avLst/>
          </a:prstGeom>
        </p:spPr>
        <p:txBody>
          <a:bodyPr wrap="square" lIns="0" tIns="0" rIns="0" bIns="0" rtlCol="0">
            <a:spAutoFit/>
          </a:bodyPr>
          <a:lstStyle/>
          <a:p>
            <a:pPr algn="r"/>
            <a:r>
              <a:rPr lang="tr-TR" sz="2000" dirty="0" smtClean="0">
                <a:latin typeface="Trebuchet MS" panose="020B0603020202020204" pitchFamily="34" charset="0"/>
              </a:rPr>
              <a:t>Kabarcıksız bölge</a:t>
            </a:r>
            <a:endParaRPr lang="tr-TR" sz="2000" dirty="0">
              <a:latin typeface="Trebuchet MS" panose="020B0603020202020204" pitchFamily="34" charset="0"/>
            </a:endParaRPr>
          </a:p>
        </p:txBody>
      </p:sp>
      <p:sp useBgFill="1">
        <p:nvSpPr>
          <p:cNvPr id="7" name="Metin kutusu 6"/>
          <p:cNvSpPr txBox="1"/>
          <p:nvPr/>
        </p:nvSpPr>
        <p:spPr>
          <a:xfrm>
            <a:off x="2186683" y="4914009"/>
            <a:ext cx="1328469" cy="553998"/>
          </a:xfrm>
          <a:prstGeom prst="rect">
            <a:avLst/>
          </a:prstGeom>
        </p:spPr>
        <p:txBody>
          <a:bodyPr wrap="square" lIns="0" tIns="0" rIns="0" bIns="0" rtlCol="0">
            <a:spAutoFit/>
          </a:bodyPr>
          <a:lstStyle/>
          <a:p>
            <a:r>
              <a:rPr lang="tr-TR" dirty="0" smtClean="0">
                <a:latin typeface="Trebuchet MS" panose="020B0603020202020204" pitchFamily="34" charset="0"/>
              </a:rPr>
              <a:t>Hapsolmuş kabarcık</a:t>
            </a:r>
            <a:endParaRPr lang="tr-TR" dirty="0">
              <a:latin typeface="Trebuchet MS" panose="020B0603020202020204" pitchFamily="34" charset="0"/>
            </a:endParaRPr>
          </a:p>
        </p:txBody>
      </p:sp>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962" t="19400" b="4499"/>
          <a:stretch/>
        </p:blipFill>
        <p:spPr bwMode="auto">
          <a:xfrm>
            <a:off x="4266951" y="2797521"/>
            <a:ext cx="4791464" cy="3882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8" name="Metin kutusu 7"/>
          <p:cNvSpPr txBox="1"/>
          <p:nvPr/>
        </p:nvSpPr>
        <p:spPr>
          <a:xfrm>
            <a:off x="2294487" y="6069645"/>
            <a:ext cx="2749036" cy="553998"/>
          </a:xfrm>
          <a:prstGeom prst="rect">
            <a:avLst/>
          </a:prstGeom>
        </p:spPr>
        <p:txBody>
          <a:bodyPr wrap="square" lIns="0" tIns="0" rIns="0" bIns="0" rtlCol="0">
            <a:spAutoFit/>
          </a:bodyPr>
          <a:lstStyle/>
          <a:p>
            <a:r>
              <a:rPr lang="tr-TR" dirty="0" smtClean="0">
                <a:latin typeface="Trebuchet MS" panose="020B0603020202020204" pitchFamily="34" charset="0"/>
              </a:rPr>
              <a:t>Sıvı-katı ara yüzeyi önünde oluşan kabarcıklar</a:t>
            </a:r>
            <a:endParaRPr lang="tr-TR" dirty="0">
              <a:latin typeface="Trebuchet MS" panose="020B0603020202020204" pitchFamily="34" charset="0"/>
            </a:endParaRPr>
          </a:p>
        </p:txBody>
      </p:sp>
      <p:sp useBgFill="1">
        <p:nvSpPr>
          <p:cNvPr id="14" name="Metin kutusu 13"/>
          <p:cNvSpPr txBox="1"/>
          <p:nvPr/>
        </p:nvSpPr>
        <p:spPr>
          <a:xfrm>
            <a:off x="4211959" y="3333180"/>
            <a:ext cx="307777" cy="1786261"/>
          </a:xfrm>
          <a:prstGeom prst="rect">
            <a:avLst/>
          </a:prstGeom>
        </p:spPr>
        <p:txBody>
          <a:bodyPr vert="vert270" wrap="square" lIns="0" tIns="0" rIns="0" bIns="0" rtlCol="0">
            <a:spAutoFit/>
          </a:bodyPr>
          <a:lstStyle/>
          <a:p>
            <a:r>
              <a:rPr lang="tr-TR" sz="2000" dirty="0" smtClean="0">
                <a:latin typeface="Trebuchet MS" panose="020B0603020202020204" pitchFamily="34" charset="0"/>
              </a:rPr>
              <a:t>konsantrasyon</a:t>
            </a:r>
            <a:endParaRPr lang="tr-TR" sz="2000" dirty="0">
              <a:latin typeface="Trebuchet MS" panose="020B0603020202020204" pitchFamily="34" charset="0"/>
            </a:endParaRPr>
          </a:p>
        </p:txBody>
      </p:sp>
      <p:sp useBgFill="1">
        <p:nvSpPr>
          <p:cNvPr id="13" name="Metin kutusu 12"/>
          <p:cNvSpPr txBox="1"/>
          <p:nvPr/>
        </p:nvSpPr>
        <p:spPr>
          <a:xfrm>
            <a:off x="6732240" y="6427112"/>
            <a:ext cx="936104" cy="307777"/>
          </a:xfrm>
          <a:prstGeom prst="rect">
            <a:avLst/>
          </a:prstGeom>
        </p:spPr>
        <p:txBody>
          <a:bodyPr wrap="square" lIns="0" tIns="0" rIns="0" bIns="0" rtlCol="0">
            <a:spAutoFit/>
          </a:bodyPr>
          <a:lstStyle/>
          <a:p>
            <a:r>
              <a:rPr lang="tr-TR" sz="2000" dirty="0" smtClean="0">
                <a:latin typeface="Trebuchet MS" panose="020B0603020202020204" pitchFamily="34" charset="0"/>
              </a:rPr>
              <a:t>uzaklık</a:t>
            </a:r>
            <a:endParaRPr lang="tr-TR" sz="2000" dirty="0">
              <a:latin typeface="Trebuchet MS" panose="020B0603020202020204" pitchFamily="34" charset="0"/>
            </a:endParaRPr>
          </a:p>
        </p:txBody>
      </p:sp>
      <p:sp useBgFill="1">
        <p:nvSpPr>
          <p:cNvPr id="10" name="Metin kutusu 9"/>
          <p:cNvSpPr txBox="1"/>
          <p:nvPr/>
        </p:nvSpPr>
        <p:spPr>
          <a:xfrm>
            <a:off x="7701204" y="5910438"/>
            <a:ext cx="687812" cy="307777"/>
          </a:xfrm>
          <a:prstGeom prst="rect">
            <a:avLst/>
          </a:prstGeom>
        </p:spPr>
        <p:txBody>
          <a:bodyPr wrap="square" lIns="0" tIns="0" rIns="0" bIns="0" rtlCol="0">
            <a:spAutoFit/>
          </a:bodyPr>
          <a:lstStyle/>
          <a:p>
            <a:r>
              <a:rPr lang="tr-TR" sz="2000" dirty="0" smtClean="0">
                <a:latin typeface="Trebuchet MS" panose="020B0603020202020204" pitchFamily="34" charset="0"/>
              </a:rPr>
              <a:t>Sıvı</a:t>
            </a:r>
            <a:endParaRPr lang="tr-TR" sz="2000" dirty="0">
              <a:latin typeface="Trebuchet MS" panose="020B0603020202020204" pitchFamily="34" charset="0"/>
            </a:endParaRPr>
          </a:p>
        </p:txBody>
      </p:sp>
      <p:sp useBgFill="1">
        <p:nvSpPr>
          <p:cNvPr id="12" name="Metin kutusu 11"/>
          <p:cNvSpPr txBox="1"/>
          <p:nvPr/>
        </p:nvSpPr>
        <p:spPr>
          <a:xfrm>
            <a:off x="5641469" y="5901107"/>
            <a:ext cx="687812" cy="307777"/>
          </a:xfrm>
          <a:prstGeom prst="rect">
            <a:avLst/>
          </a:prstGeom>
        </p:spPr>
        <p:txBody>
          <a:bodyPr wrap="square" lIns="0" tIns="0" rIns="0" bIns="0" rtlCol="0">
            <a:spAutoFit/>
          </a:bodyPr>
          <a:lstStyle/>
          <a:p>
            <a:r>
              <a:rPr lang="tr-TR" sz="2000" dirty="0" smtClean="0">
                <a:latin typeface="Trebuchet MS" panose="020B0603020202020204" pitchFamily="34" charset="0"/>
              </a:rPr>
              <a:t>katı</a:t>
            </a:r>
            <a:endParaRPr lang="tr-TR" sz="2000" dirty="0">
              <a:latin typeface="Trebuchet MS" panose="020B0603020202020204" pitchFamily="34" charset="0"/>
            </a:endParaRPr>
          </a:p>
        </p:txBody>
      </p:sp>
      <p:sp useBgFill="1">
        <p:nvSpPr>
          <p:cNvPr id="9" name="Metin kutusu 8"/>
          <p:cNvSpPr txBox="1"/>
          <p:nvPr/>
        </p:nvSpPr>
        <p:spPr>
          <a:xfrm>
            <a:off x="5902828" y="5219001"/>
            <a:ext cx="2749036" cy="553998"/>
          </a:xfrm>
          <a:prstGeom prst="rect">
            <a:avLst/>
          </a:prstGeom>
        </p:spPr>
        <p:txBody>
          <a:bodyPr wrap="square" lIns="0" tIns="0" rIns="0" bIns="0" rtlCol="0">
            <a:spAutoFit/>
          </a:bodyPr>
          <a:lstStyle/>
          <a:p>
            <a:r>
              <a:rPr lang="tr-TR" dirty="0" smtClean="0">
                <a:latin typeface="Trebuchet MS" panose="020B0603020202020204" pitchFamily="34" charset="0"/>
              </a:rPr>
              <a:t>Sıvı-katı ara yüzeyindeki gelişmeler</a:t>
            </a:r>
            <a:endParaRPr lang="tr-TR" dirty="0">
              <a:latin typeface="Trebuchet MS" panose="020B0603020202020204" pitchFamily="34" charset="0"/>
            </a:endParaRPr>
          </a:p>
        </p:txBody>
      </p:sp>
      <p:sp>
        <p:nvSpPr>
          <p:cNvPr id="16" name="4 Metin kutusu"/>
          <p:cNvSpPr txBox="1"/>
          <p:nvPr/>
        </p:nvSpPr>
        <p:spPr>
          <a:xfrm>
            <a:off x="2843808" y="1196752"/>
            <a:ext cx="6192688" cy="1477328"/>
          </a:xfrm>
          <a:prstGeom prst="rect">
            <a:avLst/>
          </a:prstGeom>
          <a:noFill/>
        </p:spPr>
        <p:txBody>
          <a:bodyPr wrap="square" rtlCol="0">
            <a:spAutoFit/>
          </a:bodyPr>
          <a:lstStyle/>
          <a:p>
            <a:pPr algn="r"/>
            <a:r>
              <a:rPr lang="tr-TR" dirty="0" smtClean="0">
                <a:latin typeface="Trebuchet MS" pitchFamily="34" charset="0"/>
              </a:rPr>
              <a:t>Sıvı alüminyumda çözünmüş </a:t>
            </a:r>
            <a:r>
              <a:rPr lang="tr-TR" dirty="0">
                <a:latin typeface="Trebuchet MS" pitchFamily="34" charset="0"/>
              </a:rPr>
              <a:t>H</a:t>
            </a:r>
            <a:r>
              <a:rPr lang="tr-TR" dirty="0" smtClean="0">
                <a:latin typeface="Trebuchet MS" pitchFamily="34" charset="0"/>
              </a:rPr>
              <a:t> miktarı  </a:t>
            </a:r>
            <a:r>
              <a:rPr lang="en-US" dirty="0" smtClean="0">
                <a:latin typeface="Trebuchet MS" pitchFamily="34" charset="0"/>
              </a:rPr>
              <a:t>0.1 ml/100g</a:t>
            </a:r>
            <a:r>
              <a:rPr lang="tr-TR" dirty="0" smtClean="0">
                <a:latin typeface="Trebuchet MS" pitchFamily="34" charset="0"/>
              </a:rPr>
              <a:t> bile olsa, katı-sıvı ara yüzeyindeki gaz miktarı </a:t>
            </a:r>
            <a:r>
              <a:rPr lang="en-US" dirty="0" smtClean="0">
                <a:latin typeface="Trebuchet MS" pitchFamily="34" charset="0"/>
              </a:rPr>
              <a:t> </a:t>
            </a:r>
            <a:r>
              <a:rPr lang="tr-TR" dirty="0" smtClean="0">
                <a:latin typeface="Trebuchet MS" pitchFamily="34" charset="0"/>
              </a:rPr>
              <a:t>bunun 20 katı seviyesindedir (ayrışma katsayısı  k: 0.05): </a:t>
            </a:r>
            <a:r>
              <a:rPr lang="en-US" dirty="0" smtClean="0">
                <a:latin typeface="Trebuchet MS" pitchFamily="34" charset="0"/>
              </a:rPr>
              <a:t>2 ml/100g. </a:t>
            </a:r>
            <a:r>
              <a:rPr lang="tr-TR" dirty="0" smtClean="0">
                <a:latin typeface="Trebuchet MS" pitchFamily="34" charset="0"/>
              </a:rPr>
              <a:t>Bu değer çözünürlük sınırının çok üstündedir ve gaz artık sıvı içinde kabarcıklar oluşturmaya başlar.</a:t>
            </a:r>
          </a:p>
        </p:txBody>
      </p:sp>
    </p:spTree>
    <p:extLst>
      <p:ext uri="{BB962C8B-B14F-4D97-AF65-F5344CB8AC3E}">
        <p14:creationId xmlns:p14="http://schemas.microsoft.com/office/powerpoint/2010/main" val="26296251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latin typeface="Trebuchet MS" pitchFamily="34" charset="0"/>
              </a:rPr>
              <a:t>Gaz boşlukları</a:t>
            </a:r>
            <a:endParaRPr lang="tr-TR" dirty="0">
              <a:latin typeface="Trebuchet MS" pitchFamily="34" charset="0"/>
            </a:endParaRPr>
          </a:p>
        </p:txBody>
      </p:sp>
      <p:pic>
        <p:nvPicPr>
          <p:cNvPr id="25602" name="Picture 2"/>
          <p:cNvPicPr>
            <a:picLocks noChangeAspect="1" noChangeArrowheads="1"/>
          </p:cNvPicPr>
          <p:nvPr/>
        </p:nvPicPr>
        <p:blipFill>
          <a:blip r:embed="rId2" cstate="print">
            <a:lum bright="-1000"/>
          </a:blip>
          <a:srcRect l="36246" t="29430" r="48267" b="48392"/>
          <a:stretch>
            <a:fillRect/>
          </a:stretch>
        </p:blipFill>
        <p:spPr bwMode="auto">
          <a:xfrm>
            <a:off x="395536" y="1412776"/>
            <a:ext cx="2325332" cy="1872220"/>
          </a:xfrm>
          <a:prstGeom prst="rect">
            <a:avLst/>
          </a:prstGeom>
          <a:noFill/>
          <a:ln w="9525">
            <a:noFill/>
            <a:miter lim="800000"/>
            <a:headEnd/>
            <a:tailEnd/>
          </a:ln>
        </p:spPr>
      </p:pic>
      <p:sp useBgFill="1">
        <p:nvSpPr>
          <p:cNvPr id="7" name="Metin kutusu 6"/>
          <p:cNvSpPr txBox="1"/>
          <p:nvPr/>
        </p:nvSpPr>
        <p:spPr>
          <a:xfrm>
            <a:off x="251520" y="1433410"/>
            <a:ext cx="350985" cy="1770243"/>
          </a:xfrm>
          <a:prstGeom prst="rect">
            <a:avLst/>
          </a:prstGeom>
        </p:spPr>
        <p:txBody>
          <a:bodyPr vert="vert270" wrap="square" lIns="0" tIns="0" rIns="0" bIns="0" rtlCol="0">
            <a:spAutoFit/>
          </a:bodyPr>
          <a:lstStyle/>
          <a:p>
            <a:r>
              <a:rPr lang="tr-TR" sz="2000" dirty="0" smtClean="0">
                <a:latin typeface="Trebuchet MS" panose="020B0603020202020204" pitchFamily="34" charset="0"/>
              </a:rPr>
              <a:t>Kalıp duvarı</a:t>
            </a:r>
            <a:endParaRPr lang="tr-TR" sz="2000" dirty="0">
              <a:latin typeface="Trebuchet MS" panose="020B0603020202020204" pitchFamily="34" charset="0"/>
            </a:endParaRPr>
          </a:p>
        </p:txBody>
      </p:sp>
      <p:sp>
        <p:nvSpPr>
          <p:cNvPr id="8" name="4 Metin kutusu"/>
          <p:cNvSpPr txBox="1"/>
          <p:nvPr/>
        </p:nvSpPr>
        <p:spPr>
          <a:xfrm>
            <a:off x="323528" y="3717032"/>
            <a:ext cx="4896544" cy="2677656"/>
          </a:xfrm>
          <a:prstGeom prst="rect">
            <a:avLst/>
          </a:prstGeom>
          <a:noFill/>
        </p:spPr>
        <p:txBody>
          <a:bodyPr wrap="square" rtlCol="0">
            <a:spAutoFit/>
          </a:bodyPr>
          <a:lstStyle/>
          <a:p>
            <a:r>
              <a:rPr lang="tr-TR" sz="2400" dirty="0" smtClean="0">
                <a:latin typeface="Trebuchet MS" pitchFamily="34" charset="0"/>
              </a:rPr>
              <a:t>Katılaşma devam ederken katıdaki çözünürlüğü sıvıya göre çok daha düşük olduğundan katılaşma hattı önündeki sıvı alüminyumda hidrojen gazı giderek zenginleşir.</a:t>
            </a:r>
          </a:p>
          <a:p>
            <a:r>
              <a:rPr lang="tr-TR" sz="2400" dirty="0" smtClean="0">
                <a:latin typeface="Trebuchet MS" pitchFamily="34" charset="0"/>
              </a:rPr>
              <a:t>Gaz gözeneklerinin boyutu ile DAS arasında belirgin bir ilişki vardır!</a:t>
            </a:r>
          </a:p>
        </p:txBody>
      </p:sp>
      <p:sp>
        <p:nvSpPr>
          <p:cNvPr id="3" name="Metin kutusu 2"/>
          <p:cNvSpPr txBox="1"/>
          <p:nvPr/>
        </p:nvSpPr>
        <p:spPr>
          <a:xfrm>
            <a:off x="5580112" y="3617729"/>
            <a:ext cx="3240360" cy="1569660"/>
          </a:xfrm>
          <a:prstGeom prst="rect">
            <a:avLst/>
          </a:prstGeom>
          <a:noFill/>
        </p:spPr>
        <p:txBody>
          <a:bodyPr wrap="square" rtlCol="0">
            <a:spAutoFit/>
          </a:bodyPr>
          <a:lstStyle/>
          <a:p>
            <a:pPr algn="r"/>
            <a:r>
              <a:rPr lang="tr-TR" sz="2400" dirty="0" smtClean="0">
                <a:latin typeface="Trebuchet MS" panose="020B0603020202020204" pitchFamily="34" charset="0"/>
              </a:rPr>
              <a:t>Homojen dağılımlı</a:t>
            </a:r>
          </a:p>
          <a:p>
            <a:pPr algn="r"/>
            <a:r>
              <a:rPr lang="tr-TR" sz="2400" dirty="0" smtClean="0">
                <a:latin typeface="Trebuchet MS" panose="020B0603020202020204" pitchFamily="34" charset="0"/>
              </a:rPr>
              <a:t>0.05-0.5mm çap</a:t>
            </a:r>
          </a:p>
          <a:p>
            <a:pPr algn="r"/>
            <a:r>
              <a:rPr lang="tr-TR" sz="2400" dirty="0" smtClean="0">
                <a:latin typeface="Trebuchet MS" panose="020B0603020202020204" pitchFamily="34" charset="0"/>
              </a:rPr>
              <a:t>Yüzeyden 1-2mm derinlik gözeneksiz</a:t>
            </a:r>
            <a:endParaRPr lang="tr-TR" sz="2400" dirty="0">
              <a:latin typeface="Trebuchet MS" panose="020B0603020202020204" pitchFamily="34" charset="0"/>
            </a:endParaRPr>
          </a:p>
        </p:txBody>
      </p:sp>
      <p:grpSp>
        <p:nvGrpSpPr>
          <p:cNvPr id="20" name="19 Grup"/>
          <p:cNvGrpSpPr/>
          <p:nvPr/>
        </p:nvGrpSpPr>
        <p:grpSpPr>
          <a:xfrm>
            <a:off x="6231268" y="5129258"/>
            <a:ext cx="2445188" cy="1396086"/>
            <a:chOff x="5940152" y="4941168"/>
            <a:chExt cx="2445188" cy="1396086"/>
          </a:xfrm>
        </p:grpSpPr>
        <p:pic>
          <p:nvPicPr>
            <p:cNvPr id="9" name="Picture 2"/>
            <p:cNvPicPr>
              <a:picLocks noChangeAspect="1" noChangeArrowheads="1"/>
            </p:cNvPicPr>
            <p:nvPr/>
          </p:nvPicPr>
          <p:blipFill rotWithShape="1">
            <a:blip r:embed="rId3" cstate="print">
              <a:lum bright="-1000"/>
            </a:blip>
            <a:srcRect l="50082" t="43802" r="31897" b="45715"/>
            <a:stretch/>
          </p:blipFill>
          <p:spPr bwMode="auto">
            <a:xfrm>
              <a:off x="5940152" y="4941168"/>
              <a:ext cx="2445188" cy="1130626"/>
            </a:xfrm>
            <a:prstGeom prst="rect">
              <a:avLst/>
            </a:prstGeom>
            <a:noFill/>
            <a:ln w="9525">
              <a:noFill/>
              <a:miter lim="800000"/>
              <a:headEnd/>
              <a:tailEnd/>
            </a:ln>
          </p:spPr>
        </p:pic>
        <p:sp>
          <p:nvSpPr>
            <p:cNvPr id="12" name="Serbest Form 11"/>
            <p:cNvSpPr/>
            <p:nvPr/>
          </p:nvSpPr>
          <p:spPr>
            <a:xfrm rot="16200000" flipV="1">
              <a:off x="7017977" y="5031207"/>
              <a:ext cx="272095" cy="2340000"/>
            </a:xfrm>
            <a:custGeom>
              <a:avLst/>
              <a:gdLst>
                <a:gd name="connsiteX0" fmla="*/ 272095 w 272095"/>
                <a:gd name="connsiteY0" fmla="*/ 0 h 2392508"/>
                <a:gd name="connsiteX1" fmla="*/ 91026 w 272095"/>
                <a:gd name="connsiteY1" fmla="*/ 470780 h 2392508"/>
                <a:gd name="connsiteX2" fmla="*/ 491 w 272095"/>
                <a:gd name="connsiteY2" fmla="*/ 1122630 h 2392508"/>
                <a:gd name="connsiteX3" fmla="*/ 63866 w 272095"/>
                <a:gd name="connsiteY3" fmla="*/ 1819747 h 2392508"/>
                <a:gd name="connsiteX4" fmla="*/ 244935 w 272095"/>
                <a:gd name="connsiteY4" fmla="*/ 2344848 h 2392508"/>
                <a:gd name="connsiteX5" fmla="*/ 226828 w 272095"/>
                <a:gd name="connsiteY5" fmla="*/ 2335794 h 239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095" h="2392508">
                  <a:moveTo>
                    <a:pt x="272095" y="0"/>
                  </a:moveTo>
                  <a:cubicBezTo>
                    <a:pt x="204194" y="141837"/>
                    <a:pt x="136293" y="283675"/>
                    <a:pt x="91026" y="470780"/>
                  </a:cubicBezTo>
                  <a:cubicBezTo>
                    <a:pt x="45759" y="657885"/>
                    <a:pt x="5018" y="897802"/>
                    <a:pt x="491" y="1122630"/>
                  </a:cubicBezTo>
                  <a:cubicBezTo>
                    <a:pt x="-4036" y="1347458"/>
                    <a:pt x="23125" y="1616044"/>
                    <a:pt x="63866" y="1819747"/>
                  </a:cubicBezTo>
                  <a:cubicBezTo>
                    <a:pt x="104607" y="2023450"/>
                    <a:pt x="217775" y="2258840"/>
                    <a:pt x="244935" y="2344848"/>
                  </a:cubicBezTo>
                  <a:cubicBezTo>
                    <a:pt x="272095" y="2430856"/>
                    <a:pt x="249461" y="2383325"/>
                    <a:pt x="226828" y="233579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14" name="Picture 2"/>
          <p:cNvPicPr>
            <a:picLocks noChangeAspect="1" noChangeArrowheads="1"/>
          </p:cNvPicPr>
          <p:nvPr/>
        </p:nvPicPr>
        <p:blipFill>
          <a:blip r:embed="rId2" cstate="print">
            <a:lum bright="-1000"/>
          </a:blip>
          <a:srcRect l="61804" t="54167" r="22370" b="23655"/>
          <a:stretch>
            <a:fillRect/>
          </a:stretch>
        </p:blipFill>
        <p:spPr bwMode="auto">
          <a:xfrm>
            <a:off x="6444208" y="1484784"/>
            <a:ext cx="2376264" cy="1872208"/>
          </a:xfrm>
          <a:prstGeom prst="rect">
            <a:avLst/>
          </a:prstGeom>
          <a:noFill/>
          <a:ln w="9525">
            <a:noFill/>
            <a:miter lim="800000"/>
            <a:headEnd/>
            <a:tailEnd/>
          </a:ln>
        </p:spPr>
      </p:pic>
      <p:sp useBgFill="1">
        <p:nvSpPr>
          <p:cNvPr id="16" name="Metin kutusu 5"/>
          <p:cNvSpPr txBox="1"/>
          <p:nvPr/>
        </p:nvSpPr>
        <p:spPr>
          <a:xfrm>
            <a:off x="1115616" y="2276872"/>
            <a:ext cx="1778004" cy="315887"/>
          </a:xfrm>
          <a:prstGeom prst="rect">
            <a:avLst/>
          </a:prstGeom>
        </p:spPr>
        <p:txBody>
          <a:bodyPr wrap="square" lIns="0" tIns="0" rIns="0" bIns="0" rtlCol="0">
            <a:spAutoFit/>
          </a:bodyPr>
          <a:lstStyle/>
          <a:p>
            <a:r>
              <a:rPr lang="tr-TR" dirty="0" smtClean="0">
                <a:latin typeface="Trebuchet MS" panose="020B0603020202020204" pitchFamily="34" charset="0"/>
              </a:rPr>
              <a:t>Sıvı alüminyum</a:t>
            </a:r>
            <a:endParaRPr lang="tr-TR" dirty="0">
              <a:latin typeface="Trebuchet MS" panose="020B0603020202020204" pitchFamily="34" charset="0"/>
            </a:endParaRPr>
          </a:p>
        </p:txBody>
      </p:sp>
      <p:pic>
        <p:nvPicPr>
          <p:cNvPr id="18" name="Picture 2"/>
          <p:cNvPicPr>
            <a:picLocks noChangeAspect="1" noChangeArrowheads="1"/>
          </p:cNvPicPr>
          <p:nvPr/>
        </p:nvPicPr>
        <p:blipFill>
          <a:blip r:embed="rId2" cstate="print">
            <a:lum bright="-1000"/>
          </a:blip>
          <a:srcRect l="69817" t="29430" r="17819" b="48392"/>
          <a:stretch>
            <a:fillRect/>
          </a:stretch>
        </p:blipFill>
        <p:spPr bwMode="auto">
          <a:xfrm>
            <a:off x="4572000" y="1412776"/>
            <a:ext cx="1856500" cy="1872220"/>
          </a:xfrm>
          <a:prstGeom prst="rect">
            <a:avLst/>
          </a:prstGeom>
          <a:noFill/>
          <a:ln w="9525">
            <a:noFill/>
            <a:miter lim="800000"/>
            <a:headEnd/>
            <a:tailEnd/>
          </a:ln>
        </p:spPr>
      </p:pic>
      <p:pic>
        <p:nvPicPr>
          <p:cNvPr id="19" name="Picture 2"/>
          <p:cNvPicPr>
            <a:picLocks noChangeAspect="1" noChangeArrowheads="1"/>
          </p:cNvPicPr>
          <p:nvPr/>
        </p:nvPicPr>
        <p:blipFill>
          <a:blip r:embed="rId2" cstate="print">
            <a:lum bright="-1000"/>
          </a:blip>
          <a:srcRect l="53455" t="29430" r="35035" b="48392"/>
          <a:stretch>
            <a:fillRect/>
          </a:stretch>
        </p:blipFill>
        <p:spPr bwMode="auto">
          <a:xfrm>
            <a:off x="2699792" y="1412776"/>
            <a:ext cx="1728192" cy="1872220"/>
          </a:xfrm>
          <a:prstGeom prst="rect">
            <a:avLst/>
          </a:prstGeom>
          <a:noFill/>
          <a:ln w="9525">
            <a:noFill/>
            <a:miter lim="800000"/>
            <a:headEnd/>
            <a:tailEnd/>
          </a:ln>
        </p:spPr>
      </p:pic>
      <p:sp useBgFill="1">
        <p:nvSpPr>
          <p:cNvPr id="15" name="Metin kutusu 4"/>
          <p:cNvSpPr txBox="1"/>
          <p:nvPr/>
        </p:nvSpPr>
        <p:spPr>
          <a:xfrm>
            <a:off x="3563888" y="2996952"/>
            <a:ext cx="1080120" cy="492443"/>
          </a:xfrm>
          <a:prstGeom prst="rect">
            <a:avLst/>
          </a:prstGeom>
        </p:spPr>
        <p:txBody>
          <a:bodyPr wrap="square" lIns="0" tIns="0" rIns="0" bIns="0" rtlCol="0">
            <a:spAutoFit/>
          </a:bodyPr>
          <a:lstStyle/>
          <a:p>
            <a:r>
              <a:rPr lang="tr-TR" sz="1600" dirty="0" smtClean="0">
                <a:latin typeface="Trebuchet MS" panose="020B0603020202020204" pitchFamily="34" charset="0"/>
              </a:rPr>
              <a:t>Gaz kabarcıkları</a:t>
            </a:r>
            <a:endParaRPr lang="tr-TR" sz="1600" dirty="0">
              <a:latin typeface="Trebuchet MS" panose="020B0603020202020204" pitchFamily="34" charset="0"/>
            </a:endParaRPr>
          </a:p>
        </p:txBody>
      </p:sp>
    </p:spTree>
    <p:extLst>
      <p:ext uri="{BB962C8B-B14F-4D97-AF65-F5344CB8AC3E}">
        <p14:creationId xmlns:p14="http://schemas.microsoft.com/office/powerpoint/2010/main" val="20886703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latin typeface="Trebuchet MS" pitchFamily="34" charset="0"/>
              </a:rPr>
              <a:t>Gaz-</a:t>
            </a:r>
            <a:r>
              <a:rPr lang="tr-TR" dirty="0" err="1" smtClean="0">
                <a:latin typeface="Trebuchet MS" pitchFamily="34" charset="0"/>
              </a:rPr>
              <a:t>blister</a:t>
            </a:r>
            <a:endParaRPr lang="tr-TR" dirty="0">
              <a:latin typeface="Trebuchet MS" pitchFamily="34" charset="0"/>
            </a:endParaRPr>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3" t="2464" r="50864" b="3240"/>
          <a:stretch/>
        </p:blipFill>
        <p:spPr bwMode="auto">
          <a:xfrm>
            <a:off x="683568" y="3673502"/>
            <a:ext cx="3838669" cy="285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915" t="2464" r="1204" b="3240"/>
          <a:stretch/>
        </p:blipFill>
        <p:spPr bwMode="auto">
          <a:xfrm>
            <a:off x="4572000" y="3673502"/>
            <a:ext cx="3832044" cy="285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251520" y="1196752"/>
            <a:ext cx="8784976" cy="2308324"/>
          </a:xfrm>
          <a:prstGeom prst="rect">
            <a:avLst/>
          </a:prstGeom>
          <a:noFill/>
        </p:spPr>
        <p:txBody>
          <a:bodyPr wrap="square" rtlCol="0">
            <a:spAutoFit/>
          </a:bodyPr>
          <a:lstStyle/>
          <a:p>
            <a:r>
              <a:rPr lang="tr-TR" sz="2400" dirty="0" smtClean="0">
                <a:latin typeface="Trebuchet MS" panose="020B0603020202020204" pitchFamily="34" charset="0"/>
              </a:rPr>
              <a:t>Hidrojen gazı döküm yapısında gözenek yaratmamış bile olsa alüminyumda çözünmüş varlığı ile tehdit oluşturmaya devam eder. </a:t>
            </a:r>
          </a:p>
          <a:p>
            <a:r>
              <a:rPr lang="tr-TR" sz="2400" dirty="0" smtClean="0">
                <a:latin typeface="Trebuchet MS" panose="020B0603020202020204" pitchFamily="34" charset="0"/>
              </a:rPr>
              <a:t>Bir </a:t>
            </a:r>
            <a:r>
              <a:rPr lang="tr-TR" sz="2400" dirty="0" err="1" smtClean="0">
                <a:latin typeface="Trebuchet MS" panose="020B0603020202020204" pitchFamily="34" charset="0"/>
              </a:rPr>
              <a:t>yüsek</a:t>
            </a:r>
            <a:r>
              <a:rPr lang="tr-TR" sz="2400" dirty="0" smtClean="0">
                <a:latin typeface="Trebuchet MS" panose="020B0603020202020204" pitchFamily="34" charset="0"/>
              </a:rPr>
              <a:t> sıcaklık işleminde özellikle serbest yüzeylere yakın bölgelerde H atomları </a:t>
            </a:r>
            <a:r>
              <a:rPr lang="tr-TR" sz="2400" dirty="0" err="1" smtClean="0">
                <a:latin typeface="Trebuchet MS" panose="020B0603020202020204" pitchFamily="34" charset="0"/>
              </a:rPr>
              <a:t>yayınma</a:t>
            </a:r>
            <a:r>
              <a:rPr lang="tr-TR" sz="2400" dirty="0" smtClean="0">
                <a:latin typeface="Trebuchet MS" panose="020B0603020202020204" pitchFamily="34" charset="0"/>
              </a:rPr>
              <a:t> yolu ile moleküler hale geçer ve kabarcıklar yaparak yüzey kalitesini bozarlar.</a:t>
            </a:r>
            <a:endParaRPr lang="tr-TR" sz="2400" dirty="0">
              <a:latin typeface="Trebuchet MS" panose="020B0603020202020204" pitchFamily="34" charset="0"/>
            </a:endParaRPr>
          </a:p>
        </p:txBody>
      </p:sp>
    </p:spTree>
    <p:extLst>
      <p:ext uri="{BB962C8B-B14F-4D97-AF65-F5344CB8AC3E}">
        <p14:creationId xmlns:p14="http://schemas.microsoft.com/office/powerpoint/2010/main" val="302519005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674440"/>
            <a:ext cx="8229600" cy="594320"/>
          </a:xfrm>
        </p:spPr>
        <p:txBody>
          <a:bodyPr>
            <a:normAutofit fontScale="90000"/>
          </a:bodyPr>
          <a:lstStyle/>
          <a:p>
            <a:r>
              <a:rPr lang="tr-TR" dirty="0" smtClean="0">
                <a:solidFill>
                  <a:schemeClr val="accent2">
                    <a:lumMod val="50000"/>
                  </a:schemeClr>
                </a:solidFill>
                <a:latin typeface="Trebuchet MS" pitchFamily="34" charset="0"/>
              </a:rPr>
              <a:t>Kalıp içindeki hava</a:t>
            </a:r>
            <a:endParaRPr lang="tr-TR" dirty="0">
              <a:solidFill>
                <a:schemeClr val="accent2">
                  <a:lumMod val="50000"/>
                </a:schemeClr>
              </a:solidFill>
              <a:latin typeface="Trebuchet MS" pitchFamily="34" charset="0"/>
            </a:endParaRPr>
          </a:p>
        </p:txBody>
      </p:sp>
      <p:pic>
        <p:nvPicPr>
          <p:cNvPr id="26626" name="Picture 2"/>
          <p:cNvPicPr>
            <a:picLocks noChangeAspect="1" noChangeArrowheads="1"/>
          </p:cNvPicPr>
          <p:nvPr/>
        </p:nvPicPr>
        <p:blipFill>
          <a:blip r:embed="rId2" cstate="print">
            <a:lum bright="-1000"/>
          </a:blip>
          <a:srcRect l="35139" t="37837" r="38699" b="20641"/>
          <a:stretch>
            <a:fillRect/>
          </a:stretch>
        </p:blipFill>
        <p:spPr bwMode="auto">
          <a:xfrm>
            <a:off x="395536" y="2132856"/>
            <a:ext cx="4680520" cy="4176464"/>
          </a:xfrm>
          <a:prstGeom prst="rect">
            <a:avLst/>
          </a:prstGeom>
          <a:noFill/>
          <a:ln w="9525">
            <a:noFill/>
            <a:miter lim="800000"/>
            <a:headEnd/>
            <a:tailEnd/>
          </a:ln>
        </p:spPr>
      </p:pic>
      <p:sp>
        <p:nvSpPr>
          <p:cNvPr id="5" name="4 Metin kutusu"/>
          <p:cNvSpPr txBox="1"/>
          <p:nvPr/>
        </p:nvSpPr>
        <p:spPr>
          <a:xfrm>
            <a:off x="395536" y="1340768"/>
            <a:ext cx="8280920" cy="523220"/>
          </a:xfrm>
          <a:prstGeom prst="rect">
            <a:avLst/>
          </a:prstGeom>
          <a:noFill/>
        </p:spPr>
        <p:txBody>
          <a:bodyPr wrap="square" rtlCol="0">
            <a:spAutoFit/>
          </a:bodyPr>
          <a:lstStyle/>
          <a:p>
            <a:r>
              <a:rPr lang="tr-TR" sz="2800" dirty="0" smtClean="0">
                <a:latin typeface="Trebuchet MS" pitchFamily="34" charset="0"/>
              </a:rPr>
              <a:t>Hatalı yolluk tasarımı sonucunda oluşur!</a:t>
            </a:r>
            <a:endParaRPr lang="tr-TR" sz="2800" dirty="0">
              <a:latin typeface="Trebuchet MS" pitchFamily="34" charset="0"/>
            </a:endParaRPr>
          </a:p>
        </p:txBody>
      </p:sp>
      <p:pic>
        <p:nvPicPr>
          <p:cNvPr id="6" name="Picture 2"/>
          <p:cNvPicPr>
            <a:picLocks noChangeAspect="1" noChangeArrowheads="1"/>
          </p:cNvPicPr>
          <p:nvPr/>
        </p:nvPicPr>
        <p:blipFill>
          <a:blip r:embed="rId2" cstate="print"/>
          <a:srcRect l="63314" t="46428" r="17819" b="23505"/>
          <a:stretch>
            <a:fillRect/>
          </a:stretch>
        </p:blipFill>
        <p:spPr bwMode="auto">
          <a:xfrm>
            <a:off x="5768625" y="3356992"/>
            <a:ext cx="3375375" cy="3024336"/>
          </a:xfrm>
          <a:prstGeom prst="rect">
            <a:avLst/>
          </a:prstGeom>
          <a:noFill/>
          <a:ln w="9525">
            <a:noFill/>
            <a:miter lim="800000"/>
            <a:headEnd/>
            <a:tailEnd/>
          </a:ln>
        </p:spPr>
      </p:pic>
      <p:sp useBgFill="1">
        <p:nvSpPr>
          <p:cNvPr id="8" name="7 Metin kutusu"/>
          <p:cNvSpPr txBox="1"/>
          <p:nvPr/>
        </p:nvSpPr>
        <p:spPr>
          <a:xfrm>
            <a:off x="2051720" y="2084655"/>
            <a:ext cx="1872208" cy="1200329"/>
          </a:xfrm>
          <a:prstGeom prst="rect">
            <a:avLst/>
          </a:prstGeom>
        </p:spPr>
        <p:txBody>
          <a:bodyPr wrap="square" rtlCol="0">
            <a:spAutoFit/>
          </a:bodyPr>
          <a:lstStyle/>
          <a:p>
            <a:pPr algn="ctr"/>
            <a:r>
              <a:rPr lang="tr-TR" sz="2400" dirty="0" smtClean="0">
                <a:latin typeface="Trebuchet MS" pitchFamily="34" charset="0"/>
              </a:rPr>
              <a:t>Çökmüş oksit kümeleri</a:t>
            </a:r>
            <a:endParaRPr lang="tr-TR" sz="2400" dirty="0">
              <a:latin typeface="Trebuchet MS" pitchFamily="34" charset="0"/>
            </a:endParaRPr>
          </a:p>
        </p:txBody>
      </p:sp>
      <p:sp useBgFill="1">
        <p:nvSpPr>
          <p:cNvPr id="9" name="8 Metin kutusu"/>
          <p:cNvSpPr txBox="1"/>
          <p:nvPr/>
        </p:nvSpPr>
        <p:spPr>
          <a:xfrm>
            <a:off x="251520" y="2165478"/>
            <a:ext cx="1728192" cy="1569660"/>
          </a:xfrm>
          <a:prstGeom prst="rect">
            <a:avLst/>
          </a:prstGeom>
        </p:spPr>
        <p:txBody>
          <a:bodyPr wrap="square" rtlCol="0">
            <a:spAutoFit/>
          </a:bodyPr>
          <a:lstStyle/>
          <a:p>
            <a:pPr algn="r"/>
            <a:r>
              <a:rPr lang="tr-TR" sz="2400" dirty="0" smtClean="0">
                <a:latin typeface="Trebuchet MS" pitchFamily="34" charset="0"/>
              </a:rPr>
              <a:t>Kalıp girişi yüzeyinde alıkonmuş kabarcıklar</a:t>
            </a:r>
            <a:endParaRPr lang="tr-TR" sz="2400" dirty="0">
              <a:latin typeface="Trebuchet MS" pitchFamily="34" charset="0"/>
            </a:endParaRPr>
          </a:p>
        </p:txBody>
      </p:sp>
      <p:sp useBgFill="1">
        <p:nvSpPr>
          <p:cNvPr id="10" name="9 Metin kutusu"/>
          <p:cNvSpPr txBox="1"/>
          <p:nvPr/>
        </p:nvSpPr>
        <p:spPr>
          <a:xfrm>
            <a:off x="2123728" y="5445224"/>
            <a:ext cx="2016224" cy="461665"/>
          </a:xfrm>
          <a:prstGeom prst="rect">
            <a:avLst/>
          </a:prstGeom>
        </p:spPr>
        <p:txBody>
          <a:bodyPr wrap="square" rtlCol="0">
            <a:spAutoFit/>
          </a:bodyPr>
          <a:lstStyle/>
          <a:p>
            <a:pPr algn="ctr"/>
            <a:r>
              <a:rPr lang="tr-TR" sz="2400" dirty="0" smtClean="0">
                <a:latin typeface="Trebuchet MS" pitchFamily="34" charset="0"/>
              </a:rPr>
              <a:t>Düz yolluk</a:t>
            </a:r>
            <a:endParaRPr lang="tr-TR" sz="2400" dirty="0">
              <a:latin typeface="Trebuchet MS" pitchFamily="34" charset="0"/>
            </a:endParaRPr>
          </a:p>
        </p:txBody>
      </p:sp>
      <p:sp useBgFill="1">
        <p:nvSpPr>
          <p:cNvPr id="11" name="10 Metin kutusu"/>
          <p:cNvSpPr txBox="1"/>
          <p:nvPr/>
        </p:nvSpPr>
        <p:spPr>
          <a:xfrm>
            <a:off x="467544" y="5805264"/>
            <a:ext cx="4464496" cy="830997"/>
          </a:xfrm>
          <a:prstGeom prst="rect">
            <a:avLst/>
          </a:prstGeom>
        </p:spPr>
        <p:txBody>
          <a:bodyPr wrap="square" rtlCol="0">
            <a:spAutoFit/>
          </a:bodyPr>
          <a:lstStyle/>
          <a:p>
            <a:r>
              <a:rPr lang="tr-TR" sz="2400" dirty="0" smtClean="0">
                <a:latin typeface="Trebuchet MS" pitchFamily="34" charset="0"/>
              </a:rPr>
              <a:t>Türbülansı önlemeye yetersiz kalıp girişleri </a:t>
            </a:r>
            <a:endParaRPr lang="tr-TR" sz="2400" dirty="0">
              <a:latin typeface="Trebuchet MS" pitchFamily="34" charset="0"/>
            </a:endParaRPr>
          </a:p>
        </p:txBody>
      </p:sp>
      <p:sp useBgFill="1">
        <p:nvSpPr>
          <p:cNvPr id="15" name="14 Metin kutusu"/>
          <p:cNvSpPr txBox="1"/>
          <p:nvPr/>
        </p:nvSpPr>
        <p:spPr>
          <a:xfrm>
            <a:off x="5616624" y="1908115"/>
            <a:ext cx="3347864" cy="4401205"/>
          </a:xfrm>
          <a:prstGeom prst="rect">
            <a:avLst/>
          </a:prstGeom>
        </p:spPr>
        <p:txBody>
          <a:bodyPr wrap="square" rtlCol="0">
            <a:spAutoFit/>
          </a:bodyPr>
          <a:lstStyle/>
          <a:p>
            <a:pPr algn="r"/>
            <a:r>
              <a:rPr lang="tr-TR" sz="2800" b="1" dirty="0" smtClean="0">
                <a:solidFill>
                  <a:srgbClr val="FF0000"/>
                </a:solidFill>
                <a:latin typeface="Trebuchet MS" pitchFamily="34" charset="0"/>
              </a:rPr>
              <a:t>Gözenekler giriş parça üst yüzey ve basamaklarının yüzeylerinde </a:t>
            </a:r>
          </a:p>
          <a:p>
            <a:pPr algn="r"/>
            <a:r>
              <a:rPr lang="tr-TR" sz="2800" b="1" dirty="0" smtClean="0">
                <a:solidFill>
                  <a:srgbClr val="FF0000"/>
                </a:solidFill>
                <a:latin typeface="Trebuchet MS" pitchFamily="34" charset="0"/>
              </a:rPr>
              <a:t>Boyutlar değişken</a:t>
            </a:r>
          </a:p>
          <a:p>
            <a:pPr algn="r"/>
            <a:r>
              <a:rPr lang="tr-TR" sz="2800" b="1" dirty="0" smtClean="0">
                <a:solidFill>
                  <a:srgbClr val="FF0000"/>
                </a:solidFill>
                <a:latin typeface="Trebuchet MS" pitchFamily="34" charset="0"/>
              </a:rPr>
              <a:t>0.5-5mm çap</a:t>
            </a:r>
          </a:p>
          <a:p>
            <a:pPr algn="r"/>
            <a:endParaRPr lang="tr-TR" sz="2800" b="1" dirty="0" smtClean="0">
              <a:solidFill>
                <a:srgbClr val="FF0000"/>
              </a:solidFill>
              <a:latin typeface="Trebuchet MS" pitchFamily="34" charset="0"/>
            </a:endParaRPr>
          </a:p>
          <a:p>
            <a:pPr algn="r"/>
            <a:r>
              <a:rPr lang="tr-TR" sz="2800" b="1" dirty="0" smtClean="0">
                <a:solidFill>
                  <a:srgbClr val="FF0000"/>
                </a:solidFill>
                <a:latin typeface="Trebuchet MS" pitchFamily="34" charset="0"/>
              </a:rPr>
              <a:t>Çözüm: </a:t>
            </a:r>
          </a:p>
          <a:p>
            <a:pPr algn="r"/>
            <a:r>
              <a:rPr lang="tr-TR" sz="2800" b="1" dirty="0" smtClean="0">
                <a:solidFill>
                  <a:srgbClr val="FF0000"/>
                </a:solidFill>
                <a:latin typeface="Trebuchet MS" pitchFamily="34" charset="0"/>
              </a:rPr>
              <a:t>yolluk tasarımı iyileştirilmeli!</a:t>
            </a:r>
            <a:endParaRPr lang="tr-TR" sz="2800" b="1" dirty="0">
              <a:solidFill>
                <a:srgbClr val="FF0000"/>
              </a:solidFill>
              <a:latin typeface="Trebuchet MS" pitchFamily="34" charset="0"/>
            </a:endParaRPr>
          </a:p>
        </p:txBody>
      </p:sp>
      <p:sp useBgFill="1">
        <p:nvSpPr>
          <p:cNvPr id="7" name="6 Metin kutusu"/>
          <p:cNvSpPr txBox="1"/>
          <p:nvPr/>
        </p:nvSpPr>
        <p:spPr>
          <a:xfrm>
            <a:off x="3707904" y="2021939"/>
            <a:ext cx="2016224" cy="830997"/>
          </a:xfrm>
          <a:prstGeom prst="rect">
            <a:avLst/>
          </a:prstGeom>
        </p:spPr>
        <p:txBody>
          <a:bodyPr wrap="square" rtlCol="0">
            <a:spAutoFit/>
          </a:bodyPr>
          <a:lstStyle/>
          <a:p>
            <a:pPr algn="ctr"/>
            <a:r>
              <a:rPr lang="tr-TR" sz="2400" dirty="0" smtClean="0">
                <a:latin typeface="Trebuchet MS" pitchFamily="34" charset="0"/>
              </a:rPr>
              <a:t>Konik akıtma hunisi</a:t>
            </a:r>
            <a:endParaRPr lang="tr-TR" sz="2400" dirty="0">
              <a:latin typeface="Trebuchet MS" pitchFamily="34" charset="0"/>
            </a:endParaRPr>
          </a:p>
        </p:txBody>
      </p:sp>
      <p:sp>
        <p:nvSpPr>
          <p:cNvPr id="16" name="15 Oval"/>
          <p:cNvSpPr/>
          <p:nvPr/>
        </p:nvSpPr>
        <p:spPr>
          <a:xfrm>
            <a:off x="1907704" y="3573016"/>
            <a:ext cx="57606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16 Oval"/>
          <p:cNvSpPr/>
          <p:nvPr/>
        </p:nvSpPr>
        <p:spPr>
          <a:xfrm>
            <a:off x="2267744" y="4077072"/>
            <a:ext cx="64807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17 Oval"/>
          <p:cNvSpPr/>
          <p:nvPr/>
        </p:nvSpPr>
        <p:spPr>
          <a:xfrm>
            <a:off x="1835696" y="4869160"/>
            <a:ext cx="57606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9" name="18 Metin kutusu"/>
          <p:cNvSpPr txBox="1"/>
          <p:nvPr/>
        </p:nvSpPr>
        <p:spPr>
          <a:xfrm>
            <a:off x="4283968" y="3645024"/>
            <a:ext cx="1440160" cy="461665"/>
          </a:xfrm>
          <a:prstGeom prst="rect">
            <a:avLst/>
          </a:prstGeom>
        </p:spPr>
        <p:txBody>
          <a:bodyPr wrap="square" rtlCol="0">
            <a:spAutoFit/>
          </a:bodyPr>
          <a:lstStyle/>
          <a:p>
            <a:endParaRPr lang="tr-TR" sz="2400" dirty="0">
              <a:latin typeface="Trebuchet MS" pitchFamily="34" charset="0"/>
            </a:endParaRPr>
          </a:p>
        </p:txBody>
      </p:sp>
      <p:sp useBgFill="1">
        <p:nvSpPr>
          <p:cNvPr id="12" name="11 Metin kutusu"/>
          <p:cNvSpPr txBox="1"/>
          <p:nvPr/>
        </p:nvSpPr>
        <p:spPr>
          <a:xfrm>
            <a:off x="4499992" y="2939012"/>
            <a:ext cx="1440160" cy="1200329"/>
          </a:xfrm>
          <a:prstGeom prst="rect">
            <a:avLst/>
          </a:prstGeom>
        </p:spPr>
        <p:txBody>
          <a:bodyPr wrap="square" rtlCol="0">
            <a:spAutoFit/>
          </a:bodyPr>
          <a:lstStyle/>
          <a:p>
            <a:r>
              <a:rPr lang="tr-TR" sz="2400" dirty="0" smtClean="0">
                <a:latin typeface="Trebuchet MS" pitchFamily="34" charset="0"/>
              </a:rPr>
              <a:t>Paralel döküm sütunu</a:t>
            </a:r>
            <a:endParaRPr lang="tr-TR" sz="2400" dirty="0">
              <a:latin typeface="Trebuchet MS" pitchFamily="34" charset="0"/>
            </a:endParaRPr>
          </a:p>
        </p:txBody>
      </p:sp>
      <p:sp useBgFill="1">
        <p:nvSpPr>
          <p:cNvPr id="14" name="13 Metin kutusu"/>
          <p:cNvSpPr txBox="1"/>
          <p:nvPr/>
        </p:nvSpPr>
        <p:spPr>
          <a:xfrm>
            <a:off x="4283968" y="4869160"/>
            <a:ext cx="1656184" cy="830997"/>
          </a:xfrm>
          <a:prstGeom prst="rect">
            <a:avLst/>
          </a:prstGeom>
        </p:spPr>
        <p:txBody>
          <a:bodyPr wrap="square" rtlCol="0">
            <a:spAutoFit/>
          </a:bodyPr>
          <a:lstStyle/>
          <a:p>
            <a:r>
              <a:rPr lang="tr-TR" sz="2400" dirty="0" smtClean="0">
                <a:latin typeface="Trebuchet MS" pitchFamily="34" charset="0"/>
              </a:rPr>
              <a:t>Genişleme yok!</a:t>
            </a:r>
            <a:endParaRPr lang="tr-TR" sz="2400" dirty="0">
              <a:latin typeface="Trebuchet MS" pitchFamily="34" charset="0"/>
            </a:endParaRPr>
          </a:p>
        </p:txBody>
      </p:sp>
    </p:spTree>
    <p:extLst>
      <p:ext uri="{BB962C8B-B14F-4D97-AF65-F5344CB8AC3E}">
        <p14:creationId xmlns:p14="http://schemas.microsoft.com/office/powerpoint/2010/main" val="170588489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908720"/>
            <a:ext cx="8229600" cy="594320"/>
          </a:xfrm>
        </p:spPr>
        <p:txBody>
          <a:bodyPr>
            <a:normAutofit fontScale="90000"/>
          </a:bodyPr>
          <a:lstStyle/>
          <a:p>
            <a:r>
              <a:rPr lang="tr-TR" dirty="0" smtClean="0">
                <a:latin typeface="Trebuchet MS" pitchFamily="34" charset="0"/>
              </a:rPr>
              <a:t>Maça gazları</a:t>
            </a:r>
            <a:endParaRPr lang="tr-TR" dirty="0">
              <a:latin typeface="Trebuchet MS" pitchFamily="34" charset="0"/>
            </a:endParaRPr>
          </a:p>
        </p:txBody>
      </p:sp>
      <p:sp>
        <p:nvSpPr>
          <p:cNvPr id="5" name="4 Metin kutusu"/>
          <p:cNvSpPr txBox="1"/>
          <p:nvPr/>
        </p:nvSpPr>
        <p:spPr>
          <a:xfrm>
            <a:off x="251520" y="1700808"/>
            <a:ext cx="8712968" cy="4401205"/>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Kum kalıba sıvı metal akıtıldığında maça içindeki gaz genleşir ve kaçmak ister.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Reçine bağlayıcılar da ısınınca ayrışır ve gaz üretir. Bu gaz maça izlerinden kaçabilir.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Kalan gaz basıncı sıvı metalin basıncını aştığında sıvı metalde gaz kabarcığı oluşur ve yüzerek katılaşma sonrasında yüzeyde gözenekler oluşturacak şekilde hareket eder.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maça gazı kaynaklı bu gözenekler 10-100mm boyutlarında çok iridir.</a:t>
            </a:r>
          </a:p>
        </p:txBody>
      </p:sp>
    </p:spTree>
    <p:extLst>
      <p:ext uri="{BB962C8B-B14F-4D97-AF65-F5344CB8AC3E}">
        <p14:creationId xmlns:p14="http://schemas.microsoft.com/office/powerpoint/2010/main" val="31971557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674440"/>
            <a:ext cx="8229600" cy="594320"/>
          </a:xfrm>
        </p:spPr>
        <p:txBody>
          <a:bodyPr>
            <a:normAutofit fontScale="90000"/>
          </a:bodyPr>
          <a:lstStyle/>
          <a:p>
            <a:r>
              <a:rPr lang="tr-TR" dirty="0" smtClean="0">
                <a:solidFill>
                  <a:schemeClr val="accent2">
                    <a:lumMod val="50000"/>
                  </a:schemeClr>
                </a:solidFill>
                <a:latin typeface="Trebuchet MS" pitchFamily="34" charset="0"/>
              </a:rPr>
              <a:t>Maça gazları</a:t>
            </a:r>
            <a:endParaRPr lang="tr-TR" dirty="0">
              <a:solidFill>
                <a:schemeClr val="accent2">
                  <a:lumMod val="50000"/>
                </a:schemeClr>
              </a:solidFill>
              <a:latin typeface="Trebuchet MS" pitchFamily="34" charset="0"/>
            </a:endParaRPr>
          </a:p>
        </p:txBody>
      </p:sp>
      <p:pic>
        <p:nvPicPr>
          <p:cNvPr id="27650" name="Picture 2"/>
          <p:cNvPicPr>
            <a:picLocks noChangeAspect="1" noChangeArrowheads="1"/>
          </p:cNvPicPr>
          <p:nvPr/>
        </p:nvPicPr>
        <p:blipFill>
          <a:blip r:embed="rId2" cstate="print"/>
          <a:srcRect l="51742" t="65578" r="31102" b="20641"/>
          <a:stretch>
            <a:fillRect/>
          </a:stretch>
        </p:blipFill>
        <p:spPr bwMode="auto">
          <a:xfrm>
            <a:off x="6588224" y="5445224"/>
            <a:ext cx="2232248" cy="1008112"/>
          </a:xfrm>
          <a:prstGeom prst="rect">
            <a:avLst/>
          </a:prstGeom>
          <a:noFill/>
          <a:ln w="9525">
            <a:noFill/>
            <a:miter lim="800000"/>
            <a:headEnd/>
            <a:tailEnd/>
          </a:ln>
        </p:spPr>
      </p:pic>
      <p:sp useBgFill="1">
        <p:nvSpPr>
          <p:cNvPr id="19" name="18 Metin kutusu"/>
          <p:cNvSpPr txBox="1"/>
          <p:nvPr/>
        </p:nvSpPr>
        <p:spPr>
          <a:xfrm>
            <a:off x="1979712" y="4729787"/>
            <a:ext cx="6840760" cy="1723549"/>
          </a:xfrm>
          <a:prstGeom prst="rect">
            <a:avLst/>
          </a:prstGeom>
        </p:spPr>
        <p:txBody>
          <a:bodyPr wrap="square" lIns="0" tIns="0" rIns="0" bIns="0" rtlCol="0">
            <a:spAutoFit/>
          </a:bodyPr>
          <a:lstStyle/>
          <a:p>
            <a:pPr algn="r"/>
            <a:r>
              <a:rPr lang="tr-TR" sz="2800" b="1" dirty="0" smtClean="0">
                <a:solidFill>
                  <a:srgbClr val="FF0000"/>
                </a:solidFill>
                <a:latin typeface="Trebuchet MS" pitchFamily="34" charset="0"/>
              </a:rPr>
              <a:t>Çözüm önerileri</a:t>
            </a:r>
          </a:p>
          <a:p>
            <a:pPr algn="r"/>
            <a:r>
              <a:rPr lang="tr-TR" sz="2800" dirty="0" smtClean="0">
                <a:latin typeface="Trebuchet MS" pitchFamily="34" charset="0"/>
              </a:rPr>
              <a:t>Maçaları havalandır!</a:t>
            </a:r>
          </a:p>
          <a:p>
            <a:pPr algn="r"/>
            <a:r>
              <a:rPr lang="tr-TR" sz="2800" dirty="0" smtClean="0">
                <a:latin typeface="Trebuchet MS" pitchFamily="34" charset="0"/>
              </a:rPr>
              <a:t>Daha az uçuculukta bağlayıcı kullan!</a:t>
            </a:r>
          </a:p>
          <a:p>
            <a:pPr algn="r"/>
            <a:r>
              <a:rPr lang="tr-TR" sz="2800" dirty="0" smtClean="0">
                <a:latin typeface="Trebuchet MS" pitchFamily="34" charset="0"/>
              </a:rPr>
              <a:t>Kalıbı hızlı doldur!</a:t>
            </a:r>
            <a:endParaRPr lang="tr-TR" sz="2800" dirty="0">
              <a:latin typeface="Trebuchet MS" pitchFamily="34" charset="0"/>
            </a:endParaRPr>
          </a:p>
        </p:txBody>
      </p:sp>
      <p:grpSp>
        <p:nvGrpSpPr>
          <p:cNvPr id="21" name="20 Grup"/>
          <p:cNvGrpSpPr/>
          <p:nvPr/>
        </p:nvGrpSpPr>
        <p:grpSpPr>
          <a:xfrm>
            <a:off x="179512" y="1412776"/>
            <a:ext cx="8760973" cy="3413993"/>
            <a:chOff x="179512" y="1412776"/>
            <a:chExt cx="8760973" cy="3413993"/>
          </a:xfrm>
        </p:grpSpPr>
        <p:pic>
          <p:nvPicPr>
            <p:cNvPr id="6" name="Picture 2"/>
            <p:cNvPicPr>
              <a:picLocks noChangeAspect="1" noChangeArrowheads="1"/>
            </p:cNvPicPr>
            <p:nvPr/>
          </p:nvPicPr>
          <p:blipFill>
            <a:blip r:embed="rId2" cstate="print">
              <a:lum bright="-1000"/>
            </a:blip>
            <a:srcRect l="36799" t="33209" r="37374" b="36391"/>
            <a:stretch>
              <a:fillRect/>
            </a:stretch>
          </p:blipFill>
          <p:spPr bwMode="auto">
            <a:xfrm>
              <a:off x="179512" y="1484784"/>
              <a:ext cx="4896545" cy="3240360"/>
            </a:xfrm>
            <a:prstGeom prst="rect">
              <a:avLst/>
            </a:prstGeom>
            <a:noFill/>
            <a:ln w="9525">
              <a:noFill/>
              <a:miter lim="800000"/>
              <a:headEnd/>
              <a:tailEnd/>
            </a:ln>
          </p:spPr>
        </p:pic>
        <p:pic>
          <p:nvPicPr>
            <p:cNvPr id="7" name="Picture 2"/>
            <p:cNvPicPr>
              <a:picLocks noChangeAspect="1" noChangeArrowheads="1"/>
            </p:cNvPicPr>
            <p:nvPr/>
          </p:nvPicPr>
          <p:blipFill>
            <a:blip r:embed="rId2" cstate="print">
              <a:lum bright="-1000"/>
            </a:blip>
            <a:srcRect l="66044" t="35493" r="19523" b="44241"/>
            <a:stretch>
              <a:fillRect/>
            </a:stretch>
          </p:blipFill>
          <p:spPr bwMode="auto">
            <a:xfrm>
              <a:off x="5292080" y="1412776"/>
              <a:ext cx="3648405" cy="2880320"/>
            </a:xfrm>
            <a:prstGeom prst="rect">
              <a:avLst/>
            </a:prstGeom>
            <a:noFill/>
            <a:ln w="9525">
              <a:noFill/>
              <a:miter lim="800000"/>
              <a:headEnd/>
              <a:tailEnd/>
            </a:ln>
          </p:spPr>
        </p:pic>
        <p:sp>
          <p:nvSpPr>
            <p:cNvPr id="8" name="7 Dikdörtgen"/>
            <p:cNvSpPr/>
            <p:nvPr/>
          </p:nvSpPr>
          <p:spPr>
            <a:xfrm>
              <a:off x="2295880" y="1830756"/>
              <a:ext cx="594000" cy="702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9 Düz Ok Bağlayıcısı"/>
            <p:cNvCxnSpPr/>
            <p:nvPr/>
          </p:nvCxnSpPr>
          <p:spPr>
            <a:xfrm>
              <a:off x="2915816" y="1916832"/>
              <a:ext cx="2448000" cy="0"/>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useBgFill="1">
          <p:nvSpPr>
            <p:cNvPr id="11" name="10 Metin kutusu"/>
            <p:cNvSpPr txBox="1"/>
            <p:nvPr/>
          </p:nvSpPr>
          <p:spPr>
            <a:xfrm>
              <a:off x="2051720" y="4365104"/>
              <a:ext cx="1584176" cy="461665"/>
            </a:xfrm>
            <a:prstGeom prst="rect">
              <a:avLst/>
            </a:prstGeom>
          </p:spPr>
          <p:txBody>
            <a:bodyPr wrap="square" rtlCol="0">
              <a:spAutoFit/>
            </a:bodyPr>
            <a:lstStyle/>
            <a:p>
              <a:r>
                <a:rPr lang="tr-TR" sz="2400" dirty="0" smtClean="0">
                  <a:latin typeface="Trebuchet MS" pitchFamily="34" charset="0"/>
                </a:rPr>
                <a:t>Sıvı metal</a:t>
              </a:r>
              <a:endParaRPr lang="tr-TR" sz="2400" dirty="0">
                <a:latin typeface="Trebuchet MS" pitchFamily="34" charset="0"/>
              </a:endParaRPr>
            </a:p>
          </p:txBody>
        </p:sp>
        <p:sp useBgFill="1">
          <p:nvSpPr>
            <p:cNvPr id="12" name="11 Metin kutusu"/>
            <p:cNvSpPr txBox="1"/>
            <p:nvPr/>
          </p:nvSpPr>
          <p:spPr>
            <a:xfrm>
              <a:off x="3923928" y="4365104"/>
              <a:ext cx="1152128" cy="461665"/>
            </a:xfrm>
            <a:prstGeom prst="rect">
              <a:avLst/>
            </a:prstGeom>
          </p:spPr>
          <p:txBody>
            <a:bodyPr wrap="square" rtlCol="0">
              <a:spAutoFit/>
            </a:bodyPr>
            <a:lstStyle/>
            <a:p>
              <a:r>
                <a:rPr lang="tr-TR" sz="2400" dirty="0" smtClean="0">
                  <a:latin typeface="Trebuchet MS" pitchFamily="34" charset="0"/>
                </a:rPr>
                <a:t>maça</a:t>
              </a:r>
              <a:endParaRPr lang="tr-TR" sz="2400" dirty="0">
                <a:latin typeface="Trebuchet MS" pitchFamily="34" charset="0"/>
              </a:endParaRPr>
            </a:p>
          </p:txBody>
        </p:sp>
        <p:sp>
          <p:nvSpPr>
            <p:cNvPr id="13" name="12 Metin kutusu"/>
            <p:cNvSpPr txBox="1"/>
            <p:nvPr/>
          </p:nvSpPr>
          <p:spPr>
            <a:xfrm>
              <a:off x="3923928" y="2123564"/>
              <a:ext cx="576064" cy="369332"/>
            </a:xfrm>
            <a:prstGeom prst="rect">
              <a:avLst/>
            </a:prstGeom>
            <a:solidFill>
              <a:srgbClr val="FFCCFF"/>
            </a:solidFill>
          </p:spPr>
          <p:txBody>
            <a:bodyPr wrap="square" lIns="0" tIns="0" rIns="0" bIns="0" rtlCol="0">
              <a:spAutoFit/>
            </a:bodyPr>
            <a:lstStyle/>
            <a:p>
              <a:pPr algn="ctr"/>
              <a:r>
                <a:rPr lang="tr-TR" sz="2400" dirty="0" smtClean="0">
                  <a:latin typeface="Trebuchet MS" pitchFamily="34" charset="0"/>
                </a:rPr>
                <a:t>gaz</a:t>
              </a:r>
              <a:endParaRPr lang="tr-TR" sz="2400" dirty="0">
                <a:latin typeface="Trebuchet MS" pitchFamily="34" charset="0"/>
              </a:endParaRPr>
            </a:p>
          </p:txBody>
        </p:sp>
        <p:sp>
          <p:nvSpPr>
            <p:cNvPr id="14" name="13 Metin kutusu"/>
            <p:cNvSpPr txBox="1"/>
            <p:nvPr/>
          </p:nvSpPr>
          <p:spPr>
            <a:xfrm>
              <a:off x="611560" y="1700808"/>
              <a:ext cx="864096" cy="369332"/>
            </a:xfrm>
            <a:prstGeom prst="rect">
              <a:avLst/>
            </a:prstGeom>
            <a:solidFill>
              <a:srgbClr val="FFCCFF"/>
            </a:solidFill>
          </p:spPr>
          <p:txBody>
            <a:bodyPr wrap="square" lIns="0" tIns="0" rIns="0" bIns="0" rtlCol="0">
              <a:spAutoFit/>
            </a:bodyPr>
            <a:lstStyle/>
            <a:p>
              <a:pPr algn="ctr"/>
              <a:r>
                <a:rPr lang="tr-TR" sz="2400" dirty="0" smtClean="0">
                  <a:latin typeface="Trebuchet MS" pitchFamily="34" charset="0"/>
                </a:rPr>
                <a:t>kalıp</a:t>
              </a:r>
              <a:endParaRPr lang="tr-TR" sz="2400" dirty="0">
                <a:latin typeface="Trebuchet MS" pitchFamily="34" charset="0"/>
              </a:endParaRPr>
            </a:p>
          </p:txBody>
        </p:sp>
        <p:sp>
          <p:nvSpPr>
            <p:cNvPr id="15" name="14 Metin kutusu"/>
            <p:cNvSpPr txBox="1"/>
            <p:nvPr/>
          </p:nvSpPr>
          <p:spPr>
            <a:xfrm>
              <a:off x="1835696" y="2708920"/>
              <a:ext cx="1512168" cy="369332"/>
            </a:xfrm>
            <a:prstGeom prst="rect">
              <a:avLst/>
            </a:prstGeom>
            <a:solidFill>
              <a:schemeClr val="bg1">
                <a:lumMod val="85000"/>
              </a:schemeClr>
            </a:solidFill>
          </p:spPr>
          <p:txBody>
            <a:bodyPr wrap="square" lIns="0" tIns="0" rIns="0" bIns="0" rtlCol="0">
              <a:spAutoFit/>
            </a:bodyPr>
            <a:lstStyle/>
            <a:p>
              <a:pPr algn="ctr"/>
              <a:r>
                <a:rPr lang="tr-TR" sz="2400" dirty="0" smtClean="0">
                  <a:latin typeface="Trebuchet MS" pitchFamily="34" charset="0"/>
                </a:rPr>
                <a:t>Kum maça</a:t>
              </a:r>
              <a:endParaRPr lang="tr-TR" sz="2400" dirty="0">
                <a:latin typeface="Trebuchet MS" pitchFamily="34" charset="0"/>
              </a:endParaRPr>
            </a:p>
          </p:txBody>
        </p:sp>
        <p:sp>
          <p:nvSpPr>
            <p:cNvPr id="16" name="15 Metin kutusu"/>
            <p:cNvSpPr txBox="1"/>
            <p:nvPr/>
          </p:nvSpPr>
          <p:spPr>
            <a:xfrm>
              <a:off x="6560088" y="3754948"/>
              <a:ext cx="720080" cy="369332"/>
            </a:xfrm>
            <a:prstGeom prst="rect">
              <a:avLst/>
            </a:prstGeom>
            <a:solidFill>
              <a:schemeClr val="bg1">
                <a:lumMod val="75000"/>
              </a:schemeClr>
            </a:solidFill>
          </p:spPr>
          <p:txBody>
            <a:bodyPr wrap="square" lIns="0" tIns="0" rIns="0" bIns="0" rtlCol="0">
              <a:spAutoFit/>
            </a:bodyPr>
            <a:lstStyle/>
            <a:p>
              <a:pPr algn="ctr"/>
              <a:r>
                <a:rPr lang="tr-TR" sz="2400" dirty="0" smtClean="0">
                  <a:solidFill>
                    <a:schemeClr val="bg1"/>
                  </a:solidFill>
                  <a:latin typeface="Trebuchet MS" pitchFamily="34" charset="0"/>
                </a:rPr>
                <a:t>gaz</a:t>
              </a:r>
              <a:endParaRPr lang="tr-TR" sz="2400" dirty="0">
                <a:solidFill>
                  <a:schemeClr val="bg1"/>
                </a:solidFill>
                <a:latin typeface="Trebuchet MS" pitchFamily="34" charset="0"/>
              </a:endParaRPr>
            </a:p>
          </p:txBody>
        </p:sp>
        <p:sp>
          <p:nvSpPr>
            <p:cNvPr id="17" name="16 Metin kutusu"/>
            <p:cNvSpPr txBox="1"/>
            <p:nvPr/>
          </p:nvSpPr>
          <p:spPr>
            <a:xfrm>
              <a:off x="5580112" y="3717032"/>
              <a:ext cx="864096" cy="369332"/>
            </a:xfrm>
            <a:prstGeom prst="rect">
              <a:avLst/>
            </a:prstGeom>
            <a:solidFill>
              <a:schemeClr val="bg1">
                <a:lumMod val="75000"/>
              </a:schemeClr>
            </a:solidFill>
          </p:spPr>
          <p:txBody>
            <a:bodyPr wrap="square" lIns="0" tIns="0" rIns="0" bIns="0" rtlCol="0">
              <a:spAutoFit/>
            </a:bodyPr>
            <a:lstStyle/>
            <a:p>
              <a:pPr algn="ctr"/>
              <a:r>
                <a:rPr lang="tr-TR" sz="2400" dirty="0" smtClean="0">
                  <a:solidFill>
                    <a:schemeClr val="bg1"/>
                  </a:solidFill>
                  <a:latin typeface="Trebuchet MS" pitchFamily="34" charset="0"/>
                </a:rPr>
                <a:t>maça</a:t>
              </a:r>
              <a:endParaRPr lang="tr-TR" sz="2400" dirty="0">
                <a:solidFill>
                  <a:schemeClr val="bg1"/>
                </a:solidFill>
                <a:latin typeface="Trebuchet MS" pitchFamily="34" charset="0"/>
              </a:endParaRPr>
            </a:p>
          </p:txBody>
        </p:sp>
        <p:sp useBgFill="1">
          <p:nvSpPr>
            <p:cNvPr id="18" name="17 Metin kutusu"/>
            <p:cNvSpPr txBox="1"/>
            <p:nvPr/>
          </p:nvSpPr>
          <p:spPr>
            <a:xfrm>
              <a:off x="7956376" y="2636912"/>
              <a:ext cx="936104" cy="738664"/>
            </a:xfrm>
            <a:prstGeom prst="rect">
              <a:avLst/>
            </a:prstGeom>
          </p:spPr>
          <p:txBody>
            <a:bodyPr wrap="square" lIns="0" tIns="0" rIns="0" bIns="0" rtlCol="0">
              <a:spAutoFit/>
            </a:bodyPr>
            <a:lstStyle/>
            <a:p>
              <a:pPr algn="r"/>
              <a:r>
                <a:rPr lang="tr-TR" sz="2400" dirty="0" smtClean="0">
                  <a:latin typeface="Trebuchet MS" pitchFamily="34" charset="0"/>
                </a:rPr>
                <a:t>Sıvı metal</a:t>
              </a:r>
              <a:endParaRPr lang="tr-TR" sz="2400" dirty="0">
                <a:latin typeface="Trebuchet MS" pitchFamily="34" charset="0"/>
              </a:endParaRPr>
            </a:p>
          </p:txBody>
        </p:sp>
        <p:sp>
          <p:nvSpPr>
            <p:cNvPr id="20" name="19 Dikdörtgen"/>
            <p:cNvSpPr/>
            <p:nvPr/>
          </p:nvSpPr>
          <p:spPr>
            <a:xfrm>
              <a:off x="2627784" y="1544392"/>
              <a:ext cx="648072" cy="244800"/>
            </a:xfrm>
            <a:prstGeom prst="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68945381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18456"/>
            <a:ext cx="8229600" cy="594320"/>
          </a:xfrm>
        </p:spPr>
        <p:txBody>
          <a:bodyPr>
            <a:normAutofit fontScale="90000"/>
          </a:bodyPr>
          <a:lstStyle/>
          <a:p>
            <a:r>
              <a:rPr lang="tr-TR" dirty="0" smtClean="0">
                <a:solidFill>
                  <a:schemeClr val="accent1">
                    <a:lumMod val="50000"/>
                  </a:schemeClr>
                </a:solidFill>
                <a:latin typeface="Trebuchet MS" pitchFamily="34" charset="0"/>
              </a:rPr>
              <a:t>Makro gözeneklilik</a:t>
            </a:r>
            <a:endParaRPr lang="tr-TR" dirty="0">
              <a:solidFill>
                <a:schemeClr val="accent1">
                  <a:lumMod val="50000"/>
                </a:schemeClr>
              </a:solidFill>
              <a:latin typeface="Trebuchet MS" pitchFamily="34" charset="0"/>
            </a:endParaRPr>
          </a:p>
        </p:txBody>
      </p:sp>
      <p:grpSp>
        <p:nvGrpSpPr>
          <p:cNvPr id="13" name="12 Grup"/>
          <p:cNvGrpSpPr/>
          <p:nvPr/>
        </p:nvGrpSpPr>
        <p:grpSpPr>
          <a:xfrm>
            <a:off x="467544" y="1556792"/>
            <a:ext cx="8568952" cy="5112568"/>
            <a:chOff x="467544" y="1556792"/>
            <a:chExt cx="8568952" cy="5112568"/>
          </a:xfrm>
        </p:grpSpPr>
        <p:pic>
          <p:nvPicPr>
            <p:cNvPr id="29698" name="Picture 2"/>
            <p:cNvPicPr>
              <a:picLocks noChangeAspect="1" noChangeArrowheads="1"/>
            </p:cNvPicPr>
            <p:nvPr/>
          </p:nvPicPr>
          <p:blipFill>
            <a:blip r:embed="rId2" cstate="print">
              <a:lum bright="-1000"/>
            </a:blip>
            <a:srcRect l="38460" t="35758" r="20586" b="18794"/>
            <a:stretch>
              <a:fillRect/>
            </a:stretch>
          </p:blipFill>
          <p:spPr bwMode="auto">
            <a:xfrm>
              <a:off x="467544" y="1556792"/>
              <a:ext cx="8352928" cy="5014669"/>
            </a:xfrm>
            <a:prstGeom prst="rect">
              <a:avLst/>
            </a:prstGeom>
            <a:noFill/>
            <a:ln w="9525">
              <a:noFill/>
              <a:miter lim="800000"/>
              <a:headEnd/>
              <a:tailEnd/>
            </a:ln>
          </p:spPr>
        </p:pic>
        <p:sp useBgFill="1">
          <p:nvSpPr>
            <p:cNvPr id="5" name="4 Metin kutusu"/>
            <p:cNvSpPr txBox="1"/>
            <p:nvPr/>
          </p:nvSpPr>
          <p:spPr>
            <a:xfrm>
              <a:off x="2987824" y="1872960"/>
              <a:ext cx="1080120" cy="523220"/>
            </a:xfrm>
            <a:prstGeom prst="rect">
              <a:avLst/>
            </a:prstGeom>
          </p:spPr>
          <p:txBody>
            <a:bodyPr wrap="square" rtlCol="0">
              <a:spAutoFit/>
            </a:bodyPr>
            <a:lstStyle/>
            <a:p>
              <a:r>
                <a:rPr lang="tr-TR" sz="2800" dirty="0" smtClean="0">
                  <a:latin typeface="Trebuchet MS" pitchFamily="34" charset="0"/>
                </a:rPr>
                <a:t>kalıp</a:t>
              </a:r>
              <a:endParaRPr lang="tr-TR" sz="2800" dirty="0">
                <a:latin typeface="Trebuchet MS" pitchFamily="34" charset="0"/>
              </a:endParaRPr>
            </a:p>
          </p:txBody>
        </p:sp>
        <p:sp useBgFill="1">
          <p:nvSpPr>
            <p:cNvPr id="6" name="5 Metin kutusu"/>
            <p:cNvSpPr txBox="1"/>
            <p:nvPr/>
          </p:nvSpPr>
          <p:spPr>
            <a:xfrm>
              <a:off x="2987824" y="2492896"/>
              <a:ext cx="1656184" cy="954107"/>
            </a:xfrm>
            <a:prstGeom prst="rect">
              <a:avLst/>
            </a:prstGeom>
          </p:spPr>
          <p:txBody>
            <a:bodyPr wrap="square" rtlCol="0">
              <a:spAutoFit/>
            </a:bodyPr>
            <a:lstStyle/>
            <a:p>
              <a:r>
                <a:rPr lang="tr-TR" sz="2800" dirty="0" smtClean="0">
                  <a:latin typeface="Trebuchet MS" pitchFamily="34" charset="0"/>
                </a:rPr>
                <a:t>Katılaşan metal</a:t>
              </a:r>
              <a:endParaRPr lang="tr-TR" sz="2800" dirty="0">
                <a:latin typeface="Trebuchet MS" pitchFamily="34" charset="0"/>
              </a:endParaRPr>
            </a:p>
          </p:txBody>
        </p:sp>
        <p:sp useBgFill="1">
          <p:nvSpPr>
            <p:cNvPr id="7" name="6 Metin kutusu"/>
            <p:cNvSpPr txBox="1"/>
            <p:nvPr/>
          </p:nvSpPr>
          <p:spPr>
            <a:xfrm>
              <a:off x="2915816" y="4777988"/>
              <a:ext cx="1008112" cy="523220"/>
            </a:xfrm>
            <a:prstGeom prst="rect">
              <a:avLst/>
            </a:prstGeom>
          </p:spPr>
          <p:txBody>
            <a:bodyPr wrap="square" rtlCol="0">
              <a:spAutoFit/>
            </a:bodyPr>
            <a:lstStyle/>
            <a:p>
              <a:r>
                <a:rPr lang="tr-TR" sz="2800" dirty="0" smtClean="0">
                  <a:latin typeface="Trebuchet MS" pitchFamily="34" charset="0"/>
                </a:rPr>
                <a:t>boru</a:t>
              </a:r>
              <a:endParaRPr lang="tr-TR" sz="2800" dirty="0">
                <a:latin typeface="Trebuchet MS" pitchFamily="34" charset="0"/>
              </a:endParaRPr>
            </a:p>
          </p:txBody>
        </p:sp>
        <p:sp useBgFill="1">
          <p:nvSpPr>
            <p:cNvPr id="8" name="7 Metin kutusu"/>
            <p:cNvSpPr txBox="1"/>
            <p:nvPr/>
          </p:nvSpPr>
          <p:spPr>
            <a:xfrm>
              <a:off x="7092280" y="2833772"/>
              <a:ext cx="1512168" cy="523220"/>
            </a:xfrm>
            <a:prstGeom prst="rect">
              <a:avLst/>
            </a:prstGeom>
          </p:spPr>
          <p:txBody>
            <a:bodyPr wrap="square" rtlCol="0">
              <a:spAutoFit/>
            </a:bodyPr>
            <a:lstStyle/>
            <a:p>
              <a:r>
                <a:rPr lang="tr-TR" sz="2800" dirty="0" smtClean="0">
                  <a:latin typeface="Trebuchet MS" pitchFamily="34" charset="0"/>
                </a:rPr>
                <a:t>birincil</a:t>
              </a:r>
              <a:endParaRPr lang="tr-TR" sz="2800" dirty="0">
                <a:latin typeface="Trebuchet MS" pitchFamily="34" charset="0"/>
              </a:endParaRPr>
            </a:p>
          </p:txBody>
        </p:sp>
        <p:sp useBgFill="1">
          <p:nvSpPr>
            <p:cNvPr id="9" name="8 Metin kutusu"/>
            <p:cNvSpPr txBox="1"/>
            <p:nvPr/>
          </p:nvSpPr>
          <p:spPr>
            <a:xfrm>
              <a:off x="7092280" y="3409836"/>
              <a:ext cx="1512168" cy="523220"/>
            </a:xfrm>
            <a:prstGeom prst="rect">
              <a:avLst/>
            </a:prstGeom>
          </p:spPr>
          <p:txBody>
            <a:bodyPr wrap="square" rtlCol="0">
              <a:spAutoFit/>
            </a:bodyPr>
            <a:lstStyle/>
            <a:p>
              <a:r>
                <a:rPr lang="tr-TR" sz="2800" dirty="0" smtClean="0">
                  <a:latin typeface="Trebuchet MS" pitchFamily="34" charset="0"/>
                </a:rPr>
                <a:t>ikincil</a:t>
              </a:r>
              <a:endParaRPr lang="tr-TR" sz="2800" dirty="0">
                <a:latin typeface="Trebuchet MS" pitchFamily="34" charset="0"/>
              </a:endParaRPr>
            </a:p>
          </p:txBody>
        </p:sp>
        <p:sp useBgFill="1">
          <p:nvSpPr>
            <p:cNvPr id="10" name="9 Metin kutusu"/>
            <p:cNvSpPr txBox="1"/>
            <p:nvPr/>
          </p:nvSpPr>
          <p:spPr>
            <a:xfrm>
              <a:off x="3851920" y="4974267"/>
              <a:ext cx="5184576" cy="830997"/>
            </a:xfrm>
            <a:prstGeom prst="rect">
              <a:avLst/>
            </a:prstGeom>
          </p:spPr>
          <p:txBody>
            <a:bodyPr wrap="square" rtlCol="0">
              <a:spAutoFit/>
            </a:bodyPr>
            <a:lstStyle/>
            <a:p>
              <a:r>
                <a:rPr lang="tr-TR" sz="2400" b="1" dirty="0" smtClean="0">
                  <a:solidFill>
                    <a:srgbClr val="FF0000"/>
                  </a:solidFill>
                  <a:latin typeface="Trebuchet MS" pitchFamily="34" charset="0"/>
                </a:rPr>
                <a:t>Kısa katılaşma aralıklı alaşımlar düzgün büzülme çukuru</a:t>
              </a:r>
              <a:endParaRPr lang="tr-TR" sz="2400" b="1" dirty="0">
                <a:solidFill>
                  <a:srgbClr val="FF0000"/>
                </a:solidFill>
                <a:latin typeface="Trebuchet MS" pitchFamily="34" charset="0"/>
              </a:endParaRPr>
            </a:p>
          </p:txBody>
        </p:sp>
        <p:sp useBgFill="1">
          <p:nvSpPr>
            <p:cNvPr id="11" name="10 Metin kutusu"/>
            <p:cNvSpPr txBox="1"/>
            <p:nvPr/>
          </p:nvSpPr>
          <p:spPr>
            <a:xfrm>
              <a:off x="3851920" y="5838363"/>
              <a:ext cx="5184576" cy="830997"/>
            </a:xfrm>
            <a:prstGeom prst="rect">
              <a:avLst/>
            </a:prstGeom>
          </p:spPr>
          <p:txBody>
            <a:bodyPr wrap="square" rtlCol="0">
              <a:spAutoFit/>
            </a:bodyPr>
            <a:lstStyle/>
            <a:p>
              <a:r>
                <a:rPr lang="tr-TR" sz="2400" b="1" dirty="0" smtClean="0">
                  <a:solidFill>
                    <a:srgbClr val="FF0000"/>
                  </a:solidFill>
                  <a:latin typeface="Trebuchet MS" pitchFamily="34" charset="0"/>
                </a:rPr>
                <a:t>geniş katılaşma aralıklı alaşımlar sünger dokulu büzülme çukuru</a:t>
              </a:r>
              <a:endParaRPr lang="tr-TR" sz="2400" b="1" dirty="0">
                <a:solidFill>
                  <a:srgbClr val="FF0000"/>
                </a:solidFill>
                <a:latin typeface="Trebuchet MS" pitchFamily="34" charset="0"/>
              </a:endParaRPr>
            </a:p>
          </p:txBody>
        </p:sp>
        <p:sp useBgFill="1">
          <p:nvSpPr>
            <p:cNvPr id="12" name="11 Metin kutusu"/>
            <p:cNvSpPr txBox="1"/>
            <p:nvPr/>
          </p:nvSpPr>
          <p:spPr>
            <a:xfrm>
              <a:off x="3959424" y="1772816"/>
              <a:ext cx="5005064" cy="584775"/>
            </a:xfrm>
            <a:prstGeom prst="rect">
              <a:avLst/>
            </a:prstGeom>
          </p:spPr>
          <p:txBody>
            <a:bodyPr wrap="square" rtlCol="0">
              <a:spAutoFit/>
            </a:bodyPr>
            <a:lstStyle/>
            <a:p>
              <a:endParaRPr lang="tr-TR" sz="3200" dirty="0">
                <a:latin typeface="Trebuchet MS" pitchFamily="34" charset="0"/>
              </a:endParaRPr>
            </a:p>
          </p:txBody>
        </p:sp>
      </p:grpSp>
    </p:spTree>
    <p:extLst>
      <p:ext uri="{BB962C8B-B14F-4D97-AF65-F5344CB8AC3E}">
        <p14:creationId xmlns:p14="http://schemas.microsoft.com/office/powerpoint/2010/main" val="14406029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latin typeface="Trebuchet MS" pitchFamily="34" charset="0"/>
              </a:rPr>
              <a:t>çekinti</a:t>
            </a:r>
            <a:endParaRPr lang="tr-TR" dirty="0">
              <a:latin typeface="Trebuchet MS" pitchFamily="34" charset="0"/>
            </a:endParaRPr>
          </a:p>
        </p:txBody>
      </p:sp>
      <p:sp>
        <p:nvSpPr>
          <p:cNvPr id="7" name="6 Dikdörtgen"/>
          <p:cNvSpPr/>
          <p:nvPr/>
        </p:nvSpPr>
        <p:spPr>
          <a:xfrm>
            <a:off x="323528" y="1333212"/>
            <a:ext cx="8424936" cy="4832092"/>
          </a:xfrm>
          <a:prstGeom prst="rect">
            <a:avLst/>
          </a:prstGeom>
        </p:spPr>
        <p:txBody>
          <a:bodyPr wrap="square">
            <a:spAutoFit/>
          </a:bodyPr>
          <a:lstStyle/>
          <a:p>
            <a:r>
              <a:rPr lang="tr-TR" sz="2800" dirty="0" smtClean="0">
                <a:latin typeface="Trebuchet MS" pitchFamily="34" charset="0"/>
              </a:rPr>
              <a:t>Alüminyum katılaşma sırasında sıvı alüminyumun yoğunluğu katı halden % 6.5 kadar düşük olduğu için büzülür.</a:t>
            </a:r>
          </a:p>
          <a:p>
            <a:r>
              <a:rPr lang="tr-TR" sz="2800" dirty="0" smtClean="0">
                <a:latin typeface="Trebuchet MS" pitchFamily="34" charset="0"/>
              </a:rPr>
              <a:t>Parçalar her zaman yüzeyden içeri , merkeze doğru katılaşır.</a:t>
            </a:r>
          </a:p>
          <a:p>
            <a:r>
              <a:rPr lang="tr-TR" sz="2800" dirty="0" smtClean="0">
                <a:latin typeface="Trebuchet MS" pitchFamily="34" charset="0"/>
              </a:rPr>
              <a:t>Bu nedenle sağlıklı bir </a:t>
            </a:r>
            <a:r>
              <a:rPr lang="tr-TR" sz="2800" b="1" dirty="0" smtClean="0">
                <a:solidFill>
                  <a:srgbClr val="FF0000"/>
                </a:solidFill>
                <a:latin typeface="Trebuchet MS" pitchFamily="34" charset="0"/>
              </a:rPr>
              <a:t>besleme pratiği, kalıp tasarımı, alaşım seçimi, sıcaklık rejimi </a:t>
            </a:r>
            <a:r>
              <a:rPr lang="tr-TR" sz="2800" dirty="0" smtClean="0">
                <a:latin typeface="Trebuchet MS" pitchFamily="34" charset="0"/>
              </a:rPr>
              <a:t>uygulanmadıkça bu büzülme kendini mutlaka </a:t>
            </a:r>
            <a:r>
              <a:rPr lang="tr-TR" sz="2800" b="1" dirty="0" smtClean="0">
                <a:solidFill>
                  <a:srgbClr val="FF0000"/>
                </a:solidFill>
                <a:latin typeface="Trebuchet MS" pitchFamily="34" charset="0"/>
              </a:rPr>
              <a:t>çekinti boşlukları </a:t>
            </a:r>
            <a:r>
              <a:rPr lang="tr-TR" sz="2800" dirty="0" smtClean="0">
                <a:latin typeface="Trebuchet MS" pitchFamily="34" charset="0"/>
              </a:rPr>
              <a:t>şeklinde gösterir.</a:t>
            </a:r>
          </a:p>
          <a:p>
            <a:endParaRPr lang="tr-TR" sz="2800" dirty="0" smtClean="0">
              <a:latin typeface="Trebuchet MS" pitchFamily="34" charset="0"/>
            </a:endParaRPr>
          </a:p>
          <a:p>
            <a:endParaRPr lang="tr-TR" sz="2800" dirty="0" smtClean="0">
              <a:latin typeface="Trebuchet MS" pitchFamily="34" charset="0"/>
            </a:endParaRPr>
          </a:p>
        </p:txBody>
      </p:sp>
    </p:spTree>
    <p:extLst>
      <p:ext uri="{BB962C8B-B14F-4D97-AF65-F5344CB8AC3E}">
        <p14:creationId xmlns:p14="http://schemas.microsoft.com/office/powerpoint/2010/main" val="3149241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31" name="Rectangle 23"/>
          <p:cNvSpPr>
            <a:spLocks noChangeArrowheads="1"/>
          </p:cNvSpPr>
          <p:nvPr/>
        </p:nvSpPr>
        <p:spPr bwMode="auto">
          <a:xfrm>
            <a:off x="682774" y="395953"/>
            <a:ext cx="6913562"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ticari tane küçültücüler</a:t>
            </a:r>
            <a:endParaRPr kumimoji="1" lang="tr-TR" sz="4400" dirty="0">
              <a:solidFill>
                <a:schemeClr val="accent2">
                  <a:lumMod val="50000"/>
                </a:schemeClr>
              </a:solidFill>
              <a:latin typeface="Trebuchet MS" panose="020B0603020202020204" pitchFamily="34" charset="0"/>
            </a:endParaRPr>
          </a:p>
        </p:txBody>
      </p:sp>
      <p:pic>
        <p:nvPicPr>
          <p:cNvPr id="260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127" b="10273"/>
          <a:stretch/>
        </p:blipFill>
        <p:spPr bwMode="auto">
          <a:xfrm>
            <a:off x="1907704" y="1700807"/>
            <a:ext cx="2952328" cy="2979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0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700805"/>
            <a:ext cx="3384376" cy="4523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91016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323528" y="1114866"/>
            <a:ext cx="8496944" cy="3970318"/>
          </a:xfrm>
          <a:prstGeom prst="rect">
            <a:avLst/>
          </a:prstGeom>
        </p:spPr>
        <p:txBody>
          <a:bodyPr wrap="square">
            <a:spAutoFit/>
          </a:bodyPr>
          <a:lstStyle/>
          <a:p>
            <a:endParaRPr lang="tr-TR" sz="2800" dirty="0" smtClean="0">
              <a:latin typeface="Trebuchet MS" pitchFamily="34" charset="0"/>
            </a:endParaRPr>
          </a:p>
          <a:p>
            <a:r>
              <a:rPr lang="tr-TR" sz="2800" dirty="0" smtClean="0">
                <a:latin typeface="Trebuchet MS" pitchFamily="34" charset="0"/>
              </a:rPr>
              <a:t>Si</a:t>
            </a:r>
            <a:r>
              <a:rPr lang="en-US" sz="2800" dirty="0" smtClean="0">
                <a:latin typeface="Trebuchet MS" pitchFamily="34" charset="0"/>
              </a:rPr>
              <a:t> </a:t>
            </a:r>
            <a:r>
              <a:rPr lang="tr-TR" sz="2800" dirty="0" smtClean="0">
                <a:latin typeface="Trebuchet MS" pitchFamily="34" charset="0"/>
              </a:rPr>
              <a:t>katılaşma sırasında %8 kadar genleştiğinden çekintiyi telafi eden yegane </a:t>
            </a:r>
            <a:r>
              <a:rPr lang="tr-TR" sz="2800" dirty="0" err="1" smtClean="0">
                <a:latin typeface="Trebuchet MS" pitchFamily="34" charset="0"/>
              </a:rPr>
              <a:t>elementdir</a:t>
            </a:r>
            <a:r>
              <a:rPr lang="tr-TR" sz="2800" dirty="0" smtClean="0">
                <a:latin typeface="Trebuchet MS" pitchFamily="34" charset="0"/>
              </a:rPr>
              <a:t>.</a:t>
            </a:r>
          </a:p>
          <a:p>
            <a:r>
              <a:rPr lang="tr-TR" sz="2800" dirty="0" smtClean="0">
                <a:latin typeface="Trebuchet MS" pitchFamily="34" charset="0"/>
              </a:rPr>
              <a:t>Az miktarda </a:t>
            </a:r>
            <a:r>
              <a:rPr lang="tr-TR" sz="2800" dirty="0" err="1" smtClean="0">
                <a:latin typeface="Trebuchet MS" pitchFamily="34" charset="0"/>
              </a:rPr>
              <a:t>ötektik</a:t>
            </a:r>
            <a:r>
              <a:rPr lang="tr-TR" sz="2800" dirty="0" smtClean="0">
                <a:latin typeface="Trebuchet MS" pitchFamily="34" charset="0"/>
              </a:rPr>
              <a:t> faz içeren (</a:t>
            </a:r>
            <a:r>
              <a:rPr lang="tr-TR" sz="2800" dirty="0" err="1" smtClean="0">
                <a:latin typeface="Trebuchet MS" pitchFamily="34" charset="0"/>
              </a:rPr>
              <a:t>ötektik</a:t>
            </a:r>
            <a:r>
              <a:rPr lang="tr-TR" sz="2800" dirty="0" smtClean="0">
                <a:latin typeface="Trebuchet MS" pitchFamily="34" charset="0"/>
              </a:rPr>
              <a:t> noktadan uzak alaşımlar) dağınık mikro gözenek veya çökme gösterirler.</a:t>
            </a:r>
          </a:p>
          <a:p>
            <a:r>
              <a:rPr lang="tr-TR" sz="2800" dirty="0" smtClean="0">
                <a:latin typeface="Trebuchet MS" pitchFamily="34" charset="0"/>
              </a:rPr>
              <a:t>P, </a:t>
            </a:r>
            <a:r>
              <a:rPr lang="tr-TR" sz="2800" dirty="0" err="1" smtClean="0">
                <a:latin typeface="Trebuchet MS" pitchFamily="34" charset="0"/>
              </a:rPr>
              <a:t>Na</a:t>
            </a:r>
            <a:r>
              <a:rPr lang="tr-TR" sz="2800" dirty="0" smtClean="0">
                <a:latin typeface="Trebuchet MS" pitchFamily="34" charset="0"/>
              </a:rPr>
              <a:t>, </a:t>
            </a:r>
            <a:r>
              <a:rPr lang="tr-TR" sz="2800" dirty="0" err="1" smtClean="0">
                <a:latin typeface="Trebuchet MS" pitchFamily="34" charset="0"/>
              </a:rPr>
              <a:t>Sb</a:t>
            </a:r>
            <a:r>
              <a:rPr lang="tr-TR" sz="2800" dirty="0" smtClean="0">
                <a:latin typeface="Trebuchet MS" pitchFamily="34" charset="0"/>
              </a:rPr>
              <a:t>, </a:t>
            </a:r>
            <a:r>
              <a:rPr lang="tr-TR" sz="2800" dirty="0" err="1" smtClean="0">
                <a:latin typeface="Trebuchet MS" pitchFamily="34" charset="0"/>
              </a:rPr>
              <a:t>Sr</a:t>
            </a:r>
            <a:r>
              <a:rPr lang="en-US" sz="2800" dirty="0" smtClean="0">
                <a:latin typeface="Trebuchet MS" pitchFamily="34" charset="0"/>
              </a:rPr>
              <a:t>, </a:t>
            </a:r>
            <a:r>
              <a:rPr lang="tr-TR" sz="2800" dirty="0" smtClean="0">
                <a:latin typeface="Trebuchet MS" pitchFamily="34" charset="0"/>
              </a:rPr>
              <a:t>gibi elementler silis fazının morfolojisini değiştirdiklerinden yüksek silisli alaşımlarda gözenek şekli üzerinde de etkilidirler.</a:t>
            </a:r>
          </a:p>
        </p:txBody>
      </p:sp>
      <p:pic>
        <p:nvPicPr>
          <p:cNvPr id="8194" name="Picture 2"/>
          <p:cNvPicPr>
            <a:picLocks noChangeAspect="1" noChangeArrowheads="1"/>
          </p:cNvPicPr>
          <p:nvPr/>
        </p:nvPicPr>
        <p:blipFill>
          <a:blip r:embed="rId2" cstate="print">
            <a:lum bright="-3000" contrast="29000"/>
          </a:blip>
          <a:srcRect l="4229" t="19231" r="3574" b="19231"/>
          <a:stretch>
            <a:fillRect/>
          </a:stretch>
        </p:blipFill>
        <p:spPr bwMode="auto">
          <a:xfrm>
            <a:off x="323527" y="5301208"/>
            <a:ext cx="8339427" cy="1224136"/>
          </a:xfrm>
          <a:prstGeom prst="rect">
            <a:avLst/>
          </a:prstGeom>
          <a:noFill/>
          <a:ln w="9525">
            <a:noFill/>
            <a:miter lim="800000"/>
            <a:headEnd/>
            <a:tailEnd/>
          </a:ln>
        </p:spPr>
      </p:pic>
      <p:sp>
        <p:nvSpPr>
          <p:cNvPr id="6" name="5 Metin kutusu"/>
          <p:cNvSpPr txBox="1"/>
          <p:nvPr/>
        </p:nvSpPr>
        <p:spPr>
          <a:xfrm>
            <a:off x="107504" y="427311"/>
            <a:ext cx="8424936"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Çekinti-Alaşım bileşimin etkisi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59229445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Mikro çekinti </a:t>
            </a:r>
            <a:endParaRPr lang="tr-TR" dirty="0">
              <a:solidFill>
                <a:schemeClr val="accent2">
                  <a:lumMod val="50000"/>
                </a:schemeClr>
              </a:solidFill>
              <a:latin typeface="Trebuchet MS" pitchFamily="34" charset="0"/>
            </a:endParaRPr>
          </a:p>
        </p:txBody>
      </p:sp>
      <p:grpSp>
        <p:nvGrpSpPr>
          <p:cNvPr id="2" name="18 Grup"/>
          <p:cNvGrpSpPr>
            <a:grpSpLocks noChangeAspect="1"/>
          </p:cNvGrpSpPr>
          <p:nvPr/>
        </p:nvGrpSpPr>
        <p:grpSpPr>
          <a:xfrm>
            <a:off x="107504" y="2060848"/>
            <a:ext cx="8892000" cy="3232969"/>
            <a:chOff x="1043608" y="3945024"/>
            <a:chExt cx="6937594" cy="2522380"/>
          </a:xfrm>
        </p:grpSpPr>
        <p:pic>
          <p:nvPicPr>
            <p:cNvPr id="243722" name="Picture 10" descr="22-1-5x-3-d"/>
            <p:cNvPicPr>
              <a:picLocks noChangeAspect="1" noChangeArrowheads="1"/>
            </p:cNvPicPr>
            <p:nvPr/>
          </p:nvPicPr>
          <p:blipFill>
            <a:blip r:embed="rId2" cstate="print">
              <a:lum bright="-20000" contrast="24000"/>
            </a:blip>
            <a:srcRect/>
            <a:stretch>
              <a:fillRect/>
            </a:stretch>
          </p:blipFill>
          <p:spPr bwMode="auto">
            <a:xfrm>
              <a:off x="1043608" y="3945024"/>
              <a:ext cx="3362171" cy="2519206"/>
            </a:xfrm>
            <a:prstGeom prst="rect">
              <a:avLst/>
            </a:prstGeom>
            <a:noFill/>
            <a:ln w="15875">
              <a:noFill/>
              <a:miter lim="800000"/>
              <a:headEnd/>
              <a:tailEnd/>
            </a:ln>
          </p:spPr>
        </p:pic>
        <p:pic>
          <p:nvPicPr>
            <p:cNvPr id="243723" name="Picture 11" descr="8"/>
            <p:cNvPicPr preferRelativeResize="0">
              <a:picLocks noChangeAspect="1" noChangeArrowheads="1"/>
            </p:cNvPicPr>
            <p:nvPr/>
          </p:nvPicPr>
          <p:blipFill>
            <a:blip r:embed="rId3" cstate="print">
              <a:lum bright="-4000" contrast="10000"/>
            </a:blip>
            <a:srcRect l="4872" t="9596" b="5905"/>
            <a:stretch>
              <a:fillRect/>
            </a:stretch>
          </p:blipFill>
          <p:spPr bwMode="auto">
            <a:xfrm>
              <a:off x="4429809" y="3945024"/>
              <a:ext cx="3551393" cy="2522380"/>
            </a:xfrm>
            <a:prstGeom prst="rect">
              <a:avLst/>
            </a:prstGeom>
            <a:noFill/>
            <a:ln w="9525">
              <a:noFill/>
              <a:miter lim="800000"/>
              <a:headEnd/>
              <a:tailEnd/>
            </a:ln>
          </p:spPr>
        </p:pic>
        <p:sp>
          <p:nvSpPr>
            <p:cNvPr id="243724" name="Text Box 12"/>
            <p:cNvSpPr txBox="1">
              <a:spLocks noChangeAspect="1" noChangeArrowheads="1"/>
            </p:cNvSpPr>
            <p:nvPr/>
          </p:nvSpPr>
          <p:spPr bwMode="auto">
            <a:xfrm>
              <a:off x="7463164" y="6207002"/>
              <a:ext cx="499722" cy="199987"/>
            </a:xfrm>
            <a:prstGeom prst="rect">
              <a:avLst/>
            </a:prstGeom>
            <a:solidFill>
              <a:srgbClr val="C0C0C0"/>
            </a:solidFill>
            <a:ln w="9525">
              <a:noFill/>
              <a:miter lim="800000"/>
              <a:headEnd/>
              <a:tailEnd/>
            </a:ln>
          </p:spPr>
          <p:txBody>
            <a:bodyPr vert="horz" wrap="square" lIns="0" tIns="1800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smtClean="0">
                  <a:ln>
                    <a:noFill/>
                  </a:ln>
                  <a:solidFill>
                    <a:schemeClr val="tx1"/>
                  </a:solidFill>
                  <a:effectLst/>
                  <a:latin typeface="Arial" pitchFamily="34" charset="0"/>
                  <a:cs typeface="Arial" pitchFamily="34" charset="0"/>
                </a:rPr>
                <a:t>50µm</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3725" name="Line 13"/>
            <p:cNvSpPr>
              <a:spLocks noChangeShapeType="1"/>
            </p:cNvSpPr>
            <p:nvPr/>
          </p:nvSpPr>
          <p:spPr bwMode="auto">
            <a:xfrm>
              <a:off x="7555870" y="6387943"/>
              <a:ext cx="302246"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43726" name="Text Box 14"/>
            <p:cNvSpPr txBox="1">
              <a:spLocks noChangeAspect="1" noChangeArrowheads="1"/>
            </p:cNvSpPr>
            <p:nvPr/>
          </p:nvSpPr>
          <p:spPr bwMode="auto">
            <a:xfrm>
              <a:off x="3862879" y="6216526"/>
              <a:ext cx="499722" cy="199987"/>
            </a:xfrm>
            <a:prstGeom prst="rect">
              <a:avLst/>
            </a:prstGeom>
            <a:solidFill>
              <a:srgbClr val="C0C0C0"/>
            </a:solidFill>
            <a:ln w="9525">
              <a:noFill/>
              <a:miter lim="800000"/>
              <a:headEnd/>
              <a:tailEnd/>
            </a:ln>
          </p:spPr>
          <p:txBody>
            <a:bodyPr vert="horz" wrap="square" lIns="0" tIns="1800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smtClean="0">
                  <a:ln>
                    <a:noFill/>
                  </a:ln>
                  <a:solidFill>
                    <a:schemeClr val="tx1"/>
                  </a:solidFill>
                  <a:effectLst/>
                  <a:latin typeface="Arial" pitchFamily="34" charset="0"/>
                  <a:cs typeface="Arial" pitchFamily="34" charset="0"/>
                </a:rPr>
                <a:t>200µm</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3727" name="Line 15"/>
            <p:cNvSpPr>
              <a:spLocks noChangeAspect="1" noChangeShapeType="1"/>
            </p:cNvSpPr>
            <p:nvPr/>
          </p:nvSpPr>
          <p:spPr bwMode="auto">
            <a:xfrm>
              <a:off x="3962569" y="6392387"/>
              <a:ext cx="283832"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54684379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smtClean="0">
                <a:solidFill>
                  <a:schemeClr val="accent2">
                    <a:lumMod val="50000"/>
                  </a:schemeClr>
                </a:solidFill>
                <a:latin typeface="Trebuchet MS" pitchFamily="34" charset="0"/>
              </a:rPr>
              <a:t>gözeneklilik</a:t>
            </a:r>
            <a:endParaRPr lang="tr-TR" dirty="0">
              <a:solidFill>
                <a:schemeClr val="accent2">
                  <a:lumMod val="50000"/>
                </a:schemeClr>
              </a:solidFill>
              <a:latin typeface="Trebuchet MS" pitchFamily="34" charset="0"/>
            </a:endParaRPr>
          </a:p>
        </p:txBody>
      </p:sp>
      <p:graphicFrame>
        <p:nvGraphicFramePr>
          <p:cNvPr id="5" name="4 Tablo"/>
          <p:cNvGraphicFramePr>
            <a:graphicFrameLocks noGrp="1"/>
          </p:cNvGraphicFramePr>
          <p:nvPr/>
        </p:nvGraphicFramePr>
        <p:xfrm>
          <a:off x="323528" y="1491783"/>
          <a:ext cx="8424936" cy="4889545"/>
        </p:xfrm>
        <a:graphic>
          <a:graphicData uri="http://schemas.openxmlformats.org/drawingml/2006/table">
            <a:tbl>
              <a:tblPr firstRow="1" bandRow="1">
                <a:tableStyleId>{5C22544A-7EE6-4342-B048-85BDC9FD1C3A}</a:tableStyleId>
              </a:tblPr>
              <a:tblGrid>
                <a:gridCol w="2232248"/>
                <a:gridCol w="3816424"/>
                <a:gridCol w="2376264"/>
              </a:tblGrid>
              <a:tr h="554744">
                <a:tc>
                  <a:txBody>
                    <a:bodyPr/>
                    <a:lstStyle/>
                    <a:p>
                      <a:r>
                        <a:rPr lang="tr-TR" sz="2400" dirty="0" smtClean="0">
                          <a:latin typeface="Trebuchet MS" pitchFamily="34" charset="0"/>
                        </a:rPr>
                        <a:t>hata</a:t>
                      </a:r>
                      <a:endParaRPr lang="tr-TR" sz="2400" dirty="0">
                        <a:latin typeface="Trebuchet MS" pitchFamily="34" charset="0"/>
                      </a:endParaRPr>
                    </a:p>
                  </a:txBody>
                  <a:tcPr/>
                </a:tc>
                <a:tc>
                  <a:txBody>
                    <a:bodyPr/>
                    <a:lstStyle/>
                    <a:p>
                      <a:r>
                        <a:rPr lang="tr-TR" sz="2400" dirty="0" smtClean="0">
                          <a:latin typeface="Trebuchet MS" pitchFamily="34" charset="0"/>
                        </a:rPr>
                        <a:t>dağılım</a:t>
                      </a:r>
                      <a:endParaRPr lang="tr-TR" sz="2400" dirty="0">
                        <a:latin typeface="Trebuchet MS" pitchFamily="34" charset="0"/>
                      </a:endParaRPr>
                    </a:p>
                  </a:txBody>
                  <a:tcPr/>
                </a:tc>
                <a:tc>
                  <a:txBody>
                    <a:bodyPr/>
                    <a:lstStyle/>
                    <a:p>
                      <a:r>
                        <a:rPr lang="tr-TR" sz="2400" dirty="0" smtClean="0">
                          <a:latin typeface="Trebuchet MS" pitchFamily="34" charset="0"/>
                        </a:rPr>
                        <a:t>boyut</a:t>
                      </a:r>
                      <a:endParaRPr lang="tr-TR" sz="2400" dirty="0">
                        <a:latin typeface="Trebuchet MS" pitchFamily="34" charset="0"/>
                      </a:endParaRPr>
                    </a:p>
                  </a:txBody>
                  <a:tcPr/>
                </a:tc>
              </a:tr>
              <a:tr h="957503">
                <a:tc>
                  <a:txBody>
                    <a:bodyPr/>
                    <a:lstStyle/>
                    <a:p>
                      <a:r>
                        <a:rPr lang="tr-TR" sz="2400" dirty="0" smtClean="0">
                          <a:latin typeface="Trebuchet MS" pitchFamily="34" charset="0"/>
                        </a:rPr>
                        <a:t>Çözeltide iken çökelen gaz</a:t>
                      </a:r>
                      <a:endParaRPr lang="tr-TR" sz="2400" dirty="0">
                        <a:latin typeface="Trebuchet MS" pitchFamily="34" charset="0"/>
                      </a:endParaRPr>
                    </a:p>
                  </a:txBody>
                  <a:tcPr/>
                </a:tc>
                <a:tc>
                  <a:txBody>
                    <a:bodyPr/>
                    <a:lstStyle/>
                    <a:p>
                      <a:r>
                        <a:rPr lang="tr-TR" sz="2400" dirty="0" smtClean="0">
                          <a:latin typeface="Trebuchet MS" pitchFamily="34" charset="0"/>
                        </a:rPr>
                        <a:t>Homojen; yüzeyden 1-2mm derinliğe</a:t>
                      </a:r>
                      <a:r>
                        <a:rPr lang="tr-TR" sz="2400" baseline="0" dirty="0" smtClean="0">
                          <a:latin typeface="Trebuchet MS" pitchFamily="34" charset="0"/>
                        </a:rPr>
                        <a:t> kadar yok!</a:t>
                      </a:r>
                      <a:endParaRPr lang="tr-TR" sz="2400" dirty="0">
                        <a:latin typeface="Trebuchet MS" pitchFamily="34" charset="0"/>
                      </a:endParaRPr>
                    </a:p>
                  </a:txBody>
                  <a:tcPr/>
                </a:tc>
                <a:tc>
                  <a:txBody>
                    <a:bodyPr/>
                    <a:lstStyle/>
                    <a:p>
                      <a:r>
                        <a:rPr lang="tr-TR" sz="2400" dirty="0" smtClean="0">
                          <a:latin typeface="Trebuchet MS" pitchFamily="34" charset="0"/>
                        </a:rPr>
                        <a:t>0.05-0.5mm</a:t>
                      </a:r>
                      <a:endParaRPr lang="tr-TR" sz="2400" dirty="0">
                        <a:latin typeface="Trebuchet MS" pitchFamily="34" charset="0"/>
                      </a:endParaRPr>
                    </a:p>
                  </a:txBody>
                  <a:tcPr/>
                </a:tc>
              </a:tr>
              <a:tr h="2188578">
                <a:tc>
                  <a:txBody>
                    <a:bodyPr/>
                    <a:lstStyle/>
                    <a:p>
                      <a:r>
                        <a:rPr lang="tr-TR" sz="2400" dirty="0" smtClean="0">
                          <a:latin typeface="Trebuchet MS" pitchFamily="34" charset="0"/>
                        </a:rPr>
                        <a:t>Hava kaçması</a:t>
                      </a:r>
                      <a:endParaRPr lang="tr-TR" sz="2400" dirty="0">
                        <a:latin typeface="Trebuchet MS" pitchFamily="34" charset="0"/>
                      </a:endParaRPr>
                    </a:p>
                  </a:txBody>
                  <a:tcPr/>
                </a:tc>
                <a:tc>
                  <a:txBody>
                    <a:bodyPr/>
                    <a:lstStyle/>
                    <a:p>
                      <a:r>
                        <a:rPr lang="tr-TR" sz="2400" dirty="0" smtClean="0">
                          <a:latin typeface="Trebuchet MS" pitchFamily="34" charset="0"/>
                        </a:rPr>
                        <a:t>Giriş deliği</a:t>
                      </a:r>
                      <a:r>
                        <a:rPr lang="tr-TR" sz="2400" baseline="0" dirty="0" smtClean="0">
                          <a:latin typeface="Trebuchet MS" pitchFamily="34" charset="0"/>
                        </a:rPr>
                        <a:t> üstünde, yatay yüzeylerde yoğun; yüzeye çok yakın; döküm parça tornalandığında veya kumlandığında görünür.</a:t>
                      </a:r>
                      <a:endParaRPr lang="tr-TR" sz="2400" dirty="0">
                        <a:latin typeface="Trebuchet MS" pitchFamily="34" charset="0"/>
                      </a:endParaRPr>
                    </a:p>
                  </a:txBody>
                  <a:tcPr/>
                </a:tc>
                <a:tc>
                  <a:txBody>
                    <a:bodyPr/>
                    <a:lstStyle/>
                    <a:p>
                      <a:r>
                        <a:rPr lang="tr-TR" sz="2400" dirty="0" smtClean="0">
                          <a:latin typeface="Trebuchet MS" pitchFamily="34" charset="0"/>
                        </a:rPr>
                        <a:t>1-5mm</a:t>
                      </a:r>
                      <a:endParaRPr lang="tr-TR" sz="2400" dirty="0">
                        <a:latin typeface="Trebuchet MS" pitchFamily="34" charset="0"/>
                      </a:endParaRPr>
                    </a:p>
                  </a:txBody>
                  <a:tcPr/>
                </a:tc>
              </a:tr>
              <a:tr h="957503">
                <a:tc>
                  <a:txBody>
                    <a:bodyPr/>
                    <a:lstStyle/>
                    <a:p>
                      <a:r>
                        <a:rPr lang="tr-TR" sz="2400" dirty="0" smtClean="0">
                          <a:latin typeface="Trebuchet MS" pitchFamily="34" charset="0"/>
                        </a:rPr>
                        <a:t>Maça gazları</a:t>
                      </a:r>
                      <a:endParaRPr lang="tr-TR" sz="2400" dirty="0">
                        <a:latin typeface="Trebuchet MS" pitchFamily="34" charset="0"/>
                      </a:endParaRPr>
                    </a:p>
                  </a:txBody>
                  <a:tcPr/>
                </a:tc>
                <a:tc>
                  <a:txBody>
                    <a:bodyPr/>
                    <a:lstStyle/>
                    <a:p>
                      <a:r>
                        <a:rPr lang="tr-TR" sz="2400" dirty="0" smtClean="0">
                          <a:latin typeface="Trebuchet MS" pitchFamily="34" charset="0"/>
                        </a:rPr>
                        <a:t>Döküm üst yüzeyinden homojen</a:t>
                      </a:r>
                      <a:r>
                        <a:rPr lang="tr-TR" sz="2400" baseline="0" dirty="0" smtClean="0">
                          <a:latin typeface="Trebuchet MS" pitchFamily="34" charset="0"/>
                        </a:rPr>
                        <a:t> derinlikte</a:t>
                      </a:r>
                      <a:endParaRPr lang="tr-TR" sz="2400" dirty="0">
                        <a:latin typeface="Trebuchet MS" pitchFamily="34" charset="0"/>
                      </a:endParaRPr>
                    </a:p>
                  </a:txBody>
                  <a:tcPr/>
                </a:tc>
                <a:tc>
                  <a:txBody>
                    <a:bodyPr/>
                    <a:lstStyle/>
                    <a:p>
                      <a:r>
                        <a:rPr lang="tr-TR" sz="2400" dirty="0" smtClean="0">
                          <a:latin typeface="Trebuchet MS" pitchFamily="34" charset="0"/>
                        </a:rPr>
                        <a:t>Tipik olarak 100 mm çapta; 10</a:t>
                      </a:r>
                      <a:r>
                        <a:rPr lang="tr-TR" sz="2400" baseline="0" dirty="0" smtClean="0">
                          <a:latin typeface="Trebuchet MS" pitchFamily="34" charset="0"/>
                        </a:rPr>
                        <a:t> mm kalınlık</a:t>
                      </a:r>
                      <a:endParaRPr lang="tr-TR" sz="2400" dirty="0">
                        <a:latin typeface="Trebuchet MS" pitchFamily="34" charset="0"/>
                      </a:endParaRPr>
                    </a:p>
                  </a:txBody>
                  <a:tcPr/>
                </a:tc>
              </a:tr>
            </a:tbl>
          </a:graphicData>
        </a:graphic>
      </p:graphicFrame>
    </p:spTree>
    <p:extLst>
      <p:ext uri="{BB962C8B-B14F-4D97-AF65-F5344CB8AC3E}">
        <p14:creationId xmlns:p14="http://schemas.microsoft.com/office/powerpoint/2010/main" val="204060204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980728"/>
            <a:ext cx="8229600" cy="594320"/>
          </a:xfrm>
        </p:spPr>
        <p:txBody>
          <a:bodyPr>
            <a:normAutofit fontScale="90000"/>
          </a:bodyPr>
          <a:lstStyle/>
          <a:p>
            <a:r>
              <a:rPr lang="tr-TR" dirty="0" smtClean="0">
                <a:solidFill>
                  <a:schemeClr val="accent1">
                    <a:lumMod val="50000"/>
                  </a:schemeClr>
                </a:solidFill>
                <a:latin typeface="Trebuchet MS" pitchFamily="34" charset="0"/>
              </a:rPr>
              <a:t>Çekinti boşluk ve gözenekleri</a:t>
            </a:r>
            <a:endParaRPr lang="tr-TR" dirty="0">
              <a:solidFill>
                <a:schemeClr val="accent1">
                  <a:lumMod val="50000"/>
                </a:schemeClr>
              </a:solidFill>
              <a:latin typeface="Trebuchet MS" pitchFamily="34" charset="0"/>
            </a:endParaRPr>
          </a:p>
        </p:txBody>
      </p:sp>
      <p:graphicFrame>
        <p:nvGraphicFramePr>
          <p:cNvPr id="5" name="4 Tablo"/>
          <p:cNvGraphicFramePr>
            <a:graphicFrameLocks noGrp="1"/>
          </p:cNvGraphicFramePr>
          <p:nvPr/>
        </p:nvGraphicFramePr>
        <p:xfrm>
          <a:off x="323528" y="1988840"/>
          <a:ext cx="8640960" cy="4023360"/>
        </p:xfrm>
        <a:graphic>
          <a:graphicData uri="http://schemas.openxmlformats.org/drawingml/2006/table">
            <a:tbl>
              <a:tblPr firstRow="1" bandRow="1">
                <a:tableStyleId>{5C22544A-7EE6-4342-B048-85BDC9FD1C3A}</a:tableStyleId>
              </a:tblPr>
              <a:tblGrid>
                <a:gridCol w="1728192"/>
                <a:gridCol w="2592288"/>
                <a:gridCol w="2160240"/>
                <a:gridCol w="2160240"/>
              </a:tblGrid>
              <a:tr h="370840">
                <a:tc>
                  <a:txBody>
                    <a:bodyPr/>
                    <a:lstStyle/>
                    <a:p>
                      <a:r>
                        <a:rPr lang="tr-TR" sz="2400" dirty="0" smtClean="0">
                          <a:latin typeface="Trebuchet MS" pitchFamily="34" charset="0"/>
                        </a:rPr>
                        <a:t>ölçek</a:t>
                      </a:r>
                      <a:endParaRPr lang="tr-TR" sz="2400" dirty="0">
                        <a:latin typeface="Trebuchet MS" pitchFamily="34" charset="0"/>
                      </a:endParaRPr>
                    </a:p>
                  </a:txBody>
                  <a:tcPr/>
                </a:tc>
                <a:tc>
                  <a:txBody>
                    <a:bodyPr/>
                    <a:lstStyle/>
                    <a:p>
                      <a:r>
                        <a:rPr lang="tr-TR" sz="2400" dirty="0" smtClean="0">
                          <a:latin typeface="Trebuchet MS" pitchFamily="34" charset="0"/>
                        </a:rPr>
                        <a:t>makro</a:t>
                      </a:r>
                      <a:endParaRPr lang="tr-TR" sz="2400" dirty="0">
                        <a:latin typeface="Trebuchet MS" pitchFamily="34" charset="0"/>
                      </a:endParaRPr>
                    </a:p>
                  </a:txBody>
                  <a:tcPr/>
                </a:tc>
                <a:tc>
                  <a:txBody>
                    <a:bodyPr/>
                    <a:lstStyle/>
                    <a:p>
                      <a:r>
                        <a:rPr lang="tr-TR" sz="2400" dirty="0" smtClean="0">
                          <a:latin typeface="Trebuchet MS" pitchFamily="34" charset="0"/>
                        </a:rPr>
                        <a:t>Orta boyut</a:t>
                      </a:r>
                      <a:endParaRPr lang="tr-TR" sz="2400" dirty="0">
                        <a:latin typeface="Trebuchet MS" pitchFamily="34" charset="0"/>
                      </a:endParaRPr>
                    </a:p>
                  </a:txBody>
                  <a:tcPr/>
                </a:tc>
                <a:tc>
                  <a:txBody>
                    <a:bodyPr/>
                    <a:lstStyle/>
                    <a:p>
                      <a:r>
                        <a:rPr lang="tr-TR" sz="2400" dirty="0" smtClean="0">
                          <a:latin typeface="Trebuchet MS" pitchFamily="34" charset="0"/>
                        </a:rPr>
                        <a:t>mikro</a:t>
                      </a:r>
                      <a:endParaRPr lang="tr-TR" sz="2400" dirty="0">
                        <a:latin typeface="Trebuchet MS" pitchFamily="34" charset="0"/>
                      </a:endParaRPr>
                    </a:p>
                  </a:txBody>
                  <a:tcPr/>
                </a:tc>
              </a:tr>
              <a:tr h="370840">
                <a:tc>
                  <a:txBody>
                    <a:bodyPr/>
                    <a:lstStyle/>
                    <a:p>
                      <a:r>
                        <a:rPr lang="tr-TR" sz="2400" dirty="0" smtClean="0">
                          <a:latin typeface="Trebuchet MS" pitchFamily="34" charset="0"/>
                        </a:rPr>
                        <a:t>neden</a:t>
                      </a:r>
                      <a:endParaRPr lang="tr-TR" sz="2400" dirty="0">
                        <a:latin typeface="Trebuchet MS" pitchFamily="34" charset="0"/>
                      </a:endParaRPr>
                    </a:p>
                  </a:txBody>
                  <a:tcPr/>
                </a:tc>
                <a:tc>
                  <a:txBody>
                    <a:bodyPr/>
                    <a:lstStyle/>
                    <a:p>
                      <a:r>
                        <a:rPr lang="tr-TR" sz="2400" dirty="0" smtClean="0">
                          <a:latin typeface="Trebuchet MS" pitchFamily="34" charset="0"/>
                        </a:rPr>
                        <a:t>Besleme</a:t>
                      </a:r>
                      <a:r>
                        <a:rPr lang="tr-TR" sz="2400" baseline="0" dirty="0" smtClean="0">
                          <a:latin typeface="Trebuchet MS" pitchFamily="34" charset="0"/>
                        </a:rPr>
                        <a:t> yetersiz</a:t>
                      </a:r>
                      <a:endParaRPr lang="tr-TR" sz="2400" dirty="0">
                        <a:latin typeface="Trebuchet MS" pitchFamily="34" charset="0"/>
                      </a:endParaRPr>
                    </a:p>
                  </a:txBody>
                  <a:tcPr/>
                </a:tc>
                <a:tc>
                  <a:txBody>
                    <a:bodyPr/>
                    <a:lstStyle/>
                    <a:p>
                      <a:r>
                        <a:rPr lang="tr-TR" sz="2400" dirty="0" err="1" smtClean="0">
                          <a:latin typeface="Trebuchet MS" pitchFamily="34" charset="0"/>
                        </a:rPr>
                        <a:t>Dendritler</a:t>
                      </a:r>
                      <a:r>
                        <a:rPr lang="tr-TR" sz="2400" dirty="0" smtClean="0">
                          <a:latin typeface="Trebuchet MS" pitchFamily="34" charset="0"/>
                        </a:rPr>
                        <a:t> arası besleme yetersiz</a:t>
                      </a:r>
                      <a:endParaRPr lang="tr-TR" sz="2400" dirty="0">
                        <a:latin typeface="Trebuchet MS"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err="1" smtClean="0">
                          <a:latin typeface="Trebuchet MS" pitchFamily="34" charset="0"/>
                        </a:rPr>
                        <a:t>Dendritler</a:t>
                      </a:r>
                      <a:r>
                        <a:rPr lang="tr-TR" sz="2400" dirty="0" smtClean="0">
                          <a:latin typeface="Trebuchet MS" pitchFamily="34" charset="0"/>
                        </a:rPr>
                        <a:t> arası besleme yetersiz</a:t>
                      </a:r>
                    </a:p>
                  </a:txBody>
                  <a:tcPr/>
                </a:tc>
              </a:tr>
              <a:tr h="370840">
                <a:tc>
                  <a:txBody>
                    <a:bodyPr/>
                    <a:lstStyle/>
                    <a:p>
                      <a:r>
                        <a:rPr lang="tr-TR" sz="2400" dirty="0" smtClean="0">
                          <a:latin typeface="Trebuchet MS" pitchFamily="34" charset="0"/>
                        </a:rPr>
                        <a:t>Kısa</a:t>
                      </a:r>
                      <a:r>
                        <a:rPr lang="tr-TR" sz="2400" baseline="0" dirty="0" smtClean="0">
                          <a:latin typeface="Trebuchet MS" pitchFamily="34" charset="0"/>
                        </a:rPr>
                        <a:t> katılaşma aralığı</a:t>
                      </a:r>
                      <a:endParaRPr lang="tr-TR" sz="2400" dirty="0">
                        <a:latin typeface="Trebuchet MS" pitchFamily="34" charset="0"/>
                      </a:endParaRPr>
                    </a:p>
                  </a:txBody>
                  <a:tcPr/>
                </a:tc>
                <a:tc>
                  <a:txBody>
                    <a:bodyPr/>
                    <a:lstStyle/>
                    <a:p>
                      <a:r>
                        <a:rPr lang="tr-TR" sz="2400" dirty="0" smtClean="0">
                          <a:latin typeface="Trebuchet MS" pitchFamily="34" charset="0"/>
                        </a:rPr>
                        <a:t>Düzgün çekilme hattı</a:t>
                      </a:r>
                      <a:endParaRPr lang="tr-TR" sz="2400" dirty="0">
                        <a:latin typeface="Trebuchet MS" pitchFamily="34" charset="0"/>
                      </a:endParaRPr>
                    </a:p>
                  </a:txBody>
                  <a:tcPr/>
                </a:tc>
                <a:tc>
                  <a:txBody>
                    <a:bodyPr/>
                    <a:lstStyle/>
                    <a:p>
                      <a:r>
                        <a:rPr lang="tr-TR" sz="2400" dirty="0" smtClean="0">
                          <a:latin typeface="Trebuchet MS" pitchFamily="34" charset="0"/>
                        </a:rPr>
                        <a:t>Merkez hattında</a:t>
                      </a:r>
                      <a:r>
                        <a:rPr lang="tr-TR" sz="2400" baseline="0" dirty="0" smtClean="0">
                          <a:latin typeface="Trebuchet MS" pitchFamily="34" charset="0"/>
                        </a:rPr>
                        <a:t> çekilme</a:t>
                      </a:r>
                      <a:endParaRPr lang="tr-TR" sz="2400" dirty="0">
                        <a:latin typeface="Trebuchet MS" pitchFamily="34" charset="0"/>
                      </a:endParaRPr>
                    </a:p>
                  </a:txBody>
                  <a:tcPr/>
                </a:tc>
                <a:tc>
                  <a:txBody>
                    <a:bodyPr/>
                    <a:lstStyle/>
                    <a:p>
                      <a:r>
                        <a:rPr lang="tr-TR" sz="2400" dirty="0" smtClean="0">
                          <a:latin typeface="Trebuchet MS" pitchFamily="34" charset="0"/>
                        </a:rPr>
                        <a:t>Dağınık mikro çekinti</a:t>
                      </a:r>
                      <a:endParaRPr lang="tr-TR" sz="2400" dirty="0">
                        <a:latin typeface="Trebuchet MS" pitchFamily="34" charset="0"/>
                      </a:endParaRPr>
                    </a:p>
                  </a:txBody>
                  <a:tcPr/>
                </a:tc>
              </a:tr>
              <a:tr h="370840">
                <a:tc>
                  <a:txBody>
                    <a:bodyPr/>
                    <a:lstStyle/>
                    <a:p>
                      <a:r>
                        <a:rPr lang="tr-TR" sz="2400" dirty="0" smtClean="0">
                          <a:latin typeface="Trebuchet MS" pitchFamily="34" charset="0"/>
                        </a:rPr>
                        <a:t>Uzun katılaşma aralığı</a:t>
                      </a:r>
                      <a:endParaRPr lang="tr-TR" sz="2400" dirty="0">
                        <a:latin typeface="Trebuchet MS" pitchFamily="34" charset="0"/>
                      </a:endParaRPr>
                    </a:p>
                  </a:txBody>
                  <a:tcPr/>
                </a:tc>
                <a:tc>
                  <a:txBody>
                    <a:bodyPr/>
                    <a:lstStyle/>
                    <a:p>
                      <a:r>
                        <a:rPr lang="tr-TR" sz="2400" dirty="0" smtClean="0">
                          <a:latin typeface="Trebuchet MS" pitchFamily="34" charset="0"/>
                        </a:rPr>
                        <a:t>Çekilme süngerimsi yapı</a:t>
                      </a:r>
                      <a:endParaRPr lang="tr-TR" sz="2400" dirty="0">
                        <a:latin typeface="Trebuchet MS" pitchFamily="34" charset="0"/>
                      </a:endParaRPr>
                    </a:p>
                  </a:txBody>
                  <a:tcPr/>
                </a:tc>
                <a:tc>
                  <a:txBody>
                    <a:bodyPr/>
                    <a:lstStyle/>
                    <a:p>
                      <a:r>
                        <a:rPr lang="tr-TR" sz="2400" dirty="0" smtClean="0">
                          <a:latin typeface="Trebuchet MS" pitchFamily="34" charset="0"/>
                        </a:rPr>
                        <a:t>Tabaka gözeneği</a:t>
                      </a:r>
                      <a:endParaRPr lang="tr-TR" sz="2400" dirty="0">
                        <a:latin typeface="Trebuchet MS"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rPr>
                        <a:t>Dağınık mikro çekinti</a:t>
                      </a:r>
                    </a:p>
                    <a:p>
                      <a:endParaRPr lang="tr-TR" sz="2400" dirty="0">
                        <a:latin typeface="Trebuchet MS" pitchFamily="34" charset="0"/>
                      </a:endParaRPr>
                    </a:p>
                  </a:txBody>
                  <a:tcPr/>
                </a:tc>
              </a:tr>
            </a:tbl>
          </a:graphicData>
        </a:graphic>
      </p:graphicFrame>
    </p:spTree>
    <p:extLst>
      <p:ext uri="{BB962C8B-B14F-4D97-AF65-F5344CB8AC3E}">
        <p14:creationId xmlns:p14="http://schemas.microsoft.com/office/powerpoint/2010/main" val="334073306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179512" y="458416"/>
            <a:ext cx="8712968" cy="522312"/>
          </a:xfrm>
        </p:spPr>
        <p:txBody>
          <a:bodyPr>
            <a:normAutofit fontScale="90000"/>
          </a:bodyPr>
          <a:lstStyle/>
          <a:p>
            <a:r>
              <a:rPr lang="tr-TR" dirty="0" smtClean="0">
                <a:solidFill>
                  <a:schemeClr val="accent1">
                    <a:lumMod val="50000"/>
                  </a:schemeClr>
                </a:solidFill>
              </a:rPr>
              <a:t>Döküm hataları ve çözümleri</a:t>
            </a:r>
            <a:endParaRPr lang="tr-TR" dirty="0">
              <a:solidFill>
                <a:schemeClr val="accent1">
                  <a:lumMod val="50000"/>
                </a:schemeClr>
              </a:solidFill>
            </a:endParaRPr>
          </a:p>
        </p:txBody>
      </p:sp>
      <p:sp>
        <p:nvSpPr>
          <p:cNvPr id="6" name="5 Metin kutusu"/>
          <p:cNvSpPr txBox="1"/>
          <p:nvPr/>
        </p:nvSpPr>
        <p:spPr>
          <a:xfrm>
            <a:off x="251520" y="1124743"/>
            <a:ext cx="8496944" cy="2677656"/>
          </a:xfrm>
          <a:prstGeom prst="rect">
            <a:avLst/>
          </a:prstGeom>
          <a:noFill/>
        </p:spPr>
        <p:txBody>
          <a:bodyPr wrap="square" rtlCol="0">
            <a:spAutoFit/>
          </a:bodyPr>
          <a:lstStyle/>
          <a:p>
            <a:r>
              <a:rPr lang="tr-TR" sz="2800" b="1" dirty="0" smtClean="0">
                <a:latin typeface="Trebuchet MS" pitchFamily="34" charset="0"/>
              </a:rPr>
              <a:t>Çekinti boşlukları</a:t>
            </a:r>
          </a:p>
          <a:p>
            <a:r>
              <a:rPr lang="tr-TR" sz="2800" dirty="0" smtClean="0">
                <a:solidFill>
                  <a:schemeClr val="dk1"/>
                </a:solidFill>
                <a:latin typeface="Trebuchet MS" pitchFamily="34" charset="0"/>
              </a:rPr>
              <a:t>Kalın kesitlerin beslenmesi yetersiz</a:t>
            </a:r>
          </a:p>
          <a:p>
            <a:r>
              <a:rPr lang="tr-TR" sz="2800" dirty="0" smtClean="0">
                <a:solidFill>
                  <a:schemeClr val="dk1"/>
                </a:solidFill>
                <a:latin typeface="Trebuchet MS" pitchFamily="34" charset="0"/>
              </a:rPr>
              <a:t>Beslemeyi güvence altına almak için yolluk ve kalıp girişi iyi tasarlanmalı</a:t>
            </a:r>
            <a:endParaRPr lang="en-US" sz="2800" dirty="0" smtClean="0">
              <a:solidFill>
                <a:schemeClr val="dk1"/>
              </a:solidFill>
              <a:latin typeface="Trebuchet MS" pitchFamily="34" charset="0"/>
            </a:endParaRPr>
          </a:p>
          <a:p>
            <a:r>
              <a:rPr lang="tr-TR" sz="2800" dirty="0" smtClean="0">
                <a:solidFill>
                  <a:schemeClr val="dk1"/>
                </a:solidFill>
                <a:latin typeface="Trebuchet MS" pitchFamily="34" charset="0"/>
              </a:rPr>
              <a:t>Optimizasyon için nümerik simülasyon tekniğinden yararlanmalı!</a:t>
            </a:r>
          </a:p>
        </p:txBody>
      </p:sp>
    </p:spTree>
    <p:extLst>
      <p:ext uri="{BB962C8B-B14F-4D97-AF65-F5344CB8AC3E}">
        <p14:creationId xmlns:p14="http://schemas.microsoft.com/office/powerpoint/2010/main" val="66370560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Gözenek vs mekanik özellikler</a:t>
            </a:r>
            <a:endParaRPr lang="tr-TR" dirty="0">
              <a:solidFill>
                <a:schemeClr val="accent2">
                  <a:lumMod val="50000"/>
                </a:schemeClr>
              </a:solidFill>
              <a:latin typeface="Trebuchet MS" pitchFamily="34" charset="0"/>
            </a:endParaRPr>
          </a:p>
        </p:txBody>
      </p:sp>
      <p:pic>
        <p:nvPicPr>
          <p:cNvPr id="2050" name="Picture 2"/>
          <p:cNvPicPr>
            <a:picLocks noChangeAspect="1" noChangeArrowheads="1"/>
          </p:cNvPicPr>
          <p:nvPr/>
        </p:nvPicPr>
        <p:blipFill rotWithShape="1">
          <a:blip r:embed="rId2" cstate="print">
            <a:lum bright="-1000"/>
            <a:extLst>
              <a:ext uri="{28A0092B-C50C-407E-A947-70E740481C1C}">
                <a14:useLocalDpi xmlns:a14="http://schemas.microsoft.com/office/drawing/2010/main" val="0"/>
              </a:ext>
            </a:extLst>
          </a:blip>
          <a:srcRect l="43977" t="50767" r="30359" b="24581"/>
          <a:stretch/>
        </p:blipFill>
        <p:spPr bwMode="auto">
          <a:xfrm>
            <a:off x="323528" y="1700808"/>
            <a:ext cx="8568952" cy="462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311705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746448"/>
            <a:ext cx="8229600" cy="594320"/>
          </a:xfrm>
        </p:spPr>
        <p:txBody>
          <a:bodyPr>
            <a:normAutofit fontScale="90000"/>
          </a:bodyPr>
          <a:lstStyle/>
          <a:p>
            <a:r>
              <a:rPr lang="tr-TR" dirty="0" smtClean="0">
                <a:solidFill>
                  <a:schemeClr val="accent2">
                    <a:lumMod val="50000"/>
                  </a:schemeClr>
                </a:solidFill>
                <a:latin typeface="Trebuchet MS" pitchFamily="34" charset="0"/>
              </a:rPr>
              <a:t>Sıcak yırtılma</a:t>
            </a:r>
            <a:endParaRPr lang="tr-TR" dirty="0">
              <a:solidFill>
                <a:schemeClr val="accent2">
                  <a:lumMod val="50000"/>
                </a:schemeClr>
              </a:solidFill>
              <a:latin typeface="Trebuchet MS" pitchFamily="34" charset="0"/>
            </a:endParaRPr>
          </a:p>
        </p:txBody>
      </p:sp>
      <p:sp>
        <p:nvSpPr>
          <p:cNvPr id="5" name="4 Dikdörtgen"/>
          <p:cNvSpPr/>
          <p:nvPr/>
        </p:nvSpPr>
        <p:spPr>
          <a:xfrm>
            <a:off x="288032" y="1478389"/>
            <a:ext cx="8532440" cy="5262979"/>
          </a:xfrm>
          <a:prstGeom prst="rect">
            <a:avLst/>
          </a:prstGeom>
        </p:spPr>
        <p:txBody>
          <a:bodyPr wrap="square">
            <a:spAutoFit/>
          </a:bodyPr>
          <a:lstStyle/>
          <a:p>
            <a:r>
              <a:rPr lang="tr-TR" sz="2800" dirty="0" smtClean="0">
                <a:latin typeface="Trebuchet MS" pitchFamily="34" charset="0"/>
              </a:rPr>
              <a:t>Katılaşma tamamlandıktan sonra döküm parçada çatlaklara rastlanabilir. Buna sıcak yırtılma hadisesi denir.</a:t>
            </a:r>
            <a:endParaRPr lang="en-US" sz="2800" dirty="0" smtClean="0">
              <a:latin typeface="Trebuchet MS" pitchFamily="34" charset="0"/>
            </a:endParaRPr>
          </a:p>
          <a:p>
            <a:r>
              <a:rPr lang="tr-TR" sz="2800" dirty="0" smtClean="0">
                <a:latin typeface="Trebuchet MS" pitchFamily="34" charset="0"/>
              </a:rPr>
              <a:t>Katılaşma sırasında katılaşması tamamlanan bölgeler tarafından katılaşması devam eden yarı katı haldeki bölgelere gerilme uygulanır. Yarı-katı bölgeler çok kalın ve sıvı alaşım beslemesi yetersiz ise çatlaklar oluşabilir.</a:t>
            </a:r>
          </a:p>
          <a:p>
            <a:r>
              <a:rPr lang="tr-TR" sz="2800" dirty="0" smtClean="0">
                <a:latin typeface="Trebuchet MS" pitchFamily="34" charset="0"/>
              </a:rPr>
              <a:t>Alaşım bileşimin sıcak yırtılma üzerinde büyük etkisi vardır.  Seçilen alaşım bileşimi katılaşmaya devam eden bölgelerin beslenmesi için sıvı </a:t>
            </a:r>
            <a:r>
              <a:rPr lang="tr-TR" sz="2800" dirty="0" err="1" smtClean="0">
                <a:latin typeface="Trebuchet MS" pitchFamily="34" charset="0"/>
              </a:rPr>
              <a:t>ötektik</a:t>
            </a:r>
            <a:r>
              <a:rPr lang="tr-TR" sz="2800" dirty="0" smtClean="0">
                <a:latin typeface="Trebuchet MS" pitchFamily="34" charset="0"/>
              </a:rPr>
              <a:t> faz </a:t>
            </a:r>
            <a:r>
              <a:rPr lang="tr-TR" sz="2800" dirty="0" err="1" smtClean="0">
                <a:latin typeface="Trebuchet MS" pitchFamily="34" charset="0"/>
              </a:rPr>
              <a:t>tedariğini</a:t>
            </a:r>
            <a:r>
              <a:rPr lang="tr-TR" sz="2800" dirty="0" smtClean="0">
                <a:latin typeface="Trebuchet MS" pitchFamily="34" charset="0"/>
              </a:rPr>
              <a:t> doğrudan belirler.</a:t>
            </a:r>
          </a:p>
        </p:txBody>
      </p:sp>
    </p:spTree>
    <p:extLst>
      <p:ext uri="{BB962C8B-B14F-4D97-AF65-F5344CB8AC3E}">
        <p14:creationId xmlns:p14="http://schemas.microsoft.com/office/powerpoint/2010/main" val="366176228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02840" y="746448"/>
            <a:ext cx="8229600" cy="594320"/>
          </a:xfrm>
        </p:spPr>
        <p:txBody>
          <a:bodyPr>
            <a:normAutofit fontScale="90000"/>
          </a:bodyPr>
          <a:lstStyle/>
          <a:p>
            <a:r>
              <a:rPr lang="tr-TR" dirty="0" smtClean="0">
                <a:latin typeface="Trebuchet MS" pitchFamily="34" charset="0"/>
              </a:rPr>
              <a:t>Sıcak yırtılma</a:t>
            </a:r>
            <a:endParaRPr lang="tr-TR" dirty="0">
              <a:latin typeface="Trebuchet MS" pitchFamily="34" charset="0"/>
            </a:endParaRPr>
          </a:p>
        </p:txBody>
      </p:sp>
      <p:sp>
        <p:nvSpPr>
          <p:cNvPr id="5" name="4 Dikdörtgen"/>
          <p:cNvSpPr/>
          <p:nvPr/>
        </p:nvSpPr>
        <p:spPr>
          <a:xfrm>
            <a:off x="251520" y="1470263"/>
            <a:ext cx="8892480" cy="2246769"/>
          </a:xfrm>
          <a:prstGeom prst="rect">
            <a:avLst/>
          </a:prstGeom>
        </p:spPr>
        <p:txBody>
          <a:bodyPr wrap="square">
            <a:spAutoFit/>
          </a:bodyPr>
          <a:lstStyle/>
          <a:p>
            <a:r>
              <a:rPr lang="tr-TR" sz="2800" dirty="0" smtClean="0">
                <a:latin typeface="Trebuchet MS" pitchFamily="34" charset="0"/>
              </a:rPr>
              <a:t>Sıcak yırtılmaları kontrol etmek için diğer etkenler de kontrol edilmelidir.</a:t>
            </a:r>
          </a:p>
          <a:p>
            <a:r>
              <a:rPr lang="tr-TR" sz="2800" dirty="0" smtClean="0">
                <a:latin typeface="Trebuchet MS" pitchFamily="34" charset="0"/>
              </a:rPr>
              <a:t>Döküm parça tasarımı</a:t>
            </a:r>
          </a:p>
          <a:p>
            <a:r>
              <a:rPr lang="tr-TR" sz="2800" dirty="0" smtClean="0">
                <a:latin typeface="Trebuchet MS" pitchFamily="34" charset="0"/>
              </a:rPr>
              <a:t>Tane küçültme uygulamasının etkinliği</a:t>
            </a:r>
          </a:p>
          <a:p>
            <a:r>
              <a:rPr lang="tr-TR" sz="2800" dirty="0" smtClean="0">
                <a:latin typeface="Trebuchet MS" pitchFamily="34" charset="0"/>
              </a:rPr>
              <a:t>Kalıbın </a:t>
            </a:r>
            <a:r>
              <a:rPr lang="tr-TR" sz="2800" dirty="0" err="1" smtClean="0">
                <a:latin typeface="Trebuchet MS" pitchFamily="34" charset="0"/>
              </a:rPr>
              <a:t>stifliği</a:t>
            </a:r>
            <a:r>
              <a:rPr lang="tr-TR" sz="2800" dirty="0" smtClean="0">
                <a:latin typeface="Trebuchet MS" pitchFamily="34" charset="0"/>
              </a:rPr>
              <a:t> </a:t>
            </a:r>
          </a:p>
        </p:txBody>
      </p:sp>
      <p:pic>
        <p:nvPicPr>
          <p:cNvPr id="9218" name="Picture 2"/>
          <p:cNvPicPr>
            <a:picLocks noChangeAspect="1" noChangeArrowheads="1"/>
          </p:cNvPicPr>
          <p:nvPr/>
        </p:nvPicPr>
        <p:blipFill>
          <a:blip r:embed="rId2" cstate="print"/>
          <a:srcRect t="10256" b="10256"/>
          <a:stretch>
            <a:fillRect/>
          </a:stretch>
        </p:blipFill>
        <p:spPr bwMode="auto">
          <a:xfrm>
            <a:off x="3059832" y="3789040"/>
            <a:ext cx="5658177" cy="2232248"/>
          </a:xfrm>
          <a:prstGeom prst="rect">
            <a:avLst/>
          </a:prstGeom>
          <a:noFill/>
          <a:ln w="9525">
            <a:noFill/>
            <a:miter lim="800000"/>
            <a:headEnd/>
            <a:tailEnd/>
          </a:ln>
        </p:spPr>
      </p:pic>
      <p:sp>
        <p:nvSpPr>
          <p:cNvPr id="8" name="7 Dikdörtgen"/>
          <p:cNvSpPr/>
          <p:nvPr/>
        </p:nvSpPr>
        <p:spPr>
          <a:xfrm>
            <a:off x="323528" y="4365104"/>
            <a:ext cx="2952328" cy="1815882"/>
          </a:xfrm>
          <a:prstGeom prst="rect">
            <a:avLst/>
          </a:prstGeom>
        </p:spPr>
        <p:txBody>
          <a:bodyPr wrap="square">
            <a:spAutoFit/>
          </a:bodyPr>
          <a:lstStyle/>
          <a:p>
            <a:r>
              <a:rPr lang="tr-TR" sz="2800" dirty="0" smtClean="0">
                <a:latin typeface="Trebuchet MS" pitchFamily="34" charset="0"/>
              </a:rPr>
              <a:t>Katılaşma sırasında ortaya çıkan çekilme gerilmeleri</a:t>
            </a:r>
            <a:r>
              <a:rPr lang="en-US" sz="2800" dirty="0" smtClean="0">
                <a:latin typeface="Trebuchet MS" pitchFamily="34" charset="0"/>
              </a:rPr>
              <a:t> </a:t>
            </a:r>
            <a:endParaRPr lang="tr-TR" sz="2800" dirty="0">
              <a:latin typeface="Trebuchet MS" pitchFamily="34" charset="0"/>
            </a:endParaRPr>
          </a:p>
        </p:txBody>
      </p:sp>
    </p:spTree>
    <p:extLst>
      <p:ext uri="{BB962C8B-B14F-4D97-AF65-F5344CB8AC3E}">
        <p14:creationId xmlns:p14="http://schemas.microsoft.com/office/powerpoint/2010/main" val="338626017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02840" y="746448"/>
            <a:ext cx="8229600" cy="594320"/>
          </a:xfrm>
        </p:spPr>
        <p:txBody>
          <a:bodyPr>
            <a:normAutofit fontScale="90000"/>
          </a:bodyPr>
          <a:lstStyle/>
          <a:p>
            <a:r>
              <a:rPr lang="tr-TR" dirty="0" smtClean="0">
                <a:latin typeface="Trebuchet MS" pitchFamily="34" charset="0"/>
              </a:rPr>
              <a:t>Sıcak yırtılma</a:t>
            </a:r>
            <a:endParaRPr lang="tr-TR" dirty="0">
              <a:latin typeface="Trebuchet MS"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496" y="1648438"/>
            <a:ext cx="5760000" cy="487690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72" y="1648437"/>
            <a:ext cx="3168992" cy="2578549"/>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79512" y="4226987"/>
            <a:ext cx="3024976" cy="2308324"/>
          </a:xfrm>
          <a:prstGeom prst="rect">
            <a:avLst/>
          </a:prstGeom>
          <a:noFill/>
        </p:spPr>
        <p:txBody>
          <a:bodyPr wrap="square" rtlCol="0">
            <a:spAutoFit/>
          </a:bodyPr>
          <a:lstStyle/>
          <a:p>
            <a:r>
              <a:rPr lang="tr-TR" sz="2400" dirty="0" smtClean="0">
                <a:latin typeface="Trebuchet MS" panose="020B0603020202020204" pitchFamily="34" charset="0"/>
              </a:rPr>
              <a:t>ETİ Alüminyum tarafından dökülen 7XXX serisi alüminyum alaşımında sıcak yırtılma!</a:t>
            </a:r>
            <a:endParaRPr lang="tr-TR" sz="2400" dirty="0">
              <a:latin typeface="Trebuchet MS" panose="020B0603020202020204" pitchFamily="34" charset="0"/>
            </a:endParaRPr>
          </a:p>
        </p:txBody>
      </p:sp>
    </p:spTree>
    <p:extLst>
      <p:ext uri="{BB962C8B-B14F-4D97-AF65-F5344CB8AC3E}">
        <p14:creationId xmlns:p14="http://schemas.microsoft.com/office/powerpoint/2010/main" val="126011693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02840" y="746448"/>
            <a:ext cx="8229600" cy="594320"/>
          </a:xfrm>
        </p:spPr>
        <p:txBody>
          <a:bodyPr>
            <a:normAutofit fontScale="90000"/>
          </a:bodyPr>
          <a:lstStyle/>
          <a:p>
            <a:r>
              <a:rPr lang="tr-TR" dirty="0" smtClean="0">
                <a:solidFill>
                  <a:schemeClr val="accent2">
                    <a:lumMod val="50000"/>
                  </a:schemeClr>
                </a:solidFill>
                <a:latin typeface="Trebuchet MS" pitchFamily="34" charset="0"/>
              </a:rPr>
              <a:t>bileşikler</a:t>
            </a:r>
            <a:endParaRPr lang="tr-TR" dirty="0">
              <a:solidFill>
                <a:schemeClr val="accent2">
                  <a:lumMod val="50000"/>
                </a:schemeClr>
              </a:solidFill>
              <a:latin typeface="Trebuchet MS" pitchFamily="34" charset="0"/>
            </a:endParaRPr>
          </a:p>
        </p:txBody>
      </p:sp>
      <p:pic>
        <p:nvPicPr>
          <p:cNvPr id="3074" name="Picture 2"/>
          <p:cNvPicPr>
            <a:picLocks noChangeAspect="1" noChangeArrowheads="1"/>
          </p:cNvPicPr>
          <p:nvPr/>
        </p:nvPicPr>
        <p:blipFill rotWithShape="1">
          <a:blip r:embed="rId2" cstate="print"/>
          <a:srcRect t="2014"/>
          <a:stretch/>
        </p:blipFill>
        <p:spPr bwMode="auto">
          <a:xfrm>
            <a:off x="467544" y="1988840"/>
            <a:ext cx="3816424" cy="2852825"/>
          </a:xfrm>
          <a:prstGeom prst="rect">
            <a:avLst/>
          </a:prstGeom>
          <a:noFill/>
          <a:ln w="9525">
            <a:noFill/>
            <a:miter lim="800000"/>
            <a:headEnd/>
            <a:tailEnd/>
          </a:ln>
        </p:spPr>
      </p:pic>
      <p:sp>
        <p:nvSpPr>
          <p:cNvPr id="5" name="4 Dikdörtgen"/>
          <p:cNvSpPr/>
          <p:nvPr/>
        </p:nvSpPr>
        <p:spPr>
          <a:xfrm>
            <a:off x="395536" y="5085184"/>
            <a:ext cx="4104456" cy="1384995"/>
          </a:xfrm>
          <a:prstGeom prst="rect">
            <a:avLst/>
          </a:prstGeom>
        </p:spPr>
        <p:txBody>
          <a:bodyPr wrap="square">
            <a:spAutoFit/>
          </a:bodyPr>
          <a:lstStyle/>
          <a:p>
            <a:r>
              <a:rPr lang="tr-TR" sz="2800" dirty="0" err="1" smtClean="0">
                <a:latin typeface="Trebuchet MS" pitchFamily="34" charset="0"/>
              </a:rPr>
              <a:t>Kokil</a:t>
            </a:r>
            <a:r>
              <a:rPr lang="tr-TR" sz="2800" dirty="0" smtClean="0">
                <a:latin typeface="Trebuchet MS" pitchFamily="34" charset="0"/>
              </a:rPr>
              <a:t> kalıba dökülen %1 </a:t>
            </a:r>
          </a:p>
          <a:p>
            <a:r>
              <a:rPr lang="tr-TR" sz="2800" dirty="0" err="1" smtClean="0">
                <a:latin typeface="Trebuchet MS" pitchFamily="34" charset="0"/>
              </a:rPr>
              <a:t>Fe’li</a:t>
            </a:r>
            <a:r>
              <a:rPr lang="tr-TR" sz="2800" dirty="0" smtClean="0">
                <a:latin typeface="Trebuchet MS" pitchFamily="34" charset="0"/>
              </a:rPr>
              <a:t> Al-12Si alaşımında </a:t>
            </a:r>
          </a:p>
          <a:p>
            <a:r>
              <a:rPr lang="en-US" sz="2800" dirty="0" smtClean="0">
                <a:latin typeface="Trebuchet MS" pitchFamily="34" charset="0"/>
              </a:rPr>
              <a:t>FeSiAl</a:t>
            </a:r>
            <a:r>
              <a:rPr lang="en-US" sz="2800" baseline="-25000" dirty="0" smtClean="0">
                <a:latin typeface="Trebuchet MS" pitchFamily="34" charset="0"/>
              </a:rPr>
              <a:t>5</a:t>
            </a:r>
            <a:r>
              <a:rPr lang="en-US" sz="2800" dirty="0" smtClean="0">
                <a:latin typeface="Trebuchet MS" pitchFamily="34" charset="0"/>
              </a:rPr>
              <a:t> </a:t>
            </a:r>
            <a:r>
              <a:rPr lang="tr-TR" sz="2800" dirty="0" smtClean="0">
                <a:latin typeface="Trebuchet MS" pitchFamily="34" charset="0"/>
              </a:rPr>
              <a:t>iğneleri</a:t>
            </a:r>
            <a:r>
              <a:rPr lang="en-US" sz="2800" dirty="0" smtClean="0">
                <a:latin typeface="Trebuchet MS" pitchFamily="34" charset="0"/>
              </a:rPr>
              <a:t> </a:t>
            </a:r>
            <a:endParaRPr lang="tr-TR" sz="2800" dirty="0">
              <a:latin typeface="Trebuchet MS" pitchFamily="34" charset="0"/>
            </a:endParaRPr>
          </a:p>
        </p:txBody>
      </p:sp>
      <p:pic>
        <p:nvPicPr>
          <p:cNvPr id="7" name="Picture 3"/>
          <p:cNvPicPr>
            <a:picLocks noChangeAspect="1" noChangeArrowheads="1"/>
          </p:cNvPicPr>
          <p:nvPr/>
        </p:nvPicPr>
        <p:blipFill>
          <a:blip r:embed="rId3" cstate="print">
            <a:lum contrast="7000"/>
            <a:extLst>
              <a:ext uri="{28A0092B-C50C-407E-A947-70E740481C1C}">
                <a14:useLocalDpi xmlns:a14="http://schemas.microsoft.com/office/drawing/2010/main" val="0"/>
              </a:ext>
            </a:extLst>
          </a:blip>
          <a:srcRect/>
          <a:stretch>
            <a:fillRect/>
          </a:stretch>
        </p:blipFill>
        <p:spPr bwMode="auto">
          <a:xfrm>
            <a:off x="4355976" y="1988840"/>
            <a:ext cx="417646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Dikdörtgen"/>
          <p:cNvSpPr/>
          <p:nvPr/>
        </p:nvSpPr>
        <p:spPr>
          <a:xfrm>
            <a:off x="4355976" y="5085184"/>
            <a:ext cx="4104456" cy="1384995"/>
          </a:xfrm>
          <a:prstGeom prst="rect">
            <a:avLst/>
          </a:prstGeom>
        </p:spPr>
        <p:txBody>
          <a:bodyPr wrap="square">
            <a:spAutoFit/>
          </a:bodyPr>
          <a:lstStyle/>
          <a:p>
            <a:pPr algn="r"/>
            <a:r>
              <a:rPr lang="en-US" sz="2800" dirty="0" smtClean="0">
                <a:latin typeface="Trebuchet MS" pitchFamily="34" charset="0"/>
                <a:sym typeface="Symbol"/>
              </a:rPr>
              <a:t></a:t>
            </a:r>
            <a:r>
              <a:rPr lang="tr-TR" sz="2800" dirty="0" smtClean="0">
                <a:latin typeface="Trebuchet MS" pitchFamily="34" charset="0"/>
                <a:sym typeface="Symbol"/>
              </a:rPr>
              <a:t>-</a:t>
            </a:r>
            <a:r>
              <a:rPr lang="tr-TR" sz="2800" dirty="0" err="1" smtClean="0">
                <a:latin typeface="Trebuchet MS" pitchFamily="34" charset="0"/>
                <a:sym typeface="Symbol"/>
              </a:rPr>
              <a:t>AlFeSi</a:t>
            </a:r>
            <a:r>
              <a:rPr lang="tr-TR" sz="2800" dirty="0" smtClean="0">
                <a:latin typeface="Trebuchet MS" pitchFamily="34" charset="0"/>
                <a:sym typeface="Symbol"/>
              </a:rPr>
              <a:t> bileşiği “</a:t>
            </a:r>
            <a:r>
              <a:rPr lang="tr-TR" sz="2800" dirty="0" err="1" smtClean="0">
                <a:latin typeface="Trebuchet MS" pitchFamily="34" charset="0"/>
                <a:sym typeface="Symbol"/>
              </a:rPr>
              <a:t>chinese</a:t>
            </a:r>
            <a:r>
              <a:rPr lang="tr-TR" sz="2800" dirty="0" smtClean="0">
                <a:latin typeface="Trebuchet MS" pitchFamily="34" charset="0"/>
                <a:sym typeface="Symbol"/>
              </a:rPr>
              <a:t> </a:t>
            </a:r>
            <a:r>
              <a:rPr lang="tr-TR" sz="2800" dirty="0" err="1" smtClean="0">
                <a:latin typeface="Trebuchet MS" pitchFamily="34" charset="0"/>
                <a:sym typeface="Symbol"/>
              </a:rPr>
              <a:t>script</a:t>
            </a:r>
            <a:r>
              <a:rPr lang="tr-TR" sz="2800" dirty="0" smtClean="0">
                <a:latin typeface="Trebuchet MS" pitchFamily="34" charset="0"/>
                <a:sym typeface="Symbol"/>
              </a:rPr>
              <a:t>” morfolojisi</a:t>
            </a:r>
            <a:r>
              <a:rPr lang="en-US" sz="2800" dirty="0" smtClean="0">
                <a:latin typeface="Trebuchet MS" pitchFamily="34" charset="0"/>
              </a:rPr>
              <a:t> </a:t>
            </a:r>
            <a:endParaRPr lang="tr-TR" sz="2800" dirty="0">
              <a:latin typeface="Trebuchet MS" pitchFamily="34" charset="0"/>
            </a:endParaRPr>
          </a:p>
        </p:txBody>
      </p:sp>
    </p:spTree>
    <p:extLst>
      <p:ext uri="{BB962C8B-B14F-4D97-AF65-F5344CB8AC3E}">
        <p14:creationId xmlns:p14="http://schemas.microsoft.com/office/powerpoint/2010/main" val="3883197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latin typeface="Trebuchet MS" pitchFamily="34" charset="0"/>
              </a:rPr>
              <a:t>Tane küçültme</a:t>
            </a:r>
            <a:endParaRPr lang="tr-TR" dirty="0">
              <a:latin typeface="Trebuchet MS" pitchFamily="34" charset="0"/>
            </a:endParaRPr>
          </a:p>
        </p:txBody>
      </p:sp>
      <p:pic>
        <p:nvPicPr>
          <p:cNvPr id="3" name="Picture 3" descr="practice"/>
          <p:cNvPicPr>
            <a:picLocks noChangeAspect="1" noChangeArrowheads="1"/>
          </p:cNvPicPr>
          <p:nvPr/>
        </p:nvPicPr>
        <p:blipFill>
          <a:blip r:embed="rId2" cstate="print">
            <a:lum bright="-8000" contrast="12000"/>
          </a:blip>
          <a:srcRect/>
          <a:stretch>
            <a:fillRect/>
          </a:stretch>
        </p:blipFill>
        <p:spPr bwMode="auto">
          <a:xfrm>
            <a:off x="539552" y="1196752"/>
            <a:ext cx="8280920" cy="5197836"/>
          </a:xfrm>
          <a:prstGeom prst="rect">
            <a:avLst/>
          </a:prstGeom>
          <a:noFill/>
          <a:ln w="9525">
            <a:noFill/>
            <a:miter lim="800000"/>
            <a:headEnd/>
            <a:tailEnd/>
          </a:ln>
        </p:spPr>
      </p:pic>
    </p:spTree>
    <p:extLst>
      <p:ext uri="{BB962C8B-B14F-4D97-AF65-F5344CB8AC3E}">
        <p14:creationId xmlns:p14="http://schemas.microsoft.com/office/powerpoint/2010/main" val="429198165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395536" y="692696"/>
            <a:ext cx="6840760"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AlFeSi</a:t>
            </a:r>
            <a:r>
              <a:rPr lang="tr-TR" sz="4400" dirty="0" smtClean="0">
                <a:solidFill>
                  <a:schemeClr val="accent2">
                    <a:lumMod val="50000"/>
                  </a:schemeClr>
                </a:solidFill>
                <a:latin typeface="Trebuchet MS" pitchFamily="34" charset="0"/>
              </a:rPr>
              <a:t> bileşik partikülleri</a:t>
            </a:r>
            <a:endParaRPr lang="tr-TR" sz="4400" dirty="0">
              <a:solidFill>
                <a:schemeClr val="accent2">
                  <a:lumMod val="50000"/>
                </a:schemeClr>
              </a:solidFill>
              <a:latin typeface="Trebuchet MS" pitchFamily="34"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628800"/>
            <a:ext cx="4104456" cy="3087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28801"/>
            <a:ext cx="4176464" cy="31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395536" y="5085184"/>
            <a:ext cx="8424936" cy="1569660"/>
          </a:xfrm>
          <a:prstGeom prst="rect">
            <a:avLst/>
          </a:prstGeom>
          <a:noFill/>
        </p:spPr>
        <p:txBody>
          <a:bodyPr wrap="square" rtlCol="0">
            <a:spAutoFit/>
          </a:bodyPr>
          <a:lstStyle/>
          <a:p>
            <a:r>
              <a:rPr lang="tr-TR" sz="2400" dirty="0" err="1" smtClean="0">
                <a:latin typeface="Trebuchet MS" panose="020B0603020202020204" pitchFamily="34" charset="0"/>
              </a:rPr>
              <a:t>Metallerarası</a:t>
            </a:r>
            <a:r>
              <a:rPr lang="tr-TR" sz="2400" dirty="0" smtClean="0">
                <a:latin typeface="Trebuchet MS" panose="020B0603020202020204" pitchFamily="34" charset="0"/>
              </a:rPr>
              <a:t> </a:t>
            </a:r>
            <a:r>
              <a:rPr lang="tr-TR" sz="2400" dirty="0" err="1" smtClean="0">
                <a:latin typeface="Trebuchet MS" panose="020B0603020202020204" pitchFamily="34" charset="0"/>
              </a:rPr>
              <a:t>AlFeSi</a:t>
            </a:r>
            <a:r>
              <a:rPr lang="tr-TR" sz="2400" dirty="0" smtClean="0">
                <a:latin typeface="Trebuchet MS" panose="020B0603020202020204" pitchFamily="34" charset="0"/>
              </a:rPr>
              <a:t> bileşik taneciklerinin neden olduğu ve hızlandırdığı çatlaklar.</a:t>
            </a:r>
          </a:p>
          <a:p>
            <a:r>
              <a:rPr lang="tr-TR" sz="2400" dirty="0" smtClean="0">
                <a:latin typeface="Trebuchet MS" panose="020B0603020202020204" pitchFamily="34" charset="0"/>
                <a:sym typeface="Symbol"/>
              </a:rPr>
              <a:t>-</a:t>
            </a:r>
            <a:r>
              <a:rPr lang="tr-TR" sz="2400" dirty="0" err="1" smtClean="0">
                <a:latin typeface="Trebuchet MS" panose="020B0603020202020204" pitchFamily="34" charset="0"/>
                <a:sym typeface="Symbol"/>
              </a:rPr>
              <a:t>AlFeSi</a:t>
            </a:r>
            <a:r>
              <a:rPr lang="tr-TR" sz="2400" dirty="0" smtClean="0">
                <a:latin typeface="Trebuchet MS" panose="020B0603020202020204" pitchFamily="34" charset="0"/>
                <a:sym typeface="Symbol"/>
              </a:rPr>
              <a:t> tanelerinin </a:t>
            </a:r>
            <a:r>
              <a:rPr lang="tr-TR" sz="2400" dirty="0" err="1" smtClean="0">
                <a:latin typeface="Trebuchet MS" panose="020B0603020202020204" pitchFamily="34" charset="0"/>
                <a:sym typeface="Symbol"/>
              </a:rPr>
              <a:t>dendritler</a:t>
            </a:r>
            <a:r>
              <a:rPr lang="tr-TR" sz="2400" dirty="0" smtClean="0">
                <a:latin typeface="Trebuchet MS" panose="020B0603020202020204" pitchFamily="34" charset="0"/>
                <a:sym typeface="Symbol"/>
              </a:rPr>
              <a:t> arasındaki sıvı akışına engel olarak yol açtığı mikro çekintiler.</a:t>
            </a:r>
            <a:endParaRPr lang="tr-TR" sz="2400" dirty="0">
              <a:latin typeface="Trebuchet MS" panose="020B0603020202020204" pitchFamily="34" charset="0"/>
            </a:endParaRPr>
          </a:p>
        </p:txBody>
      </p:sp>
    </p:spTree>
    <p:extLst>
      <p:ext uri="{BB962C8B-B14F-4D97-AF65-F5344CB8AC3E}">
        <p14:creationId xmlns:p14="http://schemas.microsoft.com/office/powerpoint/2010/main" val="256649362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395536" y="476672"/>
            <a:ext cx="6840760"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AlFeSi</a:t>
            </a:r>
            <a:r>
              <a:rPr lang="tr-TR" sz="4400" dirty="0" smtClean="0">
                <a:solidFill>
                  <a:schemeClr val="accent2">
                    <a:lumMod val="50000"/>
                  </a:schemeClr>
                </a:solidFill>
                <a:latin typeface="Trebuchet MS" pitchFamily="34" charset="0"/>
              </a:rPr>
              <a:t> bileşik partikülleri</a:t>
            </a:r>
            <a:endParaRPr lang="tr-TR" sz="4400" dirty="0">
              <a:solidFill>
                <a:schemeClr val="accent2">
                  <a:lumMod val="50000"/>
                </a:schemeClr>
              </a:solidFill>
              <a:latin typeface="Trebuchet MS" pitchFamily="34" charset="0"/>
            </a:endParaRPr>
          </a:p>
        </p:txBody>
      </p:sp>
      <p:sp>
        <p:nvSpPr>
          <p:cNvPr id="6" name="Dikdörtgen 5"/>
          <p:cNvSpPr/>
          <p:nvPr/>
        </p:nvSpPr>
        <p:spPr>
          <a:xfrm>
            <a:off x="395536" y="1397675"/>
            <a:ext cx="8424936" cy="1569660"/>
          </a:xfrm>
          <a:prstGeom prst="rect">
            <a:avLst/>
          </a:prstGeom>
        </p:spPr>
        <p:txBody>
          <a:bodyPr wrap="square">
            <a:spAutoFit/>
          </a:bodyPr>
          <a:lstStyle/>
          <a:p>
            <a:r>
              <a:rPr lang="tr-TR" sz="2400" dirty="0" err="1" smtClean="0">
                <a:latin typeface="Trebuchet MS" pitchFamily="34" charset="0"/>
              </a:rPr>
              <a:t>Monoklinik</a:t>
            </a:r>
            <a:r>
              <a:rPr lang="tr-TR" sz="2400" dirty="0" smtClean="0">
                <a:latin typeface="Trebuchet MS" pitchFamily="34" charset="0"/>
              </a:rPr>
              <a:t> </a:t>
            </a:r>
            <a:r>
              <a:rPr lang="tr-TR" sz="2400" dirty="0" smtClean="0">
                <a:latin typeface="Trebuchet MS" pitchFamily="34" charset="0"/>
                <a:sym typeface="Symbol"/>
              </a:rPr>
              <a:t>-</a:t>
            </a:r>
            <a:r>
              <a:rPr lang="tr-TR" sz="2400" dirty="0" err="1" smtClean="0">
                <a:latin typeface="Trebuchet MS" pitchFamily="34" charset="0"/>
                <a:sym typeface="Symbol"/>
              </a:rPr>
              <a:t>AlFeSi</a:t>
            </a:r>
            <a:r>
              <a:rPr lang="tr-TR" sz="2400" dirty="0" smtClean="0">
                <a:latin typeface="Trebuchet MS" pitchFamily="34" charset="0"/>
                <a:sym typeface="Symbol"/>
              </a:rPr>
              <a:t> bileşikleri iğnesel morfolojilerdedir ve mekanik özelliklere büyük zarar verir.</a:t>
            </a:r>
          </a:p>
          <a:p>
            <a:r>
              <a:rPr lang="tr-TR" sz="2400" dirty="0" err="1" smtClean="0">
                <a:latin typeface="Trebuchet MS" pitchFamily="34" charset="0"/>
                <a:sym typeface="Symbol"/>
              </a:rPr>
              <a:t>Fe’ce</a:t>
            </a:r>
            <a:r>
              <a:rPr lang="tr-TR" sz="2400" dirty="0" smtClean="0">
                <a:latin typeface="Trebuchet MS" pitchFamily="34" charset="0"/>
                <a:sym typeface="Symbol"/>
              </a:rPr>
              <a:t> zengin ikincil alaşımlarda </a:t>
            </a:r>
            <a:r>
              <a:rPr lang="tr-TR" sz="2400" dirty="0" err="1" smtClean="0">
                <a:latin typeface="Trebuchet MS" pitchFamily="34" charset="0"/>
                <a:sym typeface="Symbol"/>
              </a:rPr>
              <a:t>süneklik</a:t>
            </a:r>
            <a:r>
              <a:rPr lang="tr-TR" sz="2400" dirty="0" smtClean="0">
                <a:latin typeface="Trebuchet MS" pitchFamily="34" charset="0"/>
                <a:sym typeface="Symbol"/>
              </a:rPr>
              <a:t> yüksek </a:t>
            </a:r>
            <a:r>
              <a:rPr lang="tr-TR" sz="2400" dirty="0" err="1" smtClean="0">
                <a:latin typeface="Trebuchet MS" pitchFamily="34" charset="0"/>
                <a:sym typeface="Symbol"/>
              </a:rPr>
              <a:t>Fe’den</a:t>
            </a:r>
            <a:r>
              <a:rPr lang="tr-TR" sz="2400" dirty="0" smtClean="0">
                <a:latin typeface="Trebuchet MS" pitchFamily="34" charset="0"/>
                <a:sym typeface="Symbol"/>
              </a:rPr>
              <a:t> ve bu bileşiklerden büyük zarar görür.</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058" r="6058" b="3809"/>
          <a:stretch>
            <a:fillRect/>
          </a:stretch>
        </p:blipFill>
        <p:spPr bwMode="auto">
          <a:xfrm>
            <a:off x="1259632" y="3031951"/>
            <a:ext cx="6696744" cy="3637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85412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692696"/>
            <a:ext cx="8229600" cy="594320"/>
          </a:xfrm>
        </p:spPr>
        <p:txBody>
          <a:bodyPr>
            <a:normAutofit fontScale="90000"/>
          </a:bodyPr>
          <a:lstStyle/>
          <a:p>
            <a:r>
              <a:rPr lang="tr-TR" dirty="0" smtClean="0">
                <a:latin typeface="Trebuchet MS" pitchFamily="34" charset="0"/>
              </a:rPr>
              <a:t>Silis modifikasyonu</a:t>
            </a:r>
            <a:endParaRPr lang="tr-TR" dirty="0">
              <a:latin typeface="Trebuchet MS" pitchFamily="34" charset="0"/>
            </a:endParaRPr>
          </a:p>
        </p:txBody>
      </p:sp>
      <p:grpSp>
        <p:nvGrpSpPr>
          <p:cNvPr id="16" name="15 Grup"/>
          <p:cNvGrpSpPr/>
          <p:nvPr/>
        </p:nvGrpSpPr>
        <p:grpSpPr>
          <a:xfrm>
            <a:off x="1259630" y="1412776"/>
            <a:ext cx="6696746" cy="5184576"/>
            <a:chOff x="1187623" y="1484784"/>
            <a:chExt cx="6696746" cy="5184576"/>
          </a:xfrm>
        </p:grpSpPr>
        <p:pic>
          <p:nvPicPr>
            <p:cNvPr id="224258" name="Picture 2"/>
            <p:cNvPicPr>
              <a:picLocks noChangeAspect="1" noChangeArrowheads="1"/>
            </p:cNvPicPr>
            <p:nvPr/>
          </p:nvPicPr>
          <p:blipFill>
            <a:blip r:embed="rId2" cstate="print">
              <a:grayscl/>
              <a:lum bright="-5000" contrast="9000"/>
            </a:blip>
            <a:srcRect l="52733" r="4344" b="69014"/>
            <a:stretch>
              <a:fillRect/>
            </a:stretch>
          </p:blipFill>
          <p:spPr bwMode="auto">
            <a:xfrm rot="16200000">
              <a:off x="971599" y="4221088"/>
              <a:ext cx="2592288" cy="216024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grayscl/>
              <a:lum bright="-5000" contrast="9000"/>
            </a:blip>
            <a:srcRect r="55851" b="69014"/>
            <a:stretch>
              <a:fillRect/>
            </a:stretch>
          </p:blipFill>
          <p:spPr bwMode="auto">
            <a:xfrm rot="16200000">
              <a:off x="971599" y="1700808"/>
              <a:ext cx="2592288" cy="216024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grayscl/>
              <a:lum bright="-5000" contrast="9000"/>
            </a:blip>
            <a:srcRect t="32394" r="55851" b="33803"/>
            <a:stretch>
              <a:fillRect/>
            </a:stretch>
          </p:blipFill>
          <p:spPr bwMode="auto">
            <a:xfrm rot="16200000">
              <a:off x="3261788" y="1844824"/>
              <a:ext cx="2592288" cy="2160240"/>
            </a:xfrm>
            <a:prstGeom prst="rect">
              <a:avLst/>
            </a:prstGeom>
            <a:noFill/>
            <a:ln w="9525">
              <a:noFill/>
              <a:miter lim="800000"/>
              <a:headEnd/>
              <a:tailEnd/>
            </a:ln>
          </p:spPr>
        </p:pic>
        <p:pic>
          <p:nvPicPr>
            <p:cNvPr id="7" name="Picture 2"/>
            <p:cNvPicPr>
              <a:picLocks noChangeAspect="1" noChangeArrowheads="1"/>
            </p:cNvPicPr>
            <p:nvPr/>
          </p:nvPicPr>
          <p:blipFill>
            <a:blip r:embed="rId2" cstate="print">
              <a:grayscl/>
              <a:lum bright="-5000" contrast="9000"/>
            </a:blip>
            <a:srcRect l="1226" t="67606" r="55851"/>
            <a:stretch>
              <a:fillRect/>
            </a:stretch>
          </p:blipFill>
          <p:spPr bwMode="auto">
            <a:xfrm rot="16200000">
              <a:off x="5544108" y="1808820"/>
              <a:ext cx="2520280" cy="2160240"/>
            </a:xfrm>
            <a:prstGeom prst="rect">
              <a:avLst/>
            </a:prstGeom>
            <a:noFill/>
            <a:ln w="9525">
              <a:noFill/>
              <a:miter lim="800000"/>
              <a:headEnd/>
              <a:tailEnd/>
            </a:ln>
          </p:spPr>
        </p:pic>
        <p:pic>
          <p:nvPicPr>
            <p:cNvPr id="8" name="Picture 2"/>
            <p:cNvPicPr>
              <a:picLocks noChangeAspect="1" noChangeArrowheads="1"/>
            </p:cNvPicPr>
            <p:nvPr/>
          </p:nvPicPr>
          <p:blipFill>
            <a:blip r:embed="rId2" cstate="print">
              <a:grayscl/>
              <a:lum bright="-5000" contrast="9000"/>
            </a:blip>
            <a:srcRect l="52733" t="32230" r="4344" b="33967"/>
            <a:stretch>
              <a:fillRect/>
            </a:stretch>
          </p:blipFill>
          <p:spPr bwMode="auto">
            <a:xfrm rot="16200000">
              <a:off x="3239852" y="4329100"/>
              <a:ext cx="2520280" cy="2160240"/>
            </a:xfrm>
            <a:prstGeom prst="rect">
              <a:avLst/>
            </a:prstGeom>
            <a:noFill/>
            <a:ln w="9525">
              <a:noFill/>
              <a:miter lim="800000"/>
              <a:headEnd/>
              <a:tailEnd/>
            </a:ln>
          </p:spPr>
        </p:pic>
        <p:pic>
          <p:nvPicPr>
            <p:cNvPr id="9" name="Picture 2"/>
            <p:cNvPicPr>
              <a:picLocks noChangeAspect="1" noChangeArrowheads="1"/>
            </p:cNvPicPr>
            <p:nvPr/>
          </p:nvPicPr>
          <p:blipFill>
            <a:blip r:embed="rId2" cstate="print">
              <a:grayscl/>
              <a:lum bright="-5000" contrast="9000"/>
            </a:blip>
            <a:srcRect l="52733" t="66733" r="4344"/>
            <a:stretch>
              <a:fillRect/>
            </a:stretch>
          </p:blipFill>
          <p:spPr bwMode="auto">
            <a:xfrm rot="16200000">
              <a:off x="5544109" y="4329100"/>
              <a:ext cx="2520280" cy="2160240"/>
            </a:xfrm>
            <a:prstGeom prst="rect">
              <a:avLst/>
            </a:prstGeom>
            <a:noFill/>
            <a:ln w="9525">
              <a:noFill/>
              <a:miter lim="800000"/>
              <a:headEnd/>
              <a:tailEnd/>
            </a:ln>
          </p:spPr>
        </p:pic>
        <p:sp useBgFill="1">
          <p:nvSpPr>
            <p:cNvPr id="10" name="9 Metin kutusu"/>
            <p:cNvSpPr txBox="1"/>
            <p:nvPr/>
          </p:nvSpPr>
          <p:spPr>
            <a:xfrm>
              <a:off x="1187623" y="1484784"/>
              <a:ext cx="2160240" cy="461665"/>
            </a:xfrm>
            <a:prstGeom prst="rect">
              <a:avLst/>
            </a:prstGeom>
          </p:spPr>
          <p:txBody>
            <a:bodyPr wrap="square" rtlCol="0">
              <a:spAutoFit/>
            </a:bodyPr>
            <a:lstStyle/>
            <a:p>
              <a:pPr algn="ctr"/>
              <a:r>
                <a:rPr lang="tr-TR" sz="2400" dirty="0" smtClean="0">
                  <a:latin typeface="Trebuchet MS" pitchFamily="34" charset="0"/>
                </a:rPr>
                <a:t>1. seviye</a:t>
              </a:r>
              <a:endParaRPr lang="tr-TR" sz="2400" dirty="0">
                <a:latin typeface="Trebuchet MS" pitchFamily="34" charset="0"/>
              </a:endParaRPr>
            </a:p>
          </p:txBody>
        </p:sp>
        <p:sp useBgFill="1">
          <p:nvSpPr>
            <p:cNvPr id="11" name="10 Metin kutusu"/>
            <p:cNvSpPr txBox="1"/>
            <p:nvPr/>
          </p:nvSpPr>
          <p:spPr>
            <a:xfrm>
              <a:off x="1187623" y="4077072"/>
              <a:ext cx="2160240" cy="461665"/>
            </a:xfrm>
            <a:prstGeom prst="rect">
              <a:avLst/>
            </a:prstGeom>
          </p:spPr>
          <p:txBody>
            <a:bodyPr wrap="square" rtlCol="0">
              <a:spAutoFit/>
            </a:bodyPr>
            <a:lstStyle/>
            <a:p>
              <a:pPr algn="ctr"/>
              <a:r>
                <a:rPr lang="tr-TR" sz="2400" dirty="0" smtClean="0">
                  <a:latin typeface="Trebuchet MS" pitchFamily="34" charset="0"/>
                </a:rPr>
                <a:t>2. seviye</a:t>
              </a:r>
              <a:endParaRPr lang="tr-TR" sz="2400" dirty="0">
                <a:latin typeface="Trebuchet MS" pitchFamily="34" charset="0"/>
              </a:endParaRPr>
            </a:p>
          </p:txBody>
        </p:sp>
        <p:sp useBgFill="1">
          <p:nvSpPr>
            <p:cNvPr id="12" name="11 Metin kutusu"/>
            <p:cNvSpPr txBox="1"/>
            <p:nvPr/>
          </p:nvSpPr>
          <p:spPr>
            <a:xfrm>
              <a:off x="3477812" y="1484784"/>
              <a:ext cx="2160240" cy="461665"/>
            </a:xfrm>
            <a:prstGeom prst="rect">
              <a:avLst/>
            </a:prstGeom>
          </p:spPr>
          <p:txBody>
            <a:bodyPr wrap="square" rtlCol="0">
              <a:spAutoFit/>
            </a:bodyPr>
            <a:lstStyle/>
            <a:p>
              <a:pPr algn="ctr"/>
              <a:r>
                <a:rPr lang="tr-TR" sz="2400" dirty="0" smtClean="0">
                  <a:latin typeface="Trebuchet MS" pitchFamily="34" charset="0"/>
                </a:rPr>
                <a:t>3. seviye</a:t>
              </a:r>
              <a:endParaRPr lang="tr-TR" sz="2400" dirty="0">
                <a:latin typeface="Trebuchet MS" pitchFamily="34" charset="0"/>
              </a:endParaRPr>
            </a:p>
          </p:txBody>
        </p:sp>
        <p:sp useBgFill="1">
          <p:nvSpPr>
            <p:cNvPr id="13" name="12 Metin kutusu"/>
            <p:cNvSpPr txBox="1"/>
            <p:nvPr/>
          </p:nvSpPr>
          <p:spPr>
            <a:xfrm>
              <a:off x="3419872" y="4119463"/>
              <a:ext cx="2160240" cy="461665"/>
            </a:xfrm>
            <a:prstGeom prst="rect">
              <a:avLst/>
            </a:prstGeom>
          </p:spPr>
          <p:txBody>
            <a:bodyPr wrap="square" rtlCol="0">
              <a:spAutoFit/>
            </a:bodyPr>
            <a:lstStyle/>
            <a:p>
              <a:pPr algn="ctr"/>
              <a:r>
                <a:rPr lang="tr-TR" sz="2400" dirty="0" smtClean="0">
                  <a:latin typeface="Trebuchet MS" pitchFamily="34" charset="0"/>
                </a:rPr>
                <a:t>4. seviye</a:t>
              </a:r>
              <a:endParaRPr lang="tr-TR" sz="2400" dirty="0">
                <a:latin typeface="Trebuchet MS" pitchFamily="34" charset="0"/>
              </a:endParaRPr>
            </a:p>
          </p:txBody>
        </p:sp>
        <p:sp useBgFill="1">
          <p:nvSpPr>
            <p:cNvPr id="14" name="13 Metin kutusu"/>
            <p:cNvSpPr txBox="1"/>
            <p:nvPr/>
          </p:nvSpPr>
          <p:spPr>
            <a:xfrm>
              <a:off x="5724128" y="1484784"/>
              <a:ext cx="2160240" cy="461665"/>
            </a:xfrm>
            <a:prstGeom prst="rect">
              <a:avLst/>
            </a:prstGeom>
          </p:spPr>
          <p:txBody>
            <a:bodyPr wrap="square" rtlCol="0">
              <a:spAutoFit/>
            </a:bodyPr>
            <a:lstStyle/>
            <a:p>
              <a:pPr algn="ctr"/>
              <a:r>
                <a:rPr lang="tr-TR" sz="2400" dirty="0" smtClean="0">
                  <a:latin typeface="Trebuchet MS" pitchFamily="34" charset="0"/>
                </a:rPr>
                <a:t>5. seviye</a:t>
              </a:r>
              <a:endParaRPr lang="tr-TR" sz="2400" dirty="0">
                <a:latin typeface="Trebuchet MS" pitchFamily="34" charset="0"/>
              </a:endParaRPr>
            </a:p>
          </p:txBody>
        </p:sp>
        <p:sp useBgFill="1">
          <p:nvSpPr>
            <p:cNvPr id="15" name="14 Metin kutusu"/>
            <p:cNvSpPr txBox="1"/>
            <p:nvPr/>
          </p:nvSpPr>
          <p:spPr>
            <a:xfrm>
              <a:off x="5666188" y="4119463"/>
              <a:ext cx="2160240" cy="461665"/>
            </a:xfrm>
            <a:prstGeom prst="rect">
              <a:avLst/>
            </a:prstGeom>
          </p:spPr>
          <p:txBody>
            <a:bodyPr wrap="square" rtlCol="0">
              <a:spAutoFit/>
            </a:bodyPr>
            <a:lstStyle/>
            <a:p>
              <a:pPr algn="ctr"/>
              <a:r>
                <a:rPr lang="tr-TR" sz="2400" dirty="0" smtClean="0">
                  <a:latin typeface="Trebuchet MS" pitchFamily="34" charset="0"/>
                </a:rPr>
                <a:t>6. seviye</a:t>
              </a:r>
              <a:endParaRPr lang="tr-TR" sz="2400" dirty="0">
                <a:latin typeface="Trebuchet MS" pitchFamily="34" charset="0"/>
              </a:endParaRPr>
            </a:p>
          </p:txBody>
        </p:sp>
      </p:grpSp>
    </p:spTree>
    <p:extLst>
      <p:ext uri="{BB962C8B-B14F-4D97-AF65-F5344CB8AC3E}">
        <p14:creationId xmlns:p14="http://schemas.microsoft.com/office/powerpoint/2010/main" val="387776652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620688"/>
            <a:ext cx="8229600" cy="594320"/>
          </a:xfrm>
        </p:spPr>
        <p:txBody>
          <a:bodyPr>
            <a:normAutofit fontScale="90000"/>
          </a:bodyPr>
          <a:lstStyle/>
          <a:p>
            <a:r>
              <a:rPr lang="tr-TR" dirty="0" smtClean="0">
                <a:solidFill>
                  <a:schemeClr val="accent2">
                    <a:lumMod val="50000"/>
                  </a:schemeClr>
                </a:solidFill>
                <a:latin typeface="Trebuchet MS" pitchFamily="34" charset="0"/>
              </a:rPr>
              <a:t>Silis modifikasyonu</a:t>
            </a:r>
            <a:endParaRPr lang="tr-TR" dirty="0">
              <a:solidFill>
                <a:schemeClr val="accent2">
                  <a:lumMod val="50000"/>
                </a:schemeClr>
              </a:solidFill>
              <a:latin typeface="Trebuchet MS"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348880"/>
            <a:ext cx="365596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6438" y="2348880"/>
            <a:ext cx="365596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Metin kutusu"/>
          <p:cNvSpPr txBox="1"/>
          <p:nvPr/>
        </p:nvSpPr>
        <p:spPr>
          <a:xfrm>
            <a:off x="755576" y="1916832"/>
            <a:ext cx="7560840" cy="461665"/>
          </a:xfrm>
          <a:prstGeom prst="rect">
            <a:avLst/>
          </a:prstGeom>
          <a:noFill/>
        </p:spPr>
        <p:txBody>
          <a:bodyPr wrap="square" rtlCol="0">
            <a:spAutoFit/>
          </a:bodyPr>
          <a:lstStyle/>
          <a:p>
            <a:r>
              <a:rPr lang="tr-TR" sz="2400" dirty="0" err="1" smtClean="0">
                <a:latin typeface="Trebuchet MS" pitchFamily="34" charset="0"/>
              </a:rPr>
              <a:t>modifiye</a:t>
            </a:r>
            <a:r>
              <a:rPr lang="tr-TR" sz="2400" dirty="0" smtClean="0">
                <a:latin typeface="Trebuchet MS" pitchFamily="34" charset="0"/>
              </a:rPr>
              <a:t> edilmemiş		</a:t>
            </a:r>
            <a:r>
              <a:rPr lang="tr-TR" sz="2400" dirty="0" err="1" smtClean="0">
                <a:latin typeface="Trebuchet MS" pitchFamily="34" charset="0"/>
              </a:rPr>
              <a:t>modifiye</a:t>
            </a:r>
            <a:r>
              <a:rPr lang="tr-TR" sz="2400" dirty="0" smtClean="0">
                <a:latin typeface="Trebuchet MS" pitchFamily="34" charset="0"/>
              </a:rPr>
              <a:t> edilmiş</a:t>
            </a:r>
            <a:endParaRPr lang="tr-TR" sz="2400" dirty="0">
              <a:latin typeface="Trebuchet MS" pitchFamily="34" charset="0"/>
            </a:endParaRPr>
          </a:p>
        </p:txBody>
      </p:sp>
      <p:sp>
        <p:nvSpPr>
          <p:cNvPr id="6" name="5 Metin kutusu"/>
          <p:cNvSpPr txBox="1"/>
          <p:nvPr/>
        </p:nvSpPr>
        <p:spPr>
          <a:xfrm>
            <a:off x="755576" y="1412776"/>
            <a:ext cx="7560840" cy="523220"/>
          </a:xfrm>
          <a:prstGeom prst="rect">
            <a:avLst/>
          </a:prstGeom>
          <a:noFill/>
        </p:spPr>
        <p:txBody>
          <a:bodyPr wrap="square" rtlCol="0">
            <a:spAutoFit/>
          </a:bodyPr>
          <a:lstStyle/>
          <a:p>
            <a:pPr algn="ctr"/>
            <a:r>
              <a:rPr lang="tr-TR" sz="2800" dirty="0" smtClean="0">
                <a:latin typeface="Trebuchet MS" pitchFamily="34" charset="0"/>
              </a:rPr>
              <a:t>A356.0 alaşımı</a:t>
            </a:r>
            <a:endParaRPr lang="tr-TR" sz="2800" dirty="0">
              <a:latin typeface="Trebuchet MS" pitchFamily="34" charset="0"/>
            </a:endParaRPr>
          </a:p>
        </p:txBody>
      </p:sp>
      <p:sp>
        <p:nvSpPr>
          <p:cNvPr id="2" name="Metin kutusu 1"/>
          <p:cNvSpPr txBox="1"/>
          <p:nvPr/>
        </p:nvSpPr>
        <p:spPr>
          <a:xfrm>
            <a:off x="323528" y="5229200"/>
            <a:ext cx="8712968" cy="1200329"/>
          </a:xfrm>
          <a:prstGeom prst="rect">
            <a:avLst/>
          </a:prstGeom>
          <a:noFill/>
        </p:spPr>
        <p:txBody>
          <a:bodyPr wrap="square" rtlCol="0">
            <a:spAutoFit/>
          </a:bodyPr>
          <a:lstStyle/>
          <a:p>
            <a:r>
              <a:rPr lang="tr-TR" sz="2400" dirty="0" smtClean="0">
                <a:latin typeface="Trebuchet MS" panose="020B0603020202020204" pitchFamily="34" charset="0"/>
              </a:rPr>
              <a:t>Yüksek hızlı katılaşmalarda  da silis fazı </a:t>
            </a:r>
            <a:r>
              <a:rPr lang="tr-TR" sz="2400" dirty="0" err="1" smtClean="0">
                <a:latin typeface="Trebuchet MS" panose="020B0603020202020204" pitchFamily="34" charset="0"/>
              </a:rPr>
              <a:t>modifiye</a:t>
            </a:r>
            <a:r>
              <a:rPr lang="tr-TR" sz="2400" dirty="0" smtClean="0">
                <a:latin typeface="Trebuchet MS" panose="020B0603020202020204" pitchFamily="34" charset="0"/>
              </a:rPr>
              <a:t> olur: Basınçlı döküm!</a:t>
            </a:r>
          </a:p>
          <a:p>
            <a:r>
              <a:rPr lang="tr-TR" sz="2400" dirty="0" smtClean="0">
                <a:latin typeface="Trebuchet MS" panose="020B0603020202020204" pitchFamily="34" charset="0"/>
              </a:rPr>
              <a:t>Çözeltiye alma tavı da silis tanelerinin yuvarlanmasını sağlar!</a:t>
            </a:r>
            <a:endParaRPr lang="tr-TR" sz="2400" dirty="0">
              <a:latin typeface="Trebuchet MS" panose="020B0603020202020204" pitchFamily="34" charset="0"/>
            </a:endParaRPr>
          </a:p>
        </p:txBody>
      </p:sp>
    </p:spTree>
    <p:extLst>
      <p:ext uri="{BB962C8B-B14F-4D97-AF65-F5344CB8AC3E}">
        <p14:creationId xmlns:p14="http://schemas.microsoft.com/office/powerpoint/2010/main" val="9700093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620688"/>
            <a:ext cx="8229600" cy="594320"/>
          </a:xfrm>
        </p:spPr>
        <p:txBody>
          <a:bodyPr>
            <a:normAutofit fontScale="90000"/>
          </a:bodyPr>
          <a:lstStyle/>
          <a:p>
            <a:r>
              <a:rPr lang="tr-TR" dirty="0" smtClean="0">
                <a:solidFill>
                  <a:schemeClr val="accent2">
                    <a:lumMod val="50000"/>
                  </a:schemeClr>
                </a:solidFill>
                <a:latin typeface="Trebuchet MS" pitchFamily="34" charset="0"/>
              </a:rPr>
              <a:t>Silis modifikasyonu</a:t>
            </a:r>
            <a:endParaRPr lang="tr-TR" dirty="0">
              <a:solidFill>
                <a:schemeClr val="accent2">
                  <a:lumMod val="50000"/>
                </a:schemeClr>
              </a:solidFill>
              <a:latin typeface="Trebuchet MS" pitchFamily="34"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2276872"/>
            <a:ext cx="4369271" cy="327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Metin kutusu"/>
          <p:cNvSpPr txBox="1"/>
          <p:nvPr/>
        </p:nvSpPr>
        <p:spPr>
          <a:xfrm>
            <a:off x="467544" y="1412776"/>
            <a:ext cx="8352928" cy="830997"/>
          </a:xfrm>
          <a:prstGeom prst="rect">
            <a:avLst/>
          </a:prstGeom>
          <a:noFill/>
        </p:spPr>
        <p:txBody>
          <a:bodyPr wrap="square" rtlCol="0">
            <a:spAutoFit/>
          </a:bodyPr>
          <a:lstStyle/>
          <a:p>
            <a:r>
              <a:rPr lang="tr-TR" sz="2400" dirty="0" smtClean="0">
                <a:latin typeface="Trebuchet MS" pitchFamily="34" charset="0"/>
              </a:rPr>
              <a:t>Alüminyum silindir kapağında silis tanelerini takip eden yorulma çatlağı</a:t>
            </a:r>
            <a:endParaRPr lang="tr-TR" sz="2400" dirty="0">
              <a:latin typeface="Trebuchet MS" pitchFamily="34" charset="0"/>
            </a:endParaRPr>
          </a:p>
        </p:txBody>
      </p:sp>
    </p:spTree>
    <p:extLst>
      <p:ext uri="{BB962C8B-B14F-4D97-AF65-F5344CB8AC3E}">
        <p14:creationId xmlns:p14="http://schemas.microsoft.com/office/powerpoint/2010/main" val="239635712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611560" y="476672"/>
            <a:ext cx="6840760"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segregasyon</a:t>
            </a:r>
            <a:endParaRPr lang="tr-TR" sz="4400" dirty="0">
              <a:solidFill>
                <a:schemeClr val="accent2">
                  <a:lumMod val="50000"/>
                </a:schemeClr>
              </a:solidFill>
              <a:latin typeface="Trebuchet MS" pitchFamily="34" charset="0"/>
            </a:endParaRPr>
          </a:p>
        </p:txBody>
      </p:sp>
      <p:pic>
        <p:nvPicPr>
          <p:cNvPr id="378882" name="Picture 2"/>
          <p:cNvPicPr>
            <a:picLocks noChangeAspect="1" noChangeArrowheads="1"/>
          </p:cNvPicPr>
          <p:nvPr/>
        </p:nvPicPr>
        <p:blipFill rotWithShape="1">
          <a:blip r:embed="rId2" cstate="print">
            <a:lum bright="-1000"/>
          </a:blip>
          <a:srcRect l="4814" t="4030" r="4620" b="35239"/>
          <a:stretch/>
        </p:blipFill>
        <p:spPr bwMode="auto">
          <a:xfrm>
            <a:off x="454218" y="1340768"/>
            <a:ext cx="7996445" cy="3580609"/>
          </a:xfrm>
          <a:prstGeom prst="rect">
            <a:avLst/>
          </a:prstGeom>
          <a:noFill/>
          <a:ln w="9525">
            <a:noFill/>
            <a:miter lim="800000"/>
            <a:headEnd/>
            <a:tailEnd/>
          </a:ln>
        </p:spPr>
      </p:pic>
      <p:grpSp>
        <p:nvGrpSpPr>
          <p:cNvPr id="20" name="Grup 19"/>
          <p:cNvGrpSpPr/>
          <p:nvPr/>
        </p:nvGrpSpPr>
        <p:grpSpPr>
          <a:xfrm>
            <a:off x="2814191" y="4941168"/>
            <a:ext cx="3053953" cy="1737484"/>
            <a:chOff x="2814191" y="4941168"/>
            <a:chExt cx="3053953" cy="1737484"/>
          </a:xfrm>
        </p:grpSpPr>
        <p:grpSp>
          <p:nvGrpSpPr>
            <p:cNvPr id="9" name="Grup 8"/>
            <p:cNvGrpSpPr>
              <a:grpSpLocks noChangeAspect="1"/>
            </p:cNvGrpSpPr>
            <p:nvPr/>
          </p:nvGrpSpPr>
          <p:grpSpPr>
            <a:xfrm>
              <a:off x="3240136" y="4944060"/>
              <a:ext cx="2556000" cy="1725300"/>
              <a:chOff x="2051720" y="4581128"/>
              <a:chExt cx="2880320" cy="1944216"/>
            </a:xfrm>
          </p:grpSpPr>
          <p:sp>
            <p:nvSpPr>
              <p:cNvPr id="2" name="Dikdörtgen 1"/>
              <p:cNvSpPr/>
              <p:nvPr/>
            </p:nvSpPr>
            <p:spPr>
              <a:xfrm>
                <a:off x="2051720" y="4581128"/>
                <a:ext cx="2880320" cy="1944216"/>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Düz Bağlayıcı 5"/>
              <p:cNvCxnSpPr/>
              <p:nvPr/>
            </p:nvCxnSpPr>
            <p:spPr>
              <a:xfrm>
                <a:off x="2051720" y="4797152"/>
                <a:ext cx="1548172" cy="15121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2051720" y="4797152"/>
                <a:ext cx="2736304" cy="7560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Düz Ok Bağlayıcısı 10"/>
            <p:cNvCxnSpPr/>
            <p:nvPr/>
          </p:nvCxnSpPr>
          <p:spPr>
            <a:xfrm>
              <a:off x="4283968" y="5013176"/>
              <a:ext cx="0" cy="14644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Metin kutusu 11"/>
            <p:cNvSpPr txBox="1"/>
            <p:nvPr/>
          </p:nvSpPr>
          <p:spPr>
            <a:xfrm>
              <a:off x="4283968" y="6309320"/>
              <a:ext cx="432048" cy="369332"/>
            </a:xfrm>
            <a:prstGeom prst="rect">
              <a:avLst/>
            </a:prstGeom>
            <a:noFill/>
          </p:spPr>
          <p:txBody>
            <a:bodyPr wrap="square" rtlCol="0">
              <a:spAutoFit/>
            </a:bodyPr>
            <a:lstStyle/>
            <a:p>
              <a:r>
                <a:rPr lang="tr-TR" dirty="0" smtClean="0"/>
                <a:t>c</a:t>
              </a:r>
              <a:r>
                <a:rPr lang="tr-TR" baseline="-25000" dirty="0" smtClean="0"/>
                <a:t>0</a:t>
              </a:r>
              <a:endParaRPr lang="tr-TR" baseline="-25000" dirty="0"/>
            </a:p>
          </p:txBody>
        </p:sp>
        <p:sp>
          <p:nvSpPr>
            <p:cNvPr id="15" name="Metin kutusu 14"/>
            <p:cNvSpPr txBox="1"/>
            <p:nvPr/>
          </p:nvSpPr>
          <p:spPr>
            <a:xfrm>
              <a:off x="4860032" y="5291916"/>
              <a:ext cx="432048" cy="369332"/>
            </a:xfrm>
            <a:prstGeom prst="rect">
              <a:avLst/>
            </a:prstGeom>
            <a:noFill/>
          </p:spPr>
          <p:txBody>
            <a:bodyPr wrap="square" rtlCol="0">
              <a:spAutoFit/>
            </a:bodyPr>
            <a:lstStyle/>
            <a:p>
              <a:r>
                <a:rPr lang="tr-TR" dirty="0" err="1" smtClean="0"/>
                <a:t>c</a:t>
              </a:r>
              <a:r>
                <a:rPr lang="tr-TR" baseline="-25000" dirty="0" err="1"/>
                <a:t>s</a:t>
              </a:r>
              <a:endParaRPr lang="tr-TR" baseline="-25000" dirty="0"/>
            </a:p>
          </p:txBody>
        </p:sp>
        <p:sp>
          <p:nvSpPr>
            <p:cNvPr id="16" name="Metin kutusu 15"/>
            <p:cNvSpPr txBox="1"/>
            <p:nvPr/>
          </p:nvSpPr>
          <p:spPr>
            <a:xfrm>
              <a:off x="3203848" y="5301208"/>
              <a:ext cx="432048" cy="369332"/>
            </a:xfrm>
            <a:prstGeom prst="rect">
              <a:avLst/>
            </a:prstGeom>
            <a:noFill/>
          </p:spPr>
          <p:txBody>
            <a:bodyPr wrap="square" rtlCol="0">
              <a:spAutoFit/>
            </a:bodyPr>
            <a:lstStyle/>
            <a:p>
              <a:r>
                <a:rPr lang="tr-TR" dirty="0" err="1" smtClean="0"/>
                <a:t>c</a:t>
              </a:r>
              <a:r>
                <a:rPr lang="tr-TR" baseline="-25000" dirty="0" err="1"/>
                <a:t>k</a:t>
              </a:r>
              <a:endParaRPr lang="tr-TR" baseline="-25000" dirty="0"/>
            </a:p>
          </p:txBody>
        </p:sp>
        <p:cxnSp>
          <p:nvCxnSpPr>
            <p:cNvPr id="18" name="Düz Bağlayıcı 17"/>
            <p:cNvCxnSpPr/>
            <p:nvPr/>
          </p:nvCxnSpPr>
          <p:spPr>
            <a:xfrm>
              <a:off x="3716280" y="5610476"/>
              <a:ext cx="1224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Metin kutusu 18"/>
            <p:cNvSpPr txBox="1"/>
            <p:nvPr/>
          </p:nvSpPr>
          <p:spPr>
            <a:xfrm>
              <a:off x="2814191" y="4941168"/>
              <a:ext cx="461665" cy="966632"/>
            </a:xfrm>
            <a:prstGeom prst="rect">
              <a:avLst/>
            </a:prstGeom>
            <a:noFill/>
          </p:spPr>
          <p:txBody>
            <a:bodyPr vert="vert270" wrap="square" rtlCol="0">
              <a:spAutoFit/>
            </a:bodyPr>
            <a:lstStyle/>
            <a:p>
              <a:r>
                <a:rPr lang="tr-TR" dirty="0" smtClean="0">
                  <a:latin typeface="Trebuchet MS" panose="020B0603020202020204" pitchFamily="34" charset="0"/>
                </a:rPr>
                <a:t>sıcaklık</a:t>
              </a:r>
              <a:endParaRPr lang="tr-TR" dirty="0">
                <a:latin typeface="Trebuchet MS" panose="020B0603020202020204" pitchFamily="34" charset="0"/>
              </a:endParaRPr>
            </a:p>
          </p:txBody>
        </p:sp>
        <p:sp>
          <p:nvSpPr>
            <p:cNvPr id="22" name="Metin kutusu 21"/>
            <p:cNvSpPr txBox="1"/>
            <p:nvPr/>
          </p:nvSpPr>
          <p:spPr>
            <a:xfrm>
              <a:off x="4860032" y="6300028"/>
              <a:ext cx="1008112" cy="369332"/>
            </a:xfrm>
            <a:prstGeom prst="rect">
              <a:avLst/>
            </a:prstGeom>
            <a:noFill/>
          </p:spPr>
          <p:txBody>
            <a:bodyPr wrap="square" rtlCol="0">
              <a:spAutoFit/>
            </a:bodyPr>
            <a:lstStyle/>
            <a:p>
              <a:r>
                <a:rPr lang="tr-TR" dirty="0" smtClean="0">
                  <a:latin typeface="Trebuchet MS" panose="020B0603020202020204" pitchFamily="34" charset="0"/>
                </a:rPr>
                <a:t>bileşim</a:t>
              </a:r>
              <a:endParaRPr lang="tr-TR" baseline="-25000" dirty="0">
                <a:latin typeface="Trebuchet MS" panose="020B0603020202020204" pitchFamily="34" charset="0"/>
              </a:endParaRPr>
            </a:p>
          </p:txBody>
        </p:sp>
      </p:grpSp>
    </p:spTree>
    <p:extLst>
      <p:ext uri="{BB962C8B-B14F-4D97-AF65-F5344CB8AC3E}">
        <p14:creationId xmlns:p14="http://schemas.microsoft.com/office/powerpoint/2010/main" val="56559178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251520" y="476672"/>
            <a:ext cx="8136904" cy="830997"/>
          </a:xfrm>
          <a:prstGeom prst="rect">
            <a:avLst/>
          </a:prstGeom>
          <a:noFill/>
        </p:spPr>
        <p:txBody>
          <a:bodyPr wrap="square" rtlCol="0">
            <a:spAutoFit/>
          </a:bodyPr>
          <a:lstStyle/>
          <a:p>
            <a:r>
              <a:rPr lang="tr-TR" sz="4800" dirty="0" err="1" smtClean="0">
                <a:solidFill>
                  <a:schemeClr val="accent2">
                    <a:lumMod val="50000"/>
                  </a:schemeClr>
                </a:solidFill>
                <a:latin typeface="Trebuchet MS" pitchFamily="34" charset="0"/>
              </a:rPr>
              <a:t>segregasyon</a:t>
            </a:r>
            <a:endParaRPr lang="tr-TR" sz="4800" dirty="0">
              <a:solidFill>
                <a:schemeClr val="accent2">
                  <a:lumMod val="50000"/>
                </a:schemeClr>
              </a:solidFill>
              <a:latin typeface="Trebuchet MS" pitchFamily="34" charset="0"/>
            </a:endParaRPr>
          </a:p>
        </p:txBody>
      </p:sp>
      <p:pic>
        <p:nvPicPr>
          <p:cNvPr id="4098" name="Picture 2" descr="F:\YUCEL BIROL\ASAS\DENEYSEL ÇALIŞMALAR\ASAŞ BARKER\A9\10x-3.-d.jpg"/>
          <p:cNvPicPr>
            <a:picLocks noChangeAspect="1" noChangeArrowheads="1"/>
          </p:cNvPicPr>
          <p:nvPr/>
        </p:nvPicPr>
        <p:blipFill>
          <a:blip r:embed="rId2" cstate="print"/>
          <a:srcRect/>
          <a:stretch>
            <a:fillRect/>
          </a:stretch>
        </p:blipFill>
        <p:spPr bwMode="auto">
          <a:xfrm>
            <a:off x="282992" y="2564904"/>
            <a:ext cx="4320480" cy="3233488"/>
          </a:xfrm>
          <a:prstGeom prst="rect">
            <a:avLst/>
          </a:prstGeom>
          <a:noFill/>
        </p:spPr>
      </p:pic>
      <p:pic>
        <p:nvPicPr>
          <p:cNvPr id="4101" name="Picture 5" descr="F:\YUCEL BIROL\ASAS\DENEYSEL ÇALIŞMALAR\ASAŞ BARKER\A6\10x-6.-d.jpg"/>
          <p:cNvPicPr>
            <a:picLocks noChangeAspect="1" noChangeArrowheads="1"/>
          </p:cNvPicPr>
          <p:nvPr/>
        </p:nvPicPr>
        <p:blipFill>
          <a:blip r:embed="rId3" cstate="print"/>
          <a:srcRect/>
          <a:stretch>
            <a:fillRect/>
          </a:stretch>
        </p:blipFill>
        <p:spPr bwMode="auto">
          <a:xfrm>
            <a:off x="4645675" y="2567416"/>
            <a:ext cx="4329673" cy="3240360"/>
          </a:xfrm>
          <a:prstGeom prst="rect">
            <a:avLst/>
          </a:prstGeom>
          <a:noFill/>
        </p:spPr>
      </p:pic>
      <p:sp>
        <p:nvSpPr>
          <p:cNvPr id="7" name="6 Metin kutusu"/>
          <p:cNvSpPr txBox="1"/>
          <p:nvPr/>
        </p:nvSpPr>
        <p:spPr>
          <a:xfrm>
            <a:off x="395536" y="5793708"/>
            <a:ext cx="8208912" cy="523220"/>
          </a:xfrm>
          <a:prstGeom prst="rect">
            <a:avLst/>
          </a:prstGeom>
          <a:noFill/>
        </p:spPr>
        <p:txBody>
          <a:bodyPr wrap="square" rtlCol="0">
            <a:spAutoFit/>
          </a:bodyPr>
          <a:lstStyle/>
          <a:p>
            <a:r>
              <a:rPr lang="tr-TR" sz="2800" dirty="0" smtClean="0">
                <a:latin typeface="Trebuchet MS" pitchFamily="34" charset="0"/>
              </a:rPr>
              <a:t>6XXX </a:t>
            </a:r>
            <a:r>
              <a:rPr lang="tr-TR" sz="2800" dirty="0" err="1" smtClean="0">
                <a:latin typeface="Trebuchet MS" pitchFamily="34" charset="0"/>
              </a:rPr>
              <a:t>alloys</a:t>
            </a:r>
            <a:r>
              <a:rPr lang="tr-TR" sz="2800" dirty="0" smtClean="0">
                <a:latin typeface="Trebuchet MS" pitchFamily="34" charset="0"/>
              </a:rPr>
              <a:t>			      7XXX </a:t>
            </a:r>
            <a:r>
              <a:rPr lang="tr-TR" sz="2800" dirty="0" err="1" smtClean="0">
                <a:latin typeface="Trebuchet MS" pitchFamily="34" charset="0"/>
              </a:rPr>
              <a:t>alloys</a:t>
            </a:r>
            <a:endParaRPr lang="tr-TR" sz="2800" dirty="0">
              <a:latin typeface="Trebuchet MS" pitchFamily="34" charset="0"/>
            </a:endParaRPr>
          </a:p>
        </p:txBody>
      </p:sp>
      <p:sp>
        <p:nvSpPr>
          <p:cNvPr id="2" name="Metin kutusu 1"/>
          <p:cNvSpPr txBox="1"/>
          <p:nvPr/>
        </p:nvSpPr>
        <p:spPr>
          <a:xfrm>
            <a:off x="282992" y="1484784"/>
            <a:ext cx="8692356" cy="954107"/>
          </a:xfrm>
          <a:prstGeom prst="rect">
            <a:avLst/>
          </a:prstGeom>
          <a:noFill/>
        </p:spPr>
        <p:txBody>
          <a:bodyPr wrap="square" rtlCol="0">
            <a:spAutoFit/>
          </a:bodyPr>
          <a:lstStyle/>
          <a:p>
            <a:r>
              <a:rPr lang="tr-TR" sz="2800" dirty="0" err="1" smtClean="0">
                <a:latin typeface="Trebuchet MS" panose="020B0603020202020204" pitchFamily="34" charset="0"/>
              </a:rPr>
              <a:t>Dendritik</a:t>
            </a:r>
            <a:r>
              <a:rPr lang="tr-TR" sz="2800" dirty="0" smtClean="0">
                <a:latin typeface="Trebuchet MS" panose="020B0603020202020204" pitchFamily="34" charset="0"/>
              </a:rPr>
              <a:t> yapı ölçeğinde bileşim dalgalanmaları: </a:t>
            </a:r>
          </a:p>
          <a:p>
            <a:r>
              <a:rPr lang="tr-TR" sz="2800" dirty="0" err="1" smtClean="0">
                <a:latin typeface="Trebuchet MS" panose="020B0603020202020204" pitchFamily="34" charset="0"/>
              </a:rPr>
              <a:t>dendritik</a:t>
            </a:r>
            <a:r>
              <a:rPr lang="tr-TR" sz="2800" dirty="0" smtClean="0">
                <a:latin typeface="Trebuchet MS" panose="020B0603020202020204" pitchFamily="34" charset="0"/>
              </a:rPr>
              <a:t> </a:t>
            </a:r>
            <a:r>
              <a:rPr lang="tr-TR" sz="2800" dirty="0" err="1" smtClean="0">
                <a:latin typeface="Trebuchet MS" panose="020B0603020202020204" pitchFamily="34" charset="0"/>
              </a:rPr>
              <a:t>segregasyon-coring</a:t>
            </a:r>
            <a:endParaRPr lang="tr-TR" sz="2800" dirty="0">
              <a:latin typeface="Trebuchet MS" panose="020B0603020202020204" pitchFamily="34" charset="0"/>
            </a:endParaRPr>
          </a:p>
        </p:txBody>
      </p:sp>
    </p:spTree>
    <p:extLst>
      <p:ext uri="{BB962C8B-B14F-4D97-AF65-F5344CB8AC3E}">
        <p14:creationId xmlns:p14="http://schemas.microsoft.com/office/powerpoint/2010/main" val="281213321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etin kutusu"/>
          <p:cNvSpPr txBox="1"/>
          <p:nvPr/>
        </p:nvSpPr>
        <p:spPr>
          <a:xfrm>
            <a:off x="395536" y="548680"/>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Homojenleştirme tavı</a:t>
            </a:r>
          </a:p>
        </p:txBody>
      </p:sp>
      <p:sp>
        <p:nvSpPr>
          <p:cNvPr id="3" name="2 Dikdörtgen"/>
          <p:cNvSpPr/>
          <p:nvPr/>
        </p:nvSpPr>
        <p:spPr>
          <a:xfrm>
            <a:off x="395536" y="1340768"/>
            <a:ext cx="8568952" cy="1815882"/>
          </a:xfrm>
          <a:prstGeom prst="rect">
            <a:avLst/>
          </a:prstGeom>
        </p:spPr>
        <p:txBody>
          <a:bodyPr wrap="square">
            <a:spAutoFit/>
          </a:bodyPr>
          <a:lstStyle/>
          <a:p>
            <a:r>
              <a:rPr lang="tr-TR" sz="2800" dirty="0" smtClean="0">
                <a:latin typeface="Trebuchet MS" pitchFamily="34" charset="0"/>
              </a:rPr>
              <a:t>Dökümden gelen </a:t>
            </a:r>
            <a:r>
              <a:rPr lang="tr-TR" sz="2800" dirty="0" err="1" smtClean="0">
                <a:latin typeface="Trebuchet MS" pitchFamily="34" charset="0"/>
              </a:rPr>
              <a:t>segregasyon</a:t>
            </a:r>
            <a:r>
              <a:rPr lang="tr-TR" sz="2800" dirty="0" smtClean="0">
                <a:latin typeface="Trebuchet MS" pitchFamily="34" charset="0"/>
              </a:rPr>
              <a:t> homojenleştirme tavı ile büyük ölçüde giderilebilir ve plastik şekil verme uygulanacak parçalar için uygulanmalıdır.</a:t>
            </a:r>
          </a:p>
          <a:p>
            <a:r>
              <a:rPr lang="en-US" sz="2800" dirty="0" smtClean="0">
                <a:latin typeface="Trebuchet MS" pitchFamily="34" charset="0"/>
              </a:rPr>
              <a:t>I</a:t>
            </a:r>
            <a:endParaRPr lang="tr-TR" sz="2800" dirty="0">
              <a:latin typeface="Trebuchet MS" pitchFamily="34" charset="0"/>
            </a:endParaRPr>
          </a:p>
        </p:txBody>
      </p:sp>
      <p:pic>
        <p:nvPicPr>
          <p:cNvPr id="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l="10694" t="16898" r="24999" b="11683"/>
          <a:stretch/>
        </p:blipFill>
        <p:spPr bwMode="auto">
          <a:xfrm>
            <a:off x="3059832" y="2996952"/>
            <a:ext cx="5760640" cy="359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15244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etin kutusu"/>
          <p:cNvSpPr txBox="1"/>
          <p:nvPr/>
        </p:nvSpPr>
        <p:spPr>
          <a:xfrm>
            <a:off x="395536" y="548680"/>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homojenleştirme</a:t>
            </a:r>
          </a:p>
        </p:txBody>
      </p:sp>
      <p:pic>
        <p:nvPicPr>
          <p:cNvPr id="1239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949" r="21732" b="14280"/>
          <a:stretch/>
        </p:blipFill>
        <p:spPr bwMode="auto">
          <a:xfrm>
            <a:off x="251520" y="1677173"/>
            <a:ext cx="4032448" cy="441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90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98" t="7994" r="20314" b="24237"/>
          <a:stretch/>
        </p:blipFill>
        <p:spPr bwMode="auto">
          <a:xfrm>
            <a:off x="4174639" y="3795222"/>
            <a:ext cx="4805265" cy="196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108097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etin kutusu"/>
          <p:cNvSpPr txBox="1"/>
          <p:nvPr/>
        </p:nvSpPr>
        <p:spPr>
          <a:xfrm>
            <a:off x="323528" y="427311"/>
            <a:ext cx="8568952" cy="769441"/>
          </a:xfrm>
          <a:prstGeom prst="rect">
            <a:avLst/>
          </a:prstGeom>
          <a:noFill/>
        </p:spPr>
        <p:txBody>
          <a:bodyPr wrap="square" rtlCol="0">
            <a:spAutoFit/>
          </a:bodyPr>
          <a:lstStyle/>
          <a:p>
            <a:r>
              <a:rPr lang="tr-TR" sz="4400" dirty="0" smtClean="0">
                <a:solidFill>
                  <a:schemeClr val="tx2"/>
                </a:solidFill>
                <a:latin typeface="Trebuchet MS" pitchFamily="34" charset="0"/>
              </a:rPr>
              <a:t>Homojenleştirme tavı</a:t>
            </a:r>
          </a:p>
        </p:txBody>
      </p:sp>
      <p:sp>
        <p:nvSpPr>
          <p:cNvPr id="31" name="30 Metin kutusu"/>
          <p:cNvSpPr txBox="1"/>
          <p:nvPr/>
        </p:nvSpPr>
        <p:spPr>
          <a:xfrm>
            <a:off x="395536" y="1268760"/>
            <a:ext cx="8496944" cy="5324535"/>
          </a:xfrm>
          <a:prstGeom prst="rect">
            <a:avLst/>
          </a:prstGeom>
          <a:noFill/>
        </p:spPr>
        <p:txBody>
          <a:bodyPr wrap="square" rtlCol="0">
            <a:spAutoFit/>
          </a:bodyPr>
          <a:lstStyle/>
          <a:p>
            <a:r>
              <a:rPr lang="tr-TR" sz="2800" dirty="0" err="1" smtClean="0">
                <a:latin typeface="Trebuchet MS" pitchFamily="34" charset="0"/>
              </a:rPr>
              <a:t>Dendritik</a:t>
            </a:r>
            <a:r>
              <a:rPr lang="tr-TR" sz="2800" dirty="0" smtClean="0">
                <a:latin typeface="Trebuchet MS" pitchFamily="34" charset="0"/>
              </a:rPr>
              <a:t> </a:t>
            </a:r>
            <a:r>
              <a:rPr lang="tr-TR" sz="2800" dirty="0" err="1" smtClean="0">
                <a:latin typeface="Trebuchet MS" pitchFamily="34" charset="0"/>
              </a:rPr>
              <a:t>segregasyonu</a:t>
            </a:r>
            <a:r>
              <a:rPr lang="tr-TR" sz="2800" dirty="0" smtClean="0">
                <a:latin typeface="Trebuchet MS" pitchFamily="34" charset="0"/>
              </a:rPr>
              <a:t> gidermek için yüksek sıcaklık tavı!</a:t>
            </a:r>
          </a:p>
          <a:p>
            <a:endParaRPr lang="tr-TR" sz="2800" dirty="0" smtClean="0">
              <a:latin typeface="Trebuchet MS" pitchFamily="34" charset="0"/>
            </a:endParaRPr>
          </a:p>
          <a:p>
            <a:r>
              <a:rPr lang="tr-TR" sz="2800" dirty="0" smtClean="0">
                <a:latin typeface="Trebuchet MS" pitchFamily="34" charset="0"/>
              </a:rPr>
              <a:t>Kompozisyon dalgalanmalarını gidermek için uygulanacak ısıl işlemin T ve t parametreleri için </a:t>
            </a:r>
            <a:r>
              <a:rPr lang="tr-TR" sz="2800" dirty="0" err="1" smtClean="0">
                <a:latin typeface="Trebuchet MS" pitchFamily="34" charset="0"/>
              </a:rPr>
              <a:t>Fick</a:t>
            </a:r>
            <a:r>
              <a:rPr lang="tr-TR" sz="2800" dirty="0" smtClean="0">
                <a:latin typeface="Trebuchet MS" pitchFamily="34" charset="0"/>
              </a:rPr>
              <a:t> difüzyon denkleminden yararlanıyoruz.</a:t>
            </a:r>
          </a:p>
          <a:p>
            <a:endParaRPr lang="tr-TR" sz="2800" dirty="0" smtClean="0">
              <a:latin typeface="Trebuchet MS" pitchFamily="34" charset="0"/>
            </a:endParaRPr>
          </a:p>
          <a:p>
            <a:r>
              <a:rPr lang="tr-TR" sz="3200" dirty="0" smtClean="0">
                <a:latin typeface="Trebuchet MS" pitchFamily="34" charset="0"/>
              </a:rPr>
              <a:t>			x = </a:t>
            </a:r>
            <a:r>
              <a:rPr lang="tr-TR" sz="3200" dirty="0" smtClean="0">
                <a:latin typeface="Trebuchet MS" pitchFamily="34" charset="0"/>
                <a:sym typeface="Symbol"/>
              </a:rPr>
              <a:t>D.t</a:t>
            </a:r>
          </a:p>
          <a:p>
            <a:endParaRPr lang="tr-TR" sz="2800" dirty="0" smtClean="0">
              <a:latin typeface="Trebuchet MS" pitchFamily="34" charset="0"/>
              <a:sym typeface="Symbol"/>
            </a:endParaRPr>
          </a:p>
          <a:p>
            <a:r>
              <a:rPr lang="tr-TR" sz="2800" dirty="0" smtClean="0">
                <a:latin typeface="Trebuchet MS" pitchFamily="34" charset="0"/>
                <a:sym typeface="Symbol"/>
              </a:rPr>
              <a:t>X, difüzyonun gerçekleşmesini istediğimi mesafe ve burada </a:t>
            </a:r>
            <a:r>
              <a:rPr lang="tr-TR" sz="2800" dirty="0" err="1" smtClean="0">
                <a:latin typeface="Trebuchet MS" pitchFamily="34" charset="0"/>
                <a:sym typeface="Symbol"/>
              </a:rPr>
              <a:t>dendrit</a:t>
            </a:r>
            <a:r>
              <a:rPr lang="tr-TR" sz="2800" dirty="0" smtClean="0">
                <a:latin typeface="Trebuchet MS" pitchFamily="34" charset="0"/>
                <a:sym typeface="Symbol"/>
              </a:rPr>
              <a:t> kol aralığı mesafesi, t tav süresi ve D difüzyon katsayısı.</a:t>
            </a:r>
          </a:p>
        </p:txBody>
      </p:sp>
    </p:spTree>
    <p:extLst>
      <p:ext uri="{BB962C8B-B14F-4D97-AF65-F5344CB8AC3E}">
        <p14:creationId xmlns:p14="http://schemas.microsoft.com/office/powerpoint/2010/main" val="20371524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4"/>
          <p:cNvGraphicFramePr>
            <a:graphicFrameLocks noChangeAspect="1"/>
          </p:cNvGraphicFramePr>
          <p:nvPr/>
        </p:nvGraphicFramePr>
        <p:xfrm>
          <a:off x="833834" y="1505570"/>
          <a:ext cx="7194550" cy="3003550"/>
        </p:xfrm>
        <a:graphic>
          <a:graphicData uri="http://schemas.openxmlformats.org/presentationml/2006/ole">
            <mc:AlternateContent xmlns:mc="http://schemas.openxmlformats.org/markup-compatibility/2006">
              <mc:Choice xmlns:v="urn:schemas-microsoft-com:vml" Requires="v">
                <p:oleObj spid="_x0000_s1035" name="Belge" r:id="rId3" imgW="5855691" imgH="2436570" progId="Word.Document.12">
                  <p:embed/>
                </p:oleObj>
              </mc:Choice>
              <mc:Fallback>
                <p:oleObj name="Belge" r:id="rId3" imgW="5855691" imgH="2436570" progId="Word.Document.12">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834" y="1505570"/>
                        <a:ext cx="7194550"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3" descr="1-R-kenar"/>
          <p:cNvPicPr>
            <a:picLocks noChangeAspect="1" noChangeArrowheads="1"/>
          </p:cNvPicPr>
          <p:nvPr/>
        </p:nvPicPr>
        <p:blipFill>
          <a:blip r:embed="rId5" cstate="print">
            <a:lum bright="6000"/>
          </a:blip>
          <a:srcRect b="2660"/>
          <a:stretch>
            <a:fillRect/>
          </a:stretch>
        </p:blipFill>
        <p:spPr bwMode="auto">
          <a:xfrm>
            <a:off x="1079992" y="3717032"/>
            <a:ext cx="3420000" cy="2464173"/>
          </a:xfrm>
          <a:prstGeom prst="rect">
            <a:avLst/>
          </a:prstGeom>
          <a:noFill/>
          <a:ln w="12700">
            <a:solidFill>
              <a:schemeClr val="bg1"/>
            </a:solidFill>
            <a:miter lim="800000"/>
            <a:headEnd/>
            <a:tailEnd/>
          </a:ln>
        </p:spPr>
      </p:pic>
      <p:pic>
        <p:nvPicPr>
          <p:cNvPr id="17" name="Picture 5" descr="26026"/>
          <p:cNvPicPr>
            <a:picLocks noChangeAspect="1" noChangeArrowheads="1"/>
          </p:cNvPicPr>
          <p:nvPr/>
        </p:nvPicPr>
        <p:blipFill>
          <a:blip r:embed="rId6" cstate="print">
            <a:lum bright="-2000" contrast="42000"/>
          </a:blip>
          <a:srcRect l="8865"/>
          <a:stretch>
            <a:fillRect/>
          </a:stretch>
        </p:blipFill>
        <p:spPr bwMode="auto">
          <a:xfrm>
            <a:off x="4536376" y="3702964"/>
            <a:ext cx="3420000" cy="2491730"/>
          </a:xfrm>
          <a:prstGeom prst="rect">
            <a:avLst/>
          </a:prstGeom>
          <a:noFill/>
          <a:ln w="12700">
            <a:solidFill>
              <a:schemeClr val="bg1"/>
            </a:solidFill>
            <a:miter lim="800000"/>
            <a:headEnd/>
            <a:tailEnd/>
          </a:ln>
        </p:spPr>
      </p:pic>
      <p:sp useBgFill="1">
        <p:nvSpPr>
          <p:cNvPr id="19" name="18 Metin kutusu"/>
          <p:cNvSpPr txBox="1"/>
          <p:nvPr/>
        </p:nvSpPr>
        <p:spPr>
          <a:xfrm>
            <a:off x="971600" y="3356992"/>
            <a:ext cx="6912768" cy="523220"/>
          </a:xfrm>
          <a:prstGeom prst="rect">
            <a:avLst/>
          </a:prstGeom>
        </p:spPr>
        <p:txBody>
          <a:bodyPr wrap="square" rtlCol="0">
            <a:spAutoFit/>
          </a:bodyPr>
          <a:lstStyle/>
          <a:p>
            <a:r>
              <a:rPr lang="tr-TR" sz="2800" i="1" dirty="0" smtClean="0">
                <a:latin typeface="Trebuchet MS" pitchFamily="34" charset="0"/>
              </a:rPr>
              <a:t>katkısız	               ilaveden 2 </a:t>
            </a:r>
            <a:r>
              <a:rPr lang="tr-TR" sz="2800" i="1" dirty="0" err="1" smtClean="0">
                <a:latin typeface="Trebuchet MS" pitchFamily="34" charset="0"/>
              </a:rPr>
              <a:t>dk</a:t>
            </a:r>
            <a:r>
              <a:rPr lang="tr-TR" sz="2800" i="1" dirty="0" smtClean="0">
                <a:latin typeface="Trebuchet MS" pitchFamily="34" charset="0"/>
              </a:rPr>
              <a:t> sonra</a:t>
            </a:r>
            <a:endParaRPr lang="tr-TR" sz="2800" i="1" dirty="0">
              <a:latin typeface="Trebuchet MS" pitchFamily="34" charset="0"/>
            </a:endParaRPr>
          </a:p>
        </p:txBody>
      </p:sp>
      <p:sp>
        <p:nvSpPr>
          <p:cNvPr id="21" name="Rectangle 23"/>
          <p:cNvSpPr>
            <a:spLocks noChangeArrowheads="1"/>
          </p:cNvSpPr>
          <p:nvPr/>
        </p:nvSpPr>
        <p:spPr bwMode="auto">
          <a:xfrm>
            <a:off x="395536" y="499319"/>
            <a:ext cx="8424936" cy="769441"/>
          </a:xfrm>
          <a:prstGeom prst="rect">
            <a:avLst/>
          </a:prstGeom>
          <a:noFill/>
          <a:ln w="9525">
            <a:noFill/>
            <a:miter lim="800000"/>
            <a:headEnd/>
            <a:tailEnd/>
          </a:ln>
          <a:effectLst/>
        </p:spPr>
        <p:txBody>
          <a:bodyPr wrap="square">
            <a:spAutoFit/>
          </a:bodyPr>
          <a:lstStyle/>
          <a:p>
            <a:r>
              <a:rPr kumimoji="1" lang="tr-TR" sz="4400" dirty="0" smtClean="0">
                <a:solidFill>
                  <a:schemeClr val="accent2">
                    <a:lumMod val="50000"/>
                  </a:schemeClr>
                </a:solidFill>
                <a:latin typeface="Trebuchet MS" panose="020B0603020202020204" pitchFamily="34" charset="0"/>
              </a:rPr>
              <a:t>İşlem alaşımlarında AlTi5B1</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86320794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etin kutusu"/>
          <p:cNvSpPr txBox="1"/>
          <p:nvPr/>
        </p:nvSpPr>
        <p:spPr>
          <a:xfrm>
            <a:off x="323528" y="427311"/>
            <a:ext cx="8568952" cy="769441"/>
          </a:xfrm>
          <a:prstGeom prst="rect">
            <a:avLst/>
          </a:prstGeom>
          <a:noFill/>
        </p:spPr>
        <p:txBody>
          <a:bodyPr wrap="square" rtlCol="0">
            <a:spAutoFit/>
          </a:bodyPr>
          <a:lstStyle/>
          <a:p>
            <a:r>
              <a:rPr lang="tr-TR" sz="4400" dirty="0" smtClean="0">
                <a:solidFill>
                  <a:schemeClr val="tx2"/>
                </a:solidFill>
                <a:latin typeface="Trebuchet MS" pitchFamily="34" charset="0"/>
              </a:rPr>
              <a:t>Homojenleştirme tavı</a:t>
            </a:r>
          </a:p>
        </p:txBody>
      </p:sp>
      <p:sp>
        <p:nvSpPr>
          <p:cNvPr id="31" name="30 Metin kutusu"/>
          <p:cNvSpPr txBox="1"/>
          <p:nvPr/>
        </p:nvSpPr>
        <p:spPr>
          <a:xfrm>
            <a:off x="323528" y="1268760"/>
            <a:ext cx="8712968" cy="5139869"/>
          </a:xfrm>
          <a:prstGeom prst="rect">
            <a:avLst/>
          </a:prstGeom>
          <a:noFill/>
        </p:spPr>
        <p:txBody>
          <a:bodyPr wrap="square" rtlCol="0">
            <a:spAutoFit/>
          </a:bodyPr>
          <a:lstStyle/>
          <a:p>
            <a:r>
              <a:rPr lang="tr-TR" sz="2400" dirty="0" smtClean="0">
                <a:latin typeface="Trebuchet MS" pitchFamily="34" charset="0"/>
              </a:rPr>
              <a:t>DAS değeri 100 mikron olan bir çelik döküm parça 1100</a:t>
            </a:r>
            <a:r>
              <a:rPr lang="tr-TR" sz="2400" dirty="0" smtClean="0">
                <a:latin typeface="Trebuchet MS" pitchFamily="34" charset="0"/>
                <a:sym typeface="Symbol"/>
              </a:rPr>
              <a:t></a:t>
            </a:r>
            <a:r>
              <a:rPr lang="tr-TR" sz="2400" dirty="0" smtClean="0">
                <a:latin typeface="Trebuchet MS" pitchFamily="34" charset="0"/>
              </a:rPr>
              <a:t>C’de </a:t>
            </a:r>
            <a:r>
              <a:rPr lang="tr-TR" sz="2400" dirty="0" err="1" smtClean="0">
                <a:latin typeface="Trebuchet MS" pitchFamily="34" charset="0"/>
              </a:rPr>
              <a:t>ostenitleniyor</a:t>
            </a:r>
            <a:r>
              <a:rPr lang="tr-TR" sz="2400" dirty="0" smtClean="0">
                <a:latin typeface="Trebuchet MS" pitchFamily="34" charset="0"/>
              </a:rPr>
              <a:t>. Karbon </a:t>
            </a:r>
            <a:r>
              <a:rPr lang="tr-TR" sz="2400" dirty="0" err="1" smtClean="0">
                <a:latin typeface="Trebuchet MS" pitchFamily="34" charset="0"/>
              </a:rPr>
              <a:t>segregasyonunu</a:t>
            </a:r>
            <a:r>
              <a:rPr lang="tr-TR" sz="2400" dirty="0" smtClean="0">
                <a:latin typeface="Trebuchet MS" pitchFamily="34" charset="0"/>
              </a:rPr>
              <a:t> gidermek için gerekli tav süresi:</a:t>
            </a:r>
            <a:endParaRPr lang="tr-TR" sz="2400" dirty="0" smtClean="0">
              <a:latin typeface="Trebuchet MS" pitchFamily="34" charset="0"/>
            </a:endParaRPr>
          </a:p>
          <a:p>
            <a:pPr>
              <a:spcBef>
                <a:spcPts val="600"/>
              </a:spcBef>
            </a:pPr>
            <a:r>
              <a:rPr lang="tr-TR" sz="2400" dirty="0" smtClean="0">
                <a:latin typeface="Trebuchet MS" pitchFamily="34" charset="0"/>
              </a:rPr>
              <a:t> 		t = x</a:t>
            </a:r>
            <a:r>
              <a:rPr lang="tr-TR" sz="2400" baseline="30000" dirty="0" smtClean="0">
                <a:latin typeface="Trebuchet MS" pitchFamily="34" charset="0"/>
              </a:rPr>
              <a:t>2</a:t>
            </a:r>
            <a:r>
              <a:rPr lang="tr-TR" sz="2400" dirty="0" smtClean="0">
                <a:latin typeface="Trebuchet MS" pitchFamily="34" charset="0"/>
              </a:rPr>
              <a:t>/D</a:t>
            </a:r>
          </a:p>
          <a:p>
            <a:pPr>
              <a:spcBef>
                <a:spcPts val="1200"/>
              </a:spcBef>
            </a:pPr>
            <a:r>
              <a:rPr lang="tr-TR" sz="2400" dirty="0" smtClean="0">
                <a:latin typeface="Trebuchet MS" pitchFamily="34" charset="0"/>
              </a:rPr>
              <a:t>1100</a:t>
            </a:r>
            <a:r>
              <a:rPr lang="tr-TR" sz="2400" dirty="0" smtClean="0">
                <a:latin typeface="Trebuchet MS" pitchFamily="34" charset="0"/>
                <a:sym typeface="Symbol"/>
              </a:rPr>
              <a:t></a:t>
            </a:r>
            <a:r>
              <a:rPr lang="tr-TR" sz="2400" dirty="0" smtClean="0">
                <a:latin typeface="Trebuchet MS" pitchFamily="34" charset="0"/>
              </a:rPr>
              <a:t>C’de karbonun </a:t>
            </a:r>
            <a:r>
              <a:rPr lang="tr-TR" sz="2400" dirty="0" err="1" smtClean="0">
                <a:latin typeface="Trebuchet MS" pitchFamily="34" charset="0"/>
              </a:rPr>
              <a:t>ostenit</a:t>
            </a:r>
            <a:r>
              <a:rPr lang="tr-TR" sz="2400" dirty="0" smtClean="0">
                <a:latin typeface="Trebuchet MS" pitchFamily="34" charset="0"/>
              </a:rPr>
              <a:t> fazında difüzyonu için                D</a:t>
            </a:r>
            <a:r>
              <a:rPr lang="tr-TR" sz="2400" b="1" dirty="0" smtClean="0">
                <a:latin typeface="Trebuchet MS" pitchFamily="34" charset="0"/>
              </a:rPr>
              <a:t> </a:t>
            </a:r>
            <a:r>
              <a:rPr lang="tr-TR" sz="2400" dirty="0" smtClean="0">
                <a:latin typeface="Trebuchet MS" pitchFamily="34" charset="0"/>
              </a:rPr>
              <a:t>= 8.8x10</a:t>
            </a:r>
            <a:r>
              <a:rPr lang="tr-TR" sz="2400" baseline="30000" dirty="0" smtClean="0">
                <a:latin typeface="Trebuchet MS" pitchFamily="34" charset="0"/>
              </a:rPr>
              <a:t>-7</a:t>
            </a:r>
            <a:r>
              <a:rPr lang="tr-TR" sz="2400" dirty="0" smtClean="0">
                <a:latin typeface="Trebuchet MS" pitchFamily="34" charset="0"/>
              </a:rPr>
              <a:t> cm</a:t>
            </a:r>
            <a:r>
              <a:rPr lang="tr-TR" sz="2400" baseline="30000" dirty="0" smtClean="0">
                <a:latin typeface="Trebuchet MS" pitchFamily="34" charset="0"/>
              </a:rPr>
              <a:t>2</a:t>
            </a:r>
            <a:r>
              <a:rPr lang="tr-TR" sz="2400" dirty="0" smtClean="0">
                <a:latin typeface="Trebuchet MS" pitchFamily="34" charset="0"/>
              </a:rPr>
              <a:t>/s.</a:t>
            </a:r>
          </a:p>
          <a:p>
            <a:pPr>
              <a:spcBef>
                <a:spcPts val="600"/>
              </a:spcBef>
            </a:pPr>
            <a:r>
              <a:rPr lang="tr-TR" sz="2400" dirty="0" smtClean="0">
                <a:latin typeface="Trebuchet MS" pitchFamily="34" charset="0"/>
              </a:rPr>
              <a:t>		t = (0.01cm)</a:t>
            </a:r>
            <a:r>
              <a:rPr lang="tr-TR" sz="2400" baseline="30000" dirty="0" smtClean="0">
                <a:latin typeface="Trebuchet MS" pitchFamily="34" charset="0"/>
              </a:rPr>
              <a:t>2 </a:t>
            </a:r>
            <a:r>
              <a:rPr lang="tr-TR" sz="2400" dirty="0" smtClean="0">
                <a:latin typeface="Trebuchet MS" pitchFamily="34" charset="0"/>
              </a:rPr>
              <a:t>/ 8.8x10</a:t>
            </a:r>
            <a:r>
              <a:rPr lang="tr-TR" sz="2400" baseline="30000" dirty="0" smtClean="0">
                <a:latin typeface="Trebuchet MS" pitchFamily="34" charset="0"/>
              </a:rPr>
              <a:t>-7</a:t>
            </a:r>
            <a:r>
              <a:rPr lang="tr-TR" sz="2400" dirty="0" smtClean="0">
                <a:latin typeface="Trebuchet MS" pitchFamily="34" charset="0"/>
              </a:rPr>
              <a:t> cm</a:t>
            </a:r>
            <a:r>
              <a:rPr lang="tr-TR" sz="2400" baseline="30000" dirty="0" smtClean="0">
                <a:latin typeface="Trebuchet MS" pitchFamily="34" charset="0"/>
              </a:rPr>
              <a:t>2</a:t>
            </a:r>
            <a:r>
              <a:rPr lang="tr-TR" sz="2400" dirty="0" smtClean="0">
                <a:latin typeface="Trebuchet MS" pitchFamily="34" charset="0"/>
              </a:rPr>
              <a:t>/s</a:t>
            </a:r>
          </a:p>
          <a:p>
            <a:pPr>
              <a:spcBef>
                <a:spcPts val="600"/>
              </a:spcBef>
            </a:pPr>
            <a:r>
              <a:rPr lang="tr-TR" sz="2400" dirty="0" smtClean="0">
                <a:latin typeface="Trebuchet MS" pitchFamily="34" charset="0"/>
              </a:rPr>
              <a:t>		  = </a:t>
            </a:r>
            <a:r>
              <a:rPr lang="tr-TR" sz="2400" b="1" dirty="0" smtClean="0">
                <a:latin typeface="Trebuchet MS" pitchFamily="34" charset="0"/>
              </a:rPr>
              <a:t>100 </a:t>
            </a:r>
            <a:r>
              <a:rPr lang="tr-TR" sz="2400" b="1" dirty="0" smtClean="0">
                <a:latin typeface="Trebuchet MS" pitchFamily="34" charset="0"/>
              </a:rPr>
              <a:t>s</a:t>
            </a:r>
            <a:r>
              <a:rPr lang="tr-TR" sz="2400" dirty="0">
                <a:latin typeface="Trebuchet MS" pitchFamily="34" charset="0"/>
              </a:rPr>
              <a:t> </a:t>
            </a:r>
            <a:r>
              <a:rPr lang="tr-TR" sz="2400" b="1" dirty="0" smtClean="0">
                <a:latin typeface="Trebuchet MS" pitchFamily="34" charset="0"/>
              </a:rPr>
              <a:t>(karbon için!)</a:t>
            </a:r>
            <a:endParaRPr lang="tr-TR" sz="2400" b="1" dirty="0" smtClean="0">
              <a:latin typeface="Trebuchet MS" pitchFamily="34" charset="0"/>
            </a:endParaRPr>
          </a:p>
          <a:p>
            <a:pPr>
              <a:spcBef>
                <a:spcPts val="600"/>
              </a:spcBef>
            </a:pPr>
            <a:r>
              <a:rPr lang="tr-TR" sz="2400" dirty="0" smtClean="0">
                <a:latin typeface="Trebuchet MS" pitchFamily="34" charset="0"/>
              </a:rPr>
              <a:t>1400</a:t>
            </a:r>
            <a:r>
              <a:rPr lang="tr-TR" sz="2400" dirty="0" smtClean="0">
                <a:latin typeface="Trebuchet MS" pitchFamily="34" charset="0"/>
                <a:sym typeface="Symbol"/>
              </a:rPr>
              <a:t></a:t>
            </a:r>
            <a:r>
              <a:rPr lang="tr-TR" sz="2400" dirty="0" smtClean="0">
                <a:latin typeface="Trebuchet MS" pitchFamily="34" charset="0"/>
              </a:rPr>
              <a:t>C’deki tavda </a:t>
            </a:r>
            <a:r>
              <a:rPr lang="tr-TR" sz="2400" dirty="0" err="1" smtClean="0">
                <a:latin typeface="Trebuchet MS" pitchFamily="34" charset="0"/>
              </a:rPr>
              <a:t>Ni</a:t>
            </a:r>
            <a:r>
              <a:rPr lang="tr-TR" sz="2400" dirty="0" smtClean="0">
                <a:latin typeface="Trebuchet MS" pitchFamily="34" charset="0"/>
              </a:rPr>
              <a:t> </a:t>
            </a:r>
            <a:r>
              <a:rPr lang="tr-TR" sz="2400" dirty="0" err="1" smtClean="0">
                <a:latin typeface="Trebuchet MS" pitchFamily="34" charset="0"/>
              </a:rPr>
              <a:t>segregasyonunu</a:t>
            </a:r>
            <a:r>
              <a:rPr lang="tr-TR" sz="2400" dirty="0" smtClean="0">
                <a:latin typeface="Trebuchet MS" pitchFamily="34" charset="0"/>
              </a:rPr>
              <a:t> gidermek için gerekli süre:</a:t>
            </a:r>
            <a:endParaRPr lang="tr-TR" sz="2400" dirty="0" smtClean="0">
              <a:latin typeface="Trebuchet MS" pitchFamily="34" charset="0"/>
            </a:endParaRPr>
          </a:p>
          <a:p>
            <a:pPr>
              <a:spcBef>
                <a:spcPts val="600"/>
              </a:spcBef>
            </a:pPr>
            <a:r>
              <a:rPr lang="tr-TR" sz="2400" dirty="0" smtClean="0">
                <a:latin typeface="Trebuchet MS" pitchFamily="34" charset="0"/>
              </a:rPr>
              <a:t>1100</a:t>
            </a:r>
            <a:r>
              <a:rPr lang="tr-TR" sz="2400" dirty="0" smtClean="0">
                <a:latin typeface="Trebuchet MS" pitchFamily="34" charset="0"/>
                <a:sym typeface="Symbol"/>
              </a:rPr>
              <a:t></a:t>
            </a:r>
            <a:r>
              <a:rPr lang="tr-TR" sz="2400" dirty="0" smtClean="0">
                <a:latin typeface="Trebuchet MS" pitchFamily="34" charset="0"/>
              </a:rPr>
              <a:t>C’de </a:t>
            </a:r>
            <a:r>
              <a:rPr lang="tr-TR" sz="2400" dirty="0" err="1" smtClean="0">
                <a:latin typeface="Trebuchet MS" pitchFamily="34" charset="0"/>
              </a:rPr>
              <a:t>ostenitte</a:t>
            </a:r>
            <a:r>
              <a:rPr lang="tr-TR" sz="2400" dirty="0" smtClean="0">
                <a:latin typeface="Trebuchet MS" pitchFamily="34" charset="0"/>
              </a:rPr>
              <a:t> </a:t>
            </a:r>
            <a:r>
              <a:rPr lang="tr-TR" sz="2400" dirty="0" err="1" smtClean="0">
                <a:latin typeface="Trebuchet MS" pitchFamily="34" charset="0"/>
              </a:rPr>
              <a:t>Ni</a:t>
            </a:r>
            <a:r>
              <a:rPr lang="tr-TR" sz="2400" dirty="0" smtClean="0">
                <a:latin typeface="Trebuchet MS" pitchFamily="34" charset="0"/>
              </a:rPr>
              <a:t> difüzyonu için D= </a:t>
            </a:r>
            <a:r>
              <a:rPr lang="tr-TR" sz="2400" dirty="0" smtClean="0">
                <a:latin typeface="Trebuchet MS" pitchFamily="34" charset="0"/>
              </a:rPr>
              <a:t>1.2x10</a:t>
            </a:r>
            <a:r>
              <a:rPr lang="tr-TR" sz="2400" baseline="30000" dirty="0" smtClean="0">
                <a:latin typeface="Trebuchet MS" pitchFamily="34" charset="0"/>
              </a:rPr>
              <a:t>-9</a:t>
            </a:r>
            <a:r>
              <a:rPr lang="tr-TR" sz="2400" dirty="0" smtClean="0">
                <a:latin typeface="Trebuchet MS" pitchFamily="34" charset="0"/>
              </a:rPr>
              <a:t> cm</a:t>
            </a:r>
            <a:r>
              <a:rPr lang="tr-TR" sz="2400" baseline="30000" dirty="0" smtClean="0">
                <a:latin typeface="Trebuchet MS" pitchFamily="34" charset="0"/>
              </a:rPr>
              <a:t>2</a:t>
            </a:r>
            <a:r>
              <a:rPr lang="tr-TR" sz="2400" dirty="0" smtClean="0">
                <a:latin typeface="Trebuchet MS" pitchFamily="34" charset="0"/>
              </a:rPr>
              <a:t>/s.</a:t>
            </a:r>
          </a:p>
          <a:p>
            <a:pPr>
              <a:spcBef>
                <a:spcPts val="600"/>
              </a:spcBef>
            </a:pPr>
            <a:r>
              <a:rPr lang="tr-TR" sz="2400" dirty="0" smtClean="0">
                <a:latin typeface="Trebuchet MS" pitchFamily="34" charset="0"/>
              </a:rPr>
              <a:t>		t = (0.01cm)</a:t>
            </a:r>
            <a:r>
              <a:rPr lang="tr-TR" sz="2400" baseline="30000" dirty="0" smtClean="0">
                <a:latin typeface="Trebuchet MS" pitchFamily="34" charset="0"/>
              </a:rPr>
              <a:t>2 </a:t>
            </a:r>
            <a:r>
              <a:rPr lang="tr-TR" sz="2400" dirty="0" smtClean="0">
                <a:latin typeface="Trebuchet MS" pitchFamily="34" charset="0"/>
              </a:rPr>
              <a:t>/ 1.2x10</a:t>
            </a:r>
            <a:r>
              <a:rPr lang="tr-TR" sz="2400" baseline="30000" dirty="0" smtClean="0">
                <a:latin typeface="Trebuchet MS" pitchFamily="34" charset="0"/>
              </a:rPr>
              <a:t>-9</a:t>
            </a:r>
            <a:r>
              <a:rPr lang="tr-TR" sz="2400" dirty="0" smtClean="0">
                <a:latin typeface="Trebuchet MS" pitchFamily="34" charset="0"/>
              </a:rPr>
              <a:t> </a:t>
            </a:r>
            <a:r>
              <a:rPr lang="tr-TR" sz="2400" dirty="0" smtClean="0">
                <a:latin typeface="Trebuchet MS" pitchFamily="34" charset="0"/>
              </a:rPr>
              <a:t>cm</a:t>
            </a:r>
            <a:r>
              <a:rPr lang="tr-TR" sz="2400" baseline="30000" dirty="0" smtClean="0">
                <a:latin typeface="Trebuchet MS" pitchFamily="34" charset="0"/>
              </a:rPr>
              <a:t>2</a:t>
            </a:r>
            <a:r>
              <a:rPr lang="tr-TR" sz="2400" dirty="0" smtClean="0">
                <a:latin typeface="Trebuchet MS" pitchFamily="34" charset="0"/>
              </a:rPr>
              <a:t>/s =</a:t>
            </a:r>
            <a:r>
              <a:rPr lang="tr-TR" sz="2400" b="1" dirty="0" smtClean="0">
                <a:latin typeface="Trebuchet MS" pitchFamily="34" charset="0"/>
              </a:rPr>
              <a:t>23 saat (</a:t>
            </a:r>
            <a:r>
              <a:rPr lang="tr-TR" sz="2400" b="1" dirty="0" err="1" smtClean="0">
                <a:latin typeface="Trebuchet MS" pitchFamily="34" charset="0"/>
              </a:rPr>
              <a:t>Ni</a:t>
            </a:r>
            <a:r>
              <a:rPr lang="tr-TR" sz="2400" b="1" dirty="0" smtClean="0">
                <a:latin typeface="Trebuchet MS" pitchFamily="34" charset="0"/>
              </a:rPr>
              <a:t> için!)</a:t>
            </a:r>
            <a:endParaRPr lang="tr-TR" sz="2400" b="1" dirty="0" smtClean="0">
              <a:latin typeface="Trebuchet MS" pitchFamily="34" charset="0"/>
            </a:endParaRPr>
          </a:p>
        </p:txBody>
      </p:sp>
    </p:spTree>
    <p:extLst>
      <p:ext uri="{BB962C8B-B14F-4D97-AF65-F5344CB8AC3E}">
        <p14:creationId xmlns:p14="http://schemas.microsoft.com/office/powerpoint/2010/main" val="203715244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251520" y="653787"/>
            <a:ext cx="8640960" cy="830997"/>
          </a:xfrm>
          <a:prstGeom prst="rect">
            <a:avLst/>
          </a:prstGeom>
          <a:noFill/>
        </p:spPr>
        <p:txBody>
          <a:bodyPr wrap="square" rtlCol="0">
            <a:spAutoFit/>
          </a:bodyPr>
          <a:lstStyle/>
          <a:p>
            <a:r>
              <a:rPr lang="tr-TR" sz="4800" dirty="0" smtClean="0">
                <a:solidFill>
                  <a:schemeClr val="accent2">
                    <a:lumMod val="50000"/>
                  </a:schemeClr>
                </a:solidFill>
                <a:latin typeface="Trebuchet MS" pitchFamily="34" charset="0"/>
              </a:rPr>
              <a:t>Sürekli dökümde </a:t>
            </a:r>
            <a:r>
              <a:rPr lang="tr-TR" sz="4800" dirty="0" err="1" smtClean="0">
                <a:solidFill>
                  <a:schemeClr val="accent2">
                    <a:lumMod val="50000"/>
                  </a:schemeClr>
                </a:solidFill>
                <a:latin typeface="Trebuchet MS" pitchFamily="34" charset="0"/>
              </a:rPr>
              <a:t>segregasyon</a:t>
            </a:r>
            <a:endParaRPr lang="tr-TR" sz="4800" dirty="0">
              <a:solidFill>
                <a:schemeClr val="accent2">
                  <a:lumMod val="50000"/>
                </a:schemeClr>
              </a:solidFill>
              <a:latin typeface="Trebuchet MS" pitchFamily="34" charset="0"/>
            </a:endParaRPr>
          </a:p>
        </p:txBody>
      </p:sp>
      <p:grpSp>
        <p:nvGrpSpPr>
          <p:cNvPr id="10" name="9 Grup"/>
          <p:cNvGrpSpPr>
            <a:grpSpLocks noChangeAspect="1"/>
          </p:cNvGrpSpPr>
          <p:nvPr/>
        </p:nvGrpSpPr>
        <p:grpSpPr>
          <a:xfrm>
            <a:off x="468464" y="1988840"/>
            <a:ext cx="8280000" cy="3101574"/>
            <a:chOff x="900113" y="2636912"/>
            <a:chExt cx="5772150" cy="2162175"/>
          </a:xfrm>
        </p:grpSpPr>
        <p:pic>
          <p:nvPicPr>
            <p:cNvPr id="34818" name="Picture 2" descr="5754-2-d"/>
            <p:cNvPicPr>
              <a:picLocks noChangeAspect="1" noChangeArrowheads="1"/>
            </p:cNvPicPr>
            <p:nvPr/>
          </p:nvPicPr>
          <p:blipFill>
            <a:blip r:embed="rId2" cstate="print">
              <a:lum contrast="10000"/>
            </a:blip>
            <a:srcRect/>
            <a:stretch>
              <a:fillRect/>
            </a:stretch>
          </p:blipFill>
          <p:spPr bwMode="auto">
            <a:xfrm>
              <a:off x="900113" y="2636912"/>
              <a:ext cx="2876550" cy="2162175"/>
            </a:xfrm>
            <a:prstGeom prst="rect">
              <a:avLst/>
            </a:prstGeom>
            <a:noFill/>
            <a:ln w="9525">
              <a:noFill/>
              <a:miter lim="800000"/>
              <a:headEnd/>
              <a:tailEnd/>
            </a:ln>
          </p:spPr>
        </p:pic>
        <p:pic>
          <p:nvPicPr>
            <p:cNvPr id="34819" name="Picture 3" descr="5754-10x-2-d"/>
            <p:cNvPicPr>
              <a:picLocks noChangeAspect="1" noChangeArrowheads="1"/>
            </p:cNvPicPr>
            <p:nvPr/>
          </p:nvPicPr>
          <p:blipFill>
            <a:blip r:embed="rId3" cstate="print"/>
            <a:srcRect/>
            <a:stretch>
              <a:fillRect/>
            </a:stretch>
          </p:blipFill>
          <p:spPr bwMode="auto">
            <a:xfrm>
              <a:off x="3795713" y="2636912"/>
              <a:ext cx="2876550" cy="2162175"/>
            </a:xfrm>
            <a:prstGeom prst="rect">
              <a:avLst/>
            </a:prstGeom>
            <a:noFill/>
            <a:ln w="9525">
              <a:noFill/>
              <a:miter lim="800000"/>
              <a:headEnd/>
              <a:tailEnd/>
            </a:ln>
          </p:spPr>
        </p:pic>
        <p:sp>
          <p:nvSpPr>
            <p:cNvPr id="34820" name="Rectangle 4"/>
            <p:cNvSpPr>
              <a:spLocks noChangeArrowheads="1"/>
            </p:cNvSpPr>
            <p:nvPr/>
          </p:nvSpPr>
          <p:spPr bwMode="auto">
            <a:xfrm>
              <a:off x="1957388" y="3349700"/>
              <a:ext cx="685800" cy="476250"/>
            </a:xfrm>
            <a:prstGeom prst="rect">
              <a:avLst/>
            </a:prstGeom>
            <a:noFill/>
            <a:ln w="1905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4821" name="Line 5"/>
            <p:cNvSpPr>
              <a:spLocks noChangeShapeType="1"/>
            </p:cNvSpPr>
            <p:nvPr/>
          </p:nvSpPr>
          <p:spPr bwMode="auto">
            <a:xfrm>
              <a:off x="2643188" y="3702125"/>
              <a:ext cx="1135062" cy="0"/>
            </a:xfrm>
            <a:prstGeom prst="line">
              <a:avLst/>
            </a:prstGeom>
            <a:noFill/>
            <a:ln w="19050">
              <a:solidFill>
                <a:srgbClr val="FFFFFF"/>
              </a:solidFill>
              <a:round/>
              <a:headEnd/>
              <a:tailEnd type="stealth" w="lg" len="lg"/>
            </a:ln>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81213321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612775" y="1916832"/>
            <a:ext cx="7919665" cy="434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900"/>
              </a:spcBef>
              <a:buClr>
                <a:schemeClr val="bg2">
                  <a:lumMod val="50000"/>
                </a:schemeClr>
              </a:buClr>
              <a:buFont typeface="Trebuchet MS" pitchFamily="34" charset="0"/>
              <a:buChar char="●"/>
            </a:pPr>
            <a:r>
              <a:rPr lang="tr-TR" altLang="tr-TR" sz="2800" dirty="0">
                <a:latin typeface="Trebuchet MS" pitchFamily="34" charset="0"/>
              </a:rPr>
              <a:t>  </a:t>
            </a:r>
            <a:r>
              <a:rPr lang="en-US" altLang="tr-TR" sz="2800" dirty="0" err="1">
                <a:latin typeface="Trebuchet MS" pitchFamily="34" charset="0"/>
              </a:rPr>
              <a:t>yüzey</a:t>
            </a:r>
            <a:r>
              <a:rPr lang="en-US" altLang="tr-TR" sz="2800" dirty="0">
                <a:latin typeface="Trebuchet MS" pitchFamily="34" charset="0"/>
              </a:rPr>
              <a:t> </a:t>
            </a:r>
            <a:r>
              <a:rPr lang="en-US" altLang="tr-TR" sz="2800" dirty="0" err="1">
                <a:latin typeface="Trebuchet MS" pitchFamily="34" charset="0"/>
              </a:rPr>
              <a:t>kalitesini</a:t>
            </a:r>
            <a:r>
              <a:rPr lang="en-US" altLang="tr-TR" sz="2800" dirty="0">
                <a:latin typeface="Trebuchet MS" pitchFamily="34" charset="0"/>
              </a:rPr>
              <a:t> </a:t>
            </a:r>
            <a:r>
              <a:rPr lang="en-US" altLang="tr-TR" sz="2800" dirty="0" err="1">
                <a:latin typeface="Trebuchet MS" pitchFamily="34" charset="0"/>
              </a:rPr>
              <a:t>bozar</a:t>
            </a:r>
            <a:r>
              <a:rPr lang="tr-TR" altLang="tr-TR" sz="2800" dirty="0" err="1">
                <a:latin typeface="Trebuchet MS" pitchFamily="34" charset="0"/>
              </a:rPr>
              <a:t>lar</a:t>
            </a:r>
            <a:r>
              <a:rPr lang="tr-TR" altLang="tr-TR" sz="2800" dirty="0">
                <a:latin typeface="Trebuchet MS" pitchFamily="34" charset="0"/>
              </a:rPr>
              <a:t>  </a:t>
            </a:r>
          </a:p>
          <a:p>
            <a:pPr algn="just">
              <a:spcBef>
                <a:spcPts val="900"/>
              </a:spcBef>
              <a:buClr>
                <a:schemeClr val="bg2">
                  <a:lumMod val="50000"/>
                </a:schemeClr>
              </a:buClr>
              <a:buFont typeface="Trebuchet MS" pitchFamily="34" charset="0"/>
              <a:buChar char="●"/>
            </a:pPr>
            <a:r>
              <a:rPr lang="tr-TR" altLang="tr-TR" sz="2800" dirty="0">
                <a:latin typeface="Trebuchet MS" pitchFamily="34" charset="0"/>
              </a:rPr>
              <a:t>  t</a:t>
            </a:r>
            <a:r>
              <a:rPr lang="en-US" altLang="tr-TR" sz="2800" dirty="0" err="1">
                <a:latin typeface="Trebuchet MS" pitchFamily="34" charset="0"/>
              </a:rPr>
              <a:t>alaşlı</a:t>
            </a:r>
            <a:r>
              <a:rPr lang="en-US" altLang="tr-TR" sz="2800" dirty="0">
                <a:latin typeface="Trebuchet MS" pitchFamily="34" charset="0"/>
              </a:rPr>
              <a:t> </a:t>
            </a:r>
            <a:r>
              <a:rPr lang="en-US" altLang="tr-TR" sz="2800" dirty="0" err="1">
                <a:latin typeface="Trebuchet MS" pitchFamily="34" charset="0"/>
              </a:rPr>
              <a:t>imalat</a:t>
            </a:r>
            <a:r>
              <a:rPr lang="en-US" altLang="tr-TR" sz="2800" dirty="0">
                <a:latin typeface="Trebuchet MS" pitchFamily="34" charset="0"/>
              </a:rPr>
              <a:t> </a:t>
            </a:r>
            <a:r>
              <a:rPr lang="en-US" altLang="tr-TR" sz="2800" dirty="0" err="1">
                <a:latin typeface="Trebuchet MS" pitchFamily="34" charset="0"/>
              </a:rPr>
              <a:t>kabiliyetini</a:t>
            </a:r>
            <a:r>
              <a:rPr lang="tr-TR" altLang="tr-TR" sz="2800" dirty="0">
                <a:latin typeface="Trebuchet MS" pitchFamily="34" charset="0"/>
              </a:rPr>
              <a:t>,</a:t>
            </a:r>
          </a:p>
          <a:p>
            <a:pPr algn="just">
              <a:spcBef>
                <a:spcPts val="900"/>
              </a:spcBef>
              <a:buClr>
                <a:schemeClr val="bg2">
                  <a:lumMod val="50000"/>
                </a:schemeClr>
              </a:buClr>
              <a:buFont typeface="Trebuchet MS" pitchFamily="34" charset="0"/>
              <a:buChar char="●"/>
            </a:pPr>
            <a:r>
              <a:rPr lang="tr-TR" altLang="tr-TR" sz="2800" dirty="0">
                <a:latin typeface="Trebuchet MS" pitchFamily="34" charset="0"/>
              </a:rPr>
              <a:t>  m</a:t>
            </a:r>
            <a:r>
              <a:rPr lang="en-US" altLang="tr-TR" sz="2800" dirty="0" err="1">
                <a:latin typeface="Trebuchet MS" pitchFamily="34" charset="0"/>
              </a:rPr>
              <a:t>ekanik</a:t>
            </a:r>
            <a:r>
              <a:rPr lang="en-US" altLang="tr-TR" sz="2800" dirty="0">
                <a:latin typeface="Trebuchet MS" pitchFamily="34" charset="0"/>
              </a:rPr>
              <a:t> </a:t>
            </a:r>
            <a:r>
              <a:rPr lang="en-US" altLang="tr-TR" sz="2800" dirty="0" err="1">
                <a:latin typeface="Trebuchet MS" pitchFamily="34" charset="0"/>
              </a:rPr>
              <a:t>özellikler</a:t>
            </a:r>
            <a:r>
              <a:rPr lang="tr-TR" altLang="tr-TR" sz="2800" dirty="0">
                <a:latin typeface="Trebuchet MS" pitchFamily="34" charset="0"/>
              </a:rPr>
              <a:t>i,</a:t>
            </a:r>
          </a:p>
          <a:p>
            <a:pPr algn="just">
              <a:spcBef>
                <a:spcPts val="900"/>
              </a:spcBef>
              <a:buClr>
                <a:schemeClr val="bg2">
                  <a:lumMod val="50000"/>
                </a:schemeClr>
              </a:buClr>
              <a:buFont typeface="Trebuchet MS" pitchFamily="34" charset="0"/>
              <a:buChar char="●"/>
            </a:pPr>
            <a:r>
              <a:rPr lang="tr-TR" altLang="tr-TR" sz="2800" dirty="0">
                <a:latin typeface="Trebuchet MS" pitchFamily="34" charset="0"/>
              </a:rPr>
              <a:t>  k</a:t>
            </a:r>
            <a:r>
              <a:rPr lang="en-US" altLang="tr-TR" sz="2800" dirty="0" err="1">
                <a:latin typeface="Trebuchet MS" pitchFamily="34" charset="0"/>
              </a:rPr>
              <a:t>orozyon</a:t>
            </a:r>
            <a:r>
              <a:rPr lang="en-US" altLang="tr-TR" sz="2800" dirty="0">
                <a:latin typeface="Trebuchet MS" pitchFamily="34" charset="0"/>
              </a:rPr>
              <a:t> </a:t>
            </a:r>
            <a:r>
              <a:rPr lang="en-US" altLang="tr-TR" sz="2800" dirty="0" err="1">
                <a:latin typeface="Trebuchet MS" pitchFamily="34" charset="0"/>
              </a:rPr>
              <a:t>direncini</a:t>
            </a:r>
            <a:r>
              <a:rPr lang="en-US" altLang="tr-TR" sz="2800" dirty="0">
                <a:latin typeface="Trebuchet MS" pitchFamily="34" charset="0"/>
              </a:rPr>
              <a:t> </a:t>
            </a:r>
            <a:r>
              <a:rPr lang="tr-TR" altLang="tr-TR" sz="2800" dirty="0">
                <a:latin typeface="Trebuchet MS" pitchFamily="34" charset="0"/>
              </a:rPr>
              <a:t>düşürürler!</a:t>
            </a:r>
          </a:p>
          <a:p>
            <a:pPr algn="l">
              <a:spcBef>
                <a:spcPts val="900"/>
              </a:spcBef>
              <a:buClr>
                <a:schemeClr val="bg2">
                  <a:lumMod val="50000"/>
                </a:schemeClr>
              </a:buClr>
              <a:buFont typeface="Trebuchet MS" pitchFamily="34" charset="0"/>
              <a:buChar char="●"/>
            </a:pPr>
            <a:r>
              <a:rPr lang="tr-TR" altLang="tr-TR" sz="2800" dirty="0">
                <a:latin typeface="Trebuchet MS" pitchFamily="34" charset="0"/>
              </a:rPr>
              <a:t>  g</a:t>
            </a:r>
            <a:r>
              <a:rPr lang="en-US" altLang="tr-TR" sz="2800" dirty="0" err="1">
                <a:latin typeface="Trebuchet MS" pitchFamily="34" charset="0"/>
              </a:rPr>
              <a:t>özenek</a:t>
            </a:r>
            <a:r>
              <a:rPr lang="tr-TR" altLang="tr-TR" sz="2800" dirty="0" err="1">
                <a:latin typeface="Trebuchet MS" pitchFamily="34" charset="0"/>
              </a:rPr>
              <a:t>liliği</a:t>
            </a:r>
            <a:r>
              <a:rPr lang="tr-TR" altLang="tr-TR" sz="2800" dirty="0">
                <a:latin typeface="Trebuchet MS" pitchFamily="34" charset="0"/>
              </a:rPr>
              <a:t> arttırırlar!</a:t>
            </a:r>
          </a:p>
          <a:p>
            <a:pPr algn="l">
              <a:spcBef>
                <a:spcPts val="900"/>
              </a:spcBef>
              <a:buClr>
                <a:schemeClr val="bg2">
                  <a:lumMod val="50000"/>
                </a:schemeClr>
              </a:buClr>
              <a:buFont typeface="Trebuchet MS" pitchFamily="34" charset="0"/>
              <a:buChar char="●"/>
            </a:pPr>
            <a:r>
              <a:rPr lang="tr-TR" altLang="tr-TR" sz="2800" dirty="0">
                <a:latin typeface="Trebuchet MS" pitchFamily="34" charset="0"/>
              </a:rPr>
              <a:t>  </a:t>
            </a:r>
            <a:r>
              <a:rPr lang="en-US" altLang="tr-TR" sz="2800" dirty="0" err="1">
                <a:latin typeface="Trebuchet MS" pitchFamily="34" charset="0"/>
              </a:rPr>
              <a:t>folyolarda</a:t>
            </a:r>
            <a:r>
              <a:rPr lang="en-US" altLang="tr-TR" sz="2800" dirty="0">
                <a:latin typeface="Trebuchet MS" pitchFamily="34" charset="0"/>
              </a:rPr>
              <a:t> </a:t>
            </a:r>
            <a:r>
              <a:rPr lang="en-US" altLang="tr-TR" sz="2800" dirty="0" err="1">
                <a:latin typeface="Trebuchet MS" pitchFamily="34" charset="0"/>
              </a:rPr>
              <a:t>deliklenmeye</a:t>
            </a:r>
            <a:r>
              <a:rPr lang="en-US" altLang="tr-TR" sz="2800" dirty="0">
                <a:latin typeface="Trebuchet MS" pitchFamily="34" charset="0"/>
              </a:rPr>
              <a:t> </a:t>
            </a:r>
            <a:r>
              <a:rPr lang="en-US" altLang="tr-TR" sz="2800" dirty="0" err="1">
                <a:latin typeface="Trebuchet MS" pitchFamily="34" charset="0"/>
              </a:rPr>
              <a:t>yol</a:t>
            </a:r>
            <a:r>
              <a:rPr lang="en-US" altLang="tr-TR" sz="2800" dirty="0">
                <a:latin typeface="Trebuchet MS" pitchFamily="34" charset="0"/>
              </a:rPr>
              <a:t> </a:t>
            </a:r>
            <a:r>
              <a:rPr lang="en-US" altLang="tr-TR" sz="2800" dirty="0" err="1">
                <a:latin typeface="Trebuchet MS" pitchFamily="34" charset="0"/>
              </a:rPr>
              <a:t>açar</a:t>
            </a:r>
            <a:r>
              <a:rPr lang="tr-TR" altLang="tr-TR" sz="2800" dirty="0" err="1">
                <a:latin typeface="Trebuchet MS" pitchFamily="34" charset="0"/>
              </a:rPr>
              <a:t>lar</a:t>
            </a:r>
            <a:r>
              <a:rPr lang="tr-TR" altLang="tr-TR" sz="2800" dirty="0">
                <a:latin typeface="Trebuchet MS" pitchFamily="34" charset="0"/>
              </a:rPr>
              <a:t>!</a:t>
            </a:r>
          </a:p>
          <a:p>
            <a:pPr algn="just">
              <a:spcBef>
                <a:spcPts val="900"/>
              </a:spcBef>
              <a:buClr>
                <a:schemeClr val="bg2">
                  <a:lumMod val="50000"/>
                </a:schemeClr>
              </a:buClr>
              <a:buFont typeface="Trebuchet MS" pitchFamily="34" charset="0"/>
              <a:buChar char="●"/>
            </a:pPr>
            <a:r>
              <a:rPr lang="tr-TR" altLang="tr-TR" sz="2800" dirty="0">
                <a:latin typeface="Trebuchet MS" pitchFamily="34" charset="0"/>
              </a:rPr>
              <a:t>  </a:t>
            </a:r>
            <a:r>
              <a:rPr lang="en-US" altLang="tr-TR" sz="2800" dirty="0" err="1">
                <a:latin typeface="Trebuchet MS" pitchFamily="34" charset="0"/>
              </a:rPr>
              <a:t>akışkanlığı</a:t>
            </a:r>
            <a:r>
              <a:rPr lang="en-US" altLang="tr-TR" sz="2800" dirty="0">
                <a:latin typeface="Trebuchet MS" pitchFamily="34" charset="0"/>
              </a:rPr>
              <a:t> </a:t>
            </a:r>
            <a:r>
              <a:rPr lang="tr-TR" altLang="tr-TR" sz="2800" dirty="0">
                <a:latin typeface="Trebuchet MS" pitchFamily="34" charset="0"/>
              </a:rPr>
              <a:t>ve</a:t>
            </a:r>
            <a:r>
              <a:rPr lang="en-US" altLang="tr-TR" sz="2800" dirty="0">
                <a:latin typeface="Trebuchet MS" pitchFamily="34" charset="0"/>
              </a:rPr>
              <a:t> </a:t>
            </a:r>
            <a:r>
              <a:rPr lang="en-US" altLang="tr-TR" sz="2800" dirty="0" err="1">
                <a:latin typeface="Trebuchet MS" pitchFamily="34" charset="0"/>
              </a:rPr>
              <a:t>dökü</a:t>
            </a:r>
            <a:r>
              <a:rPr lang="tr-TR" altLang="tr-TR" sz="2800" dirty="0" err="1">
                <a:latin typeface="Trebuchet MS" pitchFamily="34" charset="0"/>
              </a:rPr>
              <a:t>lebilirliği</a:t>
            </a:r>
            <a:r>
              <a:rPr lang="tr-TR" altLang="tr-TR" sz="2800" dirty="0">
                <a:latin typeface="Trebuchet MS" pitchFamily="34" charset="0"/>
              </a:rPr>
              <a:t> azaltırlar!</a:t>
            </a:r>
          </a:p>
          <a:p>
            <a:pPr algn="just">
              <a:spcBef>
                <a:spcPts val="900"/>
              </a:spcBef>
              <a:buClr>
                <a:schemeClr val="bg2">
                  <a:lumMod val="50000"/>
                </a:schemeClr>
              </a:buClr>
              <a:buFont typeface="Trebuchet MS" pitchFamily="34" charset="0"/>
              <a:buChar char="●"/>
            </a:pPr>
            <a:r>
              <a:rPr lang="tr-TR" altLang="tr-TR" sz="2800" dirty="0">
                <a:latin typeface="Trebuchet MS" pitchFamily="34" charset="0"/>
              </a:rPr>
              <a:t>  filtre tıkanmalarına yol açarlar!</a:t>
            </a:r>
          </a:p>
        </p:txBody>
      </p:sp>
      <p:sp>
        <p:nvSpPr>
          <p:cNvPr id="7" name="AutoShape 11"/>
          <p:cNvSpPr>
            <a:spLocks/>
          </p:cNvSpPr>
          <p:nvPr/>
        </p:nvSpPr>
        <p:spPr bwMode="auto">
          <a:xfrm>
            <a:off x="7380312" y="2060848"/>
            <a:ext cx="181000" cy="2954957"/>
          </a:xfrm>
          <a:prstGeom prst="rightBrace">
            <a:avLst>
              <a:gd name="adj1" fmla="val 125123"/>
              <a:gd name="adj2" fmla="val 50000"/>
            </a:avLst>
          </a:prstGeom>
          <a:noFill/>
          <a:ln w="31750">
            <a:solidFill>
              <a:srgbClr val="7030A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8" name="Text Box 12"/>
          <p:cNvSpPr txBox="1">
            <a:spLocks noChangeArrowheads="1"/>
          </p:cNvSpPr>
          <p:nvPr/>
        </p:nvSpPr>
        <p:spPr bwMode="auto">
          <a:xfrm>
            <a:off x="7632377" y="2975223"/>
            <a:ext cx="151162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tr-TR" altLang="tr-TR" sz="2600" b="1" dirty="0">
                <a:solidFill>
                  <a:srgbClr val="7030A0"/>
                </a:solidFill>
                <a:latin typeface="Trebuchet MS" pitchFamily="34" charset="0"/>
              </a:rPr>
              <a:t>ürün kalitesi</a:t>
            </a:r>
          </a:p>
        </p:txBody>
      </p:sp>
      <p:sp>
        <p:nvSpPr>
          <p:cNvPr id="10" name="AutoShape 13"/>
          <p:cNvSpPr>
            <a:spLocks/>
          </p:cNvSpPr>
          <p:nvPr/>
        </p:nvSpPr>
        <p:spPr bwMode="auto">
          <a:xfrm>
            <a:off x="7380312" y="5229201"/>
            <a:ext cx="216024" cy="1008112"/>
          </a:xfrm>
          <a:prstGeom prst="rightBrace">
            <a:avLst>
              <a:gd name="adj1" fmla="val 43199"/>
              <a:gd name="adj2" fmla="val 50000"/>
            </a:avLst>
          </a:prstGeom>
          <a:noFill/>
          <a:ln w="31750">
            <a:solidFill>
              <a:srgbClr val="FF0066"/>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 name="Text Box 14"/>
          <p:cNvSpPr txBox="1">
            <a:spLocks noChangeArrowheads="1"/>
          </p:cNvSpPr>
          <p:nvPr/>
        </p:nvSpPr>
        <p:spPr bwMode="auto">
          <a:xfrm>
            <a:off x="7596336" y="5229200"/>
            <a:ext cx="19081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2600" b="1" dirty="0">
                <a:solidFill>
                  <a:srgbClr val="FF0066"/>
                </a:solidFill>
                <a:latin typeface="Trebuchet MS" pitchFamily="34" charset="0"/>
              </a:rPr>
              <a:t>proses verimi</a:t>
            </a:r>
          </a:p>
        </p:txBody>
      </p:sp>
      <p:sp>
        <p:nvSpPr>
          <p:cNvPr id="12" name="Rectangle 3"/>
          <p:cNvSpPr>
            <a:spLocks noChangeArrowheads="1"/>
          </p:cNvSpPr>
          <p:nvPr/>
        </p:nvSpPr>
        <p:spPr bwMode="auto">
          <a:xfrm>
            <a:off x="533400" y="548680"/>
            <a:ext cx="7926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algn="l">
              <a:lnSpc>
                <a:spcPct val="90000"/>
              </a:lnSpc>
              <a:spcBef>
                <a:spcPct val="20000"/>
              </a:spcBef>
              <a:buClr>
                <a:schemeClr val="tx2"/>
              </a:buClr>
              <a:buSzPct val="75000"/>
              <a:buFont typeface="Wingdings" pitchFamily="2" charset="2"/>
              <a:buNone/>
            </a:pPr>
            <a:r>
              <a:rPr kumimoji="0" lang="tr-TR" altLang="tr-TR" sz="4400" dirty="0">
                <a:solidFill>
                  <a:schemeClr val="accent2">
                    <a:lumMod val="50000"/>
                  </a:schemeClr>
                </a:solidFill>
                <a:latin typeface="Trebuchet MS" pitchFamily="34" charset="0"/>
              </a:rPr>
              <a:t>metalik olmayan </a:t>
            </a:r>
            <a:r>
              <a:rPr kumimoji="0" lang="tr-TR" altLang="tr-TR" sz="4400" dirty="0" smtClean="0">
                <a:solidFill>
                  <a:schemeClr val="accent2">
                    <a:lumMod val="50000"/>
                  </a:schemeClr>
                </a:solidFill>
                <a:latin typeface="Trebuchet MS" pitchFamily="34" charset="0"/>
              </a:rPr>
              <a:t>kalıntılar    </a:t>
            </a:r>
            <a:r>
              <a:rPr kumimoji="0" lang="tr-TR" altLang="tr-TR" sz="4400" dirty="0">
                <a:solidFill>
                  <a:schemeClr val="accent2">
                    <a:lumMod val="50000"/>
                  </a:schemeClr>
                </a:solidFill>
                <a:latin typeface="Trebuchet MS" pitchFamily="34" charset="0"/>
              </a:rPr>
              <a:t>sıvı metal kalitesi</a:t>
            </a:r>
          </a:p>
        </p:txBody>
      </p:sp>
    </p:spTree>
    <p:extLst>
      <p:ext uri="{BB962C8B-B14F-4D97-AF65-F5344CB8AC3E}">
        <p14:creationId xmlns:p14="http://schemas.microsoft.com/office/powerpoint/2010/main" val="65468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Oksit kalıntıları</a:t>
            </a:r>
            <a:endParaRPr lang="tr-TR" dirty="0">
              <a:solidFill>
                <a:schemeClr val="accent2">
                  <a:lumMod val="50000"/>
                </a:schemeClr>
              </a:solidFill>
              <a:latin typeface="Trebuchet MS" pitchFamily="34" charset="0"/>
            </a:endParaRPr>
          </a:p>
        </p:txBody>
      </p:sp>
      <p:sp>
        <p:nvSpPr>
          <p:cNvPr id="244746" name="Text Box 10"/>
          <p:cNvSpPr txBox="1">
            <a:spLocks noChangeArrowheads="1"/>
          </p:cNvSpPr>
          <p:nvPr/>
        </p:nvSpPr>
        <p:spPr bwMode="auto">
          <a:xfrm>
            <a:off x="4875938" y="2764536"/>
            <a:ext cx="373475" cy="373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FFFF"/>
                </a:solidFill>
                <a:effectLst/>
                <a:latin typeface="Calibri" pitchFamily="34" charset="0"/>
                <a:cs typeface="Arial" pitchFamily="34" charset="0"/>
              </a:rPr>
              <a:t>B</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47" name="Text Box 11"/>
          <p:cNvSpPr txBox="1">
            <a:spLocks noChangeArrowheads="1"/>
          </p:cNvSpPr>
          <p:nvPr/>
        </p:nvSpPr>
        <p:spPr bwMode="auto">
          <a:xfrm>
            <a:off x="4875938" y="1508996"/>
            <a:ext cx="373475" cy="373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FFFF"/>
                </a:solidFill>
                <a:effectLst/>
                <a:latin typeface="Calibri" pitchFamily="34" charset="0"/>
                <a:cs typeface="Arial" pitchFamily="34" charset="0"/>
              </a:rPr>
              <a:t>A</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50" name="Text Box 14"/>
          <p:cNvSpPr txBox="1">
            <a:spLocks noChangeArrowheads="1"/>
          </p:cNvSpPr>
          <p:nvPr/>
        </p:nvSpPr>
        <p:spPr bwMode="auto">
          <a:xfrm>
            <a:off x="5612514" y="2546633"/>
            <a:ext cx="435030" cy="172248"/>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900" b="0" i="0" u="none" strike="noStrike" cap="none" normalizeH="0" baseline="0" smtClean="0">
                <a:ln>
                  <a:noFill/>
                </a:ln>
                <a:solidFill>
                  <a:srgbClr val="FFFFFF"/>
                </a:solidFill>
                <a:effectLst/>
                <a:latin typeface="Arial" pitchFamily="34" charset="0"/>
                <a:cs typeface="Arial" pitchFamily="34" charset="0"/>
              </a:rPr>
              <a:t>1 mm</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51" name="Line 15"/>
          <p:cNvSpPr>
            <a:spLocks noChangeAspect="1" noChangeShapeType="1"/>
          </p:cNvSpPr>
          <p:nvPr/>
        </p:nvSpPr>
        <p:spPr bwMode="auto">
          <a:xfrm>
            <a:off x="5661619" y="2711963"/>
            <a:ext cx="215786" cy="692"/>
          </a:xfrm>
          <a:prstGeom prst="line">
            <a:avLst/>
          </a:prstGeom>
          <a:noFill/>
          <a:ln w="12700">
            <a:solidFill>
              <a:srgbClr val="FFFFFF"/>
            </a:solidFill>
            <a:round/>
            <a:headEnd type="none" w="sm" len="sm"/>
            <a:tailEnd type="none" w="sm" len="sm"/>
          </a:ln>
          <a:effectLst/>
        </p:spPr>
        <p:txBody>
          <a:bodyPr vert="horz" wrap="square" lIns="91440" tIns="45720" rIns="91440" bIns="45720" numCol="1" anchor="t" anchorCtr="0" compatLnSpc="1">
            <a:prstTxWarp prst="textNoShape">
              <a:avLst/>
            </a:prstTxWarp>
          </a:bodyPr>
          <a:lstStyle/>
          <a:p>
            <a:endParaRPr lang="tr-TR"/>
          </a:p>
        </p:txBody>
      </p:sp>
      <p:pic>
        <p:nvPicPr>
          <p:cNvPr id="2052" name="Picture 4" descr="F:\YUCEL BIROL\ENDUSTRIYELHIZMETLER\ARÇELİK FLANŞ-5.9.2008\Arçelik\15-2\Mikro\5x-1-d.jpg"/>
          <p:cNvPicPr>
            <a:picLocks noChangeAspect="1" noChangeArrowheads="1"/>
          </p:cNvPicPr>
          <p:nvPr/>
        </p:nvPicPr>
        <p:blipFill>
          <a:blip r:embed="rId2" cstate="print"/>
          <a:srcRect/>
          <a:stretch>
            <a:fillRect/>
          </a:stretch>
        </p:blipFill>
        <p:spPr bwMode="auto">
          <a:xfrm>
            <a:off x="899992" y="1196752"/>
            <a:ext cx="3600000" cy="2700000"/>
          </a:xfrm>
          <a:prstGeom prst="rect">
            <a:avLst/>
          </a:prstGeom>
          <a:noFill/>
        </p:spPr>
      </p:pic>
      <p:pic>
        <p:nvPicPr>
          <p:cNvPr id="3074" name="Picture 2" descr="F:\YUCEL BIROL\ENDUSTRIYELHIZMETLER\ARÇELİK FLANŞ-5.9.2008\Arçelik\15-2\Mikro\10x-2-d.jpg"/>
          <p:cNvPicPr>
            <a:picLocks noChangeAspect="1" noChangeArrowheads="1"/>
          </p:cNvPicPr>
          <p:nvPr/>
        </p:nvPicPr>
        <p:blipFill>
          <a:blip r:embed="rId3" cstate="print"/>
          <a:srcRect/>
          <a:stretch>
            <a:fillRect/>
          </a:stretch>
        </p:blipFill>
        <p:spPr bwMode="auto">
          <a:xfrm>
            <a:off x="4572000" y="3978000"/>
            <a:ext cx="3600000" cy="2700000"/>
          </a:xfrm>
          <a:prstGeom prst="rect">
            <a:avLst/>
          </a:prstGeom>
          <a:noFill/>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196752"/>
            <a:ext cx="3602087"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995" y="3978000"/>
            <a:ext cx="3592561"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49558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11560" y="764704"/>
            <a:ext cx="7918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algn="l">
              <a:lnSpc>
                <a:spcPct val="70000"/>
              </a:lnSpc>
              <a:spcBef>
                <a:spcPct val="20000"/>
              </a:spcBef>
              <a:buClr>
                <a:schemeClr val="tx2"/>
              </a:buClr>
              <a:buSzPct val="75000"/>
              <a:buFont typeface="Wingdings" pitchFamily="2" charset="2"/>
              <a:buNone/>
            </a:pPr>
            <a:r>
              <a:rPr kumimoji="0" lang="tr-TR" altLang="tr-TR" sz="4800" dirty="0" smtClean="0">
                <a:solidFill>
                  <a:schemeClr val="accent2">
                    <a:lumMod val="50000"/>
                  </a:schemeClr>
                </a:solidFill>
                <a:latin typeface="Trebuchet MS" panose="020B0603020202020204" pitchFamily="34" charset="0"/>
              </a:rPr>
              <a:t>oksit </a:t>
            </a:r>
            <a:r>
              <a:rPr kumimoji="0" lang="tr-TR" altLang="tr-TR" sz="4800" dirty="0">
                <a:solidFill>
                  <a:schemeClr val="accent2">
                    <a:lumMod val="50000"/>
                  </a:schemeClr>
                </a:solidFill>
                <a:latin typeface="Trebuchet MS" panose="020B0603020202020204" pitchFamily="34" charset="0"/>
              </a:rPr>
              <a:t>kalıntıları</a:t>
            </a:r>
          </a:p>
        </p:txBody>
      </p:sp>
      <p:pic>
        <p:nvPicPr>
          <p:cNvPr id="3" name="Picture 5" descr="1-50x-1-d"/>
          <p:cNvPicPr>
            <a:picLocks noChangeAspect="1" noChangeArrowheads="1"/>
          </p:cNvPicPr>
          <p:nvPr/>
        </p:nvPicPr>
        <p:blipFill>
          <a:blip r:embed="rId2" cstate="print">
            <a:lum bright="2000" contrast="2000"/>
            <a:extLst>
              <a:ext uri="{28A0092B-C50C-407E-A947-70E740481C1C}">
                <a14:useLocalDpi xmlns:a14="http://schemas.microsoft.com/office/drawing/2010/main" val="0"/>
              </a:ext>
            </a:extLst>
          </a:blip>
          <a:srcRect/>
          <a:stretch>
            <a:fillRect/>
          </a:stretch>
        </p:blipFill>
        <p:spPr bwMode="auto">
          <a:xfrm>
            <a:off x="2987824" y="2420888"/>
            <a:ext cx="5010819" cy="3766999"/>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4" name="3 Metin kutusu"/>
          <p:cNvSpPr txBox="1"/>
          <p:nvPr/>
        </p:nvSpPr>
        <p:spPr>
          <a:xfrm>
            <a:off x="611560" y="1527175"/>
            <a:ext cx="7344816" cy="461665"/>
          </a:xfrm>
          <a:prstGeom prst="rect">
            <a:avLst/>
          </a:prstGeom>
          <a:noFill/>
        </p:spPr>
        <p:txBody>
          <a:bodyPr wrap="square" rtlCol="0">
            <a:spAutoFit/>
          </a:bodyPr>
          <a:lstStyle/>
          <a:p>
            <a:r>
              <a:rPr lang="tr-TR" sz="2400" dirty="0" smtClean="0">
                <a:latin typeface="Trebuchet MS" pitchFamily="34" charset="0"/>
              </a:rPr>
              <a:t>Dış kaynaklı oksit kalıntıları</a:t>
            </a:r>
            <a:endParaRPr lang="tr-TR" sz="2400" dirty="0">
              <a:latin typeface="Trebuchet MS" pitchFamily="34" charset="0"/>
            </a:endParaRPr>
          </a:p>
        </p:txBody>
      </p:sp>
    </p:spTree>
    <p:extLst>
      <p:ext uri="{BB962C8B-B14F-4D97-AF65-F5344CB8AC3E}">
        <p14:creationId xmlns:p14="http://schemas.microsoft.com/office/powerpoint/2010/main" val="42593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23528" y="667544"/>
            <a:ext cx="856895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algn="l">
              <a:lnSpc>
                <a:spcPct val="70000"/>
              </a:lnSpc>
              <a:spcBef>
                <a:spcPct val="20000"/>
              </a:spcBef>
              <a:buClr>
                <a:schemeClr val="tx2"/>
              </a:buClr>
              <a:buSzPct val="75000"/>
              <a:buFont typeface="Wingdings" pitchFamily="2" charset="2"/>
              <a:buNone/>
            </a:pPr>
            <a:r>
              <a:rPr kumimoji="0" lang="tr-TR" altLang="tr-TR" sz="4400" dirty="0">
                <a:solidFill>
                  <a:schemeClr val="accent2">
                    <a:lumMod val="50000"/>
                  </a:schemeClr>
                </a:solidFill>
                <a:latin typeface="Trebuchet MS" pitchFamily="34" charset="0"/>
              </a:rPr>
              <a:t>  x-ışınları </a:t>
            </a:r>
            <a:r>
              <a:rPr kumimoji="0" lang="tr-TR" altLang="tr-TR" sz="4400" dirty="0" err="1">
                <a:solidFill>
                  <a:schemeClr val="accent2">
                    <a:lumMod val="50000"/>
                  </a:schemeClr>
                </a:solidFill>
                <a:latin typeface="Trebuchet MS" pitchFamily="34" charset="0"/>
              </a:rPr>
              <a:t>difraktometre</a:t>
            </a:r>
            <a:r>
              <a:rPr kumimoji="0" lang="tr-TR" altLang="tr-TR" sz="4400" dirty="0">
                <a:solidFill>
                  <a:schemeClr val="accent2">
                    <a:lumMod val="50000"/>
                  </a:schemeClr>
                </a:solidFill>
                <a:latin typeface="Trebuchet MS" pitchFamily="34" charset="0"/>
              </a:rPr>
              <a:t> analizi</a:t>
            </a:r>
          </a:p>
        </p:txBody>
      </p:sp>
      <p:pic>
        <p:nvPicPr>
          <p:cNvPr id="4" name="Picture 16" descr="1050-d"/>
          <p:cNvPicPr>
            <a:picLocks noChangeAspect="1" noChangeArrowheads="1"/>
          </p:cNvPicPr>
          <p:nvPr/>
        </p:nvPicPr>
        <p:blipFill>
          <a:blip r:embed="rId2" cstate="print">
            <a:lum bright="-30000" contrast="45000"/>
            <a:extLst>
              <a:ext uri="{28A0092B-C50C-407E-A947-70E740481C1C}">
                <a14:useLocalDpi xmlns:a14="http://schemas.microsoft.com/office/drawing/2010/main" val="0"/>
              </a:ext>
            </a:extLst>
          </a:blip>
          <a:srcRect l="1663" r="832"/>
          <a:stretch>
            <a:fillRect/>
          </a:stretch>
        </p:blipFill>
        <p:spPr bwMode="auto">
          <a:xfrm>
            <a:off x="855663" y="1463377"/>
            <a:ext cx="5919787"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 name="Text Box 17"/>
          <p:cNvSpPr txBox="1">
            <a:spLocks noChangeArrowheads="1"/>
          </p:cNvSpPr>
          <p:nvPr/>
        </p:nvSpPr>
        <p:spPr bwMode="auto">
          <a:xfrm>
            <a:off x="3600450" y="1558181"/>
            <a:ext cx="9398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tr-TR" altLang="tr-TR" sz="2000" b="1" dirty="0">
                <a:solidFill>
                  <a:schemeClr val="accent2">
                    <a:lumMod val="50000"/>
                  </a:schemeClr>
                </a:solidFill>
                <a:latin typeface="Trebuchet MS" pitchFamily="34" charset="0"/>
              </a:rPr>
              <a:t>Al</a:t>
            </a:r>
            <a:r>
              <a:rPr lang="tr-TR" altLang="tr-TR" sz="2000" b="1" baseline="-25000" dirty="0">
                <a:solidFill>
                  <a:schemeClr val="accent2">
                    <a:lumMod val="50000"/>
                  </a:schemeClr>
                </a:solidFill>
                <a:latin typeface="Trebuchet MS" pitchFamily="34" charset="0"/>
              </a:rPr>
              <a:t>2</a:t>
            </a:r>
            <a:r>
              <a:rPr lang="tr-TR" altLang="tr-TR" sz="2000" b="1" dirty="0">
                <a:solidFill>
                  <a:schemeClr val="accent2">
                    <a:lumMod val="50000"/>
                  </a:schemeClr>
                </a:solidFill>
                <a:latin typeface="Trebuchet MS" pitchFamily="34" charset="0"/>
              </a:rPr>
              <a:t>O</a:t>
            </a:r>
            <a:r>
              <a:rPr lang="tr-TR" altLang="tr-TR" sz="2000" b="1" baseline="-25000" dirty="0">
                <a:solidFill>
                  <a:schemeClr val="accent2">
                    <a:lumMod val="50000"/>
                  </a:schemeClr>
                </a:solidFill>
                <a:latin typeface="Trebuchet MS" pitchFamily="34" charset="0"/>
              </a:rPr>
              <a:t>3</a:t>
            </a:r>
            <a:endParaRPr lang="tr-TR" altLang="tr-TR" sz="3200" b="1" dirty="0">
              <a:solidFill>
                <a:schemeClr val="accent2">
                  <a:lumMod val="50000"/>
                </a:schemeClr>
              </a:solidFill>
              <a:latin typeface="Trebuchet MS" pitchFamily="34" charset="0"/>
            </a:endParaRPr>
          </a:p>
        </p:txBody>
      </p:sp>
      <p:sp>
        <p:nvSpPr>
          <p:cNvPr id="6" name="Text Box 18"/>
          <p:cNvSpPr txBox="1">
            <a:spLocks noChangeArrowheads="1"/>
          </p:cNvSpPr>
          <p:nvPr/>
        </p:nvSpPr>
        <p:spPr bwMode="auto">
          <a:xfrm>
            <a:off x="4349750" y="1791543"/>
            <a:ext cx="10429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tr-TR" altLang="tr-TR" sz="2000" b="1">
                <a:solidFill>
                  <a:schemeClr val="accent2">
                    <a:lumMod val="50000"/>
                  </a:schemeClr>
                </a:solidFill>
                <a:latin typeface="Trebuchet MS" pitchFamily="34" charset="0"/>
              </a:rPr>
              <a:t>TiB</a:t>
            </a:r>
            <a:r>
              <a:rPr lang="tr-TR" altLang="tr-TR" sz="2000" b="1" baseline="-25000">
                <a:solidFill>
                  <a:schemeClr val="accent2">
                    <a:lumMod val="50000"/>
                  </a:schemeClr>
                </a:solidFill>
                <a:latin typeface="Trebuchet MS" pitchFamily="34" charset="0"/>
              </a:rPr>
              <a:t>2</a:t>
            </a:r>
            <a:endParaRPr lang="tr-TR" altLang="tr-TR" sz="3200" b="1">
              <a:solidFill>
                <a:schemeClr val="accent2">
                  <a:lumMod val="50000"/>
                </a:schemeClr>
              </a:solidFill>
              <a:latin typeface="Trebuchet MS" pitchFamily="34" charset="0"/>
            </a:endParaRPr>
          </a:p>
        </p:txBody>
      </p:sp>
      <p:sp>
        <p:nvSpPr>
          <p:cNvPr id="7" name="Text Box 19"/>
          <p:cNvSpPr txBox="1">
            <a:spLocks noChangeArrowheads="1"/>
          </p:cNvSpPr>
          <p:nvPr/>
        </p:nvSpPr>
        <p:spPr bwMode="auto">
          <a:xfrm>
            <a:off x="3803650" y="5497513"/>
            <a:ext cx="11953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tr-TR" altLang="tr-TR" sz="2000" b="1">
                <a:solidFill>
                  <a:schemeClr val="accent2">
                    <a:lumMod val="50000"/>
                  </a:schemeClr>
                </a:solidFill>
                <a:latin typeface="Trebuchet MS" pitchFamily="34" charset="0"/>
              </a:rPr>
              <a:t>MgAl</a:t>
            </a:r>
            <a:r>
              <a:rPr lang="tr-TR" altLang="tr-TR" sz="2000" b="1" baseline="-25000">
                <a:solidFill>
                  <a:schemeClr val="accent2">
                    <a:lumMod val="50000"/>
                  </a:schemeClr>
                </a:solidFill>
                <a:latin typeface="Trebuchet MS" pitchFamily="34" charset="0"/>
              </a:rPr>
              <a:t>2</a:t>
            </a:r>
            <a:r>
              <a:rPr lang="tr-TR" altLang="tr-TR" sz="2000" b="1">
                <a:solidFill>
                  <a:schemeClr val="accent2">
                    <a:lumMod val="50000"/>
                  </a:schemeClr>
                </a:solidFill>
                <a:latin typeface="Trebuchet MS" pitchFamily="34" charset="0"/>
              </a:rPr>
              <a:t>O</a:t>
            </a:r>
            <a:r>
              <a:rPr lang="tr-TR" altLang="tr-TR" sz="2000" b="1" baseline="-25000">
                <a:solidFill>
                  <a:schemeClr val="accent2">
                    <a:lumMod val="50000"/>
                  </a:schemeClr>
                </a:solidFill>
                <a:latin typeface="Trebuchet MS" pitchFamily="34" charset="0"/>
              </a:rPr>
              <a:t>4</a:t>
            </a:r>
            <a:endParaRPr lang="tr-TR" altLang="tr-TR" sz="3200" b="1">
              <a:solidFill>
                <a:schemeClr val="accent2">
                  <a:lumMod val="50000"/>
                </a:schemeClr>
              </a:solidFill>
              <a:latin typeface="Trebuchet MS" pitchFamily="34" charset="0"/>
            </a:endParaRPr>
          </a:p>
        </p:txBody>
      </p:sp>
      <p:sp>
        <p:nvSpPr>
          <p:cNvPr id="8" name="Text Box 22"/>
          <p:cNvSpPr txBox="1">
            <a:spLocks noChangeArrowheads="1"/>
          </p:cNvSpPr>
          <p:nvPr/>
        </p:nvSpPr>
        <p:spPr bwMode="auto">
          <a:xfrm>
            <a:off x="6948264" y="4077072"/>
            <a:ext cx="172878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tr-TR" altLang="tr-TR" sz="2800" b="1" dirty="0">
                <a:latin typeface="Trebuchet MS" pitchFamily="34" charset="0"/>
              </a:rPr>
              <a:t>Al</a:t>
            </a:r>
            <a:r>
              <a:rPr lang="tr-TR" altLang="tr-TR" sz="2800" b="1" baseline="-25000" dirty="0">
                <a:latin typeface="Trebuchet MS" pitchFamily="34" charset="0"/>
              </a:rPr>
              <a:t>2</a:t>
            </a:r>
            <a:r>
              <a:rPr lang="tr-TR" altLang="tr-TR" sz="2800" b="1" dirty="0">
                <a:latin typeface="Trebuchet MS" pitchFamily="34" charset="0"/>
              </a:rPr>
              <a:t>O</a:t>
            </a:r>
            <a:r>
              <a:rPr lang="tr-TR" altLang="tr-TR" sz="2800" b="1" baseline="-25000" dirty="0">
                <a:latin typeface="Trebuchet MS" pitchFamily="34" charset="0"/>
              </a:rPr>
              <a:t>3</a:t>
            </a:r>
          </a:p>
          <a:p>
            <a:pPr algn="l"/>
            <a:r>
              <a:rPr lang="tr-TR" altLang="tr-TR" sz="2800" b="1" dirty="0">
                <a:latin typeface="Trebuchet MS" pitchFamily="34" charset="0"/>
              </a:rPr>
              <a:t>TiB</a:t>
            </a:r>
            <a:r>
              <a:rPr lang="tr-TR" altLang="tr-TR" sz="2800" b="1" baseline="-25000" dirty="0">
                <a:latin typeface="Trebuchet MS" pitchFamily="34" charset="0"/>
              </a:rPr>
              <a:t>2</a:t>
            </a:r>
          </a:p>
          <a:p>
            <a:pPr algn="l"/>
            <a:r>
              <a:rPr lang="tr-TR" altLang="tr-TR" sz="2800" b="1" dirty="0">
                <a:latin typeface="Trebuchet MS" pitchFamily="34" charset="0"/>
              </a:rPr>
              <a:t>MgAl</a:t>
            </a:r>
            <a:r>
              <a:rPr lang="tr-TR" altLang="tr-TR" sz="2800" b="1" baseline="-25000" dirty="0">
                <a:latin typeface="Trebuchet MS" pitchFamily="34" charset="0"/>
              </a:rPr>
              <a:t>2</a:t>
            </a:r>
            <a:r>
              <a:rPr lang="tr-TR" altLang="tr-TR" sz="2800" b="1" dirty="0">
                <a:latin typeface="Trebuchet MS" pitchFamily="34" charset="0"/>
              </a:rPr>
              <a:t>O</a:t>
            </a:r>
            <a:r>
              <a:rPr lang="tr-TR" altLang="tr-TR" sz="2800" b="1" baseline="-25000" dirty="0">
                <a:latin typeface="Trebuchet MS" pitchFamily="34" charset="0"/>
              </a:rPr>
              <a:t>4</a:t>
            </a:r>
          </a:p>
        </p:txBody>
      </p:sp>
    </p:spTree>
    <p:extLst>
      <p:ext uri="{BB962C8B-B14F-4D97-AF65-F5344CB8AC3E}">
        <p14:creationId xmlns:p14="http://schemas.microsoft.com/office/powerpoint/2010/main" val="164913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107504" y="4509120"/>
            <a:ext cx="8352928" cy="923330"/>
          </a:xfrm>
          <a:prstGeom prst="rect">
            <a:avLst/>
          </a:prstGeom>
          <a:noFill/>
        </p:spPr>
        <p:txBody>
          <a:bodyPr wrap="square" rtlCol="0">
            <a:spAutoFit/>
          </a:bodyPr>
          <a:lstStyle/>
          <a:p>
            <a:pPr algn="r"/>
            <a:r>
              <a:rPr lang="tr-TR" sz="5400" dirty="0" err="1">
                <a:latin typeface="Trebuchet MS" panose="020B0603020202020204" pitchFamily="34" charset="0"/>
              </a:rPr>
              <a:t>s</a:t>
            </a:r>
            <a:r>
              <a:rPr lang="tr-TR" sz="5400" dirty="0" err="1" smtClean="0">
                <a:latin typeface="Trebuchet MS" panose="020B0603020202020204" pitchFamily="34" charset="0"/>
              </a:rPr>
              <a:t>hape</a:t>
            </a:r>
            <a:r>
              <a:rPr lang="tr-TR" sz="5400" dirty="0" smtClean="0">
                <a:latin typeface="Trebuchet MS" panose="020B0603020202020204" pitchFamily="34" charset="0"/>
              </a:rPr>
              <a:t> </a:t>
            </a:r>
            <a:r>
              <a:rPr lang="tr-TR" sz="5400" dirty="0" err="1" smtClean="0">
                <a:latin typeface="Trebuchet MS" panose="020B0603020202020204" pitchFamily="34" charset="0"/>
              </a:rPr>
              <a:t>casting</a:t>
            </a:r>
            <a:endParaRPr lang="tr-TR" sz="5400" dirty="0" smtClean="0">
              <a:latin typeface="Trebuchet MS" panose="020B0603020202020204" pitchFamily="34" charset="0"/>
            </a:endParaRPr>
          </a:p>
        </p:txBody>
      </p:sp>
    </p:spTree>
    <p:extLst>
      <p:ext uri="{BB962C8B-B14F-4D97-AF65-F5344CB8AC3E}">
        <p14:creationId xmlns:p14="http://schemas.microsoft.com/office/powerpoint/2010/main" val="311529608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458416"/>
            <a:ext cx="8229600" cy="594320"/>
          </a:xfrm>
        </p:spPr>
        <p:txBody>
          <a:bodyPr>
            <a:normAutofit fontScale="90000"/>
          </a:bodyPr>
          <a:lstStyle/>
          <a:p>
            <a:r>
              <a:rPr lang="tr-TR" dirty="0" smtClean="0">
                <a:solidFill>
                  <a:schemeClr val="accent2">
                    <a:lumMod val="50000"/>
                  </a:schemeClr>
                </a:solidFill>
                <a:latin typeface="Trebuchet MS" panose="020B0603020202020204" pitchFamily="34" charset="0"/>
              </a:rPr>
              <a:t>Parça dökümün avantajları</a:t>
            </a:r>
            <a:endParaRPr lang="tr-TR" dirty="0">
              <a:solidFill>
                <a:schemeClr val="accent2">
                  <a:lumMod val="50000"/>
                </a:schemeClr>
              </a:solidFill>
              <a:latin typeface="Trebuchet MS" panose="020B0603020202020204" pitchFamily="34" charset="0"/>
            </a:endParaRPr>
          </a:p>
        </p:txBody>
      </p:sp>
      <p:sp>
        <p:nvSpPr>
          <p:cNvPr id="6" name="5 Metin kutusu"/>
          <p:cNvSpPr txBox="1"/>
          <p:nvPr/>
        </p:nvSpPr>
        <p:spPr>
          <a:xfrm>
            <a:off x="251520" y="1047502"/>
            <a:ext cx="8712968" cy="5693866"/>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Tek adımda şekillendirme! Ekonomik!</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Karmaşık 3-boyutlu parçalar iç boşluklarla imal edilebilir.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Silidir kapakları ve motor blokları bu kolaylıktan en fazla yararlanan parçalar! başka türlü ekonomik üretim mümkün değil.</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işleminden çıkan tek parça montajla bir araya getirilmesi gereken çok sayıda parçanın işini görür/minimum zayiat!</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Takım masrafları, birleştirme adımları en aza iner; düşük toleranslar garanti altına alınır.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parçalar bu nedenle, işlenmiş ve birleştirilmiş parçalardan daha ucuzdur.</a:t>
            </a:r>
          </a:p>
        </p:txBody>
      </p:sp>
    </p:spTree>
    <p:extLst>
      <p:ext uri="{BB962C8B-B14F-4D97-AF65-F5344CB8AC3E}">
        <p14:creationId xmlns:p14="http://schemas.microsoft.com/office/powerpoint/2010/main" val="42068602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1762938"/>
            <a:ext cx="8712968" cy="3970318"/>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parçanın özellikleri döküm tekniği ve parça tasarımına bağlı!</a:t>
            </a:r>
            <a:r>
              <a:rPr lang="en-US" sz="2800" dirty="0" smtClean="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Mekanik özellikler bölgesel soğuma hızı ile değişken:</a:t>
            </a:r>
            <a:r>
              <a:rPr lang="en-US" sz="2800" b="1" dirty="0" smtClean="0">
                <a:latin typeface="Trebuchet MS" pitchFamily="34" charset="0"/>
              </a:rPr>
              <a:t> </a:t>
            </a:r>
            <a:r>
              <a:rPr lang="tr-TR" sz="2800" b="1" dirty="0" smtClean="0">
                <a:latin typeface="Trebuchet MS" pitchFamily="34" charset="0"/>
              </a:rPr>
              <a:t>kesin ve gerçek mekanik özelliklerin elde edilmesi güç.</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Sonlu elemanlar analizi güç!</a:t>
            </a:r>
            <a:r>
              <a:rPr lang="en-US" sz="2800" dirty="0" smtClean="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Başarılı sonuçlar için Parça tasarımcısı, döküm operatörü ve </a:t>
            </a:r>
            <a:r>
              <a:rPr lang="tr-TR" sz="2800" dirty="0" err="1" smtClean="0">
                <a:latin typeface="Trebuchet MS" pitchFamily="34" charset="0"/>
              </a:rPr>
              <a:t>metalurji</a:t>
            </a:r>
            <a:r>
              <a:rPr lang="tr-TR" sz="2800" dirty="0" smtClean="0">
                <a:latin typeface="Trebuchet MS" pitchFamily="34" charset="0"/>
              </a:rPr>
              <a:t> mühendisinin yakın işbirliği gerekir. </a:t>
            </a:r>
          </a:p>
        </p:txBody>
      </p:sp>
      <p:sp>
        <p:nvSpPr>
          <p:cNvPr id="7" name="Başlık 3"/>
          <p:cNvSpPr>
            <a:spLocks noGrp="1"/>
          </p:cNvSpPr>
          <p:nvPr>
            <p:ph type="title"/>
          </p:nvPr>
        </p:nvSpPr>
        <p:spPr>
          <a:xfrm>
            <a:off x="323528" y="890464"/>
            <a:ext cx="8229600" cy="594320"/>
          </a:xfrm>
        </p:spPr>
        <p:txBody>
          <a:bodyPr>
            <a:normAutofit fontScale="90000"/>
          </a:bodyPr>
          <a:lstStyle/>
          <a:p>
            <a:r>
              <a:rPr lang="tr-TR" dirty="0" smtClean="0">
                <a:solidFill>
                  <a:schemeClr val="accent2">
                    <a:lumMod val="50000"/>
                  </a:schemeClr>
                </a:solidFill>
                <a:latin typeface="Trebuchet MS" panose="020B0603020202020204" pitchFamily="34" charset="0"/>
              </a:rPr>
              <a:t>Parça dökümün dezavantajları</a:t>
            </a:r>
            <a:endParaRPr lang="tr-TR"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426081435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1700808"/>
            <a:ext cx="8784976" cy="4401205"/>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b="1" dirty="0" smtClean="0">
                <a:latin typeface="Trebuchet MS" pitchFamily="34" charset="0"/>
              </a:rPr>
              <a:t>Dökümü kolay!</a:t>
            </a:r>
            <a:r>
              <a:rPr lang="en-US" sz="2800" b="1" dirty="0" smtClean="0">
                <a:latin typeface="Trebuchet MS" pitchFamily="34" charset="0"/>
              </a:rPr>
              <a:t> </a:t>
            </a:r>
            <a:endParaRPr lang="tr-TR" sz="2800" b="1"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Yüksek silisli bileşimler döküm sırasında mükemmel akış özellikleri sergiler ve karmaşık büyük parçaların dökümünü mümkün kılar</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Tasarım detayları kolayca ve güvenle elde edilebilir.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Yüksek silisli</a:t>
            </a:r>
            <a:r>
              <a:rPr lang="en-US" sz="2800" dirty="0" smtClean="0">
                <a:latin typeface="Trebuchet MS" pitchFamily="34" charset="0"/>
              </a:rPr>
              <a:t> 3xx.x </a:t>
            </a:r>
            <a:r>
              <a:rPr lang="tr-TR" sz="2800" dirty="0" smtClean="0">
                <a:latin typeface="Trebuchet MS" pitchFamily="34" charset="0"/>
              </a:rPr>
              <a:t>alaşımları akışkanlık ve kalıp doldurma kapasiteleri ile öne çıkmaktadır</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sayede </a:t>
            </a:r>
            <a:r>
              <a:rPr lang="en-US" sz="2800" dirty="0" smtClean="0">
                <a:latin typeface="Trebuchet MS" pitchFamily="34" charset="0"/>
              </a:rPr>
              <a:t>3xx.x </a:t>
            </a:r>
            <a:r>
              <a:rPr lang="tr-TR" sz="2800" dirty="0" smtClean="0">
                <a:latin typeface="Trebuchet MS" pitchFamily="34" charset="0"/>
              </a:rPr>
              <a:t>alaşımları büyük ve karmaşık parçaların üretimi için en çok kullanılan alaşımdır.</a:t>
            </a:r>
            <a:endParaRPr lang="en-US" sz="2800" dirty="0" smtClean="0">
              <a:latin typeface="Trebuchet MS" pitchFamily="34" charset="0"/>
            </a:endParaRPr>
          </a:p>
        </p:txBody>
      </p:sp>
      <p:sp>
        <p:nvSpPr>
          <p:cNvPr id="7" name="Başlık 3"/>
          <p:cNvSpPr>
            <a:spLocks noGrp="1"/>
          </p:cNvSpPr>
          <p:nvPr>
            <p:ph type="title"/>
          </p:nvPr>
        </p:nvSpPr>
        <p:spPr>
          <a:xfrm>
            <a:off x="323528" y="818456"/>
            <a:ext cx="8229600" cy="594320"/>
          </a:xfrm>
        </p:spPr>
        <p:txBody>
          <a:bodyPr>
            <a:normAutofit fontScale="90000"/>
          </a:bodyPr>
          <a:lstStyle/>
          <a:p>
            <a:r>
              <a:rPr lang="tr-TR" dirty="0" smtClean="0">
                <a:solidFill>
                  <a:schemeClr val="accent1">
                    <a:lumMod val="50000"/>
                  </a:schemeClr>
                </a:solidFill>
                <a:latin typeface="Trebuchet MS" panose="020B0603020202020204" pitchFamily="34" charset="0"/>
              </a:rPr>
              <a:t>Döküm alaşımlarının avantajları</a:t>
            </a:r>
            <a:endParaRPr lang="tr-TR" dirty="0">
              <a:solidFill>
                <a:schemeClr val="accent1">
                  <a:lumMod val="50000"/>
                </a:schemeClr>
              </a:solidFill>
              <a:latin typeface="Trebuchet MS" panose="020B0603020202020204" pitchFamily="34" charset="0"/>
            </a:endParaRPr>
          </a:p>
        </p:txBody>
      </p:sp>
    </p:spTree>
    <p:extLst>
      <p:ext uri="{BB962C8B-B14F-4D97-AF65-F5344CB8AC3E}">
        <p14:creationId xmlns:p14="http://schemas.microsoft.com/office/powerpoint/2010/main" val="3332382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o"/>
          <p:cNvGraphicFramePr>
            <a:graphicFrameLocks noGrp="1"/>
          </p:cNvGraphicFramePr>
          <p:nvPr/>
        </p:nvGraphicFramePr>
        <p:xfrm>
          <a:off x="323528" y="1654264"/>
          <a:ext cx="8496942" cy="4511040"/>
        </p:xfrm>
        <a:graphic>
          <a:graphicData uri="http://schemas.openxmlformats.org/drawingml/2006/table">
            <a:tbl>
              <a:tblPr firstRow="1" bandRow="1">
                <a:tableStyleId>{5940675A-B579-460E-94D1-54222C63F5DA}</a:tableStyleId>
              </a:tblPr>
              <a:tblGrid>
                <a:gridCol w="2026794"/>
                <a:gridCol w="4365403"/>
                <a:gridCol w="2104745"/>
              </a:tblGrid>
              <a:tr h="276031">
                <a:tc>
                  <a:txBody>
                    <a:bodyPr/>
                    <a:lstStyle/>
                    <a:p>
                      <a:pPr algn="ctr"/>
                      <a:r>
                        <a:rPr lang="tr-TR" sz="2800" b="1" i="0" baseline="0" dirty="0" smtClean="0">
                          <a:solidFill>
                            <a:schemeClr val="tx1"/>
                          </a:solidFill>
                          <a:effectLst/>
                          <a:latin typeface="Trebuchet MS" pitchFamily="34" charset="0"/>
                        </a:rPr>
                        <a:t>sürekli döküm</a:t>
                      </a:r>
                      <a:endParaRPr lang="tr-TR" sz="2800" b="1" i="0" dirty="0">
                        <a:solidFill>
                          <a:schemeClr val="tx1"/>
                        </a:solidFill>
                        <a:effectLst/>
                        <a:latin typeface="Trebuchet MS" pitchFamily="34" charset="0"/>
                      </a:endParaRPr>
                    </a:p>
                  </a:txBody>
                  <a:tcPr>
                    <a:noFill/>
                  </a:tcPr>
                </a:tc>
                <a:tc>
                  <a:txBody>
                    <a:bodyPr/>
                    <a:lstStyle/>
                    <a:p>
                      <a:pPr algn="ctr"/>
                      <a:r>
                        <a:rPr lang="tr-TR" sz="3200" b="1" i="0" dirty="0" smtClean="0">
                          <a:solidFill>
                            <a:schemeClr val="tx1"/>
                          </a:solidFill>
                          <a:effectLst/>
                          <a:latin typeface="Trebuchet MS" pitchFamily="34" charset="0"/>
                        </a:rPr>
                        <a:t>özellik</a:t>
                      </a:r>
                      <a:endParaRPr lang="tr-TR" sz="3200" b="1" i="0" dirty="0">
                        <a:solidFill>
                          <a:schemeClr val="tx1"/>
                        </a:solidFill>
                        <a:effectLst/>
                        <a:latin typeface="Trebuchet MS" pitchFamily="34" charset="0"/>
                      </a:endParaRPr>
                    </a:p>
                  </a:txBody>
                  <a:tcPr>
                    <a:noFill/>
                  </a:tcPr>
                </a:tc>
                <a:tc>
                  <a:txBody>
                    <a:bodyPr/>
                    <a:lstStyle/>
                    <a:p>
                      <a:pPr algn="ctr"/>
                      <a:r>
                        <a:rPr lang="tr-TR" sz="3200" b="1" i="0" dirty="0" smtClean="0">
                          <a:solidFill>
                            <a:schemeClr val="tx1"/>
                          </a:solidFill>
                          <a:effectLst/>
                          <a:latin typeface="Trebuchet MS" pitchFamily="34" charset="0"/>
                        </a:rPr>
                        <a:t>parça</a:t>
                      </a:r>
                      <a:r>
                        <a:rPr lang="tr-TR" sz="3200" b="1" i="0" baseline="0" dirty="0" smtClean="0">
                          <a:solidFill>
                            <a:schemeClr val="tx1"/>
                          </a:solidFill>
                          <a:effectLst/>
                          <a:latin typeface="Trebuchet MS" pitchFamily="34" charset="0"/>
                        </a:rPr>
                        <a:t> döküm</a:t>
                      </a:r>
                      <a:endParaRPr lang="tr-TR" sz="3200" b="1" i="0" dirty="0">
                        <a:solidFill>
                          <a:schemeClr val="tx1"/>
                        </a:solidFill>
                        <a:effectLst/>
                        <a:latin typeface="Trebuchet MS" pitchFamily="34" charset="0"/>
                      </a:endParaRPr>
                    </a:p>
                  </a:txBody>
                  <a:tcPr>
                    <a:noFill/>
                  </a:tcPr>
                </a:tc>
              </a:tr>
              <a:tr h="276031">
                <a:tc>
                  <a:txBody>
                    <a:bodyPr/>
                    <a:lstStyle/>
                    <a:p>
                      <a:pPr algn="ctr"/>
                      <a:r>
                        <a:rPr lang="tr-TR" sz="2800" b="0" baseline="0" dirty="0" smtClean="0">
                          <a:latin typeface="Trebuchet MS" pitchFamily="34" charset="0"/>
                          <a:sym typeface="Symbol"/>
                        </a:rPr>
                        <a:t>düşük</a:t>
                      </a:r>
                      <a:endParaRPr lang="tr-TR" sz="2800" b="0" dirty="0">
                        <a:latin typeface="Trebuchet MS" pitchFamily="34" charset="0"/>
                      </a:endParaRPr>
                    </a:p>
                  </a:txBody>
                  <a:tcPr/>
                </a:tc>
                <a:tc>
                  <a:txBody>
                    <a:bodyPr/>
                    <a:lstStyle/>
                    <a:p>
                      <a:pPr algn="ctr"/>
                      <a:r>
                        <a:rPr lang="tr-TR" sz="2800" b="0" i="1" dirty="0" smtClean="0">
                          <a:latin typeface="Trebuchet MS" pitchFamily="34" charset="0"/>
                        </a:rPr>
                        <a:t>katılaşma</a:t>
                      </a:r>
                      <a:r>
                        <a:rPr lang="tr-TR" sz="2800" b="0" i="1" baseline="0" dirty="0" smtClean="0">
                          <a:latin typeface="Trebuchet MS" pitchFamily="34" charset="0"/>
                        </a:rPr>
                        <a:t> öncesi aşırı soğuma</a:t>
                      </a:r>
                      <a:endParaRPr lang="tr-TR" sz="2800" b="0" i="1" dirty="0">
                        <a:latin typeface="Trebuchet MS" pitchFamily="34" charset="0"/>
                      </a:endParaRPr>
                    </a:p>
                  </a:txBody>
                  <a:tcPr/>
                </a:tc>
                <a:tc>
                  <a:txBody>
                    <a:bodyPr/>
                    <a:lstStyle/>
                    <a:p>
                      <a:pPr algn="ctr"/>
                      <a:r>
                        <a:rPr lang="tr-TR" sz="2800" b="0" dirty="0" smtClean="0">
                          <a:latin typeface="Trebuchet MS" pitchFamily="34" charset="0"/>
                          <a:sym typeface="Symbol"/>
                        </a:rPr>
                        <a:t>büyük</a:t>
                      </a:r>
                      <a:endParaRPr lang="tr-TR" sz="2800" b="0" dirty="0">
                        <a:latin typeface="Trebuchet MS" pitchFamily="34" charset="0"/>
                      </a:endParaRPr>
                    </a:p>
                  </a:txBody>
                  <a:tcPr/>
                </a:tc>
              </a:tr>
              <a:tr h="2760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0" dirty="0" smtClean="0">
                          <a:latin typeface="Trebuchet MS" pitchFamily="34" charset="0"/>
                          <a:sym typeface="Symbol"/>
                        </a:rPr>
                        <a:t>kısa</a:t>
                      </a:r>
                      <a:endParaRPr lang="tr-TR" sz="2800" b="0" dirty="0" smtClean="0">
                        <a:latin typeface="Trebuchet MS" pitchFamily="34" charset="0"/>
                      </a:endParaRPr>
                    </a:p>
                  </a:txBody>
                  <a:tcPr/>
                </a:tc>
                <a:tc>
                  <a:txBody>
                    <a:bodyPr/>
                    <a:lstStyle/>
                    <a:p>
                      <a:pPr algn="ctr"/>
                      <a:r>
                        <a:rPr lang="tr-TR" sz="2800" b="0" i="1" dirty="0" smtClean="0">
                          <a:latin typeface="Trebuchet MS" pitchFamily="34" charset="0"/>
                        </a:rPr>
                        <a:t>aşılamadan</a:t>
                      </a:r>
                      <a:r>
                        <a:rPr lang="tr-TR" sz="2800" b="0" i="1" baseline="0" dirty="0" smtClean="0">
                          <a:latin typeface="Trebuchet MS" pitchFamily="34" charset="0"/>
                        </a:rPr>
                        <a:t> katılaşmaya geçen süre</a:t>
                      </a:r>
                      <a:endParaRPr lang="tr-TR" sz="2800" b="0" i="1" dirty="0">
                        <a:latin typeface="Trebuchet MS" pitchFamily="34" charset="0"/>
                      </a:endParaRPr>
                    </a:p>
                  </a:txBody>
                  <a:tcPr/>
                </a:tc>
                <a:tc>
                  <a:txBody>
                    <a:bodyPr/>
                    <a:lstStyle/>
                    <a:p>
                      <a:pPr algn="ctr"/>
                      <a:r>
                        <a:rPr lang="tr-TR" sz="2800" b="0" dirty="0" smtClean="0">
                          <a:latin typeface="Trebuchet MS" pitchFamily="34" charset="0"/>
                          <a:sym typeface="Symbol"/>
                        </a:rPr>
                        <a:t>uzun</a:t>
                      </a:r>
                      <a:endParaRPr lang="tr-TR" sz="2800" b="0" dirty="0">
                        <a:latin typeface="Trebuchet MS" pitchFamily="34" charset="0"/>
                      </a:endParaRPr>
                    </a:p>
                  </a:txBody>
                  <a:tcPr/>
                </a:tc>
              </a:tr>
              <a:tr h="2760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0" dirty="0" smtClean="0">
                          <a:latin typeface="Trebuchet MS" pitchFamily="34" charset="0"/>
                          <a:sym typeface="Symbol"/>
                        </a:rPr>
                        <a:t>yüksek</a:t>
                      </a:r>
                      <a:endParaRPr lang="tr-TR" sz="2800" b="0" dirty="0" smtClean="0">
                        <a:latin typeface="Trebuchet MS" pitchFamily="34" charset="0"/>
                      </a:endParaRPr>
                    </a:p>
                  </a:txBody>
                  <a:tcPr/>
                </a:tc>
                <a:tc>
                  <a:txBody>
                    <a:bodyPr/>
                    <a:lstStyle/>
                    <a:p>
                      <a:pPr algn="ctr"/>
                      <a:r>
                        <a:rPr lang="tr-TR" sz="2800" b="0" i="1" dirty="0" smtClean="0">
                          <a:latin typeface="Trebuchet MS" pitchFamily="34" charset="0"/>
                        </a:rPr>
                        <a:t>alaşım</a:t>
                      </a:r>
                      <a:r>
                        <a:rPr lang="tr-TR" sz="2800" b="0" i="1" baseline="0" dirty="0" smtClean="0">
                          <a:latin typeface="Trebuchet MS" pitchFamily="34" charset="0"/>
                        </a:rPr>
                        <a:t> bileşimi</a:t>
                      </a:r>
                      <a:r>
                        <a:rPr lang="tr-TR" sz="2800" b="0" i="1" dirty="0" smtClean="0">
                          <a:latin typeface="Trebuchet MS" pitchFamily="34" charset="0"/>
                        </a:rPr>
                        <a:t>-saflık</a:t>
                      </a:r>
                      <a:endParaRPr lang="tr-TR" sz="2800" b="0" i="1"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0" dirty="0" smtClean="0">
                          <a:latin typeface="Trebuchet MS" pitchFamily="34" charset="0"/>
                          <a:sym typeface="Symbol"/>
                        </a:rPr>
                        <a:t>düşük</a:t>
                      </a:r>
                      <a:endParaRPr lang="tr-TR" sz="2800" b="0" dirty="0" smtClean="0">
                        <a:latin typeface="Trebuchet MS" pitchFamily="34" charset="0"/>
                      </a:endParaRPr>
                    </a:p>
                  </a:txBody>
                  <a:tcPr/>
                </a:tc>
              </a:tr>
              <a:tr h="2760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0" dirty="0" smtClean="0">
                          <a:latin typeface="Trebuchet MS" pitchFamily="34" charset="0"/>
                          <a:sym typeface="Symbol"/>
                        </a:rPr>
                        <a:t>düşük</a:t>
                      </a:r>
                      <a:endParaRPr lang="tr-TR" sz="2800" b="0" dirty="0" smtClean="0">
                        <a:latin typeface="Trebuchet MS" pitchFamily="34" charset="0"/>
                      </a:endParaRPr>
                    </a:p>
                  </a:txBody>
                  <a:tcPr/>
                </a:tc>
                <a:tc>
                  <a:txBody>
                    <a:bodyPr/>
                    <a:lstStyle/>
                    <a:p>
                      <a:pPr algn="ctr"/>
                      <a:r>
                        <a:rPr lang="tr-TR" sz="2800" b="0" i="1" dirty="0" smtClean="0">
                          <a:latin typeface="Trebuchet MS" pitchFamily="34" charset="0"/>
                        </a:rPr>
                        <a:t>alaşım</a:t>
                      </a:r>
                      <a:r>
                        <a:rPr lang="tr-TR" sz="2800" b="0" i="1" baseline="0" dirty="0" smtClean="0">
                          <a:latin typeface="Trebuchet MS" pitchFamily="34" charset="0"/>
                        </a:rPr>
                        <a:t> bileşimi</a:t>
                      </a:r>
                      <a:r>
                        <a:rPr lang="tr-TR" sz="2800" b="0" i="1" dirty="0" smtClean="0">
                          <a:latin typeface="Trebuchet MS" pitchFamily="34" charset="0"/>
                        </a:rPr>
                        <a:t>-Ti içeriği</a:t>
                      </a:r>
                      <a:endParaRPr lang="tr-TR" sz="2800" b="0" i="1"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0" baseline="0" dirty="0" smtClean="0">
                          <a:latin typeface="Trebuchet MS" pitchFamily="34" charset="0"/>
                          <a:sym typeface="Symbol"/>
                        </a:rPr>
                        <a:t>yüksek</a:t>
                      </a:r>
                      <a:endParaRPr lang="tr-TR" sz="2800" b="0" dirty="0" smtClean="0">
                        <a:latin typeface="Trebuchet MS" pitchFamily="34" charset="0"/>
                      </a:endParaRPr>
                    </a:p>
                  </a:txBody>
                  <a:tcPr/>
                </a:tc>
              </a:tr>
              <a:tr h="2760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0" dirty="0" smtClean="0">
                          <a:latin typeface="Trebuchet MS" pitchFamily="34" charset="0"/>
                          <a:sym typeface="Symbol"/>
                        </a:rPr>
                        <a:t>işlem ?XXX</a:t>
                      </a:r>
                      <a:endParaRPr lang="tr-TR" sz="2800" b="0" dirty="0" smtClean="0">
                        <a:latin typeface="Trebuchet MS" pitchFamily="34" charset="0"/>
                      </a:endParaRPr>
                    </a:p>
                  </a:txBody>
                  <a:tcPr/>
                </a:tc>
                <a:tc>
                  <a:txBody>
                    <a:bodyPr/>
                    <a:lstStyle/>
                    <a:p>
                      <a:pPr algn="ctr"/>
                      <a:r>
                        <a:rPr lang="tr-TR" sz="2800" b="0" i="1" dirty="0" smtClean="0">
                          <a:latin typeface="Trebuchet MS" pitchFamily="34" charset="0"/>
                        </a:rPr>
                        <a:t>alaşım</a:t>
                      </a:r>
                      <a:endParaRPr lang="tr-TR" sz="2800" b="0" i="1"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1" dirty="0" smtClean="0">
                          <a:solidFill>
                            <a:srgbClr val="FF0000"/>
                          </a:solidFill>
                          <a:latin typeface="Trebuchet MS" pitchFamily="34" charset="0"/>
                          <a:sym typeface="Symbol"/>
                        </a:rPr>
                        <a:t>döküm ?XX</a:t>
                      </a:r>
                      <a:endParaRPr lang="tr-TR" sz="2800" b="1" dirty="0" smtClean="0">
                        <a:solidFill>
                          <a:srgbClr val="FF0000"/>
                        </a:solidFill>
                        <a:latin typeface="Trebuchet MS" pitchFamily="34" charset="0"/>
                      </a:endParaRPr>
                    </a:p>
                  </a:txBody>
                  <a:tcPr/>
                </a:tc>
              </a:tr>
            </a:tbl>
          </a:graphicData>
        </a:graphic>
      </p:graphicFrame>
      <p:sp>
        <p:nvSpPr>
          <p:cNvPr id="6" name="Rectangle 5"/>
          <p:cNvSpPr>
            <a:spLocks noChangeArrowheads="1"/>
          </p:cNvSpPr>
          <p:nvPr/>
        </p:nvSpPr>
        <p:spPr bwMode="auto">
          <a:xfrm>
            <a:off x="251520" y="622429"/>
            <a:ext cx="8316416" cy="707886"/>
          </a:xfrm>
          <a:prstGeom prst="rect">
            <a:avLst/>
          </a:prstGeom>
          <a:noFill/>
          <a:ln w="9525">
            <a:noFill/>
            <a:miter lim="800000"/>
            <a:headEnd/>
            <a:tailEnd/>
          </a:ln>
          <a:effectLst/>
        </p:spPr>
        <p:txBody>
          <a:bodyPr wrap="square">
            <a:spAutoFit/>
          </a:bodyPr>
          <a:lstStyle/>
          <a:p>
            <a:r>
              <a:rPr kumimoji="1" lang="tr-TR" sz="4000" dirty="0" smtClean="0">
                <a:solidFill>
                  <a:schemeClr val="accent2">
                    <a:lumMod val="50000"/>
                  </a:schemeClr>
                </a:solidFill>
                <a:latin typeface="Trebuchet MS" panose="020B0603020202020204" pitchFamily="34" charset="0"/>
              </a:rPr>
              <a:t>sürekli/yarı-sürekli vs parça döküm</a:t>
            </a:r>
            <a:endParaRPr kumimoji="1" lang="tr-TR" sz="40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77162275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1190357"/>
            <a:ext cx="8784976" cy="5262979"/>
          </a:xfrm>
          <a:prstGeom prst="rect">
            <a:avLst/>
          </a:prstGeom>
          <a:noFill/>
        </p:spPr>
        <p:txBody>
          <a:bodyPr wrap="square" rtlCol="0">
            <a:spAutoFit/>
          </a:bodyPr>
          <a:lstStyle/>
          <a:p>
            <a:pPr>
              <a:buClr>
                <a:schemeClr val="bg2">
                  <a:lumMod val="50000"/>
                </a:schemeClr>
              </a:buClr>
            </a:pPr>
            <a:r>
              <a:rPr lang="tr-TR" sz="2800" b="1" dirty="0" smtClean="0">
                <a:latin typeface="Trebuchet MS" pitchFamily="34" charset="0"/>
              </a:rPr>
              <a:t>Yüksek mukavemet</a:t>
            </a:r>
            <a:r>
              <a:rPr lang="tr-TR" sz="2800" dirty="0" smtClean="0">
                <a:latin typeface="Trebuchet MS" pitchFamily="34" charset="0"/>
              </a:rPr>
              <a:t>!</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Alüminyum döküm alaşımları ısıl işlemle yüksek mukavemet seviyelerine erişirler.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Titiz parça-kalıp tasarımları ile yüksek soğuma hızları ve bu sayede yüksek mukavemet ve yüksek tokluk değerleri elde edilebilir.</a:t>
            </a:r>
          </a:p>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rPr>
              <a:t>2xx.x </a:t>
            </a:r>
            <a:r>
              <a:rPr lang="tr-TR" sz="2800" dirty="0" smtClean="0">
                <a:latin typeface="Trebuchet MS" pitchFamily="34" charset="0"/>
              </a:rPr>
              <a:t>alaşımları en yüksek mukavemet seviyelerini verir ve fakat dökümü daha güçtür.</a:t>
            </a:r>
            <a:r>
              <a:rPr lang="en-US" sz="2800" dirty="0" smtClean="0">
                <a:latin typeface="Trebuchet MS" pitchFamily="34" charset="0"/>
              </a:rPr>
              <a:t> </a:t>
            </a:r>
            <a:r>
              <a:rPr lang="tr-TR" sz="2800" dirty="0" smtClean="0">
                <a:latin typeface="Trebuchet MS" pitchFamily="34" charset="0"/>
              </a:rPr>
              <a:t>Bu yüzden çok özel döküm teknikleri ve titiz döküm pratikleri gerektirir.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Çok yüksek mukavemet gerektiren uçak sanayi gibi çok özel uygulamalar için seçilir.</a:t>
            </a:r>
          </a:p>
        </p:txBody>
      </p:sp>
      <p:sp>
        <p:nvSpPr>
          <p:cNvPr id="7" name="Başlık 3"/>
          <p:cNvSpPr>
            <a:spLocks noGrp="1"/>
          </p:cNvSpPr>
          <p:nvPr>
            <p:ph type="title"/>
          </p:nvPr>
        </p:nvSpPr>
        <p:spPr>
          <a:xfrm>
            <a:off x="251520" y="530424"/>
            <a:ext cx="8229600" cy="594320"/>
          </a:xfrm>
        </p:spPr>
        <p:txBody>
          <a:bodyPr>
            <a:normAutofit fontScale="90000"/>
          </a:bodyPr>
          <a:lstStyle/>
          <a:p>
            <a:r>
              <a:rPr lang="tr-TR" dirty="0" smtClean="0">
                <a:solidFill>
                  <a:schemeClr val="accent1">
                    <a:lumMod val="50000"/>
                  </a:schemeClr>
                </a:solidFill>
                <a:latin typeface="Trebuchet MS" panose="020B0603020202020204" pitchFamily="34" charset="0"/>
              </a:rPr>
              <a:t>Döküm alaşımlarının avantajları</a:t>
            </a:r>
            <a:endParaRPr lang="tr-TR" dirty="0">
              <a:solidFill>
                <a:schemeClr val="accent1">
                  <a:lumMod val="50000"/>
                </a:schemeClr>
              </a:solidFill>
              <a:latin typeface="Trebuchet MS" panose="020B0603020202020204" pitchFamily="34" charset="0"/>
            </a:endParaRPr>
          </a:p>
        </p:txBody>
      </p:sp>
    </p:spTree>
    <p:extLst>
      <p:ext uri="{BB962C8B-B14F-4D97-AF65-F5344CB8AC3E}">
        <p14:creationId xmlns:p14="http://schemas.microsoft.com/office/powerpoint/2010/main" val="87728982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323528" y="1477228"/>
            <a:ext cx="8784976" cy="4401205"/>
          </a:xfrm>
          <a:prstGeom prst="rect">
            <a:avLst/>
          </a:prstGeom>
          <a:noFill/>
        </p:spPr>
        <p:txBody>
          <a:bodyPr wrap="square" rtlCol="0">
            <a:spAutoFit/>
          </a:bodyPr>
          <a:lstStyle/>
          <a:p>
            <a:pPr>
              <a:buClr>
                <a:schemeClr val="bg2">
                  <a:lumMod val="50000"/>
                </a:schemeClr>
              </a:buClr>
            </a:pPr>
            <a:r>
              <a:rPr lang="tr-TR" sz="2800" b="1" dirty="0" smtClean="0">
                <a:latin typeface="Trebuchet MS" pitchFamily="34" charset="0"/>
              </a:rPr>
              <a:t>Yüzey kalitesi</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alaşımı seçimi ile çok yüksek yüzey kalitesi elde edilebilir.</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rPr>
              <a:t>5xx.x </a:t>
            </a:r>
            <a:r>
              <a:rPr lang="tr-TR" sz="2800" dirty="0" smtClean="0">
                <a:latin typeface="Trebuchet MS" pitchFamily="34" charset="0"/>
              </a:rPr>
              <a:t>ve</a:t>
            </a:r>
            <a:r>
              <a:rPr lang="en-US" sz="2800" dirty="0" smtClean="0">
                <a:latin typeface="Trebuchet MS" pitchFamily="34" charset="0"/>
              </a:rPr>
              <a:t> 7xx.x </a:t>
            </a:r>
            <a:r>
              <a:rPr lang="tr-TR" sz="2800" dirty="0" smtClean="0">
                <a:latin typeface="Trebuchet MS" pitchFamily="34" charset="0"/>
              </a:rPr>
              <a:t>alaşımları ile yüksek yüzey kalitesi mümkündür.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Ancak dökümleri </a:t>
            </a:r>
            <a:r>
              <a:rPr lang="en-US" sz="2800" dirty="0" smtClean="0">
                <a:latin typeface="Trebuchet MS" pitchFamily="34" charset="0"/>
              </a:rPr>
              <a:t>3xx.x </a:t>
            </a:r>
            <a:r>
              <a:rPr lang="tr-TR" sz="2800" dirty="0" smtClean="0">
                <a:latin typeface="Trebuchet MS" pitchFamily="34" charset="0"/>
              </a:rPr>
              <a:t>alaşımlarından daha zor olduğundan yüzey kalitesi kritik uygulamalarda tercih edilirler.</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Mesela, rulman uygulamaları için </a:t>
            </a:r>
            <a:r>
              <a:rPr lang="en-US" sz="2800" dirty="0" smtClean="0">
                <a:latin typeface="Trebuchet MS" pitchFamily="34" charset="0"/>
              </a:rPr>
              <a:t>7xx.x </a:t>
            </a:r>
            <a:r>
              <a:rPr lang="tr-TR" sz="2800" dirty="0" smtClean="0">
                <a:latin typeface="Trebuchet MS" pitchFamily="34" charset="0"/>
              </a:rPr>
              <a:t>alaşımlarının tercih edilmesi.</a:t>
            </a:r>
            <a:endParaRPr lang="en-US" sz="2800" dirty="0" smtClean="0">
              <a:latin typeface="Trebuchet MS" pitchFamily="34" charset="0"/>
            </a:endParaRPr>
          </a:p>
        </p:txBody>
      </p:sp>
      <p:sp>
        <p:nvSpPr>
          <p:cNvPr id="7" name="Başlık 3"/>
          <p:cNvSpPr>
            <a:spLocks noGrp="1"/>
          </p:cNvSpPr>
          <p:nvPr>
            <p:ph type="title"/>
          </p:nvPr>
        </p:nvSpPr>
        <p:spPr>
          <a:xfrm>
            <a:off x="374848" y="746448"/>
            <a:ext cx="8229600" cy="594320"/>
          </a:xfrm>
        </p:spPr>
        <p:txBody>
          <a:bodyPr>
            <a:normAutofit fontScale="90000"/>
          </a:bodyPr>
          <a:lstStyle/>
          <a:p>
            <a:r>
              <a:rPr lang="tr-TR" dirty="0" smtClean="0">
                <a:solidFill>
                  <a:schemeClr val="accent1">
                    <a:lumMod val="50000"/>
                  </a:schemeClr>
                </a:solidFill>
                <a:latin typeface="Trebuchet MS" panose="020B0603020202020204" pitchFamily="34" charset="0"/>
              </a:rPr>
              <a:t>Döküm alaşımlarının avantajları</a:t>
            </a:r>
            <a:endParaRPr lang="tr-TR" dirty="0">
              <a:solidFill>
                <a:schemeClr val="accent1">
                  <a:lumMod val="50000"/>
                </a:schemeClr>
              </a:solidFill>
              <a:latin typeface="Trebuchet MS" panose="020B0603020202020204" pitchFamily="34" charset="0"/>
            </a:endParaRPr>
          </a:p>
        </p:txBody>
      </p:sp>
    </p:spTree>
    <p:extLst>
      <p:ext uri="{BB962C8B-B14F-4D97-AF65-F5344CB8AC3E}">
        <p14:creationId xmlns:p14="http://schemas.microsoft.com/office/powerpoint/2010/main" val="282214599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197768"/>
            <a:ext cx="8229600" cy="1143000"/>
          </a:xfrm>
        </p:spPr>
        <p:txBody>
          <a:bodyPr/>
          <a:lstStyle/>
          <a:p>
            <a:r>
              <a:rPr lang="tr-TR" dirty="0" smtClean="0">
                <a:latin typeface="Trebuchet MS" pitchFamily="34" charset="0"/>
              </a:rPr>
              <a:t>Döküm uygulamaları</a:t>
            </a:r>
            <a:endParaRPr lang="tr-TR" dirty="0">
              <a:latin typeface="Trebuchet MS" pitchFamily="34" charset="0"/>
            </a:endParaRPr>
          </a:p>
        </p:txBody>
      </p:sp>
      <p:sp>
        <p:nvSpPr>
          <p:cNvPr id="5" name="İçerik Yer Tutucusu 4"/>
          <p:cNvSpPr>
            <a:spLocks noGrp="1"/>
          </p:cNvSpPr>
          <p:nvPr>
            <p:ph idx="1"/>
          </p:nvPr>
        </p:nvSpPr>
        <p:spPr>
          <a:xfrm>
            <a:off x="323528" y="1556792"/>
            <a:ext cx="8424936" cy="4536504"/>
          </a:xfrm>
        </p:spPr>
        <p:txBody>
          <a:bodyPr>
            <a:noAutofit/>
          </a:bodyPr>
          <a:lstStyle/>
          <a:p>
            <a:r>
              <a:rPr lang="tr-TR" sz="2800" dirty="0" smtClean="0">
                <a:latin typeface="Trebuchet MS" pitchFamily="34" charset="0"/>
              </a:rPr>
              <a:t>Alüminyum döküm parçalar için en önemli Pazar otomotiv sektörüdür.</a:t>
            </a:r>
            <a:r>
              <a:rPr lang="en-US" sz="2800" dirty="0" smtClean="0">
                <a:latin typeface="Trebuchet MS" pitchFamily="34" charset="0"/>
              </a:rPr>
              <a:t> </a:t>
            </a:r>
            <a:endParaRPr lang="tr-TR" sz="2800" dirty="0" smtClean="0">
              <a:latin typeface="Trebuchet MS" pitchFamily="34" charset="0"/>
            </a:endParaRPr>
          </a:p>
          <a:p>
            <a:r>
              <a:rPr lang="tr-TR" sz="2800" dirty="0" smtClean="0">
                <a:latin typeface="Trebuchet MS" pitchFamily="34" charset="0"/>
              </a:rPr>
              <a:t>Binek otomobillerde kullanılan alüminyumun yarısı döküm parça şeklindedir.</a:t>
            </a:r>
            <a:r>
              <a:rPr lang="en-US" sz="2800" dirty="0" smtClean="0">
                <a:latin typeface="Trebuchet MS" pitchFamily="34" charset="0"/>
              </a:rPr>
              <a:t> </a:t>
            </a:r>
            <a:endParaRPr lang="tr-TR" sz="2800" dirty="0" smtClean="0">
              <a:latin typeface="Trebuchet MS" pitchFamily="34" charset="0"/>
            </a:endParaRPr>
          </a:p>
          <a:p>
            <a:r>
              <a:rPr lang="tr-TR" sz="2800" dirty="0" smtClean="0">
                <a:latin typeface="Trebuchet MS" pitchFamily="34" charset="0"/>
              </a:rPr>
              <a:t>Alüminyum döküm transmisyon kutuları, pistonlar 20. yüzyılın başından bu yana kullanılmaktadır.</a:t>
            </a:r>
            <a:endParaRPr lang="tr-TR" sz="2800" dirty="0">
              <a:latin typeface="Trebuchet MS" pitchFamily="34" charset="0"/>
            </a:endParaRPr>
          </a:p>
          <a:p>
            <a:r>
              <a:rPr lang="tr-TR" sz="2800" dirty="0" smtClean="0">
                <a:latin typeface="Trebuchet MS" pitchFamily="34" charset="0"/>
              </a:rPr>
              <a:t>Küçük ev aletleri, el aletleri, çim biçme makineleri ve diğer ekipmanlarda çok sayıda ve çeşitte alüminyum döküm parçalar bulunmaktadır.</a:t>
            </a:r>
          </a:p>
        </p:txBody>
      </p:sp>
    </p:spTree>
    <p:extLst>
      <p:ext uri="{BB962C8B-B14F-4D97-AF65-F5344CB8AC3E}">
        <p14:creationId xmlns:p14="http://schemas.microsoft.com/office/powerpoint/2010/main" val="11302614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1394520"/>
            <a:ext cx="8496944" cy="594320"/>
          </a:xfrm>
        </p:spPr>
        <p:txBody>
          <a:bodyPr>
            <a:normAutofit fontScale="90000"/>
          </a:bodyPr>
          <a:lstStyle/>
          <a:p>
            <a:r>
              <a:rPr lang="tr-TR" dirty="0" smtClean="0">
                <a:solidFill>
                  <a:schemeClr val="accent1">
                    <a:lumMod val="50000"/>
                  </a:schemeClr>
                </a:solidFill>
                <a:latin typeface="Trebuchet MS" pitchFamily="34" charset="0"/>
              </a:rPr>
              <a:t>Alüminyum için döküm yöntemleri</a:t>
            </a:r>
            <a:endParaRPr lang="tr-TR" dirty="0">
              <a:solidFill>
                <a:schemeClr val="accent1">
                  <a:lumMod val="50000"/>
                </a:schemeClr>
              </a:solidFill>
              <a:latin typeface="Trebuchet MS" pitchFamily="34" charset="0"/>
            </a:endParaRPr>
          </a:p>
        </p:txBody>
      </p:sp>
      <p:sp>
        <p:nvSpPr>
          <p:cNvPr id="5" name="4 Metin kutusu"/>
          <p:cNvSpPr txBox="1"/>
          <p:nvPr/>
        </p:nvSpPr>
        <p:spPr>
          <a:xfrm>
            <a:off x="323528" y="2204864"/>
            <a:ext cx="8568952" cy="3816429"/>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3200" dirty="0" smtClean="0">
                <a:latin typeface="Trebuchet MS" pitchFamily="34" charset="0"/>
              </a:rPr>
              <a:t>Kum döküm (</a:t>
            </a:r>
            <a:r>
              <a:rPr lang="tr-TR" sz="3200" dirty="0" err="1" smtClean="0">
                <a:latin typeface="Trebuchet MS" pitchFamily="34" charset="0"/>
              </a:rPr>
              <a:t>sand</a:t>
            </a:r>
            <a:r>
              <a:rPr lang="tr-TR" sz="3200" dirty="0" smtClean="0">
                <a:latin typeface="Trebuchet MS" pitchFamily="34" charset="0"/>
              </a:rPr>
              <a:t> </a:t>
            </a:r>
            <a:r>
              <a:rPr lang="tr-TR" sz="3200" dirty="0" err="1" smtClean="0">
                <a:latin typeface="Trebuchet MS" pitchFamily="34" charset="0"/>
              </a:rPr>
              <a:t>casting</a:t>
            </a:r>
            <a:r>
              <a:rPr lang="tr-TR" sz="3200" dirty="0" smtClean="0">
                <a:latin typeface="Trebuchet MS" pitchFamily="34" charset="0"/>
              </a:rPr>
              <a:t>)</a:t>
            </a:r>
          </a:p>
          <a:p>
            <a:pPr marL="457200" indent="-457200">
              <a:spcAft>
                <a:spcPts val="1200"/>
              </a:spcAft>
              <a:buClr>
                <a:schemeClr val="bg2">
                  <a:lumMod val="50000"/>
                </a:schemeClr>
              </a:buClr>
              <a:buFont typeface="Trebuchet MS" panose="020B0603020202020204" pitchFamily="34" charset="0"/>
              <a:buChar char="●"/>
            </a:pPr>
            <a:r>
              <a:rPr lang="tr-TR" sz="3200" dirty="0" err="1" smtClean="0">
                <a:latin typeface="Trebuchet MS" pitchFamily="34" charset="0"/>
              </a:rPr>
              <a:t>Kokil</a:t>
            </a:r>
            <a:r>
              <a:rPr lang="tr-TR" sz="3200" dirty="0" smtClean="0">
                <a:latin typeface="Trebuchet MS" pitchFamily="34" charset="0"/>
              </a:rPr>
              <a:t> döküm (</a:t>
            </a:r>
            <a:r>
              <a:rPr lang="tr-TR" sz="3200" dirty="0" err="1" smtClean="0">
                <a:latin typeface="Trebuchet MS" pitchFamily="34" charset="0"/>
              </a:rPr>
              <a:t>permanent</a:t>
            </a:r>
            <a:r>
              <a:rPr lang="tr-TR" sz="3200" dirty="0" smtClean="0">
                <a:latin typeface="Trebuchet MS" pitchFamily="34" charset="0"/>
              </a:rPr>
              <a:t> </a:t>
            </a:r>
            <a:r>
              <a:rPr lang="tr-TR" sz="3200" dirty="0" err="1" smtClean="0">
                <a:latin typeface="Trebuchet MS" pitchFamily="34" charset="0"/>
              </a:rPr>
              <a:t>mould</a:t>
            </a:r>
            <a:r>
              <a:rPr lang="tr-TR" sz="3200" dirty="0" smtClean="0">
                <a:latin typeface="Trebuchet MS" pitchFamily="34" charset="0"/>
              </a:rPr>
              <a:t> </a:t>
            </a:r>
            <a:r>
              <a:rPr lang="tr-TR" sz="3200" dirty="0" err="1" smtClean="0">
                <a:latin typeface="Trebuchet MS" pitchFamily="34" charset="0"/>
              </a:rPr>
              <a:t>casting</a:t>
            </a:r>
            <a:r>
              <a:rPr lang="tr-TR" sz="3200" dirty="0" smtClean="0">
                <a:latin typeface="Trebuchet MS" pitchFamily="34" charset="0"/>
              </a:rPr>
              <a:t>)</a:t>
            </a:r>
          </a:p>
          <a:p>
            <a:pPr>
              <a:spcAft>
                <a:spcPts val="1200"/>
              </a:spcAft>
              <a:buClr>
                <a:schemeClr val="bg2">
                  <a:lumMod val="50000"/>
                </a:schemeClr>
              </a:buClr>
            </a:pPr>
            <a:r>
              <a:rPr lang="tr-TR" sz="3200" dirty="0">
                <a:latin typeface="Trebuchet MS" pitchFamily="34" charset="0"/>
              </a:rPr>
              <a:t>	</a:t>
            </a:r>
            <a:r>
              <a:rPr lang="tr-TR" sz="3200" dirty="0" err="1" smtClean="0">
                <a:latin typeface="Trebuchet MS" pitchFamily="34" charset="0"/>
              </a:rPr>
              <a:t>gravite</a:t>
            </a:r>
            <a:r>
              <a:rPr lang="tr-TR" sz="3200" dirty="0" smtClean="0">
                <a:latin typeface="Trebuchet MS" pitchFamily="34" charset="0"/>
              </a:rPr>
              <a:t> döküm (</a:t>
            </a:r>
            <a:r>
              <a:rPr lang="tr-TR" sz="3200" dirty="0" err="1" smtClean="0">
                <a:latin typeface="Trebuchet MS" pitchFamily="34" charset="0"/>
              </a:rPr>
              <a:t>gravity</a:t>
            </a:r>
            <a:r>
              <a:rPr lang="tr-TR" sz="3200" dirty="0" smtClean="0">
                <a:latin typeface="Trebuchet MS" pitchFamily="34" charset="0"/>
              </a:rPr>
              <a:t> </a:t>
            </a:r>
            <a:r>
              <a:rPr lang="tr-TR" sz="3200" dirty="0" err="1" smtClean="0">
                <a:latin typeface="Trebuchet MS" pitchFamily="34" charset="0"/>
              </a:rPr>
              <a:t>die</a:t>
            </a:r>
            <a:r>
              <a:rPr lang="tr-TR" sz="3200" dirty="0" smtClean="0">
                <a:latin typeface="Trebuchet MS" pitchFamily="34" charset="0"/>
              </a:rPr>
              <a:t> </a:t>
            </a:r>
            <a:r>
              <a:rPr lang="tr-TR" sz="3200" dirty="0" err="1" smtClean="0">
                <a:latin typeface="Trebuchet MS" pitchFamily="34" charset="0"/>
              </a:rPr>
              <a:t>casting</a:t>
            </a:r>
            <a:r>
              <a:rPr lang="tr-TR" sz="3200" dirty="0" smtClean="0">
                <a:latin typeface="Trebuchet MS" pitchFamily="34" charset="0"/>
              </a:rPr>
              <a:t>)</a:t>
            </a:r>
          </a:p>
          <a:p>
            <a:pPr marL="457200" indent="-457200">
              <a:spcAft>
                <a:spcPts val="1200"/>
              </a:spcAft>
              <a:buClr>
                <a:schemeClr val="bg2">
                  <a:lumMod val="50000"/>
                </a:schemeClr>
              </a:buClr>
              <a:buFont typeface="Trebuchet MS" panose="020B0603020202020204" pitchFamily="34" charset="0"/>
              <a:buChar char="●"/>
            </a:pPr>
            <a:r>
              <a:rPr lang="tr-TR" sz="3200" dirty="0" smtClean="0">
                <a:latin typeface="Trebuchet MS" pitchFamily="34" charset="0"/>
              </a:rPr>
              <a:t>Basınçlı döküm (</a:t>
            </a:r>
            <a:r>
              <a:rPr lang="tr-TR" sz="3200" dirty="0" err="1" smtClean="0">
                <a:latin typeface="Trebuchet MS" pitchFamily="34" charset="0"/>
              </a:rPr>
              <a:t>Die</a:t>
            </a:r>
            <a:r>
              <a:rPr lang="tr-TR" sz="3200" dirty="0" smtClean="0">
                <a:latin typeface="Trebuchet MS" pitchFamily="34" charset="0"/>
              </a:rPr>
              <a:t> </a:t>
            </a:r>
            <a:r>
              <a:rPr lang="tr-TR" sz="3200" dirty="0" err="1" smtClean="0">
                <a:latin typeface="Trebuchet MS" pitchFamily="34" charset="0"/>
              </a:rPr>
              <a:t>casting</a:t>
            </a:r>
            <a:r>
              <a:rPr lang="tr-TR" sz="3200" dirty="0" smtClean="0">
                <a:latin typeface="Trebuchet MS" pitchFamily="34" charset="0"/>
              </a:rPr>
              <a:t>)</a:t>
            </a:r>
          </a:p>
          <a:p>
            <a:pPr>
              <a:spcAft>
                <a:spcPts val="1200"/>
              </a:spcAft>
              <a:buClr>
                <a:schemeClr val="bg2">
                  <a:lumMod val="50000"/>
                </a:schemeClr>
              </a:buClr>
            </a:pPr>
            <a:r>
              <a:rPr lang="tr-TR" sz="3200" dirty="0">
                <a:latin typeface="Trebuchet MS" pitchFamily="34" charset="0"/>
              </a:rPr>
              <a:t>	</a:t>
            </a:r>
            <a:r>
              <a:rPr lang="tr-TR" sz="3200" dirty="0" smtClean="0">
                <a:latin typeface="Trebuchet MS" pitchFamily="34" charset="0"/>
              </a:rPr>
              <a:t>yüksek basınç (</a:t>
            </a:r>
            <a:r>
              <a:rPr lang="tr-TR" sz="3200" dirty="0" err="1" smtClean="0">
                <a:latin typeface="Trebuchet MS" pitchFamily="34" charset="0"/>
              </a:rPr>
              <a:t>high</a:t>
            </a:r>
            <a:r>
              <a:rPr lang="tr-TR" sz="3200" dirty="0" smtClean="0">
                <a:latin typeface="Trebuchet MS" pitchFamily="34" charset="0"/>
              </a:rPr>
              <a:t> </a:t>
            </a:r>
            <a:r>
              <a:rPr lang="tr-TR" sz="3200" dirty="0" err="1" smtClean="0">
                <a:latin typeface="Trebuchet MS" pitchFamily="34" charset="0"/>
              </a:rPr>
              <a:t>pressure</a:t>
            </a:r>
            <a:r>
              <a:rPr lang="tr-TR" sz="3200" dirty="0" smtClean="0">
                <a:latin typeface="Trebuchet MS" pitchFamily="34" charset="0"/>
              </a:rPr>
              <a:t> </a:t>
            </a:r>
            <a:r>
              <a:rPr lang="tr-TR" sz="3200" dirty="0" err="1" smtClean="0">
                <a:latin typeface="Trebuchet MS" pitchFamily="34" charset="0"/>
              </a:rPr>
              <a:t>die</a:t>
            </a:r>
            <a:r>
              <a:rPr lang="tr-TR" sz="3200" dirty="0" smtClean="0">
                <a:latin typeface="Trebuchet MS" pitchFamily="34" charset="0"/>
              </a:rPr>
              <a:t> </a:t>
            </a:r>
            <a:r>
              <a:rPr lang="tr-TR" sz="3200" dirty="0" err="1" smtClean="0">
                <a:latin typeface="Trebuchet MS" pitchFamily="34" charset="0"/>
              </a:rPr>
              <a:t>casting</a:t>
            </a:r>
            <a:r>
              <a:rPr lang="tr-TR" sz="3200" dirty="0" smtClean="0">
                <a:latin typeface="Trebuchet MS" pitchFamily="34" charset="0"/>
              </a:rPr>
              <a:t>)</a:t>
            </a:r>
          </a:p>
          <a:p>
            <a:pPr>
              <a:spcAft>
                <a:spcPts val="1200"/>
              </a:spcAft>
              <a:buClr>
                <a:schemeClr val="bg2">
                  <a:lumMod val="50000"/>
                </a:schemeClr>
              </a:buClr>
            </a:pPr>
            <a:r>
              <a:rPr lang="tr-TR" sz="3200" dirty="0">
                <a:latin typeface="Trebuchet MS" pitchFamily="34" charset="0"/>
              </a:rPr>
              <a:t>	</a:t>
            </a:r>
            <a:r>
              <a:rPr lang="tr-TR" sz="3200" dirty="0" smtClean="0">
                <a:latin typeface="Trebuchet MS" pitchFamily="34" charset="0"/>
              </a:rPr>
              <a:t>alçak basınç (</a:t>
            </a:r>
            <a:r>
              <a:rPr lang="tr-TR" sz="3200" dirty="0" err="1" smtClean="0">
                <a:latin typeface="Trebuchet MS" pitchFamily="34" charset="0"/>
              </a:rPr>
              <a:t>low</a:t>
            </a:r>
            <a:r>
              <a:rPr lang="tr-TR" sz="3200" dirty="0" smtClean="0">
                <a:latin typeface="Trebuchet MS" pitchFamily="34" charset="0"/>
              </a:rPr>
              <a:t> </a:t>
            </a:r>
            <a:r>
              <a:rPr lang="tr-TR" sz="3200" dirty="0" err="1" smtClean="0">
                <a:latin typeface="Trebuchet MS" pitchFamily="34" charset="0"/>
              </a:rPr>
              <a:t>pressure</a:t>
            </a:r>
            <a:r>
              <a:rPr lang="tr-TR" sz="3200" dirty="0" smtClean="0">
                <a:latin typeface="Trebuchet MS" pitchFamily="34" charset="0"/>
              </a:rPr>
              <a:t> </a:t>
            </a:r>
            <a:r>
              <a:rPr lang="tr-TR" sz="3200" dirty="0" err="1" smtClean="0">
                <a:latin typeface="Trebuchet MS" pitchFamily="34" charset="0"/>
              </a:rPr>
              <a:t>die</a:t>
            </a:r>
            <a:r>
              <a:rPr lang="tr-TR" sz="3200" dirty="0" smtClean="0">
                <a:latin typeface="Trebuchet MS" pitchFamily="34" charset="0"/>
              </a:rPr>
              <a:t> </a:t>
            </a:r>
            <a:r>
              <a:rPr lang="tr-TR" sz="3200" dirty="0" err="1" smtClean="0">
                <a:latin typeface="Trebuchet MS" pitchFamily="34" charset="0"/>
              </a:rPr>
              <a:t>casting</a:t>
            </a:r>
            <a:r>
              <a:rPr lang="tr-TR" sz="3200" dirty="0" smtClean="0">
                <a:latin typeface="Trebuchet MS" pitchFamily="34" charset="0"/>
              </a:rPr>
              <a:t>)</a:t>
            </a:r>
          </a:p>
        </p:txBody>
      </p:sp>
    </p:spTree>
    <p:extLst>
      <p:ext uri="{BB962C8B-B14F-4D97-AF65-F5344CB8AC3E}">
        <p14:creationId xmlns:p14="http://schemas.microsoft.com/office/powerpoint/2010/main" val="300175630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64704"/>
            <a:ext cx="8496944" cy="594320"/>
          </a:xfrm>
        </p:spPr>
        <p:txBody>
          <a:bodyPr>
            <a:normAutofit fontScale="90000"/>
          </a:bodyPr>
          <a:lstStyle/>
          <a:p>
            <a:r>
              <a:rPr lang="tr-TR" dirty="0" smtClean="0">
                <a:solidFill>
                  <a:schemeClr val="accent1">
                    <a:lumMod val="50000"/>
                  </a:schemeClr>
                </a:solidFill>
                <a:latin typeface="Trebuchet MS" pitchFamily="34" charset="0"/>
              </a:rPr>
              <a:t>döküm yöntemi seçimi</a:t>
            </a:r>
            <a:endParaRPr lang="tr-TR" dirty="0">
              <a:solidFill>
                <a:schemeClr val="accent1">
                  <a:lumMod val="50000"/>
                </a:schemeClr>
              </a:solidFill>
              <a:latin typeface="Trebuchet MS" pitchFamily="34" charset="0"/>
            </a:endParaRPr>
          </a:p>
        </p:txBody>
      </p:sp>
      <p:sp>
        <p:nvSpPr>
          <p:cNvPr id="2" name="Dikdörtgen 1"/>
          <p:cNvSpPr/>
          <p:nvPr/>
        </p:nvSpPr>
        <p:spPr>
          <a:xfrm>
            <a:off x="333962" y="1550397"/>
            <a:ext cx="8332362" cy="4431983"/>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karmaşık parçaların kaliteli dökümü için kum döküm!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az sayıda parça üretilecekse (mesela </a:t>
            </a:r>
            <a:r>
              <a:rPr lang="tr-TR" sz="2800" dirty="0" err="1" smtClean="0">
                <a:latin typeface="Trebuchet MS" panose="020B0603020202020204" pitchFamily="34" charset="0"/>
              </a:rPr>
              <a:t>protip</a:t>
            </a:r>
            <a:r>
              <a:rPr lang="tr-TR" sz="2800" dirty="0" smtClean="0">
                <a:latin typeface="Trebuchet MS" panose="020B0603020202020204" pitchFamily="34" charset="0"/>
              </a:rPr>
              <a:t> dökümü söz konusu ise) yine kum döküm!</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Döküm parçada daha yüksek mukavemet ve uzama değerleri isteniyorsa </a:t>
            </a:r>
            <a:r>
              <a:rPr lang="tr-TR" sz="2800" dirty="0" err="1" smtClean="0">
                <a:latin typeface="Trebuchet MS" panose="020B0603020202020204" pitchFamily="34" charset="0"/>
              </a:rPr>
              <a:t>kokil</a:t>
            </a:r>
            <a:r>
              <a:rPr lang="tr-TR" sz="2800" dirty="0" smtClean="0">
                <a:latin typeface="Trebuchet MS" panose="020B0603020202020204" pitchFamily="34" charset="0"/>
              </a:rPr>
              <a:t> döküm! </a:t>
            </a:r>
          </a:p>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Kokil</a:t>
            </a:r>
            <a:r>
              <a:rPr lang="tr-TR" sz="2800" dirty="0" smtClean="0">
                <a:latin typeface="Trebuchet MS" panose="020B0603020202020204" pitchFamily="34" charset="0"/>
              </a:rPr>
              <a:t> dökümde kum maçaların kullanılması mümkündür ve bu basınçlı döküme üstünlük sağladığı bir özelliktir.</a:t>
            </a:r>
          </a:p>
        </p:txBody>
      </p:sp>
    </p:spTree>
    <p:extLst>
      <p:ext uri="{BB962C8B-B14F-4D97-AF65-F5344CB8AC3E}">
        <p14:creationId xmlns:p14="http://schemas.microsoft.com/office/powerpoint/2010/main" val="149760151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64704"/>
            <a:ext cx="8496944" cy="594320"/>
          </a:xfrm>
        </p:spPr>
        <p:txBody>
          <a:bodyPr>
            <a:normAutofit fontScale="90000"/>
          </a:bodyPr>
          <a:lstStyle/>
          <a:p>
            <a:r>
              <a:rPr lang="tr-TR" dirty="0" smtClean="0">
                <a:solidFill>
                  <a:schemeClr val="accent1">
                    <a:lumMod val="50000"/>
                  </a:schemeClr>
                </a:solidFill>
                <a:latin typeface="Trebuchet MS" pitchFamily="34" charset="0"/>
              </a:rPr>
              <a:t>döküm yöntemi seçimi</a:t>
            </a:r>
            <a:endParaRPr lang="tr-TR" dirty="0">
              <a:solidFill>
                <a:schemeClr val="accent1">
                  <a:lumMod val="50000"/>
                </a:schemeClr>
              </a:solidFill>
              <a:latin typeface="Trebuchet MS" pitchFamily="34" charset="0"/>
            </a:endParaRPr>
          </a:p>
        </p:txBody>
      </p:sp>
      <p:sp>
        <p:nvSpPr>
          <p:cNvPr id="2" name="Dikdörtgen 1"/>
          <p:cNvSpPr/>
          <p:nvPr/>
        </p:nvSpPr>
        <p:spPr>
          <a:xfrm>
            <a:off x="323528" y="1477228"/>
            <a:ext cx="8640960" cy="4708981"/>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Alçak basınç döküm yöntemi alttan </a:t>
            </a:r>
            <a:r>
              <a:rPr lang="tr-TR" sz="2800" dirty="0" err="1" smtClean="0">
                <a:latin typeface="Trebuchet MS" panose="020B0603020202020204" pitchFamily="34" charset="0"/>
              </a:rPr>
              <a:t>laminar</a:t>
            </a:r>
            <a:r>
              <a:rPr lang="tr-TR" sz="2800" dirty="0" smtClean="0">
                <a:latin typeface="Trebuchet MS" panose="020B0603020202020204" pitchFamily="34" charset="0"/>
              </a:rPr>
              <a:t> akışlı kalıp dolumu ile kaliteli döküm parça üretir.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Ayrıca katılaşmanın az da olsa basınç altında gerçekleşmesi sayesinde çekinti boşlukları azdır.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Alçak basınç döküm özellikle jant gibi yuvarlak simetrik parçaların dökümünde avantajlıdır.</a:t>
            </a:r>
            <a:endParaRPr lang="tr-TR" sz="2800" dirty="0">
              <a:latin typeface="Trebuchet MS" panose="020B0603020202020204"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Bununla birlikte basınçlı döküm en yaygın döküm prosesidir.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Kaliteli yüzey ve minimum talaşlı işlem isteniyorsa basınçlı döküm tercih edilir. </a:t>
            </a:r>
          </a:p>
        </p:txBody>
      </p:sp>
    </p:spTree>
    <p:extLst>
      <p:ext uri="{BB962C8B-B14F-4D97-AF65-F5344CB8AC3E}">
        <p14:creationId xmlns:p14="http://schemas.microsoft.com/office/powerpoint/2010/main" val="367160316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smtClean="0">
                <a:solidFill>
                  <a:schemeClr val="accent1">
                    <a:lumMod val="50000"/>
                  </a:schemeClr>
                </a:solidFill>
                <a:latin typeface="Trebuchet MS" pitchFamily="34" charset="0"/>
              </a:rPr>
              <a:t>Kum döküm</a:t>
            </a:r>
            <a:endParaRPr lang="tr-TR" dirty="0">
              <a:solidFill>
                <a:schemeClr val="accent1">
                  <a:lumMod val="50000"/>
                </a:schemeClr>
              </a:solidFill>
              <a:latin typeface="Trebuchet MS" pitchFamily="34" charset="0"/>
            </a:endParaRPr>
          </a:p>
        </p:txBody>
      </p:sp>
      <p:pic>
        <p:nvPicPr>
          <p:cNvPr id="243714" name="Picture 2" descr="http://upload.wikimedia.org/wikipedia/commons/2/2b/Haandform-e.png"/>
          <p:cNvPicPr>
            <a:picLocks noChangeAspect="1" noChangeArrowheads="1"/>
          </p:cNvPicPr>
          <p:nvPr/>
        </p:nvPicPr>
        <p:blipFill>
          <a:blip r:embed="rId2" cstate="print">
            <a:lum bright="-1000"/>
            <a:extLst>
              <a:ext uri="{28A0092B-C50C-407E-A947-70E740481C1C}">
                <a14:useLocalDpi xmlns:a14="http://schemas.microsoft.com/office/drawing/2010/main" val="0"/>
              </a:ext>
            </a:extLst>
          </a:blip>
          <a:srcRect/>
          <a:stretch>
            <a:fillRect/>
          </a:stretch>
        </p:blipFill>
        <p:spPr bwMode="auto">
          <a:xfrm>
            <a:off x="683568" y="1412776"/>
            <a:ext cx="792480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28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smtClean="0">
                <a:solidFill>
                  <a:schemeClr val="accent1">
                    <a:lumMod val="50000"/>
                  </a:schemeClr>
                </a:solidFill>
                <a:latin typeface="Trebuchet MS" pitchFamily="34" charset="0"/>
              </a:rPr>
              <a:t>Kum döküm</a:t>
            </a:r>
            <a:endParaRPr lang="tr-TR" dirty="0">
              <a:solidFill>
                <a:schemeClr val="accent1">
                  <a:lumMod val="50000"/>
                </a:schemeClr>
              </a:solidFill>
              <a:latin typeface="Trebuchet MS" pitchFamily="34" charset="0"/>
            </a:endParaRPr>
          </a:p>
        </p:txBody>
      </p:sp>
      <p:pic>
        <p:nvPicPr>
          <p:cNvPr id="217090" name="Picture 2" descr="http://www.learneasy.info/MDME/MEMmods/MEM30007A/processing/processing_files/sand_casting.jpg"/>
          <p:cNvPicPr>
            <a:picLocks noChangeAspect="1" noChangeArrowheads="1"/>
          </p:cNvPicPr>
          <p:nvPr/>
        </p:nvPicPr>
        <p:blipFill>
          <a:blip r:embed="rId2" cstate="print">
            <a:lum bright="-3000" contrast="15000"/>
          </a:blip>
          <a:srcRect/>
          <a:stretch>
            <a:fillRect/>
          </a:stretch>
        </p:blipFill>
        <p:spPr bwMode="auto">
          <a:xfrm>
            <a:off x="1281995" y="1484784"/>
            <a:ext cx="6192688" cy="4971422"/>
          </a:xfrm>
          <a:prstGeom prst="rect">
            <a:avLst/>
          </a:prstGeom>
          <a:noFill/>
        </p:spPr>
      </p:pic>
      <p:sp>
        <p:nvSpPr>
          <p:cNvPr id="2" name="Metin kutusu 1"/>
          <p:cNvSpPr txBox="1"/>
          <p:nvPr/>
        </p:nvSpPr>
        <p:spPr>
          <a:xfrm>
            <a:off x="6372200" y="2956882"/>
            <a:ext cx="1368152" cy="400110"/>
          </a:xfrm>
          <a:prstGeom prst="rect">
            <a:avLst/>
          </a:prstGeom>
          <a:solidFill>
            <a:srgbClr val="EAEAEA"/>
          </a:solidFill>
        </p:spPr>
        <p:txBody>
          <a:bodyPr wrap="square" rtlCol="0">
            <a:spAutoFit/>
          </a:bodyPr>
          <a:lstStyle/>
          <a:p>
            <a:r>
              <a:rPr lang="tr-TR" sz="2000" dirty="0" smtClean="0">
                <a:latin typeface="Trebuchet MS" panose="020B0603020202020204" pitchFamily="34" charset="0"/>
              </a:rPr>
              <a:t>besleyici</a:t>
            </a:r>
            <a:endParaRPr lang="tr-TR" sz="2000" dirty="0">
              <a:latin typeface="Trebuchet MS" panose="020B0603020202020204" pitchFamily="34" charset="0"/>
            </a:endParaRPr>
          </a:p>
        </p:txBody>
      </p:sp>
      <p:sp useBgFill="1">
        <p:nvSpPr>
          <p:cNvPr id="5" name="Metin kutusu 4"/>
          <p:cNvSpPr txBox="1"/>
          <p:nvPr/>
        </p:nvSpPr>
        <p:spPr>
          <a:xfrm>
            <a:off x="3563888" y="2956882"/>
            <a:ext cx="1368152" cy="400110"/>
          </a:xfrm>
          <a:prstGeom prst="rect">
            <a:avLst/>
          </a:prstGeom>
        </p:spPr>
        <p:txBody>
          <a:bodyPr wrap="square" rtlCol="0">
            <a:spAutoFit/>
          </a:bodyPr>
          <a:lstStyle/>
          <a:p>
            <a:r>
              <a:rPr lang="tr-TR" sz="2000" dirty="0" smtClean="0">
                <a:latin typeface="Trebuchet MS" panose="020B0603020202020204" pitchFamily="34" charset="0"/>
              </a:rPr>
              <a:t>yolluk</a:t>
            </a:r>
            <a:endParaRPr lang="tr-TR" sz="2000" dirty="0">
              <a:latin typeface="Trebuchet MS" panose="020B0603020202020204" pitchFamily="34" charset="0"/>
            </a:endParaRPr>
          </a:p>
        </p:txBody>
      </p:sp>
      <p:sp useBgFill="1">
        <p:nvSpPr>
          <p:cNvPr id="6" name="Metin kutusu 5"/>
          <p:cNvSpPr txBox="1"/>
          <p:nvPr/>
        </p:nvSpPr>
        <p:spPr>
          <a:xfrm>
            <a:off x="2627784" y="4685074"/>
            <a:ext cx="936104" cy="400110"/>
          </a:xfrm>
          <a:prstGeom prst="rect">
            <a:avLst/>
          </a:prstGeom>
        </p:spPr>
        <p:txBody>
          <a:bodyPr wrap="square" rtlCol="0">
            <a:spAutoFit/>
          </a:bodyPr>
          <a:lstStyle/>
          <a:p>
            <a:pPr algn="r"/>
            <a:r>
              <a:rPr lang="tr-TR" sz="2000" dirty="0" smtClean="0">
                <a:latin typeface="Trebuchet MS" panose="020B0603020202020204" pitchFamily="34" charset="0"/>
              </a:rPr>
              <a:t>kum</a:t>
            </a:r>
            <a:endParaRPr lang="tr-TR" sz="2000" dirty="0">
              <a:latin typeface="Trebuchet MS" panose="020B0603020202020204" pitchFamily="34" charset="0"/>
            </a:endParaRPr>
          </a:p>
        </p:txBody>
      </p:sp>
      <p:sp useBgFill="1">
        <p:nvSpPr>
          <p:cNvPr id="7" name="Metin kutusu 6"/>
          <p:cNvSpPr txBox="1"/>
          <p:nvPr/>
        </p:nvSpPr>
        <p:spPr>
          <a:xfrm>
            <a:off x="5148064" y="4685074"/>
            <a:ext cx="792088" cy="400110"/>
          </a:xfrm>
          <a:prstGeom prst="rect">
            <a:avLst/>
          </a:prstGeom>
        </p:spPr>
        <p:txBody>
          <a:bodyPr wrap="square" rtlCol="0">
            <a:spAutoFit/>
          </a:bodyPr>
          <a:lstStyle/>
          <a:p>
            <a:pPr algn="r"/>
            <a:r>
              <a:rPr lang="tr-TR" sz="2000" dirty="0" smtClean="0">
                <a:latin typeface="Trebuchet MS" panose="020B0603020202020204" pitchFamily="34" charset="0"/>
              </a:rPr>
              <a:t>maça</a:t>
            </a:r>
            <a:endParaRPr lang="tr-TR" sz="2000" dirty="0">
              <a:latin typeface="Trebuchet MS" panose="020B0603020202020204" pitchFamily="34" charset="0"/>
            </a:endParaRPr>
          </a:p>
        </p:txBody>
      </p:sp>
      <p:sp>
        <p:nvSpPr>
          <p:cNvPr id="8" name="Metin kutusu 7"/>
          <p:cNvSpPr txBox="1"/>
          <p:nvPr/>
        </p:nvSpPr>
        <p:spPr>
          <a:xfrm>
            <a:off x="3635896" y="6021288"/>
            <a:ext cx="1368152" cy="400110"/>
          </a:xfrm>
          <a:prstGeom prst="rect">
            <a:avLst/>
          </a:prstGeom>
          <a:solidFill>
            <a:srgbClr val="EAEAEA"/>
          </a:solidFill>
        </p:spPr>
        <p:txBody>
          <a:bodyPr wrap="square" rtlCol="0">
            <a:spAutoFit/>
          </a:bodyPr>
          <a:lstStyle/>
          <a:p>
            <a:pPr algn="ctr"/>
            <a:r>
              <a:rPr lang="tr-TR" sz="2000" dirty="0" smtClean="0">
                <a:latin typeface="Trebuchet MS" panose="020B0603020202020204" pitchFamily="34" charset="0"/>
              </a:rPr>
              <a:t>taban</a:t>
            </a:r>
            <a:endParaRPr lang="tr-TR" sz="2000" dirty="0">
              <a:latin typeface="Trebuchet MS" panose="020B0603020202020204" pitchFamily="34" charset="0"/>
            </a:endParaRPr>
          </a:p>
        </p:txBody>
      </p:sp>
      <p:sp useBgFill="1">
        <p:nvSpPr>
          <p:cNvPr id="9" name="Metin kutusu 8"/>
          <p:cNvSpPr txBox="1"/>
          <p:nvPr/>
        </p:nvSpPr>
        <p:spPr>
          <a:xfrm>
            <a:off x="3491880" y="3429000"/>
            <a:ext cx="1368152" cy="400110"/>
          </a:xfrm>
          <a:prstGeom prst="rect">
            <a:avLst/>
          </a:prstGeom>
        </p:spPr>
        <p:txBody>
          <a:bodyPr wrap="square" rtlCol="0">
            <a:spAutoFit/>
          </a:bodyPr>
          <a:lstStyle/>
          <a:p>
            <a:pPr algn="ctr"/>
            <a:r>
              <a:rPr lang="tr-TR" sz="2000" dirty="0" smtClean="0">
                <a:latin typeface="Trebuchet MS" panose="020B0603020202020204" pitchFamily="34" charset="0"/>
              </a:rPr>
              <a:t>Kalıp ağzı</a:t>
            </a:r>
            <a:endParaRPr lang="tr-TR" sz="2000" dirty="0">
              <a:latin typeface="Trebuchet MS" panose="020B0603020202020204" pitchFamily="34" charset="0"/>
            </a:endParaRPr>
          </a:p>
        </p:txBody>
      </p:sp>
    </p:spTree>
    <p:extLst>
      <p:ext uri="{BB962C8B-B14F-4D97-AF65-F5344CB8AC3E}">
        <p14:creationId xmlns:p14="http://schemas.microsoft.com/office/powerpoint/2010/main" val="324028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1">
                    <a:lumMod val="50000"/>
                  </a:schemeClr>
                </a:solidFill>
                <a:latin typeface="Trebuchet MS" pitchFamily="34" charset="0"/>
              </a:rPr>
              <a:t>Kum döküm</a:t>
            </a:r>
            <a:endParaRPr lang="tr-TR" dirty="0">
              <a:solidFill>
                <a:schemeClr val="accent1">
                  <a:lumMod val="50000"/>
                </a:schemeClr>
              </a:solidFill>
              <a:latin typeface="Trebuchet MS" pitchFamily="34" charset="0"/>
            </a:endParaRPr>
          </a:p>
        </p:txBody>
      </p:sp>
      <p:pic>
        <p:nvPicPr>
          <p:cNvPr id="2457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4664158" cy="3103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7818" y="1124744"/>
            <a:ext cx="3895515"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8532" y="3789040"/>
            <a:ext cx="3614801"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430860"/>
            <a:ext cx="561975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042882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18456"/>
            <a:ext cx="8229600" cy="594320"/>
          </a:xfrm>
        </p:spPr>
        <p:txBody>
          <a:bodyPr>
            <a:normAutofit fontScale="90000"/>
          </a:bodyPr>
          <a:lstStyle/>
          <a:p>
            <a:r>
              <a:rPr lang="tr-TR" dirty="0" smtClean="0">
                <a:solidFill>
                  <a:schemeClr val="accent1">
                    <a:lumMod val="50000"/>
                  </a:schemeClr>
                </a:solidFill>
                <a:latin typeface="Trebuchet MS" pitchFamily="34" charset="0"/>
              </a:rPr>
              <a:t>Kum döküm</a:t>
            </a:r>
            <a:endParaRPr lang="tr-TR" dirty="0">
              <a:solidFill>
                <a:schemeClr val="accent1">
                  <a:lumMod val="50000"/>
                </a:schemeClr>
              </a:solidFill>
              <a:latin typeface="Trebuchet MS" pitchFamily="34" charset="0"/>
            </a:endParaRPr>
          </a:p>
        </p:txBody>
      </p:sp>
      <p:sp>
        <p:nvSpPr>
          <p:cNvPr id="5" name="4 Metin kutusu"/>
          <p:cNvSpPr txBox="1"/>
          <p:nvPr/>
        </p:nvSpPr>
        <p:spPr>
          <a:xfrm>
            <a:off x="323528" y="1693252"/>
            <a:ext cx="8568952" cy="4832092"/>
          </a:xfrm>
          <a:prstGeom prst="rect">
            <a:avLst/>
          </a:prstGeom>
          <a:noFill/>
        </p:spPr>
        <p:txBody>
          <a:bodyPr wrap="square" rtlCol="0">
            <a:spAutoFit/>
          </a:bodyPr>
          <a:lstStyle/>
          <a:p>
            <a:r>
              <a:rPr lang="tr-TR" sz="2800" dirty="0" smtClean="0">
                <a:latin typeface="Trebuchet MS" pitchFamily="34" charset="0"/>
              </a:rPr>
              <a:t>Avantajlar:</a:t>
            </a:r>
          </a:p>
          <a:p>
            <a:r>
              <a:rPr lang="tr-TR" sz="2800" dirty="0" smtClean="0">
                <a:latin typeface="Trebuchet MS" pitchFamily="34" charset="0"/>
              </a:rPr>
              <a:t>Model ve kalıp maliyetleri düşük</a:t>
            </a:r>
          </a:p>
          <a:p>
            <a:r>
              <a:rPr lang="tr-TR" sz="2800" dirty="0" smtClean="0">
                <a:latin typeface="Trebuchet MS" pitchFamily="34" charset="0"/>
              </a:rPr>
              <a:t>Parça boyutlarında, şekil ve ağırlığında sınır yok!</a:t>
            </a:r>
          </a:p>
          <a:p>
            <a:r>
              <a:rPr lang="tr-TR" sz="2800" dirty="0" smtClean="0">
                <a:latin typeface="Trebuchet MS" pitchFamily="34" charset="0"/>
              </a:rPr>
              <a:t>Adet konusunda esnek-az veya çok sayıda parça</a:t>
            </a:r>
          </a:p>
          <a:p>
            <a:endParaRPr lang="tr-TR" sz="2800" dirty="0" smtClean="0">
              <a:latin typeface="Trebuchet MS" pitchFamily="34" charset="0"/>
            </a:endParaRPr>
          </a:p>
          <a:p>
            <a:r>
              <a:rPr lang="tr-TR" sz="2800" dirty="0" smtClean="0">
                <a:latin typeface="Trebuchet MS" pitchFamily="34" charset="0"/>
              </a:rPr>
              <a:t>Dezavantajlar</a:t>
            </a:r>
          </a:p>
          <a:p>
            <a:r>
              <a:rPr lang="tr-TR" sz="2800" dirty="0" smtClean="0">
                <a:latin typeface="Trebuchet MS" pitchFamily="34" charset="0"/>
              </a:rPr>
              <a:t>Düşük tasarım karmaşıklığı</a:t>
            </a:r>
          </a:p>
          <a:p>
            <a:r>
              <a:rPr lang="tr-TR" sz="2800" dirty="0" smtClean="0">
                <a:latin typeface="Trebuchet MS" pitchFamily="34" charset="0"/>
              </a:rPr>
              <a:t>Sınırlı boyutsal hassasiyet</a:t>
            </a:r>
          </a:p>
          <a:p>
            <a:endParaRPr lang="tr-TR" sz="2800" dirty="0" smtClean="0">
              <a:latin typeface="Trebuchet MS" pitchFamily="34" charset="0"/>
            </a:endParaRPr>
          </a:p>
          <a:p>
            <a:r>
              <a:rPr lang="tr-TR" sz="2800" dirty="0" smtClean="0">
                <a:latin typeface="Trebuchet MS" pitchFamily="34" charset="0"/>
              </a:rPr>
              <a:t> </a:t>
            </a:r>
          </a:p>
          <a:p>
            <a:endParaRPr lang="tr-TR" sz="2800" dirty="0" smtClean="0">
              <a:latin typeface="Trebuchet MS" pitchFamily="34" charset="0"/>
            </a:endParaRPr>
          </a:p>
        </p:txBody>
      </p:sp>
    </p:spTree>
    <p:extLst>
      <p:ext uri="{BB962C8B-B14F-4D97-AF65-F5344CB8AC3E}">
        <p14:creationId xmlns:p14="http://schemas.microsoft.com/office/powerpoint/2010/main" val="3001756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432048" y="1255400"/>
            <a:ext cx="8532440" cy="2677656"/>
          </a:xfrm>
          <a:prstGeom prst="rect">
            <a:avLst/>
          </a:prstGeom>
          <a:noFill/>
        </p:spPr>
        <p:txBody>
          <a:bodyPr wrap="square" rtlCol="0">
            <a:spAutoFit/>
          </a:bodyPr>
          <a:lstStyle/>
          <a:p>
            <a:r>
              <a:rPr lang="tr-TR" sz="2800" b="1" dirty="0" smtClean="0">
                <a:solidFill>
                  <a:srgbClr val="FF0000"/>
                </a:solidFill>
                <a:latin typeface="Trebuchet MS" pitchFamily="34" charset="0"/>
              </a:rPr>
              <a:t>döküm alaşımları </a:t>
            </a:r>
            <a:r>
              <a:rPr lang="tr-TR" sz="2800" dirty="0" smtClean="0">
                <a:latin typeface="Trebuchet MS" pitchFamily="34" charset="0"/>
              </a:rPr>
              <a:t>yüksek miktarda Si	</a:t>
            </a:r>
          </a:p>
          <a:p>
            <a:r>
              <a:rPr lang="tr-TR" sz="2800" dirty="0" smtClean="0">
                <a:latin typeface="Trebuchet MS" pitchFamily="34" charset="0"/>
                <a:sym typeface="Symbol"/>
              </a:rPr>
              <a:t>			 akışkanlık / dökülebilirlik</a:t>
            </a:r>
          </a:p>
          <a:p>
            <a:r>
              <a:rPr lang="tr-TR" sz="2800" dirty="0" smtClean="0">
                <a:latin typeface="Trebuchet MS" pitchFamily="34" charset="0"/>
                <a:sym typeface="Symbol"/>
              </a:rPr>
              <a:t>			 çekinti</a:t>
            </a:r>
          </a:p>
          <a:p>
            <a:r>
              <a:rPr lang="tr-TR" sz="2800" dirty="0" smtClean="0">
                <a:latin typeface="Trebuchet MS" pitchFamily="34" charset="0"/>
                <a:sym typeface="Symbol"/>
              </a:rPr>
              <a:t>			 sıcak yırtılma</a:t>
            </a:r>
          </a:p>
          <a:p>
            <a:r>
              <a:rPr lang="tr-TR" sz="2800" dirty="0" smtClean="0">
                <a:latin typeface="Trebuchet MS" pitchFamily="34" charset="0"/>
                <a:sym typeface="Symbol"/>
              </a:rPr>
              <a:t>			 yoğunluk</a:t>
            </a:r>
            <a:r>
              <a:rPr lang="tr-TR" sz="2800" dirty="0" smtClean="0">
                <a:latin typeface="Trebuchet MS" pitchFamily="34" charset="0"/>
              </a:rPr>
              <a:t> </a:t>
            </a:r>
          </a:p>
          <a:p>
            <a:r>
              <a:rPr lang="tr-TR" sz="2800" dirty="0" smtClean="0">
                <a:latin typeface="Trebuchet MS" pitchFamily="34" charset="0"/>
              </a:rPr>
              <a:t>			</a:t>
            </a:r>
            <a:r>
              <a:rPr lang="tr-TR" sz="2800" dirty="0" smtClean="0">
                <a:latin typeface="Trebuchet MS" pitchFamily="34" charset="0"/>
                <a:sym typeface="Symbol"/>
              </a:rPr>
              <a:t> mekanik özellikler</a:t>
            </a:r>
            <a:r>
              <a:rPr lang="tr-TR" sz="2800" dirty="0" smtClean="0">
                <a:latin typeface="Trebuchet MS" pitchFamily="34" charset="0"/>
              </a:rPr>
              <a:t> </a:t>
            </a:r>
          </a:p>
        </p:txBody>
      </p:sp>
      <p:sp>
        <p:nvSpPr>
          <p:cNvPr id="6" name="Rectangle 5"/>
          <p:cNvSpPr>
            <a:spLocks noChangeArrowheads="1"/>
          </p:cNvSpPr>
          <p:nvPr/>
        </p:nvSpPr>
        <p:spPr bwMode="auto">
          <a:xfrm>
            <a:off x="395536" y="488866"/>
            <a:ext cx="8316416" cy="707886"/>
          </a:xfrm>
          <a:prstGeom prst="rect">
            <a:avLst/>
          </a:prstGeom>
          <a:noFill/>
          <a:ln w="9525">
            <a:noFill/>
            <a:miter lim="800000"/>
            <a:headEnd/>
            <a:tailEnd/>
          </a:ln>
          <a:effectLst/>
        </p:spPr>
        <p:txBody>
          <a:bodyPr wrap="square">
            <a:spAutoFit/>
          </a:bodyPr>
          <a:lstStyle/>
          <a:p>
            <a:r>
              <a:rPr kumimoji="1" lang="tr-TR" sz="4000" dirty="0" smtClean="0">
                <a:solidFill>
                  <a:schemeClr val="accent2">
                    <a:lumMod val="50000"/>
                  </a:schemeClr>
                </a:solidFill>
                <a:latin typeface="Trebuchet MS" panose="020B0603020202020204" pitchFamily="34" charset="0"/>
              </a:rPr>
              <a:t>sürekli/yarı-sürekli vs parça döküm</a:t>
            </a:r>
            <a:endParaRPr kumimoji="1" lang="tr-TR" sz="4000" dirty="0">
              <a:solidFill>
                <a:schemeClr val="accent2">
                  <a:lumMod val="50000"/>
                </a:schemeClr>
              </a:solidFill>
              <a:latin typeface="Trebuchet MS" panose="020B0603020202020204" pitchFamily="34" charset="0"/>
            </a:endParaRPr>
          </a:p>
        </p:txBody>
      </p:sp>
      <p:sp>
        <p:nvSpPr>
          <p:cNvPr id="5" name="Rectangle 1"/>
          <p:cNvSpPr>
            <a:spLocks noChangeArrowheads="1"/>
          </p:cNvSpPr>
          <p:nvPr/>
        </p:nvSpPr>
        <p:spPr bwMode="auto">
          <a:xfrm>
            <a:off x="395536" y="3891245"/>
            <a:ext cx="856895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hangingPunct="0"/>
            <a:r>
              <a:rPr lang="tr-TR" sz="2800" dirty="0" smtClean="0">
                <a:latin typeface="Trebuchet MS" pitchFamily="34" charset="0"/>
                <a:ea typeface="Times New Roman" pitchFamily="18" charset="0"/>
                <a:cs typeface="Arial" pitchFamily="34" charset="0"/>
              </a:rPr>
              <a:t>Si &gt; %3;	 </a:t>
            </a:r>
          </a:p>
          <a:p>
            <a:pPr lvl="0" algn="just" eaLnBrk="0" hangingPunct="0"/>
            <a:r>
              <a:rPr lang="tr-TR" sz="2800" dirty="0" smtClean="0">
                <a:latin typeface="Trebuchet MS" pitchFamily="34" charset="0"/>
                <a:ea typeface="Times New Roman" pitchFamily="18" charset="0"/>
                <a:cs typeface="Arial" pitchFamily="34" charset="0"/>
              </a:rPr>
              <a:t>Si, Ti ile  Ti-Si bileşikleri oluşturur </a:t>
            </a:r>
            <a:r>
              <a:rPr lang="tr-TR" sz="2800" dirty="0" smtClean="0">
                <a:latin typeface="Trebuchet MS" pitchFamily="34" charset="0"/>
                <a:ea typeface="Times New Roman" pitchFamily="18" charset="0"/>
                <a:cs typeface="Arial" pitchFamily="34" charset="0"/>
                <a:sym typeface="Symbol"/>
              </a:rPr>
              <a:t>: </a:t>
            </a:r>
            <a:r>
              <a:rPr lang="tr-TR" sz="2800" b="1" dirty="0" smtClean="0">
                <a:latin typeface="Trebuchet MS" pitchFamily="34" charset="0"/>
                <a:ea typeface="Times New Roman" pitchFamily="18" charset="0"/>
                <a:cs typeface="Arial" pitchFamily="34" charset="0"/>
                <a:sym typeface="Symbol"/>
              </a:rPr>
              <a:t>Si zehirlenmesi    </a:t>
            </a:r>
          </a:p>
          <a:p>
            <a:pPr lvl="0" algn="just" eaLnBrk="0" hangingPunct="0"/>
            <a:r>
              <a:rPr lang="tr-TR" sz="2800" dirty="0" smtClean="0">
                <a:latin typeface="Trebuchet MS" pitchFamily="34" charset="0"/>
                <a:ea typeface="Times New Roman" pitchFamily="18" charset="0"/>
                <a:cs typeface="Arial" pitchFamily="34" charset="0"/>
                <a:sym typeface="Symbol"/>
              </a:rPr>
              <a:t> </a:t>
            </a:r>
            <a:r>
              <a:rPr lang="tr-TR" sz="2800" dirty="0" smtClean="0">
                <a:latin typeface="Trebuchet MS" pitchFamily="34" charset="0"/>
                <a:ea typeface="Times New Roman" pitchFamily="18" charset="0"/>
                <a:cs typeface="Arial" pitchFamily="34" charset="0"/>
              </a:rPr>
              <a:t>Al</a:t>
            </a:r>
            <a:r>
              <a:rPr lang="tr-TR" sz="2800" baseline="-30000" dirty="0" smtClean="0">
                <a:latin typeface="Trebuchet MS" pitchFamily="34" charset="0"/>
                <a:ea typeface="Times New Roman" pitchFamily="18" charset="0"/>
                <a:cs typeface="Arial" pitchFamily="34" charset="0"/>
              </a:rPr>
              <a:t>3</a:t>
            </a:r>
            <a:r>
              <a:rPr lang="tr-TR" sz="2800" dirty="0" smtClean="0">
                <a:latin typeface="Trebuchet MS" pitchFamily="34" charset="0"/>
                <a:ea typeface="Times New Roman" pitchFamily="18" charset="0"/>
                <a:cs typeface="Arial" pitchFamily="34" charset="0"/>
              </a:rPr>
              <a:t>Ti ve TiB</a:t>
            </a:r>
            <a:r>
              <a:rPr lang="tr-TR" sz="2800" baseline="-30000" dirty="0" smtClean="0">
                <a:latin typeface="Trebuchet MS" pitchFamily="34" charset="0"/>
                <a:ea typeface="Times New Roman" pitchFamily="18" charset="0"/>
                <a:cs typeface="Arial" pitchFamily="34" charset="0"/>
              </a:rPr>
              <a:t>2</a:t>
            </a:r>
            <a:r>
              <a:rPr lang="tr-TR" sz="2800" dirty="0" smtClean="0">
                <a:latin typeface="Trebuchet MS" pitchFamily="34" charset="0"/>
                <a:ea typeface="Times New Roman" pitchFamily="18" charset="0"/>
                <a:cs typeface="Arial" pitchFamily="34" charset="0"/>
              </a:rPr>
              <a:t> partikülleri / etkinlikleri zarar görür!</a:t>
            </a:r>
          </a:p>
          <a:p>
            <a:pPr lvl="0" algn="just" eaLnBrk="0" hangingPunct="0"/>
            <a:r>
              <a:rPr lang="tr-TR" sz="2800" dirty="0" smtClean="0">
                <a:latin typeface="Trebuchet MS" pitchFamily="34" charset="0"/>
                <a:ea typeface="Times New Roman" pitchFamily="18" charset="0"/>
                <a:cs typeface="Arial" pitchFamily="34" charset="0"/>
                <a:sym typeface="Symbol"/>
              </a:rPr>
              <a:t> tane inceltme kapasitesi</a:t>
            </a:r>
            <a:r>
              <a:rPr lang="tr-TR" sz="2800" dirty="0" smtClean="0">
                <a:latin typeface="Trebuchet MS" pitchFamily="34" charset="0"/>
                <a:ea typeface="Times New Roman" pitchFamily="18" charset="0"/>
                <a:cs typeface="Arial" pitchFamily="34" charset="0"/>
              </a:rPr>
              <a:t> / </a:t>
            </a:r>
            <a:r>
              <a:rPr lang="tr-TR" sz="2800" dirty="0" smtClean="0">
                <a:latin typeface="Trebuchet MS" pitchFamily="34" charset="0"/>
                <a:ea typeface="Times New Roman" pitchFamily="18" charset="0"/>
                <a:cs typeface="Arial" pitchFamily="34" charset="0"/>
                <a:sym typeface="Symbol"/>
              </a:rPr>
              <a:t>solma ( akışkanlık)</a:t>
            </a:r>
          </a:p>
          <a:p>
            <a:pPr marL="0" marR="0" lvl="0" indent="0" algn="just" defTabSz="914400" rtl="0" eaLnBrk="0" fontAlgn="base" latinLnBrk="0" hangingPunct="0">
              <a:lnSpc>
                <a:spcPct val="100000"/>
              </a:lnSpc>
              <a:spcBef>
                <a:spcPct val="0"/>
              </a:spcBef>
              <a:spcAft>
                <a:spcPct val="0"/>
              </a:spcAft>
              <a:buClrTx/>
              <a:buSzTx/>
              <a:buFontTx/>
              <a:buNone/>
              <a:tabLst/>
            </a:pPr>
            <a:r>
              <a:rPr lang="tr-TR" sz="3200" b="1" i="1" dirty="0" smtClean="0">
                <a:latin typeface="Trebuchet MS" pitchFamily="34" charset="0"/>
                <a:ea typeface="Times New Roman" pitchFamily="18" charset="0"/>
                <a:cs typeface="Arial" pitchFamily="34" charset="0"/>
                <a:sym typeface="Symbol"/>
              </a:rPr>
              <a:t></a:t>
            </a:r>
            <a:r>
              <a:rPr lang="tr-TR" sz="3200" b="1" i="1" dirty="0" smtClean="0">
                <a:latin typeface="Trebuchet MS" pitchFamily="34" charset="0"/>
                <a:ea typeface="Times New Roman" pitchFamily="18" charset="0"/>
                <a:cs typeface="Arial" pitchFamily="34" charset="0"/>
              </a:rPr>
              <a:t> </a:t>
            </a:r>
            <a:r>
              <a:rPr lang="tr-TR" sz="2800" b="1" i="1" dirty="0" smtClean="0">
                <a:latin typeface="Trebuchet MS" pitchFamily="34" charset="0"/>
                <a:ea typeface="Times New Roman" pitchFamily="18" charset="0"/>
                <a:cs typeface="Arial" pitchFamily="34" charset="0"/>
              </a:rPr>
              <a:t>döküm alaşımlarında tane inceltme </a:t>
            </a:r>
            <a:r>
              <a:rPr lang="tr-TR" sz="2800" b="1" i="1" dirty="0" smtClean="0">
                <a:solidFill>
                  <a:srgbClr val="FF0000"/>
                </a:solidFill>
                <a:latin typeface="Trebuchet MS" pitchFamily="34" charset="0"/>
                <a:ea typeface="Times New Roman" pitchFamily="18" charset="0"/>
                <a:cs typeface="Arial" pitchFamily="34" charset="0"/>
              </a:rPr>
              <a:t>GÜÇ</a:t>
            </a:r>
            <a:r>
              <a:rPr lang="tr-TR" sz="2800" b="1" i="1" dirty="0" smtClean="0">
                <a:latin typeface="Trebuchet MS" pitchFamily="34" charset="0"/>
                <a:ea typeface="Times New Roman" pitchFamily="18" charset="0"/>
                <a:cs typeface="Arial" pitchFamily="34" charset="0"/>
              </a:rPr>
              <a:t>!</a:t>
            </a:r>
            <a:r>
              <a:rPr lang="tr-TR" sz="2400" dirty="0" smtClean="0">
                <a:latin typeface="Trebuchet MS" pitchFamily="34" charset="0"/>
              </a:rPr>
              <a:t>	</a:t>
            </a:r>
            <a:endParaRPr kumimoji="0" lang="tr-TR" sz="2400" i="0" u="none" strike="noStrike" cap="none" normalizeH="0" baseline="0" dirty="0" smtClean="0">
              <a:ln>
                <a:noFill/>
              </a:ln>
              <a:solidFill>
                <a:schemeClr val="tx1"/>
              </a:solidFill>
              <a:effectLst/>
              <a:latin typeface="Trebuchet MS" pitchFamily="34" charset="0"/>
              <a:cs typeface="Arial" pitchFamily="34" charset="0"/>
            </a:endParaRPr>
          </a:p>
        </p:txBody>
      </p:sp>
    </p:spTree>
    <p:extLst>
      <p:ext uri="{BB962C8B-B14F-4D97-AF65-F5344CB8AC3E}">
        <p14:creationId xmlns:p14="http://schemas.microsoft.com/office/powerpoint/2010/main" val="162336133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02840" y="602432"/>
            <a:ext cx="8229600" cy="594320"/>
          </a:xfrm>
        </p:spPr>
        <p:txBody>
          <a:bodyPr>
            <a:normAutofit fontScale="90000"/>
          </a:bodyPr>
          <a:lstStyle/>
          <a:p>
            <a:r>
              <a:rPr lang="tr-TR" dirty="0" err="1" smtClean="0">
                <a:solidFill>
                  <a:schemeClr val="accent1">
                    <a:lumMod val="50000"/>
                  </a:schemeClr>
                </a:solidFill>
                <a:latin typeface="Trebuchet MS" pitchFamily="34" charset="0"/>
              </a:rPr>
              <a:t>Kokil</a:t>
            </a:r>
            <a:r>
              <a:rPr lang="tr-TR" dirty="0" smtClean="0">
                <a:solidFill>
                  <a:schemeClr val="accent1">
                    <a:lumMod val="50000"/>
                  </a:schemeClr>
                </a:solidFill>
                <a:latin typeface="Trebuchet MS" pitchFamily="34" charset="0"/>
              </a:rPr>
              <a:t> döküm</a:t>
            </a:r>
            <a:endParaRPr lang="tr-TR" dirty="0">
              <a:solidFill>
                <a:schemeClr val="accent1">
                  <a:lumMod val="50000"/>
                </a:schemeClr>
              </a:solidFill>
              <a:latin typeface="Trebuchet MS" pitchFamily="34" charset="0"/>
            </a:endParaRPr>
          </a:p>
        </p:txBody>
      </p:sp>
      <p:pic>
        <p:nvPicPr>
          <p:cNvPr id="2467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4509120"/>
            <a:ext cx="216024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78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80"/>
          <a:stretch/>
        </p:blipFill>
        <p:spPr bwMode="auto">
          <a:xfrm>
            <a:off x="4326079" y="4518173"/>
            <a:ext cx="2136235" cy="2134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251520" y="1340768"/>
            <a:ext cx="8676456" cy="3539430"/>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Tekrar tekrar kullanılabilen 2 parçalı metalik kalıplar.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Sıvı metal kalıba ya tamamen yerçekimi ile ya da basınç desteği ile doldurulur.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Kalıp metal olduğu için hızlı bir katılaşma ve ince taneli bir yapı elde edilir .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sayede mukavemet ve yapısal özellikleri  üstündür.</a:t>
            </a:r>
          </a:p>
        </p:txBody>
      </p:sp>
    </p:spTree>
    <p:extLst>
      <p:ext uri="{BB962C8B-B14F-4D97-AF65-F5344CB8AC3E}">
        <p14:creationId xmlns:p14="http://schemas.microsoft.com/office/powerpoint/2010/main" val="403285918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err="1" smtClean="0">
                <a:solidFill>
                  <a:schemeClr val="accent2">
                    <a:lumMod val="50000"/>
                  </a:schemeClr>
                </a:solidFill>
                <a:latin typeface="Trebuchet MS" pitchFamily="34" charset="0"/>
              </a:rPr>
              <a:t>Kokil</a:t>
            </a:r>
            <a:r>
              <a:rPr lang="tr-TR" dirty="0" smtClean="0">
                <a:solidFill>
                  <a:schemeClr val="accent2">
                    <a:lumMod val="50000"/>
                  </a:schemeClr>
                </a:solidFill>
                <a:latin typeface="Trebuchet MS" pitchFamily="34" charset="0"/>
              </a:rPr>
              <a:t> döküm</a:t>
            </a:r>
            <a:endParaRPr lang="tr-TR" dirty="0">
              <a:solidFill>
                <a:schemeClr val="accent2">
                  <a:lumMod val="50000"/>
                </a:schemeClr>
              </a:solidFill>
              <a:latin typeface="Trebuchet MS" pitchFamily="34" charset="0"/>
            </a:endParaRPr>
          </a:p>
        </p:txBody>
      </p:sp>
      <p:sp>
        <p:nvSpPr>
          <p:cNvPr id="3" name="Dikdörtgen 2"/>
          <p:cNvSpPr/>
          <p:nvPr/>
        </p:nvSpPr>
        <p:spPr>
          <a:xfrm>
            <a:off x="251520" y="1405220"/>
            <a:ext cx="8676456" cy="483209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Kokil</a:t>
            </a:r>
            <a:r>
              <a:rPr lang="tr-TR" sz="2800" dirty="0" smtClean="0">
                <a:latin typeface="Trebuchet MS" pitchFamily="34" charset="0"/>
              </a:rPr>
              <a:t> dökümde kalıp maliyetleri basınçlı döküm kalıpları kadar yüksek değildir.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Kokil</a:t>
            </a:r>
            <a:r>
              <a:rPr lang="tr-TR" sz="2800" dirty="0" smtClean="0">
                <a:latin typeface="Trebuchet MS" pitchFamily="34" charset="0"/>
              </a:rPr>
              <a:t> kalıplar genellikle yüksek alaşımlı çeliklerden basınçlı döküm kalıpları sıcak iş takım çeliklerinden (H-13) imal edilir.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Kokil</a:t>
            </a:r>
            <a:r>
              <a:rPr lang="tr-TR" sz="2800" dirty="0" smtClean="0">
                <a:latin typeface="Trebuchet MS" pitchFamily="34" charset="0"/>
              </a:rPr>
              <a:t> kalıpların ömrü 10 bin-120 bin parça kadar olabilir.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Son yıllarda işleme maliyetleri düştüğü için kum kalıp dökümü yapılacak parçaları da, daha üstün mekanik özellikler ve boyut hassasiyeti verdiği için </a:t>
            </a:r>
            <a:r>
              <a:rPr lang="tr-TR" sz="2800" dirty="0" err="1" smtClean="0">
                <a:latin typeface="Trebuchet MS" pitchFamily="34" charset="0"/>
              </a:rPr>
              <a:t>kokil</a:t>
            </a:r>
            <a:r>
              <a:rPr lang="tr-TR" sz="2800" dirty="0" smtClean="0">
                <a:latin typeface="Trebuchet MS" pitchFamily="34" charset="0"/>
              </a:rPr>
              <a:t> döküm yapılıyor.</a:t>
            </a:r>
            <a:r>
              <a:rPr lang="en-US" sz="2800" dirty="0" smtClean="0">
                <a:latin typeface="Trebuchet MS" pitchFamily="34" charset="0"/>
              </a:rPr>
              <a:t> </a:t>
            </a:r>
            <a:endParaRPr lang="en-US" sz="2800" dirty="0">
              <a:latin typeface="Trebuchet MS" pitchFamily="34" charset="0"/>
            </a:endParaRPr>
          </a:p>
        </p:txBody>
      </p:sp>
    </p:spTree>
    <p:extLst>
      <p:ext uri="{BB962C8B-B14F-4D97-AF65-F5344CB8AC3E}">
        <p14:creationId xmlns:p14="http://schemas.microsoft.com/office/powerpoint/2010/main" val="237108324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err="1" smtClean="0">
                <a:solidFill>
                  <a:schemeClr val="accent2">
                    <a:lumMod val="50000"/>
                  </a:schemeClr>
                </a:solidFill>
                <a:latin typeface="Trebuchet MS" pitchFamily="34" charset="0"/>
              </a:rPr>
              <a:t>Kokil</a:t>
            </a:r>
            <a:r>
              <a:rPr lang="tr-TR" dirty="0" smtClean="0">
                <a:solidFill>
                  <a:schemeClr val="accent2">
                    <a:lumMod val="50000"/>
                  </a:schemeClr>
                </a:solidFill>
                <a:latin typeface="Trebuchet MS" pitchFamily="34" charset="0"/>
              </a:rPr>
              <a:t> döküm</a:t>
            </a:r>
            <a:endParaRPr lang="tr-TR" dirty="0">
              <a:solidFill>
                <a:schemeClr val="accent2">
                  <a:lumMod val="50000"/>
                </a:schemeClr>
              </a:solidFill>
              <a:latin typeface="Trebuchet MS" pitchFamily="34" charset="0"/>
            </a:endParaRPr>
          </a:p>
        </p:txBody>
      </p:sp>
      <p:sp>
        <p:nvSpPr>
          <p:cNvPr id="6" name="5 Dikdörtgen"/>
          <p:cNvSpPr/>
          <p:nvPr/>
        </p:nvSpPr>
        <p:spPr>
          <a:xfrm>
            <a:off x="323528" y="1268760"/>
            <a:ext cx="8496944" cy="5262979"/>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çok sayıda parça üretimi için uygundur.</a:t>
            </a: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Yüzey kalitesi, boyut toleransları dar </a:t>
            </a:r>
            <a:r>
              <a:rPr lang="tr-TR" sz="2800" dirty="0" smtClean="0">
                <a:latin typeface="Trebuchet MS" pitchFamily="34" charset="0"/>
              </a:rPr>
              <a:t>parçalar </a:t>
            </a:r>
            <a:r>
              <a:rPr lang="tr-TR" sz="2800" dirty="0">
                <a:latin typeface="Trebuchet MS" pitchFamily="34" charset="0"/>
              </a:rPr>
              <a:t>için tercih edilir.</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İlk yatırım maliyeti kum döküme göre yüksek olmasına rağmen çok sayıda parça üretimi için ekonomiktir. </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Kokil</a:t>
            </a:r>
            <a:r>
              <a:rPr lang="tr-TR" sz="2800" dirty="0" smtClean="0">
                <a:latin typeface="Trebuchet MS" pitchFamily="34" charset="0"/>
              </a:rPr>
              <a:t> kalıp malzemesi özel çeliklerden ve dökme demirlerden yapılır.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Dökülen ürünün kalitesi kum kalıba döküme göre daha iyidir.</a:t>
            </a:r>
          </a:p>
          <a:p>
            <a:pPr marL="457200" indent="-457200">
              <a:buClr>
                <a:schemeClr val="bg2">
                  <a:lumMod val="50000"/>
                </a:schemeClr>
              </a:buClr>
              <a:buFont typeface="Trebuchet MS" panose="020B0603020202020204" pitchFamily="34" charset="0"/>
              <a:buChar char="●"/>
            </a:pPr>
            <a:r>
              <a:rPr lang="tr-TR" sz="2800" dirty="0" err="1">
                <a:latin typeface="Trebuchet MS" pitchFamily="34" charset="0"/>
              </a:rPr>
              <a:t>Kokil</a:t>
            </a:r>
            <a:r>
              <a:rPr lang="tr-TR" sz="2800" dirty="0">
                <a:latin typeface="Trebuchet MS" pitchFamily="34" charset="0"/>
              </a:rPr>
              <a:t> döküm, kum döküme göre mekanik özellikleri %20 kadar iyileştirir</a:t>
            </a:r>
            <a:r>
              <a:rPr lang="tr-TR" sz="2800" dirty="0" smtClean="0">
                <a:latin typeface="Trebuchet MS" pitchFamily="34" charset="0"/>
              </a:rPr>
              <a:t>.</a:t>
            </a:r>
            <a:endParaRPr lang="tr-TR" sz="2800" dirty="0">
              <a:latin typeface="Trebuchet MS" pitchFamily="34" charset="0"/>
            </a:endParaRPr>
          </a:p>
        </p:txBody>
      </p:sp>
    </p:spTree>
    <p:extLst>
      <p:ext uri="{BB962C8B-B14F-4D97-AF65-F5344CB8AC3E}">
        <p14:creationId xmlns:p14="http://schemas.microsoft.com/office/powerpoint/2010/main" val="372269423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err="1" smtClean="0">
                <a:solidFill>
                  <a:schemeClr val="accent1">
                    <a:lumMod val="50000"/>
                  </a:schemeClr>
                </a:solidFill>
                <a:latin typeface="Trebuchet MS" pitchFamily="34" charset="0"/>
              </a:rPr>
              <a:t>Kokil</a:t>
            </a:r>
            <a:r>
              <a:rPr lang="tr-TR" dirty="0" smtClean="0">
                <a:solidFill>
                  <a:schemeClr val="accent1">
                    <a:lumMod val="50000"/>
                  </a:schemeClr>
                </a:solidFill>
                <a:latin typeface="Trebuchet MS" pitchFamily="34" charset="0"/>
              </a:rPr>
              <a:t> döküm</a:t>
            </a:r>
            <a:endParaRPr lang="tr-TR" dirty="0">
              <a:solidFill>
                <a:schemeClr val="accent1">
                  <a:lumMod val="50000"/>
                </a:schemeClr>
              </a:solidFill>
              <a:latin typeface="Trebuchet MS" pitchFamily="34" charset="0"/>
            </a:endParaRPr>
          </a:p>
        </p:txBody>
      </p:sp>
      <p:sp>
        <p:nvSpPr>
          <p:cNvPr id="5" name="4 Dikdörtgen"/>
          <p:cNvSpPr/>
          <p:nvPr/>
        </p:nvSpPr>
        <p:spPr>
          <a:xfrm>
            <a:off x="323528" y="1404059"/>
            <a:ext cx="8424936" cy="4708981"/>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itchFamily="34" charset="0"/>
              </a:rPr>
              <a:t>Kokil</a:t>
            </a:r>
            <a:r>
              <a:rPr lang="tr-TR" sz="2800" dirty="0" smtClean="0">
                <a:latin typeface="Trebuchet MS" pitchFamily="34" charset="0"/>
              </a:rPr>
              <a:t> kalıplara 100.000 adet kadar parça dökülebilmektedir.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Bu yöntem seri üretim için uygundur;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boyutsal doğruluk ve yüzey kalitesi açısından kum döküme göre daha iyidir.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Minimum et kalınlığı 3,0 mm olmalıdır, istisnai olarak küçük parçalarda 2mm olabilir.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döküm aralığı birkaç yüz gram ile birkaç yüz kilo arasında değişir. Bazı dökümhaneler </a:t>
            </a:r>
            <a:r>
              <a:rPr lang="tr-TR" sz="2800" dirty="0" err="1" smtClean="0">
                <a:latin typeface="Trebuchet MS" pitchFamily="34" charset="0"/>
              </a:rPr>
              <a:t>kokil</a:t>
            </a:r>
            <a:r>
              <a:rPr lang="tr-TR" sz="2800" dirty="0" smtClean="0">
                <a:latin typeface="Trebuchet MS" pitchFamily="34" charset="0"/>
              </a:rPr>
              <a:t> döküm ile 300 kg’lık silindir blokları üretmektedir.</a:t>
            </a:r>
          </a:p>
        </p:txBody>
      </p:sp>
    </p:spTree>
    <p:extLst>
      <p:ext uri="{BB962C8B-B14F-4D97-AF65-F5344CB8AC3E}">
        <p14:creationId xmlns:p14="http://schemas.microsoft.com/office/powerpoint/2010/main" val="372269423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err="1" smtClean="0">
                <a:solidFill>
                  <a:schemeClr val="accent1">
                    <a:lumMod val="50000"/>
                  </a:schemeClr>
                </a:solidFill>
                <a:latin typeface="Trebuchet MS" pitchFamily="34" charset="0"/>
              </a:rPr>
              <a:t>Kokil</a:t>
            </a:r>
            <a:r>
              <a:rPr lang="tr-TR" dirty="0" smtClean="0">
                <a:solidFill>
                  <a:schemeClr val="accent1">
                    <a:lumMod val="50000"/>
                  </a:schemeClr>
                </a:solidFill>
                <a:latin typeface="Trebuchet MS" pitchFamily="34" charset="0"/>
              </a:rPr>
              <a:t> döküm</a:t>
            </a:r>
            <a:endParaRPr lang="tr-TR" dirty="0">
              <a:solidFill>
                <a:schemeClr val="accent1">
                  <a:lumMod val="50000"/>
                </a:schemeClr>
              </a:solidFill>
              <a:latin typeface="Trebuchet MS" pitchFamily="34" charset="0"/>
            </a:endParaRPr>
          </a:p>
        </p:txBody>
      </p:sp>
      <p:sp>
        <p:nvSpPr>
          <p:cNvPr id="5" name="4 Metin kutusu"/>
          <p:cNvSpPr txBox="1"/>
          <p:nvPr/>
        </p:nvSpPr>
        <p:spPr>
          <a:xfrm>
            <a:off x="332581" y="1331715"/>
            <a:ext cx="8568952" cy="4832092"/>
          </a:xfrm>
          <a:prstGeom prst="rect">
            <a:avLst/>
          </a:prstGeom>
          <a:noFill/>
        </p:spPr>
        <p:txBody>
          <a:bodyPr wrap="square" rtlCol="0">
            <a:spAutoFit/>
          </a:bodyPr>
          <a:lstStyle/>
          <a:p>
            <a:pPr>
              <a:buClr>
                <a:schemeClr val="bg2">
                  <a:lumMod val="50000"/>
                </a:schemeClr>
              </a:buClr>
            </a:pPr>
            <a:r>
              <a:rPr lang="tr-TR" sz="2800" b="1" u="sng" dirty="0" smtClean="0">
                <a:latin typeface="Trebuchet MS" pitchFamily="34" charset="0"/>
              </a:rPr>
              <a:t>Avantajlar: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Üstün mekanik özellikler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Sağlam, pek, homojen ve boyutsal hassasiyeti yüksek parçalar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Mükemmel yüzey kalitesi ve küçük tane yapısı</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Basınçlı döküm prosesi ile dökülemeyen parçalar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Kalıpların tekrarlı kullanımı</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Verim yüksek, kayıp az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Parça birim maliyeti düşük</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Yer gereksinimi az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Seri üretim </a:t>
            </a:r>
          </a:p>
        </p:txBody>
      </p:sp>
    </p:spTree>
    <p:extLst>
      <p:ext uri="{BB962C8B-B14F-4D97-AF65-F5344CB8AC3E}">
        <p14:creationId xmlns:p14="http://schemas.microsoft.com/office/powerpoint/2010/main" val="158101017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err="1" smtClean="0">
                <a:solidFill>
                  <a:schemeClr val="accent1">
                    <a:lumMod val="50000"/>
                  </a:schemeClr>
                </a:solidFill>
                <a:latin typeface="Trebuchet MS" pitchFamily="34" charset="0"/>
              </a:rPr>
              <a:t>Kokil</a:t>
            </a:r>
            <a:r>
              <a:rPr lang="tr-TR" dirty="0" smtClean="0">
                <a:solidFill>
                  <a:schemeClr val="accent1">
                    <a:lumMod val="50000"/>
                  </a:schemeClr>
                </a:solidFill>
                <a:latin typeface="Trebuchet MS" pitchFamily="34" charset="0"/>
              </a:rPr>
              <a:t> döküm</a:t>
            </a:r>
            <a:endParaRPr lang="tr-TR" dirty="0">
              <a:solidFill>
                <a:schemeClr val="accent1">
                  <a:lumMod val="50000"/>
                </a:schemeClr>
              </a:solidFill>
              <a:latin typeface="Trebuchet MS" pitchFamily="34" charset="0"/>
            </a:endParaRPr>
          </a:p>
        </p:txBody>
      </p:sp>
      <p:sp>
        <p:nvSpPr>
          <p:cNvPr id="6" name="5 Dikdörtgen"/>
          <p:cNvSpPr/>
          <p:nvPr/>
        </p:nvSpPr>
        <p:spPr>
          <a:xfrm>
            <a:off x="395536" y="1268760"/>
            <a:ext cx="8496944" cy="4401205"/>
          </a:xfrm>
          <a:prstGeom prst="rect">
            <a:avLst/>
          </a:prstGeom>
        </p:spPr>
        <p:txBody>
          <a:bodyPr wrap="square">
            <a:spAutoFit/>
          </a:bodyPr>
          <a:lstStyle/>
          <a:p>
            <a:pPr>
              <a:buClr>
                <a:schemeClr val="bg2">
                  <a:lumMod val="50000"/>
                </a:schemeClr>
              </a:buClr>
            </a:pPr>
            <a:r>
              <a:rPr lang="tr-TR" sz="2800" b="1" u="sng" dirty="0" smtClean="0">
                <a:latin typeface="Trebuchet MS" pitchFamily="34" charset="0"/>
              </a:rPr>
              <a:t>Dezavantajları</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ilk yatırım maliyeti yüksek! yüksek adetli parça üretimi için!</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yöntemle her malzeme dökülemez.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Genelde küçük ve orta büyüklükteki parçaların üretimi için uygun!</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Kalıp </a:t>
            </a:r>
            <a:r>
              <a:rPr lang="tr-TR" sz="2800" dirty="0">
                <a:latin typeface="Trebuchet MS" pitchFamily="34" charset="0"/>
              </a:rPr>
              <a:t>maliyeti yüksek ve ancak yüksek adet üretim için </a:t>
            </a:r>
            <a:r>
              <a:rPr lang="tr-TR" sz="2800" dirty="0" smtClean="0">
                <a:latin typeface="Trebuchet MS" pitchFamily="34" charset="0"/>
              </a:rPr>
              <a:t>uygun</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Basit </a:t>
            </a:r>
            <a:r>
              <a:rPr lang="tr-TR" sz="2800" dirty="0">
                <a:latin typeface="Trebuchet MS" pitchFamily="34" charset="0"/>
              </a:rPr>
              <a:t>tasarımlı küçük parçalar için uygun</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Tree>
    <p:extLst>
      <p:ext uri="{BB962C8B-B14F-4D97-AF65-F5344CB8AC3E}">
        <p14:creationId xmlns:p14="http://schemas.microsoft.com/office/powerpoint/2010/main" val="201713282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err="1" smtClean="0">
                <a:solidFill>
                  <a:schemeClr val="accent1">
                    <a:lumMod val="50000"/>
                  </a:schemeClr>
                </a:solidFill>
                <a:latin typeface="Trebuchet MS" pitchFamily="34" charset="0"/>
              </a:rPr>
              <a:t>Kokil</a:t>
            </a:r>
            <a:r>
              <a:rPr lang="tr-TR" dirty="0" smtClean="0">
                <a:solidFill>
                  <a:schemeClr val="accent1">
                    <a:lumMod val="50000"/>
                  </a:schemeClr>
                </a:solidFill>
                <a:latin typeface="Trebuchet MS" pitchFamily="34" charset="0"/>
              </a:rPr>
              <a:t> döküm</a:t>
            </a:r>
            <a:endParaRPr lang="tr-TR" dirty="0">
              <a:solidFill>
                <a:schemeClr val="accent1">
                  <a:lumMod val="50000"/>
                </a:schemeClr>
              </a:solidFill>
              <a:latin typeface="Trebuchet MS" pitchFamily="34" charset="0"/>
            </a:endParaRPr>
          </a:p>
        </p:txBody>
      </p:sp>
      <p:pic>
        <p:nvPicPr>
          <p:cNvPr id="2050" name="Picture 2"/>
          <p:cNvPicPr>
            <a:picLocks noChangeAspect="1" noChangeArrowheads="1"/>
          </p:cNvPicPr>
          <p:nvPr/>
        </p:nvPicPr>
        <p:blipFill>
          <a:blip r:embed="rId2" cstate="print"/>
          <a:srcRect l="31818" t="32110" r="32762" b="26547"/>
          <a:stretch>
            <a:fillRect/>
          </a:stretch>
        </p:blipFill>
        <p:spPr bwMode="auto">
          <a:xfrm>
            <a:off x="323528" y="1340768"/>
            <a:ext cx="4608512" cy="302433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31183" t="32281" r="32290" b="26375"/>
          <a:stretch>
            <a:fillRect/>
          </a:stretch>
        </p:blipFill>
        <p:spPr bwMode="auto">
          <a:xfrm>
            <a:off x="4211960" y="3844094"/>
            <a:ext cx="4392488" cy="2795220"/>
          </a:xfrm>
          <a:prstGeom prst="rect">
            <a:avLst/>
          </a:prstGeom>
          <a:noFill/>
          <a:ln w="9525">
            <a:noFill/>
            <a:miter lim="800000"/>
            <a:headEnd/>
            <a:tailEnd/>
          </a:ln>
        </p:spPr>
      </p:pic>
      <p:pic>
        <p:nvPicPr>
          <p:cNvPr id="2053" name="Picture 5" descr="Döküm"/>
          <p:cNvPicPr>
            <a:picLocks noChangeAspect="1" noChangeArrowheads="1"/>
          </p:cNvPicPr>
          <p:nvPr/>
        </p:nvPicPr>
        <p:blipFill>
          <a:blip r:embed="rId4" cstate="print"/>
          <a:srcRect/>
          <a:stretch>
            <a:fillRect/>
          </a:stretch>
        </p:blipFill>
        <p:spPr bwMode="auto">
          <a:xfrm>
            <a:off x="5148064" y="1340768"/>
            <a:ext cx="3384376" cy="2538282"/>
          </a:xfrm>
          <a:prstGeom prst="rect">
            <a:avLst/>
          </a:prstGeom>
          <a:noFill/>
        </p:spPr>
      </p:pic>
    </p:spTree>
    <p:extLst>
      <p:ext uri="{BB962C8B-B14F-4D97-AF65-F5344CB8AC3E}">
        <p14:creationId xmlns:p14="http://schemas.microsoft.com/office/powerpoint/2010/main" val="372269423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1">
                    <a:lumMod val="50000"/>
                  </a:schemeClr>
                </a:solidFill>
                <a:latin typeface="Trebuchet MS" pitchFamily="34" charset="0"/>
              </a:rPr>
              <a:t>Döküm yöntemleri-</a:t>
            </a:r>
            <a:r>
              <a:rPr lang="tr-TR" dirty="0" err="1" smtClean="0">
                <a:solidFill>
                  <a:schemeClr val="accent1">
                    <a:lumMod val="50000"/>
                  </a:schemeClr>
                </a:solidFill>
                <a:latin typeface="Trebuchet MS" pitchFamily="34" charset="0"/>
              </a:rPr>
              <a:t>kokil</a:t>
            </a:r>
            <a:r>
              <a:rPr lang="tr-TR" dirty="0" smtClean="0">
                <a:solidFill>
                  <a:schemeClr val="accent1">
                    <a:lumMod val="50000"/>
                  </a:schemeClr>
                </a:solidFill>
                <a:latin typeface="Trebuchet MS" pitchFamily="34" charset="0"/>
              </a:rPr>
              <a:t>-</a:t>
            </a:r>
            <a:r>
              <a:rPr lang="tr-TR" dirty="0" err="1" smtClean="0">
                <a:solidFill>
                  <a:schemeClr val="accent1">
                    <a:lumMod val="50000"/>
                  </a:schemeClr>
                </a:solidFill>
                <a:latin typeface="Trebuchet MS" pitchFamily="34" charset="0"/>
              </a:rPr>
              <a:t>gravite</a:t>
            </a:r>
            <a:endParaRPr lang="tr-TR" dirty="0">
              <a:solidFill>
                <a:schemeClr val="accent1">
                  <a:lumMod val="50000"/>
                </a:schemeClr>
              </a:solidFill>
              <a:latin typeface="Trebuchet MS" pitchFamily="34" charset="0"/>
            </a:endParaRPr>
          </a:p>
        </p:txBody>
      </p:sp>
      <p:grpSp>
        <p:nvGrpSpPr>
          <p:cNvPr id="3" name="Grup 2"/>
          <p:cNvGrpSpPr/>
          <p:nvPr/>
        </p:nvGrpSpPr>
        <p:grpSpPr>
          <a:xfrm>
            <a:off x="35496" y="1539370"/>
            <a:ext cx="9071090" cy="4913966"/>
            <a:chOff x="0" y="1476073"/>
            <a:chExt cx="9071090" cy="4913966"/>
          </a:xfrm>
        </p:grpSpPr>
        <p:pic>
          <p:nvPicPr>
            <p:cNvPr id="1026" name="Picture 2"/>
            <p:cNvPicPr>
              <a:picLocks noChangeAspect="1" noChangeArrowheads="1"/>
            </p:cNvPicPr>
            <p:nvPr/>
          </p:nvPicPr>
          <p:blipFill>
            <a:blip r:embed="rId2" cstate="print"/>
            <a:srcRect l="21857" t="31125" r="33869" b="38360"/>
            <a:stretch>
              <a:fillRect/>
            </a:stretch>
          </p:blipFill>
          <p:spPr bwMode="auto">
            <a:xfrm>
              <a:off x="0" y="1628800"/>
              <a:ext cx="5112568" cy="198112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27863" t="29328" r="39485" b="35235"/>
            <a:stretch>
              <a:fillRect/>
            </a:stretch>
          </p:blipFill>
          <p:spPr bwMode="auto">
            <a:xfrm>
              <a:off x="5436096" y="1595849"/>
              <a:ext cx="3240360" cy="197716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30630" t="28344" r="45019" b="19485"/>
            <a:stretch>
              <a:fillRect/>
            </a:stretch>
          </p:blipFill>
          <p:spPr bwMode="auto">
            <a:xfrm>
              <a:off x="250202" y="3717032"/>
              <a:ext cx="2088232" cy="251537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l="32290" t="42125" r="45019" b="18500"/>
            <a:stretch>
              <a:fillRect/>
            </a:stretch>
          </p:blipFill>
          <p:spPr bwMode="auto">
            <a:xfrm>
              <a:off x="2555776" y="4335606"/>
              <a:ext cx="1944216" cy="1896796"/>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l="22328" t="35235" r="37271" b="32281"/>
            <a:stretch>
              <a:fillRect/>
            </a:stretch>
          </p:blipFill>
          <p:spPr bwMode="auto">
            <a:xfrm>
              <a:off x="4390570" y="3861048"/>
              <a:ext cx="4680520" cy="2115851"/>
            </a:xfrm>
            <a:prstGeom prst="rect">
              <a:avLst/>
            </a:prstGeom>
            <a:noFill/>
            <a:ln w="9525">
              <a:noFill/>
              <a:miter lim="800000"/>
              <a:headEnd/>
              <a:tailEnd/>
            </a:ln>
          </p:spPr>
        </p:pic>
        <p:sp useBgFill="1">
          <p:nvSpPr>
            <p:cNvPr id="2" name="Metin kutusu 1"/>
            <p:cNvSpPr txBox="1"/>
            <p:nvPr/>
          </p:nvSpPr>
          <p:spPr>
            <a:xfrm>
              <a:off x="323528" y="1646320"/>
              <a:ext cx="2376264" cy="338554"/>
            </a:xfrm>
            <a:prstGeom prst="rect">
              <a:avLst/>
            </a:prstGeom>
          </p:spPr>
          <p:txBody>
            <a:bodyPr wrap="square" rtlCol="0">
              <a:spAutoFit/>
            </a:bodyPr>
            <a:lstStyle/>
            <a:p>
              <a:r>
                <a:rPr lang="tr-TR" sz="1600" dirty="0" smtClean="0">
                  <a:latin typeface="Trebuchet MS" panose="020B0603020202020204" pitchFamily="34" charset="0"/>
                </a:rPr>
                <a:t>2 parçalı </a:t>
              </a:r>
              <a:r>
                <a:rPr lang="tr-TR" sz="1600" dirty="0" err="1" smtClean="0">
                  <a:latin typeface="Trebuchet MS" panose="020B0603020202020204" pitchFamily="34" charset="0"/>
                </a:rPr>
                <a:t>kokil</a:t>
              </a:r>
              <a:r>
                <a:rPr lang="tr-TR" sz="1600" dirty="0" smtClean="0">
                  <a:latin typeface="Trebuchet MS" panose="020B0603020202020204" pitchFamily="34" charset="0"/>
                </a:rPr>
                <a:t> kalıp</a:t>
              </a:r>
              <a:endParaRPr lang="tr-TR" sz="1600" dirty="0">
                <a:latin typeface="Trebuchet MS" panose="020B0603020202020204" pitchFamily="34" charset="0"/>
              </a:endParaRPr>
            </a:p>
          </p:txBody>
        </p:sp>
        <p:sp useBgFill="1">
          <p:nvSpPr>
            <p:cNvPr id="9" name="Metin kutusu 8"/>
            <p:cNvSpPr txBox="1"/>
            <p:nvPr/>
          </p:nvSpPr>
          <p:spPr>
            <a:xfrm>
              <a:off x="2951612" y="1484784"/>
              <a:ext cx="1961903" cy="584775"/>
            </a:xfrm>
            <a:prstGeom prst="rect">
              <a:avLst/>
            </a:prstGeom>
          </p:spPr>
          <p:txBody>
            <a:bodyPr wrap="square" rtlCol="0">
              <a:spAutoFit/>
            </a:bodyPr>
            <a:lstStyle/>
            <a:p>
              <a:pPr algn="ctr"/>
              <a:r>
                <a:rPr lang="tr-TR" sz="1600" dirty="0" smtClean="0">
                  <a:latin typeface="Trebuchet MS" panose="020B0603020202020204" pitchFamily="34" charset="0"/>
                </a:rPr>
                <a:t>Montajı yapılmış </a:t>
              </a:r>
            </a:p>
            <a:p>
              <a:pPr algn="ctr"/>
              <a:r>
                <a:rPr lang="tr-TR" sz="1600" dirty="0" err="1" smtClean="0">
                  <a:latin typeface="Trebuchet MS" panose="020B0603020202020204" pitchFamily="34" charset="0"/>
                </a:rPr>
                <a:t>kokil</a:t>
              </a:r>
              <a:r>
                <a:rPr lang="tr-TR" sz="1600" dirty="0" smtClean="0">
                  <a:latin typeface="Trebuchet MS" panose="020B0603020202020204" pitchFamily="34" charset="0"/>
                </a:rPr>
                <a:t> kalıp</a:t>
              </a:r>
              <a:endParaRPr lang="tr-TR" sz="1600" dirty="0">
                <a:latin typeface="Trebuchet MS" panose="020B0603020202020204" pitchFamily="34" charset="0"/>
              </a:endParaRPr>
            </a:p>
          </p:txBody>
        </p:sp>
        <p:sp useBgFill="1">
          <p:nvSpPr>
            <p:cNvPr id="10" name="Metin kutusu 9"/>
            <p:cNvSpPr txBox="1"/>
            <p:nvPr/>
          </p:nvSpPr>
          <p:spPr>
            <a:xfrm>
              <a:off x="5004048" y="1476073"/>
              <a:ext cx="4016078" cy="584775"/>
            </a:xfrm>
            <a:prstGeom prst="rect">
              <a:avLst/>
            </a:prstGeom>
          </p:spPr>
          <p:txBody>
            <a:bodyPr wrap="square" rtlCol="0">
              <a:spAutoFit/>
            </a:bodyPr>
            <a:lstStyle/>
            <a:p>
              <a:pPr algn="ctr"/>
              <a:r>
                <a:rPr lang="tr-TR" sz="1600" dirty="0" smtClean="0">
                  <a:latin typeface="Trebuchet MS" panose="020B0603020202020204" pitchFamily="34" charset="0"/>
                </a:rPr>
                <a:t>Döküm öncesinde kalıp yüzeyine </a:t>
              </a:r>
              <a:r>
                <a:rPr lang="tr-TR" sz="1600" dirty="0" err="1" smtClean="0">
                  <a:latin typeface="Trebuchet MS" panose="020B0603020202020204" pitchFamily="34" charset="0"/>
                </a:rPr>
                <a:t>refrakter</a:t>
              </a:r>
              <a:r>
                <a:rPr lang="tr-TR" sz="1600" dirty="0" smtClean="0">
                  <a:latin typeface="Trebuchet MS" panose="020B0603020202020204" pitchFamily="34" charset="0"/>
                </a:rPr>
                <a:t> süspansiyonu uygulanması</a:t>
              </a:r>
            </a:p>
          </p:txBody>
        </p:sp>
        <p:sp useBgFill="1">
          <p:nvSpPr>
            <p:cNvPr id="11" name="Metin kutusu 10"/>
            <p:cNvSpPr txBox="1"/>
            <p:nvPr/>
          </p:nvSpPr>
          <p:spPr>
            <a:xfrm>
              <a:off x="179512" y="5805264"/>
              <a:ext cx="2448272" cy="584775"/>
            </a:xfrm>
            <a:prstGeom prst="rect">
              <a:avLst/>
            </a:prstGeom>
          </p:spPr>
          <p:txBody>
            <a:bodyPr wrap="square" rtlCol="0">
              <a:spAutoFit/>
            </a:bodyPr>
            <a:lstStyle/>
            <a:p>
              <a:pPr algn="ctr"/>
              <a:r>
                <a:rPr lang="tr-TR" sz="1600" dirty="0" smtClean="0">
                  <a:latin typeface="Trebuchet MS" panose="020B0603020202020204" pitchFamily="34" charset="0"/>
                </a:rPr>
                <a:t>Kalıba sıvı metalin dökülmesi</a:t>
              </a:r>
            </a:p>
          </p:txBody>
        </p:sp>
        <p:sp useBgFill="1">
          <p:nvSpPr>
            <p:cNvPr id="12" name="Metin kutusu 11"/>
            <p:cNvSpPr txBox="1"/>
            <p:nvPr/>
          </p:nvSpPr>
          <p:spPr>
            <a:xfrm>
              <a:off x="2267744" y="5877272"/>
              <a:ext cx="2448272" cy="338554"/>
            </a:xfrm>
            <a:prstGeom prst="rect">
              <a:avLst/>
            </a:prstGeom>
          </p:spPr>
          <p:txBody>
            <a:bodyPr wrap="square" rtlCol="0">
              <a:spAutoFit/>
            </a:bodyPr>
            <a:lstStyle/>
            <a:p>
              <a:pPr algn="ctr"/>
              <a:r>
                <a:rPr lang="tr-TR" sz="1600" dirty="0" smtClean="0">
                  <a:latin typeface="Trebuchet MS" panose="020B0603020202020204" pitchFamily="34" charset="0"/>
                </a:rPr>
                <a:t>Kalıpta katılaşma</a:t>
              </a:r>
            </a:p>
          </p:txBody>
        </p:sp>
        <p:sp useBgFill="1">
          <p:nvSpPr>
            <p:cNvPr id="13" name="Metin kutusu 12"/>
            <p:cNvSpPr txBox="1"/>
            <p:nvPr/>
          </p:nvSpPr>
          <p:spPr>
            <a:xfrm>
              <a:off x="5436096" y="3780329"/>
              <a:ext cx="2871685" cy="584775"/>
            </a:xfrm>
            <a:prstGeom prst="rect">
              <a:avLst/>
            </a:prstGeom>
          </p:spPr>
          <p:txBody>
            <a:bodyPr wrap="square" rtlCol="0">
              <a:spAutoFit/>
            </a:bodyPr>
            <a:lstStyle/>
            <a:p>
              <a:pPr algn="ctr"/>
              <a:r>
                <a:rPr lang="tr-TR" sz="1600" dirty="0" smtClean="0">
                  <a:latin typeface="Trebuchet MS" panose="020B0603020202020204" pitchFamily="34" charset="0"/>
                </a:rPr>
                <a:t>Kalıbın açılması ve döküm parçanın çıkarılması</a:t>
              </a:r>
            </a:p>
          </p:txBody>
        </p:sp>
      </p:grpSp>
    </p:spTree>
    <p:extLst>
      <p:ext uri="{BB962C8B-B14F-4D97-AF65-F5344CB8AC3E}">
        <p14:creationId xmlns:p14="http://schemas.microsoft.com/office/powerpoint/2010/main" val="362710937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1">
                    <a:lumMod val="50000"/>
                  </a:schemeClr>
                </a:solidFill>
                <a:latin typeface="Trebuchet MS" pitchFamily="34" charset="0"/>
              </a:rPr>
              <a:t>Döküm yöntemleri-</a:t>
            </a:r>
            <a:r>
              <a:rPr lang="tr-TR" dirty="0" err="1" smtClean="0">
                <a:solidFill>
                  <a:schemeClr val="accent1">
                    <a:lumMod val="50000"/>
                  </a:schemeClr>
                </a:solidFill>
                <a:latin typeface="Trebuchet MS" pitchFamily="34" charset="0"/>
              </a:rPr>
              <a:t>kokil</a:t>
            </a:r>
            <a:r>
              <a:rPr lang="tr-TR" dirty="0" smtClean="0">
                <a:solidFill>
                  <a:schemeClr val="accent1">
                    <a:lumMod val="50000"/>
                  </a:schemeClr>
                </a:solidFill>
                <a:latin typeface="Trebuchet MS" pitchFamily="34" charset="0"/>
              </a:rPr>
              <a:t>-</a:t>
            </a:r>
            <a:r>
              <a:rPr lang="tr-TR" dirty="0" err="1" smtClean="0">
                <a:solidFill>
                  <a:schemeClr val="accent1">
                    <a:lumMod val="50000"/>
                  </a:schemeClr>
                </a:solidFill>
                <a:latin typeface="Trebuchet MS" pitchFamily="34" charset="0"/>
              </a:rPr>
              <a:t>gravite</a:t>
            </a:r>
            <a:endParaRPr lang="tr-TR" dirty="0">
              <a:solidFill>
                <a:schemeClr val="accent1">
                  <a:lumMod val="50000"/>
                </a:schemeClr>
              </a:solidFill>
              <a:latin typeface="Trebuchet MS"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772816"/>
            <a:ext cx="4373860" cy="399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768034"/>
            <a:ext cx="3960440" cy="2311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5057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err="1" smtClean="0">
                <a:solidFill>
                  <a:schemeClr val="accent1">
                    <a:lumMod val="50000"/>
                  </a:schemeClr>
                </a:solidFill>
                <a:latin typeface="Trebuchet MS" pitchFamily="34" charset="0"/>
              </a:rPr>
              <a:t>Kokil</a:t>
            </a:r>
            <a:r>
              <a:rPr lang="tr-TR" dirty="0" smtClean="0">
                <a:solidFill>
                  <a:schemeClr val="accent1">
                    <a:lumMod val="50000"/>
                  </a:schemeClr>
                </a:solidFill>
                <a:latin typeface="Trebuchet MS" pitchFamily="34" charset="0"/>
              </a:rPr>
              <a:t> döküm</a:t>
            </a:r>
            <a:endParaRPr lang="tr-TR" dirty="0">
              <a:solidFill>
                <a:schemeClr val="accent1">
                  <a:lumMod val="50000"/>
                </a:schemeClr>
              </a:solidFill>
              <a:latin typeface="Trebuchet MS" pitchFamily="34" charset="0"/>
            </a:endParaRPr>
          </a:p>
        </p:txBody>
      </p:sp>
      <p:pic>
        <p:nvPicPr>
          <p:cNvPr id="3" name="Picture 7" descr="Gravity Die Casting"/>
          <p:cNvPicPr>
            <a:picLocks noChangeAspect="1" noChangeArrowheads="1"/>
          </p:cNvPicPr>
          <p:nvPr/>
        </p:nvPicPr>
        <p:blipFill>
          <a:blip r:embed="rId2" cstate="print"/>
          <a:srcRect/>
          <a:stretch>
            <a:fillRect/>
          </a:stretch>
        </p:blipFill>
        <p:spPr bwMode="auto">
          <a:xfrm>
            <a:off x="827584" y="1628800"/>
            <a:ext cx="7400340" cy="3960440"/>
          </a:xfrm>
          <a:prstGeom prst="rect">
            <a:avLst/>
          </a:prstGeom>
          <a:noFill/>
          <a:ln w="9525">
            <a:noFill/>
            <a:miter lim="800000"/>
            <a:headEnd/>
            <a:tailEnd/>
          </a:ln>
        </p:spPr>
      </p:pic>
    </p:spTree>
    <p:extLst>
      <p:ext uri="{BB962C8B-B14F-4D97-AF65-F5344CB8AC3E}">
        <p14:creationId xmlns:p14="http://schemas.microsoft.com/office/powerpoint/2010/main" val="3001756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6 Grup"/>
          <p:cNvGrpSpPr>
            <a:grpSpLocks noChangeAspect="1"/>
          </p:cNvGrpSpPr>
          <p:nvPr/>
        </p:nvGrpSpPr>
        <p:grpSpPr>
          <a:xfrm>
            <a:off x="1331640" y="1412776"/>
            <a:ext cx="7200000" cy="5123583"/>
            <a:chOff x="4196571" y="3348472"/>
            <a:chExt cx="4698614" cy="3343569"/>
          </a:xfrm>
        </p:grpSpPr>
        <p:pic>
          <p:nvPicPr>
            <p:cNvPr id="4" name="Picture 3" descr="1-R-kenar"/>
            <p:cNvPicPr>
              <a:picLocks noChangeAspect="1" noChangeArrowheads="1"/>
            </p:cNvPicPr>
            <p:nvPr/>
          </p:nvPicPr>
          <p:blipFill>
            <a:blip r:embed="rId2" cstate="print">
              <a:lum bright="6000"/>
            </a:blip>
            <a:srcRect t="4157" b="2660"/>
            <a:stretch>
              <a:fillRect/>
            </a:stretch>
          </p:blipFill>
          <p:spPr bwMode="auto">
            <a:xfrm>
              <a:off x="4196571" y="3354469"/>
              <a:ext cx="2340000" cy="1613995"/>
            </a:xfrm>
            <a:prstGeom prst="rect">
              <a:avLst/>
            </a:prstGeom>
            <a:noFill/>
            <a:ln w="12700">
              <a:solidFill>
                <a:schemeClr val="bg1"/>
              </a:solidFill>
              <a:miter lim="800000"/>
              <a:headEnd/>
              <a:tailEnd/>
            </a:ln>
          </p:spPr>
        </p:pic>
        <p:pic>
          <p:nvPicPr>
            <p:cNvPr id="6" name="Picture 5" descr="26026"/>
            <p:cNvPicPr>
              <a:picLocks noChangeAspect="1" noChangeArrowheads="1"/>
            </p:cNvPicPr>
            <p:nvPr/>
          </p:nvPicPr>
          <p:blipFill>
            <a:blip r:embed="rId3" cstate="print">
              <a:lum bright="-2000" contrast="42000"/>
            </a:blip>
            <a:srcRect l="8865" t="4256"/>
            <a:stretch>
              <a:fillRect/>
            </a:stretch>
          </p:blipFill>
          <p:spPr bwMode="auto">
            <a:xfrm>
              <a:off x="6572836" y="3348472"/>
              <a:ext cx="2322349" cy="1619992"/>
            </a:xfrm>
            <a:prstGeom prst="rect">
              <a:avLst/>
            </a:prstGeom>
            <a:noFill/>
            <a:ln w="12700">
              <a:solidFill>
                <a:schemeClr val="bg1"/>
              </a:solidFill>
              <a:miter lim="800000"/>
              <a:headEnd/>
              <a:tailEnd/>
            </a:ln>
          </p:spPr>
        </p:pic>
        <p:pic>
          <p:nvPicPr>
            <p:cNvPr id="7" name="Picture 9" descr="%4 Si-2 dk-2,5x-1"/>
            <p:cNvPicPr>
              <a:picLocks noChangeAspect="1" noChangeArrowheads="1"/>
            </p:cNvPicPr>
            <p:nvPr/>
          </p:nvPicPr>
          <p:blipFill>
            <a:blip r:embed="rId4" cstate="print">
              <a:lum bright="10000" contrast="60000"/>
            </a:blip>
            <a:srcRect t="4124" r="940"/>
            <a:stretch>
              <a:fillRect/>
            </a:stretch>
          </p:blipFill>
          <p:spPr bwMode="auto">
            <a:xfrm>
              <a:off x="6572836" y="5013176"/>
              <a:ext cx="2311346" cy="1673992"/>
            </a:xfrm>
            <a:prstGeom prst="rect">
              <a:avLst/>
            </a:prstGeom>
            <a:noFill/>
            <a:ln w="9525">
              <a:solidFill>
                <a:schemeClr val="bg1"/>
              </a:solidFill>
              <a:miter lim="800000"/>
              <a:headEnd/>
              <a:tailEnd/>
            </a:ln>
          </p:spPr>
        </p:pic>
        <p:pic>
          <p:nvPicPr>
            <p:cNvPr id="8" name="Picture 10" descr="R-4"/>
            <p:cNvPicPr>
              <a:picLocks noChangeAspect="1" noChangeArrowheads="1"/>
            </p:cNvPicPr>
            <p:nvPr/>
          </p:nvPicPr>
          <p:blipFill>
            <a:blip r:embed="rId5" cstate="print">
              <a:lum bright="28000" contrast="50000"/>
            </a:blip>
            <a:srcRect t="4113"/>
            <a:stretch>
              <a:fillRect/>
            </a:stretch>
          </p:blipFill>
          <p:spPr bwMode="auto">
            <a:xfrm>
              <a:off x="4196571" y="5013176"/>
              <a:ext cx="2340000" cy="1678865"/>
            </a:xfrm>
            <a:prstGeom prst="rect">
              <a:avLst/>
            </a:prstGeom>
            <a:noFill/>
            <a:ln w="9525">
              <a:solidFill>
                <a:schemeClr val="bg1"/>
              </a:solidFill>
              <a:miter lim="800000"/>
              <a:headEnd/>
              <a:tailEnd/>
            </a:ln>
          </p:spPr>
        </p:pic>
      </p:grpSp>
      <p:sp>
        <p:nvSpPr>
          <p:cNvPr id="11" name="Rectangle 5"/>
          <p:cNvSpPr>
            <a:spLocks noChangeArrowheads="1"/>
          </p:cNvSpPr>
          <p:nvPr/>
        </p:nvSpPr>
        <p:spPr bwMode="auto">
          <a:xfrm>
            <a:off x="395536" y="344850"/>
            <a:ext cx="8762112" cy="707886"/>
          </a:xfrm>
          <a:prstGeom prst="rect">
            <a:avLst/>
          </a:prstGeom>
          <a:noFill/>
          <a:ln w="9525">
            <a:noFill/>
            <a:miter lim="800000"/>
            <a:headEnd/>
            <a:tailEnd/>
          </a:ln>
          <a:effectLst/>
        </p:spPr>
        <p:txBody>
          <a:bodyPr wrap="square">
            <a:spAutoFit/>
          </a:bodyPr>
          <a:lstStyle/>
          <a:p>
            <a:r>
              <a:rPr kumimoji="1" lang="tr-TR" sz="4000" dirty="0" smtClean="0">
                <a:solidFill>
                  <a:schemeClr val="accent2">
                    <a:lumMod val="50000"/>
                  </a:schemeClr>
                </a:solidFill>
                <a:latin typeface="Trebuchet MS" pitchFamily="34" charset="0"/>
              </a:rPr>
              <a:t>Al-5Ti-1B / işlem vs döküm alaşımları  </a:t>
            </a:r>
            <a:endParaRPr kumimoji="1" lang="tr-TR" sz="4000" dirty="0">
              <a:solidFill>
                <a:schemeClr val="accent2">
                  <a:lumMod val="50000"/>
                </a:schemeClr>
              </a:solidFill>
              <a:latin typeface="Trebuchet MS" pitchFamily="34" charset="0"/>
            </a:endParaRPr>
          </a:p>
        </p:txBody>
      </p:sp>
      <p:sp>
        <p:nvSpPr>
          <p:cNvPr id="12" name="11 Metin kutusu"/>
          <p:cNvSpPr txBox="1"/>
          <p:nvPr/>
        </p:nvSpPr>
        <p:spPr>
          <a:xfrm rot="16200000">
            <a:off x="164704" y="5070376"/>
            <a:ext cx="1728191" cy="461665"/>
          </a:xfrm>
          <a:prstGeom prst="rect">
            <a:avLst/>
          </a:prstGeom>
          <a:noFill/>
        </p:spPr>
        <p:txBody>
          <a:bodyPr wrap="square" rtlCol="0">
            <a:spAutoFit/>
          </a:bodyPr>
          <a:lstStyle/>
          <a:p>
            <a:pPr algn="ctr"/>
            <a:r>
              <a:rPr lang="tr-TR" sz="2400" dirty="0" smtClean="0">
                <a:latin typeface="Trebuchet MS" pitchFamily="34" charset="0"/>
              </a:rPr>
              <a:t>AlSi7Mg</a:t>
            </a:r>
            <a:endParaRPr lang="tr-TR" sz="2400" dirty="0">
              <a:latin typeface="Trebuchet MS" pitchFamily="34" charset="0"/>
            </a:endParaRPr>
          </a:p>
        </p:txBody>
      </p:sp>
      <p:sp>
        <p:nvSpPr>
          <p:cNvPr id="13" name="12 Metin kutusu"/>
          <p:cNvSpPr txBox="1"/>
          <p:nvPr/>
        </p:nvSpPr>
        <p:spPr>
          <a:xfrm rot="16200000">
            <a:off x="-195337" y="2478089"/>
            <a:ext cx="2448273" cy="461665"/>
          </a:xfrm>
          <a:prstGeom prst="rect">
            <a:avLst/>
          </a:prstGeom>
          <a:noFill/>
        </p:spPr>
        <p:txBody>
          <a:bodyPr wrap="square" rtlCol="0">
            <a:spAutoFit/>
          </a:bodyPr>
          <a:lstStyle/>
          <a:p>
            <a:r>
              <a:rPr lang="tr-TR" sz="2400" dirty="0" smtClean="0">
                <a:latin typeface="Trebuchet MS" pitchFamily="34" charset="0"/>
              </a:rPr>
              <a:t>1050/3003/8011</a:t>
            </a:r>
            <a:endParaRPr lang="tr-TR" sz="2400" dirty="0">
              <a:latin typeface="Trebuchet MS" pitchFamily="34" charset="0"/>
            </a:endParaRPr>
          </a:p>
        </p:txBody>
      </p:sp>
      <p:sp>
        <p:nvSpPr>
          <p:cNvPr id="14" name="13 Metin kutusu"/>
          <p:cNvSpPr txBox="1"/>
          <p:nvPr/>
        </p:nvSpPr>
        <p:spPr>
          <a:xfrm>
            <a:off x="1403648" y="889556"/>
            <a:ext cx="7128792" cy="523220"/>
          </a:xfrm>
          <a:prstGeom prst="rect">
            <a:avLst/>
          </a:prstGeom>
          <a:noFill/>
        </p:spPr>
        <p:txBody>
          <a:bodyPr wrap="square" rtlCol="0">
            <a:spAutoFit/>
          </a:bodyPr>
          <a:lstStyle/>
          <a:p>
            <a:r>
              <a:rPr lang="tr-TR" sz="2800" dirty="0" smtClean="0">
                <a:latin typeface="Trebuchet MS" pitchFamily="34" charset="0"/>
              </a:rPr>
              <a:t>       katkısız	        ilaveden 2 </a:t>
            </a:r>
            <a:r>
              <a:rPr lang="tr-TR" sz="2800" dirty="0" err="1" smtClean="0">
                <a:latin typeface="Trebuchet MS" pitchFamily="34" charset="0"/>
              </a:rPr>
              <a:t>dk</a:t>
            </a:r>
            <a:r>
              <a:rPr lang="tr-TR" sz="2800" dirty="0" smtClean="0">
                <a:latin typeface="Trebuchet MS" pitchFamily="34" charset="0"/>
              </a:rPr>
              <a:t> sonra</a:t>
            </a:r>
            <a:endParaRPr lang="tr-TR" sz="2800" dirty="0">
              <a:latin typeface="Trebuchet MS" pitchFamily="34" charset="0"/>
            </a:endParaRPr>
          </a:p>
        </p:txBody>
      </p:sp>
    </p:spTree>
    <p:extLst>
      <p:ext uri="{BB962C8B-B14F-4D97-AF65-F5344CB8AC3E}">
        <p14:creationId xmlns:p14="http://schemas.microsoft.com/office/powerpoint/2010/main" val="5456244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2432"/>
            <a:ext cx="8229600" cy="594320"/>
          </a:xfrm>
        </p:spPr>
        <p:txBody>
          <a:bodyPr>
            <a:normAutofit fontScale="90000"/>
          </a:bodyPr>
          <a:lstStyle/>
          <a:p>
            <a:r>
              <a:rPr lang="tr-TR" dirty="0" smtClean="0">
                <a:solidFill>
                  <a:schemeClr val="accent1">
                    <a:lumMod val="50000"/>
                  </a:schemeClr>
                </a:solidFill>
                <a:latin typeface="Trebuchet MS" pitchFamily="34" charset="0"/>
              </a:rPr>
              <a:t>Alçak basınçlı döküm</a:t>
            </a:r>
            <a:endParaRPr lang="tr-TR" dirty="0">
              <a:solidFill>
                <a:schemeClr val="accent1">
                  <a:lumMod val="50000"/>
                </a:schemeClr>
              </a:solidFill>
              <a:latin typeface="Trebuchet MS" pitchFamily="34" charset="0"/>
            </a:endParaRPr>
          </a:p>
        </p:txBody>
      </p:sp>
      <p:pic>
        <p:nvPicPr>
          <p:cNvPr id="222210" name="Picture 2" descr="http://www.sawyerandsmith.com/images/bpb%201.jpg"/>
          <p:cNvPicPr>
            <a:picLocks noChangeAspect="1" noChangeArrowheads="1"/>
          </p:cNvPicPr>
          <p:nvPr/>
        </p:nvPicPr>
        <p:blipFill>
          <a:blip r:embed="rId2" cstate="print"/>
          <a:srcRect/>
          <a:stretch>
            <a:fillRect/>
          </a:stretch>
        </p:blipFill>
        <p:spPr bwMode="auto">
          <a:xfrm>
            <a:off x="251520" y="1700808"/>
            <a:ext cx="5613286" cy="4259327"/>
          </a:xfrm>
          <a:prstGeom prst="rect">
            <a:avLst/>
          </a:prstGeom>
          <a:noFill/>
        </p:spPr>
      </p:pic>
      <p:pic>
        <p:nvPicPr>
          <p:cNvPr id="222212" name="Picture 4" descr="http://mtgbg.com/userfiles/image/Technologies/CPC.jpg"/>
          <p:cNvPicPr>
            <a:picLocks noChangeAspect="1" noChangeArrowheads="1"/>
          </p:cNvPicPr>
          <p:nvPr/>
        </p:nvPicPr>
        <p:blipFill>
          <a:blip r:embed="rId3" cstate="print"/>
          <a:srcRect l="2387" t="8219" r="2114" b="5479"/>
          <a:stretch>
            <a:fillRect/>
          </a:stretch>
        </p:blipFill>
        <p:spPr bwMode="auto">
          <a:xfrm>
            <a:off x="2987824" y="1484783"/>
            <a:ext cx="5976664" cy="4706623"/>
          </a:xfrm>
          <a:prstGeom prst="rect">
            <a:avLst/>
          </a:prstGeom>
          <a:noFill/>
        </p:spPr>
      </p:pic>
    </p:spTree>
    <p:extLst>
      <p:ext uri="{BB962C8B-B14F-4D97-AF65-F5344CB8AC3E}">
        <p14:creationId xmlns:p14="http://schemas.microsoft.com/office/powerpoint/2010/main" val="300175630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http://mtgbg.com/userfiles/image/Technologies/CPC%202.JPG"/>
          <p:cNvPicPr>
            <a:picLocks noChangeAspect="1" noChangeArrowheads="1"/>
          </p:cNvPicPr>
          <p:nvPr/>
        </p:nvPicPr>
        <p:blipFill>
          <a:blip r:embed="rId2" cstate="print"/>
          <a:srcRect/>
          <a:stretch>
            <a:fillRect/>
          </a:stretch>
        </p:blipFill>
        <p:spPr bwMode="auto">
          <a:xfrm>
            <a:off x="251520" y="1412776"/>
            <a:ext cx="4555137" cy="4752528"/>
          </a:xfrm>
          <a:prstGeom prst="rect">
            <a:avLst/>
          </a:prstGeom>
          <a:noFill/>
        </p:spPr>
      </p:pic>
      <p:pic>
        <p:nvPicPr>
          <p:cNvPr id="224260" name="Picture 4" descr="http://mtgbg.com/userfiles/image/Technologies/CPC%203.JPG"/>
          <p:cNvPicPr>
            <a:picLocks noChangeAspect="1" noChangeArrowheads="1"/>
          </p:cNvPicPr>
          <p:nvPr/>
        </p:nvPicPr>
        <p:blipFill>
          <a:blip r:embed="rId3" cstate="print"/>
          <a:srcRect/>
          <a:stretch>
            <a:fillRect/>
          </a:stretch>
        </p:blipFill>
        <p:spPr bwMode="auto">
          <a:xfrm>
            <a:off x="4572000" y="1412776"/>
            <a:ext cx="4310785" cy="4752528"/>
          </a:xfrm>
          <a:prstGeom prst="rect">
            <a:avLst/>
          </a:prstGeom>
          <a:noFill/>
        </p:spPr>
      </p:pic>
      <p:sp>
        <p:nvSpPr>
          <p:cNvPr id="6" name="Başlık 3"/>
          <p:cNvSpPr>
            <a:spLocks noGrp="1"/>
          </p:cNvSpPr>
          <p:nvPr>
            <p:ph type="title"/>
          </p:nvPr>
        </p:nvSpPr>
        <p:spPr>
          <a:xfrm>
            <a:off x="323528" y="602432"/>
            <a:ext cx="8229600" cy="594320"/>
          </a:xfrm>
        </p:spPr>
        <p:txBody>
          <a:bodyPr>
            <a:normAutofit fontScale="90000"/>
          </a:bodyPr>
          <a:lstStyle/>
          <a:p>
            <a:r>
              <a:rPr lang="tr-TR" dirty="0" smtClean="0">
                <a:solidFill>
                  <a:schemeClr val="accent1">
                    <a:lumMod val="50000"/>
                  </a:schemeClr>
                </a:solidFill>
                <a:latin typeface="Trebuchet MS" pitchFamily="34" charset="0"/>
              </a:rPr>
              <a:t>Alçak basınçlı döküm</a:t>
            </a:r>
            <a:endParaRPr lang="tr-TR" dirty="0">
              <a:solidFill>
                <a:schemeClr val="accent1">
                  <a:lumMod val="50000"/>
                </a:schemeClr>
              </a:solidFill>
              <a:latin typeface="Trebuchet MS" pitchFamily="34" charset="0"/>
            </a:endParaRPr>
          </a:p>
        </p:txBody>
      </p:sp>
    </p:spTree>
    <p:extLst>
      <p:ext uri="{BB962C8B-B14F-4D97-AF65-F5344CB8AC3E}">
        <p14:creationId xmlns:p14="http://schemas.microsoft.com/office/powerpoint/2010/main" val="300175630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87" r="13071"/>
          <a:stretch/>
        </p:blipFill>
        <p:spPr bwMode="auto">
          <a:xfrm>
            <a:off x="924714" y="2483843"/>
            <a:ext cx="401068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2558" y="2477143"/>
            <a:ext cx="3398647" cy="1678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Başlık 3"/>
          <p:cNvSpPr>
            <a:spLocks noGrp="1"/>
          </p:cNvSpPr>
          <p:nvPr>
            <p:ph type="title"/>
          </p:nvPr>
        </p:nvSpPr>
        <p:spPr>
          <a:xfrm>
            <a:off x="323528" y="602432"/>
            <a:ext cx="8229600" cy="594320"/>
          </a:xfrm>
        </p:spPr>
        <p:txBody>
          <a:bodyPr>
            <a:normAutofit fontScale="90000"/>
          </a:bodyPr>
          <a:lstStyle/>
          <a:p>
            <a:r>
              <a:rPr lang="tr-TR" dirty="0" smtClean="0">
                <a:solidFill>
                  <a:schemeClr val="accent1">
                    <a:lumMod val="50000"/>
                  </a:schemeClr>
                </a:solidFill>
                <a:latin typeface="Trebuchet MS" pitchFamily="34" charset="0"/>
              </a:rPr>
              <a:t>Alçak basınçlı döküm</a:t>
            </a:r>
            <a:endParaRPr lang="tr-TR" dirty="0">
              <a:solidFill>
                <a:schemeClr val="accent1">
                  <a:lumMod val="50000"/>
                </a:schemeClr>
              </a:solidFill>
              <a:latin typeface="Trebuchet MS" pitchFamily="34" charset="0"/>
            </a:endParaRPr>
          </a:p>
        </p:txBody>
      </p:sp>
    </p:spTree>
    <p:extLst>
      <p:ext uri="{BB962C8B-B14F-4D97-AF65-F5344CB8AC3E}">
        <p14:creationId xmlns:p14="http://schemas.microsoft.com/office/powerpoint/2010/main" val="113639907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Basınçlı döküm</a:t>
            </a:r>
            <a:endParaRPr lang="tr-TR" dirty="0">
              <a:solidFill>
                <a:schemeClr val="accent2">
                  <a:lumMod val="50000"/>
                </a:schemeClr>
              </a:solidFill>
              <a:latin typeface="Trebuchet MS" pitchFamily="34" charset="0"/>
            </a:endParaRPr>
          </a:p>
        </p:txBody>
      </p:sp>
      <p:sp>
        <p:nvSpPr>
          <p:cNvPr id="2" name="Dikdörtgen 1"/>
          <p:cNvSpPr/>
          <p:nvPr/>
        </p:nvSpPr>
        <p:spPr>
          <a:xfrm>
            <a:off x="323528" y="1385475"/>
            <a:ext cx="8640960" cy="5139869"/>
          </a:xfrm>
          <a:prstGeom prst="rect">
            <a:avLst/>
          </a:prstGeom>
        </p:spPr>
        <p:txBody>
          <a:bodyPr wrap="square">
            <a:spAutoFit/>
          </a:bodyPr>
          <a:lstStyle/>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Hızlı kalıp dolumu</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hızlı ve basınç altında katılaşma </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yoğunluğu ve yüzey kalitesi yüksek, </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ince taneli parçalar </a:t>
            </a:r>
            <a:endParaRPr lang="tr-TR" sz="2800" dirty="0">
              <a:latin typeface="Trebuchet MS" pitchFamily="34" charset="0"/>
            </a:endParaRP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Üstün Mekanik özellikler ve yorulma dayanımı</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Ancak tipik dolum hızları nedeniyle kalıp içindeki kalan hava </a:t>
            </a:r>
            <a:r>
              <a:rPr lang="tr-TR" sz="2800" dirty="0" smtClean="0">
                <a:latin typeface="Trebuchet MS" pitchFamily="34" charset="0"/>
                <a:sym typeface="Symbol"/>
              </a:rPr>
              <a:t> </a:t>
            </a:r>
            <a:r>
              <a:rPr lang="tr-TR" sz="2800" dirty="0" smtClean="0">
                <a:latin typeface="Trebuchet MS" pitchFamily="34" charset="0"/>
              </a:rPr>
              <a:t>gaz boşlukları</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Kalıp dolarken türbülans </a:t>
            </a:r>
            <a:r>
              <a:rPr lang="tr-TR" sz="2800" dirty="0">
                <a:latin typeface="Trebuchet MS" pitchFamily="34" charset="0"/>
                <a:sym typeface="Symbol"/>
              </a:rPr>
              <a:t> </a:t>
            </a:r>
            <a:r>
              <a:rPr lang="tr-TR" sz="2800" dirty="0">
                <a:latin typeface="Trebuchet MS" pitchFamily="34" charset="0"/>
              </a:rPr>
              <a:t>gaz boşlukları </a:t>
            </a:r>
            <a:endParaRPr lang="tr-TR" sz="2800" dirty="0" smtClean="0">
              <a:latin typeface="Trebuchet MS" pitchFamily="34" charset="0"/>
            </a:endParaRP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kalın kesitler ince kesitlerden daha dayanıksız </a:t>
            </a:r>
            <a:endParaRPr lang="tr-TR" sz="2800" dirty="0">
              <a:latin typeface="Trebuchet MS" pitchFamily="34" charset="0"/>
            </a:endParaRP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Oysa, diğer döküm yöntemlerinde dayanıklılık istendiğinde kalınlık arttırılır.</a:t>
            </a:r>
          </a:p>
        </p:txBody>
      </p:sp>
    </p:spTree>
    <p:extLst>
      <p:ext uri="{BB962C8B-B14F-4D97-AF65-F5344CB8AC3E}">
        <p14:creationId xmlns:p14="http://schemas.microsoft.com/office/powerpoint/2010/main" val="371198978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Basınçlı döküm</a:t>
            </a:r>
            <a:endParaRPr lang="tr-TR" dirty="0">
              <a:solidFill>
                <a:schemeClr val="accent2">
                  <a:lumMod val="50000"/>
                </a:schemeClr>
              </a:solidFill>
              <a:latin typeface="Trebuchet MS" pitchFamily="34" charset="0"/>
            </a:endParaRPr>
          </a:p>
        </p:txBody>
      </p:sp>
      <p:sp>
        <p:nvSpPr>
          <p:cNvPr id="2" name="Dikdörtgen 1"/>
          <p:cNvSpPr/>
          <p:nvPr/>
        </p:nvSpPr>
        <p:spPr>
          <a:xfrm>
            <a:off x="323528" y="1404059"/>
            <a:ext cx="8640960" cy="3539430"/>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Basınçlı döküm parçalar döküldüğü gibi kullanılır!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Isıl işlem, kaynak, torna işlemi yapılamaz.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Basınçlı döküm kalıpları </a:t>
            </a:r>
            <a:r>
              <a:rPr lang="tr-TR" sz="2800" dirty="0" err="1" smtClean="0">
                <a:latin typeface="Trebuchet MS" pitchFamily="34" charset="0"/>
              </a:rPr>
              <a:t>kokil</a:t>
            </a:r>
            <a:r>
              <a:rPr lang="tr-TR" sz="2800" dirty="0" smtClean="0">
                <a:latin typeface="Trebuchet MS" pitchFamily="34" charset="0"/>
              </a:rPr>
              <a:t> kalıplardan daha dayanıklı olmalıdır.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Dolayısı ile pahalı!</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Ekonomi için en az 10 bin adet parça gerekir.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Küçük parçalar ve ince kesitler için uygundur.</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Tree>
    <p:extLst>
      <p:ext uri="{BB962C8B-B14F-4D97-AF65-F5344CB8AC3E}">
        <p14:creationId xmlns:p14="http://schemas.microsoft.com/office/powerpoint/2010/main" val="371198978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1">
                    <a:lumMod val="50000"/>
                  </a:schemeClr>
                </a:solidFill>
                <a:latin typeface="Trebuchet MS" pitchFamily="34" charset="0"/>
              </a:rPr>
              <a:t>Basınçlı Döküm</a:t>
            </a:r>
            <a:endParaRPr lang="tr-TR" dirty="0">
              <a:solidFill>
                <a:schemeClr val="accent1">
                  <a:lumMod val="50000"/>
                </a:schemeClr>
              </a:solidFill>
              <a:latin typeface="Trebuchet MS" pitchFamily="34" charset="0"/>
            </a:endParaRPr>
          </a:p>
        </p:txBody>
      </p:sp>
      <p:pic>
        <p:nvPicPr>
          <p:cNvPr id="221185" name="Picture 1" descr="http://www.ucalfuel.com/Gallery/High_Pressure_Die_Casting/8.jpg"/>
          <p:cNvPicPr>
            <a:picLocks noChangeAspect="1" noChangeArrowheads="1"/>
          </p:cNvPicPr>
          <p:nvPr/>
        </p:nvPicPr>
        <p:blipFill>
          <a:blip r:embed="rId2" cstate="print"/>
          <a:srcRect l="2024" t="12096" r="2845" b="7769"/>
          <a:stretch>
            <a:fillRect/>
          </a:stretch>
        </p:blipFill>
        <p:spPr bwMode="auto">
          <a:xfrm>
            <a:off x="323528" y="1412776"/>
            <a:ext cx="8556724" cy="4824536"/>
          </a:xfrm>
          <a:prstGeom prst="rect">
            <a:avLst/>
          </a:prstGeom>
          <a:noFill/>
        </p:spPr>
      </p:pic>
    </p:spTree>
    <p:extLst>
      <p:ext uri="{BB962C8B-B14F-4D97-AF65-F5344CB8AC3E}">
        <p14:creationId xmlns:p14="http://schemas.microsoft.com/office/powerpoint/2010/main" val="86794446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1">
                    <a:lumMod val="50000"/>
                  </a:schemeClr>
                </a:solidFill>
                <a:latin typeface="Trebuchet MS" pitchFamily="34" charset="0"/>
              </a:rPr>
              <a:t>Basınçlı Döküm</a:t>
            </a:r>
            <a:endParaRPr lang="tr-TR" dirty="0">
              <a:solidFill>
                <a:schemeClr val="accent1">
                  <a:lumMod val="50000"/>
                </a:schemeClr>
              </a:solidFill>
              <a:latin typeface="Trebuchet MS" pitchFamily="34" charset="0"/>
            </a:endParaRPr>
          </a:p>
        </p:txBody>
      </p:sp>
      <p:pic>
        <p:nvPicPr>
          <p:cNvPr id="216066" name="Picture 2" descr="http://www.learneasy.info/MDME/MEMmods/MEM30007A/processing/processing_files/T173_2_023i.jpg"/>
          <p:cNvPicPr>
            <a:picLocks noChangeAspect="1" noChangeArrowheads="1"/>
          </p:cNvPicPr>
          <p:nvPr/>
        </p:nvPicPr>
        <p:blipFill>
          <a:blip r:embed="rId2" cstate="print"/>
          <a:srcRect/>
          <a:stretch>
            <a:fillRect/>
          </a:stretch>
        </p:blipFill>
        <p:spPr bwMode="auto">
          <a:xfrm>
            <a:off x="1403648" y="1124744"/>
            <a:ext cx="5760640" cy="5541736"/>
          </a:xfrm>
          <a:prstGeom prst="rect">
            <a:avLst/>
          </a:prstGeom>
          <a:noFill/>
        </p:spPr>
      </p:pic>
    </p:spTree>
    <p:extLst>
      <p:ext uri="{BB962C8B-B14F-4D97-AF65-F5344CB8AC3E}">
        <p14:creationId xmlns:p14="http://schemas.microsoft.com/office/powerpoint/2010/main" val="333876559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1">
                    <a:lumMod val="50000"/>
                  </a:schemeClr>
                </a:solidFill>
                <a:latin typeface="Trebuchet MS" pitchFamily="34" charset="0"/>
              </a:rPr>
              <a:t>Basınçlı döküm</a:t>
            </a:r>
            <a:endParaRPr lang="tr-TR" dirty="0">
              <a:solidFill>
                <a:schemeClr val="accent1">
                  <a:lumMod val="50000"/>
                </a:schemeClr>
              </a:solidFill>
              <a:latin typeface="Trebuchet MS" pitchFamily="34" charset="0"/>
            </a:endParaRPr>
          </a:p>
        </p:txBody>
      </p:sp>
      <p:pic>
        <p:nvPicPr>
          <p:cNvPr id="220162" name="Picture 2"/>
          <p:cNvPicPr>
            <a:picLocks noChangeAspect="1" noChangeArrowheads="1"/>
          </p:cNvPicPr>
          <p:nvPr/>
        </p:nvPicPr>
        <p:blipFill>
          <a:blip r:embed="rId2" cstate="print">
            <a:lum bright="-5000" contrast="19000"/>
          </a:blip>
          <a:srcRect l="49028" t="27410" r="40660" b="62302"/>
          <a:stretch>
            <a:fillRect/>
          </a:stretch>
        </p:blipFill>
        <p:spPr bwMode="auto">
          <a:xfrm>
            <a:off x="5940152" y="1340768"/>
            <a:ext cx="3080690" cy="172819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lum bright="-5000" contrast="19000"/>
          </a:blip>
          <a:srcRect l="32736" t="73707" r="56306" b="16862"/>
          <a:stretch>
            <a:fillRect/>
          </a:stretch>
        </p:blipFill>
        <p:spPr bwMode="auto">
          <a:xfrm>
            <a:off x="3347864" y="4986173"/>
            <a:ext cx="3125147" cy="1512168"/>
          </a:xfrm>
          <a:prstGeom prst="rect">
            <a:avLst/>
          </a:prstGeom>
          <a:noFill/>
          <a:ln w="9525">
            <a:noFill/>
            <a:miter lim="800000"/>
            <a:headEnd/>
            <a:tailEnd/>
          </a:ln>
        </p:spPr>
      </p:pic>
      <p:pic>
        <p:nvPicPr>
          <p:cNvPr id="6" name="Picture 2"/>
          <p:cNvPicPr>
            <a:picLocks noChangeAspect="1" noChangeArrowheads="1"/>
          </p:cNvPicPr>
          <p:nvPr/>
        </p:nvPicPr>
        <p:blipFill>
          <a:blip r:embed="rId2" cstate="print">
            <a:lum bright="-5000" contrast="19000"/>
          </a:blip>
          <a:srcRect l="33861" t="52273" r="56898" b="38296"/>
          <a:stretch>
            <a:fillRect/>
          </a:stretch>
        </p:blipFill>
        <p:spPr bwMode="auto">
          <a:xfrm>
            <a:off x="3376667" y="3212976"/>
            <a:ext cx="2635493" cy="1512168"/>
          </a:xfrm>
          <a:prstGeom prst="rect">
            <a:avLst/>
          </a:prstGeom>
          <a:noFill/>
          <a:ln w="9525">
            <a:noFill/>
            <a:miter lim="800000"/>
            <a:headEnd/>
            <a:tailEnd/>
          </a:ln>
        </p:spPr>
      </p:pic>
      <p:pic>
        <p:nvPicPr>
          <p:cNvPr id="7" name="Picture 2"/>
          <p:cNvPicPr>
            <a:picLocks noChangeAspect="1" noChangeArrowheads="1"/>
          </p:cNvPicPr>
          <p:nvPr/>
        </p:nvPicPr>
        <p:blipFill>
          <a:blip r:embed="rId2" cstate="print">
            <a:lum bright="-5000" contrast="19000"/>
          </a:blip>
          <a:srcRect l="16523" t="27410" r="72841" b="62302"/>
          <a:stretch>
            <a:fillRect/>
          </a:stretch>
        </p:blipFill>
        <p:spPr bwMode="auto">
          <a:xfrm>
            <a:off x="323528" y="1412776"/>
            <a:ext cx="3045319" cy="1656184"/>
          </a:xfrm>
          <a:prstGeom prst="rect">
            <a:avLst/>
          </a:prstGeom>
          <a:noFill/>
          <a:ln w="9525">
            <a:noFill/>
            <a:miter lim="800000"/>
            <a:headEnd/>
            <a:tailEnd/>
          </a:ln>
        </p:spPr>
      </p:pic>
      <p:pic>
        <p:nvPicPr>
          <p:cNvPr id="8" name="Picture 2"/>
          <p:cNvPicPr>
            <a:picLocks noChangeAspect="1" noChangeArrowheads="1"/>
          </p:cNvPicPr>
          <p:nvPr/>
        </p:nvPicPr>
        <p:blipFill>
          <a:blip r:embed="rId2" cstate="print">
            <a:lum bright="-5000" contrast="19000"/>
          </a:blip>
          <a:srcRect l="33845" t="27410" r="56394" b="62302"/>
          <a:stretch>
            <a:fillRect/>
          </a:stretch>
        </p:blipFill>
        <p:spPr bwMode="auto">
          <a:xfrm>
            <a:off x="3347864" y="1340768"/>
            <a:ext cx="2916326" cy="1728192"/>
          </a:xfrm>
          <a:prstGeom prst="rect">
            <a:avLst/>
          </a:prstGeom>
          <a:noFill/>
          <a:ln w="9525">
            <a:noFill/>
            <a:miter lim="800000"/>
            <a:headEnd/>
            <a:tailEnd/>
          </a:ln>
        </p:spPr>
      </p:pic>
      <p:pic>
        <p:nvPicPr>
          <p:cNvPr id="10" name="Picture 2"/>
          <p:cNvPicPr>
            <a:picLocks noChangeAspect="1" noChangeArrowheads="1"/>
          </p:cNvPicPr>
          <p:nvPr/>
        </p:nvPicPr>
        <p:blipFill>
          <a:blip r:embed="rId2" cstate="print">
            <a:lum bright="-5000" contrast="19000"/>
          </a:blip>
          <a:srcRect l="48996" t="52273" r="40932" b="38296"/>
          <a:stretch>
            <a:fillRect/>
          </a:stretch>
        </p:blipFill>
        <p:spPr bwMode="auto">
          <a:xfrm>
            <a:off x="6084168" y="3140968"/>
            <a:ext cx="2872408" cy="1512168"/>
          </a:xfrm>
          <a:prstGeom prst="rect">
            <a:avLst/>
          </a:prstGeom>
          <a:noFill/>
          <a:ln w="9525">
            <a:noFill/>
            <a:miter lim="800000"/>
            <a:headEnd/>
            <a:tailEnd/>
          </a:ln>
        </p:spPr>
      </p:pic>
      <p:pic>
        <p:nvPicPr>
          <p:cNvPr id="11" name="Picture 2"/>
          <p:cNvPicPr>
            <a:picLocks noChangeAspect="1" noChangeArrowheads="1"/>
          </p:cNvPicPr>
          <p:nvPr/>
        </p:nvPicPr>
        <p:blipFill>
          <a:blip r:embed="rId2" cstate="print">
            <a:lum bright="-5000" contrast="19000"/>
          </a:blip>
          <a:srcRect l="15769" t="73707" r="72920" b="16862"/>
          <a:stretch>
            <a:fillRect/>
          </a:stretch>
        </p:blipFill>
        <p:spPr bwMode="auto">
          <a:xfrm>
            <a:off x="121572" y="4941168"/>
            <a:ext cx="3168352" cy="1485165"/>
          </a:xfrm>
          <a:prstGeom prst="rect">
            <a:avLst/>
          </a:prstGeom>
          <a:noFill/>
          <a:ln w="9525">
            <a:noFill/>
            <a:miter lim="800000"/>
            <a:headEnd/>
            <a:tailEnd/>
          </a:ln>
        </p:spPr>
      </p:pic>
      <p:pic>
        <p:nvPicPr>
          <p:cNvPr id="9" name="Picture 2"/>
          <p:cNvPicPr>
            <a:picLocks noChangeAspect="1" noChangeArrowheads="1"/>
          </p:cNvPicPr>
          <p:nvPr/>
        </p:nvPicPr>
        <p:blipFill>
          <a:blip r:embed="rId2" cstate="print">
            <a:lum bright="-5000" contrast="19000"/>
          </a:blip>
          <a:srcRect l="17789" t="52273" r="73627" b="38296"/>
          <a:stretch>
            <a:fillRect/>
          </a:stretch>
        </p:blipFill>
        <p:spPr bwMode="auto">
          <a:xfrm>
            <a:off x="323528" y="3140968"/>
            <a:ext cx="2448272" cy="1512168"/>
          </a:xfrm>
          <a:prstGeom prst="rect">
            <a:avLst/>
          </a:prstGeom>
          <a:noFill/>
          <a:ln w="9525">
            <a:noFill/>
            <a:miter lim="800000"/>
            <a:headEnd/>
            <a:tailEnd/>
          </a:ln>
        </p:spPr>
      </p:pic>
    </p:spTree>
    <p:extLst>
      <p:ext uri="{BB962C8B-B14F-4D97-AF65-F5344CB8AC3E}">
        <p14:creationId xmlns:p14="http://schemas.microsoft.com/office/powerpoint/2010/main" val="352939341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1">
                    <a:lumMod val="50000"/>
                  </a:schemeClr>
                </a:solidFill>
                <a:latin typeface="Trebuchet MS" pitchFamily="34" charset="0"/>
              </a:rPr>
              <a:t>Basınçlı döküm</a:t>
            </a:r>
            <a:endParaRPr lang="tr-TR" dirty="0">
              <a:solidFill>
                <a:schemeClr val="accent1">
                  <a:lumMod val="50000"/>
                </a:schemeClr>
              </a:solidFill>
              <a:latin typeface="Trebuchet MS" pitchFamily="34" charset="0"/>
            </a:endParaRPr>
          </a:p>
        </p:txBody>
      </p:sp>
      <p:sp>
        <p:nvSpPr>
          <p:cNvPr id="5" name="4 Metin kutusu"/>
          <p:cNvSpPr txBox="1"/>
          <p:nvPr/>
        </p:nvSpPr>
        <p:spPr>
          <a:xfrm>
            <a:off x="467544" y="1340768"/>
            <a:ext cx="8136904" cy="5693866"/>
          </a:xfrm>
          <a:prstGeom prst="rect">
            <a:avLst/>
          </a:prstGeom>
          <a:noFill/>
        </p:spPr>
        <p:txBody>
          <a:bodyPr wrap="square" rtlCol="0">
            <a:spAutoFit/>
          </a:bodyPr>
          <a:lstStyle/>
          <a:p>
            <a:r>
              <a:rPr lang="tr-TR" sz="2800" b="1" u="sng" dirty="0" smtClean="0">
                <a:latin typeface="Trebuchet MS" pitchFamily="34" charset="0"/>
              </a:rPr>
              <a:t>Avantajlar</a:t>
            </a:r>
          </a:p>
          <a:p>
            <a:r>
              <a:rPr lang="tr-TR" sz="2800" dirty="0" smtClean="0">
                <a:latin typeface="Trebuchet MS" pitchFamily="34" charset="0"/>
              </a:rPr>
              <a:t>Yüksek adetli üretimler için ideal</a:t>
            </a:r>
          </a:p>
          <a:p>
            <a:r>
              <a:rPr lang="tr-TR" sz="2800" dirty="0" smtClean="0">
                <a:latin typeface="Trebuchet MS" pitchFamily="34" charset="0"/>
              </a:rPr>
              <a:t>Parça maliyeti düşük</a:t>
            </a:r>
          </a:p>
          <a:p>
            <a:r>
              <a:rPr lang="tr-TR" sz="2800" dirty="0" smtClean="0">
                <a:latin typeface="Trebuchet MS" pitchFamily="34" charset="0"/>
              </a:rPr>
              <a:t>Karmaşık şekilli, ince kesitli parçaların üretimi</a:t>
            </a:r>
          </a:p>
          <a:p>
            <a:r>
              <a:rPr lang="tr-TR" sz="2800" dirty="0" smtClean="0">
                <a:latin typeface="Trebuchet MS" pitchFamily="34" charset="0"/>
              </a:rPr>
              <a:t>Boyut hassasiyeti yüksek</a:t>
            </a:r>
          </a:p>
          <a:p>
            <a:r>
              <a:rPr lang="tr-TR" sz="2800" dirty="0" smtClean="0">
                <a:latin typeface="Trebuchet MS" pitchFamily="34" charset="0"/>
              </a:rPr>
              <a:t>Mükemmel yüzey kalitesi</a:t>
            </a:r>
          </a:p>
          <a:p>
            <a:r>
              <a:rPr lang="tr-TR" sz="2800" dirty="0" smtClean="0">
                <a:latin typeface="Trebuchet MS" pitchFamily="34" charset="0"/>
              </a:rPr>
              <a:t>Seri, hızlı üretim</a:t>
            </a:r>
          </a:p>
          <a:p>
            <a:endParaRPr lang="tr-TR" sz="2800" dirty="0" smtClean="0">
              <a:latin typeface="Trebuchet MS" pitchFamily="34" charset="0"/>
            </a:endParaRPr>
          </a:p>
          <a:p>
            <a:r>
              <a:rPr lang="tr-TR" sz="2800" b="1" u="sng" dirty="0" smtClean="0">
                <a:latin typeface="Trebuchet MS" pitchFamily="34" charset="0"/>
              </a:rPr>
              <a:t>Dezavantajlar</a:t>
            </a:r>
          </a:p>
          <a:p>
            <a:r>
              <a:rPr lang="tr-TR" sz="2800" dirty="0" smtClean="0">
                <a:latin typeface="Trebuchet MS" pitchFamily="34" charset="0"/>
              </a:rPr>
              <a:t>Parça boyutu sınırlı</a:t>
            </a:r>
          </a:p>
          <a:p>
            <a:r>
              <a:rPr lang="tr-TR" sz="2800" dirty="0" smtClean="0">
                <a:latin typeface="Trebuchet MS" pitchFamily="34" charset="0"/>
              </a:rPr>
              <a:t>30-40 kg </a:t>
            </a:r>
            <a:r>
              <a:rPr lang="tr-TR" sz="2800" dirty="0" err="1" smtClean="0">
                <a:latin typeface="Trebuchet MS" pitchFamily="34" charset="0"/>
              </a:rPr>
              <a:t>max</a:t>
            </a:r>
            <a:endParaRPr lang="tr-TR" sz="2800" dirty="0" smtClean="0">
              <a:latin typeface="Trebuchet MS" pitchFamily="34" charset="0"/>
            </a:endParaRPr>
          </a:p>
          <a:p>
            <a:r>
              <a:rPr lang="tr-TR" sz="2800" dirty="0" smtClean="0">
                <a:latin typeface="Trebuchet MS" pitchFamily="34" charset="0"/>
              </a:rPr>
              <a:t>Ekipman ve kalıp maliyetleri yüksek</a:t>
            </a:r>
          </a:p>
          <a:p>
            <a:endParaRPr lang="tr-TR" sz="2800" dirty="0">
              <a:latin typeface="Trebuchet MS" pitchFamily="34" charset="0"/>
            </a:endParaRPr>
          </a:p>
        </p:txBody>
      </p:sp>
    </p:spTree>
    <p:extLst>
      <p:ext uri="{BB962C8B-B14F-4D97-AF65-F5344CB8AC3E}">
        <p14:creationId xmlns:p14="http://schemas.microsoft.com/office/powerpoint/2010/main" val="300175630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0320" y="764704"/>
            <a:ext cx="8790192" cy="594320"/>
          </a:xfrm>
        </p:spPr>
        <p:txBody>
          <a:bodyPr>
            <a:noAutofit/>
          </a:bodyPr>
          <a:lstStyle/>
          <a:p>
            <a:r>
              <a:rPr lang="tr-TR" sz="4200" dirty="0" smtClean="0">
                <a:solidFill>
                  <a:schemeClr val="accent1">
                    <a:lumMod val="50000"/>
                  </a:schemeClr>
                </a:solidFill>
                <a:latin typeface="Trebuchet MS" pitchFamily="34" charset="0"/>
              </a:rPr>
              <a:t>Döküm yöntemleri-</a:t>
            </a:r>
            <a:r>
              <a:rPr lang="tr-TR" sz="4200" dirty="0" err="1" smtClean="0">
                <a:solidFill>
                  <a:schemeClr val="accent1">
                    <a:lumMod val="50000"/>
                  </a:schemeClr>
                </a:solidFill>
                <a:latin typeface="Trebuchet MS" pitchFamily="34" charset="0"/>
              </a:rPr>
              <a:t>kokil</a:t>
            </a:r>
            <a:r>
              <a:rPr lang="tr-TR" sz="4200" dirty="0" smtClean="0">
                <a:solidFill>
                  <a:schemeClr val="accent1">
                    <a:lumMod val="50000"/>
                  </a:schemeClr>
                </a:solidFill>
                <a:latin typeface="Trebuchet MS" pitchFamily="34" charset="0"/>
              </a:rPr>
              <a:t> vs basınçlı</a:t>
            </a:r>
            <a:endParaRPr lang="tr-TR" sz="4200" dirty="0">
              <a:solidFill>
                <a:schemeClr val="accent1">
                  <a:lumMod val="50000"/>
                </a:schemeClr>
              </a:solidFill>
              <a:latin typeface="Trebuchet MS" pitchFamily="34" charset="0"/>
            </a:endParaRPr>
          </a:p>
        </p:txBody>
      </p:sp>
      <p:sp>
        <p:nvSpPr>
          <p:cNvPr id="3" name="Dikdörtgen 2"/>
          <p:cNvSpPr/>
          <p:nvPr/>
        </p:nvSpPr>
        <p:spPr>
          <a:xfrm>
            <a:off x="179512" y="1628800"/>
            <a:ext cx="8790193" cy="5047536"/>
          </a:xfrm>
          <a:prstGeom prst="rect">
            <a:avLst/>
          </a:prstGeom>
        </p:spPr>
        <p:txBody>
          <a:bodyPr wrap="square">
            <a:spAutoFit/>
          </a:bodyPr>
          <a:lstStyle/>
          <a:p>
            <a:pPr marL="457200" indent="-457200">
              <a:spcAft>
                <a:spcPts val="300"/>
              </a:spcAft>
              <a:buClr>
                <a:schemeClr val="bg2">
                  <a:lumMod val="50000"/>
                </a:schemeClr>
              </a:buClr>
              <a:buFont typeface="Trebuchet MS" panose="020B0603020202020204" pitchFamily="34" charset="0"/>
              <a:buChar char="●"/>
            </a:pPr>
            <a:r>
              <a:rPr lang="tr-TR" sz="2600" dirty="0" smtClean="0">
                <a:latin typeface="Trebuchet MS" pitchFamily="34" charset="0"/>
              </a:rPr>
              <a:t>Basınçlı dökümde kaçınılmaz olan gözenekler mekanik özellikleri düşürür/ısıl işlem sonrasında </a:t>
            </a:r>
            <a:r>
              <a:rPr lang="tr-TR" sz="2600" dirty="0" err="1" smtClean="0">
                <a:latin typeface="Trebuchet MS" pitchFamily="34" charset="0"/>
              </a:rPr>
              <a:t>blister</a:t>
            </a:r>
            <a:r>
              <a:rPr lang="tr-TR" sz="2600" dirty="0" smtClean="0">
                <a:latin typeface="Trebuchet MS" pitchFamily="34" charset="0"/>
              </a:rPr>
              <a:t> yapar.</a:t>
            </a:r>
          </a:p>
          <a:p>
            <a:pPr marL="457200" indent="-457200">
              <a:spcAft>
                <a:spcPts val="300"/>
              </a:spcAft>
              <a:buClr>
                <a:schemeClr val="bg2">
                  <a:lumMod val="50000"/>
                </a:schemeClr>
              </a:buClr>
              <a:buFont typeface="Trebuchet MS" panose="020B0603020202020204" pitchFamily="34" charset="0"/>
              <a:buChar char="●"/>
            </a:pPr>
            <a:r>
              <a:rPr lang="tr-TR" sz="2600" dirty="0" err="1" smtClean="0">
                <a:latin typeface="Trebuchet MS" pitchFamily="34" charset="0"/>
              </a:rPr>
              <a:t>Kokil</a:t>
            </a:r>
            <a:r>
              <a:rPr lang="tr-TR" sz="2600" dirty="0" smtClean="0">
                <a:latin typeface="Trebuchet MS" pitchFamily="34" charset="0"/>
              </a:rPr>
              <a:t> dökümler daha az gözenek içerir; daha sağlam ve sızdırmazdır.  </a:t>
            </a:r>
          </a:p>
          <a:p>
            <a:pPr marL="457200" indent="-457200">
              <a:spcAft>
                <a:spcPts val="300"/>
              </a:spcAft>
              <a:buClr>
                <a:schemeClr val="bg2">
                  <a:lumMod val="50000"/>
                </a:schemeClr>
              </a:buClr>
              <a:buFont typeface="Trebuchet MS" panose="020B0603020202020204" pitchFamily="34" charset="0"/>
              <a:buChar char="●"/>
            </a:pPr>
            <a:r>
              <a:rPr lang="tr-TR" sz="2600" dirty="0" err="1" smtClean="0">
                <a:latin typeface="Trebuchet MS" pitchFamily="34" charset="0"/>
              </a:rPr>
              <a:t>Kokil</a:t>
            </a:r>
            <a:r>
              <a:rPr lang="tr-TR" sz="2600" dirty="0" smtClean="0">
                <a:latin typeface="Trebuchet MS" pitchFamily="34" charset="0"/>
              </a:rPr>
              <a:t> Döküm parçalar tornalanabilir ve yüzeyde gözenek görmeyiz. Basınçlı döküm parçalar </a:t>
            </a:r>
            <a:r>
              <a:rPr lang="tr-TR" sz="2600" dirty="0" err="1" smtClean="0">
                <a:latin typeface="Trebuchet MS" pitchFamily="34" charset="0"/>
              </a:rPr>
              <a:t>tornalanamaz</a:t>
            </a:r>
            <a:r>
              <a:rPr lang="tr-TR" sz="2600" dirty="0" smtClean="0">
                <a:latin typeface="Trebuchet MS" pitchFamily="34" charset="0"/>
              </a:rPr>
              <a:t>!</a:t>
            </a:r>
          </a:p>
          <a:p>
            <a:pPr marL="457200" indent="-457200">
              <a:spcAft>
                <a:spcPts val="300"/>
              </a:spcAft>
              <a:buClr>
                <a:schemeClr val="bg2">
                  <a:lumMod val="50000"/>
                </a:schemeClr>
              </a:buClr>
              <a:buFont typeface="Trebuchet MS" panose="020B0603020202020204" pitchFamily="34" charset="0"/>
              <a:buChar char="●"/>
            </a:pPr>
            <a:r>
              <a:rPr lang="tr-TR" sz="2600" dirty="0" smtClean="0">
                <a:latin typeface="Trebuchet MS" pitchFamily="34" charset="0"/>
              </a:rPr>
              <a:t>Tornalanmamış bir basınçlı döküm parça </a:t>
            </a:r>
            <a:r>
              <a:rPr lang="tr-TR" sz="2600" dirty="0" err="1" smtClean="0">
                <a:latin typeface="Trebuchet MS" pitchFamily="34" charset="0"/>
              </a:rPr>
              <a:t>kokil</a:t>
            </a:r>
            <a:r>
              <a:rPr lang="tr-TR" sz="2600" dirty="0" smtClean="0">
                <a:latin typeface="Trebuchet MS" pitchFamily="34" charset="0"/>
              </a:rPr>
              <a:t> dökümden daha mukavemetli olabilir fakat </a:t>
            </a:r>
            <a:r>
              <a:rPr lang="tr-TR" sz="2600" dirty="0" err="1" smtClean="0">
                <a:latin typeface="Trebuchet MS" pitchFamily="34" charset="0"/>
              </a:rPr>
              <a:t>kokil</a:t>
            </a:r>
            <a:r>
              <a:rPr lang="tr-TR" sz="2600" dirty="0" smtClean="0">
                <a:latin typeface="Trebuchet MS" pitchFamily="34" charset="0"/>
              </a:rPr>
              <a:t> döküm parça daha güvenilirdir (daha az gözenek).</a:t>
            </a:r>
          </a:p>
          <a:p>
            <a:pPr marL="457200" indent="-457200">
              <a:spcAft>
                <a:spcPts val="300"/>
              </a:spcAft>
              <a:buClr>
                <a:schemeClr val="bg2">
                  <a:lumMod val="50000"/>
                </a:schemeClr>
              </a:buClr>
              <a:buFont typeface="Trebuchet MS" panose="020B0603020202020204" pitchFamily="34" charset="0"/>
              <a:buChar char="●"/>
            </a:pPr>
            <a:r>
              <a:rPr lang="tr-TR" sz="2600" dirty="0">
                <a:latin typeface="Trebuchet MS" pitchFamily="34" charset="0"/>
              </a:rPr>
              <a:t>Basınçlı döküm boyutsal toleranslar yönünden ve ince kesitli parçalarda </a:t>
            </a:r>
            <a:r>
              <a:rPr lang="tr-TR" sz="2600" dirty="0" smtClean="0">
                <a:latin typeface="Trebuchet MS" pitchFamily="34" charset="0"/>
              </a:rPr>
              <a:t>uygun ve üstündür.</a:t>
            </a:r>
            <a:endParaRPr lang="tr-TR" sz="2600" dirty="0">
              <a:latin typeface="Trebuchet MS" pitchFamily="34" charset="0"/>
            </a:endParaRPr>
          </a:p>
        </p:txBody>
      </p:sp>
    </p:spTree>
    <p:extLst>
      <p:ext uri="{BB962C8B-B14F-4D97-AF65-F5344CB8AC3E}">
        <p14:creationId xmlns:p14="http://schemas.microsoft.com/office/powerpoint/2010/main" val="3722694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323528" y="1401164"/>
            <a:ext cx="8784976" cy="45550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r>
              <a:rPr lang="tr-TR" sz="2800" u="sng" dirty="0" smtClean="0">
                <a:latin typeface="Trebuchet MS" pitchFamily="34" charset="0"/>
                <a:ea typeface="Times New Roman" pitchFamily="18" charset="0"/>
                <a:cs typeface="Arial" pitchFamily="34" charset="0"/>
              </a:rPr>
              <a:t>sürekli dökümde uygulanan yöntemden aynen kopyalanmıştır!</a:t>
            </a:r>
          </a:p>
          <a:p>
            <a:endParaRPr lang="tr-TR" sz="1400" dirty="0" smtClean="0">
              <a:latin typeface="Trebuchet MS" pitchFamily="34" charset="0"/>
              <a:cs typeface="Arial" pitchFamily="34" charset="0"/>
            </a:endParaRPr>
          </a:p>
          <a:p>
            <a:r>
              <a:rPr lang="tr-TR" sz="2800" dirty="0" smtClean="0">
                <a:latin typeface="Trebuchet MS" pitchFamily="34" charset="0"/>
                <a:cs typeface="Arial" pitchFamily="34" charset="0"/>
              </a:rPr>
              <a:t>Alüminyum dökümhanelerinde ağ% 0.1 kadar Ti içeren alaşımlı külçe kullanılır!</a:t>
            </a:r>
          </a:p>
          <a:p>
            <a:r>
              <a:rPr lang="tr-TR" sz="2800" dirty="0" smtClean="0">
                <a:latin typeface="Trebuchet MS" pitchFamily="34" charset="0"/>
                <a:cs typeface="Arial" pitchFamily="34" charset="0"/>
              </a:rPr>
              <a:t>	+ 0.2-0.4 ağ% Al-5Ti-1B </a:t>
            </a:r>
            <a:r>
              <a:rPr lang="tr-TR" sz="2800" dirty="0" err="1" smtClean="0">
                <a:latin typeface="Trebuchet MS" pitchFamily="34" charset="0"/>
                <a:cs typeface="Arial" pitchFamily="34" charset="0"/>
              </a:rPr>
              <a:t>filmaşin</a:t>
            </a:r>
            <a:r>
              <a:rPr lang="tr-TR" sz="2800" dirty="0" smtClean="0">
                <a:latin typeface="Trebuchet MS" pitchFamily="34" charset="0"/>
                <a:cs typeface="Arial" pitchFamily="34" charset="0"/>
              </a:rPr>
              <a:t> (2-4 kg/ton) </a:t>
            </a:r>
          </a:p>
          <a:p>
            <a:endParaRPr lang="tr-TR" sz="1400" dirty="0" smtClean="0">
              <a:latin typeface="Trebuchet MS" pitchFamily="34" charset="0"/>
            </a:endParaRPr>
          </a:p>
          <a:p>
            <a:r>
              <a:rPr lang="tr-TR" sz="2800" b="1" dirty="0" smtClean="0">
                <a:latin typeface="Trebuchet MS" pitchFamily="34" charset="0"/>
              </a:rPr>
              <a:t>Al-5Ti-1B  </a:t>
            </a:r>
            <a:r>
              <a:rPr lang="tr-TR" sz="2800" b="1" dirty="0" err="1" smtClean="0">
                <a:latin typeface="Trebuchet MS" pitchFamily="34" charset="0"/>
              </a:rPr>
              <a:t>filmaşin</a:t>
            </a:r>
            <a:r>
              <a:rPr lang="tr-TR" sz="2800" b="1" dirty="0" smtClean="0">
                <a:latin typeface="Trebuchet MS" pitchFamily="34" charset="0"/>
              </a:rPr>
              <a:t> 	performans </a:t>
            </a:r>
            <a:r>
              <a:rPr lang="tr-TR" sz="2800" b="1" dirty="0" smtClean="0">
                <a:latin typeface="Trebuchet MS" pitchFamily="34" charset="0"/>
                <a:sym typeface="Symbol"/>
              </a:rPr>
              <a:t>	maliyet </a:t>
            </a:r>
          </a:p>
          <a:p>
            <a:endParaRPr kumimoji="0" lang="tr-TR" sz="2400" i="0" u="none" strike="noStrike" cap="none" normalizeH="0" dirty="0" smtClean="0">
              <a:ln>
                <a:noFill/>
              </a:ln>
              <a:solidFill>
                <a:schemeClr val="tx1"/>
              </a:solidFill>
              <a:effectLst/>
              <a:latin typeface="Trebuchet MS" pitchFamily="34" charset="0"/>
              <a:cs typeface="Arial" pitchFamily="34" charset="0"/>
            </a:endParaRPr>
          </a:p>
          <a:p>
            <a:r>
              <a:rPr lang="tr-TR" sz="2800" b="1" dirty="0" err="1" smtClean="0">
                <a:solidFill>
                  <a:srgbClr val="FF0000"/>
                </a:solidFill>
                <a:latin typeface="Trebuchet MS" pitchFamily="34" charset="0"/>
                <a:cs typeface="Arial" pitchFamily="34" charset="0"/>
              </a:rPr>
              <a:t>Si’e</a:t>
            </a:r>
            <a:r>
              <a:rPr lang="tr-TR" sz="2800" b="1" dirty="0" smtClean="0">
                <a:solidFill>
                  <a:srgbClr val="FF0000"/>
                </a:solidFill>
                <a:latin typeface="Trebuchet MS" pitchFamily="34" charset="0"/>
                <a:cs typeface="Arial" pitchFamily="34" charset="0"/>
              </a:rPr>
              <a:t> rağmen etkili olabilecek alternatif tane incelticilere ihtiyaç var!</a:t>
            </a:r>
          </a:p>
          <a:p>
            <a:endParaRPr kumimoji="0" lang="tr-TR" sz="1400" i="0" u="none" strike="noStrike" cap="none" normalizeH="0" dirty="0" smtClean="0">
              <a:ln>
                <a:noFill/>
              </a:ln>
              <a:solidFill>
                <a:schemeClr val="tx1"/>
              </a:solidFill>
              <a:effectLst/>
              <a:latin typeface="Trebuchet MS" pitchFamily="34" charset="0"/>
              <a:cs typeface="Arial" pitchFamily="34" charset="0"/>
            </a:endParaRPr>
          </a:p>
        </p:txBody>
      </p:sp>
      <p:sp>
        <p:nvSpPr>
          <p:cNvPr id="4" name="3 Metin kutusu"/>
          <p:cNvSpPr txBox="1"/>
          <p:nvPr/>
        </p:nvSpPr>
        <p:spPr>
          <a:xfrm>
            <a:off x="323528" y="571327"/>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parça dökümünde tane inceltme</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47539197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568952" cy="594320"/>
          </a:xfrm>
        </p:spPr>
        <p:txBody>
          <a:bodyPr>
            <a:normAutofit fontScale="90000"/>
          </a:bodyPr>
          <a:lstStyle/>
          <a:p>
            <a:r>
              <a:rPr lang="tr-TR" dirty="0" err="1" smtClean="0">
                <a:solidFill>
                  <a:schemeClr val="accent1">
                    <a:lumMod val="50000"/>
                  </a:schemeClr>
                </a:solidFill>
                <a:latin typeface="Trebuchet MS" pitchFamily="34" charset="0"/>
              </a:rPr>
              <a:t>kokil</a:t>
            </a:r>
            <a:r>
              <a:rPr lang="tr-TR" dirty="0" smtClean="0">
                <a:solidFill>
                  <a:schemeClr val="accent1">
                    <a:lumMod val="50000"/>
                  </a:schemeClr>
                </a:solidFill>
                <a:latin typeface="Trebuchet MS" pitchFamily="34" charset="0"/>
              </a:rPr>
              <a:t> vs basınçlı döküm</a:t>
            </a:r>
            <a:endParaRPr lang="tr-TR" dirty="0">
              <a:solidFill>
                <a:schemeClr val="accent1">
                  <a:lumMod val="50000"/>
                </a:schemeClr>
              </a:solidFill>
              <a:latin typeface="Trebuchet MS" pitchFamily="34" charset="0"/>
            </a:endParaRPr>
          </a:p>
        </p:txBody>
      </p:sp>
      <p:sp>
        <p:nvSpPr>
          <p:cNvPr id="2" name="Dikdörtgen 1"/>
          <p:cNvSpPr/>
          <p:nvPr/>
        </p:nvSpPr>
        <p:spPr>
          <a:xfrm>
            <a:off x="323528" y="1268760"/>
            <a:ext cx="8568952" cy="5293757"/>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Basınçlı döküm parçalar daha ince kesitli olabilir ve dar toleranslarla üretilebilir.</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kalıp maliyetleri daha düşük</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Kum maçalarla basınçlı dökümle üretilemeyen parçaların dökümü mümkün.</a:t>
            </a:r>
          </a:p>
          <a:p>
            <a:pPr marL="457200" indent="-457200">
              <a:buClr>
                <a:schemeClr val="bg2">
                  <a:lumMod val="50000"/>
                </a:schemeClr>
              </a:buClr>
              <a:buFont typeface="Trebuchet MS" panose="020B0603020202020204" pitchFamily="34" charset="0"/>
              <a:buChar char="●"/>
            </a:pPr>
            <a:r>
              <a:rPr lang="tr-TR" sz="2600" dirty="0" err="1" smtClean="0">
                <a:latin typeface="Trebuchet MS" panose="020B0603020202020204" pitchFamily="34" charset="0"/>
              </a:rPr>
              <a:t>Kokil</a:t>
            </a:r>
            <a:r>
              <a:rPr lang="tr-TR" sz="2600" dirty="0" smtClean="0">
                <a:latin typeface="Trebuchet MS" panose="020B0603020202020204" pitchFamily="34" charset="0"/>
              </a:rPr>
              <a:t> parçalar basınçlı döküm parçalardan daha az gözenekli</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Basınçlı döküm daha hızlı ve seri</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Kalıp </a:t>
            </a:r>
            <a:r>
              <a:rPr lang="tr-TR" sz="2600" dirty="0" err="1" smtClean="0">
                <a:latin typeface="Trebuchet MS" panose="020B0603020202020204" pitchFamily="34" charset="0"/>
              </a:rPr>
              <a:t>kokilden</a:t>
            </a:r>
            <a:r>
              <a:rPr lang="tr-TR" sz="2600" dirty="0" smtClean="0">
                <a:latin typeface="Trebuchet MS" panose="020B0603020202020204" pitchFamily="34" charset="0"/>
              </a:rPr>
              <a:t> sağlam olmalı ve pahalı</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Parça başına maliyet uygun (adet yüksek ise)</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Yüzey kalitesi yüksek</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Alaşım çeşitliliği sınırlı-dökülebilirliği yüksek alaşımlar için</a:t>
            </a:r>
          </a:p>
        </p:txBody>
      </p:sp>
    </p:spTree>
    <p:extLst>
      <p:ext uri="{BB962C8B-B14F-4D97-AF65-F5344CB8AC3E}">
        <p14:creationId xmlns:p14="http://schemas.microsoft.com/office/powerpoint/2010/main" val="56082656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1">
                    <a:lumMod val="50000"/>
                  </a:schemeClr>
                </a:solidFill>
                <a:latin typeface="Trebuchet MS" pitchFamily="34" charset="0"/>
              </a:rPr>
              <a:t>Basınçlı döküm</a:t>
            </a:r>
            <a:endParaRPr lang="tr-TR" dirty="0">
              <a:solidFill>
                <a:schemeClr val="accent1">
                  <a:lumMod val="50000"/>
                </a:schemeClr>
              </a:solidFill>
              <a:latin typeface="Trebuchet MS"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556792"/>
            <a:ext cx="3477853" cy="3972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352518" y="5733256"/>
            <a:ext cx="4572000" cy="646331"/>
          </a:xfrm>
          <a:prstGeom prst="rect">
            <a:avLst/>
          </a:prstGeom>
        </p:spPr>
        <p:txBody>
          <a:bodyPr>
            <a:spAutoFit/>
          </a:bodyPr>
          <a:lstStyle/>
          <a:p>
            <a:r>
              <a:rPr lang="en-US" b="1" dirty="0"/>
              <a:t>Transmission cases are one of the largest automotive parts commonly </a:t>
            </a:r>
            <a:r>
              <a:rPr lang="en-US" b="1" dirty="0" err="1"/>
              <a:t>diecast</a:t>
            </a:r>
            <a:r>
              <a:rPr lang="en-US" b="1" dirty="0"/>
              <a:t> </a:t>
            </a:r>
            <a:endParaRPr lang="tr-TR" dirty="0"/>
          </a:p>
        </p:txBody>
      </p:sp>
    </p:spTree>
    <p:extLst>
      <p:ext uri="{BB962C8B-B14F-4D97-AF65-F5344CB8AC3E}">
        <p14:creationId xmlns:p14="http://schemas.microsoft.com/office/powerpoint/2010/main" val="383313690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74440"/>
            <a:ext cx="8229600" cy="594320"/>
          </a:xfrm>
        </p:spPr>
        <p:txBody>
          <a:bodyPr>
            <a:normAutofit fontScale="90000"/>
          </a:bodyPr>
          <a:lstStyle/>
          <a:p>
            <a:r>
              <a:rPr lang="tr-TR" dirty="0" smtClean="0">
                <a:solidFill>
                  <a:schemeClr val="accent2">
                    <a:lumMod val="50000"/>
                  </a:schemeClr>
                </a:solidFill>
                <a:latin typeface="Trebuchet MS" pitchFamily="34" charset="0"/>
              </a:rPr>
              <a:t>Basınçlı döküm</a:t>
            </a:r>
            <a:endParaRPr lang="tr-TR" dirty="0">
              <a:solidFill>
                <a:schemeClr val="accent2">
                  <a:lumMod val="50000"/>
                </a:schemeClr>
              </a:solidFill>
              <a:latin typeface="Trebuchet MS" pitchFamily="34" charset="0"/>
            </a:endParaRPr>
          </a:p>
        </p:txBody>
      </p:sp>
      <p:sp>
        <p:nvSpPr>
          <p:cNvPr id="244742" name="Text Box 6"/>
          <p:cNvSpPr txBox="1">
            <a:spLocks noChangeArrowheads="1"/>
          </p:cNvSpPr>
          <p:nvPr/>
        </p:nvSpPr>
        <p:spPr bwMode="auto">
          <a:xfrm>
            <a:off x="2002251" y="3217638"/>
            <a:ext cx="373475" cy="373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chemeClr val="tx1"/>
                </a:solidFill>
                <a:effectLst/>
                <a:latin typeface="Calibri" pitchFamily="34" charset="0"/>
                <a:cs typeface="Arial" pitchFamily="34" charset="0"/>
              </a:rPr>
              <a:t>B</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45" name="Line 9"/>
          <p:cNvSpPr>
            <a:spLocks noChangeShapeType="1"/>
          </p:cNvSpPr>
          <p:nvPr/>
        </p:nvSpPr>
        <p:spPr bwMode="auto">
          <a:xfrm>
            <a:off x="2278208" y="3407871"/>
            <a:ext cx="1964204" cy="0"/>
          </a:xfrm>
          <a:prstGeom prst="line">
            <a:avLst/>
          </a:prstGeom>
          <a:noFill/>
          <a:ln w="9525">
            <a:solidFill>
              <a:srgbClr val="000000"/>
            </a:solidFill>
            <a:round/>
            <a:headEnd/>
            <a:tailEnd type="stealth" w="lg" len="lg"/>
          </a:ln>
        </p:spPr>
        <p:txBody>
          <a:bodyPr vert="horz" wrap="square" lIns="91440" tIns="45720" rIns="91440" bIns="45720" numCol="1" anchor="t" anchorCtr="0" compatLnSpc="1">
            <a:prstTxWarp prst="textNoShape">
              <a:avLst/>
            </a:prstTxWarp>
          </a:bodyPr>
          <a:lstStyle/>
          <a:p>
            <a:endParaRPr lang="tr-TR"/>
          </a:p>
        </p:txBody>
      </p:sp>
      <p:sp>
        <p:nvSpPr>
          <p:cNvPr id="244746" name="Text Box 10"/>
          <p:cNvSpPr txBox="1">
            <a:spLocks noChangeArrowheads="1"/>
          </p:cNvSpPr>
          <p:nvPr/>
        </p:nvSpPr>
        <p:spPr bwMode="auto">
          <a:xfrm>
            <a:off x="4875938" y="2764536"/>
            <a:ext cx="373475" cy="373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FFFF"/>
                </a:solidFill>
                <a:effectLst/>
                <a:latin typeface="Calibri" pitchFamily="34" charset="0"/>
                <a:cs typeface="Arial" pitchFamily="34" charset="0"/>
              </a:rPr>
              <a:t>B</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47" name="Text Box 11"/>
          <p:cNvSpPr txBox="1">
            <a:spLocks noChangeArrowheads="1"/>
          </p:cNvSpPr>
          <p:nvPr/>
        </p:nvSpPr>
        <p:spPr bwMode="auto">
          <a:xfrm>
            <a:off x="4875938" y="1508996"/>
            <a:ext cx="373475" cy="373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FFFF"/>
                </a:solidFill>
                <a:effectLst/>
                <a:latin typeface="Calibri" pitchFamily="34" charset="0"/>
                <a:cs typeface="Arial" pitchFamily="34" charset="0"/>
              </a:rPr>
              <a:t>A</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48" name="Text Box 12"/>
          <p:cNvSpPr txBox="1">
            <a:spLocks noChangeArrowheads="1"/>
          </p:cNvSpPr>
          <p:nvPr/>
        </p:nvSpPr>
        <p:spPr bwMode="auto">
          <a:xfrm>
            <a:off x="5591074" y="3854055"/>
            <a:ext cx="435030" cy="172248"/>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900" b="0" i="0" u="none" strike="noStrike" cap="none" normalizeH="0" baseline="0" smtClean="0">
                <a:ln>
                  <a:noFill/>
                </a:ln>
                <a:solidFill>
                  <a:srgbClr val="FFFFFF"/>
                </a:solidFill>
                <a:effectLst/>
                <a:latin typeface="Arial" pitchFamily="34" charset="0"/>
                <a:cs typeface="Arial" pitchFamily="34" charset="0"/>
              </a:rPr>
              <a:t>1 mm</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49" name="Line 13"/>
          <p:cNvSpPr>
            <a:spLocks noChangeAspect="1" noChangeShapeType="1"/>
          </p:cNvSpPr>
          <p:nvPr/>
        </p:nvSpPr>
        <p:spPr bwMode="auto">
          <a:xfrm>
            <a:off x="5640179" y="4019385"/>
            <a:ext cx="215786" cy="692"/>
          </a:xfrm>
          <a:prstGeom prst="line">
            <a:avLst/>
          </a:prstGeom>
          <a:noFill/>
          <a:ln w="12700">
            <a:solidFill>
              <a:srgbClr val="FFFFFF"/>
            </a:solidFill>
            <a:round/>
            <a:headEnd type="none" w="sm" len="sm"/>
            <a:tailEnd type="none" w="sm" len="sm"/>
          </a:ln>
          <a:effectLst/>
        </p:spPr>
        <p:txBody>
          <a:bodyPr vert="horz" wrap="square" lIns="91440" tIns="45720" rIns="91440" bIns="45720" numCol="1" anchor="t" anchorCtr="0" compatLnSpc="1">
            <a:prstTxWarp prst="textNoShape">
              <a:avLst/>
            </a:prstTxWarp>
          </a:bodyPr>
          <a:lstStyle/>
          <a:p>
            <a:endParaRPr lang="tr-TR"/>
          </a:p>
        </p:txBody>
      </p:sp>
      <p:sp>
        <p:nvSpPr>
          <p:cNvPr id="244750" name="Text Box 14"/>
          <p:cNvSpPr txBox="1">
            <a:spLocks noChangeArrowheads="1"/>
          </p:cNvSpPr>
          <p:nvPr/>
        </p:nvSpPr>
        <p:spPr bwMode="auto">
          <a:xfrm>
            <a:off x="5612514" y="2546633"/>
            <a:ext cx="435030" cy="172248"/>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900" b="0" i="0" u="none" strike="noStrike" cap="none" normalizeH="0" baseline="0" smtClean="0">
                <a:ln>
                  <a:noFill/>
                </a:ln>
                <a:solidFill>
                  <a:srgbClr val="FFFFFF"/>
                </a:solidFill>
                <a:effectLst/>
                <a:latin typeface="Arial" pitchFamily="34" charset="0"/>
                <a:cs typeface="Arial" pitchFamily="34" charset="0"/>
              </a:rPr>
              <a:t>1 mm</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51" name="Line 15"/>
          <p:cNvSpPr>
            <a:spLocks noChangeAspect="1" noChangeShapeType="1"/>
          </p:cNvSpPr>
          <p:nvPr/>
        </p:nvSpPr>
        <p:spPr bwMode="auto">
          <a:xfrm>
            <a:off x="5661619" y="2711963"/>
            <a:ext cx="215786" cy="692"/>
          </a:xfrm>
          <a:prstGeom prst="line">
            <a:avLst/>
          </a:prstGeom>
          <a:noFill/>
          <a:ln w="12700">
            <a:solidFill>
              <a:srgbClr val="FFFFFF"/>
            </a:solidFill>
            <a:round/>
            <a:headEnd type="none" w="sm" len="sm"/>
            <a:tailEnd type="none" w="sm" len="sm"/>
          </a:ln>
          <a:effectLst/>
        </p:spPr>
        <p:txBody>
          <a:bodyPr vert="horz" wrap="square" lIns="91440" tIns="45720" rIns="91440" bIns="45720" numCol="1" anchor="t" anchorCtr="0" compatLnSpc="1">
            <a:prstTxWarp prst="textNoShape">
              <a:avLst/>
            </a:prstTxWarp>
          </a:bodyPr>
          <a:lstStyle/>
          <a:p>
            <a:endParaRPr lang="tr-TR"/>
          </a:p>
        </p:txBody>
      </p:sp>
      <p:pic>
        <p:nvPicPr>
          <p:cNvPr id="1026" name="Picture 2" descr="F:\YUCEL BIROL\ENDUSTRIYELHIZMETLER\ARÇELİK FLANŞ-5.9.2008\Arçelik\1-1\Mikro\10x-2-d.jpg"/>
          <p:cNvPicPr>
            <a:picLocks noChangeAspect="1" noChangeArrowheads="1"/>
          </p:cNvPicPr>
          <p:nvPr/>
        </p:nvPicPr>
        <p:blipFill>
          <a:blip r:embed="rId2" cstate="print"/>
          <a:srcRect/>
          <a:stretch>
            <a:fillRect/>
          </a:stretch>
        </p:blipFill>
        <p:spPr bwMode="auto">
          <a:xfrm>
            <a:off x="5710060" y="4179637"/>
            <a:ext cx="3168352" cy="2376264"/>
          </a:xfrm>
          <a:prstGeom prst="rect">
            <a:avLst/>
          </a:prstGeom>
          <a:noFill/>
        </p:spPr>
      </p:pic>
      <p:pic>
        <p:nvPicPr>
          <p:cNvPr id="2050" name="Picture 2" descr="F:\YUCEL BIROL\ENDUSTRIYELHIZMETLER\ARÇELİK FLANŞ-5.9.2008\Arçelik\1-1\Mikro\Stereo-1.jpg"/>
          <p:cNvPicPr>
            <a:picLocks noChangeAspect="1" noChangeArrowheads="1"/>
          </p:cNvPicPr>
          <p:nvPr/>
        </p:nvPicPr>
        <p:blipFill>
          <a:blip r:embed="rId3" cstate="print"/>
          <a:srcRect l="18400" t="22312" r="19303" b="28332"/>
          <a:stretch>
            <a:fillRect/>
          </a:stretch>
        </p:blipFill>
        <p:spPr bwMode="auto">
          <a:xfrm>
            <a:off x="1675944" y="4191284"/>
            <a:ext cx="3960440" cy="2353305"/>
          </a:xfrm>
          <a:prstGeom prst="rect">
            <a:avLst/>
          </a:prstGeom>
          <a:noFill/>
        </p:spPr>
      </p:pic>
      <p:pic>
        <p:nvPicPr>
          <p:cNvPr id="16" name="Picture 4" descr="F:\YUCEL BIROL\ENDUSTRIYELHIZMETLER\ARÇELİK FLANŞ-5.9.2008\Arçelik\100-1\Makro\100.jpg"/>
          <p:cNvPicPr>
            <a:picLocks noChangeAspect="1" noChangeArrowheads="1"/>
          </p:cNvPicPr>
          <p:nvPr/>
        </p:nvPicPr>
        <p:blipFill>
          <a:blip r:embed="rId4" cstate="print"/>
          <a:srcRect/>
          <a:stretch>
            <a:fillRect/>
          </a:stretch>
        </p:blipFill>
        <p:spPr bwMode="auto">
          <a:xfrm>
            <a:off x="251520" y="1340768"/>
            <a:ext cx="3672408" cy="2754307"/>
          </a:xfrm>
          <a:prstGeom prst="rect">
            <a:avLst/>
          </a:prstGeom>
          <a:noFill/>
        </p:spPr>
      </p:pic>
      <p:pic>
        <p:nvPicPr>
          <p:cNvPr id="15" name="Picture 3" descr="F:\YUCEL BIROL\ENDUSTRIYELHIZMETLER\ARÇELİK FLANŞ-5.9.2008\Arçelik\15-3\Makro\15-3-1.jpg"/>
          <p:cNvPicPr>
            <a:picLocks noChangeAspect="1" noChangeArrowheads="1"/>
          </p:cNvPicPr>
          <p:nvPr/>
        </p:nvPicPr>
        <p:blipFill>
          <a:blip r:embed="rId5" cstate="print"/>
          <a:srcRect l="4804" t="15090" b="15090"/>
          <a:stretch>
            <a:fillRect/>
          </a:stretch>
        </p:blipFill>
        <p:spPr bwMode="auto">
          <a:xfrm>
            <a:off x="3923928" y="1340768"/>
            <a:ext cx="5004048" cy="2752638"/>
          </a:xfrm>
          <a:prstGeom prst="rect">
            <a:avLst/>
          </a:prstGeom>
          <a:noFill/>
          <a:ln w="53975">
            <a:solidFill>
              <a:schemeClr val="bg1"/>
            </a:solidFill>
          </a:ln>
        </p:spPr>
      </p:pic>
    </p:spTree>
    <p:extLst>
      <p:ext uri="{BB962C8B-B14F-4D97-AF65-F5344CB8AC3E}">
        <p14:creationId xmlns:p14="http://schemas.microsoft.com/office/powerpoint/2010/main" val="226806718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404664"/>
            <a:ext cx="8229600" cy="594320"/>
          </a:xfrm>
        </p:spPr>
        <p:txBody>
          <a:bodyPr>
            <a:normAutofit fontScale="90000"/>
          </a:bodyPr>
          <a:lstStyle/>
          <a:p>
            <a:r>
              <a:rPr lang="tr-TR" dirty="0" smtClean="0">
                <a:solidFill>
                  <a:schemeClr val="accent1">
                    <a:lumMod val="50000"/>
                  </a:schemeClr>
                </a:solidFill>
                <a:latin typeface="Trebuchet MS" pitchFamily="34" charset="0"/>
              </a:rPr>
              <a:t>Döküm yöntemleri</a:t>
            </a:r>
            <a:endParaRPr lang="tr-TR" dirty="0">
              <a:solidFill>
                <a:schemeClr val="accent1">
                  <a:lumMod val="50000"/>
                </a:schemeClr>
              </a:solidFill>
              <a:latin typeface="Trebuchet MS" pitchFamily="34" charset="0"/>
            </a:endParaRPr>
          </a:p>
        </p:txBody>
      </p:sp>
      <p:graphicFrame>
        <p:nvGraphicFramePr>
          <p:cNvPr id="5" name="4 Tablo"/>
          <p:cNvGraphicFramePr>
            <a:graphicFrameLocks noGrp="1"/>
          </p:cNvGraphicFramePr>
          <p:nvPr/>
        </p:nvGraphicFramePr>
        <p:xfrm>
          <a:off x="1043607" y="980728"/>
          <a:ext cx="7056784" cy="5608320"/>
        </p:xfrm>
        <a:graphic>
          <a:graphicData uri="http://schemas.openxmlformats.org/drawingml/2006/table">
            <a:tbl>
              <a:tblPr firstRow="1" bandRow="1">
                <a:tableStyleId>{5C22544A-7EE6-4342-B048-85BDC9FD1C3A}</a:tableStyleId>
              </a:tblPr>
              <a:tblGrid>
                <a:gridCol w="2664296"/>
                <a:gridCol w="1440160"/>
                <a:gridCol w="1440160"/>
                <a:gridCol w="1512168"/>
              </a:tblGrid>
              <a:tr h="360040">
                <a:tc>
                  <a:txBody>
                    <a:bodyPr/>
                    <a:lstStyle/>
                    <a:p>
                      <a:r>
                        <a:rPr lang="tr-TR" sz="2400" dirty="0" smtClean="0">
                          <a:latin typeface="Trebuchet MS" pitchFamily="34" charset="0"/>
                        </a:rPr>
                        <a:t>özellik</a:t>
                      </a:r>
                      <a:endParaRPr lang="tr-TR" sz="2400" dirty="0">
                        <a:latin typeface="Trebuchet MS" pitchFamily="34" charset="0"/>
                      </a:endParaRPr>
                    </a:p>
                  </a:txBody>
                  <a:tcPr/>
                </a:tc>
                <a:tc>
                  <a:txBody>
                    <a:bodyPr/>
                    <a:lstStyle/>
                    <a:p>
                      <a:pPr algn="ctr"/>
                      <a:r>
                        <a:rPr lang="tr-TR" sz="2400" dirty="0" smtClean="0">
                          <a:latin typeface="Trebuchet MS" pitchFamily="34" charset="0"/>
                        </a:rPr>
                        <a:t>kum</a:t>
                      </a:r>
                      <a:endParaRPr lang="tr-TR" sz="2400" dirty="0">
                        <a:latin typeface="Trebuchet MS" pitchFamily="34" charset="0"/>
                      </a:endParaRPr>
                    </a:p>
                  </a:txBody>
                  <a:tcPr/>
                </a:tc>
                <a:tc>
                  <a:txBody>
                    <a:bodyPr/>
                    <a:lstStyle/>
                    <a:p>
                      <a:pPr algn="ctr"/>
                      <a:r>
                        <a:rPr lang="tr-TR" sz="2400" dirty="0" err="1" smtClean="0">
                          <a:latin typeface="Trebuchet MS" pitchFamily="34" charset="0"/>
                        </a:rPr>
                        <a:t>kokil</a:t>
                      </a:r>
                      <a:endParaRPr lang="tr-TR" sz="2400" dirty="0">
                        <a:latin typeface="Trebuchet MS" pitchFamily="34" charset="0"/>
                      </a:endParaRPr>
                    </a:p>
                  </a:txBody>
                  <a:tcPr/>
                </a:tc>
                <a:tc>
                  <a:txBody>
                    <a:bodyPr/>
                    <a:lstStyle/>
                    <a:p>
                      <a:pPr algn="ctr"/>
                      <a:r>
                        <a:rPr lang="tr-TR" sz="2400" dirty="0" smtClean="0">
                          <a:latin typeface="Trebuchet MS" pitchFamily="34" charset="0"/>
                        </a:rPr>
                        <a:t>basınçlı</a:t>
                      </a:r>
                      <a:endParaRPr lang="tr-TR" sz="2400" dirty="0">
                        <a:latin typeface="Trebuchet MS" pitchFamily="34" charset="0"/>
                      </a:endParaRPr>
                    </a:p>
                  </a:txBody>
                  <a:tcPr/>
                </a:tc>
              </a:tr>
              <a:tr h="370840">
                <a:tc>
                  <a:txBody>
                    <a:bodyPr/>
                    <a:lstStyle/>
                    <a:p>
                      <a:r>
                        <a:rPr lang="tr-TR" sz="2000" dirty="0" smtClean="0">
                          <a:latin typeface="Trebuchet MS" pitchFamily="34" charset="0"/>
                        </a:rPr>
                        <a:t>mukavemet</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En iyi</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r>
              <a:tr h="370840">
                <a:tc>
                  <a:txBody>
                    <a:bodyPr/>
                    <a:lstStyle/>
                    <a:p>
                      <a:r>
                        <a:rPr lang="tr-TR" sz="2000" dirty="0" smtClean="0">
                          <a:latin typeface="Trebuchet MS" pitchFamily="34" charset="0"/>
                        </a:rPr>
                        <a:t>yoğunluk</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En iyi</a:t>
                      </a:r>
                      <a:endParaRPr lang="tr-TR" sz="2000" dirty="0">
                        <a:latin typeface="Trebuchet MS" pitchFamily="34" charset="0"/>
                      </a:endParaRPr>
                    </a:p>
                  </a:txBody>
                  <a:tcPr/>
                </a:tc>
                <a:tc>
                  <a:txBody>
                    <a:bodyPr/>
                    <a:lstStyle/>
                    <a:p>
                      <a:pPr algn="ctr"/>
                      <a:r>
                        <a:rPr lang="tr-TR" sz="2000" dirty="0" smtClean="0">
                          <a:latin typeface="Trebuchet MS" pitchFamily="34" charset="0"/>
                        </a:rPr>
                        <a:t>orta</a:t>
                      </a:r>
                      <a:endParaRPr lang="tr-TR" sz="2000" dirty="0">
                        <a:latin typeface="Trebuchet MS" pitchFamily="34" charset="0"/>
                      </a:endParaRPr>
                    </a:p>
                  </a:txBody>
                  <a:tcPr/>
                </a:tc>
              </a:tr>
              <a:tr h="370840">
                <a:tc>
                  <a:txBody>
                    <a:bodyPr/>
                    <a:lstStyle/>
                    <a:p>
                      <a:r>
                        <a:rPr lang="tr-TR" sz="2000" dirty="0" smtClean="0">
                          <a:latin typeface="Trebuchet MS" pitchFamily="34" charset="0"/>
                        </a:rPr>
                        <a:t>tekrarlanabilirlik</a:t>
                      </a:r>
                      <a:endParaRPr lang="tr-TR" sz="2000" dirty="0">
                        <a:latin typeface="Trebuchet MS" pitchFamily="34" charset="0"/>
                      </a:endParaRPr>
                    </a:p>
                  </a:txBody>
                  <a:tcPr/>
                </a:tc>
                <a:tc>
                  <a:txBody>
                    <a:bodyPr/>
                    <a:lstStyle/>
                    <a:p>
                      <a:pPr algn="ctr"/>
                      <a:r>
                        <a:rPr lang="tr-TR" sz="2000" dirty="0" smtClean="0">
                          <a:latin typeface="Trebuchet MS" pitchFamily="34" charset="0"/>
                        </a:rPr>
                        <a:t>orta</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En iyi</a:t>
                      </a:r>
                      <a:endParaRPr lang="tr-TR" sz="2000" dirty="0">
                        <a:latin typeface="Trebuchet MS" pitchFamily="34" charset="0"/>
                      </a:endParaRPr>
                    </a:p>
                  </a:txBody>
                  <a:tcPr/>
                </a:tc>
              </a:tr>
              <a:tr h="370840">
                <a:tc>
                  <a:txBody>
                    <a:bodyPr/>
                    <a:lstStyle/>
                    <a:p>
                      <a:r>
                        <a:rPr lang="tr-TR" sz="2000" dirty="0" smtClean="0">
                          <a:latin typeface="Trebuchet MS" pitchFamily="34" charset="0"/>
                        </a:rPr>
                        <a:t>sızdırmazlık</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En iyi</a:t>
                      </a:r>
                      <a:endParaRPr lang="tr-TR" sz="2000" dirty="0">
                        <a:latin typeface="Trebuchet MS" pitchFamily="34" charset="0"/>
                      </a:endParaRPr>
                    </a:p>
                  </a:txBody>
                  <a:tcPr/>
                </a:tc>
                <a:tc>
                  <a:txBody>
                    <a:bodyPr/>
                    <a:lstStyle/>
                    <a:p>
                      <a:pPr algn="ctr"/>
                      <a:r>
                        <a:rPr lang="tr-TR" sz="2000" dirty="0" smtClean="0">
                          <a:latin typeface="Trebuchet MS" pitchFamily="34" charset="0"/>
                        </a:rPr>
                        <a:t>orta</a:t>
                      </a:r>
                      <a:endParaRPr lang="tr-TR" sz="2000" dirty="0">
                        <a:latin typeface="Trebuchet MS" pitchFamily="34" charset="0"/>
                      </a:endParaRPr>
                    </a:p>
                  </a:txBody>
                  <a:tcPr/>
                </a:tc>
              </a:tr>
              <a:tr h="370840">
                <a:tc>
                  <a:txBody>
                    <a:bodyPr/>
                    <a:lstStyle/>
                    <a:p>
                      <a:r>
                        <a:rPr lang="tr-TR" sz="2000" dirty="0" smtClean="0">
                          <a:latin typeface="Trebuchet MS" pitchFamily="34" charset="0"/>
                        </a:rPr>
                        <a:t>Parça maliyeti</a:t>
                      </a:r>
                      <a:endParaRPr lang="tr-TR" sz="2000" dirty="0">
                        <a:latin typeface="Trebuchet MS" pitchFamily="34" charset="0"/>
                      </a:endParaRPr>
                    </a:p>
                  </a:txBody>
                  <a:tcPr/>
                </a:tc>
                <a:tc>
                  <a:txBody>
                    <a:bodyPr/>
                    <a:lstStyle/>
                    <a:p>
                      <a:pPr algn="ctr"/>
                      <a:r>
                        <a:rPr lang="tr-TR" sz="2000" dirty="0" smtClean="0">
                          <a:latin typeface="Trebuchet MS" pitchFamily="34" charset="0"/>
                        </a:rPr>
                        <a:t>orta</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En iyi</a:t>
                      </a:r>
                      <a:endParaRPr lang="tr-TR" sz="2000" dirty="0">
                        <a:latin typeface="Trebuchet MS" pitchFamily="34" charset="0"/>
                      </a:endParaRPr>
                    </a:p>
                  </a:txBody>
                  <a:tcPr/>
                </a:tc>
              </a:tr>
              <a:tr h="370840">
                <a:tc>
                  <a:txBody>
                    <a:bodyPr/>
                    <a:lstStyle/>
                    <a:p>
                      <a:r>
                        <a:rPr lang="tr-TR" sz="2000" dirty="0" smtClean="0">
                          <a:latin typeface="Trebuchet MS" pitchFamily="34" charset="0"/>
                        </a:rPr>
                        <a:t>Üretim hızı</a:t>
                      </a:r>
                      <a:endParaRPr lang="tr-TR" sz="2000" dirty="0">
                        <a:latin typeface="Trebuchet MS" pitchFamily="34" charset="0"/>
                      </a:endParaRPr>
                    </a:p>
                  </a:txBody>
                  <a:tcPr/>
                </a:tc>
                <a:tc>
                  <a:txBody>
                    <a:bodyPr/>
                    <a:lstStyle/>
                    <a:p>
                      <a:pPr algn="ctr"/>
                      <a:r>
                        <a:rPr lang="tr-TR" sz="2000" dirty="0" smtClean="0">
                          <a:latin typeface="Trebuchet MS" pitchFamily="34" charset="0"/>
                        </a:rPr>
                        <a:t>orta</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En iyi</a:t>
                      </a:r>
                      <a:endParaRPr lang="tr-TR" sz="2000" dirty="0">
                        <a:latin typeface="Trebuchet MS" pitchFamily="34" charset="0"/>
                      </a:endParaRPr>
                    </a:p>
                  </a:txBody>
                  <a:tcPr/>
                </a:tc>
              </a:tr>
              <a:tr h="370840">
                <a:tc>
                  <a:txBody>
                    <a:bodyPr/>
                    <a:lstStyle/>
                    <a:p>
                      <a:r>
                        <a:rPr lang="tr-TR" sz="2000" dirty="0" smtClean="0">
                          <a:latin typeface="Trebuchet MS" pitchFamily="34" charset="0"/>
                        </a:rPr>
                        <a:t>Alaşım çeşit</a:t>
                      </a:r>
                      <a:endParaRPr lang="tr-TR" sz="2000" dirty="0">
                        <a:latin typeface="Trebuchet MS" pitchFamily="34" charset="0"/>
                      </a:endParaRPr>
                    </a:p>
                  </a:txBody>
                  <a:tcPr/>
                </a:tc>
                <a:tc>
                  <a:txBody>
                    <a:bodyPr/>
                    <a:lstStyle/>
                    <a:p>
                      <a:pPr algn="ctr"/>
                      <a:r>
                        <a:rPr lang="tr-TR" sz="2000" dirty="0" smtClean="0">
                          <a:latin typeface="Trebuchet MS" pitchFamily="34" charset="0"/>
                        </a:rPr>
                        <a:t>En iyi</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orta</a:t>
                      </a:r>
                      <a:endParaRPr lang="tr-TR" sz="2000" dirty="0">
                        <a:latin typeface="Trebuchet MS" pitchFamily="34" charset="0"/>
                      </a:endParaRPr>
                    </a:p>
                  </a:txBody>
                  <a:tcPr/>
                </a:tc>
              </a:tr>
              <a:tr h="370840">
                <a:tc>
                  <a:txBody>
                    <a:bodyPr/>
                    <a:lstStyle/>
                    <a:p>
                      <a:r>
                        <a:rPr lang="tr-TR" sz="2000" dirty="0" smtClean="0">
                          <a:latin typeface="Trebuchet MS" pitchFamily="34" charset="0"/>
                        </a:rPr>
                        <a:t>toleranslar</a:t>
                      </a:r>
                      <a:endParaRPr lang="tr-TR" sz="2000" dirty="0">
                        <a:latin typeface="Trebuchet MS" pitchFamily="34" charset="0"/>
                      </a:endParaRPr>
                    </a:p>
                  </a:txBody>
                  <a:tcPr/>
                </a:tc>
                <a:tc>
                  <a:txBody>
                    <a:bodyPr/>
                    <a:lstStyle/>
                    <a:p>
                      <a:pPr algn="ctr"/>
                      <a:r>
                        <a:rPr lang="tr-TR" sz="2000" dirty="0" smtClean="0">
                          <a:latin typeface="Trebuchet MS" pitchFamily="34" charset="0"/>
                        </a:rPr>
                        <a:t>orta</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En iyi</a:t>
                      </a:r>
                      <a:endParaRPr lang="tr-TR" sz="2000" dirty="0">
                        <a:latin typeface="Trebuchet MS" pitchFamily="34" charset="0"/>
                      </a:endParaRPr>
                    </a:p>
                  </a:txBody>
                  <a:tcPr/>
                </a:tc>
              </a:tr>
              <a:tr h="370840">
                <a:tc>
                  <a:txBody>
                    <a:bodyPr/>
                    <a:lstStyle/>
                    <a:p>
                      <a:r>
                        <a:rPr lang="tr-TR" sz="2000" dirty="0" smtClean="0">
                          <a:latin typeface="Trebuchet MS" pitchFamily="34" charset="0"/>
                        </a:rPr>
                        <a:t>Tasarım esnekliği</a:t>
                      </a:r>
                      <a:endParaRPr lang="tr-TR" sz="2000" dirty="0">
                        <a:latin typeface="Trebuchet MS" pitchFamily="34" charset="0"/>
                      </a:endParaRPr>
                    </a:p>
                  </a:txBody>
                  <a:tcPr/>
                </a:tc>
                <a:tc>
                  <a:txBody>
                    <a:bodyPr/>
                    <a:lstStyle/>
                    <a:p>
                      <a:pPr algn="ctr"/>
                      <a:r>
                        <a:rPr lang="tr-TR" sz="2000" dirty="0" smtClean="0">
                          <a:latin typeface="Trebuchet MS" pitchFamily="34" charset="0"/>
                        </a:rPr>
                        <a:t>En iyi</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orta</a:t>
                      </a:r>
                      <a:endParaRPr lang="tr-TR" sz="2000" dirty="0">
                        <a:latin typeface="Trebuchet MS" pitchFamily="34" charset="0"/>
                      </a:endParaRPr>
                    </a:p>
                  </a:txBody>
                  <a:tcPr/>
                </a:tc>
              </a:tr>
              <a:tr h="370840">
                <a:tc>
                  <a:txBody>
                    <a:bodyPr/>
                    <a:lstStyle/>
                    <a:p>
                      <a:r>
                        <a:rPr lang="tr-TR" sz="2000" dirty="0" smtClean="0">
                          <a:latin typeface="Trebuchet MS" pitchFamily="34" charset="0"/>
                        </a:rPr>
                        <a:t>boyut</a:t>
                      </a:r>
                      <a:endParaRPr lang="tr-TR" sz="2000" dirty="0">
                        <a:latin typeface="Trebuchet MS" pitchFamily="34" charset="0"/>
                      </a:endParaRPr>
                    </a:p>
                  </a:txBody>
                  <a:tcPr/>
                </a:tc>
                <a:tc>
                  <a:txBody>
                    <a:bodyPr/>
                    <a:lstStyle/>
                    <a:p>
                      <a:pPr algn="ctr"/>
                      <a:r>
                        <a:rPr lang="tr-TR" sz="2000" dirty="0" smtClean="0">
                          <a:latin typeface="Trebuchet MS" pitchFamily="34" charset="0"/>
                        </a:rPr>
                        <a:t>En iyi</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r>
              <a:tr h="370840">
                <a:tc>
                  <a:txBody>
                    <a:bodyPr/>
                    <a:lstStyle/>
                    <a:p>
                      <a:r>
                        <a:rPr lang="tr-TR" sz="2000" dirty="0" smtClean="0">
                          <a:latin typeface="Trebuchet MS" pitchFamily="34" charset="0"/>
                        </a:rPr>
                        <a:t>Yüzey kalitesi</a:t>
                      </a:r>
                      <a:endParaRPr lang="tr-TR" sz="2000" dirty="0">
                        <a:latin typeface="Trebuchet MS" pitchFamily="34" charset="0"/>
                      </a:endParaRPr>
                    </a:p>
                  </a:txBody>
                  <a:tcPr/>
                </a:tc>
                <a:tc>
                  <a:txBody>
                    <a:bodyPr/>
                    <a:lstStyle/>
                    <a:p>
                      <a:pPr algn="ctr"/>
                      <a:r>
                        <a:rPr lang="tr-TR" sz="2000" dirty="0" smtClean="0">
                          <a:latin typeface="Trebuchet MS" pitchFamily="34" charset="0"/>
                        </a:rPr>
                        <a:t>orta</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En</a:t>
                      </a:r>
                      <a:r>
                        <a:rPr lang="tr-TR" sz="2000" baseline="0" dirty="0" smtClean="0">
                          <a:latin typeface="Trebuchet MS" pitchFamily="34" charset="0"/>
                        </a:rPr>
                        <a:t> iyi</a:t>
                      </a:r>
                      <a:endParaRPr lang="tr-TR" sz="2000" dirty="0">
                        <a:latin typeface="Trebuchet MS" pitchFamily="34" charset="0"/>
                      </a:endParaRPr>
                    </a:p>
                  </a:txBody>
                  <a:tcPr/>
                </a:tc>
              </a:tr>
              <a:tr h="370840">
                <a:tc>
                  <a:txBody>
                    <a:bodyPr/>
                    <a:lstStyle/>
                    <a:p>
                      <a:r>
                        <a:rPr lang="tr-TR" sz="2000" dirty="0" smtClean="0">
                          <a:latin typeface="Trebuchet MS" pitchFamily="34" charset="0"/>
                        </a:rPr>
                        <a:t>Takım hazırlığı</a:t>
                      </a:r>
                      <a:endParaRPr lang="tr-TR" sz="2000" dirty="0">
                        <a:latin typeface="Trebuchet MS" pitchFamily="34" charset="0"/>
                      </a:endParaRPr>
                    </a:p>
                  </a:txBody>
                  <a:tcPr/>
                </a:tc>
                <a:tc>
                  <a:txBody>
                    <a:bodyPr/>
                    <a:lstStyle/>
                    <a:p>
                      <a:pPr algn="ctr"/>
                      <a:r>
                        <a:rPr lang="tr-TR" sz="2000" dirty="0" smtClean="0">
                          <a:latin typeface="Trebuchet MS" pitchFamily="34" charset="0"/>
                        </a:rPr>
                        <a:t>En iyi</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r>
              <a:tr h="370840">
                <a:tc>
                  <a:txBody>
                    <a:bodyPr/>
                    <a:lstStyle/>
                    <a:p>
                      <a:r>
                        <a:rPr lang="tr-TR" sz="2000" dirty="0" smtClean="0">
                          <a:latin typeface="Trebuchet MS" pitchFamily="34" charset="0"/>
                        </a:rPr>
                        <a:t>Kalıp maliyeti</a:t>
                      </a:r>
                      <a:endParaRPr lang="tr-TR" sz="2000" dirty="0">
                        <a:latin typeface="Trebuchet MS" pitchFamily="34" charset="0"/>
                      </a:endParaRPr>
                    </a:p>
                  </a:txBody>
                  <a:tcPr/>
                </a:tc>
                <a:tc>
                  <a:txBody>
                    <a:bodyPr/>
                    <a:lstStyle/>
                    <a:p>
                      <a:pPr algn="ctr"/>
                      <a:r>
                        <a:rPr lang="tr-TR" sz="2000" dirty="0" smtClean="0">
                          <a:latin typeface="Trebuchet MS" pitchFamily="34" charset="0"/>
                        </a:rPr>
                        <a:t>En iyi</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orta</a:t>
                      </a:r>
                      <a:endParaRPr lang="tr-TR" sz="2000" dirty="0">
                        <a:latin typeface="Trebuchet MS" pitchFamily="34" charset="0"/>
                      </a:endParaRPr>
                    </a:p>
                  </a:txBody>
                  <a:tcPr/>
                </a:tc>
              </a:tr>
            </a:tbl>
          </a:graphicData>
        </a:graphic>
      </p:graphicFrame>
    </p:spTree>
    <p:extLst>
      <p:ext uri="{BB962C8B-B14F-4D97-AF65-F5344CB8AC3E}">
        <p14:creationId xmlns:p14="http://schemas.microsoft.com/office/powerpoint/2010/main" val="179510053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674440"/>
            <a:ext cx="8229600" cy="666328"/>
          </a:xfrm>
        </p:spPr>
        <p:txBody>
          <a:bodyPr>
            <a:normAutofit fontScale="90000"/>
          </a:bodyPr>
          <a:lstStyle/>
          <a:p>
            <a:r>
              <a:rPr lang="tr-TR" dirty="0" smtClean="0">
                <a:latin typeface="Trebuchet MS" pitchFamily="34" charset="0"/>
              </a:rPr>
              <a:t>Kalıbın doldurulması</a:t>
            </a:r>
            <a:endParaRPr lang="tr-TR" dirty="0">
              <a:latin typeface="Trebuchet MS" pitchFamily="34" charset="0"/>
            </a:endParaRPr>
          </a:p>
        </p:txBody>
      </p:sp>
      <p:pic>
        <p:nvPicPr>
          <p:cNvPr id="51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
                    </a14:imgEffect>
                  </a14:imgLayer>
                </a14:imgProps>
              </a:ext>
            </a:extLst>
          </a:blip>
          <a:srcRect/>
          <a:stretch>
            <a:fillRect/>
          </a:stretch>
        </p:blipFill>
        <p:spPr bwMode="auto">
          <a:xfrm>
            <a:off x="4139952" y="2996951"/>
            <a:ext cx="4824536" cy="3673329"/>
          </a:xfrm>
          <a:prstGeom prst="rect">
            <a:avLst/>
          </a:prstGeom>
          <a:noFill/>
          <a:ln w="9525">
            <a:noFill/>
            <a:miter lim="800000"/>
            <a:headEnd/>
            <a:tailEnd/>
          </a:ln>
        </p:spPr>
      </p:pic>
      <p:sp>
        <p:nvSpPr>
          <p:cNvPr id="5" name="İçerik Yer Tutucusu 4"/>
          <p:cNvSpPr>
            <a:spLocks noGrp="1"/>
          </p:cNvSpPr>
          <p:nvPr>
            <p:ph idx="1"/>
          </p:nvPr>
        </p:nvSpPr>
        <p:spPr>
          <a:xfrm>
            <a:off x="323528" y="1484784"/>
            <a:ext cx="8064896" cy="4752528"/>
          </a:xfrm>
        </p:spPr>
        <p:txBody>
          <a:bodyPr>
            <a:normAutofit lnSpcReduction="10000"/>
          </a:bodyPr>
          <a:lstStyle/>
          <a:p>
            <a:pPr>
              <a:spcBef>
                <a:spcPts val="0"/>
              </a:spcBef>
              <a:buNone/>
            </a:pPr>
            <a:r>
              <a:rPr lang="tr-TR" sz="2800" dirty="0" smtClean="0">
                <a:latin typeface="Trebuchet MS" pitchFamily="34" charset="0"/>
              </a:rPr>
              <a:t>Kalıbın </a:t>
            </a:r>
            <a:r>
              <a:rPr lang="tr-TR" sz="2800" dirty="0" err="1" smtClean="0">
                <a:latin typeface="Trebuchet MS" pitchFamily="34" charset="0"/>
              </a:rPr>
              <a:t>laminar</a:t>
            </a:r>
            <a:r>
              <a:rPr lang="tr-TR" sz="2800" dirty="0" smtClean="0">
                <a:latin typeface="Trebuchet MS" pitchFamily="34" charset="0"/>
              </a:rPr>
              <a:t> akışla dolması önemli!</a:t>
            </a:r>
          </a:p>
          <a:p>
            <a:pPr>
              <a:spcBef>
                <a:spcPts val="0"/>
              </a:spcBef>
              <a:buNone/>
            </a:pPr>
            <a:r>
              <a:rPr lang="tr-TR" sz="2800" dirty="0" smtClean="0">
                <a:latin typeface="Trebuchet MS" pitchFamily="34" charset="0"/>
              </a:rPr>
              <a:t>Kalıbın doldurulması sırasında oksit kalıntılarını</a:t>
            </a:r>
          </a:p>
          <a:p>
            <a:pPr>
              <a:spcBef>
                <a:spcPts val="0"/>
              </a:spcBef>
              <a:buNone/>
            </a:pPr>
            <a:r>
              <a:rPr lang="tr-TR" sz="2800" dirty="0" smtClean="0">
                <a:latin typeface="Trebuchet MS" pitchFamily="34" charset="0"/>
              </a:rPr>
              <a:t>önlemek için düzgün bir kalıp dolum hızının</a:t>
            </a:r>
          </a:p>
          <a:p>
            <a:pPr>
              <a:spcBef>
                <a:spcPts val="0"/>
              </a:spcBef>
              <a:buNone/>
            </a:pPr>
            <a:r>
              <a:rPr lang="tr-TR" sz="2800" dirty="0" smtClean="0">
                <a:latin typeface="Trebuchet MS" pitchFamily="34" charset="0"/>
              </a:rPr>
              <a:t>sağlanması gerekir. Akış hızı </a:t>
            </a:r>
          </a:p>
          <a:p>
            <a:pPr>
              <a:spcBef>
                <a:spcPts val="0"/>
              </a:spcBef>
              <a:buNone/>
            </a:pPr>
            <a:r>
              <a:rPr lang="tr-TR" sz="2800" dirty="0" smtClean="0">
                <a:latin typeface="Trebuchet MS" pitchFamily="34" charset="0"/>
              </a:rPr>
              <a:t>kritik bir değerin üstüne</a:t>
            </a:r>
          </a:p>
          <a:p>
            <a:pPr>
              <a:spcBef>
                <a:spcPts val="0"/>
              </a:spcBef>
              <a:buNone/>
            </a:pPr>
            <a:r>
              <a:rPr lang="tr-TR" sz="2800" dirty="0" smtClean="0">
                <a:latin typeface="Trebuchet MS" pitchFamily="34" charset="0"/>
              </a:rPr>
              <a:t>çıkarsa metal damlalarının </a:t>
            </a:r>
          </a:p>
          <a:p>
            <a:pPr>
              <a:spcBef>
                <a:spcPts val="0"/>
              </a:spcBef>
              <a:buNone/>
            </a:pPr>
            <a:r>
              <a:rPr lang="tr-TR" sz="2800" dirty="0" smtClean="0">
                <a:latin typeface="Trebuchet MS" pitchFamily="34" charset="0"/>
              </a:rPr>
              <a:t>oluşması ve katlanmaların</a:t>
            </a:r>
          </a:p>
          <a:p>
            <a:pPr>
              <a:spcBef>
                <a:spcPts val="0"/>
              </a:spcBef>
              <a:buNone/>
            </a:pPr>
            <a:r>
              <a:rPr lang="tr-TR" sz="2800" dirty="0" smtClean="0">
                <a:latin typeface="Trebuchet MS" pitchFamily="34" charset="0"/>
              </a:rPr>
              <a:t>oluşması ve oksit </a:t>
            </a:r>
          </a:p>
          <a:p>
            <a:pPr>
              <a:spcBef>
                <a:spcPts val="0"/>
              </a:spcBef>
              <a:buNone/>
            </a:pPr>
            <a:r>
              <a:rPr lang="tr-TR" sz="2800" dirty="0" smtClean="0">
                <a:latin typeface="Trebuchet MS" pitchFamily="34" charset="0"/>
              </a:rPr>
              <a:t>kalıntılarının </a:t>
            </a:r>
          </a:p>
          <a:p>
            <a:pPr>
              <a:spcBef>
                <a:spcPts val="0"/>
              </a:spcBef>
              <a:buNone/>
            </a:pPr>
            <a:r>
              <a:rPr lang="tr-TR" sz="2800" dirty="0" smtClean="0">
                <a:latin typeface="Trebuchet MS" pitchFamily="34" charset="0"/>
              </a:rPr>
              <a:t>sayısının </a:t>
            </a:r>
          </a:p>
          <a:p>
            <a:pPr>
              <a:spcBef>
                <a:spcPts val="0"/>
              </a:spcBef>
              <a:buNone/>
            </a:pPr>
            <a:r>
              <a:rPr lang="tr-TR" sz="2800" dirty="0" smtClean="0">
                <a:latin typeface="Trebuchet MS" pitchFamily="34" charset="0"/>
              </a:rPr>
              <a:t>artması</a:t>
            </a:r>
          </a:p>
          <a:p>
            <a:pPr>
              <a:spcBef>
                <a:spcPts val="0"/>
              </a:spcBef>
              <a:buNone/>
            </a:pPr>
            <a:r>
              <a:rPr lang="tr-TR" sz="2800" dirty="0" smtClean="0">
                <a:latin typeface="Trebuchet MS" pitchFamily="34" charset="0"/>
              </a:rPr>
              <a:t>Kaçınılmaz!</a:t>
            </a:r>
          </a:p>
        </p:txBody>
      </p:sp>
    </p:spTree>
    <p:extLst>
      <p:ext uri="{BB962C8B-B14F-4D97-AF65-F5344CB8AC3E}">
        <p14:creationId xmlns:p14="http://schemas.microsoft.com/office/powerpoint/2010/main" val="365918671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95536" y="453094"/>
            <a:ext cx="8555760" cy="1175706"/>
          </a:xfrm>
          <a:prstGeom prst="rect">
            <a:avLst/>
          </a:prstGeom>
          <a:noFill/>
        </p:spPr>
        <p:txBody>
          <a:bodyPr wrap="square" rtlCol="0">
            <a:spAutoFit/>
          </a:bodyPr>
          <a:lstStyle/>
          <a:p>
            <a:pPr>
              <a:lnSpc>
                <a:spcPct val="80000"/>
              </a:lnSpc>
            </a:pPr>
            <a:r>
              <a:rPr lang="tr-TR" sz="4400" dirty="0" smtClean="0">
                <a:solidFill>
                  <a:schemeClr val="accent2">
                    <a:lumMod val="50000"/>
                  </a:schemeClr>
                </a:solidFill>
                <a:latin typeface="Trebuchet MS" panose="020B0603020202020204" pitchFamily="34" charset="0"/>
              </a:rPr>
              <a:t>Kalıp dolum hızının oksit oluşma ve eğme mukavemetine etkisi</a:t>
            </a:r>
            <a:endParaRPr lang="tr-TR" sz="4400" dirty="0">
              <a:solidFill>
                <a:schemeClr val="accent2">
                  <a:lumMod val="50000"/>
                </a:schemeClr>
              </a:solidFill>
              <a:latin typeface="Trebuchet MS" panose="020B0603020202020204" pitchFamily="34" charset="0"/>
            </a:endParaRPr>
          </a:p>
        </p:txBody>
      </p:sp>
      <p:grpSp>
        <p:nvGrpSpPr>
          <p:cNvPr id="6" name="Grup 5"/>
          <p:cNvGrpSpPr/>
          <p:nvPr/>
        </p:nvGrpSpPr>
        <p:grpSpPr>
          <a:xfrm>
            <a:off x="1187624" y="1628800"/>
            <a:ext cx="6552728" cy="4975047"/>
            <a:chOff x="683568" y="1652858"/>
            <a:chExt cx="6552728" cy="4975047"/>
          </a:xfrm>
        </p:grpSpPr>
        <p:pic>
          <p:nvPicPr>
            <p:cNvPr id="1026" name="Picture 2"/>
            <p:cNvPicPr>
              <a:picLocks noChangeAspect="1" noChangeArrowheads="1"/>
            </p:cNvPicPr>
            <p:nvPr/>
          </p:nvPicPr>
          <p:blipFill>
            <a:blip r:embed="rId2" cstate="print">
              <a:lum bright="-1000"/>
              <a:extLst>
                <a:ext uri="{28A0092B-C50C-407E-A947-70E740481C1C}">
                  <a14:useLocalDpi xmlns:a14="http://schemas.microsoft.com/office/drawing/2010/main" val="0"/>
                </a:ext>
              </a:extLst>
            </a:blip>
            <a:srcRect/>
            <a:stretch>
              <a:fillRect/>
            </a:stretch>
          </p:blipFill>
          <p:spPr bwMode="auto">
            <a:xfrm>
              <a:off x="683568" y="1652858"/>
              <a:ext cx="6552728" cy="497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5" name="Metin kutusu 4"/>
            <p:cNvSpPr txBox="1"/>
            <p:nvPr/>
          </p:nvSpPr>
          <p:spPr>
            <a:xfrm>
              <a:off x="3446615" y="1799975"/>
              <a:ext cx="2349521" cy="553998"/>
            </a:xfrm>
            <a:prstGeom prst="rect">
              <a:avLst/>
            </a:prstGeom>
          </p:spPr>
          <p:txBody>
            <a:bodyPr wrap="square" lIns="0" tIns="0" rIns="0" bIns="0" rtlCol="0">
              <a:spAutoFit/>
            </a:bodyPr>
            <a:lstStyle/>
            <a:p>
              <a:pPr algn="r"/>
              <a:r>
                <a:rPr lang="tr-TR" dirty="0" smtClean="0">
                  <a:latin typeface="Trebuchet MS" panose="020B0603020202020204" pitchFamily="34" charset="0"/>
                </a:rPr>
                <a:t>Oksit kalıntılarından başlayan çatlaklar</a:t>
              </a:r>
              <a:endParaRPr lang="tr-TR" dirty="0">
                <a:latin typeface="Trebuchet MS" panose="020B0603020202020204" pitchFamily="34" charset="0"/>
              </a:endParaRPr>
            </a:p>
          </p:txBody>
        </p:sp>
        <p:sp useBgFill="1">
          <p:nvSpPr>
            <p:cNvPr id="8" name="Metin kutusu 7"/>
            <p:cNvSpPr txBox="1"/>
            <p:nvPr/>
          </p:nvSpPr>
          <p:spPr>
            <a:xfrm>
              <a:off x="1997402" y="1989256"/>
              <a:ext cx="1440160" cy="760959"/>
            </a:xfrm>
            <a:prstGeom prst="rect">
              <a:avLst/>
            </a:prstGeom>
          </p:spPr>
          <p:txBody>
            <a:bodyPr wrap="square" lIns="0" tIns="72000" rIns="0" bIns="72000" rtlCol="0">
              <a:spAutoFit/>
            </a:bodyPr>
            <a:lstStyle/>
            <a:p>
              <a:r>
                <a:rPr lang="tr-TR" sz="2000" b="1" dirty="0" smtClean="0">
                  <a:solidFill>
                    <a:srgbClr val="FF0000"/>
                  </a:solidFill>
                  <a:latin typeface="Trebuchet MS" panose="020B0603020202020204" pitchFamily="34" charset="0"/>
                </a:rPr>
                <a:t>Kritik hız=0.5m/s</a:t>
              </a:r>
              <a:endParaRPr lang="tr-TR" sz="2000" b="1" dirty="0">
                <a:solidFill>
                  <a:srgbClr val="FF0000"/>
                </a:solidFill>
                <a:latin typeface="Trebuchet MS" panose="020B0603020202020204" pitchFamily="34" charset="0"/>
              </a:endParaRPr>
            </a:p>
          </p:txBody>
        </p:sp>
        <p:sp useBgFill="1">
          <p:nvSpPr>
            <p:cNvPr id="9" name="Metin kutusu 8"/>
            <p:cNvSpPr txBox="1"/>
            <p:nvPr/>
          </p:nvSpPr>
          <p:spPr>
            <a:xfrm>
              <a:off x="1979712" y="4693318"/>
              <a:ext cx="1368152" cy="760959"/>
            </a:xfrm>
            <a:prstGeom prst="rect">
              <a:avLst/>
            </a:prstGeom>
          </p:spPr>
          <p:txBody>
            <a:bodyPr wrap="square" lIns="0" tIns="72000" rIns="0" bIns="72000" rtlCol="0">
              <a:spAutoFit/>
            </a:bodyPr>
            <a:lstStyle/>
            <a:p>
              <a:r>
                <a:rPr lang="tr-TR" sz="2000" b="1" dirty="0" smtClean="0">
                  <a:solidFill>
                    <a:srgbClr val="FF0000"/>
                  </a:solidFill>
                  <a:latin typeface="Trebuchet MS" panose="020B0603020202020204" pitchFamily="34" charset="0"/>
                </a:rPr>
                <a:t>Kritik hız=0.5m/s</a:t>
              </a:r>
              <a:endParaRPr lang="tr-TR" sz="2000" b="1" dirty="0">
                <a:solidFill>
                  <a:srgbClr val="FF0000"/>
                </a:solidFill>
                <a:latin typeface="Trebuchet MS" panose="020B0603020202020204" pitchFamily="34" charset="0"/>
              </a:endParaRPr>
            </a:p>
          </p:txBody>
        </p:sp>
        <p:sp useBgFill="1">
          <p:nvSpPr>
            <p:cNvPr id="10" name="Metin kutusu 9"/>
            <p:cNvSpPr txBox="1"/>
            <p:nvPr/>
          </p:nvSpPr>
          <p:spPr>
            <a:xfrm>
              <a:off x="3356917" y="4470211"/>
              <a:ext cx="2600673" cy="830997"/>
            </a:xfrm>
            <a:prstGeom prst="rect">
              <a:avLst/>
            </a:prstGeom>
          </p:spPr>
          <p:txBody>
            <a:bodyPr wrap="square" lIns="0" tIns="0" rIns="0" bIns="0" rtlCol="0">
              <a:spAutoFit/>
            </a:bodyPr>
            <a:lstStyle/>
            <a:p>
              <a:pPr algn="ctr"/>
              <a:r>
                <a:rPr lang="tr-TR" dirty="0" smtClean="0">
                  <a:latin typeface="Trebuchet MS" panose="020B0603020202020204" pitchFamily="34" charset="0"/>
                </a:rPr>
                <a:t>Eğme mukavemeti belirgin şekilde daha düşük</a:t>
              </a:r>
              <a:endParaRPr lang="tr-TR" dirty="0">
                <a:latin typeface="Trebuchet MS" panose="020B0603020202020204" pitchFamily="34" charset="0"/>
              </a:endParaRPr>
            </a:p>
          </p:txBody>
        </p:sp>
        <p:sp useBgFill="1">
          <p:nvSpPr>
            <p:cNvPr id="11" name="Metin kutusu 10"/>
            <p:cNvSpPr txBox="1"/>
            <p:nvPr/>
          </p:nvSpPr>
          <p:spPr>
            <a:xfrm>
              <a:off x="683568" y="1817665"/>
              <a:ext cx="307777" cy="1728192"/>
            </a:xfrm>
            <a:prstGeom prst="rect">
              <a:avLst/>
            </a:prstGeom>
          </p:spPr>
          <p:txBody>
            <a:bodyPr vert="vert270" wrap="square" lIns="0" tIns="0" rIns="0" bIns="0" rtlCol="0">
              <a:spAutoFit/>
            </a:bodyPr>
            <a:lstStyle/>
            <a:p>
              <a:pPr algn="ctr"/>
              <a:r>
                <a:rPr lang="tr-TR" sz="2000" dirty="0" smtClean="0">
                  <a:latin typeface="Trebuchet MS" panose="020B0603020202020204" pitchFamily="34" charset="0"/>
                </a:rPr>
                <a:t>Çatlak sayısı</a:t>
              </a:r>
              <a:endParaRPr lang="tr-TR" sz="2000" dirty="0">
                <a:latin typeface="Trebuchet MS" panose="020B0603020202020204" pitchFamily="34" charset="0"/>
              </a:endParaRPr>
            </a:p>
          </p:txBody>
        </p:sp>
        <p:sp useBgFill="1">
          <p:nvSpPr>
            <p:cNvPr id="12" name="Metin kutusu 11"/>
            <p:cNvSpPr txBox="1"/>
            <p:nvPr/>
          </p:nvSpPr>
          <p:spPr>
            <a:xfrm>
              <a:off x="683568" y="4023170"/>
              <a:ext cx="307777" cy="2088232"/>
            </a:xfrm>
            <a:prstGeom prst="rect">
              <a:avLst/>
            </a:prstGeom>
          </p:spPr>
          <p:txBody>
            <a:bodyPr vert="vert270" wrap="square" lIns="0" tIns="0" rIns="0" bIns="0" rtlCol="0">
              <a:spAutoFit/>
            </a:bodyPr>
            <a:lstStyle/>
            <a:p>
              <a:pPr algn="ctr"/>
              <a:r>
                <a:rPr lang="tr-TR" sz="2000" dirty="0" smtClean="0">
                  <a:latin typeface="Trebuchet MS" panose="020B0603020202020204" pitchFamily="34" charset="0"/>
                </a:rPr>
                <a:t>Eğme mukavemeti</a:t>
              </a:r>
              <a:endParaRPr lang="tr-TR" sz="2000" dirty="0">
                <a:latin typeface="Trebuchet MS" panose="020B0603020202020204" pitchFamily="34" charset="0"/>
              </a:endParaRPr>
            </a:p>
          </p:txBody>
        </p:sp>
        <p:sp useBgFill="1">
          <p:nvSpPr>
            <p:cNvPr id="13" name="Metin kutusu 12"/>
            <p:cNvSpPr txBox="1"/>
            <p:nvPr/>
          </p:nvSpPr>
          <p:spPr>
            <a:xfrm>
              <a:off x="2771800" y="6298628"/>
              <a:ext cx="2574850" cy="307777"/>
            </a:xfrm>
            <a:prstGeom prst="rect">
              <a:avLst/>
            </a:prstGeom>
          </p:spPr>
          <p:txBody>
            <a:bodyPr vert="horz" wrap="square" lIns="0" tIns="0" rIns="0" bIns="0" rtlCol="0">
              <a:spAutoFit/>
            </a:bodyPr>
            <a:lstStyle/>
            <a:p>
              <a:pPr algn="ctr"/>
              <a:r>
                <a:rPr lang="tr-TR" sz="2000" dirty="0" smtClean="0">
                  <a:latin typeface="Trebuchet MS" panose="020B0603020202020204" pitchFamily="34" charset="0"/>
                </a:rPr>
                <a:t>Kalıp dolum hızı (m/s)</a:t>
              </a:r>
              <a:endParaRPr lang="tr-TR" sz="2000" dirty="0">
                <a:latin typeface="Trebuchet MS" panose="020B0603020202020204" pitchFamily="34" charset="0"/>
              </a:endParaRPr>
            </a:p>
          </p:txBody>
        </p:sp>
      </p:grpSp>
    </p:spTree>
    <p:extLst>
      <p:ext uri="{BB962C8B-B14F-4D97-AF65-F5344CB8AC3E}">
        <p14:creationId xmlns:p14="http://schemas.microsoft.com/office/powerpoint/2010/main" val="128503414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döküm alaşımları</a:t>
            </a:r>
            <a:endParaRPr lang="tr-TR" dirty="0">
              <a:solidFill>
                <a:schemeClr val="accent2">
                  <a:lumMod val="50000"/>
                </a:schemeClr>
              </a:solidFill>
              <a:latin typeface="Trebuchet MS" pitchFamily="34" charset="0"/>
            </a:endParaRPr>
          </a:p>
        </p:txBody>
      </p:sp>
      <p:sp>
        <p:nvSpPr>
          <p:cNvPr id="3" name="2 Metin kutusu"/>
          <p:cNvSpPr txBox="1"/>
          <p:nvPr/>
        </p:nvSpPr>
        <p:spPr>
          <a:xfrm>
            <a:off x="179512" y="1474906"/>
            <a:ext cx="8784976" cy="4832092"/>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alaşımları başta Silis olmak üzere yüksek miktarlarda alaşım elementleri (Mg, Cu, </a:t>
            </a:r>
            <a:r>
              <a:rPr lang="tr-TR" sz="2800" dirty="0" err="1" smtClean="0">
                <a:latin typeface="Trebuchet MS" pitchFamily="34" charset="0"/>
              </a:rPr>
              <a:t>Zn</a:t>
            </a:r>
            <a:r>
              <a:rPr lang="tr-TR" sz="2800" dirty="0" smtClean="0">
                <a:latin typeface="Trebuchet MS" pitchFamily="34" charset="0"/>
              </a:rPr>
              <a:t> </a:t>
            </a:r>
            <a:r>
              <a:rPr lang="tr-TR" sz="2800" dirty="0" err="1" smtClean="0">
                <a:latin typeface="Trebuchet MS" pitchFamily="34" charset="0"/>
              </a:rPr>
              <a:t>vb</a:t>
            </a:r>
            <a:r>
              <a:rPr lang="tr-TR" sz="2800" dirty="0" smtClean="0">
                <a:latin typeface="Trebuchet MS" pitchFamily="34" charset="0"/>
              </a:rPr>
              <a:t>) içerirler.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a:t>
            </a:r>
            <a:r>
              <a:rPr lang="tr-TR" sz="2800" dirty="0" err="1" smtClean="0">
                <a:latin typeface="Trebuchet MS" pitchFamily="34" charset="0"/>
              </a:rPr>
              <a:t>alaşımlama</a:t>
            </a:r>
            <a:r>
              <a:rPr lang="tr-TR" sz="2800" dirty="0" smtClean="0">
                <a:latin typeface="Trebuchet MS" pitchFamily="34" charset="0"/>
              </a:rPr>
              <a:t> ikincil fazların bulunduğu heterojen </a:t>
            </a:r>
            <a:r>
              <a:rPr lang="tr-TR" sz="2800" dirty="0" err="1" smtClean="0">
                <a:latin typeface="Trebuchet MS" pitchFamily="34" charset="0"/>
              </a:rPr>
              <a:t>mikroyapılara</a:t>
            </a:r>
            <a:r>
              <a:rPr lang="tr-TR" sz="2800" dirty="0" smtClean="0">
                <a:latin typeface="Trebuchet MS" pitchFamily="34" charset="0"/>
              </a:rPr>
              <a:t> yol açar.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Metaller arası bileşikler köşeli ve sivri tanecikler şeklinde oluştuğunda yük altında çatlak oluşmasına ve çatlakların hızla büyümesine neden olurlar.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Yorulma direnci iri partiküllere özellikle hassastır.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Sağlıklı döküm ve </a:t>
            </a:r>
            <a:r>
              <a:rPr lang="tr-TR" sz="2800" dirty="0" err="1" smtClean="0">
                <a:latin typeface="Trebuchet MS" pitchFamily="34" charset="0"/>
              </a:rPr>
              <a:t>alaşımlama</a:t>
            </a:r>
            <a:r>
              <a:rPr lang="tr-TR" sz="2800" dirty="0" smtClean="0">
                <a:latin typeface="Trebuchet MS" pitchFamily="34" charset="0"/>
              </a:rPr>
              <a:t> pratikleri ile bu bileşiklerin zararları büyük ölçüde önlenebilir.</a:t>
            </a:r>
            <a:endParaRPr lang="en-US" sz="2800" dirty="0" smtClean="0">
              <a:latin typeface="Trebuchet MS" pitchFamily="34" charset="0"/>
            </a:endParaRPr>
          </a:p>
        </p:txBody>
      </p:sp>
    </p:spTree>
    <p:extLst>
      <p:ext uri="{BB962C8B-B14F-4D97-AF65-F5344CB8AC3E}">
        <p14:creationId xmlns:p14="http://schemas.microsoft.com/office/powerpoint/2010/main" val="162063865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Döküm alaşımları</a:t>
            </a:r>
            <a:endParaRPr lang="tr-TR" dirty="0">
              <a:solidFill>
                <a:schemeClr val="accent2">
                  <a:lumMod val="50000"/>
                </a:schemeClr>
              </a:solidFill>
              <a:latin typeface="Trebuchet MS" pitchFamily="34" charset="0"/>
            </a:endParaRPr>
          </a:p>
        </p:txBody>
      </p:sp>
      <p:sp>
        <p:nvSpPr>
          <p:cNvPr id="3" name="2 Metin kutusu"/>
          <p:cNvSpPr txBox="1"/>
          <p:nvPr/>
        </p:nvSpPr>
        <p:spPr>
          <a:xfrm>
            <a:off x="323528" y="1334373"/>
            <a:ext cx="8568952" cy="5262979"/>
          </a:xfrm>
          <a:prstGeom prst="rect">
            <a:avLst/>
          </a:prstGeom>
          <a:noFill/>
        </p:spPr>
        <p:txBody>
          <a:bodyPr wrap="square" rtlCol="0">
            <a:spAutoFit/>
          </a:bodyPr>
          <a:lstStyle/>
          <a:p>
            <a:r>
              <a:rPr lang="tr-TR" sz="2800" dirty="0" smtClean="0">
                <a:latin typeface="Trebuchet MS" pitchFamily="34" charset="0"/>
              </a:rPr>
              <a:t>1. hane: ana alaşım grubu</a:t>
            </a:r>
            <a:endParaRPr lang="en-US" sz="2800" dirty="0" smtClean="0">
              <a:latin typeface="Trebuchet MS" pitchFamily="34" charset="0"/>
            </a:endParaRPr>
          </a:p>
          <a:p>
            <a:r>
              <a:rPr lang="tr-TR" sz="2800" dirty="0" smtClean="0">
                <a:latin typeface="Trebuchet MS" pitchFamily="34" charset="0"/>
              </a:rPr>
              <a:t>2. / 3. hane: spesifik alaşım gösterilişi</a:t>
            </a:r>
          </a:p>
          <a:p>
            <a:r>
              <a:rPr lang="tr-TR" sz="2800" dirty="0" smtClean="0">
                <a:latin typeface="Trebuchet MS" pitchFamily="34" charset="0"/>
              </a:rPr>
              <a:t>4. hane: döküm parça</a:t>
            </a:r>
            <a:r>
              <a:rPr lang="en-US" sz="2800" dirty="0" smtClean="0">
                <a:latin typeface="Trebuchet MS" pitchFamily="34" charset="0"/>
              </a:rPr>
              <a:t> (0) </a:t>
            </a:r>
            <a:r>
              <a:rPr lang="tr-TR" sz="2800" dirty="0" smtClean="0">
                <a:latin typeface="Trebuchet MS" pitchFamily="34" charset="0"/>
              </a:rPr>
              <a:t>veya</a:t>
            </a:r>
            <a:r>
              <a:rPr lang="en-US" sz="2800" dirty="0" smtClean="0">
                <a:latin typeface="Trebuchet MS" pitchFamily="34" charset="0"/>
              </a:rPr>
              <a:t> ingot (1,2) </a:t>
            </a:r>
          </a:p>
          <a:p>
            <a:r>
              <a:rPr lang="tr-TR" sz="2800" dirty="0" smtClean="0">
                <a:latin typeface="Trebuchet MS" pitchFamily="34" charset="0"/>
              </a:rPr>
              <a:t>Çeşitler sonraki harf ile gösterilir</a:t>
            </a:r>
            <a:r>
              <a:rPr lang="en-US" sz="2800" dirty="0" smtClean="0">
                <a:latin typeface="Trebuchet MS" pitchFamily="34" charset="0"/>
              </a:rPr>
              <a:t> (A,B,C)</a:t>
            </a:r>
          </a:p>
          <a:p>
            <a:r>
              <a:rPr lang="tr-TR" sz="2800" dirty="0" smtClean="0">
                <a:latin typeface="Trebuchet MS" pitchFamily="34" charset="0"/>
              </a:rPr>
              <a:t>	1</a:t>
            </a:r>
            <a:r>
              <a:rPr lang="en-US" sz="2800" dirty="0" err="1" smtClean="0">
                <a:latin typeface="Trebuchet MS" pitchFamily="34" charset="0"/>
              </a:rPr>
              <a:t>xx.x</a:t>
            </a:r>
            <a:r>
              <a:rPr lang="en-US" sz="2800" dirty="0" smtClean="0">
                <a:latin typeface="Trebuchet MS" pitchFamily="34" charset="0"/>
              </a:rPr>
              <a:t> - </a:t>
            </a:r>
            <a:r>
              <a:rPr lang="tr-TR" sz="2800" dirty="0" smtClean="0">
                <a:latin typeface="Trebuchet MS" pitchFamily="34" charset="0"/>
              </a:rPr>
              <a:t>	saf Al</a:t>
            </a:r>
            <a:r>
              <a:rPr lang="en-US" sz="2800" dirty="0" smtClean="0">
                <a:latin typeface="Trebuchet MS" pitchFamily="34" charset="0"/>
              </a:rPr>
              <a:t> (99.00% </a:t>
            </a:r>
            <a:r>
              <a:rPr lang="tr-TR" sz="2800" dirty="0" smtClean="0">
                <a:latin typeface="Trebuchet MS" pitchFamily="34" charset="0"/>
              </a:rPr>
              <a:t>veya daha saf</a:t>
            </a:r>
            <a:r>
              <a:rPr lang="en-US" sz="2800" dirty="0" smtClean="0">
                <a:latin typeface="Trebuchet MS" pitchFamily="34" charset="0"/>
              </a:rPr>
              <a:t>)</a:t>
            </a:r>
          </a:p>
          <a:p>
            <a:r>
              <a:rPr lang="tr-TR" sz="2800" dirty="0" smtClean="0">
                <a:latin typeface="Trebuchet MS" pitchFamily="34" charset="0"/>
              </a:rPr>
              <a:t>	2xx.x - 	Al-</a:t>
            </a:r>
            <a:r>
              <a:rPr lang="tr-TR" sz="2800" dirty="0" err="1" smtClean="0">
                <a:latin typeface="Trebuchet MS" pitchFamily="34" charset="0"/>
              </a:rPr>
              <a:t>Cu</a:t>
            </a:r>
            <a:r>
              <a:rPr lang="tr-TR" sz="2800" dirty="0" smtClean="0">
                <a:latin typeface="Trebuchet MS" pitchFamily="34" charset="0"/>
              </a:rPr>
              <a:t> Alaşımları</a:t>
            </a:r>
          </a:p>
          <a:p>
            <a:r>
              <a:rPr lang="tr-TR" sz="2800" dirty="0" smtClean="0">
                <a:latin typeface="Trebuchet MS" pitchFamily="34" charset="0"/>
              </a:rPr>
              <a:t>	3xx.x - 	Al-Si + </a:t>
            </a:r>
            <a:r>
              <a:rPr lang="tr-TR" sz="2800" dirty="0" err="1" smtClean="0">
                <a:latin typeface="Trebuchet MS" pitchFamily="34" charset="0"/>
              </a:rPr>
              <a:t>Cu</a:t>
            </a:r>
            <a:r>
              <a:rPr lang="tr-TR" sz="2800" dirty="0" smtClean="0">
                <a:latin typeface="Trebuchet MS" pitchFamily="34" charset="0"/>
              </a:rPr>
              <a:t> ve/veya Mg</a:t>
            </a:r>
          </a:p>
          <a:p>
            <a:r>
              <a:rPr lang="tr-TR" sz="2800" dirty="0" smtClean="0">
                <a:latin typeface="Trebuchet MS" pitchFamily="34" charset="0"/>
              </a:rPr>
              <a:t>	4xx.x -	Al-Si</a:t>
            </a:r>
          </a:p>
          <a:p>
            <a:r>
              <a:rPr lang="tr-TR" sz="2800" dirty="0" smtClean="0">
                <a:latin typeface="Trebuchet MS" pitchFamily="34" charset="0"/>
              </a:rPr>
              <a:t>	5xx.x - 	Al-Mg</a:t>
            </a:r>
          </a:p>
          <a:p>
            <a:r>
              <a:rPr lang="tr-TR" sz="2800" dirty="0" smtClean="0">
                <a:latin typeface="Trebuchet MS" pitchFamily="34" charset="0"/>
              </a:rPr>
              <a:t>	7xx.x - 	Al-</a:t>
            </a:r>
            <a:r>
              <a:rPr lang="tr-TR" sz="2800" dirty="0" err="1" smtClean="0">
                <a:latin typeface="Trebuchet MS" pitchFamily="34" charset="0"/>
              </a:rPr>
              <a:t>Zn</a:t>
            </a:r>
            <a:endParaRPr lang="tr-TR" sz="2800" dirty="0" smtClean="0">
              <a:latin typeface="Trebuchet MS" pitchFamily="34" charset="0"/>
            </a:endParaRPr>
          </a:p>
          <a:p>
            <a:r>
              <a:rPr lang="tr-TR" sz="2800" dirty="0" smtClean="0">
                <a:latin typeface="Trebuchet MS" pitchFamily="34" charset="0"/>
              </a:rPr>
              <a:t>	8xx.x - 	Al-Sn</a:t>
            </a:r>
          </a:p>
          <a:p>
            <a:r>
              <a:rPr lang="tr-TR" sz="2800" dirty="0" smtClean="0">
                <a:latin typeface="Trebuchet MS" pitchFamily="34" charset="0"/>
              </a:rPr>
              <a:t>	9xx.x - 	Al+ diğer elementler</a:t>
            </a:r>
          </a:p>
        </p:txBody>
      </p:sp>
    </p:spTree>
    <p:extLst>
      <p:ext uri="{BB962C8B-B14F-4D97-AF65-F5344CB8AC3E}">
        <p14:creationId xmlns:p14="http://schemas.microsoft.com/office/powerpoint/2010/main" val="287563653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Döküm alaşımları</a:t>
            </a:r>
            <a:endParaRPr lang="tr-TR" dirty="0">
              <a:solidFill>
                <a:schemeClr val="accent2">
                  <a:lumMod val="50000"/>
                </a:schemeClr>
              </a:solidFill>
              <a:latin typeface="Trebuchet MS" pitchFamily="34" charset="0"/>
            </a:endParaRPr>
          </a:p>
        </p:txBody>
      </p:sp>
      <p:graphicFrame>
        <p:nvGraphicFramePr>
          <p:cNvPr id="5" name="4 Tablo"/>
          <p:cNvGraphicFramePr>
            <a:graphicFrameLocks noGrp="1"/>
          </p:cNvGraphicFramePr>
          <p:nvPr/>
        </p:nvGraphicFramePr>
        <p:xfrm>
          <a:off x="567688" y="1503040"/>
          <a:ext cx="7056784" cy="4734272"/>
        </p:xfrm>
        <a:graphic>
          <a:graphicData uri="http://schemas.openxmlformats.org/drawingml/2006/table">
            <a:tbl>
              <a:tblPr firstRow="1" bandRow="1">
                <a:tableStyleId>{5C22544A-7EE6-4342-B048-85BDC9FD1C3A}</a:tableStyleId>
              </a:tblPr>
              <a:tblGrid>
                <a:gridCol w="1368152"/>
                <a:gridCol w="1872208"/>
                <a:gridCol w="2016224"/>
                <a:gridCol w="1800200"/>
              </a:tblGrid>
              <a:tr h="370840">
                <a:tc>
                  <a:txBody>
                    <a:bodyPr/>
                    <a:lstStyle/>
                    <a:p>
                      <a:r>
                        <a:rPr lang="tr-TR" sz="2400" dirty="0" smtClean="0">
                          <a:latin typeface="Trebuchet MS" pitchFamily="34" charset="0"/>
                        </a:rPr>
                        <a:t>alaşım</a:t>
                      </a:r>
                      <a:endParaRPr lang="tr-TR" sz="2400" dirty="0">
                        <a:latin typeface="Trebuchet MS" pitchFamily="34" charset="0"/>
                      </a:endParaRPr>
                    </a:p>
                  </a:txBody>
                  <a:tcPr/>
                </a:tc>
                <a:tc>
                  <a:txBody>
                    <a:bodyPr/>
                    <a:lstStyle/>
                    <a:p>
                      <a:pPr algn="ctr"/>
                      <a:r>
                        <a:rPr lang="tr-TR" sz="2400" dirty="0" smtClean="0">
                          <a:latin typeface="Trebuchet MS" pitchFamily="34" charset="0"/>
                        </a:rPr>
                        <a:t>alaşım elementi</a:t>
                      </a:r>
                      <a:endParaRPr lang="tr-TR" sz="2400" dirty="0">
                        <a:latin typeface="Trebuchet MS" pitchFamily="34" charset="0"/>
                      </a:endParaRPr>
                    </a:p>
                  </a:txBody>
                  <a:tcPr/>
                </a:tc>
                <a:tc>
                  <a:txBody>
                    <a:bodyPr/>
                    <a:lstStyle/>
                    <a:p>
                      <a:pPr algn="ctr"/>
                      <a:r>
                        <a:rPr lang="tr-TR" sz="2400" dirty="0" smtClean="0">
                          <a:latin typeface="Trebuchet MS" pitchFamily="34" charset="0"/>
                        </a:rPr>
                        <a:t>Katı eriyik sertleşmesi</a:t>
                      </a:r>
                      <a:endParaRPr lang="tr-TR" sz="2400" dirty="0">
                        <a:latin typeface="Trebuchet MS" pitchFamily="34" charset="0"/>
                      </a:endParaRPr>
                    </a:p>
                  </a:txBody>
                  <a:tcPr/>
                </a:tc>
                <a:tc>
                  <a:txBody>
                    <a:bodyPr/>
                    <a:lstStyle/>
                    <a:p>
                      <a:pPr algn="ctr"/>
                      <a:r>
                        <a:rPr lang="tr-TR" sz="2400" dirty="0" smtClean="0">
                          <a:latin typeface="Trebuchet MS" pitchFamily="34" charset="0"/>
                        </a:rPr>
                        <a:t>Çökelme sertleşmesi</a:t>
                      </a:r>
                      <a:endParaRPr lang="tr-TR" sz="2400" dirty="0">
                        <a:latin typeface="Trebuchet MS" pitchFamily="34" charset="0"/>
                      </a:endParaRPr>
                    </a:p>
                  </a:txBody>
                  <a:tcPr/>
                </a:tc>
              </a:tr>
              <a:tr h="370840">
                <a:tc>
                  <a:txBody>
                    <a:bodyPr/>
                    <a:lstStyle/>
                    <a:p>
                      <a:r>
                        <a:rPr lang="tr-TR" sz="2400" dirty="0" smtClean="0">
                          <a:latin typeface="Trebuchet MS" pitchFamily="34" charset="0"/>
                        </a:rPr>
                        <a:t>1xx.x</a:t>
                      </a:r>
                      <a:endParaRPr lang="tr-TR" sz="2400" dirty="0">
                        <a:latin typeface="Trebuchet MS" pitchFamily="34" charset="0"/>
                      </a:endParaRPr>
                    </a:p>
                  </a:txBody>
                  <a:tcPr/>
                </a:tc>
                <a:tc>
                  <a:txBody>
                    <a:bodyPr/>
                    <a:lstStyle/>
                    <a:p>
                      <a:r>
                        <a:rPr lang="tr-TR" sz="2400" dirty="0" err="1" smtClean="0">
                          <a:latin typeface="Trebuchet MS" pitchFamily="34" charset="0"/>
                        </a:rPr>
                        <a:t>Min</a:t>
                      </a:r>
                      <a:r>
                        <a:rPr lang="tr-TR" sz="2400" baseline="0" dirty="0" smtClean="0">
                          <a:latin typeface="Trebuchet MS" pitchFamily="34" charset="0"/>
                        </a:rPr>
                        <a:t> %99Al</a:t>
                      </a:r>
                      <a:endParaRPr lang="tr-TR" sz="2400" dirty="0">
                        <a:latin typeface="Trebuchet MS" pitchFamily="34" charset="0"/>
                      </a:endParaRPr>
                    </a:p>
                  </a:txBody>
                  <a:tcPr/>
                </a:tc>
                <a:tc>
                  <a:txBody>
                    <a:bodyPr/>
                    <a:lstStyle/>
                    <a:p>
                      <a:pPr algn="ctr"/>
                      <a:r>
                        <a:rPr lang="tr-TR" sz="2400" dirty="0" smtClean="0">
                          <a:latin typeface="Trebuchet MS" pitchFamily="34" charset="0"/>
                          <a:sym typeface="Wingdings"/>
                        </a:rPr>
                        <a:t></a:t>
                      </a:r>
                      <a:endParaRPr lang="tr-TR" sz="2400" dirty="0">
                        <a:latin typeface="Trebuchet MS" pitchFamily="34" charset="0"/>
                      </a:endParaRPr>
                    </a:p>
                  </a:txBody>
                  <a:tcPr/>
                </a:tc>
                <a:tc>
                  <a:txBody>
                    <a:bodyPr/>
                    <a:lstStyle/>
                    <a:p>
                      <a:pPr algn="ctr"/>
                      <a:endParaRPr lang="tr-TR" sz="2400">
                        <a:latin typeface="Trebuchet MS" pitchFamily="34" charset="0"/>
                      </a:endParaRPr>
                    </a:p>
                  </a:txBody>
                  <a:tcPr/>
                </a:tc>
              </a:tr>
              <a:tr h="370840">
                <a:tc>
                  <a:txBody>
                    <a:bodyPr/>
                    <a:lstStyle/>
                    <a:p>
                      <a:r>
                        <a:rPr lang="tr-TR" sz="2400" dirty="0" smtClean="0">
                          <a:latin typeface="Trebuchet MS" pitchFamily="34" charset="0"/>
                        </a:rPr>
                        <a:t>4xx.x</a:t>
                      </a:r>
                      <a:endParaRPr lang="tr-TR" sz="2400" dirty="0">
                        <a:latin typeface="Trebuchet MS" pitchFamily="34" charset="0"/>
                      </a:endParaRPr>
                    </a:p>
                  </a:txBody>
                  <a:tcPr/>
                </a:tc>
                <a:tc>
                  <a:txBody>
                    <a:bodyPr/>
                    <a:lstStyle/>
                    <a:p>
                      <a:r>
                        <a:rPr lang="tr-TR" sz="2400" dirty="0" smtClean="0">
                          <a:latin typeface="Trebuchet MS" pitchFamily="34" charset="0"/>
                        </a:rPr>
                        <a:t>Si</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algn="ctr"/>
                      <a:endParaRPr lang="tr-TR" sz="2400">
                        <a:latin typeface="Trebuchet MS" pitchFamily="34" charset="0"/>
                      </a:endParaRPr>
                    </a:p>
                  </a:txBody>
                  <a:tcPr/>
                </a:tc>
              </a:tr>
              <a:tr h="370840">
                <a:tc>
                  <a:txBody>
                    <a:bodyPr/>
                    <a:lstStyle/>
                    <a:p>
                      <a:r>
                        <a:rPr lang="tr-TR" sz="2400" dirty="0" smtClean="0">
                          <a:latin typeface="Trebuchet MS" pitchFamily="34" charset="0"/>
                        </a:rPr>
                        <a:t>5xx.x</a:t>
                      </a:r>
                      <a:endParaRPr lang="tr-TR" sz="2400" dirty="0">
                        <a:latin typeface="Trebuchet MS" pitchFamily="34" charset="0"/>
                      </a:endParaRPr>
                    </a:p>
                  </a:txBody>
                  <a:tcPr/>
                </a:tc>
                <a:tc>
                  <a:txBody>
                    <a:bodyPr/>
                    <a:lstStyle/>
                    <a:p>
                      <a:r>
                        <a:rPr lang="tr-TR" sz="2400" dirty="0" smtClean="0">
                          <a:latin typeface="Trebuchet MS" pitchFamily="34" charset="0"/>
                        </a:rPr>
                        <a:t>Mg</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algn="ctr"/>
                      <a:endParaRPr lang="tr-TR" sz="2400">
                        <a:latin typeface="Trebuchet MS" pitchFamily="34" charset="0"/>
                      </a:endParaRPr>
                    </a:p>
                  </a:txBody>
                  <a:tcPr/>
                </a:tc>
              </a:tr>
              <a:tr h="253712">
                <a:tc>
                  <a:txBody>
                    <a:bodyPr/>
                    <a:lstStyle/>
                    <a:p>
                      <a:endParaRPr lang="tr-TR" sz="1000" dirty="0">
                        <a:latin typeface="Trebuchet MS" pitchFamily="34" charset="0"/>
                      </a:endParaRPr>
                    </a:p>
                  </a:txBody>
                  <a:tcPr>
                    <a:noFill/>
                  </a:tcPr>
                </a:tc>
                <a:tc>
                  <a:txBody>
                    <a:bodyPr/>
                    <a:lstStyle/>
                    <a:p>
                      <a:endParaRPr lang="tr-TR" sz="1000" dirty="0">
                        <a:latin typeface="Trebuchet MS" pitchFamily="34" charset="0"/>
                      </a:endParaRPr>
                    </a:p>
                  </a:txBody>
                  <a:tcPr>
                    <a:noFill/>
                  </a:tcPr>
                </a:tc>
                <a:tc>
                  <a:txBody>
                    <a:bodyPr/>
                    <a:lstStyle/>
                    <a:p>
                      <a:pPr algn="ctr"/>
                      <a:endParaRPr lang="tr-TR" sz="1000" dirty="0">
                        <a:latin typeface="Trebuchet MS" pitchFamily="34" charset="0"/>
                      </a:endParaRPr>
                    </a:p>
                  </a:txBody>
                  <a:tcPr>
                    <a:noFill/>
                  </a:tcPr>
                </a:tc>
                <a:tc>
                  <a:txBody>
                    <a:bodyPr/>
                    <a:lstStyle/>
                    <a:p>
                      <a:pPr algn="ctr"/>
                      <a:endParaRPr lang="tr-TR" sz="1000" dirty="0">
                        <a:latin typeface="Trebuchet MS" pitchFamily="34" charset="0"/>
                      </a:endParaRPr>
                    </a:p>
                  </a:txBody>
                  <a:tcPr>
                    <a:noFill/>
                  </a:tcPr>
                </a:tc>
              </a:tr>
              <a:tr h="370840">
                <a:tc>
                  <a:txBody>
                    <a:bodyPr/>
                    <a:lstStyle/>
                    <a:p>
                      <a:r>
                        <a:rPr lang="tr-TR" sz="2400" dirty="0" smtClean="0">
                          <a:latin typeface="Trebuchet MS" pitchFamily="34" charset="0"/>
                        </a:rPr>
                        <a:t>2xx.x</a:t>
                      </a:r>
                      <a:endParaRPr lang="tr-TR" sz="2400" dirty="0">
                        <a:latin typeface="Trebuchet MS" pitchFamily="34" charset="0"/>
                      </a:endParaRPr>
                    </a:p>
                  </a:txBody>
                  <a:tcPr/>
                </a:tc>
                <a:tc>
                  <a:txBody>
                    <a:bodyPr/>
                    <a:lstStyle/>
                    <a:p>
                      <a:r>
                        <a:rPr lang="tr-TR" sz="2400" dirty="0" err="1" smtClean="0">
                          <a:latin typeface="Trebuchet MS" pitchFamily="34" charset="0"/>
                        </a:rPr>
                        <a:t>Cu</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r h="370840">
                <a:tc>
                  <a:txBody>
                    <a:bodyPr/>
                    <a:lstStyle/>
                    <a:p>
                      <a:r>
                        <a:rPr lang="tr-TR" sz="2400" dirty="0" smtClean="0">
                          <a:latin typeface="Trebuchet MS" pitchFamily="34" charset="0"/>
                        </a:rPr>
                        <a:t>3xx.x</a:t>
                      </a:r>
                      <a:endParaRPr lang="tr-TR" sz="2400" dirty="0">
                        <a:latin typeface="Trebuchet MS" pitchFamily="34" charset="0"/>
                      </a:endParaRPr>
                    </a:p>
                  </a:txBody>
                  <a:tcPr/>
                </a:tc>
                <a:tc>
                  <a:txBody>
                    <a:bodyPr/>
                    <a:lstStyle/>
                    <a:p>
                      <a:r>
                        <a:rPr lang="tr-TR" sz="2400" dirty="0" smtClean="0">
                          <a:latin typeface="Trebuchet MS" pitchFamily="34" charset="0"/>
                        </a:rPr>
                        <a:t>Si+</a:t>
                      </a:r>
                      <a:r>
                        <a:rPr lang="tr-TR" sz="2400" dirty="0" err="1" smtClean="0">
                          <a:latin typeface="Trebuchet MS" pitchFamily="34" charset="0"/>
                        </a:rPr>
                        <a:t>Cu</a:t>
                      </a:r>
                      <a:r>
                        <a:rPr lang="tr-TR" sz="2400" dirty="0" smtClean="0">
                          <a:latin typeface="Trebuchet MS" pitchFamily="34" charset="0"/>
                        </a:rPr>
                        <a:t>/Mg</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r h="370840">
                <a:tc>
                  <a:txBody>
                    <a:bodyPr/>
                    <a:lstStyle/>
                    <a:p>
                      <a:r>
                        <a:rPr lang="tr-TR" sz="2400" dirty="0" smtClean="0">
                          <a:latin typeface="Trebuchet MS" pitchFamily="34" charset="0"/>
                        </a:rPr>
                        <a:t>7xx.x</a:t>
                      </a:r>
                      <a:endParaRPr lang="tr-TR" sz="2400" dirty="0">
                        <a:latin typeface="Trebuchet MS" pitchFamily="34" charset="0"/>
                      </a:endParaRPr>
                    </a:p>
                  </a:txBody>
                  <a:tcPr/>
                </a:tc>
                <a:tc>
                  <a:txBody>
                    <a:bodyPr/>
                    <a:lstStyle/>
                    <a:p>
                      <a:r>
                        <a:rPr lang="tr-TR" sz="2400" dirty="0" err="1" smtClean="0">
                          <a:latin typeface="Trebuchet MS" pitchFamily="34" charset="0"/>
                        </a:rPr>
                        <a:t>Zn</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r h="370840">
                <a:tc>
                  <a:txBody>
                    <a:bodyPr/>
                    <a:lstStyle/>
                    <a:p>
                      <a:r>
                        <a:rPr lang="tr-TR" sz="2400" dirty="0" smtClean="0">
                          <a:latin typeface="Trebuchet MS" pitchFamily="34" charset="0"/>
                        </a:rPr>
                        <a:t>8xx.x</a:t>
                      </a:r>
                      <a:endParaRPr lang="tr-TR" sz="2400" dirty="0">
                        <a:latin typeface="Trebuchet MS" pitchFamily="34" charset="0"/>
                      </a:endParaRPr>
                    </a:p>
                  </a:txBody>
                  <a:tcPr/>
                </a:tc>
                <a:tc>
                  <a:txBody>
                    <a:bodyPr/>
                    <a:lstStyle/>
                    <a:p>
                      <a:r>
                        <a:rPr lang="tr-TR" sz="2400" dirty="0" smtClean="0">
                          <a:latin typeface="Trebuchet MS" pitchFamily="34" charset="0"/>
                        </a:rPr>
                        <a:t>Sn</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r h="370840">
                <a:tc>
                  <a:txBody>
                    <a:bodyPr/>
                    <a:lstStyle/>
                    <a:p>
                      <a:r>
                        <a:rPr lang="tr-TR" sz="2400" dirty="0" smtClean="0">
                          <a:latin typeface="Trebuchet MS" pitchFamily="34" charset="0"/>
                        </a:rPr>
                        <a:t>9xx.x</a:t>
                      </a:r>
                      <a:endParaRPr lang="tr-TR" sz="2400" dirty="0">
                        <a:latin typeface="Trebuchet MS" pitchFamily="34" charset="0"/>
                      </a:endParaRPr>
                    </a:p>
                  </a:txBody>
                  <a:tcPr/>
                </a:tc>
                <a:tc>
                  <a:txBody>
                    <a:bodyPr/>
                    <a:lstStyle/>
                    <a:p>
                      <a:r>
                        <a:rPr lang="tr-TR" sz="2400" dirty="0" smtClean="0">
                          <a:latin typeface="Trebuchet MS" pitchFamily="34" charset="0"/>
                        </a:rPr>
                        <a:t>Rezerv</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bl>
          </a:graphicData>
        </a:graphic>
      </p:graphicFrame>
      <p:sp>
        <p:nvSpPr>
          <p:cNvPr id="6" name="5 Sağ Ayraç"/>
          <p:cNvSpPr/>
          <p:nvPr/>
        </p:nvSpPr>
        <p:spPr>
          <a:xfrm>
            <a:off x="7768488" y="2295128"/>
            <a:ext cx="216024" cy="1368152"/>
          </a:xfrm>
          <a:prstGeom prst="righ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6 Sağ Ayraç"/>
          <p:cNvSpPr/>
          <p:nvPr/>
        </p:nvSpPr>
        <p:spPr>
          <a:xfrm>
            <a:off x="7768488" y="3951312"/>
            <a:ext cx="144016" cy="2232248"/>
          </a:xfrm>
          <a:prstGeom prst="righ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8" name="7 Metin kutusu"/>
          <p:cNvSpPr txBox="1"/>
          <p:nvPr/>
        </p:nvSpPr>
        <p:spPr>
          <a:xfrm>
            <a:off x="7840496" y="1791072"/>
            <a:ext cx="923330" cy="2088232"/>
          </a:xfrm>
          <a:prstGeom prst="rect">
            <a:avLst/>
          </a:prstGeom>
          <a:noFill/>
        </p:spPr>
        <p:txBody>
          <a:bodyPr vert="vert270" wrap="square" rtlCol="0">
            <a:spAutoFit/>
          </a:bodyPr>
          <a:lstStyle/>
          <a:p>
            <a:pPr algn="ctr"/>
            <a:r>
              <a:rPr lang="tr-TR" sz="2400" b="1" dirty="0" smtClean="0">
                <a:solidFill>
                  <a:srgbClr val="FF0000"/>
                </a:solidFill>
                <a:latin typeface="Trebuchet MS" pitchFamily="34" charset="0"/>
              </a:rPr>
              <a:t>Isıl işlem uygulanmaz</a:t>
            </a:r>
            <a:endParaRPr lang="tr-TR" sz="2400" b="1" dirty="0">
              <a:solidFill>
                <a:srgbClr val="FF0000"/>
              </a:solidFill>
              <a:latin typeface="Trebuchet MS" pitchFamily="34" charset="0"/>
            </a:endParaRPr>
          </a:p>
        </p:txBody>
      </p:sp>
      <p:sp>
        <p:nvSpPr>
          <p:cNvPr id="9" name="8 Metin kutusu"/>
          <p:cNvSpPr txBox="1"/>
          <p:nvPr/>
        </p:nvSpPr>
        <p:spPr>
          <a:xfrm>
            <a:off x="7840496" y="4095328"/>
            <a:ext cx="923330" cy="2088232"/>
          </a:xfrm>
          <a:prstGeom prst="rect">
            <a:avLst/>
          </a:prstGeom>
          <a:noFill/>
        </p:spPr>
        <p:txBody>
          <a:bodyPr vert="vert270" wrap="square" rtlCol="0">
            <a:spAutoFit/>
          </a:bodyPr>
          <a:lstStyle/>
          <a:p>
            <a:pPr algn="ctr"/>
            <a:r>
              <a:rPr lang="tr-TR" sz="2400" b="1" dirty="0" smtClean="0">
                <a:solidFill>
                  <a:schemeClr val="accent3">
                    <a:lumMod val="75000"/>
                  </a:schemeClr>
                </a:solidFill>
                <a:latin typeface="Trebuchet MS" pitchFamily="34" charset="0"/>
              </a:rPr>
              <a:t>Isıl işlemle sertleşme</a:t>
            </a:r>
            <a:endParaRPr lang="tr-TR" sz="2400" b="1" dirty="0">
              <a:solidFill>
                <a:schemeClr val="accent3">
                  <a:lumMod val="75000"/>
                </a:schemeClr>
              </a:solidFill>
              <a:latin typeface="Trebuchet MS" pitchFamily="34" charset="0"/>
            </a:endParaRPr>
          </a:p>
        </p:txBody>
      </p:sp>
    </p:spTree>
    <p:extLst>
      <p:ext uri="{BB962C8B-B14F-4D97-AF65-F5344CB8AC3E}">
        <p14:creationId xmlns:p14="http://schemas.microsoft.com/office/powerpoint/2010/main" val="122996380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20688"/>
            <a:ext cx="8229600" cy="576064"/>
          </a:xfrm>
        </p:spPr>
        <p:txBody>
          <a:bodyPr>
            <a:normAutofit fontScale="90000"/>
          </a:bodyPr>
          <a:lstStyle/>
          <a:p>
            <a:r>
              <a:rPr lang="tr-TR" dirty="0" smtClean="0">
                <a:solidFill>
                  <a:schemeClr val="accent2">
                    <a:lumMod val="50000"/>
                  </a:schemeClr>
                </a:solidFill>
                <a:latin typeface="Trebuchet MS" pitchFamily="34" charset="0"/>
              </a:rPr>
              <a:t>Alaşım çeşitleri</a:t>
            </a:r>
            <a:endParaRPr lang="tr-TR" dirty="0">
              <a:solidFill>
                <a:schemeClr val="accent2">
                  <a:lumMod val="50000"/>
                </a:schemeClr>
              </a:solidFill>
              <a:latin typeface="Trebuchet MS" pitchFamily="34" charset="0"/>
            </a:endParaRPr>
          </a:p>
        </p:txBody>
      </p:sp>
      <p:sp>
        <p:nvSpPr>
          <p:cNvPr id="7" name="6 Dikdörtgen"/>
          <p:cNvSpPr/>
          <p:nvPr/>
        </p:nvSpPr>
        <p:spPr>
          <a:xfrm>
            <a:off x="323528" y="1252492"/>
            <a:ext cx="8424936" cy="5416868"/>
          </a:xfrm>
          <a:prstGeom prst="rect">
            <a:avLst/>
          </a:prstGeom>
        </p:spPr>
        <p:txBody>
          <a:bodyPr wrap="square">
            <a:spAutoFit/>
          </a:bodyPr>
          <a:lstStyle/>
          <a:p>
            <a:r>
              <a:rPr lang="tr-TR" sz="2800" b="1" u="sng" dirty="0" smtClean="0">
                <a:latin typeface="Trebuchet MS" pitchFamily="34" charset="0"/>
              </a:rPr>
              <a:t>ana alaşım elementleri</a:t>
            </a:r>
          </a:p>
          <a:p>
            <a:r>
              <a:rPr lang="tr-TR" sz="2800" dirty="0" smtClean="0">
                <a:latin typeface="Trebuchet MS" pitchFamily="34" charset="0"/>
              </a:rPr>
              <a:t>	Katı eriyik sertleşmesi, </a:t>
            </a:r>
          </a:p>
          <a:p>
            <a:r>
              <a:rPr lang="tr-TR" sz="2800" dirty="0" smtClean="0">
                <a:latin typeface="Trebuchet MS" pitchFamily="34" charset="0"/>
              </a:rPr>
              <a:t>	deformasyon sertleşmesi, </a:t>
            </a:r>
          </a:p>
          <a:p>
            <a:r>
              <a:rPr lang="tr-TR" sz="2800" dirty="0" smtClean="0">
                <a:latin typeface="Trebuchet MS" pitchFamily="34" charset="0"/>
              </a:rPr>
              <a:t>	yaşlanma sertleşmesi ve </a:t>
            </a:r>
          </a:p>
          <a:p>
            <a:r>
              <a:rPr lang="tr-TR" sz="2800" dirty="0" smtClean="0">
                <a:latin typeface="Trebuchet MS" pitchFamily="34" charset="0"/>
              </a:rPr>
              <a:t>	</a:t>
            </a:r>
            <a:r>
              <a:rPr lang="tr-TR" sz="2800" dirty="0" err="1" smtClean="0">
                <a:latin typeface="Trebuchet MS" pitchFamily="34" charset="0"/>
              </a:rPr>
              <a:t>dökülebilirlik</a:t>
            </a:r>
            <a:r>
              <a:rPr lang="tr-TR" sz="2800" dirty="0" smtClean="0">
                <a:latin typeface="Trebuchet MS" pitchFamily="34" charset="0"/>
              </a:rPr>
              <a:t> </a:t>
            </a:r>
          </a:p>
          <a:p>
            <a:r>
              <a:rPr lang="tr-TR" sz="2800" dirty="0" smtClean="0">
                <a:latin typeface="Trebuchet MS" pitchFamily="34" charset="0"/>
              </a:rPr>
              <a:t>için ilave edilirler.</a:t>
            </a:r>
            <a:r>
              <a:rPr lang="en-US" sz="2800" dirty="0" smtClean="0">
                <a:latin typeface="Trebuchet MS" pitchFamily="34" charset="0"/>
              </a:rPr>
              <a:t>  </a:t>
            </a:r>
            <a:endParaRPr lang="tr-TR" sz="2800" dirty="0" smtClean="0">
              <a:latin typeface="Trebuchet MS" pitchFamily="34" charset="0"/>
            </a:endParaRPr>
          </a:p>
          <a:p>
            <a:pPr>
              <a:spcBef>
                <a:spcPts val="1200"/>
              </a:spcBef>
            </a:pPr>
            <a:r>
              <a:rPr lang="tr-TR" sz="2800" b="1" u="sng" dirty="0" smtClean="0">
                <a:latin typeface="Trebuchet MS" pitchFamily="34" charset="0"/>
              </a:rPr>
              <a:t>İkincil </a:t>
            </a:r>
            <a:r>
              <a:rPr lang="tr-TR" sz="2800" b="1" u="sng" dirty="0">
                <a:latin typeface="Trebuchet MS" pitchFamily="34" charset="0"/>
              </a:rPr>
              <a:t>alaşım </a:t>
            </a:r>
            <a:r>
              <a:rPr lang="tr-TR" sz="2800" b="1" u="sng" dirty="0" smtClean="0">
                <a:latin typeface="Trebuchet MS" pitchFamily="34" charset="0"/>
              </a:rPr>
              <a:t>elementleri</a:t>
            </a:r>
            <a:r>
              <a:rPr lang="en-US" sz="2800" b="1" u="sng" dirty="0" smtClean="0">
                <a:latin typeface="Trebuchet MS" pitchFamily="34" charset="0"/>
              </a:rPr>
              <a:t> </a:t>
            </a:r>
            <a:endParaRPr lang="tr-TR" sz="2800" b="1" dirty="0">
              <a:latin typeface="Trebuchet MS" pitchFamily="34" charset="0"/>
            </a:endParaRPr>
          </a:p>
          <a:p>
            <a:r>
              <a:rPr lang="tr-TR" sz="2800" dirty="0" smtClean="0">
                <a:latin typeface="Trebuchet MS" pitchFamily="34" charset="0"/>
              </a:rPr>
              <a:t>	çözünürlükleri sınırlı</a:t>
            </a:r>
            <a:r>
              <a:rPr lang="en-US" sz="2800" dirty="0" smtClean="0">
                <a:latin typeface="Trebuchet MS" pitchFamily="34" charset="0"/>
              </a:rPr>
              <a:t>–</a:t>
            </a:r>
            <a:endParaRPr lang="tr-TR" sz="2800" dirty="0" smtClean="0">
              <a:latin typeface="Trebuchet MS" pitchFamily="34" charset="0"/>
            </a:endParaRPr>
          </a:p>
          <a:p>
            <a:r>
              <a:rPr lang="tr-TR" sz="2800" dirty="0" smtClean="0">
                <a:latin typeface="Trebuchet MS" pitchFamily="34" charset="0"/>
              </a:rPr>
              <a:t>	</a:t>
            </a:r>
            <a:r>
              <a:rPr lang="tr-TR" sz="2800" dirty="0" err="1" smtClean="0">
                <a:latin typeface="Trebuchet MS" pitchFamily="34" charset="0"/>
              </a:rPr>
              <a:t>metallerarası</a:t>
            </a:r>
            <a:r>
              <a:rPr lang="tr-TR" sz="2800" dirty="0" smtClean="0">
                <a:latin typeface="Trebuchet MS" pitchFamily="34" charset="0"/>
              </a:rPr>
              <a:t> </a:t>
            </a:r>
            <a:r>
              <a:rPr lang="tr-TR" sz="2800" dirty="0">
                <a:latin typeface="Trebuchet MS" pitchFamily="34" charset="0"/>
              </a:rPr>
              <a:t>bileşikler </a:t>
            </a:r>
            <a:r>
              <a:rPr lang="tr-TR" sz="2800" dirty="0" smtClean="0">
                <a:latin typeface="Trebuchet MS" pitchFamily="34" charset="0"/>
              </a:rPr>
              <a:t>oluştururlar </a:t>
            </a:r>
            <a:r>
              <a:rPr lang="tr-TR" sz="2800" dirty="0">
                <a:latin typeface="Trebuchet MS" pitchFamily="34" charset="0"/>
              </a:rPr>
              <a:t>ve </a:t>
            </a:r>
            <a:endParaRPr lang="tr-TR" sz="2800" dirty="0" smtClean="0">
              <a:latin typeface="Trebuchet MS" pitchFamily="34" charset="0"/>
            </a:endParaRPr>
          </a:p>
          <a:p>
            <a:r>
              <a:rPr lang="tr-TR" sz="2800" dirty="0" smtClean="0">
                <a:latin typeface="Trebuchet MS" pitchFamily="34" charset="0"/>
              </a:rPr>
              <a:t>	mekanik özellikleri </a:t>
            </a:r>
            <a:r>
              <a:rPr lang="tr-TR" sz="2800" dirty="0">
                <a:latin typeface="Trebuchet MS" pitchFamily="34" charset="0"/>
              </a:rPr>
              <a:t>dolaylı olarak </a:t>
            </a:r>
            <a:r>
              <a:rPr lang="tr-TR" sz="2800" dirty="0" smtClean="0">
                <a:latin typeface="Trebuchet MS" pitchFamily="34" charset="0"/>
              </a:rPr>
              <a:t>etkilerler</a:t>
            </a:r>
            <a:r>
              <a:rPr lang="tr-TR" sz="2800" dirty="0">
                <a:latin typeface="Trebuchet MS" pitchFamily="34" charset="0"/>
              </a:rPr>
              <a:t>; </a:t>
            </a:r>
            <a:endParaRPr lang="tr-TR" sz="2800" dirty="0" smtClean="0">
              <a:latin typeface="Trebuchet MS" pitchFamily="34" charset="0"/>
            </a:endParaRPr>
          </a:p>
          <a:p>
            <a:r>
              <a:rPr lang="tr-TR" sz="2800" dirty="0">
                <a:latin typeface="Trebuchet MS" pitchFamily="34" charset="0"/>
              </a:rPr>
              <a:t>	</a:t>
            </a:r>
            <a:r>
              <a:rPr lang="tr-TR" sz="2800" dirty="0" smtClean="0">
                <a:latin typeface="Trebuchet MS" pitchFamily="34" charset="0"/>
              </a:rPr>
              <a:t>	tane </a:t>
            </a:r>
            <a:r>
              <a:rPr lang="tr-TR" sz="2800" dirty="0">
                <a:latin typeface="Trebuchet MS" pitchFamily="34" charset="0"/>
              </a:rPr>
              <a:t>yapısını küçülterek, </a:t>
            </a:r>
          </a:p>
          <a:p>
            <a:r>
              <a:rPr lang="tr-TR" sz="2800" dirty="0" smtClean="0">
                <a:latin typeface="Trebuchet MS" pitchFamily="34" charset="0"/>
              </a:rPr>
              <a:t>		ısıl </a:t>
            </a:r>
            <a:r>
              <a:rPr lang="tr-TR" sz="2800" dirty="0">
                <a:latin typeface="Trebuchet MS" pitchFamily="34" charset="0"/>
              </a:rPr>
              <a:t>işlem hassasiyetini arttırarak</a:t>
            </a:r>
            <a:r>
              <a:rPr lang="en-US" sz="2800" dirty="0">
                <a:latin typeface="Trebuchet MS" pitchFamily="34" charset="0"/>
              </a:rPr>
              <a:t> </a:t>
            </a:r>
            <a:r>
              <a:rPr lang="tr-TR" sz="2800" dirty="0" smtClean="0">
                <a:latin typeface="Trebuchet MS" pitchFamily="34" charset="0"/>
              </a:rPr>
              <a:t> </a:t>
            </a:r>
            <a:endParaRPr lang="tr-TR" sz="2800" dirty="0">
              <a:latin typeface="Trebuchet MS" pitchFamily="34" charset="0"/>
            </a:endParaRPr>
          </a:p>
        </p:txBody>
      </p:sp>
    </p:spTree>
    <p:extLst>
      <p:ext uri="{BB962C8B-B14F-4D97-AF65-F5344CB8AC3E}">
        <p14:creationId xmlns:p14="http://schemas.microsoft.com/office/powerpoint/2010/main" val="3089858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323528" y="1241459"/>
            <a:ext cx="8784976"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tr-TR" sz="2400" i="0" u="none" strike="noStrike" cap="none" normalizeH="0" dirty="0" smtClean="0">
                <a:ln>
                  <a:noFill/>
                </a:ln>
                <a:solidFill>
                  <a:schemeClr val="tx1"/>
                </a:solidFill>
                <a:effectLst/>
                <a:latin typeface="Trebuchet MS" pitchFamily="34" charset="0"/>
                <a:cs typeface="Arial" pitchFamily="34" charset="0"/>
              </a:rPr>
              <a:t>Al-B alaşımları!	Yaklaşık 30 yıldır piyasada mevcut</a:t>
            </a:r>
            <a:r>
              <a:rPr lang="tr-TR" sz="2400" dirty="0" smtClean="0">
                <a:latin typeface="Trebuchet MS" pitchFamily="34" charset="0"/>
                <a:cs typeface="Arial" pitchFamily="34" charset="0"/>
              </a:rPr>
              <a:t>!</a:t>
            </a:r>
          </a:p>
          <a:p>
            <a:r>
              <a:rPr lang="tr-TR" sz="2400" dirty="0" smtClean="0">
                <a:latin typeface="Trebuchet MS" pitchFamily="34" charset="0"/>
                <a:cs typeface="Arial" pitchFamily="34" charset="0"/>
              </a:rPr>
              <a:t>			</a:t>
            </a:r>
            <a:endParaRPr lang="tr-TR" dirty="0" smtClean="0">
              <a:latin typeface="Trebuchet MS" pitchFamily="34" charset="0"/>
              <a:cs typeface="Arial" pitchFamily="34" charset="0"/>
            </a:endParaRPr>
          </a:p>
          <a:p>
            <a:r>
              <a:rPr lang="tr-TR" sz="2400" dirty="0" smtClean="0">
                <a:latin typeface="Trebuchet MS" pitchFamily="34" charset="0"/>
                <a:cs typeface="Arial" pitchFamily="34" charset="0"/>
              </a:rPr>
              <a:t>B çözeltideki Ti ile reaksiyona girerek “</a:t>
            </a:r>
            <a:r>
              <a:rPr lang="tr-TR" sz="2400" dirty="0" err="1" smtClean="0">
                <a:latin typeface="Trebuchet MS" pitchFamily="34" charset="0"/>
                <a:cs typeface="Arial" pitchFamily="34" charset="0"/>
              </a:rPr>
              <a:t>sludge</a:t>
            </a:r>
            <a:r>
              <a:rPr lang="tr-TR" sz="2400" dirty="0" smtClean="0">
                <a:latin typeface="Trebuchet MS" pitchFamily="34" charset="0"/>
                <a:cs typeface="Arial" pitchFamily="34" charset="0"/>
              </a:rPr>
              <a:t>” yapar!</a:t>
            </a:r>
          </a:p>
          <a:p>
            <a:r>
              <a:rPr lang="tr-TR" sz="2400" dirty="0" err="1" smtClean="0">
                <a:latin typeface="Trebuchet MS" pitchFamily="34" charset="0"/>
                <a:cs typeface="Arial" pitchFamily="34" charset="0"/>
              </a:rPr>
              <a:t>Sr</a:t>
            </a:r>
            <a:r>
              <a:rPr lang="tr-TR" sz="2400" dirty="0" smtClean="0">
                <a:latin typeface="Trebuchet MS" pitchFamily="34" charset="0"/>
                <a:cs typeface="Arial" pitchFamily="34" charset="0"/>
              </a:rPr>
              <a:t> ile reaksiyona girerek modifikasyona zarar verir!</a:t>
            </a:r>
          </a:p>
          <a:p>
            <a:endParaRPr lang="tr-TR" sz="2400" dirty="0" smtClean="0">
              <a:latin typeface="Trebuchet MS" pitchFamily="34" charset="0"/>
              <a:cs typeface="Arial" pitchFamily="34" charset="0"/>
            </a:endParaRPr>
          </a:p>
          <a:p>
            <a:r>
              <a:rPr lang="tr-TR" sz="2400" dirty="0" smtClean="0">
                <a:latin typeface="Trebuchet MS" pitchFamily="34" charset="0"/>
                <a:cs typeface="Arial" pitchFamily="34" charset="0"/>
              </a:rPr>
              <a:t>B-zengin </a:t>
            </a:r>
            <a:r>
              <a:rPr lang="tr-TR" sz="2400" dirty="0" err="1" smtClean="0">
                <a:latin typeface="Trebuchet MS" pitchFamily="34" charset="0"/>
                <a:cs typeface="Arial" pitchFamily="34" charset="0"/>
              </a:rPr>
              <a:t>AlTiB</a:t>
            </a:r>
            <a:r>
              <a:rPr lang="tr-TR" sz="2400" dirty="0" smtClean="0">
                <a:latin typeface="Trebuchet MS" pitchFamily="34" charset="0"/>
                <a:cs typeface="Arial" pitchFamily="34" charset="0"/>
              </a:rPr>
              <a:t> tane incelticiler! : karma Al(Ti,B)</a:t>
            </a:r>
            <a:r>
              <a:rPr lang="tr-TR" sz="2400" baseline="-25000" dirty="0" smtClean="0">
                <a:latin typeface="Trebuchet MS" pitchFamily="34" charset="0"/>
                <a:cs typeface="Arial" pitchFamily="34" charset="0"/>
              </a:rPr>
              <a:t>2</a:t>
            </a:r>
            <a:r>
              <a:rPr lang="tr-TR" sz="2400" dirty="0" smtClean="0">
                <a:latin typeface="Trebuchet MS" pitchFamily="34" charset="0"/>
                <a:cs typeface="Arial" pitchFamily="34" charset="0"/>
              </a:rPr>
              <a:t> !</a:t>
            </a:r>
          </a:p>
          <a:p>
            <a:endParaRPr lang="tr-TR" sz="1600" dirty="0" smtClean="0">
              <a:latin typeface="Trebuchet MS" pitchFamily="34" charset="0"/>
              <a:cs typeface="Arial" pitchFamily="34" charset="0"/>
            </a:endParaRPr>
          </a:p>
          <a:p>
            <a:r>
              <a:rPr kumimoji="0" lang="tr-TR" sz="2400" i="0" u="none" strike="noStrike" cap="none" normalizeH="0" baseline="0" dirty="0" smtClean="0">
                <a:ln>
                  <a:noFill/>
                </a:ln>
                <a:solidFill>
                  <a:schemeClr val="tx1"/>
                </a:solidFill>
                <a:effectLst/>
                <a:latin typeface="Trebuchet MS" pitchFamily="34" charset="0"/>
                <a:cs typeface="Arial" pitchFamily="34" charset="0"/>
              </a:rPr>
              <a:t>Al-B alaşımları		</a:t>
            </a:r>
          </a:p>
          <a:p>
            <a:r>
              <a:rPr kumimoji="0" lang="tr-TR" sz="2400" i="0" u="none" strike="noStrike" cap="none" normalizeH="0" baseline="0" dirty="0" smtClean="0">
                <a:ln>
                  <a:noFill/>
                </a:ln>
                <a:solidFill>
                  <a:schemeClr val="tx1"/>
                </a:solidFill>
                <a:effectLst/>
                <a:latin typeface="Trebuchet MS" pitchFamily="34" charset="0"/>
                <a:cs typeface="Arial" pitchFamily="34" charset="0"/>
              </a:rPr>
              <a:t>	tane inceltici olarak kullanılmıyorlar!</a:t>
            </a:r>
          </a:p>
          <a:p>
            <a:r>
              <a:rPr lang="tr-TR" sz="2400" dirty="0" smtClean="0">
                <a:latin typeface="Trebuchet MS" pitchFamily="34" charset="0"/>
                <a:cs typeface="Arial" pitchFamily="34" charset="0"/>
              </a:rPr>
              <a:t>	iletken Al üretiminde Ti çöktürücüsü olarak 	kullanılıyorlar</a:t>
            </a:r>
            <a:r>
              <a:rPr lang="tr-TR" sz="2400" dirty="0" smtClean="0">
                <a:latin typeface="Trebuchet MS" pitchFamily="34" charset="0"/>
                <a:cs typeface="Arial" pitchFamily="34" charset="0"/>
                <a:sym typeface="Symbol"/>
              </a:rPr>
              <a:t>!</a:t>
            </a:r>
            <a:endParaRPr kumimoji="0" lang="tr-TR" sz="2400" i="0" u="none" strike="noStrike" cap="none" normalizeH="0" baseline="0" dirty="0" smtClean="0">
              <a:ln>
                <a:noFill/>
              </a:ln>
              <a:solidFill>
                <a:schemeClr val="tx1"/>
              </a:solidFill>
              <a:effectLst/>
              <a:latin typeface="Trebuchet MS" pitchFamily="34" charset="0"/>
              <a:cs typeface="Arial" pitchFamily="34" charset="0"/>
            </a:endParaRPr>
          </a:p>
          <a:p>
            <a:endParaRPr lang="tr-TR" sz="2400" dirty="0" smtClean="0">
              <a:latin typeface="Trebuchet MS" pitchFamily="34" charset="0"/>
              <a:cs typeface="Arial" pitchFamily="34" charset="0"/>
            </a:endParaRPr>
          </a:p>
          <a:p>
            <a:r>
              <a:rPr lang="tr-TR" sz="2400" dirty="0" smtClean="0">
                <a:latin typeface="Trebuchet MS" pitchFamily="34" charset="0"/>
                <a:cs typeface="Arial" pitchFamily="34" charset="0"/>
              </a:rPr>
              <a:t>Dökümhaneler </a:t>
            </a:r>
            <a:r>
              <a:rPr lang="tr-TR" sz="2400" dirty="0" err="1" smtClean="0">
                <a:latin typeface="Trebuchet MS" pitchFamily="34" charset="0"/>
                <a:cs typeface="Arial" pitchFamily="34" charset="0"/>
              </a:rPr>
              <a:t>Ti’lu</a:t>
            </a:r>
            <a:r>
              <a:rPr lang="tr-TR" sz="2400" dirty="0" smtClean="0">
                <a:latin typeface="Trebuchet MS" pitchFamily="34" charset="0"/>
                <a:cs typeface="Arial" pitchFamily="34" charset="0"/>
              </a:rPr>
              <a:t> külçe kullanıyorlar!</a:t>
            </a:r>
          </a:p>
          <a:p>
            <a:r>
              <a:rPr kumimoji="0" lang="tr-TR" sz="2400" i="0" u="none" strike="noStrike" cap="none" normalizeH="0" baseline="0" dirty="0" err="1" smtClean="0">
                <a:ln>
                  <a:noFill/>
                </a:ln>
                <a:solidFill>
                  <a:schemeClr val="tx1"/>
                </a:solidFill>
                <a:effectLst/>
                <a:latin typeface="Trebuchet MS" pitchFamily="34" charset="0"/>
                <a:cs typeface="Arial" pitchFamily="34" charset="0"/>
              </a:rPr>
              <a:t>Ti’lu</a:t>
            </a:r>
            <a:r>
              <a:rPr kumimoji="0" lang="tr-TR" sz="2400" i="0" u="none" strike="noStrike" cap="none" normalizeH="0" baseline="0" dirty="0" smtClean="0">
                <a:ln>
                  <a:noFill/>
                </a:ln>
                <a:solidFill>
                  <a:schemeClr val="tx1"/>
                </a:solidFill>
                <a:effectLst/>
                <a:latin typeface="Trebuchet MS" pitchFamily="34" charset="0"/>
                <a:cs typeface="Arial" pitchFamily="34" charset="0"/>
              </a:rPr>
              <a:t> </a:t>
            </a:r>
            <a:r>
              <a:rPr lang="tr-TR" sz="2400" dirty="0" smtClean="0">
                <a:latin typeface="Trebuchet MS" pitchFamily="34" charset="0"/>
                <a:cs typeface="Arial" pitchFamily="34" charset="0"/>
              </a:rPr>
              <a:t>alaşıma B ilavesi</a:t>
            </a:r>
            <a:r>
              <a:rPr kumimoji="0" lang="tr-TR" sz="2400" i="0" u="none" strike="noStrike" cap="none" normalizeH="0" baseline="0" dirty="0" smtClean="0">
                <a:ln>
                  <a:noFill/>
                </a:ln>
                <a:solidFill>
                  <a:schemeClr val="tx1"/>
                </a:solidFill>
                <a:effectLst/>
                <a:latin typeface="Trebuchet MS" pitchFamily="34" charset="0"/>
                <a:cs typeface="Arial" pitchFamily="34" charset="0"/>
              </a:rPr>
              <a:t> // </a:t>
            </a:r>
            <a:r>
              <a:rPr lang="tr-TR" sz="2400" dirty="0" err="1" smtClean="0">
                <a:latin typeface="Trebuchet MS" pitchFamily="34" charset="0"/>
                <a:cs typeface="Arial" pitchFamily="34" charset="0"/>
              </a:rPr>
              <a:t>AlTiB</a:t>
            </a:r>
            <a:r>
              <a:rPr lang="tr-TR" sz="2400" dirty="0" smtClean="0">
                <a:latin typeface="Trebuchet MS" pitchFamily="34" charset="0"/>
                <a:cs typeface="Arial" pitchFamily="34" charset="0"/>
              </a:rPr>
              <a:t> ilavesinden farklı değildir!</a:t>
            </a:r>
            <a:endParaRPr kumimoji="0" lang="tr-TR" sz="2400" i="0" u="none" strike="noStrike" cap="none" normalizeH="0" baseline="0" dirty="0" smtClean="0">
              <a:ln>
                <a:noFill/>
              </a:ln>
              <a:solidFill>
                <a:schemeClr val="tx1"/>
              </a:solidFill>
              <a:effectLst/>
              <a:latin typeface="Trebuchet MS" pitchFamily="34" charset="0"/>
              <a:cs typeface="Arial" pitchFamily="34" charset="0"/>
            </a:endParaRPr>
          </a:p>
        </p:txBody>
      </p:sp>
      <p:sp>
        <p:nvSpPr>
          <p:cNvPr id="4" name="3 Metin kutusu"/>
          <p:cNvSpPr txBox="1"/>
          <p:nvPr/>
        </p:nvSpPr>
        <p:spPr>
          <a:xfrm>
            <a:off x="323528" y="499319"/>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parça dökümünde tane inceltme</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47539197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srcRect l="34063" t="33197" r="34516" b="19401"/>
          <a:stretch/>
        </p:blipFill>
        <p:spPr bwMode="auto">
          <a:xfrm>
            <a:off x="3419872" y="1331708"/>
            <a:ext cx="5400600" cy="5303545"/>
          </a:xfrm>
          <a:prstGeom prst="rect">
            <a:avLst/>
          </a:prstGeom>
          <a:noFill/>
          <a:ln w="9525">
            <a:noFill/>
            <a:miter lim="800000"/>
            <a:headEnd/>
            <a:tailEnd/>
          </a:ln>
        </p:spPr>
      </p:pic>
      <p:sp>
        <p:nvSpPr>
          <p:cNvPr id="4" name="Başlık 3"/>
          <p:cNvSpPr>
            <a:spLocks noGrp="1"/>
          </p:cNvSpPr>
          <p:nvPr>
            <p:ph type="title"/>
          </p:nvPr>
        </p:nvSpPr>
        <p:spPr>
          <a:xfrm>
            <a:off x="395536" y="476672"/>
            <a:ext cx="8229600" cy="576064"/>
          </a:xfrm>
        </p:spPr>
        <p:txBody>
          <a:bodyPr>
            <a:normAutofit fontScale="90000"/>
          </a:bodyPr>
          <a:lstStyle/>
          <a:p>
            <a:r>
              <a:rPr lang="tr-TR" dirty="0" smtClean="0">
                <a:solidFill>
                  <a:schemeClr val="accent2">
                    <a:lumMod val="50000"/>
                  </a:schemeClr>
                </a:solidFill>
                <a:latin typeface="Trebuchet MS" pitchFamily="34" charset="0"/>
              </a:rPr>
              <a:t>Alaşım elementleri</a:t>
            </a:r>
            <a:endParaRPr lang="tr-TR" dirty="0">
              <a:solidFill>
                <a:schemeClr val="accent2">
                  <a:lumMod val="50000"/>
                </a:schemeClr>
              </a:solidFill>
              <a:latin typeface="Trebuchet MS" pitchFamily="34" charset="0"/>
            </a:endParaRPr>
          </a:p>
        </p:txBody>
      </p:sp>
      <p:sp>
        <p:nvSpPr>
          <p:cNvPr id="2" name="Metin kutusu 1"/>
          <p:cNvSpPr txBox="1"/>
          <p:nvPr/>
        </p:nvSpPr>
        <p:spPr>
          <a:xfrm>
            <a:off x="323528" y="1052736"/>
            <a:ext cx="7416824" cy="5693866"/>
          </a:xfrm>
          <a:prstGeom prst="rect">
            <a:avLst/>
          </a:prstGeom>
          <a:noFill/>
        </p:spPr>
        <p:txBody>
          <a:bodyPr wrap="square" rtlCol="0">
            <a:spAutoFit/>
          </a:bodyPr>
          <a:lstStyle/>
          <a:p>
            <a:r>
              <a:rPr lang="tr-TR" sz="2400" b="1" dirty="0" smtClean="0">
                <a:latin typeface="Trebuchet MS" panose="020B0603020202020204" pitchFamily="34" charset="0"/>
              </a:rPr>
              <a:t>Yüksek mukavemet için özel alaşım elementleri</a:t>
            </a:r>
            <a:r>
              <a:rPr lang="tr-TR" sz="2400" dirty="0" smtClean="0">
                <a:latin typeface="Trebuchet MS" panose="020B0603020202020204" pitchFamily="34" charset="0"/>
              </a:rPr>
              <a:t>:</a:t>
            </a:r>
          </a:p>
          <a:p>
            <a:r>
              <a:rPr lang="tr-TR" sz="2400" dirty="0" err="1" smtClean="0">
                <a:latin typeface="Trebuchet MS" panose="020B0603020202020204" pitchFamily="34" charset="0"/>
              </a:rPr>
              <a:t>Zn</a:t>
            </a:r>
            <a:endParaRPr lang="tr-TR" sz="2400" dirty="0" smtClean="0">
              <a:latin typeface="Trebuchet MS" panose="020B0603020202020204" pitchFamily="34" charset="0"/>
            </a:endParaRPr>
          </a:p>
          <a:p>
            <a:r>
              <a:rPr lang="tr-TR" sz="2400" dirty="0" smtClean="0">
                <a:latin typeface="Trebuchet MS" panose="020B0603020202020204" pitchFamily="34" charset="0"/>
              </a:rPr>
              <a:t>Cu</a:t>
            </a:r>
          </a:p>
          <a:p>
            <a:pPr>
              <a:spcBef>
                <a:spcPts val="1200"/>
              </a:spcBef>
            </a:pPr>
            <a:r>
              <a:rPr lang="tr-TR" sz="2400" b="1" dirty="0" smtClean="0">
                <a:latin typeface="Trebuchet MS" panose="020B0603020202020204" pitchFamily="34" charset="0"/>
              </a:rPr>
              <a:t>Mukavemet, </a:t>
            </a:r>
            <a:r>
              <a:rPr lang="tr-TR" sz="2400" b="1" dirty="0" err="1" smtClean="0">
                <a:latin typeface="Trebuchet MS" panose="020B0603020202020204" pitchFamily="34" charset="0"/>
              </a:rPr>
              <a:t>süneklik</a:t>
            </a:r>
            <a:r>
              <a:rPr lang="tr-TR" sz="2400" b="1" dirty="0" smtClean="0">
                <a:latin typeface="Trebuchet MS" panose="020B0603020202020204" pitchFamily="34" charset="0"/>
              </a:rPr>
              <a:t> ve tokluk için alaşım </a:t>
            </a:r>
          </a:p>
          <a:p>
            <a:r>
              <a:rPr lang="tr-TR" sz="2400" b="1" dirty="0">
                <a:latin typeface="Trebuchet MS" panose="020B0603020202020204" pitchFamily="34" charset="0"/>
              </a:rPr>
              <a:t>e</a:t>
            </a:r>
            <a:r>
              <a:rPr lang="tr-TR" sz="2400" b="1" dirty="0" smtClean="0">
                <a:latin typeface="Trebuchet MS" panose="020B0603020202020204" pitchFamily="34" charset="0"/>
              </a:rPr>
              <a:t>lementleri:</a:t>
            </a:r>
          </a:p>
          <a:p>
            <a:r>
              <a:rPr lang="tr-TR" sz="2400" dirty="0" smtClean="0">
                <a:latin typeface="Trebuchet MS" panose="020B0603020202020204" pitchFamily="34" charset="0"/>
              </a:rPr>
              <a:t>Mn</a:t>
            </a:r>
          </a:p>
          <a:p>
            <a:r>
              <a:rPr lang="tr-TR" sz="2400" dirty="0" smtClean="0">
                <a:latin typeface="Trebuchet MS" panose="020B0603020202020204" pitchFamily="34" charset="0"/>
              </a:rPr>
              <a:t>Mg</a:t>
            </a:r>
          </a:p>
          <a:p>
            <a:r>
              <a:rPr lang="tr-TR" sz="2400" dirty="0" smtClean="0">
                <a:latin typeface="Trebuchet MS" panose="020B0603020202020204" pitchFamily="34" charset="0"/>
              </a:rPr>
              <a:t>Si </a:t>
            </a:r>
            <a:r>
              <a:rPr lang="tr-TR" sz="2400" b="1" dirty="0" smtClean="0">
                <a:solidFill>
                  <a:srgbClr val="FF0000"/>
                </a:solidFill>
                <a:latin typeface="Trebuchet MS" panose="020B0603020202020204" pitchFamily="34" charset="0"/>
              </a:rPr>
              <a:t>(akışkanlık!)</a:t>
            </a:r>
          </a:p>
          <a:p>
            <a:r>
              <a:rPr lang="tr-TR" sz="2400" dirty="0" smtClean="0">
                <a:solidFill>
                  <a:schemeClr val="bg1">
                    <a:lumMod val="50000"/>
                  </a:schemeClr>
                </a:solidFill>
                <a:latin typeface="Trebuchet MS" panose="020B0603020202020204" pitchFamily="34" charset="0"/>
              </a:rPr>
              <a:t>Fe </a:t>
            </a:r>
            <a:r>
              <a:rPr lang="tr-TR" sz="2400" b="1" dirty="0" smtClean="0">
                <a:solidFill>
                  <a:srgbClr val="FF0000"/>
                </a:solidFill>
                <a:latin typeface="Trebuchet MS" panose="020B0603020202020204" pitchFamily="34" charset="0"/>
              </a:rPr>
              <a:t>(</a:t>
            </a:r>
            <a:r>
              <a:rPr lang="tr-TR" sz="2400" b="1" dirty="0" err="1" smtClean="0">
                <a:solidFill>
                  <a:srgbClr val="FF0000"/>
                </a:solidFill>
                <a:latin typeface="Trebuchet MS" panose="020B0603020202020204" pitchFamily="34" charset="0"/>
              </a:rPr>
              <a:t>empürite</a:t>
            </a:r>
            <a:r>
              <a:rPr lang="tr-TR" sz="2400" b="1" dirty="0" smtClean="0">
                <a:solidFill>
                  <a:srgbClr val="FF0000"/>
                </a:solidFill>
                <a:latin typeface="Trebuchet MS" panose="020B0603020202020204" pitchFamily="34" charset="0"/>
              </a:rPr>
              <a:t>)</a:t>
            </a:r>
          </a:p>
          <a:p>
            <a:endParaRPr lang="tr-TR" dirty="0" smtClean="0">
              <a:latin typeface="Trebuchet MS" panose="020B0603020202020204" pitchFamily="34" charset="0"/>
            </a:endParaRPr>
          </a:p>
          <a:p>
            <a:r>
              <a:rPr lang="tr-TR" sz="2400" b="1" dirty="0" smtClean="0">
                <a:latin typeface="Trebuchet MS" panose="020B0603020202020204" pitchFamily="34" charset="0"/>
              </a:rPr>
              <a:t>Özel etkileri için ilave edilenler</a:t>
            </a:r>
          </a:p>
          <a:p>
            <a:r>
              <a:rPr lang="tr-TR" sz="2400" dirty="0" smtClean="0">
                <a:latin typeface="Trebuchet MS" panose="020B0603020202020204" pitchFamily="34" charset="0"/>
              </a:rPr>
              <a:t>Ti, B</a:t>
            </a:r>
          </a:p>
          <a:p>
            <a:r>
              <a:rPr lang="tr-TR" sz="2400" dirty="0" smtClean="0">
                <a:latin typeface="Trebuchet MS" panose="020B0603020202020204" pitchFamily="34" charset="0"/>
              </a:rPr>
              <a:t>Mn, </a:t>
            </a:r>
            <a:r>
              <a:rPr lang="tr-TR" sz="2400" dirty="0" err="1" smtClean="0">
                <a:latin typeface="Trebuchet MS" panose="020B0603020202020204" pitchFamily="34" charset="0"/>
              </a:rPr>
              <a:t>Zr</a:t>
            </a:r>
            <a:r>
              <a:rPr lang="tr-TR" sz="2400" dirty="0" smtClean="0">
                <a:latin typeface="Trebuchet MS" panose="020B0603020202020204" pitchFamily="34" charset="0"/>
              </a:rPr>
              <a:t>, Cr, V, </a:t>
            </a:r>
            <a:r>
              <a:rPr lang="tr-TR" sz="2400" dirty="0" err="1" smtClean="0">
                <a:latin typeface="Trebuchet MS" panose="020B0603020202020204" pitchFamily="34" charset="0"/>
              </a:rPr>
              <a:t>Sc</a:t>
            </a:r>
            <a:endParaRPr lang="tr-TR" sz="2400" dirty="0" smtClean="0">
              <a:latin typeface="Trebuchet MS" panose="020B0603020202020204" pitchFamily="34" charset="0"/>
            </a:endParaRPr>
          </a:p>
          <a:p>
            <a:r>
              <a:rPr lang="tr-TR" sz="2400" dirty="0" err="1" smtClean="0">
                <a:latin typeface="Trebuchet MS" panose="020B0603020202020204" pitchFamily="34" charset="0"/>
              </a:rPr>
              <a:t>Bi,Sn</a:t>
            </a:r>
            <a:endParaRPr lang="tr-TR" sz="2400" dirty="0" smtClean="0">
              <a:latin typeface="Trebuchet MS" panose="020B0603020202020204" pitchFamily="34" charset="0"/>
            </a:endParaRPr>
          </a:p>
          <a:p>
            <a:r>
              <a:rPr lang="tr-TR" sz="2400" dirty="0" err="1" smtClean="0">
                <a:latin typeface="Trebuchet MS" panose="020B0603020202020204" pitchFamily="34" charset="0"/>
              </a:rPr>
              <a:t>Ni</a:t>
            </a:r>
            <a:endParaRPr lang="tr-TR" sz="2400" dirty="0">
              <a:latin typeface="Trebuchet MS" panose="020B0603020202020204" pitchFamily="34" charset="0"/>
            </a:endParaRPr>
          </a:p>
        </p:txBody>
      </p:sp>
    </p:spTree>
    <p:extLst>
      <p:ext uri="{BB962C8B-B14F-4D97-AF65-F5344CB8AC3E}">
        <p14:creationId xmlns:p14="http://schemas.microsoft.com/office/powerpoint/2010/main" val="165658735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746448"/>
            <a:ext cx="8229600" cy="594320"/>
          </a:xfrm>
        </p:spPr>
        <p:txBody>
          <a:bodyPr>
            <a:normAutofit fontScale="90000"/>
          </a:bodyPr>
          <a:lstStyle/>
          <a:p>
            <a:r>
              <a:rPr lang="tr-TR" dirty="0" smtClean="0">
                <a:latin typeface="Trebuchet MS" pitchFamily="34" charset="0"/>
              </a:rPr>
              <a:t>silis</a:t>
            </a:r>
            <a:endParaRPr lang="tr-TR" dirty="0">
              <a:latin typeface="Trebuchet MS" pitchFamily="34" charset="0"/>
            </a:endParaRPr>
          </a:p>
        </p:txBody>
      </p:sp>
      <p:sp>
        <p:nvSpPr>
          <p:cNvPr id="5" name="İçerik Yer Tutucusu 4"/>
          <p:cNvSpPr>
            <a:spLocks noGrp="1"/>
          </p:cNvSpPr>
          <p:nvPr>
            <p:ph idx="1"/>
          </p:nvPr>
        </p:nvSpPr>
        <p:spPr>
          <a:xfrm>
            <a:off x="144016" y="1484784"/>
            <a:ext cx="8892480" cy="4608512"/>
          </a:xfrm>
        </p:spPr>
        <p:txBody>
          <a:bodyPr>
            <a:noAutofit/>
          </a:bodyPr>
          <a:lstStyle/>
          <a:p>
            <a:r>
              <a:rPr lang="en-US" sz="2800" dirty="0" smtClean="0">
                <a:latin typeface="Trebuchet MS" pitchFamily="34" charset="0"/>
              </a:rPr>
              <a:t>Si</a:t>
            </a:r>
            <a:r>
              <a:rPr lang="tr-TR" sz="2800" dirty="0" smtClean="0">
                <a:latin typeface="Trebuchet MS" pitchFamily="34" charset="0"/>
              </a:rPr>
              <a:t> kendi başına mukavemete çok az katkı yapar!</a:t>
            </a:r>
            <a:endParaRPr lang="en-US" sz="2800" dirty="0" smtClean="0">
              <a:latin typeface="Trebuchet MS" pitchFamily="34" charset="0"/>
            </a:endParaRPr>
          </a:p>
          <a:p>
            <a:r>
              <a:rPr lang="tr-TR" sz="2800" dirty="0" smtClean="0">
                <a:latin typeface="Trebuchet MS" pitchFamily="34" charset="0"/>
              </a:rPr>
              <a:t>Fakat Mg ile birlikte</a:t>
            </a:r>
            <a:r>
              <a:rPr lang="en-US" sz="2800" dirty="0" smtClean="0">
                <a:latin typeface="Trebuchet MS" pitchFamily="34" charset="0"/>
              </a:rPr>
              <a:t> Mg</a:t>
            </a:r>
            <a:r>
              <a:rPr lang="en-US" sz="2800" baseline="-25000" dirty="0" smtClean="0">
                <a:latin typeface="Trebuchet MS" pitchFamily="34" charset="0"/>
              </a:rPr>
              <a:t>2</a:t>
            </a:r>
            <a:r>
              <a:rPr lang="en-US" sz="2800" dirty="0" smtClean="0">
                <a:latin typeface="Trebuchet MS" pitchFamily="34" charset="0"/>
              </a:rPr>
              <a:t>Si</a:t>
            </a:r>
            <a:r>
              <a:rPr lang="tr-TR" sz="2800" dirty="0" smtClean="0">
                <a:latin typeface="Trebuchet MS" pitchFamily="34" charset="0"/>
              </a:rPr>
              <a:t> oluşturarak çok etkili bir mukavemet arttırıcıdır. </a:t>
            </a:r>
          </a:p>
          <a:p>
            <a:r>
              <a:rPr lang="en-US" sz="2800" dirty="0" smtClean="0">
                <a:latin typeface="Trebuchet MS" pitchFamily="34" charset="0"/>
              </a:rPr>
              <a:t>Mg</a:t>
            </a:r>
            <a:r>
              <a:rPr lang="en-US" sz="2800" baseline="-25000" dirty="0" smtClean="0">
                <a:latin typeface="Trebuchet MS" pitchFamily="34" charset="0"/>
              </a:rPr>
              <a:t>2</a:t>
            </a:r>
            <a:r>
              <a:rPr lang="en-US" sz="2800" dirty="0" smtClean="0">
                <a:latin typeface="Trebuchet MS" pitchFamily="34" charset="0"/>
              </a:rPr>
              <a:t>Si </a:t>
            </a:r>
            <a:r>
              <a:rPr lang="tr-TR" sz="2800" dirty="0" smtClean="0">
                <a:latin typeface="Trebuchet MS" pitchFamily="34" charset="0"/>
              </a:rPr>
              <a:t>ısıl işlem uygulanan alaşımlarda çok etkili bir çökelme sertleşmesi sağlar </a:t>
            </a:r>
            <a:r>
              <a:rPr lang="en-US" sz="2800" dirty="0" smtClean="0">
                <a:latin typeface="Trebuchet MS" pitchFamily="34" charset="0"/>
              </a:rPr>
              <a:t>(356 </a:t>
            </a:r>
            <a:r>
              <a:rPr lang="tr-TR" sz="2800" dirty="0" smtClean="0">
                <a:latin typeface="Trebuchet MS" pitchFamily="34" charset="0"/>
              </a:rPr>
              <a:t>ile</a:t>
            </a:r>
            <a:r>
              <a:rPr lang="en-US" sz="2800" dirty="0" smtClean="0">
                <a:latin typeface="Trebuchet MS" pitchFamily="34" charset="0"/>
              </a:rPr>
              <a:t> 360 </a:t>
            </a:r>
            <a:r>
              <a:rPr lang="tr-TR" sz="2800" dirty="0" smtClean="0">
                <a:latin typeface="Trebuchet MS" pitchFamily="34" charset="0"/>
              </a:rPr>
              <a:t>arasında kodlu alaşımlarda</a:t>
            </a:r>
            <a:r>
              <a:rPr lang="en-US" sz="2800" dirty="0" smtClean="0">
                <a:latin typeface="Trebuchet MS" pitchFamily="34" charset="0"/>
              </a:rPr>
              <a:t>).</a:t>
            </a:r>
          </a:p>
          <a:p>
            <a:r>
              <a:rPr lang="tr-TR" sz="2800" dirty="0" smtClean="0">
                <a:latin typeface="Trebuchet MS" pitchFamily="34" charset="0"/>
              </a:rPr>
              <a:t>silis miktarı arttıkça ısıl genleşme katsayısı düşer.</a:t>
            </a:r>
          </a:p>
          <a:p>
            <a:r>
              <a:rPr lang="tr-TR" sz="2800" dirty="0" smtClean="0">
                <a:latin typeface="Trebuchet MS" pitchFamily="34" charset="0"/>
              </a:rPr>
              <a:t>Silis alaşımın yoğunluğunu düşürür.</a:t>
            </a:r>
          </a:p>
          <a:p>
            <a:r>
              <a:rPr lang="tr-TR" sz="2800" dirty="0" smtClean="0">
                <a:latin typeface="Trebuchet MS" pitchFamily="34" charset="0"/>
              </a:rPr>
              <a:t>Akışkanlığını arttırır</a:t>
            </a:r>
            <a:r>
              <a:rPr lang="tr-TR" sz="2800" dirty="0">
                <a:latin typeface="Trebuchet MS" pitchFamily="34" charset="0"/>
              </a:rPr>
              <a:t>. (Yüksek füzyon ısısı</a:t>
            </a:r>
            <a:r>
              <a:rPr lang="tr-TR" sz="2800" dirty="0" smtClean="0">
                <a:latin typeface="Trebuchet MS" pitchFamily="34" charset="0"/>
              </a:rPr>
              <a:t>!)</a:t>
            </a:r>
            <a:endParaRPr lang="tr-TR" sz="2800" dirty="0">
              <a:latin typeface="Trebuchet MS" pitchFamily="34" charset="0"/>
            </a:endParaRPr>
          </a:p>
        </p:txBody>
      </p:sp>
    </p:spTree>
    <p:extLst>
      <p:ext uri="{BB962C8B-B14F-4D97-AF65-F5344CB8AC3E}">
        <p14:creationId xmlns:p14="http://schemas.microsoft.com/office/powerpoint/2010/main" val="11979453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746448"/>
            <a:ext cx="8229600" cy="594320"/>
          </a:xfrm>
        </p:spPr>
        <p:txBody>
          <a:bodyPr>
            <a:normAutofit fontScale="90000"/>
          </a:bodyPr>
          <a:lstStyle/>
          <a:p>
            <a:r>
              <a:rPr lang="tr-TR" dirty="0" smtClean="0">
                <a:latin typeface="Trebuchet MS" pitchFamily="34" charset="0"/>
              </a:rPr>
              <a:t>silis</a:t>
            </a:r>
            <a:endParaRPr lang="tr-TR" dirty="0">
              <a:latin typeface="Trebuchet MS" pitchFamily="34" charset="0"/>
            </a:endParaRPr>
          </a:p>
        </p:txBody>
      </p:sp>
      <p:sp>
        <p:nvSpPr>
          <p:cNvPr id="5" name="İçerik Yer Tutucusu 4"/>
          <p:cNvSpPr>
            <a:spLocks noGrp="1"/>
          </p:cNvSpPr>
          <p:nvPr>
            <p:ph idx="1"/>
          </p:nvPr>
        </p:nvSpPr>
        <p:spPr>
          <a:xfrm>
            <a:off x="144016" y="1412776"/>
            <a:ext cx="8892480" cy="4464496"/>
          </a:xfrm>
        </p:spPr>
        <p:txBody>
          <a:bodyPr>
            <a:noAutofit/>
          </a:bodyPr>
          <a:lstStyle/>
          <a:p>
            <a:r>
              <a:rPr lang="en-US" sz="2800" dirty="0" err="1" smtClean="0">
                <a:latin typeface="Trebuchet MS" panose="020B0603020202020204" pitchFamily="34" charset="0"/>
              </a:rPr>
              <a:t>Sili</a:t>
            </a:r>
            <a:r>
              <a:rPr lang="tr-TR" sz="2800" dirty="0" smtClean="0">
                <a:latin typeface="Trebuchet MS" panose="020B0603020202020204" pitchFamily="34" charset="0"/>
              </a:rPr>
              <a:t>sin alüminyum içinde çözünmesi sınırlıdır (</a:t>
            </a:r>
            <a:r>
              <a:rPr lang="tr-TR" sz="2800" dirty="0" err="1" smtClean="0">
                <a:latin typeface="Trebuchet MS" panose="020B0603020202020204" pitchFamily="34" charset="0"/>
              </a:rPr>
              <a:t>max</a:t>
            </a:r>
            <a:r>
              <a:rPr lang="tr-TR" sz="2800" dirty="0" smtClean="0">
                <a:latin typeface="Trebuchet MS" panose="020B0603020202020204" pitchFamily="34" charset="0"/>
              </a:rPr>
              <a:t> %1.65</a:t>
            </a:r>
            <a:r>
              <a:rPr lang="en-US" sz="2800" dirty="0" smtClean="0">
                <a:latin typeface="Trebuchet MS" panose="020B0603020202020204" pitchFamily="34" charset="0"/>
              </a:rPr>
              <a:t> </a:t>
            </a:r>
            <a:r>
              <a:rPr lang="tr-TR" sz="2800" dirty="0" smtClean="0">
                <a:latin typeface="Trebuchet MS" panose="020B0603020202020204" pitchFamily="34" charset="0"/>
              </a:rPr>
              <a:t>kadar!)</a:t>
            </a:r>
          </a:p>
          <a:p>
            <a:r>
              <a:rPr lang="tr-TR" sz="2800" dirty="0" smtClean="0">
                <a:latin typeface="Trebuchet MS" panose="020B0603020202020204" pitchFamily="34" charset="0"/>
              </a:rPr>
              <a:t>Bu nedenle ağ </a:t>
            </a:r>
            <a:r>
              <a:rPr lang="tr-TR" sz="2800" dirty="0">
                <a:latin typeface="Trebuchet MS" pitchFamily="34" charset="0"/>
              </a:rPr>
              <a:t>%12 seviyelerinde </a:t>
            </a:r>
            <a:r>
              <a:rPr lang="tr-TR" sz="2800" dirty="0" err="1">
                <a:latin typeface="Trebuchet MS" pitchFamily="34" charset="0"/>
              </a:rPr>
              <a:t>ötektik</a:t>
            </a:r>
            <a:r>
              <a:rPr lang="tr-TR" sz="2800" dirty="0">
                <a:latin typeface="Trebuchet MS" pitchFamily="34" charset="0"/>
              </a:rPr>
              <a:t> oluşturur. </a:t>
            </a:r>
          </a:p>
          <a:p>
            <a:r>
              <a:rPr lang="tr-TR" sz="2800" dirty="0">
                <a:latin typeface="Trebuchet MS" pitchFamily="34" charset="0"/>
              </a:rPr>
              <a:t>Al-Si alaşımları büyük ölçüde izotermal katılaşma yaşarlar</a:t>
            </a:r>
            <a:r>
              <a:rPr lang="tr-TR" sz="2800" dirty="0" smtClean="0">
                <a:latin typeface="Trebuchet MS" pitchFamily="34" charset="0"/>
              </a:rPr>
              <a:t>.</a:t>
            </a:r>
          </a:p>
          <a:p>
            <a:r>
              <a:rPr lang="tr-TR" sz="2800" dirty="0" err="1" smtClean="0">
                <a:latin typeface="Trebuchet MS" panose="020B0603020202020204" pitchFamily="34" charset="0"/>
              </a:rPr>
              <a:t>Ötektik</a:t>
            </a:r>
            <a:r>
              <a:rPr lang="tr-TR" sz="2800" dirty="0" smtClean="0">
                <a:latin typeface="Trebuchet MS" panose="020B0603020202020204" pitchFamily="34" charset="0"/>
              </a:rPr>
              <a:t> faz termal büzülme olmadan mukavemet sağlar.</a:t>
            </a:r>
          </a:p>
          <a:p>
            <a:r>
              <a:rPr lang="tr-TR" sz="2800" dirty="0" smtClean="0">
                <a:latin typeface="Trebuchet MS" panose="020B0603020202020204" pitchFamily="34" charset="0"/>
              </a:rPr>
              <a:t>Bu sayede Al-Si alaşımlarında sıcak yırtılma, sıcak çatlama sorunları ile karşılaşılmaz.</a:t>
            </a:r>
          </a:p>
          <a:p>
            <a:endParaRPr lang="en-US" sz="2800" dirty="0" smtClean="0">
              <a:latin typeface="Trebuchet MS" pitchFamily="34" charset="0"/>
            </a:endParaRPr>
          </a:p>
        </p:txBody>
      </p:sp>
    </p:spTree>
    <p:extLst>
      <p:ext uri="{BB962C8B-B14F-4D97-AF65-F5344CB8AC3E}">
        <p14:creationId xmlns:p14="http://schemas.microsoft.com/office/powerpoint/2010/main" val="11656544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818456"/>
            <a:ext cx="8229600" cy="594320"/>
          </a:xfrm>
        </p:spPr>
        <p:txBody>
          <a:bodyPr>
            <a:normAutofit fontScale="90000"/>
          </a:bodyPr>
          <a:lstStyle/>
          <a:p>
            <a:r>
              <a:rPr lang="tr-TR" dirty="0" smtClean="0">
                <a:solidFill>
                  <a:schemeClr val="accent2">
                    <a:lumMod val="50000"/>
                  </a:schemeClr>
                </a:solidFill>
                <a:latin typeface="Trebuchet MS" pitchFamily="34" charset="0"/>
              </a:rPr>
              <a:t>silis</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1556792"/>
            <a:ext cx="8892480" cy="5040560"/>
          </a:xfrm>
        </p:spPr>
        <p:txBody>
          <a:bodyPr>
            <a:noAutofit/>
          </a:bodyPr>
          <a:lstStyle/>
          <a:p>
            <a:r>
              <a:rPr lang="tr-TR" sz="2800" dirty="0" smtClean="0">
                <a:latin typeface="Trebuchet MS" pitchFamily="34" charset="0"/>
              </a:rPr>
              <a:t>silis çok serttir ve alaşımın aşınma direncini arttırır. </a:t>
            </a:r>
          </a:p>
          <a:p>
            <a:r>
              <a:rPr lang="tr-TR" sz="2800" dirty="0" smtClean="0">
                <a:latin typeface="Trebuchet MS" pitchFamily="34" charset="0"/>
              </a:rPr>
              <a:t>Al-Si döküm alaşımları bir çok otomotiv yapısal uygulamasında bu özelliği ile öne çıkan gri dökme demirlerin yerini almıştır</a:t>
            </a:r>
            <a:r>
              <a:rPr lang="en-US" sz="2800" dirty="0" smtClean="0">
                <a:latin typeface="Trebuchet MS" pitchFamily="34" charset="0"/>
              </a:rPr>
              <a:t>. </a:t>
            </a:r>
            <a:endParaRPr lang="tr-TR" sz="2800" dirty="0" smtClean="0">
              <a:latin typeface="Trebuchet MS" pitchFamily="34" charset="0"/>
            </a:endParaRPr>
          </a:p>
          <a:p>
            <a:r>
              <a:rPr lang="en-US" sz="2800" dirty="0" smtClean="0">
                <a:latin typeface="Trebuchet MS" pitchFamily="34" charset="0"/>
              </a:rPr>
              <a:t>B390</a:t>
            </a:r>
            <a:r>
              <a:rPr lang="tr-TR" sz="2800" dirty="0" smtClean="0">
                <a:latin typeface="Trebuchet MS" pitchFamily="34" charset="0"/>
              </a:rPr>
              <a:t> gibi </a:t>
            </a:r>
            <a:r>
              <a:rPr lang="tr-TR" sz="2800" dirty="0" err="1" smtClean="0">
                <a:latin typeface="Trebuchet MS" pitchFamily="34" charset="0"/>
              </a:rPr>
              <a:t>ötektik</a:t>
            </a:r>
            <a:r>
              <a:rPr lang="tr-TR" sz="2800" dirty="0" smtClean="0">
                <a:latin typeface="Trebuchet MS" pitchFamily="34" charset="0"/>
              </a:rPr>
              <a:t> üstü alaşımlar motor bloklarında pompa, kompresör, piston ve otomatik vites parçalarında tercih edilir bir malzemedir.</a:t>
            </a:r>
          </a:p>
          <a:p>
            <a:r>
              <a:rPr lang="tr-TR" sz="2800" dirty="0" smtClean="0">
                <a:latin typeface="Trebuchet MS" pitchFamily="34" charset="0"/>
              </a:rPr>
              <a:t>alaşımdaki silis miktarı arttıkça, özellikle </a:t>
            </a:r>
            <a:r>
              <a:rPr lang="tr-TR" sz="2800" dirty="0" err="1" smtClean="0">
                <a:latin typeface="Trebuchet MS" pitchFamily="34" charset="0"/>
              </a:rPr>
              <a:t>ötektik</a:t>
            </a:r>
            <a:r>
              <a:rPr lang="tr-TR" sz="2800" dirty="0" smtClean="0">
                <a:latin typeface="Trebuchet MS" pitchFamily="34" charset="0"/>
              </a:rPr>
              <a:t> üstü bileşimlerde, talaşlı imalatta takım aşınması artar.</a:t>
            </a:r>
            <a:endParaRPr lang="tr-TR" sz="2800" dirty="0">
              <a:latin typeface="Trebuchet MS" pitchFamily="34" charset="0"/>
            </a:endParaRPr>
          </a:p>
        </p:txBody>
      </p:sp>
    </p:spTree>
    <p:extLst>
      <p:ext uri="{BB962C8B-B14F-4D97-AF65-F5344CB8AC3E}">
        <p14:creationId xmlns:p14="http://schemas.microsoft.com/office/powerpoint/2010/main" val="162273248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548680"/>
            <a:ext cx="8229600" cy="638944"/>
          </a:xfrm>
        </p:spPr>
        <p:txBody>
          <a:bodyPr>
            <a:noAutofit/>
          </a:bodyPr>
          <a:lstStyle/>
          <a:p>
            <a:r>
              <a:rPr lang="tr-TR" sz="4400" dirty="0" smtClean="0">
                <a:solidFill>
                  <a:schemeClr val="accent2">
                    <a:lumMod val="50000"/>
                  </a:schemeClr>
                </a:solidFill>
                <a:latin typeface="Trebuchet MS" pitchFamily="34" charset="0"/>
              </a:rPr>
              <a:t>bakır</a:t>
            </a:r>
            <a:endParaRPr lang="tr-TR" sz="4400"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79512" y="1196752"/>
            <a:ext cx="8856984" cy="4389120"/>
          </a:xfrm>
        </p:spPr>
        <p:txBody>
          <a:bodyPr>
            <a:noAutofit/>
          </a:bodyPr>
          <a:lstStyle/>
          <a:p>
            <a:pPr>
              <a:spcBef>
                <a:spcPts val="0"/>
              </a:spcBef>
              <a:spcAft>
                <a:spcPts val="300"/>
              </a:spcAft>
            </a:pPr>
            <a:r>
              <a:rPr lang="tr-TR" dirty="0" smtClean="0">
                <a:latin typeface="Trebuchet MS" panose="020B0603020202020204" pitchFamily="34" charset="0"/>
              </a:rPr>
              <a:t>Sertlik ve mukavemeti arttırmada en etkili! </a:t>
            </a:r>
          </a:p>
          <a:p>
            <a:pPr>
              <a:spcBef>
                <a:spcPts val="0"/>
              </a:spcBef>
              <a:spcAft>
                <a:spcPts val="300"/>
              </a:spcAft>
            </a:pPr>
            <a:r>
              <a:rPr lang="tr-TR" dirty="0" smtClean="0">
                <a:latin typeface="Trebuchet MS" panose="020B0603020202020204" pitchFamily="34" charset="0"/>
              </a:rPr>
              <a:t>Bu artış hem döküm hem de ısıl işlemli halde, hem oda hem de yüksek sıcaklıklarda gerçekleşir.</a:t>
            </a:r>
          </a:p>
          <a:p>
            <a:pPr>
              <a:spcBef>
                <a:spcPts val="0"/>
              </a:spcBef>
              <a:spcAft>
                <a:spcPts val="300"/>
              </a:spcAft>
            </a:pPr>
            <a:r>
              <a:rPr lang="tr-TR" dirty="0" smtClean="0">
                <a:latin typeface="Trebuchet MS" panose="020B0603020202020204" pitchFamily="34" charset="0"/>
              </a:rPr>
              <a:t>Matris sertliğini arttırarak talaşlı imalat kabiliyetini arttırır.</a:t>
            </a:r>
          </a:p>
          <a:p>
            <a:pPr>
              <a:spcBef>
                <a:spcPts val="0"/>
              </a:spcBef>
              <a:spcAft>
                <a:spcPts val="300"/>
              </a:spcAft>
            </a:pPr>
            <a:r>
              <a:rPr lang="tr-TR" dirty="0" smtClean="0">
                <a:latin typeface="Trebuchet MS" panose="020B0603020202020204" pitchFamily="34" charset="0"/>
              </a:rPr>
              <a:t>Ancak alüminyum alaşımlarının korozyon direncini düşürür. </a:t>
            </a:r>
          </a:p>
          <a:p>
            <a:pPr>
              <a:spcBef>
                <a:spcPts val="0"/>
              </a:spcBef>
              <a:spcAft>
                <a:spcPts val="300"/>
              </a:spcAft>
            </a:pPr>
            <a:r>
              <a:rPr lang="tr-TR" dirty="0" smtClean="0">
                <a:latin typeface="Trebuchet MS" panose="020B0603020202020204" pitchFamily="34" charset="0"/>
              </a:rPr>
              <a:t>Bazı alaşımlarda ve kondisyonlarda gerilmeli korozyon hassasiyetini arttırır.</a:t>
            </a:r>
          </a:p>
          <a:p>
            <a:pPr>
              <a:spcBef>
                <a:spcPts val="0"/>
              </a:spcBef>
              <a:spcAft>
                <a:spcPts val="300"/>
              </a:spcAft>
            </a:pPr>
            <a:r>
              <a:rPr lang="tr-TR" dirty="0" smtClean="0">
                <a:latin typeface="Trebuchet MS" panose="020B0603020202020204" pitchFamily="34" charset="0"/>
              </a:rPr>
              <a:t>Akışkanlığı düşürür ve katılaşma sırasında sıcak yırtılmalara yol açar.</a:t>
            </a:r>
          </a:p>
          <a:p>
            <a:pPr>
              <a:spcBef>
                <a:spcPts val="0"/>
              </a:spcBef>
              <a:spcAft>
                <a:spcPts val="300"/>
              </a:spcAft>
            </a:pPr>
            <a:r>
              <a:rPr lang="tr-TR" dirty="0" smtClean="0">
                <a:latin typeface="Trebuchet MS" panose="020B0603020202020204" pitchFamily="34" charset="0"/>
              </a:rPr>
              <a:t>Az da olsa Si içermeyen Al-Cu alaşımlarının akışkanlığı sınırlı, sıcak yırtılma direnci zayıftır.</a:t>
            </a:r>
          </a:p>
        </p:txBody>
      </p:sp>
    </p:spTree>
    <p:extLst>
      <p:ext uri="{BB962C8B-B14F-4D97-AF65-F5344CB8AC3E}">
        <p14:creationId xmlns:p14="http://schemas.microsoft.com/office/powerpoint/2010/main" val="296212184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692696"/>
            <a:ext cx="8229600" cy="666328"/>
          </a:xfrm>
        </p:spPr>
        <p:txBody>
          <a:bodyPr>
            <a:normAutofit fontScale="90000"/>
          </a:bodyPr>
          <a:lstStyle/>
          <a:p>
            <a:r>
              <a:rPr lang="tr-TR" dirty="0" smtClean="0">
                <a:solidFill>
                  <a:schemeClr val="accent2">
                    <a:lumMod val="50000"/>
                  </a:schemeClr>
                </a:solidFill>
                <a:latin typeface="Trebuchet MS" pitchFamily="34" charset="0"/>
              </a:rPr>
              <a:t>magnezyum</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251520" y="1556792"/>
            <a:ext cx="8640960" cy="5040560"/>
          </a:xfrm>
        </p:spPr>
        <p:txBody>
          <a:bodyPr>
            <a:noAutofit/>
          </a:bodyPr>
          <a:lstStyle/>
          <a:p>
            <a:r>
              <a:rPr lang="tr-TR" sz="2800" dirty="0" smtClean="0">
                <a:latin typeface="Trebuchet MS" pitchFamily="34" charset="0"/>
              </a:rPr>
              <a:t>Sertlik ve mukavemeti arttırır. Silis ile birleşerek </a:t>
            </a:r>
            <a:r>
              <a:rPr lang="en-US" sz="2800" dirty="0" smtClean="0">
                <a:latin typeface="Trebuchet MS" pitchFamily="34" charset="0"/>
              </a:rPr>
              <a:t>Mg</a:t>
            </a:r>
            <a:r>
              <a:rPr lang="en-US" sz="2800" baseline="-25000" dirty="0" smtClean="0">
                <a:latin typeface="Trebuchet MS" pitchFamily="34" charset="0"/>
              </a:rPr>
              <a:t>2</a:t>
            </a:r>
            <a:r>
              <a:rPr lang="en-US" sz="2800" dirty="0" smtClean="0">
                <a:latin typeface="Trebuchet MS" pitchFamily="34" charset="0"/>
              </a:rPr>
              <a:t>Si </a:t>
            </a:r>
            <a:r>
              <a:rPr lang="tr-TR" sz="2800" dirty="0" smtClean="0">
                <a:latin typeface="Trebuchet MS" pitchFamily="34" charset="0"/>
              </a:rPr>
              <a:t>oluşturur ve 356 grubundaki alaşımlara ısıl işlemle sertleşme kabiliyeti kazandırır.</a:t>
            </a:r>
          </a:p>
          <a:p>
            <a:r>
              <a:rPr lang="en-US" sz="2800" dirty="0" smtClean="0">
                <a:latin typeface="Trebuchet MS" pitchFamily="34" charset="0"/>
              </a:rPr>
              <a:t>M</a:t>
            </a:r>
            <a:r>
              <a:rPr lang="tr-TR" sz="2800" dirty="0" smtClean="0">
                <a:latin typeface="Trebuchet MS" pitchFamily="34" charset="0"/>
              </a:rPr>
              <a:t>g</a:t>
            </a:r>
            <a:r>
              <a:rPr lang="en-US" sz="2800" dirty="0" smtClean="0">
                <a:latin typeface="Trebuchet MS" pitchFamily="34" charset="0"/>
              </a:rPr>
              <a:t> </a:t>
            </a:r>
            <a:r>
              <a:rPr lang="tr-TR" sz="2800" dirty="0" smtClean="0">
                <a:latin typeface="Trebuchet MS" pitchFamily="34" charset="0"/>
              </a:rPr>
              <a:t>ayni zamanda yüksek magnezyumlu olup çok az silis içeren 5XX alaşımlarında mukavemeti arttırır. Bu artış Al-</a:t>
            </a:r>
            <a:r>
              <a:rPr lang="tr-TR" sz="2800" dirty="0" err="1" smtClean="0">
                <a:latin typeface="Trebuchet MS" pitchFamily="34" charset="0"/>
              </a:rPr>
              <a:t>Mg’lu</a:t>
            </a:r>
            <a:r>
              <a:rPr lang="tr-TR" sz="2800" dirty="0" smtClean="0">
                <a:latin typeface="Trebuchet MS" pitchFamily="34" charset="0"/>
              </a:rPr>
              <a:t> fazlar sayesinde olur.</a:t>
            </a:r>
          </a:p>
          <a:p>
            <a:r>
              <a:rPr lang="tr-TR" sz="2800" dirty="0" smtClean="0">
                <a:latin typeface="Trebuchet MS" pitchFamily="34" charset="0"/>
              </a:rPr>
              <a:t>Al-Mg alaşımları / 5XX /</a:t>
            </a:r>
            <a:r>
              <a:rPr lang="en-US" sz="2800" dirty="0" smtClean="0">
                <a:latin typeface="Trebuchet MS" pitchFamily="34" charset="0"/>
              </a:rPr>
              <a:t> </a:t>
            </a:r>
            <a:r>
              <a:rPr lang="tr-TR" sz="2800" dirty="0" smtClean="0">
                <a:latin typeface="Trebuchet MS" pitchFamily="34" charset="0"/>
              </a:rPr>
              <a:t>mükemmel korozyon direnci gösterirler ve </a:t>
            </a:r>
            <a:r>
              <a:rPr lang="tr-TR" sz="2800" dirty="0" err="1" smtClean="0">
                <a:latin typeface="Trebuchet MS" pitchFamily="34" charset="0"/>
              </a:rPr>
              <a:t>anodizasyon</a:t>
            </a:r>
            <a:r>
              <a:rPr lang="tr-TR" sz="2800" dirty="0" smtClean="0">
                <a:latin typeface="Trebuchet MS" pitchFamily="34" charset="0"/>
              </a:rPr>
              <a:t> ile doğal alüminyum rengine sahiptirler.</a:t>
            </a:r>
          </a:p>
          <a:p>
            <a:r>
              <a:rPr lang="tr-TR" sz="2800" dirty="0" smtClean="0">
                <a:latin typeface="Trebuchet MS" pitchFamily="34" charset="0"/>
              </a:rPr>
              <a:t>Bu alaşımların talaşlı imalat kabiliyeti çok yüksektir.</a:t>
            </a:r>
            <a:r>
              <a:rPr lang="en-US" sz="2800" dirty="0"/>
              <a:t> </a:t>
            </a:r>
            <a:endParaRPr lang="tr-TR" sz="2800" dirty="0" smtClean="0"/>
          </a:p>
        </p:txBody>
      </p:sp>
    </p:spTree>
    <p:extLst>
      <p:ext uri="{BB962C8B-B14F-4D97-AF65-F5344CB8AC3E}">
        <p14:creationId xmlns:p14="http://schemas.microsoft.com/office/powerpoint/2010/main" val="39285942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64704"/>
            <a:ext cx="8229600" cy="648072"/>
          </a:xfrm>
        </p:spPr>
        <p:txBody>
          <a:bodyPr>
            <a:normAutofit fontScale="90000"/>
          </a:bodyPr>
          <a:lstStyle/>
          <a:p>
            <a:r>
              <a:rPr lang="tr-TR" sz="4800" dirty="0" smtClean="0">
                <a:solidFill>
                  <a:schemeClr val="accent2">
                    <a:lumMod val="50000"/>
                  </a:schemeClr>
                </a:solidFill>
                <a:latin typeface="Trebuchet MS" pitchFamily="34" charset="0"/>
              </a:rPr>
              <a:t>İkincil alaşım elementleri</a:t>
            </a:r>
            <a:endParaRPr lang="tr-TR" sz="4800"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323528" y="1556792"/>
            <a:ext cx="8229600" cy="2880320"/>
          </a:xfrm>
        </p:spPr>
        <p:txBody>
          <a:bodyPr>
            <a:noAutofit/>
          </a:bodyPr>
          <a:lstStyle/>
          <a:p>
            <a:pPr marL="0" indent="0">
              <a:spcBef>
                <a:spcPts val="0"/>
              </a:spcBef>
              <a:spcAft>
                <a:spcPts val="600"/>
              </a:spcAft>
              <a:buClr>
                <a:schemeClr val="bg2">
                  <a:lumMod val="50000"/>
                </a:schemeClr>
              </a:buClr>
              <a:buNone/>
            </a:pPr>
            <a:r>
              <a:rPr lang="tr-TR" sz="2800" b="1" dirty="0" smtClean="0">
                <a:latin typeface="Trebuchet MS" pitchFamily="34" charset="0"/>
              </a:rPr>
              <a:t>Nikel</a:t>
            </a:r>
          </a:p>
          <a:p>
            <a:pPr>
              <a:spcBef>
                <a:spcPts val="0"/>
              </a:spcBef>
              <a:spcAft>
                <a:spcPts val="600"/>
              </a:spcAft>
              <a:buClr>
                <a:schemeClr val="bg2">
                  <a:lumMod val="50000"/>
                </a:schemeClr>
              </a:buClr>
              <a:buFont typeface="Trebuchet MS" panose="020B0603020202020204" pitchFamily="34" charset="0"/>
              <a:buChar char="●"/>
            </a:pPr>
            <a:r>
              <a:rPr lang="en-US" sz="2800" dirty="0" err="1" smtClean="0">
                <a:latin typeface="Trebuchet MS" pitchFamily="34" charset="0"/>
              </a:rPr>
              <a:t>Nikel</a:t>
            </a:r>
            <a:r>
              <a:rPr lang="en-US" sz="2800" dirty="0" smtClean="0">
                <a:latin typeface="Trebuchet MS" pitchFamily="34" charset="0"/>
              </a:rPr>
              <a:t> (Ni) </a:t>
            </a:r>
            <a:r>
              <a:rPr lang="tr-TR" sz="2800" dirty="0" smtClean="0">
                <a:latin typeface="Trebuchet MS" pitchFamily="34" charset="0"/>
              </a:rPr>
              <a:t>2XX grubu alaşımlarda yüksek sıcaklık</a:t>
            </a:r>
          </a:p>
          <a:p>
            <a:pPr marL="0" indent="0">
              <a:spcBef>
                <a:spcPts val="0"/>
              </a:spcBef>
              <a:spcAft>
                <a:spcPts val="600"/>
              </a:spcAft>
              <a:buClr>
                <a:schemeClr val="bg2">
                  <a:lumMod val="50000"/>
                </a:schemeClr>
              </a:buClr>
              <a:buNone/>
            </a:pPr>
            <a:r>
              <a:rPr lang="tr-TR" sz="2800" dirty="0" smtClean="0">
                <a:latin typeface="Trebuchet MS" pitchFamily="34" charset="0"/>
              </a:rPr>
              <a:t>   sertlik ve mukavemetini arttırır</a:t>
            </a:r>
            <a:r>
              <a:rPr lang="en-US" sz="2800" dirty="0" smtClean="0">
                <a:latin typeface="Trebuchet MS" pitchFamily="34" charset="0"/>
              </a:rPr>
              <a:t>. </a:t>
            </a:r>
            <a:endParaRPr lang="tr-TR" sz="2800" dirty="0" smtClean="0">
              <a:latin typeface="Trebuchet MS" pitchFamily="34" charset="0"/>
            </a:endParaRPr>
          </a:p>
          <a:p>
            <a:pPr>
              <a:spcBef>
                <a:spcPts val="0"/>
              </a:spcBef>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3XX grubu alaşımlarda da ayni amaçla kullanılır.</a:t>
            </a:r>
          </a:p>
          <a:p>
            <a:pPr>
              <a:spcBef>
                <a:spcPts val="0"/>
              </a:spcBef>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Fakat silisli alaşımlarda bu etkisi daha zayıftır. </a:t>
            </a:r>
          </a:p>
        </p:txBody>
      </p:sp>
    </p:spTree>
    <p:extLst>
      <p:ext uri="{BB962C8B-B14F-4D97-AF65-F5344CB8AC3E}">
        <p14:creationId xmlns:p14="http://schemas.microsoft.com/office/powerpoint/2010/main" val="416187397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323528" y="1484784"/>
            <a:ext cx="8496944" cy="4032448"/>
          </a:xfrm>
        </p:spPr>
        <p:txBody>
          <a:bodyPr>
            <a:noAutofit/>
          </a:bodyPr>
          <a:lstStyle/>
          <a:p>
            <a:pPr>
              <a:spcBef>
                <a:spcPts val="0"/>
              </a:spcBef>
              <a:buClr>
                <a:schemeClr val="bg2">
                  <a:lumMod val="50000"/>
                </a:schemeClr>
              </a:buClr>
              <a:buFont typeface="Trebuchet MS" panose="020B0603020202020204" pitchFamily="34" charset="0"/>
              <a:buChar char="●"/>
            </a:pPr>
            <a:r>
              <a:rPr lang="tr-TR" sz="2800" b="1" dirty="0" smtClean="0">
                <a:latin typeface="Trebuchet MS" pitchFamily="34" charset="0"/>
              </a:rPr>
              <a:t>kalay</a:t>
            </a:r>
          </a:p>
          <a:p>
            <a:pPr>
              <a:spcBef>
                <a:spcPts val="0"/>
              </a:spcBef>
              <a:buClr>
                <a:schemeClr val="bg2">
                  <a:lumMod val="50000"/>
                </a:schemeClr>
              </a:buClr>
              <a:buFont typeface="Trebuchet MS" panose="020B0603020202020204" pitchFamily="34" charset="0"/>
              <a:buChar char="●"/>
            </a:pPr>
            <a:r>
              <a:rPr lang="tr-TR" sz="2800" dirty="0" smtClean="0">
                <a:latin typeface="Trebuchet MS" pitchFamily="34" charset="0"/>
              </a:rPr>
              <a:t>8XX grubu döküm alaşımlarında kalay</a:t>
            </a:r>
            <a:r>
              <a:rPr lang="en-US" sz="2800" dirty="0" smtClean="0">
                <a:latin typeface="Trebuchet MS" pitchFamily="34" charset="0"/>
              </a:rPr>
              <a:t> (</a:t>
            </a:r>
            <a:r>
              <a:rPr lang="en-US" sz="2800" dirty="0" err="1" smtClean="0">
                <a:latin typeface="Trebuchet MS" pitchFamily="34" charset="0"/>
              </a:rPr>
              <a:t>Sn</a:t>
            </a:r>
            <a:r>
              <a:rPr lang="en-US" sz="2800" dirty="0" smtClean="0">
                <a:latin typeface="Trebuchet MS" pitchFamily="34" charset="0"/>
              </a:rPr>
              <a:t>) </a:t>
            </a:r>
            <a:r>
              <a:rPr lang="tr-TR" sz="2800" dirty="0" smtClean="0">
                <a:latin typeface="Trebuchet MS" pitchFamily="34" charset="0"/>
              </a:rPr>
              <a:t>yatak</a:t>
            </a:r>
          </a:p>
          <a:p>
            <a:pPr marL="0" indent="0">
              <a:spcBef>
                <a:spcPts val="0"/>
              </a:spcBef>
              <a:buClr>
                <a:schemeClr val="bg2">
                  <a:lumMod val="50000"/>
                </a:schemeClr>
              </a:buClr>
              <a:buNone/>
            </a:pPr>
            <a:r>
              <a:rPr lang="tr-TR" sz="2800" dirty="0" smtClean="0">
                <a:latin typeface="Trebuchet MS" pitchFamily="34" charset="0"/>
              </a:rPr>
              <a:t>   uygulamalarında sürtünmeyi azaltmak için</a:t>
            </a:r>
          </a:p>
          <a:p>
            <a:pPr marL="0" indent="0">
              <a:spcBef>
                <a:spcPts val="0"/>
              </a:spcBef>
              <a:buClr>
                <a:schemeClr val="bg2">
                  <a:lumMod val="50000"/>
                </a:schemeClr>
              </a:buClr>
              <a:buNone/>
            </a:pPr>
            <a:r>
              <a:rPr lang="tr-TR" sz="2800" dirty="0" smtClean="0">
                <a:latin typeface="Trebuchet MS" pitchFamily="34" charset="0"/>
              </a:rPr>
              <a:t>   kullanılır. </a:t>
            </a:r>
          </a:p>
          <a:p>
            <a:pPr>
              <a:spcBef>
                <a:spcPts val="0"/>
              </a:spcBef>
              <a:buClr>
                <a:schemeClr val="bg2">
                  <a:lumMod val="50000"/>
                </a:schemeClr>
              </a:buClr>
              <a:buFont typeface="Trebuchet MS" panose="020B0603020202020204" pitchFamily="34" charset="0"/>
              <a:buChar char="●"/>
            </a:pPr>
            <a:r>
              <a:rPr lang="tr-TR" sz="2800" dirty="0" smtClean="0">
                <a:latin typeface="Trebuchet MS" pitchFamily="34" charset="0"/>
              </a:rPr>
              <a:t>Bu alaşımlarda kalaylı fazlar çok düşük</a:t>
            </a:r>
          </a:p>
          <a:p>
            <a:pPr marL="0" indent="0">
              <a:spcBef>
                <a:spcPts val="0"/>
              </a:spcBef>
              <a:buClr>
                <a:schemeClr val="bg2">
                  <a:lumMod val="50000"/>
                </a:schemeClr>
              </a:buClr>
              <a:buNone/>
            </a:pPr>
            <a:r>
              <a:rPr lang="tr-TR" sz="2800" dirty="0" smtClean="0">
                <a:latin typeface="Trebuchet MS" pitchFamily="34" charset="0"/>
              </a:rPr>
              <a:t>   sıcaklıklarda ergir </a:t>
            </a:r>
            <a:r>
              <a:rPr lang="en-US" sz="2800" dirty="0" smtClean="0">
                <a:latin typeface="Trebuchet MS" pitchFamily="34" charset="0"/>
              </a:rPr>
              <a:t>(</a:t>
            </a:r>
            <a:r>
              <a:rPr lang="en-US" sz="2800" dirty="0" smtClean="0">
                <a:latin typeface="Trebuchet MS" pitchFamily="34" charset="0"/>
                <a:sym typeface="Symbol"/>
              </a:rPr>
              <a:t></a:t>
            </a:r>
            <a:r>
              <a:rPr lang="en-US" sz="2800" dirty="0" smtClean="0">
                <a:latin typeface="Trebuchet MS" pitchFamily="34" charset="0"/>
              </a:rPr>
              <a:t>22</a:t>
            </a:r>
            <a:r>
              <a:rPr lang="tr-TR" sz="2800" dirty="0" smtClean="0">
                <a:latin typeface="Trebuchet MS" pitchFamily="34" charset="0"/>
              </a:rPr>
              <a:t>8</a:t>
            </a:r>
            <a:r>
              <a:rPr lang="en-US" sz="2800" dirty="0" smtClean="0">
                <a:latin typeface="Trebuchet MS" pitchFamily="34" charset="0"/>
              </a:rPr>
              <a:t> </a:t>
            </a:r>
            <a:r>
              <a:rPr lang="en-US" sz="2800" dirty="0" smtClean="0">
                <a:latin typeface="Trebuchet MS" pitchFamily="34" charset="0"/>
                <a:sym typeface="Symbol"/>
              </a:rPr>
              <a:t></a:t>
            </a:r>
            <a:r>
              <a:rPr lang="en-US" sz="2800" dirty="0" smtClean="0">
                <a:latin typeface="Trebuchet MS" pitchFamily="34" charset="0"/>
              </a:rPr>
              <a:t>C). </a:t>
            </a:r>
            <a:endParaRPr lang="tr-TR" sz="2800" dirty="0" smtClean="0">
              <a:latin typeface="Trebuchet MS" pitchFamily="34" charset="0"/>
            </a:endParaRPr>
          </a:p>
          <a:p>
            <a:pPr>
              <a:spcBef>
                <a:spcPts val="0"/>
              </a:spcBef>
              <a:buClr>
                <a:schemeClr val="bg2">
                  <a:lumMod val="50000"/>
                </a:schemeClr>
              </a:buClr>
              <a:buFont typeface="Trebuchet MS" panose="020B0603020202020204" pitchFamily="34" charset="0"/>
              <a:buChar char="●"/>
            </a:pPr>
            <a:r>
              <a:rPr lang="tr-TR" sz="2800" dirty="0" smtClean="0">
                <a:latin typeface="Trebuchet MS" pitchFamily="34" charset="0"/>
              </a:rPr>
              <a:t>Sürtünme ile aşırı ısınma olduğunda kalay erir ve yüzeye çıkarak sürtünen yüzeyler arasında acil bir yağlama servisi sağlar.</a:t>
            </a:r>
          </a:p>
        </p:txBody>
      </p:sp>
      <p:sp>
        <p:nvSpPr>
          <p:cNvPr id="7" name="Başlık 3"/>
          <p:cNvSpPr>
            <a:spLocks noGrp="1"/>
          </p:cNvSpPr>
          <p:nvPr>
            <p:ph type="title"/>
          </p:nvPr>
        </p:nvSpPr>
        <p:spPr>
          <a:xfrm>
            <a:off x="395536" y="764704"/>
            <a:ext cx="8229600" cy="648072"/>
          </a:xfrm>
        </p:spPr>
        <p:txBody>
          <a:bodyPr>
            <a:normAutofit fontScale="90000"/>
          </a:bodyPr>
          <a:lstStyle/>
          <a:p>
            <a:r>
              <a:rPr lang="tr-TR" sz="4800" dirty="0" smtClean="0">
                <a:solidFill>
                  <a:schemeClr val="accent2">
                    <a:lumMod val="50000"/>
                  </a:schemeClr>
                </a:solidFill>
                <a:latin typeface="Trebuchet MS" pitchFamily="34" charset="0"/>
              </a:rPr>
              <a:t>İkincil alaşım elementleri</a:t>
            </a:r>
            <a:endParaRPr lang="tr-TR" sz="48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96858047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738336"/>
          </a:xfrm>
        </p:spPr>
        <p:txBody>
          <a:bodyPr>
            <a:normAutofit fontScale="90000"/>
          </a:bodyPr>
          <a:lstStyle/>
          <a:p>
            <a:r>
              <a:rPr lang="tr-TR" dirty="0" smtClean="0">
                <a:solidFill>
                  <a:schemeClr val="accent2">
                    <a:lumMod val="50000"/>
                  </a:schemeClr>
                </a:solidFill>
                <a:latin typeface="Trebuchet MS" pitchFamily="34" charset="0"/>
              </a:rPr>
              <a:t>Modifikasyon elementleri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323528" y="1628800"/>
            <a:ext cx="8229600" cy="4608512"/>
          </a:xfrm>
        </p:spPr>
        <p:txBody>
          <a:bodyPr>
            <a:noAutofit/>
          </a:bodyPr>
          <a:lstStyle/>
          <a:p>
            <a:pPr marL="0" indent="0">
              <a:buNone/>
            </a:pPr>
            <a:r>
              <a:rPr lang="tr-TR" sz="2800" b="1" dirty="0" smtClean="0">
                <a:latin typeface="Trebuchet MS" pitchFamily="34" charset="0"/>
              </a:rPr>
              <a:t>Titanyum &amp; Bor</a:t>
            </a:r>
          </a:p>
          <a:p>
            <a:r>
              <a:rPr lang="en-US" sz="2800" dirty="0" smtClean="0">
                <a:latin typeface="Trebuchet MS" pitchFamily="34" charset="0"/>
              </a:rPr>
              <a:t>Titan</a:t>
            </a:r>
            <a:r>
              <a:rPr lang="tr-TR" sz="2800" dirty="0" smtClean="0">
                <a:latin typeface="Trebuchet MS" pitchFamily="34" charset="0"/>
              </a:rPr>
              <a:t>y</a:t>
            </a:r>
            <a:r>
              <a:rPr lang="en-US" sz="2800" dirty="0" smtClean="0">
                <a:latin typeface="Trebuchet MS" pitchFamily="34" charset="0"/>
              </a:rPr>
              <a:t>um (Ti) </a:t>
            </a:r>
            <a:r>
              <a:rPr lang="tr-TR" sz="2800" dirty="0" smtClean="0">
                <a:latin typeface="Trebuchet MS" pitchFamily="34" charset="0"/>
              </a:rPr>
              <a:t>ve</a:t>
            </a:r>
            <a:r>
              <a:rPr lang="en-US" sz="2800" dirty="0" smtClean="0">
                <a:latin typeface="Trebuchet MS" pitchFamily="34" charset="0"/>
              </a:rPr>
              <a:t> </a:t>
            </a:r>
            <a:r>
              <a:rPr lang="en-US" sz="2800" dirty="0" err="1" smtClean="0">
                <a:latin typeface="Trebuchet MS" pitchFamily="34" charset="0"/>
              </a:rPr>
              <a:t>bor</a:t>
            </a:r>
            <a:r>
              <a:rPr lang="en-US" sz="2800" dirty="0" smtClean="0">
                <a:latin typeface="Trebuchet MS" pitchFamily="34" charset="0"/>
              </a:rPr>
              <a:t> (B) </a:t>
            </a:r>
            <a:r>
              <a:rPr lang="tr-TR" sz="2800" dirty="0" smtClean="0">
                <a:latin typeface="Trebuchet MS" pitchFamily="34" charset="0"/>
              </a:rPr>
              <a:t>alüminyum döküm alaşımlarında tane küçültme amacı ile kullanılır. Tane küçültme etkisi bu iki element bir arada kullanıldığında daha etkilidir.</a:t>
            </a:r>
            <a:endParaRPr lang="en-US" sz="2800" dirty="0" smtClean="0">
              <a:latin typeface="Trebuchet MS" pitchFamily="34" charset="0"/>
            </a:endParaRPr>
          </a:p>
          <a:p>
            <a:r>
              <a:rPr lang="en-US" sz="2800" dirty="0" smtClean="0">
                <a:latin typeface="Trebuchet MS" pitchFamily="34" charset="0"/>
              </a:rPr>
              <a:t>5% titan</a:t>
            </a:r>
            <a:r>
              <a:rPr lang="tr-TR" sz="2800" dirty="0" smtClean="0">
                <a:latin typeface="Trebuchet MS" pitchFamily="34" charset="0"/>
              </a:rPr>
              <a:t>y</a:t>
            </a:r>
            <a:r>
              <a:rPr lang="en-US" sz="2800" dirty="0" smtClean="0">
                <a:latin typeface="Trebuchet MS" pitchFamily="34" charset="0"/>
              </a:rPr>
              <a:t>um </a:t>
            </a:r>
            <a:r>
              <a:rPr lang="tr-TR" sz="2800" dirty="0" smtClean="0">
                <a:latin typeface="Trebuchet MS" pitchFamily="34" charset="0"/>
              </a:rPr>
              <a:t>ve</a:t>
            </a:r>
            <a:r>
              <a:rPr lang="en-US" sz="2800" dirty="0" smtClean="0">
                <a:latin typeface="Trebuchet MS" pitchFamily="34" charset="0"/>
              </a:rPr>
              <a:t> 1% </a:t>
            </a:r>
            <a:r>
              <a:rPr lang="en-US" sz="2800" dirty="0" err="1" smtClean="0">
                <a:latin typeface="Trebuchet MS" pitchFamily="34" charset="0"/>
              </a:rPr>
              <a:t>bor</a:t>
            </a:r>
            <a:r>
              <a:rPr lang="tr-TR" sz="2800" dirty="0" smtClean="0">
                <a:latin typeface="Trebuchet MS" pitchFamily="34" charset="0"/>
              </a:rPr>
              <a:t> içeren </a:t>
            </a:r>
            <a:r>
              <a:rPr lang="tr-TR" sz="2800" dirty="0" err="1" smtClean="0">
                <a:latin typeface="Trebuchet MS" pitchFamily="34" charset="0"/>
              </a:rPr>
              <a:t>master</a:t>
            </a:r>
            <a:r>
              <a:rPr lang="tr-TR" sz="2800" dirty="0" smtClean="0">
                <a:latin typeface="Trebuchet MS" pitchFamily="34" charset="0"/>
              </a:rPr>
              <a:t> alaşımlar bu amaçla yaygın olarak kullanılırlar.</a:t>
            </a:r>
            <a:r>
              <a:rPr lang="en-US" sz="2800" dirty="0" smtClean="0">
                <a:latin typeface="Trebuchet MS" pitchFamily="34" charset="0"/>
              </a:rPr>
              <a:t> </a:t>
            </a:r>
            <a:r>
              <a:rPr lang="tr-TR" sz="2800" dirty="0" smtClean="0">
                <a:latin typeface="Trebuchet MS" pitchFamily="34" charset="0"/>
              </a:rPr>
              <a:t>İlave edildiklerinde sıvı alüminyumda</a:t>
            </a:r>
            <a:r>
              <a:rPr lang="en-US" sz="2800" dirty="0" smtClean="0">
                <a:latin typeface="Trebuchet MS" pitchFamily="34" charset="0"/>
              </a:rPr>
              <a:t> TiB</a:t>
            </a:r>
            <a:r>
              <a:rPr lang="en-US" sz="2800" baseline="-25000" dirty="0" smtClean="0">
                <a:latin typeface="Trebuchet MS" pitchFamily="34" charset="0"/>
              </a:rPr>
              <a:t>2</a:t>
            </a:r>
            <a:r>
              <a:rPr lang="en-US" sz="2800" dirty="0" smtClean="0">
                <a:latin typeface="Trebuchet MS" pitchFamily="34" charset="0"/>
              </a:rPr>
              <a:t> </a:t>
            </a:r>
            <a:r>
              <a:rPr lang="tr-TR" sz="2800" dirty="0" smtClean="0">
                <a:latin typeface="Trebuchet MS" pitchFamily="34" charset="0"/>
              </a:rPr>
              <a:t>ve</a:t>
            </a:r>
            <a:r>
              <a:rPr lang="en-US" sz="2800" dirty="0" smtClean="0">
                <a:latin typeface="Trebuchet MS" pitchFamily="34" charset="0"/>
              </a:rPr>
              <a:t> TiAl</a:t>
            </a:r>
            <a:r>
              <a:rPr lang="en-US" sz="2800" baseline="-25000" dirty="0" smtClean="0">
                <a:latin typeface="Trebuchet MS" pitchFamily="34" charset="0"/>
              </a:rPr>
              <a:t>3</a:t>
            </a:r>
            <a:r>
              <a:rPr lang="tr-TR" sz="2800" dirty="0" smtClean="0">
                <a:latin typeface="Trebuchet MS" pitchFamily="34" charset="0"/>
              </a:rPr>
              <a:t> bileşikleri oluştururlar</a:t>
            </a:r>
            <a:r>
              <a:rPr lang="en-US" sz="2800" dirty="0" smtClean="0">
                <a:latin typeface="Trebuchet MS" pitchFamily="34" charset="0"/>
              </a:rPr>
              <a:t>.</a:t>
            </a:r>
            <a:r>
              <a:rPr lang="tr-TR" sz="2800" dirty="0" smtClean="0">
                <a:latin typeface="Trebuchet MS" pitchFamily="34" charset="0"/>
              </a:rPr>
              <a:t> Al-Si alaşımları için en etkili Ti:B oranı yaklaşık1.5:1’dir.</a:t>
            </a:r>
            <a:endParaRPr lang="tr-TR" sz="2800" dirty="0">
              <a:latin typeface="Trebuchet MS" pitchFamily="34" charset="0"/>
            </a:endParaRPr>
          </a:p>
        </p:txBody>
      </p:sp>
    </p:spTree>
    <p:extLst>
      <p:ext uri="{BB962C8B-B14F-4D97-AF65-F5344CB8AC3E}">
        <p14:creationId xmlns:p14="http://schemas.microsoft.com/office/powerpoint/2010/main" val="319863039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908720"/>
            <a:ext cx="8229600" cy="594320"/>
          </a:xfrm>
        </p:spPr>
        <p:txBody>
          <a:bodyPr>
            <a:normAutofit fontScale="90000"/>
          </a:bodyPr>
          <a:lstStyle/>
          <a:p>
            <a:r>
              <a:rPr lang="tr-TR" dirty="0" smtClean="0">
                <a:solidFill>
                  <a:schemeClr val="accent2">
                    <a:lumMod val="50000"/>
                  </a:schemeClr>
                </a:solidFill>
                <a:latin typeface="Trebuchet MS" pitchFamily="34" charset="0"/>
              </a:rPr>
              <a:t>Modifikasyon elementleri</a:t>
            </a:r>
            <a:endParaRPr lang="tr-TR" dirty="0">
              <a:solidFill>
                <a:schemeClr val="accent2">
                  <a:lumMod val="50000"/>
                </a:schemeClr>
              </a:solidFill>
              <a:latin typeface="Trebuchet MS" pitchFamily="34" charset="0"/>
            </a:endParaRPr>
          </a:p>
        </p:txBody>
      </p:sp>
      <p:pic>
        <p:nvPicPr>
          <p:cNvPr id="1027" name="Picture 3"/>
          <p:cNvPicPr>
            <a:picLocks noChangeAspect="1" noChangeArrowheads="1"/>
          </p:cNvPicPr>
          <p:nvPr/>
        </p:nvPicPr>
        <p:blipFill>
          <a:blip r:embed="rId2" cstate="print">
            <a:lum bright="-1000"/>
          </a:blip>
          <a:srcRect/>
          <a:stretch>
            <a:fillRect/>
          </a:stretch>
        </p:blipFill>
        <p:spPr bwMode="auto">
          <a:xfrm>
            <a:off x="108062" y="1988840"/>
            <a:ext cx="8640402" cy="3312368"/>
          </a:xfrm>
          <a:prstGeom prst="rect">
            <a:avLst/>
          </a:prstGeom>
          <a:noFill/>
          <a:ln w="9525">
            <a:noFill/>
            <a:miter lim="800000"/>
            <a:headEnd/>
            <a:tailEnd/>
          </a:ln>
        </p:spPr>
      </p:pic>
    </p:spTree>
    <p:extLst>
      <p:ext uri="{BB962C8B-B14F-4D97-AF65-F5344CB8AC3E}">
        <p14:creationId xmlns:p14="http://schemas.microsoft.com/office/powerpoint/2010/main" val="2769986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2"/>
          <p:cNvGraphicFramePr>
            <a:graphicFrameLocks noChangeAspect="1"/>
          </p:cNvGraphicFramePr>
          <p:nvPr/>
        </p:nvGraphicFramePr>
        <p:xfrm>
          <a:off x="539552" y="980728"/>
          <a:ext cx="8121650" cy="3521075"/>
        </p:xfrm>
        <a:graphic>
          <a:graphicData uri="http://schemas.openxmlformats.org/presentationml/2006/ole">
            <mc:AlternateContent xmlns:mc="http://schemas.openxmlformats.org/markup-compatibility/2006">
              <mc:Choice xmlns:v="urn:schemas-microsoft-com:vml" Requires="v">
                <p:oleObj spid="_x0000_s2059" name="Belge" r:id="rId3" imgW="9450122" imgH="4124895" progId="Word.Document.12">
                  <p:embed/>
                </p:oleObj>
              </mc:Choice>
              <mc:Fallback>
                <p:oleObj name="Belge" r:id="rId3" imgW="9450122" imgH="4124895" progId="Word.Document.12">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980728"/>
                        <a:ext cx="8121650"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3 Metin kutusu"/>
          <p:cNvSpPr txBox="1"/>
          <p:nvPr/>
        </p:nvSpPr>
        <p:spPr>
          <a:xfrm>
            <a:off x="611560" y="260648"/>
            <a:ext cx="799288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silis etkisi–Ti vs B ile birlikte</a:t>
            </a:r>
            <a:endParaRPr lang="tr-TR" sz="4400" dirty="0">
              <a:solidFill>
                <a:schemeClr val="accent2">
                  <a:lumMod val="50000"/>
                </a:schemeClr>
              </a:solidFill>
              <a:latin typeface="Trebuchet MS" pitchFamily="34" charset="0"/>
            </a:endParaRPr>
          </a:p>
        </p:txBody>
      </p:sp>
      <p:sp>
        <p:nvSpPr>
          <p:cNvPr id="10" name="9 Dikdörtgen"/>
          <p:cNvSpPr/>
          <p:nvPr/>
        </p:nvSpPr>
        <p:spPr>
          <a:xfrm>
            <a:off x="855720" y="2163920"/>
            <a:ext cx="4680000" cy="84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Dikdörtgen"/>
          <p:cNvSpPr/>
          <p:nvPr/>
        </p:nvSpPr>
        <p:spPr>
          <a:xfrm>
            <a:off x="4006088" y="3010600"/>
            <a:ext cx="4644000" cy="82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Picture 3"/>
          <p:cNvPicPr>
            <a:picLocks noChangeAspect="1" noChangeArrowheads="1"/>
          </p:cNvPicPr>
          <p:nvPr/>
        </p:nvPicPr>
        <p:blipFill>
          <a:blip r:embed="rId5" cstate="print"/>
          <a:srcRect l="5438" t="11184" r="5403" b="12688"/>
          <a:stretch>
            <a:fillRect/>
          </a:stretch>
        </p:blipFill>
        <p:spPr bwMode="auto">
          <a:xfrm>
            <a:off x="1512360" y="3861048"/>
            <a:ext cx="6300000" cy="2916051"/>
          </a:xfrm>
          <a:prstGeom prst="rect">
            <a:avLst/>
          </a:prstGeom>
          <a:noFill/>
          <a:ln w="9525">
            <a:noFill/>
            <a:miter lim="800000"/>
            <a:headEnd/>
            <a:tailEnd/>
          </a:ln>
          <a:effectLst/>
        </p:spPr>
      </p:pic>
      <p:sp useBgFill="1">
        <p:nvSpPr>
          <p:cNvPr id="7" name="6 Metin kutusu"/>
          <p:cNvSpPr txBox="1"/>
          <p:nvPr/>
        </p:nvSpPr>
        <p:spPr>
          <a:xfrm>
            <a:off x="1475656" y="4078813"/>
            <a:ext cx="461665" cy="1942475"/>
          </a:xfrm>
          <a:prstGeom prst="rect">
            <a:avLst/>
          </a:prstGeom>
        </p:spPr>
        <p:txBody>
          <a:bodyPr vert="vert270" wrap="square" rtlCol="0">
            <a:spAutoFit/>
          </a:bodyPr>
          <a:lstStyle/>
          <a:p>
            <a:r>
              <a:rPr lang="tr-TR" dirty="0" smtClean="0">
                <a:latin typeface="Trebuchet MS" pitchFamily="34" charset="0"/>
              </a:rPr>
              <a:t>tane boyutu (µm)</a:t>
            </a:r>
            <a:endParaRPr lang="tr-TR" dirty="0">
              <a:latin typeface="Trebuchet MS" pitchFamily="34" charset="0"/>
            </a:endParaRPr>
          </a:p>
        </p:txBody>
      </p:sp>
      <p:sp useBgFill="1">
        <p:nvSpPr>
          <p:cNvPr id="8" name="7 Metin kutusu"/>
          <p:cNvSpPr txBox="1"/>
          <p:nvPr/>
        </p:nvSpPr>
        <p:spPr>
          <a:xfrm>
            <a:off x="2770867" y="4128876"/>
            <a:ext cx="1043608" cy="307777"/>
          </a:xfrm>
          <a:prstGeom prst="rect">
            <a:avLst/>
          </a:prstGeom>
        </p:spPr>
        <p:txBody>
          <a:bodyPr wrap="square" rtlCol="0">
            <a:spAutoFit/>
          </a:bodyPr>
          <a:lstStyle/>
          <a:p>
            <a:r>
              <a:rPr lang="tr-TR" sz="1400" dirty="0" smtClean="0"/>
              <a:t>katkısız</a:t>
            </a:r>
            <a:endParaRPr lang="tr-TR" sz="1400" dirty="0"/>
          </a:p>
        </p:txBody>
      </p:sp>
      <p:sp useBgFill="1">
        <p:nvSpPr>
          <p:cNvPr id="9" name="8 Metin kutusu"/>
          <p:cNvSpPr txBox="1"/>
          <p:nvPr/>
        </p:nvSpPr>
        <p:spPr>
          <a:xfrm>
            <a:off x="4499992" y="6444044"/>
            <a:ext cx="1115616" cy="369332"/>
          </a:xfrm>
          <a:prstGeom prst="rect">
            <a:avLst/>
          </a:prstGeom>
        </p:spPr>
        <p:txBody>
          <a:bodyPr wrap="square" rtlCol="0">
            <a:spAutoFit/>
          </a:bodyPr>
          <a:lstStyle/>
          <a:p>
            <a:r>
              <a:rPr lang="tr-TR" dirty="0" smtClean="0">
                <a:latin typeface="Trebuchet MS" pitchFamily="34" charset="0"/>
              </a:rPr>
              <a:t>Si (ağ%)</a:t>
            </a:r>
            <a:endParaRPr lang="tr-TR" dirty="0">
              <a:latin typeface="Trebuchet MS" pitchFamily="34" charset="0"/>
            </a:endParaRPr>
          </a:p>
        </p:txBody>
      </p:sp>
      <p:sp useBgFill="1">
        <p:nvSpPr>
          <p:cNvPr id="14" name="13 Metin kutusu"/>
          <p:cNvSpPr txBox="1"/>
          <p:nvPr/>
        </p:nvSpPr>
        <p:spPr>
          <a:xfrm>
            <a:off x="611560" y="1412776"/>
            <a:ext cx="184666" cy="651840"/>
          </a:xfrm>
          <a:prstGeom prst="rect">
            <a:avLst/>
          </a:prstGeom>
        </p:spPr>
        <p:txBody>
          <a:bodyPr vert="vert270" wrap="square" lIns="0" tIns="0" rIns="0" bIns="0" rtlCol="0">
            <a:spAutoFit/>
          </a:bodyPr>
          <a:lstStyle/>
          <a:p>
            <a:r>
              <a:rPr lang="tr-TR" sz="1200" dirty="0" smtClean="0"/>
              <a:t>katkısız</a:t>
            </a:r>
            <a:endParaRPr lang="tr-TR" sz="1200" dirty="0"/>
          </a:p>
        </p:txBody>
      </p:sp>
      <p:sp useBgFill="1">
        <p:nvSpPr>
          <p:cNvPr id="12" name="11 Metin kutusu"/>
          <p:cNvSpPr txBox="1"/>
          <p:nvPr/>
        </p:nvSpPr>
        <p:spPr>
          <a:xfrm>
            <a:off x="5028556" y="991850"/>
            <a:ext cx="720080" cy="169277"/>
          </a:xfrm>
          <a:prstGeom prst="rect">
            <a:avLst/>
          </a:prstGeom>
        </p:spPr>
        <p:txBody>
          <a:bodyPr wrap="square" lIns="0" tIns="0" rIns="0" bIns="0" rtlCol="0">
            <a:spAutoFit/>
          </a:bodyPr>
          <a:lstStyle/>
          <a:p>
            <a:r>
              <a:rPr lang="tr-TR" sz="1100" b="1" dirty="0" smtClean="0"/>
              <a:t>(ağ%)</a:t>
            </a:r>
            <a:endParaRPr lang="tr-TR" sz="1100" b="1" dirty="0"/>
          </a:p>
        </p:txBody>
      </p:sp>
    </p:spTree>
    <p:extLst>
      <p:ext uri="{BB962C8B-B14F-4D97-AF65-F5344CB8AC3E}">
        <p14:creationId xmlns:p14="http://schemas.microsoft.com/office/powerpoint/2010/main" val="297811667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92696"/>
            <a:ext cx="8229600" cy="792088"/>
          </a:xfrm>
        </p:spPr>
        <p:txBody>
          <a:bodyPr>
            <a:normAutofit fontScale="90000"/>
          </a:bodyPr>
          <a:lstStyle/>
          <a:p>
            <a:r>
              <a:rPr lang="tr-TR" dirty="0" err="1" smtClean="0">
                <a:solidFill>
                  <a:schemeClr val="accent2">
                    <a:lumMod val="50000"/>
                  </a:schemeClr>
                </a:solidFill>
                <a:latin typeface="Trebuchet MS" pitchFamily="34" charset="0"/>
              </a:rPr>
              <a:t>Sr</a:t>
            </a:r>
            <a:r>
              <a:rPr lang="tr-TR" dirty="0" smtClean="0">
                <a:solidFill>
                  <a:schemeClr val="accent2">
                    <a:lumMod val="50000"/>
                  </a:schemeClr>
                </a:solidFill>
                <a:latin typeface="Trebuchet MS" pitchFamily="34" charset="0"/>
              </a:rPr>
              <a:t> / </a:t>
            </a:r>
            <a:r>
              <a:rPr lang="tr-TR" dirty="0" err="1" smtClean="0">
                <a:solidFill>
                  <a:schemeClr val="accent2">
                    <a:lumMod val="50000"/>
                  </a:schemeClr>
                </a:solidFill>
                <a:latin typeface="Trebuchet MS" pitchFamily="34" charset="0"/>
              </a:rPr>
              <a:t>Na</a:t>
            </a:r>
            <a:r>
              <a:rPr lang="tr-TR" dirty="0" smtClean="0">
                <a:solidFill>
                  <a:schemeClr val="accent2">
                    <a:lumMod val="50000"/>
                  </a:schemeClr>
                </a:solidFill>
                <a:latin typeface="Trebuchet MS" pitchFamily="34" charset="0"/>
              </a:rPr>
              <a:t> / </a:t>
            </a:r>
            <a:r>
              <a:rPr lang="tr-TR" dirty="0" err="1" smtClean="0">
                <a:solidFill>
                  <a:schemeClr val="accent2">
                    <a:lumMod val="50000"/>
                  </a:schemeClr>
                </a:solidFill>
                <a:latin typeface="Trebuchet MS" pitchFamily="34" charset="0"/>
              </a:rPr>
              <a:t>Ca</a:t>
            </a:r>
            <a:r>
              <a:rPr lang="tr-TR" dirty="0" smtClean="0">
                <a:solidFill>
                  <a:schemeClr val="accent2">
                    <a:lumMod val="50000"/>
                  </a:schemeClr>
                </a:solidFill>
                <a:latin typeface="Trebuchet MS" pitchFamily="34" charset="0"/>
              </a:rPr>
              <a:t> / </a:t>
            </a:r>
            <a:r>
              <a:rPr lang="tr-TR" dirty="0" err="1" smtClean="0">
                <a:solidFill>
                  <a:schemeClr val="accent2">
                    <a:lumMod val="50000"/>
                  </a:schemeClr>
                </a:solidFill>
                <a:latin typeface="Trebuchet MS" pitchFamily="34" charset="0"/>
              </a:rPr>
              <a:t>Sb</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251520" y="1628800"/>
            <a:ext cx="8640960" cy="4104456"/>
          </a:xfrm>
        </p:spPr>
        <p:txBody>
          <a:bodyPr>
            <a:noAutofit/>
          </a:bodyPr>
          <a:lstStyle/>
          <a:p>
            <a:pPr>
              <a:spcBef>
                <a:spcPts val="0"/>
              </a:spcBef>
              <a:buFont typeface="Trebuchet MS" panose="020B0603020202020204" pitchFamily="34" charset="0"/>
              <a:buChar char="●"/>
            </a:pPr>
            <a:r>
              <a:rPr lang="tr-TR" sz="2800" dirty="0" err="1" smtClean="0">
                <a:latin typeface="Trebuchet MS" pitchFamily="34" charset="0"/>
              </a:rPr>
              <a:t>Ötektik</a:t>
            </a:r>
            <a:r>
              <a:rPr lang="tr-TR" sz="2800" dirty="0" smtClean="0">
                <a:latin typeface="Trebuchet MS" pitchFamily="34" charset="0"/>
              </a:rPr>
              <a:t> ve </a:t>
            </a:r>
            <a:r>
              <a:rPr lang="tr-TR" sz="2800" dirty="0" err="1" smtClean="0">
                <a:latin typeface="Trebuchet MS" pitchFamily="34" charset="0"/>
              </a:rPr>
              <a:t>ötektik</a:t>
            </a:r>
            <a:r>
              <a:rPr lang="tr-TR" sz="2800" dirty="0" smtClean="0">
                <a:latin typeface="Trebuchet MS" pitchFamily="34" charset="0"/>
              </a:rPr>
              <a:t> üstü Al-Si alaşımlarına </a:t>
            </a:r>
            <a:r>
              <a:rPr lang="tr-TR" sz="2800" dirty="0" err="1" smtClean="0">
                <a:latin typeface="Trebuchet MS" pitchFamily="34" charset="0"/>
              </a:rPr>
              <a:t>ötektik</a:t>
            </a:r>
            <a:r>
              <a:rPr lang="tr-TR" sz="2800" dirty="0" smtClean="0">
                <a:latin typeface="Trebuchet MS" pitchFamily="34" charset="0"/>
              </a:rPr>
              <a:t> silis fazının morfolojisini değiştirmek için ilave edilirler</a:t>
            </a:r>
            <a:r>
              <a:rPr lang="en-US" sz="2800" dirty="0" smtClean="0">
                <a:latin typeface="Trebuchet MS" pitchFamily="34" charset="0"/>
              </a:rPr>
              <a:t>.</a:t>
            </a:r>
            <a:endParaRPr lang="tr-TR" sz="2800" dirty="0" smtClean="0">
              <a:latin typeface="Trebuchet MS" pitchFamily="34" charset="0"/>
            </a:endParaRPr>
          </a:p>
          <a:p>
            <a:pPr>
              <a:spcBef>
                <a:spcPts val="0"/>
              </a:spcBef>
              <a:buFont typeface="Trebuchet MS" panose="020B0603020202020204" pitchFamily="34" charset="0"/>
              <a:buChar char="●"/>
            </a:pPr>
            <a:r>
              <a:rPr lang="tr-TR" sz="2800" dirty="0" smtClean="0">
                <a:latin typeface="Trebuchet MS" pitchFamily="34" charset="0"/>
              </a:rPr>
              <a:t>Bu elementler ilave edilmediğinde </a:t>
            </a:r>
            <a:r>
              <a:rPr lang="tr-TR" sz="2800" dirty="0" err="1" smtClean="0">
                <a:latin typeface="Trebuchet MS" pitchFamily="34" charset="0"/>
              </a:rPr>
              <a:t>ötektik</a:t>
            </a:r>
            <a:r>
              <a:rPr lang="tr-TR" sz="2800" dirty="0" smtClean="0">
                <a:latin typeface="Trebuchet MS" pitchFamily="34" charset="0"/>
              </a:rPr>
              <a:t> silis</a:t>
            </a:r>
          </a:p>
          <a:p>
            <a:pPr marL="0" indent="0">
              <a:spcBef>
                <a:spcPts val="0"/>
              </a:spcBef>
              <a:buNone/>
            </a:pPr>
            <a:r>
              <a:rPr lang="tr-TR" sz="2800" dirty="0" smtClean="0">
                <a:latin typeface="Trebuchet MS" pitchFamily="34" charset="0"/>
              </a:rPr>
              <a:t>   oldukça kaba yassı plaka ve iğnemsi morfolojilerde</a:t>
            </a:r>
          </a:p>
          <a:p>
            <a:pPr marL="0" indent="0">
              <a:spcBef>
                <a:spcPts val="0"/>
              </a:spcBef>
              <a:buNone/>
            </a:pPr>
            <a:r>
              <a:rPr lang="tr-TR" sz="2800" dirty="0" smtClean="0">
                <a:latin typeface="Trebuchet MS" pitchFamily="34" charset="0"/>
              </a:rPr>
              <a:t>   oluşur. </a:t>
            </a:r>
          </a:p>
          <a:p>
            <a:pPr>
              <a:spcBef>
                <a:spcPts val="0"/>
              </a:spcBef>
              <a:buFont typeface="Trebuchet MS" panose="020B0603020202020204" pitchFamily="34" charset="0"/>
              <a:buChar char="●"/>
            </a:pPr>
            <a:r>
              <a:rPr lang="tr-TR" sz="2800" dirty="0" smtClean="0">
                <a:latin typeface="Trebuchet MS" pitchFamily="34" charset="0"/>
              </a:rPr>
              <a:t>Bu morfolojideki silis tanecikleri gerilme</a:t>
            </a:r>
          </a:p>
          <a:p>
            <a:pPr marL="0" indent="0">
              <a:spcBef>
                <a:spcPts val="0"/>
              </a:spcBef>
              <a:buNone/>
            </a:pPr>
            <a:r>
              <a:rPr lang="tr-TR" sz="2800" dirty="0" smtClean="0">
                <a:latin typeface="Trebuchet MS" pitchFamily="34" charset="0"/>
              </a:rPr>
              <a:t>   </a:t>
            </a:r>
            <a:r>
              <a:rPr lang="tr-TR" sz="2800" dirty="0" err="1" smtClean="0">
                <a:latin typeface="Trebuchet MS" pitchFamily="34" charset="0"/>
              </a:rPr>
              <a:t>konsanstrasyon</a:t>
            </a:r>
            <a:r>
              <a:rPr lang="tr-TR" sz="2800" dirty="0" smtClean="0">
                <a:latin typeface="Trebuchet MS" pitchFamily="34" charset="0"/>
              </a:rPr>
              <a:t> noktaları oluşturarak </a:t>
            </a:r>
            <a:r>
              <a:rPr lang="tr-TR" sz="2800" dirty="0" err="1" smtClean="0">
                <a:latin typeface="Trebuchet MS" pitchFamily="34" charset="0"/>
              </a:rPr>
              <a:t>sünekliği</a:t>
            </a:r>
            <a:endParaRPr lang="tr-TR" sz="2800" dirty="0" smtClean="0">
              <a:latin typeface="Trebuchet MS" pitchFamily="34" charset="0"/>
            </a:endParaRPr>
          </a:p>
          <a:p>
            <a:pPr marL="0" indent="0">
              <a:spcBef>
                <a:spcPts val="0"/>
              </a:spcBef>
              <a:buNone/>
            </a:pPr>
            <a:r>
              <a:rPr lang="tr-TR" sz="2800" dirty="0" smtClean="0">
                <a:latin typeface="Trebuchet MS" pitchFamily="34" charset="0"/>
              </a:rPr>
              <a:t>   düşürürler. </a:t>
            </a:r>
          </a:p>
          <a:p>
            <a:pPr>
              <a:spcBef>
                <a:spcPts val="0"/>
              </a:spcBef>
              <a:buFont typeface="Trebuchet MS" panose="020B0603020202020204" pitchFamily="34" charset="0"/>
              <a:buChar char="●"/>
            </a:pPr>
            <a:r>
              <a:rPr lang="tr-TR" sz="2800" dirty="0" smtClean="0">
                <a:latin typeface="Trebuchet MS" pitchFamily="34" charset="0"/>
              </a:rPr>
              <a:t>Bu elementler kullanıldığında silis ince ipliksi bir forma dönüşür ve zararlı etkiler giderilmiş olur.</a:t>
            </a:r>
          </a:p>
        </p:txBody>
      </p:sp>
    </p:spTree>
    <p:extLst>
      <p:ext uri="{BB962C8B-B14F-4D97-AF65-F5344CB8AC3E}">
        <p14:creationId xmlns:p14="http://schemas.microsoft.com/office/powerpoint/2010/main" val="64319171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18456"/>
            <a:ext cx="8229600" cy="594320"/>
          </a:xfrm>
        </p:spPr>
        <p:txBody>
          <a:bodyPr>
            <a:normAutofit fontScale="90000"/>
          </a:bodyPr>
          <a:lstStyle/>
          <a:p>
            <a:r>
              <a:rPr lang="tr-TR" dirty="0" err="1" smtClean="0">
                <a:solidFill>
                  <a:schemeClr val="accent2">
                    <a:lumMod val="50000"/>
                  </a:schemeClr>
                </a:solidFill>
                <a:latin typeface="Trebuchet MS" pitchFamily="34" charset="0"/>
              </a:rPr>
              <a:t>Sr</a:t>
            </a:r>
            <a:r>
              <a:rPr lang="tr-TR" dirty="0" smtClean="0">
                <a:solidFill>
                  <a:schemeClr val="accent2">
                    <a:lumMod val="50000"/>
                  </a:schemeClr>
                </a:solidFill>
                <a:latin typeface="Trebuchet MS" pitchFamily="34" charset="0"/>
              </a:rPr>
              <a:t> / </a:t>
            </a:r>
            <a:r>
              <a:rPr lang="tr-TR" dirty="0" err="1" smtClean="0">
                <a:solidFill>
                  <a:schemeClr val="accent2">
                    <a:lumMod val="50000"/>
                  </a:schemeClr>
                </a:solidFill>
                <a:latin typeface="Trebuchet MS" pitchFamily="34" charset="0"/>
              </a:rPr>
              <a:t>Na</a:t>
            </a:r>
            <a:r>
              <a:rPr lang="tr-TR" dirty="0" smtClean="0">
                <a:solidFill>
                  <a:schemeClr val="accent2">
                    <a:lumMod val="50000"/>
                  </a:schemeClr>
                </a:solidFill>
                <a:latin typeface="Trebuchet MS" pitchFamily="34" charset="0"/>
              </a:rPr>
              <a:t> / </a:t>
            </a:r>
            <a:r>
              <a:rPr lang="tr-TR" dirty="0" err="1" smtClean="0">
                <a:solidFill>
                  <a:schemeClr val="accent2">
                    <a:lumMod val="50000"/>
                  </a:schemeClr>
                </a:solidFill>
                <a:latin typeface="Trebuchet MS" pitchFamily="34" charset="0"/>
              </a:rPr>
              <a:t>Ca</a:t>
            </a:r>
            <a:r>
              <a:rPr lang="tr-TR" dirty="0" smtClean="0">
                <a:solidFill>
                  <a:schemeClr val="accent2">
                    <a:lumMod val="50000"/>
                  </a:schemeClr>
                </a:solidFill>
                <a:latin typeface="Trebuchet MS" pitchFamily="34" charset="0"/>
              </a:rPr>
              <a:t> / </a:t>
            </a:r>
            <a:r>
              <a:rPr lang="tr-TR" dirty="0" err="1" smtClean="0">
                <a:solidFill>
                  <a:schemeClr val="accent2">
                    <a:lumMod val="50000"/>
                  </a:schemeClr>
                </a:solidFill>
                <a:latin typeface="Trebuchet MS" pitchFamily="34" charset="0"/>
              </a:rPr>
              <a:t>Sb</a:t>
            </a:r>
            <a:endParaRPr lang="tr-TR" dirty="0">
              <a:solidFill>
                <a:schemeClr val="accent2">
                  <a:lumMod val="50000"/>
                </a:schemeClr>
              </a:solidFill>
              <a:latin typeface="Trebuchet MS"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467544" y="1772816"/>
            <a:ext cx="8360904" cy="3816424"/>
          </a:xfrm>
          <a:prstGeom prst="rect">
            <a:avLst/>
          </a:prstGeom>
          <a:noFill/>
          <a:ln w="9525">
            <a:noFill/>
            <a:miter lim="800000"/>
            <a:headEnd/>
            <a:tailEnd/>
          </a:ln>
        </p:spPr>
      </p:pic>
    </p:spTree>
    <p:extLst>
      <p:ext uri="{BB962C8B-B14F-4D97-AF65-F5344CB8AC3E}">
        <p14:creationId xmlns:p14="http://schemas.microsoft.com/office/powerpoint/2010/main" val="417897202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18456"/>
            <a:ext cx="8229600" cy="594320"/>
          </a:xfrm>
        </p:spPr>
        <p:txBody>
          <a:bodyPr>
            <a:normAutofit fontScale="90000"/>
          </a:bodyPr>
          <a:lstStyle/>
          <a:p>
            <a:r>
              <a:rPr lang="tr-TR" dirty="0" err="1" smtClean="0">
                <a:solidFill>
                  <a:schemeClr val="accent2">
                    <a:lumMod val="50000"/>
                  </a:schemeClr>
                </a:solidFill>
                <a:latin typeface="Trebuchet MS" pitchFamily="34" charset="0"/>
              </a:rPr>
              <a:t>Sr</a:t>
            </a:r>
            <a:endParaRPr lang="tr-TR" dirty="0">
              <a:solidFill>
                <a:schemeClr val="accent2">
                  <a:lumMod val="50000"/>
                </a:schemeClr>
              </a:solidFill>
              <a:latin typeface="Trebuchet MS" pitchFamily="34" charset="0"/>
            </a:endParaRPr>
          </a:p>
        </p:txBody>
      </p:sp>
      <p:pic>
        <p:nvPicPr>
          <p:cNvPr id="5" name="4 Resim" descr="C:\Users\ybirol\Desktop\B-Sr-tane küçültme\Al-B-Sr-son seri denemeler\A-B-TP-12-100 B'lu MAM-modifikasyon\50x-2.-d.jpg"/>
          <p:cNvPicPr>
            <a:picLocks noChangeAspect="1"/>
          </p:cNvPicPr>
          <p:nvPr/>
        </p:nvPicPr>
        <p:blipFill>
          <a:blip r:embed="rId2" cstate="print"/>
          <a:srcRect b="12365"/>
          <a:stretch>
            <a:fillRect/>
          </a:stretch>
        </p:blipFill>
        <p:spPr bwMode="auto">
          <a:xfrm>
            <a:off x="504000" y="1844824"/>
            <a:ext cx="4068000" cy="2665245"/>
          </a:xfrm>
          <a:prstGeom prst="rect">
            <a:avLst/>
          </a:prstGeom>
          <a:noFill/>
          <a:ln w="9525">
            <a:noFill/>
            <a:miter lim="800000"/>
            <a:headEnd/>
            <a:tailEnd/>
          </a:ln>
        </p:spPr>
      </p:pic>
      <p:pic>
        <p:nvPicPr>
          <p:cNvPr id="6" name="5 Resim" descr="C:\Users\ybirol\Desktop\paper-Sr-B\Karışık Modifikasyon\A-B-S-10-60dk-1.-d.jpg"/>
          <p:cNvPicPr>
            <a:picLocks noChangeAspect="1"/>
          </p:cNvPicPr>
          <p:nvPr/>
        </p:nvPicPr>
        <p:blipFill>
          <a:blip r:embed="rId3" cstate="print"/>
          <a:srcRect b="10160"/>
          <a:stretch>
            <a:fillRect/>
          </a:stretch>
        </p:blipFill>
        <p:spPr bwMode="auto">
          <a:xfrm>
            <a:off x="4644008" y="1844824"/>
            <a:ext cx="3960440" cy="2684184"/>
          </a:xfrm>
          <a:prstGeom prst="rect">
            <a:avLst/>
          </a:prstGeom>
          <a:noFill/>
          <a:ln w="9525">
            <a:noFill/>
            <a:miter lim="800000"/>
            <a:headEnd/>
            <a:tailEnd/>
          </a:ln>
        </p:spPr>
      </p:pic>
      <p:grpSp>
        <p:nvGrpSpPr>
          <p:cNvPr id="9" name="8 Grup"/>
          <p:cNvGrpSpPr/>
          <p:nvPr/>
        </p:nvGrpSpPr>
        <p:grpSpPr>
          <a:xfrm>
            <a:off x="7856232" y="4135012"/>
            <a:ext cx="720080" cy="360040"/>
            <a:chOff x="7884368" y="4149080"/>
            <a:chExt cx="720080" cy="360040"/>
          </a:xfrm>
        </p:grpSpPr>
        <p:sp>
          <p:nvSpPr>
            <p:cNvPr id="7171" name="Text Box 3"/>
            <p:cNvSpPr txBox="1">
              <a:spLocks noChangeArrowheads="1"/>
            </p:cNvSpPr>
            <p:nvPr/>
          </p:nvSpPr>
          <p:spPr bwMode="auto">
            <a:xfrm>
              <a:off x="7884368" y="4149080"/>
              <a:ext cx="720080" cy="36004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tr-TR" b="1" i="0" u="none" strike="noStrike" cap="none" normalizeH="0" baseline="0" dirty="0" smtClean="0">
                  <a:ln>
                    <a:noFill/>
                  </a:ln>
                  <a:solidFill>
                    <a:schemeClr val="tx1"/>
                  </a:solidFill>
                  <a:effectLst/>
                  <a:latin typeface="Arial Narrow" pitchFamily="34" charset="0"/>
                  <a:cs typeface="Arial" pitchFamily="34" charset="0"/>
                </a:rPr>
                <a:t>20µm</a:t>
              </a:r>
              <a:endParaRPr kumimoji="0" lang="tr-TR" sz="4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7172" name="AutoShape 4"/>
            <p:cNvCxnSpPr>
              <a:cxnSpLocks noChangeShapeType="1"/>
            </p:cNvCxnSpPr>
            <p:nvPr/>
          </p:nvCxnSpPr>
          <p:spPr bwMode="auto">
            <a:xfrm>
              <a:off x="8066667" y="4433250"/>
              <a:ext cx="376317" cy="0"/>
            </a:xfrm>
            <a:prstGeom prst="straightConnector1">
              <a:avLst/>
            </a:prstGeom>
            <a:noFill/>
            <a:ln w="9525">
              <a:solidFill>
                <a:srgbClr val="000000"/>
              </a:solidFill>
              <a:round/>
              <a:headEnd/>
              <a:tailEnd/>
            </a:ln>
          </p:spPr>
        </p:cxnSp>
      </p:grpSp>
      <p:grpSp>
        <p:nvGrpSpPr>
          <p:cNvPr id="10" name="9 Grup"/>
          <p:cNvGrpSpPr/>
          <p:nvPr/>
        </p:nvGrpSpPr>
        <p:grpSpPr>
          <a:xfrm>
            <a:off x="3822116" y="4120944"/>
            <a:ext cx="720080" cy="360040"/>
            <a:chOff x="7884368" y="4149080"/>
            <a:chExt cx="720080" cy="360040"/>
          </a:xfrm>
        </p:grpSpPr>
        <p:sp>
          <p:nvSpPr>
            <p:cNvPr id="11" name="Text Box 3"/>
            <p:cNvSpPr txBox="1">
              <a:spLocks noChangeArrowheads="1"/>
            </p:cNvSpPr>
            <p:nvPr/>
          </p:nvSpPr>
          <p:spPr bwMode="auto">
            <a:xfrm>
              <a:off x="7884368" y="4149080"/>
              <a:ext cx="720080" cy="36004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tr-TR" b="1" i="0" u="none" strike="noStrike" cap="none" normalizeH="0" baseline="0" dirty="0" smtClean="0">
                  <a:ln>
                    <a:noFill/>
                  </a:ln>
                  <a:solidFill>
                    <a:schemeClr val="tx1"/>
                  </a:solidFill>
                  <a:effectLst/>
                  <a:latin typeface="Arial Narrow" pitchFamily="34" charset="0"/>
                  <a:cs typeface="Arial" pitchFamily="34" charset="0"/>
                </a:rPr>
                <a:t>20µm</a:t>
              </a:r>
              <a:endParaRPr kumimoji="0" lang="tr-TR" sz="4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2" name="AutoShape 4"/>
            <p:cNvCxnSpPr>
              <a:cxnSpLocks noChangeShapeType="1"/>
            </p:cNvCxnSpPr>
            <p:nvPr/>
          </p:nvCxnSpPr>
          <p:spPr bwMode="auto">
            <a:xfrm>
              <a:off x="8066667" y="4433250"/>
              <a:ext cx="376317" cy="0"/>
            </a:xfrm>
            <a:prstGeom prst="straightConnector1">
              <a:avLst/>
            </a:prstGeom>
            <a:noFill/>
            <a:ln w="9525">
              <a:solidFill>
                <a:srgbClr val="000000"/>
              </a:solidFill>
              <a:round/>
              <a:headEnd/>
              <a:tailEnd/>
            </a:ln>
          </p:spPr>
        </p:cxnSp>
      </p:grpSp>
    </p:spTree>
    <p:extLst>
      <p:ext uri="{BB962C8B-B14F-4D97-AF65-F5344CB8AC3E}">
        <p14:creationId xmlns:p14="http://schemas.microsoft.com/office/powerpoint/2010/main" val="417897202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836712"/>
            <a:ext cx="8229600" cy="566936"/>
          </a:xfrm>
        </p:spPr>
        <p:txBody>
          <a:bodyPr>
            <a:noAutofit/>
          </a:bodyPr>
          <a:lstStyle/>
          <a:p>
            <a:r>
              <a:rPr lang="tr-TR" sz="4400" dirty="0" smtClean="0">
                <a:solidFill>
                  <a:schemeClr val="accent2">
                    <a:lumMod val="50000"/>
                  </a:schemeClr>
                </a:solidFill>
                <a:latin typeface="Trebuchet MS" pitchFamily="34" charset="0"/>
              </a:rPr>
              <a:t>Stronsiyum </a:t>
            </a:r>
            <a:endParaRPr lang="tr-TR" sz="4400"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323528" y="1412776"/>
            <a:ext cx="8712968" cy="4176464"/>
          </a:xfrm>
        </p:spPr>
        <p:txBody>
          <a:bodyPr>
            <a:noAutofit/>
          </a:bodyPr>
          <a:lstStyle/>
          <a:p>
            <a:r>
              <a:rPr lang="en-US" sz="2800" dirty="0" err="1" smtClean="0">
                <a:latin typeface="Trebuchet MS" pitchFamily="34" charset="0"/>
              </a:rPr>
              <a:t>Sr</a:t>
            </a:r>
            <a:r>
              <a:rPr lang="tr-TR" sz="2800" dirty="0" smtClean="0">
                <a:latin typeface="Trebuchet MS" pitchFamily="34" charset="0"/>
              </a:rPr>
              <a:t> silis modifikasyonunda tıpkı </a:t>
            </a:r>
            <a:r>
              <a:rPr lang="tr-TR" sz="2800" dirty="0" err="1" smtClean="0">
                <a:latin typeface="Trebuchet MS" pitchFamily="34" charset="0"/>
              </a:rPr>
              <a:t>Na</a:t>
            </a:r>
            <a:r>
              <a:rPr lang="tr-TR" sz="2800" dirty="0" smtClean="0">
                <a:latin typeface="Trebuchet MS" pitchFamily="34" charset="0"/>
              </a:rPr>
              <a:t> gibi davranır. Ancak </a:t>
            </a:r>
            <a:r>
              <a:rPr lang="tr-TR" sz="2800" dirty="0" err="1" smtClean="0">
                <a:latin typeface="Trebuchet MS" pitchFamily="34" charset="0"/>
              </a:rPr>
              <a:t>Sr</a:t>
            </a:r>
            <a:r>
              <a:rPr lang="tr-TR" sz="2800" dirty="0" smtClean="0">
                <a:latin typeface="Trebuchet MS" pitchFamily="34" charset="0"/>
              </a:rPr>
              <a:t> etkisinin zamanla azalması </a:t>
            </a:r>
            <a:r>
              <a:rPr lang="tr-TR" sz="2800" dirty="0" err="1" smtClean="0">
                <a:latin typeface="Trebuchet MS" pitchFamily="34" charset="0"/>
              </a:rPr>
              <a:t>Na’da</a:t>
            </a:r>
            <a:r>
              <a:rPr lang="tr-TR" sz="2800" dirty="0" smtClean="0">
                <a:latin typeface="Trebuchet MS" pitchFamily="34" charset="0"/>
              </a:rPr>
              <a:t> olduğundan daha yavaştır.</a:t>
            </a:r>
          </a:p>
          <a:p>
            <a:r>
              <a:rPr lang="en-US" sz="2800" dirty="0" smtClean="0">
                <a:latin typeface="Trebuchet MS" pitchFamily="34" charset="0"/>
              </a:rPr>
              <a:t>Strontium </a:t>
            </a:r>
            <a:r>
              <a:rPr lang="tr-TR" sz="2800" dirty="0" smtClean="0">
                <a:latin typeface="Trebuchet MS" pitchFamily="34" charset="0"/>
              </a:rPr>
              <a:t>bir miktar </a:t>
            </a:r>
            <a:r>
              <a:rPr lang="tr-TR" sz="2800" dirty="0" err="1" smtClean="0">
                <a:latin typeface="Trebuchet MS" pitchFamily="34" charset="0"/>
              </a:rPr>
              <a:t>dafa</a:t>
            </a:r>
            <a:r>
              <a:rPr lang="tr-TR" sz="2800" dirty="0" smtClean="0">
                <a:latin typeface="Trebuchet MS" pitchFamily="34" charset="0"/>
              </a:rPr>
              <a:t> fazla </a:t>
            </a:r>
            <a:r>
              <a:rPr lang="en-US" sz="2800" dirty="0" smtClean="0">
                <a:latin typeface="Trebuchet MS" pitchFamily="34" charset="0"/>
              </a:rPr>
              <a:t>(0.01 - 0.025%) </a:t>
            </a:r>
            <a:r>
              <a:rPr lang="tr-TR" sz="2800" dirty="0" smtClean="0">
                <a:latin typeface="Trebuchet MS" pitchFamily="34" charset="0"/>
              </a:rPr>
              <a:t>ilave edilir, fakat etkisi çok daha uzun sürer</a:t>
            </a:r>
          </a:p>
          <a:p>
            <a:r>
              <a:rPr lang="tr-TR" sz="2800" dirty="0" err="1" smtClean="0">
                <a:latin typeface="Trebuchet MS" pitchFamily="34" charset="0"/>
              </a:rPr>
              <a:t>Sr</a:t>
            </a:r>
            <a:r>
              <a:rPr lang="tr-TR" sz="2800" dirty="0" smtClean="0">
                <a:latin typeface="Trebuchet MS" pitchFamily="34" charset="0"/>
              </a:rPr>
              <a:t> etkisi daha uzun sürmekle kalmaz, tekrar ergitmelerde de devam eder.</a:t>
            </a:r>
          </a:p>
          <a:p>
            <a:r>
              <a:rPr lang="tr-TR" sz="2800" dirty="0" smtClean="0">
                <a:latin typeface="Trebuchet MS" pitchFamily="34" charset="0"/>
              </a:rPr>
              <a:t>Bu nedenle </a:t>
            </a:r>
            <a:r>
              <a:rPr lang="tr-TR" sz="2800" dirty="0" err="1" smtClean="0">
                <a:latin typeface="Trebuchet MS" pitchFamily="34" charset="0"/>
              </a:rPr>
              <a:t>Sr</a:t>
            </a:r>
            <a:r>
              <a:rPr lang="tr-TR" sz="2800" dirty="0" smtClean="0">
                <a:latin typeface="Trebuchet MS" pitchFamily="34" charset="0"/>
              </a:rPr>
              <a:t> Kuzey Amerika’da tercih edilen alaşım katkısı olmuştur.</a:t>
            </a:r>
          </a:p>
          <a:p>
            <a:r>
              <a:rPr lang="tr-TR" sz="2800" dirty="0" smtClean="0">
                <a:latin typeface="Trebuchet MS" pitchFamily="34" charset="0"/>
              </a:rPr>
              <a:t>Ancak aşırı ilave edildiğinde </a:t>
            </a:r>
            <a:r>
              <a:rPr lang="tr-TR" sz="2800" dirty="0" err="1" smtClean="0">
                <a:latin typeface="Trebuchet MS" pitchFamily="34" charset="0"/>
              </a:rPr>
              <a:t>gözenekliliğin</a:t>
            </a:r>
            <a:r>
              <a:rPr lang="tr-TR" sz="2800" dirty="0" smtClean="0">
                <a:latin typeface="Trebuchet MS" pitchFamily="34" charset="0"/>
              </a:rPr>
              <a:t> artmasına yol açar.</a:t>
            </a:r>
          </a:p>
          <a:p>
            <a:pPr>
              <a:buNone/>
            </a:pPr>
            <a:endParaRPr lang="tr-TR" sz="2800" dirty="0" smtClean="0">
              <a:latin typeface="Trebuchet MS" pitchFamily="34" charset="0"/>
            </a:endParaRPr>
          </a:p>
        </p:txBody>
      </p:sp>
    </p:spTree>
    <p:extLst>
      <p:ext uri="{BB962C8B-B14F-4D97-AF65-F5344CB8AC3E}">
        <p14:creationId xmlns:p14="http://schemas.microsoft.com/office/powerpoint/2010/main" val="193575981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648072"/>
          </a:xfrm>
        </p:spPr>
        <p:txBody>
          <a:bodyPr>
            <a:noAutofit/>
          </a:bodyPr>
          <a:lstStyle/>
          <a:p>
            <a:r>
              <a:rPr lang="tr-TR" sz="4400" dirty="0" err="1" smtClean="0">
                <a:solidFill>
                  <a:schemeClr val="accent2">
                    <a:lumMod val="50000"/>
                  </a:schemeClr>
                </a:solidFill>
                <a:latin typeface="Trebuchet MS" pitchFamily="34" charset="0"/>
              </a:rPr>
              <a:t>Mn</a:t>
            </a:r>
            <a:r>
              <a:rPr lang="tr-TR" sz="4400" dirty="0" smtClean="0">
                <a:solidFill>
                  <a:schemeClr val="accent2">
                    <a:lumMod val="50000"/>
                  </a:schemeClr>
                </a:solidFill>
                <a:latin typeface="Trebuchet MS" pitchFamily="34" charset="0"/>
              </a:rPr>
              <a:t> ve </a:t>
            </a:r>
            <a:r>
              <a:rPr lang="tr-TR" sz="4400" dirty="0" err="1" smtClean="0">
                <a:solidFill>
                  <a:schemeClr val="accent2">
                    <a:lumMod val="50000"/>
                  </a:schemeClr>
                </a:solidFill>
                <a:latin typeface="Trebuchet MS" pitchFamily="34" charset="0"/>
              </a:rPr>
              <a:t>Cr</a:t>
            </a:r>
            <a:endParaRPr lang="tr-TR" sz="4400"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251520" y="1368152"/>
            <a:ext cx="8640960" cy="5013176"/>
          </a:xfrm>
        </p:spPr>
        <p:txBody>
          <a:bodyPr>
            <a:noAutofit/>
          </a:bodyPr>
          <a:lstStyle/>
          <a:p>
            <a:pPr>
              <a:spcBef>
                <a:spcPts val="0"/>
              </a:spcBef>
              <a:buFont typeface="Trebuchet MS" panose="020B0603020202020204" pitchFamily="34" charset="0"/>
              <a:buChar char="●"/>
            </a:pPr>
            <a:r>
              <a:rPr lang="en-US" sz="2800" dirty="0" err="1" smtClean="0">
                <a:latin typeface="Trebuchet MS" pitchFamily="34" charset="0"/>
              </a:rPr>
              <a:t>Mn</a:t>
            </a:r>
            <a:r>
              <a:rPr lang="tr-TR" sz="2800" dirty="0" smtClean="0">
                <a:latin typeface="Trebuchet MS" pitchFamily="34" charset="0"/>
              </a:rPr>
              <a:t> ve</a:t>
            </a:r>
            <a:r>
              <a:rPr lang="en-US" sz="2800" dirty="0" smtClean="0">
                <a:latin typeface="Trebuchet MS" pitchFamily="34" charset="0"/>
              </a:rPr>
              <a:t>/</a:t>
            </a:r>
            <a:r>
              <a:rPr lang="tr-TR" sz="2800" dirty="0" smtClean="0">
                <a:latin typeface="Trebuchet MS" pitchFamily="34" charset="0"/>
              </a:rPr>
              <a:t>veya </a:t>
            </a:r>
            <a:r>
              <a:rPr lang="en-US" sz="2800" dirty="0" smtClean="0">
                <a:latin typeface="Trebuchet MS" pitchFamily="34" charset="0"/>
              </a:rPr>
              <a:t>Cr</a:t>
            </a:r>
            <a:r>
              <a:rPr lang="tr-TR" sz="2800" dirty="0" smtClean="0">
                <a:latin typeface="Trebuchet MS" pitchFamily="34" charset="0"/>
              </a:rPr>
              <a:t> demirce zengin bileşik partiküllerinin morfolojisini değiştirir. Sivri ve köşeli beta-</a:t>
            </a:r>
            <a:r>
              <a:rPr lang="en-US" sz="2800" dirty="0" smtClean="0">
                <a:latin typeface="Trebuchet MS" pitchFamily="34" charset="0"/>
              </a:rPr>
              <a:t>Al</a:t>
            </a:r>
            <a:r>
              <a:rPr lang="en-US" sz="2800" baseline="-25000" dirty="0" smtClean="0">
                <a:latin typeface="Trebuchet MS" pitchFamily="34" charset="0"/>
              </a:rPr>
              <a:t>5</a:t>
            </a:r>
            <a:r>
              <a:rPr lang="en-US" sz="2800" dirty="0" smtClean="0">
                <a:latin typeface="Trebuchet MS" pitchFamily="34" charset="0"/>
              </a:rPr>
              <a:t>FeSi</a:t>
            </a:r>
            <a:r>
              <a:rPr lang="tr-TR" sz="2800" dirty="0">
                <a:latin typeface="Trebuchet MS" pitchFamily="34" charset="0"/>
              </a:rPr>
              <a:t> </a:t>
            </a:r>
            <a:r>
              <a:rPr lang="tr-TR" sz="2800" dirty="0" smtClean="0">
                <a:latin typeface="Trebuchet MS" pitchFamily="34" charset="0"/>
              </a:rPr>
              <a:t>fazını </a:t>
            </a:r>
            <a:r>
              <a:rPr lang="tr-TR" sz="2800" dirty="0" err="1" smtClean="0">
                <a:latin typeface="Trebuchet MS" pitchFamily="34" charset="0"/>
              </a:rPr>
              <a:t>sünekliğe</a:t>
            </a:r>
            <a:r>
              <a:rPr lang="tr-TR" sz="2800" dirty="0" smtClean="0">
                <a:latin typeface="Trebuchet MS" pitchFamily="34" charset="0"/>
              </a:rPr>
              <a:t> daha az zarar veren eş eksenli </a:t>
            </a:r>
            <a:r>
              <a:rPr lang="tr-TR" sz="2800" dirty="0" err="1" smtClean="0">
                <a:latin typeface="Trebuchet MS" pitchFamily="34" charset="0"/>
              </a:rPr>
              <a:t>kü</a:t>
            </a:r>
            <a:r>
              <a:rPr lang="en-US" sz="2800" dirty="0" smtClean="0">
                <a:latin typeface="Trebuchet MS" pitchFamily="34" charset="0"/>
              </a:rPr>
              <a:t>bi</a:t>
            </a:r>
            <a:r>
              <a:rPr lang="tr-TR" sz="2800" dirty="0" smtClean="0">
                <a:latin typeface="Trebuchet MS" pitchFamily="34" charset="0"/>
              </a:rPr>
              <a:t>k</a:t>
            </a:r>
            <a:r>
              <a:rPr lang="en-US" sz="2800" dirty="0" smtClean="0">
                <a:latin typeface="Trebuchet MS" pitchFamily="34" charset="0"/>
              </a:rPr>
              <a:t> Al</a:t>
            </a:r>
            <a:r>
              <a:rPr lang="en-US" sz="2800" baseline="-25000" dirty="0" smtClean="0">
                <a:latin typeface="Trebuchet MS" pitchFamily="34" charset="0"/>
              </a:rPr>
              <a:t>15</a:t>
            </a:r>
            <a:r>
              <a:rPr lang="en-US" sz="2800" dirty="0" smtClean="0">
                <a:latin typeface="Trebuchet MS" pitchFamily="34" charset="0"/>
              </a:rPr>
              <a:t>(</a:t>
            </a:r>
            <a:r>
              <a:rPr lang="en-US" sz="2800" dirty="0" err="1" smtClean="0">
                <a:latin typeface="Trebuchet MS" pitchFamily="34" charset="0"/>
              </a:rPr>
              <a:t>MnFe</a:t>
            </a:r>
            <a:r>
              <a:rPr lang="tr-TR" sz="2800" dirty="0" smtClean="0">
                <a:latin typeface="Trebuchet MS" pitchFamily="34" charset="0"/>
              </a:rPr>
              <a:t>Cr</a:t>
            </a:r>
            <a:r>
              <a:rPr lang="en-US" sz="2800" dirty="0" smtClean="0">
                <a:latin typeface="Trebuchet MS" pitchFamily="34" charset="0"/>
              </a:rPr>
              <a:t>)</a:t>
            </a:r>
            <a:r>
              <a:rPr lang="en-US" sz="2800" baseline="-25000" dirty="0" smtClean="0">
                <a:latin typeface="Trebuchet MS" pitchFamily="34" charset="0"/>
              </a:rPr>
              <a:t>3</a:t>
            </a:r>
            <a:r>
              <a:rPr lang="en-US" sz="2800" dirty="0" smtClean="0">
                <a:latin typeface="Trebuchet MS" pitchFamily="34" charset="0"/>
              </a:rPr>
              <a:t>Si</a:t>
            </a:r>
            <a:r>
              <a:rPr lang="en-US" sz="2800" baseline="-25000" dirty="0" smtClean="0">
                <a:latin typeface="Trebuchet MS" pitchFamily="34" charset="0"/>
              </a:rPr>
              <a:t>2</a:t>
            </a:r>
            <a:r>
              <a:rPr lang="en-US" sz="2800" dirty="0" smtClean="0">
                <a:latin typeface="Trebuchet MS" pitchFamily="34" charset="0"/>
              </a:rPr>
              <a:t> </a:t>
            </a:r>
            <a:r>
              <a:rPr lang="tr-TR" sz="2800" dirty="0" smtClean="0">
                <a:latin typeface="Trebuchet MS" pitchFamily="34" charset="0"/>
              </a:rPr>
              <a:t>fazına dönüştürür.</a:t>
            </a:r>
          </a:p>
          <a:p>
            <a:pPr>
              <a:spcBef>
                <a:spcPts val="0"/>
              </a:spcBef>
              <a:buFont typeface="Trebuchet MS" panose="020B0603020202020204" pitchFamily="34" charset="0"/>
              <a:buChar char="●"/>
            </a:pPr>
            <a:r>
              <a:rPr lang="en-US" sz="2800" i="1" dirty="0" smtClean="0">
                <a:latin typeface="Trebuchet MS" pitchFamily="34" charset="0"/>
              </a:rPr>
              <a:t>356.1 al</a:t>
            </a:r>
            <a:r>
              <a:rPr lang="tr-TR" sz="2800" i="1" dirty="0" smtClean="0">
                <a:latin typeface="Trebuchet MS" pitchFamily="34" charset="0"/>
              </a:rPr>
              <a:t>aşımı</a:t>
            </a:r>
            <a:r>
              <a:rPr lang="en-US" sz="2800" i="1" dirty="0" smtClean="0">
                <a:latin typeface="Trebuchet MS" pitchFamily="34" charset="0"/>
              </a:rPr>
              <a:t>; “</a:t>
            </a:r>
            <a:r>
              <a:rPr lang="tr-TR" sz="2800" i="1" dirty="0" err="1" smtClean="0">
                <a:latin typeface="Trebuchet MS" pitchFamily="34" charset="0"/>
              </a:rPr>
              <a:t>Fe</a:t>
            </a:r>
            <a:r>
              <a:rPr lang="tr-TR" sz="2800" i="1" dirty="0" smtClean="0">
                <a:latin typeface="Trebuchet MS" pitchFamily="34" charset="0"/>
              </a:rPr>
              <a:t> miktarı</a:t>
            </a:r>
            <a:r>
              <a:rPr lang="en-US" sz="2800" i="1" dirty="0" smtClean="0">
                <a:latin typeface="Trebuchet MS" pitchFamily="34" charset="0"/>
              </a:rPr>
              <a:t> 0.45%</a:t>
            </a:r>
            <a:r>
              <a:rPr lang="tr-TR" sz="2800" i="1" dirty="0" smtClean="0">
                <a:latin typeface="Trebuchet MS" pitchFamily="34" charset="0"/>
              </a:rPr>
              <a:t> seviyesini aşarsa</a:t>
            </a:r>
          </a:p>
          <a:p>
            <a:pPr marL="0" indent="0">
              <a:spcBef>
                <a:spcPts val="0"/>
              </a:spcBef>
              <a:buNone/>
            </a:pPr>
            <a:r>
              <a:rPr lang="tr-TR" sz="2800" i="1" dirty="0" smtClean="0">
                <a:latin typeface="Trebuchet MS" pitchFamily="34" charset="0"/>
              </a:rPr>
              <a:t>   Mn miktarı demir miktarının en az yarısı kadar</a:t>
            </a:r>
          </a:p>
          <a:p>
            <a:pPr marL="0" indent="0">
              <a:spcBef>
                <a:spcPts val="0"/>
              </a:spcBef>
              <a:buNone/>
            </a:pPr>
            <a:r>
              <a:rPr lang="tr-TR" sz="2800" i="1" dirty="0" smtClean="0">
                <a:latin typeface="Trebuchet MS" pitchFamily="34" charset="0"/>
              </a:rPr>
              <a:t>   olmalıdır.</a:t>
            </a:r>
            <a:r>
              <a:rPr lang="en-US" sz="2800" dirty="0" smtClean="0">
                <a:latin typeface="Trebuchet MS" pitchFamily="34" charset="0"/>
              </a:rPr>
              <a:t>” </a:t>
            </a:r>
            <a:endParaRPr lang="tr-TR" sz="2800" dirty="0" smtClean="0">
              <a:latin typeface="Trebuchet MS" pitchFamily="34" charset="0"/>
            </a:endParaRPr>
          </a:p>
          <a:p>
            <a:pPr>
              <a:spcBef>
                <a:spcPts val="0"/>
              </a:spcBef>
              <a:buFont typeface="Trebuchet MS" panose="020B0603020202020204" pitchFamily="34" charset="0"/>
              <a:buChar char="●"/>
            </a:pPr>
            <a:r>
              <a:rPr lang="tr-TR" sz="2800" dirty="0" err="1" smtClean="0">
                <a:latin typeface="Trebuchet MS" pitchFamily="34" charset="0"/>
              </a:rPr>
              <a:t>monoklinik</a:t>
            </a:r>
            <a:r>
              <a:rPr lang="tr-TR" sz="2800" dirty="0" smtClean="0">
                <a:latin typeface="Trebuchet MS" pitchFamily="34" charset="0"/>
              </a:rPr>
              <a:t> </a:t>
            </a:r>
            <a:r>
              <a:rPr lang="en-US" sz="2800" dirty="0" smtClean="0">
                <a:latin typeface="Trebuchet MS" pitchFamily="34" charset="0"/>
              </a:rPr>
              <a:t>Al</a:t>
            </a:r>
            <a:r>
              <a:rPr lang="en-US" sz="2800" baseline="-25000" dirty="0" smtClean="0">
                <a:latin typeface="Trebuchet MS" pitchFamily="34" charset="0"/>
              </a:rPr>
              <a:t>5</a:t>
            </a:r>
            <a:r>
              <a:rPr lang="en-US" sz="2800" dirty="0" smtClean="0">
                <a:latin typeface="Trebuchet MS" pitchFamily="34" charset="0"/>
              </a:rPr>
              <a:t>FeSi </a:t>
            </a:r>
            <a:r>
              <a:rPr lang="tr-TR" sz="2800" dirty="0">
                <a:latin typeface="Trebuchet MS" pitchFamily="34" charset="0"/>
              </a:rPr>
              <a:t>/</a:t>
            </a:r>
            <a:r>
              <a:rPr lang="tr-TR" sz="2800" dirty="0" smtClean="0">
                <a:latin typeface="Trebuchet MS" pitchFamily="34" charset="0"/>
              </a:rPr>
              <a:t>kübik </a:t>
            </a:r>
            <a:r>
              <a:rPr lang="en-US" sz="2800" dirty="0" smtClean="0">
                <a:latin typeface="Trebuchet MS" pitchFamily="34" charset="0"/>
              </a:rPr>
              <a:t>Al</a:t>
            </a:r>
            <a:r>
              <a:rPr lang="en-US" sz="2800" baseline="-25000" dirty="0" smtClean="0">
                <a:latin typeface="Trebuchet MS" pitchFamily="34" charset="0"/>
              </a:rPr>
              <a:t>15</a:t>
            </a:r>
            <a:r>
              <a:rPr lang="en-US" sz="2800" dirty="0" smtClean="0">
                <a:latin typeface="Trebuchet MS" pitchFamily="34" charset="0"/>
              </a:rPr>
              <a:t>(</a:t>
            </a:r>
            <a:r>
              <a:rPr lang="en-US" sz="2800" dirty="0" err="1" smtClean="0">
                <a:latin typeface="Trebuchet MS" pitchFamily="34" charset="0"/>
              </a:rPr>
              <a:t>MnFe</a:t>
            </a:r>
            <a:r>
              <a:rPr lang="en-US" sz="2800" dirty="0" smtClean="0">
                <a:latin typeface="Trebuchet MS" pitchFamily="34" charset="0"/>
              </a:rPr>
              <a:t>)</a:t>
            </a:r>
            <a:r>
              <a:rPr lang="en-US" sz="2800" baseline="-25000" dirty="0" smtClean="0">
                <a:latin typeface="Trebuchet MS" pitchFamily="34" charset="0"/>
              </a:rPr>
              <a:t>3</a:t>
            </a:r>
            <a:r>
              <a:rPr lang="en-US" sz="2800" dirty="0" smtClean="0">
                <a:latin typeface="Trebuchet MS" pitchFamily="34" charset="0"/>
              </a:rPr>
              <a:t>Si</a:t>
            </a:r>
            <a:r>
              <a:rPr lang="en-US" sz="2800" baseline="-25000" dirty="0" smtClean="0">
                <a:latin typeface="Trebuchet MS" pitchFamily="34" charset="0"/>
              </a:rPr>
              <a:t>2</a:t>
            </a:r>
            <a:r>
              <a:rPr lang="tr-TR" sz="2800" dirty="0" smtClean="0">
                <a:latin typeface="Trebuchet MS" pitchFamily="34" charset="0"/>
              </a:rPr>
              <a:t> oranı kimyasal bileşim ve katılaşma hızlarına bağlıdır. </a:t>
            </a:r>
          </a:p>
          <a:p>
            <a:pPr>
              <a:spcBef>
                <a:spcPts val="0"/>
              </a:spcBef>
              <a:buFont typeface="Trebuchet MS" panose="020B0603020202020204" pitchFamily="34" charset="0"/>
              <a:buChar char="●"/>
            </a:pPr>
            <a:r>
              <a:rPr lang="tr-TR" sz="2800" dirty="0" smtClean="0">
                <a:latin typeface="Trebuchet MS" pitchFamily="34" charset="0"/>
              </a:rPr>
              <a:t>Yüksek katılaşma hızlarında daha yüksek Fe </a:t>
            </a:r>
            <a:r>
              <a:rPr lang="tr-TR" sz="2800" dirty="0" err="1" smtClean="0">
                <a:latin typeface="Trebuchet MS" pitchFamily="34" charset="0"/>
              </a:rPr>
              <a:t>tolere</a:t>
            </a:r>
            <a:r>
              <a:rPr lang="tr-TR" sz="2800" dirty="0" smtClean="0">
                <a:latin typeface="Trebuchet MS" pitchFamily="34" charset="0"/>
              </a:rPr>
              <a:t> edilebilir.</a:t>
            </a:r>
            <a:endParaRPr lang="en-US" sz="2800" dirty="0" smtClean="0">
              <a:latin typeface="Trebuchet MS" pitchFamily="34" charset="0"/>
            </a:endParaRPr>
          </a:p>
        </p:txBody>
      </p:sp>
    </p:spTree>
    <p:extLst>
      <p:ext uri="{BB962C8B-B14F-4D97-AF65-F5344CB8AC3E}">
        <p14:creationId xmlns:p14="http://schemas.microsoft.com/office/powerpoint/2010/main" val="4044658494"/>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602432"/>
            <a:ext cx="8229600" cy="738336"/>
          </a:xfrm>
        </p:spPr>
        <p:txBody>
          <a:bodyPr>
            <a:normAutofit fontScale="90000"/>
          </a:bodyPr>
          <a:lstStyle/>
          <a:p>
            <a:r>
              <a:rPr lang="tr-TR" dirty="0" err="1" smtClean="0">
                <a:solidFill>
                  <a:schemeClr val="accent2">
                    <a:lumMod val="50000"/>
                  </a:schemeClr>
                </a:solidFill>
                <a:latin typeface="Trebuchet MS" pitchFamily="34" charset="0"/>
              </a:rPr>
              <a:t>Mn</a:t>
            </a:r>
            <a:r>
              <a:rPr lang="tr-TR" dirty="0" smtClean="0">
                <a:solidFill>
                  <a:schemeClr val="accent2">
                    <a:lumMod val="50000"/>
                  </a:schemeClr>
                </a:solidFill>
                <a:latin typeface="Trebuchet MS" pitchFamily="34" charset="0"/>
              </a:rPr>
              <a:t> ve </a:t>
            </a:r>
            <a:r>
              <a:rPr lang="tr-TR" dirty="0" err="1" smtClean="0">
                <a:solidFill>
                  <a:schemeClr val="accent2">
                    <a:lumMod val="50000"/>
                  </a:schemeClr>
                </a:solidFill>
                <a:latin typeface="Trebuchet MS" pitchFamily="34" charset="0"/>
              </a:rPr>
              <a:t>Cr</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323528" y="1412776"/>
            <a:ext cx="8229600" cy="5184576"/>
          </a:xfrm>
        </p:spPr>
        <p:txBody>
          <a:bodyPr>
            <a:noAutofit/>
          </a:bodyPr>
          <a:lstStyle/>
          <a:p>
            <a:pPr>
              <a:spcBef>
                <a:spcPts val="0"/>
              </a:spcBef>
              <a:buClr>
                <a:schemeClr val="bg2">
                  <a:lumMod val="50000"/>
                </a:schemeClr>
              </a:buClr>
              <a:buFont typeface="Trebuchet MS" pitchFamily="34" charset="0"/>
              <a:buChar char="●"/>
            </a:pPr>
            <a:r>
              <a:rPr lang="tr-TR" dirty="0" err="1" smtClean="0">
                <a:latin typeface="Trebuchet MS" pitchFamily="34" charset="0"/>
              </a:rPr>
              <a:t>Mn</a:t>
            </a:r>
            <a:r>
              <a:rPr lang="tr-TR" dirty="0" smtClean="0">
                <a:latin typeface="Trebuchet MS" pitchFamily="34" charset="0"/>
              </a:rPr>
              <a:t> ve </a:t>
            </a:r>
            <a:r>
              <a:rPr lang="tr-TR" dirty="0" err="1" smtClean="0">
                <a:latin typeface="Trebuchet MS" pitchFamily="34" charset="0"/>
              </a:rPr>
              <a:t>Cr</a:t>
            </a:r>
            <a:r>
              <a:rPr lang="tr-TR" dirty="0" smtClean="0">
                <a:latin typeface="Trebuchet MS" pitchFamily="34" charset="0"/>
              </a:rPr>
              <a:t> </a:t>
            </a:r>
            <a:r>
              <a:rPr lang="tr-TR" dirty="0" err="1" smtClean="0">
                <a:latin typeface="Trebuchet MS" pitchFamily="34" charset="0"/>
              </a:rPr>
              <a:t>Fe’li</a:t>
            </a:r>
            <a:r>
              <a:rPr lang="tr-TR" dirty="0" smtClean="0">
                <a:latin typeface="Trebuchet MS" pitchFamily="34" charset="0"/>
              </a:rPr>
              <a:t> bileşikleri morfolojisini zararsız hale getirmekle birlikte ikinci döküm alaşımlarında yüksek miktarlarda </a:t>
            </a:r>
            <a:r>
              <a:rPr lang="tr-TR" dirty="0" err="1" smtClean="0">
                <a:latin typeface="Trebuchet MS" pitchFamily="34" charset="0"/>
              </a:rPr>
              <a:t>Fe</a:t>
            </a:r>
            <a:r>
              <a:rPr lang="tr-TR" dirty="0" smtClean="0">
                <a:latin typeface="Trebuchet MS" pitchFamily="34" charset="0"/>
              </a:rPr>
              <a:t> ile birlikte “</a:t>
            </a:r>
            <a:r>
              <a:rPr lang="tr-TR" dirty="0" err="1" smtClean="0">
                <a:latin typeface="Trebuchet MS" pitchFamily="34" charset="0"/>
              </a:rPr>
              <a:t>sludge</a:t>
            </a:r>
            <a:r>
              <a:rPr lang="tr-TR" dirty="0" smtClean="0">
                <a:latin typeface="Trebuchet MS" pitchFamily="34" charset="0"/>
              </a:rPr>
              <a:t>” adını verdiğimiz bir soruna yol açarlar. </a:t>
            </a:r>
          </a:p>
          <a:p>
            <a:pPr>
              <a:spcBef>
                <a:spcPts val="0"/>
              </a:spcBef>
              <a:buClr>
                <a:schemeClr val="bg2">
                  <a:lumMod val="50000"/>
                </a:schemeClr>
              </a:buClr>
              <a:buFont typeface="Trebuchet MS" pitchFamily="34" charset="0"/>
              <a:buChar char="●"/>
            </a:pPr>
            <a:r>
              <a:rPr lang="tr-TR" dirty="0" smtClean="0">
                <a:latin typeface="Trebuchet MS" pitchFamily="34" charset="0"/>
              </a:rPr>
              <a:t>Basınçlı dökümde alüminyum alaşımının kalıba yapışmasını önlemek için bu alaşımlarda </a:t>
            </a:r>
            <a:r>
              <a:rPr lang="tr-TR" dirty="0" err="1" smtClean="0">
                <a:latin typeface="Trebuchet MS" pitchFamily="34" charset="0"/>
              </a:rPr>
              <a:t>Fe</a:t>
            </a:r>
            <a:r>
              <a:rPr lang="tr-TR" dirty="0" smtClean="0">
                <a:latin typeface="Trebuchet MS" pitchFamily="34" charset="0"/>
              </a:rPr>
              <a:t> yüksek tutulur. Bu amaçla </a:t>
            </a:r>
            <a:r>
              <a:rPr lang="tr-TR" dirty="0" err="1" smtClean="0">
                <a:latin typeface="Trebuchet MS" pitchFamily="34" charset="0"/>
              </a:rPr>
              <a:t>Fe</a:t>
            </a:r>
            <a:r>
              <a:rPr lang="tr-TR" dirty="0" smtClean="0">
                <a:latin typeface="Trebuchet MS" pitchFamily="34" charset="0"/>
              </a:rPr>
              <a:t> yerine </a:t>
            </a:r>
            <a:r>
              <a:rPr lang="tr-TR" dirty="0" err="1" smtClean="0">
                <a:latin typeface="Trebuchet MS" pitchFamily="34" charset="0"/>
              </a:rPr>
              <a:t>Mn</a:t>
            </a:r>
            <a:r>
              <a:rPr lang="tr-TR" dirty="0" smtClean="0">
                <a:latin typeface="Trebuchet MS" pitchFamily="34" charset="0"/>
              </a:rPr>
              <a:t> tercih edilir.</a:t>
            </a:r>
          </a:p>
          <a:p>
            <a:pPr>
              <a:spcBef>
                <a:spcPts val="0"/>
              </a:spcBef>
              <a:buClr>
                <a:schemeClr val="bg2">
                  <a:lumMod val="50000"/>
                </a:schemeClr>
              </a:buClr>
              <a:buFont typeface="Trebuchet MS" pitchFamily="34" charset="0"/>
              <a:buChar char="●"/>
            </a:pPr>
            <a:r>
              <a:rPr lang="tr-TR" dirty="0" err="1" smtClean="0">
                <a:latin typeface="Trebuchet MS" pitchFamily="34" charset="0"/>
              </a:rPr>
              <a:t>Mn</a:t>
            </a:r>
            <a:r>
              <a:rPr lang="tr-TR" dirty="0" smtClean="0">
                <a:latin typeface="Trebuchet MS" pitchFamily="34" charset="0"/>
              </a:rPr>
              <a:t> ve </a:t>
            </a:r>
            <a:r>
              <a:rPr lang="tr-TR" dirty="0" err="1" smtClean="0">
                <a:latin typeface="Trebuchet MS" pitchFamily="34" charset="0"/>
              </a:rPr>
              <a:t>Cr</a:t>
            </a:r>
            <a:r>
              <a:rPr lang="tr-TR" dirty="0" smtClean="0">
                <a:latin typeface="Trebuchet MS" pitchFamily="34" charset="0"/>
              </a:rPr>
              <a:t> ayni zamanda tane yapısını kontrol etmek için de kullanılır. Özellikle </a:t>
            </a:r>
            <a:r>
              <a:rPr lang="tr-TR" dirty="0" err="1" smtClean="0">
                <a:latin typeface="Trebuchet MS" pitchFamily="34" charset="0"/>
              </a:rPr>
              <a:t>Cr</a:t>
            </a:r>
            <a:r>
              <a:rPr lang="tr-TR" dirty="0" smtClean="0">
                <a:latin typeface="Trebuchet MS" pitchFamily="34" charset="0"/>
              </a:rPr>
              <a:t> </a:t>
            </a:r>
            <a:r>
              <a:rPr lang="en-US" dirty="0" smtClean="0">
                <a:latin typeface="Trebuchet MS" pitchFamily="34" charset="0"/>
              </a:rPr>
              <a:t>2XX </a:t>
            </a:r>
            <a:r>
              <a:rPr lang="tr-TR" dirty="0" smtClean="0">
                <a:latin typeface="Trebuchet MS" pitchFamily="34" charset="0"/>
              </a:rPr>
              <a:t>ve</a:t>
            </a:r>
            <a:r>
              <a:rPr lang="en-US" dirty="0" smtClean="0">
                <a:latin typeface="Trebuchet MS" pitchFamily="34" charset="0"/>
              </a:rPr>
              <a:t> 7XX al</a:t>
            </a:r>
            <a:r>
              <a:rPr lang="tr-TR" dirty="0" smtClean="0">
                <a:latin typeface="Trebuchet MS" pitchFamily="34" charset="0"/>
              </a:rPr>
              <a:t>aşımlarında yüksek sıcaklık uygulamalarında tane büyümesini önler.</a:t>
            </a:r>
            <a:endParaRPr lang="en-US" dirty="0" smtClean="0">
              <a:latin typeface="Trebuchet MS" pitchFamily="34" charset="0"/>
            </a:endParaRPr>
          </a:p>
          <a:p>
            <a:pPr>
              <a:spcBef>
                <a:spcPts val="0"/>
              </a:spcBef>
              <a:buClr>
                <a:schemeClr val="bg2">
                  <a:lumMod val="50000"/>
                </a:schemeClr>
              </a:buClr>
              <a:buFont typeface="Trebuchet MS" pitchFamily="34" charset="0"/>
              <a:buChar char="●"/>
            </a:pPr>
            <a:r>
              <a:rPr lang="en-US" dirty="0" err="1" smtClean="0">
                <a:latin typeface="Trebuchet MS" pitchFamily="34" charset="0"/>
              </a:rPr>
              <a:t>Mangan</a:t>
            </a:r>
            <a:r>
              <a:rPr lang="tr-TR" dirty="0" smtClean="0">
                <a:latin typeface="Trebuchet MS" pitchFamily="34" charset="0"/>
              </a:rPr>
              <a:t> ve krom </a:t>
            </a:r>
            <a:r>
              <a:rPr lang="tr-TR" dirty="0" err="1" smtClean="0">
                <a:latin typeface="Trebuchet MS" pitchFamily="34" charset="0"/>
              </a:rPr>
              <a:t>anodize</a:t>
            </a:r>
            <a:r>
              <a:rPr lang="tr-TR" dirty="0" smtClean="0">
                <a:latin typeface="Trebuchet MS" pitchFamily="34" charset="0"/>
              </a:rPr>
              <a:t> edilen 7XXX alaşımlarında altın ve bronz arası cazip bir renk sağlar.</a:t>
            </a:r>
            <a:endParaRPr lang="tr-TR" dirty="0">
              <a:latin typeface="Trebuchet MS" pitchFamily="34" charset="0"/>
            </a:endParaRPr>
          </a:p>
        </p:txBody>
      </p:sp>
    </p:spTree>
    <p:extLst>
      <p:ext uri="{BB962C8B-B14F-4D97-AF65-F5344CB8AC3E}">
        <p14:creationId xmlns:p14="http://schemas.microsoft.com/office/powerpoint/2010/main" val="241269176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64704"/>
            <a:ext cx="8229600" cy="720080"/>
          </a:xfrm>
        </p:spPr>
        <p:txBody>
          <a:bodyPr>
            <a:normAutofit fontScale="90000"/>
          </a:bodyPr>
          <a:lstStyle/>
          <a:p>
            <a:r>
              <a:rPr lang="tr-TR" dirty="0" err="1" smtClean="0">
                <a:solidFill>
                  <a:schemeClr val="accent2">
                    <a:lumMod val="50000"/>
                  </a:schemeClr>
                </a:solidFill>
                <a:latin typeface="Trebuchet MS" pitchFamily="34" charset="0"/>
              </a:rPr>
              <a:t>Empürite</a:t>
            </a:r>
            <a:r>
              <a:rPr lang="tr-TR" dirty="0" smtClean="0">
                <a:solidFill>
                  <a:schemeClr val="accent2">
                    <a:lumMod val="50000"/>
                  </a:schemeClr>
                </a:solidFill>
                <a:latin typeface="Trebuchet MS" pitchFamily="34" charset="0"/>
              </a:rPr>
              <a:t> elementleri-</a:t>
            </a:r>
            <a:r>
              <a:rPr lang="tr-TR" dirty="0" err="1" smtClean="0">
                <a:solidFill>
                  <a:schemeClr val="accent2">
                    <a:lumMod val="50000"/>
                  </a:schemeClr>
                </a:solidFill>
                <a:latin typeface="Trebuchet MS" pitchFamily="34" charset="0"/>
              </a:rPr>
              <a:t>Fe</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360040" y="1628800"/>
            <a:ext cx="8676456" cy="4824536"/>
          </a:xfrm>
        </p:spPr>
        <p:txBody>
          <a:bodyPr>
            <a:noAutofit/>
          </a:bodyPr>
          <a:lstStyle/>
          <a:p>
            <a:pPr>
              <a:spcBef>
                <a:spcPts val="0"/>
              </a:spcBef>
              <a:buFont typeface="Trebuchet MS" panose="020B0603020202020204" pitchFamily="34" charset="0"/>
              <a:buChar char="●"/>
            </a:pPr>
            <a:r>
              <a:rPr lang="en-US" sz="2800" dirty="0" smtClean="0">
                <a:latin typeface="Trebuchet MS" pitchFamily="34" charset="0"/>
              </a:rPr>
              <a:t>Fe</a:t>
            </a:r>
            <a:r>
              <a:rPr lang="tr-TR" sz="2800" dirty="0" smtClean="0">
                <a:latin typeface="Trebuchet MS" pitchFamily="34" charset="0"/>
              </a:rPr>
              <a:t> basınçlı döküm alaşımlarında kasıtlı bir</a:t>
            </a:r>
          </a:p>
          <a:p>
            <a:pPr marL="0" indent="0">
              <a:spcBef>
                <a:spcPts val="0"/>
              </a:spcBef>
              <a:buNone/>
            </a:pPr>
            <a:r>
              <a:rPr lang="tr-TR" sz="2800" dirty="0" smtClean="0">
                <a:latin typeface="Trebuchet MS" pitchFamily="34" charset="0"/>
              </a:rPr>
              <a:t>   </a:t>
            </a:r>
            <a:r>
              <a:rPr lang="tr-TR" sz="2800" dirty="0" err="1" smtClean="0">
                <a:latin typeface="Trebuchet MS" pitchFamily="34" charset="0"/>
              </a:rPr>
              <a:t>empüritedir</a:t>
            </a:r>
            <a:r>
              <a:rPr lang="tr-TR" sz="2800" dirty="0" smtClean="0">
                <a:latin typeface="Trebuchet MS" pitchFamily="34" charset="0"/>
              </a:rPr>
              <a:t>. </a:t>
            </a:r>
            <a:r>
              <a:rPr lang="en-US" sz="2800" dirty="0" smtClean="0">
                <a:latin typeface="Trebuchet MS" pitchFamily="34" charset="0"/>
              </a:rPr>
              <a:t> </a:t>
            </a:r>
            <a:endParaRPr lang="tr-TR" sz="2800" dirty="0" smtClean="0">
              <a:latin typeface="Trebuchet MS" pitchFamily="34" charset="0"/>
            </a:endParaRPr>
          </a:p>
          <a:p>
            <a:pPr>
              <a:spcBef>
                <a:spcPts val="0"/>
              </a:spcBef>
              <a:buFont typeface="Trebuchet MS" panose="020B0603020202020204" pitchFamily="34" charset="0"/>
              <a:buChar char="●"/>
            </a:pPr>
            <a:r>
              <a:rPr lang="en-US" sz="2800" dirty="0" smtClean="0">
                <a:latin typeface="Trebuchet MS" pitchFamily="34" charset="0"/>
              </a:rPr>
              <a:t>0.8% </a:t>
            </a:r>
            <a:r>
              <a:rPr lang="tr-TR" sz="2800" dirty="0" smtClean="0">
                <a:latin typeface="Trebuchet MS" pitchFamily="34" charset="0"/>
              </a:rPr>
              <a:t>veya daha yüksek seviyelerde Fe</a:t>
            </a:r>
            <a:r>
              <a:rPr lang="tr-TR" sz="2800" dirty="0">
                <a:latin typeface="Trebuchet MS" pitchFamily="34" charset="0"/>
              </a:rPr>
              <a:t> </a:t>
            </a:r>
            <a:r>
              <a:rPr lang="tr-TR" sz="2800" dirty="0" smtClean="0">
                <a:latin typeface="Trebuchet MS" pitchFamily="34" charset="0"/>
              </a:rPr>
              <a:t>kalıplara yapışmayı önler.</a:t>
            </a:r>
            <a:r>
              <a:rPr lang="en-US" sz="2800" dirty="0" smtClean="0">
                <a:latin typeface="Trebuchet MS" pitchFamily="34" charset="0"/>
              </a:rPr>
              <a:t> </a:t>
            </a:r>
            <a:endParaRPr lang="tr-TR" sz="2800" dirty="0" smtClean="0">
              <a:latin typeface="Trebuchet MS" pitchFamily="34" charset="0"/>
            </a:endParaRPr>
          </a:p>
          <a:p>
            <a:pPr>
              <a:spcBef>
                <a:spcPts val="0"/>
              </a:spcBef>
              <a:buFont typeface="Trebuchet MS" panose="020B0603020202020204" pitchFamily="34" charset="0"/>
              <a:buChar char="●"/>
            </a:pPr>
            <a:r>
              <a:rPr lang="en-US" sz="2800" dirty="0" smtClean="0">
                <a:latin typeface="Trebuchet MS" pitchFamily="34" charset="0"/>
              </a:rPr>
              <a:t>Al-Fe-Si </a:t>
            </a:r>
            <a:r>
              <a:rPr lang="tr-TR" sz="2800" dirty="0" smtClean="0">
                <a:latin typeface="Trebuchet MS" pitchFamily="34" charset="0"/>
              </a:rPr>
              <a:t>üçlü </a:t>
            </a:r>
            <a:r>
              <a:rPr lang="tr-TR" sz="2800" dirty="0" err="1" smtClean="0">
                <a:latin typeface="Trebuchet MS" pitchFamily="34" charset="0"/>
              </a:rPr>
              <a:t>ötektiği</a:t>
            </a:r>
            <a:r>
              <a:rPr lang="tr-TR" sz="2800" dirty="0">
                <a:latin typeface="Trebuchet MS" pitchFamily="34" charset="0"/>
              </a:rPr>
              <a:t> </a:t>
            </a:r>
            <a:r>
              <a:rPr lang="tr-TR" sz="2800" dirty="0" smtClean="0">
                <a:latin typeface="Trebuchet MS" pitchFamily="34" charset="0"/>
              </a:rPr>
              <a:t>yaklaşık</a:t>
            </a:r>
            <a:r>
              <a:rPr lang="en-US" sz="2800" dirty="0" smtClean="0">
                <a:latin typeface="Trebuchet MS" pitchFamily="34" charset="0"/>
              </a:rPr>
              <a:t> 0.8% F</a:t>
            </a:r>
            <a:r>
              <a:rPr lang="tr-TR" sz="2800" dirty="0" smtClean="0">
                <a:latin typeface="Trebuchet MS" pitchFamily="34" charset="0"/>
              </a:rPr>
              <a:t>e seviyelerinde</a:t>
            </a:r>
            <a:r>
              <a:rPr lang="tr-TR" sz="2800" dirty="0">
                <a:latin typeface="Trebuchet MS" pitchFamily="34" charset="0"/>
              </a:rPr>
              <a:t> </a:t>
            </a:r>
            <a:r>
              <a:rPr lang="tr-TR" sz="2800" dirty="0" smtClean="0">
                <a:latin typeface="Trebuchet MS" pitchFamily="34" charset="0"/>
              </a:rPr>
              <a:t>oluşur</a:t>
            </a:r>
            <a:r>
              <a:rPr lang="en-US" sz="2800" dirty="0" smtClean="0">
                <a:latin typeface="Trebuchet MS" pitchFamily="34" charset="0"/>
              </a:rPr>
              <a:t>. </a:t>
            </a:r>
            <a:endParaRPr lang="tr-TR" sz="2800" dirty="0" smtClean="0">
              <a:latin typeface="Trebuchet MS" pitchFamily="34" charset="0"/>
            </a:endParaRPr>
          </a:p>
          <a:p>
            <a:pPr>
              <a:spcBef>
                <a:spcPts val="0"/>
              </a:spcBef>
              <a:buFont typeface="Trebuchet MS" panose="020B0603020202020204" pitchFamily="34" charset="0"/>
              <a:buChar char="●"/>
            </a:pPr>
            <a:r>
              <a:rPr lang="tr-TR" sz="2800" dirty="0" smtClean="0">
                <a:latin typeface="Trebuchet MS" pitchFamily="34" charset="0"/>
              </a:rPr>
              <a:t>Teorik olarak Fe bundan bir miktar daha yüksek</a:t>
            </a:r>
          </a:p>
          <a:p>
            <a:pPr marL="0" indent="0">
              <a:spcBef>
                <a:spcPts val="0"/>
              </a:spcBef>
              <a:buNone/>
            </a:pPr>
            <a:r>
              <a:rPr lang="tr-TR" sz="2800" dirty="0" smtClean="0">
                <a:latin typeface="Trebuchet MS" pitchFamily="34" charset="0"/>
              </a:rPr>
              <a:t>   olduğunda sıvı alüminyum temas halinde olduğu</a:t>
            </a:r>
          </a:p>
          <a:p>
            <a:pPr marL="0" indent="0">
              <a:spcBef>
                <a:spcPts val="0"/>
              </a:spcBef>
              <a:buNone/>
            </a:pPr>
            <a:r>
              <a:rPr lang="tr-TR" sz="2800" dirty="0" smtClean="0">
                <a:latin typeface="Trebuchet MS" pitchFamily="34" charset="0"/>
              </a:rPr>
              <a:t>   kalıptan demiri çözmek hususunda daha </a:t>
            </a:r>
            <a:r>
              <a:rPr lang="tr-TR" sz="2800" dirty="0" err="1" smtClean="0">
                <a:latin typeface="Trebuchet MS" pitchFamily="34" charset="0"/>
              </a:rPr>
              <a:t>aa</a:t>
            </a:r>
            <a:endParaRPr lang="tr-TR" sz="2800" dirty="0" smtClean="0">
              <a:latin typeface="Trebuchet MS" pitchFamily="34" charset="0"/>
            </a:endParaRPr>
          </a:p>
          <a:p>
            <a:pPr marL="0" indent="0">
              <a:spcBef>
                <a:spcPts val="0"/>
              </a:spcBef>
              <a:buNone/>
            </a:pPr>
            <a:r>
              <a:rPr lang="tr-TR" sz="2800" dirty="0">
                <a:latin typeface="Trebuchet MS" pitchFamily="34" charset="0"/>
              </a:rPr>
              <a:t> </a:t>
            </a:r>
            <a:r>
              <a:rPr lang="tr-TR" sz="2800" dirty="0" smtClean="0">
                <a:latin typeface="Trebuchet MS" pitchFamily="34" charset="0"/>
              </a:rPr>
              <a:t>  isteklidir. </a:t>
            </a:r>
          </a:p>
          <a:p>
            <a:pPr>
              <a:spcBef>
                <a:spcPts val="0"/>
              </a:spcBef>
              <a:buFont typeface="Trebuchet MS" panose="020B0603020202020204" pitchFamily="34" charset="0"/>
              <a:buChar char="●"/>
            </a:pPr>
            <a:endParaRPr lang="tr-TR" sz="2800" dirty="0" smtClean="0">
              <a:latin typeface="Trebuchet MS" pitchFamily="34" charset="0"/>
            </a:endParaRPr>
          </a:p>
        </p:txBody>
      </p:sp>
    </p:spTree>
    <p:extLst>
      <p:ext uri="{BB962C8B-B14F-4D97-AF65-F5344CB8AC3E}">
        <p14:creationId xmlns:p14="http://schemas.microsoft.com/office/powerpoint/2010/main" val="238754915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269776"/>
            <a:ext cx="8229600" cy="1143000"/>
          </a:xfrm>
        </p:spPr>
        <p:txBody>
          <a:bodyPr>
            <a:normAutofit/>
          </a:bodyPr>
          <a:lstStyle/>
          <a:p>
            <a:r>
              <a:rPr lang="tr-TR" sz="4800" dirty="0" err="1" smtClean="0">
                <a:latin typeface="Trebuchet MS" pitchFamily="34" charset="0"/>
              </a:rPr>
              <a:t>Empürite</a:t>
            </a:r>
            <a:r>
              <a:rPr lang="tr-TR" sz="4800" dirty="0" smtClean="0">
                <a:latin typeface="Trebuchet MS" pitchFamily="34" charset="0"/>
              </a:rPr>
              <a:t> elementleri-</a:t>
            </a:r>
            <a:r>
              <a:rPr lang="tr-TR" sz="4800" dirty="0" err="1" smtClean="0">
                <a:latin typeface="Trebuchet MS" pitchFamily="34" charset="0"/>
              </a:rPr>
              <a:t>Fe</a:t>
            </a:r>
            <a:endParaRPr lang="tr-TR" sz="4800" dirty="0">
              <a:latin typeface="Trebuchet MS" pitchFamily="34" charset="0"/>
            </a:endParaRPr>
          </a:p>
        </p:txBody>
      </p:sp>
      <p:sp>
        <p:nvSpPr>
          <p:cNvPr id="5" name="İçerik Yer Tutucusu 4"/>
          <p:cNvSpPr>
            <a:spLocks noGrp="1"/>
          </p:cNvSpPr>
          <p:nvPr>
            <p:ph idx="1"/>
          </p:nvPr>
        </p:nvSpPr>
        <p:spPr>
          <a:xfrm>
            <a:off x="360040" y="1556792"/>
            <a:ext cx="8748464" cy="5184576"/>
          </a:xfrm>
        </p:spPr>
        <p:txBody>
          <a:bodyPr>
            <a:noAutofit/>
          </a:bodyPr>
          <a:lstStyle/>
          <a:p>
            <a:pPr>
              <a:spcBef>
                <a:spcPts val="0"/>
              </a:spcBef>
              <a:buFont typeface="Trebuchet MS" panose="020B0603020202020204" pitchFamily="34" charset="0"/>
              <a:buChar char="●"/>
            </a:pPr>
            <a:r>
              <a:rPr lang="tr-TR" sz="2800" dirty="0">
                <a:latin typeface="Trebuchet MS" pitchFamily="34" charset="0"/>
              </a:rPr>
              <a:t>Fe Al ve Si ve diğer elementlerle birleşerek bir dizi</a:t>
            </a:r>
          </a:p>
          <a:p>
            <a:pPr marL="0" indent="0">
              <a:spcBef>
                <a:spcPts val="0"/>
              </a:spcBef>
              <a:buNone/>
            </a:pPr>
            <a:r>
              <a:rPr lang="tr-TR" sz="2800" dirty="0" smtClean="0">
                <a:latin typeface="Trebuchet MS" pitchFamily="34" charset="0"/>
              </a:rPr>
              <a:t>   sert</a:t>
            </a:r>
            <a:r>
              <a:rPr lang="tr-TR" sz="2800" dirty="0">
                <a:latin typeface="Trebuchet MS" pitchFamily="34" charset="0"/>
              </a:rPr>
              <a:t>, karmaşık çözünmez bileşik oluşturur.</a:t>
            </a:r>
            <a:r>
              <a:rPr lang="en-US" sz="2800" dirty="0">
                <a:latin typeface="Trebuchet MS" pitchFamily="34" charset="0"/>
              </a:rPr>
              <a:t> </a:t>
            </a:r>
            <a:endParaRPr lang="tr-TR" sz="2800" dirty="0" smtClean="0">
              <a:latin typeface="Trebuchet MS" pitchFamily="34" charset="0"/>
            </a:endParaRPr>
          </a:p>
          <a:p>
            <a:pPr>
              <a:spcBef>
                <a:spcPts val="0"/>
              </a:spcBef>
              <a:buFont typeface="Trebuchet MS" panose="020B0603020202020204" pitchFamily="34" charset="0"/>
              <a:buChar char="●"/>
            </a:pPr>
            <a:r>
              <a:rPr lang="tr-TR" sz="2800" dirty="0" smtClean="0">
                <a:latin typeface="Trebuchet MS" pitchFamily="34" charset="0"/>
              </a:rPr>
              <a:t>Bunlardan </a:t>
            </a:r>
            <a:r>
              <a:rPr lang="en-US" sz="2800" dirty="0" smtClean="0">
                <a:latin typeface="Trebuchet MS" pitchFamily="34" charset="0"/>
              </a:rPr>
              <a:t>beta </a:t>
            </a:r>
            <a:r>
              <a:rPr lang="en-US" sz="2800" dirty="0">
                <a:latin typeface="Trebuchet MS" pitchFamily="34" charset="0"/>
              </a:rPr>
              <a:t>Al</a:t>
            </a:r>
            <a:r>
              <a:rPr lang="en-US" sz="2800" baseline="-25000" dirty="0">
                <a:latin typeface="Trebuchet MS" pitchFamily="34" charset="0"/>
              </a:rPr>
              <a:t>5</a:t>
            </a:r>
            <a:r>
              <a:rPr lang="en-US" sz="2800" dirty="0">
                <a:latin typeface="Trebuchet MS" pitchFamily="34" charset="0"/>
              </a:rPr>
              <a:t>FeSi </a:t>
            </a:r>
            <a:r>
              <a:rPr lang="tr-TR" sz="2800" dirty="0">
                <a:latin typeface="Trebuchet MS" pitchFamily="34" charset="0"/>
              </a:rPr>
              <a:t>fazı ince ve iğnemsidir </a:t>
            </a:r>
            <a:r>
              <a:rPr lang="tr-TR" sz="2800" dirty="0" smtClean="0">
                <a:latin typeface="Trebuchet MS" pitchFamily="34" charset="0"/>
              </a:rPr>
              <a:t>ve</a:t>
            </a:r>
          </a:p>
          <a:p>
            <a:pPr marL="0" indent="0">
              <a:spcBef>
                <a:spcPts val="0"/>
              </a:spcBef>
              <a:buNone/>
            </a:pPr>
            <a:r>
              <a:rPr lang="tr-TR" sz="2800" dirty="0" smtClean="0">
                <a:latin typeface="Trebuchet MS" pitchFamily="34" charset="0"/>
              </a:rPr>
              <a:t>   </a:t>
            </a:r>
            <a:r>
              <a:rPr lang="tr-TR" sz="2800" dirty="0" err="1" smtClean="0">
                <a:latin typeface="Trebuchet MS" pitchFamily="34" charset="0"/>
              </a:rPr>
              <a:t>sünekliğe</a:t>
            </a:r>
            <a:r>
              <a:rPr lang="tr-TR" sz="2800" dirty="0" smtClean="0">
                <a:latin typeface="Trebuchet MS" pitchFamily="34" charset="0"/>
              </a:rPr>
              <a:t> zarar </a:t>
            </a:r>
            <a:r>
              <a:rPr lang="tr-TR" sz="2800" dirty="0">
                <a:latin typeface="Trebuchet MS" pitchFamily="34" charset="0"/>
              </a:rPr>
              <a:t>verir.</a:t>
            </a:r>
            <a:endParaRPr lang="en-US" sz="2800" dirty="0">
              <a:latin typeface="Trebuchet MS" pitchFamily="34" charset="0"/>
            </a:endParaRPr>
          </a:p>
          <a:p>
            <a:pPr>
              <a:spcBef>
                <a:spcPts val="0"/>
              </a:spcBef>
              <a:buFont typeface="Trebuchet MS" panose="020B0603020202020204" pitchFamily="34" charset="0"/>
              <a:buChar char="●"/>
            </a:pPr>
            <a:r>
              <a:rPr lang="tr-TR" sz="2800" dirty="0" smtClean="0">
                <a:latin typeface="Trebuchet MS" pitchFamily="34" charset="0"/>
              </a:rPr>
              <a:t>Bu bileşiklerin miktarı sadece alaşım bileşimine değil ayni zamanda katılaşma hızına bağlıdır. </a:t>
            </a:r>
          </a:p>
          <a:p>
            <a:pPr>
              <a:spcBef>
                <a:spcPts val="0"/>
              </a:spcBef>
              <a:buFont typeface="Trebuchet MS" panose="020B0603020202020204" pitchFamily="34" charset="0"/>
              <a:buChar char="●"/>
            </a:pPr>
            <a:r>
              <a:rPr lang="tr-TR" sz="2800" dirty="0" smtClean="0">
                <a:latin typeface="Trebuchet MS" pitchFamily="34" charset="0"/>
              </a:rPr>
              <a:t>Beta</a:t>
            </a:r>
            <a:r>
              <a:rPr lang="tr-TR" sz="2800" dirty="0">
                <a:latin typeface="Trebuchet MS" pitchFamily="34" charset="0"/>
              </a:rPr>
              <a:t> </a:t>
            </a:r>
            <a:r>
              <a:rPr lang="tr-TR" sz="2800" dirty="0" smtClean="0">
                <a:latin typeface="Trebuchet MS" pitchFamily="34" charset="0"/>
              </a:rPr>
              <a:t>plakaları yüksek katılaşma hızlarında sayıca</a:t>
            </a:r>
          </a:p>
          <a:p>
            <a:pPr marL="0" indent="0">
              <a:spcBef>
                <a:spcPts val="0"/>
              </a:spcBef>
              <a:buNone/>
            </a:pPr>
            <a:r>
              <a:rPr lang="tr-TR" sz="2800" dirty="0" smtClean="0">
                <a:latin typeface="Trebuchet MS" pitchFamily="34" charset="0"/>
              </a:rPr>
              <a:t>   daha az ve daha küçüktür. </a:t>
            </a:r>
          </a:p>
          <a:p>
            <a:pPr>
              <a:spcBef>
                <a:spcPts val="0"/>
              </a:spcBef>
              <a:buFont typeface="Trebuchet MS" panose="020B0603020202020204" pitchFamily="34" charset="0"/>
              <a:buChar char="●"/>
            </a:pPr>
            <a:r>
              <a:rPr lang="tr-TR" sz="2800" dirty="0" smtClean="0">
                <a:latin typeface="Trebuchet MS" pitchFamily="34" charset="0"/>
              </a:rPr>
              <a:t>Bu sayede hızlı katılaşma hızlarının yaşandığı basınçlı döküm alaşımlarında diğer döküm pratiklerine göre daha yüksek miktarlarda Fe hoş görülebilir.</a:t>
            </a:r>
          </a:p>
        </p:txBody>
      </p:sp>
    </p:spTree>
    <p:extLst>
      <p:ext uri="{BB962C8B-B14F-4D97-AF65-F5344CB8AC3E}">
        <p14:creationId xmlns:p14="http://schemas.microsoft.com/office/powerpoint/2010/main" val="54080067"/>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02432"/>
            <a:ext cx="8229600" cy="594320"/>
          </a:xfrm>
        </p:spPr>
        <p:txBody>
          <a:bodyPr>
            <a:noAutofit/>
          </a:bodyPr>
          <a:lstStyle/>
          <a:p>
            <a:r>
              <a:rPr lang="tr-TR" sz="4400" dirty="0" smtClean="0">
                <a:solidFill>
                  <a:schemeClr val="accent2">
                    <a:lumMod val="50000"/>
                  </a:schemeClr>
                </a:solidFill>
                <a:latin typeface="Trebuchet MS" pitchFamily="34" charset="0"/>
              </a:rPr>
              <a:t>Mekanik özelliklere </a:t>
            </a:r>
            <a:r>
              <a:rPr lang="tr-TR" sz="4400" dirty="0" err="1" smtClean="0">
                <a:solidFill>
                  <a:schemeClr val="accent2">
                    <a:lumMod val="50000"/>
                  </a:schemeClr>
                </a:solidFill>
                <a:latin typeface="Trebuchet MS" pitchFamily="34" charset="0"/>
              </a:rPr>
              <a:t>Fe’in</a:t>
            </a:r>
            <a:r>
              <a:rPr lang="tr-TR" sz="4400" dirty="0" smtClean="0">
                <a:solidFill>
                  <a:schemeClr val="accent2">
                    <a:lumMod val="50000"/>
                  </a:schemeClr>
                </a:solidFill>
                <a:latin typeface="Trebuchet MS" pitchFamily="34" charset="0"/>
              </a:rPr>
              <a:t> etkisi</a:t>
            </a:r>
            <a:endParaRPr lang="tr-TR" sz="4400" dirty="0">
              <a:solidFill>
                <a:schemeClr val="accent2">
                  <a:lumMod val="50000"/>
                </a:schemeClr>
              </a:solidFill>
              <a:latin typeface="Trebuchet MS" pitchFamily="34" charset="0"/>
            </a:endParaRPr>
          </a:p>
        </p:txBody>
      </p:sp>
      <p:sp>
        <p:nvSpPr>
          <p:cNvPr id="6" name="5 Dikdörtgen"/>
          <p:cNvSpPr/>
          <p:nvPr/>
        </p:nvSpPr>
        <p:spPr>
          <a:xfrm>
            <a:off x="179512" y="1334373"/>
            <a:ext cx="8568952" cy="5693866"/>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alaşımlarının </a:t>
            </a:r>
            <a:r>
              <a:rPr lang="tr-TR" sz="2800" dirty="0" err="1" smtClean="0">
                <a:latin typeface="Trebuchet MS" pitchFamily="34" charset="0"/>
              </a:rPr>
              <a:t>sünekliğine</a:t>
            </a:r>
            <a:r>
              <a:rPr lang="tr-TR" sz="2800" dirty="0" smtClean="0">
                <a:latin typeface="Trebuchet MS" pitchFamily="34" charset="0"/>
              </a:rPr>
              <a:t> zarar veren başlıca </a:t>
            </a:r>
            <a:r>
              <a:rPr lang="tr-TR" sz="2800" dirty="0" err="1" smtClean="0">
                <a:latin typeface="Trebuchet MS" pitchFamily="34" charset="0"/>
              </a:rPr>
              <a:t>empürite</a:t>
            </a:r>
            <a:r>
              <a:rPr lang="tr-TR" sz="2800" dirty="0" smtClean="0">
                <a:latin typeface="Trebuchet MS" pitchFamily="34" charset="0"/>
              </a:rPr>
              <a:t> </a:t>
            </a:r>
            <a:r>
              <a:rPr lang="tr-TR" sz="2800" dirty="0" err="1" smtClean="0">
                <a:latin typeface="Trebuchet MS" pitchFamily="34" charset="0"/>
              </a:rPr>
              <a:t>Fe’dir</a:t>
            </a:r>
            <a:r>
              <a:rPr lang="tr-TR" sz="2800" dirty="0" smtClean="0">
                <a:latin typeface="Trebuchet MS" pitchFamily="34" charset="0"/>
              </a:rPr>
              <a:t>.   </a:t>
            </a:r>
          </a:p>
          <a:p>
            <a:pPr marL="457200" indent="-457200">
              <a:spcBef>
                <a:spcPts val="0"/>
              </a:spcBef>
              <a:buClr>
                <a:schemeClr val="bg2">
                  <a:lumMod val="50000"/>
                </a:schemeClr>
              </a:buClr>
              <a:buFont typeface="Trebuchet MS" panose="020B0603020202020204" pitchFamily="34" charset="0"/>
              <a:buChar char="●"/>
            </a:pPr>
            <a:r>
              <a:rPr lang="tr-TR" sz="2800" dirty="0" smtClean="0">
                <a:latin typeface="Trebuchet MS" pitchFamily="34" charset="0"/>
              </a:rPr>
              <a:t>Yüksek miktarlarda </a:t>
            </a:r>
            <a:r>
              <a:rPr lang="tr-TR" sz="2800" dirty="0" err="1" smtClean="0">
                <a:latin typeface="Trebuchet MS" pitchFamily="34" charset="0"/>
              </a:rPr>
              <a:t>Fe</a:t>
            </a:r>
            <a:r>
              <a:rPr lang="tr-TR" sz="2800" dirty="0" smtClean="0">
                <a:latin typeface="Trebuchet MS" pitchFamily="34" charset="0"/>
              </a:rPr>
              <a:t> sağlam olması gereken basınçlı döküm uygulamalarında kabul edilemez.</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Yüksek silisli döküm alaşımlarında sıvı alüminyumdan oluşan faz </a:t>
            </a:r>
            <a:r>
              <a:rPr lang="en-US" sz="2800" dirty="0" smtClean="0">
                <a:latin typeface="Trebuchet MS" pitchFamily="34" charset="0"/>
                <a:sym typeface="Symbol"/>
              </a:rPr>
              <a:t></a:t>
            </a:r>
            <a:r>
              <a:rPr lang="en-US" sz="2800" dirty="0" smtClean="0">
                <a:latin typeface="Trebuchet MS" pitchFamily="34" charset="0"/>
              </a:rPr>
              <a:t>-FeSiAl</a:t>
            </a:r>
            <a:r>
              <a:rPr lang="en-US" sz="2800" baseline="-25000" dirty="0" smtClean="0">
                <a:latin typeface="Trebuchet MS" pitchFamily="34" charset="0"/>
              </a:rPr>
              <a:t>5</a:t>
            </a:r>
            <a:r>
              <a:rPr lang="tr-TR" sz="2800" dirty="0" smtClean="0">
                <a:latin typeface="Trebuchet MS" pitchFamily="34" charset="0"/>
              </a:rPr>
              <a:t>’</a:t>
            </a:r>
            <a:r>
              <a:rPr lang="tr-TR" sz="2800" dirty="0" err="1" smtClean="0">
                <a:latin typeface="Trebuchet MS" pitchFamily="34" charset="0"/>
              </a:rPr>
              <a:t>dir</a:t>
            </a:r>
            <a:r>
              <a:rPr lang="tr-TR" sz="2800" dirty="0" smtClean="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Işık mikroskobunda iğne şeklinde görülmekle birlikte bu faz partikülleri yassı plakalar şeklindedir.</a:t>
            </a:r>
            <a:r>
              <a:rPr lang="en-US" sz="2800" dirty="0" smtClean="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Fe’in</a:t>
            </a:r>
            <a:r>
              <a:rPr lang="tr-TR" sz="2800" dirty="0" smtClean="0">
                <a:latin typeface="Trebuchet MS" pitchFamily="34" charset="0"/>
              </a:rPr>
              <a:t> yarısı kadar </a:t>
            </a:r>
            <a:r>
              <a:rPr lang="tr-TR" sz="2800" dirty="0" err="1" smtClean="0">
                <a:latin typeface="Trebuchet MS" pitchFamily="34" charset="0"/>
              </a:rPr>
              <a:t>Mn</a:t>
            </a:r>
            <a:r>
              <a:rPr lang="tr-TR" sz="2800" dirty="0" smtClean="0">
                <a:latin typeface="Trebuchet MS" pitchFamily="34" charset="0"/>
              </a:rPr>
              <a:t> ilave etmekle bu faz daha tercih edilen </a:t>
            </a:r>
            <a:r>
              <a:rPr lang="en-US" sz="2800" dirty="0" smtClean="0">
                <a:latin typeface="Trebuchet MS" pitchFamily="34" charset="0"/>
              </a:rPr>
              <a:t>Adding </a:t>
            </a:r>
            <a:r>
              <a:rPr lang="tr-TR" sz="2800" dirty="0" smtClean="0">
                <a:latin typeface="Trebuchet MS" pitchFamily="34" charset="0"/>
              </a:rPr>
              <a:t>(</a:t>
            </a:r>
            <a:r>
              <a:rPr lang="tr-TR" sz="2800" dirty="0" err="1" smtClean="0">
                <a:latin typeface="Trebuchet MS" pitchFamily="34" charset="0"/>
              </a:rPr>
              <a:t>Fe</a:t>
            </a:r>
            <a:r>
              <a:rPr lang="tr-TR" sz="2800" dirty="0" smtClean="0">
                <a:latin typeface="Trebuchet MS" pitchFamily="34" charset="0"/>
              </a:rPr>
              <a:t>,</a:t>
            </a:r>
            <a:r>
              <a:rPr lang="tr-TR" sz="2800" dirty="0" err="1" smtClean="0">
                <a:latin typeface="Trebuchet MS" pitchFamily="34" charset="0"/>
              </a:rPr>
              <a:t>Mn</a:t>
            </a:r>
            <a:r>
              <a:rPr lang="tr-TR" sz="2800" dirty="0" smtClean="0">
                <a:latin typeface="Trebuchet MS" pitchFamily="34" charset="0"/>
              </a:rPr>
              <a:t>)</a:t>
            </a:r>
            <a:r>
              <a:rPr lang="tr-TR" sz="2800" baseline="-25000" dirty="0" smtClean="0">
                <a:latin typeface="Trebuchet MS" pitchFamily="34" charset="0"/>
              </a:rPr>
              <a:t>3</a:t>
            </a:r>
            <a:r>
              <a:rPr lang="tr-TR" sz="2800" dirty="0" smtClean="0">
                <a:latin typeface="Trebuchet MS" pitchFamily="34" charset="0"/>
              </a:rPr>
              <a:t>Si</a:t>
            </a:r>
            <a:r>
              <a:rPr lang="tr-TR" sz="2800" baseline="-25000" dirty="0" smtClean="0">
                <a:latin typeface="Trebuchet MS" pitchFamily="34" charset="0"/>
              </a:rPr>
              <a:t>2</a:t>
            </a:r>
            <a:r>
              <a:rPr lang="tr-TR" sz="2800" dirty="0" smtClean="0">
                <a:latin typeface="Trebuchet MS" pitchFamily="34" charset="0"/>
              </a:rPr>
              <a:t>Al</a:t>
            </a:r>
            <a:r>
              <a:rPr lang="tr-TR" sz="2800" baseline="-25000" dirty="0" smtClean="0">
                <a:latin typeface="Trebuchet MS" pitchFamily="34" charset="0"/>
              </a:rPr>
              <a:t>15</a:t>
            </a:r>
            <a:r>
              <a:rPr lang="tr-TR" sz="2800" dirty="0" smtClean="0">
                <a:latin typeface="Trebuchet MS" pitchFamily="34" charset="0"/>
              </a:rPr>
              <a:t> veya </a:t>
            </a:r>
            <a:r>
              <a:rPr lang="tr-TR" sz="2800" dirty="0" smtClean="0">
                <a:latin typeface="Trebuchet MS" pitchFamily="34" charset="0"/>
                <a:sym typeface="Symbol"/>
              </a:rPr>
              <a:t></a:t>
            </a:r>
            <a:r>
              <a:rPr lang="tr-TR" sz="2800" dirty="0" smtClean="0">
                <a:latin typeface="Trebuchet MS" pitchFamily="34" charset="0"/>
              </a:rPr>
              <a:t>-</a:t>
            </a:r>
            <a:r>
              <a:rPr lang="tr-TR" sz="2800" dirty="0" err="1" smtClean="0">
                <a:latin typeface="Trebuchet MS" pitchFamily="34" charset="0"/>
              </a:rPr>
              <a:t>AlFeSi</a:t>
            </a:r>
            <a:r>
              <a:rPr lang="tr-TR" sz="2800" dirty="0" smtClean="0">
                <a:latin typeface="Trebuchet MS" pitchFamily="34" charset="0"/>
              </a:rPr>
              <a:t> bileşiklerine dönüştürülür. </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Tree>
    <p:extLst>
      <p:ext uri="{BB962C8B-B14F-4D97-AF65-F5344CB8AC3E}">
        <p14:creationId xmlns:p14="http://schemas.microsoft.com/office/powerpoint/2010/main" val="109842341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323528" y="1541110"/>
            <a:ext cx="8568952" cy="181588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sym typeface="Symbol"/>
              </a:rPr>
              <a:t></a:t>
            </a:r>
            <a:r>
              <a:rPr lang="en-US" sz="2800" dirty="0" smtClean="0">
                <a:latin typeface="Trebuchet MS" pitchFamily="34" charset="0"/>
              </a:rPr>
              <a:t>-</a:t>
            </a:r>
            <a:r>
              <a:rPr lang="en-US" sz="2800" dirty="0" err="1" smtClean="0">
                <a:latin typeface="Trebuchet MS" pitchFamily="34" charset="0"/>
              </a:rPr>
              <a:t>AlFeSi</a:t>
            </a:r>
            <a:r>
              <a:rPr lang="en-US" sz="2800" dirty="0" smtClean="0">
                <a:latin typeface="Trebuchet MS" pitchFamily="34" charset="0"/>
              </a:rPr>
              <a:t> </a:t>
            </a:r>
            <a:r>
              <a:rPr lang="tr-TR" sz="2800" dirty="0" smtClean="0">
                <a:latin typeface="Trebuchet MS" pitchFamily="34" charset="0"/>
              </a:rPr>
              <a:t>plakaları döküm parçanın mekanik özelliklerine zarar verir.</a:t>
            </a:r>
            <a:r>
              <a:rPr lang="en-US" sz="2800" dirty="0" smtClean="0">
                <a:latin typeface="Trebuchet MS" pitchFamily="34" charset="0"/>
              </a:rPr>
              <a:t> </a:t>
            </a:r>
            <a:r>
              <a:rPr lang="tr-TR" sz="2800" dirty="0" smtClean="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Özellikle yüksek Fe içeren ikincil alaşımlarda </a:t>
            </a:r>
            <a:r>
              <a:rPr lang="tr-TR" sz="2800" dirty="0" err="1" smtClean="0">
                <a:latin typeface="Trebuchet MS" pitchFamily="34" charset="0"/>
              </a:rPr>
              <a:t>süneklik</a:t>
            </a:r>
            <a:r>
              <a:rPr lang="tr-TR" sz="2800" dirty="0" smtClean="0">
                <a:latin typeface="Trebuchet MS" pitchFamily="34" charset="0"/>
              </a:rPr>
              <a:t> en çok zarar gören mekanik özelliktir.</a:t>
            </a:r>
          </a:p>
        </p:txBody>
      </p:sp>
      <p:pic>
        <p:nvPicPr>
          <p:cNvPr id="10242" name="Picture 2"/>
          <p:cNvPicPr>
            <a:picLocks noChangeAspect="1" noChangeArrowheads="1"/>
          </p:cNvPicPr>
          <p:nvPr/>
        </p:nvPicPr>
        <p:blipFill>
          <a:blip r:embed="rId2" cstate="print"/>
          <a:srcRect/>
          <a:stretch>
            <a:fillRect/>
          </a:stretch>
        </p:blipFill>
        <p:spPr bwMode="auto">
          <a:xfrm>
            <a:off x="395536" y="4581128"/>
            <a:ext cx="4157555" cy="1944216"/>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4716016" y="4653136"/>
            <a:ext cx="3849588" cy="1800200"/>
          </a:xfrm>
          <a:prstGeom prst="rect">
            <a:avLst/>
          </a:prstGeom>
          <a:noFill/>
          <a:ln w="9525">
            <a:noFill/>
            <a:miter lim="800000"/>
            <a:headEnd/>
            <a:tailEnd/>
          </a:ln>
        </p:spPr>
      </p:pic>
      <p:sp>
        <p:nvSpPr>
          <p:cNvPr id="9" name="8 Dikdörtgen"/>
          <p:cNvSpPr/>
          <p:nvPr/>
        </p:nvSpPr>
        <p:spPr>
          <a:xfrm>
            <a:off x="323528" y="4005064"/>
            <a:ext cx="2694969" cy="461665"/>
          </a:xfrm>
          <a:prstGeom prst="rect">
            <a:avLst/>
          </a:prstGeom>
        </p:spPr>
        <p:txBody>
          <a:bodyPr wrap="none">
            <a:spAutoFit/>
          </a:bodyPr>
          <a:lstStyle/>
          <a:p>
            <a:r>
              <a:rPr lang="tr-TR" sz="2400" dirty="0" smtClean="0">
                <a:latin typeface="Trebuchet MS" pitchFamily="34" charset="0"/>
              </a:rPr>
              <a:t>ß-</a:t>
            </a:r>
            <a:r>
              <a:rPr lang="tr-TR" sz="2400" dirty="0" err="1" smtClean="0">
                <a:latin typeface="Trebuchet MS" pitchFamily="34" charset="0"/>
              </a:rPr>
              <a:t>AlFeSi</a:t>
            </a:r>
            <a:r>
              <a:rPr lang="tr-TR" sz="2400" dirty="0" smtClean="0">
                <a:latin typeface="Trebuchet MS" pitchFamily="34" charset="0"/>
              </a:rPr>
              <a:t> plakaları </a:t>
            </a:r>
            <a:endParaRPr lang="tr-TR" sz="2400" dirty="0">
              <a:latin typeface="Trebuchet MS" pitchFamily="34" charset="0"/>
            </a:endParaRPr>
          </a:p>
        </p:txBody>
      </p:sp>
      <p:sp>
        <p:nvSpPr>
          <p:cNvPr id="10" name="9 Dikdörtgen"/>
          <p:cNvSpPr/>
          <p:nvPr/>
        </p:nvSpPr>
        <p:spPr>
          <a:xfrm>
            <a:off x="3347864" y="3606115"/>
            <a:ext cx="5400600" cy="830997"/>
          </a:xfrm>
          <a:prstGeom prst="rect">
            <a:avLst/>
          </a:prstGeom>
        </p:spPr>
        <p:txBody>
          <a:bodyPr wrap="square">
            <a:spAutoFit/>
          </a:bodyPr>
          <a:lstStyle/>
          <a:p>
            <a:pPr algn="r"/>
            <a:r>
              <a:rPr lang="tr-TR" sz="2400" dirty="0" smtClean="0">
                <a:latin typeface="Trebuchet MS" pitchFamily="34" charset="0"/>
              </a:rPr>
              <a:t>357 alaşımında</a:t>
            </a:r>
            <a:r>
              <a:rPr lang="it-IT" sz="2400" dirty="0" smtClean="0">
                <a:latin typeface="Trebuchet MS" pitchFamily="34" charset="0"/>
              </a:rPr>
              <a:t> (Fe,Mn)</a:t>
            </a:r>
            <a:r>
              <a:rPr lang="it-IT" sz="2400" baseline="-25000" dirty="0" smtClean="0">
                <a:latin typeface="Trebuchet MS" pitchFamily="34" charset="0"/>
              </a:rPr>
              <a:t>3</a:t>
            </a:r>
            <a:r>
              <a:rPr lang="it-IT" sz="2400" dirty="0" smtClean="0">
                <a:latin typeface="Trebuchet MS" pitchFamily="34" charset="0"/>
              </a:rPr>
              <a:t>Si</a:t>
            </a:r>
            <a:r>
              <a:rPr lang="it-IT" sz="2400" baseline="-25000" dirty="0" smtClean="0">
                <a:latin typeface="Trebuchet MS" pitchFamily="34" charset="0"/>
              </a:rPr>
              <a:t>2</a:t>
            </a:r>
            <a:r>
              <a:rPr lang="it-IT" sz="2400" dirty="0" smtClean="0">
                <a:latin typeface="Trebuchet MS" pitchFamily="34" charset="0"/>
              </a:rPr>
              <a:t>Al</a:t>
            </a:r>
            <a:r>
              <a:rPr lang="it-IT" sz="2400" baseline="-25000" dirty="0" smtClean="0">
                <a:latin typeface="Trebuchet MS" pitchFamily="34" charset="0"/>
              </a:rPr>
              <a:t>15</a:t>
            </a:r>
            <a:r>
              <a:rPr lang="tr-TR" sz="2400" dirty="0" smtClean="0">
                <a:latin typeface="Trebuchet MS" pitchFamily="34" charset="0"/>
              </a:rPr>
              <a:t>;</a:t>
            </a:r>
            <a:r>
              <a:rPr lang="en-US" sz="2400" dirty="0" smtClean="0">
                <a:latin typeface="Trebuchet MS" pitchFamily="34" charset="0"/>
              </a:rPr>
              <a:t>ß-</a:t>
            </a:r>
            <a:r>
              <a:rPr lang="en-US" sz="2400" dirty="0" err="1" smtClean="0">
                <a:latin typeface="Trebuchet MS" pitchFamily="34" charset="0"/>
              </a:rPr>
              <a:t>AlFeSi</a:t>
            </a:r>
            <a:r>
              <a:rPr lang="en-US" sz="2400" dirty="0" smtClean="0">
                <a:latin typeface="Trebuchet MS" pitchFamily="34" charset="0"/>
              </a:rPr>
              <a:t> </a:t>
            </a:r>
            <a:r>
              <a:rPr lang="tr-TR" sz="2400" dirty="0" smtClean="0">
                <a:latin typeface="Trebuchet MS" pitchFamily="34" charset="0"/>
              </a:rPr>
              <a:t>plakalarından daha az zararlı </a:t>
            </a:r>
            <a:endParaRPr lang="en-US" sz="2400" dirty="0" smtClean="0">
              <a:latin typeface="Trebuchet MS" pitchFamily="34" charset="0"/>
            </a:endParaRPr>
          </a:p>
        </p:txBody>
      </p:sp>
      <p:sp>
        <p:nvSpPr>
          <p:cNvPr id="11" name="Başlık 3"/>
          <p:cNvSpPr>
            <a:spLocks noGrp="1"/>
          </p:cNvSpPr>
          <p:nvPr>
            <p:ph type="title"/>
          </p:nvPr>
        </p:nvSpPr>
        <p:spPr>
          <a:xfrm>
            <a:off x="251520" y="602432"/>
            <a:ext cx="8229600" cy="594320"/>
          </a:xfrm>
        </p:spPr>
        <p:txBody>
          <a:bodyPr>
            <a:noAutofit/>
          </a:bodyPr>
          <a:lstStyle/>
          <a:p>
            <a:r>
              <a:rPr lang="tr-TR" sz="4400" dirty="0" smtClean="0">
                <a:solidFill>
                  <a:schemeClr val="accent2">
                    <a:lumMod val="50000"/>
                  </a:schemeClr>
                </a:solidFill>
                <a:latin typeface="Trebuchet MS" pitchFamily="34" charset="0"/>
              </a:rPr>
              <a:t>Mekanik özelliklere </a:t>
            </a:r>
            <a:r>
              <a:rPr lang="tr-TR" sz="4400" dirty="0" err="1" smtClean="0">
                <a:solidFill>
                  <a:schemeClr val="accent2">
                    <a:lumMod val="50000"/>
                  </a:schemeClr>
                </a:solidFill>
                <a:latin typeface="Trebuchet MS" pitchFamily="34" charset="0"/>
              </a:rPr>
              <a:t>Fe’in</a:t>
            </a:r>
            <a:r>
              <a:rPr lang="tr-TR" sz="4400" dirty="0" smtClean="0">
                <a:solidFill>
                  <a:schemeClr val="accent2">
                    <a:lumMod val="50000"/>
                  </a:schemeClr>
                </a:solidFill>
                <a:latin typeface="Trebuchet MS" pitchFamily="34" charset="0"/>
              </a:rPr>
              <a:t> etkisi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963004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5" name="Text Box 5"/>
          <p:cNvSpPr txBox="1">
            <a:spLocks noChangeArrowheads="1"/>
          </p:cNvSpPr>
          <p:nvPr/>
        </p:nvSpPr>
        <p:spPr bwMode="auto">
          <a:xfrm>
            <a:off x="611560" y="1553011"/>
            <a:ext cx="8064896" cy="4324261"/>
          </a:xfrm>
          <a:prstGeom prst="rect">
            <a:avLst/>
          </a:prstGeom>
          <a:noFill/>
          <a:ln w="12700">
            <a:noFill/>
            <a:miter lim="800000"/>
            <a:headEnd type="none" w="sm" len="sm"/>
            <a:tailEnd type="none" w="sm" len="sm"/>
          </a:ln>
          <a:effectLst/>
        </p:spPr>
        <p:txBody>
          <a:bodyPr wrap="square">
            <a:spAutoFit/>
          </a:bodyPr>
          <a:lstStyle/>
          <a:p>
            <a:pPr marL="444500" indent="-444500">
              <a:spcBef>
                <a:spcPts val="600"/>
              </a:spcBef>
              <a:buClr>
                <a:srgbClr val="EE0000"/>
              </a:buClr>
              <a:buFont typeface="Wingdings 3" pitchFamily="18" charset="2"/>
              <a:buChar char="c"/>
            </a:pPr>
            <a:r>
              <a:rPr kumimoji="1" lang="tr-TR" sz="3000" dirty="0">
                <a:latin typeface="Trebuchet MS" pitchFamily="34" charset="0"/>
              </a:rPr>
              <a:t>   </a:t>
            </a:r>
            <a:r>
              <a:rPr kumimoji="1" lang="tr-TR" sz="3000" dirty="0" smtClean="0">
                <a:latin typeface="Trebuchet MS" pitchFamily="34" charset="0"/>
              </a:rPr>
              <a:t>tane küçültme; neden?</a:t>
            </a:r>
            <a:endParaRPr kumimoji="1" lang="tr-TR" sz="3000" dirty="0">
              <a:latin typeface="Trebuchet MS" pitchFamily="34" charset="0"/>
            </a:endParaRPr>
          </a:p>
          <a:p>
            <a:pPr marL="444500" indent="-444500">
              <a:spcBef>
                <a:spcPts val="600"/>
              </a:spcBef>
              <a:buClr>
                <a:srgbClr val="EE0000"/>
              </a:buClr>
            </a:pPr>
            <a:r>
              <a:rPr kumimoji="1" lang="tr-TR" sz="3000" dirty="0">
                <a:latin typeface="Trebuchet MS" pitchFamily="34" charset="0"/>
              </a:rPr>
              <a:t>	</a:t>
            </a:r>
            <a:r>
              <a:rPr kumimoji="1" lang="tr-TR" sz="3000" dirty="0" smtClean="0">
                <a:latin typeface="Trebuchet MS" pitchFamily="34" charset="0"/>
              </a:rPr>
              <a:t>			     nasıl?		</a:t>
            </a:r>
            <a:endParaRPr kumimoji="1" lang="tr-TR" sz="3000" dirty="0">
              <a:latin typeface="Trebuchet MS" pitchFamily="34" charset="0"/>
            </a:endParaRPr>
          </a:p>
          <a:p>
            <a:pPr marL="444500" indent="-444500">
              <a:spcBef>
                <a:spcPts val="600"/>
              </a:spcBef>
              <a:buClr>
                <a:srgbClr val="EE0000"/>
              </a:buClr>
              <a:buFont typeface="Wingdings 3" pitchFamily="18" charset="2"/>
              <a:buChar char="c"/>
            </a:pPr>
            <a:r>
              <a:rPr kumimoji="1" lang="tr-TR" sz="3000" dirty="0">
                <a:latin typeface="Trebuchet MS" pitchFamily="34" charset="0"/>
              </a:rPr>
              <a:t>   </a:t>
            </a:r>
            <a:r>
              <a:rPr kumimoji="1" lang="tr-TR" sz="3000" dirty="0" smtClean="0">
                <a:latin typeface="Trebuchet MS" pitchFamily="34" charset="0"/>
              </a:rPr>
              <a:t>ticari tane küçültücüler</a:t>
            </a:r>
          </a:p>
          <a:p>
            <a:pPr marL="444500" indent="-444500">
              <a:spcBef>
                <a:spcPts val="600"/>
              </a:spcBef>
              <a:buClr>
                <a:srgbClr val="EE0000"/>
              </a:buClr>
              <a:buFont typeface="Wingdings 3" pitchFamily="18" charset="2"/>
              <a:buChar char="c"/>
            </a:pPr>
            <a:r>
              <a:rPr kumimoji="1" lang="tr-TR" sz="3000" dirty="0" smtClean="0">
                <a:latin typeface="Trebuchet MS" pitchFamily="34" charset="0"/>
              </a:rPr>
              <a:t>   dökümhanelerde izlenen pratik</a:t>
            </a:r>
            <a:endParaRPr kumimoji="1" lang="tr-TR" sz="3000" dirty="0">
              <a:latin typeface="Trebuchet MS" pitchFamily="34" charset="0"/>
            </a:endParaRPr>
          </a:p>
          <a:p>
            <a:pPr marL="444500" indent="-444500">
              <a:spcBef>
                <a:spcPts val="600"/>
              </a:spcBef>
              <a:buClr>
                <a:srgbClr val="EE0000"/>
              </a:buClr>
              <a:buFont typeface="Wingdings 3" pitchFamily="18" charset="2"/>
              <a:buChar char="c"/>
            </a:pPr>
            <a:r>
              <a:rPr kumimoji="1" lang="tr-TR" sz="3000" dirty="0">
                <a:latin typeface="Trebuchet MS" pitchFamily="34" charset="0"/>
              </a:rPr>
              <a:t>   </a:t>
            </a:r>
            <a:r>
              <a:rPr kumimoji="1" lang="tr-TR" sz="3000" dirty="0" smtClean="0">
                <a:latin typeface="Trebuchet MS" pitchFamily="34" charset="0"/>
              </a:rPr>
              <a:t>sürekli/yarı sürekli vs parça döküm</a:t>
            </a:r>
            <a:endParaRPr kumimoji="1" lang="tr-TR" sz="3000" dirty="0">
              <a:latin typeface="Trebuchet MS" pitchFamily="34" charset="0"/>
            </a:endParaRPr>
          </a:p>
          <a:p>
            <a:pPr marL="444500" indent="-444500">
              <a:spcBef>
                <a:spcPts val="600"/>
              </a:spcBef>
              <a:buClr>
                <a:srgbClr val="EE0000"/>
              </a:buClr>
              <a:buFont typeface="Wingdings 3" pitchFamily="18" charset="2"/>
              <a:buChar char="c"/>
            </a:pPr>
            <a:r>
              <a:rPr kumimoji="1" lang="tr-TR" sz="3000" dirty="0">
                <a:latin typeface="Trebuchet MS" pitchFamily="34" charset="0"/>
              </a:rPr>
              <a:t>   </a:t>
            </a:r>
            <a:r>
              <a:rPr kumimoji="1" lang="tr-TR" sz="3000" dirty="0" smtClean="0">
                <a:latin typeface="Trebuchet MS" pitchFamily="34" charset="0"/>
              </a:rPr>
              <a:t>B ile tane küçültme</a:t>
            </a:r>
          </a:p>
          <a:p>
            <a:pPr marL="444500" indent="-444500">
              <a:spcBef>
                <a:spcPts val="600"/>
              </a:spcBef>
              <a:buClr>
                <a:srgbClr val="EE0000"/>
              </a:buClr>
              <a:buFont typeface="Wingdings 3" pitchFamily="18" charset="2"/>
              <a:buChar char="c"/>
            </a:pPr>
            <a:r>
              <a:rPr kumimoji="1" lang="tr-TR" sz="3000" dirty="0" smtClean="0">
                <a:latin typeface="Trebuchet MS" pitchFamily="34" charset="0"/>
              </a:rPr>
              <a:t>   B ile tane küçültme mekanizması</a:t>
            </a:r>
            <a:endParaRPr kumimoji="1" lang="tr-TR" sz="3000" dirty="0">
              <a:latin typeface="Trebuchet MS" pitchFamily="34" charset="0"/>
            </a:endParaRPr>
          </a:p>
          <a:p>
            <a:pPr marL="444500" indent="-444500">
              <a:spcBef>
                <a:spcPts val="600"/>
              </a:spcBef>
              <a:buClr>
                <a:srgbClr val="EE0000"/>
              </a:buClr>
              <a:buFont typeface="Wingdings 3" pitchFamily="18" charset="2"/>
              <a:buChar char="c"/>
            </a:pPr>
            <a:r>
              <a:rPr kumimoji="1" lang="tr-TR" sz="3000" dirty="0">
                <a:latin typeface="Trebuchet MS" pitchFamily="34" charset="0"/>
              </a:rPr>
              <a:t>   </a:t>
            </a:r>
            <a:r>
              <a:rPr kumimoji="1" lang="tr-TR" sz="3000" dirty="0" smtClean="0">
                <a:latin typeface="Trebuchet MS" pitchFamily="34" charset="0"/>
              </a:rPr>
              <a:t>değişik döküm alaşımlarında denemeler</a:t>
            </a:r>
          </a:p>
        </p:txBody>
      </p:sp>
      <p:sp>
        <p:nvSpPr>
          <p:cNvPr id="4" name="Text Box 4"/>
          <p:cNvSpPr txBox="1">
            <a:spLocks noChangeArrowheads="1"/>
          </p:cNvSpPr>
          <p:nvPr/>
        </p:nvSpPr>
        <p:spPr bwMode="auto">
          <a:xfrm>
            <a:off x="461558" y="571327"/>
            <a:ext cx="3870227" cy="769441"/>
          </a:xfrm>
          <a:prstGeom prst="rect">
            <a:avLst/>
          </a:prstGeom>
          <a:noFill/>
          <a:ln w="9525">
            <a:noFill/>
            <a:miter lim="800000"/>
            <a:headEnd/>
            <a:tailEnd/>
          </a:ln>
        </p:spPr>
        <p:txBody>
          <a:bodyPr wrap="none">
            <a:spAutoFit/>
          </a:bodyPr>
          <a:lstStyle/>
          <a:p>
            <a:pPr eaLnBrk="0" hangingPunct="0"/>
            <a:r>
              <a:rPr lang="tr-TR" sz="4400" dirty="0" smtClean="0">
                <a:solidFill>
                  <a:schemeClr val="accent2">
                    <a:lumMod val="50000"/>
                  </a:schemeClr>
                </a:solidFill>
                <a:latin typeface="Trebuchet MS" pitchFamily="34" charset="0"/>
              </a:rPr>
              <a:t>Tane küçültme</a:t>
            </a:r>
            <a:endParaRPr lang="en-US"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2636170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225 Metin kutusu"/>
          <p:cNvSpPr txBox="1"/>
          <p:nvPr/>
        </p:nvSpPr>
        <p:spPr>
          <a:xfrm>
            <a:off x="395536" y="344850"/>
            <a:ext cx="7704856" cy="707886"/>
          </a:xfrm>
          <a:prstGeom prst="rect">
            <a:avLst/>
          </a:prstGeom>
          <a:noFill/>
        </p:spPr>
        <p:txBody>
          <a:bodyPr wrap="square" rtlCol="0">
            <a:spAutoFit/>
          </a:bodyPr>
          <a:lstStyle/>
          <a:p>
            <a:r>
              <a:rPr lang="tr-TR" sz="4000" dirty="0" smtClean="0">
                <a:solidFill>
                  <a:schemeClr val="accent2">
                    <a:lumMod val="50000"/>
                  </a:schemeClr>
                </a:solidFill>
                <a:latin typeface="Trebuchet MS" panose="020B0603020202020204" pitchFamily="34" charset="0"/>
              </a:rPr>
              <a:t>saf alüminyum (99.7)</a:t>
            </a:r>
            <a:endParaRPr lang="tr-TR" sz="4000" dirty="0">
              <a:solidFill>
                <a:schemeClr val="accent2">
                  <a:lumMod val="50000"/>
                </a:schemeClr>
              </a:solidFill>
              <a:latin typeface="Trebuchet MS" panose="020B0603020202020204" pitchFamily="34" charset="0"/>
            </a:endParaRPr>
          </a:p>
        </p:txBody>
      </p:sp>
      <p:grpSp>
        <p:nvGrpSpPr>
          <p:cNvPr id="2" name="58 Grup"/>
          <p:cNvGrpSpPr>
            <a:grpSpLocks noChangeAspect="1"/>
          </p:cNvGrpSpPr>
          <p:nvPr/>
        </p:nvGrpSpPr>
        <p:grpSpPr>
          <a:xfrm>
            <a:off x="5364088" y="3429744"/>
            <a:ext cx="3368246" cy="3312000"/>
            <a:chOff x="5328464" y="3234462"/>
            <a:chExt cx="3420000" cy="3362890"/>
          </a:xfrm>
        </p:grpSpPr>
        <p:sp>
          <p:nvSpPr>
            <p:cNvPr id="50" name="49 Metin kutusu"/>
            <p:cNvSpPr txBox="1"/>
            <p:nvPr/>
          </p:nvSpPr>
          <p:spPr>
            <a:xfrm>
              <a:off x="5940152" y="3234462"/>
              <a:ext cx="2664296" cy="338554"/>
            </a:xfrm>
            <a:prstGeom prst="rect">
              <a:avLst/>
            </a:prstGeom>
            <a:noFill/>
          </p:spPr>
          <p:txBody>
            <a:bodyPr wrap="square" rtlCol="0">
              <a:spAutoFit/>
            </a:bodyPr>
            <a:lstStyle/>
            <a:p>
              <a:r>
                <a:rPr lang="tr-TR" sz="1600" dirty="0" err="1" smtClean="0"/>
                <a:t>Sigworth</a:t>
              </a:r>
              <a:r>
                <a:rPr lang="tr-TR" sz="1600" dirty="0" smtClean="0"/>
                <a:t> &amp; </a:t>
              </a:r>
              <a:r>
                <a:rPr lang="tr-TR" sz="1600" dirty="0" err="1" smtClean="0"/>
                <a:t>Guzowski</a:t>
              </a:r>
              <a:r>
                <a:rPr lang="tr-TR" sz="1600" dirty="0" smtClean="0"/>
                <a:t> 1985</a:t>
              </a:r>
              <a:endParaRPr lang="tr-TR" sz="1600" dirty="0"/>
            </a:p>
          </p:txBody>
        </p:sp>
        <p:grpSp>
          <p:nvGrpSpPr>
            <p:cNvPr id="3" name="53 Grup"/>
            <p:cNvGrpSpPr/>
            <p:nvPr/>
          </p:nvGrpSpPr>
          <p:grpSpPr>
            <a:xfrm>
              <a:off x="5999052" y="3528304"/>
              <a:ext cx="2568779" cy="2700000"/>
              <a:chOff x="5674636" y="3442648"/>
              <a:chExt cx="2568779" cy="2728609"/>
            </a:xfrm>
          </p:grpSpPr>
          <p:sp>
            <p:nvSpPr>
              <p:cNvPr id="42" name="Line 4"/>
              <p:cNvSpPr>
                <a:spLocks noChangeShapeType="1"/>
              </p:cNvSpPr>
              <p:nvPr/>
            </p:nvSpPr>
            <p:spPr bwMode="auto">
              <a:xfrm>
                <a:off x="5674636" y="3474512"/>
                <a:ext cx="0" cy="2695588"/>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3" name="Line 5"/>
              <p:cNvSpPr>
                <a:spLocks noChangeShapeType="1"/>
              </p:cNvSpPr>
              <p:nvPr/>
            </p:nvSpPr>
            <p:spPr bwMode="auto">
              <a:xfrm>
                <a:off x="5674636" y="4087671"/>
                <a:ext cx="256878" cy="624728"/>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4" name="Line 6"/>
              <p:cNvSpPr>
                <a:spLocks noChangeShapeType="1"/>
              </p:cNvSpPr>
              <p:nvPr/>
            </p:nvSpPr>
            <p:spPr bwMode="auto">
              <a:xfrm>
                <a:off x="5674636" y="4087671"/>
                <a:ext cx="1541267" cy="61920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5" name="Line 7"/>
              <p:cNvSpPr>
                <a:spLocks noChangeShapeType="1"/>
              </p:cNvSpPr>
              <p:nvPr/>
            </p:nvSpPr>
            <p:spPr bwMode="auto">
              <a:xfrm flipV="1">
                <a:off x="7229551" y="3442648"/>
                <a:ext cx="792000" cy="126000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6" name="Line 8"/>
              <p:cNvSpPr>
                <a:spLocks noChangeShapeType="1"/>
              </p:cNvSpPr>
              <p:nvPr/>
            </p:nvSpPr>
            <p:spPr bwMode="auto">
              <a:xfrm>
                <a:off x="5931513" y="4708930"/>
                <a:ext cx="221269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7" name="Line 9"/>
              <p:cNvSpPr>
                <a:spLocks noChangeShapeType="1"/>
              </p:cNvSpPr>
              <p:nvPr/>
            </p:nvSpPr>
            <p:spPr bwMode="auto">
              <a:xfrm flipH="1">
                <a:off x="5760262" y="4708930"/>
                <a:ext cx="178387" cy="1462327"/>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8" name="Line 10"/>
              <p:cNvSpPr>
                <a:spLocks noChangeShapeType="1"/>
              </p:cNvSpPr>
              <p:nvPr/>
            </p:nvSpPr>
            <p:spPr bwMode="auto">
              <a:xfrm>
                <a:off x="5674636" y="6170100"/>
                <a:ext cx="2568779"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grpSp>
        <p:sp>
          <p:nvSpPr>
            <p:cNvPr id="30" name="29 Metin kutusu"/>
            <p:cNvSpPr txBox="1"/>
            <p:nvPr/>
          </p:nvSpPr>
          <p:spPr>
            <a:xfrm>
              <a:off x="5462582" y="3976915"/>
              <a:ext cx="603529" cy="315285"/>
            </a:xfrm>
            <a:prstGeom prst="rect">
              <a:avLst/>
            </a:prstGeom>
            <a:noFill/>
          </p:spPr>
          <p:txBody>
            <a:bodyPr wrap="square" rtlCol="0">
              <a:spAutoFit/>
            </a:bodyPr>
            <a:lstStyle/>
            <a:p>
              <a:r>
                <a:rPr lang="tr-TR" sz="1600" dirty="0" smtClean="0"/>
                <a:t>660</a:t>
              </a:r>
              <a:endParaRPr lang="tr-TR" sz="1600" dirty="0"/>
            </a:p>
          </p:txBody>
        </p:sp>
        <p:sp>
          <p:nvSpPr>
            <p:cNvPr id="31" name="30 Metin kutusu"/>
            <p:cNvSpPr txBox="1"/>
            <p:nvPr/>
          </p:nvSpPr>
          <p:spPr>
            <a:xfrm>
              <a:off x="5328464" y="4647503"/>
              <a:ext cx="737647" cy="315285"/>
            </a:xfrm>
            <a:prstGeom prst="rect">
              <a:avLst/>
            </a:prstGeom>
            <a:noFill/>
          </p:spPr>
          <p:txBody>
            <a:bodyPr wrap="square" rtlCol="0">
              <a:spAutoFit/>
            </a:bodyPr>
            <a:lstStyle/>
            <a:p>
              <a:r>
                <a:rPr lang="tr-TR" sz="1600" dirty="0" smtClean="0"/>
                <a:t>659.7</a:t>
              </a:r>
              <a:endParaRPr lang="tr-TR" sz="1600" dirty="0"/>
            </a:p>
          </p:txBody>
        </p:sp>
        <p:sp>
          <p:nvSpPr>
            <p:cNvPr id="32" name="31 Metin kutusu"/>
            <p:cNvSpPr txBox="1"/>
            <p:nvPr/>
          </p:nvSpPr>
          <p:spPr>
            <a:xfrm>
              <a:off x="6200229" y="3842797"/>
              <a:ext cx="536471" cy="315285"/>
            </a:xfrm>
            <a:prstGeom prst="rect">
              <a:avLst/>
            </a:prstGeom>
            <a:noFill/>
          </p:spPr>
          <p:txBody>
            <a:bodyPr wrap="square" rtlCol="0">
              <a:spAutoFit/>
            </a:bodyPr>
            <a:lstStyle/>
            <a:p>
              <a:r>
                <a:rPr lang="tr-TR" sz="1600" dirty="0" smtClean="0"/>
                <a:t>L</a:t>
              </a:r>
              <a:endParaRPr lang="tr-TR" sz="1600" dirty="0"/>
            </a:p>
          </p:txBody>
        </p:sp>
        <p:sp>
          <p:nvSpPr>
            <p:cNvPr id="33" name="32 Metin kutusu"/>
            <p:cNvSpPr txBox="1"/>
            <p:nvPr/>
          </p:nvSpPr>
          <p:spPr>
            <a:xfrm>
              <a:off x="6267288" y="4437673"/>
              <a:ext cx="737647" cy="315285"/>
            </a:xfrm>
            <a:prstGeom prst="rect">
              <a:avLst/>
            </a:prstGeom>
            <a:noFill/>
          </p:spPr>
          <p:txBody>
            <a:bodyPr wrap="square" rtlCol="0">
              <a:spAutoFit/>
            </a:bodyPr>
            <a:lstStyle/>
            <a:p>
              <a:r>
                <a:rPr lang="tr-TR" sz="1600" dirty="0" smtClean="0">
                  <a:sym typeface="Symbol"/>
                </a:rPr>
                <a:t> + L</a:t>
              </a:r>
              <a:endParaRPr lang="tr-TR" sz="1600" dirty="0"/>
            </a:p>
          </p:txBody>
        </p:sp>
        <p:sp>
          <p:nvSpPr>
            <p:cNvPr id="34" name="33 Metin kutusu"/>
            <p:cNvSpPr txBox="1"/>
            <p:nvPr/>
          </p:nvSpPr>
          <p:spPr>
            <a:xfrm>
              <a:off x="7809640" y="4250294"/>
              <a:ext cx="938824" cy="315285"/>
            </a:xfrm>
            <a:prstGeom prst="rect">
              <a:avLst/>
            </a:prstGeom>
            <a:noFill/>
          </p:spPr>
          <p:txBody>
            <a:bodyPr wrap="square" rtlCol="0">
              <a:spAutoFit/>
            </a:bodyPr>
            <a:lstStyle/>
            <a:p>
              <a:r>
                <a:rPr lang="tr-TR" sz="1600" dirty="0" smtClean="0"/>
                <a:t>L + AlB</a:t>
              </a:r>
              <a:r>
                <a:rPr lang="tr-TR" sz="1600" baseline="-25000" dirty="0" smtClean="0"/>
                <a:t>2</a:t>
              </a:r>
              <a:endParaRPr lang="tr-TR" sz="1600" baseline="-25000" dirty="0"/>
            </a:p>
          </p:txBody>
        </p:sp>
        <p:sp>
          <p:nvSpPr>
            <p:cNvPr id="35" name="34 Metin kutusu"/>
            <p:cNvSpPr txBox="1"/>
            <p:nvPr/>
          </p:nvSpPr>
          <p:spPr>
            <a:xfrm>
              <a:off x="7070304" y="5367843"/>
              <a:ext cx="1290705" cy="338554"/>
            </a:xfrm>
            <a:prstGeom prst="rect">
              <a:avLst/>
            </a:prstGeom>
            <a:noFill/>
          </p:spPr>
          <p:txBody>
            <a:bodyPr wrap="square" rtlCol="0">
              <a:spAutoFit/>
            </a:bodyPr>
            <a:lstStyle/>
            <a:p>
              <a:r>
                <a:rPr lang="tr-TR" sz="1600" dirty="0" smtClean="0">
                  <a:sym typeface="Symbol"/>
                </a:rPr>
                <a:t>(Al)</a:t>
              </a:r>
              <a:r>
                <a:rPr lang="tr-TR" sz="1600" dirty="0" smtClean="0"/>
                <a:t> + AlB</a:t>
              </a:r>
              <a:r>
                <a:rPr lang="tr-TR" sz="1600" baseline="-25000" dirty="0" smtClean="0"/>
                <a:t>2</a:t>
              </a:r>
              <a:endParaRPr lang="tr-TR" sz="1600" baseline="-25000" dirty="0"/>
            </a:p>
          </p:txBody>
        </p:sp>
        <p:sp>
          <p:nvSpPr>
            <p:cNvPr id="36" name="35 Metin kutusu"/>
            <p:cNvSpPr txBox="1"/>
            <p:nvPr/>
          </p:nvSpPr>
          <p:spPr>
            <a:xfrm>
              <a:off x="5957413" y="4591519"/>
              <a:ext cx="335294" cy="343947"/>
            </a:xfrm>
            <a:prstGeom prst="rect">
              <a:avLst/>
            </a:prstGeom>
            <a:noFill/>
          </p:spPr>
          <p:txBody>
            <a:bodyPr wrap="square" rtlCol="0">
              <a:spAutoFit/>
            </a:bodyPr>
            <a:lstStyle/>
            <a:p>
              <a:r>
                <a:rPr lang="tr-TR" dirty="0" smtClean="0">
                  <a:sym typeface="Symbol"/>
                </a:rPr>
                <a:t></a:t>
              </a:r>
              <a:r>
                <a:rPr lang="tr-TR" dirty="0" smtClean="0"/>
                <a:t> </a:t>
              </a:r>
              <a:endParaRPr lang="tr-TR" baseline="-25000" dirty="0"/>
            </a:p>
          </p:txBody>
        </p:sp>
        <p:sp>
          <p:nvSpPr>
            <p:cNvPr id="37" name="36 Metin kutusu"/>
            <p:cNvSpPr txBox="1"/>
            <p:nvPr/>
          </p:nvSpPr>
          <p:spPr>
            <a:xfrm>
              <a:off x="6200229" y="4734837"/>
              <a:ext cx="737647" cy="315285"/>
            </a:xfrm>
            <a:prstGeom prst="rect">
              <a:avLst/>
            </a:prstGeom>
            <a:noFill/>
          </p:spPr>
          <p:txBody>
            <a:bodyPr wrap="square" rtlCol="0">
              <a:spAutoFit/>
            </a:bodyPr>
            <a:lstStyle/>
            <a:p>
              <a:r>
                <a:rPr lang="tr-TR" sz="1600" dirty="0" smtClean="0">
                  <a:sym typeface="Symbol"/>
                </a:rPr>
                <a:t>0.005</a:t>
              </a:r>
              <a:endParaRPr lang="tr-TR" sz="1600" baseline="-25000" dirty="0"/>
            </a:p>
          </p:txBody>
        </p:sp>
        <p:sp>
          <p:nvSpPr>
            <p:cNvPr id="38" name="37 Metin kutusu"/>
            <p:cNvSpPr txBox="1"/>
            <p:nvPr/>
          </p:nvSpPr>
          <p:spPr>
            <a:xfrm>
              <a:off x="7273170" y="4739981"/>
              <a:ext cx="737647" cy="315285"/>
            </a:xfrm>
            <a:prstGeom prst="rect">
              <a:avLst/>
            </a:prstGeom>
            <a:noFill/>
          </p:spPr>
          <p:txBody>
            <a:bodyPr wrap="square" rtlCol="0">
              <a:spAutoFit/>
            </a:bodyPr>
            <a:lstStyle/>
            <a:p>
              <a:r>
                <a:rPr lang="tr-TR" sz="1600" dirty="0" smtClean="0">
                  <a:sym typeface="Symbol"/>
                </a:rPr>
                <a:t>0.022</a:t>
              </a:r>
              <a:endParaRPr lang="tr-TR" sz="1600" baseline="-25000" dirty="0"/>
            </a:p>
          </p:txBody>
        </p:sp>
        <p:sp>
          <p:nvSpPr>
            <p:cNvPr id="39" name="38 Metin kutusu"/>
            <p:cNvSpPr txBox="1"/>
            <p:nvPr/>
          </p:nvSpPr>
          <p:spPr>
            <a:xfrm>
              <a:off x="5864935" y="6248260"/>
              <a:ext cx="737647" cy="343947"/>
            </a:xfrm>
            <a:prstGeom prst="rect">
              <a:avLst/>
            </a:prstGeom>
            <a:noFill/>
          </p:spPr>
          <p:txBody>
            <a:bodyPr wrap="square" rtlCol="0">
              <a:spAutoFit/>
            </a:bodyPr>
            <a:lstStyle/>
            <a:p>
              <a:r>
                <a:rPr lang="tr-TR" dirty="0" smtClean="0">
                  <a:sym typeface="Symbol"/>
                </a:rPr>
                <a:t>Al</a:t>
              </a:r>
              <a:endParaRPr lang="tr-TR" baseline="-25000" dirty="0"/>
            </a:p>
          </p:txBody>
        </p:sp>
        <p:sp>
          <p:nvSpPr>
            <p:cNvPr id="40" name="39 Metin kutusu"/>
            <p:cNvSpPr txBox="1"/>
            <p:nvPr/>
          </p:nvSpPr>
          <p:spPr>
            <a:xfrm>
              <a:off x="8010817" y="6253405"/>
              <a:ext cx="737647" cy="343947"/>
            </a:xfrm>
            <a:prstGeom prst="rect">
              <a:avLst/>
            </a:prstGeom>
            <a:noFill/>
          </p:spPr>
          <p:txBody>
            <a:bodyPr wrap="square" rtlCol="0">
              <a:spAutoFit/>
            </a:bodyPr>
            <a:lstStyle/>
            <a:p>
              <a:r>
                <a:rPr lang="tr-TR" dirty="0" smtClean="0">
                  <a:sym typeface="Symbol"/>
                </a:rPr>
                <a:t>B </a:t>
              </a:r>
              <a:endParaRPr lang="tr-TR" baseline="-25000" dirty="0"/>
            </a:p>
          </p:txBody>
        </p:sp>
        <p:sp>
          <p:nvSpPr>
            <p:cNvPr id="41" name="40 Metin kutusu"/>
            <p:cNvSpPr txBox="1"/>
            <p:nvPr/>
          </p:nvSpPr>
          <p:spPr>
            <a:xfrm>
              <a:off x="5395523" y="3498850"/>
              <a:ext cx="737647" cy="343947"/>
            </a:xfrm>
            <a:prstGeom prst="rect">
              <a:avLst/>
            </a:prstGeom>
            <a:noFill/>
          </p:spPr>
          <p:txBody>
            <a:bodyPr wrap="square" rtlCol="0">
              <a:spAutoFit/>
            </a:bodyPr>
            <a:lstStyle/>
            <a:p>
              <a:r>
                <a:rPr lang="tr-TR" dirty="0" smtClean="0">
                  <a:sym typeface="Symbol"/>
                </a:rPr>
                <a:t>T, °C</a:t>
              </a:r>
              <a:endParaRPr lang="tr-TR" baseline="-25000" dirty="0"/>
            </a:p>
          </p:txBody>
        </p:sp>
        <p:cxnSp>
          <p:nvCxnSpPr>
            <p:cNvPr id="49" name="48 Düz Bağlayıcı"/>
            <p:cNvCxnSpPr/>
            <p:nvPr/>
          </p:nvCxnSpPr>
          <p:spPr>
            <a:xfrm>
              <a:off x="7206111" y="3713824"/>
              <a:ext cx="0" cy="2548234"/>
            </a:xfrm>
            <a:prstGeom prst="line">
              <a:avLst/>
            </a:prstGeom>
            <a:ln w="19050">
              <a:solidFill>
                <a:srgbClr val="FF0000"/>
              </a:solidFill>
              <a:prstDash val="dash"/>
              <a:tailEnd type="stealth" w="lg" len="lg"/>
            </a:ln>
          </p:spPr>
          <p:style>
            <a:lnRef idx="1">
              <a:schemeClr val="accent1"/>
            </a:lnRef>
            <a:fillRef idx="0">
              <a:schemeClr val="accent1"/>
            </a:fillRef>
            <a:effectRef idx="0">
              <a:schemeClr val="accent1"/>
            </a:effectRef>
            <a:fontRef idx="minor">
              <a:schemeClr val="tx1"/>
            </a:fontRef>
          </p:style>
        </p:cxnSp>
      </p:grpSp>
      <p:graphicFrame>
        <p:nvGraphicFramePr>
          <p:cNvPr id="336902" name="Object 6"/>
          <p:cNvGraphicFramePr>
            <a:graphicFrameLocks noChangeAspect="1"/>
          </p:cNvGraphicFramePr>
          <p:nvPr>
            <p:extLst>
              <p:ext uri="{D42A27DB-BD31-4B8C-83A1-F6EECF244321}">
                <p14:modId xmlns:p14="http://schemas.microsoft.com/office/powerpoint/2010/main" val="2668801864"/>
              </p:ext>
            </p:extLst>
          </p:nvPr>
        </p:nvGraphicFramePr>
        <p:xfrm>
          <a:off x="1482030" y="1105166"/>
          <a:ext cx="7410450" cy="1792858"/>
        </p:xfrm>
        <a:graphic>
          <a:graphicData uri="http://schemas.openxmlformats.org/presentationml/2006/ole">
            <mc:AlternateContent xmlns:mc="http://schemas.openxmlformats.org/markup-compatibility/2006">
              <mc:Choice xmlns:v="urn:schemas-microsoft-com:vml" Requires="v">
                <p:oleObj spid="_x0000_s3083" name="Belge" r:id="rId3" imgW="5706646" imgH="1328221" progId="Word.Document.12">
                  <p:embed/>
                </p:oleObj>
              </mc:Choice>
              <mc:Fallback>
                <p:oleObj name="Belge" r:id="rId3" imgW="5706646" imgH="1328221" progId="Word.Document.12">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030" y="1105166"/>
                        <a:ext cx="7410450" cy="179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14 Metin kutusu"/>
          <p:cNvSpPr txBox="1"/>
          <p:nvPr/>
        </p:nvSpPr>
        <p:spPr>
          <a:xfrm>
            <a:off x="1443210" y="2754008"/>
            <a:ext cx="7111223" cy="646331"/>
          </a:xfrm>
          <a:prstGeom prst="rect">
            <a:avLst/>
          </a:prstGeom>
          <a:noFill/>
        </p:spPr>
        <p:txBody>
          <a:bodyPr wrap="square" rtlCol="0">
            <a:spAutoFit/>
          </a:bodyPr>
          <a:lstStyle/>
          <a:p>
            <a:r>
              <a:rPr lang="tr-TR" dirty="0" smtClean="0">
                <a:latin typeface="Trebuchet MS" panose="020B0603020202020204" pitchFamily="34" charset="0"/>
              </a:rPr>
              <a:t>AlB</a:t>
            </a:r>
            <a:r>
              <a:rPr lang="tr-TR" baseline="-25000" dirty="0" smtClean="0">
                <a:latin typeface="Trebuchet MS" panose="020B0603020202020204" pitchFamily="34" charset="0"/>
              </a:rPr>
              <a:t>2</a:t>
            </a:r>
            <a:r>
              <a:rPr lang="tr-TR" dirty="0" smtClean="0">
                <a:latin typeface="Trebuchet MS" panose="020B0603020202020204" pitchFamily="34" charset="0"/>
              </a:rPr>
              <a:t> B &lt; 0.022 ağ% iken sıvı alüminyumda kararlı değil!</a:t>
            </a:r>
          </a:p>
          <a:p>
            <a:r>
              <a:rPr lang="tr-TR" dirty="0" smtClean="0">
                <a:latin typeface="Trebuchet MS" panose="020B0603020202020204" pitchFamily="34" charset="0"/>
                <a:sym typeface="Symbol"/>
              </a:rPr>
              <a:t>(Al) ilk katılaşan fazdır ve AlB</a:t>
            </a:r>
            <a:r>
              <a:rPr lang="tr-TR" baseline="-25000" dirty="0" smtClean="0">
                <a:latin typeface="Trebuchet MS" panose="020B0603020202020204" pitchFamily="34" charset="0"/>
                <a:sym typeface="Symbol"/>
              </a:rPr>
              <a:t>2 </a:t>
            </a:r>
            <a:r>
              <a:rPr lang="tr-TR" dirty="0" smtClean="0">
                <a:latin typeface="Trebuchet MS" panose="020B0603020202020204" pitchFamily="34" charset="0"/>
                <a:sym typeface="Symbol"/>
              </a:rPr>
              <a:t>tarafından çekirdeklendirilemez</a:t>
            </a:r>
            <a:r>
              <a:rPr lang="tr-TR" baseline="-25000" dirty="0" smtClean="0">
                <a:latin typeface="Trebuchet MS" panose="020B0603020202020204" pitchFamily="34" charset="0"/>
                <a:sym typeface="Symbol"/>
              </a:rPr>
              <a:t> </a:t>
            </a:r>
            <a:r>
              <a:rPr lang="tr-TR" dirty="0" smtClean="0">
                <a:latin typeface="Trebuchet MS" panose="020B0603020202020204" pitchFamily="34" charset="0"/>
                <a:sym typeface="Symbol"/>
              </a:rPr>
              <a:t>!</a:t>
            </a:r>
            <a:endParaRPr lang="tr-TR" dirty="0" smtClean="0">
              <a:latin typeface="Trebuchet MS" panose="020B0603020202020204" pitchFamily="34" charset="0"/>
            </a:endParaRPr>
          </a:p>
        </p:txBody>
      </p:sp>
      <p:grpSp>
        <p:nvGrpSpPr>
          <p:cNvPr id="4" name="50 Grup"/>
          <p:cNvGrpSpPr/>
          <p:nvPr/>
        </p:nvGrpSpPr>
        <p:grpSpPr>
          <a:xfrm>
            <a:off x="1501571" y="1603168"/>
            <a:ext cx="6989380" cy="1051368"/>
            <a:chOff x="1501571" y="1458776"/>
            <a:chExt cx="6989380" cy="1051368"/>
          </a:xfrm>
        </p:grpSpPr>
        <p:pic>
          <p:nvPicPr>
            <p:cNvPr id="336900" name="Picture 4" descr="C:\Users\ybirol\Desktop\1070 + 300 ppm B\1-1.-d.jpg"/>
            <p:cNvPicPr>
              <a:picLocks noChangeArrowheads="1"/>
            </p:cNvPicPr>
            <p:nvPr/>
          </p:nvPicPr>
          <p:blipFill>
            <a:blip r:embed="rId5" cstate="print"/>
            <a:srcRect l="2174" t="5839" r="2174" b="6578"/>
            <a:stretch>
              <a:fillRect/>
            </a:stretch>
          </p:blipFill>
          <p:spPr bwMode="auto">
            <a:xfrm>
              <a:off x="1501571" y="1462544"/>
              <a:ext cx="3062400" cy="1047600"/>
            </a:xfrm>
            <a:prstGeom prst="rect">
              <a:avLst/>
            </a:prstGeom>
            <a:noFill/>
          </p:spPr>
        </p:pic>
        <p:pic>
          <p:nvPicPr>
            <p:cNvPr id="336901" name="Picture 5" descr="C:\Users\ybirol\Desktop\1070 + 300 ppm B\2-2.-d.jpg"/>
            <p:cNvPicPr>
              <a:picLocks noChangeArrowheads="1"/>
            </p:cNvPicPr>
            <p:nvPr/>
          </p:nvPicPr>
          <p:blipFill>
            <a:blip r:embed="rId6" cstate="print"/>
            <a:srcRect l="2751" t="6369" r="1963" b="6369"/>
            <a:stretch>
              <a:fillRect/>
            </a:stretch>
          </p:blipFill>
          <p:spPr bwMode="auto">
            <a:xfrm>
              <a:off x="4543324" y="1458776"/>
              <a:ext cx="3947627" cy="1047600"/>
            </a:xfrm>
            <a:prstGeom prst="rect">
              <a:avLst/>
            </a:prstGeom>
            <a:noFill/>
          </p:spPr>
        </p:pic>
      </p:grpSp>
      <p:sp>
        <p:nvSpPr>
          <p:cNvPr id="54" name="53 Metin kutusu"/>
          <p:cNvSpPr txBox="1"/>
          <p:nvPr/>
        </p:nvSpPr>
        <p:spPr>
          <a:xfrm>
            <a:off x="2811363" y="1053112"/>
            <a:ext cx="5544616" cy="584775"/>
          </a:xfrm>
          <a:prstGeom prst="rect">
            <a:avLst/>
          </a:prstGeom>
          <a:noFill/>
        </p:spPr>
        <p:txBody>
          <a:bodyPr wrap="square" rtlCol="0">
            <a:spAutoFit/>
          </a:bodyPr>
          <a:lstStyle/>
          <a:p>
            <a:pPr algn="ctr"/>
            <a:r>
              <a:rPr lang="tr-TR" sz="1600" dirty="0" smtClean="0">
                <a:latin typeface="Trebuchet MS" panose="020B0603020202020204" pitchFamily="34" charset="0"/>
              </a:rPr>
              <a:t>İlaveden sonra süre (</a:t>
            </a:r>
            <a:r>
              <a:rPr lang="tr-TR" sz="1600" dirty="0" err="1" smtClean="0">
                <a:latin typeface="Trebuchet MS" panose="020B0603020202020204" pitchFamily="34" charset="0"/>
              </a:rPr>
              <a:t>dk</a:t>
            </a:r>
            <a:r>
              <a:rPr lang="tr-TR" sz="1600" dirty="0" smtClean="0">
                <a:latin typeface="Trebuchet MS" panose="020B0603020202020204" pitchFamily="34" charset="0"/>
              </a:rPr>
              <a:t>) </a:t>
            </a:r>
          </a:p>
          <a:p>
            <a:r>
              <a:rPr lang="tr-TR" sz="1600" dirty="0" smtClean="0">
                <a:latin typeface="Trebuchet MS" panose="020B0603020202020204" pitchFamily="34" charset="0"/>
              </a:rPr>
              <a:t>2	   5	   10	    15	     30	       60</a:t>
            </a:r>
            <a:endParaRPr lang="tr-TR" sz="1600" dirty="0">
              <a:latin typeface="Trebuchet MS" panose="020B0603020202020204" pitchFamily="34" charset="0"/>
            </a:endParaRPr>
          </a:p>
        </p:txBody>
      </p:sp>
      <p:sp>
        <p:nvSpPr>
          <p:cNvPr id="55" name="54 Metin kutusu"/>
          <p:cNvSpPr txBox="1"/>
          <p:nvPr/>
        </p:nvSpPr>
        <p:spPr>
          <a:xfrm>
            <a:off x="1446979" y="1053112"/>
            <a:ext cx="1008112" cy="584775"/>
          </a:xfrm>
          <a:prstGeom prst="rect">
            <a:avLst/>
          </a:prstGeom>
          <a:noFill/>
        </p:spPr>
        <p:txBody>
          <a:bodyPr wrap="square" rtlCol="0">
            <a:spAutoFit/>
          </a:bodyPr>
          <a:lstStyle/>
          <a:p>
            <a:r>
              <a:rPr lang="tr-TR" sz="1600" dirty="0" smtClean="0">
                <a:latin typeface="Trebuchet MS" panose="020B0603020202020204" pitchFamily="34" charset="0"/>
              </a:rPr>
              <a:t>İlaveden önce</a:t>
            </a:r>
            <a:endParaRPr lang="tr-TR" sz="1600" dirty="0">
              <a:latin typeface="Trebuchet MS" panose="020B0603020202020204" pitchFamily="34" charset="0"/>
            </a:endParaRPr>
          </a:p>
        </p:txBody>
      </p:sp>
      <p:grpSp>
        <p:nvGrpSpPr>
          <p:cNvPr id="5" name="57 Grup"/>
          <p:cNvGrpSpPr>
            <a:grpSpLocks noChangeAspect="1"/>
          </p:cNvGrpSpPr>
          <p:nvPr/>
        </p:nvGrpSpPr>
        <p:grpSpPr>
          <a:xfrm>
            <a:off x="1071885" y="3429376"/>
            <a:ext cx="4076179" cy="3384000"/>
            <a:chOff x="876064" y="3226624"/>
            <a:chExt cx="4140000" cy="3436983"/>
          </a:xfrm>
        </p:grpSpPr>
        <p:grpSp>
          <p:nvGrpSpPr>
            <p:cNvPr id="6" name="25 Grup"/>
            <p:cNvGrpSpPr>
              <a:grpSpLocks noChangeAspect="1"/>
            </p:cNvGrpSpPr>
            <p:nvPr/>
          </p:nvGrpSpPr>
          <p:grpSpPr>
            <a:xfrm>
              <a:off x="876064" y="3226624"/>
              <a:ext cx="4140000" cy="3436983"/>
              <a:chOff x="3506479" y="3284984"/>
              <a:chExt cx="4217601" cy="3456384"/>
            </a:xfrm>
          </p:grpSpPr>
          <p:pic>
            <p:nvPicPr>
              <p:cNvPr id="16" name="Picture 3"/>
              <p:cNvPicPr>
                <a:picLocks noChangeAspect="1" noChangeArrowheads="1"/>
              </p:cNvPicPr>
              <p:nvPr/>
            </p:nvPicPr>
            <p:blipFill>
              <a:blip r:embed="rId7" cstate="print"/>
              <a:srcRect l="5360" t="5554" r="5360" b="5554"/>
              <a:stretch>
                <a:fillRect/>
              </a:stretch>
            </p:blipFill>
            <p:spPr bwMode="auto">
              <a:xfrm>
                <a:off x="3882472" y="3284984"/>
                <a:ext cx="3841608" cy="3456384"/>
              </a:xfrm>
              <a:prstGeom prst="rect">
                <a:avLst/>
              </a:prstGeom>
              <a:noFill/>
              <a:ln w="9525">
                <a:noFill/>
                <a:miter lim="800000"/>
                <a:headEnd/>
                <a:tailEnd/>
              </a:ln>
            </p:spPr>
          </p:pic>
          <p:sp>
            <p:nvSpPr>
              <p:cNvPr id="17" name="Freeform 4"/>
              <p:cNvSpPr>
                <a:spLocks noChangeAspect="1"/>
              </p:cNvSpPr>
              <p:nvPr/>
            </p:nvSpPr>
            <p:spPr bwMode="auto">
              <a:xfrm>
                <a:off x="4644008" y="3399408"/>
                <a:ext cx="1116000" cy="2004262"/>
              </a:xfrm>
              <a:custGeom>
                <a:avLst/>
                <a:gdLst/>
                <a:ahLst/>
                <a:cxnLst>
                  <a:cxn ang="0">
                    <a:pos x="0" y="4140"/>
                  </a:cxn>
                  <a:cxn ang="0">
                    <a:pos x="180" y="2700"/>
                  </a:cxn>
                  <a:cxn ang="0">
                    <a:pos x="900" y="1260"/>
                  </a:cxn>
                  <a:cxn ang="0">
                    <a:pos x="2160" y="0"/>
                  </a:cxn>
                </a:cxnLst>
                <a:rect l="0" t="0" r="r" b="b"/>
                <a:pathLst>
                  <a:path w="2160" h="4140">
                    <a:moveTo>
                      <a:pt x="0" y="4140"/>
                    </a:moveTo>
                    <a:cubicBezTo>
                      <a:pt x="15" y="3660"/>
                      <a:pt x="30" y="3180"/>
                      <a:pt x="180" y="2700"/>
                    </a:cubicBezTo>
                    <a:cubicBezTo>
                      <a:pt x="330" y="2220"/>
                      <a:pt x="570" y="1710"/>
                      <a:pt x="900" y="1260"/>
                    </a:cubicBezTo>
                    <a:cubicBezTo>
                      <a:pt x="1230" y="810"/>
                      <a:pt x="1950" y="210"/>
                      <a:pt x="2160" y="0"/>
                    </a:cubicBez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8" name="Text Box 5"/>
              <p:cNvSpPr txBox="1">
                <a:spLocks noChangeArrowheads="1"/>
              </p:cNvSpPr>
              <p:nvPr/>
            </p:nvSpPr>
            <p:spPr bwMode="auto">
              <a:xfrm>
                <a:off x="3506479" y="3717032"/>
                <a:ext cx="361273" cy="1872208"/>
              </a:xfrm>
              <a:prstGeom prst="rect">
                <a:avLst/>
              </a:prstGeom>
              <a:noFill/>
              <a:ln w="9525">
                <a:noFill/>
                <a:miter lim="800000"/>
                <a:headEnd/>
                <a:tailEnd/>
              </a:ln>
            </p:spPr>
            <p:txBody>
              <a:bodyPr vert="vert270"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tr-TR" dirty="0" smtClean="0">
                    <a:latin typeface="Arial" pitchFamily="34" charset="0"/>
                    <a:cs typeface="Arial" pitchFamily="34" charset="0"/>
                  </a:rPr>
                  <a:t>sıcaklık</a:t>
                </a:r>
                <a:r>
                  <a:rPr kumimoji="0" lang="tr-TR" b="0" i="0" u="none" strike="noStrike" cap="none" normalizeH="0" baseline="0" dirty="0" smtClean="0">
                    <a:ln>
                      <a:noFill/>
                    </a:ln>
                    <a:solidFill>
                      <a:schemeClr val="tx1"/>
                    </a:solidFill>
                    <a:effectLst/>
                    <a:latin typeface="Arial" pitchFamily="34" charset="0"/>
                    <a:cs typeface="Arial" pitchFamily="34" charset="0"/>
                  </a:rPr>
                  <a:t> (</a:t>
                </a:r>
                <a:r>
                  <a:rPr kumimoji="0" lang="tr-TR"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r>
                  <a:rPr kumimoji="0" lang="tr-TR" b="0" i="0" u="none" strike="noStrike" cap="none" normalizeH="0" baseline="0" dirty="0" smtClean="0">
                    <a:ln>
                      <a:noFill/>
                    </a:ln>
                    <a:solidFill>
                      <a:schemeClr val="tx1"/>
                    </a:solidFill>
                    <a:effectLst/>
                    <a:latin typeface="Arial" pitchFamily="34" charset="0"/>
                    <a:cs typeface="Arial" pitchFamily="34" charset="0"/>
                  </a:rPr>
                  <a:t>C) </a:t>
                </a:r>
              </a:p>
            </p:txBody>
          </p:sp>
          <p:sp>
            <p:nvSpPr>
              <p:cNvPr id="19" name="Text Box 7"/>
              <p:cNvSpPr txBox="1">
                <a:spLocks noChangeArrowheads="1"/>
              </p:cNvSpPr>
              <p:nvPr/>
            </p:nvSpPr>
            <p:spPr bwMode="auto">
              <a:xfrm>
                <a:off x="5975181" y="5643764"/>
                <a:ext cx="1445094" cy="338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600"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r>
                  <a:rPr kumimoji="0" lang="tr-TR" sz="1600" b="0" i="0" u="none" strike="noStrike" cap="none" normalizeH="0" baseline="0" dirty="0" smtClean="0">
                    <a:ln>
                      <a:noFill/>
                    </a:ln>
                    <a:solidFill>
                      <a:schemeClr val="tx1"/>
                    </a:solidFill>
                    <a:effectLst/>
                    <a:latin typeface="Arial" pitchFamily="34" charset="0"/>
                    <a:cs typeface="Arial" pitchFamily="34" charset="0"/>
                  </a:rPr>
                  <a:t>(Al) + AlB</a:t>
                </a:r>
                <a:r>
                  <a:rPr kumimoji="0" lang="tr-TR" sz="1600" b="0" i="0" u="none" strike="noStrike" cap="none" normalizeH="0" baseline="-25000" dirty="0" smtClean="0">
                    <a:ln>
                      <a:noFill/>
                    </a:ln>
                    <a:solidFill>
                      <a:schemeClr val="tx1"/>
                    </a:solidFill>
                    <a:effectLst/>
                    <a:latin typeface="Arial" pitchFamily="34" charset="0"/>
                    <a:cs typeface="Arial" pitchFamily="34" charset="0"/>
                  </a:rPr>
                  <a:t>2</a:t>
                </a:r>
                <a:r>
                  <a:rPr kumimoji="0" lang="tr-TR" sz="1600" b="0" i="0" u="none" strike="noStrike" cap="none" normalizeH="0" baseline="0" dirty="0" smtClean="0">
                    <a:ln>
                      <a:noFill/>
                    </a:ln>
                    <a:solidFill>
                      <a:schemeClr val="tx1"/>
                    </a:solidFill>
                    <a:effectLst/>
                    <a:latin typeface="Arial" pitchFamily="34" charset="0"/>
                    <a:cs typeface="Arial" pitchFamily="34" charset="0"/>
                  </a:rPr>
                  <a:t> </a:t>
                </a:r>
              </a:p>
            </p:txBody>
          </p:sp>
          <p:sp>
            <p:nvSpPr>
              <p:cNvPr id="20" name="Text Box 8"/>
              <p:cNvSpPr txBox="1">
                <a:spLocks noChangeArrowheads="1"/>
              </p:cNvSpPr>
              <p:nvPr/>
            </p:nvSpPr>
            <p:spPr bwMode="auto">
              <a:xfrm>
                <a:off x="4644008" y="5460657"/>
                <a:ext cx="722547" cy="338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600"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r>
                  <a:rPr kumimoji="0" lang="tr-TR" sz="1600" b="0" i="0" u="none" strike="noStrike" cap="none" normalizeH="0" baseline="0" dirty="0" smtClean="0">
                    <a:ln>
                      <a:noFill/>
                    </a:ln>
                    <a:solidFill>
                      <a:schemeClr val="tx1"/>
                    </a:solidFill>
                    <a:effectLst/>
                    <a:latin typeface="Arial" pitchFamily="34" charset="0"/>
                    <a:cs typeface="Arial" pitchFamily="34" charset="0"/>
                  </a:rPr>
                  <a:t>(Al)</a:t>
                </a:r>
              </a:p>
            </p:txBody>
          </p:sp>
          <p:sp>
            <p:nvSpPr>
              <p:cNvPr id="21" name="Text Box 9"/>
              <p:cNvSpPr txBox="1">
                <a:spLocks noChangeArrowheads="1"/>
              </p:cNvSpPr>
              <p:nvPr/>
            </p:nvSpPr>
            <p:spPr bwMode="auto">
              <a:xfrm>
                <a:off x="4237758" y="4149080"/>
                <a:ext cx="722548" cy="6772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tr-TR" sz="1600"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r>
                  <a:rPr kumimoji="0" lang="tr-TR" sz="1600" b="0" i="0" u="none" strike="noStrike" cap="none" normalizeH="0" baseline="0" dirty="0" smtClean="0">
                    <a:ln>
                      <a:noFill/>
                    </a:ln>
                    <a:solidFill>
                      <a:schemeClr val="tx1"/>
                    </a:solidFill>
                    <a:effectLst/>
                    <a:latin typeface="Arial" pitchFamily="34" charset="0"/>
                    <a:cs typeface="Arial" pitchFamily="34" charset="0"/>
                  </a:rPr>
                  <a:t>(Al) </a:t>
                </a:r>
              </a:p>
              <a:p>
                <a:pPr marL="0" marR="0" lvl="0" indent="0" algn="l" defTabSz="914400" rtl="0" eaLnBrk="1" fontAlgn="base" latinLnBrk="0" hangingPunct="1">
                  <a:lnSpc>
                    <a:spcPct val="100000"/>
                  </a:lnSpc>
                  <a:spcBef>
                    <a:spcPct val="0"/>
                  </a:spcBef>
                  <a:spcAft>
                    <a:spcPts val="0"/>
                  </a:spcAft>
                  <a:buClrTx/>
                  <a:buSzTx/>
                  <a:buFontTx/>
                  <a:buNone/>
                  <a:tabLst/>
                </a:pPr>
                <a:r>
                  <a:rPr kumimoji="0" lang="tr-TR" sz="1600" b="0" i="0" u="none" strike="noStrike" cap="none" normalizeH="0" baseline="0" dirty="0" smtClean="0">
                    <a:ln>
                      <a:noFill/>
                    </a:ln>
                    <a:solidFill>
                      <a:schemeClr val="tx1"/>
                    </a:solidFill>
                    <a:effectLst/>
                    <a:latin typeface="Arial" pitchFamily="34" charset="0"/>
                    <a:cs typeface="Arial" pitchFamily="34" charset="0"/>
                  </a:rPr>
                  <a:t>+ L </a:t>
                </a:r>
              </a:p>
            </p:txBody>
          </p:sp>
          <p:sp>
            <p:nvSpPr>
              <p:cNvPr id="22" name="Text Box 10"/>
              <p:cNvSpPr txBox="1">
                <a:spLocks noChangeArrowheads="1"/>
              </p:cNvSpPr>
              <p:nvPr/>
            </p:nvSpPr>
            <p:spPr bwMode="auto">
              <a:xfrm>
                <a:off x="5252634" y="4289270"/>
                <a:ext cx="1083820" cy="338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600" b="0" i="0" u="none" strike="noStrike" cap="none" normalizeH="0" baseline="0" dirty="0" smtClean="0">
                    <a:ln>
                      <a:noFill/>
                    </a:ln>
                    <a:solidFill>
                      <a:schemeClr val="tx1"/>
                    </a:solidFill>
                    <a:effectLst/>
                    <a:latin typeface="Arial" pitchFamily="34" charset="0"/>
                    <a:cs typeface="Arial" pitchFamily="34" charset="0"/>
                  </a:rPr>
                  <a:t>L + AlB</a:t>
                </a:r>
                <a:r>
                  <a:rPr kumimoji="0" lang="tr-TR" sz="1600" b="0" i="0" u="none" strike="noStrike" cap="none" normalizeH="0" baseline="-25000" dirty="0" smtClean="0">
                    <a:ln>
                      <a:noFill/>
                    </a:ln>
                    <a:solidFill>
                      <a:schemeClr val="tx1"/>
                    </a:solidFill>
                    <a:effectLst/>
                    <a:latin typeface="Arial" pitchFamily="34" charset="0"/>
                    <a:cs typeface="Arial" pitchFamily="34" charset="0"/>
                  </a:rPr>
                  <a:t>2</a:t>
                </a:r>
                <a:r>
                  <a:rPr kumimoji="0" lang="tr-TR" sz="1600" b="0" i="0" u="none" strike="noStrike" cap="none" normalizeH="0" baseline="0" dirty="0" smtClean="0">
                    <a:ln>
                      <a:noFill/>
                    </a:ln>
                    <a:solidFill>
                      <a:schemeClr val="tx1"/>
                    </a:solidFill>
                    <a:effectLst/>
                    <a:latin typeface="Arial" pitchFamily="34" charset="0"/>
                    <a:cs typeface="Arial" pitchFamily="34" charset="0"/>
                  </a:rPr>
                  <a:t> </a:t>
                </a:r>
              </a:p>
            </p:txBody>
          </p:sp>
          <p:sp>
            <p:nvSpPr>
              <p:cNvPr id="23" name="Line 11"/>
              <p:cNvSpPr>
                <a:spLocks noChangeShapeType="1"/>
              </p:cNvSpPr>
              <p:nvPr/>
            </p:nvSpPr>
            <p:spPr bwMode="auto">
              <a:xfrm>
                <a:off x="4499992" y="4758514"/>
                <a:ext cx="0" cy="628364"/>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tr-TR"/>
              </a:p>
            </p:txBody>
          </p:sp>
          <p:sp>
            <p:nvSpPr>
              <p:cNvPr id="24" name="Line 12"/>
              <p:cNvSpPr>
                <a:spLocks noChangeShapeType="1"/>
              </p:cNvSpPr>
              <p:nvPr/>
            </p:nvSpPr>
            <p:spPr bwMode="auto">
              <a:xfrm flipH="1">
                <a:off x="4379556" y="5643764"/>
                <a:ext cx="234828"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tr-TR"/>
              </a:p>
            </p:txBody>
          </p:sp>
          <p:sp>
            <p:nvSpPr>
              <p:cNvPr id="25" name="Text Box 13"/>
              <p:cNvSpPr txBox="1">
                <a:spLocks noChangeArrowheads="1"/>
              </p:cNvSpPr>
              <p:nvPr/>
            </p:nvSpPr>
            <p:spPr bwMode="auto">
              <a:xfrm>
                <a:off x="4650511" y="3666440"/>
                <a:ext cx="361273" cy="338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600" b="0" i="0" u="none" strike="noStrike" cap="none" normalizeH="0" baseline="0" dirty="0" smtClean="0">
                    <a:ln>
                      <a:noFill/>
                    </a:ln>
                    <a:solidFill>
                      <a:schemeClr val="tx1"/>
                    </a:solidFill>
                    <a:effectLst/>
                    <a:latin typeface="Arial" pitchFamily="34" charset="0"/>
                    <a:cs typeface="Arial" pitchFamily="34" charset="0"/>
                  </a:rPr>
                  <a:t>L</a:t>
                </a:r>
              </a:p>
            </p:txBody>
          </p:sp>
        </p:grpSp>
        <p:sp>
          <p:nvSpPr>
            <p:cNvPr id="53" name="52 Metin kutusu"/>
            <p:cNvSpPr txBox="1"/>
            <p:nvPr/>
          </p:nvSpPr>
          <p:spPr>
            <a:xfrm>
              <a:off x="1979711" y="5034662"/>
              <a:ext cx="2952328" cy="343855"/>
            </a:xfrm>
            <a:prstGeom prst="rect">
              <a:avLst/>
            </a:prstGeom>
            <a:noFill/>
          </p:spPr>
          <p:txBody>
            <a:bodyPr wrap="square" rtlCol="0">
              <a:spAutoFit/>
            </a:bodyPr>
            <a:lstStyle/>
            <a:p>
              <a:r>
                <a:rPr lang="tr-TR" sz="1600" b="1" dirty="0" smtClean="0">
                  <a:solidFill>
                    <a:srgbClr val="FF0000"/>
                  </a:solidFill>
                </a:rPr>
                <a:t>L </a:t>
              </a:r>
              <a:r>
                <a:rPr lang="tr-TR" sz="1600" b="1" dirty="0" smtClean="0">
                  <a:solidFill>
                    <a:srgbClr val="FF0000"/>
                  </a:solidFill>
                  <a:sym typeface="Symbol"/>
                </a:rPr>
                <a:t> (Al) + AlB</a:t>
              </a:r>
              <a:r>
                <a:rPr lang="tr-TR" sz="1600" b="1" baseline="-25000" dirty="0" smtClean="0">
                  <a:solidFill>
                    <a:srgbClr val="FF0000"/>
                  </a:solidFill>
                  <a:sym typeface="Symbol"/>
                </a:rPr>
                <a:t>2</a:t>
              </a:r>
              <a:r>
                <a:rPr lang="tr-TR" sz="1600" b="1" dirty="0" smtClean="0">
                  <a:solidFill>
                    <a:srgbClr val="FF0000"/>
                  </a:solidFill>
                  <a:sym typeface="Symbol"/>
                </a:rPr>
                <a:t>  T= 659.7°C</a:t>
              </a:r>
              <a:endParaRPr lang="tr-TR" sz="1600" b="1" dirty="0">
                <a:solidFill>
                  <a:srgbClr val="FF0000"/>
                </a:solidFill>
              </a:endParaRPr>
            </a:p>
          </p:txBody>
        </p:sp>
        <p:sp>
          <p:nvSpPr>
            <p:cNvPr id="56" name="55 Metin kutusu"/>
            <p:cNvSpPr txBox="1"/>
            <p:nvPr/>
          </p:nvSpPr>
          <p:spPr>
            <a:xfrm>
              <a:off x="1458089" y="6325413"/>
              <a:ext cx="521623" cy="307777"/>
            </a:xfrm>
            <a:prstGeom prst="rect">
              <a:avLst/>
            </a:prstGeom>
            <a:noFill/>
          </p:spPr>
          <p:txBody>
            <a:bodyPr wrap="square" rtlCol="0">
              <a:spAutoFit/>
            </a:bodyPr>
            <a:lstStyle/>
            <a:p>
              <a:r>
                <a:rPr lang="tr-TR" sz="1400" dirty="0" smtClean="0">
                  <a:sym typeface="Symbol"/>
                </a:rPr>
                <a:t>Al</a:t>
              </a:r>
              <a:endParaRPr lang="tr-TR" sz="1400" baseline="-25000" dirty="0"/>
            </a:p>
          </p:txBody>
        </p:sp>
        <p:sp>
          <p:nvSpPr>
            <p:cNvPr id="57" name="56 Metin kutusu"/>
            <p:cNvSpPr txBox="1"/>
            <p:nvPr/>
          </p:nvSpPr>
          <p:spPr>
            <a:xfrm>
              <a:off x="4644009" y="6309320"/>
              <a:ext cx="360040" cy="307777"/>
            </a:xfrm>
            <a:prstGeom prst="rect">
              <a:avLst/>
            </a:prstGeom>
            <a:noFill/>
          </p:spPr>
          <p:txBody>
            <a:bodyPr wrap="square" rtlCol="0">
              <a:spAutoFit/>
            </a:bodyPr>
            <a:lstStyle/>
            <a:p>
              <a:r>
                <a:rPr lang="tr-TR" sz="1400" dirty="0" smtClean="0">
                  <a:sym typeface="Symbol"/>
                </a:rPr>
                <a:t>B</a:t>
              </a:r>
              <a:endParaRPr lang="tr-TR" sz="1400" baseline="-25000" dirty="0"/>
            </a:p>
          </p:txBody>
        </p:sp>
      </p:grpSp>
    </p:spTree>
    <p:extLst>
      <p:ext uri="{BB962C8B-B14F-4D97-AF65-F5344CB8AC3E}">
        <p14:creationId xmlns:p14="http://schemas.microsoft.com/office/powerpoint/2010/main" val="239654643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20688"/>
            <a:ext cx="8229600" cy="594320"/>
          </a:xfrm>
        </p:spPr>
        <p:txBody>
          <a:bodyPr>
            <a:normAutofit fontScale="90000"/>
          </a:bodyPr>
          <a:lstStyle/>
          <a:p>
            <a:r>
              <a:rPr lang="tr-TR" dirty="0" err="1" smtClean="0">
                <a:solidFill>
                  <a:schemeClr val="accent2">
                    <a:lumMod val="50000"/>
                  </a:schemeClr>
                </a:solidFill>
                <a:latin typeface="Trebuchet MS" pitchFamily="34" charset="0"/>
              </a:rPr>
              <a:t>Primer</a:t>
            </a:r>
            <a:r>
              <a:rPr lang="tr-TR" dirty="0" smtClean="0">
                <a:solidFill>
                  <a:schemeClr val="accent2">
                    <a:lumMod val="50000"/>
                  </a:schemeClr>
                </a:solidFill>
                <a:latin typeface="Trebuchet MS" pitchFamily="34" charset="0"/>
              </a:rPr>
              <a:t> ve </a:t>
            </a:r>
            <a:r>
              <a:rPr lang="tr-TR" dirty="0" err="1" smtClean="0">
                <a:solidFill>
                  <a:schemeClr val="accent2">
                    <a:lumMod val="50000"/>
                  </a:schemeClr>
                </a:solidFill>
                <a:latin typeface="Trebuchet MS" pitchFamily="34" charset="0"/>
              </a:rPr>
              <a:t>sekonder</a:t>
            </a:r>
            <a:r>
              <a:rPr lang="tr-TR" dirty="0" smtClean="0">
                <a:solidFill>
                  <a:schemeClr val="accent2">
                    <a:lumMod val="50000"/>
                  </a:schemeClr>
                </a:solidFill>
                <a:latin typeface="Trebuchet MS" pitchFamily="34" charset="0"/>
              </a:rPr>
              <a:t> alaşımlar</a:t>
            </a:r>
            <a:endParaRPr lang="tr-TR" dirty="0">
              <a:solidFill>
                <a:schemeClr val="accent2">
                  <a:lumMod val="50000"/>
                </a:schemeClr>
              </a:solidFill>
              <a:latin typeface="Trebuchet MS" pitchFamily="34" charset="0"/>
            </a:endParaRPr>
          </a:p>
        </p:txBody>
      </p:sp>
      <p:pic>
        <p:nvPicPr>
          <p:cNvPr id="3074" name="Picture 2"/>
          <p:cNvPicPr>
            <a:picLocks noChangeAspect="1" noChangeArrowheads="1"/>
          </p:cNvPicPr>
          <p:nvPr/>
        </p:nvPicPr>
        <p:blipFill rotWithShape="1">
          <a:blip r:embed="rId2" cstate="print"/>
          <a:srcRect t="2014"/>
          <a:stretch/>
        </p:blipFill>
        <p:spPr bwMode="auto">
          <a:xfrm>
            <a:off x="3923928" y="1772816"/>
            <a:ext cx="4032448" cy="3606401"/>
          </a:xfrm>
          <a:prstGeom prst="rect">
            <a:avLst/>
          </a:prstGeom>
          <a:noFill/>
          <a:ln w="9525">
            <a:noFill/>
            <a:miter lim="800000"/>
            <a:headEnd/>
            <a:tailEnd/>
          </a:ln>
        </p:spPr>
      </p:pic>
      <p:sp>
        <p:nvSpPr>
          <p:cNvPr id="5" name="4 Dikdörtgen"/>
          <p:cNvSpPr/>
          <p:nvPr/>
        </p:nvSpPr>
        <p:spPr>
          <a:xfrm>
            <a:off x="539552" y="5589240"/>
            <a:ext cx="7200800" cy="954107"/>
          </a:xfrm>
          <a:prstGeom prst="rect">
            <a:avLst/>
          </a:prstGeom>
        </p:spPr>
        <p:txBody>
          <a:bodyPr wrap="square">
            <a:spAutoFit/>
          </a:bodyPr>
          <a:lstStyle/>
          <a:p>
            <a:r>
              <a:rPr lang="tr-TR" sz="2800" dirty="0" err="1" smtClean="0">
                <a:latin typeface="Trebuchet MS" pitchFamily="34" charset="0"/>
              </a:rPr>
              <a:t>Kokil</a:t>
            </a:r>
            <a:r>
              <a:rPr lang="tr-TR" sz="2800" dirty="0" smtClean="0">
                <a:latin typeface="Trebuchet MS" pitchFamily="34" charset="0"/>
              </a:rPr>
              <a:t> kalıba dökülen %1 </a:t>
            </a:r>
            <a:r>
              <a:rPr lang="tr-TR" sz="2800" dirty="0" err="1" smtClean="0">
                <a:latin typeface="Trebuchet MS" pitchFamily="34" charset="0"/>
              </a:rPr>
              <a:t>Fe’li</a:t>
            </a:r>
            <a:r>
              <a:rPr lang="tr-TR" sz="2800" dirty="0" smtClean="0">
                <a:latin typeface="Trebuchet MS" pitchFamily="34" charset="0"/>
              </a:rPr>
              <a:t> Al-12Si alaşımında </a:t>
            </a:r>
            <a:r>
              <a:rPr lang="en-US" sz="2800" dirty="0" smtClean="0">
                <a:latin typeface="Trebuchet MS" pitchFamily="34" charset="0"/>
              </a:rPr>
              <a:t>FeSiAl</a:t>
            </a:r>
            <a:r>
              <a:rPr lang="en-US" sz="2800" baseline="-25000" dirty="0" smtClean="0">
                <a:latin typeface="Trebuchet MS" pitchFamily="34" charset="0"/>
              </a:rPr>
              <a:t>5</a:t>
            </a:r>
            <a:r>
              <a:rPr lang="en-US" sz="2800" dirty="0" smtClean="0">
                <a:latin typeface="Trebuchet MS" pitchFamily="34" charset="0"/>
              </a:rPr>
              <a:t> </a:t>
            </a:r>
            <a:r>
              <a:rPr lang="tr-TR" sz="2800" dirty="0" smtClean="0">
                <a:latin typeface="Trebuchet MS" pitchFamily="34" charset="0"/>
              </a:rPr>
              <a:t>iğneleri</a:t>
            </a:r>
            <a:r>
              <a:rPr lang="en-US" sz="2800" dirty="0" smtClean="0">
                <a:latin typeface="Trebuchet MS" pitchFamily="34" charset="0"/>
              </a:rPr>
              <a:t> </a:t>
            </a:r>
            <a:endParaRPr lang="tr-TR" sz="2800" dirty="0">
              <a:latin typeface="Trebuchet MS" pitchFamily="34" charset="0"/>
            </a:endParaRPr>
          </a:p>
        </p:txBody>
      </p:sp>
    </p:spTree>
    <p:extLst>
      <p:ext uri="{BB962C8B-B14F-4D97-AF65-F5344CB8AC3E}">
        <p14:creationId xmlns:p14="http://schemas.microsoft.com/office/powerpoint/2010/main" val="233517514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20688"/>
            <a:ext cx="8229600" cy="594320"/>
          </a:xfrm>
        </p:spPr>
        <p:txBody>
          <a:bodyPr>
            <a:normAutofit fontScale="90000"/>
          </a:bodyPr>
          <a:lstStyle/>
          <a:p>
            <a:r>
              <a:rPr lang="tr-TR" dirty="0" err="1" smtClean="0">
                <a:solidFill>
                  <a:schemeClr val="accent2">
                    <a:lumMod val="50000"/>
                  </a:schemeClr>
                </a:solidFill>
                <a:latin typeface="Trebuchet MS" pitchFamily="34" charset="0"/>
              </a:rPr>
              <a:t>Fe</a:t>
            </a:r>
            <a:r>
              <a:rPr lang="tr-TR" dirty="0" smtClean="0">
                <a:solidFill>
                  <a:schemeClr val="accent2">
                    <a:lumMod val="50000"/>
                  </a:schemeClr>
                </a:solidFill>
                <a:latin typeface="Trebuchet MS" pitchFamily="34" charset="0"/>
              </a:rPr>
              <a:t> esaslı bileşikler</a:t>
            </a:r>
            <a:endParaRPr lang="tr-TR" dirty="0">
              <a:solidFill>
                <a:schemeClr val="accent2">
                  <a:lumMod val="50000"/>
                </a:schemeClr>
              </a:solidFill>
              <a:latin typeface="Trebuchet MS" pitchFamily="34" charset="0"/>
            </a:endParaRPr>
          </a:p>
        </p:txBody>
      </p:sp>
      <p:sp>
        <p:nvSpPr>
          <p:cNvPr id="5" name="4 Dikdörtgen"/>
          <p:cNvSpPr/>
          <p:nvPr/>
        </p:nvSpPr>
        <p:spPr>
          <a:xfrm>
            <a:off x="539552" y="5589240"/>
            <a:ext cx="7200800" cy="954107"/>
          </a:xfrm>
          <a:prstGeom prst="rect">
            <a:avLst/>
          </a:prstGeom>
        </p:spPr>
        <p:txBody>
          <a:bodyPr wrap="square">
            <a:spAutoFit/>
          </a:bodyPr>
          <a:lstStyle/>
          <a:p>
            <a:r>
              <a:rPr lang="en-US" sz="2800" dirty="0" smtClean="0">
                <a:latin typeface="Trebuchet MS" pitchFamily="34" charset="0"/>
              </a:rPr>
              <a:t>FeSiAl</a:t>
            </a:r>
            <a:r>
              <a:rPr lang="en-US" sz="2800" baseline="-25000" dirty="0" smtClean="0">
                <a:latin typeface="Trebuchet MS" pitchFamily="34" charset="0"/>
              </a:rPr>
              <a:t>5</a:t>
            </a:r>
            <a:r>
              <a:rPr lang="en-US" sz="2800" dirty="0" smtClean="0">
                <a:latin typeface="Trebuchet MS" pitchFamily="34" charset="0"/>
              </a:rPr>
              <a:t> </a:t>
            </a:r>
            <a:r>
              <a:rPr lang="tr-TR" sz="2800" dirty="0" smtClean="0">
                <a:latin typeface="Trebuchet MS" pitchFamily="34" charset="0"/>
              </a:rPr>
              <a:t>iğneleri </a:t>
            </a:r>
            <a:r>
              <a:rPr lang="tr-TR" sz="2800" dirty="0" err="1" smtClean="0">
                <a:latin typeface="Trebuchet MS" pitchFamily="34" charset="0"/>
              </a:rPr>
              <a:t>dendritler</a:t>
            </a:r>
            <a:r>
              <a:rPr lang="tr-TR" sz="2800" dirty="0" smtClean="0">
                <a:latin typeface="Trebuchet MS" pitchFamily="34" charset="0"/>
              </a:rPr>
              <a:t> arası beslenmeyi önler ve mikro çekintiyi arttırır.</a:t>
            </a:r>
            <a:r>
              <a:rPr lang="en-US" sz="2800" dirty="0" smtClean="0">
                <a:latin typeface="Trebuchet MS" pitchFamily="34" charset="0"/>
              </a:rPr>
              <a:t> </a:t>
            </a:r>
            <a:endParaRPr lang="tr-TR" sz="2800" dirty="0">
              <a:latin typeface="Trebuchet MS" pitchFamily="34" charset="0"/>
            </a:endParaRPr>
          </a:p>
        </p:txBody>
      </p:sp>
      <p:grpSp>
        <p:nvGrpSpPr>
          <p:cNvPr id="10" name="9 Grup"/>
          <p:cNvGrpSpPr>
            <a:grpSpLocks noChangeAspect="1"/>
          </p:cNvGrpSpPr>
          <p:nvPr/>
        </p:nvGrpSpPr>
        <p:grpSpPr>
          <a:xfrm>
            <a:off x="2160264" y="1573206"/>
            <a:ext cx="4788000" cy="3583986"/>
            <a:chOff x="1346880" y="1417221"/>
            <a:chExt cx="3366135" cy="2519680"/>
          </a:xfrm>
        </p:grpSpPr>
        <p:pic>
          <p:nvPicPr>
            <p:cNvPr id="6147" name="Picture 3" descr="2 nolu kafada çekilme boşluğu-d"/>
            <p:cNvPicPr>
              <a:picLocks noChangeAspect="1" noChangeArrowheads="1"/>
            </p:cNvPicPr>
            <p:nvPr/>
          </p:nvPicPr>
          <p:blipFill>
            <a:blip r:embed="rId2" cstate="print">
              <a:lum bright="-4000" contrast="16000"/>
            </a:blip>
            <a:srcRect/>
            <a:stretch>
              <a:fillRect/>
            </a:stretch>
          </p:blipFill>
          <p:spPr bwMode="auto">
            <a:xfrm>
              <a:off x="1346880" y="1417221"/>
              <a:ext cx="3366135" cy="2519680"/>
            </a:xfrm>
            <a:prstGeom prst="rect">
              <a:avLst/>
            </a:prstGeom>
            <a:noFill/>
            <a:ln w="15875">
              <a:solidFill>
                <a:srgbClr val="FFFFFF"/>
              </a:solidFill>
              <a:miter lim="800000"/>
              <a:headEnd/>
              <a:tailEnd/>
            </a:ln>
          </p:spPr>
        </p:pic>
        <p:sp>
          <p:nvSpPr>
            <p:cNvPr id="6148" name="Text Box 4"/>
            <p:cNvSpPr txBox="1">
              <a:spLocks noChangeArrowheads="1"/>
            </p:cNvSpPr>
            <p:nvPr/>
          </p:nvSpPr>
          <p:spPr bwMode="auto">
            <a:xfrm>
              <a:off x="4160565" y="3670201"/>
              <a:ext cx="500380" cy="194310"/>
            </a:xfrm>
            <a:prstGeom prst="rect">
              <a:avLst/>
            </a:prstGeom>
            <a:solidFill>
              <a:srgbClr val="C0C0C0"/>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40µm</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6149" name="Line 5"/>
            <p:cNvSpPr>
              <a:spLocks noChangeShapeType="1"/>
            </p:cNvSpPr>
            <p:nvPr/>
          </p:nvSpPr>
          <p:spPr bwMode="auto">
            <a:xfrm>
              <a:off x="4293915" y="3835936"/>
              <a:ext cx="237490" cy="0"/>
            </a:xfrm>
            <a:prstGeom prst="line">
              <a:avLst/>
            </a:pr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33517514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323528" y="1704176"/>
            <a:ext cx="8568952" cy="4389120"/>
          </a:xfrm>
        </p:spPr>
        <p:txBody>
          <a:bodyPr>
            <a:noAutofit/>
          </a:bodyPr>
          <a:lstStyle/>
          <a:p>
            <a:pPr>
              <a:buNone/>
            </a:pPr>
            <a:r>
              <a:rPr lang="tr-TR" sz="2800" dirty="0" smtClean="0">
                <a:latin typeface="Trebuchet MS" pitchFamily="34" charset="0"/>
              </a:rPr>
              <a:t>Alüminyum basınçlı döküm alaşımlarına kasıtlı ve kontrollü </a:t>
            </a:r>
            <a:r>
              <a:rPr lang="tr-TR" sz="2800" dirty="0" err="1" smtClean="0">
                <a:latin typeface="Trebuchet MS" pitchFamily="34" charset="0"/>
              </a:rPr>
              <a:t>Zn</a:t>
            </a:r>
            <a:r>
              <a:rPr lang="tr-TR" sz="2800" dirty="0" smtClean="0">
                <a:latin typeface="Trebuchet MS" pitchFamily="34" charset="0"/>
              </a:rPr>
              <a:t> ilaveleri sadece 7XX grubu alaşımlar için geçerlidir.  Bu alaşımlar basınçlı döküm ve varyasyonları için uygun değildir.</a:t>
            </a:r>
            <a:endParaRPr lang="en-US" sz="2800" dirty="0" smtClean="0">
              <a:latin typeface="Trebuchet MS" pitchFamily="34" charset="0"/>
            </a:endParaRPr>
          </a:p>
          <a:p>
            <a:pPr>
              <a:buNone/>
            </a:pPr>
            <a:r>
              <a:rPr lang="tr-TR" sz="2800" dirty="0" smtClean="0">
                <a:latin typeface="Trebuchet MS" pitchFamily="34" charset="0"/>
              </a:rPr>
              <a:t>Bir çok ikincil basınçlı döküm alaşımında (hurdadan üretilen) </a:t>
            </a:r>
            <a:r>
              <a:rPr lang="tr-TR" sz="2800" dirty="0" err="1" smtClean="0">
                <a:latin typeface="Trebuchet MS" pitchFamily="34" charset="0"/>
              </a:rPr>
              <a:t>Zn</a:t>
            </a:r>
            <a:r>
              <a:rPr lang="tr-TR" sz="2800" dirty="0" smtClean="0">
                <a:latin typeface="Trebuchet MS" pitchFamily="34" charset="0"/>
              </a:rPr>
              <a:t> </a:t>
            </a:r>
            <a:r>
              <a:rPr lang="tr-TR" sz="2800" dirty="0" err="1" smtClean="0">
                <a:latin typeface="Trebuchet MS" pitchFamily="34" charset="0"/>
              </a:rPr>
              <a:t>empürite</a:t>
            </a:r>
            <a:r>
              <a:rPr lang="tr-TR" sz="2800" dirty="0" smtClean="0">
                <a:latin typeface="Trebuchet MS" pitchFamily="34" charset="0"/>
              </a:rPr>
              <a:t> elementidir. </a:t>
            </a:r>
            <a:r>
              <a:rPr lang="tr-TR" sz="2800" dirty="0" err="1" smtClean="0">
                <a:latin typeface="Trebuchet MS" pitchFamily="34" charset="0"/>
              </a:rPr>
              <a:t>Zn’nun</a:t>
            </a:r>
            <a:r>
              <a:rPr lang="tr-TR" sz="2800" dirty="0" smtClean="0">
                <a:latin typeface="Trebuchet MS" pitchFamily="34" charset="0"/>
              </a:rPr>
              <a:t> etkisi çok zayıftır. Ne zararlı ne de faydalıdır.</a:t>
            </a:r>
          </a:p>
          <a:p>
            <a:pPr>
              <a:buNone/>
            </a:pPr>
            <a:r>
              <a:rPr lang="tr-TR" sz="2800" dirty="0" err="1" smtClean="0">
                <a:latin typeface="Trebuchet MS" pitchFamily="34" charset="0"/>
              </a:rPr>
              <a:t>Zn</a:t>
            </a:r>
            <a:r>
              <a:rPr lang="tr-TR" sz="2800" dirty="0" smtClean="0">
                <a:latin typeface="Trebuchet MS" pitchFamily="34" charset="0"/>
              </a:rPr>
              <a:t> ağır bir elementtir ve alaşımın yoğunluğunu arttırır.</a:t>
            </a:r>
          </a:p>
        </p:txBody>
      </p:sp>
      <p:sp>
        <p:nvSpPr>
          <p:cNvPr id="7" name="Başlık 3"/>
          <p:cNvSpPr>
            <a:spLocks noGrp="1"/>
          </p:cNvSpPr>
          <p:nvPr>
            <p:ph type="title"/>
          </p:nvPr>
        </p:nvSpPr>
        <p:spPr>
          <a:xfrm>
            <a:off x="395536" y="764704"/>
            <a:ext cx="8229600" cy="720080"/>
          </a:xfrm>
        </p:spPr>
        <p:txBody>
          <a:bodyPr>
            <a:normAutofit fontScale="90000"/>
          </a:bodyPr>
          <a:lstStyle/>
          <a:p>
            <a:r>
              <a:rPr lang="tr-TR" dirty="0" err="1" smtClean="0">
                <a:solidFill>
                  <a:schemeClr val="accent2">
                    <a:lumMod val="50000"/>
                  </a:schemeClr>
                </a:solidFill>
                <a:latin typeface="Trebuchet MS" pitchFamily="34" charset="0"/>
              </a:rPr>
              <a:t>Empürite</a:t>
            </a:r>
            <a:r>
              <a:rPr lang="tr-TR" dirty="0" smtClean="0">
                <a:solidFill>
                  <a:schemeClr val="accent2">
                    <a:lumMod val="50000"/>
                  </a:schemeClr>
                </a:solidFill>
                <a:latin typeface="Trebuchet MS" pitchFamily="34" charset="0"/>
              </a:rPr>
              <a:t> elementleri-</a:t>
            </a:r>
            <a:r>
              <a:rPr lang="tr-TR" dirty="0" err="1" smtClean="0">
                <a:solidFill>
                  <a:schemeClr val="accent2">
                    <a:lumMod val="50000"/>
                  </a:schemeClr>
                </a:solidFill>
                <a:latin typeface="Trebuchet MS" pitchFamily="34" charset="0"/>
              </a:rPr>
              <a:t>Zn</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81056955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323528" y="1632168"/>
            <a:ext cx="8568952" cy="4389120"/>
          </a:xfrm>
        </p:spPr>
        <p:txBody>
          <a:bodyPr>
            <a:noAutofit/>
          </a:bodyPr>
          <a:lstStyle/>
          <a:p>
            <a:pPr>
              <a:buNone/>
            </a:pPr>
            <a:r>
              <a:rPr lang="tr-TR" sz="2800" dirty="0" smtClean="0">
                <a:latin typeface="Trebuchet MS" pitchFamily="34" charset="0"/>
              </a:rPr>
              <a:t>Yüksek </a:t>
            </a:r>
            <a:r>
              <a:rPr lang="tr-TR" sz="2800" dirty="0" err="1" smtClean="0">
                <a:latin typeface="Trebuchet MS" pitchFamily="34" charset="0"/>
              </a:rPr>
              <a:t>Zn’lu</a:t>
            </a:r>
            <a:r>
              <a:rPr lang="tr-TR" sz="2800" dirty="0" smtClean="0">
                <a:latin typeface="Trebuchet MS" pitchFamily="34" charset="0"/>
              </a:rPr>
              <a:t> ikincil alaşımlar düşük </a:t>
            </a:r>
            <a:r>
              <a:rPr lang="tr-TR" sz="2800" dirty="0" err="1" smtClean="0">
                <a:latin typeface="Trebuchet MS" pitchFamily="34" charset="0"/>
              </a:rPr>
              <a:t>Zn’lu</a:t>
            </a:r>
            <a:r>
              <a:rPr lang="tr-TR" sz="2800" dirty="0" smtClean="0">
                <a:latin typeface="Trebuchet MS" pitchFamily="34" charset="0"/>
              </a:rPr>
              <a:t> çeşitlerden daha ucuza mal olduklarından caziptir.</a:t>
            </a:r>
          </a:p>
          <a:p>
            <a:pPr>
              <a:buNone/>
            </a:pPr>
            <a:r>
              <a:rPr lang="tr-TR" sz="2800" dirty="0" smtClean="0">
                <a:latin typeface="Trebuchet MS" pitchFamily="34" charset="0"/>
              </a:rPr>
              <a:t>Ancak daha yüksek yoğunluklu bir alaşım nakliye-transfer maliyetleri daha yüksek olacağından bu maliyet cazibesi hususu dikkatle ele alınmalıdır.</a:t>
            </a:r>
            <a:endParaRPr lang="en-US" sz="2800" dirty="0" smtClean="0">
              <a:latin typeface="Trebuchet MS" pitchFamily="34" charset="0"/>
            </a:endParaRPr>
          </a:p>
          <a:p>
            <a:pPr>
              <a:buNone/>
            </a:pPr>
            <a:r>
              <a:rPr lang="en-US" sz="2800" dirty="0" smtClean="0">
                <a:latin typeface="Trebuchet MS" pitchFamily="34" charset="0"/>
              </a:rPr>
              <a:t> </a:t>
            </a:r>
            <a:endParaRPr lang="tr-TR" sz="2800" dirty="0">
              <a:latin typeface="Trebuchet MS" pitchFamily="34" charset="0"/>
            </a:endParaRPr>
          </a:p>
        </p:txBody>
      </p:sp>
      <p:sp>
        <p:nvSpPr>
          <p:cNvPr id="7" name="Başlık 3"/>
          <p:cNvSpPr>
            <a:spLocks noGrp="1"/>
          </p:cNvSpPr>
          <p:nvPr>
            <p:ph type="title"/>
          </p:nvPr>
        </p:nvSpPr>
        <p:spPr>
          <a:xfrm>
            <a:off x="395536" y="764704"/>
            <a:ext cx="8229600" cy="720080"/>
          </a:xfrm>
        </p:spPr>
        <p:txBody>
          <a:bodyPr>
            <a:normAutofit fontScale="90000"/>
          </a:bodyPr>
          <a:lstStyle/>
          <a:p>
            <a:r>
              <a:rPr lang="tr-TR" dirty="0" err="1" smtClean="0">
                <a:solidFill>
                  <a:schemeClr val="accent2">
                    <a:lumMod val="50000"/>
                  </a:schemeClr>
                </a:solidFill>
                <a:latin typeface="Trebuchet MS" pitchFamily="34" charset="0"/>
              </a:rPr>
              <a:t>Empürite</a:t>
            </a:r>
            <a:r>
              <a:rPr lang="tr-TR" dirty="0" smtClean="0">
                <a:solidFill>
                  <a:schemeClr val="accent2">
                    <a:lumMod val="50000"/>
                  </a:schemeClr>
                </a:solidFill>
                <a:latin typeface="Trebuchet MS" pitchFamily="34" charset="0"/>
              </a:rPr>
              <a:t> elementleri-</a:t>
            </a:r>
            <a:r>
              <a:rPr lang="tr-TR" dirty="0" err="1" smtClean="0">
                <a:solidFill>
                  <a:schemeClr val="accent2">
                    <a:lumMod val="50000"/>
                  </a:schemeClr>
                </a:solidFill>
                <a:latin typeface="Trebuchet MS" pitchFamily="34" charset="0"/>
              </a:rPr>
              <a:t>Zn</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248041411"/>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323528" y="4636602"/>
            <a:ext cx="8352928" cy="1015663"/>
          </a:xfrm>
          <a:prstGeom prst="rect">
            <a:avLst/>
          </a:prstGeom>
          <a:noFill/>
        </p:spPr>
        <p:txBody>
          <a:bodyPr wrap="square" rtlCol="0">
            <a:spAutoFit/>
          </a:bodyPr>
          <a:lstStyle/>
          <a:p>
            <a:pPr algn="r"/>
            <a:r>
              <a:rPr lang="tr-TR" sz="6000" dirty="0" smtClean="0">
                <a:latin typeface="Mistral" panose="03090702030407020403" pitchFamily="66" charset="0"/>
              </a:rPr>
              <a:t>Haftaya görüşmek üzere…..</a:t>
            </a:r>
          </a:p>
        </p:txBody>
      </p:sp>
    </p:spTree>
    <p:extLst>
      <p:ext uri="{BB962C8B-B14F-4D97-AF65-F5344CB8AC3E}">
        <p14:creationId xmlns:p14="http://schemas.microsoft.com/office/powerpoint/2010/main" val="105285493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7298" y="2276872"/>
            <a:ext cx="5171223" cy="3858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251520" y="1322765"/>
            <a:ext cx="8532440" cy="954107"/>
          </a:xfrm>
          <a:prstGeom prst="rect">
            <a:avLst/>
          </a:prstGeom>
        </p:spPr>
        <p:txBody>
          <a:bodyPr wrap="square">
            <a:spAutoFit/>
          </a:bodyPr>
          <a:lstStyle/>
          <a:p>
            <a:r>
              <a:rPr lang="tr-TR" sz="2800" dirty="0" smtClean="0">
                <a:latin typeface="Trebuchet MS" panose="020B0603020202020204" pitchFamily="34" charset="0"/>
              </a:rPr>
              <a:t>Küçük parça alüminyum hurda ergitmek için fırın tasarımı</a:t>
            </a:r>
            <a:endParaRPr lang="tr-TR" sz="2800" dirty="0">
              <a:latin typeface="Trebuchet MS" panose="020B0603020202020204" pitchFamily="34" charset="0"/>
            </a:endParaRPr>
          </a:p>
        </p:txBody>
      </p:sp>
      <p:sp>
        <p:nvSpPr>
          <p:cNvPr id="4" name="Metin kutusu 3"/>
          <p:cNvSpPr txBox="1"/>
          <p:nvPr/>
        </p:nvSpPr>
        <p:spPr>
          <a:xfrm>
            <a:off x="251520" y="427311"/>
            <a:ext cx="835292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İleri ergitme teknolojileri</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00760548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35" t="42585" r="22551" b="33470"/>
          <a:stretch/>
        </p:blipFill>
        <p:spPr bwMode="auto">
          <a:xfrm>
            <a:off x="48631" y="1052736"/>
            <a:ext cx="9013404" cy="1920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0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263" t="39696" r="27723" b="25452"/>
          <a:stretch/>
        </p:blipFill>
        <p:spPr bwMode="auto">
          <a:xfrm>
            <a:off x="179512" y="3068960"/>
            <a:ext cx="8807070"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323528" y="332656"/>
            <a:ext cx="835292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Sıvı metal transferi-pompalar</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8574795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326" t="31020" r="19567" b="28163"/>
          <a:stretch/>
        </p:blipFill>
        <p:spPr bwMode="auto">
          <a:xfrm>
            <a:off x="96171" y="1484784"/>
            <a:ext cx="8824343"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1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57" t="54390" r="37524" b="29637"/>
          <a:stretch/>
        </p:blipFill>
        <p:spPr bwMode="auto">
          <a:xfrm>
            <a:off x="1701280" y="5318369"/>
            <a:ext cx="7235062" cy="1350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179512" y="499319"/>
            <a:ext cx="835292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Sıvı metal transferi-pompalar</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99129096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20482" t="22401" r="5513" b="37176"/>
          <a:stretch/>
        </p:blipFill>
        <p:spPr bwMode="auto">
          <a:xfrm>
            <a:off x="122316" y="3714168"/>
            <a:ext cx="8915199" cy="2739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179512" y="499319"/>
            <a:ext cx="835292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Sıvı metal transferi</a:t>
            </a:r>
            <a:endParaRPr lang="tr-TR" sz="4400" dirty="0">
              <a:solidFill>
                <a:schemeClr val="accent2">
                  <a:lumMod val="50000"/>
                </a:schemeClr>
              </a:solidFill>
              <a:latin typeface="Trebuchet MS" panose="020B0603020202020204" pitchFamily="34" charset="0"/>
            </a:endParaRPr>
          </a:p>
        </p:txBody>
      </p:sp>
      <p:sp>
        <p:nvSpPr>
          <p:cNvPr id="2" name="Metin kutusu 1"/>
          <p:cNvSpPr txBox="1"/>
          <p:nvPr/>
        </p:nvSpPr>
        <p:spPr>
          <a:xfrm>
            <a:off x="323528" y="1490008"/>
            <a:ext cx="8640960" cy="1938992"/>
          </a:xfrm>
          <a:prstGeom prst="rect">
            <a:avLst/>
          </a:prstGeom>
          <a:noFill/>
        </p:spPr>
        <p:txBody>
          <a:bodyPr wrap="square" rtlCol="0">
            <a:spAutoFit/>
          </a:bodyPr>
          <a:lstStyle/>
          <a:p>
            <a:r>
              <a:rPr lang="tr-TR" sz="2400" dirty="0" smtClean="0">
                <a:latin typeface="Trebuchet MS" panose="020B0603020202020204" pitchFamily="34" charset="0"/>
              </a:rPr>
              <a:t>Sıvı metali aktarmak ve ölçmek için elektromanyetik çözümler</a:t>
            </a:r>
          </a:p>
          <a:p>
            <a:r>
              <a:rPr lang="tr-TR" sz="2400" dirty="0" smtClean="0">
                <a:latin typeface="Trebuchet MS" panose="020B0603020202020204" pitchFamily="34" charset="0"/>
              </a:rPr>
              <a:t>Sıvı metalin ergitme fırınından tutma fırınına ve tutma fırınından döküm istasyonuna seri ve kontrollü transferi için elektromanyetik aktarma bileşenleri</a:t>
            </a:r>
            <a:endParaRPr lang="tr-TR" sz="2400" dirty="0">
              <a:latin typeface="Trebuchet MS" panose="020B0603020202020204" pitchFamily="34" charset="0"/>
            </a:endParaRPr>
          </a:p>
        </p:txBody>
      </p:sp>
    </p:spTree>
    <p:extLst>
      <p:ext uri="{BB962C8B-B14F-4D97-AF65-F5344CB8AC3E}">
        <p14:creationId xmlns:p14="http://schemas.microsoft.com/office/powerpoint/2010/main" val="81992075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rotWithShape="1">
          <a:blip r:embed="rId2" cstate="print">
            <a:lum bright="-7000" contrast="8000"/>
            <a:extLst>
              <a:ext uri="{28A0092B-C50C-407E-A947-70E740481C1C}">
                <a14:useLocalDpi xmlns:a14="http://schemas.microsoft.com/office/drawing/2010/main" val="0"/>
              </a:ext>
            </a:extLst>
          </a:blip>
          <a:srcRect l="36964" t="11157" r="11301" b="14694"/>
          <a:stretch/>
        </p:blipFill>
        <p:spPr bwMode="auto">
          <a:xfrm>
            <a:off x="179513" y="188640"/>
            <a:ext cx="8784976"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251520" y="5592142"/>
            <a:ext cx="8676456" cy="1077218"/>
          </a:xfrm>
          <a:prstGeom prst="rect">
            <a:avLst/>
          </a:prstGeom>
        </p:spPr>
        <p:txBody>
          <a:bodyPr wrap="square">
            <a:spAutoFit/>
          </a:bodyPr>
          <a:lstStyle/>
          <a:p>
            <a:pPr>
              <a:lnSpc>
                <a:spcPct val="80000"/>
              </a:lnSpc>
            </a:pPr>
            <a:r>
              <a:rPr lang="tr-TR" sz="4000" dirty="0" smtClean="0">
                <a:solidFill>
                  <a:schemeClr val="accent2">
                    <a:lumMod val="50000"/>
                  </a:schemeClr>
                </a:solidFill>
                <a:latin typeface="Trebuchet MS" panose="020B0603020202020204" pitchFamily="34" charset="0"/>
              </a:rPr>
              <a:t>Alüminyum </a:t>
            </a:r>
          </a:p>
          <a:p>
            <a:pPr>
              <a:lnSpc>
                <a:spcPct val="80000"/>
              </a:lnSpc>
            </a:pPr>
            <a:r>
              <a:rPr lang="tr-TR" sz="4000" dirty="0" smtClean="0">
                <a:solidFill>
                  <a:schemeClr val="accent2">
                    <a:lumMod val="50000"/>
                  </a:schemeClr>
                </a:solidFill>
                <a:latin typeface="Trebuchet MS" panose="020B0603020202020204" pitchFamily="34" charset="0"/>
              </a:rPr>
              <a:t>geri kazanım endüstrisi yapılanması</a:t>
            </a:r>
          </a:p>
        </p:txBody>
      </p:sp>
    </p:spTree>
    <p:extLst>
      <p:ext uri="{BB962C8B-B14F-4D97-AF65-F5344CB8AC3E}">
        <p14:creationId xmlns:p14="http://schemas.microsoft.com/office/powerpoint/2010/main" val="1364855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8 Grup"/>
          <p:cNvGrpSpPr/>
          <p:nvPr/>
        </p:nvGrpSpPr>
        <p:grpSpPr>
          <a:xfrm>
            <a:off x="4788024" y="3213716"/>
            <a:ext cx="4248472" cy="3455644"/>
            <a:chOff x="4788024" y="3213716"/>
            <a:chExt cx="4248472" cy="3455644"/>
          </a:xfrm>
        </p:grpSpPr>
        <p:cxnSp>
          <p:nvCxnSpPr>
            <p:cNvPr id="5" name="AutoShape 168"/>
            <p:cNvCxnSpPr>
              <a:cxnSpLocks noChangeShapeType="1"/>
            </p:cNvCxnSpPr>
            <p:nvPr/>
          </p:nvCxnSpPr>
          <p:spPr bwMode="auto">
            <a:xfrm>
              <a:off x="5596363" y="3329156"/>
              <a:ext cx="3239473" cy="0"/>
            </a:xfrm>
            <a:prstGeom prst="straightConnector1">
              <a:avLst/>
            </a:prstGeom>
            <a:noFill/>
            <a:ln w="9525">
              <a:solidFill>
                <a:srgbClr val="000000"/>
              </a:solidFill>
              <a:round/>
              <a:headEnd/>
              <a:tailEnd/>
            </a:ln>
          </p:spPr>
        </p:cxnSp>
        <p:cxnSp>
          <p:nvCxnSpPr>
            <p:cNvPr id="6" name="AutoShape 169"/>
            <p:cNvCxnSpPr>
              <a:cxnSpLocks noChangeShapeType="1"/>
            </p:cNvCxnSpPr>
            <p:nvPr/>
          </p:nvCxnSpPr>
          <p:spPr bwMode="auto">
            <a:xfrm>
              <a:off x="5596363" y="3343664"/>
              <a:ext cx="0" cy="2880000"/>
            </a:xfrm>
            <a:prstGeom prst="straightConnector1">
              <a:avLst/>
            </a:prstGeom>
            <a:noFill/>
            <a:ln w="9525">
              <a:solidFill>
                <a:srgbClr val="000000"/>
              </a:solidFill>
              <a:round/>
              <a:headEnd/>
              <a:tailEnd/>
            </a:ln>
          </p:spPr>
        </p:cxnSp>
        <p:cxnSp>
          <p:nvCxnSpPr>
            <p:cNvPr id="7" name="AutoShape 170"/>
            <p:cNvCxnSpPr>
              <a:cxnSpLocks noChangeShapeType="1"/>
            </p:cNvCxnSpPr>
            <p:nvPr/>
          </p:nvCxnSpPr>
          <p:spPr bwMode="auto">
            <a:xfrm>
              <a:off x="5596363" y="6202915"/>
              <a:ext cx="3237674" cy="0"/>
            </a:xfrm>
            <a:prstGeom prst="straightConnector1">
              <a:avLst/>
            </a:prstGeom>
            <a:noFill/>
            <a:ln w="9525">
              <a:solidFill>
                <a:srgbClr val="000000"/>
              </a:solidFill>
              <a:round/>
              <a:headEnd/>
              <a:tailEnd/>
            </a:ln>
          </p:spPr>
        </p:cxnSp>
        <p:cxnSp>
          <p:nvCxnSpPr>
            <p:cNvPr id="8" name="AutoShape 171"/>
            <p:cNvCxnSpPr>
              <a:cxnSpLocks noChangeShapeType="1"/>
            </p:cNvCxnSpPr>
            <p:nvPr/>
          </p:nvCxnSpPr>
          <p:spPr bwMode="auto">
            <a:xfrm>
              <a:off x="8834037" y="3343344"/>
              <a:ext cx="0" cy="2880000"/>
            </a:xfrm>
            <a:prstGeom prst="straightConnector1">
              <a:avLst/>
            </a:prstGeom>
            <a:noFill/>
            <a:ln w="9525">
              <a:solidFill>
                <a:srgbClr val="000000"/>
              </a:solidFill>
              <a:round/>
              <a:headEnd/>
              <a:tailEnd/>
            </a:ln>
          </p:spPr>
        </p:cxnSp>
        <p:cxnSp>
          <p:nvCxnSpPr>
            <p:cNvPr id="9" name="AutoShape 172"/>
            <p:cNvCxnSpPr>
              <a:cxnSpLocks noChangeShapeType="1"/>
            </p:cNvCxnSpPr>
            <p:nvPr/>
          </p:nvCxnSpPr>
          <p:spPr bwMode="auto">
            <a:xfrm flipH="1">
              <a:off x="5542402" y="5759710"/>
              <a:ext cx="54561" cy="0"/>
            </a:xfrm>
            <a:prstGeom prst="straightConnector1">
              <a:avLst/>
            </a:prstGeom>
            <a:noFill/>
            <a:ln w="9525">
              <a:solidFill>
                <a:srgbClr val="000000"/>
              </a:solidFill>
              <a:round/>
              <a:headEnd/>
              <a:tailEnd/>
            </a:ln>
          </p:spPr>
        </p:cxnSp>
        <p:cxnSp>
          <p:nvCxnSpPr>
            <p:cNvPr id="10" name="AutoShape 173"/>
            <p:cNvCxnSpPr>
              <a:cxnSpLocks noChangeShapeType="1"/>
            </p:cNvCxnSpPr>
            <p:nvPr/>
          </p:nvCxnSpPr>
          <p:spPr bwMode="auto">
            <a:xfrm flipH="1">
              <a:off x="5542402" y="5337118"/>
              <a:ext cx="54561" cy="0"/>
            </a:xfrm>
            <a:prstGeom prst="straightConnector1">
              <a:avLst/>
            </a:prstGeom>
            <a:noFill/>
            <a:ln w="9525">
              <a:solidFill>
                <a:srgbClr val="000000"/>
              </a:solidFill>
              <a:round/>
              <a:headEnd/>
              <a:tailEnd/>
            </a:ln>
          </p:spPr>
        </p:cxnSp>
        <p:cxnSp>
          <p:nvCxnSpPr>
            <p:cNvPr id="11" name="AutoShape 174"/>
            <p:cNvCxnSpPr>
              <a:cxnSpLocks noChangeShapeType="1"/>
            </p:cNvCxnSpPr>
            <p:nvPr/>
          </p:nvCxnSpPr>
          <p:spPr bwMode="auto">
            <a:xfrm flipH="1">
              <a:off x="5542402" y="4904220"/>
              <a:ext cx="54561" cy="0"/>
            </a:xfrm>
            <a:prstGeom prst="straightConnector1">
              <a:avLst/>
            </a:prstGeom>
            <a:noFill/>
            <a:ln w="9525">
              <a:solidFill>
                <a:srgbClr val="000000"/>
              </a:solidFill>
              <a:round/>
              <a:headEnd/>
              <a:tailEnd/>
            </a:ln>
          </p:spPr>
        </p:cxnSp>
        <p:cxnSp>
          <p:nvCxnSpPr>
            <p:cNvPr id="12" name="AutoShape 175"/>
            <p:cNvCxnSpPr>
              <a:cxnSpLocks noChangeShapeType="1"/>
            </p:cNvCxnSpPr>
            <p:nvPr/>
          </p:nvCxnSpPr>
          <p:spPr bwMode="auto">
            <a:xfrm flipH="1">
              <a:off x="5542402" y="4502244"/>
              <a:ext cx="54561" cy="0"/>
            </a:xfrm>
            <a:prstGeom prst="straightConnector1">
              <a:avLst/>
            </a:prstGeom>
            <a:noFill/>
            <a:ln w="9525">
              <a:solidFill>
                <a:srgbClr val="000000"/>
              </a:solidFill>
              <a:round/>
              <a:headEnd/>
              <a:tailEnd/>
            </a:ln>
          </p:spPr>
        </p:cxnSp>
        <p:cxnSp>
          <p:nvCxnSpPr>
            <p:cNvPr id="13" name="AutoShape 176"/>
            <p:cNvCxnSpPr>
              <a:cxnSpLocks noChangeShapeType="1"/>
            </p:cNvCxnSpPr>
            <p:nvPr/>
          </p:nvCxnSpPr>
          <p:spPr bwMode="auto">
            <a:xfrm flipH="1">
              <a:off x="5542402" y="3677677"/>
              <a:ext cx="54561" cy="0"/>
            </a:xfrm>
            <a:prstGeom prst="straightConnector1">
              <a:avLst/>
            </a:prstGeom>
            <a:noFill/>
            <a:ln w="9525">
              <a:solidFill>
                <a:srgbClr val="000000"/>
              </a:solidFill>
              <a:round/>
              <a:headEnd/>
              <a:tailEnd/>
            </a:ln>
          </p:spPr>
        </p:cxnSp>
        <p:cxnSp>
          <p:nvCxnSpPr>
            <p:cNvPr id="14" name="AutoShape 177"/>
            <p:cNvCxnSpPr>
              <a:cxnSpLocks noChangeShapeType="1"/>
            </p:cNvCxnSpPr>
            <p:nvPr/>
          </p:nvCxnSpPr>
          <p:spPr bwMode="auto">
            <a:xfrm flipH="1">
              <a:off x="5542402" y="4105765"/>
              <a:ext cx="54561" cy="0"/>
            </a:xfrm>
            <a:prstGeom prst="straightConnector1">
              <a:avLst/>
            </a:prstGeom>
            <a:noFill/>
            <a:ln w="9525">
              <a:solidFill>
                <a:srgbClr val="000000"/>
              </a:solidFill>
              <a:round/>
              <a:headEnd/>
              <a:tailEnd/>
            </a:ln>
          </p:spPr>
        </p:cxnSp>
        <p:cxnSp>
          <p:nvCxnSpPr>
            <p:cNvPr id="15" name="AutoShape 178"/>
            <p:cNvCxnSpPr>
              <a:cxnSpLocks noChangeShapeType="1"/>
            </p:cNvCxnSpPr>
            <p:nvPr/>
          </p:nvCxnSpPr>
          <p:spPr bwMode="auto">
            <a:xfrm flipH="1">
              <a:off x="5533408" y="3327094"/>
              <a:ext cx="54561" cy="0"/>
            </a:xfrm>
            <a:prstGeom prst="straightConnector1">
              <a:avLst/>
            </a:prstGeom>
            <a:noFill/>
            <a:ln w="9525">
              <a:solidFill>
                <a:srgbClr val="000000"/>
              </a:solidFill>
              <a:round/>
              <a:headEnd/>
              <a:tailEnd/>
            </a:ln>
          </p:spPr>
        </p:cxnSp>
        <p:sp>
          <p:nvSpPr>
            <p:cNvPr id="16" name="Arc 179"/>
            <p:cNvSpPr>
              <a:spLocks/>
            </p:cNvSpPr>
            <p:nvPr/>
          </p:nvSpPr>
          <p:spPr bwMode="auto">
            <a:xfrm rot="10800000" flipV="1">
              <a:off x="5598161" y="5090435"/>
              <a:ext cx="3235875" cy="320206"/>
            </a:xfrm>
            <a:custGeom>
              <a:avLst/>
              <a:gdLst>
                <a:gd name="G0" fmla="+- 2 0 0"/>
                <a:gd name="G1" fmla="+- 21600 0 0"/>
                <a:gd name="G2" fmla="+- 21600 0 0"/>
                <a:gd name="T0" fmla="*/ 0 w 20441"/>
                <a:gd name="T1" fmla="*/ 0 h 21600"/>
                <a:gd name="T2" fmla="*/ 20441 w 20441"/>
                <a:gd name="T3" fmla="*/ 14613 h 21600"/>
                <a:gd name="T4" fmla="*/ 2 w 20441"/>
                <a:gd name="T5" fmla="*/ 21600 h 21600"/>
              </a:gdLst>
              <a:ahLst/>
              <a:cxnLst>
                <a:cxn ang="0">
                  <a:pos x="T0" y="T1"/>
                </a:cxn>
                <a:cxn ang="0">
                  <a:pos x="T2" y="T3"/>
                </a:cxn>
                <a:cxn ang="0">
                  <a:pos x="T4" y="T5"/>
                </a:cxn>
              </a:cxnLst>
              <a:rect l="0" t="0" r="r" b="b"/>
              <a:pathLst>
                <a:path w="20441" h="21600" fill="none" extrusionOk="0">
                  <a:moveTo>
                    <a:pt x="0" y="0"/>
                  </a:moveTo>
                  <a:cubicBezTo>
                    <a:pt x="0" y="0"/>
                    <a:pt x="1" y="-1"/>
                    <a:pt x="2" y="0"/>
                  </a:cubicBezTo>
                  <a:cubicBezTo>
                    <a:pt x="9238" y="0"/>
                    <a:pt x="17453" y="5873"/>
                    <a:pt x="20440" y="14613"/>
                  </a:cubicBezTo>
                </a:path>
                <a:path w="20441" h="21600" stroke="0" extrusionOk="0">
                  <a:moveTo>
                    <a:pt x="0" y="0"/>
                  </a:moveTo>
                  <a:cubicBezTo>
                    <a:pt x="0" y="0"/>
                    <a:pt x="1" y="-1"/>
                    <a:pt x="2" y="0"/>
                  </a:cubicBezTo>
                  <a:cubicBezTo>
                    <a:pt x="9238" y="0"/>
                    <a:pt x="17453" y="5873"/>
                    <a:pt x="20440" y="14613"/>
                  </a:cubicBezTo>
                  <a:lnTo>
                    <a:pt x="2" y="21600"/>
                  </a:lnTo>
                  <a:close/>
                </a:path>
              </a:pathLst>
            </a:cu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tr-TR"/>
            </a:p>
          </p:txBody>
        </p:sp>
        <p:cxnSp>
          <p:nvCxnSpPr>
            <p:cNvPr id="17" name="AutoShape 180"/>
            <p:cNvCxnSpPr>
              <a:cxnSpLocks noChangeShapeType="1"/>
            </p:cNvCxnSpPr>
            <p:nvPr/>
          </p:nvCxnSpPr>
          <p:spPr bwMode="auto">
            <a:xfrm>
              <a:off x="5596363" y="5358420"/>
              <a:ext cx="3237674" cy="0"/>
            </a:xfrm>
            <a:prstGeom prst="straightConnector1">
              <a:avLst/>
            </a:prstGeom>
            <a:noFill/>
            <a:ln w="19050">
              <a:solidFill>
                <a:srgbClr val="FF0000"/>
              </a:solidFill>
              <a:round/>
              <a:headEnd/>
              <a:tailEnd/>
            </a:ln>
          </p:spPr>
        </p:cxnSp>
        <p:cxnSp>
          <p:nvCxnSpPr>
            <p:cNvPr id="18" name="AutoShape 181"/>
            <p:cNvCxnSpPr>
              <a:cxnSpLocks noChangeShapeType="1"/>
            </p:cNvCxnSpPr>
            <p:nvPr/>
          </p:nvCxnSpPr>
          <p:spPr bwMode="auto">
            <a:xfrm>
              <a:off x="6675587" y="6205635"/>
              <a:ext cx="0" cy="54284"/>
            </a:xfrm>
            <a:prstGeom prst="straightConnector1">
              <a:avLst/>
            </a:prstGeom>
            <a:noFill/>
            <a:ln w="9525">
              <a:solidFill>
                <a:srgbClr val="000000"/>
              </a:solidFill>
              <a:round/>
              <a:headEnd/>
              <a:tailEnd/>
            </a:ln>
          </p:spPr>
        </p:cxnSp>
        <p:cxnSp>
          <p:nvCxnSpPr>
            <p:cNvPr id="19" name="AutoShape 182"/>
            <p:cNvCxnSpPr>
              <a:cxnSpLocks noChangeShapeType="1"/>
            </p:cNvCxnSpPr>
            <p:nvPr/>
          </p:nvCxnSpPr>
          <p:spPr bwMode="auto">
            <a:xfrm>
              <a:off x="7213401" y="6205306"/>
              <a:ext cx="0" cy="54284"/>
            </a:xfrm>
            <a:prstGeom prst="straightConnector1">
              <a:avLst/>
            </a:prstGeom>
            <a:noFill/>
            <a:ln w="9525">
              <a:solidFill>
                <a:srgbClr val="000000"/>
              </a:solidFill>
              <a:round/>
              <a:headEnd/>
              <a:tailEnd/>
            </a:ln>
          </p:spPr>
        </p:cxnSp>
        <p:cxnSp>
          <p:nvCxnSpPr>
            <p:cNvPr id="20" name="AutoShape 183"/>
            <p:cNvCxnSpPr>
              <a:cxnSpLocks noChangeShapeType="1"/>
            </p:cNvCxnSpPr>
            <p:nvPr/>
          </p:nvCxnSpPr>
          <p:spPr bwMode="auto">
            <a:xfrm>
              <a:off x="7754812" y="6205635"/>
              <a:ext cx="0" cy="54284"/>
            </a:xfrm>
            <a:prstGeom prst="straightConnector1">
              <a:avLst/>
            </a:prstGeom>
            <a:noFill/>
            <a:ln w="9525">
              <a:solidFill>
                <a:srgbClr val="000000"/>
              </a:solidFill>
              <a:round/>
              <a:headEnd/>
              <a:tailEnd/>
            </a:ln>
          </p:spPr>
        </p:cxnSp>
        <p:cxnSp>
          <p:nvCxnSpPr>
            <p:cNvPr id="21" name="AutoShape 184"/>
            <p:cNvCxnSpPr>
              <a:cxnSpLocks noChangeShapeType="1"/>
            </p:cNvCxnSpPr>
            <p:nvPr/>
          </p:nvCxnSpPr>
          <p:spPr bwMode="auto">
            <a:xfrm>
              <a:off x="8294424" y="6196703"/>
              <a:ext cx="0" cy="54284"/>
            </a:xfrm>
            <a:prstGeom prst="straightConnector1">
              <a:avLst/>
            </a:prstGeom>
            <a:noFill/>
            <a:ln w="9525">
              <a:solidFill>
                <a:srgbClr val="000000"/>
              </a:solidFill>
              <a:round/>
              <a:headEnd/>
              <a:tailEnd/>
            </a:ln>
          </p:spPr>
        </p:cxnSp>
        <p:cxnSp>
          <p:nvCxnSpPr>
            <p:cNvPr id="22" name="AutoShape 185"/>
            <p:cNvCxnSpPr>
              <a:cxnSpLocks noChangeShapeType="1"/>
            </p:cNvCxnSpPr>
            <p:nvPr/>
          </p:nvCxnSpPr>
          <p:spPr bwMode="auto">
            <a:xfrm>
              <a:off x="5596363" y="3904432"/>
              <a:ext cx="2158449" cy="1185316"/>
            </a:xfrm>
            <a:prstGeom prst="straightConnector1">
              <a:avLst/>
            </a:prstGeom>
            <a:noFill/>
            <a:ln w="19050">
              <a:solidFill>
                <a:srgbClr val="FF0000"/>
              </a:solidFill>
              <a:round/>
              <a:headEnd/>
              <a:tailEnd/>
            </a:ln>
          </p:spPr>
        </p:cxnSp>
        <p:cxnSp>
          <p:nvCxnSpPr>
            <p:cNvPr id="23" name="AutoShape 186"/>
            <p:cNvCxnSpPr>
              <a:cxnSpLocks noChangeShapeType="1"/>
            </p:cNvCxnSpPr>
            <p:nvPr/>
          </p:nvCxnSpPr>
          <p:spPr bwMode="auto">
            <a:xfrm flipV="1">
              <a:off x="7754812" y="4223953"/>
              <a:ext cx="1079225" cy="865795"/>
            </a:xfrm>
            <a:prstGeom prst="straightConnector1">
              <a:avLst/>
            </a:prstGeom>
            <a:noFill/>
            <a:ln w="19050">
              <a:solidFill>
                <a:srgbClr val="FF0000"/>
              </a:solidFill>
              <a:round/>
              <a:headEnd/>
              <a:tailEnd/>
            </a:ln>
          </p:spPr>
        </p:cxnSp>
        <p:sp>
          <p:nvSpPr>
            <p:cNvPr id="24" name="Text Box 187"/>
            <p:cNvSpPr txBox="1">
              <a:spLocks noChangeArrowheads="1"/>
            </p:cNvSpPr>
            <p:nvPr/>
          </p:nvSpPr>
          <p:spPr bwMode="auto">
            <a:xfrm>
              <a:off x="5148065" y="3213716"/>
              <a:ext cx="457292" cy="2152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660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5" name="AutoShape 188"/>
            <p:cNvCxnSpPr>
              <a:cxnSpLocks noChangeShapeType="1"/>
            </p:cNvCxnSpPr>
            <p:nvPr/>
          </p:nvCxnSpPr>
          <p:spPr bwMode="auto">
            <a:xfrm flipH="1">
              <a:off x="5549596" y="6202915"/>
              <a:ext cx="54561" cy="0"/>
            </a:xfrm>
            <a:prstGeom prst="straightConnector1">
              <a:avLst/>
            </a:prstGeom>
            <a:noFill/>
            <a:ln w="9525">
              <a:solidFill>
                <a:srgbClr val="000000"/>
              </a:solidFill>
              <a:round/>
              <a:headEnd/>
              <a:tailEnd/>
            </a:ln>
          </p:spPr>
        </p:cxnSp>
        <p:cxnSp>
          <p:nvCxnSpPr>
            <p:cNvPr id="26" name="AutoShape 189"/>
            <p:cNvCxnSpPr>
              <a:cxnSpLocks noChangeShapeType="1"/>
            </p:cNvCxnSpPr>
            <p:nvPr/>
          </p:nvCxnSpPr>
          <p:spPr bwMode="auto">
            <a:xfrm>
              <a:off x="6126982" y="6205635"/>
              <a:ext cx="0" cy="54284"/>
            </a:xfrm>
            <a:prstGeom prst="straightConnector1">
              <a:avLst/>
            </a:prstGeom>
            <a:noFill/>
            <a:ln w="9525">
              <a:solidFill>
                <a:srgbClr val="000000"/>
              </a:solidFill>
              <a:round/>
              <a:headEnd/>
              <a:tailEnd/>
            </a:ln>
          </p:spPr>
        </p:cxnSp>
        <p:cxnSp>
          <p:nvCxnSpPr>
            <p:cNvPr id="27" name="AutoShape 190"/>
            <p:cNvCxnSpPr>
              <a:cxnSpLocks noChangeShapeType="1"/>
            </p:cNvCxnSpPr>
            <p:nvPr/>
          </p:nvCxnSpPr>
          <p:spPr bwMode="auto">
            <a:xfrm>
              <a:off x="8834037" y="6213222"/>
              <a:ext cx="0" cy="54284"/>
            </a:xfrm>
            <a:prstGeom prst="straightConnector1">
              <a:avLst/>
            </a:prstGeom>
            <a:noFill/>
            <a:ln w="9525">
              <a:solidFill>
                <a:srgbClr val="000000"/>
              </a:solidFill>
              <a:round/>
              <a:headEnd/>
              <a:tailEnd/>
            </a:ln>
          </p:spPr>
        </p:cxnSp>
        <p:cxnSp>
          <p:nvCxnSpPr>
            <p:cNvPr id="28" name="AutoShape 191"/>
            <p:cNvCxnSpPr>
              <a:cxnSpLocks noChangeShapeType="1"/>
            </p:cNvCxnSpPr>
            <p:nvPr/>
          </p:nvCxnSpPr>
          <p:spPr bwMode="auto">
            <a:xfrm>
              <a:off x="5596363" y="6202915"/>
              <a:ext cx="0" cy="54284"/>
            </a:xfrm>
            <a:prstGeom prst="straightConnector1">
              <a:avLst/>
            </a:prstGeom>
            <a:noFill/>
            <a:ln w="9525">
              <a:solidFill>
                <a:srgbClr val="000000"/>
              </a:solidFill>
              <a:round/>
              <a:headEnd/>
              <a:tailEnd/>
            </a:ln>
          </p:spPr>
        </p:cxnSp>
        <p:cxnSp>
          <p:nvCxnSpPr>
            <p:cNvPr id="29" name="AutoShape 192"/>
            <p:cNvCxnSpPr>
              <a:cxnSpLocks noChangeShapeType="1"/>
            </p:cNvCxnSpPr>
            <p:nvPr/>
          </p:nvCxnSpPr>
          <p:spPr bwMode="auto">
            <a:xfrm>
              <a:off x="5596363" y="3821976"/>
              <a:ext cx="2787997" cy="762724"/>
            </a:xfrm>
            <a:prstGeom prst="straightConnector1">
              <a:avLst/>
            </a:prstGeom>
            <a:noFill/>
            <a:ln w="19050">
              <a:solidFill>
                <a:srgbClr val="FF0000"/>
              </a:solidFill>
              <a:round/>
              <a:headEnd/>
              <a:tailEnd/>
            </a:ln>
          </p:spPr>
        </p:cxnSp>
        <p:cxnSp>
          <p:nvCxnSpPr>
            <p:cNvPr id="30" name="AutoShape 193"/>
            <p:cNvCxnSpPr>
              <a:cxnSpLocks noChangeShapeType="1"/>
            </p:cNvCxnSpPr>
            <p:nvPr/>
          </p:nvCxnSpPr>
          <p:spPr bwMode="auto">
            <a:xfrm flipV="1">
              <a:off x="8384360" y="4543472"/>
              <a:ext cx="449677" cy="41229"/>
            </a:xfrm>
            <a:prstGeom prst="straightConnector1">
              <a:avLst/>
            </a:prstGeom>
            <a:noFill/>
            <a:ln w="19050">
              <a:solidFill>
                <a:srgbClr val="FF0000"/>
              </a:solidFill>
              <a:round/>
              <a:headEnd/>
              <a:tailEnd/>
            </a:ln>
          </p:spPr>
        </p:cxnSp>
        <p:sp>
          <p:nvSpPr>
            <p:cNvPr id="31" name="Text Box 194"/>
            <p:cNvSpPr txBox="1">
              <a:spLocks noChangeArrowheads="1"/>
            </p:cNvSpPr>
            <p:nvPr/>
          </p:nvSpPr>
          <p:spPr bwMode="auto">
            <a:xfrm>
              <a:off x="6588224" y="5615410"/>
              <a:ext cx="1440160" cy="3401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0" i="0" u="none" strike="noStrike" cap="none" normalizeH="0" baseline="0" dirty="0" smtClean="0">
                  <a:ln>
                    <a:noFill/>
                  </a:ln>
                  <a:solidFill>
                    <a:schemeClr val="tx1"/>
                  </a:solidFill>
                  <a:effectLst/>
                  <a:latin typeface="Arial" pitchFamily="34" charset="0"/>
                  <a:cs typeface="Arial" pitchFamily="34" charset="0"/>
                </a:rPr>
                <a:t>Al + Si + AlB</a:t>
              </a:r>
              <a:r>
                <a:rPr kumimoji="0" lang="tr-TR" sz="1400" b="0" i="0" u="none" strike="noStrike" cap="none" normalizeH="0" baseline="-25000" dirty="0" smtClean="0">
                  <a:ln>
                    <a:noFill/>
                  </a:ln>
                  <a:solidFill>
                    <a:schemeClr val="tx1"/>
                  </a:solidFill>
                  <a:effectLst/>
                  <a:latin typeface="Arial" pitchFamily="34" charset="0"/>
                  <a:cs typeface="Arial" pitchFamily="34" charset="0"/>
                </a:rPr>
                <a:t>2</a:t>
              </a:r>
              <a:endParaRPr kumimoji="0" lang="tr-T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2" name="Text Box 195"/>
            <p:cNvSpPr txBox="1">
              <a:spLocks noChangeArrowheads="1"/>
            </p:cNvSpPr>
            <p:nvPr/>
          </p:nvSpPr>
          <p:spPr bwMode="auto">
            <a:xfrm>
              <a:off x="7452320" y="5100055"/>
              <a:ext cx="1300775" cy="3451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Al + Si + AlB</a:t>
              </a:r>
              <a:r>
                <a:rPr kumimoji="0" lang="tr-TR" sz="1100" b="0" i="0" u="none" strike="noStrike" cap="none" normalizeH="0" baseline="-25000" dirty="0" smtClean="0">
                  <a:ln>
                    <a:noFill/>
                  </a:ln>
                  <a:solidFill>
                    <a:schemeClr val="tx1"/>
                  </a:solidFill>
                  <a:effectLst/>
                  <a:latin typeface="Arial" pitchFamily="34" charset="0"/>
                  <a:cs typeface="Arial" pitchFamily="34" charset="0"/>
                </a:rPr>
                <a:t>2 </a:t>
              </a:r>
              <a:r>
                <a:rPr kumimoji="0" lang="tr-TR" sz="1100" b="0" i="0" u="none" strike="noStrike" cap="none" normalizeH="0" baseline="0" dirty="0" smtClean="0">
                  <a:ln>
                    <a:noFill/>
                  </a:ln>
                  <a:solidFill>
                    <a:schemeClr val="tx1"/>
                  </a:solidFill>
                  <a:effectLst/>
                  <a:latin typeface="Arial" pitchFamily="34" charset="0"/>
                  <a:cs typeface="Arial" pitchFamily="34" charset="0"/>
                </a:rPr>
                <a:t>+  L</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Text Box 196"/>
            <p:cNvSpPr txBox="1">
              <a:spLocks noChangeArrowheads="1"/>
            </p:cNvSpPr>
            <p:nvPr/>
          </p:nvSpPr>
          <p:spPr bwMode="auto">
            <a:xfrm>
              <a:off x="5736062" y="4749614"/>
              <a:ext cx="1356218" cy="3355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200" b="0" i="0" u="none" strike="noStrike" cap="none" normalizeH="0" baseline="0" dirty="0" smtClean="0">
                  <a:ln>
                    <a:noFill/>
                  </a:ln>
                  <a:solidFill>
                    <a:schemeClr val="tx1"/>
                  </a:solidFill>
                  <a:effectLst/>
                  <a:latin typeface="Arial" pitchFamily="34" charset="0"/>
                  <a:cs typeface="Arial" pitchFamily="34" charset="0"/>
                </a:rPr>
                <a:t>L + </a:t>
              </a:r>
              <a:r>
                <a:rPr kumimoji="0" lang="tr-TR" sz="1200" b="0" i="0" u="none" strike="noStrike" cap="none" normalizeH="0" baseline="0" dirty="0" smtClean="0">
                  <a:ln>
                    <a:noFill/>
                  </a:ln>
                  <a:solidFill>
                    <a:schemeClr val="tx1"/>
                  </a:solidFill>
                  <a:effectLst/>
                  <a:latin typeface="Arial" pitchFamily="34" charset="0"/>
                  <a:cs typeface="Arial" pitchFamily="34" charset="0"/>
                  <a:sym typeface="Symbol" pitchFamily="18" charset="2"/>
                </a:rPr>
                <a:t></a:t>
              </a:r>
              <a:r>
                <a:rPr kumimoji="0" lang="tr-TR" sz="1200" b="0" i="0" u="none" strike="noStrike" cap="none" normalizeH="0" baseline="0" dirty="0" smtClean="0">
                  <a:ln>
                    <a:noFill/>
                  </a:ln>
                  <a:solidFill>
                    <a:schemeClr val="tx1"/>
                  </a:solidFill>
                  <a:effectLst/>
                  <a:latin typeface="Arial" pitchFamily="34" charset="0"/>
                  <a:cs typeface="Arial" pitchFamily="34" charset="0"/>
                </a:rPr>
                <a:t>(Al) + AlB</a:t>
              </a:r>
              <a:r>
                <a:rPr kumimoji="0" lang="tr-TR" sz="1200" b="0" i="0" u="none" strike="noStrike" cap="none" normalizeH="0" baseline="-25000" dirty="0" smtClean="0">
                  <a:ln>
                    <a:noFill/>
                  </a:ln>
                  <a:solidFill>
                    <a:schemeClr val="tx1"/>
                  </a:solidFill>
                  <a:effectLst/>
                  <a:latin typeface="Arial" pitchFamily="34" charset="0"/>
                  <a:cs typeface="Arial" pitchFamily="34" charset="0"/>
                </a:rPr>
                <a:t>2</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34" name="Text Box 197"/>
            <p:cNvSpPr txBox="1">
              <a:spLocks noChangeArrowheads="1"/>
            </p:cNvSpPr>
            <p:nvPr/>
          </p:nvSpPr>
          <p:spPr bwMode="auto">
            <a:xfrm>
              <a:off x="6876256" y="4365104"/>
              <a:ext cx="936104" cy="288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L  + </a:t>
              </a:r>
              <a:r>
                <a:rPr kumimoji="0" lang="tr-TR" sz="1400" b="1" i="0" u="none" strike="noStrike" cap="none" normalizeH="0" baseline="0" dirty="0" smtClean="0">
                  <a:ln>
                    <a:noFill/>
                  </a:ln>
                  <a:solidFill>
                    <a:srgbClr val="FF0000"/>
                  </a:solidFill>
                  <a:effectLst/>
                  <a:latin typeface="Arial" pitchFamily="34" charset="0"/>
                  <a:cs typeface="Arial" pitchFamily="34" charset="0"/>
                </a:rPr>
                <a:t>AlB</a:t>
              </a:r>
              <a:r>
                <a:rPr kumimoji="0" lang="tr-TR" sz="1400" b="1" i="0" u="none" strike="noStrike" cap="none" normalizeH="0" baseline="-25000" dirty="0" smtClean="0">
                  <a:ln>
                    <a:noFill/>
                  </a:ln>
                  <a:solidFill>
                    <a:srgbClr val="FF0000"/>
                  </a:solidFill>
                  <a:effectLst/>
                  <a:latin typeface="Arial" pitchFamily="34" charset="0"/>
                  <a:cs typeface="Arial" pitchFamily="34" charset="0"/>
                </a:rPr>
                <a:t>2</a:t>
              </a:r>
              <a:endParaRPr kumimoji="0" lang="tr-TR" sz="1400" b="1" i="0" u="none" strike="noStrike" cap="none" normalizeH="0" baseline="0" dirty="0" smtClean="0">
                <a:ln>
                  <a:noFill/>
                </a:ln>
                <a:solidFill>
                  <a:srgbClr val="FF0000"/>
                </a:solidFill>
                <a:effectLst/>
                <a:latin typeface="Arial" pitchFamily="34" charset="0"/>
                <a:cs typeface="Arial" pitchFamily="34" charset="0"/>
              </a:endParaRPr>
            </a:p>
          </p:txBody>
        </p:sp>
        <p:sp>
          <p:nvSpPr>
            <p:cNvPr id="35" name="Text Box 198"/>
            <p:cNvSpPr txBox="1">
              <a:spLocks noChangeArrowheads="1"/>
            </p:cNvSpPr>
            <p:nvPr/>
          </p:nvSpPr>
          <p:spPr bwMode="auto">
            <a:xfrm>
              <a:off x="8224167" y="4636923"/>
              <a:ext cx="724406" cy="573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L  + Si +  </a:t>
              </a:r>
            </a:p>
            <a:p>
              <a:pPr marL="0" marR="0" lvl="0" indent="0" algn="l" defTabSz="914400" rtl="0" eaLnBrk="1" fontAlgn="base" latinLnBrk="0" hangingPunct="1">
                <a:lnSpc>
                  <a:spcPct val="100000"/>
                </a:lnSpc>
                <a:spcBef>
                  <a:spcPct val="0"/>
                </a:spcBef>
                <a:spcAft>
                  <a:spcPts val="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AlB</a:t>
              </a:r>
              <a:r>
                <a:rPr kumimoji="0" lang="tr-TR" sz="1100" b="0" i="0" u="none" strike="noStrike" cap="none" normalizeH="0" baseline="-25000" dirty="0" smtClean="0">
                  <a:ln>
                    <a:noFill/>
                  </a:ln>
                  <a:solidFill>
                    <a:schemeClr val="tx1"/>
                  </a:solidFill>
                  <a:effectLst/>
                  <a:latin typeface="Arial" pitchFamily="34" charset="0"/>
                  <a:cs typeface="Arial" pitchFamily="34" charset="0"/>
                </a:rPr>
                <a:t>2</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Text Box 199"/>
            <p:cNvSpPr txBox="1">
              <a:spLocks noChangeArrowheads="1"/>
            </p:cNvSpPr>
            <p:nvPr/>
          </p:nvSpPr>
          <p:spPr bwMode="auto">
            <a:xfrm>
              <a:off x="8360148" y="3963972"/>
              <a:ext cx="575587" cy="3868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L  + Si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 name="Text Box 200"/>
            <p:cNvSpPr txBox="1">
              <a:spLocks noChangeArrowheads="1"/>
            </p:cNvSpPr>
            <p:nvPr/>
          </p:nvSpPr>
          <p:spPr bwMode="auto">
            <a:xfrm>
              <a:off x="5148064" y="3569109"/>
              <a:ext cx="475279" cy="219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640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8" name="Text Box 201"/>
            <p:cNvSpPr txBox="1">
              <a:spLocks noChangeArrowheads="1"/>
            </p:cNvSpPr>
            <p:nvPr/>
          </p:nvSpPr>
          <p:spPr bwMode="auto">
            <a:xfrm>
              <a:off x="5148064" y="3971085"/>
              <a:ext cx="466285" cy="2500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620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 name="Text Box 202"/>
            <p:cNvSpPr txBox="1">
              <a:spLocks noChangeArrowheads="1"/>
            </p:cNvSpPr>
            <p:nvPr/>
          </p:nvSpPr>
          <p:spPr bwMode="auto">
            <a:xfrm>
              <a:off x="5148065" y="4382682"/>
              <a:ext cx="457292" cy="2704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600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Text Box 203"/>
            <p:cNvSpPr txBox="1">
              <a:spLocks noChangeArrowheads="1"/>
            </p:cNvSpPr>
            <p:nvPr/>
          </p:nvSpPr>
          <p:spPr bwMode="auto">
            <a:xfrm>
              <a:off x="5148064" y="4773664"/>
              <a:ext cx="466285" cy="311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580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 name="Text Box 204"/>
            <p:cNvSpPr txBox="1">
              <a:spLocks noChangeArrowheads="1"/>
            </p:cNvSpPr>
            <p:nvPr/>
          </p:nvSpPr>
          <p:spPr bwMode="auto">
            <a:xfrm>
              <a:off x="5148064" y="5212060"/>
              <a:ext cx="475279" cy="3051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560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2" name="Text Box 205"/>
            <p:cNvSpPr txBox="1">
              <a:spLocks noChangeArrowheads="1"/>
            </p:cNvSpPr>
            <p:nvPr/>
          </p:nvSpPr>
          <p:spPr bwMode="auto">
            <a:xfrm>
              <a:off x="5148065" y="5636024"/>
              <a:ext cx="484272" cy="2412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540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Text Box 206"/>
            <p:cNvSpPr txBox="1">
              <a:spLocks noChangeArrowheads="1"/>
            </p:cNvSpPr>
            <p:nvPr/>
          </p:nvSpPr>
          <p:spPr bwMode="auto">
            <a:xfrm>
              <a:off x="5148064" y="6075107"/>
              <a:ext cx="484273" cy="234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smtClean="0">
                  <a:ln>
                    <a:noFill/>
                  </a:ln>
                  <a:solidFill>
                    <a:schemeClr val="tx1"/>
                  </a:solidFill>
                  <a:effectLst/>
                  <a:latin typeface="Arial" pitchFamily="34" charset="0"/>
                  <a:cs typeface="Arial" pitchFamily="34" charset="0"/>
                </a:rPr>
                <a:t>520</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Text Box 207"/>
            <p:cNvSpPr txBox="1">
              <a:spLocks noChangeArrowheads="1"/>
            </p:cNvSpPr>
            <p:nvPr/>
          </p:nvSpPr>
          <p:spPr bwMode="auto">
            <a:xfrm>
              <a:off x="7505991" y="3821976"/>
              <a:ext cx="401711" cy="2528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0" i="0" u="none" strike="noStrike" cap="none" normalizeH="0" baseline="0" smtClean="0">
                  <a:ln>
                    <a:noFill/>
                  </a:ln>
                  <a:solidFill>
                    <a:schemeClr val="tx1"/>
                  </a:solidFill>
                  <a:effectLst/>
                  <a:latin typeface="Arial" pitchFamily="34" charset="0"/>
                  <a:cs typeface="Arial" pitchFamily="34" charset="0"/>
                </a:rPr>
                <a:t>L</a:t>
              </a:r>
            </a:p>
          </p:txBody>
        </p:sp>
        <p:sp>
          <p:nvSpPr>
            <p:cNvPr id="45" name="Text Box 208"/>
            <p:cNvSpPr txBox="1">
              <a:spLocks noChangeArrowheads="1"/>
            </p:cNvSpPr>
            <p:nvPr/>
          </p:nvSpPr>
          <p:spPr bwMode="auto">
            <a:xfrm>
              <a:off x="5568183" y="6281248"/>
              <a:ext cx="3468313" cy="3881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tr-TR" sz="1200" dirty="0" smtClean="0">
                  <a:latin typeface="Calibri" pitchFamily="34" charset="0"/>
                  <a:cs typeface="Arial" pitchFamily="34" charset="0"/>
                </a:rPr>
                <a:t>4             </a:t>
              </a:r>
              <a:r>
                <a:rPr kumimoji="0" lang="tr-TR" sz="1200" b="0" i="0" u="none" strike="noStrike" cap="none" normalizeH="0" baseline="0" dirty="0" smtClean="0">
                  <a:ln>
                    <a:noFill/>
                  </a:ln>
                  <a:solidFill>
                    <a:schemeClr val="tx1"/>
                  </a:solidFill>
                  <a:effectLst/>
                  <a:latin typeface="Calibri" pitchFamily="34" charset="0"/>
                  <a:cs typeface="Arial" pitchFamily="34" charset="0"/>
                </a:rPr>
                <a:t>6</a:t>
              </a:r>
              <a:r>
                <a:rPr kumimoji="0" lang="tr-TR" sz="1200" b="0" i="0" u="none" strike="noStrike" cap="none" normalizeH="0" baseline="0" dirty="0" smtClean="0">
                  <a:ln>
                    <a:noFill/>
                  </a:ln>
                  <a:solidFill>
                    <a:schemeClr val="tx1"/>
                  </a:solidFill>
                  <a:effectLst/>
                  <a:latin typeface="Times New Roman" pitchFamily="18" charset="0"/>
                  <a:cs typeface="Arial" pitchFamily="34" charset="0"/>
                </a:rPr>
                <a:t>	</a:t>
              </a:r>
              <a:r>
                <a:rPr kumimoji="0" lang="tr-TR" sz="1200" b="0" i="0" u="none" strike="noStrike" cap="none" normalizeH="0" baseline="0" dirty="0" smtClean="0">
                  <a:ln>
                    <a:noFill/>
                  </a:ln>
                  <a:solidFill>
                    <a:schemeClr val="tx1"/>
                  </a:solidFill>
                  <a:effectLst/>
                  <a:latin typeface="Calibri" pitchFamily="34" charset="0"/>
                  <a:cs typeface="Arial" pitchFamily="34" charset="0"/>
                </a:rPr>
                <a:t>     8</a:t>
              </a:r>
              <a:r>
                <a:rPr lang="tr-TR" sz="1200" dirty="0" smtClean="0">
                  <a:latin typeface="Calibri" pitchFamily="34" charset="0"/>
                  <a:cs typeface="Arial" pitchFamily="34" charset="0"/>
                </a:rPr>
                <a:t>            </a:t>
              </a:r>
              <a:r>
                <a:rPr kumimoji="0" lang="tr-TR" sz="1200" b="0" i="0" u="none" strike="noStrike" cap="none" normalizeH="0" baseline="0" dirty="0" smtClean="0">
                  <a:ln>
                    <a:noFill/>
                  </a:ln>
                  <a:solidFill>
                    <a:schemeClr val="tx1"/>
                  </a:solidFill>
                  <a:effectLst/>
                  <a:latin typeface="Calibri" pitchFamily="34" charset="0"/>
                  <a:cs typeface="Arial" pitchFamily="34" charset="0"/>
                </a:rPr>
                <a:t>10           12</a:t>
              </a:r>
              <a:r>
                <a:rPr lang="tr-TR" sz="1200" dirty="0" smtClean="0">
                  <a:latin typeface="Calibri" pitchFamily="34" charset="0"/>
                  <a:cs typeface="Arial" pitchFamily="34" charset="0"/>
                </a:rPr>
                <a:t>           </a:t>
              </a:r>
              <a:r>
                <a:rPr kumimoji="0" lang="tr-TR" sz="1200" b="0" i="0" u="none" strike="noStrike" cap="none" normalizeH="0" baseline="0" dirty="0" smtClean="0">
                  <a:ln>
                    <a:noFill/>
                  </a:ln>
                  <a:solidFill>
                    <a:schemeClr val="tx1"/>
                  </a:solidFill>
                  <a:effectLst/>
                  <a:latin typeface="Calibri" pitchFamily="34" charset="0"/>
                  <a:cs typeface="Arial" pitchFamily="34" charset="0"/>
                </a:rPr>
                <a:t>14</a:t>
              </a:r>
              <a:r>
                <a:rPr lang="tr-TR" sz="1200" dirty="0" smtClean="0">
                  <a:latin typeface="Calibri" pitchFamily="34" charset="0"/>
                  <a:cs typeface="Arial" pitchFamily="34" charset="0"/>
                </a:rPr>
                <a:t>          </a:t>
              </a:r>
              <a:r>
                <a:rPr kumimoji="0" lang="tr-TR" sz="1200" b="0" i="0" u="none" strike="noStrike" cap="none" normalizeH="0" baseline="0" dirty="0" smtClean="0">
                  <a:ln>
                    <a:noFill/>
                  </a:ln>
                  <a:solidFill>
                    <a:schemeClr val="tx1"/>
                  </a:solidFill>
                  <a:effectLst/>
                  <a:latin typeface="Calibri" pitchFamily="34" charset="0"/>
                  <a:cs typeface="Arial" pitchFamily="34" charset="0"/>
                </a:rPr>
                <a:t>16</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Calibri" pitchFamily="34" charset="0"/>
                  <a:cs typeface="Arial" pitchFamily="34" charset="0"/>
                </a:rPr>
                <a:t>   </a:t>
              </a:r>
              <a:r>
                <a:rPr lang="tr-TR" sz="1200" dirty="0" smtClean="0">
                  <a:latin typeface="Calibri" pitchFamily="34" charset="0"/>
                  <a:cs typeface="Arial" pitchFamily="34" charset="0"/>
                </a:rPr>
                <a:t>	               </a:t>
              </a:r>
              <a:r>
                <a:rPr kumimoji="0" lang="tr-TR" sz="1400" i="0" u="none" strike="noStrike" cap="none" normalizeH="0" baseline="0" dirty="0" smtClean="0">
                  <a:ln>
                    <a:noFill/>
                  </a:ln>
                  <a:solidFill>
                    <a:schemeClr val="tx1"/>
                  </a:solidFill>
                  <a:effectLst/>
                  <a:latin typeface="Calibri" pitchFamily="34" charset="0"/>
                  <a:cs typeface="Arial" pitchFamily="34" charset="0"/>
                </a:rPr>
                <a:t>Si (</a:t>
              </a:r>
              <a:r>
                <a:rPr lang="tr-TR" sz="1400" dirty="0" smtClean="0">
                  <a:latin typeface="Calibri" pitchFamily="34" charset="0"/>
                  <a:cs typeface="Arial" pitchFamily="34" charset="0"/>
                </a:rPr>
                <a:t>ağ</a:t>
              </a:r>
              <a:r>
                <a:rPr kumimoji="0" lang="tr-TR" sz="1400" i="0" u="none" strike="noStrike" cap="none" normalizeH="0" baseline="0" dirty="0" smtClean="0">
                  <a:ln>
                    <a:noFill/>
                  </a:ln>
                  <a:solidFill>
                    <a:schemeClr val="tx1"/>
                  </a:solidFill>
                  <a:effectLst/>
                  <a:latin typeface="Calibri" pitchFamily="34" charset="0"/>
                  <a:cs typeface="Arial" pitchFamily="34" charset="0"/>
                </a:rPr>
                <a:t>%)</a:t>
              </a:r>
              <a:endParaRPr kumimoji="0" lang="tr-TR" sz="180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Text Box 209"/>
            <p:cNvSpPr txBox="1">
              <a:spLocks noChangeArrowheads="1"/>
            </p:cNvSpPr>
            <p:nvPr/>
          </p:nvSpPr>
          <p:spPr bwMode="auto">
            <a:xfrm>
              <a:off x="4788024" y="3933056"/>
              <a:ext cx="397514" cy="1533009"/>
            </a:xfrm>
            <a:prstGeom prst="rect">
              <a:avLst/>
            </a:prstGeom>
            <a:noFill/>
            <a:ln w="9525">
              <a:noFill/>
              <a:miter lim="800000"/>
              <a:headEnd/>
              <a:tailEnd/>
            </a:ln>
          </p:spPr>
          <p:txBody>
            <a:bodyPr vert="vert270"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tr-TR" dirty="0" smtClean="0">
                  <a:latin typeface="Calibri" pitchFamily="34" charset="0"/>
                  <a:cs typeface="Arial" pitchFamily="34" charset="0"/>
                </a:rPr>
                <a:t>sıcaklık</a:t>
              </a:r>
              <a:r>
                <a:rPr kumimoji="0" lang="tr-TR" i="0" u="none" strike="noStrike" cap="none" normalizeH="0" baseline="0" dirty="0" smtClean="0">
                  <a:ln>
                    <a:noFill/>
                  </a:ln>
                  <a:solidFill>
                    <a:schemeClr val="tx1"/>
                  </a:solidFill>
                  <a:effectLst/>
                  <a:latin typeface="Calibri" pitchFamily="34" charset="0"/>
                  <a:cs typeface="Arial" pitchFamily="34" charset="0"/>
                </a:rPr>
                <a:t> ( °C)</a:t>
              </a:r>
              <a:endParaRPr kumimoji="0" lang="tr-TR" i="0" u="none" strike="noStrike" cap="none" normalizeH="0" baseline="0" dirty="0" smtClean="0">
                <a:ln>
                  <a:noFill/>
                </a:ln>
                <a:solidFill>
                  <a:schemeClr val="tx1"/>
                </a:solidFill>
                <a:effectLst/>
                <a:latin typeface="Arial" pitchFamily="34" charset="0"/>
                <a:cs typeface="Arial" pitchFamily="34" charset="0"/>
              </a:endParaRPr>
            </a:p>
          </p:txBody>
        </p:sp>
        <p:cxnSp>
          <p:nvCxnSpPr>
            <p:cNvPr id="47" name="46 Düz Ok Bağlayıcısı"/>
            <p:cNvCxnSpPr/>
            <p:nvPr/>
          </p:nvCxnSpPr>
          <p:spPr>
            <a:xfrm>
              <a:off x="8632109" y="4197712"/>
              <a:ext cx="67990" cy="2337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59 Grup"/>
          <p:cNvGrpSpPr/>
          <p:nvPr/>
        </p:nvGrpSpPr>
        <p:grpSpPr>
          <a:xfrm>
            <a:off x="899592" y="751056"/>
            <a:ext cx="7200000" cy="2576836"/>
            <a:chOff x="1403648" y="751056"/>
            <a:chExt cx="7200000" cy="2576836"/>
          </a:xfrm>
        </p:grpSpPr>
        <p:graphicFrame>
          <p:nvGraphicFramePr>
            <p:cNvPr id="374787" name="Object 3"/>
            <p:cNvGraphicFramePr>
              <a:graphicFrameLocks/>
            </p:cNvGraphicFramePr>
            <p:nvPr/>
          </p:nvGraphicFramePr>
          <p:xfrm>
            <a:off x="1472908" y="764183"/>
            <a:ext cx="7130740" cy="2563709"/>
          </p:xfrm>
          <a:graphic>
            <a:graphicData uri="http://schemas.openxmlformats.org/presentationml/2006/ole">
              <mc:AlternateContent xmlns:mc="http://schemas.openxmlformats.org/markup-compatibility/2006">
                <mc:Choice xmlns:v="urn:schemas-microsoft-com:vml" Requires="v">
                  <p:oleObj spid="_x0000_s4107" name="Belge" r:id="rId3" imgW="6268180" imgH="2216700" progId="Word.Document.12">
                    <p:embed/>
                  </p:oleObj>
                </mc:Choice>
                <mc:Fallback>
                  <p:oleObj name="Belge" r:id="rId3" imgW="6268180" imgH="2216700" progId="Word.Document.12">
                    <p:embed/>
                    <p:pic>
                      <p:nvPicPr>
                        <p:cNvPr id="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908" y="764183"/>
                          <a:ext cx="7130740" cy="256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74788" name="Picture 4" descr="22R-1"/>
            <p:cNvPicPr>
              <a:picLocks noChangeAspect="1" noChangeArrowheads="1"/>
            </p:cNvPicPr>
            <p:nvPr/>
          </p:nvPicPr>
          <p:blipFill>
            <a:blip r:embed="rId5" cstate="print">
              <a:lum bright="6000" contrast="20000"/>
            </a:blip>
            <a:srcRect l="2708" t="8382" r="2708" b="8382"/>
            <a:stretch>
              <a:fillRect/>
            </a:stretch>
          </p:blipFill>
          <p:spPr bwMode="auto">
            <a:xfrm>
              <a:off x="1784018" y="1300561"/>
              <a:ext cx="3461539" cy="900886"/>
            </a:xfrm>
            <a:prstGeom prst="rect">
              <a:avLst/>
            </a:prstGeom>
            <a:noFill/>
            <a:ln w="9525">
              <a:noFill/>
              <a:miter lim="800000"/>
              <a:headEnd/>
              <a:tailEnd/>
            </a:ln>
          </p:spPr>
        </p:pic>
        <p:pic>
          <p:nvPicPr>
            <p:cNvPr id="374789" name="Picture 5" descr="22R-2"/>
            <p:cNvPicPr>
              <a:picLocks noChangeAspect="1" noChangeArrowheads="1"/>
            </p:cNvPicPr>
            <p:nvPr/>
          </p:nvPicPr>
          <p:blipFill>
            <a:blip r:embed="rId6" cstate="print"/>
            <a:srcRect l="3160" t="7677" r="2708" b="8267"/>
            <a:stretch>
              <a:fillRect/>
            </a:stretch>
          </p:blipFill>
          <p:spPr bwMode="auto">
            <a:xfrm>
              <a:off x="5245558" y="1304165"/>
              <a:ext cx="2620203" cy="894778"/>
            </a:xfrm>
            <a:prstGeom prst="rect">
              <a:avLst/>
            </a:prstGeom>
            <a:noFill/>
            <a:ln w="9525">
              <a:noFill/>
              <a:miter lim="800000"/>
              <a:headEnd/>
              <a:tailEnd/>
            </a:ln>
          </p:spPr>
        </p:pic>
        <p:pic>
          <p:nvPicPr>
            <p:cNvPr id="374790" name="Picture 6" descr="22-2-1"/>
            <p:cNvPicPr>
              <a:picLocks noChangeAspect="1" noChangeArrowheads="1"/>
            </p:cNvPicPr>
            <p:nvPr/>
          </p:nvPicPr>
          <p:blipFill>
            <a:blip r:embed="rId7" cstate="print"/>
            <a:srcRect l="2257" t="8382" r="2257" b="9145"/>
            <a:stretch>
              <a:fillRect/>
            </a:stretch>
          </p:blipFill>
          <p:spPr bwMode="auto">
            <a:xfrm>
              <a:off x="1782540" y="2218198"/>
              <a:ext cx="3498185" cy="894778"/>
            </a:xfrm>
            <a:prstGeom prst="rect">
              <a:avLst/>
            </a:prstGeom>
            <a:noFill/>
            <a:ln w="9525">
              <a:noFill/>
              <a:miter lim="800000"/>
              <a:headEnd/>
              <a:tailEnd/>
            </a:ln>
          </p:spPr>
        </p:pic>
        <p:pic>
          <p:nvPicPr>
            <p:cNvPr id="374791" name="Picture 7" descr="22-2-2"/>
            <p:cNvPicPr>
              <a:picLocks noChangeAspect="1" noChangeArrowheads="1"/>
            </p:cNvPicPr>
            <p:nvPr/>
          </p:nvPicPr>
          <p:blipFill>
            <a:blip r:embed="rId8" cstate="print"/>
            <a:srcRect l="3836" t="6691" r="3386" b="6691"/>
            <a:stretch>
              <a:fillRect/>
            </a:stretch>
          </p:blipFill>
          <p:spPr bwMode="auto">
            <a:xfrm>
              <a:off x="5285460" y="2218198"/>
              <a:ext cx="2580503" cy="894778"/>
            </a:xfrm>
            <a:prstGeom prst="rect">
              <a:avLst/>
            </a:prstGeom>
            <a:noFill/>
            <a:ln w="9525">
              <a:noFill/>
              <a:miter lim="800000"/>
              <a:headEnd/>
              <a:tailEnd/>
            </a:ln>
          </p:spPr>
        </p:pic>
        <p:sp>
          <p:nvSpPr>
            <p:cNvPr id="53" name="52 Metin kutusu"/>
            <p:cNvSpPr txBox="1"/>
            <p:nvPr/>
          </p:nvSpPr>
          <p:spPr>
            <a:xfrm>
              <a:off x="1901598" y="751056"/>
              <a:ext cx="6054778" cy="867930"/>
            </a:xfrm>
            <a:prstGeom prst="rect">
              <a:avLst/>
            </a:prstGeom>
            <a:noFill/>
          </p:spPr>
          <p:txBody>
            <a:bodyPr wrap="square" rtlCol="0">
              <a:spAutoFit/>
            </a:bodyPr>
            <a:lstStyle/>
            <a:p>
              <a:pPr algn="ctr">
                <a:lnSpc>
                  <a:spcPct val="120000"/>
                </a:lnSpc>
              </a:pPr>
              <a:r>
                <a:rPr lang="tr-TR" sz="1400" dirty="0" smtClean="0">
                  <a:latin typeface="Trebuchet MS" pitchFamily="34" charset="0"/>
                </a:rPr>
                <a:t>Si (ağ%) </a:t>
              </a:r>
            </a:p>
            <a:p>
              <a:pPr>
                <a:lnSpc>
                  <a:spcPct val="120000"/>
                </a:lnSpc>
              </a:pPr>
              <a:r>
                <a:rPr lang="tr-TR" sz="1400" dirty="0" smtClean="0">
                  <a:latin typeface="Trebuchet MS" pitchFamily="34" charset="0"/>
                </a:rPr>
                <a:t>0.075            1                2                3                4                5               7</a:t>
              </a:r>
              <a:endParaRPr lang="tr-TR" sz="1400" dirty="0">
                <a:latin typeface="Trebuchet MS" pitchFamily="34" charset="0"/>
              </a:endParaRPr>
            </a:p>
          </p:txBody>
        </p:sp>
        <p:sp>
          <p:nvSpPr>
            <p:cNvPr id="55" name="54 Metin kutusu"/>
            <p:cNvSpPr txBox="1"/>
            <p:nvPr/>
          </p:nvSpPr>
          <p:spPr>
            <a:xfrm>
              <a:off x="1403648" y="1255112"/>
              <a:ext cx="384721" cy="1850276"/>
            </a:xfrm>
            <a:prstGeom prst="rect">
              <a:avLst/>
            </a:prstGeom>
            <a:noFill/>
          </p:spPr>
          <p:txBody>
            <a:bodyPr vert="vert270" wrap="square" rtlCol="0">
              <a:spAutoFit/>
            </a:bodyPr>
            <a:lstStyle/>
            <a:p>
              <a:r>
                <a:rPr lang="tr-TR" sz="1300" dirty="0" smtClean="0">
                  <a:latin typeface="Trebuchet MS" pitchFamily="34" charset="0"/>
                </a:rPr>
                <a:t> 200ppm B       w/o B</a:t>
              </a:r>
              <a:endParaRPr lang="tr-TR" sz="1300" dirty="0">
                <a:latin typeface="Trebuchet MS" pitchFamily="34" charset="0"/>
              </a:endParaRPr>
            </a:p>
          </p:txBody>
        </p:sp>
        <p:sp>
          <p:nvSpPr>
            <p:cNvPr id="56" name="55 Dikdörtgen"/>
            <p:cNvSpPr/>
            <p:nvPr/>
          </p:nvSpPr>
          <p:spPr>
            <a:xfrm>
              <a:off x="5268580" y="1304618"/>
              <a:ext cx="2610000" cy="180077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Trebuchet MS" pitchFamily="34" charset="0"/>
              </a:endParaRPr>
            </a:p>
          </p:txBody>
        </p:sp>
      </p:grpSp>
      <p:pic>
        <p:nvPicPr>
          <p:cNvPr id="374793" name="Picture 9"/>
          <p:cNvPicPr>
            <a:picLocks noChangeArrowheads="1"/>
          </p:cNvPicPr>
          <p:nvPr/>
        </p:nvPicPr>
        <p:blipFill>
          <a:blip r:embed="rId9" cstate="print"/>
          <a:srcRect/>
          <a:stretch>
            <a:fillRect/>
          </a:stretch>
        </p:blipFill>
        <p:spPr bwMode="auto">
          <a:xfrm>
            <a:off x="683568" y="2994297"/>
            <a:ext cx="4248472" cy="3924000"/>
          </a:xfrm>
          <a:prstGeom prst="rect">
            <a:avLst/>
          </a:prstGeom>
          <a:noFill/>
          <a:ln w="9525">
            <a:noFill/>
            <a:miter lim="800000"/>
            <a:headEnd/>
            <a:tailEnd/>
          </a:ln>
          <a:effectLst/>
        </p:spPr>
      </p:pic>
      <p:cxnSp>
        <p:nvCxnSpPr>
          <p:cNvPr id="61" name="60 Düz Bağlayıcı"/>
          <p:cNvCxnSpPr/>
          <p:nvPr/>
        </p:nvCxnSpPr>
        <p:spPr>
          <a:xfrm>
            <a:off x="2542128" y="3343344"/>
            <a:ext cx="0" cy="288000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7" name="56 Metin kutusu"/>
          <p:cNvSpPr txBox="1"/>
          <p:nvPr/>
        </p:nvSpPr>
        <p:spPr>
          <a:xfrm>
            <a:off x="251520" y="80338"/>
            <a:ext cx="8784976" cy="646331"/>
          </a:xfrm>
          <a:prstGeom prst="rect">
            <a:avLst/>
          </a:prstGeom>
          <a:noFill/>
        </p:spPr>
        <p:txBody>
          <a:bodyPr wrap="square" rtlCol="0">
            <a:spAutoFit/>
          </a:bodyPr>
          <a:lstStyle/>
          <a:p>
            <a:r>
              <a:rPr lang="tr-TR" sz="3600" dirty="0" smtClean="0">
                <a:solidFill>
                  <a:schemeClr val="accent2">
                    <a:lumMod val="50000"/>
                  </a:schemeClr>
                </a:solidFill>
                <a:latin typeface="Trebuchet MS" pitchFamily="34" charset="0"/>
              </a:rPr>
              <a:t>B ilavesi ile tane inceltme mekanizması</a:t>
            </a:r>
            <a:endParaRPr lang="tr-TR" sz="3600" dirty="0">
              <a:solidFill>
                <a:schemeClr val="accent2">
                  <a:lumMod val="50000"/>
                </a:schemeClr>
              </a:solidFill>
              <a:latin typeface="Trebuchet MS" pitchFamily="34" charset="0"/>
            </a:endParaRPr>
          </a:p>
        </p:txBody>
      </p:sp>
      <p:sp>
        <p:nvSpPr>
          <p:cNvPr id="62" name="61 Metin kutusu"/>
          <p:cNvSpPr txBox="1"/>
          <p:nvPr/>
        </p:nvSpPr>
        <p:spPr>
          <a:xfrm>
            <a:off x="7524328" y="908720"/>
            <a:ext cx="1475656" cy="2031325"/>
          </a:xfrm>
          <a:prstGeom prst="rect">
            <a:avLst/>
          </a:prstGeom>
          <a:noFill/>
        </p:spPr>
        <p:txBody>
          <a:bodyPr wrap="square" rtlCol="0">
            <a:spAutoFit/>
          </a:bodyPr>
          <a:lstStyle/>
          <a:p>
            <a:pPr algn="r"/>
            <a:r>
              <a:rPr lang="tr-TR" dirty="0" smtClean="0">
                <a:latin typeface="Trebuchet MS" pitchFamily="34" charset="0"/>
              </a:rPr>
              <a:t>Al-Si-B üçlü sisteminde ağ %4 </a:t>
            </a:r>
            <a:r>
              <a:rPr lang="tr-TR" dirty="0" err="1" smtClean="0">
                <a:latin typeface="Trebuchet MS" pitchFamily="34" charset="0"/>
              </a:rPr>
              <a:t>Si’den</a:t>
            </a:r>
            <a:r>
              <a:rPr lang="tr-TR" dirty="0" smtClean="0">
                <a:latin typeface="Trebuchet MS" pitchFamily="34" charset="0"/>
              </a:rPr>
              <a:t> itibaren sıvıdan ilk katılaşan faz AlB</a:t>
            </a:r>
            <a:r>
              <a:rPr lang="tr-TR" baseline="-25000" dirty="0" smtClean="0">
                <a:latin typeface="Trebuchet MS" pitchFamily="34" charset="0"/>
              </a:rPr>
              <a:t>2</a:t>
            </a:r>
            <a:endParaRPr lang="tr-TR" dirty="0">
              <a:latin typeface="Trebuchet MS" pitchFamily="34" charset="0"/>
            </a:endParaRPr>
          </a:p>
        </p:txBody>
      </p:sp>
      <p:sp>
        <p:nvSpPr>
          <p:cNvPr id="63" name="62 Metin kutusu"/>
          <p:cNvSpPr txBox="1"/>
          <p:nvPr/>
        </p:nvSpPr>
        <p:spPr>
          <a:xfrm>
            <a:off x="7092280" y="3302400"/>
            <a:ext cx="1872208" cy="369332"/>
          </a:xfrm>
          <a:prstGeom prst="rect">
            <a:avLst/>
          </a:prstGeom>
          <a:noFill/>
        </p:spPr>
        <p:txBody>
          <a:bodyPr wrap="square" rtlCol="0">
            <a:spAutoFit/>
          </a:bodyPr>
          <a:lstStyle/>
          <a:p>
            <a:r>
              <a:rPr lang="tr-TR" dirty="0" smtClean="0"/>
              <a:t>AlSi0.02B kesit</a:t>
            </a:r>
            <a:endParaRPr lang="tr-TR" dirty="0"/>
          </a:p>
        </p:txBody>
      </p:sp>
      <p:sp useBgFill="1">
        <p:nvSpPr>
          <p:cNvPr id="64" name="63 Metin kutusu"/>
          <p:cNvSpPr txBox="1"/>
          <p:nvPr/>
        </p:nvSpPr>
        <p:spPr>
          <a:xfrm>
            <a:off x="755576" y="3220512"/>
            <a:ext cx="400110" cy="2880320"/>
          </a:xfrm>
          <a:prstGeom prst="rect">
            <a:avLst/>
          </a:prstGeom>
        </p:spPr>
        <p:txBody>
          <a:bodyPr vert="vert270" wrap="square" rtlCol="0">
            <a:spAutoFit/>
          </a:bodyPr>
          <a:lstStyle/>
          <a:p>
            <a:r>
              <a:rPr lang="tr-TR" sz="1400" dirty="0" err="1" smtClean="0">
                <a:latin typeface="Trebuchet MS" pitchFamily="34" charset="0"/>
              </a:rPr>
              <a:t>B’lu</a:t>
            </a:r>
            <a:r>
              <a:rPr lang="tr-TR" sz="1400" dirty="0" smtClean="0">
                <a:latin typeface="Trebuchet MS" pitchFamily="34" charset="0"/>
              </a:rPr>
              <a:t> ve </a:t>
            </a:r>
            <a:r>
              <a:rPr lang="tr-TR" sz="1400" dirty="0" err="1" smtClean="0">
                <a:latin typeface="Trebuchet MS" pitchFamily="34" charset="0"/>
              </a:rPr>
              <a:t>B’suz</a:t>
            </a:r>
            <a:r>
              <a:rPr lang="tr-TR" sz="1400" dirty="0" smtClean="0">
                <a:latin typeface="Trebuchet MS" pitchFamily="34" charset="0"/>
              </a:rPr>
              <a:t> tane çaplarının oranı</a:t>
            </a:r>
            <a:endParaRPr lang="tr-TR" sz="1400" dirty="0">
              <a:latin typeface="Trebuchet MS" pitchFamily="34" charset="0"/>
            </a:endParaRPr>
          </a:p>
        </p:txBody>
      </p:sp>
      <p:sp useBgFill="1">
        <p:nvSpPr>
          <p:cNvPr id="65" name="64 Metin kutusu"/>
          <p:cNvSpPr txBox="1"/>
          <p:nvPr/>
        </p:nvSpPr>
        <p:spPr>
          <a:xfrm>
            <a:off x="999476" y="1453720"/>
            <a:ext cx="215444" cy="574323"/>
          </a:xfrm>
          <a:prstGeom prst="rect">
            <a:avLst/>
          </a:prstGeom>
        </p:spPr>
        <p:txBody>
          <a:bodyPr vert="vert270" wrap="square" lIns="0" tIns="0" rIns="0" bIns="0" rtlCol="0">
            <a:spAutoFit/>
          </a:bodyPr>
          <a:lstStyle/>
          <a:p>
            <a:r>
              <a:rPr lang="tr-TR" sz="1400" dirty="0" err="1" smtClean="0"/>
              <a:t>B’suz</a:t>
            </a:r>
            <a:endParaRPr lang="tr-TR" sz="1400" dirty="0"/>
          </a:p>
        </p:txBody>
      </p:sp>
      <p:sp useBgFill="1">
        <p:nvSpPr>
          <p:cNvPr id="66" name="65 Metin kutusu"/>
          <p:cNvSpPr txBox="1"/>
          <p:nvPr/>
        </p:nvSpPr>
        <p:spPr>
          <a:xfrm>
            <a:off x="2439056" y="6436787"/>
            <a:ext cx="1152128" cy="246221"/>
          </a:xfrm>
          <a:prstGeom prst="rect">
            <a:avLst/>
          </a:prstGeom>
        </p:spPr>
        <p:txBody>
          <a:bodyPr wrap="square" lIns="0" tIns="0" rIns="0" bIns="0" rtlCol="0">
            <a:spAutoFit/>
          </a:bodyPr>
          <a:lstStyle/>
          <a:p>
            <a:r>
              <a:rPr lang="tr-TR" sz="1600" dirty="0" smtClean="0"/>
              <a:t>Si (ağ%)</a:t>
            </a:r>
            <a:endParaRPr lang="tr-TR" sz="1600" dirty="0"/>
          </a:p>
        </p:txBody>
      </p:sp>
    </p:spTree>
    <p:extLst>
      <p:ext uri="{BB962C8B-B14F-4D97-AF65-F5344CB8AC3E}">
        <p14:creationId xmlns:p14="http://schemas.microsoft.com/office/powerpoint/2010/main" val="359831529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066" t="15238" r="29745" b="14395"/>
          <a:stretch/>
        </p:blipFill>
        <p:spPr bwMode="auto">
          <a:xfrm>
            <a:off x="3559813" y="1196752"/>
            <a:ext cx="5334585" cy="552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217942" y="404664"/>
            <a:ext cx="8676456" cy="584775"/>
          </a:xfrm>
          <a:prstGeom prst="rect">
            <a:avLst/>
          </a:prstGeom>
        </p:spPr>
        <p:txBody>
          <a:bodyPr wrap="square">
            <a:spAutoFit/>
          </a:bodyPr>
          <a:lstStyle/>
          <a:p>
            <a:pPr>
              <a:lnSpc>
                <a:spcPct val="80000"/>
              </a:lnSpc>
            </a:pPr>
            <a:r>
              <a:rPr lang="tr-TR" sz="4000" dirty="0" smtClean="0">
                <a:solidFill>
                  <a:schemeClr val="accent2">
                    <a:lumMod val="50000"/>
                  </a:schemeClr>
                </a:solidFill>
                <a:latin typeface="Trebuchet MS" panose="020B0603020202020204" pitchFamily="34" charset="0"/>
              </a:rPr>
              <a:t>Alüminyum sektörü yapılanması</a:t>
            </a:r>
          </a:p>
        </p:txBody>
      </p:sp>
    </p:spTree>
    <p:extLst>
      <p:ext uri="{BB962C8B-B14F-4D97-AF65-F5344CB8AC3E}">
        <p14:creationId xmlns:p14="http://schemas.microsoft.com/office/powerpoint/2010/main" val="1823023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Line 6"/>
          <p:cNvSpPr>
            <a:spLocks noChangeShapeType="1"/>
          </p:cNvSpPr>
          <p:nvPr/>
        </p:nvSpPr>
        <p:spPr bwMode="auto">
          <a:xfrm>
            <a:off x="4399855" y="5252298"/>
            <a:ext cx="409782" cy="0"/>
          </a:xfrm>
          <a:prstGeom prst="lin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127" name="Line 7"/>
          <p:cNvSpPr>
            <a:spLocks noChangeShapeType="1"/>
          </p:cNvSpPr>
          <p:nvPr/>
        </p:nvSpPr>
        <p:spPr bwMode="auto">
          <a:xfrm>
            <a:off x="8132044" y="6687954"/>
            <a:ext cx="409782" cy="0"/>
          </a:xfrm>
          <a:prstGeom prst="lin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128" name="Text Box 8"/>
          <p:cNvSpPr txBox="1">
            <a:spLocks noChangeArrowheads="1"/>
          </p:cNvSpPr>
          <p:nvPr/>
        </p:nvSpPr>
        <p:spPr bwMode="auto">
          <a:xfrm>
            <a:off x="8172400" y="6512874"/>
            <a:ext cx="546377" cy="2732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dirty="0" smtClean="0">
                <a:ln>
                  <a:noFill/>
                </a:ln>
                <a:solidFill>
                  <a:srgbClr val="FFFFFF"/>
                </a:solidFill>
                <a:effectLst/>
                <a:latin typeface="Arial Narrow" pitchFamily="34" charset="0"/>
                <a:cs typeface="Arial" pitchFamily="34" charset="0"/>
              </a:rPr>
              <a:t>500</a:t>
            </a:r>
            <a:r>
              <a:rPr kumimoji="0" lang="tr-TR" sz="1100" b="1" i="0" u="none" strike="noStrike" cap="none" normalizeH="0" baseline="0" dirty="0" smtClean="0">
                <a:ln>
                  <a:noFill/>
                </a:ln>
                <a:solidFill>
                  <a:srgbClr val="FFFFFF"/>
                </a:solidFill>
                <a:effectLst/>
                <a:latin typeface="Arial Narrow" pitchFamily="34" charset="0"/>
                <a:cs typeface="Arial" pitchFamily="34" charset="0"/>
                <a:sym typeface="Symbol" pitchFamily="18" charset="2"/>
              </a:rPr>
              <a:t></a:t>
            </a:r>
            <a:r>
              <a:rPr kumimoji="0" lang="tr-TR" sz="1100" b="1" i="0" u="none" strike="noStrike" cap="none" normalizeH="0" baseline="0" dirty="0" smtClean="0">
                <a:ln>
                  <a:noFill/>
                </a:ln>
                <a:solidFill>
                  <a:srgbClr val="FFFFFF"/>
                </a:solidFill>
                <a:effectLst/>
                <a:latin typeface="Arial Narrow" pitchFamily="34" charset="0"/>
                <a:cs typeface="Arial" pitchFamily="34" charset="0"/>
              </a:rPr>
              <a:t>m</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9" name="Text Box 9"/>
          <p:cNvSpPr txBox="1">
            <a:spLocks noChangeArrowheads="1"/>
          </p:cNvSpPr>
          <p:nvPr/>
        </p:nvSpPr>
        <p:spPr bwMode="auto">
          <a:xfrm>
            <a:off x="4398303" y="5070124"/>
            <a:ext cx="546377" cy="2732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dirty="0" smtClean="0">
                <a:ln>
                  <a:noFill/>
                </a:ln>
                <a:solidFill>
                  <a:srgbClr val="FFFFFF"/>
                </a:solidFill>
                <a:effectLst/>
                <a:latin typeface="Arial Narrow" pitchFamily="34" charset="0"/>
                <a:cs typeface="Arial" pitchFamily="34" charset="0"/>
              </a:rPr>
              <a:t>500</a:t>
            </a:r>
            <a:r>
              <a:rPr kumimoji="0" lang="tr-TR" sz="1100" b="1" i="0" u="none" strike="noStrike" cap="none" normalizeH="0" baseline="0" dirty="0" smtClean="0">
                <a:ln>
                  <a:noFill/>
                </a:ln>
                <a:solidFill>
                  <a:srgbClr val="FFFFFF"/>
                </a:solidFill>
                <a:effectLst/>
                <a:latin typeface="Arial Narrow" pitchFamily="34" charset="0"/>
                <a:cs typeface="Arial" pitchFamily="34" charset="0"/>
                <a:sym typeface="Symbol" pitchFamily="18" charset="2"/>
              </a:rPr>
              <a:t></a:t>
            </a:r>
            <a:r>
              <a:rPr kumimoji="0" lang="tr-TR" sz="1100" b="1" i="0" u="none" strike="noStrike" cap="none" normalizeH="0" baseline="0" dirty="0" smtClean="0">
                <a:ln>
                  <a:noFill/>
                </a:ln>
                <a:solidFill>
                  <a:srgbClr val="FFFFFF"/>
                </a:solidFill>
                <a:effectLst/>
                <a:latin typeface="Arial Narrow" pitchFamily="34" charset="0"/>
                <a:cs typeface="Arial" pitchFamily="34" charset="0"/>
              </a:rPr>
              <a:t>m</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 name="14 Grup"/>
          <p:cNvGrpSpPr>
            <a:grpSpLocks noChangeAspect="1"/>
          </p:cNvGrpSpPr>
          <p:nvPr/>
        </p:nvGrpSpPr>
        <p:grpSpPr>
          <a:xfrm>
            <a:off x="1126084" y="1325973"/>
            <a:ext cx="7020000" cy="5271379"/>
            <a:chOff x="1126084" y="1135804"/>
            <a:chExt cx="7459952" cy="5601746"/>
          </a:xfrm>
        </p:grpSpPr>
        <p:pic>
          <p:nvPicPr>
            <p:cNvPr id="5124" name="Picture 4" descr="1-R-k-2,5x"/>
            <p:cNvPicPr>
              <a:picLocks noChangeAspect="1" noChangeArrowheads="1"/>
            </p:cNvPicPr>
            <p:nvPr/>
          </p:nvPicPr>
          <p:blipFill>
            <a:blip r:embed="rId2" cstate="print">
              <a:lum bright="10000" contrast="30000"/>
            </a:blip>
            <a:srcRect l="4701" r="3761" b="8167"/>
            <a:stretch>
              <a:fillRect/>
            </a:stretch>
          </p:blipFill>
          <p:spPr bwMode="auto">
            <a:xfrm>
              <a:off x="1126084" y="2530134"/>
              <a:ext cx="3708000" cy="2785900"/>
            </a:xfrm>
            <a:prstGeom prst="rect">
              <a:avLst/>
            </a:prstGeom>
            <a:noFill/>
            <a:ln w="9525">
              <a:noFill/>
              <a:miter lim="800000"/>
              <a:headEnd/>
              <a:tailEnd/>
            </a:ln>
          </p:spPr>
        </p:pic>
        <p:pic>
          <p:nvPicPr>
            <p:cNvPr id="5125" name="Picture 5" descr="17-2 dk-ç-2,5x"/>
            <p:cNvPicPr>
              <a:picLocks noChangeAspect="1" noChangeArrowheads="1"/>
            </p:cNvPicPr>
            <p:nvPr/>
          </p:nvPicPr>
          <p:blipFill>
            <a:blip r:embed="rId3" cstate="print">
              <a:lum bright="10000" contrast="30000"/>
            </a:blip>
            <a:srcRect l="4701" r="3761" b="8167"/>
            <a:stretch>
              <a:fillRect/>
            </a:stretch>
          </p:blipFill>
          <p:spPr bwMode="auto">
            <a:xfrm>
              <a:off x="4878036" y="3951650"/>
              <a:ext cx="3708000" cy="2785900"/>
            </a:xfrm>
            <a:prstGeom prst="rect">
              <a:avLst/>
            </a:prstGeom>
            <a:noFill/>
            <a:ln w="9525">
              <a:noFill/>
              <a:miter lim="800000"/>
              <a:headEnd/>
              <a:tailEnd/>
            </a:ln>
          </p:spPr>
        </p:pic>
        <p:pic>
          <p:nvPicPr>
            <p:cNvPr id="11" name="Picture 14" descr="D:\TARAL-5105805-DÖKÜM ALAŞIMLARI İÇİN TANE KÜÇÜLTÜCÜ TASARIMI\Al-B\componenta-AlSi10Mg-döküm tane yapısı\CD\CD-5-3.-d.jpg"/>
            <p:cNvPicPr>
              <a:picLocks noChangeAspect="1" noChangeArrowheads="1"/>
            </p:cNvPicPr>
            <p:nvPr/>
          </p:nvPicPr>
          <p:blipFill>
            <a:blip r:embed="rId4" cstate="print">
              <a:lum bright="10000" contrast="23000"/>
            </a:blip>
            <a:srcRect/>
            <a:stretch>
              <a:fillRect/>
            </a:stretch>
          </p:blipFill>
          <p:spPr bwMode="auto">
            <a:xfrm>
              <a:off x="4868156" y="1135804"/>
              <a:ext cx="3708000" cy="2775095"/>
            </a:xfrm>
            <a:prstGeom prst="rect">
              <a:avLst/>
            </a:prstGeom>
            <a:noFill/>
          </p:spPr>
        </p:pic>
      </p:grpSp>
      <p:sp>
        <p:nvSpPr>
          <p:cNvPr id="9" name="8 Metin kutusu"/>
          <p:cNvSpPr txBox="1"/>
          <p:nvPr/>
        </p:nvSpPr>
        <p:spPr>
          <a:xfrm>
            <a:off x="1115616" y="1052736"/>
            <a:ext cx="2808312" cy="769441"/>
          </a:xfrm>
          <a:prstGeom prst="rect">
            <a:avLst/>
          </a:prstGeom>
          <a:noFill/>
        </p:spPr>
        <p:txBody>
          <a:bodyPr wrap="square" rtlCol="0">
            <a:spAutoFit/>
          </a:bodyPr>
          <a:lstStyle/>
          <a:p>
            <a:r>
              <a:rPr lang="tr-TR" sz="4000" dirty="0" smtClean="0">
                <a:solidFill>
                  <a:schemeClr val="accent2">
                    <a:lumMod val="50000"/>
                  </a:schemeClr>
                </a:solidFill>
                <a:latin typeface="Trebuchet MS" pitchFamily="34" charset="0"/>
              </a:rPr>
              <a:t>AlSi7Mg</a:t>
            </a:r>
            <a:r>
              <a:rPr lang="tr-TR" sz="4400" dirty="0" smtClean="0">
                <a:solidFill>
                  <a:schemeClr val="accent2">
                    <a:lumMod val="50000"/>
                  </a:schemeClr>
                </a:solidFill>
                <a:latin typeface="Trebuchet MS" pitchFamily="34" charset="0"/>
              </a:rPr>
              <a:t>0.3</a:t>
            </a:r>
            <a:r>
              <a:rPr lang="tr-TR" sz="4000" dirty="0" smtClean="0">
                <a:solidFill>
                  <a:schemeClr val="accent2">
                    <a:lumMod val="50000"/>
                  </a:schemeClr>
                </a:solidFill>
                <a:latin typeface="Trebuchet MS" pitchFamily="34" charset="0"/>
              </a:rPr>
              <a:t> </a:t>
            </a:r>
            <a:endParaRPr lang="tr-TR" sz="4000" dirty="0">
              <a:solidFill>
                <a:schemeClr val="accent2">
                  <a:lumMod val="50000"/>
                </a:schemeClr>
              </a:solidFill>
              <a:latin typeface="Trebuchet MS" pitchFamily="34" charset="0"/>
            </a:endParaRPr>
          </a:p>
        </p:txBody>
      </p:sp>
      <p:sp>
        <p:nvSpPr>
          <p:cNvPr id="10" name="9 Metin kutusu"/>
          <p:cNvSpPr txBox="1"/>
          <p:nvPr/>
        </p:nvSpPr>
        <p:spPr>
          <a:xfrm>
            <a:off x="4572000" y="889556"/>
            <a:ext cx="3884076" cy="523220"/>
          </a:xfrm>
          <a:prstGeom prst="rect">
            <a:avLst/>
          </a:prstGeom>
          <a:noFill/>
        </p:spPr>
        <p:txBody>
          <a:bodyPr wrap="square" rtlCol="0">
            <a:spAutoFit/>
          </a:bodyPr>
          <a:lstStyle/>
          <a:p>
            <a:r>
              <a:rPr lang="tr-TR" sz="2800" i="1" dirty="0" smtClean="0">
                <a:latin typeface="Trebuchet MS" pitchFamily="34" charset="0"/>
              </a:rPr>
              <a:t>ilaveden sonra</a:t>
            </a:r>
            <a:endParaRPr lang="tr-TR" sz="2800" i="1" dirty="0">
              <a:latin typeface="Trebuchet MS" pitchFamily="34" charset="0"/>
            </a:endParaRPr>
          </a:p>
        </p:txBody>
      </p:sp>
      <p:sp>
        <p:nvSpPr>
          <p:cNvPr id="12" name="11 Metin kutusu"/>
          <p:cNvSpPr txBox="1"/>
          <p:nvPr/>
        </p:nvSpPr>
        <p:spPr>
          <a:xfrm rot="5400000">
            <a:off x="6927069" y="2298068"/>
            <a:ext cx="2808312" cy="461665"/>
          </a:xfrm>
          <a:prstGeom prst="rect">
            <a:avLst/>
          </a:prstGeom>
          <a:noFill/>
        </p:spPr>
        <p:txBody>
          <a:bodyPr wrap="square" rtlCol="0">
            <a:spAutoFit/>
          </a:bodyPr>
          <a:lstStyle/>
          <a:p>
            <a:pPr algn="ctr"/>
            <a:r>
              <a:rPr lang="tr-TR" sz="2400" dirty="0" smtClean="0">
                <a:latin typeface="Trebuchet MS" pitchFamily="34" charset="0"/>
              </a:rPr>
              <a:t>Al-5Ti-1B</a:t>
            </a:r>
            <a:endParaRPr lang="tr-TR" sz="2400" dirty="0">
              <a:latin typeface="Trebuchet MS" pitchFamily="34" charset="0"/>
            </a:endParaRPr>
          </a:p>
        </p:txBody>
      </p:sp>
      <p:sp>
        <p:nvSpPr>
          <p:cNvPr id="13" name="12 Metin kutusu"/>
          <p:cNvSpPr txBox="1"/>
          <p:nvPr/>
        </p:nvSpPr>
        <p:spPr>
          <a:xfrm rot="5400000">
            <a:off x="6927069" y="5106380"/>
            <a:ext cx="2808312" cy="461665"/>
          </a:xfrm>
          <a:prstGeom prst="rect">
            <a:avLst/>
          </a:prstGeom>
          <a:noFill/>
        </p:spPr>
        <p:txBody>
          <a:bodyPr wrap="square" rtlCol="0">
            <a:spAutoFit/>
          </a:bodyPr>
          <a:lstStyle/>
          <a:p>
            <a:pPr algn="ctr"/>
            <a:r>
              <a:rPr lang="tr-TR" sz="2400" dirty="0" smtClean="0">
                <a:latin typeface="Trebuchet MS" pitchFamily="34" charset="0"/>
              </a:rPr>
              <a:t>Al-3B</a:t>
            </a:r>
            <a:endParaRPr lang="tr-TR" sz="2400" dirty="0">
              <a:latin typeface="Trebuchet MS" pitchFamily="34" charset="0"/>
            </a:endParaRPr>
          </a:p>
        </p:txBody>
      </p:sp>
      <p:sp>
        <p:nvSpPr>
          <p:cNvPr id="14" name="13 Metin kutusu"/>
          <p:cNvSpPr txBox="1"/>
          <p:nvPr/>
        </p:nvSpPr>
        <p:spPr>
          <a:xfrm>
            <a:off x="1119972" y="2185700"/>
            <a:ext cx="3163996" cy="523220"/>
          </a:xfrm>
          <a:prstGeom prst="rect">
            <a:avLst/>
          </a:prstGeom>
          <a:noFill/>
        </p:spPr>
        <p:txBody>
          <a:bodyPr wrap="square" rtlCol="0">
            <a:spAutoFit/>
          </a:bodyPr>
          <a:lstStyle/>
          <a:p>
            <a:r>
              <a:rPr lang="tr-TR" sz="2800" i="1" dirty="0" smtClean="0">
                <a:latin typeface="Trebuchet MS" pitchFamily="34" charset="0"/>
              </a:rPr>
              <a:t>ilaveden önce</a:t>
            </a:r>
            <a:endParaRPr lang="tr-TR" sz="2800" i="1" dirty="0">
              <a:latin typeface="Trebuchet MS" pitchFamily="34" charset="0"/>
            </a:endParaRPr>
          </a:p>
        </p:txBody>
      </p:sp>
      <p:sp>
        <p:nvSpPr>
          <p:cNvPr id="16" name="Rectangle 5"/>
          <p:cNvSpPr>
            <a:spLocks noChangeArrowheads="1"/>
          </p:cNvSpPr>
          <p:nvPr/>
        </p:nvSpPr>
        <p:spPr bwMode="auto">
          <a:xfrm>
            <a:off x="538757" y="332656"/>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21172275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4" name="Picture 8"/>
          <p:cNvPicPr>
            <a:picLocks noChangeAspect="1" noChangeArrowheads="1"/>
          </p:cNvPicPr>
          <p:nvPr/>
        </p:nvPicPr>
        <p:blipFill>
          <a:blip r:embed="rId2" cstate="print"/>
          <a:srcRect l="3601" t="12281" r="4563" b="9936"/>
          <a:stretch>
            <a:fillRect/>
          </a:stretch>
        </p:blipFill>
        <p:spPr bwMode="auto">
          <a:xfrm>
            <a:off x="971600" y="4005064"/>
            <a:ext cx="7920880" cy="2950916"/>
          </a:xfrm>
          <a:prstGeom prst="rect">
            <a:avLst/>
          </a:prstGeom>
          <a:noFill/>
          <a:ln w="9525">
            <a:noFill/>
            <a:miter lim="800000"/>
            <a:headEnd/>
            <a:tailEnd/>
          </a:ln>
          <a:effectLst/>
        </p:spPr>
      </p:pic>
      <p:pic>
        <p:nvPicPr>
          <p:cNvPr id="60648" name="Picture 232"/>
          <p:cNvPicPr>
            <a:picLocks noChangeAspect="1" noChangeArrowheads="1"/>
          </p:cNvPicPr>
          <p:nvPr/>
        </p:nvPicPr>
        <p:blipFill>
          <a:blip r:embed="rId3" cstate="print"/>
          <a:srcRect l="14363" t="14655" r="15155" b="-1364"/>
          <a:stretch>
            <a:fillRect/>
          </a:stretch>
        </p:blipFill>
        <p:spPr bwMode="auto">
          <a:xfrm>
            <a:off x="899592" y="908720"/>
            <a:ext cx="8026642" cy="2952328"/>
          </a:xfrm>
          <a:prstGeom prst="rect">
            <a:avLst/>
          </a:prstGeom>
          <a:noFill/>
          <a:ln w="9525">
            <a:noFill/>
            <a:miter lim="800000"/>
            <a:headEnd/>
            <a:tailEnd/>
          </a:ln>
          <a:effectLst/>
        </p:spPr>
      </p:pic>
      <p:sp>
        <p:nvSpPr>
          <p:cNvPr id="6" name="5 Metin kutusu"/>
          <p:cNvSpPr txBox="1"/>
          <p:nvPr/>
        </p:nvSpPr>
        <p:spPr>
          <a:xfrm rot="16200000">
            <a:off x="1108506" y="4420122"/>
            <a:ext cx="400690" cy="415498"/>
          </a:xfrm>
          <a:prstGeom prst="rect">
            <a:avLst/>
          </a:prstGeom>
          <a:noFill/>
        </p:spPr>
        <p:txBody>
          <a:bodyPr wrap="square" rtlCol="0">
            <a:spAutoFit/>
          </a:bodyPr>
          <a:lstStyle/>
          <a:p>
            <a:r>
              <a:rPr lang="tr-TR" sz="2100" dirty="0" smtClean="0"/>
              <a:t>µ</a:t>
            </a:r>
            <a:endParaRPr lang="tr-TR" sz="2100" dirty="0"/>
          </a:p>
        </p:txBody>
      </p:sp>
      <p:sp>
        <p:nvSpPr>
          <p:cNvPr id="7" name="6 Metin kutusu"/>
          <p:cNvSpPr txBox="1"/>
          <p:nvPr/>
        </p:nvSpPr>
        <p:spPr>
          <a:xfrm>
            <a:off x="611560" y="332656"/>
            <a:ext cx="2520280" cy="584775"/>
          </a:xfrm>
          <a:prstGeom prst="rect">
            <a:avLst/>
          </a:prstGeom>
          <a:noFill/>
        </p:spPr>
        <p:txBody>
          <a:bodyPr wrap="square" rtlCol="0">
            <a:spAutoFit/>
          </a:bodyPr>
          <a:lstStyle/>
          <a:p>
            <a:r>
              <a:rPr lang="tr-TR" sz="3200" dirty="0" smtClean="0">
                <a:solidFill>
                  <a:schemeClr val="accent2">
                    <a:lumMod val="50000"/>
                  </a:schemeClr>
                </a:solidFill>
                <a:latin typeface="Trebuchet MS" pitchFamily="34" charset="0"/>
              </a:rPr>
              <a:t>  AlSi7Mg0.3</a:t>
            </a:r>
            <a:endParaRPr lang="tr-TR" sz="32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1427967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4 Grup"/>
          <p:cNvGrpSpPr>
            <a:grpSpLocks noChangeAspect="1"/>
          </p:cNvGrpSpPr>
          <p:nvPr/>
        </p:nvGrpSpPr>
        <p:grpSpPr>
          <a:xfrm>
            <a:off x="1142912" y="1426485"/>
            <a:ext cx="7020000" cy="5170867"/>
            <a:chOff x="1142912" y="1173872"/>
            <a:chExt cx="7460712" cy="5495488"/>
          </a:xfrm>
        </p:grpSpPr>
        <p:pic>
          <p:nvPicPr>
            <p:cNvPr id="2052" name="Picture 4" descr="D:\TARAL-5105805-DÖKÜM ALAŞIMLARI İÇİN TANE KÜÇÜLTÜCÜ TASARIMI\Al-B\BARKER TANE YAPILARI\BARKER DAĞLAMA-Si-Si+Ti-Si+B\22-R\27-4-R-5x-1.-d.jpg"/>
            <p:cNvPicPr>
              <a:picLocks noChangeAspect="1" noChangeArrowheads="1"/>
            </p:cNvPicPr>
            <p:nvPr/>
          </p:nvPicPr>
          <p:blipFill>
            <a:blip r:embed="rId2" cstate="print">
              <a:lum bright="5000" contrast="30000"/>
            </a:blip>
            <a:srcRect/>
            <a:stretch>
              <a:fillRect/>
            </a:stretch>
          </p:blipFill>
          <p:spPr bwMode="auto">
            <a:xfrm>
              <a:off x="1142912" y="2477633"/>
              <a:ext cx="3708000" cy="2775095"/>
            </a:xfrm>
            <a:prstGeom prst="rect">
              <a:avLst/>
            </a:prstGeom>
            <a:noFill/>
          </p:spPr>
        </p:pic>
        <p:pic>
          <p:nvPicPr>
            <p:cNvPr id="2056" name="Picture 8" descr="D:\TARAL-5105805-DÖKÜM ALAŞIMLARI İÇİN TANE KÜÇÜLTÜCÜ TASARIMI\Al-B\BARKER TANE YAPILARI\BARKER DAĞLAMA-Si-Si+Ti-Si+B\22-2 dk\2.5X\28-3-2 dk-2,5x-3.-d.jpg"/>
            <p:cNvPicPr>
              <a:picLocks noChangeAspect="1" noChangeArrowheads="1"/>
            </p:cNvPicPr>
            <p:nvPr/>
          </p:nvPicPr>
          <p:blipFill>
            <a:blip r:embed="rId3" cstate="print"/>
            <a:srcRect/>
            <a:stretch>
              <a:fillRect/>
            </a:stretch>
          </p:blipFill>
          <p:spPr bwMode="auto">
            <a:xfrm>
              <a:off x="4895624" y="3894265"/>
              <a:ext cx="3708000" cy="2775095"/>
            </a:xfrm>
            <a:prstGeom prst="rect">
              <a:avLst/>
            </a:prstGeom>
            <a:noFill/>
          </p:spPr>
        </p:pic>
        <p:pic>
          <p:nvPicPr>
            <p:cNvPr id="2065" name="Picture 17" descr="D:\TARAL-5105805-DÖKÜM ALAŞIMLARI İÇİN TANE KÜÇÜLTÜCÜ TASARIMI\Al-B\BARKER TANE YAPILARI\BARKER DAĞLAMA-Si-Si+Ti-Si+B\26-R\26-5-5x-1.-d.jpg"/>
            <p:cNvPicPr>
              <a:picLocks noChangeAspect="1" noChangeArrowheads="1"/>
            </p:cNvPicPr>
            <p:nvPr/>
          </p:nvPicPr>
          <p:blipFill>
            <a:blip r:embed="rId4" cstate="print">
              <a:lum bright="4000" contrast="23000"/>
            </a:blip>
            <a:srcRect r="5953" b="9523"/>
            <a:stretch>
              <a:fillRect/>
            </a:stretch>
          </p:blipFill>
          <p:spPr bwMode="auto">
            <a:xfrm>
              <a:off x="4895624" y="1173872"/>
              <a:ext cx="3708000" cy="2669760"/>
            </a:xfrm>
            <a:prstGeom prst="rect">
              <a:avLst/>
            </a:prstGeom>
            <a:noFill/>
          </p:spPr>
        </p:pic>
      </p:grpSp>
      <p:sp>
        <p:nvSpPr>
          <p:cNvPr id="6" name="5 Metin kutusu"/>
          <p:cNvSpPr txBox="1"/>
          <p:nvPr/>
        </p:nvSpPr>
        <p:spPr>
          <a:xfrm>
            <a:off x="936104" y="1352962"/>
            <a:ext cx="2915816" cy="707886"/>
          </a:xfrm>
          <a:prstGeom prst="rect">
            <a:avLst/>
          </a:prstGeom>
          <a:noFill/>
        </p:spPr>
        <p:txBody>
          <a:bodyPr wrap="square" rtlCol="0">
            <a:spAutoFit/>
          </a:bodyPr>
          <a:lstStyle/>
          <a:p>
            <a:r>
              <a:rPr lang="tr-TR" sz="4000" dirty="0" smtClean="0">
                <a:solidFill>
                  <a:schemeClr val="accent2">
                    <a:lumMod val="50000"/>
                  </a:schemeClr>
                </a:solidFill>
                <a:latin typeface="Trebuchet MS" pitchFamily="34" charset="0"/>
              </a:rPr>
              <a:t> AlSi11Cu2</a:t>
            </a:r>
            <a:endParaRPr lang="tr-TR" sz="4000" dirty="0">
              <a:solidFill>
                <a:schemeClr val="accent2">
                  <a:lumMod val="50000"/>
                </a:schemeClr>
              </a:solidFill>
              <a:latin typeface="Trebuchet MS" pitchFamily="34" charset="0"/>
            </a:endParaRPr>
          </a:p>
        </p:txBody>
      </p:sp>
      <p:sp>
        <p:nvSpPr>
          <p:cNvPr id="7" name="6 Metin kutusu"/>
          <p:cNvSpPr txBox="1"/>
          <p:nvPr/>
        </p:nvSpPr>
        <p:spPr>
          <a:xfrm>
            <a:off x="4644008" y="908720"/>
            <a:ext cx="3352724" cy="523220"/>
          </a:xfrm>
          <a:prstGeom prst="rect">
            <a:avLst/>
          </a:prstGeom>
          <a:noFill/>
        </p:spPr>
        <p:txBody>
          <a:bodyPr wrap="square" rtlCol="0">
            <a:spAutoFit/>
          </a:bodyPr>
          <a:lstStyle/>
          <a:p>
            <a:r>
              <a:rPr lang="tr-TR" sz="2800" i="1" dirty="0" smtClean="0">
                <a:latin typeface="Trebuchet MS" pitchFamily="34" charset="0"/>
              </a:rPr>
              <a:t>İlaveden 2 </a:t>
            </a:r>
            <a:r>
              <a:rPr lang="tr-TR" sz="2800" i="1" dirty="0" err="1" smtClean="0">
                <a:latin typeface="Trebuchet MS" pitchFamily="34" charset="0"/>
              </a:rPr>
              <a:t>dk</a:t>
            </a:r>
            <a:r>
              <a:rPr lang="tr-TR" sz="2800" i="1" dirty="0" smtClean="0">
                <a:latin typeface="Trebuchet MS" pitchFamily="34" charset="0"/>
              </a:rPr>
              <a:t> sonra</a:t>
            </a:r>
            <a:endParaRPr lang="tr-TR" sz="2800" i="1" dirty="0">
              <a:latin typeface="Trebuchet MS" pitchFamily="34" charset="0"/>
            </a:endParaRPr>
          </a:p>
        </p:txBody>
      </p:sp>
      <p:sp>
        <p:nvSpPr>
          <p:cNvPr id="8" name="7 Metin kutusu"/>
          <p:cNvSpPr txBox="1"/>
          <p:nvPr/>
        </p:nvSpPr>
        <p:spPr>
          <a:xfrm>
            <a:off x="1133620" y="2142736"/>
            <a:ext cx="2574284" cy="523220"/>
          </a:xfrm>
          <a:prstGeom prst="rect">
            <a:avLst/>
          </a:prstGeom>
          <a:noFill/>
        </p:spPr>
        <p:txBody>
          <a:bodyPr wrap="square" rtlCol="0">
            <a:spAutoFit/>
          </a:bodyPr>
          <a:lstStyle/>
          <a:p>
            <a:r>
              <a:rPr lang="tr-TR" sz="2800" i="1" dirty="0" smtClean="0">
                <a:latin typeface="Trebuchet MS" pitchFamily="34" charset="0"/>
              </a:rPr>
              <a:t>İlaveden önce</a:t>
            </a:r>
            <a:endParaRPr lang="tr-TR" sz="2800" i="1" dirty="0">
              <a:latin typeface="Trebuchet MS" pitchFamily="34" charset="0"/>
            </a:endParaRPr>
          </a:p>
        </p:txBody>
      </p:sp>
      <p:sp>
        <p:nvSpPr>
          <p:cNvPr id="9" name="8 Metin kutusu"/>
          <p:cNvSpPr txBox="1"/>
          <p:nvPr/>
        </p:nvSpPr>
        <p:spPr>
          <a:xfrm rot="5400000">
            <a:off x="6999076" y="2442084"/>
            <a:ext cx="2808312" cy="461665"/>
          </a:xfrm>
          <a:prstGeom prst="rect">
            <a:avLst/>
          </a:prstGeom>
          <a:noFill/>
        </p:spPr>
        <p:txBody>
          <a:bodyPr wrap="square" rtlCol="0">
            <a:spAutoFit/>
          </a:bodyPr>
          <a:lstStyle/>
          <a:p>
            <a:pPr algn="ctr"/>
            <a:r>
              <a:rPr lang="tr-TR" sz="2400" dirty="0" smtClean="0">
                <a:latin typeface="Trebuchet MS" pitchFamily="34" charset="0"/>
              </a:rPr>
              <a:t>Al-5Ti-1B</a:t>
            </a:r>
            <a:endParaRPr lang="tr-TR" sz="2400" dirty="0">
              <a:latin typeface="Trebuchet MS" pitchFamily="34" charset="0"/>
            </a:endParaRPr>
          </a:p>
        </p:txBody>
      </p:sp>
      <p:sp>
        <p:nvSpPr>
          <p:cNvPr id="10" name="9 Metin kutusu"/>
          <p:cNvSpPr txBox="1"/>
          <p:nvPr/>
        </p:nvSpPr>
        <p:spPr>
          <a:xfrm rot="5400000">
            <a:off x="6952910" y="5223012"/>
            <a:ext cx="2808312" cy="461665"/>
          </a:xfrm>
          <a:prstGeom prst="rect">
            <a:avLst/>
          </a:prstGeom>
          <a:noFill/>
        </p:spPr>
        <p:txBody>
          <a:bodyPr wrap="square" rtlCol="0">
            <a:spAutoFit/>
          </a:bodyPr>
          <a:lstStyle/>
          <a:p>
            <a:pPr algn="ctr"/>
            <a:r>
              <a:rPr lang="tr-TR" sz="2400" dirty="0" smtClean="0">
                <a:latin typeface="Trebuchet MS" pitchFamily="34" charset="0"/>
              </a:rPr>
              <a:t>Al-3B</a:t>
            </a:r>
            <a:endParaRPr lang="tr-TR" sz="2400" dirty="0">
              <a:latin typeface="Trebuchet MS" pitchFamily="34" charset="0"/>
            </a:endParaRPr>
          </a:p>
        </p:txBody>
      </p:sp>
      <p:sp>
        <p:nvSpPr>
          <p:cNvPr id="11" name="Line 7"/>
          <p:cNvSpPr>
            <a:spLocks noChangeShapeType="1"/>
          </p:cNvSpPr>
          <p:nvPr/>
        </p:nvSpPr>
        <p:spPr bwMode="auto">
          <a:xfrm>
            <a:off x="8132044" y="6624648"/>
            <a:ext cx="409782" cy="0"/>
          </a:xfrm>
          <a:prstGeom prst="lin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2" name="Text Box 8"/>
          <p:cNvSpPr txBox="1">
            <a:spLocks noChangeArrowheads="1"/>
          </p:cNvSpPr>
          <p:nvPr/>
        </p:nvSpPr>
        <p:spPr bwMode="auto">
          <a:xfrm>
            <a:off x="8131456" y="6440866"/>
            <a:ext cx="546377" cy="2732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dirty="0" smtClean="0">
                <a:ln>
                  <a:noFill/>
                </a:ln>
                <a:solidFill>
                  <a:srgbClr val="FFFFFF"/>
                </a:solidFill>
                <a:effectLst/>
                <a:latin typeface="Arial Narrow" pitchFamily="34" charset="0"/>
                <a:cs typeface="Arial" pitchFamily="34" charset="0"/>
              </a:rPr>
              <a:t>500</a:t>
            </a:r>
            <a:r>
              <a:rPr kumimoji="0" lang="tr-TR" sz="1100" b="1" i="0" u="none" strike="noStrike" cap="none" normalizeH="0" baseline="0" dirty="0" smtClean="0">
                <a:ln>
                  <a:noFill/>
                </a:ln>
                <a:solidFill>
                  <a:srgbClr val="FFFFFF"/>
                </a:solidFill>
                <a:effectLst/>
                <a:latin typeface="Arial Narrow" pitchFamily="34" charset="0"/>
                <a:cs typeface="Arial" pitchFamily="34" charset="0"/>
                <a:sym typeface="Symbol" pitchFamily="18" charset="2"/>
              </a:rPr>
              <a:t></a:t>
            </a:r>
            <a:r>
              <a:rPr kumimoji="0" lang="tr-TR" sz="1100" b="1" i="0" u="none" strike="noStrike" cap="none" normalizeH="0" baseline="0" dirty="0" smtClean="0">
                <a:ln>
                  <a:noFill/>
                </a:ln>
                <a:solidFill>
                  <a:srgbClr val="FFFFFF"/>
                </a:solidFill>
                <a:effectLst/>
                <a:latin typeface="Arial Narrow" pitchFamily="34" charset="0"/>
                <a:cs typeface="Arial" pitchFamily="34" charset="0"/>
              </a:rPr>
              <a:t>m</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Line 7"/>
          <p:cNvSpPr>
            <a:spLocks noChangeShapeType="1"/>
          </p:cNvSpPr>
          <p:nvPr/>
        </p:nvSpPr>
        <p:spPr bwMode="auto">
          <a:xfrm>
            <a:off x="4383272" y="5100010"/>
            <a:ext cx="409782" cy="0"/>
          </a:xfrm>
          <a:prstGeom prst="lin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4" name="Text Box 8"/>
          <p:cNvSpPr txBox="1">
            <a:spLocks noChangeArrowheads="1"/>
          </p:cNvSpPr>
          <p:nvPr/>
        </p:nvSpPr>
        <p:spPr bwMode="auto">
          <a:xfrm>
            <a:off x="4341740" y="4942346"/>
            <a:ext cx="546377" cy="2732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dirty="0" smtClean="0">
                <a:ln>
                  <a:noFill/>
                </a:ln>
                <a:solidFill>
                  <a:srgbClr val="FFFFFF"/>
                </a:solidFill>
                <a:effectLst/>
                <a:latin typeface="Arial Narrow" pitchFamily="34" charset="0"/>
                <a:cs typeface="Arial" pitchFamily="34" charset="0"/>
              </a:rPr>
              <a:t>500</a:t>
            </a:r>
            <a:r>
              <a:rPr kumimoji="0" lang="tr-TR" sz="1100" b="1" i="0" u="none" strike="noStrike" cap="none" normalizeH="0" baseline="0" dirty="0" smtClean="0">
                <a:ln>
                  <a:noFill/>
                </a:ln>
                <a:solidFill>
                  <a:srgbClr val="FFFFFF"/>
                </a:solidFill>
                <a:effectLst/>
                <a:latin typeface="Arial Narrow" pitchFamily="34" charset="0"/>
                <a:cs typeface="Arial" pitchFamily="34" charset="0"/>
                <a:sym typeface="Symbol" pitchFamily="18" charset="2"/>
              </a:rPr>
              <a:t></a:t>
            </a:r>
            <a:r>
              <a:rPr kumimoji="0" lang="tr-TR" sz="1100" b="1" i="0" u="none" strike="noStrike" cap="none" normalizeH="0" baseline="0" dirty="0" smtClean="0">
                <a:ln>
                  <a:noFill/>
                </a:ln>
                <a:solidFill>
                  <a:srgbClr val="FFFFFF"/>
                </a:solidFill>
                <a:effectLst/>
                <a:latin typeface="Arial Narrow" pitchFamily="34" charset="0"/>
                <a:cs typeface="Arial" pitchFamily="34" charset="0"/>
              </a:rPr>
              <a:t>m</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5"/>
          <p:cNvSpPr>
            <a:spLocks noChangeArrowheads="1"/>
          </p:cNvSpPr>
          <p:nvPr/>
        </p:nvSpPr>
        <p:spPr bwMode="auto">
          <a:xfrm>
            <a:off x="395536" y="548680"/>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29709888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l="15173" t="14655" r="15155" b="-1364"/>
          <a:stretch>
            <a:fillRect/>
          </a:stretch>
        </p:blipFill>
        <p:spPr bwMode="auto">
          <a:xfrm>
            <a:off x="683568" y="980728"/>
            <a:ext cx="7934382" cy="2952328"/>
          </a:xfrm>
          <a:prstGeom prst="rect">
            <a:avLst/>
          </a:prstGeom>
          <a:noFill/>
          <a:ln w="9525">
            <a:noFill/>
            <a:miter lim="800000"/>
            <a:headEnd/>
            <a:tailEnd/>
          </a:ln>
          <a:effectLst/>
        </p:spPr>
      </p:pic>
      <p:pic>
        <p:nvPicPr>
          <p:cNvPr id="61445" name="Picture 5"/>
          <p:cNvPicPr>
            <a:picLocks noChangeAspect="1" noChangeArrowheads="1"/>
          </p:cNvPicPr>
          <p:nvPr/>
        </p:nvPicPr>
        <p:blipFill>
          <a:blip r:embed="rId3" cstate="print"/>
          <a:srcRect l="5360" t="12393" r="5315" b="13247"/>
          <a:stretch>
            <a:fillRect/>
          </a:stretch>
        </p:blipFill>
        <p:spPr bwMode="auto">
          <a:xfrm>
            <a:off x="576448" y="3861048"/>
            <a:ext cx="8028000" cy="2890080"/>
          </a:xfrm>
          <a:prstGeom prst="rect">
            <a:avLst/>
          </a:prstGeom>
          <a:noFill/>
          <a:ln w="9525">
            <a:noFill/>
            <a:miter lim="800000"/>
            <a:headEnd/>
            <a:tailEnd/>
          </a:ln>
          <a:effectLst/>
        </p:spPr>
      </p:pic>
      <p:sp>
        <p:nvSpPr>
          <p:cNvPr id="6" name="5 Metin kutusu"/>
          <p:cNvSpPr txBox="1"/>
          <p:nvPr/>
        </p:nvSpPr>
        <p:spPr>
          <a:xfrm rot="16200000">
            <a:off x="574252" y="4231100"/>
            <a:ext cx="400690" cy="415498"/>
          </a:xfrm>
          <a:prstGeom prst="rect">
            <a:avLst/>
          </a:prstGeom>
          <a:noFill/>
        </p:spPr>
        <p:txBody>
          <a:bodyPr wrap="square" rtlCol="0">
            <a:spAutoFit/>
          </a:bodyPr>
          <a:lstStyle/>
          <a:p>
            <a:r>
              <a:rPr lang="tr-TR" sz="2100" dirty="0" smtClean="0"/>
              <a:t>µ</a:t>
            </a:r>
            <a:endParaRPr lang="tr-TR" sz="2100" dirty="0"/>
          </a:p>
        </p:txBody>
      </p:sp>
      <p:sp>
        <p:nvSpPr>
          <p:cNvPr id="7" name="6 Metin kutusu"/>
          <p:cNvSpPr txBox="1"/>
          <p:nvPr/>
        </p:nvSpPr>
        <p:spPr>
          <a:xfrm>
            <a:off x="539552" y="260648"/>
            <a:ext cx="2987824" cy="707886"/>
          </a:xfrm>
          <a:prstGeom prst="rect">
            <a:avLst/>
          </a:prstGeom>
          <a:noFill/>
        </p:spPr>
        <p:txBody>
          <a:bodyPr wrap="square" rtlCol="0">
            <a:spAutoFit/>
          </a:bodyPr>
          <a:lstStyle/>
          <a:p>
            <a:r>
              <a:rPr lang="tr-TR" sz="4000" dirty="0" smtClean="0">
                <a:solidFill>
                  <a:schemeClr val="accent2">
                    <a:lumMod val="50000"/>
                  </a:schemeClr>
                </a:solidFill>
                <a:latin typeface="Trebuchet MS" pitchFamily="34" charset="0"/>
              </a:rPr>
              <a:t> AlSi11Cu2</a:t>
            </a:r>
            <a:endParaRPr lang="tr-TR" sz="40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8881571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971600" y="1196752"/>
            <a:ext cx="3096344" cy="584775"/>
          </a:xfrm>
          <a:prstGeom prst="rect">
            <a:avLst/>
          </a:prstGeom>
          <a:noFill/>
        </p:spPr>
        <p:txBody>
          <a:bodyPr wrap="square" rtlCol="0">
            <a:spAutoFit/>
          </a:bodyPr>
          <a:lstStyle/>
          <a:p>
            <a:r>
              <a:rPr lang="tr-TR" sz="3200" dirty="0" smtClean="0">
                <a:solidFill>
                  <a:schemeClr val="accent2">
                    <a:lumMod val="50000"/>
                  </a:schemeClr>
                </a:solidFill>
                <a:latin typeface="Trebuchet MS" pitchFamily="34" charset="0"/>
              </a:rPr>
              <a:t>AlSi12CuFe</a:t>
            </a:r>
            <a:endParaRPr lang="tr-TR" sz="3200" dirty="0">
              <a:solidFill>
                <a:schemeClr val="accent2">
                  <a:lumMod val="50000"/>
                </a:schemeClr>
              </a:solidFill>
              <a:latin typeface="Trebuchet MS" pitchFamily="34" charset="0"/>
            </a:endParaRPr>
          </a:p>
        </p:txBody>
      </p:sp>
      <p:grpSp>
        <p:nvGrpSpPr>
          <p:cNvPr id="2" name="13 Grup"/>
          <p:cNvGrpSpPr>
            <a:grpSpLocks noChangeAspect="1"/>
          </p:cNvGrpSpPr>
          <p:nvPr/>
        </p:nvGrpSpPr>
        <p:grpSpPr>
          <a:xfrm>
            <a:off x="1043608" y="1484784"/>
            <a:ext cx="7020000" cy="5040513"/>
            <a:chOff x="1115616" y="1268760"/>
            <a:chExt cx="7483480" cy="5373304"/>
          </a:xfrm>
        </p:grpSpPr>
        <p:pic>
          <p:nvPicPr>
            <p:cNvPr id="3" name="2 Resim" descr="CD-6-3"/>
            <p:cNvPicPr>
              <a:picLocks noChangeAspect="1"/>
            </p:cNvPicPr>
            <p:nvPr/>
          </p:nvPicPr>
          <p:blipFill>
            <a:blip r:embed="rId2" cstate="print">
              <a:lum bright="30000" contrast="54000"/>
            </a:blip>
            <a:srcRect/>
            <a:stretch>
              <a:fillRect/>
            </a:stretch>
          </p:blipFill>
          <p:spPr bwMode="auto">
            <a:xfrm>
              <a:off x="1115616" y="2616697"/>
              <a:ext cx="3708000" cy="2670863"/>
            </a:xfrm>
            <a:prstGeom prst="rect">
              <a:avLst/>
            </a:prstGeom>
            <a:noFill/>
            <a:ln w="9525">
              <a:solidFill>
                <a:schemeClr val="bg1"/>
              </a:solidFill>
              <a:miter lim="800000"/>
              <a:headEnd/>
              <a:tailEnd/>
            </a:ln>
          </p:spPr>
        </p:pic>
        <p:pic>
          <p:nvPicPr>
            <p:cNvPr id="4" name="3 Resim" descr="CD-5-1"/>
            <p:cNvPicPr>
              <a:picLocks/>
            </p:cNvPicPr>
            <p:nvPr/>
          </p:nvPicPr>
          <p:blipFill>
            <a:blip r:embed="rId3" cstate="print">
              <a:lum bright="20000" contrast="48000"/>
            </a:blip>
            <a:srcRect r="4886" b="9794"/>
            <a:stretch>
              <a:fillRect/>
            </a:stretch>
          </p:blipFill>
          <p:spPr bwMode="auto">
            <a:xfrm>
              <a:off x="4873680" y="1268760"/>
              <a:ext cx="3708000" cy="2664000"/>
            </a:xfrm>
            <a:prstGeom prst="rect">
              <a:avLst/>
            </a:prstGeom>
            <a:noFill/>
            <a:ln w="9525">
              <a:noFill/>
              <a:miter lim="800000"/>
              <a:headEnd/>
              <a:tailEnd/>
            </a:ln>
          </p:spPr>
        </p:pic>
        <p:pic>
          <p:nvPicPr>
            <p:cNvPr id="6" name="5 Resim" descr="C:\Users\ybirol\Desktop\paper drafts\BARKER TANE YAPILARI\17-51-BARKER\17-2 dk-m-2,5x.-d.jpg"/>
            <p:cNvPicPr>
              <a:picLocks/>
            </p:cNvPicPr>
            <p:nvPr/>
          </p:nvPicPr>
          <p:blipFill>
            <a:blip r:embed="rId4" cstate="print">
              <a:lum bright="16000" contrast="35000"/>
            </a:blip>
            <a:srcRect r="2427" b="8421"/>
            <a:stretch>
              <a:fillRect/>
            </a:stretch>
          </p:blipFill>
          <p:spPr bwMode="auto">
            <a:xfrm>
              <a:off x="4891096" y="3978064"/>
              <a:ext cx="3708000" cy="2664000"/>
            </a:xfrm>
            <a:prstGeom prst="rect">
              <a:avLst/>
            </a:prstGeom>
            <a:noFill/>
            <a:ln w="9525">
              <a:noFill/>
              <a:miter lim="800000"/>
              <a:headEnd/>
              <a:tailEnd/>
            </a:ln>
          </p:spPr>
        </p:pic>
      </p:grpSp>
      <p:sp>
        <p:nvSpPr>
          <p:cNvPr id="8" name="7 Metin kutusu"/>
          <p:cNvSpPr txBox="1"/>
          <p:nvPr/>
        </p:nvSpPr>
        <p:spPr>
          <a:xfrm rot="5400000">
            <a:off x="6855061" y="2370075"/>
            <a:ext cx="2808312" cy="461665"/>
          </a:xfrm>
          <a:prstGeom prst="rect">
            <a:avLst/>
          </a:prstGeom>
          <a:noFill/>
        </p:spPr>
        <p:txBody>
          <a:bodyPr wrap="square" rtlCol="0">
            <a:spAutoFit/>
          </a:bodyPr>
          <a:lstStyle/>
          <a:p>
            <a:pPr algn="ctr"/>
            <a:r>
              <a:rPr lang="tr-TR" sz="2400" dirty="0" smtClean="0">
                <a:latin typeface="Trebuchet MS" pitchFamily="34" charset="0"/>
              </a:rPr>
              <a:t>Al-5Ti-1B</a:t>
            </a:r>
            <a:endParaRPr lang="tr-TR" sz="2400" dirty="0">
              <a:latin typeface="Trebuchet MS" pitchFamily="34" charset="0"/>
            </a:endParaRPr>
          </a:p>
        </p:txBody>
      </p:sp>
      <p:sp>
        <p:nvSpPr>
          <p:cNvPr id="9" name="8 Metin kutusu"/>
          <p:cNvSpPr txBox="1"/>
          <p:nvPr/>
        </p:nvSpPr>
        <p:spPr>
          <a:xfrm rot="5400000">
            <a:off x="6837030" y="5018636"/>
            <a:ext cx="2808312" cy="461665"/>
          </a:xfrm>
          <a:prstGeom prst="rect">
            <a:avLst/>
          </a:prstGeom>
          <a:noFill/>
        </p:spPr>
        <p:txBody>
          <a:bodyPr wrap="square" rtlCol="0">
            <a:spAutoFit/>
          </a:bodyPr>
          <a:lstStyle/>
          <a:p>
            <a:pPr algn="ctr"/>
            <a:r>
              <a:rPr lang="tr-TR" sz="2400" dirty="0" smtClean="0">
                <a:latin typeface="Trebuchet MS" pitchFamily="34" charset="0"/>
              </a:rPr>
              <a:t>Al-3B</a:t>
            </a:r>
            <a:endParaRPr lang="tr-TR" sz="2400" dirty="0">
              <a:latin typeface="Trebuchet MS" pitchFamily="34" charset="0"/>
            </a:endParaRPr>
          </a:p>
        </p:txBody>
      </p:sp>
      <p:sp>
        <p:nvSpPr>
          <p:cNvPr id="10" name="9 Metin kutusu"/>
          <p:cNvSpPr txBox="1"/>
          <p:nvPr/>
        </p:nvSpPr>
        <p:spPr>
          <a:xfrm>
            <a:off x="4572000" y="1023119"/>
            <a:ext cx="3744416" cy="461665"/>
          </a:xfrm>
          <a:prstGeom prst="rect">
            <a:avLst/>
          </a:prstGeom>
          <a:noFill/>
        </p:spPr>
        <p:txBody>
          <a:bodyPr wrap="square" rtlCol="0">
            <a:spAutoFit/>
          </a:bodyPr>
          <a:lstStyle/>
          <a:p>
            <a:r>
              <a:rPr lang="tr-TR" sz="2400" i="1" dirty="0" smtClean="0">
                <a:latin typeface="Trebuchet MS" pitchFamily="34" charset="0"/>
              </a:rPr>
              <a:t>İlaveden 2 </a:t>
            </a:r>
            <a:r>
              <a:rPr lang="tr-TR" sz="2400" i="1" dirty="0" err="1" smtClean="0">
                <a:latin typeface="Trebuchet MS" pitchFamily="34" charset="0"/>
              </a:rPr>
              <a:t>dk</a:t>
            </a:r>
            <a:r>
              <a:rPr lang="tr-TR" sz="2400" i="1" dirty="0" smtClean="0">
                <a:latin typeface="Trebuchet MS" pitchFamily="34" charset="0"/>
              </a:rPr>
              <a:t> sonra</a:t>
            </a:r>
            <a:endParaRPr lang="tr-TR" sz="2400" i="1" dirty="0">
              <a:latin typeface="Trebuchet MS" pitchFamily="34" charset="0"/>
            </a:endParaRPr>
          </a:p>
        </p:txBody>
      </p:sp>
      <p:sp>
        <p:nvSpPr>
          <p:cNvPr id="11" name="10 Metin kutusu"/>
          <p:cNvSpPr txBox="1"/>
          <p:nvPr/>
        </p:nvSpPr>
        <p:spPr>
          <a:xfrm>
            <a:off x="1051732" y="2253932"/>
            <a:ext cx="2227892" cy="461665"/>
          </a:xfrm>
          <a:prstGeom prst="rect">
            <a:avLst/>
          </a:prstGeom>
          <a:noFill/>
        </p:spPr>
        <p:txBody>
          <a:bodyPr wrap="square" rtlCol="0">
            <a:spAutoFit/>
          </a:bodyPr>
          <a:lstStyle/>
          <a:p>
            <a:r>
              <a:rPr lang="tr-TR" sz="2400" i="1" dirty="0" smtClean="0">
                <a:latin typeface="Trebuchet MS" pitchFamily="34" charset="0"/>
              </a:rPr>
              <a:t>İlaveden önce</a:t>
            </a:r>
            <a:endParaRPr lang="tr-TR" sz="2400" i="1" dirty="0">
              <a:latin typeface="Trebuchet MS" pitchFamily="34" charset="0"/>
            </a:endParaRPr>
          </a:p>
        </p:txBody>
      </p:sp>
      <p:sp>
        <p:nvSpPr>
          <p:cNvPr id="12" name="Line 7"/>
          <p:cNvSpPr>
            <a:spLocks noChangeShapeType="1"/>
          </p:cNvSpPr>
          <p:nvPr/>
        </p:nvSpPr>
        <p:spPr bwMode="auto">
          <a:xfrm>
            <a:off x="8077452" y="6542760"/>
            <a:ext cx="409782" cy="0"/>
          </a:xfrm>
          <a:prstGeom prst="line">
            <a:avLst/>
          </a:prstGeom>
          <a:no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3" name="Text Box 8"/>
          <p:cNvSpPr txBox="1">
            <a:spLocks noChangeArrowheads="1"/>
          </p:cNvSpPr>
          <p:nvPr/>
        </p:nvSpPr>
        <p:spPr bwMode="auto">
          <a:xfrm>
            <a:off x="8076864" y="6354032"/>
            <a:ext cx="546377" cy="2732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dirty="0" smtClean="0">
                <a:ln>
                  <a:noFill/>
                </a:ln>
                <a:solidFill>
                  <a:srgbClr val="FFFFFF"/>
                </a:solidFill>
                <a:effectLst/>
                <a:latin typeface="Arial Narrow" pitchFamily="34" charset="0"/>
                <a:cs typeface="Arial" pitchFamily="34" charset="0"/>
              </a:rPr>
              <a:t>500</a:t>
            </a:r>
            <a:r>
              <a:rPr kumimoji="0" lang="tr-TR" sz="1100" b="1" i="0" u="none" strike="noStrike" cap="none" normalizeH="0" baseline="0" dirty="0" smtClean="0">
                <a:ln>
                  <a:noFill/>
                </a:ln>
                <a:solidFill>
                  <a:srgbClr val="FFFFFF"/>
                </a:solidFill>
                <a:effectLst/>
                <a:latin typeface="Arial Narrow" pitchFamily="34" charset="0"/>
                <a:cs typeface="Arial" pitchFamily="34" charset="0"/>
                <a:sym typeface="Symbol" pitchFamily="18" charset="2"/>
              </a:rPr>
              <a:t></a:t>
            </a:r>
            <a:r>
              <a:rPr kumimoji="0" lang="tr-TR" sz="1100" b="1" i="0" u="none" strike="noStrike" cap="none" normalizeH="0" baseline="0" dirty="0" smtClean="0">
                <a:ln>
                  <a:noFill/>
                </a:ln>
                <a:solidFill>
                  <a:srgbClr val="FFFFFF"/>
                </a:solidFill>
                <a:effectLst/>
                <a:latin typeface="Arial Narrow" pitchFamily="34" charset="0"/>
                <a:cs typeface="Arial" pitchFamily="34" charset="0"/>
              </a:rPr>
              <a:t>m</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5"/>
          <p:cNvSpPr>
            <a:spLocks noChangeArrowheads="1"/>
          </p:cNvSpPr>
          <p:nvPr/>
        </p:nvSpPr>
        <p:spPr bwMode="auto">
          <a:xfrm>
            <a:off x="610765" y="404664"/>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1648029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23528" y="1198632"/>
            <a:ext cx="8568952" cy="5470728"/>
          </a:xfrm>
          <a:prstGeom prst="rect">
            <a:avLst/>
          </a:prstGeom>
          <a:noFill/>
          <a:ln w="12700">
            <a:noFill/>
            <a:miter lim="800000"/>
            <a:headEnd type="none" w="sm" len="sm"/>
            <a:tailEnd type="none" w="sm" len="sm"/>
          </a:ln>
          <a:effectLst/>
        </p:spPr>
        <p:txBody>
          <a:bodyPr wrap="square">
            <a:spAutoFit/>
          </a:bodyPr>
          <a:lstStyle/>
          <a:p>
            <a:pPr marL="444500" indent="-444500">
              <a:spcBef>
                <a:spcPts val="900"/>
              </a:spcBef>
              <a:buClr>
                <a:schemeClr val="bg2">
                  <a:lumMod val="50000"/>
                </a:schemeClr>
              </a:buClr>
              <a:buFont typeface="Trebuchet MS" pitchFamily="34" charset="0"/>
              <a:buChar char="●"/>
            </a:pPr>
            <a:r>
              <a:rPr kumimoji="1" lang="tr-TR" sz="2600" dirty="0" smtClean="0">
                <a:latin typeface="Trebuchet MS" pitchFamily="34" charset="0"/>
              </a:rPr>
              <a:t>döküm alaşımları için Al-B mükemmel bir tane inceltici!</a:t>
            </a:r>
          </a:p>
          <a:p>
            <a:pPr marL="444500" indent="-444500">
              <a:spcBef>
                <a:spcPts val="900"/>
              </a:spcBef>
              <a:buClr>
                <a:schemeClr val="bg2">
                  <a:lumMod val="50000"/>
                </a:schemeClr>
              </a:buClr>
              <a:buFont typeface="Trebuchet MS" pitchFamily="34" charset="0"/>
              <a:buChar char="●"/>
            </a:pPr>
            <a:r>
              <a:rPr kumimoji="1" lang="tr-TR" sz="2600" dirty="0" smtClean="0">
                <a:latin typeface="Trebuchet MS" pitchFamily="34" charset="0"/>
              </a:rPr>
              <a:t>Al-B ile tane çapı Al-5Ti-1B ile elde edilenden en az 3 kat daha küçük!</a:t>
            </a:r>
          </a:p>
          <a:p>
            <a:pPr marL="444500" indent="-444500">
              <a:spcBef>
                <a:spcPts val="900"/>
              </a:spcBef>
              <a:buClr>
                <a:schemeClr val="bg2">
                  <a:lumMod val="50000"/>
                </a:schemeClr>
              </a:buClr>
              <a:buFont typeface="Trebuchet MS" pitchFamily="34" charset="0"/>
              <a:buChar char="●"/>
            </a:pPr>
            <a:r>
              <a:rPr kumimoji="1" lang="tr-TR" sz="2600" dirty="0" smtClean="0">
                <a:latin typeface="Trebuchet MS" pitchFamily="34" charset="0"/>
              </a:rPr>
              <a:t>döküm parçalarda d&lt;200µm standart! </a:t>
            </a:r>
          </a:p>
          <a:p>
            <a:pPr marL="444500" indent="-444500">
              <a:spcBef>
                <a:spcPts val="900"/>
              </a:spcBef>
              <a:buClr>
                <a:schemeClr val="bg2">
                  <a:lumMod val="50000"/>
                </a:schemeClr>
              </a:buClr>
              <a:buFont typeface="Trebuchet MS" pitchFamily="34" charset="0"/>
              <a:buChar char="●"/>
            </a:pPr>
            <a:r>
              <a:rPr kumimoji="1" lang="tr-TR" sz="2600" dirty="0" smtClean="0">
                <a:latin typeface="Trebuchet MS" pitchFamily="34" charset="0"/>
              </a:rPr>
              <a:t> AlB</a:t>
            </a:r>
            <a:r>
              <a:rPr kumimoji="1" lang="tr-TR" sz="2600" baseline="-25000" dirty="0" smtClean="0">
                <a:latin typeface="Trebuchet MS" pitchFamily="34" charset="0"/>
              </a:rPr>
              <a:t>2</a:t>
            </a:r>
            <a:r>
              <a:rPr kumimoji="1" lang="tr-TR" sz="2600" dirty="0" smtClean="0">
                <a:latin typeface="Trebuchet MS" pitchFamily="34" charset="0"/>
              </a:rPr>
              <a:t> taneciklerinin etkin çekirdeklenme yapabilmesi için alaşımın Ti %si kontrol edilmeli: (&lt;80 </a:t>
            </a:r>
            <a:r>
              <a:rPr kumimoji="1" lang="tr-TR" sz="2600" dirty="0" err="1" smtClean="0">
                <a:latin typeface="Trebuchet MS" pitchFamily="34" charset="0"/>
              </a:rPr>
              <a:t>ppm</a:t>
            </a:r>
            <a:r>
              <a:rPr kumimoji="1" lang="tr-TR" sz="2600" dirty="0" smtClean="0">
                <a:latin typeface="Trebuchet MS" pitchFamily="34" charset="0"/>
              </a:rPr>
              <a:t>) yoksa AlB</a:t>
            </a:r>
            <a:r>
              <a:rPr kumimoji="1" lang="tr-TR" sz="2600" baseline="-25000" dirty="0" smtClean="0">
                <a:latin typeface="Trebuchet MS" pitchFamily="34" charset="0"/>
              </a:rPr>
              <a:t>2</a:t>
            </a:r>
            <a:r>
              <a:rPr kumimoji="1" lang="tr-TR" sz="2600" dirty="0" smtClean="0">
                <a:latin typeface="Trebuchet MS" pitchFamily="34" charset="0"/>
              </a:rPr>
              <a:t> </a:t>
            </a:r>
            <a:r>
              <a:rPr kumimoji="1" lang="tr-TR" sz="2600" dirty="0" smtClean="0">
                <a:latin typeface="Trebuchet MS" pitchFamily="34" charset="0"/>
                <a:sym typeface="Symbol"/>
              </a:rPr>
              <a:t> TiB</a:t>
            </a:r>
            <a:r>
              <a:rPr kumimoji="1" lang="tr-TR" sz="2600" baseline="-25000" dirty="0" smtClean="0">
                <a:latin typeface="Trebuchet MS" pitchFamily="34" charset="0"/>
                <a:sym typeface="Symbol"/>
              </a:rPr>
              <a:t>2</a:t>
            </a:r>
            <a:endParaRPr kumimoji="1" lang="tr-TR" sz="2600" baseline="-25000" dirty="0" smtClean="0">
              <a:latin typeface="Trebuchet MS" pitchFamily="34" charset="0"/>
            </a:endParaRPr>
          </a:p>
          <a:p>
            <a:pPr marL="444500" indent="-444500">
              <a:spcBef>
                <a:spcPts val="900"/>
              </a:spcBef>
              <a:buClr>
                <a:schemeClr val="bg2">
                  <a:lumMod val="50000"/>
                </a:schemeClr>
              </a:buClr>
              <a:buFont typeface="Trebuchet MS" pitchFamily="34" charset="0"/>
              <a:buChar char="●"/>
            </a:pPr>
            <a:r>
              <a:rPr kumimoji="1" lang="tr-TR" sz="2600" dirty="0" smtClean="0">
                <a:latin typeface="Trebuchet MS" pitchFamily="34" charset="0"/>
              </a:rPr>
              <a:t>AlB</a:t>
            </a:r>
            <a:r>
              <a:rPr kumimoji="1" lang="tr-TR" sz="2600" baseline="-25000" dirty="0" smtClean="0">
                <a:latin typeface="Trebuchet MS" pitchFamily="34" charset="0"/>
              </a:rPr>
              <a:t>2</a:t>
            </a:r>
            <a:r>
              <a:rPr kumimoji="1" lang="tr-TR" sz="2600" dirty="0" smtClean="0">
                <a:latin typeface="Trebuchet MS" pitchFamily="34" charset="0"/>
              </a:rPr>
              <a:t> tanecikleri alüminyum katılaşmaya başlamadan kısa süre önce oluştukları için Al-B ile tane inceltmede zamana bağlı performans kaybı yok!</a:t>
            </a:r>
          </a:p>
          <a:p>
            <a:pPr marL="444500" indent="-444500">
              <a:spcBef>
                <a:spcPts val="900"/>
              </a:spcBef>
              <a:buClr>
                <a:schemeClr val="bg2">
                  <a:lumMod val="50000"/>
                </a:schemeClr>
              </a:buClr>
              <a:buFont typeface="Trebuchet MS" pitchFamily="34" charset="0"/>
              <a:buChar char="●"/>
            </a:pPr>
            <a:r>
              <a:rPr kumimoji="1" lang="tr-TR" sz="2600" dirty="0" smtClean="0">
                <a:latin typeface="Trebuchet MS" pitchFamily="34" charset="0"/>
              </a:rPr>
              <a:t>tekrar ergitmelerde ayni derecede etkili!</a:t>
            </a:r>
            <a:endParaRPr kumimoji="1" lang="tr-TR" sz="2600" dirty="0">
              <a:latin typeface="Trebuchet MS" pitchFamily="34" charset="0"/>
            </a:endParaRPr>
          </a:p>
        </p:txBody>
      </p:sp>
      <p:sp>
        <p:nvSpPr>
          <p:cNvPr id="4" name="Rectangle 5"/>
          <p:cNvSpPr>
            <a:spLocks noChangeArrowheads="1"/>
          </p:cNvSpPr>
          <p:nvPr/>
        </p:nvSpPr>
        <p:spPr bwMode="auto">
          <a:xfrm>
            <a:off x="538757" y="404664"/>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özet</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008938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1517297"/>
            <a:ext cx="8568952" cy="4862870"/>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en-US" sz="2800" dirty="0" smtClean="0">
                <a:latin typeface="Trebuchet MS" pitchFamily="34" charset="0"/>
              </a:rPr>
              <a:t>Al</a:t>
            </a:r>
            <a:r>
              <a:rPr lang="en-US" sz="2800" baseline="-25000" dirty="0" smtClean="0">
                <a:latin typeface="Trebuchet MS" pitchFamily="34" charset="0"/>
              </a:rPr>
              <a:t>2</a:t>
            </a:r>
            <a:r>
              <a:rPr lang="en-US" sz="2800" dirty="0" smtClean="0">
                <a:latin typeface="Trebuchet MS" pitchFamily="34" charset="0"/>
              </a:rPr>
              <a:t>O</a:t>
            </a:r>
            <a:r>
              <a:rPr lang="en-US" sz="2800" baseline="-25000" dirty="0" smtClean="0">
                <a:latin typeface="Trebuchet MS" pitchFamily="34" charset="0"/>
              </a:rPr>
              <a:t>3</a:t>
            </a:r>
            <a:r>
              <a:rPr lang="en-US" sz="2800" dirty="0" smtClean="0">
                <a:latin typeface="Trebuchet MS" pitchFamily="34" charset="0"/>
              </a:rPr>
              <a:t> </a:t>
            </a:r>
            <a:r>
              <a:rPr lang="tr-TR" sz="2800" dirty="0" smtClean="0">
                <a:latin typeface="Trebuchet MS" pitchFamily="34" charset="0"/>
              </a:rPr>
              <a:t> (özellikle hurda şarjı fazla olduğunda)</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itchFamily="34" charset="0"/>
              </a:rPr>
              <a:t>Spineller</a:t>
            </a:r>
            <a:r>
              <a:rPr lang="tr-TR" sz="2800" dirty="0" smtClean="0">
                <a:latin typeface="Trebuchet MS" pitchFamily="34" charset="0"/>
              </a:rPr>
              <a:t> (</a:t>
            </a:r>
            <a:r>
              <a:rPr lang="en-US" sz="2800" dirty="0" smtClean="0">
                <a:latin typeface="Trebuchet MS" pitchFamily="34" charset="0"/>
              </a:rPr>
              <a:t>MgAl</a:t>
            </a:r>
            <a:r>
              <a:rPr lang="en-US" sz="2800" baseline="-25000" dirty="0" smtClean="0">
                <a:latin typeface="Trebuchet MS" pitchFamily="34" charset="0"/>
              </a:rPr>
              <a:t>2</a:t>
            </a:r>
            <a:r>
              <a:rPr lang="en-US" sz="2800" dirty="0" smtClean="0">
                <a:latin typeface="Trebuchet MS" pitchFamily="34" charset="0"/>
              </a:rPr>
              <a:t>O</a:t>
            </a:r>
            <a:r>
              <a:rPr lang="en-US" sz="2800" baseline="-25000" dirty="0" smtClean="0">
                <a:latin typeface="Trebuchet MS" pitchFamily="34" charset="0"/>
              </a:rPr>
              <a:t>4</a:t>
            </a:r>
            <a:r>
              <a:rPr lang="en-US" sz="2800" dirty="0" smtClean="0">
                <a:latin typeface="Trebuchet MS" pitchFamily="34" charset="0"/>
              </a:rPr>
              <a:t> and MnAl</a:t>
            </a:r>
            <a:r>
              <a:rPr lang="en-US" sz="2800" baseline="-25000" dirty="0" smtClean="0">
                <a:latin typeface="Trebuchet MS" pitchFamily="34" charset="0"/>
              </a:rPr>
              <a:t>2</a:t>
            </a:r>
            <a:r>
              <a:rPr lang="en-US" sz="2800" dirty="0" smtClean="0">
                <a:latin typeface="Trebuchet MS" pitchFamily="34" charset="0"/>
              </a:rPr>
              <a:t>O</a:t>
            </a:r>
            <a:r>
              <a:rPr lang="en-US" sz="2800" baseline="-25000" dirty="0" smtClean="0">
                <a:latin typeface="Trebuchet MS" pitchFamily="34" charset="0"/>
              </a:rPr>
              <a:t>4</a:t>
            </a:r>
            <a:r>
              <a:rPr lang="tr-TR" sz="2800" dirty="0" smtClean="0">
                <a:latin typeface="Trebuchet MS" pitchFamily="34" charset="0"/>
              </a:rPr>
              <a:t>)</a:t>
            </a:r>
            <a:r>
              <a:rPr lang="en-US" sz="2800" dirty="0" smtClean="0">
                <a:latin typeface="Trebuchet MS" pitchFamily="34" charset="0"/>
              </a:rPr>
              <a:t> </a:t>
            </a:r>
            <a:endParaRPr lang="tr-TR" sz="2800" dirty="0" smtClean="0">
              <a:latin typeface="Trebuchet MS"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Al</a:t>
            </a:r>
            <a:r>
              <a:rPr lang="tr-TR" sz="2800" baseline="-25000" dirty="0" smtClean="0">
                <a:latin typeface="Trebuchet MS" pitchFamily="34" charset="0"/>
              </a:rPr>
              <a:t>4</a:t>
            </a:r>
            <a:r>
              <a:rPr lang="tr-TR" sz="2800" dirty="0" smtClean="0">
                <a:latin typeface="Trebuchet MS" pitchFamily="34" charset="0"/>
              </a:rPr>
              <a:t>C</a:t>
            </a:r>
            <a:r>
              <a:rPr lang="tr-TR" sz="2800" baseline="-25000" dirty="0" smtClean="0">
                <a:latin typeface="Trebuchet MS" pitchFamily="34" charset="0"/>
              </a:rPr>
              <a:t>3</a:t>
            </a:r>
            <a:r>
              <a:rPr lang="tr-TR" sz="2800" dirty="0" smtClean="0">
                <a:latin typeface="Trebuchet MS" pitchFamily="34" charset="0"/>
              </a:rPr>
              <a:t> (</a:t>
            </a:r>
            <a:r>
              <a:rPr lang="tr-TR" sz="2800" dirty="0" err="1" smtClean="0">
                <a:latin typeface="Trebuchet MS" pitchFamily="34" charset="0"/>
              </a:rPr>
              <a:t>primer</a:t>
            </a:r>
            <a:r>
              <a:rPr lang="tr-TR" sz="2800" dirty="0" smtClean="0">
                <a:latin typeface="Trebuchet MS" pitchFamily="34" charset="0"/>
              </a:rPr>
              <a:t> üretimden gelir; temizlenmemiş-yağlı-boyalı- hurda şarjı)</a:t>
            </a:r>
          </a:p>
          <a:p>
            <a:pPr marL="457200" indent="-457200">
              <a:spcAft>
                <a:spcPts val="600"/>
              </a:spcAft>
              <a:buClr>
                <a:schemeClr val="bg2">
                  <a:lumMod val="50000"/>
                </a:schemeClr>
              </a:buClr>
              <a:buFont typeface="Trebuchet MS" panose="020B0603020202020204" pitchFamily="34" charset="0"/>
              <a:buChar char="●"/>
            </a:pPr>
            <a:r>
              <a:rPr lang="en-US" sz="2800" dirty="0" err="1" smtClean="0">
                <a:latin typeface="Trebuchet MS" pitchFamily="34" charset="0"/>
              </a:rPr>
              <a:t>Nitr</a:t>
            </a:r>
            <a:r>
              <a:rPr lang="tr-TR" sz="2800" dirty="0" err="1" smtClean="0">
                <a:latin typeface="Trebuchet MS" pitchFamily="34" charset="0"/>
              </a:rPr>
              <a:t>ürler</a:t>
            </a:r>
            <a:endParaRPr lang="tr-TR" sz="2800" dirty="0" smtClean="0">
              <a:latin typeface="Trebuchet MS"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Aşınma ve erozyon sonucunda </a:t>
            </a:r>
            <a:r>
              <a:rPr lang="tr-TR" sz="2800" dirty="0" err="1" smtClean="0">
                <a:latin typeface="Trebuchet MS" pitchFamily="34" charset="0"/>
              </a:rPr>
              <a:t>refrakter</a:t>
            </a:r>
            <a:r>
              <a:rPr lang="tr-TR" sz="2800" dirty="0" smtClean="0">
                <a:latin typeface="Trebuchet MS" pitchFamily="34" charset="0"/>
              </a:rPr>
              <a:t> parçaları</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Fe-Mn-Cr </a:t>
            </a:r>
            <a:r>
              <a:rPr lang="tr-TR" sz="2800" dirty="0" err="1" smtClean="0">
                <a:latin typeface="Trebuchet MS" pitchFamily="34" charset="0"/>
              </a:rPr>
              <a:t>metallerarası</a:t>
            </a:r>
            <a:r>
              <a:rPr lang="tr-TR" sz="2800" dirty="0" smtClean="0">
                <a:latin typeface="Trebuchet MS" pitchFamily="34" charset="0"/>
              </a:rPr>
              <a:t> bileşikleri: basınçlı dökümde (toleranslar yüksek; sorun daha belirgin!)</a:t>
            </a:r>
          </a:p>
          <a:p>
            <a:pPr marL="457200" indent="-457200">
              <a:spcAft>
                <a:spcPts val="600"/>
              </a:spcAft>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
        <p:nvSpPr>
          <p:cNvPr id="3" name="Başlık 3"/>
          <p:cNvSpPr>
            <a:spLocks noGrp="1"/>
          </p:cNvSpPr>
          <p:nvPr>
            <p:ph type="title"/>
          </p:nvPr>
        </p:nvSpPr>
        <p:spPr>
          <a:xfrm>
            <a:off x="323528" y="746448"/>
            <a:ext cx="8229600" cy="594320"/>
          </a:xfrm>
        </p:spPr>
        <p:txBody>
          <a:bodyPr>
            <a:normAutofit fontScale="90000"/>
          </a:bodyPr>
          <a:lstStyle/>
          <a:p>
            <a:r>
              <a:rPr lang="tr-TR" dirty="0" err="1" smtClean="0">
                <a:solidFill>
                  <a:schemeClr val="accent2">
                    <a:lumMod val="50000"/>
                  </a:schemeClr>
                </a:solidFill>
                <a:latin typeface="Trebuchet MS" pitchFamily="34" charset="0"/>
              </a:rPr>
              <a:t>Filtrasyona</a:t>
            </a:r>
            <a:r>
              <a:rPr lang="tr-TR" dirty="0" smtClean="0">
                <a:solidFill>
                  <a:schemeClr val="accent2">
                    <a:lumMod val="50000"/>
                  </a:schemeClr>
                </a:solidFill>
                <a:latin typeface="Trebuchet MS" pitchFamily="34" charset="0"/>
              </a:rPr>
              <a:t> tabi kalıntılar</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0137053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51520" y="1196752"/>
            <a:ext cx="8496944" cy="5416868"/>
          </a:xfrm>
          <a:prstGeom prst="rect">
            <a:avLst/>
          </a:prstGeom>
        </p:spPr>
        <p:txBody>
          <a:bodyPr wrap="square">
            <a:spAutoFit/>
          </a:bodyPr>
          <a:lstStyle/>
          <a:p>
            <a:r>
              <a:rPr lang="tr-TR" sz="2800" b="1" u="sng" dirty="0" smtClean="0">
                <a:latin typeface="Trebuchet MS" pitchFamily="34" charset="0"/>
              </a:rPr>
              <a:t>Sıvı metal temizliği</a:t>
            </a:r>
          </a:p>
          <a:p>
            <a:r>
              <a:rPr lang="tr-TR" sz="2800" dirty="0" smtClean="0">
                <a:latin typeface="Trebuchet MS" pitchFamily="34" charset="0"/>
              </a:rPr>
              <a:t>Akışkanlık yüksek, besleme iyi ve döküm yapısı kaliteli</a:t>
            </a:r>
          </a:p>
          <a:p>
            <a:pPr>
              <a:spcBef>
                <a:spcPts val="1200"/>
              </a:spcBef>
            </a:pPr>
            <a:r>
              <a:rPr lang="tr-TR" sz="2800" b="1" u="sng" dirty="0" smtClean="0">
                <a:latin typeface="Trebuchet MS" pitchFamily="34" charset="0"/>
              </a:rPr>
              <a:t>Döküm yapısı temizliği</a:t>
            </a:r>
          </a:p>
          <a:p>
            <a:r>
              <a:rPr lang="tr-TR" sz="2800" dirty="0" smtClean="0">
                <a:latin typeface="Trebuchet MS" pitchFamily="34" charset="0"/>
              </a:rPr>
              <a:t>Mekanik </a:t>
            </a:r>
            <a:r>
              <a:rPr lang="tr-TR" sz="2800" dirty="0" smtClean="0">
                <a:latin typeface="Trebuchet MS" pitchFamily="34" charset="0"/>
              </a:rPr>
              <a:t>özellikler </a:t>
            </a:r>
            <a:r>
              <a:rPr lang="tr-TR" sz="2800" dirty="0" smtClean="0">
                <a:latin typeface="Trebuchet MS" pitchFamily="34" charset="0"/>
              </a:rPr>
              <a:t>(çekme, akma, yorulma sürünme </a:t>
            </a:r>
            <a:r>
              <a:rPr lang="tr-TR" sz="2800" dirty="0" smtClean="0">
                <a:latin typeface="Trebuchet MS" pitchFamily="34" charset="0"/>
              </a:rPr>
              <a:t>dayanımı) gelişir!</a:t>
            </a:r>
            <a:endParaRPr lang="tr-TR" sz="2800" dirty="0" smtClean="0">
              <a:latin typeface="Trebuchet MS" pitchFamily="34" charset="0"/>
            </a:endParaRPr>
          </a:p>
          <a:p>
            <a:r>
              <a:rPr lang="tr-TR" sz="2800" dirty="0" smtClean="0">
                <a:latin typeface="Trebuchet MS" pitchFamily="34" charset="0"/>
              </a:rPr>
              <a:t>Uzama ve </a:t>
            </a:r>
            <a:r>
              <a:rPr lang="tr-TR" sz="2800" dirty="0" err="1" smtClean="0">
                <a:latin typeface="Trebuchet MS" pitchFamily="34" charset="0"/>
              </a:rPr>
              <a:t>süneklik</a:t>
            </a:r>
            <a:r>
              <a:rPr lang="tr-TR" sz="2800" dirty="0" smtClean="0">
                <a:latin typeface="Trebuchet MS" pitchFamily="34" charset="0"/>
              </a:rPr>
              <a:t> değerleri özellikle yüksek; çoğu kez en az 2 kat!</a:t>
            </a:r>
          </a:p>
          <a:p>
            <a:r>
              <a:rPr lang="tr-TR" sz="2800" dirty="0" smtClean="0">
                <a:latin typeface="Trebuchet MS" pitchFamily="34" charset="0"/>
              </a:rPr>
              <a:t>Yüzey </a:t>
            </a:r>
            <a:r>
              <a:rPr lang="tr-TR" sz="2800" dirty="0" smtClean="0">
                <a:latin typeface="Trebuchet MS" pitchFamily="34" charset="0"/>
              </a:rPr>
              <a:t>kaliteli-parlak </a:t>
            </a:r>
            <a:r>
              <a:rPr lang="tr-TR" sz="2800" dirty="0" smtClean="0">
                <a:latin typeface="Trebuchet MS" pitchFamily="34" charset="0"/>
              </a:rPr>
              <a:t>yüzey</a:t>
            </a:r>
          </a:p>
          <a:p>
            <a:r>
              <a:rPr lang="tr-TR" sz="2800" dirty="0" err="1" smtClean="0">
                <a:latin typeface="Trebuchet MS" pitchFamily="34" charset="0"/>
              </a:rPr>
              <a:t>Anodizasyon</a:t>
            </a:r>
            <a:r>
              <a:rPr lang="tr-TR" sz="2800" dirty="0" smtClean="0">
                <a:latin typeface="Trebuchet MS" pitchFamily="34" charset="0"/>
              </a:rPr>
              <a:t> kalitesi yüksek</a:t>
            </a:r>
          </a:p>
          <a:p>
            <a:r>
              <a:rPr lang="tr-TR" sz="2800" dirty="0" smtClean="0">
                <a:latin typeface="Trebuchet MS" pitchFamily="34" charset="0"/>
              </a:rPr>
              <a:t>Folyoda delik sayısı az; folyo üretiminde yırtılma az</a:t>
            </a:r>
          </a:p>
          <a:p>
            <a:r>
              <a:rPr lang="tr-TR" sz="2800" dirty="0" smtClean="0">
                <a:latin typeface="Trebuchet MS" pitchFamily="34" charset="0"/>
              </a:rPr>
              <a:t>Üretim firesi az</a:t>
            </a:r>
          </a:p>
        </p:txBody>
      </p:sp>
      <p:sp>
        <p:nvSpPr>
          <p:cNvPr id="4" name="Başlık 3"/>
          <p:cNvSpPr>
            <a:spLocks noGrp="1"/>
          </p:cNvSpPr>
          <p:nvPr>
            <p:ph type="title"/>
          </p:nvPr>
        </p:nvSpPr>
        <p:spPr>
          <a:xfrm>
            <a:off x="323528" y="603469"/>
            <a:ext cx="8229600" cy="594320"/>
          </a:xfrm>
        </p:spPr>
        <p:txBody>
          <a:bodyPr>
            <a:normAutofit fontScale="90000"/>
          </a:bodyPr>
          <a:lstStyle/>
          <a:p>
            <a:r>
              <a:rPr lang="tr-TR" dirty="0" err="1" smtClean="0">
                <a:solidFill>
                  <a:schemeClr val="accent2">
                    <a:lumMod val="50000"/>
                  </a:schemeClr>
                </a:solidFill>
                <a:latin typeface="Trebuchet MS" pitchFamily="34" charset="0"/>
              </a:rPr>
              <a:t>Filtrasyonun</a:t>
            </a:r>
            <a:r>
              <a:rPr lang="tr-TR" dirty="0" smtClean="0">
                <a:solidFill>
                  <a:schemeClr val="accent2">
                    <a:lumMod val="50000"/>
                  </a:schemeClr>
                </a:solidFill>
                <a:latin typeface="Trebuchet MS" pitchFamily="34" charset="0"/>
              </a:rPr>
              <a:t> faydaları</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847140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179512" y="1252492"/>
            <a:ext cx="8712968" cy="3447098"/>
          </a:xfrm>
          <a:prstGeom prst="rect">
            <a:avLst/>
          </a:prstGeom>
          <a:noFill/>
        </p:spPr>
        <p:txBody>
          <a:bodyPr wrap="square" rtlCol="0">
            <a:spAutoFit/>
          </a:bodyPr>
          <a:lstStyle/>
          <a:p>
            <a:r>
              <a:rPr lang="tr-TR" sz="2800" dirty="0" smtClean="0">
                <a:latin typeface="Trebuchet MS" pitchFamily="34" charset="0"/>
                <a:sym typeface="Symbol"/>
              </a:rPr>
              <a:t>  ince, eş eksenli ve homojen bir tane yapısı,  </a:t>
            </a:r>
          </a:p>
          <a:p>
            <a:endParaRPr lang="tr-TR" sz="1000" dirty="0" smtClean="0">
              <a:latin typeface="Trebuchet MS" pitchFamily="34" charset="0"/>
              <a:sym typeface="Symbol"/>
            </a:endParaRPr>
          </a:p>
          <a:p>
            <a:r>
              <a:rPr lang="tr-TR" sz="2800" dirty="0" smtClean="0">
                <a:latin typeface="Trebuchet MS" pitchFamily="34" charset="0"/>
                <a:sym typeface="Symbol"/>
              </a:rPr>
              <a:t>     </a:t>
            </a:r>
            <a:r>
              <a:rPr lang="tr-TR" sz="2800" u="sng" dirty="0" smtClean="0">
                <a:latin typeface="Trebuchet MS" pitchFamily="34" charset="0"/>
                <a:sym typeface="Symbol"/>
              </a:rPr>
              <a:t>döküm parçanın sağlamlığını ve kalitesini arttırır:</a:t>
            </a:r>
          </a:p>
          <a:p>
            <a:r>
              <a:rPr lang="tr-TR" sz="2800" dirty="0" smtClean="0">
                <a:latin typeface="Trebuchet MS" pitchFamily="34" charset="0"/>
                <a:sym typeface="Symbol"/>
              </a:rPr>
              <a:t>	</a:t>
            </a:r>
            <a:r>
              <a:rPr lang="tr-TR" sz="2800" dirty="0" err="1" smtClean="0">
                <a:latin typeface="Trebuchet MS" pitchFamily="34" charset="0"/>
                <a:sym typeface="Symbol"/>
              </a:rPr>
              <a:t>dendritlerin</a:t>
            </a:r>
            <a:r>
              <a:rPr lang="tr-TR" sz="2800" dirty="0" smtClean="0">
                <a:latin typeface="Trebuchet MS" pitchFamily="34" charset="0"/>
                <a:sym typeface="Symbol"/>
              </a:rPr>
              <a:t> kavuşması daha yüksek katı 	oranında! </a:t>
            </a:r>
          </a:p>
          <a:p>
            <a:r>
              <a:rPr lang="tr-TR" sz="2800" dirty="0" smtClean="0">
                <a:latin typeface="Trebuchet MS" pitchFamily="34" charset="0"/>
                <a:sym typeface="Symbol"/>
              </a:rPr>
              <a:t>	besleyicide sıvı metalin ömrü uzun! </a:t>
            </a:r>
          </a:p>
          <a:p>
            <a:r>
              <a:rPr lang="tr-TR" sz="2800" dirty="0" smtClean="0">
                <a:latin typeface="Trebuchet MS" pitchFamily="34" charset="0"/>
                <a:sym typeface="Symbol"/>
              </a:rPr>
              <a:t>	besleme ve kalıp dolumu daha başarılı!</a:t>
            </a:r>
          </a:p>
          <a:p>
            <a:endParaRPr lang="tr-TR" sz="1200" dirty="0" smtClean="0">
              <a:latin typeface="Trebuchet MS" pitchFamily="34" charset="0"/>
              <a:sym typeface="Symbol"/>
            </a:endParaRPr>
          </a:p>
          <a:p>
            <a:r>
              <a:rPr lang="tr-TR" sz="2800" dirty="0" smtClean="0">
                <a:latin typeface="Trebuchet MS" pitchFamily="34" charset="0"/>
                <a:sym typeface="Symbol"/>
              </a:rPr>
              <a:t> 			</a:t>
            </a:r>
            <a:r>
              <a:rPr lang="tr-TR" sz="2800" dirty="0" smtClean="0">
                <a:solidFill>
                  <a:srgbClr val="FF0000"/>
                </a:solidFill>
                <a:latin typeface="Trebuchet MS" pitchFamily="34" charset="0"/>
                <a:sym typeface="Wingdings"/>
              </a:rPr>
              <a:t> </a:t>
            </a:r>
            <a:r>
              <a:rPr lang="tr-TR" sz="2800" b="1" dirty="0" smtClean="0">
                <a:solidFill>
                  <a:srgbClr val="FF0000"/>
                </a:solidFill>
                <a:latin typeface="Trebuchet MS" pitchFamily="34" charset="0"/>
                <a:sym typeface="Symbol"/>
              </a:rPr>
              <a:t>düşük çekinti</a:t>
            </a:r>
          </a:p>
        </p:txBody>
      </p:sp>
      <p:sp>
        <p:nvSpPr>
          <p:cNvPr id="4" name="Rectangle 5"/>
          <p:cNvSpPr>
            <a:spLocks noChangeArrowheads="1"/>
          </p:cNvSpPr>
          <p:nvPr/>
        </p:nvSpPr>
        <p:spPr bwMode="auto">
          <a:xfrm>
            <a:off x="395536" y="571327"/>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neden ?</a:t>
            </a:r>
            <a:endParaRPr kumimoji="1" lang="tr-TR" sz="4400" dirty="0">
              <a:solidFill>
                <a:schemeClr val="accent2">
                  <a:lumMod val="50000"/>
                </a:schemeClr>
              </a:solidFill>
              <a:latin typeface="Trebuchet MS" panose="020B0603020202020204" pitchFamily="34" charset="0"/>
            </a:endParaRPr>
          </a:p>
        </p:txBody>
      </p:sp>
      <p:grpSp>
        <p:nvGrpSpPr>
          <p:cNvPr id="2" name="118 Grup"/>
          <p:cNvGrpSpPr>
            <a:grpSpLocks noChangeAspect="1"/>
          </p:cNvGrpSpPr>
          <p:nvPr/>
        </p:nvGrpSpPr>
        <p:grpSpPr>
          <a:xfrm>
            <a:off x="2339752" y="4919934"/>
            <a:ext cx="4572000" cy="1605410"/>
            <a:chOff x="5938548" y="2905783"/>
            <a:chExt cx="2881604" cy="1027273"/>
          </a:xfrm>
        </p:grpSpPr>
        <p:sp>
          <p:nvSpPr>
            <p:cNvPr id="6" name="Freeform 2"/>
            <p:cNvSpPr>
              <a:spLocks/>
            </p:cNvSpPr>
            <p:nvPr/>
          </p:nvSpPr>
          <p:spPr bwMode="auto">
            <a:xfrm>
              <a:off x="7660248" y="3079434"/>
              <a:ext cx="101764"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 name="Freeform 3"/>
            <p:cNvSpPr>
              <a:spLocks/>
            </p:cNvSpPr>
            <p:nvPr/>
          </p:nvSpPr>
          <p:spPr bwMode="auto">
            <a:xfrm rot="11448676">
              <a:off x="7781771" y="303398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 name="Freeform 4"/>
            <p:cNvSpPr>
              <a:spLocks/>
            </p:cNvSpPr>
            <p:nvPr/>
          </p:nvSpPr>
          <p:spPr bwMode="auto">
            <a:xfrm rot="17605939">
              <a:off x="7609861" y="3272092"/>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 name="Freeform 5"/>
            <p:cNvSpPr>
              <a:spLocks/>
            </p:cNvSpPr>
            <p:nvPr/>
          </p:nvSpPr>
          <p:spPr bwMode="auto">
            <a:xfrm>
              <a:off x="7791651" y="3130809"/>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 name="Freeform 6"/>
            <p:cNvSpPr>
              <a:spLocks/>
            </p:cNvSpPr>
            <p:nvPr/>
          </p:nvSpPr>
          <p:spPr bwMode="auto">
            <a:xfrm>
              <a:off x="8118677" y="3348167"/>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 name="Freeform 7"/>
            <p:cNvSpPr>
              <a:spLocks/>
            </p:cNvSpPr>
            <p:nvPr/>
          </p:nvSpPr>
          <p:spPr bwMode="auto">
            <a:xfrm rot="13883855">
              <a:off x="8141401" y="3526004"/>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2" name="Freeform 8"/>
            <p:cNvSpPr>
              <a:spLocks/>
            </p:cNvSpPr>
            <p:nvPr/>
          </p:nvSpPr>
          <p:spPr bwMode="auto">
            <a:xfrm>
              <a:off x="8119665" y="3463762"/>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3" name="Freeform 9"/>
            <p:cNvSpPr>
              <a:spLocks/>
            </p:cNvSpPr>
            <p:nvPr/>
          </p:nvSpPr>
          <p:spPr bwMode="auto">
            <a:xfrm rot="6477194">
              <a:off x="8213030" y="3409916"/>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4" name="Freeform 10"/>
            <p:cNvSpPr>
              <a:spLocks/>
            </p:cNvSpPr>
            <p:nvPr/>
          </p:nvSpPr>
          <p:spPr bwMode="auto">
            <a:xfrm rot="13877728">
              <a:off x="8379014" y="3501798"/>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5" name="Freeform 11"/>
            <p:cNvSpPr>
              <a:spLocks/>
            </p:cNvSpPr>
            <p:nvPr/>
          </p:nvSpPr>
          <p:spPr bwMode="auto">
            <a:xfrm rot="10173498">
              <a:off x="8252056" y="3510197"/>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6" name="Freeform 12"/>
            <p:cNvSpPr>
              <a:spLocks/>
            </p:cNvSpPr>
            <p:nvPr/>
          </p:nvSpPr>
          <p:spPr bwMode="auto">
            <a:xfrm rot="17418043">
              <a:off x="8439282" y="3602573"/>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7" name="Freeform 13"/>
            <p:cNvSpPr>
              <a:spLocks/>
            </p:cNvSpPr>
            <p:nvPr/>
          </p:nvSpPr>
          <p:spPr bwMode="auto">
            <a:xfrm>
              <a:off x="7796591" y="3212812"/>
              <a:ext cx="100775"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8" name="Freeform 14"/>
            <p:cNvSpPr>
              <a:spLocks/>
            </p:cNvSpPr>
            <p:nvPr/>
          </p:nvSpPr>
          <p:spPr bwMode="auto">
            <a:xfrm rot="17330788">
              <a:off x="7897861" y="3297285"/>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 name="Freeform 15"/>
            <p:cNvSpPr>
              <a:spLocks/>
            </p:cNvSpPr>
            <p:nvPr/>
          </p:nvSpPr>
          <p:spPr bwMode="auto">
            <a:xfrm rot="13923138">
              <a:off x="8005552" y="3323960"/>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0" name="Freeform 16"/>
            <p:cNvSpPr>
              <a:spLocks/>
            </p:cNvSpPr>
            <p:nvPr/>
          </p:nvSpPr>
          <p:spPr bwMode="auto">
            <a:xfrm rot="3838491">
              <a:off x="8040626" y="3408434"/>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1" name="Freeform 17"/>
            <p:cNvSpPr>
              <a:spLocks/>
            </p:cNvSpPr>
            <p:nvPr/>
          </p:nvSpPr>
          <p:spPr bwMode="auto">
            <a:xfrm rot="6508934">
              <a:off x="7681490" y="3268633"/>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2" name="Freeform 18"/>
            <p:cNvSpPr>
              <a:spLocks/>
            </p:cNvSpPr>
            <p:nvPr/>
          </p:nvSpPr>
          <p:spPr bwMode="auto">
            <a:xfrm>
              <a:off x="7688900" y="3164401"/>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 name="Freeform 19"/>
            <p:cNvSpPr>
              <a:spLocks/>
            </p:cNvSpPr>
            <p:nvPr/>
          </p:nvSpPr>
          <p:spPr bwMode="auto">
            <a:xfrm rot="10171982">
              <a:off x="7550581" y="3377806"/>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4" name="Freeform 20"/>
            <p:cNvSpPr>
              <a:spLocks/>
            </p:cNvSpPr>
            <p:nvPr/>
          </p:nvSpPr>
          <p:spPr bwMode="auto">
            <a:xfrm rot="11404578">
              <a:off x="7654320" y="336792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5" name="Freeform 21"/>
            <p:cNvSpPr>
              <a:spLocks/>
            </p:cNvSpPr>
            <p:nvPr/>
          </p:nvSpPr>
          <p:spPr bwMode="auto">
            <a:xfrm rot="17445117">
              <a:off x="8224393" y="3303707"/>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6" name="Freeform 22"/>
            <p:cNvSpPr>
              <a:spLocks/>
            </p:cNvSpPr>
            <p:nvPr/>
          </p:nvSpPr>
          <p:spPr bwMode="auto">
            <a:xfrm rot="13864147">
              <a:off x="8289106" y="3239982"/>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7" name="Freeform 23"/>
            <p:cNvSpPr>
              <a:spLocks/>
            </p:cNvSpPr>
            <p:nvPr/>
          </p:nvSpPr>
          <p:spPr bwMode="auto">
            <a:xfrm rot="6379098">
              <a:off x="8315288" y="3396578"/>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8" name="Freeform 24"/>
            <p:cNvSpPr>
              <a:spLocks/>
            </p:cNvSpPr>
            <p:nvPr/>
          </p:nvSpPr>
          <p:spPr bwMode="auto">
            <a:xfrm rot="3767411">
              <a:off x="8345915" y="3318527"/>
              <a:ext cx="101763"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9" name="Freeform 25"/>
            <p:cNvSpPr>
              <a:spLocks/>
            </p:cNvSpPr>
            <p:nvPr/>
          </p:nvSpPr>
          <p:spPr bwMode="auto">
            <a:xfrm rot="13902578">
              <a:off x="7628138" y="3461291"/>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0" name="Freeform 26"/>
            <p:cNvSpPr>
              <a:spLocks/>
            </p:cNvSpPr>
            <p:nvPr/>
          </p:nvSpPr>
          <p:spPr bwMode="auto">
            <a:xfrm rot="10170512">
              <a:off x="7516989" y="3487473"/>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1" name="Freeform 27"/>
            <p:cNvSpPr>
              <a:spLocks/>
            </p:cNvSpPr>
            <p:nvPr/>
          </p:nvSpPr>
          <p:spPr bwMode="auto">
            <a:xfrm rot="13812137">
              <a:off x="8439281" y="2970260"/>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2" name="Freeform 28"/>
            <p:cNvSpPr>
              <a:spLocks/>
            </p:cNvSpPr>
            <p:nvPr/>
          </p:nvSpPr>
          <p:spPr bwMode="auto">
            <a:xfrm rot="3962379">
              <a:off x="8504983" y="3042878"/>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3" name="Freeform 29"/>
            <p:cNvSpPr>
              <a:spLocks/>
            </p:cNvSpPr>
            <p:nvPr/>
          </p:nvSpPr>
          <p:spPr bwMode="auto">
            <a:xfrm rot="17496844">
              <a:off x="8607733" y="3116978"/>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4" name="Freeform 30"/>
            <p:cNvSpPr>
              <a:spLocks/>
            </p:cNvSpPr>
            <p:nvPr/>
          </p:nvSpPr>
          <p:spPr bwMode="auto">
            <a:xfrm rot="3992031">
              <a:off x="8633422" y="3228620"/>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5" name="Freeform 31"/>
            <p:cNvSpPr>
              <a:spLocks/>
            </p:cNvSpPr>
            <p:nvPr/>
          </p:nvSpPr>
          <p:spPr bwMode="auto">
            <a:xfrm rot="11448676">
              <a:off x="8570190" y="3333347"/>
              <a:ext cx="100775"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6" name="Freeform 32"/>
            <p:cNvSpPr>
              <a:spLocks/>
            </p:cNvSpPr>
            <p:nvPr/>
          </p:nvSpPr>
          <p:spPr bwMode="auto">
            <a:xfrm rot="6422958">
              <a:off x="8526719" y="324047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7" name="Freeform 33"/>
            <p:cNvSpPr>
              <a:spLocks/>
            </p:cNvSpPr>
            <p:nvPr/>
          </p:nvSpPr>
          <p:spPr bwMode="auto">
            <a:xfrm rot="17573939">
              <a:off x="8685291" y="3318033"/>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8" name="Freeform 34"/>
            <p:cNvSpPr>
              <a:spLocks/>
            </p:cNvSpPr>
            <p:nvPr/>
          </p:nvSpPr>
          <p:spPr bwMode="auto">
            <a:xfrm rot="13858126">
              <a:off x="8458547" y="3299755"/>
              <a:ext cx="101763"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9" name="Freeform 35"/>
            <p:cNvSpPr>
              <a:spLocks/>
            </p:cNvSpPr>
            <p:nvPr/>
          </p:nvSpPr>
          <p:spPr bwMode="auto">
            <a:xfrm rot="11523727">
              <a:off x="8503006" y="3136737"/>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0" name="Freeform 36"/>
            <p:cNvSpPr>
              <a:spLocks/>
            </p:cNvSpPr>
            <p:nvPr/>
          </p:nvSpPr>
          <p:spPr bwMode="auto">
            <a:xfrm rot="3932799">
              <a:off x="8405689" y="3222198"/>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1" name="Freeform 37"/>
            <p:cNvSpPr>
              <a:spLocks/>
            </p:cNvSpPr>
            <p:nvPr/>
          </p:nvSpPr>
          <p:spPr bwMode="auto">
            <a:xfrm>
              <a:off x="8100893" y="2919379"/>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2" name="Freeform 38"/>
            <p:cNvSpPr>
              <a:spLocks/>
            </p:cNvSpPr>
            <p:nvPr/>
          </p:nvSpPr>
          <p:spPr bwMode="auto">
            <a:xfrm rot="11448676">
              <a:off x="8701593" y="3418314"/>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3" name="Freeform 39"/>
            <p:cNvSpPr>
              <a:spLocks/>
            </p:cNvSpPr>
            <p:nvPr/>
          </p:nvSpPr>
          <p:spPr bwMode="auto">
            <a:xfrm rot="14004505">
              <a:off x="7974924" y="2960381"/>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4" name="Freeform 40"/>
            <p:cNvSpPr>
              <a:spLocks/>
            </p:cNvSpPr>
            <p:nvPr/>
          </p:nvSpPr>
          <p:spPr bwMode="auto">
            <a:xfrm rot="3818559">
              <a:off x="8294046" y="3087831"/>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5" name="Freeform 41"/>
            <p:cNvSpPr>
              <a:spLocks/>
            </p:cNvSpPr>
            <p:nvPr/>
          </p:nvSpPr>
          <p:spPr bwMode="auto">
            <a:xfrm>
              <a:off x="8237236" y="3022130"/>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6" name="Freeform 42"/>
            <p:cNvSpPr>
              <a:spLocks/>
            </p:cNvSpPr>
            <p:nvPr/>
          </p:nvSpPr>
          <p:spPr bwMode="auto">
            <a:xfrm rot="3916415">
              <a:off x="8584516" y="3418808"/>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7" name="Freeform 43"/>
            <p:cNvSpPr>
              <a:spLocks/>
            </p:cNvSpPr>
            <p:nvPr/>
          </p:nvSpPr>
          <p:spPr bwMode="auto">
            <a:xfrm rot="11448676">
              <a:off x="7905270" y="3118953"/>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8" name="Freeform 44"/>
            <p:cNvSpPr>
              <a:spLocks/>
            </p:cNvSpPr>
            <p:nvPr/>
          </p:nvSpPr>
          <p:spPr bwMode="auto">
            <a:xfrm rot="13831619">
              <a:off x="8038156" y="3040408"/>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9" name="Freeform 45"/>
            <p:cNvSpPr>
              <a:spLocks/>
            </p:cNvSpPr>
            <p:nvPr/>
          </p:nvSpPr>
          <p:spPr bwMode="auto">
            <a:xfrm rot="13888189">
              <a:off x="7919597" y="3019660"/>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0" name="Freeform 46"/>
            <p:cNvSpPr>
              <a:spLocks/>
            </p:cNvSpPr>
            <p:nvPr/>
          </p:nvSpPr>
          <p:spPr bwMode="auto">
            <a:xfrm rot="11549019">
              <a:off x="8142389" y="2988539"/>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1" name="Freeform 47"/>
            <p:cNvSpPr>
              <a:spLocks/>
            </p:cNvSpPr>
            <p:nvPr/>
          </p:nvSpPr>
          <p:spPr bwMode="auto">
            <a:xfrm rot="13969173">
              <a:off x="8257490" y="3150074"/>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2" name="Freeform 48"/>
            <p:cNvSpPr>
              <a:spLocks/>
            </p:cNvSpPr>
            <p:nvPr/>
          </p:nvSpPr>
          <p:spPr bwMode="auto">
            <a:xfrm rot="13954957">
              <a:off x="8020372" y="3126363"/>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3" name="Freeform 49"/>
            <p:cNvSpPr>
              <a:spLocks/>
            </p:cNvSpPr>
            <p:nvPr/>
          </p:nvSpPr>
          <p:spPr bwMode="auto">
            <a:xfrm>
              <a:off x="8120653" y="3179221"/>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4" name="Freeform 50"/>
            <p:cNvSpPr>
              <a:spLocks/>
            </p:cNvSpPr>
            <p:nvPr/>
          </p:nvSpPr>
          <p:spPr bwMode="auto">
            <a:xfrm rot="11624174">
              <a:off x="8441751" y="3388674"/>
              <a:ext cx="101763"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5" name="Freeform 51"/>
            <p:cNvSpPr>
              <a:spLocks/>
            </p:cNvSpPr>
            <p:nvPr/>
          </p:nvSpPr>
          <p:spPr bwMode="auto">
            <a:xfrm rot="13890818">
              <a:off x="8143377" y="3084374"/>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6" name="Freeform 52"/>
            <p:cNvSpPr>
              <a:spLocks/>
            </p:cNvSpPr>
            <p:nvPr/>
          </p:nvSpPr>
          <p:spPr bwMode="auto">
            <a:xfrm>
              <a:off x="8387411" y="3140689"/>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7" name="Freeform 53"/>
            <p:cNvSpPr>
              <a:spLocks/>
            </p:cNvSpPr>
            <p:nvPr/>
          </p:nvSpPr>
          <p:spPr bwMode="auto">
            <a:xfrm>
              <a:off x="8695665" y="3501305"/>
              <a:ext cx="100775"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8" name="Freeform 54"/>
            <p:cNvSpPr>
              <a:spLocks/>
            </p:cNvSpPr>
            <p:nvPr/>
          </p:nvSpPr>
          <p:spPr bwMode="auto">
            <a:xfrm rot="11448676">
              <a:off x="8104845" y="3261224"/>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9" name="Freeform 55"/>
            <p:cNvSpPr>
              <a:spLocks/>
            </p:cNvSpPr>
            <p:nvPr/>
          </p:nvSpPr>
          <p:spPr bwMode="auto">
            <a:xfrm rot="13960957">
              <a:off x="8390375" y="3045842"/>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0" name="Freeform 56"/>
            <p:cNvSpPr>
              <a:spLocks/>
            </p:cNvSpPr>
            <p:nvPr/>
          </p:nvSpPr>
          <p:spPr bwMode="auto">
            <a:xfrm rot="6348465">
              <a:off x="8319733" y="2971249"/>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1" name="Freeform 57"/>
            <p:cNvSpPr>
              <a:spLocks/>
            </p:cNvSpPr>
            <p:nvPr/>
          </p:nvSpPr>
          <p:spPr bwMode="auto">
            <a:xfrm>
              <a:off x="7924042" y="3197005"/>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2" name="Freeform 58"/>
            <p:cNvSpPr>
              <a:spLocks/>
            </p:cNvSpPr>
            <p:nvPr/>
          </p:nvSpPr>
          <p:spPr bwMode="auto">
            <a:xfrm>
              <a:off x="8011974" y="3240476"/>
              <a:ext cx="100775"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3" name="Freeform 59"/>
            <p:cNvSpPr>
              <a:spLocks/>
            </p:cNvSpPr>
            <p:nvPr/>
          </p:nvSpPr>
          <p:spPr bwMode="auto">
            <a:xfrm>
              <a:off x="8597854" y="3511185"/>
              <a:ext cx="100775"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4" name="Freeform 60"/>
            <p:cNvSpPr>
              <a:spLocks/>
            </p:cNvSpPr>
            <p:nvPr/>
          </p:nvSpPr>
          <p:spPr bwMode="auto">
            <a:xfrm rot="3771814">
              <a:off x="8639844" y="3661853"/>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5" name="Freeform 61"/>
            <p:cNvSpPr>
              <a:spLocks/>
            </p:cNvSpPr>
            <p:nvPr/>
          </p:nvSpPr>
          <p:spPr bwMode="auto">
            <a:xfrm rot="6536866">
              <a:off x="8508935" y="3471665"/>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6" name="Freeform 62"/>
            <p:cNvSpPr>
              <a:spLocks/>
            </p:cNvSpPr>
            <p:nvPr/>
          </p:nvSpPr>
          <p:spPr bwMode="auto">
            <a:xfrm>
              <a:off x="8585010" y="3738423"/>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7" name="Freeform 63"/>
            <p:cNvSpPr>
              <a:spLocks/>
            </p:cNvSpPr>
            <p:nvPr/>
          </p:nvSpPr>
          <p:spPr bwMode="auto">
            <a:xfrm>
              <a:off x="8483247" y="3779918"/>
              <a:ext cx="101763"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8" name="Freeform 64"/>
            <p:cNvSpPr>
              <a:spLocks/>
            </p:cNvSpPr>
            <p:nvPr/>
          </p:nvSpPr>
          <p:spPr bwMode="auto">
            <a:xfrm rot="17403376">
              <a:off x="8714931" y="3589730"/>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69" name="Freeform 65"/>
            <p:cNvSpPr>
              <a:spLocks/>
            </p:cNvSpPr>
            <p:nvPr/>
          </p:nvSpPr>
          <p:spPr bwMode="auto">
            <a:xfrm rot="13990123">
              <a:off x="8514863" y="3675191"/>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0" name="Freeform 66"/>
            <p:cNvSpPr>
              <a:spLocks/>
            </p:cNvSpPr>
            <p:nvPr/>
          </p:nvSpPr>
          <p:spPr bwMode="auto">
            <a:xfrm rot="13880979">
              <a:off x="8554876" y="3589730"/>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1" name="Freeform 67"/>
            <p:cNvSpPr>
              <a:spLocks/>
            </p:cNvSpPr>
            <p:nvPr/>
          </p:nvSpPr>
          <p:spPr bwMode="auto">
            <a:xfrm rot="17432871">
              <a:off x="7652838" y="3579850"/>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2" name="Freeform 68"/>
            <p:cNvSpPr>
              <a:spLocks/>
            </p:cNvSpPr>
            <p:nvPr/>
          </p:nvSpPr>
          <p:spPr bwMode="auto">
            <a:xfrm rot="3885898">
              <a:off x="7851919" y="3639623"/>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3" name="Freeform 69"/>
            <p:cNvSpPr>
              <a:spLocks/>
            </p:cNvSpPr>
            <p:nvPr/>
          </p:nvSpPr>
          <p:spPr bwMode="auto">
            <a:xfrm>
              <a:off x="7908235" y="3480557"/>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4" name="Freeform 70"/>
            <p:cNvSpPr>
              <a:spLocks/>
            </p:cNvSpPr>
            <p:nvPr/>
          </p:nvSpPr>
          <p:spPr bwMode="auto">
            <a:xfrm rot="17582406">
              <a:off x="7561449" y="3591212"/>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5" name="Freeform 71"/>
            <p:cNvSpPr>
              <a:spLocks/>
            </p:cNvSpPr>
            <p:nvPr/>
          </p:nvSpPr>
          <p:spPr bwMode="auto">
            <a:xfrm rot="6539097">
              <a:off x="7722492" y="3448941"/>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6" name="Freeform 72"/>
            <p:cNvSpPr>
              <a:spLocks/>
            </p:cNvSpPr>
            <p:nvPr/>
          </p:nvSpPr>
          <p:spPr bwMode="auto">
            <a:xfrm rot="11629491">
              <a:off x="7915150" y="3394602"/>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7" name="Freeform 73"/>
            <p:cNvSpPr>
              <a:spLocks/>
            </p:cNvSpPr>
            <p:nvPr/>
          </p:nvSpPr>
          <p:spPr bwMode="auto">
            <a:xfrm rot="3814207">
              <a:off x="7797085" y="3395096"/>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8" name="Freeform 74"/>
            <p:cNvSpPr>
              <a:spLocks/>
            </p:cNvSpPr>
            <p:nvPr/>
          </p:nvSpPr>
          <p:spPr bwMode="auto">
            <a:xfrm>
              <a:off x="7698780" y="3754230"/>
              <a:ext cx="100775"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9" name="Freeform 75"/>
            <p:cNvSpPr>
              <a:spLocks/>
            </p:cNvSpPr>
            <p:nvPr/>
          </p:nvSpPr>
          <p:spPr bwMode="auto">
            <a:xfrm rot="6544505">
              <a:off x="8009504" y="3481051"/>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0" name="Freeform 76"/>
            <p:cNvSpPr>
              <a:spLocks/>
            </p:cNvSpPr>
            <p:nvPr/>
          </p:nvSpPr>
          <p:spPr bwMode="auto">
            <a:xfrm rot="11529625">
              <a:off x="7782759" y="3308647"/>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1" name="Freeform 77"/>
            <p:cNvSpPr>
              <a:spLocks/>
            </p:cNvSpPr>
            <p:nvPr/>
          </p:nvSpPr>
          <p:spPr bwMode="auto">
            <a:xfrm rot="17475850">
              <a:off x="7927006" y="356947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2" name="Freeform 78"/>
            <p:cNvSpPr>
              <a:spLocks/>
            </p:cNvSpPr>
            <p:nvPr/>
          </p:nvSpPr>
          <p:spPr bwMode="auto">
            <a:xfrm rot="13909648">
              <a:off x="8047047" y="3574910"/>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3" name="Freeform 79"/>
            <p:cNvSpPr>
              <a:spLocks/>
            </p:cNvSpPr>
            <p:nvPr/>
          </p:nvSpPr>
          <p:spPr bwMode="auto">
            <a:xfrm rot="13797368">
              <a:off x="7622704" y="3690010"/>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4" name="Freeform 80"/>
            <p:cNvSpPr>
              <a:spLocks/>
            </p:cNvSpPr>
            <p:nvPr/>
          </p:nvSpPr>
          <p:spPr bwMode="auto">
            <a:xfrm rot="13921166">
              <a:off x="7726443" y="3652468"/>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5" name="Freeform 81"/>
            <p:cNvSpPr>
              <a:spLocks/>
            </p:cNvSpPr>
            <p:nvPr/>
          </p:nvSpPr>
          <p:spPr bwMode="auto">
            <a:xfrm>
              <a:off x="7812399" y="3491425"/>
              <a:ext cx="101764"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6" name="Freeform 82"/>
            <p:cNvSpPr>
              <a:spLocks/>
            </p:cNvSpPr>
            <p:nvPr/>
          </p:nvSpPr>
          <p:spPr bwMode="auto">
            <a:xfrm rot="13940319">
              <a:off x="7767940" y="3568488"/>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7" name="Freeform 83"/>
            <p:cNvSpPr>
              <a:spLocks/>
            </p:cNvSpPr>
            <p:nvPr/>
          </p:nvSpPr>
          <p:spPr bwMode="auto">
            <a:xfrm>
              <a:off x="7795603" y="3716687"/>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8" name="Freeform 84"/>
            <p:cNvSpPr>
              <a:spLocks/>
            </p:cNvSpPr>
            <p:nvPr/>
          </p:nvSpPr>
          <p:spPr bwMode="auto">
            <a:xfrm rot="11491148">
              <a:off x="7969490" y="3666299"/>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9" name="Freeform 85"/>
            <p:cNvSpPr>
              <a:spLocks/>
            </p:cNvSpPr>
            <p:nvPr/>
          </p:nvSpPr>
          <p:spPr bwMode="auto">
            <a:xfrm rot="223884">
              <a:off x="8160173" y="3792762"/>
              <a:ext cx="101764"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0" name="Freeform 86"/>
            <p:cNvSpPr>
              <a:spLocks/>
            </p:cNvSpPr>
            <p:nvPr/>
          </p:nvSpPr>
          <p:spPr bwMode="auto">
            <a:xfrm rot="6579330">
              <a:off x="8256008" y="3827341"/>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1" name="Freeform 87"/>
            <p:cNvSpPr>
              <a:spLocks/>
            </p:cNvSpPr>
            <p:nvPr/>
          </p:nvSpPr>
          <p:spPr bwMode="auto">
            <a:xfrm rot="3907178">
              <a:off x="8213030" y="3707301"/>
              <a:ext cx="100775"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2" name="Freeform 88"/>
            <p:cNvSpPr>
              <a:spLocks/>
            </p:cNvSpPr>
            <p:nvPr/>
          </p:nvSpPr>
          <p:spPr bwMode="auto">
            <a:xfrm>
              <a:off x="8071253" y="379078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3" name="Freeform 89"/>
            <p:cNvSpPr>
              <a:spLocks/>
            </p:cNvSpPr>
            <p:nvPr/>
          </p:nvSpPr>
          <p:spPr bwMode="auto">
            <a:xfrm rot="14000442">
              <a:off x="8409147" y="371174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4" name="Freeform 90"/>
            <p:cNvSpPr>
              <a:spLocks/>
            </p:cNvSpPr>
            <p:nvPr/>
          </p:nvSpPr>
          <p:spPr bwMode="auto">
            <a:xfrm rot="6532589">
              <a:off x="8327637" y="3765592"/>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5" name="Freeform 91"/>
            <p:cNvSpPr>
              <a:spLocks/>
            </p:cNvSpPr>
            <p:nvPr/>
          </p:nvSpPr>
          <p:spPr bwMode="auto">
            <a:xfrm>
              <a:off x="7995178" y="3761146"/>
              <a:ext cx="101763" cy="109667"/>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6" name="Freeform 92"/>
            <p:cNvSpPr>
              <a:spLocks/>
            </p:cNvSpPr>
            <p:nvPr/>
          </p:nvSpPr>
          <p:spPr bwMode="auto">
            <a:xfrm rot="6627942">
              <a:off x="7890451" y="3751266"/>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7" name="Freeform 93"/>
            <p:cNvSpPr>
              <a:spLocks/>
            </p:cNvSpPr>
            <p:nvPr/>
          </p:nvSpPr>
          <p:spPr bwMode="auto">
            <a:xfrm rot="6508173">
              <a:off x="8096941" y="3699890"/>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8" name="Freeform 94"/>
            <p:cNvSpPr>
              <a:spLocks/>
            </p:cNvSpPr>
            <p:nvPr/>
          </p:nvSpPr>
          <p:spPr bwMode="auto">
            <a:xfrm>
              <a:off x="7803507" y="3803630"/>
              <a:ext cx="101763" cy="109666"/>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9" name="Freeform 95"/>
            <p:cNvSpPr>
              <a:spLocks/>
            </p:cNvSpPr>
            <p:nvPr/>
          </p:nvSpPr>
          <p:spPr bwMode="auto">
            <a:xfrm rot="3881256">
              <a:off x="8179933" y="3618875"/>
              <a:ext cx="100775"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0" name="Freeform 96"/>
            <p:cNvSpPr>
              <a:spLocks/>
            </p:cNvSpPr>
            <p:nvPr/>
          </p:nvSpPr>
          <p:spPr bwMode="auto">
            <a:xfrm rot="17474343">
              <a:off x="8277251" y="3649997"/>
              <a:ext cx="101763" cy="108679"/>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1" name="Freeform 97"/>
            <p:cNvSpPr>
              <a:spLocks/>
            </p:cNvSpPr>
            <p:nvPr/>
          </p:nvSpPr>
          <p:spPr bwMode="auto">
            <a:xfrm rot="17606920">
              <a:off x="8350362" y="3609490"/>
              <a:ext cx="100775" cy="109668"/>
            </a:xfrm>
            <a:custGeom>
              <a:avLst/>
              <a:gdLst/>
              <a:ahLst/>
              <a:cxnLst>
                <a:cxn ang="0">
                  <a:pos x="121" y="90"/>
                </a:cxn>
                <a:cxn ang="0">
                  <a:pos x="151" y="66"/>
                </a:cxn>
                <a:cxn ang="0">
                  <a:pos x="214" y="12"/>
                </a:cxn>
                <a:cxn ang="0">
                  <a:pos x="232" y="3"/>
                </a:cxn>
                <a:cxn ang="0">
                  <a:pos x="229" y="33"/>
                </a:cxn>
                <a:cxn ang="0">
                  <a:pos x="190" y="87"/>
                </a:cxn>
                <a:cxn ang="0">
                  <a:pos x="205" y="123"/>
                </a:cxn>
                <a:cxn ang="0">
                  <a:pos x="247" y="156"/>
                </a:cxn>
                <a:cxn ang="0">
                  <a:pos x="253" y="174"/>
                </a:cxn>
                <a:cxn ang="0">
                  <a:pos x="226" y="171"/>
                </a:cxn>
                <a:cxn ang="0">
                  <a:pos x="175" y="138"/>
                </a:cxn>
                <a:cxn ang="0">
                  <a:pos x="127" y="177"/>
                </a:cxn>
                <a:cxn ang="0">
                  <a:pos x="151" y="213"/>
                </a:cxn>
                <a:cxn ang="0">
                  <a:pos x="130" y="225"/>
                </a:cxn>
                <a:cxn ang="0">
                  <a:pos x="97" y="207"/>
                </a:cxn>
                <a:cxn ang="0">
                  <a:pos x="34" y="267"/>
                </a:cxn>
                <a:cxn ang="0">
                  <a:pos x="4" y="261"/>
                </a:cxn>
                <a:cxn ang="0">
                  <a:pos x="61" y="183"/>
                </a:cxn>
                <a:cxn ang="0">
                  <a:pos x="7" y="129"/>
                </a:cxn>
                <a:cxn ang="0">
                  <a:pos x="22" y="111"/>
                </a:cxn>
                <a:cxn ang="0">
                  <a:pos x="73" y="150"/>
                </a:cxn>
                <a:cxn ang="0">
                  <a:pos x="100" y="114"/>
                </a:cxn>
                <a:cxn ang="0">
                  <a:pos x="43" y="63"/>
                </a:cxn>
                <a:cxn ang="0">
                  <a:pos x="64" y="48"/>
                </a:cxn>
                <a:cxn ang="0">
                  <a:pos x="121" y="90"/>
                </a:cxn>
              </a:cxnLst>
              <a:rect l="0" t="0" r="r" b="b"/>
              <a:pathLst>
                <a:path w="256" h="276">
                  <a:moveTo>
                    <a:pt x="121" y="90"/>
                  </a:moveTo>
                  <a:cubicBezTo>
                    <a:pt x="136" y="93"/>
                    <a:pt x="136" y="79"/>
                    <a:pt x="151" y="66"/>
                  </a:cubicBezTo>
                  <a:cubicBezTo>
                    <a:pt x="166" y="53"/>
                    <a:pt x="200" y="23"/>
                    <a:pt x="214" y="12"/>
                  </a:cubicBezTo>
                  <a:cubicBezTo>
                    <a:pt x="228" y="1"/>
                    <a:pt x="230" y="0"/>
                    <a:pt x="232" y="3"/>
                  </a:cubicBezTo>
                  <a:cubicBezTo>
                    <a:pt x="234" y="6"/>
                    <a:pt x="236" y="19"/>
                    <a:pt x="229" y="33"/>
                  </a:cubicBezTo>
                  <a:cubicBezTo>
                    <a:pt x="222" y="47"/>
                    <a:pt x="194" y="72"/>
                    <a:pt x="190" y="87"/>
                  </a:cubicBezTo>
                  <a:cubicBezTo>
                    <a:pt x="186" y="102"/>
                    <a:pt x="196" y="111"/>
                    <a:pt x="205" y="123"/>
                  </a:cubicBezTo>
                  <a:cubicBezTo>
                    <a:pt x="214" y="135"/>
                    <a:pt x="239" y="147"/>
                    <a:pt x="247" y="156"/>
                  </a:cubicBezTo>
                  <a:cubicBezTo>
                    <a:pt x="255" y="165"/>
                    <a:pt x="256" y="172"/>
                    <a:pt x="253" y="174"/>
                  </a:cubicBezTo>
                  <a:cubicBezTo>
                    <a:pt x="250" y="176"/>
                    <a:pt x="239" y="177"/>
                    <a:pt x="226" y="171"/>
                  </a:cubicBezTo>
                  <a:cubicBezTo>
                    <a:pt x="213" y="165"/>
                    <a:pt x="191" y="137"/>
                    <a:pt x="175" y="138"/>
                  </a:cubicBezTo>
                  <a:cubicBezTo>
                    <a:pt x="159" y="139"/>
                    <a:pt x="131" y="165"/>
                    <a:pt x="127" y="177"/>
                  </a:cubicBezTo>
                  <a:cubicBezTo>
                    <a:pt x="123" y="189"/>
                    <a:pt x="150" y="205"/>
                    <a:pt x="151" y="213"/>
                  </a:cubicBezTo>
                  <a:cubicBezTo>
                    <a:pt x="152" y="221"/>
                    <a:pt x="139" y="226"/>
                    <a:pt x="130" y="225"/>
                  </a:cubicBezTo>
                  <a:cubicBezTo>
                    <a:pt x="121" y="224"/>
                    <a:pt x="113" y="200"/>
                    <a:pt x="97" y="207"/>
                  </a:cubicBezTo>
                  <a:cubicBezTo>
                    <a:pt x="81" y="214"/>
                    <a:pt x="49" y="258"/>
                    <a:pt x="34" y="267"/>
                  </a:cubicBezTo>
                  <a:cubicBezTo>
                    <a:pt x="19" y="276"/>
                    <a:pt x="0" y="275"/>
                    <a:pt x="4" y="261"/>
                  </a:cubicBezTo>
                  <a:cubicBezTo>
                    <a:pt x="8" y="247"/>
                    <a:pt x="60" y="205"/>
                    <a:pt x="61" y="183"/>
                  </a:cubicBezTo>
                  <a:cubicBezTo>
                    <a:pt x="62" y="161"/>
                    <a:pt x="13" y="141"/>
                    <a:pt x="7" y="129"/>
                  </a:cubicBezTo>
                  <a:cubicBezTo>
                    <a:pt x="1" y="117"/>
                    <a:pt x="11" y="108"/>
                    <a:pt x="22" y="111"/>
                  </a:cubicBezTo>
                  <a:cubicBezTo>
                    <a:pt x="33" y="114"/>
                    <a:pt x="60" y="149"/>
                    <a:pt x="73" y="150"/>
                  </a:cubicBezTo>
                  <a:cubicBezTo>
                    <a:pt x="86" y="151"/>
                    <a:pt x="105" y="128"/>
                    <a:pt x="100" y="114"/>
                  </a:cubicBezTo>
                  <a:cubicBezTo>
                    <a:pt x="95" y="100"/>
                    <a:pt x="49" y="74"/>
                    <a:pt x="43" y="63"/>
                  </a:cubicBezTo>
                  <a:cubicBezTo>
                    <a:pt x="37" y="52"/>
                    <a:pt x="51" y="44"/>
                    <a:pt x="64" y="48"/>
                  </a:cubicBezTo>
                  <a:cubicBezTo>
                    <a:pt x="77" y="52"/>
                    <a:pt x="106" y="87"/>
                    <a:pt x="121" y="90"/>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2" name="Freeform 98"/>
            <p:cNvSpPr>
              <a:spLocks/>
            </p:cNvSpPr>
            <p:nvPr/>
          </p:nvSpPr>
          <p:spPr bwMode="auto">
            <a:xfrm rot="-2040000">
              <a:off x="6163297" y="3030034"/>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3" name="Freeform 99"/>
            <p:cNvSpPr>
              <a:spLocks/>
            </p:cNvSpPr>
            <p:nvPr/>
          </p:nvSpPr>
          <p:spPr bwMode="auto">
            <a:xfrm rot="2935824">
              <a:off x="6194067" y="3646539"/>
              <a:ext cx="339868" cy="181791"/>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4" name="Freeform 100"/>
            <p:cNvSpPr>
              <a:spLocks/>
            </p:cNvSpPr>
            <p:nvPr/>
          </p:nvSpPr>
          <p:spPr bwMode="auto">
            <a:xfrm rot="1095851">
              <a:off x="6573455" y="3340263"/>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5" name="Freeform 101"/>
            <p:cNvSpPr>
              <a:spLocks/>
            </p:cNvSpPr>
            <p:nvPr/>
          </p:nvSpPr>
          <p:spPr bwMode="auto">
            <a:xfrm rot="20427801">
              <a:off x="6900481" y="3431158"/>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6" name="Freeform 102"/>
            <p:cNvSpPr>
              <a:spLocks/>
            </p:cNvSpPr>
            <p:nvPr/>
          </p:nvSpPr>
          <p:spPr bwMode="auto">
            <a:xfrm rot="1005460">
              <a:off x="6581359" y="3530945"/>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7" name="Freeform 103"/>
            <p:cNvSpPr>
              <a:spLocks/>
            </p:cNvSpPr>
            <p:nvPr/>
          </p:nvSpPr>
          <p:spPr bwMode="auto">
            <a:xfrm rot="433848">
              <a:off x="6848117" y="3639624"/>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8" name="Freeform 104"/>
            <p:cNvSpPr>
              <a:spLocks/>
            </p:cNvSpPr>
            <p:nvPr/>
          </p:nvSpPr>
          <p:spPr bwMode="auto">
            <a:xfrm rot="1997391">
              <a:off x="6570492" y="3741386"/>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9" name="Freeform 105"/>
            <p:cNvSpPr>
              <a:spLocks/>
            </p:cNvSpPr>
            <p:nvPr/>
          </p:nvSpPr>
          <p:spPr bwMode="auto">
            <a:xfrm rot="20443738">
              <a:off x="6261249" y="3210836"/>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0" name="Freeform 106"/>
            <p:cNvSpPr>
              <a:spLocks/>
            </p:cNvSpPr>
            <p:nvPr/>
          </p:nvSpPr>
          <p:spPr bwMode="auto">
            <a:xfrm rot="19715220">
              <a:off x="6535912" y="3138713"/>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1" name="Freeform 107"/>
            <p:cNvSpPr>
              <a:spLocks/>
            </p:cNvSpPr>
            <p:nvPr/>
          </p:nvSpPr>
          <p:spPr bwMode="auto">
            <a:xfrm rot="5715027">
              <a:off x="6802671" y="3197992"/>
              <a:ext cx="339868" cy="181791"/>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2" name="Freeform 108"/>
            <p:cNvSpPr>
              <a:spLocks/>
            </p:cNvSpPr>
            <p:nvPr/>
          </p:nvSpPr>
          <p:spPr bwMode="auto">
            <a:xfrm rot="1077764">
              <a:off x="5940152" y="3271103"/>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3" name="Freeform 109"/>
            <p:cNvSpPr>
              <a:spLocks/>
            </p:cNvSpPr>
            <p:nvPr/>
          </p:nvSpPr>
          <p:spPr bwMode="auto">
            <a:xfrm rot="8760000">
              <a:off x="5938548" y="3028284"/>
              <a:ext cx="339868" cy="181791"/>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4" name="Freeform 110"/>
            <p:cNvSpPr>
              <a:spLocks/>
            </p:cNvSpPr>
            <p:nvPr/>
          </p:nvSpPr>
          <p:spPr bwMode="auto">
            <a:xfrm rot="-180000">
              <a:off x="6464635" y="2964075"/>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5" name="Freeform 111"/>
            <p:cNvSpPr>
              <a:spLocks/>
            </p:cNvSpPr>
            <p:nvPr/>
          </p:nvSpPr>
          <p:spPr bwMode="auto">
            <a:xfrm rot="24000000">
              <a:off x="6785639" y="2905783"/>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6" name="Freeform 112"/>
            <p:cNvSpPr>
              <a:spLocks/>
            </p:cNvSpPr>
            <p:nvPr/>
          </p:nvSpPr>
          <p:spPr bwMode="auto">
            <a:xfrm rot="20880000">
              <a:off x="6049398" y="3445995"/>
              <a:ext cx="339870" cy="181790"/>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7" name="Freeform 113"/>
            <p:cNvSpPr>
              <a:spLocks/>
            </p:cNvSpPr>
            <p:nvPr/>
          </p:nvSpPr>
          <p:spPr bwMode="auto">
            <a:xfrm rot="16528270">
              <a:off x="6321518" y="3462773"/>
              <a:ext cx="339868" cy="181791"/>
            </a:xfrm>
            <a:custGeom>
              <a:avLst/>
              <a:gdLst/>
              <a:ahLst/>
              <a:cxnLst>
                <a:cxn ang="0">
                  <a:pos x="102" y="306"/>
                </a:cxn>
                <a:cxn ang="0">
                  <a:pos x="117" y="210"/>
                </a:cxn>
                <a:cxn ang="0">
                  <a:pos x="195" y="256"/>
                </a:cxn>
                <a:cxn ang="0">
                  <a:pos x="207" y="189"/>
                </a:cxn>
                <a:cxn ang="0">
                  <a:pos x="288" y="227"/>
                </a:cxn>
                <a:cxn ang="0">
                  <a:pos x="285" y="118"/>
                </a:cxn>
                <a:cxn ang="0">
                  <a:pos x="357" y="210"/>
                </a:cxn>
                <a:cxn ang="0">
                  <a:pos x="363" y="116"/>
                </a:cxn>
                <a:cxn ang="0">
                  <a:pos x="375" y="50"/>
                </a:cxn>
                <a:cxn ang="0">
                  <a:pos x="474" y="173"/>
                </a:cxn>
                <a:cxn ang="0">
                  <a:pos x="465" y="37"/>
                </a:cxn>
                <a:cxn ang="0">
                  <a:pos x="561" y="149"/>
                </a:cxn>
                <a:cxn ang="0">
                  <a:pos x="570" y="50"/>
                </a:cxn>
                <a:cxn ang="0">
                  <a:pos x="669" y="116"/>
                </a:cxn>
                <a:cxn ang="0">
                  <a:pos x="702" y="66"/>
                </a:cxn>
                <a:cxn ang="0">
                  <a:pos x="843" y="91"/>
                </a:cxn>
                <a:cxn ang="0">
                  <a:pos x="753" y="149"/>
                </a:cxn>
                <a:cxn ang="0">
                  <a:pos x="762" y="240"/>
                </a:cxn>
                <a:cxn ang="0">
                  <a:pos x="708" y="195"/>
                </a:cxn>
                <a:cxn ang="0">
                  <a:pos x="681" y="281"/>
                </a:cxn>
                <a:cxn ang="0">
                  <a:pos x="624" y="227"/>
                </a:cxn>
                <a:cxn ang="0">
                  <a:pos x="603" y="341"/>
                </a:cxn>
                <a:cxn ang="0">
                  <a:pos x="537" y="254"/>
                </a:cxn>
                <a:cxn ang="0">
                  <a:pos x="492" y="341"/>
                </a:cxn>
                <a:cxn ang="0">
                  <a:pos x="498" y="438"/>
                </a:cxn>
                <a:cxn ang="0">
                  <a:pos x="378" y="293"/>
                </a:cxn>
                <a:cxn ang="0">
                  <a:pos x="390" y="423"/>
                </a:cxn>
                <a:cxn ang="0">
                  <a:pos x="291" y="316"/>
                </a:cxn>
                <a:cxn ang="0">
                  <a:pos x="276" y="402"/>
                </a:cxn>
                <a:cxn ang="0">
                  <a:pos x="177" y="341"/>
                </a:cxn>
                <a:cxn ang="0">
                  <a:pos x="153" y="402"/>
                </a:cxn>
                <a:cxn ang="0">
                  <a:pos x="63" y="360"/>
                </a:cxn>
                <a:cxn ang="0">
                  <a:pos x="9" y="360"/>
                </a:cxn>
              </a:cxnLst>
              <a:rect l="0" t="0" r="r" b="b"/>
              <a:pathLst>
                <a:path w="860" h="460">
                  <a:moveTo>
                    <a:pt x="15" y="341"/>
                  </a:moveTo>
                  <a:cubicBezTo>
                    <a:pt x="30" y="332"/>
                    <a:pt x="89" y="325"/>
                    <a:pt x="102" y="306"/>
                  </a:cubicBezTo>
                  <a:cubicBezTo>
                    <a:pt x="115" y="287"/>
                    <a:pt x="94" y="243"/>
                    <a:pt x="96" y="227"/>
                  </a:cubicBezTo>
                  <a:cubicBezTo>
                    <a:pt x="98" y="211"/>
                    <a:pt x="109" y="201"/>
                    <a:pt x="117" y="210"/>
                  </a:cubicBezTo>
                  <a:cubicBezTo>
                    <a:pt x="125" y="219"/>
                    <a:pt x="134" y="273"/>
                    <a:pt x="147" y="281"/>
                  </a:cubicBezTo>
                  <a:cubicBezTo>
                    <a:pt x="160" y="289"/>
                    <a:pt x="190" y="274"/>
                    <a:pt x="195" y="256"/>
                  </a:cubicBezTo>
                  <a:cubicBezTo>
                    <a:pt x="200" y="238"/>
                    <a:pt x="175" y="184"/>
                    <a:pt x="177" y="173"/>
                  </a:cubicBezTo>
                  <a:cubicBezTo>
                    <a:pt x="179" y="162"/>
                    <a:pt x="198" y="175"/>
                    <a:pt x="207" y="189"/>
                  </a:cubicBezTo>
                  <a:cubicBezTo>
                    <a:pt x="216" y="203"/>
                    <a:pt x="221" y="248"/>
                    <a:pt x="234" y="254"/>
                  </a:cubicBezTo>
                  <a:cubicBezTo>
                    <a:pt x="247" y="260"/>
                    <a:pt x="286" y="254"/>
                    <a:pt x="288" y="227"/>
                  </a:cubicBezTo>
                  <a:cubicBezTo>
                    <a:pt x="290" y="200"/>
                    <a:pt x="249" y="109"/>
                    <a:pt x="249" y="91"/>
                  </a:cubicBezTo>
                  <a:cubicBezTo>
                    <a:pt x="249" y="73"/>
                    <a:pt x="273" y="98"/>
                    <a:pt x="285" y="118"/>
                  </a:cubicBezTo>
                  <a:cubicBezTo>
                    <a:pt x="297" y="138"/>
                    <a:pt x="309" y="195"/>
                    <a:pt x="321" y="210"/>
                  </a:cubicBezTo>
                  <a:cubicBezTo>
                    <a:pt x="333" y="225"/>
                    <a:pt x="346" y="213"/>
                    <a:pt x="357" y="210"/>
                  </a:cubicBezTo>
                  <a:cubicBezTo>
                    <a:pt x="368" y="207"/>
                    <a:pt x="386" y="205"/>
                    <a:pt x="387" y="189"/>
                  </a:cubicBezTo>
                  <a:cubicBezTo>
                    <a:pt x="388" y="173"/>
                    <a:pt x="371" y="146"/>
                    <a:pt x="363" y="116"/>
                  </a:cubicBezTo>
                  <a:cubicBezTo>
                    <a:pt x="355" y="86"/>
                    <a:pt x="334" y="22"/>
                    <a:pt x="336" y="11"/>
                  </a:cubicBezTo>
                  <a:cubicBezTo>
                    <a:pt x="338" y="0"/>
                    <a:pt x="362" y="23"/>
                    <a:pt x="375" y="50"/>
                  </a:cubicBezTo>
                  <a:cubicBezTo>
                    <a:pt x="388" y="77"/>
                    <a:pt x="401" y="153"/>
                    <a:pt x="417" y="173"/>
                  </a:cubicBezTo>
                  <a:cubicBezTo>
                    <a:pt x="433" y="193"/>
                    <a:pt x="471" y="195"/>
                    <a:pt x="474" y="173"/>
                  </a:cubicBezTo>
                  <a:cubicBezTo>
                    <a:pt x="477" y="151"/>
                    <a:pt x="440" y="66"/>
                    <a:pt x="438" y="43"/>
                  </a:cubicBezTo>
                  <a:cubicBezTo>
                    <a:pt x="436" y="20"/>
                    <a:pt x="452" y="18"/>
                    <a:pt x="465" y="37"/>
                  </a:cubicBezTo>
                  <a:cubicBezTo>
                    <a:pt x="478" y="56"/>
                    <a:pt x="497" y="138"/>
                    <a:pt x="513" y="157"/>
                  </a:cubicBezTo>
                  <a:cubicBezTo>
                    <a:pt x="529" y="176"/>
                    <a:pt x="555" y="167"/>
                    <a:pt x="561" y="149"/>
                  </a:cubicBezTo>
                  <a:cubicBezTo>
                    <a:pt x="567" y="131"/>
                    <a:pt x="548" y="66"/>
                    <a:pt x="549" y="50"/>
                  </a:cubicBezTo>
                  <a:cubicBezTo>
                    <a:pt x="550" y="34"/>
                    <a:pt x="561" y="37"/>
                    <a:pt x="570" y="50"/>
                  </a:cubicBezTo>
                  <a:cubicBezTo>
                    <a:pt x="579" y="63"/>
                    <a:pt x="590" y="115"/>
                    <a:pt x="606" y="126"/>
                  </a:cubicBezTo>
                  <a:cubicBezTo>
                    <a:pt x="622" y="137"/>
                    <a:pt x="658" y="125"/>
                    <a:pt x="669" y="116"/>
                  </a:cubicBezTo>
                  <a:cubicBezTo>
                    <a:pt x="680" y="107"/>
                    <a:pt x="670" y="77"/>
                    <a:pt x="675" y="69"/>
                  </a:cubicBezTo>
                  <a:cubicBezTo>
                    <a:pt x="680" y="61"/>
                    <a:pt x="693" y="58"/>
                    <a:pt x="702" y="66"/>
                  </a:cubicBezTo>
                  <a:cubicBezTo>
                    <a:pt x="711" y="74"/>
                    <a:pt x="706" y="112"/>
                    <a:pt x="729" y="116"/>
                  </a:cubicBezTo>
                  <a:cubicBezTo>
                    <a:pt x="752" y="120"/>
                    <a:pt x="826" y="89"/>
                    <a:pt x="843" y="91"/>
                  </a:cubicBezTo>
                  <a:cubicBezTo>
                    <a:pt x="860" y="93"/>
                    <a:pt x="849" y="116"/>
                    <a:pt x="834" y="126"/>
                  </a:cubicBezTo>
                  <a:cubicBezTo>
                    <a:pt x="819" y="136"/>
                    <a:pt x="768" y="138"/>
                    <a:pt x="753" y="149"/>
                  </a:cubicBezTo>
                  <a:cubicBezTo>
                    <a:pt x="738" y="160"/>
                    <a:pt x="743" y="177"/>
                    <a:pt x="744" y="192"/>
                  </a:cubicBezTo>
                  <a:cubicBezTo>
                    <a:pt x="745" y="207"/>
                    <a:pt x="764" y="230"/>
                    <a:pt x="762" y="240"/>
                  </a:cubicBezTo>
                  <a:cubicBezTo>
                    <a:pt x="760" y="250"/>
                    <a:pt x="744" y="261"/>
                    <a:pt x="735" y="254"/>
                  </a:cubicBezTo>
                  <a:cubicBezTo>
                    <a:pt x="726" y="247"/>
                    <a:pt x="720" y="204"/>
                    <a:pt x="708" y="195"/>
                  </a:cubicBezTo>
                  <a:cubicBezTo>
                    <a:pt x="696" y="186"/>
                    <a:pt x="668" y="187"/>
                    <a:pt x="663" y="201"/>
                  </a:cubicBezTo>
                  <a:cubicBezTo>
                    <a:pt x="658" y="215"/>
                    <a:pt x="683" y="268"/>
                    <a:pt x="681" y="281"/>
                  </a:cubicBezTo>
                  <a:cubicBezTo>
                    <a:pt x="679" y="294"/>
                    <a:pt x="660" y="290"/>
                    <a:pt x="651" y="281"/>
                  </a:cubicBezTo>
                  <a:cubicBezTo>
                    <a:pt x="642" y="272"/>
                    <a:pt x="638" y="236"/>
                    <a:pt x="624" y="227"/>
                  </a:cubicBezTo>
                  <a:cubicBezTo>
                    <a:pt x="610" y="218"/>
                    <a:pt x="568" y="208"/>
                    <a:pt x="564" y="227"/>
                  </a:cubicBezTo>
                  <a:cubicBezTo>
                    <a:pt x="560" y="246"/>
                    <a:pt x="600" y="319"/>
                    <a:pt x="603" y="341"/>
                  </a:cubicBezTo>
                  <a:cubicBezTo>
                    <a:pt x="606" y="363"/>
                    <a:pt x="590" y="374"/>
                    <a:pt x="579" y="360"/>
                  </a:cubicBezTo>
                  <a:cubicBezTo>
                    <a:pt x="568" y="346"/>
                    <a:pt x="556" y="271"/>
                    <a:pt x="537" y="254"/>
                  </a:cubicBezTo>
                  <a:cubicBezTo>
                    <a:pt x="518" y="237"/>
                    <a:pt x="475" y="242"/>
                    <a:pt x="468" y="256"/>
                  </a:cubicBezTo>
                  <a:cubicBezTo>
                    <a:pt x="461" y="270"/>
                    <a:pt x="484" y="313"/>
                    <a:pt x="492" y="341"/>
                  </a:cubicBezTo>
                  <a:cubicBezTo>
                    <a:pt x="500" y="369"/>
                    <a:pt x="518" y="407"/>
                    <a:pt x="519" y="423"/>
                  </a:cubicBezTo>
                  <a:cubicBezTo>
                    <a:pt x="520" y="439"/>
                    <a:pt x="511" y="460"/>
                    <a:pt x="498" y="438"/>
                  </a:cubicBezTo>
                  <a:cubicBezTo>
                    <a:pt x="485" y="416"/>
                    <a:pt x="458" y="317"/>
                    <a:pt x="438" y="293"/>
                  </a:cubicBezTo>
                  <a:cubicBezTo>
                    <a:pt x="418" y="269"/>
                    <a:pt x="382" y="274"/>
                    <a:pt x="378" y="293"/>
                  </a:cubicBezTo>
                  <a:cubicBezTo>
                    <a:pt x="374" y="312"/>
                    <a:pt x="409" y="383"/>
                    <a:pt x="411" y="405"/>
                  </a:cubicBezTo>
                  <a:cubicBezTo>
                    <a:pt x="413" y="427"/>
                    <a:pt x="401" y="438"/>
                    <a:pt x="390" y="423"/>
                  </a:cubicBezTo>
                  <a:cubicBezTo>
                    <a:pt x="379" y="408"/>
                    <a:pt x="361" y="334"/>
                    <a:pt x="345" y="316"/>
                  </a:cubicBezTo>
                  <a:cubicBezTo>
                    <a:pt x="329" y="298"/>
                    <a:pt x="298" y="301"/>
                    <a:pt x="291" y="316"/>
                  </a:cubicBezTo>
                  <a:cubicBezTo>
                    <a:pt x="284" y="331"/>
                    <a:pt x="308" y="391"/>
                    <a:pt x="306" y="405"/>
                  </a:cubicBezTo>
                  <a:cubicBezTo>
                    <a:pt x="304" y="419"/>
                    <a:pt x="285" y="413"/>
                    <a:pt x="276" y="402"/>
                  </a:cubicBezTo>
                  <a:cubicBezTo>
                    <a:pt x="267" y="391"/>
                    <a:pt x="269" y="351"/>
                    <a:pt x="252" y="341"/>
                  </a:cubicBezTo>
                  <a:cubicBezTo>
                    <a:pt x="235" y="331"/>
                    <a:pt x="190" y="331"/>
                    <a:pt x="177" y="341"/>
                  </a:cubicBezTo>
                  <a:cubicBezTo>
                    <a:pt x="164" y="351"/>
                    <a:pt x="178" y="392"/>
                    <a:pt x="174" y="402"/>
                  </a:cubicBezTo>
                  <a:cubicBezTo>
                    <a:pt x="170" y="412"/>
                    <a:pt x="159" y="409"/>
                    <a:pt x="153" y="402"/>
                  </a:cubicBezTo>
                  <a:cubicBezTo>
                    <a:pt x="147" y="395"/>
                    <a:pt x="150" y="364"/>
                    <a:pt x="135" y="357"/>
                  </a:cubicBezTo>
                  <a:cubicBezTo>
                    <a:pt x="120" y="350"/>
                    <a:pt x="79" y="359"/>
                    <a:pt x="63" y="360"/>
                  </a:cubicBezTo>
                  <a:cubicBezTo>
                    <a:pt x="47" y="361"/>
                    <a:pt x="45" y="363"/>
                    <a:pt x="36" y="363"/>
                  </a:cubicBezTo>
                  <a:cubicBezTo>
                    <a:pt x="27" y="363"/>
                    <a:pt x="12" y="364"/>
                    <a:pt x="9" y="360"/>
                  </a:cubicBezTo>
                  <a:cubicBezTo>
                    <a:pt x="6" y="356"/>
                    <a:pt x="0" y="350"/>
                    <a:pt x="15" y="341"/>
                  </a:cubicBez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grpSp>
      <p:sp>
        <p:nvSpPr>
          <p:cNvPr id="118" name="117 Metin kutusu"/>
          <p:cNvSpPr txBox="1"/>
          <p:nvPr/>
        </p:nvSpPr>
        <p:spPr>
          <a:xfrm>
            <a:off x="827584" y="5229200"/>
            <a:ext cx="8136904" cy="523220"/>
          </a:xfrm>
          <a:prstGeom prst="rect">
            <a:avLst/>
          </a:prstGeom>
          <a:noFill/>
        </p:spPr>
        <p:txBody>
          <a:bodyPr wrap="square" rtlCol="0">
            <a:spAutoFit/>
          </a:bodyPr>
          <a:lstStyle/>
          <a:p>
            <a:r>
              <a:rPr lang="tr-TR" sz="2800" dirty="0" smtClean="0">
                <a:latin typeface="Trebuchet MS" pitchFamily="34" charset="0"/>
              </a:rPr>
              <a:t> </a:t>
            </a:r>
            <a:r>
              <a:rPr lang="tr-TR" sz="2800" dirty="0" err="1" smtClean="0">
                <a:latin typeface="Trebuchet MS" pitchFamily="34" charset="0"/>
              </a:rPr>
              <a:t>Fs</a:t>
            </a:r>
            <a:r>
              <a:rPr lang="tr-TR" sz="2800" dirty="0" smtClean="0">
                <a:latin typeface="Trebuchet MS" pitchFamily="34" charset="0"/>
                <a:sym typeface="Symbol"/>
              </a:rPr>
              <a:t>0.3	            				</a:t>
            </a:r>
            <a:r>
              <a:rPr lang="tr-TR" sz="2800" dirty="0" err="1" smtClean="0">
                <a:latin typeface="Trebuchet MS" pitchFamily="34" charset="0"/>
                <a:sym typeface="Symbol"/>
              </a:rPr>
              <a:t>Fs</a:t>
            </a:r>
            <a:r>
              <a:rPr lang="tr-TR" sz="2800" dirty="0" smtClean="0">
                <a:latin typeface="Trebuchet MS" pitchFamily="34" charset="0"/>
                <a:sym typeface="Symbol"/>
              </a:rPr>
              <a:t>0.6</a:t>
            </a:r>
            <a:endParaRPr lang="tr-TR" sz="2800" dirty="0">
              <a:latin typeface="Trebuchet MS" pitchFamily="34" charset="0"/>
            </a:endParaRPr>
          </a:p>
        </p:txBody>
      </p:sp>
    </p:spTree>
    <p:extLst>
      <p:ext uri="{BB962C8B-B14F-4D97-AF65-F5344CB8AC3E}">
        <p14:creationId xmlns:p14="http://schemas.microsoft.com/office/powerpoint/2010/main" val="39806689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229600" cy="594320"/>
          </a:xfrm>
        </p:spPr>
        <p:txBody>
          <a:bodyPr>
            <a:normAutofit fontScale="90000"/>
          </a:bodyPr>
          <a:lstStyle/>
          <a:p>
            <a:r>
              <a:rPr lang="tr-TR" dirty="0" err="1" smtClean="0">
                <a:solidFill>
                  <a:schemeClr val="accent2">
                    <a:lumMod val="50000"/>
                  </a:schemeClr>
                </a:solidFill>
                <a:latin typeface="Trebuchet MS" pitchFamily="34" charset="0"/>
              </a:rPr>
              <a:t>filtrasyon</a:t>
            </a:r>
            <a:endParaRPr lang="tr-TR" dirty="0">
              <a:solidFill>
                <a:schemeClr val="accent2">
                  <a:lumMod val="50000"/>
                </a:schemeClr>
              </a:solidFill>
              <a:latin typeface="Trebuchet MS" pitchFamily="34" charset="0"/>
            </a:endParaRPr>
          </a:p>
        </p:txBody>
      </p:sp>
      <p:sp>
        <p:nvSpPr>
          <p:cNvPr id="3" name="2 Metin kutusu"/>
          <p:cNvSpPr txBox="1"/>
          <p:nvPr/>
        </p:nvSpPr>
        <p:spPr>
          <a:xfrm>
            <a:off x="238164" y="1268760"/>
            <a:ext cx="8712968" cy="4708981"/>
          </a:xfrm>
          <a:prstGeom prst="rect">
            <a:avLst/>
          </a:prstGeom>
          <a:noFill/>
        </p:spPr>
        <p:txBody>
          <a:bodyPr wrap="square" rtlCol="0">
            <a:spAutoFit/>
          </a:bodyPr>
          <a:lstStyle/>
          <a:p>
            <a:r>
              <a:rPr lang="tr-TR" sz="2800" dirty="0" err="1" smtClean="0">
                <a:latin typeface="Trebuchet MS" pitchFamily="34" charset="0"/>
              </a:rPr>
              <a:t>Filtrasyon</a:t>
            </a:r>
            <a:r>
              <a:rPr lang="tr-TR" sz="2800" dirty="0" smtClean="0">
                <a:latin typeface="Trebuchet MS" pitchFamily="34" charset="0"/>
              </a:rPr>
              <a:t> </a:t>
            </a:r>
            <a:r>
              <a:rPr lang="tr-TR" sz="2800" dirty="0" smtClean="0">
                <a:latin typeface="Trebuchet MS" pitchFamily="34" charset="0"/>
              </a:rPr>
              <a:t>seviyesi/</a:t>
            </a:r>
            <a:r>
              <a:rPr lang="tr-TR" sz="2800" dirty="0" err="1" smtClean="0">
                <a:latin typeface="Trebuchet MS" pitchFamily="34" charset="0"/>
              </a:rPr>
              <a:t>uygulması</a:t>
            </a:r>
            <a:r>
              <a:rPr lang="tr-TR" sz="2800" dirty="0" smtClean="0">
                <a:latin typeface="Trebuchet MS" pitchFamily="34" charset="0"/>
              </a:rPr>
              <a:t> </a:t>
            </a:r>
            <a:r>
              <a:rPr lang="tr-TR" sz="2800" dirty="0" smtClean="0">
                <a:latin typeface="Trebuchet MS" pitchFamily="34" charset="0"/>
              </a:rPr>
              <a:t>= temizlik </a:t>
            </a:r>
            <a:r>
              <a:rPr lang="tr-TR" sz="2800" dirty="0" smtClean="0">
                <a:latin typeface="Trebuchet MS" pitchFamily="34" charset="0"/>
              </a:rPr>
              <a:t>gereksinimi</a:t>
            </a:r>
            <a:endParaRPr lang="tr-TR" sz="2800" dirty="0" smtClean="0">
              <a:latin typeface="Trebuchet MS" pitchFamily="34" charset="0"/>
            </a:endParaRPr>
          </a:p>
          <a:p>
            <a:pPr>
              <a:spcBef>
                <a:spcPts val="1200"/>
              </a:spcBef>
            </a:pPr>
            <a:r>
              <a:rPr lang="tr-TR" sz="2800" dirty="0" smtClean="0">
                <a:latin typeface="Trebuchet MS" pitchFamily="34" charset="0"/>
              </a:rPr>
              <a:t>Filtre türüne göre</a:t>
            </a:r>
            <a:endParaRPr lang="tr-TR" sz="2800" dirty="0">
              <a:latin typeface="Trebuchet MS" pitchFamily="34" charset="0"/>
            </a:endParaRPr>
          </a:p>
          <a:p>
            <a:r>
              <a:rPr lang="tr-TR" sz="2800" dirty="0" smtClean="0">
                <a:latin typeface="Trebuchet MS" pitchFamily="34" charset="0"/>
              </a:rPr>
              <a:t>	Fiberglas tekstil fitreler</a:t>
            </a:r>
          </a:p>
          <a:p>
            <a:r>
              <a:rPr lang="tr-TR" sz="2800" dirty="0" smtClean="0">
                <a:latin typeface="Trebuchet MS" pitchFamily="34" charset="0"/>
              </a:rPr>
              <a:t>	alümina </a:t>
            </a:r>
            <a:r>
              <a:rPr lang="tr-TR" sz="2800" dirty="0" err="1" smtClean="0">
                <a:latin typeface="Trebuchet MS" pitchFamily="34" charset="0"/>
              </a:rPr>
              <a:t>bilyalı</a:t>
            </a:r>
            <a:r>
              <a:rPr lang="tr-TR" sz="2800" dirty="0" smtClean="0">
                <a:latin typeface="Trebuchet MS" pitchFamily="34" charset="0"/>
              </a:rPr>
              <a:t> filtreler</a:t>
            </a:r>
          </a:p>
          <a:p>
            <a:r>
              <a:rPr lang="tr-TR" sz="2800" dirty="0" smtClean="0">
                <a:latin typeface="Trebuchet MS" pitchFamily="34" charset="0"/>
              </a:rPr>
              <a:t>	Seramik köpük filtreler</a:t>
            </a:r>
          </a:p>
          <a:p>
            <a:r>
              <a:rPr lang="tr-TR" sz="2800" dirty="0" smtClean="0">
                <a:latin typeface="Trebuchet MS" pitchFamily="34" charset="0"/>
              </a:rPr>
              <a:t>	bağlı partikül filtreler</a:t>
            </a:r>
          </a:p>
          <a:p>
            <a:r>
              <a:rPr lang="tr-TR" sz="2800" dirty="0" smtClean="0">
                <a:latin typeface="Trebuchet MS" pitchFamily="34" charset="0"/>
              </a:rPr>
              <a:t>	</a:t>
            </a:r>
            <a:r>
              <a:rPr lang="tr-TR" sz="2800" dirty="0" err="1" smtClean="0">
                <a:latin typeface="Trebuchet MS" pitchFamily="34" charset="0"/>
              </a:rPr>
              <a:t>Kartujlu</a:t>
            </a:r>
            <a:r>
              <a:rPr lang="tr-TR" sz="2800" dirty="0" smtClean="0">
                <a:latin typeface="Trebuchet MS" pitchFamily="34" charset="0"/>
              </a:rPr>
              <a:t> </a:t>
            </a:r>
            <a:r>
              <a:rPr lang="tr-TR" sz="2800" dirty="0" err="1" smtClean="0">
                <a:latin typeface="Trebuchet MS" pitchFamily="34" charset="0"/>
              </a:rPr>
              <a:t>rijid</a:t>
            </a:r>
            <a:r>
              <a:rPr lang="tr-TR" sz="2800" dirty="0" smtClean="0">
                <a:latin typeface="Trebuchet MS" pitchFamily="34" charset="0"/>
              </a:rPr>
              <a:t> </a:t>
            </a:r>
            <a:r>
              <a:rPr lang="tr-TR" sz="2800" dirty="0" smtClean="0">
                <a:latin typeface="Trebuchet MS" pitchFamily="34" charset="0"/>
              </a:rPr>
              <a:t>filtreler</a:t>
            </a:r>
            <a:endParaRPr lang="tr-TR" sz="2800" dirty="0">
              <a:latin typeface="Trebuchet MS" pitchFamily="34" charset="0"/>
            </a:endParaRPr>
          </a:p>
          <a:p>
            <a:pPr>
              <a:spcBef>
                <a:spcPts val="1200"/>
              </a:spcBef>
            </a:pPr>
            <a:r>
              <a:rPr lang="tr-TR" sz="2800" dirty="0" smtClean="0">
                <a:latin typeface="Trebuchet MS" pitchFamily="34" charset="0"/>
              </a:rPr>
              <a:t>Filtreleme mekanizmasına göre</a:t>
            </a:r>
          </a:p>
          <a:p>
            <a:r>
              <a:rPr lang="tr-TR" sz="2800" dirty="0" smtClean="0">
                <a:latin typeface="Trebuchet MS" pitchFamily="34" charset="0"/>
              </a:rPr>
              <a:t>	Kek filtrelemesi : köpük filtreler</a:t>
            </a:r>
          </a:p>
          <a:p>
            <a:r>
              <a:rPr lang="tr-TR" sz="2800" dirty="0" smtClean="0">
                <a:latin typeface="Trebuchet MS" pitchFamily="34" charset="0"/>
              </a:rPr>
              <a:t>	Derin yatak filtrelemesi : kartuş filtreler</a:t>
            </a:r>
          </a:p>
        </p:txBody>
      </p:sp>
    </p:spTree>
    <p:extLst>
      <p:ext uri="{BB962C8B-B14F-4D97-AF65-F5344CB8AC3E}">
        <p14:creationId xmlns:p14="http://schemas.microsoft.com/office/powerpoint/2010/main" val="7463534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229600" cy="594320"/>
          </a:xfrm>
        </p:spPr>
        <p:txBody>
          <a:bodyPr>
            <a:normAutofit fontScale="90000"/>
          </a:bodyPr>
          <a:lstStyle/>
          <a:p>
            <a:r>
              <a:rPr lang="tr-TR" dirty="0" smtClean="0">
                <a:solidFill>
                  <a:schemeClr val="accent2">
                    <a:lumMod val="50000"/>
                  </a:schemeClr>
                </a:solidFill>
                <a:latin typeface="Trebuchet MS" pitchFamily="34" charset="0"/>
              </a:rPr>
              <a:t>Tekstil filtreler</a:t>
            </a:r>
            <a:endParaRPr lang="tr-TR" dirty="0">
              <a:solidFill>
                <a:schemeClr val="accent2">
                  <a:lumMod val="50000"/>
                </a:schemeClr>
              </a:solidFill>
              <a:latin typeface="Trebuchet MS" pitchFamily="34" charset="0"/>
            </a:endParaRPr>
          </a:p>
        </p:txBody>
      </p:sp>
      <p:sp>
        <p:nvSpPr>
          <p:cNvPr id="3" name="2 Metin kutusu"/>
          <p:cNvSpPr txBox="1"/>
          <p:nvPr/>
        </p:nvSpPr>
        <p:spPr>
          <a:xfrm>
            <a:off x="251520" y="1268760"/>
            <a:ext cx="7848872" cy="1384995"/>
          </a:xfrm>
          <a:prstGeom prst="rect">
            <a:avLst/>
          </a:prstGeom>
          <a:noFill/>
        </p:spPr>
        <p:txBody>
          <a:bodyPr wrap="square" rtlCol="0">
            <a:spAutoFit/>
          </a:bodyPr>
          <a:lstStyle/>
          <a:p>
            <a:r>
              <a:rPr lang="tr-TR" sz="2800" dirty="0" smtClean="0">
                <a:latin typeface="Trebuchet MS" pitchFamily="34" charset="0"/>
              </a:rPr>
              <a:t>Kritik olmayan ürünlerde fiberglas tekstil ürünlerden imal edilmiş filtreler kullanılır.</a:t>
            </a:r>
          </a:p>
          <a:p>
            <a:endParaRPr lang="tr-TR" sz="2800" dirty="0">
              <a:latin typeface="Trebuchet MS" pitchFamily="34" charset="0"/>
            </a:endParaRPr>
          </a:p>
        </p:txBody>
      </p:sp>
      <p:pic>
        <p:nvPicPr>
          <p:cNvPr id="259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0000"/>
          <a:stretch/>
        </p:blipFill>
        <p:spPr bwMode="auto">
          <a:xfrm>
            <a:off x="3861413" y="2283662"/>
            <a:ext cx="4778975"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9076" name="Picture 4" descr="http://www.urjafabrics.com/images/alluminium_fi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283662"/>
            <a:ext cx="3333750" cy="2476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1"/>
          <p:cNvGraphicFramePr>
            <a:graphicFrameLocks noGrp="1"/>
          </p:cNvGraphicFramePr>
          <p:nvPr>
            <p:extLst>
              <p:ext uri="{D42A27DB-BD31-4B8C-83A1-F6EECF244321}">
                <p14:modId xmlns:p14="http://schemas.microsoft.com/office/powerpoint/2010/main" val="2517289430"/>
              </p:ext>
            </p:extLst>
          </p:nvPr>
        </p:nvGraphicFramePr>
        <p:xfrm>
          <a:off x="4766415" y="4869160"/>
          <a:ext cx="3867677" cy="1813560"/>
        </p:xfrm>
        <a:graphic>
          <a:graphicData uri="http://schemas.openxmlformats.org/drawingml/2006/table">
            <a:tbl>
              <a:tblPr firstRow="1" bandRow="1">
                <a:tableStyleId>{5C22544A-7EE6-4342-B048-85BDC9FD1C3A}</a:tableStyleId>
              </a:tblPr>
              <a:tblGrid>
                <a:gridCol w="627317"/>
                <a:gridCol w="1944216"/>
                <a:gridCol w="1296144"/>
              </a:tblGrid>
              <a:tr h="223324">
                <a:tc>
                  <a:txBody>
                    <a:bodyPr/>
                    <a:lstStyle/>
                    <a:p>
                      <a:pPr algn="ctr"/>
                      <a:r>
                        <a:rPr lang="tr-TR" sz="1100" b="1" dirty="0" err="1" smtClean="0">
                          <a:latin typeface="Trebuchet MS" panose="020B0603020202020204" pitchFamily="34" charset="0"/>
                        </a:rPr>
                        <a:t>meş</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Delik boyutu (mm</a:t>
                      </a:r>
                      <a:r>
                        <a:rPr lang="tr-TR" sz="1100" b="1" baseline="30000" dirty="0" smtClean="0">
                          <a:latin typeface="Trebuchet MS" panose="020B0603020202020204" pitchFamily="34" charset="0"/>
                        </a:rPr>
                        <a:t>2</a:t>
                      </a:r>
                      <a:r>
                        <a:rPr lang="tr-TR" sz="1100" b="1" dirty="0" smtClean="0">
                          <a:latin typeface="Trebuchet MS" panose="020B0603020202020204" pitchFamily="34" charset="0"/>
                        </a:rPr>
                        <a:t>)</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Açık alan (%)</a:t>
                      </a:r>
                      <a:endParaRPr lang="tr-TR" sz="1100" b="1" dirty="0">
                        <a:latin typeface="Trebuchet MS" panose="020B0603020202020204" pitchFamily="34" charset="0"/>
                      </a:endParaRPr>
                    </a:p>
                  </a:txBody>
                  <a:tcPr/>
                </a:tc>
              </a:tr>
              <a:tr h="223324">
                <a:tc>
                  <a:txBody>
                    <a:bodyPr/>
                    <a:lstStyle/>
                    <a:p>
                      <a:pPr algn="ctr"/>
                      <a:r>
                        <a:rPr lang="tr-TR" sz="1100" b="1" dirty="0" smtClean="0">
                          <a:latin typeface="Trebuchet MS" panose="020B0603020202020204" pitchFamily="34" charset="0"/>
                        </a:rPr>
                        <a:t>25</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17.16</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65</a:t>
                      </a:r>
                      <a:endParaRPr lang="tr-TR" sz="1100" b="1" dirty="0">
                        <a:latin typeface="Trebuchet MS" panose="020B0603020202020204" pitchFamily="34" charset="0"/>
                      </a:endParaRPr>
                    </a:p>
                  </a:txBody>
                  <a:tcPr/>
                </a:tc>
              </a:tr>
              <a:tr h="223324">
                <a:tc>
                  <a:txBody>
                    <a:bodyPr/>
                    <a:lstStyle/>
                    <a:p>
                      <a:pPr algn="ctr"/>
                      <a:r>
                        <a:rPr lang="tr-TR" sz="1100" b="1" dirty="0" smtClean="0">
                          <a:latin typeface="Trebuchet MS" panose="020B0603020202020204" pitchFamily="34" charset="0"/>
                        </a:rPr>
                        <a:t>36</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11.56</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63</a:t>
                      </a:r>
                      <a:endParaRPr lang="tr-TR" sz="1100" b="1" dirty="0">
                        <a:latin typeface="Trebuchet MS" panose="020B0603020202020204" pitchFamily="34" charset="0"/>
                      </a:endParaRPr>
                    </a:p>
                  </a:txBody>
                  <a:tcPr/>
                </a:tc>
              </a:tr>
              <a:tr h="223324">
                <a:tc>
                  <a:txBody>
                    <a:bodyPr/>
                    <a:lstStyle/>
                    <a:p>
                      <a:pPr algn="ctr"/>
                      <a:r>
                        <a:rPr lang="tr-TR" sz="1100" b="1" dirty="0" smtClean="0">
                          <a:latin typeface="Trebuchet MS" panose="020B0603020202020204" pitchFamily="34" charset="0"/>
                        </a:rPr>
                        <a:t>50</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7.49</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55</a:t>
                      </a:r>
                      <a:endParaRPr lang="tr-TR" sz="1100" b="1" dirty="0">
                        <a:latin typeface="Trebuchet MS" panose="020B0603020202020204" pitchFamily="34" charset="0"/>
                      </a:endParaRPr>
                    </a:p>
                  </a:txBody>
                  <a:tcPr/>
                </a:tc>
              </a:tr>
              <a:tr h="223324">
                <a:tc>
                  <a:txBody>
                    <a:bodyPr/>
                    <a:lstStyle/>
                    <a:p>
                      <a:pPr algn="ctr"/>
                      <a:r>
                        <a:rPr lang="tr-TR" sz="1100" b="1" dirty="0" smtClean="0">
                          <a:latin typeface="Trebuchet MS" panose="020B0603020202020204" pitchFamily="34" charset="0"/>
                        </a:rPr>
                        <a:t>100</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2.72</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47</a:t>
                      </a:r>
                      <a:endParaRPr lang="tr-TR" sz="1100" b="1" dirty="0">
                        <a:latin typeface="Trebuchet MS" panose="020B0603020202020204" pitchFamily="34" charset="0"/>
                      </a:endParaRPr>
                    </a:p>
                  </a:txBody>
                  <a:tcPr/>
                </a:tc>
              </a:tr>
              <a:tr h="223324">
                <a:tc>
                  <a:txBody>
                    <a:bodyPr/>
                    <a:lstStyle/>
                    <a:p>
                      <a:pPr algn="ctr"/>
                      <a:r>
                        <a:rPr lang="tr-TR" sz="1100" b="1" dirty="0" smtClean="0">
                          <a:latin typeface="Trebuchet MS" panose="020B0603020202020204" pitchFamily="34" charset="0"/>
                        </a:rPr>
                        <a:t>200</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1.71</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43</a:t>
                      </a:r>
                      <a:endParaRPr lang="tr-TR" sz="1100" b="1" dirty="0">
                        <a:latin typeface="Trebuchet MS" panose="020B0603020202020204" pitchFamily="34" charset="0"/>
                      </a:endParaRPr>
                    </a:p>
                  </a:txBody>
                  <a:tcPr/>
                </a:tc>
              </a:tr>
              <a:tr h="223324">
                <a:tc>
                  <a:txBody>
                    <a:bodyPr/>
                    <a:lstStyle/>
                    <a:p>
                      <a:pPr algn="ctr"/>
                      <a:r>
                        <a:rPr lang="tr-TR" sz="1100" b="1" dirty="0" smtClean="0">
                          <a:latin typeface="Trebuchet MS" panose="020B0603020202020204" pitchFamily="34" charset="0"/>
                        </a:rPr>
                        <a:t>400</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0.45</a:t>
                      </a:r>
                      <a:endParaRPr lang="tr-TR" sz="1100" b="1" dirty="0">
                        <a:latin typeface="Trebuchet MS" panose="020B0603020202020204" pitchFamily="34" charset="0"/>
                      </a:endParaRPr>
                    </a:p>
                  </a:txBody>
                  <a:tcPr/>
                </a:tc>
                <a:tc>
                  <a:txBody>
                    <a:bodyPr/>
                    <a:lstStyle/>
                    <a:p>
                      <a:pPr algn="ctr"/>
                      <a:r>
                        <a:rPr lang="tr-TR" sz="1100" b="1" dirty="0" smtClean="0">
                          <a:latin typeface="Trebuchet MS" panose="020B0603020202020204" pitchFamily="34" charset="0"/>
                        </a:rPr>
                        <a:t>27</a:t>
                      </a:r>
                      <a:endParaRPr lang="tr-TR" sz="1100" b="1" dirty="0">
                        <a:latin typeface="Trebuchet MS" panose="020B0603020202020204" pitchFamily="34" charset="0"/>
                      </a:endParaRPr>
                    </a:p>
                  </a:txBody>
                  <a:tcPr/>
                </a:tc>
              </a:tr>
            </a:tbl>
          </a:graphicData>
        </a:graphic>
      </p:graphicFrame>
      <p:pic>
        <p:nvPicPr>
          <p:cNvPr id="261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1260" y="2288172"/>
            <a:ext cx="2389128" cy="2510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58320" b="1"/>
          <a:stretch/>
        </p:blipFill>
        <p:spPr bwMode="auto">
          <a:xfrm>
            <a:off x="547296" y="4798797"/>
            <a:ext cx="3318262" cy="1856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Düz Ok Bağlayıcısı 5"/>
          <p:cNvCxnSpPr/>
          <p:nvPr/>
        </p:nvCxnSpPr>
        <p:spPr>
          <a:xfrm flipV="1">
            <a:off x="5364088" y="4005064"/>
            <a:ext cx="1512168" cy="14401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2651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79512" y="1340768"/>
            <a:ext cx="8496944" cy="2677656"/>
          </a:xfrm>
          <a:prstGeom prst="rect">
            <a:avLst/>
          </a:prstGeom>
        </p:spPr>
        <p:txBody>
          <a:bodyPr wrap="square">
            <a:spAutoFit/>
          </a:bodyPr>
          <a:lstStyle/>
          <a:p>
            <a:r>
              <a:rPr lang="tr-TR" sz="2800" dirty="0" smtClean="0">
                <a:latin typeface="Trebuchet MS" pitchFamily="34" charset="0"/>
              </a:rPr>
              <a:t>Alümina </a:t>
            </a:r>
            <a:r>
              <a:rPr lang="tr-TR" sz="2800" dirty="0" err="1" smtClean="0">
                <a:latin typeface="Trebuchet MS" pitchFamily="34" charset="0"/>
              </a:rPr>
              <a:t>bilyalardan</a:t>
            </a:r>
            <a:r>
              <a:rPr lang="tr-TR" sz="2800" dirty="0" smtClean="0">
                <a:latin typeface="Trebuchet MS" pitchFamily="34" charset="0"/>
              </a:rPr>
              <a:t> oluşturulan yatak filtreleri</a:t>
            </a:r>
          </a:p>
          <a:p>
            <a:r>
              <a:rPr lang="tr-TR" sz="2800" dirty="0" smtClean="0">
                <a:latin typeface="Trebuchet MS" pitchFamily="34" charset="0"/>
              </a:rPr>
              <a:t>Alümina </a:t>
            </a:r>
            <a:r>
              <a:rPr lang="tr-TR" sz="2800" dirty="0" err="1" smtClean="0">
                <a:latin typeface="Trebuchet MS" pitchFamily="34" charset="0"/>
              </a:rPr>
              <a:t>bilyaların</a:t>
            </a:r>
            <a:r>
              <a:rPr lang="tr-TR" sz="2800" dirty="0" smtClean="0">
                <a:latin typeface="Trebuchet MS" pitchFamily="34" charset="0"/>
              </a:rPr>
              <a:t> seramik bir kutu içine yerleştirilmesi ile oluşturulur. </a:t>
            </a:r>
            <a:r>
              <a:rPr lang="tr-TR" sz="2800" dirty="0" err="1" smtClean="0">
                <a:latin typeface="Trebuchet MS" pitchFamily="34" charset="0"/>
              </a:rPr>
              <a:t>Bilyalar</a:t>
            </a:r>
            <a:r>
              <a:rPr lang="tr-TR" sz="2800" dirty="0" smtClean="0">
                <a:latin typeface="Trebuchet MS" pitchFamily="34" charset="0"/>
              </a:rPr>
              <a:t> arasındaki gözeneklilik sabit değildir.</a:t>
            </a:r>
          </a:p>
          <a:p>
            <a:endParaRPr lang="tr-TR" sz="2800" dirty="0" smtClean="0">
              <a:latin typeface="Trebuchet MS" pitchFamily="34" charset="0"/>
            </a:endParaRPr>
          </a:p>
          <a:p>
            <a:endParaRPr lang="en-US" sz="2800" dirty="0" smtClean="0">
              <a:latin typeface="Trebuchet MS" pitchFamily="34" charset="0"/>
            </a:endParaRPr>
          </a:p>
        </p:txBody>
      </p:sp>
      <p:sp>
        <p:nvSpPr>
          <p:cNvPr id="3" name="Başlık 3"/>
          <p:cNvSpPr>
            <a:spLocks noGrp="1"/>
          </p:cNvSpPr>
          <p:nvPr>
            <p:ph type="title"/>
          </p:nvPr>
        </p:nvSpPr>
        <p:spPr>
          <a:xfrm>
            <a:off x="323528" y="603469"/>
            <a:ext cx="8229600" cy="594320"/>
          </a:xfrm>
        </p:spPr>
        <p:txBody>
          <a:bodyPr>
            <a:normAutofit fontScale="90000"/>
          </a:bodyPr>
          <a:lstStyle/>
          <a:p>
            <a:r>
              <a:rPr lang="tr-TR" dirty="0" smtClean="0">
                <a:solidFill>
                  <a:schemeClr val="accent2">
                    <a:lumMod val="50000"/>
                  </a:schemeClr>
                </a:solidFill>
                <a:latin typeface="Trebuchet MS" pitchFamily="34" charset="0"/>
              </a:rPr>
              <a:t>Alümina </a:t>
            </a:r>
            <a:r>
              <a:rPr lang="tr-TR" dirty="0" err="1" smtClean="0">
                <a:solidFill>
                  <a:schemeClr val="accent2">
                    <a:lumMod val="50000"/>
                  </a:schemeClr>
                </a:solidFill>
                <a:latin typeface="Trebuchet MS" pitchFamily="34" charset="0"/>
              </a:rPr>
              <a:t>bilyalı</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filtrasyon</a:t>
            </a:r>
            <a:endParaRPr lang="tr-TR" dirty="0">
              <a:solidFill>
                <a:schemeClr val="accent2">
                  <a:lumMod val="50000"/>
                </a:schemeClr>
              </a:solidFill>
              <a:latin typeface="Trebuchet MS" pitchFamily="34" charset="0"/>
            </a:endParaRPr>
          </a:p>
        </p:txBody>
      </p:sp>
      <p:pic>
        <p:nvPicPr>
          <p:cNvPr id="405506" name="Picture 2" descr="http://www.permatech.net/wp-content/uploads/2010/08/bedfiltrationsystem01.jpg"/>
          <p:cNvPicPr>
            <a:picLocks noChangeAspect="1" noChangeArrowheads="1"/>
          </p:cNvPicPr>
          <p:nvPr/>
        </p:nvPicPr>
        <p:blipFill>
          <a:blip r:embed="rId2" cstate="print"/>
          <a:srcRect l="2899" t="2050" r="2899" b="3670"/>
          <a:stretch>
            <a:fillRect/>
          </a:stretch>
        </p:blipFill>
        <p:spPr bwMode="auto">
          <a:xfrm>
            <a:off x="4427984" y="3467774"/>
            <a:ext cx="4320480" cy="3057570"/>
          </a:xfrm>
          <a:prstGeom prst="rect">
            <a:avLst/>
          </a:prstGeom>
          <a:noFill/>
        </p:spPr>
      </p:pic>
      <p:pic>
        <p:nvPicPr>
          <p:cNvPr id="442370" name="Picture 2" descr="Alumina Balls T-99 PROX-SVERS"/>
          <p:cNvPicPr>
            <a:picLocks noChangeAspect="1" noChangeArrowheads="1"/>
          </p:cNvPicPr>
          <p:nvPr/>
        </p:nvPicPr>
        <p:blipFill>
          <a:blip r:embed="rId3" cstate="print"/>
          <a:srcRect l="6503" r="4079"/>
          <a:stretch>
            <a:fillRect/>
          </a:stretch>
        </p:blipFill>
        <p:spPr bwMode="auto">
          <a:xfrm>
            <a:off x="395536" y="4437112"/>
            <a:ext cx="3960440" cy="2095500"/>
          </a:xfrm>
          <a:prstGeom prst="rect">
            <a:avLst/>
          </a:prstGeom>
          <a:noFill/>
        </p:spPr>
      </p:pic>
    </p:spTree>
    <p:extLst>
      <p:ext uri="{BB962C8B-B14F-4D97-AF65-F5344CB8AC3E}">
        <p14:creationId xmlns:p14="http://schemas.microsoft.com/office/powerpoint/2010/main" val="9162049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a:spLocks noGrp="1"/>
          </p:cNvSpPr>
          <p:nvPr>
            <p:ph type="title"/>
          </p:nvPr>
        </p:nvSpPr>
        <p:spPr>
          <a:xfrm>
            <a:off x="323528" y="603469"/>
            <a:ext cx="8229600" cy="594320"/>
          </a:xfrm>
        </p:spPr>
        <p:txBody>
          <a:bodyPr>
            <a:normAutofit fontScale="90000"/>
          </a:bodyPr>
          <a:lstStyle/>
          <a:p>
            <a:r>
              <a:rPr lang="tr-TR" dirty="0" smtClean="0">
                <a:solidFill>
                  <a:schemeClr val="accent2">
                    <a:lumMod val="50000"/>
                  </a:schemeClr>
                </a:solidFill>
                <a:latin typeface="Trebuchet MS" pitchFamily="34" charset="0"/>
              </a:rPr>
              <a:t>Alümina </a:t>
            </a:r>
            <a:r>
              <a:rPr lang="tr-TR" dirty="0" err="1" smtClean="0">
                <a:solidFill>
                  <a:schemeClr val="accent2">
                    <a:lumMod val="50000"/>
                  </a:schemeClr>
                </a:solidFill>
                <a:latin typeface="Trebuchet MS" pitchFamily="34" charset="0"/>
              </a:rPr>
              <a:t>bilyalı</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filtrasyon</a:t>
            </a:r>
            <a:endParaRPr lang="tr-TR" dirty="0">
              <a:solidFill>
                <a:schemeClr val="accent2">
                  <a:lumMod val="50000"/>
                </a:schemeClr>
              </a:solidFill>
              <a:latin typeface="Trebuchet MS" pitchFamily="34" charset="0"/>
            </a:endParaRPr>
          </a:p>
        </p:txBody>
      </p:sp>
      <p:pic>
        <p:nvPicPr>
          <p:cNvPr id="5" name="Picture 3"/>
          <p:cNvPicPr>
            <a:picLocks noChangeAspect="1" noChangeArrowheads="1"/>
          </p:cNvPicPr>
          <p:nvPr/>
        </p:nvPicPr>
        <p:blipFill>
          <a:blip r:embed="rId2" cstate="print">
            <a:lum bright="-13000" contrast="22000"/>
          </a:blip>
          <a:srcRect l="16794" t="25391" r="17901" b="9641"/>
          <a:stretch>
            <a:fillRect/>
          </a:stretch>
        </p:blipFill>
        <p:spPr bwMode="auto">
          <a:xfrm>
            <a:off x="251519" y="1556792"/>
            <a:ext cx="8625685" cy="4824536"/>
          </a:xfrm>
          <a:prstGeom prst="rect">
            <a:avLst/>
          </a:prstGeom>
          <a:noFill/>
          <a:ln w="9525">
            <a:noFill/>
            <a:miter lim="800000"/>
            <a:headEnd/>
            <a:tailEnd/>
          </a:ln>
        </p:spPr>
      </p:pic>
    </p:spTree>
    <p:extLst>
      <p:ext uri="{BB962C8B-B14F-4D97-AF65-F5344CB8AC3E}">
        <p14:creationId xmlns:p14="http://schemas.microsoft.com/office/powerpoint/2010/main" val="12200510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1340768"/>
            <a:ext cx="8496944" cy="5262979"/>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b="1" dirty="0" smtClean="0">
                <a:latin typeface="Trebuchet MS" pitchFamily="34" charset="0"/>
              </a:rPr>
              <a:t>Seramik köpük filtreler</a:t>
            </a:r>
          </a:p>
          <a:p>
            <a:pPr marL="457200" indent="-457200">
              <a:buClr>
                <a:schemeClr val="bg2">
                  <a:lumMod val="50000"/>
                </a:schemeClr>
              </a:buClr>
              <a:buFont typeface="Trebuchet MS" panose="020B0603020202020204" pitchFamily="34" charset="0"/>
              <a:buChar char="●"/>
            </a:pPr>
            <a:r>
              <a:rPr lang="tr-TR" sz="2800" b="1" dirty="0" smtClean="0">
                <a:latin typeface="Trebuchet MS" pitchFamily="34" charset="0"/>
              </a:rPr>
              <a:t>Köpük filtreler ya </a:t>
            </a:r>
            <a:r>
              <a:rPr lang="tr-TR" sz="2800" b="1" dirty="0" err="1" smtClean="0">
                <a:latin typeface="Trebuchet MS" pitchFamily="34" charset="0"/>
              </a:rPr>
              <a:t>sinterlenmiş</a:t>
            </a:r>
            <a:r>
              <a:rPr lang="tr-TR" sz="2800" b="1" dirty="0" smtClean="0">
                <a:latin typeface="Trebuchet MS" pitchFamily="34" charset="0"/>
              </a:rPr>
              <a:t> ya da dökülmüş alüminadan imal edilir.</a:t>
            </a:r>
          </a:p>
          <a:p>
            <a:pPr marL="457200" indent="-457200">
              <a:buClr>
                <a:schemeClr val="bg2">
                  <a:lumMod val="50000"/>
                </a:schemeClr>
              </a:buClr>
              <a:buFont typeface="Trebuchet MS" panose="020B0603020202020204" pitchFamily="34" charset="0"/>
              <a:buChar char="●"/>
            </a:pPr>
            <a:r>
              <a:rPr lang="tr-TR" sz="2800" b="1" dirty="0" err="1" smtClean="0">
                <a:latin typeface="Trebuchet MS" pitchFamily="34" charset="0"/>
              </a:rPr>
              <a:t>Gözenklilik</a:t>
            </a:r>
            <a:r>
              <a:rPr lang="tr-TR" sz="2800" b="1" dirty="0" smtClean="0">
                <a:latin typeface="Trebuchet MS" pitchFamily="34" charset="0"/>
              </a:rPr>
              <a:t> inç uzunluktaki delik adedi ile ifade edilir (</a:t>
            </a:r>
            <a:r>
              <a:rPr lang="tr-TR" sz="2800" b="1" dirty="0" err="1" smtClean="0">
                <a:latin typeface="Trebuchet MS" pitchFamily="34" charset="0"/>
              </a:rPr>
              <a:t>ppi</a:t>
            </a:r>
            <a:r>
              <a:rPr lang="tr-TR" sz="2800" b="1" dirty="0" smtClean="0">
                <a:latin typeface="Trebuchet MS" pitchFamily="34" charset="0"/>
              </a:rPr>
              <a:t>).  PPI değerleri: </a:t>
            </a:r>
            <a:r>
              <a:rPr lang="en-US" sz="2800" dirty="0" smtClean="0">
                <a:latin typeface="Trebuchet MS" pitchFamily="34" charset="0"/>
              </a:rPr>
              <a:t>20</a:t>
            </a:r>
            <a:r>
              <a:rPr lang="tr-TR" sz="2800" dirty="0" smtClean="0">
                <a:latin typeface="Trebuchet MS" pitchFamily="34" charset="0"/>
              </a:rPr>
              <a:t>, </a:t>
            </a:r>
            <a:r>
              <a:rPr lang="en-US" sz="2800" dirty="0" smtClean="0">
                <a:latin typeface="Trebuchet MS" pitchFamily="34" charset="0"/>
              </a:rPr>
              <a:t>30</a:t>
            </a:r>
            <a:r>
              <a:rPr lang="tr-TR" sz="2800" dirty="0" smtClean="0">
                <a:latin typeface="Trebuchet MS" pitchFamily="34" charset="0"/>
              </a:rPr>
              <a:t>,</a:t>
            </a:r>
            <a:r>
              <a:rPr lang="en-US" sz="2800" dirty="0" smtClean="0">
                <a:latin typeface="Trebuchet MS" pitchFamily="34" charset="0"/>
              </a:rPr>
              <a:t> 40, 50, 60, 65 </a:t>
            </a:r>
            <a:r>
              <a:rPr lang="tr-TR" sz="2800" dirty="0" smtClean="0">
                <a:latin typeface="Trebuchet MS" pitchFamily="34" charset="0"/>
              </a:rPr>
              <a:t>ve</a:t>
            </a:r>
            <a:r>
              <a:rPr lang="en-US" sz="2800" dirty="0" smtClean="0">
                <a:latin typeface="Trebuchet MS" pitchFamily="34" charset="0"/>
              </a:rPr>
              <a:t> 80</a:t>
            </a:r>
            <a:r>
              <a:rPr lang="tr-TR" sz="2800" dirty="0" smtClean="0">
                <a:latin typeface="Trebuchet MS" pitchFamily="34" charset="0"/>
              </a:rPr>
              <a:t> </a:t>
            </a:r>
            <a:r>
              <a:rPr lang="tr-TR" sz="2800" dirty="0" err="1" smtClean="0">
                <a:latin typeface="Trebuchet MS" pitchFamily="34" charset="0"/>
              </a:rPr>
              <a:t>ppi</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%80-85 seviyesinde boşluk ile sıvı metal akışında sorun çıkarmazlar fakat fitre verimleri düşüktür.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yüzden mekanik özelliklerdeki iyileşme sınırlıdır.</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
        <p:nvSpPr>
          <p:cNvPr id="3" name="Başlık 3"/>
          <p:cNvSpPr>
            <a:spLocks noGrp="1"/>
          </p:cNvSpPr>
          <p:nvPr>
            <p:ph type="title"/>
          </p:nvPr>
        </p:nvSpPr>
        <p:spPr>
          <a:xfrm>
            <a:off x="323528" y="603469"/>
            <a:ext cx="8229600" cy="594320"/>
          </a:xfrm>
        </p:spPr>
        <p:txBody>
          <a:bodyPr>
            <a:normAutofit fontScale="90000"/>
          </a:bodyPr>
          <a:lstStyle/>
          <a:p>
            <a:r>
              <a:rPr lang="tr-TR" dirty="0" smtClean="0">
                <a:solidFill>
                  <a:schemeClr val="accent2">
                    <a:lumMod val="50000"/>
                  </a:schemeClr>
                </a:solidFill>
                <a:latin typeface="Trebuchet MS" pitchFamily="34" charset="0"/>
              </a:rPr>
              <a:t>Filtre türleri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7203935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229600" cy="594320"/>
          </a:xfrm>
        </p:spPr>
        <p:txBody>
          <a:bodyPr>
            <a:normAutofit fontScale="90000"/>
          </a:bodyPr>
          <a:lstStyle/>
          <a:p>
            <a:r>
              <a:rPr lang="tr-TR" dirty="0" smtClean="0">
                <a:solidFill>
                  <a:schemeClr val="accent2">
                    <a:lumMod val="50000"/>
                  </a:schemeClr>
                </a:solidFill>
                <a:latin typeface="Trebuchet MS" pitchFamily="34" charset="0"/>
              </a:rPr>
              <a:t>Seramik köpük filtreler</a:t>
            </a:r>
            <a:endParaRPr lang="tr-TR" dirty="0">
              <a:solidFill>
                <a:schemeClr val="accent2">
                  <a:lumMod val="50000"/>
                </a:schemeClr>
              </a:solidFill>
              <a:latin typeface="Trebuchet MS" pitchFamily="34" charset="0"/>
            </a:endParaRPr>
          </a:p>
        </p:txBody>
      </p:sp>
      <p:sp>
        <p:nvSpPr>
          <p:cNvPr id="3" name="2 Metin kutusu"/>
          <p:cNvSpPr txBox="1"/>
          <p:nvPr/>
        </p:nvSpPr>
        <p:spPr>
          <a:xfrm>
            <a:off x="251520" y="1268760"/>
            <a:ext cx="7848872" cy="2246769"/>
          </a:xfrm>
          <a:prstGeom prst="rect">
            <a:avLst/>
          </a:prstGeom>
          <a:noFill/>
        </p:spPr>
        <p:txBody>
          <a:bodyPr wrap="square" rtlCol="0">
            <a:spAutoFit/>
          </a:bodyPr>
          <a:lstStyle/>
          <a:p>
            <a:r>
              <a:rPr lang="tr-TR" sz="2800" dirty="0" smtClean="0">
                <a:latin typeface="Trebuchet MS" pitchFamily="34" charset="0"/>
              </a:rPr>
              <a:t>Döküm parça temizliğinin önemsendiği durumlarda seramik köpük filtreler kullanılır.</a:t>
            </a:r>
          </a:p>
          <a:p>
            <a:endParaRPr lang="tr-TR" sz="2800" dirty="0" smtClean="0">
              <a:latin typeface="Trebuchet MS" pitchFamily="34" charset="0"/>
            </a:endParaRPr>
          </a:p>
          <a:p>
            <a:endParaRPr lang="tr-TR" sz="2800" dirty="0" smtClean="0">
              <a:latin typeface="Trebuchet MS" pitchFamily="34" charset="0"/>
            </a:endParaRPr>
          </a:p>
          <a:p>
            <a:r>
              <a:rPr lang="tr-TR" sz="2800" dirty="0" smtClean="0">
                <a:latin typeface="Trebuchet MS" pitchFamily="34" charset="0"/>
              </a:rPr>
              <a:t>	</a:t>
            </a:r>
            <a:endParaRPr lang="tr-TR" sz="2800" dirty="0">
              <a:latin typeface="Trebuchet MS" pitchFamily="34" charset="0"/>
            </a:endParaRPr>
          </a:p>
        </p:txBody>
      </p:sp>
      <p:pic>
        <p:nvPicPr>
          <p:cNvPr id="8" name="Picture 2"/>
          <p:cNvPicPr>
            <a:picLocks noChangeAspect="1" noChangeArrowheads="1"/>
          </p:cNvPicPr>
          <p:nvPr/>
        </p:nvPicPr>
        <p:blipFill>
          <a:blip r:embed="rId2" cstate="print"/>
          <a:srcRect l="5807" t="35063" r="51579" b="14735"/>
          <a:stretch>
            <a:fillRect/>
          </a:stretch>
        </p:blipFill>
        <p:spPr bwMode="auto">
          <a:xfrm>
            <a:off x="2483768" y="2392143"/>
            <a:ext cx="5904656" cy="3910877"/>
          </a:xfrm>
          <a:prstGeom prst="rect">
            <a:avLst/>
          </a:prstGeom>
          <a:noFill/>
          <a:ln w="9525">
            <a:noFill/>
            <a:miter lim="800000"/>
            <a:headEnd/>
            <a:tailEnd/>
          </a:ln>
        </p:spPr>
      </p:pic>
    </p:spTree>
    <p:extLst>
      <p:ext uri="{BB962C8B-B14F-4D97-AF65-F5344CB8AC3E}">
        <p14:creationId xmlns:p14="http://schemas.microsoft.com/office/powerpoint/2010/main" val="13705104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640960" cy="594320"/>
          </a:xfrm>
        </p:spPr>
        <p:txBody>
          <a:bodyPr>
            <a:normAutofit fontScale="90000"/>
          </a:bodyPr>
          <a:lstStyle/>
          <a:p>
            <a:r>
              <a:rPr lang="tr-TR" dirty="0" smtClean="0">
                <a:solidFill>
                  <a:schemeClr val="accent2">
                    <a:lumMod val="50000"/>
                  </a:schemeClr>
                </a:solidFill>
                <a:latin typeface="Trebuchet MS" pitchFamily="34" charset="0"/>
              </a:rPr>
              <a:t>Sıvı metal transferinde </a:t>
            </a:r>
            <a:r>
              <a:rPr lang="tr-TR" dirty="0" err="1" smtClean="0">
                <a:solidFill>
                  <a:schemeClr val="accent2">
                    <a:lumMod val="50000"/>
                  </a:schemeClr>
                </a:solidFill>
                <a:latin typeface="Trebuchet MS" pitchFamily="34" charset="0"/>
              </a:rPr>
              <a:t>filtrasyon</a:t>
            </a:r>
            <a:endParaRPr lang="tr-TR" dirty="0">
              <a:solidFill>
                <a:schemeClr val="accent2">
                  <a:lumMod val="50000"/>
                </a:schemeClr>
              </a:solidFill>
              <a:latin typeface="Trebuchet MS" pitchFamily="34" charset="0"/>
            </a:endParaRPr>
          </a:p>
        </p:txBody>
      </p:sp>
      <p:pic>
        <p:nvPicPr>
          <p:cNvPr id="259074" name="Picture 2" descr="http://www.lanik.eu/uploads/RTEmagicC_hlinik_1_800px_03.jpg.jpg">
            <a:hlinkClick r:id="rId2"/>
          </p:cNvPr>
          <p:cNvPicPr>
            <a:picLocks noChangeAspect="1" noChangeArrowheads="1"/>
          </p:cNvPicPr>
          <p:nvPr/>
        </p:nvPicPr>
        <p:blipFill>
          <a:blip r:embed="rId3" cstate="print"/>
          <a:srcRect/>
          <a:stretch>
            <a:fillRect/>
          </a:stretch>
        </p:blipFill>
        <p:spPr bwMode="auto">
          <a:xfrm>
            <a:off x="4572000" y="1196752"/>
            <a:ext cx="4104456" cy="3078344"/>
          </a:xfrm>
          <a:prstGeom prst="rect">
            <a:avLst/>
          </a:prstGeom>
          <a:noFill/>
        </p:spPr>
      </p:pic>
      <p:pic>
        <p:nvPicPr>
          <p:cNvPr id="287746" name="Picture 2" descr="http://www.lanik.eu/uploads/RTEmagicC_hlinik_5_800px_01.jpg.jpg">
            <a:hlinkClick r:id="rId4"/>
          </p:cNvPr>
          <p:cNvPicPr>
            <a:picLocks noChangeAspect="1" noChangeArrowheads="1"/>
          </p:cNvPicPr>
          <p:nvPr/>
        </p:nvPicPr>
        <p:blipFill>
          <a:blip r:embed="rId5" cstate="print"/>
          <a:srcRect/>
          <a:stretch>
            <a:fillRect/>
          </a:stretch>
        </p:blipFill>
        <p:spPr bwMode="auto">
          <a:xfrm>
            <a:off x="386483" y="2492896"/>
            <a:ext cx="4128457" cy="3096344"/>
          </a:xfrm>
          <a:prstGeom prst="rect">
            <a:avLst/>
          </a:prstGeom>
          <a:noFill/>
        </p:spPr>
      </p:pic>
      <p:pic>
        <p:nvPicPr>
          <p:cNvPr id="287748" name="Picture 4" descr="http://www.lanik.eu/uploads/RTEmagicC_hlinik_8_02.jpg.jpg"/>
          <p:cNvPicPr>
            <a:picLocks noChangeAspect="1" noChangeArrowheads="1"/>
          </p:cNvPicPr>
          <p:nvPr/>
        </p:nvPicPr>
        <p:blipFill>
          <a:blip r:embed="rId6" cstate="print"/>
          <a:srcRect t="12626"/>
          <a:stretch>
            <a:fillRect/>
          </a:stretch>
        </p:blipFill>
        <p:spPr bwMode="auto">
          <a:xfrm>
            <a:off x="4572000" y="4077072"/>
            <a:ext cx="4104456" cy="2491476"/>
          </a:xfrm>
          <a:prstGeom prst="rect">
            <a:avLst/>
          </a:prstGeom>
          <a:noFill/>
          <a:ln w="53975">
            <a:solidFill>
              <a:schemeClr val="bg1"/>
            </a:solidFill>
          </a:ln>
        </p:spPr>
      </p:pic>
    </p:spTree>
    <p:extLst>
      <p:ext uri="{BB962C8B-B14F-4D97-AF65-F5344CB8AC3E}">
        <p14:creationId xmlns:p14="http://schemas.microsoft.com/office/powerpoint/2010/main" val="21751255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smtClean="0">
                <a:solidFill>
                  <a:schemeClr val="accent2">
                    <a:lumMod val="50000"/>
                  </a:schemeClr>
                </a:solidFill>
                <a:latin typeface="Trebuchet MS" pitchFamily="34" charset="0"/>
              </a:rPr>
              <a:t>Dökümde </a:t>
            </a:r>
            <a:r>
              <a:rPr lang="tr-TR" dirty="0" err="1" smtClean="0">
                <a:solidFill>
                  <a:schemeClr val="accent2">
                    <a:lumMod val="50000"/>
                  </a:schemeClr>
                </a:solidFill>
                <a:latin typeface="Trebuchet MS" pitchFamily="34" charset="0"/>
              </a:rPr>
              <a:t>filtrasyon</a:t>
            </a:r>
            <a:endParaRPr lang="tr-TR" dirty="0">
              <a:solidFill>
                <a:schemeClr val="accent2">
                  <a:lumMod val="50000"/>
                </a:schemeClr>
              </a:solidFill>
              <a:latin typeface="Trebuchet MS" pitchFamily="34" charset="0"/>
            </a:endParaRPr>
          </a:p>
        </p:txBody>
      </p:sp>
      <p:pic>
        <p:nvPicPr>
          <p:cNvPr id="2467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868" y="3646194"/>
            <a:ext cx="3965116" cy="2629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78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57" b="12523"/>
          <a:stretch/>
        </p:blipFill>
        <p:spPr bwMode="auto">
          <a:xfrm>
            <a:off x="486850" y="1582079"/>
            <a:ext cx="3650217"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79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0525" y="3646195"/>
            <a:ext cx="4309947" cy="262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4303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229600" cy="594320"/>
          </a:xfrm>
        </p:spPr>
        <p:txBody>
          <a:bodyPr>
            <a:normAutofit fontScale="90000"/>
          </a:bodyPr>
          <a:lstStyle/>
          <a:p>
            <a:r>
              <a:rPr lang="tr-TR" dirty="0" smtClean="0">
                <a:solidFill>
                  <a:schemeClr val="accent2">
                    <a:lumMod val="50000"/>
                  </a:schemeClr>
                </a:solidFill>
                <a:latin typeface="Trebuchet MS" pitchFamily="34" charset="0"/>
              </a:rPr>
              <a:t>Dökümde </a:t>
            </a:r>
            <a:r>
              <a:rPr lang="tr-TR" dirty="0" err="1" smtClean="0">
                <a:solidFill>
                  <a:schemeClr val="accent2">
                    <a:lumMod val="50000"/>
                  </a:schemeClr>
                </a:solidFill>
                <a:latin typeface="Trebuchet MS" pitchFamily="34" charset="0"/>
              </a:rPr>
              <a:t>filtrasyon</a:t>
            </a:r>
            <a:endParaRPr lang="tr-TR" dirty="0">
              <a:solidFill>
                <a:schemeClr val="accent2">
                  <a:lumMod val="50000"/>
                </a:schemeClr>
              </a:solidFill>
              <a:latin typeface="Trebuchet MS" pitchFamily="34" charset="0"/>
            </a:endParaRPr>
          </a:p>
        </p:txBody>
      </p:sp>
      <p:grpSp>
        <p:nvGrpSpPr>
          <p:cNvPr id="3" name="Grup 6"/>
          <p:cNvGrpSpPr/>
          <p:nvPr/>
        </p:nvGrpSpPr>
        <p:grpSpPr>
          <a:xfrm>
            <a:off x="1208648" y="1202973"/>
            <a:ext cx="7683831" cy="5286337"/>
            <a:chOff x="1208648" y="1202973"/>
            <a:chExt cx="7683831" cy="5286337"/>
          </a:xfrm>
        </p:grpSpPr>
        <p:pic>
          <p:nvPicPr>
            <p:cNvPr id="2467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5609" y="4221088"/>
              <a:ext cx="285750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790" name="Picture 6"/>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rcRect b="6472"/>
            <a:stretch/>
          </p:blipFill>
          <p:spPr bwMode="auto">
            <a:xfrm>
              <a:off x="1621897" y="1202973"/>
              <a:ext cx="6864923" cy="528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2" name="Metin kutusu 1"/>
            <p:cNvSpPr txBox="1"/>
            <p:nvPr/>
          </p:nvSpPr>
          <p:spPr>
            <a:xfrm>
              <a:off x="2012626" y="3422450"/>
              <a:ext cx="3312368" cy="369332"/>
            </a:xfrm>
            <a:prstGeom prst="rect">
              <a:avLst/>
            </a:prstGeom>
          </p:spPr>
          <p:txBody>
            <a:bodyPr wrap="square" rtlCol="0">
              <a:spAutoFit/>
            </a:bodyPr>
            <a:lstStyle/>
            <a:p>
              <a:pPr algn="ctr"/>
              <a:r>
                <a:rPr lang="tr-TR" dirty="0" smtClean="0">
                  <a:latin typeface="Trebuchet MS" panose="020B0603020202020204" pitchFamily="34" charset="0"/>
                </a:rPr>
                <a:t>Dökme hunisi içinde uygulama</a:t>
              </a:r>
              <a:endParaRPr lang="tr-TR" dirty="0">
                <a:latin typeface="Trebuchet MS" panose="020B0603020202020204" pitchFamily="34" charset="0"/>
              </a:endParaRPr>
            </a:p>
          </p:txBody>
        </p:sp>
        <p:sp useBgFill="1">
          <p:nvSpPr>
            <p:cNvPr id="9" name="Metin kutusu 8"/>
            <p:cNvSpPr txBox="1"/>
            <p:nvPr/>
          </p:nvSpPr>
          <p:spPr>
            <a:xfrm>
              <a:off x="5324994" y="3422903"/>
              <a:ext cx="3567485" cy="369332"/>
            </a:xfrm>
            <a:prstGeom prst="rect">
              <a:avLst/>
            </a:prstGeom>
          </p:spPr>
          <p:txBody>
            <a:bodyPr wrap="square" rtlCol="0">
              <a:spAutoFit/>
            </a:bodyPr>
            <a:lstStyle/>
            <a:p>
              <a:pPr algn="ctr"/>
              <a:r>
                <a:rPr lang="tr-TR" dirty="0" smtClean="0">
                  <a:latin typeface="Trebuchet MS" panose="020B0603020202020204" pitchFamily="34" charset="0"/>
                </a:rPr>
                <a:t> düşey yollukta yatay uygulama</a:t>
              </a:r>
              <a:endParaRPr lang="tr-TR" dirty="0">
                <a:latin typeface="Trebuchet MS" panose="020B0603020202020204" pitchFamily="34" charset="0"/>
              </a:endParaRPr>
            </a:p>
          </p:txBody>
        </p:sp>
        <p:sp useBgFill="1">
          <p:nvSpPr>
            <p:cNvPr id="10" name="Metin kutusu 9"/>
            <p:cNvSpPr txBox="1"/>
            <p:nvPr/>
          </p:nvSpPr>
          <p:spPr>
            <a:xfrm>
              <a:off x="5292080" y="6119978"/>
              <a:ext cx="3567485" cy="369332"/>
            </a:xfrm>
            <a:prstGeom prst="rect">
              <a:avLst/>
            </a:prstGeom>
          </p:spPr>
          <p:txBody>
            <a:bodyPr wrap="square" rtlCol="0">
              <a:spAutoFit/>
            </a:bodyPr>
            <a:lstStyle/>
            <a:p>
              <a:pPr algn="ctr"/>
              <a:r>
                <a:rPr lang="tr-TR" dirty="0" smtClean="0">
                  <a:latin typeface="Trebuchet MS" panose="020B0603020202020204" pitchFamily="34" charset="0"/>
                </a:rPr>
                <a:t> yatay yollukta düşey uygulama</a:t>
              </a:r>
              <a:endParaRPr lang="tr-TR" dirty="0">
                <a:latin typeface="Trebuchet MS" panose="020B0603020202020204" pitchFamily="34" charset="0"/>
              </a:endParaRPr>
            </a:p>
          </p:txBody>
        </p:sp>
        <p:sp useBgFill="1">
          <p:nvSpPr>
            <p:cNvPr id="11" name="Metin kutusu 10"/>
            <p:cNvSpPr txBox="1"/>
            <p:nvPr/>
          </p:nvSpPr>
          <p:spPr>
            <a:xfrm>
              <a:off x="1835696" y="6110747"/>
              <a:ext cx="3567485" cy="369332"/>
            </a:xfrm>
            <a:prstGeom prst="rect">
              <a:avLst/>
            </a:prstGeom>
          </p:spPr>
          <p:txBody>
            <a:bodyPr wrap="square" rtlCol="0">
              <a:spAutoFit/>
            </a:bodyPr>
            <a:lstStyle/>
            <a:p>
              <a:pPr algn="ctr"/>
              <a:r>
                <a:rPr lang="tr-TR" dirty="0" smtClean="0">
                  <a:latin typeface="Trebuchet MS" panose="020B0603020202020204" pitchFamily="34" charset="0"/>
                </a:rPr>
                <a:t> yatay yollukta yatay uygulama</a:t>
              </a:r>
              <a:endParaRPr lang="tr-TR" dirty="0">
                <a:latin typeface="Trebuchet MS" panose="020B0603020202020204" pitchFamily="34" charset="0"/>
              </a:endParaRPr>
            </a:p>
          </p:txBody>
        </p:sp>
        <p:sp useBgFill="1">
          <p:nvSpPr>
            <p:cNvPr id="6" name="Metin kutusu 5"/>
            <p:cNvSpPr txBox="1"/>
            <p:nvPr/>
          </p:nvSpPr>
          <p:spPr>
            <a:xfrm>
              <a:off x="7039610" y="1365927"/>
              <a:ext cx="1447210" cy="246221"/>
            </a:xfrm>
            <a:prstGeom prst="rect">
              <a:avLst/>
            </a:prstGeom>
          </p:spPr>
          <p:txBody>
            <a:bodyPr wrap="square" lIns="0" tIns="0" rIns="0" bIns="0" rtlCol="0">
              <a:spAutoFit/>
            </a:bodyPr>
            <a:lstStyle/>
            <a:p>
              <a:r>
                <a:rPr lang="tr-TR" sz="1600" dirty="0" smtClean="0">
                  <a:latin typeface="Trebuchet MS" panose="020B0603020202020204" pitchFamily="34" charset="0"/>
                </a:rPr>
                <a:t>Dökme hunisi</a:t>
              </a:r>
              <a:endParaRPr lang="tr-TR" sz="1600" dirty="0">
                <a:latin typeface="Trebuchet MS" panose="020B0603020202020204" pitchFamily="34" charset="0"/>
              </a:endParaRPr>
            </a:p>
          </p:txBody>
        </p:sp>
        <p:sp useBgFill="1">
          <p:nvSpPr>
            <p:cNvPr id="15" name="Metin kutusu 14"/>
            <p:cNvSpPr txBox="1"/>
            <p:nvPr/>
          </p:nvSpPr>
          <p:spPr>
            <a:xfrm>
              <a:off x="7164288" y="1746073"/>
              <a:ext cx="1617090" cy="338554"/>
            </a:xfrm>
            <a:prstGeom prst="rect">
              <a:avLst/>
            </a:prstGeom>
          </p:spPr>
          <p:txBody>
            <a:bodyPr wrap="square" rtlCol="0">
              <a:spAutoFit/>
            </a:bodyPr>
            <a:lstStyle/>
            <a:p>
              <a:r>
                <a:rPr lang="tr-TR" sz="1600" dirty="0" smtClean="0">
                  <a:latin typeface="Trebuchet MS" panose="020B0603020202020204" pitchFamily="34" charset="0"/>
                </a:rPr>
                <a:t>Düşey yolluk</a:t>
              </a:r>
              <a:endParaRPr lang="tr-TR" sz="1600" dirty="0">
                <a:latin typeface="Trebuchet MS" panose="020B0603020202020204" pitchFamily="34" charset="0"/>
              </a:endParaRPr>
            </a:p>
          </p:txBody>
        </p:sp>
        <p:sp useBgFill="1">
          <p:nvSpPr>
            <p:cNvPr id="16" name="Metin kutusu 15"/>
            <p:cNvSpPr txBox="1"/>
            <p:nvPr/>
          </p:nvSpPr>
          <p:spPr>
            <a:xfrm>
              <a:off x="7164288" y="2352260"/>
              <a:ext cx="1617090" cy="338554"/>
            </a:xfrm>
            <a:prstGeom prst="rect">
              <a:avLst/>
            </a:prstGeom>
          </p:spPr>
          <p:txBody>
            <a:bodyPr wrap="square" rtlCol="0">
              <a:spAutoFit/>
            </a:bodyPr>
            <a:lstStyle/>
            <a:p>
              <a:r>
                <a:rPr lang="tr-TR" sz="1600" dirty="0" smtClean="0">
                  <a:latin typeface="Trebuchet MS" panose="020B0603020202020204" pitchFamily="34" charset="0"/>
                </a:rPr>
                <a:t>yatay yolluk</a:t>
              </a:r>
              <a:endParaRPr lang="tr-TR" sz="1600" dirty="0">
                <a:latin typeface="Trebuchet MS" panose="020B0603020202020204" pitchFamily="34" charset="0"/>
              </a:endParaRPr>
            </a:p>
          </p:txBody>
        </p:sp>
        <p:sp useBgFill="1">
          <p:nvSpPr>
            <p:cNvPr id="17" name="Metin kutusu 16"/>
            <p:cNvSpPr txBox="1"/>
            <p:nvPr/>
          </p:nvSpPr>
          <p:spPr>
            <a:xfrm>
              <a:off x="6804248" y="4057382"/>
              <a:ext cx="1447210" cy="246221"/>
            </a:xfrm>
            <a:prstGeom prst="rect">
              <a:avLst/>
            </a:prstGeom>
          </p:spPr>
          <p:txBody>
            <a:bodyPr wrap="square" lIns="0" tIns="0" rIns="0" bIns="0" rtlCol="0">
              <a:spAutoFit/>
            </a:bodyPr>
            <a:lstStyle/>
            <a:p>
              <a:r>
                <a:rPr lang="tr-TR" sz="1600" dirty="0" smtClean="0">
                  <a:latin typeface="Trebuchet MS" panose="020B0603020202020204" pitchFamily="34" charset="0"/>
                </a:rPr>
                <a:t>Dökme hunisi</a:t>
              </a:r>
              <a:endParaRPr lang="tr-TR" sz="1600" dirty="0">
                <a:latin typeface="Trebuchet MS" panose="020B0603020202020204" pitchFamily="34" charset="0"/>
              </a:endParaRPr>
            </a:p>
          </p:txBody>
        </p:sp>
        <p:sp useBgFill="1">
          <p:nvSpPr>
            <p:cNvPr id="18" name="Metin kutusu 17"/>
            <p:cNvSpPr txBox="1"/>
            <p:nvPr/>
          </p:nvSpPr>
          <p:spPr>
            <a:xfrm>
              <a:off x="6867203" y="4460817"/>
              <a:ext cx="1617090" cy="246221"/>
            </a:xfrm>
            <a:prstGeom prst="rect">
              <a:avLst/>
            </a:prstGeom>
          </p:spPr>
          <p:txBody>
            <a:bodyPr wrap="square" lIns="0" tIns="0" rIns="0" bIns="0" rtlCol="0">
              <a:spAutoFit/>
            </a:bodyPr>
            <a:lstStyle/>
            <a:p>
              <a:r>
                <a:rPr lang="tr-TR" sz="1600" dirty="0" smtClean="0">
                  <a:latin typeface="Trebuchet MS" panose="020B0603020202020204" pitchFamily="34" charset="0"/>
                </a:rPr>
                <a:t>Düşey yolluk</a:t>
              </a:r>
              <a:endParaRPr lang="tr-TR" sz="1600" dirty="0">
                <a:latin typeface="Trebuchet MS" panose="020B0603020202020204" pitchFamily="34" charset="0"/>
              </a:endParaRPr>
            </a:p>
          </p:txBody>
        </p:sp>
        <p:sp useBgFill="1">
          <p:nvSpPr>
            <p:cNvPr id="19" name="Metin kutusu 18"/>
            <p:cNvSpPr txBox="1"/>
            <p:nvPr/>
          </p:nvSpPr>
          <p:spPr>
            <a:xfrm>
              <a:off x="7020272" y="4901918"/>
              <a:ext cx="1617090" cy="246221"/>
            </a:xfrm>
            <a:prstGeom prst="rect">
              <a:avLst/>
            </a:prstGeom>
          </p:spPr>
          <p:txBody>
            <a:bodyPr wrap="square" lIns="0" tIns="0" rIns="0" bIns="0" rtlCol="0">
              <a:spAutoFit/>
            </a:bodyPr>
            <a:lstStyle/>
            <a:p>
              <a:r>
                <a:rPr lang="tr-TR" sz="1600" dirty="0" smtClean="0">
                  <a:latin typeface="Trebuchet MS" panose="020B0603020202020204" pitchFamily="34" charset="0"/>
                </a:rPr>
                <a:t>yatay yolluk</a:t>
              </a:r>
              <a:endParaRPr lang="tr-TR" sz="1600" dirty="0">
                <a:latin typeface="Trebuchet MS" panose="020B0603020202020204" pitchFamily="34" charset="0"/>
              </a:endParaRPr>
            </a:p>
          </p:txBody>
        </p:sp>
        <p:sp useBgFill="1">
          <p:nvSpPr>
            <p:cNvPr id="20" name="Metin kutusu 19"/>
            <p:cNvSpPr txBox="1"/>
            <p:nvPr/>
          </p:nvSpPr>
          <p:spPr>
            <a:xfrm>
              <a:off x="3563888" y="4005064"/>
              <a:ext cx="1447210" cy="246221"/>
            </a:xfrm>
            <a:prstGeom prst="rect">
              <a:avLst/>
            </a:prstGeom>
          </p:spPr>
          <p:txBody>
            <a:bodyPr wrap="square" lIns="0" tIns="0" rIns="0" bIns="0" rtlCol="0">
              <a:spAutoFit/>
            </a:bodyPr>
            <a:lstStyle/>
            <a:p>
              <a:r>
                <a:rPr lang="tr-TR" sz="1600" dirty="0" smtClean="0">
                  <a:latin typeface="Trebuchet MS" panose="020B0603020202020204" pitchFamily="34" charset="0"/>
                </a:rPr>
                <a:t>Dökme hunisi</a:t>
              </a:r>
              <a:endParaRPr lang="tr-TR" sz="1600" dirty="0">
                <a:latin typeface="Trebuchet MS" panose="020B0603020202020204" pitchFamily="34" charset="0"/>
              </a:endParaRPr>
            </a:p>
          </p:txBody>
        </p:sp>
        <p:sp useBgFill="1">
          <p:nvSpPr>
            <p:cNvPr id="21" name="Metin kutusu 20"/>
            <p:cNvSpPr txBox="1"/>
            <p:nvPr/>
          </p:nvSpPr>
          <p:spPr>
            <a:xfrm>
              <a:off x="3563888" y="4417552"/>
              <a:ext cx="1617090" cy="246221"/>
            </a:xfrm>
            <a:prstGeom prst="rect">
              <a:avLst/>
            </a:prstGeom>
          </p:spPr>
          <p:txBody>
            <a:bodyPr wrap="square" lIns="0" tIns="0" rIns="0" bIns="0" rtlCol="0">
              <a:spAutoFit/>
            </a:bodyPr>
            <a:lstStyle/>
            <a:p>
              <a:r>
                <a:rPr lang="tr-TR" sz="1600" dirty="0" smtClean="0">
                  <a:latin typeface="Trebuchet MS" panose="020B0603020202020204" pitchFamily="34" charset="0"/>
                </a:rPr>
                <a:t>Düşey yolluk</a:t>
              </a:r>
              <a:endParaRPr lang="tr-TR" sz="1600" dirty="0">
                <a:latin typeface="Trebuchet MS" panose="020B0603020202020204" pitchFamily="34" charset="0"/>
              </a:endParaRPr>
            </a:p>
          </p:txBody>
        </p:sp>
        <p:sp useBgFill="1">
          <p:nvSpPr>
            <p:cNvPr id="22" name="Metin kutusu 21"/>
            <p:cNvSpPr txBox="1"/>
            <p:nvPr/>
          </p:nvSpPr>
          <p:spPr>
            <a:xfrm>
              <a:off x="3779912" y="4920024"/>
              <a:ext cx="1617090" cy="246221"/>
            </a:xfrm>
            <a:prstGeom prst="rect">
              <a:avLst/>
            </a:prstGeom>
          </p:spPr>
          <p:txBody>
            <a:bodyPr wrap="square" lIns="0" tIns="0" rIns="0" bIns="0" rtlCol="0">
              <a:spAutoFit/>
            </a:bodyPr>
            <a:lstStyle/>
            <a:p>
              <a:r>
                <a:rPr lang="tr-TR" sz="1600" dirty="0" smtClean="0">
                  <a:latin typeface="Trebuchet MS" panose="020B0603020202020204" pitchFamily="34" charset="0"/>
                </a:rPr>
                <a:t>yatay yolluk</a:t>
              </a:r>
              <a:endParaRPr lang="tr-TR" sz="1600" dirty="0">
                <a:latin typeface="Trebuchet MS" panose="020B0603020202020204" pitchFamily="34" charset="0"/>
              </a:endParaRPr>
            </a:p>
          </p:txBody>
        </p:sp>
        <p:sp useBgFill="1">
          <p:nvSpPr>
            <p:cNvPr id="23" name="Metin kutusu 22"/>
            <p:cNvSpPr txBox="1"/>
            <p:nvPr/>
          </p:nvSpPr>
          <p:spPr>
            <a:xfrm>
              <a:off x="7777798" y="5202041"/>
              <a:ext cx="706496" cy="246221"/>
            </a:xfrm>
            <a:prstGeom prst="rect">
              <a:avLst/>
            </a:prstGeom>
          </p:spPr>
          <p:txBody>
            <a:bodyPr wrap="square" lIns="0" tIns="0" rIns="0" bIns="0" rtlCol="0">
              <a:spAutoFit/>
            </a:bodyPr>
            <a:lstStyle/>
            <a:p>
              <a:r>
                <a:rPr lang="tr-TR" sz="1600" b="1" dirty="0" smtClean="0">
                  <a:solidFill>
                    <a:srgbClr val="FF0000"/>
                  </a:solidFill>
                  <a:latin typeface="Trebuchet MS" panose="020B0603020202020204" pitchFamily="34" charset="0"/>
                </a:rPr>
                <a:t>filtre</a:t>
              </a:r>
              <a:endParaRPr lang="tr-TR" sz="1600" b="1" dirty="0">
                <a:solidFill>
                  <a:srgbClr val="FF0000"/>
                </a:solidFill>
                <a:latin typeface="Trebuchet MS" panose="020B0603020202020204" pitchFamily="34" charset="0"/>
              </a:endParaRPr>
            </a:p>
          </p:txBody>
        </p:sp>
        <p:sp useBgFill="1">
          <p:nvSpPr>
            <p:cNvPr id="24" name="Metin kutusu 23"/>
            <p:cNvSpPr txBox="1"/>
            <p:nvPr/>
          </p:nvSpPr>
          <p:spPr>
            <a:xfrm>
              <a:off x="5580112" y="2039704"/>
              <a:ext cx="706496" cy="246221"/>
            </a:xfrm>
            <a:prstGeom prst="rect">
              <a:avLst/>
            </a:prstGeom>
          </p:spPr>
          <p:txBody>
            <a:bodyPr wrap="square" lIns="0" tIns="0" rIns="0" bIns="0" rtlCol="0">
              <a:spAutoFit/>
            </a:bodyPr>
            <a:lstStyle/>
            <a:p>
              <a:r>
                <a:rPr lang="tr-TR" sz="1600" b="1" dirty="0" smtClean="0">
                  <a:solidFill>
                    <a:srgbClr val="FF0000"/>
                  </a:solidFill>
                  <a:latin typeface="Trebuchet MS" panose="020B0603020202020204" pitchFamily="34" charset="0"/>
                </a:rPr>
                <a:t>filtre</a:t>
              </a:r>
              <a:endParaRPr lang="tr-TR" sz="1600" b="1" dirty="0">
                <a:solidFill>
                  <a:srgbClr val="FF0000"/>
                </a:solidFill>
                <a:latin typeface="Trebuchet MS" panose="020B0603020202020204" pitchFamily="34" charset="0"/>
              </a:endParaRPr>
            </a:p>
          </p:txBody>
        </p:sp>
        <p:sp useBgFill="1">
          <p:nvSpPr>
            <p:cNvPr id="25" name="Metin kutusu 24"/>
            <p:cNvSpPr txBox="1"/>
            <p:nvPr/>
          </p:nvSpPr>
          <p:spPr>
            <a:xfrm>
              <a:off x="4427950" y="5303612"/>
              <a:ext cx="706496" cy="246221"/>
            </a:xfrm>
            <a:prstGeom prst="rect">
              <a:avLst/>
            </a:prstGeom>
          </p:spPr>
          <p:txBody>
            <a:bodyPr wrap="square" lIns="0" tIns="0" rIns="0" bIns="0" rtlCol="0">
              <a:spAutoFit/>
            </a:bodyPr>
            <a:lstStyle/>
            <a:p>
              <a:r>
                <a:rPr lang="tr-TR" sz="1600" b="1" dirty="0" smtClean="0">
                  <a:solidFill>
                    <a:srgbClr val="FF0000"/>
                  </a:solidFill>
                  <a:latin typeface="Trebuchet MS" panose="020B0603020202020204" pitchFamily="34" charset="0"/>
                </a:rPr>
                <a:t>filtre</a:t>
              </a:r>
              <a:endParaRPr lang="tr-TR" sz="1600" b="1" dirty="0">
                <a:solidFill>
                  <a:srgbClr val="FF0000"/>
                </a:solidFill>
                <a:latin typeface="Trebuchet MS" panose="020B0603020202020204" pitchFamily="34" charset="0"/>
              </a:endParaRPr>
            </a:p>
          </p:txBody>
        </p:sp>
        <p:sp useBgFill="1">
          <p:nvSpPr>
            <p:cNvPr id="26" name="Metin kutusu 25"/>
            <p:cNvSpPr txBox="1"/>
            <p:nvPr/>
          </p:nvSpPr>
          <p:spPr>
            <a:xfrm>
              <a:off x="2259107" y="2366570"/>
              <a:ext cx="706496" cy="246221"/>
            </a:xfrm>
            <a:prstGeom prst="rect">
              <a:avLst/>
            </a:prstGeom>
          </p:spPr>
          <p:txBody>
            <a:bodyPr wrap="square" lIns="0" tIns="0" rIns="0" bIns="0" rtlCol="0">
              <a:spAutoFit/>
            </a:bodyPr>
            <a:lstStyle/>
            <a:p>
              <a:pPr algn="r"/>
              <a:r>
                <a:rPr lang="tr-TR" sz="1600" b="1" dirty="0" smtClean="0">
                  <a:solidFill>
                    <a:srgbClr val="FF0000"/>
                  </a:solidFill>
                  <a:latin typeface="Trebuchet MS" panose="020B0603020202020204" pitchFamily="34" charset="0"/>
                </a:rPr>
                <a:t>filtre</a:t>
              </a:r>
              <a:endParaRPr lang="tr-TR" sz="1600" b="1" dirty="0">
                <a:solidFill>
                  <a:srgbClr val="FF0000"/>
                </a:solidFill>
                <a:latin typeface="Trebuchet MS" panose="020B0603020202020204" pitchFamily="34" charset="0"/>
              </a:endParaRPr>
            </a:p>
          </p:txBody>
        </p:sp>
        <p:sp useBgFill="1">
          <p:nvSpPr>
            <p:cNvPr id="27" name="Metin kutusu 26"/>
            <p:cNvSpPr txBox="1"/>
            <p:nvPr/>
          </p:nvSpPr>
          <p:spPr>
            <a:xfrm>
              <a:off x="5048897" y="5280064"/>
              <a:ext cx="1105630" cy="246221"/>
            </a:xfrm>
            <a:prstGeom prst="rect">
              <a:avLst/>
            </a:prstGeom>
          </p:spPr>
          <p:txBody>
            <a:bodyPr wrap="square" lIns="0" tIns="0" rIns="0" bIns="0" rtlCol="0">
              <a:spAutoFit/>
            </a:bodyPr>
            <a:lstStyle/>
            <a:p>
              <a:r>
                <a:rPr lang="tr-TR" sz="1600" dirty="0" smtClean="0">
                  <a:latin typeface="Trebuchet MS" panose="020B0603020202020204" pitchFamily="34" charset="0"/>
                </a:rPr>
                <a:t>Kalıp ekseni</a:t>
              </a:r>
              <a:endParaRPr lang="tr-TR" sz="1600" dirty="0">
                <a:latin typeface="Trebuchet MS" panose="020B0603020202020204" pitchFamily="34" charset="0"/>
              </a:endParaRPr>
            </a:p>
          </p:txBody>
        </p:sp>
        <p:sp useBgFill="1">
          <p:nvSpPr>
            <p:cNvPr id="28" name="Metin kutusu 27"/>
            <p:cNvSpPr txBox="1"/>
            <p:nvPr/>
          </p:nvSpPr>
          <p:spPr>
            <a:xfrm>
              <a:off x="5094162" y="2690814"/>
              <a:ext cx="1105630" cy="246221"/>
            </a:xfrm>
            <a:prstGeom prst="rect">
              <a:avLst/>
            </a:prstGeom>
          </p:spPr>
          <p:txBody>
            <a:bodyPr wrap="square" lIns="0" tIns="0" rIns="0" bIns="0" rtlCol="0">
              <a:spAutoFit/>
            </a:bodyPr>
            <a:lstStyle/>
            <a:p>
              <a:r>
                <a:rPr lang="tr-TR" sz="1600" dirty="0" smtClean="0">
                  <a:latin typeface="Trebuchet MS" panose="020B0603020202020204" pitchFamily="34" charset="0"/>
                </a:rPr>
                <a:t>Kalıp ekseni</a:t>
              </a:r>
              <a:endParaRPr lang="tr-TR" sz="1600" dirty="0">
                <a:latin typeface="Trebuchet MS" panose="020B0603020202020204" pitchFamily="34" charset="0"/>
              </a:endParaRPr>
            </a:p>
          </p:txBody>
        </p:sp>
        <p:sp useBgFill="1">
          <p:nvSpPr>
            <p:cNvPr id="29" name="Metin kutusu 28"/>
            <p:cNvSpPr txBox="1"/>
            <p:nvPr/>
          </p:nvSpPr>
          <p:spPr>
            <a:xfrm>
              <a:off x="1691680" y="5426722"/>
              <a:ext cx="1105630" cy="246221"/>
            </a:xfrm>
            <a:prstGeom prst="rect">
              <a:avLst/>
            </a:prstGeom>
          </p:spPr>
          <p:txBody>
            <a:bodyPr wrap="square" lIns="0" tIns="0" rIns="0" bIns="0" rtlCol="0">
              <a:spAutoFit/>
            </a:bodyPr>
            <a:lstStyle/>
            <a:p>
              <a:r>
                <a:rPr lang="tr-TR" sz="1600" dirty="0" smtClean="0">
                  <a:latin typeface="Trebuchet MS" panose="020B0603020202020204" pitchFamily="34" charset="0"/>
                </a:rPr>
                <a:t>Kalıp ekseni</a:t>
              </a:r>
              <a:endParaRPr lang="tr-TR" sz="1600" dirty="0">
                <a:latin typeface="Trebuchet MS" panose="020B0603020202020204" pitchFamily="34" charset="0"/>
              </a:endParaRPr>
            </a:p>
          </p:txBody>
        </p:sp>
        <p:sp useBgFill="1">
          <p:nvSpPr>
            <p:cNvPr id="30" name="Metin kutusu 29"/>
            <p:cNvSpPr txBox="1"/>
            <p:nvPr/>
          </p:nvSpPr>
          <p:spPr>
            <a:xfrm>
              <a:off x="1208648" y="1746073"/>
              <a:ext cx="1779176" cy="492443"/>
            </a:xfrm>
            <a:prstGeom prst="rect">
              <a:avLst/>
            </a:prstGeom>
          </p:spPr>
          <p:txBody>
            <a:bodyPr wrap="square" lIns="0" tIns="0" rIns="0" bIns="0" rtlCol="0">
              <a:spAutoFit/>
            </a:bodyPr>
            <a:lstStyle/>
            <a:p>
              <a:pPr algn="r"/>
              <a:r>
                <a:rPr lang="tr-TR" sz="1600" dirty="0" smtClean="0">
                  <a:latin typeface="Trebuchet MS" panose="020B0603020202020204" pitchFamily="34" charset="0"/>
                </a:rPr>
                <a:t>Dökme hunisi desteği</a:t>
              </a:r>
              <a:endParaRPr lang="tr-TR" sz="1600" dirty="0">
                <a:latin typeface="Trebuchet MS" panose="020B0603020202020204" pitchFamily="34" charset="0"/>
              </a:endParaRPr>
            </a:p>
          </p:txBody>
        </p:sp>
      </p:grpSp>
    </p:spTree>
    <p:extLst>
      <p:ext uri="{BB962C8B-B14F-4D97-AF65-F5344CB8AC3E}">
        <p14:creationId xmlns:p14="http://schemas.microsoft.com/office/powerpoint/2010/main" val="40260008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79512" y="1556792"/>
            <a:ext cx="6120680" cy="483209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Alümina veya silisyum karbürden imal edilirler.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Mukavemetli ve kimyasal ataklara dirençlidirler.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Boşluk miktarı köpük filtrelerden düşük: </a:t>
            </a:r>
            <a:r>
              <a:rPr lang="tr-TR" sz="2800" dirty="0" smtClean="0">
                <a:latin typeface="Trebuchet MS" pitchFamily="34" charset="0"/>
                <a:sym typeface="Symbol"/>
              </a:rPr>
              <a:t></a:t>
            </a:r>
            <a:r>
              <a:rPr lang="tr-TR" sz="2800" dirty="0" smtClean="0">
                <a:latin typeface="Trebuchet MS" pitchFamily="34" charset="0"/>
              </a:rPr>
              <a:t>%40 </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SiC’den</a:t>
            </a:r>
            <a:r>
              <a:rPr lang="tr-TR" sz="2800" dirty="0" smtClean="0">
                <a:latin typeface="Trebuchet MS" pitchFamily="34" charset="0"/>
              </a:rPr>
              <a:t> imal edilenler yüksek ısı iletkenlikleri ile kolay ısınma avantajı sağlarlar.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Kesintisiz gözenek konfigürasyonu zor bir akış kulvarı temin eder.</a:t>
            </a:r>
          </a:p>
        </p:txBody>
      </p:sp>
      <p:sp>
        <p:nvSpPr>
          <p:cNvPr id="3" name="2 Metin kutusu"/>
          <p:cNvSpPr txBox="1"/>
          <p:nvPr/>
        </p:nvSpPr>
        <p:spPr>
          <a:xfrm>
            <a:off x="395536" y="548680"/>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Bağlı </a:t>
            </a:r>
            <a:r>
              <a:rPr lang="tr-TR" sz="4400" dirty="0" err="1" smtClean="0">
                <a:solidFill>
                  <a:schemeClr val="accent2">
                    <a:lumMod val="50000"/>
                  </a:schemeClr>
                </a:solidFill>
                <a:latin typeface="Trebuchet MS" pitchFamily="34" charset="0"/>
              </a:rPr>
              <a:t>granüler</a:t>
            </a:r>
            <a:r>
              <a:rPr lang="tr-TR" sz="4400" dirty="0" smtClean="0">
                <a:solidFill>
                  <a:schemeClr val="accent2">
                    <a:lumMod val="50000"/>
                  </a:schemeClr>
                </a:solidFill>
                <a:latin typeface="Trebuchet MS" pitchFamily="34" charset="0"/>
              </a:rPr>
              <a:t> seramik filtreler</a:t>
            </a:r>
          </a:p>
        </p:txBody>
      </p:sp>
      <p:pic>
        <p:nvPicPr>
          <p:cNvPr id="4" name="Picture 2"/>
          <p:cNvPicPr>
            <a:picLocks noChangeAspect="1" noChangeArrowheads="1"/>
          </p:cNvPicPr>
          <p:nvPr/>
        </p:nvPicPr>
        <p:blipFill>
          <a:blip r:embed="rId2" cstate="print">
            <a:lum bright="-2000" contrast="9000"/>
          </a:blip>
          <a:srcRect b="7598"/>
          <a:stretch>
            <a:fillRect/>
          </a:stretch>
        </p:blipFill>
        <p:spPr bwMode="auto">
          <a:xfrm>
            <a:off x="6372200" y="1484784"/>
            <a:ext cx="2376264" cy="4968552"/>
          </a:xfrm>
          <a:prstGeom prst="rect">
            <a:avLst/>
          </a:prstGeom>
          <a:noFill/>
          <a:ln w="9525">
            <a:noFill/>
            <a:miter lim="800000"/>
            <a:headEnd/>
            <a:tailEnd/>
          </a:ln>
        </p:spPr>
      </p:pic>
    </p:spTree>
    <p:extLst>
      <p:ext uri="{BB962C8B-B14F-4D97-AF65-F5344CB8AC3E}">
        <p14:creationId xmlns:p14="http://schemas.microsoft.com/office/powerpoint/2010/main" val="1862122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1334373"/>
            <a:ext cx="8712968" cy="5262979"/>
          </a:xfrm>
          <a:prstGeom prst="rect">
            <a:avLst/>
          </a:prstGeom>
          <a:noFill/>
        </p:spPr>
        <p:txBody>
          <a:bodyPr wrap="square" rtlCol="0">
            <a:spAutoFit/>
          </a:bodyPr>
          <a:lstStyle/>
          <a:p>
            <a:r>
              <a:rPr lang="tr-TR" sz="2800" b="1" dirty="0" smtClean="0">
                <a:latin typeface="Trebuchet MS" pitchFamily="34" charset="0"/>
              </a:rPr>
              <a:t>küçük taneler // küçük taneler arası gözenekler </a:t>
            </a:r>
          </a:p>
          <a:p>
            <a:r>
              <a:rPr lang="tr-TR" sz="2800" dirty="0" smtClean="0">
                <a:latin typeface="Trebuchet MS" pitchFamily="34" charset="0"/>
              </a:rPr>
              <a:t>		</a:t>
            </a:r>
            <a:r>
              <a:rPr lang="tr-TR" sz="2800" dirty="0" smtClean="0">
                <a:solidFill>
                  <a:srgbClr val="FF0000"/>
                </a:solidFill>
                <a:latin typeface="Trebuchet MS" pitchFamily="34" charset="0"/>
                <a:sym typeface="Wingdings"/>
              </a:rPr>
              <a:t>  </a:t>
            </a:r>
            <a:r>
              <a:rPr lang="tr-TR" sz="2800" b="1" dirty="0" smtClean="0">
                <a:solidFill>
                  <a:srgbClr val="FF0000"/>
                </a:solidFill>
                <a:latin typeface="Trebuchet MS" pitchFamily="34" charset="0"/>
              </a:rPr>
              <a:t>küçük/dağınık gözenekler</a:t>
            </a:r>
          </a:p>
          <a:p>
            <a:endParaRPr lang="tr-TR" sz="2800" dirty="0" smtClean="0">
              <a:latin typeface="Trebuchet MS" pitchFamily="34" charset="0"/>
            </a:endParaRPr>
          </a:p>
          <a:p>
            <a:endParaRPr lang="tr-TR" sz="2800" dirty="0" smtClean="0">
              <a:latin typeface="Trebuchet MS" pitchFamily="34" charset="0"/>
            </a:endParaRPr>
          </a:p>
          <a:p>
            <a:endParaRPr lang="tr-TR" sz="2800" dirty="0" smtClean="0">
              <a:latin typeface="Trebuchet MS" pitchFamily="34" charset="0"/>
            </a:endParaRPr>
          </a:p>
          <a:p>
            <a:endParaRPr lang="tr-TR" sz="2800" dirty="0" smtClean="0">
              <a:latin typeface="Trebuchet MS" pitchFamily="34" charset="0"/>
            </a:endParaRPr>
          </a:p>
          <a:p>
            <a:endParaRPr lang="tr-TR" sz="2800" dirty="0" smtClean="0">
              <a:latin typeface="Trebuchet MS" pitchFamily="34" charset="0"/>
            </a:endParaRPr>
          </a:p>
          <a:p>
            <a:r>
              <a:rPr lang="tr-TR" sz="2800" b="1" dirty="0" err="1" smtClean="0">
                <a:latin typeface="Trebuchet MS" pitchFamily="34" charset="0"/>
              </a:rPr>
              <a:t>mikrosegregasyon</a:t>
            </a:r>
            <a:r>
              <a:rPr lang="tr-TR" sz="2800" b="1" dirty="0" smtClean="0">
                <a:latin typeface="Trebuchet MS" pitchFamily="34" charset="0"/>
              </a:rPr>
              <a:t> = f(tane boyutu) </a:t>
            </a:r>
          </a:p>
          <a:p>
            <a:r>
              <a:rPr lang="tr-TR" sz="2800" b="1" dirty="0" smtClean="0">
                <a:latin typeface="Trebuchet MS" pitchFamily="34" charset="0"/>
              </a:rPr>
              <a:t>		</a:t>
            </a:r>
            <a:r>
              <a:rPr lang="tr-TR" sz="2800" dirty="0" smtClean="0">
                <a:solidFill>
                  <a:srgbClr val="FF0000"/>
                </a:solidFill>
                <a:latin typeface="Trebuchet MS" pitchFamily="34" charset="0"/>
                <a:sym typeface="Wingdings"/>
              </a:rPr>
              <a:t> </a:t>
            </a:r>
            <a:r>
              <a:rPr lang="tr-TR" sz="2800" dirty="0" smtClean="0">
                <a:latin typeface="Trebuchet MS" pitchFamily="34" charset="0"/>
                <a:sym typeface="Wingdings"/>
              </a:rPr>
              <a:t></a:t>
            </a:r>
            <a:r>
              <a:rPr lang="tr-TR" sz="2800" dirty="0" smtClean="0">
                <a:solidFill>
                  <a:srgbClr val="FF0000"/>
                </a:solidFill>
                <a:latin typeface="Trebuchet MS" pitchFamily="34" charset="0"/>
                <a:sym typeface="Wingdings"/>
              </a:rPr>
              <a:t> </a:t>
            </a:r>
            <a:r>
              <a:rPr lang="tr-TR" sz="2800" dirty="0" smtClean="0">
                <a:latin typeface="Trebuchet MS" pitchFamily="34" charset="0"/>
              </a:rPr>
              <a:t>düşük </a:t>
            </a:r>
            <a:r>
              <a:rPr lang="tr-TR" sz="2800" dirty="0" err="1" smtClean="0">
                <a:latin typeface="Trebuchet MS" pitchFamily="34" charset="0"/>
              </a:rPr>
              <a:t>segregasyon</a:t>
            </a:r>
            <a:endParaRPr lang="tr-TR" sz="2800" dirty="0" smtClean="0">
              <a:latin typeface="Trebuchet MS" pitchFamily="34" charset="0"/>
            </a:endParaRPr>
          </a:p>
          <a:p>
            <a:r>
              <a:rPr lang="tr-TR" sz="2800" dirty="0" smtClean="0">
                <a:latin typeface="Trebuchet MS" pitchFamily="34" charset="0"/>
              </a:rPr>
              <a:t>		</a:t>
            </a:r>
            <a:r>
              <a:rPr lang="tr-TR" sz="2800" dirty="0" smtClean="0">
                <a:latin typeface="Trebuchet MS" pitchFamily="34" charset="0"/>
                <a:sym typeface="Wingdings"/>
              </a:rPr>
              <a:t>  </a:t>
            </a:r>
            <a:r>
              <a:rPr lang="tr-TR" sz="2800" dirty="0" smtClean="0">
                <a:latin typeface="Trebuchet MS" pitchFamily="34" charset="0"/>
              </a:rPr>
              <a:t>üstün yüzey kalitesi </a:t>
            </a:r>
          </a:p>
          <a:p>
            <a:r>
              <a:rPr lang="tr-TR" sz="2800" dirty="0" smtClean="0">
                <a:latin typeface="Trebuchet MS" pitchFamily="34" charset="0"/>
              </a:rPr>
              <a:t>		      	</a:t>
            </a:r>
            <a:r>
              <a:rPr lang="tr-TR" sz="2800" dirty="0" err="1" smtClean="0">
                <a:latin typeface="Trebuchet MS" pitchFamily="34" charset="0"/>
              </a:rPr>
              <a:t>anodizasyon</a:t>
            </a:r>
            <a:r>
              <a:rPr lang="tr-TR" sz="2800" dirty="0" smtClean="0">
                <a:latin typeface="Trebuchet MS" pitchFamily="34" charset="0"/>
              </a:rPr>
              <a:t> vb yüzey işlemlerine 				mükemmel uyum</a:t>
            </a:r>
            <a:endParaRPr lang="tr-TR" sz="1100" dirty="0" smtClean="0">
              <a:latin typeface="Trebuchet MS" pitchFamily="34" charset="0"/>
            </a:endParaRPr>
          </a:p>
        </p:txBody>
      </p:sp>
      <p:sp>
        <p:nvSpPr>
          <p:cNvPr id="4" name="Rectangle 5"/>
          <p:cNvSpPr>
            <a:spLocks noChangeArrowheads="1"/>
          </p:cNvSpPr>
          <p:nvPr/>
        </p:nvSpPr>
        <p:spPr bwMode="auto">
          <a:xfrm>
            <a:off x="395536" y="499319"/>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neden ?</a:t>
            </a:r>
            <a:endParaRPr kumimoji="1" lang="tr-TR" sz="4400" dirty="0">
              <a:solidFill>
                <a:schemeClr val="accent2">
                  <a:lumMod val="50000"/>
                </a:schemeClr>
              </a:solidFill>
              <a:latin typeface="Trebuchet MS" panose="020B0603020202020204" pitchFamily="34" charset="0"/>
            </a:endParaRPr>
          </a:p>
        </p:txBody>
      </p:sp>
      <p:grpSp>
        <p:nvGrpSpPr>
          <p:cNvPr id="2" name="143 Grup"/>
          <p:cNvGrpSpPr>
            <a:grpSpLocks noChangeAspect="1"/>
          </p:cNvGrpSpPr>
          <p:nvPr/>
        </p:nvGrpSpPr>
        <p:grpSpPr>
          <a:xfrm>
            <a:off x="2771800" y="2573589"/>
            <a:ext cx="3420000" cy="1431475"/>
            <a:chOff x="5796173" y="2055968"/>
            <a:chExt cx="2592214" cy="1085000"/>
          </a:xfrm>
        </p:grpSpPr>
        <p:sp useBgFill="1">
          <p:nvSpPr>
            <p:cNvPr id="120" name="119 Oval"/>
            <p:cNvSpPr/>
            <p:nvPr/>
          </p:nvSpPr>
          <p:spPr>
            <a:xfrm>
              <a:off x="5796173" y="2055968"/>
              <a:ext cx="576064" cy="540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1" name="120 Oval"/>
            <p:cNvSpPr/>
            <p:nvPr/>
          </p:nvSpPr>
          <p:spPr>
            <a:xfrm>
              <a:off x="6372237" y="2055968"/>
              <a:ext cx="576064" cy="540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2" name="121 Oval"/>
            <p:cNvSpPr/>
            <p:nvPr/>
          </p:nvSpPr>
          <p:spPr>
            <a:xfrm>
              <a:off x="6372237" y="2600968"/>
              <a:ext cx="576064" cy="540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3" name="122 Oval"/>
            <p:cNvSpPr/>
            <p:nvPr/>
          </p:nvSpPr>
          <p:spPr>
            <a:xfrm>
              <a:off x="5796173" y="2600968"/>
              <a:ext cx="576064" cy="540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4" name="123 Oval"/>
            <p:cNvSpPr>
              <a:spLocks noChangeAspect="1"/>
            </p:cNvSpPr>
            <p:nvPr/>
          </p:nvSpPr>
          <p:spPr>
            <a:xfrm>
              <a:off x="7236300" y="2055968"/>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5" name="124 Oval"/>
            <p:cNvSpPr>
              <a:spLocks noChangeAspect="1"/>
            </p:cNvSpPr>
            <p:nvPr/>
          </p:nvSpPr>
          <p:spPr>
            <a:xfrm>
              <a:off x="7524328" y="2055968"/>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6" name="125 Oval"/>
            <p:cNvSpPr>
              <a:spLocks noChangeAspect="1"/>
            </p:cNvSpPr>
            <p:nvPr/>
          </p:nvSpPr>
          <p:spPr>
            <a:xfrm>
              <a:off x="7524328" y="2316704"/>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7" name="126 Oval"/>
            <p:cNvSpPr>
              <a:spLocks noChangeAspect="1"/>
            </p:cNvSpPr>
            <p:nvPr/>
          </p:nvSpPr>
          <p:spPr>
            <a:xfrm>
              <a:off x="7236300" y="2312936"/>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8" name="127 Oval"/>
            <p:cNvSpPr>
              <a:spLocks noChangeAspect="1"/>
            </p:cNvSpPr>
            <p:nvPr/>
          </p:nvSpPr>
          <p:spPr>
            <a:xfrm>
              <a:off x="7812360" y="2055968"/>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29" name="128 Oval"/>
            <p:cNvSpPr>
              <a:spLocks noChangeAspect="1"/>
            </p:cNvSpPr>
            <p:nvPr/>
          </p:nvSpPr>
          <p:spPr>
            <a:xfrm>
              <a:off x="8100388" y="2055968"/>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0" name="129 Oval"/>
            <p:cNvSpPr>
              <a:spLocks noChangeAspect="1"/>
            </p:cNvSpPr>
            <p:nvPr/>
          </p:nvSpPr>
          <p:spPr>
            <a:xfrm>
              <a:off x="8100388" y="2316704"/>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1" name="130 Oval"/>
            <p:cNvSpPr>
              <a:spLocks noChangeAspect="1"/>
            </p:cNvSpPr>
            <p:nvPr/>
          </p:nvSpPr>
          <p:spPr>
            <a:xfrm>
              <a:off x="7812360" y="2312936"/>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2" name="131 Oval"/>
            <p:cNvSpPr>
              <a:spLocks noChangeAspect="1"/>
            </p:cNvSpPr>
            <p:nvPr/>
          </p:nvSpPr>
          <p:spPr>
            <a:xfrm>
              <a:off x="7236296" y="2573672"/>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3" name="132 Oval"/>
            <p:cNvSpPr>
              <a:spLocks noChangeAspect="1"/>
            </p:cNvSpPr>
            <p:nvPr/>
          </p:nvSpPr>
          <p:spPr>
            <a:xfrm>
              <a:off x="7524324" y="2573672"/>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4" name="133 Oval"/>
            <p:cNvSpPr>
              <a:spLocks noChangeAspect="1"/>
            </p:cNvSpPr>
            <p:nvPr/>
          </p:nvSpPr>
          <p:spPr>
            <a:xfrm>
              <a:off x="7524324" y="2834408"/>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5" name="134 Oval"/>
            <p:cNvSpPr>
              <a:spLocks noChangeAspect="1"/>
            </p:cNvSpPr>
            <p:nvPr/>
          </p:nvSpPr>
          <p:spPr>
            <a:xfrm>
              <a:off x="7236296" y="2830640"/>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6" name="135 Oval"/>
            <p:cNvSpPr>
              <a:spLocks noChangeAspect="1"/>
            </p:cNvSpPr>
            <p:nvPr/>
          </p:nvSpPr>
          <p:spPr>
            <a:xfrm>
              <a:off x="7812356" y="2573672"/>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7" name="136 Oval"/>
            <p:cNvSpPr>
              <a:spLocks noChangeAspect="1"/>
            </p:cNvSpPr>
            <p:nvPr/>
          </p:nvSpPr>
          <p:spPr>
            <a:xfrm>
              <a:off x="8100384" y="2573672"/>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8" name="137 Oval"/>
            <p:cNvSpPr>
              <a:spLocks noChangeAspect="1"/>
            </p:cNvSpPr>
            <p:nvPr/>
          </p:nvSpPr>
          <p:spPr>
            <a:xfrm>
              <a:off x="8100384" y="2834408"/>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139" name="138 Oval"/>
            <p:cNvSpPr>
              <a:spLocks noChangeAspect="1"/>
            </p:cNvSpPr>
            <p:nvPr/>
          </p:nvSpPr>
          <p:spPr>
            <a:xfrm>
              <a:off x="7812356" y="2830640"/>
              <a:ext cx="287999" cy="252000"/>
            </a:xfrm>
            <a:prstGeom prst="ellipse">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0" name="139 Oval"/>
            <p:cNvSpPr/>
            <p:nvPr/>
          </p:nvSpPr>
          <p:spPr>
            <a:xfrm>
              <a:off x="6245637" y="2488016"/>
              <a:ext cx="234000" cy="234000"/>
            </a:xfrm>
            <a:prstGeom prst="ellipse">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1" name="140 Oval"/>
            <p:cNvSpPr>
              <a:spLocks noChangeAspect="1"/>
            </p:cNvSpPr>
            <p:nvPr/>
          </p:nvSpPr>
          <p:spPr>
            <a:xfrm>
              <a:off x="7479616" y="2268224"/>
              <a:ext cx="90000" cy="90000"/>
            </a:xfrm>
            <a:prstGeom prst="ellipse">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2" name="141 Oval"/>
            <p:cNvSpPr>
              <a:spLocks noChangeAspect="1"/>
            </p:cNvSpPr>
            <p:nvPr/>
          </p:nvSpPr>
          <p:spPr>
            <a:xfrm>
              <a:off x="7767072" y="2536279"/>
              <a:ext cx="90000" cy="90000"/>
            </a:xfrm>
            <a:prstGeom prst="ellipse">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528780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229600" cy="594320"/>
          </a:xfrm>
        </p:spPr>
        <p:txBody>
          <a:bodyPr>
            <a:normAutofit fontScale="90000"/>
          </a:bodyPr>
          <a:lstStyle/>
          <a:p>
            <a:r>
              <a:rPr lang="tr-TR" dirty="0" err="1" smtClean="0">
                <a:solidFill>
                  <a:schemeClr val="accent2">
                    <a:lumMod val="50000"/>
                  </a:schemeClr>
                </a:solidFill>
                <a:latin typeface="Trebuchet MS" pitchFamily="34" charset="0"/>
              </a:rPr>
              <a:t>Filtrasyon-rijid</a:t>
            </a:r>
            <a:r>
              <a:rPr lang="tr-TR" dirty="0" smtClean="0">
                <a:solidFill>
                  <a:schemeClr val="accent2">
                    <a:lumMod val="50000"/>
                  </a:schemeClr>
                </a:solidFill>
                <a:latin typeface="Trebuchet MS" pitchFamily="34" charset="0"/>
              </a:rPr>
              <a:t> medya</a:t>
            </a:r>
            <a:endParaRPr lang="tr-TR" dirty="0">
              <a:solidFill>
                <a:schemeClr val="accent2">
                  <a:lumMod val="50000"/>
                </a:schemeClr>
              </a:solidFill>
              <a:latin typeface="Trebuchet MS" pitchFamily="34" charset="0"/>
            </a:endParaRPr>
          </a:p>
        </p:txBody>
      </p:sp>
      <p:pic>
        <p:nvPicPr>
          <p:cNvPr id="289795" name="Picture 3" descr="aluminum filtration"/>
          <p:cNvPicPr>
            <a:picLocks noChangeAspect="1" noChangeArrowheads="1"/>
          </p:cNvPicPr>
          <p:nvPr/>
        </p:nvPicPr>
        <p:blipFill>
          <a:blip r:embed="rId2" cstate="print"/>
          <a:srcRect/>
          <a:stretch>
            <a:fillRect/>
          </a:stretch>
        </p:blipFill>
        <p:spPr bwMode="auto">
          <a:xfrm>
            <a:off x="144017" y="3761245"/>
            <a:ext cx="8820471" cy="2836107"/>
          </a:xfrm>
          <a:prstGeom prst="rect">
            <a:avLst/>
          </a:prstGeom>
          <a:noFill/>
        </p:spPr>
      </p:pic>
      <p:sp>
        <p:nvSpPr>
          <p:cNvPr id="5" name="4 Metin kutusu"/>
          <p:cNvSpPr txBox="1"/>
          <p:nvPr/>
        </p:nvSpPr>
        <p:spPr>
          <a:xfrm>
            <a:off x="323528" y="1340768"/>
            <a:ext cx="8640960" cy="2677656"/>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yapısı temizliğinin manyetik disk, çok ince folyo üretimi gibi çok kritik olduğu durumlarda başvurulur.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Sadece sıvı metalin döküm istasyonuna transferinde yararlanılabilir.</a:t>
            </a:r>
          </a:p>
          <a:p>
            <a:pPr marL="457200" indent="-457200">
              <a:buClr>
                <a:schemeClr val="bg2">
                  <a:lumMod val="50000"/>
                </a:schemeClr>
              </a:buClr>
              <a:buFont typeface="Trebuchet MS" panose="020B0603020202020204" pitchFamily="34" charset="0"/>
              <a:buChar char="●"/>
            </a:pPr>
            <a:endParaRPr lang="tr-TR" sz="2800" dirty="0">
              <a:latin typeface="Trebuchet MS" pitchFamily="34" charset="0"/>
            </a:endParaRPr>
          </a:p>
        </p:txBody>
      </p:sp>
    </p:spTree>
    <p:extLst>
      <p:ext uri="{BB962C8B-B14F-4D97-AF65-F5344CB8AC3E}">
        <p14:creationId xmlns:p14="http://schemas.microsoft.com/office/powerpoint/2010/main" val="20319037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518864" y="674440"/>
            <a:ext cx="8229600" cy="594320"/>
          </a:xfrm>
        </p:spPr>
        <p:txBody>
          <a:bodyPr>
            <a:normAutofit fontScale="90000"/>
          </a:bodyPr>
          <a:lstStyle/>
          <a:p>
            <a:r>
              <a:rPr lang="tr-TR" dirty="0" err="1" smtClean="0">
                <a:solidFill>
                  <a:schemeClr val="accent2">
                    <a:lumMod val="50000"/>
                  </a:schemeClr>
                </a:solidFill>
                <a:latin typeface="Trebuchet MS" pitchFamily="34" charset="0"/>
              </a:rPr>
              <a:t>Filtrasyon-rijid</a:t>
            </a:r>
            <a:r>
              <a:rPr lang="tr-TR" dirty="0" smtClean="0">
                <a:solidFill>
                  <a:schemeClr val="accent2">
                    <a:lumMod val="50000"/>
                  </a:schemeClr>
                </a:solidFill>
                <a:latin typeface="Trebuchet MS" pitchFamily="34" charset="0"/>
              </a:rPr>
              <a:t> medya</a:t>
            </a:r>
            <a:endParaRPr lang="tr-TR" dirty="0">
              <a:solidFill>
                <a:schemeClr val="accent2">
                  <a:lumMod val="50000"/>
                </a:schemeClr>
              </a:solidFill>
              <a:latin typeface="Trebuchet MS" pitchFamily="34" charset="0"/>
            </a:endParaRPr>
          </a:p>
        </p:txBody>
      </p:sp>
      <p:pic>
        <p:nvPicPr>
          <p:cNvPr id="289795" name="Picture 3" descr="aluminum filtration"/>
          <p:cNvPicPr>
            <a:picLocks noChangeAspect="1" noChangeArrowheads="1"/>
          </p:cNvPicPr>
          <p:nvPr/>
        </p:nvPicPr>
        <p:blipFill>
          <a:blip r:embed="rId2" cstate="print"/>
          <a:srcRect l="59181"/>
          <a:stretch>
            <a:fillRect/>
          </a:stretch>
        </p:blipFill>
        <p:spPr bwMode="auto">
          <a:xfrm>
            <a:off x="5076056" y="3799444"/>
            <a:ext cx="3600400" cy="2836107"/>
          </a:xfrm>
          <a:prstGeom prst="rect">
            <a:avLst/>
          </a:prstGeom>
          <a:noFill/>
        </p:spPr>
      </p:pic>
      <p:sp>
        <p:nvSpPr>
          <p:cNvPr id="289797" name="Rectangle 5"/>
          <p:cNvSpPr>
            <a:spLocks noChangeArrowheads="1"/>
          </p:cNvSpPr>
          <p:nvPr/>
        </p:nvSpPr>
        <p:spPr bwMode="auto">
          <a:xfrm>
            <a:off x="179512" y="1412776"/>
            <a:ext cx="8712968"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defTabSz="914400" rtl="0" eaLnBrk="1" fontAlgn="base" latinLnBrk="0" hangingPunct="1">
              <a:lnSpc>
                <a:spcPct val="100000"/>
              </a:lnSpc>
              <a:spcBef>
                <a:spcPct val="0"/>
              </a:spcBef>
              <a:spcAft>
                <a:spcPct val="0"/>
              </a:spcAft>
              <a:buClr>
                <a:schemeClr val="bg2">
                  <a:lumMod val="50000"/>
                </a:schemeClr>
              </a:buClr>
              <a:buSzTx/>
              <a:buFont typeface="Trebuchet MS" panose="020B0603020202020204" pitchFamily="34" charset="0"/>
              <a:buChar char="●"/>
              <a:tabLst/>
            </a:pPr>
            <a:r>
              <a:rPr kumimoji="0" lang="tr-TR" sz="2800" b="0" i="0" u="none" strike="noStrike" cap="none" normalizeH="0" baseline="0" dirty="0" err="1" smtClean="0">
                <a:ln>
                  <a:noFill/>
                </a:ln>
                <a:solidFill>
                  <a:srgbClr val="0F0F0F"/>
                </a:solidFill>
                <a:effectLst/>
                <a:latin typeface="Trebuchet MS" panose="020B0603020202020204" pitchFamily="34" charset="0"/>
                <a:cs typeface="Arial" pitchFamily="34" charset="0"/>
              </a:rPr>
              <a:t>Kartuj</a:t>
            </a:r>
            <a:r>
              <a:rPr kumimoji="0" lang="tr-TR" sz="2800" b="0" i="0" u="none" strike="noStrike" cap="none" normalizeH="0" baseline="0" dirty="0" smtClean="0">
                <a:ln>
                  <a:noFill/>
                </a:ln>
                <a:solidFill>
                  <a:srgbClr val="0F0F0F"/>
                </a:solidFill>
                <a:effectLst/>
                <a:latin typeface="Trebuchet MS" panose="020B0603020202020204" pitchFamily="34" charset="0"/>
                <a:cs typeface="Arial" pitchFamily="34" charset="0"/>
              </a:rPr>
              <a:t> filtreler </a:t>
            </a:r>
            <a:r>
              <a:rPr kumimoji="0" lang="tr-TR" sz="2800" b="0" i="0" u="none" strike="noStrike" cap="none" normalizeH="0" baseline="0" dirty="0" err="1" smtClean="0">
                <a:ln>
                  <a:noFill/>
                </a:ln>
                <a:solidFill>
                  <a:srgbClr val="0F0F0F"/>
                </a:solidFill>
                <a:effectLst/>
                <a:latin typeface="Trebuchet MS" panose="020B0603020202020204" pitchFamily="34" charset="0"/>
                <a:cs typeface="Arial" pitchFamily="34" charset="0"/>
              </a:rPr>
              <a:t>degazerden</a:t>
            </a:r>
            <a:r>
              <a:rPr kumimoji="0" lang="tr-TR" sz="2800" b="0" i="0" u="none" strike="noStrike" cap="none" normalizeH="0" baseline="0" dirty="0" smtClean="0">
                <a:ln>
                  <a:noFill/>
                </a:ln>
                <a:solidFill>
                  <a:srgbClr val="0F0F0F"/>
                </a:solidFill>
                <a:effectLst/>
                <a:latin typeface="Trebuchet MS" panose="020B0603020202020204" pitchFamily="34" charset="0"/>
                <a:cs typeface="Arial" pitchFamily="34" charset="0"/>
              </a:rPr>
              <a:t> sonra kullanılmalıdır. Kalıntılar</a:t>
            </a:r>
            <a:r>
              <a:rPr kumimoji="0" lang="tr-TR" sz="2800" b="0" i="0" u="none" strike="noStrike" cap="none" normalizeH="0" dirty="0" smtClean="0">
                <a:ln>
                  <a:noFill/>
                </a:ln>
                <a:solidFill>
                  <a:srgbClr val="0F0F0F"/>
                </a:solidFill>
                <a:effectLst/>
                <a:latin typeface="Trebuchet MS" panose="020B0603020202020204" pitchFamily="34" charset="0"/>
                <a:cs typeface="Arial" pitchFamily="34" charset="0"/>
              </a:rPr>
              <a:t> filtre tüplerinin yüzeylerinde ve içinde tutulurlar.  </a:t>
            </a:r>
          </a:p>
          <a:p>
            <a:pPr marL="457200" marR="0" lvl="0" indent="-457200" defTabSz="914400" rtl="0" eaLnBrk="1" fontAlgn="base" latinLnBrk="0" hangingPunct="1">
              <a:lnSpc>
                <a:spcPct val="100000"/>
              </a:lnSpc>
              <a:spcBef>
                <a:spcPct val="0"/>
              </a:spcBef>
              <a:spcAft>
                <a:spcPct val="0"/>
              </a:spcAft>
              <a:buClr>
                <a:schemeClr val="bg2">
                  <a:lumMod val="50000"/>
                </a:schemeClr>
              </a:buClr>
              <a:buSzTx/>
              <a:buFont typeface="Trebuchet MS" panose="020B0603020202020204" pitchFamily="34" charset="0"/>
              <a:buChar char="●"/>
              <a:tabLst/>
            </a:pPr>
            <a:r>
              <a:rPr lang="tr-TR" sz="2800" dirty="0" smtClean="0">
                <a:solidFill>
                  <a:srgbClr val="0F0F0F"/>
                </a:solidFill>
                <a:latin typeface="Trebuchet MS" panose="020B0603020202020204" pitchFamily="34" charset="0"/>
                <a:cs typeface="Arial" pitchFamily="34" charset="0"/>
              </a:rPr>
              <a:t>Bu, d</a:t>
            </a:r>
            <a:r>
              <a:rPr kumimoji="0" lang="tr-TR" sz="2800" b="0" i="0" u="none" strike="noStrike" cap="none" normalizeH="0" dirty="0" smtClean="0">
                <a:ln>
                  <a:noFill/>
                </a:ln>
                <a:solidFill>
                  <a:srgbClr val="0F0F0F"/>
                </a:solidFill>
                <a:effectLst/>
                <a:latin typeface="Trebuchet MS" panose="020B0603020202020204" pitchFamily="34" charset="0"/>
                <a:cs typeface="Arial" pitchFamily="34" charset="0"/>
              </a:rPr>
              <a:t>urgunluk çökelmesi sayesinde gerçekleşir ve filtre gözeneklerinden daha küçük partiküllerin de alıkonmasını sağlar.</a:t>
            </a:r>
          </a:p>
        </p:txBody>
      </p:sp>
    </p:spTree>
    <p:extLst>
      <p:ext uri="{BB962C8B-B14F-4D97-AF65-F5344CB8AC3E}">
        <p14:creationId xmlns:p14="http://schemas.microsoft.com/office/powerpoint/2010/main" val="29252262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3469"/>
            <a:ext cx="8229600" cy="594320"/>
          </a:xfrm>
        </p:spPr>
        <p:txBody>
          <a:bodyPr>
            <a:normAutofit fontScale="90000"/>
          </a:bodyPr>
          <a:lstStyle/>
          <a:p>
            <a:r>
              <a:rPr lang="tr-TR" dirty="0" err="1" smtClean="0">
                <a:solidFill>
                  <a:schemeClr val="accent2">
                    <a:lumMod val="50000"/>
                  </a:schemeClr>
                </a:solidFill>
                <a:latin typeface="Trebuchet MS" pitchFamily="34" charset="0"/>
              </a:rPr>
              <a:t>Filtrasyon</a:t>
            </a:r>
            <a:r>
              <a:rPr lang="tr-TR" dirty="0" smtClean="0">
                <a:solidFill>
                  <a:schemeClr val="accent2">
                    <a:lumMod val="50000"/>
                  </a:schemeClr>
                </a:solidFill>
                <a:latin typeface="Trebuchet MS" pitchFamily="34" charset="0"/>
              </a:rPr>
              <a:t> mekanizmaları</a:t>
            </a:r>
            <a:endParaRPr lang="tr-TR" dirty="0">
              <a:solidFill>
                <a:schemeClr val="accent2">
                  <a:lumMod val="50000"/>
                </a:schemeClr>
              </a:solidFill>
              <a:latin typeface="Trebuchet MS" pitchFamily="34" charset="0"/>
            </a:endParaRPr>
          </a:p>
        </p:txBody>
      </p:sp>
      <p:pic>
        <p:nvPicPr>
          <p:cNvPr id="400388" name="Picture 4"/>
          <p:cNvPicPr>
            <a:picLocks noChangeAspect="1" noChangeArrowheads="1"/>
          </p:cNvPicPr>
          <p:nvPr/>
        </p:nvPicPr>
        <p:blipFill>
          <a:blip r:embed="rId2" cstate="print"/>
          <a:srcRect l="40592" t="35235" r="25095" b="12594"/>
          <a:stretch>
            <a:fillRect/>
          </a:stretch>
        </p:blipFill>
        <p:spPr bwMode="auto">
          <a:xfrm>
            <a:off x="4572000" y="2677562"/>
            <a:ext cx="4248472" cy="3631758"/>
          </a:xfrm>
          <a:prstGeom prst="rect">
            <a:avLst/>
          </a:prstGeom>
          <a:noFill/>
          <a:ln w="9525">
            <a:noFill/>
            <a:miter lim="800000"/>
            <a:headEnd/>
            <a:tailEnd/>
          </a:ln>
        </p:spPr>
      </p:pic>
      <p:sp>
        <p:nvSpPr>
          <p:cNvPr id="9" name="8 Metin kutusu"/>
          <p:cNvSpPr txBox="1"/>
          <p:nvPr/>
        </p:nvSpPr>
        <p:spPr>
          <a:xfrm>
            <a:off x="395536" y="1916832"/>
            <a:ext cx="4104456" cy="523220"/>
          </a:xfrm>
          <a:prstGeom prst="rect">
            <a:avLst/>
          </a:prstGeom>
          <a:noFill/>
        </p:spPr>
        <p:txBody>
          <a:bodyPr wrap="square" rtlCol="0">
            <a:spAutoFit/>
          </a:bodyPr>
          <a:lstStyle/>
          <a:p>
            <a:r>
              <a:rPr lang="tr-TR" sz="2800" dirty="0" smtClean="0">
                <a:latin typeface="Trebuchet MS" panose="020B0603020202020204" pitchFamily="34" charset="0"/>
              </a:rPr>
              <a:t>Kek </a:t>
            </a:r>
          </a:p>
        </p:txBody>
      </p:sp>
      <p:pic>
        <p:nvPicPr>
          <p:cNvPr id="10" name="Picture 2"/>
          <p:cNvPicPr>
            <a:picLocks noChangeAspect="1" noChangeArrowheads="1"/>
          </p:cNvPicPr>
          <p:nvPr/>
        </p:nvPicPr>
        <p:blipFill>
          <a:blip r:embed="rId3" cstate="print"/>
          <a:srcRect l="74210" t="61192" r="8187" b="13750"/>
          <a:stretch>
            <a:fillRect/>
          </a:stretch>
        </p:blipFill>
        <p:spPr bwMode="auto">
          <a:xfrm>
            <a:off x="395536" y="2683716"/>
            <a:ext cx="4104456" cy="3625603"/>
          </a:xfrm>
          <a:prstGeom prst="rect">
            <a:avLst/>
          </a:prstGeom>
          <a:noFill/>
          <a:ln w="9525">
            <a:noFill/>
            <a:miter lim="800000"/>
            <a:headEnd/>
            <a:tailEnd/>
          </a:ln>
        </p:spPr>
      </p:pic>
      <p:sp>
        <p:nvSpPr>
          <p:cNvPr id="6" name="8 Metin kutusu"/>
          <p:cNvSpPr txBox="1"/>
          <p:nvPr/>
        </p:nvSpPr>
        <p:spPr>
          <a:xfrm>
            <a:off x="4499992" y="1916832"/>
            <a:ext cx="4104456" cy="523220"/>
          </a:xfrm>
          <a:prstGeom prst="rect">
            <a:avLst/>
          </a:prstGeom>
          <a:noFill/>
        </p:spPr>
        <p:txBody>
          <a:bodyPr wrap="square" rtlCol="0">
            <a:spAutoFit/>
          </a:bodyPr>
          <a:lstStyle/>
          <a:p>
            <a:r>
              <a:rPr lang="tr-TR" sz="2800" dirty="0" smtClean="0">
                <a:latin typeface="Trebuchet MS" panose="020B0603020202020204" pitchFamily="34" charset="0"/>
              </a:rPr>
              <a:t>Derin  </a:t>
            </a:r>
          </a:p>
        </p:txBody>
      </p:sp>
    </p:spTree>
    <p:extLst>
      <p:ext uri="{BB962C8B-B14F-4D97-AF65-F5344CB8AC3E}">
        <p14:creationId xmlns:p14="http://schemas.microsoft.com/office/powerpoint/2010/main" val="9800892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323528" y="908720"/>
            <a:ext cx="8229600" cy="594320"/>
          </a:xfrm>
        </p:spPr>
        <p:txBody>
          <a:bodyPr>
            <a:normAutofit fontScale="90000"/>
          </a:bodyPr>
          <a:lstStyle/>
          <a:p>
            <a:r>
              <a:rPr lang="tr-TR" dirty="0" smtClean="0">
                <a:solidFill>
                  <a:schemeClr val="accent1">
                    <a:lumMod val="50000"/>
                  </a:schemeClr>
                </a:solidFill>
                <a:latin typeface="Trebuchet MS" pitchFamily="34" charset="0"/>
              </a:rPr>
              <a:t>Sıvı metal kalite kontrolü</a:t>
            </a:r>
            <a:endParaRPr lang="tr-TR" dirty="0">
              <a:solidFill>
                <a:schemeClr val="accent1">
                  <a:lumMod val="50000"/>
                </a:schemeClr>
              </a:solidFill>
              <a:latin typeface="Trebuchet MS" pitchFamily="34" charset="0"/>
            </a:endParaRPr>
          </a:p>
        </p:txBody>
      </p:sp>
      <p:sp>
        <p:nvSpPr>
          <p:cNvPr id="7" name="6 Metin kutusu"/>
          <p:cNvSpPr txBox="1"/>
          <p:nvPr/>
        </p:nvSpPr>
        <p:spPr>
          <a:xfrm>
            <a:off x="323528" y="1556792"/>
            <a:ext cx="8712968" cy="4401205"/>
          </a:xfrm>
          <a:prstGeom prst="rect">
            <a:avLst/>
          </a:prstGeom>
          <a:noFill/>
        </p:spPr>
        <p:txBody>
          <a:bodyPr wrap="square" rtlCol="0">
            <a:spAutoFit/>
          </a:bodyPr>
          <a:lstStyle/>
          <a:p>
            <a:r>
              <a:rPr lang="tr-TR" sz="2800" dirty="0" smtClean="0">
                <a:latin typeface="Trebuchet MS" pitchFamily="34" charset="0"/>
              </a:rPr>
              <a:t>Sıvı metal analizi</a:t>
            </a:r>
          </a:p>
          <a:p>
            <a:r>
              <a:rPr lang="tr-TR" sz="2800" dirty="0" smtClean="0">
                <a:latin typeface="Trebuchet MS" pitchFamily="34" charset="0"/>
              </a:rPr>
              <a:t>	alaşım </a:t>
            </a:r>
            <a:r>
              <a:rPr lang="tr-TR" sz="2800" dirty="0" err="1" smtClean="0">
                <a:latin typeface="Trebuchet MS" pitchFamily="34" charset="0"/>
              </a:rPr>
              <a:t>spektlerine</a:t>
            </a:r>
            <a:r>
              <a:rPr lang="tr-TR" sz="2800" dirty="0" smtClean="0">
                <a:latin typeface="Trebuchet MS" pitchFamily="34" charset="0"/>
              </a:rPr>
              <a:t> uygunluk/homojenlik</a:t>
            </a:r>
          </a:p>
          <a:p>
            <a:r>
              <a:rPr lang="tr-TR" sz="2800" dirty="0">
                <a:latin typeface="Trebuchet MS" pitchFamily="34" charset="0"/>
              </a:rPr>
              <a:t>	</a:t>
            </a:r>
            <a:r>
              <a:rPr lang="tr-TR" sz="2800" dirty="0" smtClean="0">
                <a:latin typeface="Trebuchet MS" pitchFamily="34" charset="0"/>
              </a:rPr>
              <a:t>alkaliler</a:t>
            </a:r>
          </a:p>
          <a:p>
            <a:r>
              <a:rPr lang="tr-TR" sz="2800" dirty="0">
                <a:latin typeface="Trebuchet MS" pitchFamily="34" charset="0"/>
              </a:rPr>
              <a:t>	</a:t>
            </a:r>
            <a:r>
              <a:rPr lang="tr-TR" sz="2800" dirty="0" smtClean="0">
                <a:solidFill>
                  <a:schemeClr val="bg1">
                    <a:lumMod val="50000"/>
                  </a:schemeClr>
                </a:solidFill>
                <a:latin typeface="Trebuchet MS" pitchFamily="34" charset="0"/>
              </a:rPr>
              <a:t>Ti/B/</a:t>
            </a:r>
            <a:r>
              <a:rPr lang="tr-TR" sz="2800" dirty="0" err="1" smtClean="0">
                <a:solidFill>
                  <a:schemeClr val="bg1">
                    <a:lumMod val="50000"/>
                  </a:schemeClr>
                </a:solidFill>
                <a:latin typeface="Trebuchet MS" pitchFamily="34" charset="0"/>
              </a:rPr>
              <a:t>Sr</a:t>
            </a:r>
            <a:r>
              <a:rPr lang="tr-TR" sz="2800" dirty="0" smtClean="0">
                <a:solidFill>
                  <a:schemeClr val="bg1">
                    <a:lumMod val="50000"/>
                  </a:schemeClr>
                </a:solidFill>
                <a:latin typeface="Trebuchet MS" pitchFamily="34" charset="0"/>
              </a:rPr>
              <a:t> </a:t>
            </a:r>
          </a:p>
          <a:p>
            <a:r>
              <a:rPr lang="tr-TR" sz="2800" dirty="0" smtClean="0">
                <a:latin typeface="Trebuchet MS" pitchFamily="34" charset="0"/>
              </a:rPr>
              <a:t>Temizlik </a:t>
            </a:r>
          </a:p>
          <a:p>
            <a:r>
              <a:rPr lang="tr-TR" sz="2800" dirty="0">
                <a:latin typeface="Trebuchet MS" pitchFamily="34" charset="0"/>
              </a:rPr>
              <a:t>	</a:t>
            </a:r>
            <a:r>
              <a:rPr lang="tr-TR" sz="2800" dirty="0" smtClean="0">
                <a:latin typeface="Trebuchet MS" pitchFamily="34" charset="0"/>
              </a:rPr>
              <a:t>hidrojen gaz ölçümü</a:t>
            </a:r>
          </a:p>
          <a:p>
            <a:r>
              <a:rPr lang="tr-TR" sz="2800" dirty="0" smtClean="0">
                <a:latin typeface="Trebuchet MS" pitchFamily="34" charset="0"/>
              </a:rPr>
              <a:t>	kalıntı ölçümü</a:t>
            </a:r>
          </a:p>
          <a:p>
            <a:r>
              <a:rPr lang="tr-TR" sz="2800" dirty="0" err="1" smtClean="0">
                <a:latin typeface="Trebuchet MS" pitchFamily="34" charset="0"/>
              </a:rPr>
              <a:t>Dökülebilirlik</a:t>
            </a:r>
            <a:endParaRPr lang="tr-TR" sz="2800" dirty="0" smtClean="0">
              <a:latin typeface="Trebuchet MS" pitchFamily="34" charset="0"/>
            </a:endParaRPr>
          </a:p>
          <a:p>
            <a:r>
              <a:rPr lang="tr-TR" sz="2800" dirty="0">
                <a:latin typeface="Trebuchet MS" pitchFamily="34" charset="0"/>
              </a:rPr>
              <a:t>	</a:t>
            </a:r>
            <a:r>
              <a:rPr lang="tr-TR" sz="2800" dirty="0" smtClean="0">
                <a:latin typeface="Trebuchet MS" pitchFamily="34" charset="0"/>
              </a:rPr>
              <a:t>Akışkanlık</a:t>
            </a:r>
          </a:p>
          <a:p>
            <a:r>
              <a:rPr lang="tr-TR" sz="2800" dirty="0">
                <a:latin typeface="Trebuchet MS" pitchFamily="34" charset="0"/>
              </a:rPr>
              <a:t>	</a:t>
            </a:r>
            <a:r>
              <a:rPr lang="tr-TR" sz="2800" dirty="0" smtClean="0">
                <a:latin typeface="Trebuchet MS" pitchFamily="34" charset="0"/>
              </a:rPr>
              <a:t>sıcak yırtılma eğilimi</a:t>
            </a:r>
          </a:p>
        </p:txBody>
      </p:sp>
    </p:spTree>
    <p:extLst>
      <p:ext uri="{BB962C8B-B14F-4D97-AF65-F5344CB8AC3E}">
        <p14:creationId xmlns:p14="http://schemas.microsoft.com/office/powerpoint/2010/main" val="40546237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179512" y="1124744"/>
            <a:ext cx="8856984" cy="594320"/>
          </a:xfrm>
        </p:spPr>
        <p:txBody>
          <a:bodyPr>
            <a:noAutofit/>
          </a:bodyPr>
          <a:lstStyle/>
          <a:p>
            <a:r>
              <a:rPr lang="tr-TR" sz="4400" dirty="0" smtClean="0">
                <a:solidFill>
                  <a:schemeClr val="accent2">
                    <a:lumMod val="50000"/>
                  </a:schemeClr>
                </a:solidFill>
                <a:latin typeface="Trebuchet MS" pitchFamily="34" charset="0"/>
              </a:rPr>
              <a:t>Birincil/hurda alüminyumda </a:t>
            </a:r>
            <a:r>
              <a:rPr lang="tr-TR" sz="4400" dirty="0" err="1" smtClean="0">
                <a:solidFill>
                  <a:schemeClr val="accent2">
                    <a:lumMod val="50000"/>
                  </a:schemeClr>
                </a:solidFill>
                <a:latin typeface="Trebuchet MS" pitchFamily="34" charset="0"/>
              </a:rPr>
              <a:t>empüriteler</a:t>
            </a:r>
            <a:endParaRPr lang="tr-TR" sz="4400" dirty="0">
              <a:solidFill>
                <a:schemeClr val="accent2">
                  <a:lumMod val="50000"/>
                </a:schemeClr>
              </a:solidFill>
              <a:latin typeface="Trebuchet MS"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130921173"/>
              </p:ext>
            </p:extLst>
          </p:nvPr>
        </p:nvGraphicFramePr>
        <p:xfrm>
          <a:off x="107504" y="1828760"/>
          <a:ext cx="8772873" cy="4480560"/>
        </p:xfrm>
        <a:graphic>
          <a:graphicData uri="http://schemas.openxmlformats.org/drawingml/2006/table">
            <a:tbl>
              <a:tblPr firstRow="1" bandRow="1">
                <a:tableStyleId>{5C22544A-7EE6-4342-B048-85BDC9FD1C3A}</a:tableStyleId>
              </a:tblPr>
              <a:tblGrid>
                <a:gridCol w="2088232"/>
                <a:gridCol w="3024336"/>
                <a:gridCol w="3660305"/>
              </a:tblGrid>
              <a:tr h="370840">
                <a:tc>
                  <a:txBody>
                    <a:bodyPr/>
                    <a:lstStyle/>
                    <a:p>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Külçe </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Geri dönüş</a:t>
                      </a:r>
                      <a:endParaRPr lang="tr-TR" sz="2800" dirty="0">
                        <a:latin typeface="Trebuchet MS" panose="020B0603020202020204" pitchFamily="34" charset="0"/>
                      </a:endParaRPr>
                    </a:p>
                  </a:txBody>
                  <a:tcPr/>
                </a:tc>
              </a:tr>
              <a:tr h="370840">
                <a:tc>
                  <a:txBody>
                    <a:bodyPr/>
                    <a:lstStyle/>
                    <a:p>
                      <a:r>
                        <a:rPr lang="tr-TR" sz="2800" dirty="0" smtClean="0">
                          <a:latin typeface="Trebuchet MS" panose="020B0603020202020204" pitchFamily="34" charset="0"/>
                        </a:rPr>
                        <a:t>alaşım</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&gt;%99.7 Al</a:t>
                      </a:r>
                      <a:endParaRPr lang="tr-TR" sz="2800" dirty="0">
                        <a:latin typeface="Trebuchet MS" panose="020B0603020202020204" pitchFamily="34" charset="0"/>
                      </a:endParaRPr>
                    </a:p>
                  </a:txBody>
                  <a:tcPr/>
                </a:tc>
                <a:tc>
                  <a:txBody>
                    <a:bodyPr/>
                    <a:lstStyle/>
                    <a:p>
                      <a:endParaRPr lang="tr-TR" sz="2800">
                        <a:latin typeface="Trebuchet MS" panose="020B0603020202020204" pitchFamily="34" charset="0"/>
                      </a:endParaRPr>
                    </a:p>
                  </a:txBody>
                  <a:tcPr/>
                </a:tc>
              </a:tr>
              <a:tr h="370840">
                <a:tc>
                  <a:txBody>
                    <a:bodyPr/>
                    <a:lstStyle/>
                    <a:p>
                      <a:r>
                        <a:rPr lang="tr-TR" sz="2800" dirty="0" smtClean="0">
                          <a:latin typeface="Trebuchet MS" panose="020B0603020202020204" pitchFamily="34" charset="0"/>
                        </a:rPr>
                        <a:t>hidrojen</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0.1-0.3 </a:t>
                      </a:r>
                      <a:r>
                        <a:rPr lang="tr-TR" sz="2800" dirty="0" err="1" smtClean="0">
                          <a:latin typeface="Trebuchet MS" panose="020B0603020202020204" pitchFamily="34" charset="0"/>
                        </a:rPr>
                        <a:t>ppm</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0.2-0.6 </a:t>
                      </a:r>
                      <a:r>
                        <a:rPr lang="tr-TR" sz="2800" dirty="0" err="1" smtClean="0">
                          <a:latin typeface="Trebuchet MS" panose="020B0603020202020204" pitchFamily="34" charset="0"/>
                        </a:rPr>
                        <a:t>ppm</a:t>
                      </a:r>
                      <a:endParaRPr lang="tr-TR" sz="2800" dirty="0">
                        <a:latin typeface="Trebuchet MS" panose="020B0603020202020204" pitchFamily="34" charset="0"/>
                      </a:endParaRPr>
                    </a:p>
                  </a:txBody>
                  <a:tcPr/>
                </a:tc>
              </a:tr>
              <a:tr h="370840">
                <a:tc>
                  <a:txBody>
                    <a:bodyPr/>
                    <a:lstStyle/>
                    <a:p>
                      <a:r>
                        <a:rPr lang="tr-TR" sz="2800" dirty="0" err="1" smtClean="0">
                          <a:latin typeface="Trebuchet MS" panose="020B0603020202020204" pitchFamily="34" charset="0"/>
                        </a:rPr>
                        <a:t>Na</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30-150 </a:t>
                      </a:r>
                      <a:r>
                        <a:rPr lang="tr-TR" sz="2800" dirty="0" err="1" smtClean="0">
                          <a:latin typeface="Trebuchet MS" panose="020B0603020202020204" pitchFamily="34" charset="0"/>
                        </a:rPr>
                        <a:t>ppm</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&lt;10 </a:t>
                      </a:r>
                      <a:r>
                        <a:rPr lang="tr-TR" sz="2800" dirty="0" err="1" smtClean="0">
                          <a:latin typeface="Trebuchet MS" panose="020B0603020202020204" pitchFamily="34" charset="0"/>
                        </a:rPr>
                        <a:t>ppm</a:t>
                      </a:r>
                      <a:endParaRPr lang="tr-TR" sz="2800" dirty="0">
                        <a:latin typeface="Trebuchet MS" panose="020B0603020202020204" pitchFamily="34" charset="0"/>
                      </a:endParaRPr>
                    </a:p>
                  </a:txBody>
                  <a:tcPr/>
                </a:tc>
              </a:tr>
              <a:tr h="370840">
                <a:tc>
                  <a:txBody>
                    <a:bodyPr/>
                    <a:lstStyle/>
                    <a:p>
                      <a:r>
                        <a:rPr lang="tr-TR" sz="2800" dirty="0" err="1" smtClean="0">
                          <a:latin typeface="Trebuchet MS" panose="020B0603020202020204" pitchFamily="34" charset="0"/>
                        </a:rPr>
                        <a:t>Ca</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2-5 </a:t>
                      </a:r>
                      <a:r>
                        <a:rPr lang="tr-TR" sz="2800" dirty="0" err="1" smtClean="0">
                          <a:latin typeface="Trebuchet MS" panose="020B0603020202020204" pitchFamily="34" charset="0"/>
                        </a:rPr>
                        <a:t>ppm</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5-40 </a:t>
                      </a:r>
                      <a:r>
                        <a:rPr lang="tr-TR" sz="2800" dirty="0" err="1" smtClean="0">
                          <a:latin typeface="Trebuchet MS" panose="020B0603020202020204" pitchFamily="34" charset="0"/>
                        </a:rPr>
                        <a:t>ppm</a:t>
                      </a:r>
                      <a:endParaRPr lang="tr-TR" sz="2800" dirty="0">
                        <a:latin typeface="Trebuchet MS" panose="020B0603020202020204" pitchFamily="34" charset="0"/>
                      </a:endParaRPr>
                    </a:p>
                  </a:txBody>
                  <a:tcPr/>
                </a:tc>
              </a:tr>
              <a:tr h="370840">
                <a:tc>
                  <a:txBody>
                    <a:bodyPr/>
                    <a:lstStyle/>
                    <a:p>
                      <a:r>
                        <a:rPr lang="tr-TR" sz="2800" dirty="0" err="1" smtClean="0">
                          <a:latin typeface="Trebuchet MS" panose="020B0603020202020204" pitchFamily="34" charset="0"/>
                        </a:rPr>
                        <a:t>Li</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0-20 </a:t>
                      </a:r>
                      <a:r>
                        <a:rPr lang="tr-TR" sz="2800" dirty="0" err="1" smtClean="0">
                          <a:latin typeface="Trebuchet MS" panose="020B0603020202020204" pitchFamily="34" charset="0"/>
                        </a:rPr>
                        <a:t>ppm</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sym typeface="Symbol"/>
                        </a:rPr>
                        <a:t></a:t>
                      </a:r>
                      <a:r>
                        <a:rPr lang="tr-TR" sz="2800" dirty="0" smtClean="0">
                          <a:latin typeface="Trebuchet MS" panose="020B0603020202020204" pitchFamily="34" charset="0"/>
                        </a:rPr>
                        <a:t>1 </a:t>
                      </a:r>
                      <a:r>
                        <a:rPr lang="tr-TR" sz="2800" dirty="0" err="1" smtClean="0">
                          <a:latin typeface="Trebuchet MS" panose="020B0603020202020204" pitchFamily="34" charset="0"/>
                        </a:rPr>
                        <a:t>ppm</a:t>
                      </a:r>
                      <a:endParaRPr lang="tr-TR" sz="2800" dirty="0">
                        <a:latin typeface="Trebuchet MS" panose="020B0603020202020204" pitchFamily="34" charset="0"/>
                      </a:endParaRPr>
                    </a:p>
                  </a:txBody>
                  <a:tcPr/>
                </a:tc>
              </a:tr>
              <a:tr h="370840">
                <a:tc>
                  <a:txBody>
                    <a:bodyPr/>
                    <a:lstStyle/>
                    <a:p>
                      <a:r>
                        <a:rPr lang="tr-TR" sz="2800" dirty="0" smtClean="0">
                          <a:latin typeface="Trebuchet MS" panose="020B0603020202020204" pitchFamily="34" charset="0"/>
                        </a:rPr>
                        <a:t>kalıntılar</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sym typeface="Symbol"/>
                        </a:rPr>
                        <a:t></a:t>
                      </a:r>
                      <a:r>
                        <a:rPr lang="tr-TR" sz="2800" dirty="0" smtClean="0">
                          <a:latin typeface="Trebuchet MS" panose="020B0603020202020204" pitchFamily="34" charset="0"/>
                        </a:rPr>
                        <a:t> 1mm</a:t>
                      </a:r>
                      <a:r>
                        <a:rPr lang="tr-TR" sz="2800" baseline="30000" dirty="0" smtClean="0">
                          <a:latin typeface="Trebuchet MS" panose="020B0603020202020204" pitchFamily="34" charset="0"/>
                        </a:rPr>
                        <a:t>2</a:t>
                      </a:r>
                      <a:r>
                        <a:rPr lang="tr-TR" sz="2800" dirty="0" smtClean="0">
                          <a:latin typeface="Trebuchet MS" panose="020B0603020202020204" pitchFamily="34" charset="0"/>
                        </a:rPr>
                        <a:t>/kg Al</a:t>
                      </a:r>
                      <a:r>
                        <a:rPr lang="tr-TR" sz="2800" baseline="-25000" dirty="0" smtClean="0">
                          <a:latin typeface="Trebuchet MS" panose="020B0603020202020204" pitchFamily="34" charset="0"/>
                        </a:rPr>
                        <a:t>4</a:t>
                      </a:r>
                      <a:r>
                        <a:rPr lang="tr-TR" sz="2800" dirty="0" smtClean="0">
                          <a:latin typeface="Trebuchet MS" panose="020B0603020202020204" pitchFamily="34" charset="0"/>
                        </a:rPr>
                        <a:t>C</a:t>
                      </a:r>
                      <a:r>
                        <a:rPr lang="tr-TR" sz="2800" baseline="-25000" dirty="0" smtClean="0">
                          <a:latin typeface="Trebuchet MS" panose="020B0603020202020204" pitchFamily="34" charset="0"/>
                        </a:rPr>
                        <a:t>3</a:t>
                      </a:r>
                      <a:endParaRPr lang="tr-TR" sz="2800" baseline="-250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0.5 </a:t>
                      </a:r>
                      <a:r>
                        <a:rPr lang="tr-TR" sz="2800" dirty="0" smtClean="0">
                          <a:latin typeface="Trebuchet MS" panose="020B0603020202020204" pitchFamily="34" charset="0"/>
                          <a:sym typeface="Symbol"/>
                        </a:rPr>
                        <a:t> </a:t>
                      </a:r>
                      <a:r>
                        <a:rPr lang="tr-TR" sz="2800" dirty="0" smtClean="0">
                          <a:latin typeface="Trebuchet MS" panose="020B0603020202020204" pitchFamily="34" charset="0"/>
                        </a:rPr>
                        <a:t>mm</a:t>
                      </a:r>
                      <a:r>
                        <a:rPr lang="tr-TR" sz="2800" baseline="30000" dirty="0" smtClean="0">
                          <a:latin typeface="Trebuchet MS" panose="020B0603020202020204" pitchFamily="34" charset="0"/>
                        </a:rPr>
                        <a:t>2</a:t>
                      </a:r>
                      <a:r>
                        <a:rPr lang="tr-TR" sz="2800" dirty="0" smtClean="0">
                          <a:latin typeface="Trebuchet MS" panose="020B0603020202020204" pitchFamily="34" charset="0"/>
                        </a:rPr>
                        <a:t>/kg </a:t>
                      </a:r>
                      <a:r>
                        <a:rPr lang="tr-TR" sz="2800" dirty="0" smtClean="0">
                          <a:latin typeface="Trebuchet MS" panose="020B0603020202020204" pitchFamily="34" charset="0"/>
                          <a:sym typeface="Symbol"/>
                        </a:rPr>
                        <a:t> </a:t>
                      </a:r>
                      <a:r>
                        <a:rPr lang="tr-TR" sz="2800" dirty="0" smtClean="0">
                          <a:latin typeface="Trebuchet MS" panose="020B0603020202020204" pitchFamily="34" charset="0"/>
                        </a:rPr>
                        <a:t>5.0</a:t>
                      </a:r>
                    </a:p>
                    <a:p>
                      <a:r>
                        <a:rPr lang="tr-TR" sz="2800" dirty="0" smtClean="0">
                          <a:latin typeface="Trebuchet MS" panose="020B0603020202020204" pitchFamily="34" charset="0"/>
                        </a:rPr>
                        <a:t>Al</a:t>
                      </a:r>
                      <a:r>
                        <a:rPr lang="tr-TR" sz="2800" baseline="-25000" dirty="0" smtClean="0">
                          <a:latin typeface="Trebuchet MS" panose="020B0603020202020204" pitchFamily="34" charset="0"/>
                        </a:rPr>
                        <a:t>2</a:t>
                      </a:r>
                      <a:r>
                        <a:rPr lang="tr-TR" sz="2800" dirty="0" smtClean="0">
                          <a:latin typeface="Trebuchet MS" panose="020B0603020202020204" pitchFamily="34" charset="0"/>
                        </a:rPr>
                        <a:t>O</a:t>
                      </a:r>
                      <a:r>
                        <a:rPr lang="tr-TR" sz="2800" baseline="-25000" dirty="0" smtClean="0">
                          <a:latin typeface="Trebuchet MS" panose="020B0603020202020204" pitchFamily="34" charset="0"/>
                        </a:rPr>
                        <a:t>3</a:t>
                      </a:r>
                      <a:r>
                        <a:rPr lang="tr-TR" sz="2800" dirty="0" smtClean="0">
                          <a:latin typeface="Trebuchet MS" panose="020B0603020202020204" pitchFamily="34" charset="0"/>
                        </a:rPr>
                        <a:t>,</a:t>
                      </a:r>
                      <a:r>
                        <a:rPr lang="tr-TR" sz="2800" baseline="0" dirty="0" smtClean="0">
                          <a:latin typeface="Trebuchet MS" panose="020B0603020202020204" pitchFamily="34" charset="0"/>
                        </a:rPr>
                        <a:t> </a:t>
                      </a:r>
                      <a:r>
                        <a:rPr lang="tr-TR" sz="2800" baseline="0" dirty="0" err="1" smtClean="0">
                          <a:latin typeface="Trebuchet MS" panose="020B0603020202020204" pitchFamily="34" charset="0"/>
                        </a:rPr>
                        <a:t>MgO</a:t>
                      </a:r>
                      <a:r>
                        <a:rPr lang="tr-TR" sz="2800" baseline="0" dirty="0" smtClean="0">
                          <a:latin typeface="Trebuchet MS" panose="020B0603020202020204" pitchFamily="34" charset="0"/>
                        </a:rPr>
                        <a:t>, MgAlO</a:t>
                      </a:r>
                      <a:r>
                        <a:rPr lang="tr-TR" sz="2800" baseline="-25000" dirty="0" smtClean="0">
                          <a:latin typeface="Trebuchet MS" panose="020B0603020202020204" pitchFamily="34" charset="0"/>
                        </a:rPr>
                        <a:t>4</a:t>
                      </a:r>
                      <a:r>
                        <a:rPr lang="tr-TR" sz="2800" baseline="0" dirty="0" smtClean="0">
                          <a:latin typeface="Trebuchet MS" panose="020B0603020202020204" pitchFamily="34" charset="0"/>
                        </a:rPr>
                        <a:t>, Al</a:t>
                      </a:r>
                      <a:r>
                        <a:rPr lang="tr-TR" sz="2800" baseline="-25000" dirty="0" smtClean="0">
                          <a:latin typeface="Trebuchet MS" panose="020B0603020202020204" pitchFamily="34" charset="0"/>
                        </a:rPr>
                        <a:t>4</a:t>
                      </a:r>
                      <a:r>
                        <a:rPr lang="tr-TR" sz="2800" baseline="0" dirty="0" smtClean="0">
                          <a:latin typeface="Trebuchet MS" panose="020B0603020202020204" pitchFamily="34" charset="0"/>
                        </a:rPr>
                        <a:t>C</a:t>
                      </a:r>
                      <a:r>
                        <a:rPr lang="tr-TR" sz="2800" baseline="-25000" dirty="0" smtClean="0">
                          <a:latin typeface="Trebuchet MS" panose="020B0603020202020204" pitchFamily="34" charset="0"/>
                        </a:rPr>
                        <a:t>3</a:t>
                      </a:r>
                      <a:r>
                        <a:rPr lang="tr-TR" sz="2800" baseline="0" dirty="0" smtClean="0">
                          <a:latin typeface="Trebuchet MS" panose="020B0603020202020204" pitchFamily="34" charset="0"/>
                        </a:rPr>
                        <a:t>, TiB</a:t>
                      </a:r>
                      <a:r>
                        <a:rPr lang="tr-TR" sz="2800" baseline="-25000" dirty="0" smtClean="0">
                          <a:latin typeface="Trebuchet MS" panose="020B0603020202020204" pitchFamily="34" charset="0"/>
                        </a:rPr>
                        <a:t>2</a:t>
                      </a:r>
                      <a:endParaRPr lang="tr-TR" sz="2800" baseline="-25000" dirty="0">
                        <a:latin typeface="Trebuchet MS" panose="020B0603020202020204" pitchFamily="34" charset="0"/>
                      </a:endParaRPr>
                    </a:p>
                  </a:txBody>
                  <a:tcPr/>
                </a:tc>
              </a:tr>
            </a:tbl>
          </a:graphicData>
        </a:graphic>
      </p:graphicFrame>
    </p:spTree>
    <p:extLst>
      <p:ext uri="{BB962C8B-B14F-4D97-AF65-F5344CB8AC3E}">
        <p14:creationId xmlns:p14="http://schemas.microsoft.com/office/powerpoint/2010/main" val="32628380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rmAutofit fontScale="90000"/>
          </a:bodyPr>
          <a:lstStyle/>
          <a:p>
            <a:r>
              <a:rPr lang="tr-TR" dirty="0" smtClean="0">
                <a:solidFill>
                  <a:schemeClr val="accent2">
                    <a:lumMod val="50000"/>
                  </a:schemeClr>
                </a:solidFill>
                <a:latin typeface="Trebuchet MS" pitchFamily="34" charset="0"/>
              </a:rPr>
              <a:t>Hidrojen gaz kontrolü</a:t>
            </a:r>
            <a:endParaRPr lang="tr-TR" dirty="0">
              <a:solidFill>
                <a:schemeClr val="accent2">
                  <a:lumMod val="50000"/>
                </a:schemeClr>
              </a:solidFill>
              <a:latin typeface="Trebuchet MS" pitchFamily="34" charset="0"/>
            </a:endParaRPr>
          </a:p>
        </p:txBody>
      </p:sp>
      <p:sp>
        <p:nvSpPr>
          <p:cNvPr id="3" name="2 Metin kutusu"/>
          <p:cNvSpPr txBox="1"/>
          <p:nvPr/>
        </p:nvSpPr>
        <p:spPr>
          <a:xfrm>
            <a:off x="251520" y="1412776"/>
            <a:ext cx="8712968" cy="5247590"/>
          </a:xfrm>
          <a:prstGeom prst="rect">
            <a:avLst/>
          </a:prstGeom>
          <a:noFill/>
        </p:spPr>
        <p:txBody>
          <a:bodyPr wrap="square" rtlCol="0">
            <a:spAutoFit/>
          </a:bodyPr>
          <a:lstStyle/>
          <a:p>
            <a:pPr>
              <a:spcAft>
                <a:spcPts val="1800"/>
              </a:spcAft>
            </a:pPr>
            <a:r>
              <a:rPr lang="tr-TR" sz="2800" dirty="0" smtClean="0">
                <a:latin typeface="Trebuchet MS" pitchFamily="34" charset="0"/>
              </a:rPr>
              <a:t>Döküm öncesinde sıvı alüminyumda hidrojen gazının ölçülmesi kritik bir işlemdir.</a:t>
            </a:r>
          </a:p>
          <a:p>
            <a:pPr>
              <a:spcAft>
                <a:spcPts val="1800"/>
              </a:spcAft>
            </a:pPr>
            <a:r>
              <a:rPr lang="tr-TR" sz="2800" dirty="0">
                <a:latin typeface="Trebuchet MS" pitchFamily="34" charset="0"/>
              </a:rPr>
              <a:t>Kaliteli döküm için hidrojen seviyesi 0.18 </a:t>
            </a:r>
            <a:r>
              <a:rPr lang="tr-TR" sz="2800" dirty="0" smtClean="0">
                <a:latin typeface="Trebuchet MS" pitchFamily="34" charset="0"/>
              </a:rPr>
              <a:t>ml/100g’ dan </a:t>
            </a:r>
            <a:r>
              <a:rPr lang="tr-TR" sz="2800" dirty="0">
                <a:latin typeface="Trebuchet MS" pitchFamily="34" charset="0"/>
              </a:rPr>
              <a:t>az olmalı</a:t>
            </a:r>
            <a:r>
              <a:rPr lang="tr-TR" sz="2800" dirty="0" smtClean="0">
                <a:latin typeface="Trebuchet MS" pitchFamily="34" charset="0"/>
              </a:rPr>
              <a:t>!</a:t>
            </a:r>
          </a:p>
          <a:p>
            <a:pPr>
              <a:spcAft>
                <a:spcPts val="1800"/>
              </a:spcAft>
            </a:pPr>
            <a:r>
              <a:rPr lang="tr-TR" sz="2800" dirty="0" smtClean="0">
                <a:latin typeface="Trebuchet MS" pitchFamily="34" charset="0"/>
              </a:rPr>
              <a:t>Hidrojen miktarının tespiti için uygulanan yöntemler 3 grupta toplanabilir:</a:t>
            </a:r>
          </a:p>
          <a:p>
            <a:pPr>
              <a:spcAft>
                <a:spcPts val="600"/>
              </a:spcAft>
            </a:pPr>
            <a:r>
              <a:rPr lang="tr-TR" sz="2800" dirty="0" smtClean="0">
                <a:latin typeface="Trebuchet MS" pitchFamily="34" charset="0"/>
              </a:rPr>
              <a:t>	Kalitatif ve yarı-kantitatif dökümhane 	teknikleri: Basit dökümhane testleri </a:t>
            </a:r>
          </a:p>
          <a:p>
            <a:pPr marL="457200" indent="-457200">
              <a:spcAft>
                <a:spcPts val="600"/>
              </a:spcAft>
            </a:pPr>
            <a:r>
              <a:rPr lang="tr-TR" sz="2800" dirty="0" smtClean="0">
                <a:latin typeface="Trebuchet MS" pitchFamily="34" charset="0"/>
              </a:rPr>
              <a:t>		Kapalı </a:t>
            </a:r>
            <a:r>
              <a:rPr lang="tr-TR" sz="2800" dirty="0">
                <a:latin typeface="Trebuchet MS" pitchFamily="34" charset="0"/>
              </a:rPr>
              <a:t>devre </a:t>
            </a:r>
            <a:r>
              <a:rPr lang="tr-TR" sz="2800" dirty="0" err="1">
                <a:latin typeface="Trebuchet MS" pitchFamily="34" charset="0"/>
              </a:rPr>
              <a:t>resirkülasyon</a:t>
            </a:r>
            <a:r>
              <a:rPr lang="tr-TR" sz="2800" dirty="0">
                <a:latin typeface="Trebuchet MS" pitchFamily="34" charset="0"/>
              </a:rPr>
              <a:t> </a:t>
            </a:r>
            <a:r>
              <a:rPr lang="tr-TR" sz="2800" dirty="0" smtClean="0">
                <a:latin typeface="Trebuchet MS" pitchFamily="34" charset="0"/>
              </a:rPr>
              <a:t>teknikleri</a:t>
            </a:r>
          </a:p>
          <a:p>
            <a:pPr marL="457200" indent="-457200">
              <a:spcAft>
                <a:spcPts val="600"/>
              </a:spcAft>
            </a:pPr>
            <a:r>
              <a:rPr lang="tr-TR" sz="2800" dirty="0" smtClean="0">
                <a:latin typeface="Trebuchet MS" pitchFamily="34" charset="0"/>
              </a:rPr>
              <a:t>		Kantitatif </a:t>
            </a:r>
            <a:r>
              <a:rPr lang="tr-TR" sz="2800" dirty="0">
                <a:latin typeface="Trebuchet MS" pitchFamily="34" charset="0"/>
              </a:rPr>
              <a:t>laboratuvar </a:t>
            </a:r>
            <a:r>
              <a:rPr lang="tr-TR" sz="2800" dirty="0" smtClean="0">
                <a:latin typeface="Trebuchet MS" pitchFamily="34" charset="0"/>
              </a:rPr>
              <a:t>füzyon testleri</a:t>
            </a:r>
            <a:endParaRPr lang="en-US" sz="2800" dirty="0">
              <a:latin typeface="Trebuchet MS" pitchFamily="34" charset="0"/>
            </a:endParaRPr>
          </a:p>
        </p:txBody>
      </p:sp>
    </p:spTree>
    <p:extLst>
      <p:ext uri="{BB962C8B-B14F-4D97-AF65-F5344CB8AC3E}">
        <p14:creationId xmlns:p14="http://schemas.microsoft.com/office/powerpoint/2010/main" val="11862657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RPT-</a:t>
            </a:r>
            <a:r>
              <a:rPr lang="tr-TR" dirty="0" err="1" smtClean="0">
                <a:solidFill>
                  <a:schemeClr val="accent2">
                    <a:lumMod val="50000"/>
                  </a:schemeClr>
                </a:solidFill>
                <a:latin typeface="Trebuchet MS" pitchFamily="34" charset="0"/>
              </a:rPr>
              <a:t>Straube</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Pfeiffer</a:t>
            </a:r>
            <a:r>
              <a:rPr lang="tr-TR" dirty="0" smtClean="0">
                <a:solidFill>
                  <a:schemeClr val="accent2">
                    <a:lumMod val="50000"/>
                  </a:schemeClr>
                </a:solidFill>
                <a:latin typeface="Trebuchet MS" pitchFamily="34" charset="0"/>
              </a:rPr>
              <a:t> testi</a:t>
            </a:r>
            <a:endParaRPr lang="tr-TR" dirty="0">
              <a:solidFill>
                <a:schemeClr val="accent2">
                  <a:lumMod val="50000"/>
                </a:schemeClr>
              </a:solidFill>
              <a:latin typeface="Trebuchet MS" pitchFamily="34" charset="0"/>
            </a:endParaRPr>
          </a:p>
        </p:txBody>
      </p:sp>
      <p:pic>
        <p:nvPicPr>
          <p:cNvPr id="24473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53000"/>
                    </a14:imgEffect>
                  </a14:imgLayer>
                </a14:imgProps>
              </a:ext>
            </a:extLst>
          </a:blip>
          <a:srcRect l="51443" t="59947" r="28257" b="15719"/>
          <a:stretch/>
        </p:blipFill>
        <p:spPr bwMode="auto">
          <a:xfrm>
            <a:off x="467544" y="3906307"/>
            <a:ext cx="3892436" cy="2623149"/>
          </a:xfrm>
          <a:prstGeom prst="rect">
            <a:avLst/>
          </a:prstGeom>
          <a:noFill/>
          <a:ln w="9525">
            <a:noFill/>
            <a:miter lim="800000"/>
            <a:headEnd/>
            <a:tailEnd/>
          </a:ln>
        </p:spPr>
      </p:pic>
      <p:pic>
        <p:nvPicPr>
          <p:cNvPr id="244739" name="Picture 3"/>
          <p:cNvPicPr>
            <a:picLocks noChangeAspect="1" noChangeArrowheads="1"/>
          </p:cNvPicPr>
          <p:nvPr/>
        </p:nvPicPr>
        <p:blipFill>
          <a:blip r:embed="rId4" cstate="print"/>
          <a:srcRect/>
          <a:stretch>
            <a:fillRect/>
          </a:stretch>
        </p:blipFill>
        <p:spPr bwMode="auto">
          <a:xfrm>
            <a:off x="4716016" y="3954248"/>
            <a:ext cx="4036586" cy="2686164"/>
          </a:xfrm>
          <a:prstGeom prst="rect">
            <a:avLst/>
          </a:prstGeom>
          <a:noFill/>
          <a:ln w="9525">
            <a:noFill/>
            <a:miter lim="800000"/>
            <a:headEnd/>
            <a:tailEnd/>
          </a:ln>
        </p:spPr>
      </p:pic>
      <p:sp>
        <p:nvSpPr>
          <p:cNvPr id="7" name="2 Metin kutusu"/>
          <p:cNvSpPr txBox="1"/>
          <p:nvPr/>
        </p:nvSpPr>
        <p:spPr>
          <a:xfrm>
            <a:off x="251520" y="1326247"/>
            <a:ext cx="8640960" cy="2246769"/>
          </a:xfrm>
          <a:prstGeom prst="rect">
            <a:avLst/>
          </a:prstGeom>
          <a:noFill/>
        </p:spPr>
        <p:txBody>
          <a:bodyPr wrap="square" rtlCol="0">
            <a:spAutoFit/>
          </a:bodyPr>
          <a:lstStyle/>
          <a:p>
            <a:pPr marL="457200" indent="-457200"/>
            <a:r>
              <a:rPr lang="en-US" sz="2800" dirty="0">
                <a:latin typeface="Trebuchet MS" pitchFamily="34" charset="0"/>
              </a:rPr>
              <a:t>RPT</a:t>
            </a:r>
            <a:r>
              <a:rPr lang="tr-TR" sz="2800" dirty="0">
                <a:latin typeface="Trebuchet MS" pitchFamily="34" charset="0"/>
              </a:rPr>
              <a:t> </a:t>
            </a:r>
            <a:r>
              <a:rPr lang="tr-TR" sz="2800" dirty="0" smtClean="0">
                <a:latin typeface="Trebuchet MS" pitchFamily="34" charset="0"/>
              </a:rPr>
              <a:t>(düşük basınç altında katılaştırma) testi sıvı</a:t>
            </a:r>
          </a:p>
          <a:p>
            <a:pPr marL="457200" indent="-457200"/>
            <a:r>
              <a:rPr lang="tr-TR" sz="2800" dirty="0" smtClean="0">
                <a:latin typeface="Trebuchet MS" pitchFamily="34" charset="0"/>
              </a:rPr>
              <a:t>alüminyum </a:t>
            </a:r>
            <a:r>
              <a:rPr lang="tr-TR" sz="2800" dirty="0">
                <a:latin typeface="Trebuchet MS" pitchFamily="34" charset="0"/>
              </a:rPr>
              <a:t>alaşımlarında </a:t>
            </a:r>
            <a:r>
              <a:rPr lang="tr-TR" sz="2800" dirty="0" smtClean="0">
                <a:latin typeface="Trebuchet MS" pitchFamily="34" charset="0"/>
              </a:rPr>
              <a:t>hidrojen miktarını</a:t>
            </a:r>
          </a:p>
          <a:p>
            <a:pPr marL="457200" indent="-457200"/>
            <a:r>
              <a:rPr lang="tr-TR" sz="2800" dirty="0" smtClean="0">
                <a:latin typeface="Trebuchet MS" pitchFamily="34" charset="0"/>
              </a:rPr>
              <a:t>tespit </a:t>
            </a:r>
            <a:r>
              <a:rPr lang="tr-TR" sz="2800" dirty="0">
                <a:latin typeface="Trebuchet MS" pitchFamily="34" charset="0"/>
              </a:rPr>
              <a:t>etmek için kullanılan en </a:t>
            </a:r>
            <a:r>
              <a:rPr lang="tr-TR" sz="2800" dirty="0" smtClean="0">
                <a:latin typeface="Trebuchet MS" pitchFamily="34" charset="0"/>
              </a:rPr>
              <a:t>yaygın testtir</a:t>
            </a:r>
            <a:r>
              <a:rPr lang="tr-TR" sz="2800" dirty="0">
                <a:latin typeface="Trebuchet MS" pitchFamily="34" charset="0"/>
              </a:rPr>
              <a:t>.</a:t>
            </a:r>
            <a:r>
              <a:rPr lang="en-US" sz="2800" dirty="0">
                <a:latin typeface="Trebuchet MS" pitchFamily="34" charset="0"/>
              </a:rPr>
              <a:t> </a:t>
            </a:r>
            <a:endParaRPr lang="tr-TR" sz="2800" dirty="0">
              <a:latin typeface="Trebuchet MS" pitchFamily="34" charset="0"/>
            </a:endParaRPr>
          </a:p>
          <a:p>
            <a:pPr marL="457200" indent="-457200"/>
            <a:r>
              <a:rPr lang="tr-TR" sz="2800" dirty="0">
                <a:latin typeface="Trebuchet MS" pitchFamily="34" charset="0"/>
              </a:rPr>
              <a:t>Bu test kısa sürede </a:t>
            </a:r>
            <a:r>
              <a:rPr lang="tr-TR" sz="2800" dirty="0" smtClean="0">
                <a:latin typeface="Trebuchet MS" pitchFamily="34" charset="0"/>
              </a:rPr>
              <a:t>tamamlanabilir; </a:t>
            </a:r>
          </a:p>
          <a:p>
            <a:pPr marL="457200" indent="-457200"/>
            <a:r>
              <a:rPr lang="tr-TR" sz="2800" dirty="0" smtClean="0">
                <a:latin typeface="Trebuchet MS" pitchFamily="34" charset="0"/>
              </a:rPr>
              <a:t>uygulaması </a:t>
            </a:r>
            <a:r>
              <a:rPr lang="tr-TR" sz="2800" dirty="0">
                <a:latin typeface="Trebuchet MS" pitchFamily="34" charset="0"/>
              </a:rPr>
              <a:t>basit ve </a:t>
            </a:r>
            <a:r>
              <a:rPr lang="tr-TR" sz="2800" dirty="0" smtClean="0">
                <a:latin typeface="Trebuchet MS" pitchFamily="34" charset="0"/>
              </a:rPr>
              <a:t>ekipman ucuzdur</a:t>
            </a:r>
            <a:r>
              <a:rPr lang="tr-TR" sz="2800" dirty="0">
                <a:latin typeface="Trebuchet MS" pitchFamily="34" charset="0"/>
              </a:rPr>
              <a:t>. </a:t>
            </a:r>
            <a:endParaRPr lang="en-US" sz="2800" dirty="0">
              <a:latin typeface="Trebuchet MS" pitchFamily="34" charset="0"/>
            </a:endParaRPr>
          </a:p>
        </p:txBody>
      </p:sp>
    </p:spTree>
    <p:extLst>
      <p:ext uri="{BB962C8B-B14F-4D97-AF65-F5344CB8AC3E}">
        <p14:creationId xmlns:p14="http://schemas.microsoft.com/office/powerpoint/2010/main" val="36672926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700808"/>
            <a:ext cx="5688632" cy="426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RPT-</a:t>
            </a:r>
            <a:r>
              <a:rPr lang="tr-TR" dirty="0" err="1" smtClean="0">
                <a:solidFill>
                  <a:schemeClr val="accent2">
                    <a:lumMod val="50000"/>
                  </a:schemeClr>
                </a:solidFill>
                <a:latin typeface="Trebuchet MS" pitchFamily="34" charset="0"/>
              </a:rPr>
              <a:t>Straube</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Pfeiffer</a:t>
            </a:r>
            <a:r>
              <a:rPr lang="tr-TR" dirty="0" smtClean="0">
                <a:solidFill>
                  <a:schemeClr val="accent2">
                    <a:lumMod val="50000"/>
                  </a:schemeClr>
                </a:solidFill>
                <a:latin typeface="Trebuchet MS" pitchFamily="34" charset="0"/>
              </a:rPr>
              <a:t> testi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9187995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lum bright="-1000"/>
          </a:blip>
          <a:srcRect l="42887" t="31894" r="25014" b="34422"/>
          <a:stretch/>
        </p:blipFill>
        <p:spPr bwMode="auto">
          <a:xfrm>
            <a:off x="899592" y="1484784"/>
            <a:ext cx="6696744" cy="3950930"/>
          </a:xfrm>
          <a:prstGeom prst="rect">
            <a:avLst/>
          </a:prstGeom>
          <a:noFill/>
          <a:ln w="9525">
            <a:noFill/>
            <a:miter lim="800000"/>
            <a:headEnd/>
            <a:tailEnd/>
          </a:ln>
        </p:spPr>
      </p:pic>
      <p:sp>
        <p:nvSpPr>
          <p:cNvPr id="2" name="Dikdörtgen 1"/>
          <p:cNvSpPr/>
          <p:nvPr/>
        </p:nvSpPr>
        <p:spPr>
          <a:xfrm>
            <a:off x="304640" y="5556141"/>
            <a:ext cx="8659848" cy="954107"/>
          </a:xfrm>
          <a:prstGeom prst="rect">
            <a:avLst/>
          </a:prstGeom>
        </p:spPr>
        <p:txBody>
          <a:bodyPr wrap="square">
            <a:spAutoFit/>
          </a:bodyPr>
          <a:lstStyle/>
          <a:p>
            <a:r>
              <a:rPr lang="tr-TR" sz="2800" dirty="0">
                <a:latin typeface="Trebuchet MS" pitchFamily="34" charset="0"/>
              </a:rPr>
              <a:t>Yaklaşık </a:t>
            </a:r>
            <a:r>
              <a:rPr lang="tr-TR" sz="2800" dirty="0" smtClean="0">
                <a:latin typeface="Trebuchet MS" pitchFamily="34" charset="0"/>
              </a:rPr>
              <a:t>100-200g </a:t>
            </a:r>
            <a:r>
              <a:rPr lang="tr-TR" sz="2800" dirty="0">
                <a:latin typeface="Trebuchet MS" pitchFamily="34" charset="0"/>
              </a:rPr>
              <a:t>kadar sıvı metal </a:t>
            </a:r>
            <a:r>
              <a:rPr lang="tr-TR" sz="2800" dirty="0" smtClean="0">
                <a:latin typeface="Trebuchet MS" pitchFamily="34" charset="0"/>
                <a:sym typeface="Symbol"/>
              </a:rPr>
              <a:t></a:t>
            </a:r>
            <a:r>
              <a:rPr lang="tr-TR" sz="2800" dirty="0" smtClean="0">
                <a:latin typeface="Trebuchet MS" pitchFamily="34" charset="0"/>
              </a:rPr>
              <a:t>26mm </a:t>
            </a:r>
            <a:r>
              <a:rPr lang="tr-TR" sz="2800" dirty="0" err="1">
                <a:latin typeface="Trebuchet MS" pitchFamily="34" charset="0"/>
              </a:rPr>
              <a:t>civa</a:t>
            </a:r>
            <a:r>
              <a:rPr lang="tr-TR" sz="2800" dirty="0">
                <a:latin typeface="Trebuchet MS" pitchFamily="34" charset="0"/>
              </a:rPr>
              <a:t> basıncı altında katılaştırılır.</a:t>
            </a:r>
          </a:p>
        </p:txBody>
      </p:sp>
      <p:sp useBgFill="1">
        <p:nvSpPr>
          <p:cNvPr id="3" name="Metin kutusu 2"/>
          <p:cNvSpPr txBox="1"/>
          <p:nvPr/>
        </p:nvSpPr>
        <p:spPr>
          <a:xfrm>
            <a:off x="6876256" y="3683933"/>
            <a:ext cx="2088232" cy="461665"/>
          </a:xfrm>
          <a:prstGeom prst="rect">
            <a:avLst/>
          </a:prstGeom>
        </p:spPr>
        <p:txBody>
          <a:bodyPr wrap="square" rtlCol="0">
            <a:spAutoFit/>
          </a:bodyPr>
          <a:lstStyle/>
          <a:p>
            <a:r>
              <a:rPr lang="tr-TR" sz="2400" dirty="0" smtClean="0">
                <a:latin typeface="Trebuchet MS" panose="020B0603020202020204" pitchFamily="34" charset="0"/>
              </a:rPr>
              <a:t>Basınç ölçer</a:t>
            </a:r>
            <a:endParaRPr lang="tr-TR" sz="2400" dirty="0">
              <a:latin typeface="Trebuchet MS" panose="020B0603020202020204" pitchFamily="34" charset="0"/>
            </a:endParaRPr>
          </a:p>
        </p:txBody>
      </p:sp>
      <p:sp useBgFill="1">
        <p:nvSpPr>
          <p:cNvPr id="7" name="Metin kutusu 6"/>
          <p:cNvSpPr txBox="1"/>
          <p:nvPr/>
        </p:nvSpPr>
        <p:spPr>
          <a:xfrm>
            <a:off x="6588224" y="4548029"/>
            <a:ext cx="2448272" cy="461665"/>
          </a:xfrm>
          <a:prstGeom prst="rect">
            <a:avLst/>
          </a:prstGeom>
        </p:spPr>
        <p:txBody>
          <a:bodyPr wrap="square" rtlCol="0">
            <a:spAutoFit/>
          </a:bodyPr>
          <a:lstStyle/>
          <a:p>
            <a:r>
              <a:rPr lang="tr-TR" sz="2400" dirty="0" smtClean="0">
                <a:latin typeface="Trebuchet MS" panose="020B0603020202020204" pitchFamily="34" charset="0"/>
              </a:rPr>
              <a:t>Vakum pompası</a:t>
            </a:r>
            <a:endParaRPr lang="tr-TR" sz="2400" dirty="0">
              <a:latin typeface="Trebuchet MS" panose="020B0603020202020204" pitchFamily="34" charset="0"/>
            </a:endParaRPr>
          </a:p>
        </p:txBody>
      </p:sp>
      <p:sp useBgFill="1">
        <p:nvSpPr>
          <p:cNvPr id="8" name="Metin kutusu 7"/>
          <p:cNvSpPr txBox="1"/>
          <p:nvPr/>
        </p:nvSpPr>
        <p:spPr>
          <a:xfrm>
            <a:off x="213027" y="3268434"/>
            <a:ext cx="1656184" cy="830997"/>
          </a:xfrm>
          <a:prstGeom prst="rect">
            <a:avLst/>
          </a:prstGeom>
        </p:spPr>
        <p:txBody>
          <a:bodyPr wrap="square" rtlCol="0">
            <a:spAutoFit/>
          </a:bodyPr>
          <a:lstStyle/>
          <a:p>
            <a:pPr algn="r"/>
            <a:r>
              <a:rPr lang="tr-TR" sz="2400" dirty="0" smtClean="0">
                <a:latin typeface="Trebuchet MS" panose="020B0603020202020204" pitchFamily="34" charset="0"/>
              </a:rPr>
              <a:t>Paslanmaz çelik pota</a:t>
            </a:r>
            <a:endParaRPr lang="tr-TR" sz="2400" dirty="0">
              <a:latin typeface="Trebuchet MS" panose="020B0603020202020204" pitchFamily="34" charset="0"/>
            </a:endParaRPr>
          </a:p>
        </p:txBody>
      </p:sp>
      <p:sp useBgFill="1">
        <p:nvSpPr>
          <p:cNvPr id="9" name="Metin kutusu 8"/>
          <p:cNvSpPr txBox="1"/>
          <p:nvPr/>
        </p:nvSpPr>
        <p:spPr>
          <a:xfrm>
            <a:off x="611561" y="1484784"/>
            <a:ext cx="1224135" cy="830997"/>
          </a:xfrm>
          <a:prstGeom prst="rect">
            <a:avLst/>
          </a:prstGeom>
        </p:spPr>
        <p:txBody>
          <a:bodyPr wrap="square" rtlCol="0">
            <a:spAutoFit/>
          </a:bodyPr>
          <a:lstStyle/>
          <a:p>
            <a:pPr algn="r"/>
            <a:r>
              <a:rPr lang="tr-TR" sz="2400" dirty="0" smtClean="0">
                <a:latin typeface="Trebuchet MS" panose="020B0603020202020204" pitchFamily="34" charset="0"/>
              </a:rPr>
              <a:t>Sıvı </a:t>
            </a:r>
          </a:p>
          <a:p>
            <a:pPr algn="r"/>
            <a:r>
              <a:rPr lang="tr-TR" sz="2400" dirty="0" smtClean="0">
                <a:latin typeface="Trebuchet MS" panose="020B0603020202020204" pitchFamily="34" charset="0"/>
              </a:rPr>
              <a:t>metal</a:t>
            </a:r>
            <a:endParaRPr lang="tr-TR" sz="2400" dirty="0">
              <a:latin typeface="Trebuchet MS" panose="020B0603020202020204" pitchFamily="34" charset="0"/>
            </a:endParaRPr>
          </a:p>
        </p:txBody>
      </p:sp>
      <p:sp useBgFill="1">
        <p:nvSpPr>
          <p:cNvPr id="11" name="Metin kutusu 10"/>
          <p:cNvSpPr txBox="1"/>
          <p:nvPr/>
        </p:nvSpPr>
        <p:spPr>
          <a:xfrm>
            <a:off x="467544" y="4980077"/>
            <a:ext cx="3096344" cy="461665"/>
          </a:xfrm>
          <a:prstGeom prst="rect">
            <a:avLst/>
          </a:prstGeom>
        </p:spPr>
        <p:txBody>
          <a:bodyPr wrap="square" rtlCol="0">
            <a:spAutoFit/>
          </a:bodyPr>
          <a:lstStyle/>
          <a:p>
            <a:r>
              <a:rPr lang="tr-TR" sz="2400" dirty="0" smtClean="0">
                <a:latin typeface="Trebuchet MS" panose="020B0603020202020204" pitchFamily="34" charset="0"/>
              </a:rPr>
              <a:t>Sızdırmazlık contası</a:t>
            </a:r>
            <a:endParaRPr lang="tr-TR" sz="2400" dirty="0">
              <a:latin typeface="Trebuchet MS" panose="020B0603020202020204" pitchFamily="34" charset="0"/>
            </a:endParaRPr>
          </a:p>
        </p:txBody>
      </p:sp>
      <p:sp useBgFill="1">
        <p:nvSpPr>
          <p:cNvPr id="12" name="Metin kutusu 11"/>
          <p:cNvSpPr txBox="1"/>
          <p:nvPr/>
        </p:nvSpPr>
        <p:spPr>
          <a:xfrm>
            <a:off x="4932040" y="1883733"/>
            <a:ext cx="3096344" cy="1569660"/>
          </a:xfrm>
          <a:prstGeom prst="rect">
            <a:avLst/>
          </a:prstGeom>
        </p:spPr>
        <p:txBody>
          <a:bodyPr wrap="square" rtlCol="0">
            <a:spAutoFit/>
          </a:bodyPr>
          <a:lstStyle/>
          <a:p>
            <a:r>
              <a:rPr lang="tr-TR" sz="2400" dirty="0" smtClean="0">
                <a:latin typeface="Trebuchet MS" panose="020B0603020202020204" pitchFamily="34" charset="0"/>
              </a:rPr>
              <a:t>Katılaşma sürecinin gözlenebilmesi için çan şeklinde ısıya dayanıklı cam</a:t>
            </a:r>
            <a:endParaRPr lang="tr-TR" sz="2400" dirty="0">
              <a:latin typeface="Trebuchet MS" panose="020B0603020202020204" pitchFamily="34" charset="0"/>
            </a:endParaRPr>
          </a:p>
        </p:txBody>
      </p:sp>
      <p:sp>
        <p:nvSpPr>
          <p:cNvPr id="15"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RPT-</a:t>
            </a:r>
            <a:r>
              <a:rPr lang="tr-TR" dirty="0" err="1" smtClean="0">
                <a:solidFill>
                  <a:schemeClr val="accent2">
                    <a:lumMod val="50000"/>
                  </a:schemeClr>
                </a:solidFill>
                <a:latin typeface="Trebuchet MS" pitchFamily="34" charset="0"/>
              </a:rPr>
              <a:t>Straube</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Pfeiffer</a:t>
            </a:r>
            <a:r>
              <a:rPr lang="tr-TR" dirty="0" smtClean="0">
                <a:solidFill>
                  <a:schemeClr val="accent2">
                    <a:lumMod val="50000"/>
                  </a:schemeClr>
                </a:solidFill>
                <a:latin typeface="Trebuchet MS" pitchFamily="34" charset="0"/>
              </a:rPr>
              <a:t> testi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8336653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88032" y="1472004"/>
            <a:ext cx="8892480" cy="2893100"/>
          </a:xfrm>
          <a:prstGeom prst="rect">
            <a:avLst/>
          </a:prstGeom>
          <a:noFill/>
        </p:spPr>
        <p:txBody>
          <a:bodyPr wrap="square" rtlCol="0">
            <a:spAutoFit/>
          </a:bodyPr>
          <a:lstStyle/>
          <a:p>
            <a:r>
              <a:rPr lang="tr-TR" sz="2600" dirty="0" smtClean="0">
                <a:latin typeface="Trebuchet MS" pitchFamily="34" charset="0"/>
              </a:rPr>
              <a:t>Parça katılaşırken sıvı içinde çözünmüş hidrojenin düşen sıcaklıkla alüminyumdaki çözünürlüğü azaldığından </a:t>
            </a:r>
            <a:r>
              <a:rPr lang="tr-TR" sz="2600" dirty="0">
                <a:latin typeface="Trebuchet MS" pitchFamily="34" charset="0"/>
              </a:rPr>
              <a:t>k</a:t>
            </a:r>
            <a:r>
              <a:rPr lang="tr-TR" sz="2600" dirty="0" smtClean="0">
                <a:latin typeface="Trebuchet MS" pitchFamily="34" charset="0"/>
              </a:rPr>
              <a:t>ısmi vakum uygulaması sayesinde çözünmüş hidrojen gazının kabarcıklar şeklinde çekirdeklenmesi ve büyümesi desteklenmiş olur. Bu sayede alüminyumda çözünmüş hidrojen gazı görünür kılınır. Sonuçların </a:t>
            </a:r>
            <a:r>
              <a:rPr lang="tr-TR" sz="2600" dirty="0" err="1" smtClean="0">
                <a:latin typeface="Trebuchet MS" pitchFamily="34" charset="0"/>
              </a:rPr>
              <a:t>kantitaif</a:t>
            </a:r>
            <a:r>
              <a:rPr lang="tr-TR" sz="2600" dirty="0" smtClean="0">
                <a:latin typeface="Trebuchet MS" pitchFamily="34" charset="0"/>
              </a:rPr>
              <a:t> veya kalitatif değerlendirilmesi için bir çok yöntem vardır.</a:t>
            </a:r>
          </a:p>
        </p:txBody>
      </p:sp>
      <p:sp>
        <p:nvSpPr>
          <p:cNvPr id="6" name="Başlık 3"/>
          <p:cNvSpPr>
            <a:spLocks noGrp="1"/>
          </p:cNvSpPr>
          <p:nvPr>
            <p:ph type="title"/>
          </p:nvPr>
        </p:nvSpPr>
        <p:spPr>
          <a:xfrm>
            <a:off x="395536" y="746448"/>
            <a:ext cx="8229600" cy="594320"/>
          </a:xfrm>
        </p:spPr>
        <p:txBody>
          <a:bodyPr>
            <a:normAutofit fontScale="90000"/>
          </a:bodyPr>
          <a:lstStyle/>
          <a:p>
            <a:r>
              <a:rPr lang="tr-TR" dirty="0" smtClean="0">
                <a:solidFill>
                  <a:schemeClr val="accent2">
                    <a:lumMod val="50000"/>
                  </a:schemeClr>
                </a:solidFill>
                <a:latin typeface="Trebuchet MS" pitchFamily="34" charset="0"/>
              </a:rPr>
              <a:t>RPT-</a:t>
            </a:r>
            <a:r>
              <a:rPr lang="tr-TR" dirty="0" err="1" smtClean="0">
                <a:solidFill>
                  <a:schemeClr val="accent2">
                    <a:lumMod val="50000"/>
                  </a:schemeClr>
                </a:solidFill>
                <a:latin typeface="Trebuchet MS" pitchFamily="34" charset="0"/>
              </a:rPr>
              <a:t>Straube</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Pfeiffer</a:t>
            </a:r>
            <a:r>
              <a:rPr lang="tr-TR" dirty="0" smtClean="0">
                <a:solidFill>
                  <a:schemeClr val="accent2">
                    <a:lumMod val="50000"/>
                  </a:schemeClr>
                </a:solidFill>
                <a:latin typeface="Trebuchet MS" pitchFamily="34" charset="0"/>
              </a:rPr>
              <a:t> testi</a:t>
            </a:r>
            <a:endParaRPr lang="tr-TR" dirty="0">
              <a:solidFill>
                <a:schemeClr val="accent2">
                  <a:lumMod val="50000"/>
                </a:schemeClr>
              </a:solidFill>
              <a:latin typeface="Trebuchet MS" pitchFamily="34" charset="0"/>
            </a:endParaRPr>
          </a:p>
        </p:txBody>
      </p:sp>
      <p:pic>
        <p:nvPicPr>
          <p:cNvPr id="57346" name="Picture 2" descr="Aluminium sand casting"/>
          <p:cNvPicPr>
            <a:picLocks noChangeAspect="1" noChangeArrowheads="1"/>
          </p:cNvPicPr>
          <p:nvPr/>
        </p:nvPicPr>
        <p:blipFill>
          <a:blip r:embed="rId2" cstate="print">
            <a:extLst>
              <a:ext uri="{28A0092B-C50C-407E-A947-70E740481C1C}">
                <a14:useLocalDpi xmlns:a14="http://schemas.microsoft.com/office/drawing/2010/main" val="0"/>
              </a:ext>
            </a:extLst>
          </a:blip>
          <a:srcRect l="4176" t="9868" r="3932" b="10481"/>
          <a:stretch>
            <a:fillRect/>
          </a:stretch>
        </p:blipFill>
        <p:spPr bwMode="auto">
          <a:xfrm>
            <a:off x="2361709" y="4805045"/>
            <a:ext cx="6314747" cy="17644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a:blip r:embed="rId3" cstate="print"/>
          <a:srcRect/>
          <a:stretch>
            <a:fillRect/>
          </a:stretch>
        </p:blipFill>
        <p:spPr bwMode="auto">
          <a:xfrm>
            <a:off x="467544" y="4797152"/>
            <a:ext cx="1870602" cy="1761681"/>
          </a:xfrm>
          <a:prstGeom prst="rect">
            <a:avLst/>
          </a:prstGeom>
          <a:noFill/>
          <a:ln w="9525">
            <a:noFill/>
            <a:miter lim="800000"/>
            <a:headEnd/>
            <a:tailEnd/>
          </a:ln>
        </p:spPr>
      </p:pic>
    </p:spTree>
    <p:extLst>
      <p:ext uri="{BB962C8B-B14F-4D97-AF65-F5344CB8AC3E}">
        <p14:creationId xmlns:p14="http://schemas.microsoft.com/office/powerpoint/2010/main" val="162222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506144" y="1260043"/>
            <a:ext cx="8208912" cy="4401205"/>
          </a:xfrm>
          <a:prstGeom prst="rect">
            <a:avLst/>
          </a:prstGeom>
          <a:noFill/>
        </p:spPr>
        <p:txBody>
          <a:bodyPr wrap="square" rtlCol="0">
            <a:spAutoFit/>
          </a:bodyPr>
          <a:lstStyle/>
          <a:p>
            <a:r>
              <a:rPr lang="tr-TR" sz="2800" dirty="0" smtClean="0">
                <a:latin typeface="Trebuchet MS" pitchFamily="34" charset="0"/>
              </a:rPr>
              <a:t>       	</a:t>
            </a:r>
            <a:r>
              <a:rPr lang="tr-TR" sz="2800" b="1" u="sng" dirty="0" smtClean="0">
                <a:latin typeface="Trebuchet MS" pitchFamily="34" charset="0"/>
              </a:rPr>
              <a:t>üstün mekanik özellikler</a:t>
            </a:r>
          </a:p>
          <a:p>
            <a:r>
              <a:rPr lang="tr-TR" sz="2800" dirty="0" smtClean="0">
                <a:latin typeface="Trebuchet MS" pitchFamily="34" charset="0"/>
              </a:rPr>
              <a:t>	</a:t>
            </a:r>
            <a:r>
              <a:rPr lang="tr-TR" sz="2800" dirty="0" smtClean="0">
                <a:solidFill>
                  <a:srgbClr val="FF0000"/>
                </a:solidFill>
                <a:latin typeface="Trebuchet MS" pitchFamily="34" charset="0"/>
                <a:sym typeface="Wingdings"/>
              </a:rPr>
              <a:t> 	</a:t>
            </a:r>
            <a:r>
              <a:rPr lang="tr-TR" sz="2800" dirty="0" err="1" smtClean="0">
                <a:latin typeface="Trebuchet MS" pitchFamily="34" charset="0"/>
              </a:rPr>
              <a:t>izotropi</a:t>
            </a:r>
            <a:r>
              <a:rPr lang="tr-TR" sz="2800" dirty="0" smtClean="0">
                <a:latin typeface="Trebuchet MS" pitchFamily="34" charset="0"/>
              </a:rPr>
              <a:t>  </a:t>
            </a:r>
          </a:p>
          <a:p>
            <a:r>
              <a:rPr lang="tr-TR" sz="2800" dirty="0" smtClean="0">
                <a:latin typeface="Trebuchet MS" pitchFamily="34" charset="0"/>
              </a:rPr>
              <a:t>		yüksek akma mukavemeti </a:t>
            </a:r>
          </a:p>
          <a:p>
            <a:r>
              <a:rPr lang="tr-TR" sz="2800" dirty="0" smtClean="0">
                <a:latin typeface="Trebuchet MS" pitchFamily="34" charset="0"/>
              </a:rPr>
              <a:t>		</a:t>
            </a:r>
            <a:r>
              <a:rPr lang="tr-TR" sz="2800" dirty="0" err="1" smtClean="0">
                <a:latin typeface="Trebuchet MS" pitchFamily="34" charset="0"/>
              </a:rPr>
              <a:t>süneklik</a:t>
            </a:r>
            <a:endParaRPr lang="tr-TR" sz="2800" dirty="0" smtClean="0">
              <a:latin typeface="Trebuchet MS" pitchFamily="34" charset="0"/>
            </a:endParaRPr>
          </a:p>
          <a:p>
            <a:r>
              <a:rPr lang="tr-TR" sz="2800" dirty="0" smtClean="0">
                <a:latin typeface="Trebuchet MS" pitchFamily="34" charset="0"/>
              </a:rPr>
              <a:t>	</a:t>
            </a:r>
            <a:r>
              <a:rPr lang="tr-TR" sz="2800" dirty="0" smtClean="0">
                <a:latin typeface="Trebuchet MS" pitchFamily="34" charset="0"/>
                <a:sym typeface="Wingdings"/>
              </a:rPr>
              <a:t> 	</a:t>
            </a:r>
            <a:r>
              <a:rPr lang="tr-TR" sz="2800" dirty="0" smtClean="0">
                <a:latin typeface="Trebuchet MS" pitchFamily="34" charset="0"/>
              </a:rPr>
              <a:t>yüksek yorulma direnci</a:t>
            </a:r>
            <a:endParaRPr lang="tr-TR" sz="2800" dirty="0" smtClean="0">
              <a:latin typeface="Trebuchet MS" pitchFamily="34" charset="0"/>
              <a:sym typeface="Symbol"/>
            </a:endParaRPr>
          </a:p>
          <a:p>
            <a:endParaRPr lang="tr-TR" sz="2800" dirty="0" smtClean="0">
              <a:latin typeface="Trebuchet MS" pitchFamily="34" charset="0"/>
            </a:endParaRPr>
          </a:p>
          <a:p>
            <a:r>
              <a:rPr lang="tr-TR" sz="2800" dirty="0" smtClean="0">
                <a:latin typeface="Trebuchet MS" pitchFamily="34" charset="0"/>
              </a:rPr>
              <a:t>	</a:t>
            </a:r>
            <a:r>
              <a:rPr lang="tr-TR" sz="2800" b="1" u="sng" dirty="0" smtClean="0">
                <a:latin typeface="Trebuchet MS" pitchFamily="34" charset="0"/>
              </a:rPr>
              <a:t>verimli döküm işlemi</a:t>
            </a:r>
            <a:endParaRPr lang="tr-TR" sz="2800" b="1" dirty="0" smtClean="0">
              <a:solidFill>
                <a:srgbClr val="FF0000"/>
              </a:solidFill>
              <a:latin typeface="Trebuchet MS" pitchFamily="34" charset="0"/>
            </a:endParaRPr>
          </a:p>
          <a:p>
            <a:r>
              <a:rPr lang="tr-TR" sz="2800" b="1" dirty="0" smtClean="0">
                <a:solidFill>
                  <a:srgbClr val="FF0000"/>
                </a:solidFill>
                <a:latin typeface="Trebuchet MS" pitchFamily="34" charset="0"/>
              </a:rPr>
              <a:t>	</a:t>
            </a:r>
            <a:r>
              <a:rPr lang="tr-TR" sz="2800" dirty="0" smtClean="0">
                <a:solidFill>
                  <a:srgbClr val="FF0000"/>
                </a:solidFill>
                <a:latin typeface="Trebuchet MS" pitchFamily="34" charset="0"/>
                <a:sym typeface="Wingdings"/>
              </a:rPr>
              <a:t> 	</a:t>
            </a:r>
            <a:r>
              <a:rPr lang="tr-TR" sz="2800" dirty="0" smtClean="0">
                <a:latin typeface="Trebuchet MS" pitchFamily="34" charset="0"/>
              </a:rPr>
              <a:t>sıcak yırtılmaya çözüm!</a:t>
            </a:r>
          </a:p>
          <a:p>
            <a:r>
              <a:rPr lang="tr-TR" sz="2800" dirty="0" smtClean="0">
                <a:latin typeface="Trebuchet MS" pitchFamily="34" charset="0"/>
              </a:rPr>
              <a:t>	</a:t>
            </a:r>
            <a:r>
              <a:rPr lang="tr-TR" sz="2800" dirty="0" smtClean="0">
                <a:latin typeface="Trebuchet MS" pitchFamily="34" charset="0"/>
                <a:sym typeface="Wingdings"/>
              </a:rPr>
              <a:t> 	</a:t>
            </a:r>
            <a:r>
              <a:rPr lang="tr-TR" sz="2800" dirty="0" smtClean="0">
                <a:latin typeface="Trebuchet MS" pitchFamily="34" charset="0"/>
              </a:rPr>
              <a:t>düşük hurda oranları!</a:t>
            </a:r>
          </a:p>
          <a:p>
            <a:r>
              <a:rPr lang="tr-TR" sz="2800" dirty="0" smtClean="0">
                <a:latin typeface="Trebuchet MS" pitchFamily="34" charset="0"/>
                <a:sym typeface="Wingdings"/>
              </a:rPr>
              <a:t>	 	</a:t>
            </a:r>
            <a:r>
              <a:rPr lang="tr-TR" sz="2800" dirty="0" smtClean="0">
                <a:latin typeface="Trebuchet MS" pitchFamily="34" charset="0"/>
              </a:rPr>
              <a:t>istikrarlı ve güvenilir!</a:t>
            </a:r>
          </a:p>
        </p:txBody>
      </p:sp>
      <p:sp>
        <p:nvSpPr>
          <p:cNvPr id="4" name="Rectangle 5"/>
          <p:cNvSpPr>
            <a:spLocks noChangeArrowheads="1"/>
          </p:cNvSpPr>
          <p:nvPr/>
        </p:nvSpPr>
        <p:spPr bwMode="auto">
          <a:xfrm>
            <a:off x="395536" y="499319"/>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neden ?</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40033705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RPT-</a:t>
            </a:r>
            <a:r>
              <a:rPr lang="tr-TR" dirty="0" err="1" smtClean="0">
                <a:solidFill>
                  <a:schemeClr val="accent2">
                    <a:lumMod val="50000"/>
                  </a:schemeClr>
                </a:solidFill>
                <a:latin typeface="Trebuchet MS" pitchFamily="34" charset="0"/>
              </a:rPr>
              <a:t>Straube</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Pfeiffer</a:t>
            </a:r>
            <a:r>
              <a:rPr lang="tr-TR" dirty="0" smtClean="0">
                <a:solidFill>
                  <a:schemeClr val="accent2">
                    <a:lumMod val="50000"/>
                  </a:schemeClr>
                </a:solidFill>
                <a:latin typeface="Trebuchet MS" pitchFamily="34" charset="0"/>
              </a:rPr>
              <a:t> testi</a:t>
            </a:r>
            <a:endParaRPr lang="tr-TR" dirty="0">
              <a:solidFill>
                <a:schemeClr val="accent2">
                  <a:lumMod val="50000"/>
                </a:schemeClr>
              </a:solidFill>
              <a:latin typeface="Trebuchet MS" pitchFamily="34" charset="0"/>
            </a:endParaRPr>
          </a:p>
        </p:txBody>
      </p:sp>
      <p:grpSp>
        <p:nvGrpSpPr>
          <p:cNvPr id="11" name="10 Grup"/>
          <p:cNvGrpSpPr>
            <a:grpSpLocks noChangeAspect="1"/>
          </p:cNvGrpSpPr>
          <p:nvPr/>
        </p:nvGrpSpPr>
        <p:grpSpPr>
          <a:xfrm>
            <a:off x="107504" y="1628799"/>
            <a:ext cx="8820008" cy="2918809"/>
            <a:chOff x="106174" y="1628799"/>
            <a:chExt cx="8982907" cy="2972718"/>
          </a:xfrm>
        </p:grpSpPr>
        <p:pic>
          <p:nvPicPr>
            <p:cNvPr id="43009" name="Picture 1" descr="http://www.vsmartindia.com/images/speedtester1.jpg"/>
            <p:cNvPicPr>
              <a:picLocks noChangeAspect="1" noChangeArrowheads="1"/>
            </p:cNvPicPr>
            <p:nvPr/>
          </p:nvPicPr>
          <p:blipFill>
            <a:blip r:embed="rId2" cstate="print"/>
            <a:srcRect/>
            <a:stretch>
              <a:fillRect/>
            </a:stretch>
          </p:blipFill>
          <p:spPr bwMode="auto">
            <a:xfrm>
              <a:off x="106174" y="1628799"/>
              <a:ext cx="3817754" cy="2972718"/>
            </a:xfrm>
            <a:prstGeom prst="rect">
              <a:avLst/>
            </a:prstGeom>
            <a:noFill/>
          </p:spPr>
        </p:pic>
        <p:pic>
          <p:nvPicPr>
            <p:cNvPr id="210945" name="Picture 1" descr="http://www.vsmartindia.com/images/speedtester2.jpg"/>
            <p:cNvPicPr>
              <a:picLocks noChangeAspect="1" noChangeArrowheads="1"/>
            </p:cNvPicPr>
            <p:nvPr/>
          </p:nvPicPr>
          <p:blipFill>
            <a:blip r:embed="rId3" cstate="print"/>
            <a:srcRect/>
            <a:stretch>
              <a:fillRect/>
            </a:stretch>
          </p:blipFill>
          <p:spPr bwMode="auto">
            <a:xfrm>
              <a:off x="3851920" y="1628800"/>
              <a:ext cx="2448272" cy="2953471"/>
            </a:xfrm>
            <a:prstGeom prst="rect">
              <a:avLst/>
            </a:prstGeom>
            <a:noFill/>
          </p:spPr>
        </p:pic>
        <p:pic>
          <p:nvPicPr>
            <p:cNvPr id="210946" name="Picture 2" descr="http://www.vsmartindia.com/images/speedtester3.jpg"/>
            <p:cNvPicPr>
              <a:picLocks noChangeAspect="1" noChangeArrowheads="1"/>
            </p:cNvPicPr>
            <p:nvPr/>
          </p:nvPicPr>
          <p:blipFill>
            <a:blip r:embed="rId4" cstate="print"/>
            <a:srcRect/>
            <a:stretch>
              <a:fillRect/>
            </a:stretch>
          </p:blipFill>
          <p:spPr bwMode="auto">
            <a:xfrm>
              <a:off x="6156176" y="1628800"/>
              <a:ext cx="2932905" cy="2952328"/>
            </a:xfrm>
            <a:prstGeom prst="rect">
              <a:avLst/>
            </a:prstGeom>
            <a:noFill/>
          </p:spPr>
        </p:pic>
      </p:grpSp>
      <p:pic>
        <p:nvPicPr>
          <p:cNvPr id="9" name="Picture 4"/>
          <p:cNvPicPr>
            <a:picLocks noChangeAspect="1" noChangeArrowheads="1"/>
          </p:cNvPicPr>
          <p:nvPr/>
        </p:nvPicPr>
        <p:blipFill rotWithShape="1">
          <a:blip r:embed="rId5" cstate="print"/>
          <a:srcRect t="-1" b="-673"/>
          <a:stretch/>
        </p:blipFill>
        <p:spPr bwMode="auto">
          <a:xfrm>
            <a:off x="6524164" y="4547608"/>
            <a:ext cx="2438618" cy="2239341"/>
          </a:xfrm>
          <a:prstGeom prst="rect">
            <a:avLst/>
          </a:prstGeom>
          <a:noFill/>
          <a:ln w="9525">
            <a:noFill/>
            <a:miter lim="800000"/>
            <a:headEnd/>
            <a:tailEnd/>
          </a:ln>
        </p:spPr>
      </p:pic>
    </p:spTree>
    <p:extLst>
      <p:ext uri="{BB962C8B-B14F-4D97-AF65-F5344CB8AC3E}">
        <p14:creationId xmlns:p14="http://schemas.microsoft.com/office/powerpoint/2010/main" val="5410265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1545754"/>
            <a:ext cx="8712968" cy="3970318"/>
          </a:xfrm>
          <a:prstGeom prst="rect">
            <a:avLst/>
          </a:prstGeom>
          <a:noFill/>
        </p:spPr>
        <p:txBody>
          <a:bodyPr wrap="square" rtlCol="0">
            <a:spAutoFit/>
          </a:bodyPr>
          <a:lstStyle/>
          <a:p>
            <a:r>
              <a:rPr lang="tr-TR" sz="2800" dirty="0" smtClean="0">
                <a:latin typeface="Trebuchet MS" pitchFamily="34" charset="0"/>
              </a:rPr>
              <a:t>Kalitatif değerlendirme</a:t>
            </a:r>
            <a:r>
              <a:rPr lang="en-US" sz="2800" dirty="0" smtClean="0">
                <a:latin typeface="Trebuchet MS" pitchFamily="34" charset="0"/>
              </a:rPr>
              <a:t> – </a:t>
            </a:r>
            <a:r>
              <a:rPr lang="tr-TR" sz="2800" dirty="0" smtClean="0">
                <a:latin typeface="Trebuchet MS" pitchFamily="34" charset="0"/>
              </a:rPr>
              <a:t>katılaşma sürecinde sıvı alüminyum yüzeyinde oluşan kabarcıkların sayısı, boyutu, oluşma zaman ve süreleri üzerinden değerlendirme yapılır.</a:t>
            </a:r>
          </a:p>
          <a:p>
            <a:endParaRPr lang="tr-TR" sz="2800" dirty="0" smtClean="0">
              <a:latin typeface="Trebuchet MS" pitchFamily="34" charset="0"/>
            </a:endParaRPr>
          </a:p>
          <a:p>
            <a:r>
              <a:rPr lang="tr-TR" sz="2800" dirty="0" smtClean="0">
                <a:latin typeface="Trebuchet MS" pitchFamily="34" charset="0"/>
              </a:rPr>
              <a:t>Yarı-kantitatif değerlendirme</a:t>
            </a:r>
          </a:p>
          <a:p>
            <a:r>
              <a:rPr lang="tr-TR" sz="2800" dirty="0" smtClean="0">
                <a:latin typeface="Trebuchet MS" pitchFamily="34" charset="0"/>
              </a:rPr>
              <a:t>Bu şartlarda katılaşan örneklerin havada ve sonra suda ağırlıkları ölçülerek yoğunlukları ölçülür ve bu değerler gaz miktarı ile ilişkilendirilir.</a:t>
            </a:r>
          </a:p>
        </p:txBody>
      </p:sp>
      <p:sp>
        <p:nvSpPr>
          <p:cNvPr id="7" name="Başlık 3"/>
          <p:cNvSpPr>
            <a:spLocks noGrp="1"/>
          </p:cNvSpPr>
          <p:nvPr>
            <p:ph type="title"/>
          </p:nvPr>
        </p:nvSpPr>
        <p:spPr>
          <a:xfrm>
            <a:off x="395536" y="818456"/>
            <a:ext cx="8229600" cy="594320"/>
          </a:xfrm>
        </p:spPr>
        <p:txBody>
          <a:bodyPr>
            <a:normAutofit fontScale="90000"/>
          </a:bodyPr>
          <a:lstStyle/>
          <a:p>
            <a:r>
              <a:rPr lang="tr-TR" dirty="0" smtClean="0">
                <a:solidFill>
                  <a:schemeClr val="accent2">
                    <a:lumMod val="50000"/>
                  </a:schemeClr>
                </a:solidFill>
                <a:latin typeface="Trebuchet MS" pitchFamily="34" charset="0"/>
              </a:rPr>
              <a:t>RPT-</a:t>
            </a:r>
            <a:r>
              <a:rPr lang="tr-TR" dirty="0" err="1" smtClean="0">
                <a:solidFill>
                  <a:schemeClr val="accent2">
                    <a:lumMod val="50000"/>
                  </a:schemeClr>
                </a:solidFill>
                <a:latin typeface="Trebuchet MS" pitchFamily="34" charset="0"/>
              </a:rPr>
              <a:t>Straube</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Pfeiffer</a:t>
            </a:r>
            <a:r>
              <a:rPr lang="tr-TR" dirty="0" smtClean="0">
                <a:solidFill>
                  <a:schemeClr val="accent2">
                    <a:lumMod val="50000"/>
                  </a:schemeClr>
                </a:solidFill>
                <a:latin typeface="Trebuchet MS" pitchFamily="34" charset="0"/>
              </a:rPr>
              <a:t> testi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658446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1190357"/>
            <a:ext cx="8712968" cy="5262979"/>
          </a:xfrm>
          <a:prstGeom prst="rect">
            <a:avLst/>
          </a:prstGeom>
          <a:noFill/>
        </p:spPr>
        <p:txBody>
          <a:bodyPr wrap="square" rtlCol="0">
            <a:spAutoFit/>
          </a:bodyPr>
          <a:lstStyle/>
          <a:p>
            <a:r>
              <a:rPr lang="tr-TR" sz="2800" dirty="0" smtClean="0">
                <a:latin typeface="Trebuchet MS" pitchFamily="34" charset="0"/>
              </a:rPr>
              <a:t>Katılaşma sürecinde çok sayıda gaz kabarcığı çıkışı gazın varlığına işaret eder.</a:t>
            </a:r>
          </a:p>
          <a:p>
            <a:r>
              <a:rPr lang="tr-TR" sz="2800" dirty="0" smtClean="0">
                <a:latin typeface="Trebuchet MS" pitchFamily="34" charset="0"/>
              </a:rPr>
              <a:t>katılaşan numunenin yoğunluğu düşük çıkabilir.   Ancak alüminyum henüz sıvı halde iken gazın bir bölümü kaçmış olabilir.</a:t>
            </a:r>
          </a:p>
          <a:p>
            <a:r>
              <a:rPr lang="tr-TR" sz="2800" dirty="0" smtClean="0">
                <a:latin typeface="Trebuchet MS" pitchFamily="34" charset="0"/>
              </a:rPr>
              <a:t>Hiç gaz kabarcığının çıkmamış olması da sıvı alüminyumun gaz içermediği anlamına gelmez.   Hatta gaz içeriği fazla fakat tamamen çözeltide kalmış olabilir. Bunun nedeni hidrojen gazının sıvı alüminyumdan kaçabilmesi için alüminyum tarafından ıslatılmayan oksit vb kalıntıların bulunması gerekir.</a:t>
            </a:r>
          </a:p>
        </p:txBody>
      </p:sp>
      <p:sp>
        <p:nvSpPr>
          <p:cNvPr id="7"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RPT-</a:t>
            </a:r>
            <a:r>
              <a:rPr lang="tr-TR" dirty="0" err="1" smtClean="0">
                <a:solidFill>
                  <a:schemeClr val="accent2">
                    <a:lumMod val="50000"/>
                  </a:schemeClr>
                </a:solidFill>
                <a:latin typeface="Trebuchet MS" pitchFamily="34" charset="0"/>
              </a:rPr>
              <a:t>Straube</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Pfeiffer</a:t>
            </a:r>
            <a:r>
              <a:rPr lang="tr-TR" dirty="0" smtClean="0">
                <a:solidFill>
                  <a:schemeClr val="accent2">
                    <a:lumMod val="50000"/>
                  </a:schemeClr>
                </a:solidFill>
                <a:latin typeface="Trebuchet MS" pitchFamily="34" charset="0"/>
              </a:rPr>
              <a:t> testi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0234158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1268760"/>
            <a:ext cx="8712968" cy="5262979"/>
          </a:xfrm>
          <a:prstGeom prst="rect">
            <a:avLst/>
          </a:prstGeom>
          <a:noFill/>
        </p:spPr>
        <p:txBody>
          <a:bodyPr wrap="square" rtlCol="0">
            <a:spAutoFit/>
          </a:bodyPr>
          <a:lstStyle/>
          <a:p>
            <a:r>
              <a:rPr lang="tr-TR" sz="2800" dirty="0" smtClean="0">
                <a:latin typeface="Trebuchet MS" pitchFamily="34" charset="0"/>
              </a:rPr>
              <a:t>Sıvıdaki oksit vb kalıntılar gazın çekirdeklenmesinde etkili olduğundan sonuçlar sadece yarı-kalitatiftir.</a:t>
            </a:r>
          </a:p>
          <a:p>
            <a:r>
              <a:rPr lang="tr-TR" sz="2800" dirty="0" smtClean="0">
                <a:latin typeface="Trebuchet MS" pitchFamily="34" charset="0"/>
              </a:rPr>
              <a:t>Ancak test koşulları titizlikle takip edilecek olursa RPT testi sıvı alüminyumda hem gaz hem de kalıntı </a:t>
            </a:r>
            <a:r>
              <a:rPr lang="tr-TR" sz="2800" dirty="0" err="1" smtClean="0">
                <a:latin typeface="Trebuchet MS" pitchFamily="34" charset="0"/>
              </a:rPr>
              <a:t>mikytarı</a:t>
            </a:r>
            <a:r>
              <a:rPr lang="tr-TR" sz="2800" dirty="0" smtClean="0">
                <a:latin typeface="Trebuchet MS" pitchFamily="34" charset="0"/>
              </a:rPr>
              <a:t> hakkında bilgi vericidir ve etkin şekilde kullanılabilir.</a:t>
            </a:r>
          </a:p>
          <a:p>
            <a:endParaRPr lang="tr-TR" sz="2800" dirty="0" smtClean="0">
              <a:latin typeface="Trebuchet MS" pitchFamily="34" charset="0"/>
            </a:endParaRPr>
          </a:p>
          <a:p>
            <a:r>
              <a:rPr lang="tr-TR" sz="2800" dirty="0" err="1" smtClean="0">
                <a:latin typeface="Trebuchet MS" pitchFamily="34" charset="0"/>
              </a:rPr>
              <a:t>İnklüzyon</a:t>
            </a:r>
            <a:r>
              <a:rPr lang="tr-TR" sz="2800" dirty="0" smtClean="0">
                <a:latin typeface="Trebuchet MS" pitchFamily="34" charset="0"/>
              </a:rPr>
              <a:t> az/ gaz az – gaz çıkışı yok!</a:t>
            </a:r>
            <a:endParaRPr lang="tr-TR" sz="2800" dirty="0">
              <a:latin typeface="Trebuchet MS" pitchFamily="34" charset="0"/>
            </a:endParaRPr>
          </a:p>
          <a:p>
            <a:r>
              <a:rPr lang="tr-TR" sz="2800" dirty="0" err="1" smtClean="0">
                <a:latin typeface="Trebuchet MS" pitchFamily="34" charset="0"/>
              </a:rPr>
              <a:t>İnklüzyon</a:t>
            </a:r>
            <a:r>
              <a:rPr lang="tr-TR" sz="2800" dirty="0" smtClean="0">
                <a:latin typeface="Trebuchet MS" pitchFamily="34" charset="0"/>
              </a:rPr>
              <a:t> çok/gaz az – çok az gaz çıkışı</a:t>
            </a:r>
          </a:p>
          <a:p>
            <a:r>
              <a:rPr lang="tr-TR" sz="2800" dirty="0" err="1" smtClean="0">
                <a:latin typeface="Trebuchet MS" pitchFamily="34" charset="0"/>
              </a:rPr>
              <a:t>İnklüzyon</a:t>
            </a:r>
            <a:r>
              <a:rPr lang="tr-TR" sz="2800" dirty="0" smtClean="0">
                <a:latin typeface="Trebuchet MS" pitchFamily="34" charset="0"/>
              </a:rPr>
              <a:t> az/ gaz çok – gaz çıkışı, sona doğru</a:t>
            </a:r>
          </a:p>
          <a:p>
            <a:r>
              <a:rPr lang="tr-TR" sz="2800" dirty="0" err="1" smtClean="0">
                <a:latin typeface="Trebuchet MS" pitchFamily="34" charset="0"/>
              </a:rPr>
              <a:t>İnklüzyon</a:t>
            </a:r>
            <a:r>
              <a:rPr lang="tr-TR" sz="2800" dirty="0" smtClean="0">
                <a:latin typeface="Trebuchet MS" pitchFamily="34" charset="0"/>
              </a:rPr>
              <a:t> çok/gaz çok – ilk andan itibaren şiddetli gaz çıkışı</a:t>
            </a:r>
          </a:p>
        </p:txBody>
      </p:sp>
      <p:sp>
        <p:nvSpPr>
          <p:cNvPr id="7"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RPT-</a:t>
            </a:r>
            <a:r>
              <a:rPr lang="tr-TR" dirty="0" err="1" smtClean="0">
                <a:solidFill>
                  <a:schemeClr val="accent2">
                    <a:lumMod val="50000"/>
                  </a:schemeClr>
                </a:solidFill>
                <a:latin typeface="Trebuchet MS" pitchFamily="34" charset="0"/>
              </a:rPr>
              <a:t>Straube</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Pfeiffer</a:t>
            </a:r>
            <a:r>
              <a:rPr lang="tr-TR" dirty="0" smtClean="0">
                <a:solidFill>
                  <a:schemeClr val="accent2">
                    <a:lumMod val="50000"/>
                  </a:schemeClr>
                </a:solidFill>
                <a:latin typeface="Trebuchet MS" pitchFamily="34" charset="0"/>
              </a:rPr>
              <a:t> testi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8532258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RPT-</a:t>
            </a:r>
            <a:r>
              <a:rPr lang="tr-TR" dirty="0" err="1" smtClean="0">
                <a:solidFill>
                  <a:schemeClr val="accent2">
                    <a:lumMod val="50000"/>
                  </a:schemeClr>
                </a:solidFill>
                <a:latin typeface="Trebuchet MS" pitchFamily="34" charset="0"/>
              </a:rPr>
              <a:t>Straube</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Pfeiffer</a:t>
            </a:r>
            <a:r>
              <a:rPr lang="tr-TR" dirty="0" smtClean="0">
                <a:solidFill>
                  <a:schemeClr val="accent2">
                    <a:lumMod val="50000"/>
                  </a:schemeClr>
                </a:solidFill>
                <a:latin typeface="Trebuchet MS" pitchFamily="34" charset="0"/>
              </a:rPr>
              <a:t> testi</a:t>
            </a:r>
            <a:endParaRPr lang="tr-TR" dirty="0">
              <a:solidFill>
                <a:schemeClr val="accent2">
                  <a:lumMod val="50000"/>
                </a:schemeClr>
              </a:solidFill>
              <a:latin typeface="Trebuchet MS" pitchFamily="34" charset="0"/>
            </a:endParaRPr>
          </a:p>
        </p:txBody>
      </p:sp>
      <p:sp>
        <p:nvSpPr>
          <p:cNvPr id="12" name="11 Metin kutusu"/>
          <p:cNvSpPr txBox="1"/>
          <p:nvPr/>
        </p:nvSpPr>
        <p:spPr>
          <a:xfrm>
            <a:off x="251520" y="1196752"/>
            <a:ext cx="8568952" cy="954107"/>
          </a:xfrm>
          <a:prstGeom prst="rect">
            <a:avLst/>
          </a:prstGeom>
          <a:noFill/>
        </p:spPr>
        <p:txBody>
          <a:bodyPr wrap="square" rtlCol="0">
            <a:spAutoFit/>
          </a:bodyPr>
          <a:lstStyle/>
          <a:p>
            <a:r>
              <a:rPr lang="tr-TR" sz="2800" dirty="0" smtClean="0">
                <a:latin typeface="Trebuchet MS" pitchFamily="34" charset="0"/>
              </a:rPr>
              <a:t>Ayni noktadan alınan sıvı alüminyum örneğin farklı vakum seviyelerinde katılaşma sonrası kesitleri</a:t>
            </a:r>
            <a:endParaRPr lang="tr-TR" sz="2800" dirty="0">
              <a:latin typeface="Trebuchet MS" pitchFamily="34" charset="0"/>
            </a:endParaRPr>
          </a:p>
        </p:txBody>
      </p:sp>
      <p:pic>
        <p:nvPicPr>
          <p:cNvPr id="13" name="Picture 8" descr="http://qcdesignsinc.com/images/TRPFAQ-Effects.jpg"/>
          <p:cNvPicPr>
            <a:picLocks noChangeAspect="1" noChangeArrowheads="1"/>
          </p:cNvPicPr>
          <p:nvPr/>
        </p:nvPicPr>
        <p:blipFill>
          <a:blip r:embed="rId2" cstate="print">
            <a:extLst>
              <a:ext uri="{28A0092B-C50C-407E-A947-70E740481C1C}">
                <a14:useLocalDpi xmlns:a14="http://schemas.microsoft.com/office/drawing/2010/main" val="0"/>
              </a:ext>
            </a:extLst>
          </a:blip>
          <a:srcRect l="46032" t="22971" r="6349" b="37780"/>
          <a:stretch>
            <a:fillRect/>
          </a:stretch>
        </p:blipFill>
        <p:spPr bwMode="auto">
          <a:xfrm>
            <a:off x="1475656" y="2780928"/>
            <a:ext cx="3016003" cy="36724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qcdesignsinc.com/images/TRPFAQ-Effects.jpg"/>
          <p:cNvPicPr>
            <a:picLocks noChangeAspect="1" noChangeArrowheads="1"/>
          </p:cNvPicPr>
          <p:nvPr/>
        </p:nvPicPr>
        <p:blipFill>
          <a:blip r:embed="rId2" cstate="print">
            <a:extLst>
              <a:ext uri="{28A0092B-C50C-407E-A947-70E740481C1C}">
                <a14:useLocalDpi xmlns:a14="http://schemas.microsoft.com/office/drawing/2010/main" val="0"/>
              </a:ext>
            </a:extLst>
          </a:blip>
          <a:srcRect l="46032" t="62220" r="6349" b="3301"/>
          <a:stretch>
            <a:fillRect/>
          </a:stretch>
        </p:blipFill>
        <p:spPr bwMode="auto">
          <a:xfrm>
            <a:off x="5531314" y="2780928"/>
            <a:ext cx="3433174" cy="36724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14 Tablo"/>
          <p:cNvGraphicFramePr>
            <a:graphicFrameLocks noGrp="1"/>
          </p:cNvGraphicFramePr>
          <p:nvPr/>
        </p:nvGraphicFramePr>
        <p:xfrm>
          <a:off x="467544" y="2276872"/>
          <a:ext cx="1008112" cy="4176463"/>
        </p:xfrm>
        <a:graphic>
          <a:graphicData uri="http://schemas.openxmlformats.org/drawingml/2006/table">
            <a:tbl>
              <a:tblPr firstRow="1" bandRow="1">
                <a:tableStyleId>{5C22544A-7EE6-4342-B048-85BDC9FD1C3A}</a:tableStyleId>
              </a:tblPr>
              <a:tblGrid>
                <a:gridCol w="1008112"/>
              </a:tblGrid>
              <a:tr h="689926">
                <a:tc>
                  <a:txBody>
                    <a:bodyPr/>
                    <a:lstStyle/>
                    <a:p>
                      <a:pPr algn="ctr"/>
                      <a:r>
                        <a:rPr lang="tr-TR" dirty="0" smtClean="0">
                          <a:latin typeface="Trebuchet MS" pitchFamily="34" charset="0"/>
                        </a:rPr>
                        <a:t>Vakum </a:t>
                      </a:r>
                    </a:p>
                    <a:p>
                      <a:pPr algn="ctr"/>
                      <a:r>
                        <a:rPr lang="tr-TR" dirty="0" smtClean="0">
                          <a:latin typeface="Trebuchet MS" pitchFamily="34" charset="0"/>
                        </a:rPr>
                        <a:t>(</a:t>
                      </a:r>
                      <a:r>
                        <a:rPr lang="tr-TR" dirty="0" err="1" smtClean="0">
                          <a:latin typeface="Trebuchet MS" pitchFamily="34" charset="0"/>
                        </a:rPr>
                        <a:t>torr</a:t>
                      </a:r>
                      <a:r>
                        <a:rPr lang="tr-TR" dirty="0" smtClean="0">
                          <a:latin typeface="Trebuchet MS" pitchFamily="34" charset="0"/>
                        </a:rPr>
                        <a:t>)</a:t>
                      </a:r>
                      <a:endParaRPr lang="tr-TR" dirty="0">
                        <a:latin typeface="Trebuchet MS" pitchFamily="34" charset="0"/>
                      </a:endParaRPr>
                    </a:p>
                  </a:txBody>
                  <a:tcPr/>
                </a:tc>
              </a:tr>
              <a:tr h="1080453">
                <a:tc>
                  <a:txBody>
                    <a:bodyPr/>
                    <a:lstStyle/>
                    <a:p>
                      <a:pPr algn="ctr"/>
                      <a:r>
                        <a:rPr lang="tr-TR" dirty="0" smtClean="0">
                          <a:latin typeface="Trebuchet MS" pitchFamily="34" charset="0"/>
                        </a:rPr>
                        <a:t>50</a:t>
                      </a:r>
                      <a:endParaRPr lang="tr-TR" dirty="0">
                        <a:latin typeface="Trebuchet MS" pitchFamily="34" charset="0"/>
                      </a:endParaRPr>
                    </a:p>
                  </a:txBody>
                  <a:tcPr/>
                </a:tc>
              </a:tr>
              <a:tr h="1241850">
                <a:tc>
                  <a:txBody>
                    <a:bodyPr/>
                    <a:lstStyle/>
                    <a:p>
                      <a:pPr algn="ctr"/>
                      <a:r>
                        <a:rPr lang="tr-TR" dirty="0" smtClean="0">
                          <a:latin typeface="Trebuchet MS" pitchFamily="34" charset="0"/>
                        </a:rPr>
                        <a:t>100</a:t>
                      </a:r>
                      <a:endParaRPr lang="tr-TR" dirty="0">
                        <a:latin typeface="Trebuchet MS" pitchFamily="34" charset="0"/>
                      </a:endParaRPr>
                    </a:p>
                  </a:txBody>
                  <a:tcPr/>
                </a:tc>
              </a:tr>
              <a:tr h="1164234">
                <a:tc>
                  <a:txBody>
                    <a:bodyPr/>
                    <a:lstStyle/>
                    <a:p>
                      <a:pPr algn="ctr"/>
                      <a:r>
                        <a:rPr lang="tr-TR" dirty="0" smtClean="0">
                          <a:latin typeface="Trebuchet MS" pitchFamily="34" charset="0"/>
                        </a:rPr>
                        <a:t>150</a:t>
                      </a:r>
                      <a:endParaRPr lang="tr-TR" dirty="0">
                        <a:latin typeface="Trebuchet MS" pitchFamily="34" charset="0"/>
                      </a:endParaRPr>
                    </a:p>
                  </a:txBody>
                  <a:tcPr/>
                </a:tc>
              </a:tr>
            </a:tbl>
          </a:graphicData>
        </a:graphic>
      </p:graphicFrame>
      <p:graphicFrame>
        <p:nvGraphicFramePr>
          <p:cNvPr id="16" name="15 Tablo"/>
          <p:cNvGraphicFramePr>
            <a:graphicFrameLocks noGrp="1"/>
          </p:cNvGraphicFramePr>
          <p:nvPr/>
        </p:nvGraphicFramePr>
        <p:xfrm>
          <a:off x="4572000" y="2204863"/>
          <a:ext cx="1008112" cy="4248473"/>
        </p:xfrm>
        <a:graphic>
          <a:graphicData uri="http://schemas.openxmlformats.org/drawingml/2006/table">
            <a:tbl>
              <a:tblPr firstRow="1" bandRow="1">
                <a:tableStyleId>{5C22544A-7EE6-4342-B048-85BDC9FD1C3A}</a:tableStyleId>
              </a:tblPr>
              <a:tblGrid>
                <a:gridCol w="1008112"/>
              </a:tblGrid>
              <a:tr h="701822">
                <a:tc>
                  <a:txBody>
                    <a:bodyPr/>
                    <a:lstStyle/>
                    <a:p>
                      <a:r>
                        <a:rPr lang="tr-TR" dirty="0" smtClean="0">
                          <a:latin typeface="Trebuchet MS" pitchFamily="34" charset="0"/>
                        </a:rPr>
                        <a:t>Vakum </a:t>
                      </a:r>
                    </a:p>
                    <a:p>
                      <a:r>
                        <a:rPr lang="tr-TR" dirty="0" smtClean="0">
                          <a:latin typeface="Trebuchet MS" pitchFamily="34" charset="0"/>
                        </a:rPr>
                        <a:t>(</a:t>
                      </a:r>
                      <a:r>
                        <a:rPr lang="tr-TR" dirty="0" err="1" smtClean="0">
                          <a:latin typeface="Trebuchet MS" pitchFamily="34" charset="0"/>
                        </a:rPr>
                        <a:t>torr</a:t>
                      </a:r>
                      <a:r>
                        <a:rPr lang="tr-TR" dirty="0" smtClean="0">
                          <a:latin typeface="Trebuchet MS" pitchFamily="34" charset="0"/>
                        </a:rPr>
                        <a:t>)</a:t>
                      </a:r>
                      <a:endParaRPr lang="tr-TR" dirty="0">
                        <a:latin typeface="Trebuchet MS" pitchFamily="34" charset="0"/>
                      </a:endParaRPr>
                    </a:p>
                  </a:txBody>
                  <a:tcPr/>
                </a:tc>
              </a:tr>
              <a:tr h="1099082">
                <a:tc>
                  <a:txBody>
                    <a:bodyPr/>
                    <a:lstStyle/>
                    <a:p>
                      <a:r>
                        <a:rPr lang="tr-TR" dirty="0" smtClean="0">
                          <a:latin typeface="Trebuchet MS" pitchFamily="34" charset="0"/>
                        </a:rPr>
                        <a:t>200</a:t>
                      </a:r>
                      <a:endParaRPr lang="tr-TR" dirty="0">
                        <a:latin typeface="Trebuchet MS" pitchFamily="34" charset="0"/>
                      </a:endParaRPr>
                    </a:p>
                  </a:txBody>
                  <a:tcPr/>
                </a:tc>
              </a:tr>
              <a:tr h="1263262">
                <a:tc>
                  <a:txBody>
                    <a:bodyPr/>
                    <a:lstStyle/>
                    <a:p>
                      <a:r>
                        <a:rPr lang="tr-TR" dirty="0" smtClean="0">
                          <a:latin typeface="Trebuchet MS" pitchFamily="34" charset="0"/>
                        </a:rPr>
                        <a:t>250</a:t>
                      </a:r>
                      <a:endParaRPr lang="tr-TR" dirty="0">
                        <a:latin typeface="Trebuchet MS" pitchFamily="34" charset="0"/>
                      </a:endParaRPr>
                    </a:p>
                  </a:txBody>
                  <a:tcPr/>
                </a:tc>
              </a:tr>
              <a:tr h="1184307">
                <a:tc>
                  <a:txBody>
                    <a:bodyPr/>
                    <a:lstStyle/>
                    <a:p>
                      <a:r>
                        <a:rPr lang="tr-TR" dirty="0" smtClean="0">
                          <a:latin typeface="Trebuchet MS" pitchFamily="34" charset="0"/>
                        </a:rPr>
                        <a:t>760</a:t>
                      </a:r>
                      <a:endParaRPr lang="tr-TR" dirty="0">
                        <a:latin typeface="Trebuchet MS" pitchFamily="34" charset="0"/>
                      </a:endParaRPr>
                    </a:p>
                  </a:txBody>
                  <a:tcPr/>
                </a:tc>
              </a:tr>
            </a:tbl>
          </a:graphicData>
        </a:graphic>
      </p:graphicFrame>
    </p:spTree>
    <p:extLst>
      <p:ext uri="{BB962C8B-B14F-4D97-AF65-F5344CB8AC3E}">
        <p14:creationId xmlns:p14="http://schemas.microsoft.com/office/powerpoint/2010/main" val="10191771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74440"/>
            <a:ext cx="8568952" cy="594320"/>
          </a:xfrm>
        </p:spPr>
        <p:txBody>
          <a:bodyPr>
            <a:normAutofit fontScale="90000"/>
          </a:bodyPr>
          <a:lstStyle/>
          <a:p>
            <a:r>
              <a:rPr lang="tr-TR" dirty="0" smtClean="0">
                <a:solidFill>
                  <a:schemeClr val="accent1">
                    <a:lumMod val="50000"/>
                  </a:schemeClr>
                </a:solidFill>
                <a:latin typeface="Trebuchet MS" pitchFamily="34" charset="0"/>
              </a:rPr>
              <a:t>ALSCAN yöntemi</a:t>
            </a:r>
            <a:endParaRPr lang="tr-TR" dirty="0">
              <a:solidFill>
                <a:schemeClr val="accent1">
                  <a:lumMod val="50000"/>
                </a:schemeClr>
              </a:solidFill>
              <a:latin typeface="Trebuchet MS" pitchFamily="34" charset="0"/>
            </a:endParaRPr>
          </a:p>
        </p:txBody>
      </p:sp>
      <p:sp>
        <p:nvSpPr>
          <p:cNvPr id="6" name="5 Metin kutusu"/>
          <p:cNvSpPr txBox="1"/>
          <p:nvPr/>
        </p:nvSpPr>
        <p:spPr>
          <a:xfrm>
            <a:off x="251520" y="1550397"/>
            <a:ext cx="8712968" cy="5262979"/>
          </a:xfrm>
          <a:prstGeom prst="rect">
            <a:avLst/>
          </a:prstGeom>
          <a:noFill/>
        </p:spPr>
        <p:txBody>
          <a:bodyPr wrap="square" rtlCol="0">
            <a:spAutoFit/>
          </a:bodyPr>
          <a:lstStyle/>
          <a:p>
            <a:r>
              <a:rPr lang="tr-TR" sz="2800" dirty="0" smtClean="0">
                <a:latin typeface="Trebuchet MS" pitchFamily="34" charset="0"/>
              </a:rPr>
              <a:t>ALSCAN yöntemi sıvı alüminyumda çözünmüş hidrojen gazının miktarını doğrudan ve kantitatif olarak belirler. Ve dökümhane şartlarında uygulanır. </a:t>
            </a:r>
          </a:p>
          <a:p>
            <a:r>
              <a:rPr lang="tr-TR" sz="2800" dirty="0" smtClean="0">
                <a:latin typeface="Trebuchet MS" pitchFamily="34" charset="0"/>
              </a:rPr>
              <a:t>Sıvı alüminyuma daldırılan bir </a:t>
            </a:r>
            <a:r>
              <a:rPr lang="tr-TR" sz="2800" dirty="0" err="1" smtClean="0">
                <a:latin typeface="Trebuchet MS" pitchFamily="34" charset="0"/>
              </a:rPr>
              <a:t>probe</a:t>
            </a:r>
            <a:r>
              <a:rPr lang="tr-TR" sz="2800" dirty="0" smtClean="0">
                <a:latin typeface="Trebuchet MS" pitchFamily="34" charset="0"/>
              </a:rPr>
              <a:t> içinden azot gazı geçirilir . Azot gazı içindeki hidrojen çok düşük seviyelerinde olduğundan sıvı alüminyumdaki hidrojen azot içindeki kısmi basıncı dengeleyinceye kadar azota geçer.  Dengeye ulaşıldığında azot gazı içindeki hidrojen bir iletkenlik </a:t>
            </a:r>
            <a:r>
              <a:rPr lang="tr-TR" sz="2800" dirty="0" err="1" smtClean="0">
                <a:latin typeface="Trebuchet MS" pitchFamily="34" charset="0"/>
              </a:rPr>
              <a:t>sensörü</a:t>
            </a:r>
            <a:r>
              <a:rPr lang="tr-TR" sz="2800" dirty="0" smtClean="0">
                <a:latin typeface="Trebuchet MS" pitchFamily="34" charset="0"/>
              </a:rPr>
              <a:t> vasıtası ile ölçülür.</a:t>
            </a:r>
          </a:p>
          <a:p>
            <a:r>
              <a:rPr lang="tr-TR" sz="2800" dirty="0" smtClean="0">
                <a:latin typeface="Trebuchet MS" pitchFamily="34" charset="0"/>
              </a:rPr>
              <a:t>Sıcaklık ölçümü ve </a:t>
            </a:r>
            <a:r>
              <a:rPr lang="tr-TR" sz="2800" dirty="0" err="1" smtClean="0">
                <a:latin typeface="Trebuchet MS" pitchFamily="34" charset="0"/>
              </a:rPr>
              <a:t>sievert</a:t>
            </a:r>
            <a:r>
              <a:rPr lang="tr-TR" sz="2800" dirty="0" smtClean="0">
                <a:latin typeface="Trebuchet MS" pitchFamily="34" charset="0"/>
              </a:rPr>
              <a:t> prensibi</a:t>
            </a:r>
          </a:p>
          <a:p>
            <a:r>
              <a:rPr lang="tr-TR" sz="2800" dirty="0" smtClean="0">
                <a:latin typeface="Trebuchet MS" pitchFamily="34" charset="0"/>
              </a:rPr>
              <a:t> </a:t>
            </a:r>
            <a:endParaRPr lang="tr-TR" sz="2800" dirty="0">
              <a:latin typeface="Trebuchet MS" pitchFamily="34" charset="0"/>
            </a:endParaRPr>
          </a:p>
        </p:txBody>
      </p:sp>
    </p:spTree>
    <p:extLst>
      <p:ext uri="{BB962C8B-B14F-4D97-AF65-F5344CB8AC3E}">
        <p14:creationId xmlns:p14="http://schemas.microsoft.com/office/powerpoint/2010/main" val="15143146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251520" y="674440"/>
            <a:ext cx="8568952" cy="594320"/>
          </a:xfrm>
        </p:spPr>
        <p:txBody>
          <a:bodyPr>
            <a:normAutofit fontScale="90000"/>
          </a:bodyPr>
          <a:lstStyle/>
          <a:p>
            <a:r>
              <a:rPr lang="tr-TR" dirty="0" smtClean="0">
                <a:solidFill>
                  <a:schemeClr val="accent1">
                    <a:lumMod val="50000"/>
                  </a:schemeClr>
                </a:solidFill>
                <a:latin typeface="Trebuchet MS" pitchFamily="34" charset="0"/>
              </a:rPr>
              <a:t>Hidrojen miktarı ölçümü-ALSCAN</a:t>
            </a:r>
            <a:endParaRPr lang="tr-TR" dirty="0">
              <a:solidFill>
                <a:schemeClr val="accent1">
                  <a:lumMod val="50000"/>
                </a:schemeClr>
              </a:solidFill>
              <a:latin typeface="Trebuchet MS" pitchFamily="34"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484784"/>
            <a:ext cx="4731866" cy="481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cstate="print"/>
          <a:srcRect l="57110" t="56884" r="29617" b="18672"/>
          <a:stretch/>
        </p:blipFill>
        <p:spPr bwMode="auto">
          <a:xfrm>
            <a:off x="1043608" y="3491955"/>
            <a:ext cx="2781738" cy="2880320"/>
          </a:xfrm>
          <a:prstGeom prst="rect">
            <a:avLst/>
          </a:prstGeom>
          <a:noFill/>
          <a:ln w="9525">
            <a:noFill/>
            <a:miter lim="800000"/>
            <a:headEnd/>
            <a:tailEnd/>
          </a:ln>
        </p:spPr>
      </p:pic>
    </p:spTree>
    <p:extLst>
      <p:ext uri="{BB962C8B-B14F-4D97-AF65-F5344CB8AC3E}">
        <p14:creationId xmlns:p14="http://schemas.microsoft.com/office/powerpoint/2010/main" val="35585984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18456"/>
            <a:ext cx="8229600" cy="594320"/>
          </a:xfrm>
        </p:spPr>
        <p:txBody>
          <a:bodyPr>
            <a:normAutofit fontScale="90000"/>
          </a:bodyPr>
          <a:lstStyle/>
          <a:p>
            <a:r>
              <a:rPr lang="tr-TR" dirty="0" err="1" smtClean="0">
                <a:latin typeface="Trebuchet MS" panose="020B0603020202020204" pitchFamily="34" charset="0"/>
              </a:rPr>
              <a:t>Telegas</a:t>
            </a:r>
            <a:r>
              <a:rPr lang="tr-TR" dirty="0" smtClean="0">
                <a:latin typeface="Trebuchet MS" panose="020B0603020202020204" pitchFamily="34" charset="0"/>
              </a:rPr>
              <a:t> yöntemi</a:t>
            </a:r>
            <a:endParaRPr lang="tr-TR" dirty="0">
              <a:latin typeface="Trebuchet MS" panose="020B0603020202020204" pitchFamily="34" charset="0"/>
            </a:endParaRPr>
          </a:p>
        </p:txBody>
      </p:sp>
      <p:sp>
        <p:nvSpPr>
          <p:cNvPr id="6" name="5 Metin kutusu"/>
          <p:cNvSpPr txBox="1"/>
          <p:nvPr/>
        </p:nvSpPr>
        <p:spPr>
          <a:xfrm>
            <a:off x="251520" y="1548075"/>
            <a:ext cx="8712968" cy="4401205"/>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Sıvı alüminyum içindeki gaz miktarını sürekli olarak ölçer ve uyarı sistemi ile donatıldığında sürekli dökümde gaz kontrolü için çok elverişlidir.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Sıvı alüminyum içinden sürekli olarak az miktarda (</a:t>
            </a:r>
            <a:r>
              <a:rPr lang="tr-TR" sz="2800" dirty="0" smtClean="0">
                <a:latin typeface="Trebuchet MS" panose="020B0603020202020204" pitchFamily="34" charset="0"/>
                <a:sym typeface="Symbol"/>
              </a:rPr>
              <a:t>3ml) asal gaz (argon veya azot) geçirilir. </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sym typeface="Symbol"/>
              </a:rPr>
              <a:t>Asal gaz sıvı alüminyumdaki hidrojeni içine alır. </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sym typeface="Symbol"/>
              </a:rPr>
              <a:t>Asal gaz içindeki hidrojen miktarı hidrojen kısmı basıncı sıvı alüminyumdakine eşitleninceye kadar artar. </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sym typeface="Symbol"/>
              </a:rPr>
              <a:t>Bu 5 </a:t>
            </a:r>
            <a:r>
              <a:rPr lang="tr-TR" sz="2800" dirty="0" err="1" smtClean="0">
                <a:latin typeface="Trebuchet MS" panose="020B0603020202020204" pitchFamily="34" charset="0"/>
                <a:sym typeface="Symbol"/>
              </a:rPr>
              <a:t>dk</a:t>
            </a:r>
            <a:r>
              <a:rPr lang="tr-TR" sz="2800" dirty="0" smtClean="0">
                <a:latin typeface="Trebuchet MS" panose="020B0603020202020204" pitchFamily="34" charset="0"/>
                <a:sym typeface="Symbol"/>
              </a:rPr>
              <a:t> kadar sürer.</a:t>
            </a:r>
          </a:p>
        </p:txBody>
      </p:sp>
    </p:spTree>
    <p:extLst>
      <p:ext uri="{BB962C8B-B14F-4D97-AF65-F5344CB8AC3E}">
        <p14:creationId xmlns:p14="http://schemas.microsoft.com/office/powerpoint/2010/main" val="7226428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02432"/>
            <a:ext cx="8229600" cy="594320"/>
          </a:xfrm>
        </p:spPr>
        <p:txBody>
          <a:bodyPr>
            <a:normAutofit fontScale="90000"/>
          </a:bodyPr>
          <a:lstStyle/>
          <a:p>
            <a:r>
              <a:rPr lang="tr-TR" dirty="0" err="1" smtClean="0">
                <a:latin typeface="Trebuchet MS" panose="020B0603020202020204" pitchFamily="34" charset="0"/>
              </a:rPr>
              <a:t>Telegas</a:t>
            </a:r>
            <a:r>
              <a:rPr lang="tr-TR" dirty="0" smtClean="0">
                <a:latin typeface="Trebuchet MS" panose="020B0603020202020204" pitchFamily="34" charset="0"/>
              </a:rPr>
              <a:t> yöntemi</a:t>
            </a:r>
            <a:endParaRPr lang="tr-TR" dirty="0">
              <a:latin typeface="Trebuchet MS" panose="020B0603020202020204" pitchFamily="34" charset="0"/>
            </a:endParaRPr>
          </a:p>
        </p:txBody>
      </p:sp>
      <p:sp>
        <p:nvSpPr>
          <p:cNvPr id="6" name="5 Metin kutusu"/>
          <p:cNvSpPr txBox="1"/>
          <p:nvPr/>
        </p:nvSpPr>
        <p:spPr>
          <a:xfrm>
            <a:off x="240490" y="1340768"/>
            <a:ext cx="8662064" cy="4401205"/>
          </a:xfrm>
          <a:prstGeom prst="rect">
            <a:avLst/>
          </a:prstGeom>
          <a:noFill/>
        </p:spPr>
        <p:txBody>
          <a:bodyPr wrap="square" rtlCol="0">
            <a:spAutoFit/>
          </a:bodyPr>
          <a:lstStyle/>
          <a:p>
            <a:r>
              <a:rPr lang="tr-TR" sz="2800" dirty="0" smtClean="0">
                <a:latin typeface="Trebuchet MS" panose="020B0603020202020204" pitchFamily="34" charset="0"/>
                <a:sym typeface="Symbol"/>
              </a:rPr>
              <a:t>Sirkülasyondaki asal gaz içindeki hidrojen </a:t>
            </a:r>
            <a:r>
              <a:rPr lang="tr-TR" sz="2800" dirty="0" err="1" smtClean="0">
                <a:latin typeface="Trebuchet MS" panose="020B0603020202020204" pitchFamily="34" charset="0"/>
                <a:sym typeface="Symbol"/>
              </a:rPr>
              <a:t>Katherometre</a:t>
            </a:r>
            <a:r>
              <a:rPr lang="tr-TR" sz="2800" dirty="0" smtClean="0">
                <a:latin typeface="Trebuchet MS" panose="020B0603020202020204" pitchFamily="34" charset="0"/>
                <a:sym typeface="Symbol"/>
              </a:rPr>
              <a:t> (argon + hidrojen ve saf argon gazları içindeki sıcak bir telin sıcaklığını ölçerek miktar tayini yapan bir enstrüman) vasıtası ile belirlenir.</a:t>
            </a:r>
          </a:p>
          <a:p>
            <a:r>
              <a:rPr lang="tr-TR" sz="2800" dirty="0" smtClean="0">
                <a:latin typeface="Trebuchet MS" panose="020B0603020202020204" pitchFamily="34" charset="0"/>
                <a:sym typeface="Symbol"/>
              </a:rPr>
              <a:t>Bu işlem sürekli döküm </a:t>
            </a:r>
          </a:p>
          <a:p>
            <a:r>
              <a:rPr lang="tr-TR" sz="2800" dirty="0" smtClean="0">
                <a:latin typeface="Trebuchet MS" panose="020B0603020202020204" pitchFamily="34" charset="0"/>
                <a:sym typeface="Symbol"/>
              </a:rPr>
              <a:t>hatlarında sürekli olarak </a:t>
            </a:r>
          </a:p>
          <a:p>
            <a:r>
              <a:rPr lang="tr-TR" sz="2800" dirty="0" smtClean="0">
                <a:latin typeface="Trebuchet MS" panose="020B0603020202020204" pitchFamily="34" charset="0"/>
                <a:sym typeface="Symbol"/>
              </a:rPr>
              <a:t>uygulanabilir. Modern </a:t>
            </a:r>
          </a:p>
          <a:p>
            <a:r>
              <a:rPr lang="tr-TR" sz="2800" dirty="0" err="1" smtClean="0">
                <a:latin typeface="Trebuchet MS" panose="020B0603020202020204" pitchFamily="34" charset="0"/>
                <a:sym typeface="Symbol"/>
              </a:rPr>
              <a:t>problar</a:t>
            </a:r>
            <a:r>
              <a:rPr lang="tr-TR" sz="2800" dirty="0" smtClean="0">
                <a:latin typeface="Trebuchet MS" panose="020B0603020202020204" pitchFamily="34" charset="0"/>
                <a:sym typeface="Symbol"/>
              </a:rPr>
              <a:t> saatler ve hatta </a:t>
            </a:r>
          </a:p>
          <a:p>
            <a:r>
              <a:rPr lang="tr-TR" sz="2800" dirty="0" smtClean="0">
                <a:latin typeface="Trebuchet MS" panose="020B0603020202020204" pitchFamily="34" charset="0"/>
                <a:sym typeface="Symbol"/>
              </a:rPr>
              <a:t>günlerce ölçüm </a:t>
            </a:r>
          </a:p>
          <a:p>
            <a:r>
              <a:rPr lang="tr-TR" sz="2800" dirty="0" smtClean="0">
                <a:latin typeface="Trebuchet MS" panose="020B0603020202020204" pitchFamily="34" charset="0"/>
                <a:sym typeface="Symbol"/>
              </a:rPr>
              <a:t>yapabilmektedir.</a:t>
            </a:r>
          </a:p>
        </p:txBody>
      </p:sp>
      <p:pic>
        <p:nvPicPr>
          <p:cNvPr id="921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
                    </a14:imgEffect>
                  </a14:imgLayer>
                </a14:imgProps>
              </a:ext>
            </a:extLst>
          </a:blip>
          <a:srcRect l="46208" t="37612" r="30826" b="30485"/>
          <a:stretch/>
        </p:blipFill>
        <p:spPr bwMode="auto">
          <a:xfrm>
            <a:off x="4571522" y="3356992"/>
            <a:ext cx="4203724" cy="3283197"/>
          </a:xfrm>
          <a:prstGeom prst="rect">
            <a:avLst/>
          </a:prstGeom>
          <a:noFill/>
          <a:ln w="9525">
            <a:noFill/>
            <a:miter lim="800000"/>
            <a:headEnd/>
            <a:tailEnd/>
          </a:ln>
        </p:spPr>
      </p:pic>
    </p:spTree>
    <p:extLst>
      <p:ext uri="{BB962C8B-B14F-4D97-AF65-F5344CB8AC3E}">
        <p14:creationId xmlns:p14="http://schemas.microsoft.com/office/powerpoint/2010/main" val="5433971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95536" y="620688"/>
            <a:ext cx="8568952" cy="594320"/>
          </a:xfrm>
        </p:spPr>
        <p:txBody>
          <a:bodyPr>
            <a:normAutofit fontScale="90000"/>
          </a:bodyPr>
          <a:lstStyle/>
          <a:p>
            <a:r>
              <a:rPr lang="tr-TR" dirty="0" smtClean="0">
                <a:solidFill>
                  <a:schemeClr val="accent1">
                    <a:lumMod val="50000"/>
                  </a:schemeClr>
                </a:solidFill>
                <a:latin typeface="Trebuchet MS" pitchFamily="34" charset="0"/>
              </a:rPr>
              <a:t>LECO yöntemi</a:t>
            </a:r>
            <a:endParaRPr lang="tr-TR" dirty="0">
              <a:solidFill>
                <a:schemeClr val="accent1">
                  <a:lumMod val="50000"/>
                </a:schemeClr>
              </a:solidFill>
              <a:latin typeface="Trebuchet MS"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5468" y="3385186"/>
            <a:ext cx="3732995" cy="3466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96" y="3951766"/>
            <a:ext cx="3916800" cy="264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323528" y="1268760"/>
            <a:ext cx="8424936" cy="2246769"/>
          </a:xfrm>
          <a:prstGeom prst="rect">
            <a:avLst/>
          </a:prstGeom>
        </p:spPr>
        <p:txBody>
          <a:bodyPr wrap="square">
            <a:spAutoFit/>
          </a:bodyPr>
          <a:lstStyle/>
          <a:p>
            <a:r>
              <a:rPr lang="tr-TR" sz="2800" dirty="0" smtClean="0">
                <a:solidFill>
                  <a:srgbClr val="000000"/>
                </a:solidFill>
                <a:latin typeface="Trebuchet MS" panose="020B0603020202020204" pitchFamily="34" charset="0"/>
              </a:rPr>
              <a:t>Alüminyum örneğin grafit potada argon gazı altında ergitilmesi ve açığa çıkan hidrojeni içine alan taşıyıcı gazın ısıl iletkenliği ölçülerek kalibrasyon değerleri ile karşılaştırılarak ml/100g cinsinden raporlanması</a:t>
            </a:r>
            <a:endParaRPr lang="tr-TR" sz="2800" dirty="0">
              <a:latin typeface="Trebuchet MS" panose="020B0603020202020204" pitchFamily="34" charset="0"/>
            </a:endParaRPr>
          </a:p>
        </p:txBody>
      </p:sp>
    </p:spTree>
    <p:extLst>
      <p:ext uri="{BB962C8B-B14F-4D97-AF65-F5344CB8AC3E}">
        <p14:creationId xmlns:p14="http://schemas.microsoft.com/office/powerpoint/2010/main" val="2293199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95536" y="1549236"/>
            <a:ext cx="8386336" cy="4832092"/>
          </a:xfrm>
          <a:prstGeom prst="rect">
            <a:avLst/>
          </a:prstGeom>
          <a:noFill/>
        </p:spPr>
        <p:txBody>
          <a:bodyPr wrap="square" rtlCol="0">
            <a:spAutoFit/>
          </a:bodyPr>
          <a:lstStyle/>
          <a:p>
            <a:r>
              <a:rPr lang="tr-TR" sz="2800" dirty="0" smtClean="0">
                <a:latin typeface="Trebuchet MS" pitchFamily="34" charset="0"/>
              </a:rPr>
              <a:t>	</a:t>
            </a:r>
            <a:r>
              <a:rPr lang="tr-TR" sz="2800" u="sng" dirty="0" smtClean="0">
                <a:latin typeface="Trebuchet MS" pitchFamily="34" charset="0"/>
              </a:rPr>
              <a:t>mekanik ve ısıl işlemlere yatkınlık</a:t>
            </a:r>
          </a:p>
          <a:p>
            <a:r>
              <a:rPr lang="tr-TR" sz="2800" dirty="0" smtClean="0">
                <a:latin typeface="Trebuchet MS" pitchFamily="34" charset="0"/>
              </a:rPr>
              <a:t>	</a:t>
            </a:r>
            <a:r>
              <a:rPr lang="tr-TR" sz="2800" dirty="0" smtClean="0">
                <a:solidFill>
                  <a:srgbClr val="FF0000"/>
                </a:solidFill>
                <a:latin typeface="Trebuchet MS" pitchFamily="34" charset="0"/>
                <a:sym typeface="Wingdings"/>
              </a:rPr>
              <a:t> </a:t>
            </a:r>
            <a:r>
              <a:rPr lang="tr-TR" sz="2800" dirty="0" smtClean="0">
                <a:latin typeface="Trebuchet MS" pitchFamily="34" charset="0"/>
                <a:sym typeface="Wingdings"/>
              </a:rPr>
              <a:t></a:t>
            </a:r>
            <a:r>
              <a:rPr lang="tr-TR" sz="2800" b="1" dirty="0" smtClean="0">
                <a:solidFill>
                  <a:srgbClr val="FF0000"/>
                </a:solidFill>
                <a:latin typeface="Trebuchet MS" pitchFamily="34" charset="0"/>
                <a:sym typeface="Wingdings"/>
              </a:rPr>
              <a:t> </a:t>
            </a:r>
            <a:r>
              <a:rPr lang="tr-TR" sz="2800" dirty="0" smtClean="0">
                <a:latin typeface="Trebuchet MS" pitchFamily="34" charset="0"/>
                <a:sym typeface="Wingdings"/>
              </a:rPr>
              <a:t>(</a:t>
            </a:r>
            <a:r>
              <a:rPr lang="tr-TR" sz="2800" dirty="0" smtClean="0">
                <a:latin typeface="Trebuchet MS" pitchFamily="34" charset="0"/>
              </a:rPr>
              <a:t>kolay şekil verilebilirlik: </a:t>
            </a:r>
          </a:p>
          <a:p>
            <a:r>
              <a:rPr lang="tr-TR" sz="2800" dirty="0" smtClean="0">
                <a:latin typeface="Trebuchet MS" pitchFamily="34" charset="0"/>
              </a:rPr>
              <a:t>	     dövme/hadde/</a:t>
            </a:r>
            <a:r>
              <a:rPr lang="tr-TR" sz="2800" dirty="0" err="1" smtClean="0">
                <a:latin typeface="Trebuchet MS" pitchFamily="34" charset="0"/>
              </a:rPr>
              <a:t>ekstrüzyon</a:t>
            </a:r>
            <a:r>
              <a:rPr lang="tr-TR" sz="2800" dirty="0" smtClean="0">
                <a:latin typeface="Trebuchet MS" pitchFamily="34" charset="0"/>
              </a:rPr>
              <a:t>)</a:t>
            </a:r>
          </a:p>
          <a:p>
            <a:r>
              <a:rPr lang="tr-TR" sz="2800" dirty="0" smtClean="0">
                <a:latin typeface="Trebuchet MS" pitchFamily="34" charset="0"/>
              </a:rPr>
              <a:t>	</a:t>
            </a:r>
            <a:r>
              <a:rPr lang="tr-TR" sz="2800" dirty="0" smtClean="0">
                <a:latin typeface="Trebuchet MS" pitchFamily="34" charset="0"/>
                <a:sym typeface="Wingdings"/>
              </a:rPr>
              <a:t>  </a:t>
            </a:r>
            <a:r>
              <a:rPr lang="tr-TR" sz="2800" dirty="0" smtClean="0">
                <a:latin typeface="Trebuchet MS" pitchFamily="34" charset="0"/>
              </a:rPr>
              <a:t>kolay homojenleştirme: kısa HT 	   	     çevrimleri</a:t>
            </a:r>
          </a:p>
          <a:p>
            <a:r>
              <a:rPr lang="tr-TR" sz="2800" dirty="0" smtClean="0">
                <a:latin typeface="Trebuchet MS" pitchFamily="34" charset="0"/>
              </a:rPr>
              <a:t>	</a:t>
            </a:r>
            <a:r>
              <a:rPr lang="tr-TR" sz="2800" dirty="0" smtClean="0">
                <a:latin typeface="Trebuchet MS" pitchFamily="34" charset="0"/>
                <a:sym typeface="Wingdings"/>
              </a:rPr>
              <a:t>  </a:t>
            </a:r>
            <a:r>
              <a:rPr lang="tr-TR" sz="2800" dirty="0" smtClean="0">
                <a:latin typeface="Trebuchet MS" pitchFamily="34" charset="0"/>
              </a:rPr>
              <a:t>kolay çözeltiye alma: kısa çözelti 	   	     işlemleri</a:t>
            </a:r>
          </a:p>
          <a:p>
            <a:r>
              <a:rPr lang="tr-TR" sz="2800" dirty="0" smtClean="0">
                <a:latin typeface="Trebuchet MS" pitchFamily="34" charset="0"/>
              </a:rPr>
              <a:t>	     kısa sürede yaşlanma sertleşmesi </a:t>
            </a:r>
          </a:p>
          <a:p>
            <a:endParaRPr lang="tr-TR" sz="2800" dirty="0" smtClean="0">
              <a:latin typeface="Trebuchet MS" pitchFamily="34" charset="0"/>
            </a:endParaRPr>
          </a:p>
          <a:p>
            <a:pPr algn="ctr"/>
            <a:r>
              <a:rPr lang="tr-TR" sz="2800" b="1" dirty="0" smtClean="0">
                <a:solidFill>
                  <a:schemeClr val="accent2">
                    <a:lumMod val="50000"/>
                  </a:schemeClr>
                </a:solidFill>
                <a:latin typeface="Trebuchet MS" pitchFamily="34" charset="0"/>
              </a:rPr>
              <a:t>   </a:t>
            </a:r>
            <a:r>
              <a:rPr lang="tr-TR" sz="2800" b="1" u="sng" dirty="0" smtClean="0">
                <a:solidFill>
                  <a:srgbClr val="FF0000"/>
                </a:solidFill>
                <a:latin typeface="Trebuchet MS" pitchFamily="34" charset="0"/>
              </a:rPr>
              <a:t>kaliteli parça / verimli-ekonomik proses   </a:t>
            </a:r>
          </a:p>
          <a:p>
            <a:r>
              <a:rPr lang="tr-TR" sz="2800" b="1" dirty="0" smtClean="0">
                <a:solidFill>
                  <a:schemeClr val="accent1">
                    <a:lumMod val="50000"/>
                  </a:schemeClr>
                </a:solidFill>
                <a:latin typeface="Trebuchet MS" pitchFamily="34" charset="0"/>
              </a:rPr>
              <a:t>		   </a:t>
            </a:r>
            <a:endParaRPr lang="tr-TR" sz="2800" b="1" dirty="0">
              <a:solidFill>
                <a:schemeClr val="accent1">
                  <a:lumMod val="50000"/>
                </a:schemeClr>
              </a:solidFill>
              <a:latin typeface="Trebuchet MS" pitchFamily="34" charset="0"/>
            </a:endParaRPr>
          </a:p>
        </p:txBody>
      </p:sp>
      <p:sp>
        <p:nvSpPr>
          <p:cNvPr id="4" name="Rectangle 5"/>
          <p:cNvSpPr>
            <a:spLocks noChangeArrowheads="1"/>
          </p:cNvSpPr>
          <p:nvPr/>
        </p:nvSpPr>
        <p:spPr bwMode="auto">
          <a:xfrm>
            <a:off x="395536" y="643335"/>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neden ?</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14316870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251520" y="620688"/>
            <a:ext cx="842493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algn="l">
              <a:lnSpc>
                <a:spcPct val="70000"/>
              </a:lnSpc>
              <a:spcBef>
                <a:spcPct val="20000"/>
              </a:spcBef>
              <a:buClr>
                <a:schemeClr val="tx2"/>
              </a:buClr>
              <a:buSzPct val="75000"/>
              <a:buFont typeface="Wingdings" pitchFamily="2" charset="2"/>
              <a:buNone/>
            </a:pPr>
            <a:r>
              <a:rPr kumimoji="0" lang="tr-TR" altLang="tr-TR" sz="4400" dirty="0" smtClean="0">
                <a:solidFill>
                  <a:schemeClr val="accent2">
                    <a:lumMod val="50000"/>
                  </a:schemeClr>
                </a:solidFill>
                <a:latin typeface="Trebuchet MS" pitchFamily="34" charset="0"/>
              </a:rPr>
              <a:t>Oksitlenme-oksit </a:t>
            </a:r>
            <a:r>
              <a:rPr kumimoji="0" lang="tr-TR" altLang="tr-TR" sz="4400" dirty="0">
                <a:solidFill>
                  <a:schemeClr val="accent2">
                    <a:lumMod val="50000"/>
                  </a:schemeClr>
                </a:solidFill>
                <a:latin typeface="Trebuchet MS" pitchFamily="34" charset="0"/>
              </a:rPr>
              <a:t>kalıntıları</a:t>
            </a:r>
          </a:p>
        </p:txBody>
      </p:sp>
      <p:sp>
        <p:nvSpPr>
          <p:cNvPr id="4" name="Text Box 5"/>
          <p:cNvSpPr txBox="1">
            <a:spLocks noChangeArrowheads="1"/>
          </p:cNvSpPr>
          <p:nvPr/>
        </p:nvSpPr>
        <p:spPr bwMode="auto">
          <a:xfrm>
            <a:off x="251520" y="1549816"/>
            <a:ext cx="8713093"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gn="l">
              <a:buClr>
                <a:schemeClr val="bg2">
                  <a:lumMod val="50000"/>
                </a:schemeClr>
              </a:buClr>
              <a:buFont typeface="Trebuchet MS" panose="020B0603020202020204" pitchFamily="34" charset="0"/>
              <a:buChar char="●"/>
            </a:pPr>
            <a:r>
              <a:rPr lang="tr-TR" altLang="tr-TR" sz="2400" dirty="0">
                <a:latin typeface="Trebuchet MS" pitchFamily="34" charset="0"/>
              </a:rPr>
              <a:t> </a:t>
            </a:r>
            <a:r>
              <a:rPr lang="tr-TR" altLang="tr-TR" sz="2400" dirty="0" smtClean="0">
                <a:latin typeface="Trebuchet MS" pitchFamily="34" charset="0"/>
              </a:rPr>
              <a:t>oksitlenme</a:t>
            </a:r>
            <a:endParaRPr lang="tr-TR" altLang="tr-TR" sz="2400" dirty="0">
              <a:latin typeface="Trebuchet MS" pitchFamily="34" charset="0"/>
            </a:endParaRPr>
          </a:p>
          <a:p>
            <a:pPr algn="l">
              <a:buClr>
                <a:schemeClr val="bg2">
                  <a:lumMod val="50000"/>
                </a:schemeClr>
              </a:buClr>
            </a:pPr>
            <a:r>
              <a:rPr lang="tr-TR" altLang="tr-TR" sz="2400" dirty="0">
                <a:latin typeface="Trebuchet MS" pitchFamily="34" charset="0"/>
              </a:rPr>
              <a:t>	</a:t>
            </a:r>
            <a:r>
              <a:rPr lang="tr-TR" altLang="tr-TR" sz="2400" dirty="0" smtClean="0">
                <a:latin typeface="Trebuchet MS" pitchFamily="34" charset="0"/>
              </a:rPr>
              <a:t>ergitme </a:t>
            </a:r>
            <a:r>
              <a:rPr lang="tr-TR" altLang="tr-TR" sz="2400" dirty="0">
                <a:latin typeface="Trebuchet MS" pitchFamily="34" charset="0"/>
              </a:rPr>
              <a:t>		</a:t>
            </a:r>
            <a:r>
              <a:rPr lang="tr-TR" altLang="tr-TR" sz="2400" dirty="0" smtClean="0">
                <a:latin typeface="Trebuchet MS" pitchFamily="34" charset="0"/>
              </a:rPr>
              <a:t>   fırın </a:t>
            </a:r>
            <a:r>
              <a:rPr lang="tr-TR" altLang="tr-TR" sz="2400" dirty="0">
                <a:latin typeface="Trebuchet MS" pitchFamily="34" charset="0"/>
              </a:rPr>
              <a:t>atmosferi / brülör alevi </a:t>
            </a:r>
          </a:p>
          <a:p>
            <a:pPr algn="l">
              <a:buClr>
                <a:schemeClr val="bg2">
                  <a:lumMod val="50000"/>
                </a:schemeClr>
              </a:buClr>
            </a:pPr>
            <a:r>
              <a:rPr lang="tr-TR" altLang="tr-TR" sz="2400" dirty="0">
                <a:latin typeface="Trebuchet MS" pitchFamily="34" charset="0"/>
              </a:rPr>
              <a:t>	</a:t>
            </a:r>
            <a:r>
              <a:rPr lang="tr-TR" altLang="tr-TR" sz="2400" dirty="0" smtClean="0">
                <a:latin typeface="Trebuchet MS" pitchFamily="34" charset="0"/>
              </a:rPr>
              <a:t>teknolojik </a:t>
            </a:r>
            <a:r>
              <a:rPr lang="tr-TR" altLang="tr-TR" sz="2400" dirty="0">
                <a:latin typeface="Trebuchet MS" pitchFamily="34" charset="0"/>
              </a:rPr>
              <a:t>işlemler	 </a:t>
            </a:r>
            <a:r>
              <a:rPr lang="tr-TR" altLang="tr-TR" sz="2400" dirty="0" smtClean="0">
                <a:latin typeface="Trebuchet MS" pitchFamily="34" charset="0"/>
              </a:rPr>
              <a:t>  dökümhane </a:t>
            </a:r>
            <a:r>
              <a:rPr lang="tr-TR" altLang="tr-TR" sz="2400" dirty="0">
                <a:latin typeface="Trebuchet MS" pitchFamily="34" charset="0"/>
              </a:rPr>
              <a:t>atmosferi / rutubet! </a:t>
            </a:r>
          </a:p>
          <a:p>
            <a:pPr algn="l">
              <a:buClr>
                <a:schemeClr val="bg2">
                  <a:lumMod val="50000"/>
                </a:schemeClr>
              </a:buClr>
            </a:pPr>
            <a:r>
              <a:rPr lang="tr-TR" altLang="tr-TR" sz="2400" dirty="0">
                <a:latin typeface="Trebuchet MS" pitchFamily="34" charset="0"/>
              </a:rPr>
              <a:t>	</a:t>
            </a:r>
            <a:r>
              <a:rPr lang="tr-TR" altLang="tr-TR" sz="2400" dirty="0" smtClean="0">
                <a:latin typeface="Trebuchet MS" pitchFamily="34" charset="0"/>
              </a:rPr>
              <a:t>döküme </a:t>
            </a:r>
            <a:r>
              <a:rPr lang="tr-TR" altLang="tr-TR" sz="2400" dirty="0">
                <a:latin typeface="Trebuchet MS" pitchFamily="34" charset="0"/>
              </a:rPr>
              <a:t>transfer  	</a:t>
            </a:r>
            <a:r>
              <a:rPr lang="tr-TR" altLang="tr-TR" sz="2400" dirty="0" smtClean="0">
                <a:latin typeface="Trebuchet MS" pitchFamily="34" charset="0"/>
              </a:rPr>
              <a:t>   türbülans</a:t>
            </a:r>
            <a:r>
              <a:rPr lang="tr-TR" altLang="tr-TR" sz="2400" dirty="0">
                <a:latin typeface="Trebuchet MS" pitchFamily="34" charset="0"/>
              </a:rPr>
              <a:t>				</a:t>
            </a:r>
          </a:p>
          <a:p>
            <a:pPr marL="342900" indent="-342900" algn="l">
              <a:buClr>
                <a:schemeClr val="bg2">
                  <a:lumMod val="50000"/>
                </a:schemeClr>
              </a:buClr>
              <a:buFont typeface="Trebuchet MS" panose="020B0603020202020204" pitchFamily="34" charset="0"/>
              <a:buChar char="●"/>
            </a:pPr>
            <a:r>
              <a:rPr lang="tr-TR" altLang="tr-TR" sz="2400" dirty="0" smtClean="0">
                <a:latin typeface="Trebuchet MS" pitchFamily="34" charset="0"/>
              </a:rPr>
              <a:t>banyo </a:t>
            </a:r>
            <a:r>
              <a:rPr lang="tr-TR" altLang="tr-TR" sz="2400" dirty="0">
                <a:latin typeface="Trebuchet MS" pitchFamily="34" charset="0"/>
              </a:rPr>
              <a:t>sıcaklığı  + 10</a:t>
            </a:r>
            <a:r>
              <a:rPr lang="tr-TR" altLang="tr-TR" sz="2400" dirty="0">
                <a:latin typeface="Trebuchet MS" pitchFamily="34" charset="0"/>
                <a:sym typeface="Symbol" pitchFamily="18" charset="2"/>
              </a:rPr>
              <a:t></a:t>
            </a:r>
            <a:r>
              <a:rPr lang="tr-TR" altLang="tr-TR" sz="2400" dirty="0">
                <a:latin typeface="Trebuchet MS" pitchFamily="34" charset="0"/>
              </a:rPr>
              <a:t>C    </a:t>
            </a:r>
            <a:r>
              <a:rPr lang="tr-TR" altLang="tr-TR" sz="2400" dirty="0">
                <a:latin typeface="Trebuchet MS" pitchFamily="34" charset="0"/>
                <a:sym typeface="Symbol" pitchFamily="18" charset="2"/>
              </a:rPr>
              <a:t></a:t>
            </a:r>
            <a:r>
              <a:rPr lang="tr-TR" altLang="tr-TR" sz="2400" dirty="0">
                <a:latin typeface="Trebuchet MS" pitchFamily="34" charset="0"/>
              </a:rPr>
              <a:t>   oksitlenme hızı x 2</a:t>
            </a:r>
            <a:endParaRPr lang="tr-TR" altLang="tr-TR" sz="2400" dirty="0">
              <a:latin typeface="Trebuchet MS" pitchFamily="34" charset="0"/>
              <a:sym typeface="Symbol" pitchFamily="18" charset="2"/>
            </a:endParaRPr>
          </a:p>
          <a:p>
            <a:pPr marL="342900" indent="-342900" algn="l">
              <a:buClr>
                <a:schemeClr val="bg2">
                  <a:lumMod val="50000"/>
                </a:schemeClr>
              </a:buClr>
              <a:buFont typeface="Trebuchet MS" panose="020B0603020202020204" pitchFamily="34" charset="0"/>
              <a:buChar char="●"/>
            </a:pPr>
            <a:r>
              <a:rPr lang="tr-TR" altLang="tr-TR" sz="2400" dirty="0" smtClean="0">
                <a:latin typeface="Trebuchet MS" pitchFamily="34" charset="0"/>
              </a:rPr>
              <a:t>Mg </a:t>
            </a:r>
            <a:r>
              <a:rPr lang="tr-TR" altLang="tr-TR" sz="2400" dirty="0">
                <a:latin typeface="Trebuchet MS" pitchFamily="34" charset="0"/>
              </a:rPr>
              <a:t>&gt; 2% ; T &gt; 760</a:t>
            </a:r>
            <a:r>
              <a:rPr lang="tr-TR" altLang="tr-TR" sz="2400" dirty="0">
                <a:latin typeface="Trebuchet MS" pitchFamily="34" charset="0"/>
                <a:sym typeface="Symbol" pitchFamily="18" charset="2"/>
              </a:rPr>
              <a:t></a:t>
            </a:r>
            <a:r>
              <a:rPr lang="tr-TR" altLang="tr-TR" sz="2400" dirty="0">
                <a:latin typeface="Trebuchet MS" pitchFamily="34" charset="0"/>
              </a:rPr>
              <a:t>C      </a:t>
            </a:r>
            <a:r>
              <a:rPr lang="tr-TR" altLang="tr-TR" sz="2400" dirty="0" smtClean="0">
                <a:latin typeface="Trebuchet MS" pitchFamily="34" charset="0"/>
              </a:rPr>
              <a:t>  </a:t>
            </a:r>
            <a:r>
              <a:rPr lang="tr-TR" altLang="tr-TR" sz="2400" dirty="0" smtClean="0">
                <a:latin typeface="Trebuchet MS" pitchFamily="34" charset="0"/>
                <a:sym typeface="Symbol" pitchFamily="18" charset="2"/>
              </a:rPr>
              <a:t>   </a:t>
            </a:r>
            <a:r>
              <a:rPr lang="tr-TR" altLang="tr-TR" sz="2400" dirty="0">
                <a:latin typeface="Trebuchet MS" pitchFamily="34" charset="0"/>
                <a:sym typeface="Symbol" pitchFamily="18" charset="2"/>
              </a:rPr>
              <a:t>oksitlenme </a:t>
            </a:r>
            <a:r>
              <a:rPr lang="tr-TR" altLang="tr-TR" sz="2400" dirty="0">
                <a:latin typeface="Trebuchet MS" pitchFamily="34" charset="0"/>
              </a:rPr>
              <a:t>! </a:t>
            </a:r>
          </a:p>
          <a:p>
            <a:pPr marL="171450" indent="-171450" algn="l">
              <a:buClr>
                <a:schemeClr val="bg2">
                  <a:lumMod val="50000"/>
                </a:schemeClr>
              </a:buClr>
              <a:buFont typeface="Trebuchet MS" panose="020B0603020202020204" pitchFamily="34" charset="0"/>
              <a:buChar char="●"/>
            </a:pPr>
            <a:endParaRPr lang="tr-TR" altLang="tr-TR" sz="1000" dirty="0">
              <a:latin typeface="Trebuchet MS" pitchFamily="34" charset="0"/>
            </a:endParaRPr>
          </a:p>
          <a:p>
            <a:pPr marL="342900" indent="-342900" algn="l">
              <a:buClr>
                <a:schemeClr val="bg2">
                  <a:lumMod val="50000"/>
                </a:schemeClr>
              </a:buClr>
              <a:buFont typeface="Trebuchet MS" panose="020B0603020202020204" pitchFamily="34" charset="0"/>
              <a:buChar char="●"/>
            </a:pPr>
            <a:r>
              <a:rPr lang="tr-TR" altLang="tr-TR" sz="2400" b="1" dirty="0" smtClean="0">
                <a:latin typeface="Trebuchet MS" pitchFamily="34" charset="0"/>
              </a:rPr>
              <a:t>sıcaklık </a:t>
            </a:r>
            <a:r>
              <a:rPr lang="tr-TR" altLang="tr-TR" sz="2400" b="1" dirty="0">
                <a:latin typeface="Trebuchet MS" pitchFamily="34" charset="0"/>
              </a:rPr>
              <a:t>kontrolü önemli!</a:t>
            </a:r>
          </a:p>
          <a:p>
            <a:pPr marL="342900" indent="-342900" algn="l">
              <a:buClr>
                <a:schemeClr val="bg2">
                  <a:lumMod val="50000"/>
                </a:schemeClr>
              </a:buClr>
              <a:buFont typeface="Trebuchet MS" panose="020B0603020202020204" pitchFamily="34" charset="0"/>
              <a:buChar char="●"/>
            </a:pPr>
            <a:r>
              <a:rPr lang="tr-TR" altLang="tr-TR" sz="2400" b="1" dirty="0" smtClean="0">
                <a:latin typeface="Trebuchet MS" pitchFamily="34" charset="0"/>
              </a:rPr>
              <a:t>ergitme </a:t>
            </a:r>
            <a:r>
              <a:rPr lang="tr-TR" altLang="tr-TR" sz="2400" b="1" dirty="0">
                <a:latin typeface="Trebuchet MS" pitchFamily="34" charset="0"/>
              </a:rPr>
              <a:t>fırınında &lt; 760</a:t>
            </a:r>
            <a:r>
              <a:rPr lang="tr-TR" altLang="tr-TR" sz="2400" b="1" dirty="0">
                <a:latin typeface="Trebuchet MS" pitchFamily="34" charset="0"/>
                <a:sym typeface="Symbol" pitchFamily="18" charset="2"/>
              </a:rPr>
              <a:t></a:t>
            </a:r>
            <a:r>
              <a:rPr lang="tr-TR" altLang="tr-TR" sz="2400" b="1" dirty="0">
                <a:latin typeface="Trebuchet MS" pitchFamily="34" charset="0"/>
              </a:rPr>
              <a:t>C, tutma fırınında &lt; 730</a:t>
            </a:r>
            <a:r>
              <a:rPr lang="tr-TR" altLang="tr-TR" sz="2400" b="1" dirty="0">
                <a:latin typeface="Trebuchet MS" pitchFamily="34" charset="0"/>
                <a:sym typeface="Symbol" pitchFamily="18" charset="2"/>
              </a:rPr>
              <a:t></a:t>
            </a:r>
            <a:r>
              <a:rPr lang="tr-TR" altLang="tr-TR" sz="2400" b="1" dirty="0" smtClean="0">
                <a:latin typeface="Trebuchet MS" pitchFamily="34" charset="0"/>
              </a:rPr>
              <a:t>C</a:t>
            </a:r>
            <a:endParaRPr lang="tr-TR" altLang="tr-TR" sz="1000" dirty="0">
              <a:latin typeface="Trebuchet MS" pitchFamily="34" charset="0"/>
            </a:endParaRPr>
          </a:p>
          <a:p>
            <a:pPr marL="342900" indent="-342900" algn="l">
              <a:buClr>
                <a:schemeClr val="bg2">
                  <a:lumMod val="50000"/>
                </a:schemeClr>
              </a:buClr>
              <a:buFont typeface="Trebuchet MS" panose="020B0603020202020204" pitchFamily="34" charset="0"/>
              <a:buChar char="●"/>
            </a:pPr>
            <a:r>
              <a:rPr lang="tr-TR" altLang="tr-TR" sz="2400" dirty="0" err="1" smtClean="0">
                <a:latin typeface="Trebuchet MS" pitchFamily="34" charset="0"/>
              </a:rPr>
              <a:t>alaşımlama</a:t>
            </a:r>
            <a:r>
              <a:rPr lang="tr-TR" altLang="tr-TR" sz="2400" dirty="0" smtClean="0">
                <a:latin typeface="Trebuchet MS" pitchFamily="34" charset="0"/>
              </a:rPr>
              <a:t> </a:t>
            </a:r>
            <a:r>
              <a:rPr lang="tr-TR" altLang="tr-TR" sz="2400" dirty="0">
                <a:latin typeface="Trebuchet MS" pitchFamily="34" charset="0"/>
              </a:rPr>
              <a:t>katkıları / pratiği : Mg katkılarında 40 </a:t>
            </a:r>
            <a:r>
              <a:rPr lang="tr-TR" altLang="tr-TR" sz="2400" dirty="0" err="1">
                <a:latin typeface="Trebuchet MS" pitchFamily="34" charset="0"/>
              </a:rPr>
              <a:t>ppm’e</a:t>
            </a:r>
            <a:r>
              <a:rPr lang="tr-TR" altLang="tr-TR" sz="2400" dirty="0">
                <a:latin typeface="Trebuchet MS" pitchFamily="34" charset="0"/>
              </a:rPr>
              <a:t> kadar  </a:t>
            </a:r>
          </a:p>
          <a:p>
            <a:pPr marL="342900" indent="-342900" algn="l">
              <a:buClr>
                <a:schemeClr val="bg2">
                  <a:lumMod val="50000"/>
                </a:schemeClr>
              </a:buClr>
              <a:buFont typeface="Trebuchet MS" panose="020B0603020202020204" pitchFamily="34" charset="0"/>
              <a:buChar char="●"/>
            </a:pPr>
            <a:r>
              <a:rPr lang="tr-TR" altLang="tr-TR" sz="2400" dirty="0" smtClean="0">
                <a:latin typeface="Trebuchet MS" pitchFamily="34" charset="0"/>
              </a:rPr>
              <a:t>hurda </a:t>
            </a:r>
            <a:r>
              <a:rPr lang="tr-TR" altLang="tr-TR" sz="2400" dirty="0">
                <a:latin typeface="Trebuchet MS" pitchFamily="34" charset="0"/>
              </a:rPr>
              <a:t>kullanımı (35 </a:t>
            </a:r>
            <a:r>
              <a:rPr lang="tr-TR" altLang="tr-TR" sz="2400" dirty="0" err="1">
                <a:latin typeface="Trebuchet MS" pitchFamily="34" charset="0"/>
              </a:rPr>
              <a:t>ppm’e</a:t>
            </a:r>
            <a:r>
              <a:rPr lang="tr-TR" altLang="tr-TR" sz="2400" dirty="0">
                <a:latin typeface="Trebuchet MS" pitchFamily="34" charset="0"/>
              </a:rPr>
              <a:t> kadar).  </a:t>
            </a:r>
          </a:p>
          <a:p>
            <a:pPr marL="342900" indent="-342900" algn="l">
              <a:buClr>
                <a:schemeClr val="bg2">
                  <a:lumMod val="50000"/>
                </a:schemeClr>
              </a:buClr>
              <a:buFont typeface="Trebuchet MS" panose="020B0603020202020204" pitchFamily="34" charset="0"/>
              <a:buChar char="●"/>
            </a:pPr>
            <a:r>
              <a:rPr lang="tr-TR" altLang="tr-TR" sz="2400" dirty="0" err="1" smtClean="0">
                <a:latin typeface="Trebuchet MS" pitchFamily="34" charset="0"/>
              </a:rPr>
              <a:t>ingot</a:t>
            </a:r>
            <a:r>
              <a:rPr lang="tr-TR" altLang="tr-TR" sz="2400" dirty="0" smtClean="0">
                <a:latin typeface="Trebuchet MS" pitchFamily="34" charset="0"/>
              </a:rPr>
              <a:t>/külçe </a:t>
            </a:r>
            <a:r>
              <a:rPr lang="tr-TR" altLang="tr-TR" sz="2400" dirty="0">
                <a:latin typeface="Trebuchet MS" pitchFamily="34" charset="0"/>
              </a:rPr>
              <a:t>temizliği (elektroliz hücresinden alümina esaslı</a:t>
            </a:r>
            <a:r>
              <a:rPr lang="tr-TR" altLang="tr-TR" sz="2400" dirty="0" smtClean="0">
                <a:latin typeface="Trebuchet MS" pitchFamily="34" charset="0"/>
              </a:rPr>
              <a:t>!)</a:t>
            </a:r>
            <a:endParaRPr lang="tr-TR" altLang="tr-TR" sz="2400" dirty="0">
              <a:latin typeface="Trebuchet MS" pitchFamily="34" charset="0"/>
            </a:endParaRPr>
          </a:p>
        </p:txBody>
      </p:sp>
      <p:sp>
        <p:nvSpPr>
          <p:cNvPr id="5" name="AutoShape 6"/>
          <p:cNvSpPr>
            <a:spLocks/>
          </p:cNvSpPr>
          <p:nvPr/>
        </p:nvSpPr>
        <p:spPr bwMode="auto">
          <a:xfrm>
            <a:off x="3924052" y="1986285"/>
            <a:ext cx="215900" cy="1082675"/>
          </a:xfrm>
          <a:prstGeom prst="rightBrace">
            <a:avLst>
              <a:gd name="adj1" fmla="val 41789"/>
              <a:gd name="adj2" fmla="val 50000"/>
            </a:avLst>
          </a:prstGeom>
          <a:noFill/>
          <a:ln w="25400">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Tree>
    <p:extLst>
      <p:ext uri="{BB962C8B-B14F-4D97-AF65-F5344CB8AC3E}">
        <p14:creationId xmlns:p14="http://schemas.microsoft.com/office/powerpoint/2010/main" val="330887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23528" y="81156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algn="l">
              <a:lnSpc>
                <a:spcPct val="70000"/>
              </a:lnSpc>
              <a:spcBef>
                <a:spcPct val="20000"/>
              </a:spcBef>
              <a:buClr>
                <a:schemeClr val="tx2"/>
              </a:buClr>
              <a:buSzPct val="75000"/>
              <a:buFont typeface="Wingdings" pitchFamily="2" charset="2"/>
              <a:buNone/>
            </a:pPr>
            <a:r>
              <a:rPr kumimoji="0" lang="tr-TR" altLang="tr-TR" sz="4400" dirty="0">
                <a:solidFill>
                  <a:schemeClr val="accent1">
                    <a:lumMod val="50000"/>
                  </a:schemeClr>
                </a:solidFill>
                <a:latin typeface="Trebuchet MS" pitchFamily="34" charset="0"/>
              </a:rPr>
              <a:t>oksit kalıntıları</a:t>
            </a:r>
          </a:p>
        </p:txBody>
      </p:sp>
      <p:sp>
        <p:nvSpPr>
          <p:cNvPr id="4" name="Text Box 4"/>
          <p:cNvSpPr txBox="1">
            <a:spLocks noChangeArrowheads="1"/>
          </p:cNvSpPr>
          <p:nvPr/>
        </p:nvSpPr>
        <p:spPr bwMode="auto">
          <a:xfrm>
            <a:off x="325635" y="1609513"/>
            <a:ext cx="8566845" cy="505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10000"/>
              </a:lnSpc>
            </a:pPr>
            <a:r>
              <a:rPr lang="tr-TR" altLang="tr-TR" sz="2400" dirty="0">
                <a:latin typeface="Trebuchet MS" pitchFamily="34" charset="0"/>
              </a:rPr>
              <a:t>en sık karşılaşılan oksit kalıntıları: </a:t>
            </a:r>
          </a:p>
          <a:p>
            <a:pPr algn="l">
              <a:lnSpc>
                <a:spcPct val="110000"/>
              </a:lnSpc>
            </a:pPr>
            <a:r>
              <a:rPr lang="tr-TR" altLang="tr-TR" sz="2400" dirty="0">
                <a:latin typeface="Trebuchet MS" pitchFamily="34" charset="0"/>
              </a:rPr>
              <a:t>	Mg </a:t>
            </a:r>
            <a:r>
              <a:rPr lang="tr-TR" altLang="tr-TR" sz="2400" dirty="0">
                <a:latin typeface="Trebuchet MS" pitchFamily="34" charset="0"/>
                <a:sym typeface="Symbol" pitchFamily="18" charset="2"/>
              </a:rPr>
              <a:t>   </a:t>
            </a:r>
            <a:r>
              <a:rPr lang="tr-TR" altLang="tr-TR" sz="2400" dirty="0">
                <a:latin typeface="Trebuchet MS" pitchFamily="34" charset="0"/>
              </a:rPr>
              <a:t>   Al</a:t>
            </a:r>
            <a:r>
              <a:rPr lang="tr-TR" altLang="tr-TR" sz="2400" baseline="-25000" dirty="0">
                <a:latin typeface="Trebuchet MS" pitchFamily="34" charset="0"/>
              </a:rPr>
              <a:t>2</a:t>
            </a:r>
            <a:r>
              <a:rPr lang="tr-TR" altLang="tr-TR" sz="2400" dirty="0">
                <a:latin typeface="Trebuchet MS" pitchFamily="34" charset="0"/>
              </a:rPr>
              <a:t>O</a:t>
            </a:r>
            <a:r>
              <a:rPr lang="tr-TR" altLang="tr-TR" sz="2400" baseline="-25000" dirty="0">
                <a:latin typeface="Trebuchet MS" pitchFamily="34" charset="0"/>
              </a:rPr>
              <a:t>3</a:t>
            </a:r>
            <a:r>
              <a:rPr lang="tr-TR" altLang="tr-TR" sz="2400" dirty="0">
                <a:latin typeface="Trebuchet MS" pitchFamily="34" charset="0"/>
              </a:rPr>
              <a:t> filmleri / partikülleri </a:t>
            </a:r>
          </a:p>
          <a:p>
            <a:pPr algn="l">
              <a:lnSpc>
                <a:spcPct val="110000"/>
              </a:lnSpc>
            </a:pPr>
            <a:r>
              <a:rPr lang="tr-TR" altLang="tr-TR" sz="2400" dirty="0">
                <a:latin typeface="Trebuchet MS" pitchFamily="34" charset="0"/>
              </a:rPr>
              <a:t>	Mg </a:t>
            </a:r>
            <a:r>
              <a:rPr lang="tr-TR" altLang="tr-TR" sz="2400" dirty="0">
                <a:latin typeface="Trebuchet MS" pitchFamily="34" charset="0"/>
                <a:sym typeface="Symbol" pitchFamily="18" charset="2"/>
              </a:rPr>
              <a:t></a:t>
            </a:r>
            <a:r>
              <a:rPr lang="tr-TR" altLang="tr-TR" sz="2400" dirty="0">
                <a:latin typeface="Trebuchet MS" pitchFamily="34" charset="0"/>
              </a:rPr>
              <a:t>   </a:t>
            </a:r>
            <a:r>
              <a:rPr lang="tr-TR" altLang="tr-TR" sz="2400" dirty="0">
                <a:latin typeface="Trebuchet MS" pitchFamily="34" charset="0"/>
                <a:sym typeface="Symbol" pitchFamily="18" charset="2"/>
              </a:rPr>
              <a:t></a:t>
            </a:r>
            <a:r>
              <a:rPr lang="tr-TR" altLang="tr-TR" sz="2400" dirty="0">
                <a:latin typeface="Trebuchet MS" pitchFamily="34" charset="0"/>
              </a:rPr>
              <a:t>   MgAl</a:t>
            </a:r>
            <a:r>
              <a:rPr lang="tr-TR" altLang="tr-TR" sz="2400" baseline="-25000" dirty="0">
                <a:latin typeface="Trebuchet MS" pitchFamily="34" charset="0"/>
              </a:rPr>
              <a:t>2</a:t>
            </a:r>
            <a:r>
              <a:rPr lang="tr-TR" altLang="tr-TR" sz="2400" dirty="0">
                <a:latin typeface="Trebuchet MS" pitchFamily="34" charset="0"/>
              </a:rPr>
              <a:t>O</a:t>
            </a:r>
            <a:r>
              <a:rPr lang="tr-TR" altLang="tr-TR" sz="2400" baseline="-25000" dirty="0">
                <a:latin typeface="Trebuchet MS" pitchFamily="34" charset="0"/>
              </a:rPr>
              <a:t>4</a:t>
            </a:r>
            <a:r>
              <a:rPr lang="tr-TR" altLang="tr-TR" sz="2400" dirty="0">
                <a:latin typeface="Trebuchet MS" pitchFamily="34" charset="0"/>
              </a:rPr>
              <a:t> ve </a:t>
            </a:r>
            <a:r>
              <a:rPr lang="tr-TR" altLang="tr-TR" sz="2400" dirty="0" err="1">
                <a:latin typeface="Trebuchet MS" pitchFamily="34" charset="0"/>
              </a:rPr>
              <a:t>MgO</a:t>
            </a:r>
            <a:r>
              <a:rPr lang="tr-TR" altLang="tr-TR" sz="2400" dirty="0">
                <a:latin typeface="Trebuchet MS" pitchFamily="34" charset="0"/>
              </a:rPr>
              <a:t> </a:t>
            </a:r>
            <a:r>
              <a:rPr lang="tr-TR" altLang="tr-TR" sz="2400" dirty="0" smtClean="0">
                <a:latin typeface="Trebuchet MS" pitchFamily="34" charset="0"/>
              </a:rPr>
              <a:t>esaslı</a:t>
            </a:r>
          </a:p>
          <a:p>
            <a:pPr algn="l">
              <a:lnSpc>
                <a:spcPct val="110000"/>
              </a:lnSpc>
            </a:pPr>
            <a:endParaRPr lang="tr-TR" altLang="tr-TR" sz="1400" dirty="0">
              <a:latin typeface="Trebuchet MS" pitchFamily="34" charset="0"/>
            </a:endParaRPr>
          </a:p>
          <a:p>
            <a:pPr algn="l">
              <a:lnSpc>
                <a:spcPct val="110000"/>
              </a:lnSpc>
            </a:pPr>
            <a:r>
              <a:rPr lang="tr-TR" altLang="tr-TR" sz="2400" dirty="0">
                <a:latin typeface="Trebuchet MS" pitchFamily="34" charset="0"/>
                <a:sym typeface="Symbol" pitchFamily="18" charset="2"/>
              </a:rPr>
              <a:t> </a:t>
            </a:r>
            <a:r>
              <a:rPr lang="tr-TR" altLang="tr-TR" sz="2400" baseline="-25000" dirty="0">
                <a:latin typeface="Trebuchet MS" pitchFamily="34" charset="0"/>
                <a:sym typeface="Symbol" pitchFamily="18" charset="2"/>
              </a:rPr>
              <a:t>oksit</a:t>
            </a:r>
            <a:r>
              <a:rPr lang="tr-TR" altLang="tr-TR" sz="2400" dirty="0">
                <a:latin typeface="Trebuchet MS" pitchFamily="34" charset="0"/>
                <a:sym typeface="Symbol" pitchFamily="18" charset="2"/>
              </a:rPr>
              <a:t>  </a:t>
            </a:r>
            <a:r>
              <a:rPr lang="tr-TR" altLang="tr-TR" sz="2400" baseline="-25000" dirty="0">
                <a:latin typeface="Trebuchet MS" pitchFamily="34" charset="0"/>
                <a:sym typeface="Symbol" pitchFamily="18" charset="2"/>
              </a:rPr>
              <a:t>Al</a:t>
            </a:r>
            <a:r>
              <a:rPr lang="tr-TR" altLang="tr-TR" sz="2400" dirty="0">
                <a:latin typeface="Trebuchet MS" pitchFamily="34" charset="0"/>
                <a:sym typeface="Symbol" pitchFamily="18" charset="2"/>
              </a:rPr>
              <a:t> </a:t>
            </a:r>
            <a:r>
              <a:rPr lang="tr-TR" altLang="tr-TR" sz="2400" dirty="0">
                <a:latin typeface="Trebuchet MS" pitchFamily="34" charset="0"/>
              </a:rPr>
              <a:t>	      	      çökme ve yüzme çok yavaş </a:t>
            </a:r>
          </a:p>
          <a:p>
            <a:pPr algn="l">
              <a:lnSpc>
                <a:spcPct val="110000"/>
              </a:lnSpc>
            </a:pPr>
            <a:r>
              <a:rPr lang="tr-TR" altLang="tr-TR" sz="2400" dirty="0">
                <a:latin typeface="Trebuchet MS" pitchFamily="34" charset="0"/>
                <a:sym typeface="Symbol" pitchFamily="18" charset="2"/>
              </a:rPr>
              <a:t></a:t>
            </a:r>
            <a:r>
              <a:rPr lang="tr-TR" altLang="tr-TR" sz="2400" dirty="0">
                <a:latin typeface="Trebuchet MS" pitchFamily="34" charset="0"/>
              </a:rPr>
              <a:t> spesifik yüzey alanı       banyoda </a:t>
            </a:r>
            <a:r>
              <a:rPr lang="tr-TR" altLang="tr-TR" sz="2400" b="1" dirty="0">
                <a:solidFill>
                  <a:srgbClr val="FF0000"/>
                </a:solidFill>
                <a:latin typeface="Trebuchet MS" pitchFamily="34" charset="0"/>
              </a:rPr>
              <a:t>askıda</a:t>
            </a:r>
            <a:r>
              <a:rPr lang="tr-TR" altLang="tr-TR" sz="2400" dirty="0">
                <a:latin typeface="Trebuchet MS" pitchFamily="34" charset="0"/>
              </a:rPr>
              <a:t> kalıyorlar!</a:t>
            </a:r>
          </a:p>
          <a:p>
            <a:pPr algn="l">
              <a:lnSpc>
                <a:spcPct val="110000"/>
              </a:lnSpc>
            </a:pPr>
            <a:endParaRPr lang="tr-TR" altLang="tr-TR" sz="1400" dirty="0">
              <a:latin typeface="Trebuchet MS" pitchFamily="34" charset="0"/>
            </a:endParaRPr>
          </a:p>
          <a:p>
            <a:pPr algn="l"/>
            <a:r>
              <a:rPr lang="tr-TR" altLang="tr-TR" sz="2400" dirty="0" err="1">
                <a:latin typeface="Trebuchet MS" pitchFamily="34" charset="0"/>
              </a:rPr>
              <a:t>flaks</a:t>
            </a:r>
            <a:r>
              <a:rPr lang="tr-TR" altLang="tr-TR" sz="2400" dirty="0">
                <a:latin typeface="Trebuchet MS" pitchFamily="34" charset="0"/>
              </a:rPr>
              <a:t> seçimi ve cüruf çekme pratiği kritik!</a:t>
            </a:r>
          </a:p>
          <a:p>
            <a:pPr algn="l"/>
            <a:endParaRPr lang="tr-TR" altLang="tr-TR" sz="1600" dirty="0">
              <a:latin typeface="Trebuchet MS" pitchFamily="34" charset="0"/>
            </a:endParaRPr>
          </a:p>
          <a:p>
            <a:pPr algn="l"/>
            <a:r>
              <a:rPr lang="tr-TR" altLang="tr-TR" sz="2400" dirty="0">
                <a:latin typeface="Trebuchet MS" pitchFamily="34" charset="0"/>
              </a:rPr>
              <a:t>banyo seviyesi düştüğünde banyo dibinde birikmiş kalıntıların döküme geçme olasılığı </a:t>
            </a:r>
            <a:r>
              <a:rPr lang="tr-TR" altLang="tr-TR" sz="2400" dirty="0">
                <a:latin typeface="Trebuchet MS" pitchFamily="34" charset="0"/>
                <a:sym typeface="Symbol" pitchFamily="18" charset="2"/>
              </a:rPr>
              <a:t></a:t>
            </a:r>
            <a:r>
              <a:rPr lang="tr-TR" altLang="tr-TR" sz="2400" dirty="0">
                <a:latin typeface="Trebuchet MS" pitchFamily="34" charset="0"/>
              </a:rPr>
              <a:t>! </a:t>
            </a:r>
          </a:p>
          <a:p>
            <a:pPr algn="l"/>
            <a:endParaRPr lang="tr-TR" altLang="tr-TR" sz="1400" dirty="0">
              <a:latin typeface="Trebuchet MS" pitchFamily="34" charset="0"/>
            </a:endParaRPr>
          </a:p>
          <a:p>
            <a:pPr algn="l"/>
            <a:r>
              <a:rPr lang="tr-TR" altLang="tr-TR" sz="2400" dirty="0" err="1">
                <a:latin typeface="Trebuchet MS" pitchFamily="34" charset="0"/>
              </a:rPr>
              <a:t>refrakter</a:t>
            </a:r>
            <a:r>
              <a:rPr lang="tr-TR" altLang="tr-TR" sz="2400" dirty="0">
                <a:latin typeface="Trebuchet MS" pitchFamily="34" charset="0"/>
              </a:rPr>
              <a:t> astar aşınıp alüminyumla reaksiyona girdiğinde </a:t>
            </a:r>
          </a:p>
          <a:p>
            <a:pPr algn="l"/>
            <a:r>
              <a:rPr lang="tr-TR" altLang="tr-TR" sz="2400" dirty="0">
                <a:latin typeface="Trebuchet MS" pitchFamily="34" charset="0"/>
              </a:rPr>
              <a:t>	2SiO</a:t>
            </a:r>
            <a:r>
              <a:rPr lang="tr-TR" altLang="tr-TR" sz="2400" baseline="-25000" dirty="0">
                <a:latin typeface="Trebuchet MS" pitchFamily="34" charset="0"/>
              </a:rPr>
              <a:t>2</a:t>
            </a:r>
            <a:r>
              <a:rPr lang="tr-TR" altLang="tr-TR" sz="2400" dirty="0">
                <a:latin typeface="Trebuchet MS" pitchFamily="34" charset="0"/>
              </a:rPr>
              <a:t> + 2 Al (s) + Mg (s) = MgAl</a:t>
            </a:r>
            <a:r>
              <a:rPr lang="tr-TR" altLang="tr-TR" sz="2400" baseline="-25000" dirty="0">
                <a:latin typeface="Trebuchet MS" pitchFamily="34" charset="0"/>
              </a:rPr>
              <a:t>2</a:t>
            </a:r>
            <a:r>
              <a:rPr lang="tr-TR" altLang="tr-TR" sz="2400" dirty="0">
                <a:latin typeface="Trebuchet MS" pitchFamily="34" charset="0"/>
              </a:rPr>
              <a:t>O</a:t>
            </a:r>
            <a:r>
              <a:rPr lang="tr-TR" altLang="tr-TR" sz="2400" baseline="-25000" dirty="0">
                <a:latin typeface="Trebuchet MS" pitchFamily="34" charset="0"/>
              </a:rPr>
              <a:t>4</a:t>
            </a:r>
            <a:r>
              <a:rPr lang="tr-TR" altLang="tr-TR" sz="2400" dirty="0">
                <a:latin typeface="Trebuchet MS" pitchFamily="34" charset="0"/>
              </a:rPr>
              <a:t> + </a:t>
            </a:r>
            <a:r>
              <a:rPr lang="tr-TR" altLang="tr-TR" sz="2400" b="1" u="sng" dirty="0">
                <a:latin typeface="Trebuchet MS" pitchFamily="34" charset="0"/>
              </a:rPr>
              <a:t>2 Si</a:t>
            </a:r>
          </a:p>
        </p:txBody>
      </p:sp>
      <p:sp>
        <p:nvSpPr>
          <p:cNvPr id="5" name="AutoShape 5"/>
          <p:cNvSpPr>
            <a:spLocks/>
          </p:cNvSpPr>
          <p:nvPr/>
        </p:nvSpPr>
        <p:spPr bwMode="auto">
          <a:xfrm>
            <a:off x="3402182" y="3209156"/>
            <a:ext cx="215900" cy="723900"/>
          </a:xfrm>
          <a:prstGeom prst="rightBrace">
            <a:avLst>
              <a:gd name="adj1" fmla="val 27941"/>
              <a:gd name="adj2" fmla="val 50000"/>
            </a:avLst>
          </a:prstGeom>
          <a:noFill/>
          <a:ln w="31750">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576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95536" y="1268760"/>
            <a:ext cx="8568952" cy="5016758"/>
          </a:xfrm>
          <a:prstGeom prst="rect">
            <a:avLst/>
          </a:prstGeom>
        </p:spPr>
        <p:txBody>
          <a:bodyPr wrap="square">
            <a:spAutoFit/>
          </a:bodyPr>
          <a:lstStyle/>
          <a:p>
            <a:r>
              <a:rPr lang="tr-TR" sz="2800" b="1" u="sng" dirty="0" smtClean="0">
                <a:latin typeface="Trebuchet MS" pitchFamily="34" charset="0"/>
              </a:rPr>
              <a:t>İç kaynaklı </a:t>
            </a:r>
            <a:r>
              <a:rPr lang="tr-TR" sz="2800" b="1" u="sng" dirty="0" err="1" smtClean="0">
                <a:latin typeface="Trebuchet MS" pitchFamily="34" charset="0"/>
              </a:rPr>
              <a:t>empüriteler</a:t>
            </a:r>
            <a:r>
              <a:rPr lang="tr-TR" sz="2800" dirty="0" smtClean="0">
                <a:latin typeface="Trebuchet MS" pitchFamily="34" charset="0"/>
              </a:rPr>
              <a:t>:</a:t>
            </a:r>
          </a:p>
          <a:p>
            <a:pPr>
              <a:spcBef>
                <a:spcPts val="1200"/>
              </a:spcBef>
            </a:pPr>
            <a:r>
              <a:rPr lang="tr-TR" sz="2800" dirty="0" smtClean="0">
                <a:latin typeface="Trebuchet MS" pitchFamily="34" charset="0"/>
              </a:rPr>
              <a:t>Sıvı metal işlemleri sırasında gaz giderme vb işlemlerde oluşan, elektroliz hücresinden gelen </a:t>
            </a:r>
            <a:r>
              <a:rPr lang="en-US" sz="2800" dirty="0" smtClean="0">
                <a:latin typeface="Trebuchet MS" pitchFamily="34" charset="0"/>
              </a:rPr>
              <a:t>Al</a:t>
            </a:r>
            <a:r>
              <a:rPr lang="en-US" sz="2800" baseline="-25000" dirty="0" smtClean="0">
                <a:latin typeface="Trebuchet MS" pitchFamily="34" charset="0"/>
              </a:rPr>
              <a:t>3</a:t>
            </a:r>
            <a:r>
              <a:rPr lang="en-US" sz="2800" dirty="0" smtClean="0">
                <a:latin typeface="Trebuchet MS" pitchFamily="34" charset="0"/>
              </a:rPr>
              <a:t>C</a:t>
            </a:r>
            <a:r>
              <a:rPr lang="en-US" sz="2800" baseline="-25000" dirty="0" smtClean="0">
                <a:latin typeface="Trebuchet MS" pitchFamily="34" charset="0"/>
              </a:rPr>
              <a:t>4</a:t>
            </a:r>
            <a:r>
              <a:rPr lang="en-US" sz="2800" dirty="0" smtClean="0">
                <a:latin typeface="Trebuchet MS" pitchFamily="34" charset="0"/>
              </a:rPr>
              <a:t>, AIN </a:t>
            </a:r>
            <a:r>
              <a:rPr lang="tr-TR" sz="2800" dirty="0" smtClean="0">
                <a:latin typeface="Trebuchet MS" pitchFamily="34" charset="0"/>
              </a:rPr>
              <a:t>veya </a:t>
            </a:r>
            <a:r>
              <a:rPr lang="en-US" sz="2800" dirty="0" smtClean="0">
                <a:latin typeface="Trebuchet MS" pitchFamily="34" charset="0"/>
              </a:rPr>
              <a:t>AIB</a:t>
            </a:r>
            <a:r>
              <a:rPr lang="en-US" sz="2800" baseline="-25000" dirty="0" smtClean="0">
                <a:latin typeface="Trebuchet MS" pitchFamily="34" charset="0"/>
              </a:rPr>
              <a:t>2</a:t>
            </a:r>
            <a:r>
              <a:rPr lang="tr-TR" sz="2800" dirty="0" smtClean="0">
                <a:latin typeface="Trebuchet MS" pitchFamily="34" charset="0"/>
              </a:rPr>
              <a:t> gibi kalıntılar</a:t>
            </a:r>
            <a:r>
              <a:rPr lang="en-US" sz="2800" dirty="0" smtClean="0">
                <a:latin typeface="Trebuchet MS" pitchFamily="34" charset="0"/>
              </a:rPr>
              <a:t>. </a:t>
            </a:r>
            <a:endParaRPr lang="tr-TR" sz="2800" dirty="0" smtClean="0">
              <a:latin typeface="Trebuchet MS" pitchFamily="34" charset="0"/>
            </a:endParaRPr>
          </a:p>
          <a:p>
            <a:pPr>
              <a:spcBef>
                <a:spcPts val="1200"/>
              </a:spcBef>
            </a:pPr>
            <a:r>
              <a:rPr lang="tr-TR" sz="2800" dirty="0" smtClean="0">
                <a:latin typeface="Trebuchet MS" pitchFamily="34" charset="0"/>
              </a:rPr>
              <a:t>En önemlileri: </a:t>
            </a:r>
            <a:r>
              <a:rPr lang="en-US" sz="2800" b="1" dirty="0" smtClean="0">
                <a:solidFill>
                  <a:srgbClr val="FF0000"/>
                </a:solidFill>
                <a:latin typeface="Trebuchet MS" pitchFamily="34" charset="0"/>
              </a:rPr>
              <a:t>Al</a:t>
            </a:r>
            <a:r>
              <a:rPr lang="en-US" sz="2800" b="1" baseline="-25000" dirty="0" smtClean="0">
                <a:solidFill>
                  <a:srgbClr val="FF0000"/>
                </a:solidFill>
                <a:latin typeface="Trebuchet MS" pitchFamily="34" charset="0"/>
              </a:rPr>
              <a:t>2</a:t>
            </a:r>
            <a:r>
              <a:rPr lang="en-US" sz="2800" b="1" dirty="0" smtClean="0">
                <a:solidFill>
                  <a:srgbClr val="FF0000"/>
                </a:solidFill>
                <a:latin typeface="Trebuchet MS" pitchFamily="34" charset="0"/>
              </a:rPr>
              <a:t>O</a:t>
            </a:r>
            <a:r>
              <a:rPr lang="en-US" sz="2800" b="1" baseline="-25000" dirty="0" smtClean="0">
                <a:solidFill>
                  <a:srgbClr val="FF0000"/>
                </a:solidFill>
                <a:latin typeface="Trebuchet MS" pitchFamily="34" charset="0"/>
              </a:rPr>
              <a:t>3</a:t>
            </a:r>
            <a:r>
              <a:rPr lang="en-US" sz="2800" b="1" dirty="0" smtClean="0">
                <a:solidFill>
                  <a:srgbClr val="FF0000"/>
                </a:solidFill>
                <a:latin typeface="Trebuchet MS" pitchFamily="34" charset="0"/>
              </a:rPr>
              <a:t>, </a:t>
            </a:r>
            <a:r>
              <a:rPr lang="en-US" sz="2800" b="1" dirty="0" err="1" smtClean="0">
                <a:solidFill>
                  <a:srgbClr val="FF0000"/>
                </a:solidFill>
                <a:latin typeface="Trebuchet MS" pitchFamily="34" charset="0"/>
              </a:rPr>
              <a:t>MgO</a:t>
            </a:r>
            <a:r>
              <a:rPr lang="en-US" sz="2800" b="1" dirty="0" smtClean="0">
                <a:solidFill>
                  <a:srgbClr val="FF0000"/>
                </a:solidFill>
                <a:latin typeface="Trebuchet MS" pitchFamily="34" charset="0"/>
              </a:rPr>
              <a:t> </a:t>
            </a:r>
            <a:r>
              <a:rPr lang="tr-TR" sz="2800" b="1" dirty="0" smtClean="0">
                <a:solidFill>
                  <a:srgbClr val="FF0000"/>
                </a:solidFill>
                <a:latin typeface="Trebuchet MS" pitchFamily="34" charset="0"/>
              </a:rPr>
              <a:t>ve</a:t>
            </a:r>
            <a:r>
              <a:rPr lang="en-US" sz="2800" b="1" dirty="0" smtClean="0">
                <a:solidFill>
                  <a:srgbClr val="FF0000"/>
                </a:solidFill>
                <a:latin typeface="Trebuchet MS" pitchFamily="34" charset="0"/>
              </a:rPr>
              <a:t> A</a:t>
            </a:r>
            <a:r>
              <a:rPr lang="en-US" sz="2800" b="1" baseline="-25000" dirty="0" smtClean="0">
                <a:solidFill>
                  <a:srgbClr val="FF0000"/>
                </a:solidFill>
                <a:latin typeface="Trebuchet MS" pitchFamily="34" charset="0"/>
              </a:rPr>
              <a:t>4</a:t>
            </a:r>
            <a:r>
              <a:rPr lang="en-US" sz="2800" b="1" dirty="0" smtClean="0">
                <a:solidFill>
                  <a:srgbClr val="FF0000"/>
                </a:solidFill>
                <a:latin typeface="Trebuchet MS" pitchFamily="34" charset="0"/>
              </a:rPr>
              <a:t>C</a:t>
            </a:r>
            <a:r>
              <a:rPr lang="en-US" sz="2800" b="1" baseline="-25000" dirty="0" smtClean="0">
                <a:solidFill>
                  <a:srgbClr val="FF0000"/>
                </a:solidFill>
                <a:latin typeface="Trebuchet MS" pitchFamily="34" charset="0"/>
              </a:rPr>
              <a:t>3</a:t>
            </a:r>
            <a:r>
              <a:rPr lang="en-US" sz="2800" b="1" dirty="0" smtClean="0">
                <a:solidFill>
                  <a:srgbClr val="FF0000"/>
                </a:solidFill>
                <a:latin typeface="Trebuchet MS" pitchFamily="34" charset="0"/>
              </a:rPr>
              <a:t>. </a:t>
            </a:r>
            <a:endParaRPr lang="tr-TR" sz="2800" b="1" dirty="0" smtClean="0">
              <a:solidFill>
                <a:srgbClr val="FF0000"/>
              </a:solidFill>
              <a:latin typeface="Trebuchet MS" pitchFamily="34" charset="0"/>
            </a:endParaRPr>
          </a:p>
          <a:p>
            <a:pPr>
              <a:spcBef>
                <a:spcPts val="1200"/>
              </a:spcBef>
            </a:pPr>
            <a:r>
              <a:rPr lang="tr-TR" sz="2800" dirty="0" smtClean="0">
                <a:latin typeface="Trebuchet MS" pitchFamily="34" charset="0"/>
              </a:rPr>
              <a:t>Elektrolitten gelen alkaliler: </a:t>
            </a:r>
            <a:r>
              <a:rPr lang="en-US" sz="2800" b="1" dirty="0" smtClean="0">
                <a:solidFill>
                  <a:srgbClr val="FF0000"/>
                </a:solidFill>
                <a:latin typeface="Trebuchet MS" pitchFamily="34" charset="0"/>
              </a:rPr>
              <a:t>Na, Li</a:t>
            </a:r>
            <a:r>
              <a:rPr lang="tr-TR" sz="2800" b="1" dirty="0" smtClean="0">
                <a:solidFill>
                  <a:srgbClr val="FF0000"/>
                </a:solidFill>
                <a:latin typeface="Trebuchet MS" pitchFamily="34" charset="0"/>
              </a:rPr>
              <a:t> ve</a:t>
            </a:r>
            <a:r>
              <a:rPr lang="en-US" sz="2800" b="1" dirty="0" smtClean="0">
                <a:solidFill>
                  <a:srgbClr val="FF0000"/>
                </a:solidFill>
                <a:latin typeface="Trebuchet MS" pitchFamily="34" charset="0"/>
              </a:rPr>
              <a:t> Ca</a:t>
            </a:r>
            <a:r>
              <a:rPr lang="tr-TR" sz="2800" dirty="0" smtClean="0">
                <a:latin typeface="Trebuchet MS" pitchFamily="34" charset="0"/>
              </a:rPr>
              <a:t>.</a:t>
            </a:r>
          </a:p>
          <a:p>
            <a:pPr>
              <a:spcBef>
                <a:spcPts val="1200"/>
              </a:spcBef>
            </a:pPr>
            <a:r>
              <a:rPr lang="tr-TR" sz="2800" dirty="0" smtClean="0">
                <a:latin typeface="Trebuchet MS" pitchFamily="34" charset="0"/>
              </a:rPr>
              <a:t>ergitilen hurdalardan </a:t>
            </a:r>
            <a:r>
              <a:rPr lang="tr-TR" sz="2800" b="1" dirty="0" err="1" smtClean="0">
                <a:solidFill>
                  <a:srgbClr val="FF0000"/>
                </a:solidFill>
                <a:latin typeface="Trebuchet MS" pitchFamily="34" charset="0"/>
              </a:rPr>
              <a:t>Fe</a:t>
            </a:r>
            <a:r>
              <a:rPr lang="tr-TR" sz="2800" b="1" dirty="0" smtClean="0">
                <a:solidFill>
                  <a:srgbClr val="FF0000"/>
                </a:solidFill>
                <a:latin typeface="Trebuchet MS" pitchFamily="34" charset="0"/>
              </a:rPr>
              <a:t>, Si ve </a:t>
            </a:r>
            <a:r>
              <a:rPr lang="tr-TR" sz="2800" b="1" dirty="0" err="1" smtClean="0">
                <a:solidFill>
                  <a:srgbClr val="FF0000"/>
                </a:solidFill>
                <a:latin typeface="Trebuchet MS" pitchFamily="34" charset="0"/>
              </a:rPr>
              <a:t>Cu</a:t>
            </a:r>
            <a:r>
              <a:rPr lang="tr-TR" sz="2800" b="1" dirty="0" smtClean="0">
                <a:solidFill>
                  <a:srgbClr val="FF0000"/>
                </a:solidFill>
                <a:latin typeface="Trebuchet MS" pitchFamily="34" charset="0"/>
              </a:rPr>
              <a:t> </a:t>
            </a:r>
            <a:r>
              <a:rPr lang="tr-TR" sz="2800" dirty="0" smtClean="0">
                <a:latin typeface="Trebuchet MS" pitchFamily="34" charset="0"/>
              </a:rPr>
              <a:t>kirlenmesi!</a:t>
            </a:r>
          </a:p>
          <a:p>
            <a:r>
              <a:rPr lang="tr-TR" sz="2800" dirty="0" smtClean="0">
                <a:latin typeface="Trebuchet MS" pitchFamily="34" charset="0"/>
              </a:rPr>
              <a:t>Bu metaller işletme şartlarında düşürülemediğinden ancak saf alüminyum ilavesi ile seyreltilebilirler.</a:t>
            </a:r>
          </a:p>
          <a:p>
            <a:endParaRPr lang="en-US" sz="2800" dirty="0" smtClean="0">
              <a:latin typeface="Trebuchet MS" pitchFamily="34" charset="0"/>
            </a:endParaRPr>
          </a:p>
        </p:txBody>
      </p:sp>
      <p:sp>
        <p:nvSpPr>
          <p:cNvPr id="6" name="Başlık 3"/>
          <p:cNvSpPr>
            <a:spLocks noGrp="1"/>
          </p:cNvSpPr>
          <p:nvPr>
            <p:ph type="title"/>
          </p:nvPr>
        </p:nvSpPr>
        <p:spPr>
          <a:xfrm>
            <a:off x="467544" y="620688"/>
            <a:ext cx="8640960" cy="594320"/>
          </a:xfrm>
        </p:spPr>
        <p:txBody>
          <a:bodyPr>
            <a:normAutofit fontScale="90000"/>
          </a:bodyPr>
          <a:lstStyle/>
          <a:p>
            <a:r>
              <a:rPr lang="tr-TR" dirty="0" smtClean="0">
                <a:solidFill>
                  <a:schemeClr val="accent2">
                    <a:lumMod val="50000"/>
                  </a:schemeClr>
                </a:solidFill>
                <a:latin typeface="Trebuchet MS" pitchFamily="34" charset="0"/>
              </a:rPr>
              <a:t>kalıntılar</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5380768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64704"/>
            <a:ext cx="8640960" cy="594320"/>
          </a:xfrm>
        </p:spPr>
        <p:txBody>
          <a:bodyPr>
            <a:normAutofit fontScale="90000"/>
          </a:bodyPr>
          <a:lstStyle/>
          <a:p>
            <a:r>
              <a:rPr lang="tr-TR" dirty="0" smtClean="0">
                <a:solidFill>
                  <a:schemeClr val="accent2">
                    <a:lumMod val="50000"/>
                  </a:schemeClr>
                </a:solidFill>
                <a:latin typeface="Trebuchet MS" pitchFamily="34" charset="0"/>
              </a:rPr>
              <a:t>kalıntılar</a:t>
            </a:r>
            <a:endParaRPr lang="tr-TR" dirty="0">
              <a:solidFill>
                <a:schemeClr val="accent2">
                  <a:lumMod val="50000"/>
                </a:schemeClr>
              </a:solidFill>
              <a:latin typeface="Trebuchet MS" pitchFamily="34" charset="0"/>
            </a:endParaRPr>
          </a:p>
        </p:txBody>
      </p:sp>
      <p:sp>
        <p:nvSpPr>
          <p:cNvPr id="3" name="2 Metin kutusu"/>
          <p:cNvSpPr txBox="1"/>
          <p:nvPr/>
        </p:nvSpPr>
        <p:spPr>
          <a:xfrm>
            <a:off x="395536" y="1484784"/>
            <a:ext cx="8640960" cy="4985980"/>
          </a:xfrm>
          <a:prstGeom prst="rect">
            <a:avLst/>
          </a:prstGeom>
          <a:noFill/>
        </p:spPr>
        <p:txBody>
          <a:bodyPr wrap="square" rtlCol="0">
            <a:spAutoFit/>
          </a:bodyPr>
          <a:lstStyle/>
          <a:p>
            <a:r>
              <a:rPr lang="tr-TR" sz="2800" b="1" u="sng" dirty="0" smtClean="0">
                <a:latin typeface="Trebuchet MS" pitchFamily="34" charset="0"/>
              </a:rPr>
              <a:t>Dış kaynaklı </a:t>
            </a:r>
            <a:r>
              <a:rPr lang="tr-TR" sz="2800" b="1" u="sng" dirty="0" err="1" smtClean="0">
                <a:latin typeface="Trebuchet MS" pitchFamily="34" charset="0"/>
              </a:rPr>
              <a:t>empüriteler</a:t>
            </a:r>
            <a:r>
              <a:rPr lang="tr-TR" sz="2800" b="1" u="sng" dirty="0" smtClean="0">
                <a:latin typeface="Trebuchet MS" pitchFamily="34" charset="0"/>
              </a:rPr>
              <a:t>:</a:t>
            </a:r>
          </a:p>
          <a:p>
            <a:pPr>
              <a:spcBef>
                <a:spcPts val="1200"/>
              </a:spcBef>
            </a:pPr>
            <a:r>
              <a:rPr lang="tr-TR" sz="2800" dirty="0" smtClean="0">
                <a:latin typeface="Trebuchet MS" pitchFamily="34" charset="0"/>
              </a:rPr>
              <a:t>Fırın </a:t>
            </a:r>
            <a:r>
              <a:rPr lang="tr-TR" sz="2800" dirty="0" err="1" smtClean="0">
                <a:latin typeface="Trebuchet MS" pitchFamily="34" charset="0"/>
              </a:rPr>
              <a:t>refrakterlerinden</a:t>
            </a:r>
            <a:r>
              <a:rPr lang="tr-TR" sz="2800" dirty="0" smtClean="0">
                <a:latin typeface="Trebuchet MS" pitchFamily="34" charset="0"/>
              </a:rPr>
              <a:t>, yolluklardan, transfer potalarından, teknolojik işlemlerde kullanılan ekipmanlardan gelen</a:t>
            </a:r>
          </a:p>
          <a:p>
            <a:r>
              <a:rPr lang="tr-TR" sz="2800" dirty="0" smtClean="0">
                <a:latin typeface="Trebuchet MS" pitchFamily="34" charset="0"/>
              </a:rPr>
              <a:t>basit ve kompleks oksitler </a:t>
            </a:r>
          </a:p>
          <a:p>
            <a:r>
              <a:rPr lang="en-US" sz="2800" b="1" dirty="0" smtClean="0">
                <a:solidFill>
                  <a:srgbClr val="FF0000"/>
                </a:solidFill>
                <a:latin typeface="Trebuchet MS" pitchFamily="34" charset="0"/>
              </a:rPr>
              <a:t>Al</a:t>
            </a:r>
            <a:r>
              <a:rPr lang="en-US" sz="2800" b="1" baseline="-25000" dirty="0" smtClean="0">
                <a:solidFill>
                  <a:srgbClr val="FF0000"/>
                </a:solidFill>
                <a:latin typeface="Trebuchet MS" pitchFamily="34" charset="0"/>
              </a:rPr>
              <a:t>2</a:t>
            </a:r>
            <a:r>
              <a:rPr lang="en-US" sz="2800" b="1" dirty="0" smtClean="0">
                <a:solidFill>
                  <a:srgbClr val="FF0000"/>
                </a:solidFill>
                <a:latin typeface="Trebuchet MS" pitchFamily="34" charset="0"/>
              </a:rPr>
              <a:t>O</a:t>
            </a:r>
            <a:r>
              <a:rPr lang="en-US" sz="2800" b="1" baseline="-25000" dirty="0" smtClean="0">
                <a:solidFill>
                  <a:srgbClr val="FF0000"/>
                </a:solidFill>
                <a:latin typeface="Trebuchet MS" pitchFamily="34" charset="0"/>
              </a:rPr>
              <a:t>3</a:t>
            </a:r>
            <a:r>
              <a:rPr lang="tr-TR" sz="2800" b="1" dirty="0" smtClean="0">
                <a:solidFill>
                  <a:srgbClr val="FF0000"/>
                </a:solidFill>
                <a:latin typeface="Trebuchet MS" pitchFamily="34" charset="0"/>
              </a:rPr>
              <a:t>, </a:t>
            </a:r>
            <a:r>
              <a:rPr lang="en-US" sz="2800" b="1" dirty="0" err="1" smtClean="0">
                <a:solidFill>
                  <a:srgbClr val="FF0000"/>
                </a:solidFill>
                <a:latin typeface="Trebuchet MS" pitchFamily="34" charset="0"/>
              </a:rPr>
              <a:t>MgO</a:t>
            </a:r>
            <a:r>
              <a:rPr lang="tr-TR" sz="2800" b="1" dirty="0" smtClean="0">
                <a:solidFill>
                  <a:srgbClr val="FF0000"/>
                </a:solidFill>
                <a:latin typeface="Trebuchet MS" pitchFamily="34" charset="0"/>
              </a:rPr>
              <a:t> ve </a:t>
            </a:r>
            <a:r>
              <a:rPr lang="en-US" sz="2800" b="1" dirty="0" smtClean="0">
                <a:solidFill>
                  <a:srgbClr val="FF0000"/>
                </a:solidFill>
                <a:latin typeface="Trebuchet MS" pitchFamily="34" charset="0"/>
              </a:rPr>
              <a:t>A</a:t>
            </a:r>
            <a:r>
              <a:rPr lang="tr-TR" sz="2800" b="1" dirty="0" smtClean="0">
                <a:solidFill>
                  <a:srgbClr val="FF0000"/>
                </a:solidFill>
                <a:latin typeface="Trebuchet MS" pitchFamily="34" charset="0"/>
              </a:rPr>
              <a:t>l</a:t>
            </a:r>
            <a:r>
              <a:rPr lang="en-US" sz="2800" b="1" baseline="-25000" dirty="0" smtClean="0">
                <a:solidFill>
                  <a:srgbClr val="FF0000"/>
                </a:solidFill>
                <a:latin typeface="Trebuchet MS" pitchFamily="34" charset="0"/>
              </a:rPr>
              <a:t>2</a:t>
            </a:r>
            <a:r>
              <a:rPr lang="en-US" sz="2800" b="1" dirty="0" smtClean="0">
                <a:solidFill>
                  <a:srgbClr val="FF0000"/>
                </a:solidFill>
                <a:latin typeface="Trebuchet MS" pitchFamily="34" charset="0"/>
              </a:rPr>
              <a:t>O, </a:t>
            </a:r>
            <a:r>
              <a:rPr lang="en-US" sz="2800" b="1" dirty="0" err="1" smtClean="0">
                <a:solidFill>
                  <a:srgbClr val="FF0000"/>
                </a:solidFill>
                <a:latin typeface="Trebuchet MS" pitchFamily="34" charset="0"/>
              </a:rPr>
              <a:t>MgO</a:t>
            </a:r>
            <a:r>
              <a:rPr lang="tr-TR" sz="2800" b="1" dirty="0" smtClean="0">
                <a:solidFill>
                  <a:srgbClr val="FF0000"/>
                </a:solidFill>
                <a:latin typeface="Trebuchet MS" pitchFamily="34" charset="0"/>
              </a:rPr>
              <a:t> </a:t>
            </a:r>
            <a:r>
              <a:rPr lang="tr-TR" sz="2800" b="1" dirty="0" err="1" smtClean="0">
                <a:solidFill>
                  <a:srgbClr val="FF0000"/>
                </a:solidFill>
                <a:latin typeface="Trebuchet MS" pitchFamily="34" charset="0"/>
              </a:rPr>
              <a:t>spinelleri</a:t>
            </a:r>
            <a:r>
              <a:rPr lang="tr-TR" sz="2800" b="1" dirty="0" smtClean="0">
                <a:solidFill>
                  <a:srgbClr val="FF0000"/>
                </a:solidFill>
                <a:latin typeface="Trebuchet MS" pitchFamily="34" charset="0"/>
              </a:rPr>
              <a:t> </a:t>
            </a:r>
          </a:p>
          <a:p>
            <a:r>
              <a:rPr lang="en-US" sz="2800" b="1" dirty="0" smtClean="0">
                <a:solidFill>
                  <a:srgbClr val="FF0000"/>
                </a:solidFill>
                <a:latin typeface="Trebuchet MS" pitchFamily="34" charset="0"/>
              </a:rPr>
              <a:t>K-, Ca- </a:t>
            </a:r>
            <a:r>
              <a:rPr lang="tr-TR" sz="2800" b="1" dirty="0" smtClean="0">
                <a:solidFill>
                  <a:srgbClr val="FF0000"/>
                </a:solidFill>
                <a:latin typeface="Trebuchet MS" pitchFamily="34" charset="0"/>
              </a:rPr>
              <a:t>ve</a:t>
            </a:r>
            <a:r>
              <a:rPr lang="en-US" sz="2800" b="1" dirty="0" smtClean="0">
                <a:solidFill>
                  <a:srgbClr val="FF0000"/>
                </a:solidFill>
                <a:latin typeface="Trebuchet MS" pitchFamily="34" charset="0"/>
              </a:rPr>
              <a:t> AI- </a:t>
            </a:r>
            <a:r>
              <a:rPr lang="en-US" sz="2800" b="1" dirty="0" err="1" smtClean="0">
                <a:solidFill>
                  <a:srgbClr val="FF0000"/>
                </a:solidFill>
                <a:latin typeface="Trebuchet MS" pitchFamily="34" charset="0"/>
              </a:rPr>
              <a:t>sili</a:t>
            </a:r>
            <a:r>
              <a:rPr lang="tr-TR" sz="2800" b="1" dirty="0" smtClean="0">
                <a:solidFill>
                  <a:srgbClr val="FF0000"/>
                </a:solidFill>
                <a:latin typeface="Trebuchet MS" pitchFamily="34" charset="0"/>
              </a:rPr>
              <a:t>katlar</a:t>
            </a:r>
          </a:p>
          <a:p>
            <a:r>
              <a:rPr lang="en-US" sz="2800" b="1" dirty="0" smtClean="0">
                <a:solidFill>
                  <a:srgbClr val="FF0000"/>
                </a:solidFill>
                <a:latin typeface="Trebuchet MS" pitchFamily="34" charset="0"/>
              </a:rPr>
              <a:t>Na-, Ca- </a:t>
            </a:r>
            <a:r>
              <a:rPr lang="tr-TR" sz="2800" b="1" dirty="0" smtClean="0">
                <a:solidFill>
                  <a:srgbClr val="FF0000"/>
                </a:solidFill>
                <a:latin typeface="Trebuchet MS" pitchFamily="34" charset="0"/>
              </a:rPr>
              <a:t>ve</a:t>
            </a:r>
            <a:r>
              <a:rPr lang="en-US" sz="2800" b="1" dirty="0" smtClean="0">
                <a:solidFill>
                  <a:srgbClr val="FF0000"/>
                </a:solidFill>
                <a:latin typeface="Trebuchet MS" pitchFamily="34" charset="0"/>
              </a:rPr>
              <a:t> Mg- </a:t>
            </a:r>
            <a:r>
              <a:rPr lang="en-US" sz="2800" b="1" dirty="0" err="1" smtClean="0">
                <a:solidFill>
                  <a:srgbClr val="FF0000"/>
                </a:solidFill>
                <a:latin typeface="Trebuchet MS" pitchFamily="34" charset="0"/>
              </a:rPr>
              <a:t>alumin</a:t>
            </a:r>
            <a:r>
              <a:rPr lang="tr-TR" sz="2800" b="1" dirty="0" smtClean="0">
                <a:solidFill>
                  <a:srgbClr val="FF0000"/>
                </a:solidFill>
                <a:latin typeface="Trebuchet MS" pitchFamily="34" charset="0"/>
              </a:rPr>
              <a:t>atları </a:t>
            </a:r>
          </a:p>
          <a:p>
            <a:endParaRPr lang="tr-TR" sz="2800" dirty="0" smtClean="0">
              <a:latin typeface="Trebuchet MS" pitchFamily="34" charset="0"/>
            </a:endParaRPr>
          </a:p>
          <a:p>
            <a:r>
              <a:rPr lang="tr-TR" sz="2800" dirty="0" smtClean="0">
                <a:latin typeface="Trebuchet MS" pitchFamily="34" charset="0"/>
              </a:rPr>
              <a:t>Tane küçültme uygulamasından gelen</a:t>
            </a:r>
          </a:p>
          <a:p>
            <a:r>
              <a:rPr lang="en-US" sz="2800" b="1" dirty="0" smtClean="0">
                <a:solidFill>
                  <a:srgbClr val="FF0000"/>
                </a:solidFill>
                <a:latin typeface="Trebuchet MS" pitchFamily="34" charset="0"/>
              </a:rPr>
              <a:t>TiB</a:t>
            </a:r>
            <a:r>
              <a:rPr lang="en-US" sz="2800" b="1" baseline="-25000" dirty="0" smtClean="0">
                <a:solidFill>
                  <a:srgbClr val="FF0000"/>
                </a:solidFill>
                <a:latin typeface="Trebuchet MS" pitchFamily="34" charset="0"/>
              </a:rPr>
              <a:t>2</a:t>
            </a:r>
            <a:r>
              <a:rPr lang="en-US" sz="2800" b="1" dirty="0" smtClean="0">
                <a:solidFill>
                  <a:srgbClr val="FF0000"/>
                </a:solidFill>
                <a:latin typeface="Trebuchet MS" pitchFamily="34" charset="0"/>
              </a:rPr>
              <a:t> </a:t>
            </a:r>
            <a:r>
              <a:rPr lang="tr-TR" sz="2800" b="1" dirty="0" smtClean="0">
                <a:solidFill>
                  <a:srgbClr val="FF0000"/>
                </a:solidFill>
                <a:latin typeface="Trebuchet MS" pitchFamily="34" charset="0"/>
              </a:rPr>
              <a:t>kümeleri </a:t>
            </a:r>
            <a:r>
              <a:rPr lang="tr-TR" sz="2800" dirty="0" smtClean="0">
                <a:latin typeface="Trebuchet MS" pitchFamily="34" charset="0"/>
              </a:rPr>
              <a:t>gelir. </a:t>
            </a:r>
          </a:p>
        </p:txBody>
      </p:sp>
    </p:spTree>
    <p:extLst>
      <p:ext uri="{BB962C8B-B14F-4D97-AF65-F5344CB8AC3E}">
        <p14:creationId xmlns:p14="http://schemas.microsoft.com/office/powerpoint/2010/main" val="37626125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764704"/>
            <a:ext cx="8229600" cy="594320"/>
          </a:xfrm>
        </p:spPr>
        <p:txBody>
          <a:bodyPr>
            <a:normAutofit fontScale="90000"/>
          </a:bodyPr>
          <a:lstStyle/>
          <a:p>
            <a:r>
              <a:rPr lang="tr-TR" dirty="0" smtClean="0">
                <a:latin typeface="Trebuchet MS" pitchFamily="34" charset="0"/>
              </a:rPr>
              <a:t>Kalıntıların ölçülmesi</a:t>
            </a:r>
            <a:endParaRPr lang="tr-TR" dirty="0">
              <a:latin typeface="Trebuchet MS" pitchFamily="34" charset="0"/>
            </a:endParaRPr>
          </a:p>
        </p:txBody>
      </p:sp>
      <p:sp>
        <p:nvSpPr>
          <p:cNvPr id="6" name="5 Metin kutusu"/>
          <p:cNvSpPr txBox="1"/>
          <p:nvPr/>
        </p:nvSpPr>
        <p:spPr>
          <a:xfrm>
            <a:off x="395536" y="1549236"/>
            <a:ext cx="8461448" cy="4832092"/>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Kalıntıların ölçülmesinde yaygın pratik sıvı alüminyumun ince bir filtreden geçirilmesidir.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Sıvı alüminyum içindeki kalıntılar filtrede tutulur ve filtre üstünde katılaşan metal standart metalografi pratikleri ile hazırlanır ve parlatılmış kesitlerde kalıntılar izlenir, sayılır ve SEM-EDS gibi tekniklerle bileşimleri tayin edilir.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yöntem bir laboratuvar tekniğidir ve uzmanlık ister, zaman alır.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Santrifüjle kalıntıların sıvıdan ayrıldığı pratikler de mevcuttur.</a:t>
            </a:r>
          </a:p>
        </p:txBody>
      </p:sp>
    </p:spTree>
    <p:extLst>
      <p:ext uri="{BB962C8B-B14F-4D97-AF65-F5344CB8AC3E}">
        <p14:creationId xmlns:p14="http://schemas.microsoft.com/office/powerpoint/2010/main" val="6448588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20688"/>
            <a:ext cx="8229600" cy="594320"/>
          </a:xfrm>
        </p:spPr>
        <p:txBody>
          <a:bodyPr>
            <a:normAutofit fontScale="90000"/>
          </a:bodyPr>
          <a:lstStyle/>
          <a:p>
            <a:r>
              <a:rPr lang="tr-TR" dirty="0" smtClean="0">
                <a:latin typeface="Trebuchet MS" pitchFamily="34" charset="0"/>
              </a:rPr>
              <a:t>Kalıntıların ölçülmesi</a:t>
            </a:r>
            <a:endParaRPr lang="tr-TR" dirty="0">
              <a:latin typeface="Trebuchet MS" pitchFamily="34" charset="0"/>
            </a:endParaRP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3931" r="5499"/>
          <a:stretch>
            <a:fillRect/>
          </a:stretch>
        </p:blipFill>
        <p:spPr bwMode="auto">
          <a:xfrm>
            <a:off x="3779912" y="1340768"/>
            <a:ext cx="4896544" cy="527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cstate="print">
            <a:lum bright="-1000"/>
          </a:blip>
          <a:srcRect l="6197" t="5333" r="23575" b="6864"/>
          <a:stretch>
            <a:fillRect/>
          </a:stretch>
        </p:blipFill>
        <p:spPr bwMode="auto">
          <a:xfrm>
            <a:off x="251520" y="2132856"/>
            <a:ext cx="3385908" cy="4464496"/>
          </a:xfrm>
          <a:prstGeom prst="rect">
            <a:avLst/>
          </a:prstGeom>
          <a:noFill/>
          <a:ln w="9525">
            <a:noFill/>
            <a:miter lim="800000"/>
            <a:headEnd/>
            <a:tailEnd/>
          </a:ln>
        </p:spPr>
      </p:pic>
    </p:spTree>
    <p:extLst>
      <p:ext uri="{BB962C8B-B14F-4D97-AF65-F5344CB8AC3E}">
        <p14:creationId xmlns:p14="http://schemas.microsoft.com/office/powerpoint/2010/main" val="10302851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64704"/>
            <a:ext cx="8229600" cy="594320"/>
          </a:xfrm>
        </p:spPr>
        <p:txBody>
          <a:bodyPr>
            <a:normAutofit fontScale="90000"/>
          </a:bodyPr>
          <a:lstStyle/>
          <a:p>
            <a:r>
              <a:rPr lang="tr-TR" dirty="0" smtClean="0">
                <a:solidFill>
                  <a:schemeClr val="accent2">
                    <a:lumMod val="50000"/>
                  </a:schemeClr>
                </a:solidFill>
                <a:latin typeface="Trebuchet MS" pitchFamily="34" charset="0"/>
              </a:rPr>
              <a:t>Kalıntıların ölçülmesi</a:t>
            </a:r>
            <a:endParaRPr lang="tr-TR" dirty="0">
              <a:solidFill>
                <a:schemeClr val="accent2">
                  <a:lumMod val="50000"/>
                </a:schemeClr>
              </a:solidFill>
              <a:latin typeface="Trebuchet MS" pitchFamily="34"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628800"/>
            <a:ext cx="3312368" cy="368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8 Grup"/>
          <p:cNvGrpSpPr/>
          <p:nvPr/>
        </p:nvGrpSpPr>
        <p:grpSpPr>
          <a:xfrm>
            <a:off x="3995936" y="1628800"/>
            <a:ext cx="4896544" cy="3161681"/>
            <a:chOff x="683568" y="2132856"/>
            <a:chExt cx="4896544" cy="3161681"/>
          </a:xfrm>
        </p:grpSpPr>
        <p:pic>
          <p:nvPicPr>
            <p:cNvPr id="1024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1000" contrast="24000"/>
                      </a14:imgEffect>
                    </a14:imgLayer>
                  </a14:imgProps>
                </a:ext>
              </a:extLst>
            </a:blip>
            <a:srcRect l="43441" t="38016" r="38849" b="40328"/>
            <a:stretch>
              <a:fillRect/>
            </a:stretch>
          </p:blipFill>
          <p:spPr bwMode="auto">
            <a:xfrm>
              <a:off x="683568" y="2132856"/>
              <a:ext cx="4598809" cy="3161681"/>
            </a:xfrm>
            <a:prstGeom prst="rect">
              <a:avLst/>
            </a:prstGeom>
            <a:noFill/>
            <a:ln w="9525">
              <a:noFill/>
              <a:miter lim="800000"/>
              <a:headEnd/>
              <a:tailEnd/>
            </a:ln>
          </p:spPr>
        </p:pic>
        <p:sp useBgFill="1">
          <p:nvSpPr>
            <p:cNvPr id="6" name="5 Metin kutusu"/>
            <p:cNvSpPr txBox="1"/>
            <p:nvPr/>
          </p:nvSpPr>
          <p:spPr>
            <a:xfrm>
              <a:off x="1835696" y="3068960"/>
              <a:ext cx="1008112" cy="461665"/>
            </a:xfrm>
            <a:prstGeom prst="rect">
              <a:avLst/>
            </a:prstGeom>
          </p:spPr>
          <p:txBody>
            <a:bodyPr wrap="square" rtlCol="0">
              <a:spAutoFit/>
            </a:bodyPr>
            <a:lstStyle/>
            <a:p>
              <a:r>
                <a:rPr lang="tr-TR" sz="2400" dirty="0" smtClean="0">
                  <a:latin typeface="Trebuchet MS" pitchFamily="34" charset="0"/>
                </a:rPr>
                <a:t>filtre</a:t>
              </a:r>
              <a:endParaRPr lang="tr-TR" sz="2400" dirty="0">
                <a:latin typeface="Trebuchet MS" pitchFamily="34" charset="0"/>
              </a:endParaRPr>
            </a:p>
          </p:txBody>
        </p:sp>
        <p:sp useBgFill="1">
          <p:nvSpPr>
            <p:cNvPr id="7" name="6 Metin kutusu"/>
            <p:cNvSpPr txBox="1"/>
            <p:nvPr/>
          </p:nvSpPr>
          <p:spPr>
            <a:xfrm>
              <a:off x="3995936" y="2347399"/>
              <a:ext cx="1584176" cy="461665"/>
            </a:xfrm>
            <a:prstGeom prst="rect">
              <a:avLst/>
            </a:prstGeom>
          </p:spPr>
          <p:txBody>
            <a:bodyPr wrap="square" rtlCol="0">
              <a:spAutoFit/>
            </a:bodyPr>
            <a:lstStyle/>
            <a:p>
              <a:r>
                <a:rPr lang="tr-TR" sz="2400" dirty="0" smtClean="0">
                  <a:latin typeface="Trebuchet MS" pitchFamily="34" charset="0"/>
                </a:rPr>
                <a:t>kalıntılar</a:t>
              </a:r>
              <a:endParaRPr lang="tr-TR" sz="2400" dirty="0">
                <a:latin typeface="Trebuchet MS" pitchFamily="34" charset="0"/>
              </a:endParaRPr>
            </a:p>
          </p:txBody>
        </p:sp>
        <p:sp useBgFill="1">
          <p:nvSpPr>
            <p:cNvPr id="8" name="7 Metin kutusu"/>
            <p:cNvSpPr txBox="1"/>
            <p:nvPr/>
          </p:nvSpPr>
          <p:spPr>
            <a:xfrm>
              <a:off x="3679768" y="4335487"/>
              <a:ext cx="1296144" cy="461665"/>
            </a:xfrm>
            <a:prstGeom prst="rect">
              <a:avLst/>
            </a:prstGeom>
          </p:spPr>
          <p:txBody>
            <a:bodyPr wrap="square" rtlCol="0">
              <a:spAutoFit/>
            </a:bodyPr>
            <a:lstStyle/>
            <a:p>
              <a:r>
                <a:rPr lang="tr-TR" sz="2400" dirty="0" smtClean="0">
                  <a:latin typeface="Trebuchet MS" pitchFamily="34" charset="0"/>
                </a:rPr>
                <a:t>terazi</a:t>
              </a:r>
              <a:endParaRPr lang="tr-TR" sz="2400" dirty="0">
                <a:latin typeface="Trebuchet MS" pitchFamily="34" charset="0"/>
              </a:endParaRPr>
            </a:p>
          </p:txBody>
        </p:sp>
      </p:grpSp>
      <p:pic>
        <p:nvPicPr>
          <p:cNvPr id="173059"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9000" contrast="15000"/>
                    </a14:imgEffect>
                  </a14:imgLayer>
                </a14:imgProps>
              </a:ext>
            </a:extLst>
          </a:blip>
          <a:srcRect t="7407"/>
          <a:stretch>
            <a:fillRect/>
          </a:stretch>
        </p:blipFill>
        <p:spPr bwMode="auto">
          <a:xfrm>
            <a:off x="6012160" y="4862489"/>
            <a:ext cx="2592288" cy="1800200"/>
          </a:xfrm>
          <a:prstGeom prst="rect">
            <a:avLst/>
          </a:prstGeom>
          <a:noFill/>
          <a:ln w="9525">
            <a:noFill/>
            <a:miter lim="800000"/>
            <a:headEnd/>
            <a:tailEnd/>
          </a:ln>
        </p:spPr>
      </p:pic>
      <p:sp>
        <p:nvSpPr>
          <p:cNvPr id="12" name="11 Metin kutusu"/>
          <p:cNvSpPr txBox="1"/>
          <p:nvPr/>
        </p:nvSpPr>
        <p:spPr>
          <a:xfrm>
            <a:off x="378688" y="5346063"/>
            <a:ext cx="5544616" cy="1200329"/>
          </a:xfrm>
          <a:prstGeom prst="rect">
            <a:avLst/>
          </a:prstGeom>
          <a:noFill/>
        </p:spPr>
        <p:txBody>
          <a:bodyPr wrap="square" rtlCol="0">
            <a:spAutoFit/>
          </a:bodyPr>
          <a:lstStyle/>
          <a:p>
            <a:r>
              <a:rPr lang="tr-TR" sz="2400" dirty="0" smtClean="0">
                <a:latin typeface="Trebuchet MS" pitchFamily="34" charset="0"/>
              </a:rPr>
              <a:t>Filtreden geçen sıvı alüminyum ağırlığı</a:t>
            </a:r>
          </a:p>
          <a:p>
            <a:r>
              <a:rPr lang="tr-TR" sz="2400" dirty="0" smtClean="0">
                <a:latin typeface="Trebuchet MS" pitchFamily="34" charset="0"/>
              </a:rPr>
              <a:t>Filtrede alıkonan kalıntıların SEM-EDS analizi</a:t>
            </a:r>
            <a:endParaRPr lang="tr-TR" sz="2400" dirty="0">
              <a:latin typeface="Trebuchet MS" pitchFamily="34" charset="0"/>
            </a:endParaRPr>
          </a:p>
        </p:txBody>
      </p:sp>
    </p:spTree>
    <p:extLst>
      <p:ext uri="{BB962C8B-B14F-4D97-AF65-F5344CB8AC3E}">
        <p14:creationId xmlns:p14="http://schemas.microsoft.com/office/powerpoint/2010/main" val="28148282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90464"/>
            <a:ext cx="8229600" cy="594320"/>
          </a:xfrm>
        </p:spPr>
        <p:txBody>
          <a:bodyPr>
            <a:normAutofit fontScale="90000"/>
          </a:bodyPr>
          <a:lstStyle/>
          <a:p>
            <a:r>
              <a:rPr lang="tr-TR" dirty="0" smtClean="0">
                <a:solidFill>
                  <a:schemeClr val="accent2">
                    <a:lumMod val="50000"/>
                  </a:schemeClr>
                </a:solidFill>
                <a:latin typeface="Trebuchet MS" pitchFamily="34" charset="0"/>
              </a:rPr>
              <a:t>Kalıntıların ölçülmesi</a:t>
            </a:r>
            <a:endParaRPr lang="tr-TR" dirty="0">
              <a:solidFill>
                <a:schemeClr val="accent2">
                  <a:lumMod val="50000"/>
                </a:schemeClr>
              </a:solidFill>
              <a:latin typeface="Trebuchet MS" pitchFamily="34" charset="0"/>
            </a:endParaRPr>
          </a:p>
        </p:txBody>
      </p:sp>
      <p:pic>
        <p:nvPicPr>
          <p:cNvPr id="218114" name="Picture 2"/>
          <p:cNvPicPr>
            <a:picLocks noChangeAspect="1" noChangeArrowheads="1"/>
          </p:cNvPicPr>
          <p:nvPr/>
        </p:nvPicPr>
        <p:blipFill>
          <a:blip r:embed="rId2" cstate="print">
            <a:lum bright="-1000"/>
          </a:blip>
          <a:srcRect l="29051" t="24794" r="22247" b="22530"/>
          <a:stretch>
            <a:fillRect/>
          </a:stretch>
        </p:blipFill>
        <p:spPr bwMode="auto">
          <a:xfrm>
            <a:off x="395536" y="1628800"/>
            <a:ext cx="5328592" cy="3240360"/>
          </a:xfrm>
          <a:prstGeom prst="rect">
            <a:avLst/>
          </a:prstGeom>
          <a:noFill/>
          <a:ln w="9525">
            <a:noFill/>
            <a:miter lim="800000"/>
            <a:headEnd/>
            <a:tailEnd/>
          </a:ln>
        </p:spPr>
      </p:pic>
      <p:pic>
        <p:nvPicPr>
          <p:cNvPr id="218115" name="Picture 3"/>
          <p:cNvPicPr>
            <a:picLocks noChangeAspect="1" noChangeArrowheads="1"/>
          </p:cNvPicPr>
          <p:nvPr/>
        </p:nvPicPr>
        <p:blipFill>
          <a:blip r:embed="rId3" cstate="print">
            <a:lum bright="-1000"/>
          </a:blip>
          <a:srcRect l="27863" t="20469" r="49446" b="30203"/>
          <a:stretch>
            <a:fillRect/>
          </a:stretch>
        </p:blipFill>
        <p:spPr bwMode="auto">
          <a:xfrm>
            <a:off x="5940152" y="1788818"/>
            <a:ext cx="2520280" cy="3080342"/>
          </a:xfrm>
          <a:prstGeom prst="rect">
            <a:avLst/>
          </a:prstGeom>
          <a:noFill/>
          <a:ln w="9525">
            <a:noFill/>
            <a:miter lim="800000"/>
            <a:headEnd/>
            <a:tailEnd/>
          </a:ln>
        </p:spPr>
      </p:pic>
      <p:pic>
        <p:nvPicPr>
          <p:cNvPr id="218117" name="Picture 5"/>
          <p:cNvPicPr>
            <a:picLocks noChangeAspect="1" noChangeArrowheads="1"/>
          </p:cNvPicPr>
          <p:nvPr/>
        </p:nvPicPr>
        <p:blipFill>
          <a:blip r:embed="rId4" cstate="print">
            <a:lum bright="-1000"/>
          </a:blip>
          <a:srcRect l="13333" t="3879" r="20000" b="6777"/>
          <a:stretch>
            <a:fillRect/>
          </a:stretch>
        </p:blipFill>
        <p:spPr bwMode="auto">
          <a:xfrm>
            <a:off x="2051720" y="4941168"/>
            <a:ext cx="1080120" cy="1620180"/>
          </a:xfrm>
          <a:prstGeom prst="rect">
            <a:avLst/>
          </a:prstGeom>
          <a:noFill/>
          <a:ln w="9525">
            <a:noFill/>
            <a:miter lim="800000"/>
            <a:headEnd/>
            <a:tailEnd/>
          </a:ln>
        </p:spPr>
      </p:pic>
      <p:cxnSp>
        <p:nvCxnSpPr>
          <p:cNvPr id="16" name="15 Düz Bağlayıcı"/>
          <p:cNvCxnSpPr/>
          <p:nvPr/>
        </p:nvCxnSpPr>
        <p:spPr>
          <a:xfrm>
            <a:off x="4788024" y="4841024"/>
            <a:ext cx="0" cy="576000"/>
          </a:xfrm>
          <a:prstGeom prst="line">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16 Düz Bağlayıcı"/>
          <p:cNvCxnSpPr/>
          <p:nvPr/>
        </p:nvCxnSpPr>
        <p:spPr>
          <a:xfrm>
            <a:off x="6846452" y="4826956"/>
            <a:ext cx="0" cy="576000"/>
          </a:xfrm>
          <a:prstGeom prst="line">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17 Metin kutusu"/>
          <p:cNvSpPr txBox="1"/>
          <p:nvPr/>
        </p:nvSpPr>
        <p:spPr>
          <a:xfrm>
            <a:off x="3851920" y="5373216"/>
            <a:ext cx="4536504" cy="461665"/>
          </a:xfrm>
          <a:prstGeom prst="rect">
            <a:avLst/>
          </a:prstGeom>
          <a:noFill/>
        </p:spPr>
        <p:txBody>
          <a:bodyPr wrap="square" rtlCol="0">
            <a:spAutoFit/>
          </a:bodyPr>
          <a:lstStyle/>
          <a:p>
            <a:r>
              <a:rPr lang="tr-TR" sz="2400" dirty="0" smtClean="0">
                <a:latin typeface="Trebuchet MS" pitchFamily="34" charset="0"/>
              </a:rPr>
              <a:t>Veri toplama ve değerlendirme</a:t>
            </a:r>
            <a:endParaRPr lang="tr-TR" sz="2400" dirty="0">
              <a:latin typeface="Trebuchet MS" pitchFamily="34" charset="0"/>
            </a:endParaRPr>
          </a:p>
        </p:txBody>
      </p:sp>
      <p:sp>
        <p:nvSpPr>
          <p:cNvPr id="19" name="18 Metin kutusu"/>
          <p:cNvSpPr txBox="1"/>
          <p:nvPr/>
        </p:nvSpPr>
        <p:spPr>
          <a:xfrm>
            <a:off x="3419872" y="6063679"/>
            <a:ext cx="5400600" cy="461665"/>
          </a:xfrm>
          <a:prstGeom prst="rect">
            <a:avLst/>
          </a:prstGeom>
          <a:noFill/>
        </p:spPr>
        <p:txBody>
          <a:bodyPr wrap="square" rtlCol="0">
            <a:spAutoFit/>
          </a:bodyPr>
          <a:lstStyle/>
          <a:p>
            <a:r>
              <a:rPr lang="tr-TR" sz="2400" dirty="0" smtClean="0">
                <a:latin typeface="Trebuchet MS" pitchFamily="34" charset="0"/>
              </a:rPr>
              <a:t>Filtreden geçen sıvı metal ağırlığı vs t</a:t>
            </a:r>
            <a:endParaRPr lang="tr-TR" sz="2400" dirty="0">
              <a:latin typeface="Trebuchet MS" pitchFamily="34" charset="0"/>
            </a:endParaRPr>
          </a:p>
        </p:txBody>
      </p:sp>
      <p:sp>
        <p:nvSpPr>
          <p:cNvPr id="20" name="19 Aşağı Ok"/>
          <p:cNvSpPr/>
          <p:nvPr/>
        </p:nvSpPr>
        <p:spPr>
          <a:xfrm>
            <a:off x="5810204" y="5833432"/>
            <a:ext cx="216024" cy="21600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340" t="45616" r="36012" b="42898"/>
          <a:stretch/>
        </p:blipFill>
        <p:spPr bwMode="auto">
          <a:xfrm>
            <a:off x="7425161" y="2946313"/>
            <a:ext cx="1080120" cy="1049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7133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90464"/>
            <a:ext cx="8229600" cy="594320"/>
          </a:xfrm>
        </p:spPr>
        <p:txBody>
          <a:bodyPr>
            <a:normAutofit fontScale="90000"/>
          </a:bodyPr>
          <a:lstStyle/>
          <a:p>
            <a:r>
              <a:rPr lang="tr-TR" dirty="0" smtClean="0">
                <a:solidFill>
                  <a:schemeClr val="accent2">
                    <a:lumMod val="50000"/>
                  </a:schemeClr>
                </a:solidFill>
                <a:latin typeface="Trebuchet MS" pitchFamily="34" charset="0"/>
              </a:rPr>
              <a:t>Kalıntıların ölçülmesi</a:t>
            </a:r>
            <a:endParaRPr lang="tr-TR" dirty="0">
              <a:solidFill>
                <a:schemeClr val="accent2">
                  <a:lumMod val="50000"/>
                </a:schemeClr>
              </a:solidFill>
              <a:latin typeface="Trebuchet MS" pitchFamily="34" charset="0"/>
            </a:endParaRPr>
          </a:p>
        </p:txBody>
      </p:sp>
      <p:pic>
        <p:nvPicPr>
          <p:cNvPr id="218116" name="Picture 4"/>
          <p:cNvPicPr>
            <a:picLocks noChangeAspect="1" noChangeArrowheads="1"/>
          </p:cNvPicPr>
          <p:nvPr/>
        </p:nvPicPr>
        <p:blipFill>
          <a:blip r:embed="rId2" cstate="print"/>
          <a:srcRect l="29925" t="30044" r="30630" b="18501"/>
          <a:stretch>
            <a:fillRect/>
          </a:stretch>
        </p:blipFill>
        <p:spPr bwMode="auto">
          <a:xfrm>
            <a:off x="1115616" y="1628800"/>
            <a:ext cx="6774514" cy="4968552"/>
          </a:xfrm>
          <a:prstGeom prst="rect">
            <a:avLst/>
          </a:prstGeom>
          <a:noFill/>
          <a:ln w="9525">
            <a:noFill/>
            <a:miter lim="800000"/>
            <a:headEnd/>
            <a:tailEnd/>
          </a:ln>
        </p:spPr>
      </p:pic>
    </p:spTree>
    <p:extLst>
      <p:ext uri="{BB962C8B-B14F-4D97-AF65-F5344CB8AC3E}">
        <p14:creationId xmlns:p14="http://schemas.microsoft.com/office/powerpoint/2010/main" val="20614289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90464"/>
            <a:ext cx="8964488" cy="594320"/>
          </a:xfrm>
        </p:spPr>
        <p:txBody>
          <a:bodyPr>
            <a:normAutofit fontScale="90000"/>
          </a:bodyPr>
          <a:lstStyle/>
          <a:p>
            <a:r>
              <a:rPr lang="tr-TR" dirty="0" smtClean="0">
                <a:solidFill>
                  <a:schemeClr val="accent2">
                    <a:lumMod val="50000"/>
                  </a:schemeClr>
                </a:solidFill>
                <a:latin typeface="Trebuchet MS" pitchFamily="34" charset="0"/>
              </a:rPr>
              <a:t>Kalıntıların incelemesi</a:t>
            </a:r>
            <a:endParaRPr lang="tr-TR" dirty="0">
              <a:solidFill>
                <a:schemeClr val="accent2">
                  <a:lumMod val="50000"/>
                </a:schemeClr>
              </a:solidFill>
              <a:latin typeface="Trebuchet MS" pitchFamily="34" charset="0"/>
            </a:endParaRPr>
          </a:p>
        </p:txBody>
      </p:sp>
      <p:pic>
        <p:nvPicPr>
          <p:cNvPr id="6" name="Picture 3"/>
          <p:cNvPicPr>
            <a:picLocks noChangeAspect="1" noChangeArrowheads="1"/>
          </p:cNvPicPr>
          <p:nvPr/>
        </p:nvPicPr>
        <p:blipFill>
          <a:blip r:embed="rId2" cstate="print">
            <a:lum bright="-16000" contrast="18000"/>
            <a:extLst>
              <a:ext uri="{28A0092B-C50C-407E-A947-70E740481C1C}">
                <a14:useLocalDpi xmlns:a14="http://schemas.microsoft.com/office/drawing/2010/main" val="0"/>
              </a:ext>
            </a:extLst>
          </a:blip>
          <a:srcRect/>
          <a:stretch>
            <a:fillRect/>
          </a:stretch>
        </p:blipFill>
        <p:spPr bwMode="auto">
          <a:xfrm>
            <a:off x="3707904" y="1916832"/>
            <a:ext cx="5184576"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9 Grup"/>
          <p:cNvGrpSpPr/>
          <p:nvPr/>
        </p:nvGrpSpPr>
        <p:grpSpPr>
          <a:xfrm>
            <a:off x="251520" y="1844824"/>
            <a:ext cx="3390446" cy="3053953"/>
            <a:chOff x="317458" y="1628800"/>
            <a:chExt cx="3390446" cy="3053953"/>
          </a:xfrm>
        </p:grpSpPr>
        <p:pic>
          <p:nvPicPr>
            <p:cNvPr id="9218" name="Picture 2"/>
            <p:cNvPicPr>
              <a:picLocks noChangeAspect="1" noChangeArrowheads="1"/>
            </p:cNvPicPr>
            <p:nvPr/>
          </p:nvPicPr>
          <p:blipFill>
            <a:blip r:embed="rId3" cstate="print">
              <a:lum bright="-1000"/>
              <a:extLst>
                <a:ext uri="{28A0092B-C50C-407E-A947-70E740481C1C}">
                  <a14:useLocalDpi xmlns:a14="http://schemas.microsoft.com/office/drawing/2010/main" val="0"/>
                </a:ext>
              </a:extLst>
            </a:blip>
            <a:srcRect t="15295"/>
            <a:stretch>
              <a:fillRect/>
            </a:stretch>
          </p:blipFill>
          <p:spPr bwMode="auto">
            <a:xfrm>
              <a:off x="469404" y="1628800"/>
              <a:ext cx="323850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7" name="6 Metin kutusu"/>
            <p:cNvSpPr txBox="1"/>
            <p:nvPr/>
          </p:nvSpPr>
          <p:spPr>
            <a:xfrm>
              <a:off x="317458" y="1700808"/>
              <a:ext cx="553998" cy="2160240"/>
            </a:xfrm>
            <a:prstGeom prst="rect">
              <a:avLst/>
            </a:prstGeom>
          </p:spPr>
          <p:txBody>
            <a:bodyPr vert="vert270" wrap="square" rtlCol="0">
              <a:spAutoFit/>
            </a:bodyPr>
            <a:lstStyle/>
            <a:p>
              <a:r>
                <a:rPr lang="tr-TR" sz="2400" dirty="0" smtClean="0">
                  <a:latin typeface="Trebuchet MS" pitchFamily="34" charset="0"/>
                </a:rPr>
                <a:t>Kirli filtre üstü</a:t>
              </a:r>
              <a:endParaRPr lang="tr-TR" sz="2400" dirty="0">
                <a:latin typeface="Trebuchet MS" pitchFamily="34" charset="0"/>
              </a:endParaRPr>
            </a:p>
          </p:txBody>
        </p:sp>
        <p:sp useBgFill="1">
          <p:nvSpPr>
            <p:cNvPr id="8" name="7 Metin kutusu"/>
            <p:cNvSpPr txBox="1"/>
            <p:nvPr/>
          </p:nvSpPr>
          <p:spPr>
            <a:xfrm>
              <a:off x="539552" y="4221088"/>
              <a:ext cx="1008112" cy="461665"/>
            </a:xfrm>
            <a:prstGeom prst="rect">
              <a:avLst/>
            </a:prstGeom>
          </p:spPr>
          <p:txBody>
            <a:bodyPr vert="horz" wrap="square" rtlCol="0">
              <a:spAutoFit/>
            </a:bodyPr>
            <a:lstStyle/>
            <a:p>
              <a:r>
                <a:rPr lang="tr-TR" sz="2400" dirty="0" smtClean="0">
                  <a:latin typeface="Trebuchet MS" pitchFamily="34" charset="0"/>
                </a:rPr>
                <a:t>filtre</a:t>
              </a:r>
              <a:endParaRPr lang="tr-TR" sz="2400" dirty="0">
                <a:latin typeface="Trebuchet MS" pitchFamily="34" charset="0"/>
              </a:endParaRPr>
            </a:p>
          </p:txBody>
        </p:sp>
      </p:grpSp>
      <p:pic>
        <p:nvPicPr>
          <p:cNvPr id="2457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7578" y="4221088"/>
            <a:ext cx="2084388"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7646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Metin kutusu"/>
          <p:cNvSpPr txBox="1"/>
          <p:nvPr/>
        </p:nvSpPr>
        <p:spPr>
          <a:xfrm>
            <a:off x="395536" y="4129916"/>
            <a:ext cx="3168352" cy="523220"/>
          </a:xfrm>
          <a:prstGeom prst="rect">
            <a:avLst/>
          </a:prstGeom>
          <a:noFill/>
        </p:spPr>
        <p:txBody>
          <a:bodyPr wrap="square" rtlCol="0">
            <a:spAutoFit/>
          </a:bodyPr>
          <a:lstStyle/>
          <a:p>
            <a:r>
              <a:rPr lang="tr-TR" sz="2800" b="1" dirty="0" smtClean="0">
                <a:solidFill>
                  <a:srgbClr val="FF0000"/>
                </a:solidFill>
                <a:latin typeface="Trebuchet MS" pitchFamily="34" charset="0"/>
                <a:sym typeface="Symbol"/>
              </a:rPr>
              <a:t></a:t>
            </a:r>
            <a:r>
              <a:rPr lang="tr-TR" sz="2800" b="1" i="1" dirty="0" smtClean="0">
                <a:solidFill>
                  <a:srgbClr val="FF0000"/>
                </a:solidFill>
                <a:latin typeface="Trebuchet MS" pitchFamily="34" charset="0"/>
                <a:sym typeface="Symbol"/>
              </a:rPr>
              <a:t> </a:t>
            </a:r>
            <a:r>
              <a:rPr lang="tr-TR" sz="2800" b="1" i="1" dirty="0" err="1" smtClean="0">
                <a:solidFill>
                  <a:srgbClr val="FF0000"/>
                </a:solidFill>
                <a:latin typeface="Trebuchet MS" pitchFamily="34" charset="0"/>
                <a:sym typeface="Symbol"/>
              </a:rPr>
              <a:t>dn</a:t>
            </a:r>
            <a:r>
              <a:rPr lang="tr-TR" sz="2800" b="1" i="1" dirty="0" smtClean="0">
                <a:solidFill>
                  <a:srgbClr val="FF0000"/>
                </a:solidFill>
                <a:latin typeface="Trebuchet MS" pitchFamily="34" charset="0"/>
                <a:sym typeface="Symbol"/>
              </a:rPr>
              <a:t>/</a:t>
            </a:r>
            <a:r>
              <a:rPr lang="tr-TR" sz="2800" b="1" i="1" dirty="0" err="1" smtClean="0">
                <a:solidFill>
                  <a:srgbClr val="FF0000"/>
                </a:solidFill>
                <a:latin typeface="Trebuchet MS" pitchFamily="34" charset="0"/>
                <a:sym typeface="Symbol"/>
              </a:rPr>
              <a:t>dt</a:t>
            </a:r>
            <a:r>
              <a:rPr lang="tr-TR" sz="2800" b="1" i="1" dirty="0" smtClean="0">
                <a:solidFill>
                  <a:srgbClr val="FF0000"/>
                </a:solidFill>
                <a:latin typeface="Trebuchet MS" pitchFamily="34" charset="0"/>
                <a:sym typeface="Symbol"/>
              </a:rPr>
              <a:t>    </a:t>
            </a:r>
            <a:r>
              <a:rPr lang="tr-TR" sz="2800" b="1" dirty="0" smtClean="0">
                <a:solidFill>
                  <a:srgbClr val="FF0000"/>
                </a:solidFill>
                <a:latin typeface="Trebuchet MS" pitchFamily="34" charset="0"/>
                <a:sym typeface="Symbol"/>
              </a:rPr>
              <a:t></a:t>
            </a:r>
            <a:r>
              <a:rPr lang="tr-TR" sz="2800" b="1" i="1" dirty="0" smtClean="0">
                <a:solidFill>
                  <a:srgbClr val="FF0000"/>
                </a:solidFill>
                <a:latin typeface="Trebuchet MS" pitchFamily="34" charset="0"/>
                <a:sym typeface="Symbol"/>
              </a:rPr>
              <a:t> dr/</a:t>
            </a:r>
            <a:r>
              <a:rPr lang="tr-TR" sz="2800" b="1" i="1" dirty="0" err="1" smtClean="0">
                <a:solidFill>
                  <a:srgbClr val="FF0000"/>
                </a:solidFill>
                <a:latin typeface="Trebuchet MS" pitchFamily="34" charset="0"/>
                <a:sym typeface="Symbol"/>
              </a:rPr>
              <a:t>dt</a:t>
            </a:r>
            <a:endParaRPr lang="tr-TR" sz="2800" b="1" i="1" dirty="0" smtClean="0">
              <a:solidFill>
                <a:srgbClr val="FF0000"/>
              </a:solidFill>
              <a:latin typeface="Trebuchet MS" pitchFamily="34" charset="0"/>
            </a:endParaRPr>
          </a:p>
        </p:txBody>
      </p:sp>
      <p:sp>
        <p:nvSpPr>
          <p:cNvPr id="76" name="75 Metin kutusu"/>
          <p:cNvSpPr txBox="1"/>
          <p:nvPr/>
        </p:nvSpPr>
        <p:spPr>
          <a:xfrm>
            <a:off x="6660232" y="1744600"/>
            <a:ext cx="2016223" cy="523220"/>
          </a:xfrm>
          <a:prstGeom prst="rect">
            <a:avLst/>
          </a:prstGeom>
          <a:noFill/>
        </p:spPr>
        <p:txBody>
          <a:bodyPr wrap="square" rtlCol="0">
            <a:spAutoFit/>
          </a:bodyPr>
          <a:lstStyle/>
          <a:p>
            <a:pPr algn="r"/>
            <a:r>
              <a:rPr lang="tr-TR" sz="2800" b="1" i="1" dirty="0" smtClean="0">
                <a:solidFill>
                  <a:schemeClr val="accent1">
                    <a:lumMod val="50000"/>
                  </a:schemeClr>
                </a:solidFill>
                <a:latin typeface="Trebuchet MS" pitchFamily="34" charset="0"/>
              </a:rPr>
              <a:t>ince taneli</a:t>
            </a:r>
          </a:p>
        </p:txBody>
      </p:sp>
      <p:sp>
        <p:nvSpPr>
          <p:cNvPr id="77" name="76 Metin kutusu"/>
          <p:cNvSpPr txBox="1"/>
          <p:nvPr/>
        </p:nvSpPr>
        <p:spPr>
          <a:xfrm>
            <a:off x="6660232" y="4273932"/>
            <a:ext cx="1872208" cy="523220"/>
          </a:xfrm>
          <a:prstGeom prst="rect">
            <a:avLst/>
          </a:prstGeom>
          <a:noFill/>
        </p:spPr>
        <p:txBody>
          <a:bodyPr wrap="square" rtlCol="0">
            <a:spAutoFit/>
          </a:bodyPr>
          <a:lstStyle/>
          <a:p>
            <a:pPr algn="r"/>
            <a:r>
              <a:rPr lang="tr-TR" sz="2800" b="1" i="1" dirty="0" smtClean="0">
                <a:solidFill>
                  <a:srgbClr val="FF0000"/>
                </a:solidFill>
                <a:latin typeface="Trebuchet MS" pitchFamily="34" charset="0"/>
              </a:rPr>
              <a:t>iri taneli</a:t>
            </a:r>
          </a:p>
        </p:txBody>
      </p:sp>
      <p:sp>
        <p:nvSpPr>
          <p:cNvPr id="81" name="80 Metin kutusu"/>
          <p:cNvSpPr txBox="1"/>
          <p:nvPr/>
        </p:nvSpPr>
        <p:spPr>
          <a:xfrm>
            <a:off x="323528" y="1673753"/>
            <a:ext cx="3240360" cy="523220"/>
          </a:xfrm>
          <a:prstGeom prst="rect">
            <a:avLst/>
          </a:prstGeom>
          <a:noFill/>
        </p:spPr>
        <p:txBody>
          <a:bodyPr wrap="square" rtlCol="0">
            <a:spAutoFit/>
          </a:bodyPr>
          <a:lstStyle/>
          <a:p>
            <a:pPr>
              <a:buFont typeface="Symbol"/>
              <a:buChar char="­"/>
            </a:pPr>
            <a:r>
              <a:rPr lang="tr-TR" sz="2800" b="1" i="1" dirty="0" smtClean="0">
                <a:solidFill>
                  <a:schemeClr val="accent1">
                    <a:lumMod val="50000"/>
                  </a:schemeClr>
                </a:solidFill>
                <a:latin typeface="Trebuchet MS" pitchFamily="34" charset="0"/>
                <a:sym typeface="Symbol"/>
              </a:rPr>
              <a:t> </a:t>
            </a:r>
            <a:r>
              <a:rPr lang="tr-TR" sz="2800" b="1" i="1" dirty="0" err="1" smtClean="0">
                <a:solidFill>
                  <a:schemeClr val="accent1">
                    <a:lumMod val="50000"/>
                  </a:schemeClr>
                </a:solidFill>
                <a:latin typeface="Trebuchet MS" pitchFamily="34" charset="0"/>
                <a:sym typeface="Symbol"/>
              </a:rPr>
              <a:t>dn</a:t>
            </a:r>
            <a:r>
              <a:rPr lang="tr-TR" sz="2800" b="1" i="1" dirty="0" smtClean="0">
                <a:solidFill>
                  <a:schemeClr val="accent1">
                    <a:lumMod val="50000"/>
                  </a:schemeClr>
                </a:solidFill>
                <a:latin typeface="Trebuchet MS" pitchFamily="34" charset="0"/>
                <a:sym typeface="Symbol"/>
              </a:rPr>
              <a:t>/</a:t>
            </a:r>
            <a:r>
              <a:rPr lang="tr-TR" sz="2800" b="1" i="1" dirty="0" err="1" smtClean="0">
                <a:solidFill>
                  <a:schemeClr val="accent1">
                    <a:lumMod val="50000"/>
                  </a:schemeClr>
                </a:solidFill>
                <a:latin typeface="Trebuchet MS" pitchFamily="34" charset="0"/>
                <a:sym typeface="Symbol"/>
              </a:rPr>
              <a:t>dt</a:t>
            </a:r>
            <a:r>
              <a:rPr lang="tr-TR" sz="2800" b="1" i="1" dirty="0" smtClean="0">
                <a:solidFill>
                  <a:schemeClr val="accent1">
                    <a:lumMod val="50000"/>
                  </a:schemeClr>
                </a:solidFill>
                <a:latin typeface="Trebuchet MS" pitchFamily="34" charset="0"/>
                <a:sym typeface="Symbol"/>
              </a:rPr>
              <a:t>  </a:t>
            </a:r>
            <a:r>
              <a:rPr lang="tr-TR" sz="2800" dirty="0" smtClean="0">
                <a:solidFill>
                  <a:schemeClr val="accent1">
                    <a:lumMod val="50000"/>
                  </a:schemeClr>
                </a:solidFill>
                <a:latin typeface="Trebuchet MS" pitchFamily="34" charset="0"/>
                <a:sym typeface="Symbol"/>
              </a:rPr>
              <a:t></a:t>
            </a:r>
            <a:r>
              <a:rPr lang="tr-TR" sz="2800" b="1" i="1" dirty="0" smtClean="0">
                <a:solidFill>
                  <a:schemeClr val="accent1">
                    <a:lumMod val="50000"/>
                  </a:schemeClr>
                </a:solidFill>
                <a:latin typeface="Trebuchet MS" pitchFamily="34" charset="0"/>
                <a:sym typeface="Symbol"/>
              </a:rPr>
              <a:t> dr/</a:t>
            </a:r>
            <a:r>
              <a:rPr lang="tr-TR" sz="2800" b="1" i="1" dirty="0" err="1" smtClean="0">
                <a:solidFill>
                  <a:schemeClr val="accent1">
                    <a:lumMod val="50000"/>
                  </a:schemeClr>
                </a:solidFill>
                <a:latin typeface="Trebuchet MS" pitchFamily="34" charset="0"/>
                <a:sym typeface="Symbol"/>
              </a:rPr>
              <a:t>dt</a:t>
            </a:r>
            <a:endParaRPr lang="tr-TR" sz="2800" b="1" i="1" dirty="0" smtClean="0">
              <a:solidFill>
                <a:schemeClr val="accent1">
                  <a:lumMod val="50000"/>
                </a:schemeClr>
              </a:solidFill>
              <a:latin typeface="Trebuchet MS" pitchFamily="34" charset="0"/>
            </a:endParaRPr>
          </a:p>
        </p:txBody>
      </p:sp>
      <p:grpSp>
        <p:nvGrpSpPr>
          <p:cNvPr id="2" name="231 Grup"/>
          <p:cNvGrpSpPr>
            <a:grpSpLocks noChangeAspect="1"/>
          </p:cNvGrpSpPr>
          <p:nvPr/>
        </p:nvGrpSpPr>
        <p:grpSpPr>
          <a:xfrm>
            <a:off x="828384" y="2297382"/>
            <a:ext cx="7200000" cy="1563666"/>
            <a:chOff x="1763688" y="1700808"/>
            <a:chExt cx="6185454" cy="1343334"/>
          </a:xfrm>
        </p:grpSpPr>
        <p:sp>
          <p:nvSpPr>
            <p:cNvPr id="27" name="26 Altıgen"/>
            <p:cNvSpPr/>
            <p:nvPr/>
          </p:nvSpPr>
          <p:spPr>
            <a:xfrm>
              <a:off x="6443831" y="2323910"/>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27 Altıgen"/>
            <p:cNvSpPr/>
            <p:nvPr/>
          </p:nvSpPr>
          <p:spPr>
            <a:xfrm>
              <a:off x="6727992" y="2497823"/>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28 Altıgen"/>
            <p:cNvSpPr/>
            <p:nvPr/>
          </p:nvSpPr>
          <p:spPr>
            <a:xfrm>
              <a:off x="7025617" y="2662667"/>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30 Altıgen"/>
            <p:cNvSpPr/>
            <p:nvPr/>
          </p:nvSpPr>
          <p:spPr>
            <a:xfrm>
              <a:off x="6443831" y="2012358"/>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31 Altıgen"/>
            <p:cNvSpPr/>
            <p:nvPr/>
          </p:nvSpPr>
          <p:spPr>
            <a:xfrm>
              <a:off x="6727992" y="2168134"/>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32 Altıgen"/>
            <p:cNvSpPr/>
            <p:nvPr/>
          </p:nvSpPr>
          <p:spPr>
            <a:xfrm>
              <a:off x="7012153" y="2342047"/>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33 Altıgen"/>
            <p:cNvSpPr/>
            <p:nvPr/>
          </p:nvSpPr>
          <p:spPr>
            <a:xfrm>
              <a:off x="7296316" y="2506891"/>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35 Altıgen"/>
            <p:cNvSpPr/>
            <p:nvPr/>
          </p:nvSpPr>
          <p:spPr>
            <a:xfrm>
              <a:off x="6741456" y="1871345"/>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36 Altıgen"/>
            <p:cNvSpPr/>
            <p:nvPr/>
          </p:nvSpPr>
          <p:spPr>
            <a:xfrm>
              <a:off x="7025617" y="2027121"/>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37 Altıgen"/>
            <p:cNvSpPr/>
            <p:nvPr/>
          </p:nvSpPr>
          <p:spPr>
            <a:xfrm>
              <a:off x="7309780" y="2201034"/>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38 Altıgen"/>
            <p:cNvSpPr/>
            <p:nvPr/>
          </p:nvSpPr>
          <p:spPr>
            <a:xfrm>
              <a:off x="7593941" y="2365878"/>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40 Altıgen"/>
            <p:cNvSpPr/>
            <p:nvPr/>
          </p:nvSpPr>
          <p:spPr>
            <a:xfrm>
              <a:off x="7012153" y="1700808"/>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41 Altıgen"/>
            <p:cNvSpPr/>
            <p:nvPr/>
          </p:nvSpPr>
          <p:spPr>
            <a:xfrm>
              <a:off x="7296316" y="1871345"/>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42 Altıgen"/>
            <p:cNvSpPr/>
            <p:nvPr/>
          </p:nvSpPr>
          <p:spPr>
            <a:xfrm>
              <a:off x="7580477" y="2045258"/>
              <a:ext cx="355201" cy="311552"/>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46 Altıgen"/>
            <p:cNvSpPr>
              <a:spLocks noChangeAspect="1"/>
            </p:cNvSpPr>
            <p:nvPr/>
          </p:nvSpPr>
          <p:spPr>
            <a:xfrm>
              <a:off x="4036425" y="2351116"/>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47 Altıgen"/>
            <p:cNvSpPr>
              <a:spLocks noChangeAspect="1"/>
            </p:cNvSpPr>
            <p:nvPr/>
          </p:nvSpPr>
          <p:spPr>
            <a:xfrm>
              <a:off x="4320586" y="2525028"/>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48 Altıgen"/>
            <p:cNvSpPr>
              <a:spLocks noChangeAspect="1"/>
            </p:cNvSpPr>
            <p:nvPr/>
          </p:nvSpPr>
          <p:spPr>
            <a:xfrm>
              <a:off x="4618213" y="2689873"/>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49 Altıgen"/>
            <p:cNvSpPr>
              <a:spLocks noChangeAspect="1"/>
            </p:cNvSpPr>
            <p:nvPr/>
          </p:nvSpPr>
          <p:spPr>
            <a:xfrm>
              <a:off x="4036425" y="2039564"/>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1" name="50 Altıgen"/>
            <p:cNvSpPr>
              <a:spLocks noChangeAspect="1"/>
            </p:cNvSpPr>
            <p:nvPr/>
          </p:nvSpPr>
          <p:spPr>
            <a:xfrm>
              <a:off x="4320586" y="2195340"/>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51 Altıgen"/>
            <p:cNvSpPr>
              <a:spLocks noChangeAspect="1"/>
            </p:cNvSpPr>
            <p:nvPr/>
          </p:nvSpPr>
          <p:spPr>
            <a:xfrm>
              <a:off x="4604749" y="2369253"/>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3" name="52 Altıgen"/>
            <p:cNvSpPr>
              <a:spLocks noChangeAspect="1"/>
            </p:cNvSpPr>
            <p:nvPr/>
          </p:nvSpPr>
          <p:spPr>
            <a:xfrm>
              <a:off x="4888910" y="2534097"/>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4" name="53 Altıgen"/>
            <p:cNvSpPr>
              <a:spLocks noChangeAspect="1"/>
            </p:cNvSpPr>
            <p:nvPr/>
          </p:nvSpPr>
          <p:spPr>
            <a:xfrm>
              <a:off x="4334052" y="1898551"/>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54 Altıgen"/>
            <p:cNvSpPr>
              <a:spLocks noChangeAspect="1"/>
            </p:cNvSpPr>
            <p:nvPr/>
          </p:nvSpPr>
          <p:spPr>
            <a:xfrm>
              <a:off x="4618213" y="2054326"/>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6" name="55 Altıgen"/>
            <p:cNvSpPr>
              <a:spLocks noChangeAspect="1"/>
            </p:cNvSpPr>
            <p:nvPr/>
          </p:nvSpPr>
          <p:spPr>
            <a:xfrm>
              <a:off x="4902374" y="2228239"/>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56 Altıgen"/>
            <p:cNvSpPr>
              <a:spLocks noChangeAspect="1"/>
            </p:cNvSpPr>
            <p:nvPr/>
          </p:nvSpPr>
          <p:spPr>
            <a:xfrm>
              <a:off x="5200001" y="2393084"/>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57 Altıgen"/>
            <p:cNvSpPr>
              <a:spLocks noChangeAspect="1"/>
            </p:cNvSpPr>
            <p:nvPr/>
          </p:nvSpPr>
          <p:spPr>
            <a:xfrm>
              <a:off x="4604749" y="1728014"/>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58 Altıgen"/>
            <p:cNvSpPr>
              <a:spLocks noChangeAspect="1"/>
            </p:cNvSpPr>
            <p:nvPr/>
          </p:nvSpPr>
          <p:spPr>
            <a:xfrm>
              <a:off x="4888910" y="1898551"/>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0" name="59 Altıgen"/>
            <p:cNvSpPr>
              <a:spLocks noChangeAspect="1"/>
            </p:cNvSpPr>
            <p:nvPr/>
          </p:nvSpPr>
          <p:spPr>
            <a:xfrm>
              <a:off x="5173071" y="2072464"/>
              <a:ext cx="196414" cy="19469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2" name="61 Altıgen"/>
            <p:cNvSpPr>
              <a:spLocks noChangeAspect="1"/>
            </p:cNvSpPr>
            <p:nvPr/>
          </p:nvSpPr>
          <p:spPr>
            <a:xfrm>
              <a:off x="1816324" y="2401806"/>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62 Altıgen"/>
            <p:cNvSpPr>
              <a:spLocks noChangeAspect="1"/>
            </p:cNvSpPr>
            <p:nvPr/>
          </p:nvSpPr>
          <p:spPr>
            <a:xfrm>
              <a:off x="2100485" y="2575719"/>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4" name="63 Altıgen"/>
            <p:cNvSpPr>
              <a:spLocks noChangeAspect="1"/>
            </p:cNvSpPr>
            <p:nvPr/>
          </p:nvSpPr>
          <p:spPr>
            <a:xfrm>
              <a:off x="2398112" y="2740563"/>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64 Altıgen"/>
            <p:cNvSpPr>
              <a:spLocks noChangeAspect="1"/>
            </p:cNvSpPr>
            <p:nvPr/>
          </p:nvSpPr>
          <p:spPr>
            <a:xfrm>
              <a:off x="1816324" y="2090256"/>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6" name="65 Altıgen"/>
            <p:cNvSpPr>
              <a:spLocks noChangeAspect="1"/>
            </p:cNvSpPr>
            <p:nvPr/>
          </p:nvSpPr>
          <p:spPr>
            <a:xfrm>
              <a:off x="2100485" y="2246030"/>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7" name="66 Altıgen"/>
            <p:cNvSpPr>
              <a:spLocks noChangeAspect="1"/>
            </p:cNvSpPr>
            <p:nvPr/>
          </p:nvSpPr>
          <p:spPr>
            <a:xfrm>
              <a:off x="2384648" y="2419943"/>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8" name="67 Altıgen"/>
            <p:cNvSpPr>
              <a:spLocks noChangeAspect="1"/>
            </p:cNvSpPr>
            <p:nvPr/>
          </p:nvSpPr>
          <p:spPr>
            <a:xfrm>
              <a:off x="2668809" y="2584787"/>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9" name="68 Altıgen"/>
            <p:cNvSpPr>
              <a:spLocks noChangeAspect="1"/>
            </p:cNvSpPr>
            <p:nvPr/>
          </p:nvSpPr>
          <p:spPr>
            <a:xfrm>
              <a:off x="2113951" y="1949242"/>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0" name="69 Altıgen"/>
            <p:cNvSpPr>
              <a:spLocks noChangeAspect="1"/>
            </p:cNvSpPr>
            <p:nvPr/>
          </p:nvSpPr>
          <p:spPr>
            <a:xfrm>
              <a:off x="2398112" y="2105017"/>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1" name="70 Altıgen"/>
            <p:cNvSpPr>
              <a:spLocks noChangeAspect="1"/>
            </p:cNvSpPr>
            <p:nvPr/>
          </p:nvSpPr>
          <p:spPr>
            <a:xfrm>
              <a:off x="2682273" y="2278930"/>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2" name="71 Altıgen"/>
            <p:cNvSpPr>
              <a:spLocks noChangeAspect="1"/>
            </p:cNvSpPr>
            <p:nvPr/>
          </p:nvSpPr>
          <p:spPr>
            <a:xfrm>
              <a:off x="2979900" y="2443774"/>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3" name="72 Altıgen"/>
            <p:cNvSpPr>
              <a:spLocks noChangeAspect="1"/>
            </p:cNvSpPr>
            <p:nvPr/>
          </p:nvSpPr>
          <p:spPr>
            <a:xfrm>
              <a:off x="2384648" y="1778704"/>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4" name="73 Altıgen"/>
            <p:cNvSpPr>
              <a:spLocks noChangeAspect="1"/>
            </p:cNvSpPr>
            <p:nvPr/>
          </p:nvSpPr>
          <p:spPr>
            <a:xfrm>
              <a:off x="2668809" y="1949242"/>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5" name="74 Altıgen"/>
            <p:cNvSpPr>
              <a:spLocks noChangeAspect="1"/>
            </p:cNvSpPr>
            <p:nvPr/>
          </p:nvSpPr>
          <p:spPr>
            <a:xfrm>
              <a:off x="2952970" y="2123155"/>
              <a:ext cx="78565" cy="77880"/>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2" name="81 Düz Ok Bağlayıcısı"/>
            <p:cNvCxnSpPr/>
            <p:nvPr/>
          </p:nvCxnSpPr>
          <p:spPr>
            <a:xfrm>
              <a:off x="3285555" y="2300101"/>
              <a:ext cx="44176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3" name="82 Düz Ok Bağlayıcısı"/>
            <p:cNvCxnSpPr/>
            <p:nvPr/>
          </p:nvCxnSpPr>
          <p:spPr>
            <a:xfrm>
              <a:off x="5690961" y="2300101"/>
              <a:ext cx="44176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0" name="79 Metin kutusu"/>
            <p:cNvSpPr txBox="1"/>
            <p:nvPr/>
          </p:nvSpPr>
          <p:spPr>
            <a:xfrm>
              <a:off x="1763688" y="2594647"/>
              <a:ext cx="392727" cy="449495"/>
            </a:xfrm>
            <a:prstGeom prst="rect">
              <a:avLst/>
            </a:prstGeom>
            <a:noFill/>
          </p:spPr>
          <p:txBody>
            <a:bodyPr wrap="square" rtlCol="0">
              <a:spAutoFit/>
            </a:bodyPr>
            <a:lstStyle/>
            <a:p>
              <a:r>
                <a:rPr lang="tr-TR" sz="2800" dirty="0" smtClean="0">
                  <a:latin typeface="Trebuchet MS" pitchFamily="34" charset="0"/>
                </a:rPr>
                <a:t>n</a:t>
              </a:r>
              <a:endParaRPr lang="tr-TR" sz="2800" dirty="0">
                <a:latin typeface="Trebuchet MS" pitchFamily="34" charset="0"/>
              </a:endParaRPr>
            </a:p>
          </p:txBody>
        </p:sp>
      </p:grpSp>
      <p:sp>
        <p:nvSpPr>
          <p:cNvPr id="94" name="Rectangle 5"/>
          <p:cNvSpPr>
            <a:spLocks noChangeArrowheads="1"/>
          </p:cNvSpPr>
          <p:nvPr/>
        </p:nvSpPr>
        <p:spPr bwMode="auto">
          <a:xfrm>
            <a:off x="395536" y="643335"/>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nasıl ?</a:t>
            </a:r>
            <a:endParaRPr kumimoji="1" lang="tr-TR" sz="4400" dirty="0">
              <a:solidFill>
                <a:schemeClr val="accent2">
                  <a:lumMod val="50000"/>
                </a:schemeClr>
              </a:solidFill>
              <a:latin typeface="Trebuchet MS" panose="020B0603020202020204" pitchFamily="34" charset="0"/>
            </a:endParaRPr>
          </a:p>
        </p:txBody>
      </p:sp>
      <p:grpSp>
        <p:nvGrpSpPr>
          <p:cNvPr id="3" name="230 Grup"/>
          <p:cNvGrpSpPr>
            <a:grpSpLocks noChangeAspect="1"/>
          </p:cNvGrpSpPr>
          <p:nvPr/>
        </p:nvGrpSpPr>
        <p:grpSpPr>
          <a:xfrm>
            <a:off x="971600" y="4693578"/>
            <a:ext cx="7200000" cy="1759758"/>
            <a:chOff x="2248372" y="4715567"/>
            <a:chExt cx="6427364" cy="1570913"/>
          </a:xfrm>
        </p:grpSpPr>
        <p:sp>
          <p:nvSpPr>
            <p:cNvPr id="211" name="210 Altıgen"/>
            <p:cNvSpPr>
              <a:spLocks noChangeAspect="1"/>
            </p:cNvSpPr>
            <p:nvPr/>
          </p:nvSpPr>
          <p:spPr>
            <a:xfrm>
              <a:off x="6676945" y="5262387"/>
              <a:ext cx="781357" cy="685337"/>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2" name="211 Altıgen"/>
            <p:cNvSpPr>
              <a:spLocks noChangeAspect="1"/>
            </p:cNvSpPr>
            <p:nvPr/>
          </p:nvSpPr>
          <p:spPr>
            <a:xfrm>
              <a:off x="7285662" y="5601143"/>
              <a:ext cx="781357" cy="685337"/>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3" name="212 Altıgen"/>
            <p:cNvSpPr>
              <a:spLocks noChangeAspect="1"/>
            </p:cNvSpPr>
            <p:nvPr/>
          </p:nvSpPr>
          <p:spPr>
            <a:xfrm>
              <a:off x="7285662" y="4936073"/>
              <a:ext cx="781357" cy="685337"/>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4" name="213 Altıgen"/>
            <p:cNvSpPr>
              <a:spLocks noChangeAspect="1"/>
            </p:cNvSpPr>
            <p:nvPr/>
          </p:nvSpPr>
          <p:spPr>
            <a:xfrm>
              <a:off x="7894379" y="5289593"/>
              <a:ext cx="781357" cy="685337"/>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5" name="214 Altıgen"/>
            <p:cNvSpPr>
              <a:spLocks noChangeAspect="1"/>
            </p:cNvSpPr>
            <p:nvPr/>
          </p:nvSpPr>
          <p:spPr>
            <a:xfrm>
              <a:off x="4445047" y="5418162"/>
              <a:ext cx="443953" cy="389396"/>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6" name="215 Altıgen"/>
            <p:cNvSpPr>
              <a:spLocks noChangeAspect="1"/>
            </p:cNvSpPr>
            <p:nvPr/>
          </p:nvSpPr>
          <p:spPr>
            <a:xfrm>
              <a:off x="4972157" y="5756919"/>
              <a:ext cx="443953" cy="389396"/>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7" name="216 Altıgen"/>
            <p:cNvSpPr>
              <a:spLocks noChangeAspect="1"/>
            </p:cNvSpPr>
            <p:nvPr/>
          </p:nvSpPr>
          <p:spPr>
            <a:xfrm>
              <a:off x="4972157" y="5091849"/>
              <a:ext cx="443953" cy="389396"/>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8" name="217 Altıgen"/>
            <p:cNvSpPr>
              <a:spLocks noChangeAspect="1"/>
            </p:cNvSpPr>
            <p:nvPr/>
          </p:nvSpPr>
          <p:spPr>
            <a:xfrm>
              <a:off x="5515309" y="5445369"/>
              <a:ext cx="443953" cy="389396"/>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9" name="218 Altıgen"/>
            <p:cNvSpPr>
              <a:spLocks noChangeAspect="1"/>
            </p:cNvSpPr>
            <p:nvPr/>
          </p:nvSpPr>
          <p:spPr>
            <a:xfrm>
              <a:off x="2248372" y="5531987"/>
              <a:ext cx="177582" cy="15575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0" name="219 Altıgen"/>
            <p:cNvSpPr>
              <a:spLocks noChangeAspect="1"/>
            </p:cNvSpPr>
            <p:nvPr/>
          </p:nvSpPr>
          <p:spPr>
            <a:xfrm>
              <a:off x="2830160" y="5870744"/>
              <a:ext cx="177582" cy="15575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1" name="220 Altıgen"/>
            <p:cNvSpPr>
              <a:spLocks noChangeAspect="1"/>
            </p:cNvSpPr>
            <p:nvPr/>
          </p:nvSpPr>
          <p:spPr>
            <a:xfrm>
              <a:off x="2830160" y="5205673"/>
              <a:ext cx="177582" cy="15575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2" name="221 Altıgen"/>
            <p:cNvSpPr>
              <a:spLocks noChangeAspect="1"/>
            </p:cNvSpPr>
            <p:nvPr/>
          </p:nvSpPr>
          <p:spPr>
            <a:xfrm>
              <a:off x="3438877" y="5559193"/>
              <a:ext cx="177582" cy="155758"/>
            </a:xfrm>
            <a:prstGeom prst="hexagon">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25" name="224 Düz Ok Bağlayıcısı"/>
            <p:cNvCxnSpPr/>
            <p:nvPr/>
          </p:nvCxnSpPr>
          <p:spPr>
            <a:xfrm>
              <a:off x="3785254" y="5617814"/>
              <a:ext cx="44176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6" name="225 Düz Ok Bağlayıcısı"/>
            <p:cNvCxnSpPr/>
            <p:nvPr/>
          </p:nvCxnSpPr>
          <p:spPr>
            <a:xfrm>
              <a:off x="6134931" y="5599206"/>
              <a:ext cx="44176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8" name="227 Düz Bağlayıcı"/>
            <p:cNvCxnSpPr>
              <a:cxnSpLocks noChangeAspect="1"/>
            </p:cNvCxnSpPr>
            <p:nvPr/>
          </p:nvCxnSpPr>
          <p:spPr>
            <a:xfrm flipV="1">
              <a:off x="2904079" y="5239001"/>
              <a:ext cx="73628" cy="736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228 Düz Ok Bağlayıcısı"/>
            <p:cNvCxnSpPr>
              <a:cxnSpLocks noChangeAspect="1"/>
            </p:cNvCxnSpPr>
            <p:nvPr/>
          </p:nvCxnSpPr>
          <p:spPr>
            <a:xfrm rot="20820000" flipH="1">
              <a:off x="2953374" y="5033003"/>
              <a:ext cx="294513" cy="1421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0" name="229 Metin kutusu"/>
            <p:cNvSpPr txBox="1"/>
            <p:nvPr/>
          </p:nvSpPr>
          <p:spPr>
            <a:xfrm>
              <a:off x="3177554" y="4715567"/>
              <a:ext cx="381296" cy="467072"/>
            </a:xfrm>
            <a:prstGeom prst="rect">
              <a:avLst/>
            </a:prstGeom>
            <a:noFill/>
          </p:spPr>
          <p:txBody>
            <a:bodyPr wrap="square" rtlCol="0">
              <a:spAutoFit/>
            </a:bodyPr>
            <a:lstStyle/>
            <a:p>
              <a:r>
                <a:rPr lang="tr-TR" sz="2800" dirty="0" smtClean="0">
                  <a:latin typeface="Trebuchet MS" pitchFamily="34" charset="0"/>
                </a:rPr>
                <a:t>r</a:t>
              </a:r>
              <a:endParaRPr lang="tr-TR" sz="2800" dirty="0">
                <a:latin typeface="Trebuchet MS" pitchFamily="34" charset="0"/>
              </a:endParaRPr>
            </a:p>
          </p:txBody>
        </p:sp>
      </p:grpSp>
    </p:spTree>
    <p:extLst>
      <p:ext uri="{BB962C8B-B14F-4D97-AF65-F5344CB8AC3E}">
        <p14:creationId xmlns:p14="http://schemas.microsoft.com/office/powerpoint/2010/main" val="12084475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602432"/>
            <a:ext cx="8229600" cy="594320"/>
          </a:xfrm>
        </p:spPr>
        <p:txBody>
          <a:bodyPr>
            <a:normAutofit fontScale="90000"/>
          </a:bodyPr>
          <a:lstStyle/>
          <a:p>
            <a:r>
              <a:rPr lang="tr-TR" dirty="0" err="1" smtClean="0">
                <a:latin typeface="Trebuchet MS" pitchFamily="34" charset="0"/>
              </a:rPr>
              <a:t>sludge</a:t>
            </a:r>
            <a:endParaRPr lang="tr-TR" dirty="0">
              <a:latin typeface="Trebuchet MS" pitchFamily="34" charset="0"/>
            </a:endParaRPr>
          </a:p>
        </p:txBody>
      </p:sp>
      <p:pic>
        <p:nvPicPr>
          <p:cNvPr id="1026" name="Picture 2"/>
          <p:cNvPicPr>
            <a:picLocks noChangeAspect="1" noChangeArrowheads="1"/>
          </p:cNvPicPr>
          <p:nvPr/>
        </p:nvPicPr>
        <p:blipFill>
          <a:blip r:embed="rId2" cstate="print">
            <a:lum bright="-1000"/>
          </a:blip>
          <a:srcRect l="14662" t="46930" r="31655" b="17688"/>
          <a:stretch>
            <a:fillRect/>
          </a:stretch>
        </p:blipFill>
        <p:spPr bwMode="auto">
          <a:xfrm>
            <a:off x="323528" y="3645024"/>
            <a:ext cx="8550329" cy="3168352"/>
          </a:xfrm>
          <a:prstGeom prst="rect">
            <a:avLst/>
          </a:prstGeom>
          <a:noFill/>
          <a:ln w="9525">
            <a:noFill/>
            <a:miter lim="800000"/>
            <a:headEnd/>
            <a:tailEnd/>
          </a:ln>
        </p:spPr>
      </p:pic>
      <p:sp>
        <p:nvSpPr>
          <p:cNvPr id="5" name="4 Metin kutusu"/>
          <p:cNvSpPr txBox="1"/>
          <p:nvPr/>
        </p:nvSpPr>
        <p:spPr>
          <a:xfrm>
            <a:off x="395536" y="1268760"/>
            <a:ext cx="8424936" cy="2523768"/>
          </a:xfrm>
          <a:prstGeom prst="rect">
            <a:avLst/>
          </a:prstGeom>
          <a:noFill/>
        </p:spPr>
        <p:txBody>
          <a:bodyPr wrap="square" rtlCol="0">
            <a:spAutoFit/>
          </a:bodyPr>
          <a:lstStyle/>
          <a:p>
            <a:r>
              <a:rPr lang="tr-TR" sz="2400" dirty="0" smtClean="0">
                <a:latin typeface="Trebuchet MS" pitchFamily="34" charset="0"/>
              </a:rPr>
              <a:t>yüksek ergime noktalı bileşik topakları-kalitesiz hammadde ve kötü ergitme pratiklerinden kaynaklanır!</a:t>
            </a:r>
          </a:p>
          <a:p>
            <a:r>
              <a:rPr lang="tr-TR" sz="2400" dirty="0" smtClean="0">
                <a:latin typeface="Trebuchet MS" pitchFamily="34" charset="0"/>
              </a:rPr>
              <a:t>Döküm parçaya geçtiklerinde parça kalitesi!!!</a:t>
            </a:r>
          </a:p>
          <a:p>
            <a:r>
              <a:rPr lang="tr-TR" sz="2400" dirty="0" smtClean="0">
                <a:latin typeface="Trebuchet MS" pitchFamily="34" charset="0"/>
              </a:rPr>
              <a:t>Banyo ve potada kaldıklarında temizlenmeleri gerekir.</a:t>
            </a:r>
          </a:p>
          <a:p>
            <a:pPr>
              <a:spcBef>
                <a:spcPts val="1200"/>
              </a:spcBef>
            </a:pPr>
            <a:r>
              <a:rPr lang="tr-TR" sz="2800" b="1" dirty="0" smtClean="0">
                <a:latin typeface="Trebuchet MS" pitchFamily="34" charset="0"/>
              </a:rPr>
              <a:t>“</a:t>
            </a:r>
            <a:r>
              <a:rPr lang="tr-TR" sz="2800" b="1" dirty="0" err="1" smtClean="0">
                <a:latin typeface="Trebuchet MS" pitchFamily="34" charset="0"/>
              </a:rPr>
              <a:t>sludge</a:t>
            </a:r>
            <a:r>
              <a:rPr lang="tr-TR" sz="2800" b="1" dirty="0" smtClean="0">
                <a:latin typeface="Trebuchet MS" pitchFamily="34" charset="0"/>
              </a:rPr>
              <a:t>” faktörü= %</a:t>
            </a:r>
            <a:r>
              <a:rPr lang="tr-TR" sz="2800" b="1" dirty="0" err="1" smtClean="0">
                <a:latin typeface="Trebuchet MS" pitchFamily="34" charset="0"/>
              </a:rPr>
              <a:t>Fe</a:t>
            </a:r>
            <a:r>
              <a:rPr lang="tr-TR" sz="2800" b="1" dirty="0" smtClean="0">
                <a:latin typeface="Trebuchet MS" pitchFamily="34" charset="0"/>
              </a:rPr>
              <a:t> + 2x%</a:t>
            </a:r>
            <a:r>
              <a:rPr lang="tr-TR" sz="2800" b="1" dirty="0" err="1" smtClean="0">
                <a:latin typeface="Trebuchet MS" pitchFamily="34" charset="0"/>
              </a:rPr>
              <a:t>Mn</a:t>
            </a:r>
            <a:r>
              <a:rPr lang="tr-TR" sz="2800" b="1" dirty="0" smtClean="0">
                <a:latin typeface="Trebuchet MS" pitchFamily="34" charset="0"/>
              </a:rPr>
              <a:t> + 3x%</a:t>
            </a:r>
            <a:r>
              <a:rPr lang="tr-TR" sz="2800" b="1" dirty="0" err="1" smtClean="0">
                <a:latin typeface="Trebuchet MS" pitchFamily="34" charset="0"/>
              </a:rPr>
              <a:t>Cr</a:t>
            </a:r>
            <a:endParaRPr lang="tr-TR" sz="2800" b="1" dirty="0" smtClean="0">
              <a:latin typeface="Trebuchet MS" pitchFamily="34" charset="0"/>
            </a:endParaRPr>
          </a:p>
          <a:p>
            <a:r>
              <a:rPr lang="tr-TR" sz="2400" dirty="0" smtClean="0">
                <a:latin typeface="Trebuchet MS" pitchFamily="34" charset="0"/>
              </a:rPr>
              <a:t> </a:t>
            </a:r>
            <a:endParaRPr lang="tr-TR" sz="2400" dirty="0">
              <a:latin typeface="Trebuchet MS" pitchFamily="34" charset="0"/>
            </a:endParaRPr>
          </a:p>
        </p:txBody>
      </p:sp>
    </p:spTree>
    <p:extLst>
      <p:ext uri="{BB962C8B-B14F-4D97-AF65-F5344CB8AC3E}">
        <p14:creationId xmlns:p14="http://schemas.microsoft.com/office/powerpoint/2010/main" val="31666777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692696"/>
            <a:ext cx="8229600" cy="594320"/>
          </a:xfrm>
        </p:spPr>
        <p:txBody>
          <a:bodyPr>
            <a:normAutofit fontScale="90000"/>
          </a:bodyPr>
          <a:lstStyle/>
          <a:p>
            <a:r>
              <a:rPr lang="tr-TR" dirty="0" smtClean="0">
                <a:latin typeface="Trebuchet MS" pitchFamily="34" charset="0"/>
              </a:rPr>
              <a:t>Silis modifikasyonu</a:t>
            </a:r>
            <a:endParaRPr lang="tr-TR" dirty="0">
              <a:latin typeface="Trebuchet MS" pitchFamily="34" charset="0"/>
            </a:endParaRPr>
          </a:p>
        </p:txBody>
      </p:sp>
      <p:grpSp>
        <p:nvGrpSpPr>
          <p:cNvPr id="2" name="15 Grup"/>
          <p:cNvGrpSpPr/>
          <p:nvPr/>
        </p:nvGrpSpPr>
        <p:grpSpPr>
          <a:xfrm>
            <a:off x="1259630" y="1412776"/>
            <a:ext cx="6696746" cy="5184576"/>
            <a:chOff x="1187623" y="1484784"/>
            <a:chExt cx="6696746" cy="5184576"/>
          </a:xfrm>
        </p:grpSpPr>
        <p:pic>
          <p:nvPicPr>
            <p:cNvPr id="224258" name="Picture 2"/>
            <p:cNvPicPr>
              <a:picLocks noChangeAspect="1" noChangeArrowheads="1"/>
            </p:cNvPicPr>
            <p:nvPr/>
          </p:nvPicPr>
          <p:blipFill>
            <a:blip r:embed="rId2" cstate="print">
              <a:grayscl/>
              <a:lum bright="-5000" contrast="9000"/>
            </a:blip>
            <a:srcRect l="52733" r="4344" b="69014"/>
            <a:stretch>
              <a:fillRect/>
            </a:stretch>
          </p:blipFill>
          <p:spPr bwMode="auto">
            <a:xfrm rot="16200000">
              <a:off x="971599" y="4221088"/>
              <a:ext cx="2592288" cy="216024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grayscl/>
              <a:lum bright="-5000" contrast="9000"/>
            </a:blip>
            <a:srcRect r="55851" b="69014"/>
            <a:stretch>
              <a:fillRect/>
            </a:stretch>
          </p:blipFill>
          <p:spPr bwMode="auto">
            <a:xfrm rot="16200000">
              <a:off x="971599" y="1700808"/>
              <a:ext cx="2592288" cy="216024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grayscl/>
              <a:lum bright="-5000" contrast="9000"/>
            </a:blip>
            <a:srcRect t="32394" r="55851" b="33803"/>
            <a:stretch>
              <a:fillRect/>
            </a:stretch>
          </p:blipFill>
          <p:spPr bwMode="auto">
            <a:xfrm rot="16200000">
              <a:off x="3261788" y="1844824"/>
              <a:ext cx="2592288" cy="2160240"/>
            </a:xfrm>
            <a:prstGeom prst="rect">
              <a:avLst/>
            </a:prstGeom>
            <a:noFill/>
            <a:ln w="9525">
              <a:noFill/>
              <a:miter lim="800000"/>
              <a:headEnd/>
              <a:tailEnd/>
            </a:ln>
          </p:spPr>
        </p:pic>
        <p:pic>
          <p:nvPicPr>
            <p:cNvPr id="7" name="Picture 2"/>
            <p:cNvPicPr>
              <a:picLocks noChangeAspect="1" noChangeArrowheads="1"/>
            </p:cNvPicPr>
            <p:nvPr/>
          </p:nvPicPr>
          <p:blipFill>
            <a:blip r:embed="rId2" cstate="print">
              <a:grayscl/>
              <a:lum bright="-5000" contrast="9000"/>
            </a:blip>
            <a:srcRect l="1226" t="67606" r="55851"/>
            <a:stretch>
              <a:fillRect/>
            </a:stretch>
          </p:blipFill>
          <p:spPr bwMode="auto">
            <a:xfrm rot="16200000">
              <a:off x="5544108" y="1808820"/>
              <a:ext cx="2520280" cy="2160240"/>
            </a:xfrm>
            <a:prstGeom prst="rect">
              <a:avLst/>
            </a:prstGeom>
            <a:noFill/>
            <a:ln w="9525">
              <a:noFill/>
              <a:miter lim="800000"/>
              <a:headEnd/>
              <a:tailEnd/>
            </a:ln>
          </p:spPr>
        </p:pic>
        <p:pic>
          <p:nvPicPr>
            <p:cNvPr id="8" name="Picture 2"/>
            <p:cNvPicPr>
              <a:picLocks noChangeAspect="1" noChangeArrowheads="1"/>
            </p:cNvPicPr>
            <p:nvPr/>
          </p:nvPicPr>
          <p:blipFill>
            <a:blip r:embed="rId2" cstate="print">
              <a:grayscl/>
              <a:lum bright="-5000" contrast="9000"/>
            </a:blip>
            <a:srcRect l="52733" t="32230" r="4344" b="33967"/>
            <a:stretch>
              <a:fillRect/>
            </a:stretch>
          </p:blipFill>
          <p:spPr bwMode="auto">
            <a:xfrm rot="16200000">
              <a:off x="3239852" y="4329100"/>
              <a:ext cx="2520280" cy="2160240"/>
            </a:xfrm>
            <a:prstGeom prst="rect">
              <a:avLst/>
            </a:prstGeom>
            <a:noFill/>
            <a:ln w="9525">
              <a:noFill/>
              <a:miter lim="800000"/>
              <a:headEnd/>
              <a:tailEnd/>
            </a:ln>
          </p:spPr>
        </p:pic>
        <p:pic>
          <p:nvPicPr>
            <p:cNvPr id="9" name="Picture 2"/>
            <p:cNvPicPr>
              <a:picLocks noChangeAspect="1" noChangeArrowheads="1"/>
            </p:cNvPicPr>
            <p:nvPr/>
          </p:nvPicPr>
          <p:blipFill>
            <a:blip r:embed="rId2" cstate="print">
              <a:grayscl/>
              <a:lum bright="-5000" contrast="9000"/>
            </a:blip>
            <a:srcRect l="52733" t="66733" r="4344"/>
            <a:stretch>
              <a:fillRect/>
            </a:stretch>
          </p:blipFill>
          <p:spPr bwMode="auto">
            <a:xfrm rot="16200000">
              <a:off x="5544109" y="4329100"/>
              <a:ext cx="2520280" cy="2160240"/>
            </a:xfrm>
            <a:prstGeom prst="rect">
              <a:avLst/>
            </a:prstGeom>
            <a:noFill/>
            <a:ln w="9525">
              <a:noFill/>
              <a:miter lim="800000"/>
              <a:headEnd/>
              <a:tailEnd/>
            </a:ln>
          </p:spPr>
        </p:pic>
        <p:sp useBgFill="1">
          <p:nvSpPr>
            <p:cNvPr id="10" name="9 Metin kutusu"/>
            <p:cNvSpPr txBox="1"/>
            <p:nvPr/>
          </p:nvSpPr>
          <p:spPr>
            <a:xfrm>
              <a:off x="1187623" y="1484784"/>
              <a:ext cx="2160240" cy="461665"/>
            </a:xfrm>
            <a:prstGeom prst="rect">
              <a:avLst/>
            </a:prstGeom>
          </p:spPr>
          <p:txBody>
            <a:bodyPr wrap="square" rtlCol="0">
              <a:spAutoFit/>
            </a:bodyPr>
            <a:lstStyle/>
            <a:p>
              <a:pPr algn="ctr"/>
              <a:r>
                <a:rPr lang="tr-TR" sz="2400" dirty="0" smtClean="0">
                  <a:latin typeface="Trebuchet MS" pitchFamily="34" charset="0"/>
                </a:rPr>
                <a:t>1. seviye</a:t>
              </a:r>
              <a:endParaRPr lang="tr-TR" sz="2400" dirty="0">
                <a:latin typeface="Trebuchet MS" pitchFamily="34" charset="0"/>
              </a:endParaRPr>
            </a:p>
          </p:txBody>
        </p:sp>
        <p:sp useBgFill="1">
          <p:nvSpPr>
            <p:cNvPr id="11" name="10 Metin kutusu"/>
            <p:cNvSpPr txBox="1"/>
            <p:nvPr/>
          </p:nvSpPr>
          <p:spPr>
            <a:xfrm>
              <a:off x="1187623" y="4077072"/>
              <a:ext cx="2160240" cy="461665"/>
            </a:xfrm>
            <a:prstGeom prst="rect">
              <a:avLst/>
            </a:prstGeom>
          </p:spPr>
          <p:txBody>
            <a:bodyPr wrap="square" rtlCol="0">
              <a:spAutoFit/>
            </a:bodyPr>
            <a:lstStyle/>
            <a:p>
              <a:pPr algn="ctr"/>
              <a:r>
                <a:rPr lang="tr-TR" sz="2400" dirty="0" smtClean="0">
                  <a:latin typeface="Trebuchet MS" pitchFamily="34" charset="0"/>
                </a:rPr>
                <a:t>2. seviye</a:t>
              </a:r>
              <a:endParaRPr lang="tr-TR" sz="2400" dirty="0">
                <a:latin typeface="Trebuchet MS" pitchFamily="34" charset="0"/>
              </a:endParaRPr>
            </a:p>
          </p:txBody>
        </p:sp>
        <p:sp useBgFill="1">
          <p:nvSpPr>
            <p:cNvPr id="12" name="11 Metin kutusu"/>
            <p:cNvSpPr txBox="1"/>
            <p:nvPr/>
          </p:nvSpPr>
          <p:spPr>
            <a:xfrm>
              <a:off x="3477812" y="1484784"/>
              <a:ext cx="2160240" cy="461665"/>
            </a:xfrm>
            <a:prstGeom prst="rect">
              <a:avLst/>
            </a:prstGeom>
          </p:spPr>
          <p:txBody>
            <a:bodyPr wrap="square" rtlCol="0">
              <a:spAutoFit/>
            </a:bodyPr>
            <a:lstStyle/>
            <a:p>
              <a:pPr algn="ctr"/>
              <a:r>
                <a:rPr lang="tr-TR" sz="2400" dirty="0" smtClean="0">
                  <a:latin typeface="Trebuchet MS" pitchFamily="34" charset="0"/>
                </a:rPr>
                <a:t>3. seviye</a:t>
              </a:r>
              <a:endParaRPr lang="tr-TR" sz="2400" dirty="0">
                <a:latin typeface="Trebuchet MS" pitchFamily="34" charset="0"/>
              </a:endParaRPr>
            </a:p>
          </p:txBody>
        </p:sp>
        <p:sp useBgFill="1">
          <p:nvSpPr>
            <p:cNvPr id="13" name="12 Metin kutusu"/>
            <p:cNvSpPr txBox="1"/>
            <p:nvPr/>
          </p:nvSpPr>
          <p:spPr>
            <a:xfrm>
              <a:off x="3419872" y="4119463"/>
              <a:ext cx="2160240" cy="461665"/>
            </a:xfrm>
            <a:prstGeom prst="rect">
              <a:avLst/>
            </a:prstGeom>
          </p:spPr>
          <p:txBody>
            <a:bodyPr wrap="square" rtlCol="0">
              <a:spAutoFit/>
            </a:bodyPr>
            <a:lstStyle/>
            <a:p>
              <a:pPr algn="ctr"/>
              <a:r>
                <a:rPr lang="tr-TR" sz="2400" dirty="0" smtClean="0">
                  <a:latin typeface="Trebuchet MS" pitchFamily="34" charset="0"/>
                </a:rPr>
                <a:t>4. seviye</a:t>
              </a:r>
              <a:endParaRPr lang="tr-TR" sz="2400" dirty="0">
                <a:latin typeface="Trebuchet MS" pitchFamily="34" charset="0"/>
              </a:endParaRPr>
            </a:p>
          </p:txBody>
        </p:sp>
        <p:sp useBgFill="1">
          <p:nvSpPr>
            <p:cNvPr id="14" name="13 Metin kutusu"/>
            <p:cNvSpPr txBox="1"/>
            <p:nvPr/>
          </p:nvSpPr>
          <p:spPr>
            <a:xfrm>
              <a:off x="5724128" y="1484784"/>
              <a:ext cx="2160240" cy="461665"/>
            </a:xfrm>
            <a:prstGeom prst="rect">
              <a:avLst/>
            </a:prstGeom>
          </p:spPr>
          <p:txBody>
            <a:bodyPr wrap="square" rtlCol="0">
              <a:spAutoFit/>
            </a:bodyPr>
            <a:lstStyle/>
            <a:p>
              <a:pPr algn="ctr"/>
              <a:r>
                <a:rPr lang="tr-TR" sz="2400" dirty="0" smtClean="0">
                  <a:latin typeface="Trebuchet MS" pitchFamily="34" charset="0"/>
                </a:rPr>
                <a:t>5. seviye</a:t>
              </a:r>
              <a:endParaRPr lang="tr-TR" sz="2400" dirty="0">
                <a:latin typeface="Trebuchet MS" pitchFamily="34" charset="0"/>
              </a:endParaRPr>
            </a:p>
          </p:txBody>
        </p:sp>
        <p:sp useBgFill="1">
          <p:nvSpPr>
            <p:cNvPr id="15" name="14 Metin kutusu"/>
            <p:cNvSpPr txBox="1"/>
            <p:nvPr/>
          </p:nvSpPr>
          <p:spPr>
            <a:xfrm>
              <a:off x="5666188" y="4119463"/>
              <a:ext cx="2160240" cy="461665"/>
            </a:xfrm>
            <a:prstGeom prst="rect">
              <a:avLst/>
            </a:prstGeom>
          </p:spPr>
          <p:txBody>
            <a:bodyPr wrap="square" rtlCol="0">
              <a:spAutoFit/>
            </a:bodyPr>
            <a:lstStyle/>
            <a:p>
              <a:pPr algn="ctr"/>
              <a:r>
                <a:rPr lang="tr-TR" sz="2400" dirty="0" smtClean="0">
                  <a:latin typeface="Trebuchet MS" pitchFamily="34" charset="0"/>
                </a:rPr>
                <a:t>6. seviye</a:t>
              </a:r>
              <a:endParaRPr lang="tr-TR" sz="2400" dirty="0">
                <a:latin typeface="Trebuchet MS" pitchFamily="34" charset="0"/>
              </a:endParaRPr>
            </a:p>
          </p:txBody>
        </p:sp>
      </p:grpSp>
    </p:spTree>
    <p:extLst>
      <p:ext uri="{BB962C8B-B14F-4D97-AF65-F5344CB8AC3E}">
        <p14:creationId xmlns:p14="http://schemas.microsoft.com/office/powerpoint/2010/main" val="4978768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şlık 3"/>
          <p:cNvSpPr>
            <a:spLocks noGrp="1"/>
          </p:cNvSpPr>
          <p:nvPr>
            <p:ph type="title"/>
          </p:nvPr>
        </p:nvSpPr>
        <p:spPr>
          <a:xfrm>
            <a:off x="323528" y="602432"/>
            <a:ext cx="8229600" cy="594320"/>
          </a:xfrm>
        </p:spPr>
        <p:txBody>
          <a:bodyPr>
            <a:normAutofit fontScale="90000"/>
          </a:bodyPr>
          <a:lstStyle/>
          <a:p>
            <a:r>
              <a:rPr lang="tr-TR" dirty="0" smtClean="0">
                <a:latin typeface="Trebuchet MS" pitchFamily="34" charset="0"/>
              </a:rPr>
              <a:t>Optik emisyon spektrometresi</a:t>
            </a:r>
            <a:endParaRPr lang="tr-TR" dirty="0">
              <a:latin typeface="Trebuchet MS" pitchFamily="34" charset="0"/>
            </a:endParaRPr>
          </a:p>
        </p:txBody>
      </p:sp>
      <p:sp>
        <p:nvSpPr>
          <p:cNvPr id="2" name="Dikdörtgen 1"/>
          <p:cNvSpPr/>
          <p:nvPr/>
        </p:nvSpPr>
        <p:spPr>
          <a:xfrm>
            <a:off x="323528" y="1333212"/>
            <a:ext cx="8568952" cy="4832092"/>
          </a:xfrm>
          <a:prstGeom prst="rect">
            <a:avLst/>
          </a:prstGeom>
        </p:spPr>
        <p:txBody>
          <a:bodyPr wrap="square">
            <a:spAutoFit/>
          </a:bodyPr>
          <a:lstStyle/>
          <a:p>
            <a:r>
              <a:rPr lang="en-US" sz="2800" dirty="0" smtClean="0">
                <a:latin typeface="Trebuchet MS" panose="020B0603020202020204" pitchFamily="34" charset="0"/>
              </a:rPr>
              <a:t>OES</a:t>
            </a:r>
            <a:r>
              <a:rPr lang="tr-TR" sz="2800" dirty="0" smtClean="0">
                <a:latin typeface="Trebuchet MS" panose="020B0603020202020204" pitchFamily="34" charset="0"/>
              </a:rPr>
              <a:t> seri, güvenilir ve %1-3 hassasiyetinde analiz tekniği</a:t>
            </a:r>
          </a:p>
          <a:p>
            <a:r>
              <a:rPr lang="tr-TR" sz="2800" dirty="0" smtClean="0">
                <a:latin typeface="Trebuchet MS" panose="020B0603020202020204" pitchFamily="34" charset="0"/>
              </a:rPr>
              <a:t>Alüminyum dökümhanelerinde çok popüler.</a:t>
            </a:r>
          </a:p>
          <a:p>
            <a:r>
              <a:rPr lang="tr-TR" sz="2800" dirty="0" smtClean="0">
                <a:latin typeface="Trebuchet MS" panose="020B0603020202020204" pitchFamily="34" charset="0"/>
              </a:rPr>
              <a:t>Sağlıklı analiz sonuçları için </a:t>
            </a:r>
          </a:p>
          <a:p>
            <a:r>
              <a:rPr lang="tr-TR" sz="2800" dirty="0" smtClean="0">
                <a:latin typeface="Trebuchet MS" panose="020B0603020202020204" pitchFamily="34" charset="0"/>
              </a:rPr>
              <a:t>örneklenen sıvı alüminyum ve örneğin kendisi homojen ve banyoyu temsil kapasitesi yüksek olmalıdır.</a:t>
            </a:r>
          </a:p>
          <a:p>
            <a:r>
              <a:rPr lang="tr-TR" sz="2800" dirty="0" smtClean="0">
                <a:latin typeface="Trebuchet MS" panose="020B0603020202020204" pitchFamily="34" charset="0"/>
              </a:rPr>
              <a:t>Bu şartlar hızlı katılaştırılan disk örneklerde büyük ölçüde karşılanır.</a:t>
            </a:r>
          </a:p>
          <a:p>
            <a:r>
              <a:rPr lang="tr-TR" sz="2800" dirty="0" smtClean="0">
                <a:latin typeface="Trebuchet MS" panose="020B0603020202020204" pitchFamily="34" charset="0"/>
              </a:rPr>
              <a:t>Analiz yapılmadan önce örneklerin hızlı katılaşan yüzeyleri tornada düzeltilir.</a:t>
            </a:r>
          </a:p>
        </p:txBody>
      </p:sp>
    </p:spTree>
    <p:extLst>
      <p:ext uri="{BB962C8B-B14F-4D97-AF65-F5344CB8AC3E}">
        <p14:creationId xmlns:p14="http://schemas.microsoft.com/office/powerpoint/2010/main" val="3235343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şlık 3"/>
          <p:cNvSpPr>
            <a:spLocks noGrp="1"/>
          </p:cNvSpPr>
          <p:nvPr>
            <p:ph type="title"/>
          </p:nvPr>
        </p:nvSpPr>
        <p:spPr>
          <a:xfrm>
            <a:off x="446856" y="602432"/>
            <a:ext cx="8229600" cy="594320"/>
          </a:xfrm>
        </p:spPr>
        <p:txBody>
          <a:bodyPr>
            <a:normAutofit fontScale="90000"/>
          </a:bodyPr>
          <a:lstStyle/>
          <a:p>
            <a:r>
              <a:rPr lang="tr-TR" dirty="0" smtClean="0">
                <a:latin typeface="Trebuchet MS" pitchFamily="34" charset="0"/>
              </a:rPr>
              <a:t>Optik emisyon spektrometresi</a:t>
            </a:r>
            <a:endParaRPr lang="tr-TR" dirty="0">
              <a:latin typeface="Trebuchet MS" pitchFamily="34" charset="0"/>
            </a:endParaRPr>
          </a:p>
        </p:txBody>
      </p:sp>
      <p:pic>
        <p:nvPicPr>
          <p:cNvPr id="532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817" t="17954" r="22079" b="14192"/>
          <a:stretch/>
        </p:blipFill>
        <p:spPr bwMode="auto">
          <a:xfrm>
            <a:off x="323528" y="1887738"/>
            <a:ext cx="6962115" cy="465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708" t="13729" r="11683" b="13400"/>
          <a:stretch/>
        </p:blipFill>
        <p:spPr bwMode="auto">
          <a:xfrm>
            <a:off x="6012160" y="1412776"/>
            <a:ext cx="2888114" cy="3233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52747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Optical Emission Spectrometer (OES) for Ferrous and Non-Ferrous Alloys – ARL 4460 OES from Thermo Scientific">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048718"/>
            <a:ext cx="3810000" cy="3476626"/>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https://encrypted-tbn3.gstatic.com/images?q=tbn:ANd9GcRc0d-dK4YMAn-K1Udg5F8gVdhQVEy9NdBEwc20FipbH4s7QbXEJw">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1579117"/>
            <a:ext cx="3960440" cy="2641971"/>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716016" y="4514344"/>
            <a:ext cx="4176464" cy="1938992"/>
          </a:xfrm>
          <a:prstGeom prst="rect">
            <a:avLst/>
          </a:prstGeom>
        </p:spPr>
        <p:txBody>
          <a:bodyPr wrap="square">
            <a:spAutoFit/>
          </a:bodyPr>
          <a:lstStyle/>
          <a:p>
            <a:pPr algn="r"/>
            <a:r>
              <a:rPr lang="tr-TR" sz="2400" dirty="0" smtClean="0">
                <a:latin typeface="Trebuchet MS" pitchFamily="34" charset="0"/>
              </a:rPr>
              <a:t>Örneğin bileşimi bilinen referans numunelerden elde edilenlerle toplanan şiddetlerin karşılaştırılması ile belirlenir.</a:t>
            </a:r>
          </a:p>
        </p:txBody>
      </p:sp>
      <p:sp>
        <p:nvSpPr>
          <p:cNvPr id="10" name="Başlık 3"/>
          <p:cNvSpPr>
            <a:spLocks noGrp="1"/>
          </p:cNvSpPr>
          <p:nvPr>
            <p:ph type="title"/>
          </p:nvPr>
        </p:nvSpPr>
        <p:spPr>
          <a:xfrm>
            <a:off x="446856" y="602432"/>
            <a:ext cx="8229600" cy="594320"/>
          </a:xfrm>
        </p:spPr>
        <p:txBody>
          <a:bodyPr>
            <a:normAutofit fontScale="90000"/>
          </a:bodyPr>
          <a:lstStyle/>
          <a:p>
            <a:r>
              <a:rPr lang="tr-TR" dirty="0" smtClean="0">
                <a:latin typeface="Trebuchet MS" pitchFamily="34" charset="0"/>
              </a:rPr>
              <a:t>Optik emisyon spektrometresi</a:t>
            </a:r>
            <a:endParaRPr lang="tr-TR" dirty="0">
              <a:latin typeface="Trebuchet MS" pitchFamily="34" charset="0"/>
            </a:endParaRPr>
          </a:p>
        </p:txBody>
      </p:sp>
      <p:sp>
        <p:nvSpPr>
          <p:cNvPr id="7" name="Dikdörtgen 2"/>
          <p:cNvSpPr/>
          <p:nvPr/>
        </p:nvSpPr>
        <p:spPr>
          <a:xfrm>
            <a:off x="179512" y="1355284"/>
            <a:ext cx="4680520" cy="1569660"/>
          </a:xfrm>
          <a:prstGeom prst="rect">
            <a:avLst/>
          </a:prstGeom>
        </p:spPr>
        <p:txBody>
          <a:bodyPr wrap="square">
            <a:spAutoFit/>
          </a:bodyPr>
          <a:lstStyle/>
          <a:p>
            <a:r>
              <a:rPr lang="tr-TR" sz="2400" dirty="0" smtClean="0">
                <a:latin typeface="Trebuchet MS" pitchFamily="34" charset="0"/>
              </a:rPr>
              <a:t>Analiz yüzeyinde yakma yapılır.  Yüzeyden çıkan ışık sabit dalga boylarında düzenlenen detektörler tarafından toplanır.</a:t>
            </a:r>
          </a:p>
        </p:txBody>
      </p:sp>
    </p:spTree>
    <p:extLst>
      <p:ext uri="{BB962C8B-B14F-4D97-AF65-F5344CB8AC3E}">
        <p14:creationId xmlns:p14="http://schemas.microsoft.com/office/powerpoint/2010/main" val="41753910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şlık 3"/>
          <p:cNvSpPr>
            <a:spLocks noGrp="1"/>
          </p:cNvSpPr>
          <p:nvPr>
            <p:ph type="title"/>
          </p:nvPr>
        </p:nvSpPr>
        <p:spPr>
          <a:xfrm>
            <a:off x="446856" y="602432"/>
            <a:ext cx="8229600" cy="594320"/>
          </a:xfrm>
        </p:spPr>
        <p:txBody>
          <a:bodyPr>
            <a:normAutofit fontScale="90000"/>
          </a:bodyPr>
          <a:lstStyle/>
          <a:p>
            <a:r>
              <a:rPr lang="tr-TR" dirty="0" smtClean="0">
                <a:latin typeface="Trebuchet MS" pitchFamily="34" charset="0"/>
              </a:rPr>
              <a:t>Optik emisyon spektrometresi</a:t>
            </a:r>
            <a:endParaRPr lang="tr-TR" dirty="0">
              <a:latin typeface="Trebuchet MS" pitchFamily="34" charset="0"/>
            </a:endParaRPr>
          </a:p>
        </p:txBody>
      </p:sp>
      <p:pic>
        <p:nvPicPr>
          <p:cNvPr id="5427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16071" t="29388" r="16582" b="13061"/>
          <a:stretch/>
        </p:blipFill>
        <p:spPr bwMode="auto">
          <a:xfrm>
            <a:off x="395536" y="2821190"/>
            <a:ext cx="8389017"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7" name="Picture 5" descr="http://www.shimadzu.com/an/qn50420000006zh4-img/qn50420000006zhl.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340768"/>
            <a:ext cx="2849460" cy="1994623"/>
          </a:xfrm>
          <a:prstGeom prst="rect">
            <a:avLst/>
          </a:prstGeom>
          <a:noFill/>
          <a:extLst>
            <a:ext uri="{909E8E84-426E-40DD-AFC4-6F175D3DCCD1}">
              <a14:hiddenFill xmlns:a14="http://schemas.microsoft.com/office/drawing/2010/main">
                <a:solidFill>
                  <a:srgbClr val="FFFFFF"/>
                </a:solidFill>
              </a14:hiddenFill>
            </a:ext>
          </a:extLst>
        </p:spPr>
      </p:pic>
      <p:pic>
        <p:nvPicPr>
          <p:cNvPr id="54279" name="Picture 7" descr="http://www.shimadzu.com/an/qn50420000006zh4-img/qn50420000007rmx.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1340768"/>
            <a:ext cx="3116157" cy="1872208"/>
          </a:xfrm>
          <a:prstGeom prst="rect">
            <a:avLst/>
          </a:prstGeom>
          <a:noFill/>
          <a:extLst>
            <a:ext uri="{909E8E84-426E-40DD-AFC4-6F175D3DCCD1}">
              <a14:hiddenFill xmlns:a14="http://schemas.microsoft.com/office/drawing/2010/main">
                <a:solidFill>
                  <a:srgbClr val="FFFFFF"/>
                </a:solidFill>
              </a14:hiddenFill>
            </a:ext>
          </a:extLst>
        </p:spPr>
      </p:pic>
      <p:sp useBgFill="1">
        <p:nvSpPr>
          <p:cNvPr id="6" name="5 Metin kutusu"/>
          <p:cNvSpPr txBox="1"/>
          <p:nvPr/>
        </p:nvSpPr>
        <p:spPr>
          <a:xfrm>
            <a:off x="467544" y="5877272"/>
            <a:ext cx="1944216" cy="707886"/>
          </a:xfrm>
          <a:prstGeom prst="rect">
            <a:avLst/>
          </a:prstGeom>
        </p:spPr>
        <p:txBody>
          <a:bodyPr wrap="square" rtlCol="0">
            <a:spAutoFit/>
          </a:bodyPr>
          <a:lstStyle/>
          <a:p>
            <a:r>
              <a:rPr lang="tr-TR" sz="2000" dirty="0" smtClean="0">
                <a:latin typeface="Trebuchet MS" pitchFamily="34" charset="0"/>
              </a:rPr>
              <a:t>E1-ilk Enerji durumu</a:t>
            </a:r>
            <a:endParaRPr lang="tr-TR" sz="2000" dirty="0">
              <a:latin typeface="Trebuchet MS" pitchFamily="34" charset="0"/>
            </a:endParaRPr>
          </a:p>
        </p:txBody>
      </p:sp>
      <p:sp useBgFill="1">
        <p:nvSpPr>
          <p:cNvPr id="7" name="6 Metin kutusu"/>
          <p:cNvSpPr txBox="1"/>
          <p:nvPr/>
        </p:nvSpPr>
        <p:spPr>
          <a:xfrm>
            <a:off x="3059832" y="5877272"/>
            <a:ext cx="2808312" cy="707886"/>
          </a:xfrm>
          <a:prstGeom prst="rect">
            <a:avLst/>
          </a:prstGeom>
        </p:spPr>
        <p:txBody>
          <a:bodyPr wrap="square" rtlCol="0">
            <a:spAutoFit/>
          </a:bodyPr>
          <a:lstStyle/>
          <a:p>
            <a:r>
              <a:rPr lang="tr-TR" sz="2000" dirty="0" smtClean="0">
                <a:latin typeface="Trebuchet MS" pitchFamily="34" charset="0"/>
              </a:rPr>
              <a:t>E2-yakma sonrasında Enerji durumu</a:t>
            </a:r>
            <a:endParaRPr lang="tr-TR" sz="2000" dirty="0">
              <a:latin typeface="Trebuchet MS" pitchFamily="34" charset="0"/>
            </a:endParaRPr>
          </a:p>
        </p:txBody>
      </p:sp>
      <p:sp useBgFill="1">
        <p:nvSpPr>
          <p:cNvPr id="8" name="7 Metin kutusu"/>
          <p:cNvSpPr txBox="1"/>
          <p:nvPr/>
        </p:nvSpPr>
        <p:spPr>
          <a:xfrm>
            <a:off x="6012160" y="5797713"/>
            <a:ext cx="2808312" cy="1015663"/>
          </a:xfrm>
          <a:prstGeom prst="rect">
            <a:avLst/>
          </a:prstGeom>
        </p:spPr>
        <p:txBody>
          <a:bodyPr wrap="square" rtlCol="0">
            <a:spAutoFit/>
          </a:bodyPr>
          <a:lstStyle/>
          <a:p>
            <a:r>
              <a:rPr lang="tr-TR" sz="2000" dirty="0" smtClean="0">
                <a:latin typeface="Trebuchet MS" pitchFamily="34" charset="0"/>
                <a:sym typeface="Symbol"/>
              </a:rPr>
              <a:t> Dalga boyuna sahip </a:t>
            </a:r>
            <a:r>
              <a:rPr lang="tr-TR" sz="2000" dirty="0" err="1" smtClean="0">
                <a:latin typeface="Trebuchet MS" pitchFamily="34" charset="0"/>
                <a:sym typeface="Symbol"/>
              </a:rPr>
              <a:t>photon</a:t>
            </a:r>
            <a:r>
              <a:rPr lang="tr-TR" sz="2000" dirty="0" smtClean="0">
                <a:latin typeface="Trebuchet MS" pitchFamily="34" charset="0"/>
                <a:sym typeface="Symbol"/>
              </a:rPr>
              <a:t> verip ilk enerji durumuna dönüş!</a:t>
            </a:r>
            <a:endParaRPr lang="tr-TR" sz="2000" dirty="0">
              <a:latin typeface="Trebuchet MS" pitchFamily="34" charset="0"/>
            </a:endParaRPr>
          </a:p>
        </p:txBody>
      </p:sp>
      <p:sp useBgFill="1">
        <p:nvSpPr>
          <p:cNvPr id="9" name="8 Metin kutusu"/>
          <p:cNvSpPr txBox="1"/>
          <p:nvPr/>
        </p:nvSpPr>
        <p:spPr>
          <a:xfrm>
            <a:off x="2339752" y="2981216"/>
            <a:ext cx="1944216" cy="707886"/>
          </a:xfrm>
          <a:prstGeom prst="rect">
            <a:avLst/>
          </a:prstGeom>
        </p:spPr>
        <p:txBody>
          <a:bodyPr wrap="square" rtlCol="0">
            <a:spAutoFit/>
          </a:bodyPr>
          <a:lstStyle/>
          <a:p>
            <a:r>
              <a:rPr lang="tr-TR" sz="2000" dirty="0" smtClean="0">
                <a:latin typeface="Trebuchet MS" pitchFamily="34" charset="0"/>
              </a:rPr>
              <a:t>Yakma, enerji girdisi : </a:t>
            </a:r>
            <a:r>
              <a:rPr lang="tr-TR" sz="2000" dirty="0" smtClean="0">
                <a:latin typeface="Trebuchet MS" pitchFamily="34" charset="0"/>
                <a:sym typeface="Wingdings 3"/>
              </a:rPr>
              <a:t>E</a:t>
            </a:r>
            <a:endParaRPr lang="tr-TR" sz="2000" dirty="0">
              <a:latin typeface="Trebuchet MS" pitchFamily="34" charset="0"/>
            </a:endParaRPr>
          </a:p>
        </p:txBody>
      </p:sp>
      <p:sp>
        <p:nvSpPr>
          <p:cNvPr id="11" name="10 Sağ Ok"/>
          <p:cNvSpPr/>
          <p:nvPr/>
        </p:nvSpPr>
        <p:spPr>
          <a:xfrm>
            <a:off x="3635896" y="1988840"/>
            <a:ext cx="432048" cy="43204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794002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şlık 3"/>
          <p:cNvSpPr>
            <a:spLocks noGrp="1"/>
          </p:cNvSpPr>
          <p:nvPr>
            <p:ph type="title"/>
          </p:nvPr>
        </p:nvSpPr>
        <p:spPr>
          <a:xfrm>
            <a:off x="446856" y="602432"/>
            <a:ext cx="8229600" cy="594320"/>
          </a:xfrm>
        </p:spPr>
        <p:txBody>
          <a:bodyPr>
            <a:normAutofit fontScale="90000"/>
          </a:bodyPr>
          <a:lstStyle/>
          <a:p>
            <a:r>
              <a:rPr lang="tr-TR" dirty="0" smtClean="0">
                <a:latin typeface="Trebuchet MS" pitchFamily="34" charset="0"/>
              </a:rPr>
              <a:t>Optik emisyon spektrometresi</a:t>
            </a:r>
            <a:endParaRPr lang="tr-TR" dirty="0">
              <a:latin typeface="Trebuchet MS" pitchFamily="34" charset="0"/>
            </a:endParaRPr>
          </a:p>
        </p:txBody>
      </p:sp>
      <p:pic>
        <p:nvPicPr>
          <p:cNvPr id="56322" name="Picture 2"/>
          <p:cNvPicPr>
            <a:picLocks noChangeAspect="1" noChangeArrowheads="1"/>
          </p:cNvPicPr>
          <p:nvPr/>
        </p:nvPicPr>
        <p:blipFill rotWithShape="1">
          <a:blip r:embed="rId2" cstate="print">
            <a:lum bright="-2000"/>
            <a:extLst>
              <a:ext uri="{28A0092B-C50C-407E-A947-70E740481C1C}">
                <a14:useLocalDpi xmlns:a14="http://schemas.microsoft.com/office/drawing/2010/main" val="0"/>
              </a:ext>
            </a:extLst>
          </a:blip>
          <a:srcRect l="27245" t="23655" r="12219" b="17687"/>
          <a:stretch/>
        </p:blipFill>
        <p:spPr bwMode="auto">
          <a:xfrm>
            <a:off x="6855" y="1772816"/>
            <a:ext cx="9115717"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03630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şlık 3"/>
          <p:cNvSpPr>
            <a:spLocks noGrp="1"/>
          </p:cNvSpPr>
          <p:nvPr>
            <p:ph type="title"/>
          </p:nvPr>
        </p:nvSpPr>
        <p:spPr>
          <a:xfrm>
            <a:off x="446856" y="602432"/>
            <a:ext cx="8229600" cy="594320"/>
          </a:xfrm>
        </p:spPr>
        <p:txBody>
          <a:bodyPr>
            <a:normAutofit fontScale="90000"/>
          </a:bodyPr>
          <a:lstStyle/>
          <a:p>
            <a:r>
              <a:rPr lang="tr-TR" dirty="0" smtClean="0">
                <a:latin typeface="Trebuchet MS" pitchFamily="34" charset="0"/>
              </a:rPr>
              <a:t>Optik emisyon spektrometresi</a:t>
            </a:r>
            <a:endParaRPr lang="tr-TR" dirty="0">
              <a:latin typeface="Trebuchet MS" pitchFamily="34" charset="0"/>
            </a:endParaRPr>
          </a:p>
        </p:txBody>
      </p:sp>
      <p:sp>
        <p:nvSpPr>
          <p:cNvPr id="2" name="Metin kutusu 1"/>
          <p:cNvSpPr txBox="1"/>
          <p:nvPr/>
        </p:nvSpPr>
        <p:spPr>
          <a:xfrm>
            <a:off x="467544" y="1412776"/>
            <a:ext cx="8208912" cy="4832092"/>
          </a:xfrm>
          <a:prstGeom prst="rect">
            <a:avLst/>
          </a:prstGeom>
          <a:noFill/>
        </p:spPr>
        <p:txBody>
          <a:bodyPr wrap="square" rtlCol="0">
            <a:spAutoFit/>
          </a:bodyPr>
          <a:lstStyle/>
          <a:p>
            <a:r>
              <a:rPr lang="tr-TR" sz="2800" dirty="0" smtClean="0">
                <a:latin typeface="Trebuchet MS" panose="020B0603020202020204" pitchFamily="34" charset="0"/>
              </a:rPr>
              <a:t>Yeni nesil spektrometreler, yakma sonrasında kalıntı analizi de yapabiliyorlar.</a:t>
            </a:r>
          </a:p>
          <a:p>
            <a:r>
              <a:rPr lang="tr-TR" sz="2800" dirty="0" smtClean="0">
                <a:latin typeface="Trebuchet MS" panose="020B0603020202020204" pitchFamily="34" charset="0"/>
              </a:rPr>
              <a:t>Spektrometrelerde hangi elementlerin analizlerinin yapılacağı öngörülerek gerekli kanalların eklenmesi planlanmalıdır.</a:t>
            </a:r>
          </a:p>
          <a:p>
            <a:endParaRPr lang="tr-TR" sz="2800" dirty="0" smtClean="0">
              <a:latin typeface="Trebuchet MS" panose="020B0603020202020204" pitchFamily="34" charset="0"/>
            </a:endParaRPr>
          </a:p>
          <a:p>
            <a:r>
              <a:rPr lang="tr-TR" sz="2800" dirty="0" smtClean="0">
                <a:latin typeface="Trebuchet MS" panose="020B0603020202020204" pitchFamily="34" charset="0"/>
              </a:rPr>
              <a:t>Örnek </a:t>
            </a:r>
          </a:p>
          <a:p>
            <a:r>
              <a:rPr lang="tr-TR" sz="2800" dirty="0" smtClean="0">
                <a:latin typeface="Trebuchet MS" panose="020B0603020202020204" pitchFamily="34" charset="0"/>
              </a:rPr>
              <a:t>Döküm alaşımı üretenler </a:t>
            </a:r>
          </a:p>
          <a:p>
            <a:r>
              <a:rPr lang="tr-TR" sz="2800" dirty="0" err="1" smtClean="0">
                <a:latin typeface="Trebuchet MS" panose="020B0603020202020204" pitchFamily="34" charset="0"/>
              </a:rPr>
              <a:t>Sr</a:t>
            </a:r>
            <a:endParaRPr lang="tr-TR" sz="2800" dirty="0" smtClean="0">
              <a:latin typeface="Trebuchet MS" panose="020B0603020202020204" pitchFamily="34" charset="0"/>
            </a:endParaRPr>
          </a:p>
          <a:p>
            <a:r>
              <a:rPr lang="tr-TR" sz="2800" dirty="0" smtClean="0">
                <a:latin typeface="Trebuchet MS" panose="020B0603020202020204" pitchFamily="34" charset="0"/>
              </a:rPr>
              <a:t>Folyo üretenler</a:t>
            </a:r>
          </a:p>
          <a:p>
            <a:r>
              <a:rPr lang="tr-TR" sz="2800" dirty="0" err="1" smtClean="0">
                <a:latin typeface="Trebuchet MS" panose="020B0603020202020204" pitchFamily="34" charset="0"/>
              </a:rPr>
              <a:t>Ca</a:t>
            </a:r>
            <a:r>
              <a:rPr lang="tr-TR" sz="2800" dirty="0" smtClean="0">
                <a:latin typeface="Trebuchet MS" panose="020B0603020202020204" pitchFamily="34" charset="0"/>
              </a:rPr>
              <a:t>, </a:t>
            </a:r>
            <a:r>
              <a:rPr lang="tr-TR" sz="2800" dirty="0" err="1" smtClean="0">
                <a:latin typeface="Trebuchet MS" panose="020B0603020202020204" pitchFamily="34" charset="0"/>
              </a:rPr>
              <a:t>Na</a:t>
            </a:r>
            <a:r>
              <a:rPr lang="tr-TR" sz="2800" dirty="0" smtClean="0">
                <a:latin typeface="Trebuchet MS" panose="020B0603020202020204" pitchFamily="34" charset="0"/>
              </a:rPr>
              <a:t>, K</a:t>
            </a:r>
            <a:endParaRPr lang="tr-TR" sz="2800" dirty="0">
              <a:latin typeface="Trebuchet MS" panose="020B0603020202020204" pitchFamily="34" charset="0"/>
            </a:endParaRPr>
          </a:p>
        </p:txBody>
      </p:sp>
    </p:spTree>
    <p:extLst>
      <p:ext uri="{BB962C8B-B14F-4D97-AF65-F5344CB8AC3E}">
        <p14:creationId xmlns:p14="http://schemas.microsoft.com/office/powerpoint/2010/main" val="22448778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503040" y="692696"/>
            <a:ext cx="8640960" cy="594320"/>
          </a:xfrm>
        </p:spPr>
        <p:txBody>
          <a:bodyPr>
            <a:normAutofit fontScale="90000"/>
          </a:bodyPr>
          <a:lstStyle/>
          <a:p>
            <a:r>
              <a:rPr lang="tr-TR" dirty="0" smtClean="0">
                <a:latin typeface="Trebuchet MS" pitchFamily="34" charset="0"/>
              </a:rPr>
              <a:t>Alkali metaller</a:t>
            </a:r>
            <a:endParaRPr lang="tr-TR" dirty="0">
              <a:latin typeface="Trebuchet MS" pitchFamily="34" charset="0"/>
            </a:endParaRPr>
          </a:p>
        </p:txBody>
      </p:sp>
      <p:sp>
        <p:nvSpPr>
          <p:cNvPr id="5" name="4 Metin kutusu"/>
          <p:cNvSpPr txBox="1"/>
          <p:nvPr/>
        </p:nvSpPr>
        <p:spPr>
          <a:xfrm>
            <a:off x="323528" y="1412776"/>
            <a:ext cx="8568952"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Na</a:t>
            </a:r>
            <a:r>
              <a:rPr lang="tr-TR" sz="2800" dirty="0" smtClean="0">
                <a:latin typeface="Trebuchet MS" pitchFamily="34" charset="0"/>
              </a:rPr>
              <a:t> ve diğer alkali, toprak alkaliler </a:t>
            </a:r>
            <a:r>
              <a:rPr lang="tr-TR" sz="2800" dirty="0" err="1">
                <a:latin typeface="Trebuchet MS" pitchFamily="34" charset="0"/>
              </a:rPr>
              <a:t>p</a:t>
            </a:r>
            <a:r>
              <a:rPr lang="tr-TR" sz="2800" dirty="0" err="1" smtClean="0">
                <a:latin typeface="Trebuchet MS" pitchFamily="34" charset="0"/>
              </a:rPr>
              <a:t>rimer</a:t>
            </a:r>
            <a:r>
              <a:rPr lang="tr-TR" sz="2800" dirty="0" smtClean="0">
                <a:latin typeface="Trebuchet MS" pitchFamily="34" charset="0"/>
              </a:rPr>
              <a:t> üretimden </a:t>
            </a:r>
            <a:r>
              <a:rPr lang="tr-TR" sz="2800" dirty="0" err="1" smtClean="0">
                <a:latin typeface="Trebuchet MS" pitchFamily="34" charset="0"/>
              </a:rPr>
              <a:t>Hall-Heroult</a:t>
            </a:r>
            <a:r>
              <a:rPr lang="tr-TR" sz="2800" dirty="0" smtClean="0">
                <a:latin typeface="Trebuchet MS" pitchFamily="34" charset="0"/>
              </a:rPr>
              <a:t> aşamasından gelir!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Ca</a:t>
            </a:r>
            <a:r>
              <a:rPr lang="tr-TR" sz="2800" dirty="0" smtClean="0">
                <a:latin typeface="Trebuchet MS" pitchFamily="34" charset="0"/>
              </a:rPr>
              <a:t>, K, </a:t>
            </a:r>
            <a:r>
              <a:rPr lang="tr-TR" sz="2800" dirty="0" err="1" smtClean="0">
                <a:latin typeface="Trebuchet MS" pitchFamily="34" charset="0"/>
              </a:rPr>
              <a:t>Li</a:t>
            </a:r>
            <a:r>
              <a:rPr lang="tr-TR" sz="2800" dirty="0" smtClean="0">
                <a:latin typeface="Trebuchet MS" pitchFamily="34" charset="0"/>
              </a:rPr>
              <a:t> ve </a:t>
            </a:r>
            <a:r>
              <a:rPr lang="tr-TR" sz="2800" dirty="0" err="1" smtClean="0">
                <a:latin typeface="Trebuchet MS" pitchFamily="34" charset="0"/>
              </a:rPr>
              <a:t>Na</a:t>
            </a:r>
            <a:r>
              <a:rPr lang="tr-TR" sz="2800" dirty="0" smtClean="0">
                <a:latin typeface="Trebuchet MS" pitchFamily="34" charset="0"/>
              </a:rPr>
              <a:t> sıvı alüminyumda hidrojen çözünürlüğünü arttırarak katılaşma sonrasında gözenek oluşması teşvik ederler.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Ayrıca alüminyum alaşımlarının sıcak haddelenebilirliklerine zarar verir.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aşamasında katılaşma sırasında sıcak yırtılmalara yol açar, kırılganlığı attırırlar.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Rutubetli ortamlarda yüzeyde renklenmelere (</a:t>
            </a:r>
            <a:r>
              <a:rPr lang="tr-TR" sz="2800" dirty="0" err="1" smtClean="0">
                <a:latin typeface="Trebuchet MS" pitchFamily="34" charset="0"/>
              </a:rPr>
              <a:t>blue</a:t>
            </a:r>
            <a:r>
              <a:rPr lang="tr-TR" sz="2800" dirty="0" smtClean="0">
                <a:latin typeface="Trebuchet MS" pitchFamily="34" charset="0"/>
              </a:rPr>
              <a:t> </a:t>
            </a:r>
            <a:r>
              <a:rPr lang="tr-TR" sz="2800" dirty="0" err="1" smtClean="0">
                <a:latin typeface="Trebuchet MS" pitchFamily="34" charset="0"/>
              </a:rPr>
              <a:t>haze</a:t>
            </a:r>
            <a:r>
              <a:rPr lang="tr-TR" sz="2800" dirty="0" smtClean="0">
                <a:latin typeface="Trebuchet MS" pitchFamily="34" charset="0"/>
              </a:rPr>
              <a:t> </a:t>
            </a:r>
            <a:r>
              <a:rPr lang="tr-TR" sz="2800" dirty="0" err="1" smtClean="0">
                <a:latin typeface="Trebuchet MS" pitchFamily="34" charset="0"/>
              </a:rPr>
              <a:t>corrosion</a:t>
            </a:r>
            <a:r>
              <a:rPr lang="tr-TR" sz="2800" dirty="0" smtClean="0">
                <a:latin typeface="Trebuchet MS" pitchFamily="34" charset="0"/>
              </a:rPr>
              <a:t>) yol açarak yüzey görünümünü olumsuz etkilerler.</a:t>
            </a:r>
            <a:endParaRPr lang="tr-TR" sz="2800" dirty="0">
              <a:latin typeface="Trebuchet MS" pitchFamily="34" charset="0"/>
            </a:endParaRPr>
          </a:p>
        </p:txBody>
      </p:sp>
    </p:spTree>
    <p:extLst>
      <p:ext uri="{BB962C8B-B14F-4D97-AF65-F5344CB8AC3E}">
        <p14:creationId xmlns:p14="http://schemas.microsoft.com/office/powerpoint/2010/main" val="24175945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74440"/>
            <a:ext cx="8229600" cy="594320"/>
          </a:xfrm>
        </p:spPr>
        <p:txBody>
          <a:bodyPr>
            <a:normAutofit fontScale="90000"/>
          </a:bodyPr>
          <a:lstStyle/>
          <a:p>
            <a:r>
              <a:rPr lang="tr-TR" dirty="0" smtClean="0">
                <a:solidFill>
                  <a:schemeClr val="accent1">
                    <a:lumMod val="50000"/>
                  </a:schemeClr>
                </a:solidFill>
                <a:latin typeface="Trebuchet MS" pitchFamily="34" charset="0"/>
              </a:rPr>
              <a:t>dökülebilirlik</a:t>
            </a:r>
            <a:endParaRPr lang="tr-TR" dirty="0">
              <a:solidFill>
                <a:schemeClr val="accent1">
                  <a:lumMod val="50000"/>
                </a:schemeClr>
              </a:solidFill>
              <a:latin typeface="Trebuchet MS" pitchFamily="34" charset="0"/>
            </a:endParaRPr>
          </a:p>
        </p:txBody>
      </p:sp>
      <p:sp>
        <p:nvSpPr>
          <p:cNvPr id="6" name="5 Metin kutusu"/>
          <p:cNvSpPr txBox="1"/>
          <p:nvPr/>
        </p:nvSpPr>
        <p:spPr>
          <a:xfrm>
            <a:off x="323528" y="1406381"/>
            <a:ext cx="8712968" cy="5693866"/>
          </a:xfrm>
          <a:prstGeom prst="rect">
            <a:avLst/>
          </a:prstGeom>
          <a:noFill/>
        </p:spPr>
        <p:txBody>
          <a:bodyPr wrap="square" rtlCol="0">
            <a:spAutoFit/>
          </a:bodyPr>
          <a:lstStyle/>
          <a:p>
            <a:r>
              <a:rPr lang="tr-TR" sz="2800" dirty="0" smtClean="0">
                <a:latin typeface="Trebuchet MS" pitchFamily="34" charset="0"/>
              </a:rPr>
              <a:t>Bir alaşımın dökülebilirliğine dair performansı 3 kriter üzerinden değerlendirilir:</a:t>
            </a:r>
          </a:p>
          <a:p>
            <a:r>
              <a:rPr lang="tr-TR" sz="2800" dirty="0" smtClean="0">
                <a:latin typeface="Trebuchet MS" pitchFamily="34" charset="0"/>
              </a:rPr>
              <a:t>	Akışkanlık</a:t>
            </a:r>
          </a:p>
          <a:p>
            <a:r>
              <a:rPr lang="tr-TR" sz="2800" dirty="0" smtClean="0">
                <a:latin typeface="Trebuchet MS" pitchFamily="34" charset="0"/>
              </a:rPr>
              <a:t>	Sıcak yırtılma eğilimi</a:t>
            </a:r>
          </a:p>
          <a:p>
            <a:r>
              <a:rPr lang="tr-TR" sz="2800" dirty="0" smtClean="0">
                <a:latin typeface="Trebuchet MS" pitchFamily="34" charset="0"/>
              </a:rPr>
              <a:t>	Kalıba yapışma</a:t>
            </a:r>
          </a:p>
          <a:p>
            <a:endParaRPr lang="tr-TR" sz="2800" i="1" dirty="0" smtClean="0">
              <a:latin typeface="Trebuchet MS" pitchFamily="34" charset="0"/>
            </a:endParaRPr>
          </a:p>
          <a:p>
            <a:r>
              <a:rPr lang="tr-TR" sz="2800" b="1" u="sng" dirty="0" smtClean="0">
                <a:latin typeface="Trebuchet MS" pitchFamily="34" charset="0"/>
              </a:rPr>
              <a:t>Akışkanlık</a:t>
            </a:r>
          </a:p>
          <a:p>
            <a:r>
              <a:rPr lang="tr-TR" sz="2800" dirty="0" smtClean="0">
                <a:latin typeface="Trebuchet MS" pitchFamily="34" charset="0"/>
              </a:rPr>
              <a:t>Akışkanlık bir sıvı metalin belirli deneysel koşullar altında geometrisi belli bir kalıp boşluğunu doldurma yeteneğidir.</a:t>
            </a:r>
          </a:p>
          <a:p>
            <a:r>
              <a:rPr lang="tr-TR" sz="2800" dirty="0" smtClean="0">
                <a:latin typeface="Trebuchet MS" pitchFamily="34" charset="0"/>
              </a:rPr>
              <a:t>Akışkanlık katılaşma sırasında ısı akışı ile yakından ilgilidir.</a:t>
            </a:r>
          </a:p>
          <a:p>
            <a:endParaRPr lang="tr-TR" sz="2800" i="1" dirty="0" smtClean="0">
              <a:latin typeface="Trebuchet MS" pitchFamily="34" charset="0"/>
            </a:endParaRPr>
          </a:p>
        </p:txBody>
      </p:sp>
    </p:spTree>
    <p:extLst>
      <p:ext uri="{BB962C8B-B14F-4D97-AF65-F5344CB8AC3E}">
        <p14:creationId xmlns:p14="http://schemas.microsoft.com/office/powerpoint/2010/main" val="20442012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87 Metin kutusu"/>
          <p:cNvSpPr txBox="1"/>
          <p:nvPr/>
        </p:nvSpPr>
        <p:spPr>
          <a:xfrm>
            <a:off x="467544" y="1340768"/>
            <a:ext cx="8280920" cy="5047536"/>
          </a:xfrm>
          <a:prstGeom prst="rect">
            <a:avLst/>
          </a:prstGeom>
          <a:noFill/>
        </p:spPr>
        <p:txBody>
          <a:bodyPr wrap="square" rtlCol="0">
            <a:spAutoFit/>
          </a:bodyPr>
          <a:lstStyle/>
          <a:p>
            <a:r>
              <a:rPr lang="tr-TR" sz="2800" b="1" u="sng" dirty="0" smtClean="0">
                <a:latin typeface="Trebuchet MS" pitchFamily="34" charset="0"/>
                <a:sym typeface="Symbol"/>
              </a:rPr>
              <a:t> </a:t>
            </a:r>
            <a:r>
              <a:rPr lang="tr-TR" sz="2800" b="1" u="sng" dirty="0" err="1" smtClean="0">
                <a:latin typeface="Trebuchet MS" pitchFamily="34" charset="0"/>
                <a:sym typeface="Symbol"/>
              </a:rPr>
              <a:t>d</a:t>
            </a:r>
            <a:r>
              <a:rPr lang="tr-TR" sz="2800" b="1" u="sng" dirty="0" err="1" smtClean="0">
                <a:latin typeface="Trebuchet MS" pitchFamily="34" charset="0"/>
              </a:rPr>
              <a:t>n</a:t>
            </a:r>
            <a:r>
              <a:rPr lang="tr-TR" sz="2800" b="1" u="sng" dirty="0" smtClean="0">
                <a:latin typeface="Trebuchet MS" pitchFamily="34" charset="0"/>
              </a:rPr>
              <a:t>/</a:t>
            </a:r>
            <a:r>
              <a:rPr lang="tr-TR" sz="2800" b="1" u="sng" dirty="0" err="1" smtClean="0">
                <a:latin typeface="Trebuchet MS" pitchFamily="34" charset="0"/>
              </a:rPr>
              <a:t>dt</a:t>
            </a:r>
            <a:endParaRPr lang="tr-TR" sz="2800" b="1" u="sng" dirty="0" smtClean="0">
              <a:latin typeface="Trebuchet MS" pitchFamily="34" charset="0"/>
            </a:endParaRPr>
          </a:p>
          <a:p>
            <a:endParaRPr lang="tr-TR" sz="1200" dirty="0" smtClean="0">
              <a:latin typeface="Trebuchet MS" pitchFamily="34" charset="0"/>
            </a:endParaRPr>
          </a:p>
          <a:p>
            <a:r>
              <a:rPr lang="tr-TR" sz="2800" dirty="0" smtClean="0">
                <a:latin typeface="Trebuchet MS" pitchFamily="34" charset="0"/>
                <a:sym typeface="Symbol"/>
              </a:rPr>
              <a:t>etkin çekirdek:</a:t>
            </a:r>
            <a:endParaRPr lang="tr-TR" sz="2800" dirty="0" smtClean="0">
              <a:latin typeface="Trebuchet MS" pitchFamily="34" charset="0"/>
            </a:endParaRPr>
          </a:p>
          <a:p>
            <a:r>
              <a:rPr lang="tr-TR" sz="2800" dirty="0" smtClean="0">
                <a:latin typeface="Trebuchet MS" pitchFamily="34" charset="0"/>
              </a:rPr>
              <a:t>banyoda kararlı / çözünmez!</a:t>
            </a:r>
          </a:p>
          <a:p>
            <a:r>
              <a:rPr lang="tr-TR" sz="2800" dirty="0" smtClean="0">
                <a:latin typeface="Trebuchet MS" pitchFamily="34" charset="0"/>
                <a:sym typeface="Symbol"/>
              </a:rPr>
              <a:t>-Al ile  </a:t>
            </a:r>
            <a:r>
              <a:rPr lang="tr-TR" sz="2800" dirty="0" err="1" smtClean="0">
                <a:latin typeface="Trebuchet MS" pitchFamily="34" charset="0"/>
                <a:sym typeface="Symbol"/>
              </a:rPr>
              <a:t>kristallografik</a:t>
            </a:r>
            <a:r>
              <a:rPr lang="tr-TR" sz="2800" dirty="0" smtClean="0">
                <a:latin typeface="Trebuchet MS" pitchFamily="34" charset="0"/>
                <a:sym typeface="Symbol"/>
              </a:rPr>
              <a:t> uyum (&gt;90%)</a:t>
            </a:r>
          </a:p>
          <a:p>
            <a:r>
              <a:rPr lang="tr-TR" sz="2800" dirty="0" smtClean="0">
                <a:latin typeface="Trebuchet MS" pitchFamily="34" charset="0"/>
                <a:sym typeface="Symbol"/>
              </a:rPr>
              <a:t>-Al  ile benzer yoğunluk: </a:t>
            </a:r>
            <a:r>
              <a:rPr lang="tr-TR" sz="2800" b="1" dirty="0" smtClean="0">
                <a:latin typeface="Trebuchet MS" pitchFamily="34" charset="0"/>
                <a:sym typeface="Symbol"/>
              </a:rPr>
              <a:t></a:t>
            </a:r>
            <a:r>
              <a:rPr lang="tr-TR" sz="2800" b="1" baseline="-25000" dirty="0" smtClean="0">
                <a:latin typeface="Trebuchet MS" pitchFamily="34" charset="0"/>
                <a:sym typeface="Symbol"/>
              </a:rPr>
              <a:t>çekirdek</a:t>
            </a:r>
            <a:r>
              <a:rPr lang="tr-TR" sz="2800" b="1" dirty="0" smtClean="0">
                <a:latin typeface="Trebuchet MS" pitchFamily="34" charset="0"/>
                <a:sym typeface="Symbol"/>
              </a:rPr>
              <a:t>  </a:t>
            </a:r>
            <a:r>
              <a:rPr lang="tr-TR" sz="2800" b="1" baseline="-25000" dirty="0" smtClean="0">
                <a:latin typeface="Trebuchet MS" pitchFamily="34" charset="0"/>
                <a:sym typeface="Symbol"/>
              </a:rPr>
              <a:t>Al</a:t>
            </a:r>
          </a:p>
          <a:p>
            <a:endParaRPr lang="tr-TR" sz="2800" dirty="0" smtClean="0">
              <a:latin typeface="Trebuchet MS" pitchFamily="34" charset="0"/>
              <a:sym typeface="Symbol"/>
            </a:endParaRPr>
          </a:p>
          <a:p>
            <a:r>
              <a:rPr lang="tr-TR" sz="2800" dirty="0" smtClean="0">
                <a:latin typeface="Trebuchet MS" pitchFamily="34" charset="0"/>
                <a:sym typeface="Symbol"/>
              </a:rPr>
              <a:t>TiAl</a:t>
            </a:r>
            <a:r>
              <a:rPr lang="tr-TR" sz="2800" baseline="-25000" dirty="0" smtClean="0">
                <a:latin typeface="Trebuchet MS" pitchFamily="34" charset="0"/>
                <a:sym typeface="Symbol"/>
              </a:rPr>
              <a:t>3</a:t>
            </a:r>
            <a:r>
              <a:rPr lang="tr-TR" sz="2800" dirty="0" smtClean="0">
                <a:latin typeface="Trebuchet MS" pitchFamily="34" charset="0"/>
                <a:sym typeface="Symbol"/>
              </a:rPr>
              <a:t>: çözünür &lt; 1500ppm Ti / 97.8%</a:t>
            </a:r>
          </a:p>
          <a:p>
            <a:r>
              <a:rPr lang="tr-TR" sz="2800" b="1" dirty="0" smtClean="0">
                <a:solidFill>
                  <a:srgbClr val="FF0000"/>
                </a:solidFill>
                <a:latin typeface="Trebuchet MS" pitchFamily="34" charset="0"/>
                <a:sym typeface="Symbol"/>
              </a:rPr>
              <a:t>TiB</a:t>
            </a:r>
            <a:r>
              <a:rPr lang="tr-TR" sz="2800" b="1" baseline="-25000" dirty="0" smtClean="0">
                <a:solidFill>
                  <a:srgbClr val="FF0000"/>
                </a:solidFill>
                <a:latin typeface="Trebuchet MS" pitchFamily="34" charset="0"/>
                <a:sym typeface="Symbol"/>
              </a:rPr>
              <a:t>2</a:t>
            </a:r>
            <a:r>
              <a:rPr lang="tr-TR" sz="2800" b="1" dirty="0" smtClean="0">
                <a:solidFill>
                  <a:srgbClr val="FF0000"/>
                </a:solidFill>
                <a:latin typeface="Trebuchet MS" pitchFamily="34" charset="0"/>
                <a:sym typeface="Symbol"/>
              </a:rPr>
              <a:t>: çözünmez / 95.7%</a:t>
            </a:r>
          </a:p>
          <a:p>
            <a:r>
              <a:rPr lang="tr-TR" sz="2800" dirty="0" smtClean="0">
                <a:latin typeface="Trebuchet MS" pitchFamily="34" charset="0"/>
                <a:sym typeface="Symbol"/>
              </a:rPr>
              <a:t>AlB</a:t>
            </a:r>
            <a:r>
              <a:rPr lang="tr-TR" sz="2800" baseline="-25000" dirty="0" smtClean="0">
                <a:latin typeface="Trebuchet MS" pitchFamily="34" charset="0"/>
                <a:sym typeface="Symbol"/>
              </a:rPr>
              <a:t>2</a:t>
            </a:r>
            <a:r>
              <a:rPr lang="tr-TR" sz="2800" dirty="0" smtClean="0">
                <a:latin typeface="Trebuchet MS" pitchFamily="34" charset="0"/>
                <a:sym typeface="Symbol"/>
              </a:rPr>
              <a:t>: çözünür &lt; 220ppm B / 96.5%      (Ti,Al)B</a:t>
            </a:r>
            <a:r>
              <a:rPr lang="tr-TR" sz="2800" baseline="-25000" dirty="0" smtClean="0">
                <a:latin typeface="Trebuchet MS" pitchFamily="34" charset="0"/>
                <a:sym typeface="Symbol"/>
              </a:rPr>
              <a:t>2</a:t>
            </a:r>
            <a:r>
              <a:rPr lang="tr-TR" sz="2800" dirty="0" smtClean="0">
                <a:latin typeface="Trebuchet MS" pitchFamily="34" charset="0"/>
                <a:sym typeface="Symbol"/>
              </a:rPr>
              <a:t> </a:t>
            </a:r>
          </a:p>
          <a:p>
            <a:endParaRPr lang="tr-TR" sz="2800" dirty="0" smtClean="0">
              <a:latin typeface="Trebuchet MS" pitchFamily="34" charset="0"/>
              <a:sym typeface="Symbol"/>
            </a:endParaRPr>
          </a:p>
          <a:p>
            <a:r>
              <a:rPr lang="tr-TR" sz="2800" dirty="0" smtClean="0">
                <a:latin typeface="Trebuchet MS" pitchFamily="34" charset="0"/>
                <a:sym typeface="Symbol"/>
              </a:rPr>
              <a:t>özel durumlar için </a:t>
            </a:r>
            <a:r>
              <a:rPr lang="tr-TR" sz="2800" dirty="0" err="1" smtClean="0">
                <a:latin typeface="Trebuchet MS" pitchFamily="34" charset="0"/>
                <a:sym typeface="Symbol"/>
              </a:rPr>
              <a:t>TiC</a:t>
            </a:r>
            <a:r>
              <a:rPr lang="tr-TR" sz="2800" dirty="0" smtClean="0">
                <a:latin typeface="Trebuchet MS" pitchFamily="34" charset="0"/>
                <a:sym typeface="Symbol"/>
              </a:rPr>
              <a:t>!</a:t>
            </a:r>
          </a:p>
        </p:txBody>
      </p:sp>
      <p:sp>
        <p:nvSpPr>
          <p:cNvPr id="91" name="Rectangle 5"/>
          <p:cNvSpPr>
            <a:spLocks noChangeArrowheads="1"/>
          </p:cNvSpPr>
          <p:nvPr/>
        </p:nvSpPr>
        <p:spPr bwMode="auto">
          <a:xfrm>
            <a:off x="395536" y="548680"/>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nasıl ?</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7921237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908720"/>
            <a:ext cx="8229600" cy="594320"/>
          </a:xfrm>
        </p:spPr>
        <p:txBody>
          <a:bodyPr>
            <a:normAutofit fontScale="90000"/>
          </a:bodyPr>
          <a:lstStyle/>
          <a:p>
            <a:r>
              <a:rPr lang="tr-TR" dirty="0" smtClean="0">
                <a:solidFill>
                  <a:schemeClr val="accent1">
                    <a:lumMod val="50000"/>
                  </a:schemeClr>
                </a:solidFill>
                <a:latin typeface="Trebuchet MS" pitchFamily="34" charset="0"/>
              </a:rPr>
              <a:t>Dökülebilirlik-akışkanlık</a:t>
            </a:r>
            <a:endParaRPr lang="tr-TR" dirty="0">
              <a:solidFill>
                <a:schemeClr val="accent1">
                  <a:lumMod val="50000"/>
                </a:schemeClr>
              </a:solidFill>
              <a:latin typeface="Trebuchet MS" pitchFamily="34" charset="0"/>
            </a:endParaRPr>
          </a:p>
        </p:txBody>
      </p:sp>
      <p:sp>
        <p:nvSpPr>
          <p:cNvPr id="6" name="5 Metin kutusu"/>
          <p:cNvSpPr txBox="1"/>
          <p:nvPr/>
        </p:nvSpPr>
        <p:spPr>
          <a:xfrm>
            <a:off x="251520" y="3212976"/>
            <a:ext cx="8712968" cy="3108543"/>
          </a:xfrm>
          <a:prstGeom prst="rect">
            <a:avLst/>
          </a:prstGeom>
          <a:noFill/>
        </p:spPr>
        <p:txBody>
          <a:bodyPr wrap="square" rtlCol="0">
            <a:spAutoFit/>
          </a:bodyPr>
          <a:lstStyle/>
          <a:p>
            <a:r>
              <a:rPr lang="tr-TR" sz="2800" b="1" dirty="0" smtClean="0">
                <a:latin typeface="Trebuchet MS" pitchFamily="34" charset="0"/>
              </a:rPr>
              <a:t>Akışkanlığa etki eden faktörler</a:t>
            </a:r>
          </a:p>
          <a:p>
            <a:r>
              <a:rPr lang="tr-TR" sz="2800" dirty="0" smtClean="0">
                <a:latin typeface="Trebuchet MS" pitchFamily="34" charset="0"/>
              </a:rPr>
              <a:t>Kalıp kaplamaları</a:t>
            </a:r>
          </a:p>
          <a:p>
            <a:r>
              <a:rPr lang="tr-TR" sz="2800" dirty="0" smtClean="0">
                <a:latin typeface="Trebuchet MS" pitchFamily="34" charset="0"/>
              </a:rPr>
              <a:t>Alaşımlama katkıları</a:t>
            </a:r>
          </a:p>
          <a:p>
            <a:r>
              <a:rPr lang="tr-TR" sz="2800" dirty="0" smtClean="0">
                <a:latin typeface="Trebuchet MS" pitchFamily="34" charset="0"/>
              </a:rPr>
              <a:t>Sıvı metal basıncı-besleme</a:t>
            </a:r>
          </a:p>
          <a:p>
            <a:r>
              <a:rPr lang="tr-TR" sz="2800" dirty="0" smtClean="0">
                <a:latin typeface="Trebuchet MS" pitchFamily="34" charset="0"/>
              </a:rPr>
              <a:t>Sıvı metalin aşırı ısısı</a:t>
            </a:r>
          </a:p>
          <a:p>
            <a:r>
              <a:rPr lang="tr-TR" sz="2800" dirty="0" smtClean="0">
                <a:latin typeface="Trebuchet MS" pitchFamily="34" charset="0"/>
              </a:rPr>
              <a:t>katılaşma aralığı (genişledikçe akışkanlık düşer.)</a:t>
            </a:r>
          </a:p>
          <a:p>
            <a:r>
              <a:rPr lang="tr-TR" sz="2800" dirty="0" smtClean="0">
                <a:latin typeface="Trebuchet MS" pitchFamily="34" charset="0"/>
              </a:rPr>
              <a:t>Sıvı metal temizliği (kalıntılar arttıkça düşer)</a:t>
            </a:r>
          </a:p>
        </p:txBody>
      </p:sp>
      <p:pic>
        <p:nvPicPr>
          <p:cNvPr id="3074" name="Picture 2"/>
          <p:cNvPicPr>
            <a:picLocks noChangeAspect="1" noChangeArrowheads="1"/>
          </p:cNvPicPr>
          <p:nvPr/>
        </p:nvPicPr>
        <p:blipFill>
          <a:blip r:embed="rId2" cstate="print">
            <a:lum bright="-1000"/>
          </a:blip>
          <a:srcRect l="7740" t="9529" r="9990" b="13884"/>
          <a:stretch>
            <a:fillRect/>
          </a:stretch>
        </p:blipFill>
        <p:spPr bwMode="auto">
          <a:xfrm>
            <a:off x="5419836" y="2319688"/>
            <a:ext cx="3472644" cy="2909512"/>
          </a:xfrm>
          <a:prstGeom prst="rect">
            <a:avLst/>
          </a:prstGeom>
          <a:noFill/>
          <a:ln w="9525">
            <a:noFill/>
            <a:miter lim="800000"/>
            <a:headEnd/>
            <a:tailEnd/>
          </a:ln>
        </p:spPr>
      </p:pic>
      <p:sp>
        <p:nvSpPr>
          <p:cNvPr id="5" name="4 Dikdörtgen"/>
          <p:cNvSpPr/>
          <p:nvPr/>
        </p:nvSpPr>
        <p:spPr>
          <a:xfrm>
            <a:off x="251520" y="1685126"/>
            <a:ext cx="7848872" cy="1815882"/>
          </a:xfrm>
          <a:prstGeom prst="rect">
            <a:avLst/>
          </a:prstGeom>
        </p:spPr>
        <p:txBody>
          <a:bodyPr wrap="square">
            <a:spAutoFit/>
          </a:bodyPr>
          <a:lstStyle/>
          <a:p>
            <a:r>
              <a:rPr lang="tr-TR" sz="2800" dirty="0" smtClean="0">
                <a:latin typeface="Trebuchet MS" pitchFamily="34" charset="0"/>
              </a:rPr>
              <a:t>Sıvı metal belli bir sıcaklıkta kum kalıba dökülür ve kalıp kırıldıktan sonra kat ettiği uzunluk ölçülür</a:t>
            </a:r>
          </a:p>
          <a:p>
            <a:endParaRPr lang="en-US" sz="2800" dirty="0" smtClean="0">
              <a:latin typeface="Trebuchet MS" pitchFamily="34" charset="0"/>
            </a:endParaRPr>
          </a:p>
        </p:txBody>
      </p:sp>
    </p:spTree>
    <p:extLst>
      <p:ext uri="{BB962C8B-B14F-4D97-AF65-F5344CB8AC3E}">
        <p14:creationId xmlns:p14="http://schemas.microsoft.com/office/powerpoint/2010/main" val="21737769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908720"/>
            <a:ext cx="8229600" cy="594320"/>
          </a:xfrm>
        </p:spPr>
        <p:txBody>
          <a:bodyPr>
            <a:normAutofit fontScale="90000"/>
          </a:bodyPr>
          <a:lstStyle/>
          <a:p>
            <a:r>
              <a:rPr lang="tr-TR" dirty="0" smtClean="0">
                <a:solidFill>
                  <a:schemeClr val="accent1">
                    <a:lumMod val="50000"/>
                  </a:schemeClr>
                </a:solidFill>
                <a:latin typeface="Trebuchet MS" pitchFamily="34" charset="0"/>
              </a:rPr>
              <a:t>Dökülebilirlik-akışkanlık</a:t>
            </a:r>
            <a:endParaRPr lang="tr-TR" dirty="0">
              <a:solidFill>
                <a:schemeClr val="accent1">
                  <a:lumMod val="50000"/>
                </a:schemeClr>
              </a:solidFill>
              <a:latin typeface="Trebuchet MS" pitchFamily="34" charset="0"/>
            </a:endParaRPr>
          </a:p>
        </p:txBody>
      </p:sp>
      <p:sp>
        <p:nvSpPr>
          <p:cNvPr id="2" name="Dikdörtgen 1"/>
          <p:cNvSpPr/>
          <p:nvPr/>
        </p:nvSpPr>
        <p:spPr>
          <a:xfrm>
            <a:off x="899592" y="5705053"/>
            <a:ext cx="7704856" cy="369332"/>
          </a:xfrm>
          <a:prstGeom prst="rect">
            <a:avLst/>
          </a:prstGeom>
        </p:spPr>
        <p:txBody>
          <a:bodyPr wrap="square">
            <a:spAutoFit/>
          </a:bodyPr>
          <a:lstStyle/>
          <a:p>
            <a:r>
              <a:rPr lang="en-US" b="1" dirty="0"/>
              <a:t>Filtered (Clean) versus Unfiltered (Dirty) metal fluidity comparison </a:t>
            </a:r>
            <a:endParaRPr lang="tr-TR" dirty="0"/>
          </a:p>
        </p:txBody>
      </p:sp>
      <p:grpSp>
        <p:nvGrpSpPr>
          <p:cNvPr id="40" name="39 Grup"/>
          <p:cNvGrpSpPr/>
          <p:nvPr/>
        </p:nvGrpSpPr>
        <p:grpSpPr>
          <a:xfrm>
            <a:off x="1497722" y="1800952"/>
            <a:ext cx="5810582" cy="3961921"/>
            <a:chOff x="1497722" y="1800952"/>
            <a:chExt cx="5810582" cy="3961921"/>
          </a:xfrm>
        </p:grpSpPr>
        <p:sp>
          <p:nvSpPr>
            <p:cNvPr id="5" name="4 Dikdörtgen"/>
            <p:cNvSpPr/>
            <p:nvPr/>
          </p:nvSpPr>
          <p:spPr>
            <a:xfrm>
              <a:off x="2627784" y="1988840"/>
              <a:ext cx="4068000" cy="3024336"/>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7" name="6 Düz Bağlayıcı"/>
            <p:cNvCxnSpPr/>
            <p:nvPr/>
          </p:nvCxnSpPr>
          <p:spPr>
            <a:xfrm>
              <a:off x="2585580" y="2478828"/>
              <a:ext cx="4104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7 Düz Bağlayıcı"/>
            <p:cNvCxnSpPr/>
            <p:nvPr/>
          </p:nvCxnSpPr>
          <p:spPr>
            <a:xfrm>
              <a:off x="2585580" y="2995284"/>
              <a:ext cx="4104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8 Düz Bağlayıcı"/>
            <p:cNvCxnSpPr/>
            <p:nvPr/>
          </p:nvCxnSpPr>
          <p:spPr>
            <a:xfrm>
              <a:off x="2571512" y="3501008"/>
              <a:ext cx="4104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9 Düz Bağlayıcı"/>
            <p:cNvCxnSpPr/>
            <p:nvPr/>
          </p:nvCxnSpPr>
          <p:spPr>
            <a:xfrm>
              <a:off x="2571512" y="4003396"/>
              <a:ext cx="4104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10 Düz Bağlayıcı"/>
            <p:cNvCxnSpPr/>
            <p:nvPr/>
          </p:nvCxnSpPr>
          <p:spPr>
            <a:xfrm>
              <a:off x="2585580" y="4507452"/>
              <a:ext cx="4104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Düz Bağlayıcı"/>
            <p:cNvCxnSpPr/>
            <p:nvPr/>
          </p:nvCxnSpPr>
          <p:spPr>
            <a:xfrm flipV="1">
              <a:off x="3433940" y="1988840"/>
              <a:ext cx="0" cy="3168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14 Düz Bağlayıcı"/>
            <p:cNvCxnSpPr/>
            <p:nvPr/>
          </p:nvCxnSpPr>
          <p:spPr>
            <a:xfrm flipV="1">
              <a:off x="4241764" y="1988840"/>
              <a:ext cx="0" cy="3168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15 Düz Bağlayıcı"/>
            <p:cNvCxnSpPr/>
            <p:nvPr/>
          </p:nvCxnSpPr>
          <p:spPr>
            <a:xfrm flipV="1">
              <a:off x="5074388" y="1988840"/>
              <a:ext cx="0" cy="3168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Düz Bağlayıcı"/>
            <p:cNvCxnSpPr/>
            <p:nvPr/>
          </p:nvCxnSpPr>
          <p:spPr>
            <a:xfrm flipV="1">
              <a:off x="5882212" y="1988840"/>
              <a:ext cx="0" cy="3168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Düz Bağlayıcı"/>
            <p:cNvCxnSpPr/>
            <p:nvPr/>
          </p:nvCxnSpPr>
          <p:spPr>
            <a:xfrm flipV="1">
              <a:off x="3419872" y="3284984"/>
              <a:ext cx="1728192" cy="936104"/>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25 Düz Bağlayıcı"/>
            <p:cNvCxnSpPr/>
            <p:nvPr/>
          </p:nvCxnSpPr>
          <p:spPr>
            <a:xfrm>
              <a:off x="5148064" y="3284984"/>
              <a:ext cx="1008112" cy="0"/>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27" name="26 Düz Bağlayıcı"/>
            <p:cNvCxnSpPr/>
            <p:nvPr/>
          </p:nvCxnSpPr>
          <p:spPr>
            <a:xfrm flipV="1">
              <a:off x="3448008" y="2420888"/>
              <a:ext cx="1772064" cy="87649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28 Düz Bağlayıcı"/>
            <p:cNvCxnSpPr/>
            <p:nvPr/>
          </p:nvCxnSpPr>
          <p:spPr>
            <a:xfrm flipV="1">
              <a:off x="5220072" y="2132856"/>
              <a:ext cx="936104" cy="288032"/>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31" name="30 Metin kutusu"/>
            <p:cNvSpPr txBox="1"/>
            <p:nvPr/>
          </p:nvSpPr>
          <p:spPr>
            <a:xfrm>
              <a:off x="1503792" y="1800952"/>
              <a:ext cx="1080120" cy="3416320"/>
            </a:xfrm>
            <a:prstGeom prst="rect">
              <a:avLst/>
            </a:prstGeom>
          </p:spPr>
          <p:txBody>
            <a:bodyPr wrap="square" rtlCol="0">
              <a:spAutoFit/>
            </a:bodyPr>
            <a:lstStyle/>
            <a:p>
              <a:pPr algn="r">
                <a:spcAft>
                  <a:spcPts val="1800"/>
                </a:spcAft>
              </a:pPr>
              <a:r>
                <a:rPr lang="tr-TR" dirty="0" smtClean="0">
                  <a:latin typeface="Trebuchet MS" pitchFamily="34" charset="0"/>
                </a:rPr>
                <a:t>1200</a:t>
              </a:r>
            </a:p>
            <a:p>
              <a:pPr algn="r">
                <a:spcAft>
                  <a:spcPts val="1800"/>
                </a:spcAft>
              </a:pPr>
              <a:r>
                <a:rPr lang="tr-TR" dirty="0" smtClean="0">
                  <a:latin typeface="Trebuchet MS" pitchFamily="34" charset="0"/>
                </a:rPr>
                <a:t>1000</a:t>
              </a:r>
            </a:p>
            <a:p>
              <a:pPr algn="r">
                <a:spcAft>
                  <a:spcPts val="1800"/>
                </a:spcAft>
              </a:pPr>
              <a:r>
                <a:rPr lang="tr-TR" dirty="0" smtClean="0">
                  <a:latin typeface="Trebuchet MS" pitchFamily="34" charset="0"/>
                </a:rPr>
                <a:t>800</a:t>
              </a:r>
            </a:p>
            <a:p>
              <a:pPr algn="r">
                <a:spcAft>
                  <a:spcPts val="1800"/>
                </a:spcAft>
              </a:pPr>
              <a:r>
                <a:rPr lang="tr-TR" dirty="0" smtClean="0">
                  <a:latin typeface="Trebuchet MS" pitchFamily="34" charset="0"/>
                </a:rPr>
                <a:t>600</a:t>
              </a:r>
            </a:p>
            <a:p>
              <a:pPr algn="r">
                <a:spcAft>
                  <a:spcPts val="1800"/>
                </a:spcAft>
              </a:pPr>
              <a:r>
                <a:rPr lang="tr-TR" dirty="0" smtClean="0">
                  <a:latin typeface="Trebuchet MS" pitchFamily="34" charset="0"/>
                </a:rPr>
                <a:t>400</a:t>
              </a:r>
            </a:p>
            <a:p>
              <a:pPr algn="r">
                <a:spcAft>
                  <a:spcPts val="1800"/>
                </a:spcAft>
              </a:pPr>
              <a:r>
                <a:rPr lang="tr-TR" dirty="0" smtClean="0">
                  <a:latin typeface="Trebuchet MS" pitchFamily="34" charset="0"/>
                </a:rPr>
                <a:t>200</a:t>
              </a:r>
            </a:p>
            <a:p>
              <a:pPr algn="r">
                <a:spcAft>
                  <a:spcPts val="1800"/>
                </a:spcAft>
              </a:pPr>
              <a:r>
                <a:rPr lang="tr-TR" dirty="0" smtClean="0">
                  <a:latin typeface="Trebuchet MS" pitchFamily="34" charset="0"/>
                </a:rPr>
                <a:t>0</a:t>
              </a:r>
              <a:endParaRPr lang="tr-TR" dirty="0">
                <a:latin typeface="Trebuchet MS" pitchFamily="34" charset="0"/>
              </a:endParaRPr>
            </a:p>
          </p:txBody>
        </p:sp>
        <p:sp useBgFill="1">
          <p:nvSpPr>
            <p:cNvPr id="32" name="31 Metin kutusu"/>
            <p:cNvSpPr txBox="1"/>
            <p:nvPr/>
          </p:nvSpPr>
          <p:spPr>
            <a:xfrm>
              <a:off x="2483768" y="5042980"/>
              <a:ext cx="4824536" cy="276999"/>
            </a:xfrm>
            <a:prstGeom prst="rect">
              <a:avLst/>
            </a:prstGeom>
          </p:spPr>
          <p:txBody>
            <a:bodyPr wrap="square" lIns="36000" tIns="0" rIns="0" bIns="0" rtlCol="0">
              <a:spAutoFit/>
            </a:bodyPr>
            <a:lstStyle/>
            <a:p>
              <a:r>
                <a:rPr lang="tr-TR" dirty="0" smtClean="0">
                  <a:latin typeface="Trebuchet MS" pitchFamily="34" charset="0"/>
                </a:rPr>
                <a:t>600    650       700       750      800       850</a:t>
              </a:r>
              <a:endParaRPr lang="tr-TR" dirty="0">
                <a:latin typeface="Trebuchet MS" pitchFamily="34" charset="0"/>
              </a:endParaRPr>
            </a:p>
          </p:txBody>
        </p:sp>
        <p:sp>
          <p:nvSpPr>
            <p:cNvPr id="33" name="32 Metin kutusu"/>
            <p:cNvSpPr txBox="1"/>
            <p:nvPr/>
          </p:nvSpPr>
          <p:spPr>
            <a:xfrm>
              <a:off x="1497722" y="2289066"/>
              <a:ext cx="553998" cy="2292062"/>
            </a:xfrm>
            <a:prstGeom prst="rect">
              <a:avLst/>
            </a:prstGeom>
            <a:noFill/>
          </p:spPr>
          <p:txBody>
            <a:bodyPr vert="vert270" wrap="square" rtlCol="0">
              <a:spAutoFit/>
            </a:bodyPr>
            <a:lstStyle/>
            <a:p>
              <a:r>
                <a:rPr lang="tr-TR" sz="2400" dirty="0" smtClean="0">
                  <a:latin typeface="Trebuchet MS" pitchFamily="34" charset="0"/>
                </a:rPr>
                <a:t>Akışkanlık (mm)</a:t>
              </a:r>
              <a:endParaRPr lang="tr-TR" sz="2400" dirty="0">
                <a:latin typeface="Trebuchet MS" pitchFamily="34" charset="0"/>
              </a:endParaRPr>
            </a:p>
          </p:txBody>
        </p:sp>
        <p:sp useBgFill="1">
          <p:nvSpPr>
            <p:cNvPr id="35" name="34 Metin kutusu"/>
            <p:cNvSpPr txBox="1"/>
            <p:nvPr/>
          </p:nvSpPr>
          <p:spPr>
            <a:xfrm>
              <a:off x="3059832" y="2204864"/>
              <a:ext cx="1512168" cy="400110"/>
            </a:xfrm>
            <a:prstGeom prst="rect">
              <a:avLst/>
            </a:prstGeom>
          </p:spPr>
          <p:txBody>
            <a:bodyPr wrap="square" rtlCol="0">
              <a:spAutoFit/>
            </a:bodyPr>
            <a:lstStyle/>
            <a:p>
              <a:r>
                <a:rPr lang="tr-TR" sz="2000" dirty="0" smtClean="0">
                  <a:latin typeface="Trebuchet MS" pitchFamily="34" charset="0"/>
                </a:rPr>
                <a:t>filtrelenmiş</a:t>
              </a:r>
              <a:endParaRPr lang="tr-TR" sz="2000" dirty="0">
                <a:latin typeface="Trebuchet MS" pitchFamily="34" charset="0"/>
              </a:endParaRPr>
            </a:p>
          </p:txBody>
        </p:sp>
        <p:sp useBgFill="1">
          <p:nvSpPr>
            <p:cNvPr id="36" name="35 Metin kutusu"/>
            <p:cNvSpPr txBox="1"/>
            <p:nvPr/>
          </p:nvSpPr>
          <p:spPr>
            <a:xfrm>
              <a:off x="4283968" y="3964994"/>
              <a:ext cx="1944216" cy="400110"/>
            </a:xfrm>
            <a:prstGeom prst="rect">
              <a:avLst/>
            </a:prstGeom>
          </p:spPr>
          <p:txBody>
            <a:bodyPr wrap="square" rtlCol="0">
              <a:spAutoFit/>
            </a:bodyPr>
            <a:lstStyle/>
            <a:p>
              <a:r>
                <a:rPr lang="tr-TR" sz="2000" dirty="0" smtClean="0">
                  <a:latin typeface="Trebuchet MS" pitchFamily="34" charset="0"/>
                </a:rPr>
                <a:t>filtrelenmemiş</a:t>
              </a:r>
              <a:endParaRPr lang="tr-TR" sz="2000" dirty="0">
                <a:latin typeface="Trebuchet MS" pitchFamily="34" charset="0"/>
              </a:endParaRPr>
            </a:p>
          </p:txBody>
        </p:sp>
        <p:sp useBgFill="1">
          <p:nvSpPr>
            <p:cNvPr id="37" name="36 Metin kutusu"/>
            <p:cNvSpPr txBox="1"/>
            <p:nvPr/>
          </p:nvSpPr>
          <p:spPr>
            <a:xfrm>
              <a:off x="3779912" y="5301208"/>
              <a:ext cx="1872208" cy="461665"/>
            </a:xfrm>
            <a:prstGeom prst="rect">
              <a:avLst/>
            </a:prstGeom>
          </p:spPr>
          <p:txBody>
            <a:bodyPr wrap="square" rtlCol="0">
              <a:spAutoFit/>
            </a:bodyPr>
            <a:lstStyle/>
            <a:p>
              <a:r>
                <a:rPr lang="tr-TR" sz="2400" dirty="0" smtClean="0">
                  <a:latin typeface="Trebuchet MS" pitchFamily="34" charset="0"/>
                </a:rPr>
                <a:t>Sıcaklık (</a:t>
              </a:r>
              <a:r>
                <a:rPr lang="tr-TR" sz="2400" dirty="0" smtClean="0">
                  <a:latin typeface="Trebuchet MS" pitchFamily="34" charset="0"/>
                  <a:sym typeface="Symbol"/>
                </a:rPr>
                <a:t></a:t>
              </a:r>
              <a:r>
                <a:rPr lang="tr-TR" sz="2400" dirty="0" smtClean="0">
                  <a:latin typeface="Trebuchet MS" pitchFamily="34" charset="0"/>
                </a:rPr>
                <a:t>C) </a:t>
              </a:r>
              <a:endParaRPr lang="tr-TR" sz="2400" dirty="0">
                <a:latin typeface="Trebuchet MS" pitchFamily="34" charset="0"/>
              </a:endParaRPr>
            </a:p>
          </p:txBody>
        </p:sp>
      </p:grpSp>
      <p:sp useBgFill="1">
        <p:nvSpPr>
          <p:cNvPr id="39" name="38 Metin kutusu"/>
          <p:cNvSpPr txBox="1"/>
          <p:nvPr/>
        </p:nvSpPr>
        <p:spPr>
          <a:xfrm>
            <a:off x="539552" y="5733256"/>
            <a:ext cx="8136904" cy="584775"/>
          </a:xfrm>
          <a:prstGeom prst="rect">
            <a:avLst/>
          </a:prstGeom>
        </p:spPr>
        <p:txBody>
          <a:bodyPr wrap="square" rtlCol="0">
            <a:spAutoFit/>
          </a:bodyPr>
          <a:lstStyle/>
          <a:p>
            <a:pPr algn="ctr"/>
            <a:r>
              <a:rPr lang="tr-TR" sz="3200" dirty="0" smtClean="0">
                <a:latin typeface="Trebuchet MS" pitchFamily="34" charset="0"/>
              </a:rPr>
              <a:t>Sıvı metal temizliğinin akışkanlığa etkisi</a:t>
            </a:r>
            <a:endParaRPr lang="tr-TR" sz="3200" dirty="0">
              <a:latin typeface="Trebuchet MS" pitchFamily="34" charset="0"/>
            </a:endParaRPr>
          </a:p>
        </p:txBody>
      </p:sp>
    </p:spTree>
    <p:extLst>
      <p:ext uri="{BB962C8B-B14F-4D97-AF65-F5344CB8AC3E}">
        <p14:creationId xmlns:p14="http://schemas.microsoft.com/office/powerpoint/2010/main" val="2672126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908720"/>
            <a:ext cx="8229600" cy="594320"/>
          </a:xfrm>
        </p:spPr>
        <p:txBody>
          <a:bodyPr>
            <a:normAutofit fontScale="90000"/>
          </a:bodyPr>
          <a:lstStyle/>
          <a:p>
            <a:r>
              <a:rPr lang="tr-TR" dirty="0" smtClean="0">
                <a:solidFill>
                  <a:schemeClr val="accent1">
                    <a:lumMod val="50000"/>
                  </a:schemeClr>
                </a:solidFill>
                <a:latin typeface="Trebuchet MS" pitchFamily="34" charset="0"/>
              </a:rPr>
              <a:t>Dökülebilirlik-akışkanlık</a:t>
            </a:r>
            <a:endParaRPr lang="tr-TR" dirty="0">
              <a:solidFill>
                <a:schemeClr val="accent1">
                  <a:lumMod val="50000"/>
                </a:schemeClr>
              </a:solidFill>
              <a:latin typeface="Trebuchet MS" pitchFamily="34" charset="0"/>
            </a:endParaRPr>
          </a:p>
        </p:txBody>
      </p:sp>
      <p:grpSp>
        <p:nvGrpSpPr>
          <p:cNvPr id="7" name="6 Grup"/>
          <p:cNvGrpSpPr/>
          <p:nvPr/>
        </p:nvGrpSpPr>
        <p:grpSpPr>
          <a:xfrm>
            <a:off x="1259632" y="1844824"/>
            <a:ext cx="6160071" cy="3958145"/>
            <a:chOff x="1259632" y="1844824"/>
            <a:chExt cx="6160071" cy="3958145"/>
          </a:xfrm>
        </p:grpSpPr>
        <p:pic>
          <p:nvPicPr>
            <p:cNvPr id="10242" name="Picture 2"/>
            <p:cNvPicPr>
              <a:picLocks noChangeAspect="1" noChangeArrowheads="1"/>
            </p:cNvPicPr>
            <p:nvPr/>
          </p:nvPicPr>
          <p:blipFill>
            <a:blip r:embed="rId2" cstate="print">
              <a:lum bright="-4000" contrast="10000"/>
              <a:extLst>
                <a:ext uri="{28A0092B-C50C-407E-A947-70E740481C1C}">
                  <a14:useLocalDpi xmlns:a14="http://schemas.microsoft.com/office/drawing/2010/main" val="0"/>
                </a:ext>
              </a:extLst>
            </a:blip>
            <a:srcRect l="5914" t="1831"/>
            <a:stretch>
              <a:fillRect/>
            </a:stretch>
          </p:blipFill>
          <p:spPr bwMode="auto">
            <a:xfrm>
              <a:off x="1691680" y="1844824"/>
              <a:ext cx="5728023" cy="386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5" name="4 Metin kutusu"/>
            <p:cNvSpPr txBox="1"/>
            <p:nvPr/>
          </p:nvSpPr>
          <p:spPr>
            <a:xfrm>
              <a:off x="1259632" y="2289066"/>
              <a:ext cx="553998" cy="2292062"/>
            </a:xfrm>
            <a:prstGeom prst="rect">
              <a:avLst/>
            </a:prstGeom>
          </p:spPr>
          <p:txBody>
            <a:bodyPr vert="vert270" wrap="square" rtlCol="0">
              <a:spAutoFit/>
            </a:bodyPr>
            <a:lstStyle/>
            <a:p>
              <a:r>
                <a:rPr lang="tr-TR" sz="2400" dirty="0" smtClean="0">
                  <a:latin typeface="Trebuchet MS" pitchFamily="34" charset="0"/>
                </a:rPr>
                <a:t>Akışkanlık (mm)</a:t>
              </a:r>
              <a:endParaRPr lang="tr-TR" sz="2400" dirty="0">
                <a:latin typeface="Trebuchet MS" pitchFamily="34" charset="0"/>
              </a:endParaRPr>
            </a:p>
          </p:txBody>
        </p:sp>
        <p:sp useBgFill="1">
          <p:nvSpPr>
            <p:cNvPr id="6" name="5 Metin kutusu"/>
            <p:cNvSpPr txBox="1"/>
            <p:nvPr/>
          </p:nvSpPr>
          <p:spPr>
            <a:xfrm>
              <a:off x="3995936" y="5387471"/>
              <a:ext cx="1872208" cy="415498"/>
            </a:xfrm>
            <a:prstGeom prst="rect">
              <a:avLst/>
            </a:prstGeom>
          </p:spPr>
          <p:txBody>
            <a:bodyPr wrap="square" tIns="0" rtlCol="0">
              <a:spAutoFit/>
            </a:bodyPr>
            <a:lstStyle/>
            <a:p>
              <a:r>
                <a:rPr lang="tr-TR" sz="2400" dirty="0" smtClean="0">
                  <a:latin typeface="Trebuchet MS" pitchFamily="34" charset="0"/>
                </a:rPr>
                <a:t>ağırlık (</a:t>
              </a:r>
              <a:r>
                <a:rPr lang="tr-TR" sz="2400" dirty="0" smtClean="0">
                  <a:latin typeface="Trebuchet MS" pitchFamily="34" charset="0"/>
                  <a:sym typeface="Symbol"/>
                </a:rPr>
                <a:t>%</a:t>
              </a:r>
              <a:r>
                <a:rPr lang="tr-TR" sz="2400" dirty="0" smtClean="0">
                  <a:latin typeface="Trebuchet MS" pitchFamily="34" charset="0"/>
                </a:rPr>
                <a:t>) </a:t>
              </a:r>
              <a:endParaRPr lang="tr-TR" sz="2400" dirty="0">
                <a:latin typeface="Trebuchet MS" pitchFamily="34" charset="0"/>
              </a:endParaRPr>
            </a:p>
          </p:txBody>
        </p:sp>
      </p:grpSp>
    </p:spTree>
    <p:extLst>
      <p:ext uri="{BB962C8B-B14F-4D97-AF65-F5344CB8AC3E}">
        <p14:creationId xmlns:p14="http://schemas.microsoft.com/office/powerpoint/2010/main" val="19470279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51520" y="260648"/>
            <a:ext cx="835292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Termal analiz</a:t>
            </a:r>
            <a:endParaRPr lang="tr-TR" sz="4400" dirty="0">
              <a:solidFill>
                <a:schemeClr val="accent2">
                  <a:lumMod val="50000"/>
                </a:schemeClr>
              </a:solidFill>
              <a:latin typeface="Trebuchet MS" panose="020B0603020202020204" pitchFamily="34" charset="0"/>
            </a:endParaRPr>
          </a:p>
        </p:txBody>
      </p:sp>
      <p:pic>
        <p:nvPicPr>
          <p:cNvPr id="13314" name="Picture 2"/>
          <p:cNvPicPr>
            <a:picLocks noChangeAspect="1" noChangeArrowheads="1"/>
          </p:cNvPicPr>
          <p:nvPr/>
        </p:nvPicPr>
        <p:blipFill rotWithShape="1">
          <a:blip r:embed="rId2" cstate="print">
            <a:lum bright="-1000"/>
            <a:extLst>
              <a:ext uri="{28A0092B-C50C-407E-A947-70E740481C1C}">
                <a14:useLocalDpi xmlns:a14="http://schemas.microsoft.com/office/drawing/2010/main" val="0"/>
              </a:ext>
            </a:extLst>
          </a:blip>
          <a:srcRect l="8534" t="9445" r="3292"/>
          <a:stretch/>
        </p:blipFill>
        <p:spPr bwMode="auto">
          <a:xfrm>
            <a:off x="5755981" y="3789040"/>
            <a:ext cx="3388019" cy="30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223281" y="1007432"/>
            <a:ext cx="6652975" cy="5693866"/>
          </a:xfrm>
          <a:prstGeom prst="rect">
            <a:avLst/>
          </a:prstGeom>
        </p:spPr>
        <p:txBody>
          <a:bodyPr wrap="square">
            <a:spAutoFit/>
          </a:bodyPr>
          <a:lstStyle/>
          <a:p>
            <a:r>
              <a:rPr lang="tr-TR" sz="2600" dirty="0" smtClean="0">
                <a:latin typeface="Trebuchet MS" pitchFamily="34" charset="0"/>
              </a:rPr>
              <a:t>Soğuma sırasında katılaşma ile atomlar daha düzenli yapılara yönelirken </a:t>
            </a:r>
            <a:r>
              <a:rPr lang="tr-TR" sz="2600" dirty="0" err="1" smtClean="0">
                <a:latin typeface="Trebuchet MS" pitchFamily="34" charset="0"/>
              </a:rPr>
              <a:t>entropi</a:t>
            </a:r>
            <a:r>
              <a:rPr lang="tr-TR" sz="2600" dirty="0" smtClean="0">
                <a:latin typeface="Trebuchet MS" pitchFamily="34" charset="0"/>
              </a:rPr>
              <a:t> artar ve ısı açığa çıkar (Katılaşma: ekzotermik reaksiyon). Atomların düzenden uzaklaştıkları durumlarda ise (ergime vb) bunun tam tersi olur.</a:t>
            </a:r>
          </a:p>
          <a:p>
            <a:r>
              <a:rPr lang="tr-TR" sz="2600" dirty="0" smtClean="0">
                <a:latin typeface="Trebuchet MS" pitchFamily="34" charset="0"/>
              </a:rPr>
              <a:t>Sıvı metallerin sıvı halden soğulması sürecinde ısı alış verişleri veya sıvı </a:t>
            </a:r>
          </a:p>
          <a:p>
            <a:r>
              <a:rPr lang="tr-TR" sz="2600" dirty="0" smtClean="0">
                <a:latin typeface="Trebuchet MS" pitchFamily="34" charset="0"/>
              </a:rPr>
              <a:t>örnek içinde bir ısıl çift ile sıcaklığın zamanla değişimi ölçülerek yapısal değişimler hakkında bilgi alınabilir. </a:t>
            </a:r>
          </a:p>
          <a:p>
            <a:r>
              <a:rPr lang="tr-TR" sz="2600" dirty="0" smtClean="0">
                <a:latin typeface="Trebuchet MS" pitchFamily="34" charset="0"/>
              </a:rPr>
              <a:t>Soğuma eğrilerinde </a:t>
            </a:r>
            <a:r>
              <a:rPr lang="tr-TR" sz="2600" dirty="0" err="1" smtClean="0">
                <a:latin typeface="Trebuchet MS" pitchFamily="34" charset="0"/>
              </a:rPr>
              <a:t>metalurjik</a:t>
            </a:r>
            <a:r>
              <a:rPr lang="tr-TR" sz="2600" dirty="0" smtClean="0">
                <a:latin typeface="Trebuchet MS" pitchFamily="34" charset="0"/>
              </a:rPr>
              <a:t> </a:t>
            </a:r>
          </a:p>
          <a:p>
            <a:r>
              <a:rPr lang="tr-TR" sz="2600" dirty="0" smtClean="0">
                <a:latin typeface="Trebuchet MS" pitchFamily="34" charset="0"/>
              </a:rPr>
              <a:t>reaksiyonlar kendilerini bükme </a:t>
            </a:r>
          </a:p>
          <a:p>
            <a:r>
              <a:rPr lang="tr-TR" sz="2600" dirty="0" smtClean="0">
                <a:latin typeface="Trebuchet MS" pitchFamily="34" charset="0"/>
              </a:rPr>
              <a:t>ve eğim değişimleri ile belli ederler.</a:t>
            </a:r>
          </a:p>
        </p:txBody>
      </p:sp>
      <p:pic>
        <p:nvPicPr>
          <p:cNvPr id="13315" name="Picture 3"/>
          <p:cNvPicPr>
            <a:picLocks noChangeAspect="1" noChangeArrowheads="1"/>
          </p:cNvPicPr>
          <p:nvPr/>
        </p:nvPicPr>
        <p:blipFill rotWithShape="1">
          <a:blip r:embed="rId3" cstate="print">
            <a:lum bright="-1000"/>
            <a:extLst>
              <a:ext uri="{28A0092B-C50C-407E-A947-70E740481C1C}">
                <a14:useLocalDpi xmlns:a14="http://schemas.microsoft.com/office/drawing/2010/main" val="0"/>
              </a:ext>
            </a:extLst>
          </a:blip>
          <a:srcRect l="5518" t="2386" r="8112" b="2967"/>
          <a:stretch/>
        </p:blipFill>
        <p:spPr bwMode="auto">
          <a:xfrm>
            <a:off x="7600196" y="692695"/>
            <a:ext cx="1322665" cy="359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1396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51520" y="620688"/>
            <a:ext cx="835292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Termal analiz</a:t>
            </a:r>
            <a:endParaRPr lang="tr-TR" sz="4400" dirty="0">
              <a:solidFill>
                <a:schemeClr val="accent2">
                  <a:lumMod val="50000"/>
                </a:schemeClr>
              </a:solidFill>
              <a:latin typeface="Trebuchet MS" panose="020B0603020202020204" pitchFamily="34" charset="0"/>
            </a:endParaRPr>
          </a:p>
        </p:txBody>
      </p:sp>
      <p:pic>
        <p:nvPicPr>
          <p:cNvPr id="3074" name="Picture 2"/>
          <p:cNvPicPr>
            <a:picLocks noChangeAspect="1" noChangeArrowheads="1"/>
          </p:cNvPicPr>
          <p:nvPr/>
        </p:nvPicPr>
        <p:blipFill rotWithShape="1">
          <a:blip r:embed="rId2" cstate="print">
            <a:lum bright="-7000" contrast="12000"/>
            <a:extLst>
              <a:ext uri="{28A0092B-C50C-407E-A947-70E740481C1C}">
                <a14:useLocalDpi xmlns:a14="http://schemas.microsoft.com/office/drawing/2010/main" val="0"/>
              </a:ext>
            </a:extLst>
          </a:blip>
          <a:srcRect l="55562" t="32925" r="8545" b="29252"/>
          <a:stretch/>
        </p:blipFill>
        <p:spPr bwMode="auto">
          <a:xfrm>
            <a:off x="1201352" y="2852936"/>
            <a:ext cx="6755023" cy="3833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251520" y="1412776"/>
            <a:ext cx="8892480" cy="2092881"/>
          </a:xfrm>
          <a:prstGeom prst="rect">
            <a:avLst/>
          </a:prstGeom>
        </p:spPr>
        <p:txBody>
          <a:bodyPr wrap="square">
            <a:spAutoFit/>
          </a:bodyPr>
          <a:lstStyle/>
          <a:p>
            <a:r>
              <a:rPr lang="tr-TR" sz="2600" dirty="0" smtClean="0">
                <a:latin typeface="Trebuchet MS" panose="020B0603020202020204" pitchFamily="34" charset="0"/>
              </a:rPr>
              <a:t>Katılaşma sırasında </a:t>
            </a:r>
            <a:r>
              <a:rPr lang="tr-TR" sz="2600" dirty="0" err="1" smtClean="0">
                <a:latin typeface="Trebuchet MS" panose="020B0603020202020204" pitchFamily="34" charset="0"/>
              </a:rPr>
              <a:t>likidüs</a:t>
            </a:r>
            <a:r>
              <a:rPr lang="tr-TR" sz="2600" dirty="0" smtClean="0">
                <a:latin typeface="Trebuchet MS" panose="020B0603020202020204" pitchFamily="34" charset="0"/>
              </a:rPr>
              <a:t> sıcaklığının altına soğuma miktarı tane küçültmenin etkinliğinin bir ölçüsüdür. Tane küçültme etkin ise </a:t>
            </a:r>
            <a:r>
              <a:rPr lang="tr-TR" sz="2600" dirty="0" err="1" smtClean="0">
                <a:latin typeface="Trebuchet MS" panose="020B0603020202020204" pitchFamily="34" charset="0"/>
              </a:rPr>
              <a:t>T</a:t>
            </a:r>
            <a:r>
              <a:rPr lang="tr-TR" sz="1600" dirty="0" err="1" smtClean="0">
                <a:latin typeface="Trebuchet MS" panose="020B0603020202020204" pitchFamily="34" charset="0"/>
              </a:rPr>
              <a:t>l</a:t>
            </a:r>
            <a:r>
              <a:rPr lang="tr-TR" sz="2600" dirty="0" smtClean="0">
                <a:latin typeface="Trebuchet MS" panose="020B0603020202020204" pitchFamily="34" charset="0"/>
              </a:rPr>
              <a:t> altına soğuma sınırlı olacaktır.</a:t>
            </a:r>
          </a:p>
          <a:p>
            <a:r>
              <a:rPr lang="tr-TR" sz="2600" dirty="0" smtClean="0">
                <a:latin typeface="Trebuchet MS" panose="020B0603020202020204" pitchFamily="34" charset="0"/>
              </a:rPr>
              <a:t>.</a:t>
            </a:r>
          </a:p>
          <a:p>
            <a:endParaRPr lang="en-US" sz="2600" dirty="0" smtClean="0">
              <a:latin typeface="Trebuchet MS" panose="020B0603020202020204" pitchFamily="34" charset="0"/>
            </a:endParaRPr>
          </a:p>
        </p:txBody>
      </p:sp>
      <p:sp>
        <p:nvSpPr>
          <p:cNvPr id="7" name="6 Metin kutusu"/>
          <p:cNvSpPr txBox="1"/>
          <p:nvPr/>
        </p:nvSpPr>
        <p:spPr>
          <a:xfrm>
            <a:off x="4932040" y="2852936"/>
            <a:ext cx="2376264" cy="830997"/>
          </a:xfrm>
          <a:prstGeom prst="rect">
            <a:avLst/>
          </a:prstGeom>
          <a:noFill/>
        </p:spPr>
        <p:txBody>
          <a:bodyPr wrap="square" rtlCol="0">
            <a:spAutoFit/>
          </a:bodyPr>
          <a:lstStyle/>
          <a:p>
            <a:pPr algn="r"/>
            <a:r>
              <a:rPr lang="tr-TR" sz="2400" dirty="0" smtClean="0">
                <a:latin typeface="Trebuchet MS" pitchFamily="34" charset="0"/>
              </a:rPr>
              <a:t>Tane küçültme uygulanmış</a:t>
            </a:r>
            <a:endParaRPr lang="tr-TR" sz="2400" dirty="0">
              <a:latin typeface="Trebuchet MS" pitchFamily="34" charset="0"/>
            </a:endParaRPr>
          </a:p>
        </p:txBody>
      </p:sp>
      <p:sp>
        <p:nvSpPr>
          <p:cNvPr id="8" name="7 Metin kutusu"/>
          <p:cNvSpPr txBox="1"/>
          <p:nvPr/>
        </p:nvSpPr>
        <p:spPr>
          <a:xfrm>
            <a:off x="1475656" y="5013176"/>
            <a:ext cx="2376264" cy="830997"/>
          </a:xfrm>
          <a:prstGeom prst="rect">
            <a:avLst/>
          </a:prstGeom>
          <a:noFill/>
        </p:spPr>
        <p:txBody>
          <a:bodyPr wrap="square" rtlCol="0">
            <a:spAutoFit/>
          </a:bodyPr>
          <a:lstStyle/>
          <a:p>
            <a:pPr algn="r"/>
            <a:r>
              <a:rPr lang="tr-TR" sz="2400" dirty="0" smtClean="0">
                <a:latin typeface="Trebuchet MS" pitchFamily="34" charset="0"/>
              </a:rPr>
              <a:t>Tane küçültme uygulanmamış</a:t>
            </a:r>
            <a:endParaRPr lang="tr-TR" sz="2400" dirty="0">
              <a:latin typeface="Trebuchet MS" pitchFamily="34" charset="0"/>
            </a:endParaRPr>
          </a:p>
        </p:txBody>
      </p:sp>
    </p:spTree>
    <p:extLst>
      <p:ext uri="{BB962C8B-B14F-4D97-AF65-F5344CB8AC3E}">
        <p14:creationId xmlns:p14="http://schemas.microsoft.com/office/powerpoint/2010/main" val="40626899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51520" y="643335"/>
            <a:ext cx="835292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Termal analiz</a:t>
            </a:r>
            <a:endParaRPr lang="tr-TR" sz="4400" dirty="0">
              <a:solidFill>
                <a:schemeClr val="accent2">
                  <a:lumMod val="50000"/>
                </a:schemeClr>
              </a:solidFill>
              <a:latin typeface="Trebuchet MS" panose="020B0603020202020204" pitchFamily="34" charset="0"/>
            </a:endParaRPr>
          </a:p>
        </p:txBody>
      </p:sp>
      <p:pic>
        <p:nvPicPr>
          <p:cNvPr id="3075" name="Picture 3"/>
          <p:cNvPicPr>
            <a:picLocks noChangeAspect="1" noChangeArrowheads="1"/>
          </p:cNvPicPr>
          <p:nvPr/>
        </p:nvPicPr>
        <p:blipFill rotWithShape="1">
          <a:blip r:embed="rId2" cstate="print">
            <a:lum bright="-1000"/>
            <a:extLst>
              <a:ext uri="{28A0092B-C50C-407E-A947-70E740481C1C}">
                <a14:useLocalDpi xmlns:a14="http://schemas.microsoft.com/office/drawing/2010/main" val="0"/>
              </a:ext>
            </a:extLst>
          </a:blip>
          <a:srcRect l="51114" t="31287" r="9604" b="17096"/>
          <a:stretch/>
        </p:blipFill>
        <p:spPr bwMode="auto">
          <a:xfrm>
            <a:off x="2771800" y="1700808"/>
            <a:ext cx="6043997" cy="4467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251520" y="1622405"/>
            <a:ext cx="2232248" cy="3293209"/>
          </a:xfrm>
          <a:prstGeom prst="rect">
            <a:avLst/>
          </a:prstGeom>
        </p:spPr>
        <p:txBody>
          <a:bodyPr wrap="square">
            <a:spAutoFit/>
          </a:bodyPr>
          <a:lstStyle/>
          <a:p>
            <a:r>
              <a:rPr lang="tr-TR" sz="2600" dirty="0" err="1" smtClean="0">
                <a:latin typeface="Trebuchet MS" panose="020B0603020202020204" pitchFamily="34" charset="0"/>
              </a:rPr>
              <a:t>Modifikasyonetkisi</a:t>
            </a:r>
            <a:r>
              <a:rPr lang="tr-TR" sz="2600" dirty="0" smtClean="0">
                <a:latin typeface="Trebuchet MS" panose="020B0603020202020204" pitchFamily="34" charset="0"/>
              </a:rPr>
              <a:t> de soğuma eğrisinin analiz edilmesinden anlaşılabilir.</a:t>
            </a:r>
          </a:p>
          <a:p>
            <a:endParaRPr lang="en-US" sz="2600" dirty="0" smtClean="0">
              <a:latin typeface="Trebuchet MS" panose="020B0603020202020204" pitchFamily="34" charset="0"/>
            </a:endParaRPr>
          </a:p>
        </p:txBody>
      </p:sp>
      <p:sp>
        <p:nvSpPr>
          <p:cNvPr id="7" name="6 Metin kutusu"/>
          <p:cNvSpPr txBox="1"/>
          <p:nvPr/>
        </p:nvSpPr>
        <p:spPr>
          <a:xfrm>
            <a:off x="5868144" y="1340768"/>
            <a:ext cx="2376264" cy="830997"/>
          </a:xfrm>
          <a:prstGeom prst="rect">
            <a:avLst/>
          </a:prstGeom>
          <a:noFill/>
        </p:spPr>
        <p:txBody>
          <a:bodyPr wrap="square" rtlCol="0">
            <a:spAutoFit/>
          </a:bodyPr>
          <a:lstStyle/>
          <a:p>
            <a:pPr algn="r"/>
            <a:r>
              <a:rPr lang="tr-TR" sz="2400" dirty="0" smtClean="0">
                <a:latin typeface="Trebuchet MS" pitchFamily="34" charset="0"/>
              </a:rPr>
              <a:t>modifikasyon uygulanmış</a:t>
            </a:r>
            <a:endParaRPr lang="tr-TR" sz="2400" dirty="0">
              <a:latin typeface="Trebuchet MS" pitchFamily="34" charset="0"/>
            </a:endParaRPr>
          </a:p>
        </p:txBody>
      </p:sp>
      <p:sp>
        <p:nvSpPr>
          <p:cNvPr id="8" name="7 Metin kutusu"/>
          <p:cNvSpPr txBox="1"/>
          <p:nvPr/>
        </p:nvSpPr>
        <p:spPr>
          <a:xfrm>
            <a:off x="2411760" y="5805264"/>
            <a:ext cx="2376264" cy="830997"/>
          </a:xfrm>
          <a:prstGeom prst="rect">
            <a:avLst/>
          </a:prstGeom>
          <a:noFill/>
        </p:spPr>
        <p:txBody>
          <a:bodyPr wrap="square" rtlCol="0">
            <a:spAutoFit/>
          </a:bodyPr>
          <a:lstStyle/>
          <a:p>
            <a:pPr algn="r"/>
            <a:r>
              <a:rPr lang="tr-TR" sz="2400" dirty="0" smtClean="0">
                <a:latin typeface="Trebuchet MS" pitchFamily="34" charset="0"/>
              </a:rPr>
              <a:t>modifikasyon uygulanmamış</a:t>
            </a:r>
            <a:endParaRPr lang="tr-TR" sz="2400" dirty="0">
              <a:latin typeface="Trebuchet MS" pitchFamily="34" charset="0"/>
            </a:endParaRPr>
          </a:p>
        </p:txBody>
      </p:sp>
      <p:cxnSp>
        <p:nvCxnSpPr>
          <p:cNvPr id="10" name="9 Düz Ok Bağlayıcısı"/>
          <p:cNvCxnSpPr/>
          <p:nvPr/>
        </p:nvCxnSpPr>
        <p:spPr>
          <a:xfrm flipV="1">
            <a:off x="5508104" y="2060848"/>
            <a:ext cx="864096" cy="1440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flipH="1">
            <a:off x="4716016" y="4797152"/>
            <a:ext cx="144016" cy="1152128"/>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6899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51520" y="643335"/>
            <a:ext cx="8352928" cy="769441"/>
          </a:xfrm>
          <a:prstGeom prst="rect">
            <a:avLst/>
          </a:prstGeom>
          <a:noFill/>
        </p:spPr>
        <p:txBody>
          <a:bodyPr wrap="square" rtlCol="0">
            <a:spAutoFit/>
          </a:bodyPr>
          <a:lstStyle/>
          <a:p>
            <a:r>
              <a:rPr lang="tr-TR" sz="4400" dirty="0" smtClean="0">
                <a:solidFill>
                  <a:schemeClr val="accent1">
                    <a:lumMod val="50000"/>
                  </a:schemeClr>
                </a:solidFill>
                <a:latin typeface="Trebuchet MS" pitchFamily="34" charset="0"/>
              </a:rPr>
              <a:t>K-</a:t>
            </a:r>
            <a:r>
              <a:rPr lang="tr-TR" sz="4400" dirty="0" err="1" smtClean="0">
                <a:solidFill>
                  <a:schemeClr val="accent1">
                    <a:lumMod val="50000"/>
                  </a:schemeClr>
                </a:solidFill>
                <a:latin typeface="Trebuchet MS" pitchFamily="34" charset="0"/>
              </a:rPr>
              <a:t>mold</a:t>
            </a:r>
            <a:r>
              <a:rPr lang="tr-TR" sz="4400" dirty="0" smtClean="0">
                <a:solidFill>
                  <a:schemeClr val="accent1">
                    <a:lumMod val="50000"/>
                  </a:schemeClr>
                </a:solidFill>
                <a:latin typeface="Trebuchet MS" pitchFamily="34" charset="0"/>
              </a:rPr>
              <a:t> testi</a:t>
            </a:r>
            <a:endParaRPr lang="tr-TR" sz="4400" dirty="0">
              <a:solidFill>
                <a:schemeClr val="accent1">
                  <a:lumMod val="50000"/>
                </a:schemeClr>
              </a:solidFill>
              <a:latin typeface="Trebuchet MS"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720708"/>
            <a:ext cx="4248472" cy="372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55" r="5598" b="29976"/>
          <a:stretch/>
        </p:blipFill>
        <p:spPr bwMode="auto">
          <a:xfrm>
            <a:off x="323528" y="3376892"/>
            <a:ext cx="4282587" cy="2064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09486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51520" y="1334373"/>
            <a:ext cx="8640960" cy="5262979"/>
          </a:xfrm>
          <a:prstGeom prst="rect">
            <a:avLst/>
          </a:prstGeom>
        </p:spPr>
        <p:txBody>
          <a:bodyPr wrap="square">
            <a:spAutoFit/>
          </a:bodyPr>
          <a:lstStyle/>
          <a:p>
            <a:r>
              <a:rPr lang="tr-TR" sz="2400" dirty="0" smtClean="0">
                <a:latin typeface="Trebuchet MS" pitchFamily="34" charset="0"/>
              </a:rPr>
              <a:t>hammadde kalitesinin kontrolü ve sıvı alüminyumun temizliği hakkında bilgi edinmek için uygulanan basit bir dökümhane test pratiğidir.</a:t>
            </a:r>
          </a:p>
          <a:p>
            <a:r>
              <a:rPr lang="tr-TR" sz="2400" dirty="0" smtClean="0">
                <a:latin typeface="Trebuchet MS" pitchFamily="34" charset="0"/>
              </a:rPr>
              <a:t>Kontrol edilmek istenen sıvı metalden adımlı bir plaka dökülür ve adımlardan kırılarak kırılma yüzeyleri incelenir.</a:t>
            </a:r>
          </a:p>
          <a:p>
            <a:r>
              <a:rPr lang="tr-TR" sz="2400" dirty="0" smtClean="0">
                <a:latin typeface="Trebuchet MS" pitchFamily="34" charset="0"/>
              </a:rPr>
              <a:t>Kırılma yüzeylerinde kalıntı olanlar sağlam oranlara oranlanarak değerleri elde edilir.</a:t>
            </a:r>
          </a:p>
          <a:p>
            <a:r>
              <a:rPr lang="tr-TR" sz="2400" dirty="0" smtClean="0">
                <a:latin typeface="Trebuchet MS" pitchFamily="34" charset="0"/>
              </a:rPr>
              <a:t>Avantajları:</a:t>
            </a:r>
          </a:p>
          <a:p>
            <a:r>
              <a:rPr lang="tr-TR" sz="2400" dirty="0" smtClean="0">
                <a:latin typeface="Trebuchet MS" pitchFamily="34" charset="0"/>
              </a:rPr>
              <a:t>Çabuk değerlendirme</a:t>
            </a:r>
          </a:p>
          <a:p>
            <a:r>
              <a:rPr lang="tr-TR" sz="2400" dirty="0" smtClean="0">
                <a:latin typeface="Trebuchet MS" pitchFamily="34" charset="0"/>
              </a:rPr>
              <a:t>Pratik</a:t>
            </a:r>
          </a:p>
          <a:p>
            <a:r>
              <a:rPr lang="tr-TR" sz="2400" dirty="0" smtClean="0">
                <a:latin typeface="Trebuchet MS" pitchFamily="34" charset="0"/>
              </a:rPr>
              <a:t>Kolay örnekleme</a:t>
            </a:r>
          </a:p>
          <a:p>
            <a:r>
              <a:rPr lang="tr-TR" sz="2400" dirty="0" smtClean="0">
                <a:latin typeface="Trebuchet MS" pitchFamily="34" charset="0"/>
              </a:rPr>
              <a:t>Portatif</a:t>
            </a:r>
          </a:p>
          <a:p>
            <a:r>
              <a:rPr lang="tr-TR" sz="2400" dirty="0" smtClean="0">
                <a:latin typeface="Trebuchet MS" pitchFamily="34" charset="0"/>
              </a:rPr>
              <a:t>Oksitler ve kalıntılara hassas</a:t>
            </a:r>
          </a:p>
          <a:p>
            <a:r>
              <a:rPr lang="tr-TR" sz="2400" dirty="0" smtClean="0">
                <a:latin typeface="Trebuchet MS" pitchFamily="34" charset="0"/>
              </a:rPr>
              <a:t>Ekonomik</a:t>
            </a:r>
          </a:p>
        </p:txBody>
      </p:sp>
      <p:sp>
        <p:nvSpPr>
          <p:cNvPr id="6" name="Metin kutusu 1"/>
          <p:cNvSpPr txBox="1"/>
          <p:nvPr/>
        </p:nvSpPr>
        <p:spPr>
          <a:xfrm>
            <a:off x="251520" y="476672"/>
            <a:ext cx="8352928" cy="769441"/>
          </a:xfrm>
          <a:prstGeom prst="rect">
            <a:avLst/>
          </a:prstGeom>
          <a:noFill/>
        </p:spPr>
        <p:txBody>
          <a:bodyPr wrap="square" rtlCol="0">
            <a:spAutoFit/>
          </a:bodyPr>
          <a:lstStyle/>
          <a:p>
            <a:r>
              <a:rPr lang="tr-TR" sz="4400" dirty="0" smtClean="0">
                <a:solidFill>
                  <a:schemeClr val="accent1">
                    <a:lumMod val="50000"/>
                  </a:schemeClr>
                </a:solidFill>
                <a:latin typeface="Trebuchet MS" pitchFamily="34" charset="0"/>
              </a:rPr>
              <a:t>K-</a:t>
            </a:r>
            <a:r>
              <a:rPr lang="tr-TR" sz="4400" dirty="0" err="1" smtClean="0">
                <a:solidFill>
                  <a:schemeClr val="accent1">
                    <a:lumMod val="50000"/>
                  </a:schemeClr>
                </a:solidFill>
                <a:latin typeface="Trebuchet MS" pitchFamily="34" charset="0"/>
              </a:rPr>
              <a:t>mold</a:t>
            </a:r>
            <a:r>
              <a:rPr lang="tr-TR" sz="4400" dirty="0" smtClean="0">
                <a:solidFill>
                  <a:schemeClr val="accent1">
                    <a:lumMod val="50000"/>
                  </a:schemeClr>
                </a:solidFill>
                <a:latin typeface="Trebuchet MS" pitchFamily="34" charset="0"/>
              </a:rPr>
              <a:t> testi</a:t>
            </a:r>
            <a:endParaRPr lang="tr-TR" sz="4400" dirty="0">
              <a:solidFill>
                <a:schemeClr val="accent1">
                  <a:lumMod val="50000"/>
                </a:schemeClr>
              </a:solidFill>
              <a:latin typeface="Trebuchet MS" pitchFamily="34" charset="0"/>
            </a:endParaRPr>
          </a:p>
        </p:txBody>
      </p:sp>
    </p:spTree>
    <p:extLst>
      <p:ext uri="{BB962C8B-B14F-4D97-AF65-F5344CB8AC3E}">
        <p14:creationId xmlns:p14="http://schemas.microsoft.com/office/powerpoint/2010/main" val="40709486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323528" y="4636602"/>
            <a:ext cx="8352928" cy="1015663"/>
          </a:xfrm>
          <a:prstGeom prst="rect">
            <a:avLst/>
          </a:prstGeom>
          <a:noFill/>
        </p:spPr>
        <p:txBody>
          <a:bodyPr wrap="square" rtlCol="0">
            <a:spAutoFit/>
          </a:bodyPr>
          <a:lstStyle/>
          <a:p>
            <a:pPr algn="r"/>
            <a:r>
              <a:rPr lang="tr-TR" sz="6000" dirty="0" smtClean="0">
                <a:latin typeface="Mistral" panose="03090702030407020403" pitchFamily="66" charset="0"/>
              </a:rPr>
              <a:t>Haftaya görüşmek üzere…..</a:t>
            </a:r>
          </a:p>
        </p:txBody>
      </p:sp>
    </p:spTree>
    <p:extLst>
      <p:ext uri="{BB962C8B-B14F-4D97-AF65-F5344CB8AC3E}">
        <p14:creationId xmlns:p14="http://schemas.microsoft.com/office/powerpoint/2010/main" val="7619377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a:spLocks noGrp="1"/>
          </p:cNvSpPr>
          <p:nvPr>
            <p:ph type="title"/>
          </p:nvPr>
        </p:nvSpPr>
        <p:spPr>
          <a:xfrm>
            <a:off x="446856" y="692696"/>
            <a:ext cx="8229600" cy="594320"/>
          </a:xfrm>
        </p:spPr>
        <p:txBody>
          <a:bodyPr>
            <a:normAutofit fontScale="90000"/>
          </a:bodyPr>
          <a:lstStyle/>
          <a:p>
            <a:r>
              <a:rPr lang="tr-TR" dirty="0" smtClean="0">
                <a:solidFill>
                  <a:schemeClr val="accent1">
                    <a:lumMod val="50000"/>
                  </a:schemeClr>
                </a:solidFill>
                <a:latin typeface="Trebuchet MS" pitchFamily="34" charset="0"/>
              </a:rPr>
              <a:t>Döküm yapısı kalite özellikleri</a:t>
            </a:r>
            <a:endParaRPr lang="tr-TR" dirty="0">
              <a:solidFill>
                <a:schemeClr val="accent1">
                  <a:lumMod val="50000"/>
                </a:schemeClr>
              </a:solidFill>
              <a:latin typeface="Trebuchet MS" pitchFamily="34" charset="0"/>
            </a:endParaRPr>
          </a:p>
        </p:txBody>
      </p:sp>
      <p:sp>
        <p:nvSpPr>
          <p:cNvPr id="2" name="Metin kutusu 1"/>
          <p:cNvSpPr txBox="1"/>
          <p:nvPr/>
        </p:nvSpPr>
        <p:spPr>
          <a:xfrm>
            <a:off x="179512" y="1340768"/>
            <a:ext cx="8784976" cy="5524589"/>
          </a:xfrm>
          <a:prstGeom prst="rect">
            <a:avLst/>
          </a:prstGeom>
          <a:noFill/>
        </p:spPr>
        <p:txBody>
          <a:bodyPr wrap="square" rtlCol="0">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Tane yapısı (boyut ve kesitte dağılım)</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Dendrit</a:t>
            </a:r>
            <a:r>
              <a:rPr lang="tr-TR" sz="2800" dirty="0" smtClean="0">
                <a:latin typeface="Trebuchet MS" panose="020B0603020202020204" pitchFamily="34" charset="0"/>
              </a:rPr>
              <a:t> kol aralığı</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Gözenek</a:t>
            </a:r>
          </a:p>
          <a:p>
            <a:pPr>
              <a:spcAft>
                <a:spcPts val="600"/>
              </a:spcAft>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gaz</a:t>
            </a:r>
          </a:p>
          <a:p>
            <a:pPr>
              <a:spcAft>
                <a:spcPts val="600"/>
              </a:spcAft>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çekinti</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Metallerarası</a:t>
            </a:r>
            <a:r>
              <a:rPr lang="tr-TR" sz="2800" dirty="0" smtClean="0">
                <a:latin typeface="Trebuchet MS" panose="020B0603020202020204" pitchFamily="34" charset="0"/>
              </a:rPr>
              <a:t> bileşik partikülleri </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Ötektik</a:t>
            </a:r>
            <a:r>
              <a:rPr lang="tr-TR" sz="2800" dirty="0" smtClean="0">
                <a:latin typeface="Trebuchet MS" panose="020B0603020202020204" pitchFamily="34" charset="0"/>
              </a:rPr>
              <a:t> (ve </a:t>
            </a:r>
            <a:r>
              <a:rPr lang="tr-TR" sz="2800" dirty="0" err="1" smtClean="0">
                <a:latin typeface="Trebuchet MS" panose="020B0603020202020204" pitchFamily="34" charset="0"/>
              </a:rPr>
              <a:t>primer</a:t>
            </a:r>
            <a:r>
              <a:rPr lang="tr-TR" sz="2800" dirty="0" smtClean="0">
                <a:latin typeface="Trebuchet MS" panose="020B0603020202020204" pitchFamily="34" charset="0"/>
              </a:rPr>
              <a:t>) silis taneleri</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Segregasyon</a:t>
            </a:r>
            <a:r>
              <a:rPr lang="tr-TR" sz="2800" dirty="0" smtClean="0">
                <a:latin typeface="Trebuchet MS" panose="020B0603020202020204" pitchFamily="34" charset="0"/>
              </a:rPr>
              <a:t> şiddeti</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Sıcak yırtılma / çatlaklar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Kimyasal bileşim / alkaliler / Fe / Mg / katkılar (Ti-B-</a:t>
            </a:r>
            <a:r>
              <a:rPr lang="tr-TR" sz="2800" dirty="0" err="1" smtClean="0">
                <a:latin typeface="Trebuchet MS" panose="020B0603020202020204" pitchFamily="34" charset="0"/>
              </a:rPr>
              <a:t>Sr</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Tree>
    <p:extLst>
      <p:ext uri="{BB962C8B-B14F-4D97-AF65-F5344CB8AC3E}">
        <p14:creationId xmlns:p14="http://schemas.microsoft.com/office/powerpoint/2010/main" val="9445988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 name="77 Tablo"/>
          <p:cNvGraphicFramePr>
            <a:graphicFrameLocks noGrp="1"/>
          </p:cNvGraphicFramePr>
          <p:nvPr/>
        </p:nvGraphicFramePr>
        <p:xfrm>
          <a:off x="395536" y="5157192"/>
          <a:ext cx="8388423" cy="1036320"/>
        </p:xfrm>
        <a:graphic>
          <a:graphicData uri="http://schemas.openxmlformats.org/drawingml/2006/table">
            <a:tbl>
              <a:tblPr firstRow="1" bandRow="1">
                <a:tableStyleId>{5940675A-B579-460E-94D1-54222C63F5DA}</a:tableStyleId>
              </a:tblPr>
              <a:tblGrid>
                <a:gridCol w="1367143"/>
                <a:gridCol w="870001"/>
                <a:gridCol w="870001"/>
                <a:gridCol w="870001"/>
                <a:gridCol w="870001"/>
                <a:gridCol w="870001"/>
                <a:gridCol w="825495"/>
                <a:gridCol w="922890"/>
                <a:gridCol w="922890"/>
              </a:tblGrid>
              <a:tr h="324036">
                <a:tc>
                  <a:txBody>
                    <a:bodyPr/>
                    <a:lstStyle/>
                    <a:p>
                      <a:r>
                        <a:rPr lang="tr-TR" sz="2800" b="1" i="1" dirty="0" smtClean="0">
                          <a:latin typeface="Trebuchet MS" pitchFamily="34" charset="0"/>
                        </a:rPr>
                        <a:t>elem.</a:t>
                      </a:r>
                      <a:endParaRPr lang="tr-TR" sz="2800" b="1" i="1" dirty="0">
                        <a:latin typeface="Trebuchet MS" pitchFamily="34" charset="0"/>
                      </a:endParaRPr>
                    </a:p>
                  </a:txBody>
                  <a:tcPr/>
                </a:tc>
                <a:tc>
                  <a:txBody>
                    <a:bodyPr/>
                    <a:lstStyle/>
                    <a:p>
                      <a:r>
                        <a:rPr lang="tr-TR" sz="2800" b="1" i="1" dirty="0" err="1" smtClean="0">
                          <a:solidFill>
                            <a:schemeClr val="tx1"/>
                          </a:solidFill>
                          <a:latin typeface="Trebuchet MS" pitchFamily="34" charset="0"/>
                        </a:rPr>
                        <a:t>Mn</a:t>
                      </a:r>
                      <a:endParaRPr lang="tr-TR" sz="2800" b="1" i="1" dirty="0">
                        <a:solidFill>
                          <a:schemeClr val="tx1"/>
                        </a:solidFill>
                        <a:latin typeface="Trebuchet MS" pitchFamily="34" charset="0"/>
                      </a:endParaRPr>
                    </a:p>
                  </a:txBody>
                  <a:tcPr>
                    <a:noFill/>
                  </a:tcPr>
                </a:tc>
                <a:tc>
                  <a:txBody>
                    <a:bodyPr/>
                    <a:lstStyle/>
                    <a:p>
                      <a:r>
                        <a:rPr lang="tr-TR" sz="2800" b="1" i="1" dirty="0" err="1" smtClean="0">
                          <a:solidFill>
                            <a:schemeClr val="tx1"/>
                          </a:solidFill>
                          <a:latin typeface="Trebuchet MS" pitchFamily="34" charset="0"/>
                        </a:rPr>
                        <a:t>Cu</a:t>
                      </a:r>
                      <a:endParaRPr lang="tr-TR" sz="2800" b="1" i="1" dirty="0">
                        <a:solidFill>
                          <a:schemeClr val="tx1"/>
                        </a:solidFill>
                        <a:latin typeface="Trebuchet MS" pitchFamily="34" charset="0"/>
                      </a:endParaRPr>
                    </a:p>
                  </a:txBody>
                  <a:tcPr>
                    <a:noFill/>
                  </a:tcPr>
                </a:tc>
                <a:tc>
                  <a:txBody>
                    <a:bodyPr/>
                    <a:lstStyle/>
                    <a:p>
                      <a:r>
                        <a:rPr lang="tr-TR" sz="2800" b="1" i="1" dirty="0" err="1" smtClean="0">
                          <a:latin typeface="Trebuchet MS" pitchFamily="34" charset="0"/>
                        </a:rPr>
                        <a:t>Fe</a:t>
                      </a:r>
                      <a:endParaRPr lang="tr-TR" sz="2800" b="1" i="1" dirty="0">
                        <a:latin typeface="Trebuchet MS" pitchFamily="34" charset="0"/>
                      </a:endParaRPr>
                    </a:p>
                  </a:txBody>
                  <a:tcPr/>
                </a:tc>
                <a:tc>
                  <a:txBody>
                    <a:bodyPr/>
                    <a:lstStyle/>
                    <a:p>
                      <a:r>
                        <a:rPr lang="tr-TR" sz="2800" b="1" i="1" dirty="0" smtClean="0">
                          <a:latin typeface="Trebuchet MS" pitchFamily="34" charset="0"/>
                        </a:rPr>
                        <a:t>Mg</a:t>
                      </a:r>
                      <a:endParaRPr lang="tr-TR" sz="2800" b="1" i="1" dirty="0">
                        <a:latin typeface="Trebuchet MS" pitchFamily="34" charset="0"/>
                      </a:endParaRPr>
                    </a:p>
                  </a:txBody>
                  <a:tcPr/>
                </a:tc>
                <a:tc>
                  <a:txBody>
                    <a:bodyPr/>
                    <a:lstStyle/>
                    <a:p>
                      <a:r>
                        <a:rPr lang="tr-TR" sz="2800" b="1" i="1" dirty="0" err="1" smtClean="0">
                          <a:latin typeface="Trebuchet MS" pitchFamily="34" charset="0"/>
                        </a:rPr>
                        <a:t>Ni</a:t>
                      </a:r>
                      <a:endParaRPr lang="tr-TR" sz="2800" b="1" i="1" dirty="0">
                        <a:latin typeface="Trebuchet MS" pitchFamily="34" charset="0"/>
                      </a:endParaRPr>
                    </a:p>
                  </a:txBody>
                  <a:tcPr/>
                </a:tc>
                <a:tc>
                  <a:txBody>
                    <a:bodyPr/>
                    <a:lstStyle/>
                    <a:p>
                      <a:r>
                        <a:rPr lang="tr-TR" sz="2800" b="1" i="1" dirty="0" err="1" smtClean="0">
                          <a:latin typeface="Trebuchet MS" pitchFamily="34" charset="0"/>
                        </a:rPr>
                        <a:t>Cr</a:t>
                      </a:r>
                      <a:endParaRPr lang="tr-TR" sz="2800" b="1" i="1" dirty="0">
                        <a:latin typeface="Trebuchet MS" pitchFamily="34" charset="0"/>
                      </a:endParaRPr>
                    </a:p>
                  </a:txBody>
                  <a:tcPr/>
                </a:tc>
                <a:tc>
                  <a:txBody>
                    <a:bodyPr/>
                    <a:lstStyle/>
                    <a:p>
                      <a:r>
                        <a:rPr lang="tr-TR" sz="2800" b="1" i="1" dirty="0" smtClean="0">
                          <a:latin typeface="Trebuchet MS" pitchFamily="34" charset="0"/>
                        </a:rPr>
                        <a:t>Si</a:t>
                      </a:r>
                      <a:endParaRPr lang="tr-TR" sz="2800" b="1" i="1" dirty="0">
                        <a:latin typeface="Trebuchet MS" pitchFamily="34" charset="0"/>
                      </a:endParaRPr>
                    </a:p>
                  </a:txBody>
                  <a:tcPr/>
                </a:tc>
                <a:tc>
                  <a:txBody>
                    <a:bodyPr/>
                    <a:lstStyle/>
                    <a:p>
                      <a:r>
                        <a:rPr lang="tr-TR" sz="2800" b="1" i="1" dirty="0" smtClean="0">
                          <a:solidFill>
                            <a:schemeClr val="bg1"/>
                          </a:solidFill>
                          <a:latin typeface="Trebuchet MS" pitchFamily="34" charset="0"/>
                        </a:rPr>
                        <a:t>Ti</a:t>
                      </a:r>
                      <a:endParaRPr lang="tr-TR" sz="2800" b="1" i="1" dirty="0">
                        <a:solidFill>
                          <a:schemeClr val="bg1"/>
                        </a:solidFill>
                        <a:latin typeface="Trebuchet MS" pitchFamily="34" charset="0"/>
                      </a:endParaRPr>
                    </a:p>
                  </a:txBody>
                  <a:tcPr>
                    <a:solidFill>
                      <a:srgbClr val="FF0000"/>
                    </a:solidFill>
                  </a:tcPr>
                </a:tc>
              </a:tr>
              <a:tr h="324036">
                <a:tc>
                  <a:txBody>
                    <a:bodyPr/>
                    <a:lstStyle/>
                    <a:p>
                      <a:r>
                        <a:rPr lang="tr-TR" sz="2800" b="1" i="1" dirty="0" smtClean="0">
                          <a:latin typeface="Trebuchet MS" pitchFamily="34" charset="0"/>
                        </a:rPr>
                        <a:t>GRF</a:t>
                      </a:r>
                      <a:endParaRPr lang="tr-TR" sz="2800" b="1" i="1" dirty="0">
                        <a:latin typeface="Trebuchet MS" pitchFamily="34" charset="0"/>
                      </a:endParaRPr>
                    </a:p>
                  </a:txBody>
                  <a:tcPr/>
                </a:tc>
                <a:tc>
                  <a:txBody>
                    <a:bodyPr/>
                    <a:lstStyle/>
                    <a:p>
                      <a:r>
                        <a:rPr lang="tr-TR" sz="2800" b="0" dirty="0" smtClean="0">
                          <a:solidFill>
                            <a:schemeClr val="tx1"/>
                          </a:solidFill>
                          <a:latin typeface="Trebuchet MS" pitchFamily="34" charset="0"/>
                        </a:rPr>
                        <a:t>0.1</a:t>
                      </a:r>
                      <a:endParaRPr lang="tr-TR" sz="2800" b="0" dirty="0">
                        <a:solidFill>
                          <a:schemeClr val="tx1"/>
                        </a:solidFill>
                        <a:latin typeface="Trebuchet MS" pitchFamily="34" charset="0"/>
                      </a:endParaRPr>
                    </a:p>
                  </a:txBody>
                  <a:tcPr>
                    <a:noFill/>
                  </a:tcPr>
                </a:tc>
                <a:tc>
                  <a:txBody>
                    <a:bodyPr/>
                    <a:lstStyle/>
                    <a:p>
                      <a:r>
                        <a:rPr lang="tr-TR" sz="2800" b="0" dirty="0" smtClean="0">
                          <a:solidFill>
                            <a:schemeClr val="tx1"/>
                          </a:solidFill>
                          <a:latin typeface="Trebuchet MS" pitchFamily="34" charset="0"/>
                        </a:rPr>
                        <a:t>2.8</a:t>
                      </a:r>
                      <a:endParaRPr lang="tr-TR" sz="2800" b="0" dirty="0">
                        <a:solidFill>
                          <a:schemeClr val="tx1"/>
                        </a:solidFill>
                        <a:latin typeface="Trebuchet MS" pitchFamily="34" charset="0"/>
                      </a:endParaRPr>
                    </a:p>
                  </a:txBody>
                  <a:tcPr>
                    <a:noFill/>
                  </a:tcPr>
                </a:tc>
                <a:tc>
                  <a:txBody>
                    <a:bodyPr/>
                    <a:lstStyle/>
                    <a:p>
                      <a:r>
                        <a:rPr lang="tr-TR" sz="2800" dirty="0" smtClean="0">
                          <a:latin typeface="Trebuchet MS" pitchFamily="34" charset="0"/>
                        </a:rPr>
                        <a:t>2.9</a:t>
                      </a:r>
                      <a:endParaRPr lang="tr-TR" sz="2800" dirty="0">
                        <a:latin typeface="Trebuchet MS" pitchFamily="34" charset="0"/>
                      </a:endParaRPr>
                    </a:p>
                  </a:txBody>
                  <a:tcPr/>
                </a:tc>
                <a:tc>
                  <a:txBody>
                    <a:bodyPr/>
                    <a:lstStyle/>
                    <a:p>
                      <a:r>
                        <a:rPr lang="tr-TR" sz="2800" dirty="0" smtClean="0">
                          <a:latin typeface="Trebuchet MS" pitchFamily="34" charset="0"/>
                        </a:rPr>
                        <a:t>3.0</a:t>
                      </a:r>
                      <a:endParaRPr lang="tr-TR" sz="2800" dirty="0">
                        <a:latin typeface="Trebuchet MS" pitchFamily="34" charset="0"/>
                      </a:endParaRPr>
                    </a:p>
                  </a:txBody>
                  <a:tcPr/>
                </a:tc>
                <a:tc>
                  <a:txBody>
                    <a:bodyPr/>
                    <a:lstStyle/>
                    <a:p>
                      <a:r>
                        <a:rPr lang="tr-TR" sz="2800" dirty="0" smtClean="0">
                          <a:latin typeface="Trebuchet MS" pitchFamily="34" charset="0"/>
                        </a:rPr>
                        <a:t>3.3</a:t>
                      </a:r>
                      <a:endParaRPr lang="tr-TR" sz="2800" dirty="0">
                        <a:latin typeface="Trebuchet MS" pitchFamily="34" charset="0"/>
                      </a:endParaRPr>
                    </a:p>
                  </a:txBody>
                  <a:tcPr/>
                </a:tc>
                <a:tc>
                  <a:txBody>
                    <a:bodyPr/>
                    <a:lstStyle/>
                    <a:p>
                      <a:r>
                        <a:rPr lang="tr-TR" sz="2800" dirty="0" smtClean="0">
                          <a:latin typeface="Trebuchet MS" pitchFamily="34" charset="0"/>
                        </a:rPr>
                        <a:t>3.5</a:t>
                      </a:r>
                      <a:endParaRPr lang="tr-TR" sz="2800" dirty="0">
                        <a:latin typeface="Trebuchet MS" pitchFamily="34" charset="0"/>
                      </a:endParaRPr>
                    </a:p>
                  </a:txBody>
                  <a:tcPr/>
                </a:tc>
                <a:tc>
                  <a:txBody>
                    <a:bodyPr/>
                    <a:lstStyle/>
                    <a:p>
                      <a:r>
                        <a:rPr lang="tr-TR" sz="2800" dirty="0" smtClean="0">
                          <a:latin typeface="Trebuchet MS" pitchFamily="34" charset="0"/>
                        </a:rPr>
                        <a:t>5.9</a:t>
                      </a:r>
                      <a:endParaRPr lang="tr-TR" sz="2800" dirty="0">
                        <a:latin typeface="Trebuchet MS" pitchFamily="34" charset="0"/>
                      </a:endParaRPr>
                    </a:p>
                  </a:txBody>
                  <a:tcPr/>
                </a:tc>
                <a:tc>
                  <a:txBody>
                    <a:bodyPr/>
                    <a:lstStyle/>
                    <a:p>
                      <a:r>
                        <a:rPr lang="tr-TR" sz="2800" dirty="0" smtClean="0">
                          <a:solidFill>
                            <a:schemeClr val="bg1"/>
                          </a:solidFill>
                          <a:latin typeface="Trebuchet MS" pitchFamily="34" charset="0"/>
                        </a:rPr>
                        <a:t>246</a:t>
                      </a:r>
                      <a:endParaRPr lang="tr-TR" sz="2800" dirty="0">
                        <a:solidFill>
                          <a:schemeClr val="bg1"/>
                        </a:solidFill>
                        <a:latin typeface="Trebuchet MS" pitchFamily="34" charset="0"/>
                      </a:endParaRPr>
                    </a:p>
                  </a:txBody>
                  <a:tcPr>
                    <a:solidFill>
                      <a:srgbClr val="FF0000"/>
                    </a:solidFill>
                  </a:tcPr>
                </a:tc>
              </a:tr>
            </a:tbl>
          </a:graphicData>
        </a:graphic>
      </p:graphicFrame>
      <p:sp>
        <p:nvSpPr>
          <p:cNvPr id="79" name="78 Metin kutusu"/>
          <p:cNvSpPr txBox="1"/>
          <p:nvPr/>
        </p:nvSpPr>
        <p:spPr>
          <a:xfrm>
            <a:off x="467544" y="1330890"/>
            <a:ext cx="8208912" cy="3970318"/>
          </a:xfrm>
          <a:prstGeom prst="rect">
            <a:avLst/>
          </a:prstGeom>
          <a:noFill/>
        </p:spPr>
        <p:txBody>
          <a:bodyPr wrap="square" rtlCol="0">
            <a:spAutoFit/>
          </a:bodyPr>
          <a:lstStyle/>
          <a:p>
            <a:r>
              <a:rPr lang="tr-TR" sz="2800" b="1" u="sng" dirty="0" smtClean="0">
                <a:latin typeface="Trebuchet MS" pitchFamily="34" charset="0"/>
                <a:sym typeface="Symbol"/>
              </a:rPr>
              <a:t> dr</a:t>
            </a:r>
            <a:r>
              <a:rPr lang="tr-TR" sz="2800" b="1" u="sng" dirty="0" smtClean="0">
                <a:latin typeface="Trebuchet MS" pitchFamily="34" charset="0"/>
              </a:rPr>
              <a:t>/</a:t>
            </a:r>
            <a:r>
              <a:rPr lang="tr-TR" sz="2800" b="1" u="sng" dirty="0" err="1" smtClean="0">
                <a:latin typeface="Trebuchet MS" pitchFamily="34" charset="0"/>
              </a:rPr>
              <a:t>dt</a:t>
            </a:r>
            <a:endParaRPr lang="tr-TR" sz="2800" b="1" u="sng" dirty="0" smtClean="0">
              <a:latin typeface="Trebuchet MS" pitchFamily="34" charset="0"/>
            </a:endParaRPr>
          </a:p>
          <a:p>
            <a:endParaRPr lang="tr-TR" sz="2800" dirty="0" smtClean="0">
              <a:latin typeface="Trebuchet MS" pitchFamily="34" charset="0"/>
            </a:endParaRPr>
          </a:p>
          <a:p>
            <a:r>
              <a:rPr lang="tr-TR" sz="2800" dirty="0" smtClean="0">
                <a:latin typeface="Trebuchet MS" pitchFamily="34" charset="0"/>
              </a:rPr>
              <a:t>katılaşma ısısı ve ısı transferi dengesi kritik! </a:t>
            </a:r>
          </a:p>
          <a:p>
            <a:r>
              <a:rPr lang="tr-TR" sz="2800" dirty="0" smtClean="0">
                <a:latin typeface="Trebuchet MS" pitchFamily="34" charset="0"/>
              </a:rPr>
              <a:t>Açığa çıkan katılaşma ısısı = f(alaşım elementi paylaşımı).</a:t>
            </a:r>
          </a:p>
          <a:p>
            <a:endParaRPr lang="tr-TR" sz="2800" b="1" dirty="0" smtClean="0">
              <a:latin typeface="Trebuchet MS" pitchFamily="34" charset="0"/>
            </a:endParaRPr>
          </a:p>
          <a:p>
            <a:r>
              <a:rPr lang="tr-TR" sz="2800" b="1" dirty="0" smtClean="0">
                <a:latin typeface="Trebuchet MS" pitchFamily="34" charset="0"/>
              </a:rPr>
              <a:t>Katı-sıvı </a:t>
            </a:r>
            <a:r>
              <a:rPr lang="tr-TR" sz="2800" b="1" dirty="0" err="1" smtClean="0">
                <a:latin typeface="Trebuchet MS" pitchFamily="34" charset="0"/>
              </a:rPr>
              <a:t>arayüzeyinde</a:t>
            </a:r>
            <a:r>
              <a:rPr lang="tr-TR" sz="2800" b="1" dirty="0" smtClean="0">
                <a:latin typeface="Trebuchet MS" pitchFamily="34" charset="0"/>
              </a:rPr>
              <a:t> alaşım elementi paylaşımı büyümeyi yavaşlatır!: GRF</a:t>
            </a:r>
          </a:p>
          <a:p>
            <a:endParaRPr lang="tr-TR" sz="2800" dirty="0" smtClean="0">
              <a:latin typeface="Trebuchet MS" pitchFamily="34" charset="0"/>
            </a:endParaRPr>
          </a:p>
        </p:txBody>
      </p:sp>
      <p:sp>
        <p:nvSpPr>
          <p:cNvPr id="91" name="Rectangle 5"/>
          <p:cNvSpPr>
            <a:spLocks noChangeArrowheads="1"/>
          </p:cNvSpPr>
          <p:nvPr/>
        </p:nvSpPr>
        <p:spPr bwMode="auto">
          <a:xfrm>
            <a:off x="395536" y="548680"/>
            <a:ext cx="6913563" cy="769441"/>
          </a:xfrm>
          <a:prstGeom prst="rect">
            <a:avLst/>
          </a:prstGeom>
          <a:noFill/>
          <a:ln w="9525">
            <a:noFill/>
            <a:miter lim="800000"/>
            <a:headEnd/>
            <a:tailEnd/>
          </a:ln>
          <a:effectLst/>
        </p:spPr>
        <p:txBody>
          <a:bodyPr>
            <a:spAutoFit/>
          </a:bodyPr>
          <a:lstStyle/>
          <a:p>
            <a:r>
              <a:rPr kumimoji="1" lang="tr-TR" sz="4400" dirty="0" smtClean="0">
                <a:solidFill>
                  <a:schemeClr val="accent2">
                    <a:lumMod val="50000"/>
                  </a:schemeClr>
                </a:solidFill>
                <a:latin typeface="Trebuchet MS" panose="020B0603020202020204" pitchFamily="34" charset="0"/>
              </a:rPr>
              <a:t>tane küçültme – nasıl ?</a:t>
            </a:r>
            <a:endParaRPr kumimoji="1"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8758327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611560" y="476672"/>
            <a:ext cx="68407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Tane yapısı</a:t>
            </a:r>
            <a:endParaRPr lang="tr-TR" sz="4400" dirty="0">
              <a:solidFill>
                <a:schemeClr val="accent2">
                  <a:lumMod val="50000"/>
                </a:schemeClr>
              </a:solidFill>
              <a:latin typeface="Trebuchet MS" pitchFamily="34" charset="0"/>
            </a:endParaRPr>
          </a:p>
        </p:txBody>
      </p:sp>
      <p:pic>
        <p:nvPicPr>
          <p:cNvPr id="3" name="Resim 2" descr="D:\TARAL-5105805-DÖKÜM ALAŞIMLARI İÇİN TANE KÜÇÜLTÜCÜ TASARIMI\Al-B\TP MAKRO\57-R.jpg"/>
          <p:cNvPicPr>
            <a:picLocks noChangeAspect="1"/>
          </p:cNvPicPr>
          <p:nvPr/>
        </p:nvPicPr>
        <p:blipFill>
          <a:blip r:embed="rId2" cstate="print">
            <a:lum contrast="28000"/>
          </a:blip>
          <a:srcRect l="8344" t="6280" r="8684" b="5797"/>
          <a:stretch>
            <a:fillRect/>
          </a:stretch>
        </p:blipFill>
        <p:spPr bwMode="auto">
          <a:xfrm>
            <a:off x="1503792" y="1300465"/>
            <a:ext cx="2592288" cy="2676759"/>
          </a:xfrm>
          <a:prstGeom prst="rect">
            <a:avLst/>
          </a:prstGeom>
          <a:noFill/>
          <a:ln w="9525">
            <a:noFill/>
            <a:miter lim="800000"/>
            <a:headEnd/>
            <a:tailEnd/>
          </a:ln>
        </p:spPr>
      </p:pic>
      <p:pic>
        <p:nvPicPr>
          <p:cNvPr id="5" name="Resim 4" descr="C:\Users\ybirol\Desktop\5-3.-d.jpg"/>
          <p:cNvPicPr/>
          <p:nvPr/>
        </p:nvPicPr>
        <p:blipFill>
          <a:blip r:embed="rId3" cstate="print">
            <a:extLst>
              <a:ext uri="{BEBA8EAE-BF5A-486C-A8C5-ECC9F3942E4B}">
                <a14:imgProps xmlns:a14="http://schemas.microsoft.com/office/drawing/2010/main">
                  <a14:imgLayer r:embed="rId4">
                    <a14:imgEffect>
                      <a14:brightnessContrast bright="17000" contrast="15000"/>
                    </a14:imgEffect>
                  </a14:imgLayer>
                </a14:imgProps>
              </a:ext>
            </a:extLst>
          </a:blip>
          <a:srcRect r="25492" b="28846"/>
          <a:stretch>
            <a:fillRect/>
          </a:stretch>
        </p:blipFill>
        <p:spPr bwMode="auto">
          <a:xfrm>
            <a:off x="4131396" y="1300464"/>
            <a:ext cx="3536948" cy="2664297"/>
          </a:xfrm>
          <a:prstGeom prst="rect">
            <a:avLst/>
          </a:prstGeom>
          <a:noFill/>
          <a:ln w="9525">
            <a:noFill/>
            <a:miter lim="800000"/>
            <a:headEnd/>
            <a:tailEnd/>
          </a:ln>
        </p:spPr>
      </p:pic>
      <p:pic>
        <p:nvPicPr>
          <p:cNvPr id="7" name="Resim 6" descr="C:\Users\ybirol\Desktop\TROY paper\6-2-1,2.jpg"/>
          <p:cNvPicPr>
            <a:picLocks noChangeAspect="1"/>
          </p:cNvPicPr>
          <p:nvPr/>
        </p:nvPicPr>
        <p:blipFill rotWithShape="1">
          <a:blip r:embed="rId5" cstate="print">
            <a:lum bright="-7000" contrast="31000"/>
          </a:blip>
          <a:srcRect l="49912" t="7407" r="5298" b="5556"/>
          <a:stretch/>
        </p:blipFill>
        <p:spPr bwMode="auto">
          <a:xfrm>
            <a:off x="1503792" y="3977224"/>
            <a:ext cx="2592288" cy="2664000"/>
          </a:xfrm>
          <a:prstGeom prst="rect">
            <a:avLst/>
          </a:prstGeom>
          <a:noFill/>
          <a:ln w="9525">
            <a:noFill/>
            <a:miter lim="800000"/>
            <a:headEnd/>
            <a:tailEnd/>
          </a:ln>
        </p:spPr>
      </p:pic>
      <p:pic>
        <p:nvPicPr>
          <p:cNvPr id="8" name="11 Resim" descr="3-1"/>
          <p:cNvPicPr>
            <a:picLocks noChangeAspect="1"/>
          </p:cNvPicPr>
          <p:nvPr/>
        </p:nvPicPr>
        <p:blipFill>
          <a:blip r:embed="rId6" cstate="print"/>
          <a:srcRect/>
          <a:stretch>
            <a:fillRect/>
          </a:stretch>
        </p:blipFill>
        <p:spPr bwMode="auto">
          <a:xfrm>
            <a:off x="4139952" y="3978829"/>
            <a:ext cx="3528392" cy="2640441"/>
          </a:xfrm>
          <a:prstGeom prst="rect">
            <a:avLst/>
          </a:prstGeom>
          <a:noFill/>
          <a:ln w="9525">
            <a:noFill/>
            <a:miter lim="800000"/>
            <a:headEnd/>
            <a:tailEnd/>
          </a:ln>
        </p:spPr>
      </p:pic>
    </p:spTree>
    <p:extLst>
      <p:ext uri="{BB962C8B-B14F-4D97-AF65-F5344CB8AC3E}">
        <p14:creationId xmlns:p14="http://schemas.microsoft.com/office/powerpoint/2010/main" val="22109968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395536" y="643335"/>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Tane boyutu</a:t>
            </a:r>
            <a:endParaRPr lang="tr-TR" sz="4400" dirty="0">
              <a:solidFill>
                <a:schemeClr val="accent2">
                  <a:lumMod val="50000"/>
                </a:schemeClr>
              </a:solidFill>
              <a:latin typeface="Trebuchet MS" pitchFamily="34" charset="0"/>
            </a:endParaRPr>
          </a:p>
        </p:txBody>
      </p:sp>
      <p:pic>
        <p:nvPicPr>
          <p:cNvPr id="12" name="11 Resim" descr="3-1"/>
          <p:cNvPicPr>
            <a:picLocks noChangeAspect="1"/>
          </p:cNvPicPr>
          <p:nvPr/>
        </p:nvPicPr>
        <p:blipFill>
          <a:blip r:embed="rId2" cstate="print"/>
          <a:srcRect/>
          <a:stretch>
            <a:fillRect/>
          </a:stretch>
        </p:blipFill>
        <p:spPr bwMode="auto">
          <a:xfrm>
            <a:off x="4644008" y="1844824"/>
            <a:ext cx="4104000" cy="3071192"/>
          </a:xfrm>
          <a:prstGeom prst="rect">
            <a:avLst/>
          </a:prstGeom>
          <a:noFill/>
          <a:ln w="9525">
            <a:noFill/>
            <a:miter lim="800000"/>
            <a:headEnd/>
            <a:tailEnd/>
          </a:ln>
        </p:spPr>
      </p:pic>
      <p:pic>
        <p:nvPicPr>
          <p:cNvPr id="18" name="17 Resim" descr="1-1"/>
          <p:cNvPicPr>
            <a:picLocks noChangeAspect="1"/>
          </p:cNvPicPr>
          <p:nvPr/>
        </p:nvPicPr>
        <p:blipFill>
          <a:blip r:embed="rId3" cstate="print"/>
          <a:srcRect/>
          <a:stretch>
            <a:fillRect/>
          </a:stretch>
        </p:blipFill>
        <p:spPr bwMode="auto">
          <a:xfrm>
            <a:off x="467544" y="1844824"/>
            <a:ext cx="4104456" cy="3071534"/>
          </a:xfrm>
          <a:prstGeom prst="rect">
            <a:avLst/>
          </a:prstGeom>
          <a:noFill/>
          <a:ln w="9525">
            <a:noFill/>
            <a:miter lim="800000"/>
            <a:headEnd/>
            <a:tailEnd/>
          </a:ln>
        </p:spPr>
      </p:pic>
    </p:spTree>
    <p:extLst>
      <p:ext uri="{BB962C8B-B14F-4D97-AF65-F5344CB8AC3E}">
        <p14:creationId xmlns:p14="http://schemas.microsoft.com/office/powerpoint/2010/main" val="31523500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297060" y="483583"/>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Döküm  yapısı ölçeği </a:t>
            </a:r>
            <a:r>
              <a:rPr lang="tr-TR" sz="4400" dirty="0" smtClean="0">
                <a:solidFill>
                  <a:schemeClr val="accent2">
                    <a:lumMod val="50000"/>
                  </a:schemeClr>
                </a:solidFill>
                <a:latin typeface="Trebuchet MS" pitchFamily="34" charset="0"/>
                <a:sym typeface="Symbol"/>
              </a:rPr>
              <a:t></a:t>
            </a:r>
            <a:r>
              <a:rPr lang="tr-TR" sz="4400" dirty="0" smtClean="0">
                <a:solidFill>
                  <a:schemeClr val="accent2">
                    <a:lumMod val="50000"/>
                  </a:schemeClr>
                </a:solidFill>
                <a:latin typeface="Trebuchet MS" pitchFamily="34" charset="0"/>
              </a:rPr>
              <a:t> DAS</a:t>
            </a:r>
            <a:endParaRPr lang="tr-TR" sz="4400" dirty="0">
              <a:solidFill>
                <a:schemeClr val="accent2">
                  <a:lumMod val="50000"/>
                </a:schemeClr>
              </a:solidFill>
              <a:latin typeface="Trebuchet MS" pitchFamily="34" charset="0"/>
            </a:endParaRPr>
          </a:p>
        </p:txBody>
      </p:sp>
      <p:grpSp>
        <p:nvGrpSpPr>
          <p:cNvPr id="22" name="Grup 21"/>
          <p:cNvGrpSpPr/>
          <p:nvPr/>
        </p:nvGrpSpPr>
        <p:grpSpPr>
          <a:xfrm>
            <a:off x="416684" y="1516440"/>
            <a:ext cx="8403788" cy="4504848"/>
            <a:chOff x="539552" y="1444432"/>
            <a:chExt cx="8403788" cy="4504848"/>
          </a:xfrm>
        </p:grpSpPr>
        <p:grpSp>
          <p:nvGrpSpPr>
            <p:cNvPr id="9" name="Grup 8"/>
            <p:cNvGrpSpPr/>
            <p:nvPr/>
          </p:nvGrpSpPr>
          <p:grpSpPr>
            <a:xfrm>
              <a:off x="539552" y="1444432"/>
              <a:ext cx="6183771" cy="4504848"/>
              <a:chOff x="899592" y="1268760"/>
              <a:chExt cx="6183771" cy="4504848"/>
            </a:xfrm>
          </p:grpSpPr>
          <p:pic>
            <p:nvPicPr>
              <p:cNvPr id="151554" name="Picture 2" descr="Figure 25- Castings"/>
              <p:cNvPicPr>
                <a:picLocks noChangeAspect="1" noChangeArrowheads="1"/>
              </p:cNvPicPr>
              <p:nvPr/>
            </p:nvPicPr>
            <p:blipFill>
              <a:blip r:embed="rId2" cstate="print">
                <a:lum bright="-10000" contrast="14000"/>
              </a:blip>
              <a:srcRect l="13745" b="45143"/>
              <a:stretch>
                <a:fillRect/>
              </a:stretch>
            </p:blipFill>
            <p:spPr bwMode="auto">
              <a:xfrm>
                <a:off x="899592" y="1268760"/>
                <a:ext cx="6183771" cy="4504848"/>
              </a:xfrm>
              <a:prstGeom prst="rect">
                <a:avLst/>
              </a:prstGeom>
              <a:noFill/>
            </p:spPr>
          </p:pic>
          <p:cxnSp>
            <p:nvCxnSpPr>
              <p:cNvPr id="3" name="Düz Bağlayıcı 2"/>
              <p:cNvCxnSpPr>
                <a:cxnSpLocks noChangeAspect="1"/>
              </p:cNvCxnSpPr>
              <p:nvPr/>
            </p:nvCxnSpPr>
            <p:spPr>
              <a:xfrm flipH="1">
                <a:off x="2771800" y="2600112"/>
                <a:ext cx="1908000" cy="270109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Düz Bağlayıcı 4"/>
              <p:cNvCxnSpPr/>
              <p:nvPr/>
            </p:nvCxnSpPr>
            <p:spPr>
              <a:xfrm rot="-480000">
                <a:off x="4535996" y="2492896"/>
                <a:ext cx="252028" cy="239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Düz Bağlayıcı 9"/>
              <p:cNvCxnSpPr/>
              <p:nvPr/>
            </p:nvCxnSpPr>
            <p:spPr>
              <a:xfrm rot="-480000">
                <a:off x="2643220" y="5171300"/>
                <a:ext cx="252028" cy="239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Düz Ok Bağlayıcısı 12"/>
            <p:cNvCxnSpPr/>
            <p:nvPr/>
          </p:nvCxnSpPr>
          <p:spPr>
            <a:xfrm>
              <a:off x="3491880" y="4221088"/>
              <a:ext cx="352839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Metin kutusu 13"/>
            <p:cNvSpPr txBox="1"/>
            <p:nvPr/>
          </p:nvSpPr>
          <p:spPr>
            <a:xfrm>
              <a:off x="6747604" y="1700808"/>
              <a:ext cx="2195736" cy="3539430"/>
            </a:xfrm>
            <a:prstGeom prst="rect">
              <a:avLst/>
            </a:prstGeom>
            <a:noFill/>
          </p:spPr>
          <p:txBody>
            <a:bodyPr wrap="square" rtlCol="0">
              <a:spAutoFit/>
            </a:bodyPr>
            <a:lstStyle/>
            <a:p>
              <a:pPr algn="r"/>
              <a:r>
                <a:rPr lang="tr-TR" sz="2800" dirty="0" smtClean="0">
                  <a:latin typeface="Trebuchet MS" panose="020B0603020202020204" pitchFamily="34" charset="0"/>
                </a:rPr>
                <a:t>DAS ve SDAS </a:t>
              </a:r>
              <a:r>
                <a:rPr lang="tr-TR" sz="2800" dirty="0" err="1" smtClean="0">
                  <a:latin typeface="Trebuchet MS" panose="020B0603020202020204" pitchFamily="34" charset="0"/>
                </a:rPr>
                <a:t>intersept</a:t>
              </a:r>
              <a:r>
                <a:rPr lang="tr-TR" sz="2800" dirty="0" smtClean="0">
                  <a:latin typeface="Trebuchet MS" panose="020B0603020202020204" pitchFamily="34" charset="0"/>
                </a:rPr>
                <a:t> yöntemi ile ölçülür!</a:t>
              </a:r>
            </a:p>
            <a:p>
              <a:pPr algn="r"/>
              <a:endParaRPr lang="tr-TR" sz="2800" dirty="0">
                <a:latin typeface="Trebuchet MS" panose="020B0603020202020204" pitchFamily="34" charset="0"/>
              </a:endParaRPr>
            </a:p>
            <a:p>
              <a:pPr algn="r"/>
              <a:r>
                <a:rPr lang="tr-TR" sz="2800" dirty="0" smtClean="0">
                  <a:latin typeface="Trebuchet MS" panose="020B0603020202020204" pitchFamily="34" charset="0"/>
                </a:rPr>
                <a:t>DAS, SDAS =n/l</a:t>
              </a:r>
            </a:p>
            <a:p>
              <a:pPr algn="r"/>
              <a:endParaRPr lang="tr-TR" sz="2800" dirty="0">
                <a:latin typeface="Trebuchet MS" panose="020B0603020202020204" pitchFamily="34" charset="0"/>
              </a:endParaRPr>
            </a:p>
          </p:txBody>
        </p:sp>
        <p:cxnSp>
          <p:nvCxnSpPr>
            <p:cNvPr id="18" name="Düz Bağlayıcı 17"/>
            <p:cNvCxnSpPr/>
            <p:nvPr/>
          </p:nvCxnSpPr>
          <p:spPr>
            <a:xfrm>
              <a:off x="3041830" y="3212976"/>
              <a:ext cx="1118690" cy="7411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Düz Bağlayıcı 20"/>
            <p:cNvCxnSpPr>
              <a:cxnSpLocks noChangeAspect="1"/>
            </p:cNvCxnSpPr>
            <p:nvPr/>
          </p:nvCxnSpPr>
          <p:spPr>
            <a:xfrm flipH="1">
              <a:off x="2987824" y="3131683"/>
              <a:ext cx="114848" cy="16258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Düz Bağlayıcı 23"/>
            <p:cNvCxnSpPr>
              <a:cxnSpLocks noChangeAspect="1"/>
            </p:cNvCxnSpPr>
            <p:nvPr/>
          </p:nvCxnSpPr>
          <p:spPr>
            <a:xfrm flipH="1">
              <a:off x="4097112" y="3869637"/>
              <a:ext cx="114848" cy="16258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09189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C:\Users\ybirol\Desktop\TROY paper\SDAS\75-4A\5x-1.-d.jpg"/>
          <p:cNvPicPr>
            <a:picLocks/>
          </p:cNvPicPr>
          <p:nvPr/>
        </p:nvPicPr>
        <p:blipFill>
          <a:blip r:embed="rId2" cstate="print">
            <a:extLst>
              <a:ext uri="{BEBA8EAE-BF5A-486C-A8C5-ECC9F3942E4B}">
                <a14:imgProps xmlns:a14="http://schemas.microsoft.com/office/drawing/2010/main">
                  <a14:imgLayer r:embed="rId3">
                    <a14:imgEffect>
                      <a14:brightnessContrast bright="-8000" contrast="35000"/>
                    </a14:imgEffect>
                  </a14:imgLayer>
                </a14:imgProps>
              </a:ext>
            </a:extLst>
          </a:blip>
          <a:srcRect/>
          <a:stretch>
            <a:fillRect/>
          </a:stretch>
        </p:blipFill>
        <p:spPr bwMode="auto">
          <a:xfrm>
            <a:off x="557658" y="1340768"/>
            <a:ext cx="3960000" cy="3128082"/>
          </a:xfrm>
          <a:prstGeom prst="rect">
            <a:avLst/>
          </a:prstGeom>
          <a:noFill/>
          <a:ln w="9525">
            <a:noFill/>
            <a:miter lim="800000"/>
            <a:headEnd/>
            <a:tailEnd/>
          </a:ln>
        </p:spPr>
      </p:pic>
      <p:pic>
        <p:nvPicPr>
          <p:cNvPr id="10" name="9 Resim" descr="C:\Users\ybirol\Desktop\TROY paper\SDAS\T\5x-4.-d.jpg"/>
          <p:cNvPicPr>
            <a:picLocks/>
          </p:cNvPicPr>
          <p:nvPr/>
        </p:nvPicPr>
        <p:blipFill>
          <a:blip r:embed="rId4" cstate="print">
            <a:lum bright="2000" contrast="5000"/>
          </a:blip>
          <a:srcRect/>
          <a:stretch>
            <a:fillRect/>
          </a:stretch>
        </p:blipFill>
        <p:spPr bwMode="auto">
          <a:xfrm>
            <a:off x="4572440" y="1340768"/>
            <a:ext cx="3960000" cy="3128082"/>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5" cstate="print">
            <a:lum bright="-1000"/>
            <a:extLst>
              <a:ext uri="{28A0092B-C50C-407E-A947-70E740481C1C}">
                <a14:useLocalDpi xmlns:a14="http://schemas.microsoft.com/office/drawing/2010/main" val="0"/>
              </a:ext>
            </a:extLst>
          </a:blip>
          <a:srcRect l="45303" t="52409" r="31454" b="26997"/>
          <a:stretch/>
        </p:blipFill>
        <p:spPr bwMode="auto">
          <a:xfrm>
            <a:off x="557657" y="4468850"/>
            <a:ext cx="4415127" cy="220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Metin kutusu"/>
          <p:cNvSpPr txBox="1"/>
          <p:nvPr/>
        </p:nvSpPr>
        <p:spPr>
          <a:xfrm>
            <a:off x="453476" y="483583"/>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Döküm  yapısı ölçeği </a:t>
            </a:r>
            <a:r>
              <a:rPr lang="tr-TR" sz="4400" dirty="0" smtClean="0">
                <a:solidFill>
                  <a:schemeClr val="accent2">
                    <a:lumMod val="50000"/>
                  </a:schemeClr>
                </a:solidFill>
                <a:latin typeface="Trebuchet MS" pitchFamily="34" charset="0"/>
                <a:sym typeface="Symbol"/>
              </a:rPr>
              <a:t></a:t>
            </a:r>
            <a:r>
              <a:rPr lang="tr-TR" sz="4400" dirty="0" smtClean="0">
                <a:solidFill>
                  <a:schemeClr val="accent2">
                    <a:lumMod val="50000"/>
                  </a:schemeClr>
                </a:solidFill>
                <a:latin typeface="Trebuchet MS" pitchFamily="34" charset="0"/>
              </a:rPr>
              <a:t> DAS</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0948108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467544" y="332655"/>
            <a:ext cx="8136904" cy="830997"/>
          </a:xfrm>
          <a:prstGeom prst="rect">
            <a:avLst/>
          </a:prstGeom>
          <a:noFill/>
        </p:spPr>
        <p:txBody>
          <a:bodyPr wrap="square" rtlCol="0">
            <a:spAutoFit/>
          </a:bodyPr>
          <a:lstStyle/>
          <a:p>
            <a:r>
              <a:rPr lang="tr-TR" sz="4800" dirty="0" smtClean="0">
                <a:solidFill>
                  <a:schemeClr val="accent2">
                    <a:lumMod val="50000"/>
                  </a:schemeClr>
                </a:solidFill>
                <a:latin typeface="Trebuchet MS" pitchFamily="34" charset="0"/>
              </a:rPr>
              <a:t>DAS vs d</a:t>
            </a:r>
            <a:endParaRPr lang="tr-TR" sz="4800" dirty="0">
              <a:solidFill>
                <a:schemeClr val="accent2">
                  <a:lumMod val="50000"/>
                </a:schemeClr>
              </a:solidFill>
              <a:latin typeface="Trebuchet MS" pitchFamily="34"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048677"/>
            <a:ext cx="2859087"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2055027"/>
            <a:ext cx="2865437"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4381" y="2051852"/>
            <a:ext cx="2865437"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ikdörtgen 8"/>
          <p:cNvSpPr/>
          <p:nvPr/>
        </p:nvSpPr>
        <p:spPr>
          <a:xfrm>
            <a:off x="251520" y="5042118"/>
            <a:ext cx="8892480" cy="1384995"/>
          </a:xfrm>
          <a:prstGeom prst="rect">
            <a:avLst/>
          </a:prstGeom>
        </p:spPr>
        <p:txBody>
          <a:bodyPr wrap="square">
            <a:spAutoFit/>
          </a:bodyPr>
          <a:lstStyle/>
          <a:p>
            <a:r>
              <a:rPr lang="tr-TR" sz="2800" dirty="0" smtClean="0">
                <a:latin typeface="Trebuchet MS" panose="020B0603020202020204" pitchFamily="34" charset="0"/>
              </a:rPr>
              <a:t>DAS ve tane çapı bağımsız ve önemli 2 parametredir.</a:t>
            </a:r>
          </a:p>
          <a:p>
            <a:r>
              <a:rPr lang="tr-TR" sz="2800" dirty="0" smtClean="0">
                <a:latin typeface="Trebuchet MS" panose="020B0603020202020204" pitchFamily="34" charset="0"/>
              </a:rPr>
              <a:t>	DAS = f (soğuma hızı//kesit kalınlığı)</a:t>
            </a:r>
          </a:p>
          <a:p>
            <a:r>
              <a:rPr lang="tr-TR" sz="2800" dirty="0" smtClean="0">
                <a:latin typeface="Trebuchet MS" panose="020B0603020202020204" pitchFamily="34" charset="0"/>
              </a:rPr>
              <a:t>	d = f(soğuma hızı, kimyasal etkiler …..)</a:t>
            </a:r>
          </a:p>
        </p:txBody>
      </p:sp>
      <p:sp>
        <p:nvSpPr>
          <p:cNvPr id="7" name="6 Sağ Ayraç"/>
          <p:cNvSpPr/>
          <p:nvPr/>
        </p:nvSpPr>
        <p:spPr>
          <a:xfrm rot="5400000">
            <a:off x="2951820" y="1491171"/>
            <a:ext cx="432048" cy="5832648"/>
          </a:xfrm>
          <a:prstGeom prst="rightBrac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0" name="9 Metin kutusu"/>
          <p:cNvSpPr txBox="1"/>
          <p:nvPr/>
        </p:nvSpPr>
        <p:spPr>
          <a:xfrm>
            <a:off x="467544" y="4551511"/>
            <a:ext cx="5400600" cy="461665"/>
          </a:xfrm>
          <a:prstGeom prst="rect">
            <a:avLst/>
          </a:prstGeom>
          <a:noFill/>
        </p:spPr>
        <p:txBody>
          <a:bodyPr wrap="square" rtlCol="0">
            <a:spAutoFit/>
          </a:bodyPr>
          <a:lstStyle/>
          <a:p>
            <a:r>
              <a:rPr lang="tr-TR" sz="2400" b="1" dirty="0" smtClean="0">
                <a:solidFill>
                  <a:schemeClr val="accent1">
                    <a:lumMod val="50000"/>
                  </a:schemeClr>
                </a:solidFill>
                <a:latin typeface="Trebuchet MS" pitchFamily="34" charset="0"/>
              </a:rPr>
              <a:t>D yaklaşık ayni fakat DAS çok farklı!</a:t>
            </a:r>
            <a:endParaRPr lang="tr-TR" sz="2400" b="1" dirty="0">
              <a:solidFill>
                <a:schemeClr val="accent1">
                  <a:lumMod val="50000"/>
                </a:schemeClr>
              </a:solidFill>
              <a:latin typeface="Trebuchet MS" pitchFamily="34" charset="0"/>
            </a:endParaRPr>
          </a:p>
        </p:txBody>
      </p:sp>
      <p:sp>
        <p:nvSpPr>
          <p:cNvPr id="11" name="10 Sağ Ayraç"/>
          <p:cNvSpPr/>
          <p:nvPr/>
        </p:nvSpPr>
        <p:spPr>
          <a:xfrm rot="16200000" flipV="1">
            <a:off x="5760132" y="-1173125"/>
            <a:ext cx="432048" cy="583264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b="1">
              <a:solidFill>
                <a:srgbClr val="FF0000"/>
              </a:solidFill>
            </a:endParaRPr>
          </a:p>
        </p:txBody>
      </p:sp>
      <p:sp>
        <p:nvSpPr>
          <p:cNvPr id="12" name="11 Metin kutusu"/>
          <p:cNvSpPr txBox="1"/>
          <p:nvPr/>
        </p:nvSpPr>
        <p:spPr>
          <a:xfrm>
            <a:off x="3347864" y="1065509"/>
            <a:ext cx="5400600" cy="461665"/>
          </a:xfrm>
          <a:prstGeom prst="rect">
            <a:avLst/>
          </a:prstGeom>
          <a:noFill/>
        </p:spPr>
        <p:txBody>
          <a:bodyPr wrap="square" rtlCol="0">
            <a:spAutoFit/>
          </a:bodyPr>
          <a:lstStyle/>
          <a:p>
            <a:r>
              <a:rPr lang="tr-TR" sz="2400" b="1" dirty="0" smtClean="0">
                <a:solidFill>
                  <a:srgbClr val="FF0000"/>
                </a:solidFill>
                <a:latin typeface="Trebuchet MS" pitchFamily="34" charset="0"/>
              </a:rPr>
              <a:t>DAS yaklaşık ayni fakat d çok farklı!</a:t>
            </a:r>
            <a:endParaRPr lang="tr-TR" sz="2400" b="1" dirty="0">
              <a:solidFill>
                <a:srgbClr val="FF0000"/>
              </a:solidFill>
              <a:latin typeface="Trebuchet MS" pitchFamily="34" charset="0"/>
            </a:endParaRPr>
          </a:p>
        </p:txBody>
      </p:sp>
    </p:spTree>
    <p:extLst>
      <p:ext uri="{BB962C8B-B14F-4D97-AF65-F5344CB8AC3E}">
        <p14:creationId xmlns:p14="http://schemas.microsoft.com/office/powerpoint/2010/main" val="262450770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539552" y="499319"/>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DAS</a:t>
            </a:r>
            <a:endParaRPr lang="tr-TR" sz="4400" dirty="0">
              <a:solidFill>
                <a:schemeClr val="accent2">
                  <a:lumMod val="50000"/>
                </a:schemeClr>
              </a:solidFill>
              <a:latin typeface="Trebuchet MS" pitchFamily="34" charset="0"/>
            </a:endParaRPr>
          </a:p>
        </p:txBody>
      </p:sp>
      <p:sp>
        <p:nvSpPr>
          <p:cNvPr id="4" name="3 Metin kutusu"/>
          <p:cNvSpPr txBox="1"/>
          <p:nvPr/>
        </p:nvSpPr>
        <p:spPr>
          <a:xfrm>
            <a:off x="539552" y="1257722"/>
            <a:ext cx="8424936" cy="4832092"/>
          </a:xfrm>
          <a:prstGeom prst="rect">
            <a:avLst/>
          </a:prstGeom>
          <a:noFill/>
        </p:spPr>
        <p:txBody>
          <a:bodyPr wrap="square" rtlCol="0">
            <a:spAutoFit/>
          </a:bodyPr>
          <a:lstStyle/>
          <a:p>
            <a:r>
              <a:rPr lang="tr-TR" sz="2800" dirty="0" smtClean="0">
                <a:latin typeface="Trebuchet MS" pitchFamily="34" charset="0"/>
              </a:rPr>
              <a:t>Döküm parçalarda mekanik özellikleri etkileyen en önemli yapısal parametreler </a:t>
            </a:r>
          </a:p>
          <a:p>
            <a:r>
              <a:rPr lang="tr-TR" sz="2800" dirty="0" smtClean="0">
                <a:latin typeface="Trebuchet MS" pitchFamily="34" charset="0"/>
              </a:rPr>
              <a:t>	DAS değeri</a:t>
            </a:r>
          </a:p>
          <a:p>
            <a:r>
              <a:rPr lang="tr-TR" sz="2800" dirty="0" smtClean="0">
                <a:latin typeface="Trebuchet MS" pitchFamily="34" charset="0"/>
              </a:rPr>
              <a:t>	</a:t>
            </a:r>
            <a:r>
              <a:rPr lang="tr-TR" sz="2800" dirty="0" smtClean="0">
                <a:solidFill>
                  <a:schemeClr val="bg1">
                    <a:lumMod val="50000"/>
                  </a:schemeClr>
                </a:solidFill>
                <a:latin typeface="Trebuchet MS" pitchFamily="34" charset="0"/>
              </a:rPr>
              <a:t>Isıl işlem ve </a:t>
            </a:r>
          </a:p>
          <a:p>
            <a:r>
              <a:rPr lang="tr-TR" sz="2800" dirty="0" smtClean="0">
                <a:solidFill>
                  <a:schemeClr val="bg1">
                    <a:lumMod val="50000"/>
                  </a:schemeClr>
                </a:solidFill>
                <a:latin typeface="Trebuchet MS" pitchFamily="34" charset="0"/>
              </a:rPr>
              <a:t>	Silis partiküllerinin morfolojisidir. </a:t>
            </a:r>
          </a:p>
          <a:p>
            <a:endParaRPr lang="tr-TR" sz="2800" dirty="0" smtClean="0">
              <a:latin typeface="Trebuchet MS" pitchFamily="34" charset="0"/>
            </a:endParaRPr>
          </a:p>
          <a:p>
            <a:r>
              <a:rPr lang="tr-TR" sz="2800" dirty="0" smtClean="0">
                <a:latin typeface="Trebuchet MS" pitchFamily="34" charset="0"/>
              </a:rPr>
              <a:t>Çekme mukavemeti ve uzama değerleri  DAS değeri 115 </a:t>
            </a:r>
            <a:r>
              <a:rPr lang="tr-TR" sz="2800" dirty="0" smtClean="0">
                <a:latin typeface="Trebuchet MS" pitchFamily="34" charset="0"/>
                <a:sym typeface="Symbol"/>
              </a:rPr>
              <a:t></a:t>
            </a:r>
            <a:r>
              <a:rPr lang="tr-TR" sz="2800" dirty="0" err="1" smtClean="0">
                <a:latin typeface="Trebuchet MS" pitchFamily="34" charset="0"/>
                <a:sym typeface="Symbol"/>
              </a:rPr>
              <a:t>m’dan</a:t>
            </a:r>
            <a:r>
              <a:rPr lang="tr-TR" sz="2800" dirty="0" smtClean="0">
                <a:latin typeface="Trebuchet MS" pitchFamily="34" charset="0"/>
                <a:sym typeface="Symbol"/>
              </a:rPr>
              <a:t> 25 </a:t>
            </a:r>
            <a:r>
              <a:rPr lang="tr-TR" sz="2800" dirty="0" err="1" smtClean="0">
                <a:latin typeface="Trebuchet MS" pitchFamily="34" charset="0"/>
                <a:sym typeface="Symbol"/>
              </a:rPr>
              <a:t>m’a</a:t>
            </a:r>
            <a:r>
              <a:rPr lang="tr-TR" sz="2800" dirty="0" smtClean="0">
                <a:latin typeface="Trebuchet MS" pitchFamily="34" charset="0"/>
                <a:sym typeface="Symbol"/>
              </a:rPr>
              <a:t> düşerken önemli artışlar göstermiştir.</a:t>
            </a:r>
            <a:r>
              <a:rPr lang="tr-TR" sz="2800" dirty="0" smtClean="0">
                <a:latin typeface="Trebuchet MS" pitchFamily="34" charset="0"/>
              </a:rPr>
              <a:t> </a:t>
            </a:r>
          </a:p>
          <a:p>
            <a:endParaRPr lang="tr-TR" sz="2800" dirty="0" smtClean="0">
              <a:latin typeface="Trebuchet MS" pitchFamily="34" charset="0"/>
            </a:endParaRPr>
          </a:p>
          <a:p>
            <a:r>
              <a:rPr lang="tr-TR" sz="2800" dirty="0" smtClean="0">
                <a:latin typeface="Trebuchet MS" pitchFamily="34" charset="0"/>
              </a:rPr>
              <a:t>Yorulma ömrü DAS değeri artarken düşmektedir.</a:t>
            </a:r>
            <a:endParaRPr lang="tr-TR" sz="2800" dirty="0">
              <a:latin typeface="Trebuchet MS" pitchFamily="34" charset="0"/>
            </a:endParaRPr>
          </a:p>
        </p:txBody>
      </p:sp>
    </p:spTree>
    <p:extLst>
      <p:ext uri="{BB962C8B-B14F-4D97-AF65-F5344CB8AC3E}">
        <p14:creationId xmlns:p14="http://schemas.microsoft.com/office/powerpoint/2010/main" val="6559200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92696"/>
            <a:ext cx="8229600" cy="594320"/>
          </a:xfrm>
        </p:spPr>
        <p:txBody>
          <a:bodyPr>
            <a:normAutofit fontScale="90000"/>
          </a:bodyPr>
          <a:lstStyle/>
          <a:p>
            <a:r>
              <a:rPr lang="tr-TR" dirty="0" smtClean="0">
                <a:latin typeface="Trebuchet MS" pitchFamily="34" charset="0"/>
              </a:rPr>
              <a:t>Gaz boşlukları</a:t>
            </a:r>
            <a:endParaRPr lang="tr-TR" dirty="0">
              <a:latin typeface="Trebuchet MS" pitchFamily="34" charset="0"/>
            </a:endParaRPr>
          </a:p>
        </p:txBody>
      </p:sp>
      <p:sp>
        <p:nvSpPr>
          <p:cNvPr id="5" name="4 Metin kutusu"/>
          <p:cNvSpPr txBox="1"/>
          <p:nvPr/>
        </p:nvSpPr>
        <p:spPr>
          <a:xfrm>
            <a:off x="251520" y="1401738"/>
            <a:ext cx="8496944" cy="4832092"/>
          </a:xfrm>
          <a:prstGeom prst="rect">
            <a:avLst/>
          </a:prstGeom>
          <a:noFill/>
        </p:spPr>
        <p:txBody>
          <a:bodyPr wrap="square" rtlCol="0">
            <a:spAutoFit/>
          </a:bodyPr>
          <a:lstStyle/>
          <a:p>
            <a:r>
              <a:rPr lang="tr-TR" sz="2800" dirty="0" smtClean="0">
                <a:latin typeface="Trebuchet MS" pitchFamily="34" charset="0"/>
              </a:rPr>
              <a:t>Ergitme işlemleri</a:t>
            </a:r>
          </a:p>
          <a:p>
            <a:r>
              <a:rPr lang="tr-TR" sz="2800" dirty="0" smtClean="0">
                <a:latin typeface="Trebuchet MS" pitchFamily="34" charset="0"/>
              </a:rPr>
              <a:t>	rutubetli dökümhane ortamı</a:t>
            </a:r>
            <a:endParaRPr lang="tr-TR" sz="2800" dirty="0">
              <a:latin typeface="Trebuchet MS" pitchFamily="34" charset="0"/>
            </a:endParaRPr>
          </a:p>
          <a:p>
            <a:r>
              <a:rPr lang="tr-TR" sz="2800" dirty="0" smtClean="0">
                <a:latin typeface="Trebuchet MS" pitchFamily="34" charset="0"/>
              </a:rPr>
              <a:t>		rutubetli </a:t>
            </a:r>
            <a:r>
              <a:rPr lang="tr-TR" sz="2800" dirty="0" err="1" smtClean="0">
                <a:latin typeface="Trebuchet MS" pitchFamily="34" charset="0"/>
              </a:rPr>
              <a:t>refrakterler</a:t>
            </a:r>
            <a:endParaRPr lang="tr-TR" sz="2800" dirty="0" smtClean="0">
              <a:latin typeface="Trebuchet MS" pitchFamily="34" charset="0"/>
            </a:endParaRPr>
          </a:p>
          <a:p>
            <a:r>
              <a:rPr lang="tr-TR" sz="2800" dirty="0">
                <a:latin typeface="Trebuchet MS" pitchFamily="34" charset="0"/>
              </a:rPr>
              <a:t>	</a:t>
            </a:r>
            <a:r>
              <a:rPr lang="tr-TR" sz="2800" dirty="0" smtClean="0">
                <a:latin typeface="Trebuchet MS" pitchFamily="34" charset="0"/>
              </a:rPr>
              <a:t>	rutubetli aletler /gelberi </a:t>
            </a:r>
            <a:r>
              <a:rPr lang="tr-TR" sz="2800" dirty="0" err="1" smtClean="0">
                <a:latin typeface="Trebuchet MS" pitchFamily="34" charset="0"/>
              </a:rPr>
              <a:t>vb</a:t>
            </a:r>
            <a:endParaRPr lang="tr-TR" sz="2800" dirty="0" smtClean="0">
              <a:latin typeface="Trebuchet MS" pitchFamily="34" charset="0"/>
            </a:endParaRPr>
          </a:p>
          <a:p>
            <a:r>
              <a:rPr lang="tr-TR" sz="2800" dirty="0">
                <a:latin typeface="Trebuchet MS" pitchFamily="34" charset="0"/>
              </a:rPr>
              <a:t>	</a:t>
            </a:r>
            <a:r>
              <a:rPr lang="tr-TR" sz="2800" dirty="0" smtClean="0">
                <a:latin typeface="Trebuchet MS" pitchFamily="34" charset="0"/>
              </a:rPr>
              <a:t>	rutubetli kalıplar</a:t>
            </a:r>
          </a:p>
          <a:p>
            <a:r>
              <a:rPr lang="tr-TR" sz="2800" dirty="0" smtClean="0">
                <a:latin typeface="Trebuchet MS" pitchFamily="34" charset="0"/>
              </a:rPr>
              <a:t>	Ergitme pratikleri</a:t>
            </a:r>
          </a:p>
          <a:p>
            <a:r>
              <a:rPr lang="tr-TR" sz="2800" dirty="0">
                <a:latin typeface="Trebuchet MS" pitchFamily="34" charset="0"/>
              </a:rPr>
              <a:t>	</a:t>
            </a:r>
            <a:r>
              <a:rPr lang="tr-TR" sz="2800" dirty="0" smtClean="0">
                <a:latin typeface="Trebuchet MS" pitchFamily="34" charset="0"/>
              </a:rPr>
              <a:t>şarj malzemeleri (hurda </a:t>
            </a:r>
            <a:r>
              <a:rPr lang="tr-TR" sz="2800" dirty="0" err="1" smtClean="0">
                <a:latin typeface="Trebuchet MS" pitchFamily="34" charset="0"/>
              </a:rPr>
              <a:t>vb</a:t>
            </a:r>
            <a:r>
              <a:rPr lang="tr-TR" sz="2800" dirty="0" smtClean="0">
                <a:latin typeface="Trebuchet MS" pitchFamily="34" charset="0"/>
              </a:rPr>
              <a:t>)</a:t>
            </a:r>
          </a:p>
          <a:p>
            <a:r>
              <a:rPr lang="tr-TR" sz="2800" dirty="0" smtClean="0">
                <a:latin typeface="Trebuchet MS" pitchFamily="34" charset="0"/>
              </a:rPr>
              <a:t>	fırınlarda kullanılan hidrokarbonlu yakıtlar</a:t>
            </a:r>
          </a:p>
          <a:p>
            <a:r>
              <a:rPr lang="tr-TR" sz="2800" dirty="0">
                <a:latin typeface="Trebuchet MS" pitchFamily="34" charset="0"/>
              </a:rPr>
              <a:t>	</a:t>
            </a:r>
            <a:r>
              <a:rPr lang="tr-TR" sz="2800" dirty="0" smtClean="0">
                <a:latin typeface="Trebuchet MS" pitchFamily="34" charset="0"/>
              </a:rPr>
              <a:t>yetersiz gaz giderme/</a:t>
            </a:r>
            <a:r>
              <a:rPr lang="tr-TR" sz="2800" dirty="0" err="1" smtClean="0">
                <a:latin typeface="Trebuchet MS" pitchFamily="34" charset="0"/>
              </a:rPr>
              <a:t>flakslama</a:t>
            </a:r>
            <a:endParaRPr lang="tr-TR" sz="2800" dirty="0" smtClean="0">
              <a:latin typeface="Trebuchet MS" pitchFamily="34" charset="0"/>
            </a:endParaRPr>
          </a:p>
          <a:p>
            <a:r>
              <a:rPr lang="tr-TR" sz="2800" dirty="0">
                <a:latin typeface="Trebuchet MS" pitchFamily="34" charset="0"/>
              </a:rPr>
              <a:t>	</a:t>
            </a:r>
            <a:r>
              <a:rPr lang="tr-TR" sz="2800" dirty="0" smtClean="0">
                <a:latin typeface="Trebuchet MS" pitchFamily="34" charset="0"/>
              </a:rPr>
              <a:t>yetersiz </a:t>
            </a:r>
            <a:r>
              <a:rPr lang="tr-TR" sz="2800" dirty="0" err="1" smtClean="0">
                <a:latin typeface="Trebuchet MS" pitchFamily="34" charset="0"/>
              </a:rPr>
              <a:t>filtrasyon</a:t>
            </a:r>
            <a:endParaRPr lang="tr-TR" sz="2800" dirty="0" smtClean="0">
              <a:latin typeface="Trebuchet MS" pitchFamily="34" charset="0"/>
            </a:endParaRPr>
          </a:p>
          <a:p>
            <a:endParaRPr lang="tr-TR" sz="2800" dirty="0" smtClean="0">
              <a:latin typeface="Trebuchet MS" pitchFamily="34" charset="0"/>
            </a:endParaRPr>
          </a:p>
        </p:txBody>
      </p:sp>
      <p:sp>
        <p:nvSpPr>
          <p:cNvPr id="6" name="Dikdörtgen 5"/>
          <p:cNvSpPr/>
          <p:nvPr/>
        </p:nvSpPr>
        <p:spPr>
          <a:xfrm>
            <a:off x="5292080" y="3183359"/>
            <a:ext cx="3489097" cy="461665"/>
          </a:xfrm>
          <a:prstGeom prst="rect">
            <a:avLst/>
          </a:prstGeom>
        </p:spPr>
        <p:txBody>
          <a:bodyPr wrap="none">
            <a:spAutoFit/>
          </a:bodyPr>
          <a:lstStyle/>
          <a:p>
            <a:pPr>
              <a:spcBef>
                <a:spcPts val="1200"/>
              </a:spcBef>
              <a:spcAft>
                <a:spcPts val="1200"/>
              </a:spcAft>
            </a:pPr>
            <a:r>
              <a:rPr lang="tr-TR" sz="2400" dirty="0">
                <a:solidFill>
                  <a:schemeClr val="tx1">
                    <a:lumMod val="50000"/>
                    <a:lumOff val="50000"/>
                  </a:schemeClr>
                </a:solidFill>
                <a:latin typeface="Trebuchet MS" pitchFamily="34" charset="0"/>
              </a:rPr>
              <a:t>3H</a:t>
            </a:r>
            <a:r>
              <a:rPr lang="tr-TR" sz="2400" baseline="-25000" dirty="0">
                <a:solidFill>
                  <a:schemeClr val="tx1">
                    <a:lumMod val="50000"/>
                    <a:lumOff val="50000"/>
                  </a:schemeClr>
                </a:solidFill>
                <a:latin typeface="Trebuchet MS" pitchFamily="34" charset="0"/>
              </a:rPr>
              <a:t>2</a:t>
            </a:r>
            <a:r>
              <a:rPr lang="tr-TR" sz="2400" dirty="0">
                <a:solidFill>
                  <a:schemeClr val="tx1">
                    <a:lumMod val="50000"/>
                    <a:lumOff val="50000"/>
                  </a:schemeClr>
                </a:solidFill>
                <a:latin typeface="Trebuchet MS" pitchFamily="34" charset="0"/>
              </a:rPr>
              <a:t>O + 2Al = 3H</a:t>
            </a:r>
            <a:r>
              <a:rPr lang="tr-TR" sz="2400" baseline="-25000" dirty="0">
                <a:solidFill>
                  <a:schemeClr val="tx1">
                    <a:lumMod val="50000"/>
                    <a:lumOff val="50000"/>
                  </a:schemeClr>
                </a:solidFill>
                <a:latin typeface="Trebuchet MS" pitchFamily="34" charset="0"/>
              </a:rPr>
              <a:t>2</a:t>
            </a:r>
            <a:r>
              <a:rPr lang="tr-TR" sz="2400" dirty="0">
                <a:solidFill>
                  <a:schemeClr val="tx1">
                    <a:lumMod val="50000"/>
                    <a:lumOff val="50000"/>
                  </a:schemeClr>
                </a:solidFill>
                <a:latin typeface="Trebuchet MS" pitchFamily="34" charset="0"/>
              </a:rPr>
              <a:t> + Al</a:t>
            </a:r>
            <a:r>
              <a:rPr lang="tr-TR" sz="2400" baseline="-25000" dirty="0">
                <a:solidFill>
                  <a:schemeClr val="tx1">
                    <a:lumMod val="50000"/>
                    <a:lumOff val="50000"/>
                  </a:schemeClr>
                </a:solidFill>
                <a:latin typeface="Trebuchet MS" pitchFamily="34" charset="0"/>
              </a:rPr>
              <a:t>2</a:t>
            </a:r>
            <a:r>
              <a:rPr lang="tr-TR" sz="2400" dirty="0">
                <a:solidFill>
                  <a:schemeClr val="tx1">
                    <a:lumMod val="50000"/>
                    <a:lumOff val="50000"/>
                  </a:schemeClr>
                </a:solidFill>
                <a:latin typeface="Trebuchet MS" pitchFamily="34" charset="0"/>
              </a:rPr>
              <a:t>O</a:t>
            </a:r>
            <a:r>
              <a:rPr lang="tr-TR" sz="2400" baseline="-25000" dirty="0">
                <a:solidFill>
                  <a:schemeClr val="tx1">
                    <a:lumMod val="50000"/>
                    <a:lumOff val="50000"/>
                  </a:schemeClr>
                </a:solidFill>
                <a:latin typeface="Trebuchet MS" pitchFamily="34" charset="0"/>
              </a:rPr>
              <a:t>3</a:t>
            </a:r>
            <a:endParaRPr lang="tr-TR" sz="2400" dirty="0">
              <a:solidFill>
                <a:schemeClr val="tx1">
                  <a:lumMod val="50000"/>
                  <a:lumOff val="50000"/>
                </a:schemeClr>
              </a:solidFill>
              <a:latin typeface="Trebuchet MS" pitchFamily="34" charset="0"/>
            </a:endParaRPr>
          </a:p>
        </p:txBody>
      </p:sp>
    </p:spTree>
    <p:extLst>
      <p:ext uri="{BB962C8B-B14F-4D97-AF65-F5344CB8AC3E}">
        <p14:creationId xmlns:p14="http://schemas.microsoft.com/office/powerpoint/2010/main" val="13092703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rmAutofit fontScale="90000"/>
          </a:bodyPr>
          <a:lstStyle/>
          <a:p>
            <a:r>
              <a:rPr lang="tr-TR" dirty="0" smtClean="0">
                <a:latin typeface="Trebuchet MS" pitchFamily="34" charset="0"/>
              </a:rPr>
              <a:t>Gaz boşlukları</a:t>
            </a:r>
            <a:endParaRPr lang="tr-TR" dirty="0">
              <a:latin typeface="Trebuchet MS" pitchFamily="34" charset="0"/>
            </a:endParaRPr>
          </a:p>
        </p:txBody>
      </p:sp>
      <p:sp>
        <p:nvSpPr>
          <p:cNvPr id="5" name="4 Metin kutusu"/>
          <p:cNvSpPr txBox="1"/>
          <p:nvPr/>
        </p:nvSpPr>
        <p:spPr>
          <a:xfrm>
            <a:off x="395536" y="1412776"/>
            <a:ext cx="8496944" cy="5262979"/>
          </a:xfrm>
          <a:prstGeom prst="rect">
            <a:avLst/>
          </a:prstGeom>
          <a:noFill/>
        </p:spPr>
        <p:txBody>
          <a:bodyPr wrap="square" rtlCol="0">
            <a:spAutoFit/>
          </a:bodyPr>
          <a:lstStyle/>
          <a:p>
            <a:r>
              <a:rPr lang="tr-TR" sz="2800" dirty="0" smtClean="0">
                <a:latin typeface="Trebuchet MS" pitchFamily="34" charset="0"/>
              </a:rPr>
              <a:t>Döküm işlemi</a:t>
            </a:r>
          </a:p>
          <a:p>
            <a:r>
              <a:rPr lang="tr-TR" sz="2800" dirty="0">
                <a:latin typeface="Trebuchet MS" pitchFamily="34" charset="0"/>
              </a:rPr>
              <a:t>	</a:t>
            </a:r>
            <a:r>
              <a:rPr lang="tr-TR" sz="2800" dirty="0" smtClean="0">
                <a:latin typeface="Trebuchet MS" pitchFamily="34" charset="0"/>
              </a:rPr>
              <a:t>kalıp dolumu: türbülans</a:t>
            </a:r>
          </a:p>
          <a:p>
            <a:r>
              <a:rPr lang="tr-TR" sz="2800" dirty="0" smtClean="0">
                <a:latin typeface="Trebuchet MS" pitchFamily="34" charset="0"/>
              </a:rPr>
              <a:t>	şelaleli transfer işlemleri</a:t>
            </a:r>
          </a:p>
          <a:p>
            <a:r>
              <a:rPr lang="tr-TR" sz="2800" dirty="0" smtClean="0">
                <a:latin typeface="Trebuchet MS" pitchFamily="34" charset="0"/>
              </a:rPr>
              <a:t>	Kalıp ve maça (</a:t>
            </a:r>
            <a:r>
              <a:rPr lang="tr-TR" sz="2800" dirty="0" err="1" smtClean="0">
                <a:latin typeface="Trebuchet MS" pitchFamily="34" charset="0"/>
              </a:rPr>
              <a:t>oranik</a:t>
            </a:r>
            <a:r>
              <a:rPr lang="tr-TR" sz="2800" dirty="0" smtClean="0">
                <a:latin typeface="Trebuchet MS" pitchFamily="34" charset="0"/>
              </a:rPr>
              <a:t> bağlayıcıların ayrışması 	sonucu) kaynaklı gazlar</a:t>
            </a:r>
          </a:p>
          <a:p>
            <a:r>
              <a:rPr lang="tr-TR" sz="2800" dirty="0" smtClean="0">
                <a:latin typeface="Trebuchet MS" pitchFamily="34" charset="0"/>
              </a:rPr>
              <a:t>	Kalıpta ve yollukta hava/yetersiz 	havalandırma </a:t>
            </a:r>
          </a:p>
          <a:p>
            <a:r>
              <a:rPr lang="tr-TR" sz="2800" dirty="0" smtClean="0">
                <a:latin typeface="Trebuchet MS" pitchFamily="34" charset="0"/>
              </a:rPr>
              <a:t>	Kalıp ve yolluk tasarımı</a:t>
            </a:r>
            <a:endParaRPr lang="tr-TR" sz="2800" dirty="0">
              <a:latin typeface="Trebuchet MS" pitchFamily="34" charset="0"/>
            </a:endParaRPr>
          </a:p>
          <a:p>
            <a:r>
              <a:rPr lang="tr-TR" sz="2800" dirty="0" smtClean="0">
                <a:latin typeface="Trebuchet MS" pitchFamily="34" charset="0"/>
              </a:rPr>
              <a:t>Katılaşma hızı</a:t>
            </a:r>
            <a:endParaRPr lang="tr-TR" sz="2800" dirty="0">
              <a:latin typeface="Trebuchet MS" pitchFamily="34" charset="0"/>
            </a:endParaRPr>
          </a:p>
          <a:p>
            <a:r>
              <a:rPr lang="tr-TR" sz="2800" dirty="0" smtClean="0">
                <a:latin typeface="Trebuchet MS" pitchFamily="34" charset="0"/>
              </a:rPr>
              <a:t>Alaşım </a:t>
            </a:r>
          </a:p>
          <a:p>
            <a:r>
              <a:rPr lang="tr-TR" sz="2800" dirty="0" smtClean="0">
                <a:latin typeface="Trebuchet MS" pitchFamily="34" charset="0"/>
              </a:rPr>
              <a:t>	</a:t>
            </a:r>
            <a:r>
              <a:rPr lang="tr-TR" sz="2800" dirty="0" err="1" smtClean="0">
                <a:latin typeface="Trebuchet MS" pitchFamily="34" charset="0"/>
              </a:rPr>
              <a:t>Sr</a:t>
            </a:r>
            <a:r>
              <a:rPr lang="tr-TR" sz="2800" dirty="0" smtClean="0">
                <a:latin typeface="Trebuchet MS" pitchFamily="34" charset="0"/>
              </a:rPr>
              <a:t> ilavesi</a:t>
            </a:r>
          </a:p>
          <a:p>
            <a:r>
              <a:rPr lang="tr-TR" sz="2800" dirty="0" smtClean="0">
                <a:latin typeface="Trebuchet MS" pitchFamily="34" charset="0"/>
              </a:rPr>
              <a:t>Tane küçültme pratiği</a:t>
            </a:r>
          </a:p>
        </p:txBody>
      </p:sp>
    </p:spTree>
    <p:extLst>
      <p:ext uri="{BB962C8B-B14F-4D97-AF65-F5344CB8AC3E}">
        <p14:creationId xmlns:p14="http://schemas.microsoft.com/office/powerpoint/2010/main" val="32427050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Gaz boşlukları</a:t>
            </a:r>
            <a:endParaRPr lang="tr-TR" dirty="0">
              <a:solidFill>
                <a:schemeClr val="accent2">
                  <a:lumMod val="50000"/>
                </a:schemeClr>
              </a:solidFill>
              <a:latin typeface="Trebuchet MS" pitchFamily="34" charset="0"/>
            </a:endParaRPr>
          </a:p>
        </p:txBody>
      </p:sp>
      <p:grpSp>
        <p:nvGrpSpPr>
          <p:cNvPr id="43" name="42 Grup"/>
          <p:cNvGrpSpPr>
            <a:grpSpLocks noChangeAspect="1"/>
          </p:cNvGrpSpPr>
          <p:nvPr/>
        </p:nvGrpSpPr>
        <p:grpSpPr>
          <a:xfrm>
            <a:off x="477918" y="1901073"/>
            <a:ext cx="8316000" cy="3904191"/>
            <a:chOff x="477918" y="1484784"/>
            <a:chExt cx="5569626" cy="2614845"/>
          </a:xfrm>
        </p:grpSpPr>
        <p:sp>
          <p:nvSpPr>
            <p:cNvPr id="244746" name="Text Box 10"/>
            <p:cNvSpPr txBox="1">
              <a:spLocks noChangeArrowheads="1"/>
            </p:cNvSpPr>
            <p:nvPr/>
          </p:nvSpPr>
          <p:spPr bwMode="auto">
            <a:xfrm>
              <a:off x="4875938" y="2764536"/>
              <a:ext cx="373475" cy="373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FFFF"/>
                  </a:solidFill>
                  <a:effectLst/>
                  <a:latin typeface="Calibri" pitchFamily="34" charset="0"/>
                  <a:cs typeface="Arial" pitchFamily="34" charset="0"/>
                </a:rPr>
                <a:t>B</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47" name="Text Box 11"/>
            <p:cNvSpPr txBox="1">
              <a:spLocks noChangeArrowheads="1"/>
            </p:cNvSpPr>
            <p:nvPr/>
          </p:nvSpPr>
          <p:spPr bwMode="auto">
            <a:xfrm>
              <a:off x="4875938" y="1508996"/>
              <a:ext cx="373475" cy="373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FFFF"/>
                  </a:solidFill>
                  <a:effectLst/>
                  <a:latin typeface="Calibri" pitchFamily="34" charset="0"/>
                  <a:cs typeface="Arial" pitchFamily="34" charset="0"/>
                </a:rPr>
                <a:t>A</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50" name="Text Box 14"/>
            <p:cNvSpPr txBox="1">
              <a:spLocks noChangeArrowheads="1"/>
            </p:cNvSpPr>
            <p:nvPr/>
          </p:nvSpPr>
          <p:spPr bwMode="auto">
            <a:xfrm>
              <a:off x="5612514" y="2546633"/>
              <a:ext cx="435030" cy="172248"/>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900" b="0" i="0" u="none" strike="noStrike" cap="none" normalizeH="0" baseline="0" smtClean="0">
                  <a:ln>
                    <a:noFill/>
                  </a:ln>
                  <a:solidFill>
                    <a:srgbClr val="FFFFFF"/>
                  </a:solidFill>
                  <a:effectLst/>
                  <a:latin typeface="Arial" pitchFamily="34" charset="0"/>
                  <a:cs typeface="Arial" pitchFamily="34" charset="0"/>
                </a:rPr>
                <a:t>1 mm</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51" name="Line 15"/>
            <p:cNvSpPr>
              <a:spLocks noChangeAspect="1" noChangeShapeType="1"/>
            </p:cNvSpPr>
            <p:nvPr/>
          </p:nvSpPr>
          <p:spPr bwMode="auto">
            <a:xfrm>
              <a:off x="5661619" y="2711963"/>
              <a:ext cx="215786" cy="692"/>
            </a:xfrm>
            <a:prstGeom prst="line">
              <a:avLst/>
            </a:prstGeom>
            <a:noFill/>
            <a:ln w="12700">
              <a:solidFill>
                <a:srgbClr val="FFFFFF"/>
              </a:solidFill>
              <a:round/>
              <a:headEnd type="none" w="sm" len="sm"/>
              <a:tailEnd type="none" w="sm" len="sm"/>
            </a:ln>
            <a:effectLst/>
          </p:spPr>
          <p:txBody>
            <a:bodyPr vert="horz" wrap="square" lIns="91440" tIns="45720" rIns="91440" bIns="45720" numCol="1" anchor="t" anchorCtr="0" compatLnSpc="1">
              <a:prstTxWarp prst="textNoShape">
                <a:avLst/>
              </a:prstTxWarp>
            </a:bodyPr>
            <a:lstStyle/>
            <a:p>
              <a:endParaRPr lang="tr-TR"/>
            </a:p>
          </p:txBody>
        </p:sp>
        <p:pic>
          <p:nvPicPr>
            <p:cNvPr id="28" name="Picture 3" descr="12220003-d"/>
            <p:cNvPicPr>
              <a:picLocks noChangeAspect="1" noChangeArrowheads="1"/>
            </p:cNvPicPr>
            <p:nvPr/>
          </p:nvPicPr>
          <p:blipFill>
            <a:blip r:embed="rId2" cstate="print">
              <a:lum bright="4000" contrast="24000"/>
            </a:blip>
            <a:srcRect/>
            <a:stretch>
              <a:fillRect/>
            </a:stretch>
          </p:blipFill>
          <p:spPr bwMode="auto">
            <a:xfrm>
              <a:off x="539473" y="1533899"/>
              <a:ext cx="3681500" cy="2530451"/>
            </a:xfrm>
            <a:prstGeom prst="rect">
              <a:avLst/>
            </a:prstGeom>
            <a:noFill/>
            <a:ln w="9525">
              <a:noFill/>
              <a:miter lim="800000"/>
              <a:headEnd/>
              <a:tailEnd/>
            </a:ln>
          </p:spPr>
        </p:pic>
        <p:pic>
          <p:nvPicPr>
            <p:cNvPr id="29" name="Picture 4" descr="11-d"/>
            <p:cNvPicPr>
              <a:picLocks noChangeAspect="1" noChangeArrowheads="1"/>
            </p:cNvPicPr>
            <p:nvPr/>
          </p:nvPicPr>
          <p:blipFill>
            <a:blip r:embed="rId3" cstate="print">
              <a:lum bright="8000"/>
            </a:blip>
            <a:srcRect t="4990"/>
            <a:stretch>
              <a:fillRect/>
            </a:stretch>
          </p:blipFill>
          <p:spPr bwMode="auto">
            <a:xfrm>
              <a:off x="4253479" y="1523522"/>
              <a:ext cx="1736661" cy="1234788"/>
            </a:xfrm>
            <a:prstGeom prst="rect">
              <a:avLst/>
            </a:prstGeom>
            <a:noFill/>
            <a:ln w="15875">
              <a:noFill/>
              <a:miter lim="800000"/>
              <a:headEnd/>
              <a:tailEnd/>
            </a:ln>
          </p:spPr>
        </p:pic>
        <p:pic>
          <p:nvPicPr>
            <p:cNvPr id="30" name="Picture 5" descr="4-1 büy"/>
            <p:cNvPicPr>
              <a:picLocks noChangeAspect="1" noChangeArrowheads="1"/>
            </p:cNvPicPr>
            <p:nvPr/>
          </p:nvPicPr>
          <p:blipFill>
            <a:blip r:embed="rId4" cstate="print">
              <a:lum bright="10000" contrast="20000"/>
            </a:blip>
            <a:srcRect/>
            <a:stretch>
              <a:fillRect/>
            </a:stretch>
          </p:blipFill>
          <p:spPr bwMode="auto">
            <a:xfrm>
              <a:off x="4253479" y="2776988"/>
              <a:ext cx="1736661" cy="1301889"/>
            </a:xfrm>
            <a:prstGeom prst="rect">
              <a:avLst/>
            </a:prstGeom>
            <a:noFill/>
            <a:ln w="15875">
              <a:noFill/>
              <a:miter lim="800000"/>
              <a:headEnd/>
              <a:tailEnd/>
            </a:ln>
          </p:spPr>
        </p:pic>
        <p:sp>
          <p:nvSpPr>
            <p:cNvPr id="33" name="Line 8"/>
            <p:cNvSpPr>
              <a:spLocks noChangeShapeType="1"/>
            </p:cNvSpPr>
            <p:nvPr/>
          </p:nvSpPr>
          <p:spPr bwMode="auto">
            <a:xfrm>
              <a:off x="4025935" y="2183460"/>
              <a:ext cx="239301" cy="0"/>
            </a:xfrm>
            <a:prstGeom prst="line">
              <a:avLst/>
            </a:prstGeom>
            <a:noFill/>
            <a:ln w="9525">
              <a:solidFill>
                <a:srgbClr val="000000"/>
              </a:solidFill>
              <a:round/>
              <a:headEnd/>
              <a:tailEnd type="stealth" w="lg" len="lg"/>
            </a:ln>
          </p:spPr>
          <p:txBody>
            <a:bodyPr vert="horz" wrap="square" lIns="91440" tIns="45720" rIns="91440" bIns="45720" numCol="1" anchor="t" anchorCtr="0" compatLnSpc="1">
              <a:prstTxWarp prst="textNoShape">
                <a:avLst/>
              </a:prstTxWarp>
            </a:bodyPr>
            <a:lstStyle/>
            <a:p>
              <a:endParaRPr lang="tr-TR"/>
            </a:p>
          </p:txBody>
        </p:sp>
        <p:sp>
          <p:nvSpPr>
            <p:cNvPr id="34" name="Line 9"/>
            <p:cNvSpPr>
              <a:spLocks noChangeShapeType="1"/>
            </p:cNvSpPr>
            <p:nvPr/>
          </p:nvSpPr>
          <p:spPr bwMode="auto">
            <a:xfrm>
              <a:off x="2278208" y="3407871"/>
              <a:ext cx="1964204" cy="0"/>
            </a:xfrm>
            <a:prstGeom prst="line">
              <a:avLst/>
            </a:prstGeom>
            <a:noFill/>
            <a:ln w="9525">
              <a:solidFill>
                <a:srgbClr val="000000"/>
              </a:solidFill>
              <a:round/>
              <a:headEnd/>
              <a:tailEnd type="stealth" w="lg" len="lg"/>
            </a:ln>
          </p:spPr>
          <p:txBody>
            <a:bodyPr vert="horz" wrap="square" lIns="91440" tIns="45720" rIns="91440" bIns="45720" numCol="1" anchor="t" anchorCtr="0" compatLnSpc="1">
              <a:prstTxWarp prst="textNoShape">
                <a:avLst/>
              </a:prstTxWarp>
            </a:bodyPr>
            <a:lstStyle/>
            <a:p>
              <a:endParaRPr lang="tr-TR"/>
            </a:p>
          </p:txBody>
        </p:sp>
        <p:sp>
          <p:nvSpPr>
            <p:cNvPr id="37" name="Text Box 12"/>
            <p:cNvSpPr txBox="1">
              <a:spLocks noChangeArrowheads="1"/>
            </p:cNvSpPr>
            <p:nvPr/>
          </p:nvSpPr>
          <p:spPr bwMode="auto">
            <a:xfrm>
              <a:off x="5619340" y="3944417"/>
              <a:ext cx="349534" cy="147841"/>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900" b="0" i="0" u="none" strike="noStrike" cap="none" normalizeH="0" baseline="0" dirty="0" smtClean="0">
                  <a:ln>
                    <a:noFill/>
                  </a:ln>
                  <a:solidFill>
                    <a:srgbClr val="FFFFFF"/>
                  </a:solidFill>
                  <a:effectLst/>
                  <a:latin typeface="Arial" pitchFamily="34" charset="0"/>
                  <a:cs typeface="Arial" pitchFamily="34" charset="0"/>
                </a:rPr>
                <a:t>1 mm</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8" name="Line 13"/>
            <p:cNvSpPr>
              <a:spLocks noChangeAspect="1" noChangeShapeType="1"/>
            </p:cNvSpPr>
            <p:nvPr/>
          </p:nvSpPr>
          <p:spPr bwMode="auto">
            <a:xfrm>
              <a:off x="5640179" y="4019385"/>
              <a:ext cx="215786" cy="692"/>
            </a:xfrm>
            <a:prstGeom prst="line">
              <a:avLst/>
            </a:prstGeom>
            <a:noFill/>
            <a:ln w="12700">
              <a:solidFill>
                <a:srgbClr val="FFFFFF"/>
              </a:solidFill>
              <a:round/>
              <a:headEnd type="none" w="sm" len="sm"/>
              <a:tailEnd type="none" w="sm" len="sm"/>
            </a:ln>
            <a:effectLst/>
          </p:spPr>
          <p:txBody>
            <a:bodyPr vert="horz" wrap="square" lIns="91440" tIns="45720" rIns="91440" bIns="45720" numCol="1" anchor="t" anchorCtr="0" compatLnSpc="1">
              <a:prstTxWarp prst="textNoShape">
                <a:avLst/>
              </a:prstTxWarp>
            </a:bodyPr>
            <a:lstStyle/>
            <a:p>
              <a:endParaRPr lang="tr-TR"/>
            </a:p>
          </p:txBody>
        </p:sp>
        <p:sp>
          <p:nvSpPr>
            <p:cNvPr id="39" name="Text Box 14"/>
            <p:cNvSpPr txBox="1">
              <a:spLocks noChangeArrowheads="1"/>
            </p:cNvSpPr>
            <p:nvPr/>
          </p:nvSpPr>
          <p:spPr bwMode="auto">
            <a:xfrm>
              <a:off x="5680702" y="2605400"/>
              <a:ext cx="308133" cy="143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900" b="0" i="0" u="none" strike="noStrike" cap="none" normalizeH="0" baseline="0" dirty="0" smtClean="0">
                  <a:ln>
                    <a:noFill/>
                  </a:ln>
                  <a:solidFill>
                    <a:srgbClr val="FFFFFF"/>
                  </a:solidFill>
                  <a:effectLst/>
                  <a:latin typeface="Arial" pitchFamily="34" charset="0"/>
                  <a:cs typeface="Arial" pitchFamily="34" charset="0"/>
                </a:rPr>
                <a:t>1 mm</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Line 15"/>
            <p:cNvSpPr>
              <a:spLocks noChangeAspect="1" noChangeShapeType="1"/>
            </p:cNvSpPr>
            <p:nvPr/>
          </p:nvSpPr>
          <p:spPr bwMode="auto">
            <a:xfrm>
              <a:off x="5661619" y="2711963"/>
              <a:ext cx="215786" cy="692"/>
            </a:xfrm>
            <a:prstGeom prst="line">
              <a:avLst/>
            </a:prstGeom>
            <a:noFill/>
            <a:ln w="12700">
              <a:solidFill>
                <a:srgbClr val="FFFFFF"/>
              </a:solidFill>
              <a:round/>
              <a:headEnd type="none" w="sm" len="sm"/>
              <a:tailEnd type="none" w="sm" len="sm"/>
            </a:ln>
            <a:effectLst/>
          </p:spPr>
          <p:txBody>
            <a:bodyPr vert="horz" wrap="square" lIns="91440" tIns="45720" rIns="91440" bIns="45720" numCol="1" anchor="t" anchorCtr="0" compatLnSpc="1">
              <a:prstTxWarp prst="textNoShape">
                <a:avLst/>
              </a:prstTxWarp>
            </a:bodyPr>
            <a:lstStyle/>
            <a:p>
              <a:endParaRPr lang="tr-TR"/>
            </a:p>
          </p:txBody>
        </p:sp>
        <p:sp>
          <p:nvSpPr>
            <p:cNvPr id="41" name="Rectangle 16"/>
            <p:cNvSpPr>
              <a:spLocks noChangeArrowheads="1"/>
            </p:cNvSpPr>
            <p:nvPr/>
          </p:nvSpPr>
          <p:spPr bwMode="auto">
            <a:xfrm>
              <a:off x="477918" y="1484784"/>
              <a:ext cx="5567551" cy="2614845"/>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83739592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Gaz boşlukları</a:t>
            </a:r>
            <a:endParaRPr lang="tr-TR" dirty="0">
              <a:solidFill>
                <a:schemeClr val="accent2">
                  <a:lumMod val="50000"/>
                </a:schemeClr>
              </a:solidFill>
              <a:latin typeface="Trebuchet MS" pitchFamily="34" charset="0"/>
            </a:endParaRPr>
          </a:p>
        </p:txBody>
      </p:sp>
      <p:grpSp>
        <p:nvGrpSpPr>
          <p:cNvPr id="2" name="Group 18"/>
          <p:cNvGrpSpPr>
            <a:grpSpLocks/>
          </p:cNvGrpSpPr>
          <p:nvPr/>
        </p:nvGrpSpPr>
        <p:grpSpPr bwMode="auto">
          <a:xfrm>
            <a:off x="1475656" y="1628800"/>
            <a:ext cx="6048672" cy="4464496"/>
            <a:chOff x="2857" y="7134"/>
            <a:chExt cx="4156" cy="3389"/>
          </a:xfrm>
        </p:grpSpPr>
        <p:pic>
          <p:nvPicPr>
            <p:cNvPr id="244755" name="Picture 19" descr="DN1-2-1-d"/>
            <p:cNvPicPr>
              <a:picLocks noChangeAspect="1" noChangeArrowheads="1"/>
            </p:cNvPicPr>
            <p:nvPr/>
          </p:nvPicPr>
          <p:blipFill>
            <a:blip r:embed="rId2" cstate="print">
              <a:lum bright="-10000" contrast="20000"/>
              <a:grayscl/>
            </a:blip>
            <a:srcRect l="14444" t="12663" r="15797" b="9984"/>
            <a:stretch>
              <a:fillRect/>
            </a:stretch>
          </p:blipFill>
          <p:spPr bwMode="auto">
            <a:xfrm>
              <a:off x="2857" y="7134"/>
              <a:ext cx="4156" cy="3389"/>
            </a:xfrm>
            <a:prstGeom prst="rect">
              <a:avLst/>
            </a:prstGeom>
            <a:noFill/>
            <a:ln w="15875">
              <a:solidFill>
                <a:srgbClr val="FFFFFF"/>
              </a:solidFill>
              <a:miter lim="800000"/>
              <a:headEnd/>
              <a:tailEnd/>
            </a:ln>
          </p:spPr>
        </p:pic>
        <p:sp>
          <p:nvSpPr>
            <p:cNvPr id="244756" name="Oval 20"/>
            <p:cNvSpPr>
              <a:spLocks noChangeAspect="1" noChangeArrowheads="1"/>
            </p:cNvSpPr>
            <p:nvPr/>
          </p:nvSpPr>
          <p:spPr bwMode="auto">
            <a:xfrm>
              <a:off x="4957" y="7364"/>
              <a:ext cx="1440" cy="2198"/>
            </a:xfrm>
            <a:prstGeom prst="ellipse">
              <a:avLst/>
            </a:prstGeom>
            <a:noFill/>
            <a:ln w="19050">
              <a:solidFill>
                <a:srgbClr val="000000"/>
              </a:solidFill>
              <a:round/>
              <a:headEnd/>
              <a:tailEnd/>
            </a:ln>
          </p:spPr>
          <p:txBody>
            <a:bodyPr vert="horz" wrap="none" lIns="91440" tIns="45720" rIns="91440" bIns="45720" numCol="1" anchor="ctr" anchorCtr="0" compatLnSpc="1">
              <a:prstTxWarp prst="textNoShape">
                <a:avLst/>
              </a:prstTxWarp>
            </a:bodyPr>
            <a:lstStyle/>
            <a:p>
              <a:endParaRPr lang="tr-TR"/>
            </a:p>
          </p:txBody>
        </p:sp>
      </p:grpSp>
    </p:spTree>
    <p:extLst>
      <p:ext uri="{BB962C8B-B14F-4D97-AF65-F5344CB8AC3E}">
        <p14:creationId xmlns:p14="http://schemas.microsoft.com/office/powerpoint/2010/main" val="13781901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7270</TotalTime>
  <Words>6592</Words>
  <Application>Microsoft Office PowerPoint</Application>
  <PresentationFormat>Ekran Gösterisi (4:3)</PresentationFormat>
  <Paragraphs>1415</Paragraphs>
  <Slides>210</Slides>
  <Notes>0</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210</vt:i4>
      </vt:variant>
    </vt:vector>
  </HeadingPairs>
  <TitlesOfParts>
    <vt:vector size="212" baseType="lpstr">
      <vt:lpstr>Akış</vt:lpstr>
      <vt:lpstr>Belge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Tane küçültme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Filtrasyona tabi kalıntılar</vt:lpstr>
      <vt:lpstr>Filtrasyonun faydaları</vt:lpstr>
      <vt:lpstr>filtrasyon</vt:lpstr>
      <vt:lpstr>Tekstil filtreler</vt:lpstr>
      <vt:lpstr>Alümina bilyalı filtrasyon</vt:lpstr>
      <vt:lpstr>Alümina bilyalı filtrasyon</vt:lpstr>
      <vt:lpstr>Filtre türleri</vt:lpstr>
      <vt:lpstr>Seramik köpük filtreler</vt:lpstr>
      <vt:lpstr>Sıvı metal transferinde filtrasyon</vt:lpstr>
      <vt:lpstr>Dökümde filtrasyon</vt:lpstr>
      <vt:lpstr>Dökümde filtrasyon</vt:lpstr>
      <vt:lpstr>PowerPoint Sunusu</vt:lpstr>
      <vt:lpstr>Filtrasyon-rijid medya</vt:lpstr>
      <vt:lpstr>Filtrasyon-rijid medya</vt:lpstr>
      <vt:lpstr>Filtrasyon mekanizmaları</vt:lpstr>
      <vt:lpstr>Sıvı metal kalite kontrolü</vt:lpstr>
      <vt:lpstr>Birincil/hurda alüminyumda empüriteler</vt:lpstr>
      <vt:lpstr>Hidrojen gaz kontrolü</vt:lpstr>
      <vt:lpstr>RPT-Straube Pfeiffer testi</vt:lpstr>
      <vt:lpstr>RPT-Straube Pfeiffer testi</vt:lpstr>
      <vt:lpstr>RPT-Straube Pfeiffer testi</vt:lpstr>
      <vt:lpstr>RPT-Straube Pfeiffer testi</vt:lpstr>
      <vt:lpstr>RPT-Straube Pfeiffer testi</vt:lpstr>
      <vt:lpstr>RPT-Straube Pfeiffer testi</vt:lpstr>
      <vt:lpstr>RPT-Straube Pfeiffer testi</vt:lpstr>
      <vt:lpstr>RPT-Straube Pfeiffer testi</vt:lpstr>
      <vt:lpstr>RPT-Straube Pfeiffer testi</vt:lpstr>
      <vt:lpstr>ALSCAN yöntemi</vt:lpstr>
      <vt:lpstr>Hidrojen miktarı ölçümü-ALSCAN</vt:lpstr>
      <vt:lpstr>Telegas yöntemi</vt:lpstr>
      <vt:lpstr>Telegas yöntemi</vt:lpstr>
      <vt:lpstr>LECO yöntemi</vt:lpstr>
      <vt:lpstr>PowerPoint Sunusu</vt:lpstr>
      <vt:lpstr>PowerPoint Sunusu</vt:lpstr>
      <vt:lpstr>kalıntılar</vt:lpstr>
      <vt:lpstr>kalıntılar</vt:lpstr>
      <vt:lpstr>Kalıntıların ölçülmesi</vt:lpstr>
      <vt:lpstr>Kalıntıların ölçülmesi</vt:lpstr>
      <vt:lpstr>Kalıntıların ölçülmesi</vt:lpstr>
      <vt:lpstr>Kalıntıların ölçülmesi</vt:lpstr>
      <vt:lpstr>Kalıntıların ölçülmesi</vt:lpstr>
      <vt:lpstr>Kalıntıların incelemesi</vt:lpstr>
      <vt:lpstr>sludge</vt:lpstr>
      <vt:lpstr>Silis modifikasyonu</vt:lpstr>
      <vt:lpstr>Optik emisyon spektrometresi</vt:lpstr>
      <vt:lpstr>Optik emisyon spektrometresi</vt:lpstr>
      <vt:lpstr>Optik emisyon spektrometresi</vt:lpstr>
      <vt:lpstr>Optik emisyon spektrometresi</vt:lpstr>
      <vt:lpstr>Optik emisyon spektrometresi</vt:lpstr>
      <vt:lpstr>Optik emisyon spektrometresi</vt:lpstr>
      <vt:lpstr>Alkali metaller</vt:lpstr>
      <vt:lpstr>dökülebilirlik</vt:lpstr>
      <vt:lpstr>Dökülebilirlik-akışkanlık</vt:lpstr>
      <vt:lpstr>Dökülebilirlik-akışkanlık</vt:lpstr>
      <vt:lpstr>Dökülebilirlik-akışkanlık</vt:lpstr>
      <vt:lpstr>PowerPoint Sunusu</vt:lpstr>
      <vt:lpstr>PowerPoint Sunusu</vt:lpstr>
      <vt:lpstr>PowerPoint Sunusu</vt:lpstr>
      <vt:lpstr>PowerPoint Sunusu</vt:lpstr>
      <vt:lpstr>PowerPoint Sunusu</vt:lpstr>
      <vt:lpstr>PowerPoint Sunusu</vt:lpstr>
      <vt:lpstr>Döküm yapısı kalite özellikleri</vt:lpstr>
      <vt:lpstr>PowerPoint Sunusu</vt:lpstr>
      <vt:lpstr>PowerPoint Sunusu</vt:lpstr>
      <vt:lpstr>PowerPoint Sunusu</vt:lpstr>
      <vt:lpstr>PowerPoint Sunusu</vt:lpstr>
      <vt:lpstr>PowerPoint Sunusu</vt:lpstr>
      <vt:lpstr>PowerPoint Sunusu</vt:lpstr>
      <vt:lpstr>Gaz boşlukları</vt:lpstr>
      <vt:lpstr>Gaz boşlukları</vt:lpstr>
      <vt:lpstr>Gaz boşlukları</vt:lpstr>
      <vt:lpstr>Gaz boşlukları</vt:lpstr>
      <vt:lpstr>Gaz boşlukları</vt:lpstr>
      <vt:lpstr>Gaz boşlukları</vt:lpstr>
      <vt:lpstr>Gaz gözenekleri</vt:lpstr>
      <vt:lpstr>Gaz boşlukları</vt:lpstr>
      <vt:lpstr>Gaz-blister</vt:lpstr>
      <vt:lpstr>Kalıp içindeki hava</vt:lpstr>
      <vt:lpstr>Maça gazları</vt:lpstr>
      <vt:lpstr>Maça gazları</vt:lpstr>
      <vt:lpstr>Makro gözeneklilik</vt:lpstr>
      <vt:lpstr>çekinti</vt:lpstr>
      <vt:lpstr>PowerPoint Sunusu</vt:lpstr>
      <vt:lpstr>Mikro çekinti </vt:lpstr>
      <vt:lpstr>gözeneklilik</vt:lpstr>
      <vt:lpstr>Çekinti boşluk ve gözenekleri</vt:lpstr>
      <vt:lpstr>Döküm hataları ve çözümleri</vt:lpstr>
      <vt:lpstr>Gözenek vs mekanik özellikler</vt:lpstr>
      <vt:lpstr>Sıcak yırtılma</vt:lpstr>
      <vt:lpstr>Sıcak yırtılma</vt:lpstr>
      <vt:lpstr>Sıcak yırtılma</vt:lpstr>
      <vt:lpstr>bileşikler</vt:lpstr>
      <vt:lpstr>PowerPoint Sunusu</vt:lpstr>
      <vt:lpstr>PowerPoint Sunusu</vt:lpstr>
      <vt:lpstr>Silis modifikasyonu</vt:lpstr>
      <vt:lpstr>Silis modifikasyonu</vt:lpstr>
      <vt:lpstr>Silis modifikasyonu</vt:lpstr>
      <vt:lpstr>PowerPoint Sunusu</vt:lpstr>
      <vt:lpstr>PowerPoint Sunusu</vt:lpstr>
      <vt:lpstr>PowerPoint Sunusu</vt:lpstr>
      <vt:lpstr>PowerPoint Sunusu</vt:lpstr>
      <vt:lpstr>PowerPoint Sunusu</vt:lpstr>
      <vt:lpstr>PowerPoint Sunusu</vt:lpstr>
      <vt:lpstr>PowerPoint Sunusu</vt:lpstr>
      <vt:lpstr>PowerPoint Sunusu</vt:lpstr>
      <vt:lpstr>Oksit kalıntıları</vt:lpstr>
      <vt:lpstr>PowerPoint Sunusu</vt:lpstr>
      <vt:lpstr>PowerPoint Sunusu</vt:lpstr>
      <vt:lpstr>PowerPoint Sunusu</vt:lpstr>
      <vt:lpstr>Parça dökümün avantajları</vt:lpstr>
      <vt:lpstr>Parça dökümün dezavantajları</vt:lpstr>
      <vt:lpstr>Döküm alaşımlarının avantajları</vt:lpstr>
      <vt:lpstr>Döküm alaşımlarının avantajları</vt:lpstr>
      <vt:lpstr>Döküm alaşımlarının avantajları</vt:lpstr>
      <vt:lpstr>Döküm uygulamaları</vt:lpstr>
      <vt:lpstr>Alüminyum için döküm yöntemleri</vt:lpstr>
      <vt:lpstr>döküm yöntemi seçimi</vt:lpstr>
      <vt:lpstr>döküm yöntemi seçimi</vt:lpstr>
      <vt:lpstr>Kum döküm</vt:lpstr>
      <vt:lpstr>Kum döküm</vt:lpstr>
      <vt:lpstr>Kum döküm</vt:lpstr>
      <vt:lpstr>Kum döküm</vt:lpstr>
      <vt:lpstr>Kokil döküm</vt:lpstr>
      <vt:lpstr>Kokil döküm</vt:lpstr>
      <vt:lpstr>Kokil döküm</vt:lpstr>
      <vt:lpstr>Kokil döküm</vt:lpstr>
      <vt:lpstr>Kokil döküm</vt:lpstr>
      <vt:lpstr>Kokil döküm</vt:lpstr>
      <vt:lpstr>Kokil döküm</vt:lpstr>
      <vt:lpstr>Döküm yöntemleri-kokil-gravite</vt:lpstr>
      <vt:lpstr>Döküm yöntemleri-kokil-gravite</vt:lpstr>
      <vt:lpstr>Kokil döküm</vt:lpstr>
      <vt:lpstr>Alçak basınçlı döküm</vt:lpstr>
      <vt:lpstr>Alçak basınçlı döküm</vt:lpstr>
      <vt:lpstr>Alçak basınçlı döküm</vt:lpstr>
      <vt:lpstr>Basınçlı döküm</vt:lpstr>
      <vt:lpstr>Basınçlı döküm</vt:lpstr>
      <vt:lpstr>Basınçlı Döküm</vt:lpstr>
      <vt:lpstr>Basınçlı Döküm</vt:lpstr>
      <vt:lpstr>Basınçlı döküm</vt:lpstr>
      <vt:lpstr>Basınçlı döküm</vt:lpstr>
      <vt:lpstr>Döküm yöntemleri-kokil vs basınçlı</vt:lpstr>
      <vt:lpstr>kokil vs basınçlı döküm</vt:lpstr>
      <vt:lpstr>Basınçlı döküm</vt:lpstr>
      <vt:lpstr>Basınçlı döküm</vt:lpstr>
      <vt:lpstr>Döküm yöntemleri</vt:lpstr>
      <vt:lpstr>Kalıbın doldurulması</vt:lpstr>
      <vt:lpstr>PowerPoint Sunusu</vt:lpstr>
      <vt:lpstr>döküm alaşımları</vt:lpstr>
      <vt:lpstr>Döküm alaşımları</vt:lpstr>
      <vt:lpstr>Döküm alaşımları</vt:lpstr>
      <vt:lpstr>Alaşım çeşitleri</vt:lpstr>
      <vt:lpstr>Alaşım elementleri</vt:lpstr>
      <vt:lpstr>silis</vt:lpstr>
      <vt:lpstr>silis</vt:lpstr>
      <vt:lpstr>silis</vt:lpstr>
      <vt:lpstr>bakır</vt:lpstr>
      <vt:lpstr>magnezyum</vt:lpstr>
      <vt:lpstr>İkincil alaşım elementleri</vt:lpstr>
      <vt:lpstr>İkincil alaşım elementleri</vt:lpstr>
      <vt:lpstr>Modifikasyon elementleri</vt:lpstr>
      <vt:lpstr>Modifikasyon elementleri</vt:lpstr>
      <vt:lpstr>Sr / Na / Ca / Sb</vt:lpstr>
      <vt:lpstr>Sr / Na / Ca / Sb</vt:lpstr>
      <vt:lpstr>Sr</vt:lpstr>
      <vt:lpstr>Stronsiyum </vt:lpstr>
      <vt:lpstr>Mn ve Cr</vt:lpstr>
      <vt:lpstr>Mn ve Cr</vt:lpstr>
      <vt:lpstr>Empürite elementleri-Fe</vt:lpstr>
      <vt:lpstr>Empürite elementleri-Fe</vt:lpstr>
      <vt:lpstr>Mekanik özelliklere Fe’in etkisi</vt:lpstr>
      <vt:lpstr>Mekanik özelliklere Fe’in etkisi</vt:lpstr>
      <vt:lpstr>Primer ve sekonder alaşımlar</vt:lpstr>
      <vt:lpstr>Fe esaslı bileşikler</vt:lpstr>
      <vt:lpstr>Empürite elementleri-Zn</vt:lpstr>
      <vt:lpstr>Empürite elementleri-Zn</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Asus</cp:lastModifiedBy>
  <cp:revision>397</cp:revision>
  <dcterms:created xsi:type="dcterms:W3CDTF">2014-06-18T13:33:51Z</dcterms:created>
  <dcterms:modified xsi:type="dcterms:W3CDTF">2014-10-30T10:13:13Z</dcterms:modified>
</cp:coreProperties>
</file>