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9"/>
  </p:notesMasterIdLst>
  <p:sldIdLst>
    <p:sldId id="634" r:id="rId2"/>
    <p:sldId id="1046" r:id="rId3"/>
    <p:sldId id="1047" r:id="rId4"/>
    <p:sldId id="1067" r:id="rId5"/>
    <p:sldId id="964" r:id="rId6"/>
    <p:sldId id="965" r:id="rId7"/>
    <p:sldId id="966" r:id="rId8"/>
    <p:sldId id="967" r:id="rId9"/>
    <p:sldId id="968" r:id="rId10"/>
    <p:sldId id="969" r:id="rId11"/>
    <p:sldId id="970" r:id="rId12"/>
    <p:sldId id="972" r:id="rId13"/>
    <p:sldId id="973" r:id="rId14"/>
    <p:sldId id="976" r:id="rId15"/>
    <p:sldId id="978" r:id="rId16"/>
    <p:sldId id="981" r:id="rId17"/>
    <p:sldId id="983" r:id="rId18"/>
    <p:sldId id="985" r:id="rId19"/>
    <p:sldId id="987" r:id="rId20"/>
    <p:sldId id="988" r:id="rId21"/>
    <p:sldId id="989" r:id="rId22"/>
    <p:sldId id="990" r:id="rId23"/>
    <p:sldId id="991" r:id="rId24"/>
    <p:sldId id="1036" r:id="rId25"/>
    <p:sldId id="1037" r:id="rId26"/>
    <p:sldId id="994" r:id="rId27"/>
    <p:sldId id="995" r:id="rId28"/>
    <p:sldId id="998" r:id="rId29"/>
    <p:sldId id="999" r:id="rId30"/>
    <p:sldId id="1048" r:id="rId31"/>
    <p:sldId id="1049" r:id="rId32"/>
    <p:sldId id="1050" r:id="rId33"/>
    <p:sldId id="1051" r:id="rId34"/>
    <p:sldId id="1052" r:id="rId35"/>
    <p:sldId id="1053" r:id="rId36"/>
    <p:sldId id="1000" r:id="rId37"/>
    <p:sldId id="1001" r:id="rId38"/>
    <p:sldId id="1002" r:id="rId39"/>
    <p:sldId id="1003" r:id="rId40"/>
    <p:sldId id="1004" r:id="rId41"/>
    <p:sldId id="1005" r:id="rId42"/>
    <p:sldId id="1006" r:id="rId43"/>
    <p:sldId id="1007" r:id="rId44"/>
    <p:sldId id="1008" r:id="rId45"/>
    <p:sldId id="1009" r:id="rId46"/>
    <p:sldId id="1010" r:id="rId47"/>
    <p:sldId id="1011" r:id="rId48"/>
    <p:sldId id="1012" r:id="rId49"/>
    <p:sldId id="1013" r:id="rId50"/>
    <p:sldId id="1015" r:id="rId51"/>
    <p:sldId id="1018" r:id="rId52"/>
    <p:sldId id="1019" r:id="rId53"/>
    <p:sldId id="1020" r:id="rId54"/>
    <p:sldId id="1021" r:id="rId55"/>
    <p:sldId id="1022" r:id="rId56"/>
    <p:sldId id="1023" r:id="rId57"/>
    <p:sldId id="1027" r:id="rId58"/>
    <p:sldId id="1028" r:id="rId59"/>
    <p:sldId id="535" r:id="rId60"/>
    <p:sldId id="536" r:id="rId61"/>
    <p:sldId id="1043" r:id="rId62"/>
    <p:sldId id="695" r:id="rId63"/>
    <p:sldId id="705" r:id="rId64"/>
    <p:sldId id="706" r:id="rId65"/>
    <p:sldId id="707" r:id="rId66"/>
    <p:sldId id="543" r:id="rId67"/>
    <p:sldId id="544" r:id="rId68"/>
    <p:sldId id="547" r:id="rId69"/>
    <p:sldId id="645" r:id="rId70"/>
    <p:sldId id="1038" r:id="rId71"/>
    <p:sldId id="896" r:id="rId72"/>
    <p:sldId id="646" r:id="rId73"/>
    <p:sldId id="1039" r:id="rId74"/>
    <p:sldId id="647" r:id="rId75"/>
    <p:sldId id="648" r:id="rId76"/>
    <p:sldId id="1040" r:id="rId77"/>
    <p:sldId id="897" r:id="rId78"/>
    <p:sldId id="898" r:id="rId79"/>
    <p:sldId id="899" r:id="rId80"/>
    <p:sldId id="900" r:id="rId81"/>
    <p:sldId id="548" r:id="rId82"/>
    <p:sldId id="550" r:id="rId83"/>
    <p:sldId id="700" r:id="rId84"/>
    <p:sldId id="551" r:id="rId85"/>
    <p:sldId id="662" r:id="rId86"/>
    <p:sldId id="698" r:id="rId87"/>
    <p:sldId id="699" r:id="rId88"/>
    <p:sldId id="553" r:id="rId89"/>
    <p:sldId id="703" r:id="rId90"/>
    <p:sldId id="1070" r:id="rId91"/>
    <p:sldId id="1071" r:id="rId92"/>
    <p:sldId id="1072" r:id="rId93"/>
    <p:sldId id="557" r:id="rId94"/>
    <p:sldId id="558" r:id="rId95"/>
    <p:sldId id="559" r:id="rId96"/>
    <p:sldId id="561" r:id="rId97"/>
    <p:sldId id="562" r:id="rId98"/>
    <p:sldId id="894" r:id="rId99"/>
    <p:sldId id="563" r:id="rId100"/>
    <p:sldId id="564" r:id="rId101"/>
    <p:sldId id="1044" r:id="rId102"/>
    <p:sldId id="566" r:id="rId103"/>
    <p:sldId id="567" r:id="rId104"/>
    <p:sldId id="568" r:id="rId105"/>
    <p:sldId id="904" r:id="rId106"/>
    <p:sldId id="905" r:id="rId107"/>
    <p:sldId id="907" r:id="rId108"/>
    <p:sldId id="908" r:id="rId109"/>
    <p:sldId id="570" r:id="rId110"/>
    <p:sldId id="902" r:id="rId111"/>
    <p:sldId id="1041" r:id="rId112"/>
    <p:sldId id="903" r:id="rId113"/>
    <p:sldId id="574" r:id="rId114"/>
    <p:sldId id="1073" r:id="rId115"/>
    <p:sldId id="1074" r:id="rId116"/>
    <p:sldId id="1075" r:id="rId117"/>
    <p:sldId id="1076" r:id="rId118"/>
    <p:sldId id="1077" r:id="rId119"/>
    <p:sldId id="1078" r:id="rId120"/>
    <p:sldId id="575" r:id="rId121"/>
    <p:sldId id="580" r:id="rId122"/>
    <p:sldId id="581" r:id="rId123"/>
    <p:sldId id="582" r:id="rId124"/>
    <p:sldId id="583" r:id="rId125"/>
    <p:sldId id="584" r:id="rId126"/>
    <p:sldId id="585" r:id="rId127"/>
    <p:sldId id="1045" r:id="rId128"/>
    <p:sldId id="586" r:id="rId129"/>
    <p:sldId id="774" r:id="rId130"/>
    <p:sldId id="708" r:id="rId131"/>
    <p:sldId id="773" r:id="rId132"/>
    <p:sldId id="587" r:id="rId133"/>
    <p:sldId id="588" r:id="rId134"/>
    <p:sldId id="589" r:id="rId135"/>
    <p:sldId id="592" r:id="rId136"/>
    <p:sldId id="595" r:id="rId137"/>
    <p:sldId id="596" r:id="rId138"/>
    <p:sldId id="597" r:id="rId139"/>
    <p:sldId id="598" r:id="rId140"/>
    <p:sldId id="906" r:id="rId141"/>
    <p:sldId id="712" r:id="rId142"/>
    <p:sldId id="713" r:id="rId143"/>
    <p:sldId id="714" r:id="rId144"/>
    <p:sldId id="890" r:id="rId145"/>
    <p:sldId id="891" r:id="rId146"/>
    <p:sldId id="892" r:id="rId147"/>
    <p:sldId id="711" r:id="rId148"/>
    <p:sldId id="715" r:id="rId149"/>
    <p:sldId id="716" r:id="rId150"/>
    <p:sldId id="717" r:id="rId151"/>
    <p:sldId id="718" r:id="rId152"/>
    <p:sldId id="719" r:id="rId153"/>
    <p:sldId id="720" r:id="rId154"/>
    <p:sldId id="721" r:id="rId155"/>
    <p:sldId id="722" r:id="rId156"/>
    <p:sldId id="723" r:id="rId157"/>
    <p:sldId id="724" r:id="rId158"/>
    <p:sldId id="725" r:id="rId159"/>
    <p:sldId id="726" r:id="rId160"/>
    <p:sldId id="727" r:id="rId161"/>
    <p:sldId id="728" r:id="rId162"/>
    <p:sldId id="729" r:id="rId163"/>
    <p:sldId id="730" r:id="rId164"/>
    <p:sldId id="731" r:id="rId165"/>
    <p:sldId id="732" r:id="rId166"/>
    <p:sldId id="733" r:id="rId167"/>
    <p:sldId id="1054" r:id="rId168"/>
    <p:sldId id="1055" r:id="rId169"/>
    <p:sldId id="1066" r:id="rId170"/>
    <p:sldId id="1065" r:id="rId171"/>
    <p:sldId id="1064" r:id="rId172"/>
    <p:sldId id="1056" r:id="rId173"/>
    <p:sldId id="1057" r:id="rId174"/>
    <p:sldId id="1068" r:id="rId175"/>
    <p:sldId id="1058" r:id="rId176"/>
    <p:sldId id="1061" r:id="rId177"/>
    <p:sldId id="1069" r:id="rId17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276" y="-60"/>
      </p:cViewPr>
      <p:guideLst>
        <p:guide orient="horz" pos="2160"/>
        <p:guide pos="2880"/>
      </p:guideLst>
    </p:cSldViewPr>
  </p:slideViewPr>
  <p:notesTextViewPr>
    <p:cViewPr>
      <p:scale>
        <a:sx n="1" d="1"/>
        <a:sy n="1" d="1"/>
      </p:scale>
      <p:origin x="0" y="0"/>
    </p:cViewPr>
  </p:notesTextViewPr>
  <p:sorterViewPr>
    <p:cViewPr>
      <p:scale>
        <a:sx n="120" d="100"/>
        <a:sy n="120" d="100"/>
      </p:scale>
      <p:origin x="0" y="1123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B06D79-7C25-4704-9A3D-AC0A5EA7FCCF}" type="datetimeFigureOut">
              <a:rPr lang="tr-TR" smtClean="0"/>
              <a:pPr/>
              <a:t>13.11.2014</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2EF824-3837-432E-B32B-80C035A76DFB}" type="slidenum">
              <a:rPr lang="tr-TR" smtClean="0"/>
              <a:pPr/>
              <a:t>‹#›</a:t>
            </a:fld>
            <a:endParaRPr lang="tr-TR"/>
          </a:p>
        </p:txBody>
      </p:sp>
    </p:spTree>
    <p:extLst>
      <p:ext uri="{BB962C8B-B14F-4D97-AF65-F5344CB8AC3E}">
        <p14:creationId xmlns:p14="http://schemas.microsoft.com/office/powerpoint/2010/main" val="1707048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BD6BBCDD-F43A-4FD3-8B84-56D3DCF66F36}" type="datetimeFigureOut">
              <a:rPr lang="tr-TR" smtClean="0"/>
              <a:pPr/>
              <a:t>13.11.2014</a:t>
            </a:fld>
            <a:endParaRPr lang="tr-TR"/>
          </a:p>
        </p:txBody>
      </p:sp>
      <p:sp>
        <p:nvSpPr>
          <p:cNvPr id="19" name="Footer Placeholder 18"/>
          <p:cNvSpPr>
            <a:spLocks noGrp="1"/>
          </p:cNvSpPr>
          <p:nvPr>
            <p:ph type="ftr" sz="quarter" idx="11"/>
          </p:nvPr>
        </p:nvSpPr>
        <p:spPr/>
        <p:txBody>
          <a:bodyPr/>
          <a:lstStyle/>
          <a:p>
            <a:endParaRPr lang="tr-TR"/>
          </a:p>
        </p:txBody>
      </p:sp>
      <p:sp>
        <p:nvSpPr>
          <p:cNvPr id="27" name="Slide Number Placeholder 26"/>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13.11.2014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13.11.2014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BD6BBCDD-F43A-4FD3-8B84-56D3DCF66F36}" type="datetimeFigureOut">
              <a:rPr lang="tr-TR" smtClean="0"/>
              <a:pPr/>
              <a:t>13.11.2014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BD6BBCDD-F43A-4FD3-8B84-56D3DCF66F36}" type="datetimeFigureOut">
              <a:rPr lang="tr-TR" smtClean="0"/>
              <a:pPr/>
              <a:t>13.11.2014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52EC945-F3F9-45C8-9D54-A385B1A440CE}"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13.11.2014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BD6BBCDD-F43A-4FD3-8B84-56D3DCF66F36}" type="datetimeFigureOut">
              <a:rPr lang="tr-TR" smtClean="0"/>
              <a:pPr/>
              <a:t>13.11.2014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BD6BBCDD-F43A-4FD3-8B84-56D3DCF66F36}" type="datetimeFigureOut">
              <a:rPr lang="tr-TR" smtClean="0"/>
              <a:pPr/>
              <a:t>13.11.2014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6BBCDD-F43A-4FD3-8B84-56D3DCF66F36}" type="datetimeFigureOut">
              <a:rPr lang="tr-TR" smtClean="0"/>
              <a:pPr/>
              <a:t>13.11.2014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BD6BBCDD-F43A-4FD3-8B84-56D3DCF66F36}" type="datetimeFigureOut">
              <a:rPr lang="tr-TR" smtClean="0"/>
              <a:pPr/>
              <a:t>13.11.2014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52EC945-F3F9-45C8-9D54-A385B1A440CE}"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BD6BBCDD-F43A-4FD3-8B84-56D3DCF66F36}" type="datetimeFigureOut">
              <a:rPr lang="tr-TR" smtClean="0"/>
              <a:pPr/>
              <a:t>13.11.2014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077200" y="6356350"/>
            <a:ext cx="609600" cy="365125"/>
          </a:xfrm>
        </p:spPr>
        <p:txBody>
          <a:bodyPr/>
          <a:lstStyle/>
          <a:p>
            <a:fld id="{A52EC945-F3F9-45C8-9D54-A385B1A440CE}" type="slidenum">
              <a:rPr lang="tr-TR" smtClean="0"/>
              <a:pPr/>
              <a:t>‹#›</a:t>
            </a:fld>
            <a:endParaRPr lang="tr-T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D6BBCDD-F43A-4FD3-8B84-56D3DCF66F36}" type="datetimeFigureOut">
              <a:rPr lang="tr-TR" smtClean="0"/>
              <a:pPr/>
              <a:t>13.11.2014</a:t>
            </a:fld>
            <a:endParaRPr lang="tr-T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52EC945-F3F9-45C8-9D54-A385B1A440CE}" type="slidenum">
              <a:rPr lang="tr-TR" smtClean="0"/>
              <a:pPr/>
              <a:t>‹#›</a:t>
            </a:fld>
            <a:endParaRPr lang="tr-T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substech.com/dokuwiki/lib/exe/detail.php?id=continuous_casting_of_aluminum_based_bearing_alloys&amp;cache=cache&amp;media=twin-roll_casting_of_aluminum_based_bearing_alloys.png&amp;DokuWiki=d580da89425f44f990e4b43f3798a3a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substech.com/dokuwiki/lib/exe/fetch.php?cache=cache&amp;media=rotary_degasser.png" TargetMode="Externa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0.jpe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hyperlink" Target="http://www.trackstyle.co.uk/ekmps/shops/carnoisseur/images/aluminium-heat-shield-sheet-560x407mm--5275-p.jpg" TargetMode="External"/><Relationship Id="rId5" Type="http://schemas.openxmlformats.org/officeDocument/2006/relationships/image" Target="../media/image119.jpeg"/><Relationship Id="rId4" Type="http://schemas.openxmlformats.org/officeDocument/2006/relationships/image" Target="../media/image118.jpeg"/></Relationships>
</file>

<file path=ppt/slides/_rels/slide1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plasticpouchespackaging.com/photo/pl589223-aluminum_foil_plastic_pouches_with_zipper_for_tea_packaging.jpg" TargetMode="Externa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1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8.gif"/><Relationship Id="rId7" Type="http://schemas.openxmlformats.org/officeDocument/2006/relationships/image" Target="../media/image130.jpe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hyperlink" Target="http://www.google.com.tr/url?sa=i&amp;rct=j&amp;q=&amp;esrc=s&amp;source=images&amp;cd=&amp;cad=rja&amp;uact=8&amp;ved=0CAcQjRw&amp;url=http://www.pinterest.com/sylvierattler/kitchen-dining-cookware/&amp;ei=IXNjVKezNpLYaomngqAG&amp;bvm=bv.79189006,d.d2s&amp;psig=AFQjCNGgyeGRG-7MbecA23WfTrcaS8_Mug&amp;ust=1415890030765886" TargetMode="External"/><Relationship Id="rId5" Type="http://schemas.openxmlformats.org/officeDocument/2006/relationships/image" Target="../media/image129.jpeg"/><Relationship Id="rId4" Type="http://schemas.openxmlformats.org/officeDocument/2006/relationships/hyperlink" Target="http://www.google.com.tr/url?url=http://depositphotos.com/14160605/stock-photo-aluminum-tin-can-and-easy-open-close-up-top-view.html&amp;rct=j&amp;frm=1&amp;q=&amp;esrc=s&amp;sa=U&amp;ei=maRjVPyjFtDqaPipgYAF&amp;ved=0CBoQ9QEwAw&amp;sig2=cBY8Rakh6J8TJBiRjRnT5w&amp;usg=AFQjCNEiFWCKc9bJ0y313XLOpvqEwKINOQ"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17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www.ship-technology.com/projects/flying-dolphin-2000/" TargetMode="Externa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1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75.xml.rels><?xml version="1.0" encoding="UTF-8" standalone="yes"?>
<Relationships xmlns="http://schemas.openxmlformats.org/package/2006/relationships"><Relationship Id="rId8" Type="http://schemas.openxmlformats.org/officeDocument/2006/relationships/hyperlink" Target="http://www.google.com.tr/url?url=http://www.alueurope.eu/environmental-product-declarations/&amp;rct=j&amp;frm=1&amp;q=&amp;esrc=s&amp;sa=U&amp;ei=RLtjVNKhCJXvaoTmgsgL&amp;ved=0CDQQ9QEwEA&amp;sig2=kzBW4ClKWdgQcVD1FXbE9Q&amp;usg=AFQjCNF6EpvqYESPBuMGbKXL082olhbWXw" TargetMode="External"/><Relationship Id="rId3" Type="http://schemas.openxmlformats.org/officeDocument/2006/relationships/hyperlink" Target="http://www.google.com.tr/url?sa=i&amp;rct=j&amp;q=&amp;esrc=s&amp;source=images&amp;cd=&amp;cad=rja&amp;uact=8&amp;ved=0CAcQjRw&amp;url=http://www.aluminium-strip-for-lampbase-cap.com/&amp;ei=-HJjVJ-wGdLratycgeAJ&amp;bvm=bv.79189006,d.d2s&amp;psig=AFQjCNGgyeGRG-7MbecA23WfTrcaS8_Mug&amp;ust=1415890030765886" TargetMode="External"/><Relationship Id="rId7" Type="http://schemas.openxmlformats.org/officeDocument/2006/relationships/image" Target="../media/image143.jpe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hyperlink" Target="http://www.google.com.tr/url?url=http://www.archiexpo.com/prod/colt/tilting-windows-aluminium-commercial-buildings-52229-159426.html&amp;rct=j&amp;frm=1&amp;q=&amp;esrc=s&amp;sa=U&amp;ei=RLtjVNKhCJXvaoTmgsgL&amp;ved=0CCoQ9QEwCw&amp;sig2=6rf-cfcdqeLc1okciOe8IQ&amp;usg=AFQjCNHgma6bGVHcPfkxYq8egEM1DIaXEg" TargetMode="External"/><Relationship Id="rId5" Type="http://schemas.openxmlformats.org/officeDocument/2006/relationships/hyperlink" Target="http://www.google.com.tr/url?url=http://www.empirestatemetals.com/aluminum.shtml&amp;rct=j&amp;frm=1&amp;q=&amp;esrc=s&amp;sa=U&amp;ei=RLtjVNKhCJXvaoTmgsgL&amp;ved=0CBgQ9QEwAg&amp;sig2=F9Eg4v6smnqYHx5lAoJVtA&amp;usg=AFQjCNGiGWelPSZ6oLquiwOVXyBp26-xrw" TargetMode="External"/><Relationship Id="rId10" Type="http://schemas.openxmlformats.org/officeDocument/2006/relationships/image" Target="../media/image145.jpeg"/><Relationship Id="rId4" Type="http://schemas.openxmlformats.org/officeDocument/2006/relationships/image" Target="../media/image142.jpeg"/><Relationship Id="rId9" Type="http://schemas.openxmlformats.org/officeDocument/2006/relationships/image" Target="../media/image144.jpeg"/></Relationships>
</file>

<file path=ppt/slides/_rels/slide17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gif"/><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1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img.diytrade.com/cdimg/510438/8983387/0/1242054396/Aluminium_Diamond_Plates.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9.wdp"/><Relationship Id="rId4" Type="http://schemas.openxmlformats.org/officeDocument/2006/relationships/image" Target="../media/image38.png"/><Relationship Id="rId9" Type="http://schemas.microsoft.com/office/2007/relationships/hdphoto" Target="../media/hdphoto11.wdp"/></Relationships>
</file>

<file path=ppt/slides/_rels/slide3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53136"/>
            <a:ext cx="8352928" cy="1754326"/>
          </a:xfrm>
          <a:prstGeom prst="rect">
            <a:avLst/>
          </a:prstGeom>
          <a:noFill/>
        </p:spPr>
        <p:txBody>
          <a:bodyPr wrap="square" rtlCol="0">
            <a:spAutoFit/>
          </a:bodyPr>
          <a:lstStyle/>
          <a:p>
            <a:pPr algn="r"/>
            <a:r>
              <a:rPr lang="tr-TR" sz="5400" dirty="0" smtClean="0">
                <a:latin typeface="Trebuchet MS" panose="020B0603020202020204" pitchFamily="34" charset="0"/>
              </a:rPr>
              <a:t>metalik malzemeler</a:t>
            </a:r>
          </a:p>
          <a:p>
            <a:pPr algn="r"/>
            <a:r>
              <a:rPr lang="tr-TR" sz="5400" dirty="0" smtClean="0">
                <a:latin typeface="Trebuchet MS" panose="020B0603020202020204" pitchFamily="34" charset="0"/>
              </a:rPr>
              <a:t>13.11.2014</a:t>
            </a:r>
          </a:p>
        </p:txBody>
      </p:sp>
    </p:spTree>
    <p:extLst>
      <p:ext uri="{BB962C8B-B14F-4D97-AF65-F5344CB8AC3E}">
        <p14:creationId xmlns:p14="http://schemas.microsoft.com/office/powerpoint/2010/main" val="2497483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496944" cy="594320"/>
          </a:xfrm>
        </p:spPr>
        <p:txBody>
          <a:bodyPr>
            <a:normAutofit fontScale="90000"/>
          </a:bodyPr>
          <a:lstStyle/>
          <a:p>
            <a:r>
              <a:rPr lang="tr-TR" dirty="0" smtClean="0">
                <a:solidFill>
                  <a:schemeClr val="accent1">
                    <a:lumMod val="50000"/>
                  </a:schemeClr>
                </a:solidFill>
                <a:latin typeface="Trebuchet MS" pitchFamily="34" charset="0"/>
              </a:rPr>
              <a:t>döküm yöntemi seçimi</a:t>
            </a:r>
            <a:endParaRPr lang="tr-TR" dirty="0">
              <a:solidFill>
                <a:schemeClr val="accent1">
                  <a:lumMod val="50000"/>
                </a:schemeClr>
              </a:solidFill>
              <a:latin typeface="Trebuchet MS" pitchFamily="34" charset="0"/>
            </a:endParaRPr>
          </a:p>
        </p:txBody>
      </p:sp>
      <p:sp>
        <p:nvSpPr>
          <p:cNvPr id="2" name="Dikdörtgen 1"/>
          <p:cNvSpPr/>
          <p:nvPr/>
        </p:nvSpPr>
        <p:spPr>
          <a:xfrm>
            <a:off x="333962" y="1550397"/>
            <a:ext cx="8332362" cy="4001095"/>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tr-TR" sz="2800" b="1" dirty="0" smtClean="0">
                <a:latin typeface="Trebuchet MS" panose="020B0603020202020204" pitchFamily="34" charset="0"/>
              </a:rPr>
              <a:t>karmaşık parçaların </a:t>
            </a:r>
            <a:r>
              <a:rPr lang="tr-TR" sz="2800" dirty="0" smtClean="0">
                <a:latin typeface="Trebuchet MS" panose="020B0603020202020204" pitchFamily="34" charset="0"/>
              </a:rPr>
              <a:t>kaliteli dökümü için kum döküm! </a:t>
            </a:r>
          </a:p>
          <a:p>
            <a:pPr marL="457200" indent="-457200">
              <a:spcAft>
                <a:spcPts val="1200"/>
              </a:spcAft>
              <a:buClr>
                <a:schemeClr val="bg2">
                  <a:lumMod val="50000"/>
                </a:schemeClr>
              </a:buClr>
              <a:buFont typeface="Trebuchet MS" panose="020B0603020202020204" pitchFamily="34" charset="0"/>
              <a:buChar char="●"/>
            </a:pPr>
            <a:r>
              <a:rPr lang="tr-TR" sz="2800" b="1" dirty="0" smtClean="0">
                <a:latin typeface="Trebuchet MS" panose="020B0603020202020204" pitchFamily="34" charset="0"/>
              </a:rPr>
              <a:t>az sayıda parça </a:t>
            </a:r>
            <a:r>
              <a:rPr lang="tr-TR" sz="2800" dirty="0" smtClean="0">
                <a:latin typeface="Trebuchet MS" panose="020B0603020202020204" pitchFamily="34" charset="0"/>
              </a:rPr>
              <a:t>üretilecekse (mesela </a:t>
            </a:r>
            <a:r>
              <a:rPr lang="tr-TR" sz="2800" dirty="0" err="1" smtClean="0">
                <a:latin typeface="Trebuchet MS" panose="020B0603020202020204" pitchFamily="34" charset="0"/>
              </a:rPr>
              <a:t>protip</a:t>
            </a:r>
            <a:r>
              <a:rPr lang="tr-TR" sz="2800" dirty="0" smtClean="0">
                <a:latin typeface="Trebuchet MS" panose="020B0603020202020204" pitchFamily="34" charset="0"/>
              </a:rPr>
              <a:t> dökümü söz konusu ise) yine kum döküm!</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Döküm parçada daha </a:t>
            </a:r>
            <a:r>
              <a:rPr lang="tr-TR" sz="2800" b="1" dirty="0" smtClean="0">
                <a:latin typeface="Trebuchet MS" panose="020B0603020202020204" pitchFamily="34" charset="0"/>
              </a:rPr>
              <a:t>yüksek mukavemet ve uzama</a:t>
            </a:r>
            <a:r>
              <a:rPr lang="tr-TR" sz="2800" dirty="0" smtClean="0">
                <a:latin typeface="Trebuchet MS" panose="020B0603020202020204" pitchFamily="34" charset="0"/>
              </a:rPr>
              <a:t> değerleri isteniyorsa </a:t>
            </a:r>
            <a:r>
              <a:rPr lang="tr-TR" sz="2800" dirty="0" err="1" smtClean="0">
                <a:latin typeface="Trebuchet MS" panose="020B0603020202020204" pitchFamily="34" charset="0"/>
              </a:rPr>
              <a:t>kokil</a:t>
            </a:r>
            <a:r>
              <a:rPr lang="tr-TR" sz="2800" dirty="0" smtClean="0">
                <a:latin typeface="Trebuchet MS" panose="020B0603020202020204" pitchFamily="34" charset="0"/>
              </a:rPr>
              <a:t> döküm! </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Kokil</a:t>
            </a:r>
            <a:r>
              <a:rPr lang="tr-TR" sz="2800" dirty="0" smtClean="0">
                <a:latin typeface="Trebuchet MS" panose="020B0603020202020204" pitchFamily="34" charset="0"/>
              </a:rPr>
              <a:t> dökümde kum maçaların kullanılması mümkün (basınçlı dökümde değil!).</a:t>
            </a:r>
          </a:p>
        </p:txBody>
      </p:sp>
    </p:spTree>
    <p:extLst>
      <p:ext uri="{BB962C8B-B14F-4D97-AF65-F5344CB8AC3E}">
        <p14:creationId xmlns:p14="http://schemas.microsoft.com/office/powerpoint/2010/main" val="22237152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6024" y="1434256"/>
            <a:ext cx="8748464"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Her türlü rulman ve burç uygulamasına aday</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Mükemmel basma mukavemeti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aşırı ısınma durumlarında </a:t>
            </a:r>
            <a:r>
              <a:rPr lang="tr-TR" sz="2800" dirty="0" err="1" smtClean="0">
                <a:latin typeface="Trebuchet MS" pitchFamily="34" charset="0"/>
              </a:rPr>
              <a:t>kaydırıcılık</a:t>
            </a:r>
            <a:r>
              <a:rPr lang="tr-TR" sz="2800" dirty="0" smtClean="0">
                <a:latin typeface="Trebuchet MS" pitchFamily="34" charset="0"/>
              </a:rPr>
              <a:t> özelliği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8xx alaşımlarının </a:t>
            </a:r>
            <a:r>
              <a:rPr lang="tr-TR" sz="2800" dirty="0" err="1" smtClean="0">
                <a:latin typeface="Trebuchet MS" pitchFamily="34" charset="0"/>
              </a:rPr>
              <a:t>sıradışı</a:t>
            </a:r>
            <a:r>
              <a:rPr lang="tr-TR" sz="2800" dirty="0" smtClean="0">
                <a:latin typeface="Trebuchet MS" pitchFamily="34" charset="0"/>
              </a:rPr>
              <a:t> katkısı </a:t>
            </a:r>
            <a:r>
              <a:rPr lang="tr-TR" sz="2800" dirty="0" err="1" smtClean="0">
                <a:latin typeface="Trebuchet MS" pitchFamily="34" charset="0"/>
              </a:rPr>
              <a:t>Sn’dır</a:t>
            </a:r>
            <a:r>
              <a:rPr lang="tr-TR" sz="2800"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parçalarda Sn yaklaşık saf kalay olarak kürecikler şeklinde </a:t>
            </a:r>
            <a:r>
              <a:rPr lang="tr-TR" sz="2800" dirty="0" err="1" smtClean="0">
                <a:latin typeface="Trebuchet MS" pitchFamily="34" charset="0"/>
              </a:rPr>
              <a:t>mikroyapıda</a:t>
            </a:r>
            <a:r>
              <a:rPr lang="tr-TR" sz="2800" dirty="0" smtClean="0">
                <a:latin typeface="Trebuchet MS" pitchFamily="34" charset="0"/>
              </a:rPr>
              <a:t> dağılmıştır. Normal yağlama yeterli olmadığında veya aksadığında aşırı ısınma olacağından  kalay kürecikleri </a:t>
            </a:r>
            <a:r>
              <a:rPr lang="en-US" sz="2800" dirty="0" smtClean="0">
                <a:latin typeface="Trebuchet MS" pitchFamily="34" charset="0"/>
              </a:rPr>
              <a:t>231°C</a:t>
            </a:r>
            <a:r>
              <a:rPr lang="tr-TR" sz="2800" dirty="0" smtClean="0">
                <a:latin typeface="Trebuchet MS" pitchFamily="34" charset="0"/>
              </a:rPr>
              <a:t>’de eriyerek aşırı ısınmış yüzeyden çıkarak yağlama işine katılır ve sistemin servis dışı kalmasını önler.</a:t>
            </a:r>
          </a:p>
          <a:p>
            <a:pPr marL="457200" indent="-457200">
              <a:buClr>
                <a:schemeClr val="bg2">
                  <a:lumMod val="50000"/>
                </a:schemeClr>
              </a:buClr>
              <a:buFont typeface="Trebuchet MS" panose="020B0603020202020204" pitchFamily="34" charset="0"/>
              <a:buChar char="●"/>
            </a:pPr>
            <a:endParaRPr lang="en-US" sz="2800" dirty="0" smtClean="0">
              <a:latin typeface="Trebuchet MS" pitchFamily="34" charset="0"/>
            </a:endParaRPr>
          </a:p>
        </p:txBody>
      </p:sp>
      <p:sp>
        <p:nvSpPr>
          <p:cNvPr id="9" name="Başlık 3"/>
          <p:cNvSpPr>
            <a:spLocks noGrp="1"/>
          </p:cNvSpPr>
          <p:nvPr>
            <p:ph type="title"/>
          </p:nvPr>
        </p:nvSpPr>
        <p:spPr>
          <a:xfrm>
            <a:off x="395536" y="674440"/>
            <a:ext cx="8229600" cy="594320"/>
          </a:xfrm>
        </p:spPr>
        <p:txBody>
          <a:bodyPr>
            <a:normAutofit fontScale="90000"/>
          </a:bodyPr>
          <a:lstStyle/>
          <a:p>
            <a:r>
              <a:rPr lang="tr-TR" dirty="0" smtClean="0">
                <a:latin typeface="Trebuchet MS" pitchFamily="34" charset="0"/>
              </a:rPr>
              <a:t>8xx.x / Al-Sn alaşımları</a:t>
            </a:r>
            <a:endParaRPr lang="tr-TR" dirty="0">
              <a:latin typeface="Trebuchet MS" pitchFamily="34" charset="0"/>
            </a:endParaRPr>
          </a:p>
        </p:txBody>
      </p:sp>
    </p:spTree>
    <p:extLst>
      <p:ext uri="{BB962C8B-B14F-4D97-AF65-F5344CB8AC3E}">
        <p14:creationId xmlns:p14="http://schemas.microsoft.com/office/powerpoint/2010/main" val="29930073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20688"/>
            <a:ext cx="8229600" cy="594320"/>
          </a:xfrm>
        </p:spPr>
        <p:txBody>
          <a:bodyPr>
            <a:normAutofit fontScale="90000"/>
          </a:bodyPr>
          <a:lstStyle/>
          <a:p>
            <a:r>
              <a:rPr lang="tr-TR" dirty="0" err="1" smtClean="0"/>
              <a:t>etial</a:t>
            </a:r>
            <a:r>
              <a:rPr lang="tr-TR" dirty="0" smtClean="0"/>
              <a:t> alaşımları</a:t>
            </a:r>
            <a:endParaRPr lang="tr-TR"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391" t="14085" r="17098" b="8608"/>
          <a:stretch/>
        </p:blipFill>
        <p:spPr bwMode="auto">
          <a:xfrm>
            <a:off x="1259633" y="1323253"/>
            <a:ext cx="6624736" cy="5383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7628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latin typeface="Trebuchet MS" pitchFamily="34" charset="0"/>
              </a:rPr>
              <a:t>döküm kıyaslama</a:t>
            </a:r>
            <a:endParaRPr lang="tr-TR" dirty="0">
              <a:latin typeface="Trebuchet MS" pitchFamily="34" charset="0"/>
            </a:endParaRPr>
          </a:p>
        </p:txBody>
      </p:sp>
      <p:sp>
        <p:nvSpPr>
          <p:cNvPr id="3" name="2 Metin kutusu"/>
          <p:cNvSpPr txBox="1"/>
          <p:nvPr/>
        </p:nvSpPr>
        <p:spPr>
          <a:xfrm>
            <a:off x="323528" y="1476067"/>
            <a:ext cx="8568952" cy="4401205"/>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Geleneksel basınçlı döküm parçaların uzama değerleri genellikle sınırlı olup güvenlik yönünden kritik parçalar için uygun değildirler.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Son yıllarda sıkıştırma döküm ve yarı-katı döküm gibi daha yüksek basınç uygulanan döküm yöntemleri ticarileşmiştir.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sayede yüksek mukavemet ile birlikte %10’u çok üstünde uzama değerleri yakalanabilmiştir.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sayede alüminyum döküm alaşımlarının uygulama alanları da genişlemiştir.</a:t>
            </a:r>
          </a:p>
        </p:txBody>
      </p:sp>
    </p:spTree>
    <p:extLst>
      <p:ext uri="{BB962C8B-B14F-4D97-AF65-F5344CB8AC3E}">
        <p14:creationId xmlns:p14="http://schemas.microsoft.com/office/powerpoint/2010/main" val="12361111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02432"/>
            <a:ext cx="8229600" cy="594320"/>
          </a:xfrm>
        </p:spPr>
        <p:txBody>
          <a:bodyPr>
            <a:normAutofit fontScale="90000"/>
          </a:bodyPr>
          <a:lstStyle/>
          <a:p>
            <a:r>
              <a:rPr lang="tr-TR" dirty="0" err="1" smtClean="0">
                <a:solidFill>
                  <a:schemeClr val="accent2">
                    <a:lumMod val="50000"/>
                  </a:schemeClr>
                </a:solidFill>
                <a:latin typeface="Trebuchet MS" pitchFamily="34" charset="0"/>
              </a:rPr>
              <a:t>Primer</a:t>
            </a:r>
            <a:r>
              <a:rPr lang="tr-TR" dirty="0" smtClean="0">
                <a:solidFill>
                  <a:schemeClr val="accent2">
                    <a:lumMod val="50000"/>
                  </a:schemeClr>
                </a:solidFill>
                <a:latin typeface="Trebuchet MS" pitchFamily="34" charset="0"/>
              </a:rPr>
              <a:t> ve </a:t>
            </a:r>
            <a:r>
              <a:rPr lang="tr-TR" dirty="0" err="1" smtClean="0">
                <a:solidFill>
                  <a:schemeClr val="accent2">
                    <a:lumMod val="50000"/>
                  </a:schemeClr>
                </a:solidFill>
                <a:latin typeface="Trebuchet MS" pitchFamily="34" charset="0"/>
              </a:rPr>
              <a:t>sekonder</a:t>
            </a:r>
            <a:r>
              <a:rPr lang="tr-TR" dirty="0" smtClean="0">
                <a:solidFill>
                  <a:schemeClr val="accent2">
                    <a:lumMod val="50000"/>
                  </a:schemeClr>
                </a:solidFill>
                <a:latin typeface="Trebuchet MS" pitchFamily="34" charset="0"/>
              </a:rPr>
              <a:t> alaşımlar</a:t>
            </a:r>
            <a:endParaRPr lang="tr-TR" dirty="0">
              <a:solidFill>
                <a:schemeClr val="accent2">
                  <a:lumMod val="50000"/>
                </a:schemeClr>
              </a:solidFill>
              <a:latin typeface="Trebuchet MS" pitchFamily="34" charset="0"/>
            </a:endParaRPr>
          </a:p>
        </p:txBody>
      </p:sp>
      <p:sp>
        <p:nvSpPr>
          <p:cNvPr id="3" name="2 Metin kutusu"/>
          <p:cNvSpPr txBox="1"/>
          <p:nvPr/>
        </p:nvSpPr>
        <p:spPr>
          <a:xfrm>
            <a:off x="179512" y="1262365"/>
            <a:ext cx="8784976"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Primer</a:t>
            </a:r>
            <a:r>
              <a:rPr lang="tr-TR" sz="2800" dirty="0" smtClean="0">
                <a:latin typeface="Trebuchet MS" pitchFamily="34" charset="0"/>
              </a:rPr>
              <a:t> alaşımlar saf alüminyuma alaşım elementleri ilave edilerek üretilirler.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Sekonder</a:t>
            </a:r>
            <a:r>
              <a:rPr lang="tr-TR" sz="2800" dirty="0" smtClean="0">
                <a:latin typeface="Trebuchet MS" pitchFamily="34" charset="0"/>
              </a:rPr>
              <a:t> alaşımlar geri dönüştürülen hurdadan daha düşük maliyetlerle üretilirler</a:t>
            </a:r>
            <a:endParaRPr lang="en-US"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Geri dönüştürülen alüminyum malzeme demir ve çelik parçalarla </a:t>
            </a:r>
            <a:r>
              <a:rPr lang="tr-TR" sz="2800" dirty="0" err="1" smtClean="0">
                <a:latin typeface="Trebuchet MS" pitchFamily="34" charset="0"/>
              </a:rPr>
              <a:t>kontamine</a:t>
            </a:r>
            <a:r>
              <a:rPr lang="tr-TR" sz="2800" dirty="0" smtClean="0">
                <a:latin typeface="Trebuchet MS" pitchFamily="34" charset="0"/>
              </a:rPr>
              <a:t> olduğundan  başta </a:t>
            </a:r>
            <a:r>
              <a:rPr lang="tr-TR" sz="2800" dirty="0" err="1" smtClean="0">
                <a:latin typeface="Trebuchet MS" pitchFamily="34" charset="0"/>
              </a:rPr>
              <a:t>Fe</a:t>
            </a:r>
            <a:r>
              <a:rPr lang="tr-TR" sz="2800" dirty="0" smtClean="0">
                <a:latin typeface="Trebuchet MS" pitchFamily="34" charset="0"/>
              </a:rPr>
              <a:t> olmak üzere yüksek miktarlarda </a:t>
            </a:r>
            <a:r>
              <a:rPr lang="tr-TR" sz="2800" dirty="0" err="1" smtClean="0">
                <a:latin typeface="Trebuchet MS" pitchFamily="34" charset="0"/>
              </a:rPr>
              <a:t>empürite</a:t>
            </a:r>
            <a:r>
              <a:rPr lang="tr-TR" sz="2800" dirty="0" smtClean="0">
                <a:latin typeface="Trebuchet MS" pitchFamily="34" charset="0"/>
              </a:rPr>
              <a:t> içerirler. </a:t>
            </a:r>
            <a:r>
              <a:rPr lang="tr-TR" sz="2800" dirty="0" err="1" smtClean="0">
                <a:latin typeface="Trebuchet MS" pitchFamily="34" charset="0"/>
              </a:rPr>
              <a:t>Fe</a:t>
            </a:r>
            <a:r>
              <a:rPr lang="tr-TR" sz="2800" dirty="0" smtClean="0">
                <a:latin typeface="Trebuchet MS" pitchFamily="34" charset="0"/>
              </a:rPr>
              <a:t> başta dökülebilirlik ve </a:t>
            </a:r>
            <a:r>
              <a:rPr lang="tr-TR" sz="2800" dirty="0" err="1" smtClean="0">
                <a:latin typeface="Trebuchet MS" pitchFamily="34" charset="0"/>
              </a:rPr>
              <a:t>süneklik</a:t>
            </a:r>
            <a:r>
              <a:rPr lang="tr-TR" sz="2800" dirty="0" smtClean="0">
                <a:latin typeface="Trebuchet MS" pitchFamily="34" charset="0"/>
              </a:rPr>
              <a:t> olmak üzere bir çok özelliğe zarar verir.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nedenle </a:t>
            </a:r>
            <a:r>
              <a:rPr lang="tr-TR" sz="2800" dirty="0" err="1" smtClean="0">
                <a:latin typeface="Trebuchet MS" pitchFamily="34" charset="0"/>
              </a:rPr>
              <a:t>Fe</a:t>
            </a:r>
            <a:r>
              <a:rPr lang="tr-TR" sz="2800" dirty="0" smtClean="0">
                <a:latin typeface="Trebuchet MS" pitchFamily="34" charset="0"/>
              </a:rPr>
              <a:t> miktarı mümkün olduğunca düşük tutulmalıdır.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Bunun tek istisnası basınçlı dökümdür.</a:t>
            </a:r>
          </a:p>
        </p:txBody>
      </p:sp>
    </p:spTree>
    <p:extLst>
      <p:ext uri="{BB962C8B-B14F-4D97-AF65-F5344CB8AC3E}">
        <p14:creationId xmlns:p14="http://schemas.microsoft.com/office/powerpoint/2010/main" val="330451049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20688"/>
            <a:ext cx="8229600" cy="594320"/>
          </a:xfrm>
        </p:spPr>
        <p:txBody>
          <a:bodyPr>
            <a:normAutofit fontScale="90000"/>
          </a:bodyPr>
          <a:lstStyle/>
          <a:p>
            <a:r>
              <a:rPr lang="tr-TR" dirty="0" err="1" smtClean="0">
                <a:solidFill>
                  <a:schemeClr val="accent2">
                    <a:lumMod val="50000"/>
                  </a:schemeClr>
                </a:solidFill>
                <a:latin typeface="Trebuchet MS" pitchFamily="34" charset="0"/>
              </a:rPr>
              <a:t>Primer</a:t>
            </a:r>
            <a:r>
              <a:rPr lang="tr-TR" dirty="0" smtClean="0">
                <a:solidFill>
                  <a:schemeClr val="accent2">
                    <a:lumMod val="50000"/>
                  </a:schemeClr>
                </a:solidFill>
                <a:latin typeface="Trebuchet MS" pitchFamily="34" charset="0"/>
              </a:rPr>
              <a:t> ve </a:t>
            </a:r>
            <a:r>
              <a:rPr lang="tr-TR" dirty="0" err="1" smtClean="0">
                <a:solidFill>
                  <a:schemeClr val="accent2">
                    <a:lumMod val="50000"/>
                  </a:schemeClr>
                </a:solidFill>
                <a:latin typeface="Trebuchet MS" pitchFamily="34" charset="0"/>
              </a:rPr>
              <a:t>sekonder</a:t>
            </a:r>
            <a:r>
              <a:rPr lang="tr-TR" dirty="0" smtClean="0">
                <a:solidFill>
                  <a:schemeClr val="accent2">
                    <a:lumMod val="50000"/>
                  </a:schemeClr>
                </a:solidFill>
                <a:latin typeface="Trebuchet MS" pitchFamily="34" charset="0"/>
              </a:rPr>
              <a:t> alaşımlar</a:t>
            </a:r>
            <a:endParaRPr lang="tr-TR" dirty="0">
              <a:solidFill>
                <a:schemeClr val="accent2">
                  <a:lumMod val="50000"/>
                </a:schemeClr>
              </a:solidFill>
              <a:latin typeface="Trebuchet MS" pitchFamily="34" charset="0"/>
            </a:endParaRPr>
          </a:p>
        </p:txBody>
      </p:sp>
      <p:sp>
        <p:nvSpPr>
          <p:cNvPr id="3" name="2 Metin kutusu"/>
          <p:cNvSpPr txBox="1"/>
          <p:nvPr/>
        </p:nvSpPr>
        <p:spPr>
          <a:xfrm>
            <a:off x="179512" y="1476067"/>
            <a:ext cx="8784976" cy="4401205"/>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b="1" dirty="0" smtClean="0">
                <a:latin typeface="Trebuchet MS" pitchFamily="34" charset="0"/>
              </a:rPr>
              <a:t>Kum ve </a:t>
            </a:r>
            <a:r>
              <a:rPr lang="tr-TR" sz="2800" b="1" dirty="0" err="1" smtClean="0">
                <a:latin typeface="Trebuchet MS" pitchFamily="34" charset="0"/>
              </a:rPr>
              <a:t>kokil</a:t>
            </a:r>
            <a:r>
              <a:rPr lang="tr-TR" sz="2800" b="1" dirty="0" smtClean="0">
                <a:latin typeface="Trebuchet MS" pitchFamily="34" charset="0"/>
              </a:rPr>
              <a:t> kalıba döküm yapıldığında, yüksek </a:t>
            </a:r>
            <a:r>
              <a:rPr lang="tr-TR" sz="2800" b="1" dirty="0" err="1" smtClean="0">
                <a:latin typeface="Trebuchet MS" pitchFamily="34" charset="0"/>
              </a:rPr>
              <a:t>süneklik</a:t>
            </a:r>
            <a:r>
              <a:rPr lang="tr-TR" sz="2800" b="1" dirty="0" smtClean="0">
                <a:latin typeface="Trebuchet MS" pitchFamily="34" charset="0"/>
              </a:rPr>
              <a:t> gerektiren uygulamalarda </a:t>
            </a:r>
            <a:r>
              <a:rPr lang="tr-TR" sz="2800" b="1" dirty="0" err="1" smtClean="0">
                <a:latin typeface="Trebuchet MS" pitchFamily="34" charset="0"/>
              </a:rPr>
              <a:t>Fe</a:t>
            </a:r>
            <a:r>
              <a:rPr lang="tr-TR" sz="2800" b="1" dirty="0" smtClean="0">
                <a:latin typeface="Trebuchet MS" pitchFamily="34" charset="0"/>
              </a:rPr>
              <a:t> miktarı genellikle </a:t>
            </a:r>
            <a:r>
              <a:rPr lang="en-US" sz="2800" b="1" dirty="0" smtClean="0">
                <a:latin typeface="Trebuchet MS" pitchFamily="34" charset="0"/>
              </a:rPr>
              <a:t>&lt; 0.20 %</a:t>
            </a:r>
            <a:r>
              <a:rPr lang="tr-TR" sz="2800" b="1" dirty="0" smtClean="0">
                <a:latin typeface="Trebuchet MS" pitchFamily="34" charset="0"/>
              </a:rPr>
              <a:t> altında kontrol edilir. Bu da </a:t>
            </a:r>
            <a:r>
              <a:rPr lang="tr-TR" sz="2800" b="1" dirty="0" err="1" smtClean="0">
                <a:latin typeface="Trebuchet MS" pitchFamily="34" charset="0"/>
              </a:rPr>
              <a:t>primer</a:t>
            </a:r>
            <a:r>
              <a:rPr lang="tr-TR" sz="2800" b="1" dirty="0" smtClean="0">
                <a:latin typeface="Trebuchet MS" pitchFamily="34" charset="0"/>
              </a:rPr>
              <a:t> alüminyum anlamına gelir.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Süneklik</a:t>
            </a:r>
            <a:r>
              <a:rPr lang="tr-TR" sz="2800" dirty="0" smtClean="0">
                <a:latin typeface="Trebuchet MS" pitchFamily="34" charset="0"/>
              </a:rPr>
              <a:t> kritik olmadığında </a:t>
            </a:r>
            <a:r>
              <a:rPr lang="tr-TR" sz="2800" dirty="0" err="1" smtClean="0">
                <a:latin typeface="Trebuchet MS" pitchFamily="34" charset="0"/>
              </a:rPr>
              <a:t>Fe</a:t>
            </a:r>
            <a:r>
              <a:rPr lang="tr-TR" sz="2800" dirty="0" smtClean="0">
                <a:latin typeface="Trebuchet MS" pitchFamily="34" charset="0"/>
              </a:rPr>
              <a:t> miktarı daha yüksek olabilir.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Dökülebilirlik ve talaşlı imalat kabiliyeti ön olanda olduğunda </a:t>
            </a:r>
            <a:r>
              <a:rPr lang="tr-TR" sz="2800" dirty="0" err="1" smtClean="0">
                <a:latin typeface="Trebuchet MS" pitchFamily="34" charset="0"/>
              </a:rPr>
              <a:t>Fe</a:t>
            </a:r>
            <a:r>
              <a:rPr lang="tr-TR" sz="2800" dirty="0" smtClean="0">
                <a:latin typeface="Trebuchet MS" pitchFamily="34" charset="0"/>
              </a:rPr>
              <a:t> miktarı %0.5’e ve hatta daha yüksek değerlere çıkabilir. Dolayısı ile </a:t>
            </a:r>
            <a:r>
              <a:rPr lang="tr-TR" sz="2800" dirty="0" err="1" smtClean="0">
                <a:latin typeface="Trebuchet MS" pitchFamily="34" charset="0"/>
              </a:rPr>
              <a:t>sekonder</a:t>
            </a:r>
            <a:r>
              <a:rPr lang="tr-TR" sz="2800" dirty="0" smtClean="0">
                <a:latin typeface="Trebuchet MS" pitchFamily="34" charset="0"/>
              </a:rPr>
              <a:t> alüminyum alaşımları kullanılabilir.</a:t>
            </a:r>
          </a:p>
        </p:txBody>
      </p:sp>
    </p:spTree>
    <p:extLst>
      <p:ext uri="{BB962C8B-B14F-4D97-AF65-F5344CB8AC3E}">
        <p14:creationId xmlns:p14="http://schemas.microsoft.com/office/powerpoint/2010/main" val="14278780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20688"/>
            <a:ext cx="8229600" cy="594320"/>
          </a:xfrm>
        </p:spPr>
        <p:txBody>
          <a:bodyPr>
            <a:normAutofit fontScale="90000"/>
          </a:bodyPr>
          <a:lstStyle/>
          <a:p>
            <a:r>
              <a:rPr lang="tr-TR" dirty="0" smtClean="0"/>
              <a:t>kum döküm alaşımları</a:t>
            </a:r>
            <a:endParaRPr lang="tr-TR" dirty="0"/>
          </a:p>
        </p:txBody>
      </p:sp>
      <p:graphicFrame>
        <p:nvGraphicFramePr>
          <p:cNvPr id="2" name="Tablo 1"/>
          <p:cNvGraphicFramePr>
            <a:graphicFrameLocks noGrp="1"/>
          </p:cNvGraphicFramePr>
          <p:nvPr>
            <p:extLst>
              <p:ext uri="{D42A27DB-BD31-4B8C-83A1-F6EECF244321}">
                <p14:modId xmlns:p14="http://schemas.microsoft.com/office/powerpoint/2010/main" val="2702193965"/>
              </p:ext>
            </p:extLst>
          </p:nvPr>
        </p:nvGraphicFramePr>
        <p:xfrm>
          <a:off x="323528" y="1196752"/>
          <a:ext cx="8568948" cy="5324976"/>
        </p:xfrm>
        <a:graphic>
          <a:graphicData uri="http://schemas.openxmlformats.org/drawingml/2006/table">
            <a:tbl>
              <a:tblPr firstRow="1" bandRow="1">
                <a:tableStyleId>{5C22544A-7EE6-4342-B048-85BDC9FD1C3A}</a:tableStyleId>
              </a:tblPr>
              <a:tblGrid>
                <a:gridCol w="882200"/>
                <a:gridCol w="864096"/>
                <a:gridCol w="504056"/>
                <a:gridCol w="792088"/>
                <a:gridCol w="936104"/>
                <a:gridCol w="936104"/>
                <a:gridCol w="936104"/>
                <a:gridCol w="720080"/>
                <a:gridCol w="504056"/>
                <a:gridCol w="504056"/>
                <a:gridCol w="990004"/>
              </a:tblGrid>
              <a:tr h="504056">
                <a:tc>
                  <a:txBody>
                    <a:bodyPr/>
                    <a:lstStyle/>
                    <a:p>
                      <a:endParaRPr lang="tr-TR" sz="2000" dirty="0">
                        <a:latin typeface="Trebuchet MS" panose="020B0603020202020204" pitchFamily="34" charset="0"/>
                      </a:endParaRPr>
                    </a:p>
                  </a:txBody>
                  <a:tcP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Si</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Fe</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Cu</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Mn</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Mg</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dirty="0" smtClean="0">
                          <a:effectLst/>
                          <a:latin typeface="Trebuchet MS" panose="020B0603020202020204" pitchFamily="34" charset="0"/>
                          <a:ea typeface="Calibri"/>
                          <a:cs typeface="Times New Roman"/>
                        </a:rPr>
                        <a:t>Cr</a:t>
                      </a:r>
                      <a:endParaRPr lang="tr-TR" sz="24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err="1">
                          <a:effectLst/>
                          <a:latin typeface="Trebuchet MS" panose="020B0603020202020204" pitchFamily="34" charset="0"/>
                          <a:ea typeface="Times New Roman"/>
                          <a:cs typeface="Helvetica"/>
                        </a:rPr>
                        <a:t>Ni</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err="1">
                          <a:effectLst/>
                          <a:latin typeface="Trebuchet MS" panose="020B0603020202020204" pitchFamily="34" charset="0"/>
                          <a:ea typeface="Times New Roman"/>
                          <a:cs typeface="Helvetica"/>
                        </a:rPr>
                        <a:t>Zn</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err="1">
                          <a:effectLst/>
                          <a:latin typeface="Trebuchet MS" panose="020B0603020202020204" pitchFamily="34" charset="0"/>
                          <a:ea typeface="Times New Roman"/>
                          <a:cs typeface="Helvetica"/>
                        </a:rPr>
                        <a:t>Sn</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Ti</a:t>
                      </a:r>
                      <a:endParaRPr lang="tr-TR" sz="1800" dirty="0">
                        <a:effectLst/>
                        <a:latin typeface="Trebuchet MS" panose="020B0603020202020204" pitchFamily="34" charset="0"/>
                        <a:ea typeface="Calibri"/>
                        <a:cs typeface="Times New Roman"/>
                      </a:endParaRPr>
                    </a:p>
                  </a:txBody>
                  <a:tcPr marL="68580" marR="68580" marT="0" marB="0" anchor="ctr"/>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201.0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dirty="0">
                          <a:effectLst/>
                          <a:latin typeface="ProximaNova-Regular"/>
                          <a:ea typeface="Times New Roman"/>
                          <a:cs typeface="Helvetica"/>
                        </a:rPr>
                        <a:t>0.10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0.15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4.0–5.2</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0.20–0.50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0.15–0.55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0.15–0.35</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204.0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dirty="0">
                          <a:effectLst/>
                          <a:latin typeface="ProximaNova-Regular"/>
                          <a:ea typeface="Times New Roman"/>
                          <a:cs typeface="Helvetica"/>
                        </a:rPr>
                        <a:t>0.20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0.35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4.2–5.0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0.15–0.35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0.05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0.05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0.15–0.30</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242.0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a:effectLst/>
                          <a:latin typeface="ProximaNova-Regular"/>
                          <a:ea typeface="Times New Roman"/>
                          <a:cs typeface="Helvetica"/>
                        </a:rPr>
                        <a:t>0.7</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3.7–4.5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0.35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1.2–1.8</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1.7–2.3</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0.35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295.0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a:effectLst/>
                          <a:latin typeface="ProximaNova-Regular"/>
                          <a:ea typeface="Times New Roman"/>
                          <a:cs typeface="Helvetica"/>
                        </a:rPr>
                        <a:t>0.7–1.5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4.0–5.0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0.35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0.03</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0.35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319.0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a:effectLst/>
                          <a:latin typeface="ProximaNova-Regular"/>
                          <a:ea typeface="Times New Roman"/>
                          <a:cs typeface="Helvetica"/>
                        </a:rPr>
                        <a:t>5.5–6.5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3.0–4.0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0.50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0.10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0.35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0.25</a:t>
                      </a:r>
                      <a:endParaRPr lang="tr-TR" sz="1100" dirty="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328.0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a:effectLst/>
                          <a:latin typeface="ProximaNova-Regular"/>
                          <a:ea typeface="Times New Roman"/>
                          <a:cs typeface="Helvetica"/>
                        </a:rPr>
                        <a:t>7.5–8.5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1.0–2.0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0.20–0.6</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0.20–0.6</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0.35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1.5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0.25</a:t>
                      </a:r>
                      <a:endParaRPr lang="tr-TR" sz="1100" dirty="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355.0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a:effectLst/>
                          <a:latin typeface="ProximaNova-Regular"/>
                          <a:ea typeface="Times New Roman"/>
                          <a:cs typeface="Helvetica"/>
                        </a:rPr>
                        <a:t>4.5–5.5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0.6</a:t>
                      </a:r>
                      <a:r>
                        <a:rPr lang="tr-TR" sz="1350" baseline="30000">
                          <a:effectLst/>
                          <a:latin typeface="ProximaNova-Regular"/>
                          <a:ea typeface="Times New Roman"/>
                          <a:cs typeface="Helvetica"/>
                        </a:rPr>
                        <a:t>B</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1.0–1.5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0.50</a:t>
                      </a:r>
                      <a:r>
                        <a:rPr lang="tr-TR" sz="1350" baseline="30000">
                          <a:effectLst/>
                          <a:latin typeface="ProximaNova-Regular"/>
                          <a:ea typeface="Times New Roman"/>
                          <a:cs typeface="Helvetica"/>
                        </a:rPr>
                        <a:t>B</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0.40–0.6</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0.25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0.35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0.25</a:t>
                      </a:r>
                      <a:endParaRPr lang="tr-TR" sz="1100" dirty="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356.0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a:effectLst/>
                          <a:latin typeface="ProximaNova-Regular"/>
                          <a:ea typeface="Times New Roman"/>
                          <a:cs typeface="Helvetica"/>
                        </a:rPr>
                        <a:t>6.5–7.5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0.6</a:t>
                      </a:r>
                      <a:r>
                        <a:rPr lang="tr-TR" sz="1350" baseline="30000">
                          <a:effectLst/>
                          <a:latin typeface="ProximaNova-Regular"/>
                          <a:ea typeface="Times New Roman"/>
                          <a:cs typeface="Helvetica"/>
                        </a:rPr>
                        <a:t>B</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0.35</a:t>
                      </a:r>
                      <a:r>
                        <a:rPr lang="tr-TR" sz="1350" baseline="30000">
                          <a:effectLst/>
                          <a:latin typeface="ProximaNova-Regular"/>
                          <a:ea typeface="Times New Roman"/>
                          <a:cs typeface="Helvetica"/>
                        </a:rPr>
                        <a:t>B</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0.20–0.45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0.35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0.25</a:t>
                      </a:r>
                      <a:endParaRPr lang="tr-TR" sz="1100" dirty="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443.0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dirty="0">
                          <a:effectLst/>
                          <a:latin typeface="ProximaNova-Regular"/>
                          <a:ea typeface="Times New Roman"/>
                          <a:cs typeface="Helvetica"/>
                        </a:rPr>
                        <a:t>4.5–6.0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0.8</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0.6</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0.50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0.05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0.50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0.25</a:t>
                      </a:r>
                      <a:endParaRPr lang="tr-TR" sz="1100" dirty="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512.0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dirty="0">
                          <a:effectLst/>
                          <a:latin typeface="ProximaNova-Regular"/>
                          <a:ea typeface="Times New Roman"/>
                          <a:cs typeface="Helvetica"/>
                        </a:rPr>
                        <a:t>1.4–2.2</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0.6</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0.35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0.8</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3.5–4.5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0.35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514.0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a:effectLst/>
                          <a:latin typeface="ProximaNova-Regular"/>
                          <a:ea typeface="Times New Roman"/>
                          <a:cs typeface="Helvetica"/>
                        </a:rPr>
                        <a:t>0.35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0.50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0.15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0.35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3.5–4.5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0.15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520.0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0.30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0.15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9.5–10.6</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0.15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0.25</a:t>
                      </a:r>
                      <a:endParaRPr lang="tr-TR" sz="1100" dirty="0">
                        <a:effectLst/>
                        <a:latin typeface="Calibri"/>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535.0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350" dirty="0">
                          <a:effectLst/>
                          <a:latin typeface="ProximaNova-Regular"/>
                          <a:ea typeface="Times New Roman"/>
                          <a:cs typeface="Helvetica"/>
                        </a:rPr>
                        <a:t>0.15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0.15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0.05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0.10–0.25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6.2–7.5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350" dirty="0">
                          <a:effectLst/>
                          <a:latin typeface="ProximaNova-Regular"/>
                          <a:ea typeface="Times New Roman"/>
                          <a:cs typeface="Helvetica"/>
                        </a:rPr>
                        <a:t>0.10–0.25</a:t>
                      </a:r>
                      <a:endParaRPr lang="tr-TR" sz="1100" dirty="0">
                        <a:effectLst/>
                        <a:latin typeface="Calibri"/>
                        <a:ea typeface="Calibri"/>
                        <a:cs typeface="Times New Roman"/>
                      </a:endParaRPr>
                    </a:p>
                  </a:txBody>
                  <a:tcPr marL="42545" marR="42545" marT="42545" marB="42545"/>
                </a:tc>
              </a:tr>
            </a:tbl>
          </a:graphicData>
        </a:graphic>
      </p:graphicFrame>
    </p:spTree>
    <p:extLst>
      <p:ext uri="{BB962C8B-B14F-4D97-AF65-F5344CB8AC3E}">
        <p14:creationId xmlns:p14="http://schemas.microsoft.com/office/powerpoint/2010/main" val="14762020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20688"/>
            <a:ext cx="8229600" cy="594320"/>
          </a:xfrm>
        </p:spPr>
        <p:txBody>
          <a:bodyPr>
            <a:normAutofit fontScale="90000"/>
          </a:bodyPr>
          <a:lstStyle/>
          <a:p>
            <a:r>
              <a:rPr lang="tr-TR" dirty="0" smtClean="0"/>
              <a:t>kum döküm alaşımları</a:t>
            </a:r>
            <a:endParaRPr lang="tr-TR" dirty="0"/>
          </a:p>
        </p:txBody>
      </p:sp>
      <p:graphicFrame>
        <p:nvGraphicFramePr>
          <p:cNvPr id="2" name="Tablo 1"/>
          <p:cNvGraphicFramePr>
            <a:graphicFrameLocks noGrp="1"/>
          </p:cNvGraphicFramePr>
          <p:nvPr>
            <p:extLst>
              <p:ext uri="{D42A27DB-BD31-4B8C-83A1-F6EECF244321}">
                <p14:modId xmlns:p14="http://schemas.microsoft.com/office/powerpoint/2010/main" val="506348791"/>
              </p:ext>
            </p:extLst>
          </p:nvPr>
        </p:nvGraphicFramePr>
        <p:xfrm>
          <a:off x="305424" y="1470049"/>
          <a:ext cx="8568948" cy="4783074"/>
        </p:xfrm>
        <a:graphic>
          <a:graphicData uri="http://schemas.openxmlformats.org/drawingml/2006/table">
            <a:tbl>
              <a:tblPr firstRow="1" bandRow="1">
                <a:tableStyleId>{5C22544A-7EE6-4342-B048-85BDC9FD1C3A}</a:tableStyleId>
              </a:tblPr>
              <a:tblGrid>
                <a:gridCol w="882200"/>
                <a:gridCol w="720080"/>
                <a:gridCol w="504056"/>
                <a:gridCol w="864096"/>
                <a:gridCol w="792088"/>
                <a:gridCol w="936104"/>
                <a:gridCol w="792088"/>
                <a:gridCol w="864096"/>
                <a:gridCol w="720080"/>
                <a:gridCol w="720080"/>
                <a:gridCol w="773980"/>
              </a:tblGrid>
              <a:tr h="370840">
                <a:tc>
                  <a:txBody>
                    <a:bodyPr/>
                    <a:lstStyle/>
                    <a:p>
                      <a:endParaRPr lang="tr-TR" sz="2000" dirty="0">
                        <a:latin typeface="Trebuchet MS" panose="020B0603020202020204" pitchFamily="34" charset="0"/>
                      </a:endParaRPr>
                    </a:p>
                  </a:txBody>
                  <a:tcP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Si</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Fe</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Cu</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Mn</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Mg</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1800" dirty="0" smtClean="0">
                          <a:effectLst/>
                          <a:latin typeface="Trebuchet MS" panose="020B0603020202020204" pitchFamily="34" charset="0"/>
                          <a:ea typeface="Calibri"/>
                          <a:cs typeface="Times New Roman"/>
                        </a:rPr>
                        <a:t>Cr</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Ni</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Zn</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Sn</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Ti</a:t>
                      </a:r>
                      <a:endParaRPr lang="tr-TR" sz="1800" dirty="0">
                        <a:effectLst/>
                        <a:latin typeface="Trebuchet MS" panose="020B0603020202020204" pitchFamily="34" charset="0"/>
                        <a:ea typeface="Calibri"/>
                        <a:cs typeface="Times New Roman"/>
                      </a:endParaRPr>
                    </a:p>
                  </a:txBody>
                  <a:tcPr marL="68580" marR="68580" marT="0" marB="0" anchor="ctr"/>
                </a:tc>
              </a:tr>
              <a:tr h="370840">
                <a:tc>
                  <a:txBody>
                    <a:bodyPr/>
                    <a:lstStyle/>
                    <a:p>
                      <a:pPr algn="ctr">
                        <a:lnSpc>
                          <a:spcPts val="1340"/>
                        </a:lnSpc>
                        <a:spcAft>
                          <a:spcPts val="0"/>
                        </a:spcAft>
                      </a:pPr>
                      <a:r>
                        <a:rPr lang="tr-TR" sz="1800" dirty="0">
                          <a:effectLst/>
                          <a:latin typeface="Trebuchet MS" panose="020B0603020202020204" pitchFamily="34" charset="0"/>
                          <a:ea typeface="Times New Roman"/>
                          <a:cs typeface="Helvetica"/>
                        </a:rPr>
                        <a:t>705.0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a:effectLst/>
                          <a:latin typeface="ProximaNova-Regular"/>
                          <a:ea typeface="Times New Roman"/>
                          <a:cs typeface="Helvetica"/>
                        </a:rPr>
                        <a:t>0.20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0.8</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0.20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0.40–0.6</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1.4–1.8</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0.20–0.40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2.7–3.3</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Aft>
                          <a:spcPts val="0"/>
                        </a:spcAft>
                      </a:pPr>
                      <a:r>
                        <a:rPr lang="tr-TR" sz="1800" dirty="0">
                          <a:effectLst/>
                          <a:latin typeface="Trebuchet MS" panose="020B0603020202020204" pitchFamily="34" charset="0"/>
                          <a:ea typeface="Times New Roman"/>
                          <a:cs typeface="Helvetica"/>
                        </a:rPr>
                        <a:t>707.0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a:effectLst/>
                          <a:latin typeface="ProximaNova-Regular"/>
                          <a:ea typeface="Times New Roman"/>
                          <a:cs typeface="Helvetica"/>
                        </a:rPr>
                        <a:t>0.20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0.8</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0.20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0.40–0.6</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1.8–2.4</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0.20–0.40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4.0–4.5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Aft>
                          <a:spcPts val="0"/>
                        </a:spcAft>
                      </a:pPr>
                      <a:r>
                        <a:rPr lang="tr-TR" sz="1800" dirty="0" smtClean="0">
                          <a:effectLst/>
                          <a:latin typeface="Trebuchet MS" panose="020B0603020202020204" pitchFamily="34" charset="0"/>
                          <a:ea typeface="Times New Roman"/>
                          <a:cs typeface="Helvetica"/>
                        </a:rPr>
                        <a:t>710.0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a:effectLst/>
                          <a:latin typeface="ProximaNova-Regular"/>
                          <a:ea typeface="Times New Roman"/>
                          <a:cs typeface="Helvetica"/>
                        </a:rPr>
                        <a:t>0.15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0.50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0.35–0.65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0.05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0.6–0.8</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6.0–7.0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Aft>
                          <a:spcPts val="0"/>
                        </a:spcAft>
                      </a:pPr>
                      <a:r>
                        <a:rPr lang="tr-TR" sz="1800" dirty="0" smtClean="0">
                          <a:effectLst/>
                          <a:latin typeface="Trebuchet MS" panose="020B0603020202020204" pitchFamily="34" charset="0"/>
                          <a:ea typeface="Times New Roman"/>
                          <a:cs typeface="Helvetica"/>
                        </a:rPr>
                        <a:t>712.0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a:effectLst/>
                          <a:latin typeface="ProximaNova-Regular"/>
                          <a:ea typeface="Times New Roman"/>
                          <a:cs typeface="Helvetica"/>
                        </a:rPr>
                        <a:t>0.30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0.50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0.25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0.10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0.50–0.65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0.40–0.6</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5.0–6.5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0.15–0.25</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Aft>
                          <a:spcPts val="0"/>
                        </a:spcAft>
                      </a:pPr>
                      <a:r>
                        <a:rPr lang="tr-TR" sz="1800" dirty="0">
                          <a:effectLst/>
                          <a:latin typeface="Trebuchet MS" panose="020B0603020202020204" pitchFamily="34" charset="0"/>
                          <a:ea typeface="Times New Roman"/>
                          <a:cs typeface="Helvetica"/>
                        </a:rPr>
                        <a:t>713.0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a:effectLst/>
                          <a:latin typeface="ProximaNova-Regular"/>
                          <a:ea typeface="Times New Roman"/>
                          <a:cs typeface="Helvetica"/>
                        </a:rPr>
                        <a:t>0.25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1.1</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0.40–1.0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0.6</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0.20–0.50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0.35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0.15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7.0–8.0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0.25</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Aft>
                          <a:spcPts val="0"/>
                        </a:spcAft>
                      </a:pPr>
                      <a:r>
                        <a:rPr lang="tr-TR" sz="1800" dirty="0">
                          <a:effectLst/>
                          <a:latin typeface="Trebuchet MS" panose="020B0603020202020204" pitchFamily="34" charset="0"/>
                          <a:ea typeface="Times New Roman"/>
                          <a:cs typeface="Helvetica"/>
                        </a:rPr>
                        <a:t>771.0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a:effectLst/>
                          <a:latin typeface="ProximaNova-Regular"/>
                          <a:ea typeface="Times New Roman"/>
                          <a:cs typeface="Helvetica"/>
                        </a:rPr>
                        <a:t>0.15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0.15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0.10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0.8–1.0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ProximaNova-Regular"/>
                          <a:ea typeface="Times New Roman"/>
                          <a:cs typeface="Helvetica"/>
                        </a:rPr>
                        <a:t>0.06–0.2</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6.5–7.5</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0.10–0.20</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Aft>
                          <a:spcPts val="0"/>
                        </a:spcAft>
                      </a:pPr>
                      <a:r>
                        <a:rPr lang="tr-TR" sz="1800" dirty="0">
                          <a:effectLst/>
                          <a:latin typeface="Trebuchet MS" panose="020B0603020202020204" pitchFamily="34" charset="0"/>
                          <a:ea typeface="Times New Roman"/>
                          <a:cs typeface="Helvetica"/>
                        </a:rPr>
                        <a:t>850.0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a:effectLst/>
                          <a:latin typeface="ProximaNova-Regular"/>
                          <a:ea typeface="Times New Roman"/>
                          <a:cs typeface="Helvetica"/>
                        </a:rPr>
                        <a:t>0.7</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0.7</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0.7–1.3</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0.10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0.7–1.3</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5.5–7.0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0.20</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Aft>
                          <a:spcPts val="0"/>
                        </a:spcAft>
                      </a:pPr>
                      <a:r>
                        <a:rPr lang="tr-TR" sz="1800" dirty="0" smtClean="0">
                          <a:effectLst/>
                          <a:latin typeface="Trebuchet MS" panose="020B0603020202020204" pitchFamily="34" charset="0"/>
                          <a:ea typeface="Times New Roman"/>
                          <a:cs typeface="Helvetica"/>
                        </a:rPr>
                        <a:t>851.0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a:effectLst/>
                          <a:latin typeface="ProximaNova-Regular"/>
                          <a:ea typeface="Times New Roman"/>
                          <a:cs typeface="Helvetica"/>
                        </a:rPr>
                        <a:t>2.0–3.0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0.7</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0.7–1.3</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0.30–0.7</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5.5–7.0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0.20</a:t>
                      </a:r>
                      <a:endParaRPr lang="tr-TR" sz="1100">
                        <a:effectLst/>
                        <a:latin typeface="Calibri"/>
                        <a:ea typeface="Calibri"/>
                        <a:cs typeface="Times New Roman"/>
                      </a:endParaRPr>
                    </a:p>
                  </a:txBody>
                  <a:tcPr marL="42545" marR="42545" marT="42545" marB="42545"/>
                </a:tc>
              </a:tr>
              <a:tr h="370840">
                <a:tc>
                  <a:txBody>
                    <a:bodyPr/>
                    <a:lstStyle/>
                    <a:p>
                      <a:pPr algn="ctr">
                        <a:lnSpc>
                          <a:spcPts val="1340"/>
                        </a:lnSpc>
                        <a:spcAft>
                          <a:spcPts val="0"/>
                        </a:spcAft>
                      </a:pPr>
                      <a:r>
                        <a:rPr lang="tr-TR" sz="1800" dirty="0" smtClean="0">
                          <a:effectLst/>
                          <a:latin typeface="Trebuchet MS" panose="020B0603020202020204" pitchFamily="34" charset="0"/>
                          <a:ea typeface="Times New Roman"/>
                          <a:cs typeface="Helvetica"/>
                        </a:rPr>
                        <a:t>852.0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a:effectLst/>
                          <a:latin typeface="ProximaNova-Regular"/>
                          <a:ea typeface="Times New Roman"/>
                          <a:cs typeface="Helvetica"/>
                        </a:rPr>
                        <a:t>0.40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0.7</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1.7–2.3</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0.10</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ProximaNova-Regular"/>
                          <a:ea typeface="Times New Roman"/>
                          <a:cs typeface="Helvetica"/>
                        </a:rPr>
                        <a:t>0.6–0.9</a:t>
                      </a:r>
                      <a:endParaRPr lang="tr-TR" sz="110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0.9–1.5</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5.5–7.0</a:t>
                      </a:r>
                      <a:endParaRPr lang="tr-TR" sz="1100" dirty="0">
                        <a:effectLst/>
                        <a:latin typeface="Calibri"/>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ProximaNova-Regular"/>
                          <a:ea typeface="Times New Roman"/>
                          <a:cs typeface="Helvetica"/>
                        </a:rPr>
                        <a:t>0.20</a:t>
                      </a:r>
                      <a:endParaRPr lang="tr-TR" sz="1100" dirty="0">
                        <a:effectLst/>
                        <a:latin typeface="Calibri"/>
                        <a:ea typeface="Calibri"/>
                        <a:cs typeface="Times New Roman"/>
                      </a:endParaRPr>
                    </a:p>
                  </a:txBody>
                  <a:tcPr marL="42545" marR="42545" marT="42545" marB="42545"/>
                </a:tc>
              </a:tr>
            </a:tbl>
          </a:graphicData>
        </a:graphic>
      </p:graphicFrame>
    </p:spTree>
    <p:extLst>
      <p:ext uri="{BB962C8B-B14F-4D97-AF65-F5344CB8AC3E}">
        <p14:creationId xmlns:p14="http://schemas.microsoft.com/office/powerpoint/2010/main" val="414453040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20688"/>
            <a:ext cx="8229600" cy="594320"/>
          </a:xfrm>
        </p:spPr>
        <p:txBody>
          <a:bodyPr>
            <a:normAutofit fontScale="90000"/>
          </a:bodyPr>
          <a:lstStyle/>
          <a:p>
            <a:r>
              <a:rPr lang="tr-TR" dirty="0" err="1" smtClean="0"/>
              <a:t>kokil</a:t>
            </a:r>
            <a:r>
              <a:rPr lang="tr-TR" dirty="0" smtClean="0"/>
              <a:t> döküm alaşımları</a:t>
            </a:r>
            <a:endParaRPr lang="tr-TR" dirty="0"/>
          </a:p>
        </p:txBody>
      </p:sp>
      <p:graphicFrame>
        <p:nvGraphicFramePr>
          <p:cNvPr id="2" name="Tablo 1"/>
          <p:cNvGraphicFramePr>
            <a:graphicFrameLocks noGrp="1"/>
          </p:cNvGraphicFramePr>
          <p:nvPr>
            <p:extLst>
              <p:ext uri="{D42A27DB-BD31-4B8C-83A1-F6EECF244321}">
                <p14:modId xmlns:p14="http://schemas.microsoft.com/office/powerpoint/2010/main" val="932017077"/>
              </p:ext>
            </p:extLst>
          </p:nvPr>
        </p:nvGraphicFramePr>
        <p:xfrm>
          <a:off x="323528" y="1355184"/>
          <a:ext cx="8568948" cy="5324976"/>
        </p:xfrm>
        <a:graphic>
          <a:graphicData uri="http://schemas.openxmlformats.org/drawingml/2006/table">
            <a:tbl>
              <a:tblPr firstRow="1" bandRow="1">
                <a:tableStyleId>{5C22544A-7EE6-4342-B048-85BDC9FD1C3A}</a:tableStyleId>
              </a:tblPr>
              <a:tblGrid>
                <a:gridCol w="882200"/>
                <a:gridCol w="864096"/>
                <a:gridCol w="504056"/>
                <a:gridCol w="792088"/>
                <a:gridCol w="936104"/>
                <a:gridCol w="936104"/>
                <a:gridCol w="936104"/>
                <a:gridCol w="720080"/>
                <a:gridCol w="504056"/>
                <a:gridCol w="504056"/>
                <a:gridCol w="990004"/>
              </a:tblGrid>
              <a:tr h="504056">
                <a:tc>
                  <a:txBody>
                    <a:bodyPr/>
                    <a:lstStyle/>
                    <a:p>
                      <a:endParaRPr lang="tr-TR" sz="2000" dirty="0">
                        <a:latin typeface="Trebuchet MS" panose="020B0603020202020204" pitchFamily="34" charset="0"/>
                      </a:endParaRPr>
                    </a:p>
                  </a:txBody>
                  <a:tcP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Si</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Fe</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Cu</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Mn</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Mg</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dirty="0" smtClean="0">
                          <a:effectLst/>
                          <a:latin typeface="Trebuchet MS" panose="020B0603020202020204" pitchFamily="34" charset="0"/>
                          <a:ea typeface="Calibri"/>
                          <a:cs typeface="Times New Roman"/>
                        </a:rPr>
                        <a:t>Cr</a:t>
                      </a:r>
                      <a:endParaRPr lang="tr-TR" sz="24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err="1">
                          <a:effectLst/>
                          <a:latin typeface="Trebuchet MS" panose="020B0603020202020204" pitchFamily="34" charset="0"/>
                          <a:ea typeface="Times New Roman"/>
                          <a:cs typeface="Helvetica"/>
                        </a:rPr>
                        <a:t>Ni</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err="1">
                          <a:effectLst/>
                          <a:latin typeface="Trebuchet MS" panose="020B0603020202020204" pitchFamily="34" charset="0"/>
                          <a:ea typeface="Times New Roman"/>
                          <a:cs typeface="Helvetica"/>
                        </a:rPr>
                        <a:t>Zn</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err="1">
                          <a:effectLst/>
                          <a:latin typeface="Trebuchet MS" panose="020B0603020202020204" pitchFamily="34" charset="0"/>
                          <a:ea typeface="Times New Roman"/>
                          <a:cs typeface="Helvetica"/>
                        </a:rPr>
                        <a:t>Sn</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Ti</a:t>
                      </a:r>
                      <a:endParaRPr lang="tr-TR" sz="1800" dirty="0">
                        <a:effectLst/>
                        <a:latin typeface="Trebuchet MS" panose="020B0603020202020204" pitchFamily="34" charset="0"/>
                        <a:ea typeface="Calibri"/>
                        <a:cs typeface="Times New Roman"/>
                      </a:endParaRPr>
                    </a:p>
                  </a:txBody>
                  <a:tcPr marL="68580" marR="68580" marT="0" marB="0" anchor="ctr"/>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204.0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4.2–5.0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0.10</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0.15–0.35</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0.05</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0.10</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0.05</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0.15–0.30</a:t>
                      </a:r>
                      <a:endParaRPr lang="tr-TR" sz="140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208.0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2.5-3.5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1.2</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3.5-4.5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222.0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2.0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9.2-10.7</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0.15-0.35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0.8</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242.0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0.7</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3.7–4.5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1.2–1.8</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1.7–2.3</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Times New Roman"/>
                          <a:cs typeface="Helvetica"/>
                        </a:rPr>
                        <a:t>296.0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2.0–3.0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1.2</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4.0–5.0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0.05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Helvetica"/>
                        </a:rPr>
                        <a:t>0.35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0.25</a:t>
                      </a:r>
                      <a:endParaRPr lang="tr-TR" sz="140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308.0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5.0-6.0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4.0-5.0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319.0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5.5–6.5</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1.0</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3.0–4.0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0.35</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1.0</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Times New Roman"/>
                          <a:cs typeface="Helvetica"/>
                        </a:rPr>
                        <a:t>332.0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8.5–10.5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1.2</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2.0–4.0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0.50–1.5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Helvetica"/>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333.0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8.0-10.0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3.0-4.0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0.05-0.50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0.50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336.0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11.0-13.0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1.2</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0.50-1.5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0.7-1.3</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2.0-3.0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354.0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8.6-9.4</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1.6-2.0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0.4-0.6</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355.0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4.5–5.5</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0.6</a:t>
                      </a:r>
                      <a:r>
                        <a:rPr lang="tr-TR" sz="1400" baseline="30000" dirty="0">
                          <a:effectLst/>
                          <a:latin typeface="Trebuchet MS" panose="020B0603020202020204" pitchFamily="34" charset="0"/>
                          <a:ea typeface="Times New Roman"/>
                          <a:cs typeface="Helvetica"/>
                        </a:rPr>
                        <a:t>B</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1.0–1.5</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0.50</a:t>
                      </a:r>
                      <a:r>
                        <a:rPr lang="tr-TR" sz="1400" baseline="30000" dirty="0">
                          <a:effectLst/>
                          <a:latin typeface="Trebuchet MS" panose="020B0603020202020204" pitchFamily="34" charset="0"/>
                          <a:ea typeface="Times New Roman"/>
                          <a:cs typeface="Helvetica"/>
                        </a:rPr>
                        <a:t>B</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0.40–0.6</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0.35</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356.0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6.5–7.5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0.6</a:t>
                      </a:r>
                      <a:r>
                        <a:rPr lang="tr-TR" sz="1400" baseline="30000" dirty="0">
                          <a:effectLst/>
                          <a:latin typeface="Trebuchet MS" panose="020B0603020202020204" pitchFamily="34" charset="0"/>
                          <a:ea typeface="Times New Roman"/>
                          <a:cs typeface="Helvetica"/>
                        </a:rPr>
                        <a:t>B</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0.35</a:t>
                      </a:r>
                      <a:r>
                        <a:rPr lang="tr-TR" sz="1400" baseline="30000" dirty="0">
                          <a:effectLst/>
                          <a:latin typeface="Trebuchet MS" panose="020B0603020202020204" pitchFamily="34" charset="0"/>
                          <a:ea typeface="Times New Roman"/>
                          <a:cs typeface="Helvetica"/>
                        </a:rPr>
                        <a:t>B</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0.20–0.45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0.25</a:t>
                      </a:r>
                      <a:endParaRPr lang="tr-TR" sz="1400" dirty="0">
                        <a:effectLst/>
                        <a:latin typeface="Trebuchet MS" panose="020B0603020202020204" pitchFamily="34" charset="0"/>
                        <a:ea typeface="Calibri"/>
                        <a:cs typeface="Times New Roman"/>
                      </a:endParaRPr>
                    </a:p>
                  </a:txBody>
                  <a:tcPr marL="42545" marR="42545" marT="42545" marB="42545"/>
                </a:tc>
              </a:tr>
            </a:tbl>
          </a:graphicData>
        </a:graphic>
      </p:graphicFrame>
    </p:spTree>
    <p:extLst>
      <p:ext uri="{BB962C8B-B14F-4D97-AF65-F5344CB8AC3E}">
        <p14:creationId xmlns:p14="http://schemas.microsoft.com/office/powerpoint/2010/main" val="281294789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20688"/>
            <a:ext cx="8229600" cy="594320"/>
          </a:xfrm>
        </p:spPr>
        <p:txBody>
          <a:bodyPr>
            <a:normAutofit fontScale="90000"/>
          </a:bodyPr>
          <a:lstStyle/>
          <a:p>
            <a:r>
              <a:rPr lang="tr-TR" dirty="0" err="1" smtClean="0"/>
              <a:t>kokil</a:t>
            </a:r>
            <a:r>
              <a:rPr lang="tr-TR" dirty="0" smtClean="0"/>
              <a:t> döküm alaşımları</a:t>
            </a:r>
            <a:endParaRPr lang="tr-TR" dirty="0"/>
          </a:p>
        </p:txBody>
      </p:sp>
      <p:graphicFrame>
        <p:nvGraphicFramePr>
          <p:cNvPr id="2" name="Tablo 1"/>
          <p:cNvGraphicFramePr>
            <a:graphicFrameLocks noGrp="1"/>
          </p:cNvGraphicFramePr>
          <p:nvPr>
            <p:extLst>
              <p:ext uri="{D42A27DB-BD31-4B8C-83A1-F6EECF244321}">
                <p14:modId xmlns:p14="http://schemas.microsoft.com/office/powerpoint/2010/main" val="2075737832"/>
              </p:ext>
            </p:extLst>
          </p:nvPr>
        </p:nvGraphicFramePr>
        <p:xfrm>
          <a:off x="323528" y="1366230"/>
          <a:ext cx="8568948" cy="4954136"/>
        </p:xfrm>
        <a:graphic>
          <a:graphicData uri="http://schemas.openxmlformats.org/drawingml/2006/table">
            <a:tbl>
              <a:tblPr firstRow="1" bandRow="1">
                <a:tableStyleId>{5C22544A-7EE6-4342-B048-85BDC9FD1C3A}</a:tableStyleId>
              </a:tblPr>
              <a:tblGrid>
                <a:gridCol w="882200"/>
                <a:gridCol w="701976"/>
                <a:gridCol w="720080"/>
                <a:gridCol w="864096"/>
                <a:gridCol w="792088"/>
                <a:gridCol w="936104"/>
                <a:gridCol w="720080"/>
                <a:gridCol w="792088"/>
                <a:gridCol w="720080"/>
                <a:gridCol w="504056"/>
                <a:gridCol w="936100"/>
              </a:tblGrid>
              <a:tr h="504056">
                <a:tc>
                  <a:txBody>
                    <a:bodyPr/>
                    <a:lstStyle/>
                    <a:p>
                      <a:endParaRPr lang="tr-TR" sz="2000" dirty="0">
                        <a:latin typeface="Trebuchet MS" panose="020B0603020202020204" pitchFamily="34" charset="0"/>
                      </a:endParaRPr>
                    </a:p>
                  </a:txBody>
                  <a:tcP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Si</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Fe</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Cu</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Mn</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Mg</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dirty="0" smtClean="0">
                          <a:effectLst/>
                          <a:latin typeface="Trebuchet MS" panose="020B0603020202020204" pitchFamily="34" charset="0"/>
                          <a:ea typeface="Calibri"/>
                          <a:cs typeface="Times New Roman"/>
                        </a:rPr>
                        <a:t>Cr</a:t>
                      </a:r>
                      <a:endParaRPr lang="tr-TR" sz="24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err="1">
                          <a:effectLst/>
                          <a:latin typeface="Trebuchet MS" panose="020B0603020202020204" pitchFamily="34" charset="0"/>
                          <a:ea typeface="Times New Roman"/>
                          <a:cs typeface="Helvetica"/>
                        </a:rPr>
                        <a:t>Ni</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err="1">
                          <a:effectLst/>
                          <a:latin typeface="Trebuchet MS" panose="020B0603020202020204" pitchFamily="34" charset="0"/>
                          <a:ea typeface="Times New Roman"/>
                          <a:cs typeface="Helvetica"/>
                        </a:rPr>
                        <a:t>Zn</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err="1">
                          <a:effectLst/>
                          <a:latin typeface="Trebuchet MS" panose="020B0603020202020204" pitchFamily="34" charset="0"/>
                          <a:ea typeface="Times New Roman"/>
                          <a:cs typeface="Helvetica"/>
                        </a:rPr>
                        <a:t>Sn</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Ti</a:t>
                      </a:r>
                      <a:endParaRPr lang="tr-TR" sz="1800" dirty="0">
                        <a:effectLst/>
                        <a:latin typeface="Trebuchet MS" panose="020B0603020202020204" pitchFamily="34" charset="0"/>
                        <a:ea typeface="Calibri"/>
                        <a:cs typeface="Times New Roman"/>
                      </a:endParaRPr>
                    </a:p>
                  </a:txBody>
                  <a:tcPr marL="68580" marR="68580" marT="0" marB="0" anchor="ctr"/>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357.0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6.5-7.5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0.05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0.03</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0.45-0.6</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0.05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359.0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8.5-9.5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0.50-0.70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443.0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4.5–6.0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0.8</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0.6</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0.50</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0.05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0.50</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Times New Roman"/>
                          <a:cs typeface="Helvetica"/>
                        </a:rPr>
                        <a:t>513.0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Helvetica"/>
                        </a:rPr>
                        <a:t>0.30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0.40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0.30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3.5–4.5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Helvetica"/>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0.35</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0.25</a:t>
                      </a:r>
                      <a:endParaRPr lang="tr-TR" sz="140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a:effectLst/>
                          <a:latin typeface="Trebuchet MS" panose="020B0603020202020204" pitchFamily="34" charset="0"/>
                          <a:ea typeface="Times New Roman"/>
                          <a:cs typeface="Helvetica"/>
                        </a:rPr>
                        <a:t>535.0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0.15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0.15</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0.05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Times New Roman"/>
                          <a:cs typeface="Helvetica"/>
                        </a:rPr>
                        <a:t>0.1–0.25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6.2–7.5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a:effectLst/>
                          <a:latin typeface="Trebuchet MS" panose="020B0603020202020204" pitchFamily="34" charset="0"/>
                          <a:ea typeface="Times New Roman"/>
                          <a:cs typeface="Helvetica"/>
                        </a:rPr>
                        <a:t>...</a:t>
                      </a:r>
                      <a:endParaRPr lang="tr-TR" sz="140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a:effectLst/>
                          <a:latin typeface="Trebuchet MS" panose="020B0603020202020204" pitchFamily="34" charset="0"/>
                          <a:ea typeface="Times New Roman"/>
                          <a:cs typeface="Helvetica"/>
                        </a:rPr>
                        <a:t>0.10–0.25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705.0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0.80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0.4-0.6</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1.4-1.8</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0.2-0.4</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2.7-3.3</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707.0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0.80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0.4-0.6</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1.8-2.4</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0.2-0.4</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4.0-4.5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711.0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0.30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0.7-1.4</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0.35-0.65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0.05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0.25-0.45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6.0-7.0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713.0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1.1</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0.4-1.0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0.6</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0.35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7.0-8.0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0.25</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850.0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0.7</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0.7</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0.7-1.3</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0.7-1.3</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851.0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2.0-3.0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0.7</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0.7-1.3</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0.3-0.7</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r>
              <a:tr h="370840">
                <a:tc>
                  <a:txBody>
                    <a:bodyPr/>
                    <a:lstStyle/>
                    <a:p>
                      <a:pPr algn="ctr">
                        <a:lnSpc>
                          <a:spcPts val="1340"/>
                        </a:lnSpc>
                        <a:spcBef>
                          <a:spcPts val="600"/>
                        </a:spcBef>
                        <a:spcAft>
                          <a:spcPts val="0"/>
                        </a:spcAft>
                      </a:pPr>
                      <a:r>
                        <a:rPr lang="tr-TR" sz="1800" dirty="0" smtClean="0">
                          <a:effectLst/>
                          <a:latin typeface="Trebuchet MS" panose="020B0603020202020204" pitchFamily="34" charset="0"/>
                          <a:ea typeface="Calibri"/>
                          <a:cs typeface="Times New Roman"/>
                        </a:rPr>
                        <a:t>852.0</a:t>
                      </a:r>
                      <a:endParaRPr lang="tr-TR" sz="1800" dirty="0">
                        <a:effectLst/>
                        <a:latin typeface="Trebuchet MS" panose="020B0603020202020204" pitchFamily="34" charset="0"/>
                        <a:ea typeface="Calibri"/>
                        <a:cs typeface="Times New Roman"/>
                      </a:endParaRPr>
                    </a:p>
                  </a:txBody>
                  <a:tcPr marL="42545" marR="42545" marT="42545" marB="42545" anchor="ctr"/>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0.40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0.70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1.7-2.3</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0.10</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0.6-0.9</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0.9-1.5</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a:t>
                      </a:r>
                      <a:endParaRPr lang="tr-TR" sz="1400" dirty="0">
                        <a:effectLst/>
                        <a:latin typeface="Trebuchet MS" panose="020B0603020202020204" pitchFamily="34" charset="0"/>
                        <a:ea typeface="Calibri"/>
                        <a:cs typeface="Times New Roman"/>
                      </a:endParaRPr>
                    </a:p>
                  </a:txBody>
                  <a:tcPr marL="42545" marR="42545" marT="42545" marB="42545"/>
                </a:tc>
                <a:tc>
                  <a:txBody>
                    <a:bodyPr/>
                    <a:lstStyle/>
                    <a:p>
                      <a:pPr algn="ctr">
                        <a:lnSpc>
                          <a:spcPct val="115000"/>
                        </a:lnSpc>
                        <a:spcAft>
                          <a:spcPts val="0"/>
                        </a:spcAft>
                      </a:pPr>
                      <a:r>
                        <a:rPr lang="tr-TR" sz="1400" dirty="0" smtClean="0">
                          <a:effectLst/>
                          <a:latin typeface="Trebuchet MS" panose="020B0603020202020204" pitchFamily="34" charset="0"/>
                          <a:ea typeface="Calibri"/>
                          <a:cs typeface="Times New Roman"/>
                        </a:rPr>
                        <a:t>0.20</a:t>
                      </a:r>
                      <a:endParaRPr lang="tr-TR" sz="1400" dirty="0">
                        <a:effectLst/>
                        <a:latin typeface="Trebuchet MS" panose="020B0603020202020204" pitchFamily="34" charset="0"/>
                        <a:ea typeface="Calibri"/>
                        <a:cs typeface="Times New Roman"/>
                      </a:endParaRPr>
                    </a:p>
                  </a:txBody>
                  <a:tcPr marL="42545" marR="42545" marT="42545" marB="42545"/>
                </a:tc>
              </a:tr>
            </a:tbl>
          </a:graphicData>
        </a:graphic>
      </p:graphicFrame>
    </p:spTree>
    <p:extLst>
      <p:ext uri="{BB962C8B-B14F-4D97-AF65-F5344CB8AC3E}">
        <p14:creationId xmlns:p14="http://schemas.microsoft.com/office/powerpoint/2010/main" val="9944204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30832" y="746448"/>
            <a:ext cx="8229600" cy="594320"/>
          </a:xfrm>
        </p:spPr>
        <p:txBody>
          <a:bodyPr>
            <a:normAutofit fontScale="90000"/>
          </a:bodyPr>
          <a:lstStyle/>
          <a:p>
            <a:r>
              <a:rPr lang="tr-TR" dirty="0" smtClean="0">
                <a:latin typeface="Trebuchet MS" pitchFamily="34" charset="0"/>
              </a:rPr>
              <a:t>Basınçlı döküm alaşımları</a:t>
            </a:r>
            <a:endParaRPr lang="tr-TR" dirty="0">
              <a:latin typeface="Trebuchet MS" pitchFamily="34" charset="0"/>
            </a:endParaRPr>
          </a:p>
        </p:txBody>
      </p:sp>
      <p:sp>
        <p:nvSpPr>
          <p:cNvPr id="3" name="2 Metin kutusu"/>
          <p:cNvSpPr txBox="1"/>
          <p:nvPr/>
        </p:nvSpPr>
        <p:spPr>
          <a:xfrm>
            <a:off x="251520" y="1556792"/>
            <a:ext cx="8892480" cy="4401205"/>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Kalıba yapışmaları önlediği için </a:t>
            </a:r>
            <a:r>
              <a:rPr lang="tr-TR" sz="2800" dirty="0" err="1" smtClean="0">
                <a:latin typeface="Trebuchet MS" pitchFamily="34" charset="0"/>
              </a:rPr>
              <a:t>Fe</a:t>
            </a:r>
            <a:r>
              <a:rPr lang="tr-TR" sz="2800" dirty="0" smtClean="0">
                <a:latin typeface="Trebuchet MS" pitchFamily="34" charset="0"/>
              </a:rPr>
              <a:t> kasıtlı bulundurulan bir </a:t>
            </a:r>
            <a:r>
              <a:rPr lang="tr-TR" sz="2800" dirty="0" err="1" smtClean="0">
                <a:latin typeface="Trebuchet MS" pitchFamily="34" charset="0"/>
              </a:rPr>
              <a:t>empüritedir</a:t>
            </a:r>
            <a:r>
              <a:rPr lang="tr-TR" sz="2800" dirty="0" smtClean="0">
                <a:latin typeface="Trebuchet MS" pitchFamily="34" charset="0"/>
              </a:rPr>
              <a:t>.</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nedenle bu grupta </a:t>
            </a:r>
            <a:r>
              <a:rPr lang="tr-TR" sz="2800" dirty="0" err="1" smtClean="0">
                <a:latin typeface="Trebuchet MS" pitchFamily="34" charset="0"/>
              </a:rPr>
              <a:t>Fe</a:t>
            </a:r>
            <a:r>
              <a:rPr lang="tr-TR" sz="2800" dirty="0" smtClean="0">
                <a:latin typeface="Trebuchet MS" pitchFamily="34" charset="0"/>
              </a:rPr>
              <a:t> miktarı bir alt sınırla tarif edilir.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Genellikle minimum %0.6 </a:t>
            </a:r>
            <a:r>
              <a:rPr lang="tr-TR" sz="2800" dirty="0" err="1" smtClean="0">
                <a:latin typeface="Trebuchet MS" pitchFamily="34" charset="0"/>
              </a:rPr>
              <a:t>Fe</a:t>
            </a:r>
            <a:r>
              <a:rPr lang="tr-TR" sz="2800" dirty="0" smtClean="0">
                <a:latin typeface="Trebuchet MS" pitchFamily="34" charset="0"/>
              </a:rPr>
              <a:t> istenir.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sayede </a:t>
            </a:r>
            <a:r>
              <a:rPr lang="tr-TR" sz="2800" dirty="0" err="1" smtClean="0">
                <a:latin typeface="Trebuchet MS" pitchFamily="34" charset="0"/>
              </a:rPr>
              <a:t>sekonder</a:t>
            </a:r>
            <a:r>
              <a:rPr lang="tr-TR" sz="2800" dirty="0" smtClean="0">
                <a:latin typeface="Trebuchet MS" pitchFamily="34" charset="0"/>
              </a:rPr>
              <a:t> alüminyum alaşımları uygundur.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Fe</a:t>
            </a:r>
            <a:r>
              <a:rPr lang="tr-TR" sz="2800" dirty="0" smtClean="0">
                <a:latin typeface="Trebuchet MS" pitchFamily="34" charset="0"/>
              </a:rPr>
              <a:t> için üst sınır </a:t>
            </a:r>
            <a:r>
              <a:rPr lang="tr-TR" sz="2800" dirty="0" err="1" smtClean="0">
                <a:latin typeface="Trebuchet MS" pitchFamily="34" charset="0"/>
              </a:rPr>
              <a:t>gerkli</a:t>
            </a:r>
            <a:r>
              <a:rPr lang="tr-TR" sz="2800" dirty="0" smtClean="0">
                <a:latin typeface="Trebuchet MS" pitchFamily="34" charset="0"/>
              </a:rPr>
              <a:t> olan </a:t>
            </a:r>
            <a:r>
              <a:rPr lang="tr-TR" sz="2800" dirty="0" err="1" smtClean="0">
                <a:latin typeface="Trebuchet MS" pitchFamily="34" charset="0"/>
              </a:rPr>
              <a:t>süneklik</a:t>
            </a:r>
            <a:r>
              <a:rPr lang="tr-TR" sz="2800" dirty="0" smtClean="0">
                <a:latin typeface="Trebuchet MS" pitchFamily="34" charset="0"/>
              </a:rPr>
              <a:t> seviyesi tarafından belirlenir.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Üst sınır genellikle %1 ile %1.3 aralığındadır.</a:t>
            </a:r>
          </a:p>
        </p:txBody>
      </p:sp>
    </p:spTree>
    <p:extLst>
      <p:ext uri="{BB962C8B-B14F-4D97-AF65-F5344CB8AC3E}">
        <p14:creationId xmlns:p14="http://schemas.microsoft.com/office/powerpoint/2010/main" val="928840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496944" cy="594320"/>
          </a:xfrm>
        </p:spPr>
        <p:txBody>
          <a:bodyPr>
            <a:normAutofit fontScale="90000"/>
          </a:bodyPr>
          <a:lstStyle/>
          <a:p>
            <a:r>
              <a:rPr lang="tr-TR" dirty="0" smtClean="0">
                <a:solidFill>
                  <a:schemeClr val="accent1">
                    <a:lumMod val="50000"/>
                  </a:schemeClr>
                </a:solidFill>
                <a:latin typeface="Trebuchet MS" pitchFamily="34" charset="0"/>
              </a:rPr>
              <a:t>döküm yöntemi seçimi</a:t>
            </a:r>
            <a:endParaRPr lang="tr-TR" dirty="0">
              <a:solidFill>
                <a:schemeClr val="accent1">
                  <a:lumMod val="50000"/>
                </a:schemeClr>
              </a:solidFill>
              <a:latin typeface="Trebuchet MS" pitchFamily="34" charset="0"/>
            </a:endParaRPr>
          </a:p>
        </p:txBody>
      </p:sp>
      <p:sp>
        <p:nvSpPr>
          <p:cNvPr id="2" name="Dikdörtgen 1"/>
          <p:cNvSpPr/>
          <p:nvPr/>
        </p:nvSpPr>
        <p:spPr>
          <a:xfrm>
            <a:off x="323528" y="1477228"/>
            <a:ext cx="8640960" cy="4708981"/>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Alçak basınç döküm yöntemi </a:t>
            </a:r>
            <a:r>
              <a:rPr lang="tr-TR" sz="2800" dirty="0" smtClean="0">
                <a:latin typeface="Trebuchet MS" panose="020B0603020202020204" pitchFamily="34" charset="0"/>
                <a:sym typeface="Symbol"/>
              </a:rPr>
              <a:t> </a:t>
            </a:r>
            <a:r>
              <a:rPr lang="tr-TR" sz="2800" dirty="0" smtClean="0">
                <a:latin typeface="Trebuchet MS" panose="020B0603020202020204" pitchFamily="34" charset="0"/>
              </a:rPr>
              <a:t>alttan </a:t>
            </a:r>
            <a:r>
              <a:rPr lang="tr-TR" sz="2800" dirty="0" err="1" smtClean="0">
                <a:latin typeface="Trebuchet MS" panose="020B0603020202020204" pitchFamily="34" charset="0"/>
              </a:rPr>
              <a:t>laminar</a:t>
            </a:r>
            <a:r>
              <a:rPr lang="tr-TR" sz="2800" dirty="0" smtClean="0">
                <a:latin typeface="Trebuchet MS" panose="020B0603020202020204" pitchFamily="34" charset="0"/>
              </a:rPr>
              <a:t> akışlı kalıp dolumu </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 kaliteli döküm parça!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katılaşma az da olsa basınç altında </a:t>
            </a:r>
            <a:r>
              <a:rPr lang="tr-TR" sz="2800" dirty="0" smtClean="0">
                <a:latin typeface="Trebuchet MS" panose="020B0603020202020204" pitchFamily="34" charset="0"/>
                <a:sym typeface="Symbol"/>
              </a:rPr>
              <a:t></a:t>
            </a:r>
            <a:r>
              <a:rPr lang="tr-TR" sz="2800" dirty="0" smtClean="0">
                <a:latin typeface="Trebuchet MS" panose="020B0603020202020204" pitchFamily="34" charset="0"/>
              </a:rPr>
              <a:t> çekinti boşlukları az!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Alçak basınç döküm özellikle jant gibi yuvarlak simetrik parçaların dökümünde avantajlı!</a:t>
            </a:r>
            <a:endParaRPr lang="tr-TR" sz="2800" dirty="0">
              <a:latin typeface="Trebuchet MS" panose="020B0603020202020204" pitchFamily="34" charset="0"/>
            </a:endParaRP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Bununla birlikte basınçlı döküm en yaygın döküm prosesi!</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Kaliteli yüzey ve minimum talaşlı işlem isteniyorsa basınçlı döküm tercih edilir. </a:t>
            </a:r>
          </a:p>
        </p:txBody>
      </p:sp>
    </p:spTree>
    <p:extLst>
      <p:ext uri="{BB962C8B-B14F-4D97-AF65-F5344CB8AC3E}">
        <p14:creationId xmlns:p14="http://schemas.microsoft.com/office/powerpoint/2010/main" val="27067040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405220"/>
            <a:ext cx="8784975" cy="4401205"/>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Gaz sorunu nedeniyle basınçlı döküm parçalara ısıl işlem yapılamaz.</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Gerek çözünmüş gaz gerek kaçamayıp döküm yapısında sıkışmış hava çözeltiye alma tavı sırasında </a:t>
            </a:r>
            <a:r>
              <a:rPr lang="tr-TR" sz="2800" dirty="0" err="1" smtClean="0">
                <a:latin typeface="Trebuchet MS" panose="020B0603020202020204" pitchFamily="34" charset="0"/>
              </a:rPr>
              <a:t>blister</a:t>
            </a:r>
            <a:r>
              <a:rPr lang="tr-TR" sz="2800" dirty="0" smtClean="0">
                <a:latin typeface="Trebuchet MS" panose="020B0603020202020204" pitchFamily="34" charset="0"/>
              </a:rPr>
              <a:t> hatalarına yol açar.</a:t>
            </a:r>
          </a:p>
          <a:p>
            <a:pPr marL="457200" indent="-457200">
              <a:buClr>
                <a:schemeClr val="bg2">
                  <a:lumMod val="50000"/>
                </a:schemeClr>
              </a:buClr>
              <a:buFont typeface="Trebuchet MS" panose="020B0603020202020204" pitchFamily="34" charset="0"/>
              <a:buChar char="●"/>
            </a:pPr>
            <a:endParaRPr lang="tr-TR" sz="2800" dirty="0" smtClean="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Genel basınçlı döküm alaşımları:</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A380 (</a:t>
            </a:r>
            <a:r>
              <a:rPr lang="it-IT" sz="2800" dirty="0" smtClean="0">
                <a:latin typeface="Trebuchet MS" panose="020B0603020202020204" pitchFamily="34" charset="0"/>
              </a:rPr>
              <a:t>AlSi8Cu3) R</a:t>
            </a:r>
            <a:r>
              <a:rPr lang="it-IT" sz="1600" dirty="0" smtClean="0">
                <a:latin typeface="Trebuchet MS" panose="020B0603020202020204" pitchFamily="34" charset="0"/>
              </a:rPr>
              <a:t>p</a:t>
            </a:r>
            <a:r>
              <a:rPr lang="it-IT" sz="2800" dirty="0" smtClean="0">
                <a:latin typeface="Trebuchet MS" panose="020B0603020202020204" pitchFamily="34" charset="0"/>
              </a:rPr>
              <a:t>=160 </a:t>
            </a:r>
            <a:r>
              <a:rPr lang="it-IT" sz="2800" dirty="0">
                <a:latin typeface="Trebuchet MS" panose="020B0603020202020204" pitchFamily="34" charset="0"/>
              </a:rPr>
              <a:t>MPa, R</a:t>
            </a:r>
            <a:r>
              <a:rPr lang="it-IT" sz="1600" dirty="0">
                <a:latin typeface="Trebuchet MS" panose="020B0603020202020204" pitchFamily="34" charset="0"/>
              </a:rPr>
              <a:t>m</a:t>
            </a:r>
            <a:r>
              <a:rPr lang="it-IT" sz="2800" dirty="0">
                <a:latin typeface="Trebuchet MS" panose="020B0603020202020204" pitchFamily="34" charset="0"/>
              </a:rPr>
              <a:t> =325 MPa, A</a:t>
            </a:r>
            <a:r>
              <a:rPr lang="it-IT" sz="1600" dirty="0">
                <a:latin typeface="Trebuchet MS" panose="020B0603020202020204" pitchFamily="34" charset="0"/>
              </a:rPr>
              <a:t>5</a:t>
            </a:r>
            <a:r>
              <a:rPr lang="it-IT" sz="2800" dirty="0">
                <a:latin typeface="Trebuchet MS" panose="020B0603020202020204" pitchFamily="34" charset="0"/>
              </a:rPr>
              <a:t>=0.5-3% </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 383 (</a:t>
            </a:r>
            <a:r>
              <a:rPr lang="it-IT" sz="2800" dirty="0" smtClean="0">
                <a:latin typeface="Trebuchet MS" panose="020B0603020202020204" pitchFamily="34" charset="0"/>
              </a:rPr>
              <a:t>AlSi10Cu) R</a:t>
            </a:r>
            <a:r>
              <a:rPr lang="it-IT" sz="1600" dirty="0" smtClean="0">
                <a:latin typeface="Trebuchet MS" panose="020B0603020202020204" pitchFamily="34" charset="0"/>
              </a:rPr>
              <a:t>p</a:t>
            </a:r>
            <a:r>
              <a:rPr lang="it-IT" sz="2800" dirty="0" smtClean="0">
                <a:latin typeface="Trebuchet MS" panose="020B0603020202020204" pitchFamily="34" charset="0"/>
              </a:rPr>
              <a:t>=150 </a:t>
            </a:r>
            <a:r>
              <a:rPr lang="it-IT" sz="2800" dirty="0">
                <a:latin typeface="Trebuchet MS" panose="020B0603020202020204" pitchFamily="34" charset="0"/>
              </a:rPr>
              <a:t>MPa, R</a:t>
            </a:r>
            <a:r>
              <a:rPr lang="it-IT" sz="1600" dirty="0">
                <a:latin typeface="Trebuchet MS" panose="020B0603020202020204" pitchFamily="34" charset="0"/>
              </a:rPr>
              <a:t>m</a:t>
            </a:r>
            <a:r>
              <a:rPr lang="it-IT" sz="2800" dirty="0">
                <a:latin typeface="Trebuchet MS" panose="020B0603020202020204" pitchFamily="34" charset="0"/>
              </a:rPr>
              <a:t> =310 MPa, A</a:t>
            </a:r>
            <a:r>
              <a:rPr lang="it-IT" sz="1600" dirty="0">
                <a:latin typeface="Trebuchet MS" panose="020B0603020202020204" pitchFamily="34" charset="0"/>
              </a:rPr>
              <a:t>5</a:t>
            </a:r>
            <a:r>
              <a:rPr lang="it-IT" sz="2800" dirty="0">
                <a:latin typeface="Trebuchet MS" panose="020B0603020202020204" pitchFamily="34" charset="0"/>
              </a:rPr>
              <a:t>=1-3% </a:t>
            </a:r>
          </a:p>
        </p:txBody>
      </p:sp>
      <p:sp>
        <p:nvSpPr>
          <p:cNvPr id="3" name="Metin kutusu 2"/>
          <p:cNvSpPr txBox="1"/>
          <p:nvPr/>
        </p:nvSpPr>
        <p:spPr>
          <a:xfrm>
            <a:off x="457231" y="499319"/>
            <a:ext cx="8579265"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Basınçlı döküm alaşımları</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80693278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3528" y="1334373"/>
            <a:ext cx="8712968" cy="5262979"/>
          </a:xfrm>
          <a:prstGeom prst="rect">
            <a:avLst/>
          </a:prstGeom>
        </p:spPr>
        <p:txBody>
          <a:bodyPr wrap="square">
            <a:spAutoFit/>
          </a:bodyPr>
          <a:lstStyle/>
          <a:p>
            <a:pPr>
              <a:buClr>
                <a:schemeClr val="bg2">
                  <a:lumMod val="50000"/>
                </a:schemeClr>
              </a:buClr>
            </a:pPr>
            <a:r>
              <a:rPr lang="tr-TR" sz="2800" dirty="0" smtClean="0">
                <a:latin typeface="Trebuchet MS" panose="020B0603020202020204" pitchFamily="34" charset="0"/>
              </a:rPr>
              <a:t>Özel basınçlı döküm alaşımları</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A443 (</a:t>
            </a:r>
            <a:r>
              <a:rPr lang="en-US" sz="2800" dirty="0" smtClean="0">
                <a:latin typeface="Trebuchet MS" panose="020B0603020202020204" pitchFamily="34" charset="0"/>
              </a:rPr>
              <a:t>AlSi5) </a:t>
            </a:r>
            <a:r>
              <a:rPr lang="en-US" sz="2800" dirty="0">
                <a:latin typeface="Trebuchet MS" panose="020B0603020202020204" pitchFamily="34" charset="0"/>
              </a:rPr>
              <a:t>R</a:t>
            </a:r>
            <a:r>
              <a:rPr lang="en-US" dirty="0">
                <a:latin typeface="Trebuchet MS" panose="020B0603020202020204" pitchFamily="34" charset="0"/>
              </a:rPr>
              <a:t>p</a:t>
            </a:r>
            <a:r>
              <a:rPr lang="en-US" sz="2800" dirty="0">
                <a:latin typeface="Trebuchet MS" panose="020B0603020202020204" pitchFamily="34" charset="0"/>
              </a:rPr>
              <a:t>0.2%=110 MPa, R</a:t>
            </a:r>
            <a:r>
              <a:rPr lang="en-US" sz="1600" dirty="0">
                <a:latin typeface="Trebuchet MS" panose="020B0603020202020204" pitchFamily="34" charset="0"/>
              </a:rPr>
              <a:t>m</a:t>
            </a:r>
            <a:r>
              <a:rPr lang="en-US" sz="2800" dirty="0">
                <a:latin typeface="Trebuchet MS" panose="020B0603020202020204" pitchFamily="34" charset="0"/>
              </a:rPr>
              <a:t> =230 MPa, A</a:t>
            </a:r>
            <a:r>
              <a:rPr lang="en-US" sz="1400" dirty="0">
                <a:latin typeface="Trebuchet MS" panose="020B0603020202020204" pitchFamily="34" charset="0"/>
              </a:rPr>
              <a:t>5</a:t>
            </a:r>
            <a:r>
              <a:rPr lang="en-US" sz="2800" dirty="0">
                <a:latin typeface="Trebuchet MS" panose="020B0603020202020204" pitchFamily="34" charset="0"/>
              </a:rPr>
              <a:t>=9% </a:t>
            </a:r>
            <a:endParaRPr lang="tr-TR" sz="2800" dirty="0" smtClean="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Makul seviyede mukavemet ile birlikte yüksek </a:t>
            </a:r>
            <a:r>
              <a:rPr lang="tr-TR" sz="2800" dirty="0" err="1" smtClean="0">
                <a:latin typeface="Trebuchet MS" panose="020B0603020202020204" pitchFamily="34" charset="0"/>
              </a:rPr>
              <a:t>süneklik</a:t>
            </a:r>
            <a:r>
              <a:rPr lang="tr-TR" sz="2800" dirty="0" smtClean="0">
                <a:latin typeface="Trebuchet MS" panose="020B0603020202020204" pitchFamily="34" charset="0"/>
              </a:rPr>
              <a:t> gerektiğinde; düşük Cu sayesinde korozyon direnci de yüksek!</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A413 (AlSi12) </a:t>
            </a:r>
            <a:r>
              <a:rPr lang="tr-TR" sz="2800" dirty="0" err="1" smtClean="0">
                <a:latin typeface="Trebuchet MS" panose="020B0603020202020204" pitchFamily="34" charset="0"/>
              </a:rPr>
              <a:t>R</a:t>
            </a:r>
            <a:r>
              <a:rPr lang="tr-TR" dirty="0" err="1" smtClean="0">
                <a:latin typeface="Trebuchet MS" panose="020B0603020202020204" pitchFamily="34" charset="0"/>
              </a:rPr>
              <a:t>p</a:t>
            </a:r>
            <a:r>
              <a:rPr lang="tr-TR" sz="2800" dirty="0" smtClean="0">
                <a:latin typeface="Trebuchet MS" panose="020B0603020202020204" pitchFamily="34" charset="0"/>
              </a:rPr>
              <a:t>=140 </a:t>
            </a:r>
            <a:r>
              <a:rPr lang="tr-TR" sz="2800" dirty="0" err="1">
                <a:latin typeface="Trebuchet MS" panose="020B0603020202020204" pitchFamily="34" charset="0"/>
              </a:rPr>
              <a:t>MPa</a:t>
            </a:r>
            <a:r>
              <a:rPr lang="tr-TR" sz="2800" dirty="0">
                <a:latin typeface="Trebuchet MS" panose="020B0603020202020204" pitchFamily="34" charset="0"/>
              </a:rPr>
              <a:t>, </a:t>
            </a:r>
            <a:r>
              <a:rPr lang="tr-TR" sz="2800" dirty="0" err="1">
                <a:latin typeface="Trebuchet MS" panose="020B0603020202020204" pitchFamily="34" charset="0"/>
              </a:rPr>
              <a:t>R</a:t>
            </a:r>
            <a:r>
              <a:rPr lang="tr-TR" dirty="0" err="1">
                <a:latin typeface="Trebuchet MS" panose="020B0603020202020204" pitchFamily="34" charset="0"/>
              </a:rPr>
              <a:t>m</a:t>
            </a:r>
            <a:r>
              <a:rPr lang="tr-TR" sz="2800" dirty="0">
                <a:latin typeface="Trebuchet MS" panose="020B0603020202020204" pitchFamily="34" charset="0"/>
              </a:rPr>
              <a:t> =300 </a:t>
            </a:r>
            <a:r>
              <a:rPr lang="tr-TR" sz="2800" dirty="0" err="1">
                <a:latin typeface="Trebuchet MS" panose="020B0603020202020204" pitchFamily="34" charset="0"/>
              </a:rPr>
              <a:t>MPa</a:t>
            </a:r>
            <a:r>
              <a:rPr lang="tr-TR" sz="2800" dirty="0">
                <a:latin typeface="Trebuchet MS" panose="020B0603020202020204" pitchFamily="34" charset="0"/>
              </a:rPr>
              <a:t>, A</a:t>
            </a:r>
            <a:r>
              <a:rPr lang="tr-TR" sz="1600" dirty="0">
                <a:latin typeface="Trebuchet MS" panose="020B0603020202020204" pitchFamily="34" charset="0"/>
              </a:rPr>
              <a:t>5</a:t>
            </a:r>
            <a:r>
              <a:rPr lang="tr-TR" sz="2800" dirty="0">
                <a:latin typeface="Trebuchet MS" panose="020B0603020202020204" pitchFamily="34" charset="0"/>
              </a:rPr>
              <a:t>=0.5-2% </a:t>
            </a:r>
            <a:endParaRPr lang="tr-TR" sz="2800" dirty="0" smtClean="0">
              <a:latin typeface="Trebuchet MS" panose="020B0603020202020204" pitchFamily="34" charset="0"/>
            </a:endParaRPr>
          </a:p>
          <a:p>
            <a:pPr>
              <a:buClr>
                <a:schemeClr val="bg2">
                  <a:lumMod val="50000"/>
                </a:schemeClr>
              </a:buClr>
            </a:pPr>
            <a:r>
              <a:rPr lang="tr-TR" sz="2800" dirty="0" smtClean="0">
                <a:latin typeface="Trebuchet MS" panose="020B0603020202020204" pitchFamily="34" charset="0"/>
              </a:rPr>
              <a:t>	Karmaşık ince et </a:t>
            </a:r>
            <a:r>
              <a:rPr lang="tr-TR" sz="2800" dirty="0" err="1" smtClean="0">
                <a:latin typeface="Trebuchet MS" panose="020B0603020202020204" pitchFamily="34" charset="0"/>
              </a:rPr>
              <a:t>kalınlıklı</a:t>
            </a:r>
            <a:r>
              <a:rPr lang="tr-TR" sz="2800" dirty="0" smtClean="0">
                <a:latin typeface="Trebuchet MS" panose="020B0603020202020204" pitchFamily="34" charset="0"/>
              </a:rPr>
              <a:t> parçalar için!</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A390 (AlSi17Cu4Mg) </a:t>
            </a:r>
            <a:r>
              <a:rPr lang="tr-TR" sz="2800" dirty="0" err="1" smtClean="0">
                <a:latin typeface="Trebuchet MS" panose="020B0603020202020204" pitchFamily="34" charset="0"/>
              </a:rPr>
              <a:t>R</a:t>
            </a:r>
            <a:r>
              <a:rPr lang="tr-TR" dirty="0" err="1" smtClean="0">
                <a:latin typeface="Trebuchet MS" panose="020B0603020202020204" pitchFamily="34" charset="0"/>
              </a:rPr>
              <a:t>p</a:t>
            </a:r>
            <a:r>
              <a:rPr lang="tr-TR" sz="2800" dirty="0" smtClean="0">
                <a:latin typeface="Trebuchet MS" panose="020B0603020202020204" pitchFamily="34" charset="0"/>
              </a:rPr>
              <a:t>=240 </a:t>
            </a:r>
            <a:r>
              <a:rPr lang="tr-TR" sz="2800" dirty="0" err="1" smtClean="0">
                <a:latin typeface="Trebuchet MS" panose="020B0603020202020204" pitchFamily="34" charset="0"/>
              </a:rPr>
              <a:t>MPa</a:t>
            </a:r>
            <a:r>
              <a:rPr lang="tr-TR" sz="2800" dirty="0">
                <a:latin typeface="Trebuchet MS" panose="020B0603020202020204" pitchFamily="34" charset="0"/>
              </a:rPr>
              <a:t>, </a:t>
            </a:r>
            <a:r>
              <a:rPr lang="tr-TR" sz="2800" dirty="0" err="1" smtClean="0">
                <a:latin typeface="Trebuchet MS" panose="020B0603020202020204" pitchFamily="34" charset="0"/>
              </a:rPr>
              <a:t>R</a:t>
            </a:r>
            <a:r>
              <a:rPr lang="tr-TR" sz="1600" dirty="0" err="1" smtClean="0">
                <a:latin typeface="Trebuchet MS" panose="020B0603020202020204" pitchFamily="34" charset="0"/>
              </a:rPr>
              <a:t>m</a:t>
            </a:r>
            <a:r>
              <a:rPr lang="tr-TR" sz="2800" dirty="0" smtClean="0">
                <a:latin typeface="Trebuchet MS" panose="020B0603020202020204" pitchFamily="34" charset="0"/>
              </a:rPr>
              <a:t>=280 </a:t>
            </a:r>
            <a:r>
              <a:rPr lang="tr-TR" sz="2800" dirty="0" err="1" smtClean="0">
                <a:latin typeface="Trebuchet MS" panose="020B0603020202020204" pitchFamily="34" charset="0"/>
              </a:rPr>
              <a:t>MPa</a:t>
            </a:r>
            <a:r>
              <a:rPr lang="tr-TR" sz="2800" dirty="0">
                <a:latin typeface="Trebuchet MS" panose="020B0603020202020204" pitchFamily="34" charset="0"/>
              </a:rPr>
              <a:t>, A</a:t>
            </a:r>
            <a:r>
              <a:rPr lang="tr-TR" sz="1400" dirty="0">
                <a:latin typeface="Trebuchet MS" panose="020B0603020202020204" pitchFamily="34" charset="0"/>
              </a:rPr>
              <a:t>5</a:t>
            </a:r>
            <a:r>
              <a:rPr lang="tr-TR" sz="2800" dirty="0">
                <a:latin typeface="Trebuchet MS" panose="020B0603020202020204" pitchFamily="34" charset="0"/>
              </a:rPr>
              <a:t>=1% </a:t>
            </a:r>
            <a:endParaRPr lang="tr-TR" sz="2800" dirty="0" smtClean="0">
              <a:latin typeface="Trebuchet MS" panose="020B0603020202020204" pitchFamily="34" charset="0"/>
            </a:endParaRPr>
          </a:p>
          <a:p>
            <a:pPr>
              <a:buClr>
                <a:schemeClr val="bg2">
                  <a:lumMod val="50000"/>
                </a:schemeClr>
              </a:buClr>
            </a:pPr>
            <a:r>
              <a:rPr lang="tr-TR" sz="2800" dirty="0" smtClean="0">
                <a:latin typeface="Trebuchet MS" panose="020B0603020202020204" pitchFamily="34" charset="0"/>
              </a:rPr>
              <a:t>	</a:t>
            </a:r>
            <a:r>
              <a:rPr lang="tr-TR" sz="2800" dirty="0" err="1" smtClean="0">
                <a:latin typeface="Trebuchet MS" panose="020B0603020202020204" pitchFamily="34" charset="0"/>
              </a:rPr>
              <a:t>Ötektik</a:t>
            </a:r>
            <a:r>
              <a:rPr lang="tr-TR" sz="2800" dirty="0" smtClean="0">
                <a:latin typeface="Trebuchet MS" panose="020B0603020202020204" pitchFamily="34" charset="0"/>
              </a:rPr>
              <a:t> üstü aşınmaya dayanıklı bir alaşım; 	motor blokları, </a:t>
            </a:r>
            <a:r>
              <a:rPr lang="tr-TR" sz="2800" dirty="0" err="1" smtClean="0">
                <a:latin typeface="Trebuchet MS" panose="020B0603020202020204" pitchFamily="34" charset="0"/>
              </a:rPr>
              <a:t>kompressör</a:t>
            </a:r>
            <a:r>
              <a:rPr lang="tr-TR" sz="2800" dirty="0" smtClean="0">
                <a:latin typeface="Trebuchet MS" panose="020B0603020202020204" pitchFamily="34" charset="0"/>
              </a:rPr>
              <a:t> parçaları, fren 	balataları için kullanılır.</a:t>
            </a:r>
          </a:p>
        </p:txBody>
      </p:sp>
      <p:sp>
        <p:nvSpPr>
          <p:cNvPr id="3" name="Metin kutusu 2"/>
          <p:cNvSpPr txBox="1"/>
          <p:nvPr/>
        </p:nvSpPr>
        <p:spPr>
          <a:xfrm>
            <a:off x="457231" y="571327"/>
            <a:ext cx="8579265"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Basınçlı döküm alaşımları</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7587977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818456"/>
            <a:ext cx="8229600" cy="594320"/>
          </a:xfrm>
        </p:spPr>
        <p:txBody>
          <a:bodyPr>
            <a:normAutofit fontScale="90000"/>
          </a:bodyPr>
          <a:lstStyle/>
          <a:p>
            <a:r>
              <a:rPr lang="tr-TR" dirty="0" smtClean="0"/>
              <a:t>Basınçlı döküm alaşımları</a:t>
            </a:r>
            <a:endParaRPr lang="tr-TR" dirty="0"/>
          </a:p>
        </p:txBody>
      </p:sp>
      <p:graphicFrame>
        <p:nvGraphicFramePr>
          <p:cNvPr id="2" name="Tablo 1"/>
          <p:cNvGraphicFramePr>
            <a:graphicFrameLocks noGrp="1"/>
          </p:cNvGraphicFramePr>
          <p:nvPr>
            <p:extLst>
              <p:ext uri="{D42A27DB-BD31-4B8C-83A1-F6EECF244321}">
                <p14:modId xmlns:p14="http://schemas.microsoft.com/office/powerpoint/2010/main" val="1552231256"/>
              </p:ext>
            </p:extLst>
          </p:nvPr>
        </p:nvGraphicFramePr>
        <p:xfrm>
          <a:off x="305424" y="1676613"/>
          <a:ext cx="8568950" cy="4735576"/>
        </p:xfrm>
        <a:graphic>
          <a:graphicData uri="http://schemas.openxmlformats.org/drawingml/2006/table">
            <a:tbl>
              <a:tblPr firstRow="1" bandRow="1">
                <a:tableStyleId>{5C22544A-7EE6-4342-B048-85BDC9FD1C3A}</a:tableStyleId>
              </a:tblPr>
              <a:tblGrid>
                <a:gridCol w="1098224"/>
                <a:gridCol w="1224136"/>
                <a:gridCol w="557958"/>
                <a:gridCol w="1152128"/>
                <a:gridCol w="720080"/>
                <a:gridCol w="1224136"/>
                <a:gridCol w="648072"/>
                <a:gridCol w="648072"/>
                <a:gridCol w="648072"/>
                <a:gridCol w="648072"/>
              </a:tblGrid>
              <a:tr h="370840">
                <a:tc>
                  <a:txBody>
                    <a:bodyPr/>
                    <a:lstStyle/>
                    <a:p>
                      <a:endParaRPr lang="tr-TR" sz="3200" dirty="0">
                        <a:latin typeface="Trebuchet MS" panose="020B0603020202020204" pitchFamily="34" charset="0"/>
                      </a:endParaRPr>
                    </a:p>
                  </a:txBody>
                  <a:tcP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Si</a:t>
                      </a:r>
                      <a:endParaRPr lang="tr-TR" sz="1800" dirty="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Fe</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Cu</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Mn</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Mg</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Ni</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Zn</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a:effectLst/>
                          <a:latin typeface="Trebuchet MS" panose="020B0603020202020204" pitchFamily="34" charset="0"/>
                          <a:ea typeface="Times New Roman"/>
                          <a:cs typeface="Helvetica"/>
                        </a:rPr>
                        <a:t>Sn</a:t>
                      </a:r>
                      <a:endParaRPr lang="tr-TR" sz="1800">
                        <a:effectLst/>
                        <a:latin typeface="Trebuchet MS" panose="020B0603020202020204" pitchFamily="34" charset="0"/>
                        <a:ea typeface="Calibri"/>
                        <a:cs typeface="Times New Roman"/>
                      </a:endParaRPr>
                    </a:p>
                  </a:txBody>
                  <a:tcPr marL="68580" marR="68580" marT="0" marB="0" anchor="ctr"/>
                </a:tc>
                <a:tc>
                  <a:txBody>
                    <a:bodyPr/>
                    <a:lstStyle/>
                    <a:p>
                      <a:pPr algn="ctr">
                        <a:lnSpc>
                          <a:spcPct val="115000"/>
                        </a:lnSpc>
                        <a:spcAft>
                          <a:spcPts val="0"/>
                        </a:spcAft>
                      </a:pPr>
                      <a:r>
                        <a:rPr lang="tr-TR" sz="2400" b="1" dirty="0">
                          <a:effectLst/>
                          <a:latin typeface="Trebuchet MS" panose="020B0603020202020204" pitchFamily="34" charset="0"/>
                          <a:ea typeface="Times New Roman"/>
                          <a:cs typeface="Helvetica"/>
                        </a:rPr>
                        <a:t>Ti</a:t>
                      </a:r>
                      <a:endParaRPr lang="tr-TR" sz="1800" dirty="0">
                        <a:effectLst/>
                        <a:latin typeface="Trebuchet MS" panose="020B0603020202020204" pitchFamily="34" charset="0"/>
                        <a:ea typeface="Calibri"/>
                        <a:cs typeface="Times New Roman"/>
                      </a:endParaRPr>
                    </a:p>
                  </a:txBody>
                  <a:tcPr marL="68580" marR="68580" marT="0" marB="0" anchor="ctr"/>
                </a:tc>
              </a:tr>
              <a:tr h="370840">
                <a:tc>
                  <a:txBody>
                    <a:bodyPr/>
                    <a:lstStyle/>
                    <a:p>
                      <a:pPr algn="l">
                        <a:lnSpc>
                          <a:spcPct val="115000"/>
                        </a:lnSpc>
                        <a:spcAft>
                          <a:spcPts val="0"/>
                        </a:spcAft>
                      </a:pPr>
                      <a:r>
                        <a:rPr lang="tr-TR" sz="2400" b="1" dirty="0">
                          <a:effectLst/>
                          <a:latin typeface="Trebuchet MS" panose="020B0603020202020204" pitchFamily="34" charset="0"/>
                          <a:ea typeface="Times New Roman"/>
                          <a:cs typeface="Helvetica"/>
                        </a:rPr>
                        <a:t>360</a:t>
                      </a:r>
                      <a:endParaRPr lang="tr-TR" sz="1800" b="1"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9.0-10.0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2.0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0.6</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0.35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0.4-0.6</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0.50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0.50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0.15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a:t>
                      </a:r>
                      <a:endParaRPr lang="tr-TR" sz="1600">
                        <a:effectLst/>
                        <a:latin typeface="Trebuchet MS" panose="020B0603020202020204" pitchFamily="34" charset="0"/>
                        <a:ea typeface="Calibri"/>
                        <a:cs typeface="Times New Roman"/>
                      </a:endParaRPr>
                    </a:p>
                  </a:txBody>
                  <a:tcPr marL="68580" marR="68580" marT="0" marB="0"/>
                </a:tc>
              </a:tr>
              <a:tr h="370840">
                <a:tc>
                  <a:txBody>
                    <a:bodyPr/>
                    <a:lstStyle/>
                    <a:p>
                      <a:pPr algn="l">
                        <a:lnSpc>
                          <a:spcPct val="115000"/>
                        </a:lnSpc>
                        <a:spcAft>
                          <a:spcPts val="0"/>
                        </a:spcAft>
                      </a:pPr>
                      <a:r>
                        <a:rPr lang="tr-TR" sz="2400" b="1" dirty="0">
                          <a:effectLst/>
                          <a:latin typeface="Trebuchet MS" panose="020B0603020202020204" pitchFamily="34" charset="0"/>
                          <a:ea typeface="Times New Roman"/>
                          <a:cs typeface="Helvetica"/>
                        </a:rPr>
                        <a:t>A360</a:t>
                      </a:r>
                      <a:endParaRPr lang="tr-TR" sz="1800" b="1"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9.0-10.0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1.3</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0.6</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0.35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0.4-0.6</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0.50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0.50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0.15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a:t>
                      </a:r>
                      <a:endParaRPr lang="tr-TR" sz="1600">
                        <a:effectLst/>
                        <a:latin typeface="Trebuchet MS" panose="020B0603020202020204" pitchFamily="34" charset="0"/>
                        <a:ea typeface="Calibri"/>
                        <a:cs typeface="Times New Roman"/>
                      </a:endParaRPr>
                    </a:p>
                  </a:txBody>
                  <a:tcPr marL="68580" marR="68580" marT="0" marB="0"/>
                </a:tc>
              </a:tr>
              <a:tr h="370840">
                <a:tc>
                  <a:txBody>
                    <a:bodyPr/>
                    <a:lstStyle/>
                    <a:p>
                      <a:pPr algn="l">
                        <a:lnSpc>
                          <a:spcPct val="115000"/>
                        </a:lnSpc>
                        <a:spcAft>
                          <a:spcPts val="0"/>
                        </a:spcAft>
                      </a:pPr>
                      <a:r>
                        <a:rPr lang="tr-TR" sz="2400" b="1" dirty="0">
                          <a:effectLst/>
                          <a:latin typeface="Trebuchet MS" panose="020B0603020202020204" pitchFamily="34" charset="0"/>
                          <a:ea typeface="Times New Roman"/>
                          <a:cs typeface="Helvetica"/>
                        </a:rPr>
                        <a:t>380</a:t>
                      </a:r>
                      <a:endParaRPr lang="tr-TR" sz="1800" b="1"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7.5-9.5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2.0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3.0-4.0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0.50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0.10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0.50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3.0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0.35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a:t>
                      </a:r>
                      <a:endParaRPr lang="tr-TR" sz="1600" dirty="0">
                        <a:effectLst/>
                        <a:latin typeface="Trebuchet MS" panose="020B0603020202020204" pitchFamily="34" charset="0"/>
                        <a:ea typeface="Calibri"/>
                        <a:cs typeface="Times New Roman"/>
                      </a:endParaRPr>
                    </a:p>
                  </a:txBody>
                  <a:tcPr marL="68580" marR="68580" marT="0" marB="0"/>
                </a:tc>
              </a:tr>
              <a:tr h="370840">
                <a:tc>
                  <a:txBody>
                    <a:bodyPr/>
                    <a:lstStyle/>
                    <a:p>
                      <a:pPr algn="l">
                        <a:lnSpc>
                          <a:spcPct val="115000"/>
                        </a:lnSpc>
                        <a:spcAft>
                          <a:spcPts val="0"/>
                        </a:spcAft>
                      </a:pPr>
                      <a:r>
                        <a:rPr lang="tr-TR" sz="2400" b="1" dirty="0">
                          <a:effectLst/>
                          <a:latin typeface="Trebuchet MS" panose="020B0603020202020204" pitchFamily="34" charset="0"/>
                          <a:ea typeface="Times New Roman"/>
                          <a:cs typeface="Helvetica"/>
                        </a:rPr>
                        <a:t>A380</a:t>
                      </a:r>
                      <a:endParaRPr lang="tr-TR" sz="1800" b="1"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7.5-9.5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1.3</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3.0-4.0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0.50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0.10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0.50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3.0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0.35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a:t>
                      </a:r>
                      <a:endParaRPr lang="tr-TR" sz="1600">
                        <a:effectLst/>
                        <a:latin typeface="Trebuchet MS" panose="020B0603020202020204" pitchFamily="34" charset="0"/>
                        <a:ea typeface="Calibri"/>
                        <a:cs typeface="Times New Roman"/>
                      </a:endParaRPr>
                    </a:p>
                  </a:txBody>
                  <a:tcPr marL="68580" marR="68580" marT="0" marB="0"/>
                </a:tc>
              </a:tr>
              <a:tr h="370840">
                <a:tc>
                  <a:txBody>
                    <a:bodyPr/>
                    <a:lstStyle/>
                    <a:p>
                      <a:pPr algn="l">
                        <a:lnSpc>
                          <a:spcPct val="115000"/>
                        </a:lnSpc>
                        <a:spcAft>
                          <a:spcPts val="0"/>
                        </a:spcAft>
                      </a:pPr>
                      <a:r>
                        <a:rPr lang="tr-TR" sz="2400" b="1" dirty="0">
                          <a:effectLst/>
                          <a:latin typeface="Trebuchet MS" panose="020B0603020202020204" pitchFamily="34" charset="0"/>
                          <a:ea typeface="Times New Roman"/>
                          <a:cs typeface="Helvetica"/>
                        </a:rPr>
                        <a:t>383</a:t>
                      </a:r>
                      <a:endParaRPr lang="tr-TR" sz="1800" b="1"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9.5-11.5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1.3</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2.0-3.0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0.50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0.10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0.30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3.0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0.15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a:t>
                      </a:r>
                      <a:endParaRPr lang="tr-TR" sz="1600">
                        <a:effectLst/>
                        <a:latin typeface="Trebuchet MS" panose="020B0603020202020204" pitchFamily="34" charset="0"/>
                        <a:ea typeface="Calibri"/>
                        <a:cs typeface="Times New Roman"/>
                      </a:endParaRPr>
                    </a:p>
                  </a:txBody>
                  <a:tcPr marL="68580" marR="68580" marT="0" marB="0"/>
                </a:tc>
              </a:tr>
              <a:tr h="370840">
                <a:tc>
                  <a:txBody>
                    <a:bodyPr/>
                    <a:lstStyle/>
                    <a:p>
                      <a:pPr algn="l">
                        <a:lnSpc>
                          <a:spcPct val="115000"/>
                        </a:lnSpc>
                        <a:spcAft>
                          <a:spcPts val="0"/>
                        </a:spcAft>
                      </a:pPr>
                      <a:r>
                        <a:rPr lang="tr-TR" sz="2400" b="1" dirty="0">
                          <a:effectLst/>
                          <a:latin typeface="Trebuchet MS" panose="020B0603020202020204" pitchFamily="34" charset="0"/>
                          <a:ea typeface="Times New Roman"/>
                          <a:cs typeface="Helvetica"/>
                        </a:rPr>
                        <a:t>384</a:t>
                      </a:r>
                      <a:endParaRPr lang="tr-TR" sz="1800" b="1"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10.5-12.0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1.3</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3.0-4.5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0.50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0.10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0.50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3.0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0.35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a:t>
                      </a:r>
                      <a:endParaRPr lang="tr-TR" sz="1600">
                        <a:effectLst/>
                        <a:latin typeface="Trebuchet MS" panose="020B0603020202020204" pitchFamily="34" charset="0"/>
                        <a:ea typeface="Calibri"/>
                        <a:cs typeface="Times New Roman"/>
                      </a:endParaRPr>
                    </a:p>
                  </a:txBody>
                  <a:tcPr marL="68580" marR="68580" marT="0" marB="0"/>
                </a:tc>
              </a:tr>
              <a:tr h="370840">
                <a:tc>
                  <a:txBody>
                    <a:bodyPr/>
                    <a:lstStyle/>
                    <a:p>
                      <a:pPr algn="l">
                        <a:lnSpc>
                          <a:spcPct val="115000"/>
                        </a:lnSpc>
                        <a:spcAft>
                          <a:spcPts val="0"/>
                        </a:spcAft>
                      </a:pPr>
                      <a:r>
                        <a:rPr lang="tr-TR" sz="2400" b="1" dirty="0">
                          <a:effectLst/>
                          <a:latin typeface="Trebuchet MS" panose="020B0603020202020204" pitchFamily="34" charset="0"/>
                          <a:ea typeface="Times New Roman"/>
                          <a:cs typeface="Helvetica"/>
                        </a:rPr>
                        <a:t>390</a:t>
                      </a:r>
                      <a:endParaRPr lang="tr-TR" sz="1800" b="1"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16.0-18.0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1.3</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4.0-5.0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0.50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0.45-0.65</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0.10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1.5</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0.10</a:t>
                      </a:r>
                      <a:endParaRPr lang="tr-TR" sz="1600">
                        <a:effectLst/>
                        <a:latin typeface="Trebuchet MS" panose="020B0603020202020204" pitchFamily="34" charset="0"/>
                        <a:ea typeface="Calibri"/>
                        <a:cs typeface="Times New Roman"/>
                      </a:endParaRPr>
                    </a:p>
                  </a:txBody>
                  <a:tcPr marL="68580" marR="68580" marT="0" marB="0"/>
                </a:tc>
              </a:tr>
              <a:tr h="370840">
                <a:tc>
                  <a:txBody>
                    <a:bodyPr/>
                    <a:lstStyle/>
                    <a:p>
                      <a:pPr algn="l">
                        <a:lnSpc>
                          <a:spcPct val="115000"/>
                        </a:lnSpc>
                        <a:spcAft>
                          <a:spcPts val="0"/>
                        </a:spcAft>
                      </a:pPr>
                      <a:r>
                        <a:rPr lang="tr-TR" sz="2400" b="1" dirty="0">
                          <a:effectLst/>
                          <a:latin typeface="Trebuchet MS" panose="020B0603020202020204" pitchFamily="34" charset="0"/>
                          <a:ea typeface="Times New Roman"/>
                          <a:cs typeface="Helvetica"/>
                        </a:rPr>
                        <a:t>413.0</a:t>
                      </a:r>
                      <a:endParaRPr lang="tr-TR" sz="1800" b="1"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11.0-13.0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2.0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1.0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0.35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0.10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0.50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0.50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0.15</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a:t>
                      </a:r>
                      <a:endParaRPr lang="tr-TR" sz="1600">
                        <a:effectLst/>
                        <a:latin typeface="Trebuchet MS" panose="020B0603020202020204" pitchFamily="34" charset="0"/>
                        <a:ea typeface="Calibri"/>
                        <a:cs typeface="Times New Roman"/>
                      </a:endParaRPr>
                    </a:p>
                  </a:txBody>
                  <a:tcPr marL="68580" marR="68580" marT="0" marB="0"/>
                </a:tc>
              </a:tr>
              <a:tr h="370840">
                <a:tc>
                  <a:txBody>
                    <a:bodyPr/>
                    <a:lstStyle/>
                    <a:p>
                      <a:pPr algn="l">
                        <a:lnSpc>
                          <a:spcPct val="115000"/>
                        </a:lnSpc>
                        <a:spcAft>
                          <a:spcPts val="0"/>
                        </a:spcAft>
                      </a:pPr>
                      <a:r>
                        <a:rPr lang="tr-TR" sz="2000" b="1" dirty="0">
                          <a:effectLst/>
                          <a:latin typeface="Trebuchet MS" panose="020B0603020202020204" pitchFamily="34" charset="0"/>
                          <a:ea typeface="Times New Roman"/>
                          <a:cs typeface="Helvetica"/>
                        </a:rPr>
                        <a:t>A413.0</a:t>
                      </a:r>
                      <a:endParaRPr lang="tr-TR" sz="1600" b="1"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11.0-13.0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1.3</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1.0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0.35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0.10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0.50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0.50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0.15</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a:t>
                      </a:r>
                      <a:endParaRPr lang="tr-TR" sz="1600" dirty="0">
                        <a:effectLst/>
                        <a:latin typeface="Trebuchet MS" panose="020B0603020202020204" pitchFamily="34" charset="0"/>
                        <a:ea typeface="Calibri"/>
                        <a:cs typeface="Times New Roman"/>
                      </a:endParaRPr>
                    </a:p>
                  </a:txBody>
                  <a:tcPr marL="68580" marR="68580" marT="0" marB="0"/>
                </a:tc>
              </a:tr>
              <a:tr h="370840">
                <a:tc>
                  <a:txBody>
                    <a:bodyPr/>
                    <a:lstStyle/>
                    <a:p>
                      <a:pPr algn="l">
                        <a:lnSpc>
                          <a:spcPct val="115000"/>
                        </a:lnSpc>
                        <a:spcAft>
                          <a:spcPts val="0"/>
                        </a:spcAft>
                      </a:pPr>
                      <a:r>
                        <a:rPr lang="tr-TR" sz="2400" b="1" dirty="0">
                          <a:effectLst/>
                          <a:latin typeface="Trebuchet MS" panose="020B0603020202020204" pitchFamily="34" charset="0"/>
                          <a:ea typeface="Times New Roman"/>
                          <a:cs typeface="Helvetica"/>
                        </a:rPr>
                        <a:t>443.0</a:t>
                      </a:r>
                      <a:endParaRPr lang="tr-TR" sz="1800" b="1"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4.5-6.0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2.0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0.6</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0.35</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0.10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a:effectLst/>
                          <a:latin typeface="Trebuchet MS" panose="020B0603020202020204" pitchFamily="34" charset="0"/>
                          <a:ea typeface="Calibri"/>
                          <a:cs typeface="Times New Roman"/>
                        </a:rPr>
                        <a:t>0.50</a:t>
                      </a:r>
                      <a:endParaRPr lang="tr-TR" sz="160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0.50</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0.15</a:t>
                      </a:r>
                      <a:endParaRPr lang="tr-TR" sz="1600" dirty="0">
                        <a:effectLst/>
                        <a:latin typeface="Trebuchet MS" panose="020B0603020202020204" pitchFamily="34" charset="0"/>
                        <a:ea typeface="Calibri"/>
                        <a:cs typeface="Times New Roman"/>
                      </a:endParaRPr>
                    </a:p>
                  </a:txBody>
                  <a:tcPr marL="68580" marR="68580" marT="0" marB="0"/>
                </a:tc>
                <a:tc>
                  <a:txBody>
                    <a:bodyPr/>
                    <a:lstStyle/>
                    <a:p>
                      <a:pPr algn="ctr">
                        <a:lnSpc>
                          <a:spcPct val="115000"/>
                        </a:lnSpc>
                        <a:spcAft>
                          <a:spcPts val="0"/>
                        </a:spcAft>
                      </a:pPr>
                      <a:r>
                        <a:rPr lang="tr-TR" sz="2000" dirty="0">
                          <a:effectLst/>
                          <a:latin typeface="Trebuchet MS" panose="020B0603020202020204" pitchFamily="34" charset="0"/>
                          <a:ea typeface="Calibri"/>
                          <a:cs typeface="Times New Roman"/>
                        </a:rPr>
                        <a:t>-</a:t>
                      </a:r>
                      <a:endParaRPr lang="tr-TR" sz="1600" dirty="0">
                        <a:effectLst/>
                        <a:latin typeface="Trebuchet MS" panose="020B0603020202020204" pitchFamily="34" charset="0"/>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45284631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620688"/>
            <a:ext cx="8229600" cy="594320"/>
          </a:xfrm>
        </p:spPr>
        <p:txBody>
          <a:bodyPr>
            <a:normAutofit fontScale="90000"/>
          </a:bodyPr>
          <a:lstStyle/>
          <a:p>
            <a:r>
              <a:rPr lang="tr-TR" dirty="0" smtClean="0">
                <a:solidFill>
                  <a:schemeClr val="accent2">
                    <a:lumMod val="50000"/>
                  </a:schemeClr>
                </a:solidFill>
                <a:latin typeface="Trebuchet MS" pitchFamily="34" charset="0"/>
              </a:rPr>
              <a:t>Alüminyum döküm alaşımları</a:t>
            </a:r>
            <a:endParaRPr lang="tr-TR" dirty="0">
              <a:solidFill>
                <a:schemeClr val="accent2">
                  <a:lumMod val="50000"/>
                </a:schemeClr>
              </a:solidFill>
              <a:latin typeface="Trebuchet MS" pitchFamily="34" charset="0"/>
            </a:endParaRPr>
          </a:p>
        </p:txBody>
      </p:sp>
      <p:graphicFrame>
        <p:nvGraphicFramePr>
          <p:cNvPr id="5" name="4 Tablo"/>
          <p:cNvGraphicFramePr>
            <a:graphicFrameLocks noGrp="1"/>
          </p:cNvGraphicFramePr>
          <p:nvPr/>
        </p:nvGraphicFramePr>
        <p:xfrm>
          <a:off x="467544" y="1412776"/>
          <a:ext cx="6970372" cy="4480560"/>
        </p:xfrm>
        <a:graphic>
          <a:graphicData uri="http://schemas.openxmlformats.org/drawingml/2006/table">
            <a:tbl>
              <a:tblPr firstRow="1" bandRow="1">
                <a:tableStyleId>{5C22544A-7EE6-4342-B048-85BDC9FD1C3A}</a:tableStyleId>
              </a:tblPr>
              <a:tblGrid>
                <a:gridCol w="1296144"/>
                <a:gridCol w="1872208"/>
                <a:gridCol w="1944216"/>
                <a:gridCol w="1857804"/>
              </a:tblGrid>
              <a:tr h="370840">
                <a:tc>
                  <a:txBody>
                    <a:bodyPr/>
                    <a:lstStyle/>
                    <a:p>
                      <a:pPr algn="ctr"/>
                      <a:r>
                        <a:rPr lang="tr-TR" sz="2400" dirty="0" smtClean="0">
                          <a:latin typeface="Trebuchet MS" pitchFamily="34" charset="0"/>
                        </a:rPr>
                        <a:t>alaşım</a:t>
                      </a:r>
                      <a:endParaRPr lang="tr-TR" sz="2400" dirty="0">
                        <a:latin typeface="Trebuchet MS" pitchFamily="34" charset="0"/>
                      </a:endParaRPr>
                    </a:p>
                  </a:txBody>
                  <a:tcPr/>
                </a:tc>
                <a:tc>
                  <a:txBody>
                    <a:bodyPr/>
                    <a:lstStyle/>
                    <a:p>
                      <a:pPr algn="ctr"/>
                      <a:r>
                        <a:rPr lang="tr-TR" sz="2400" dirty="0" smtClean="0">
                          <a:latin typeface="Trebuchet MS" pitchFamily="34" charset="0"/>
                        </a:rPr>
                        <a:t>Başlıca</a:t>
                      </a:r>
                      <a:r>
                        <a:rPr lang="tr-TR" sz="2400" baseline="0" dirty="0" smtClean="0">
                          <a:latin typeface="Trebuchet MS" pitchFamily="34" charset="0"/>
                        </a:rPr>
                        <a:t> element</a:t>
                      </a:r>
                      <a:endParaRPr lang="tr-TR" sz="2400" dirty="0">
                        <a:latin typeface="Trebuchet MS" pitchFamily="34" charset="0"/>
                      </a:endParaRPr>
                    </a:p>
                  </a:txBody>
                  <a:tcPr/>
                </a:tc>
                <a:tc>
                  <a:txBody>
                    <a:bodyPr/>
                    <a:lstStyle/>
                    <a:p>
                      <a:pPr algn="ctr"/>
                      <a:r>
                        <a:rPr lang="tr-TR" sz="2400" dirty="0" smtClean="0">
                          <a:latin typeface="Trebuchet MS" pitchFamily="34" charset="0"/>
                        </a:rPr>
                        <a:t>Katı</a:t>
                      </a:r>
                      <a:r>
                        <a:rPr lang="tr-TR" sz="2400" baseline="0" dirty="0" smtClean="0">
                          <a:latin typeface="Trebuchet MS" pitchFamily="34" charset="0"/>
                        </a:rPr>
                        <a:t> eriyik sertleşmesi</a:t>
                      </a:r>
                      <a:endParaRPr lang="tr-TR" sz="2400" dirty="0">
                        <a:latin typeface="Trebuchet MS" pitchFamily="34" charset="0"/>
                      </a:endParaRPr>
                    </a:p>
                  </a:txBody>
                  <a:tcPr/>
                </a:tc>
                <a:tc>
                  <a:txBody>
                    <a:bodyPr/>
                    <a:lstStyle/>
                    <a:p>
                      <a:pPr algn="ctr"/>
                      <a:r>
                        <a:rPr lang="tr-TR" sz="2400" dirty="0" smtClean="0">
                          <a:latin typeface="Trebuchet MS" pitchFamily="34" charset="0"/>
                        </a:rPr>
                        <a:t>Çökelme</a:t>
                      </a:r>
                      <a:r>
                        <a:rPr lang="tr-TR" sz="2400" baseline="0" dirty="0" smtClean="0">
                          <a:latin typeface="Trebuchet MS" pitchFamily="34" charset="0"/>
                        </a:rPr>
                        <a:t> sertleşmesi</a:t>
                      </a:r>
                      <a:endParaRPr lang="tr-TR" sz="2400" dirty="0">
                        <a:latin typeface="Trebuchet MS" pitchFamily="34" charset="0"/>
                      </a:endParaRPr>
                    </a:p>
                  </a:txBody>
                  <a:tcPr/>
                </a:tc>
              </a:tr>
              <a:tr h="370840">
                <a:tc>
                  <a:txBody>
                    <a:bodyPr/>
                    <a:lstStyle/>
                    <a:p>
                      <a:pPr algn="ctr"/>
                      <a:r>
                        <a:rPr lang="tr-TR" sz="2400" b="1" dirty="0" smtClean="0">
                          <a:latin typeface="Trebuchet MS" pitchFamily="34" charset="0"/>
                        </a:rPr>
                        <a:t>1xx</a:t>
                      </a:r>
                      <a:endParaRPr lang="tr-TR" sz="2400" b="1" dirty="0">
                        <a:latin typeface="Trebuchet MS" pitchFamily="34" charset="0"/>
                      </a:endParaRPr>
                    </a:p>
                  </a:txBody>
                  <a:tcPr/>
                </a:tc>
                <a:tc>
                  <a:txBody>
                    <a:bodyPr/>
                    <a:lstStyle/>
                    <a:p>
                      <a:pPr algn="ctr"/>
                      <a:r>
                        <a:rPr lang="tr-TR" sz="2400" dirty="0" smtClean="0">
                          <a:latin typeface="Trebuchet MS" pitchFamily="34" charset="0"/>
                        </a:rPr>
                        <a:t>&gt;99 Al</a:t>
                      </a:r>
                      <a:endParaRPr lang="tr-TR" sz="2400" dirty="0">
                        <a:latin typeface="Trebuchet MS" pitchFamily="34" charset="0"/>
                      </a:endParaRPr>
                    </a:p>
                  </a:txBody>
                  <a:tcPr/>
                </a:tc>
                <a:tc>
                  <a:txBody>
                    <a:bodyPr/>
                    <a:lstStyle/>
                    <a:p>
                      <a:pPr algn="ctr"/>
                      <a:r>
                        <a:rPr lang="tr-TR" sz="2400" dirty="0" smtClean="0">
                          <a:latin typeface="Trebuchet MS" pitchFamily="34" charset="0"/>
                          <a:sym typeface="Wingdings"/>
                        </a:rPr>
                        <a:t></a:t>
                      </a:r>
                      <a:endParaRPr lang="tr-TR" sz="2400" dirty="0">
                        <a:latin typeface="Trebuchet MS" pitchFamily="34" charset="0"/>
                      </a:endParaRPr>
                    </a:p>
                  </a:txBody>
                  <a:tcPr/>
                </a:tc>
                <a:tc>
                  <a:txBody>
                    <a:bodyPr/>
                    <a:lstStyle/>
                    <a:p>
                      <a:pPr algn="ctr"/>
                      <a:endParaRPr lang="tr-TR" sz="2400">
                        <a:latin typeface="Trebuchet MS" pitchFamily="34" charset="0"/>
                      </a:endParaRPr>
                    </a:p>
                  </a:txBody>
                  <a:tcPr/>
                </a:tc>
              </a:tr>
              <a:tr h="370840">
                <a:tc>
                  <a:txBody>
                    <a:bodyPr/>
                    <a:lstStyle/>
                    <a:p>
                      <a:pPr algn="ctr"/>
                      <a:r>
                        <a:rPr lang="tr-TR" sz="2400" b="1" dirty="0" smtClean="0">
                          <a:latin typeface="Trebuchet MS" pitchFamily="34" charset="0"/>
                        </a:rPr>
                        <a:t>4xx</a:t>
                      </a:r>
                      <a:endParaRPr lang="tr-TR" sz="2400" b="1" dirty="0">
                        <a:latin typeface="Trebuchet MS" pitchFamily="34" charset="0"/>
                      </a:endParaRPr>
                    </a:p>
                  </a:txBody>
                  <a:tcPr/>
                </a:tc>
                <a:tc>
                  <a:txBody>
                    <a:bodyPr/>
                    <a:lstStyle/>
                    <a:p>
                      <a:pPr algn="ctr"/>
                      <a:r>
                        <a:rPr lang="tr-TR" sz="2400" dirty="0" smtClean="0">
                          <a:latin typeface="Trebuchet MS" pitchFamily="34" charset="0"/>
                        </a:rPr>
                        <a:t>Si</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algn="ctr"/>
                      <a:endParaRPr lang="tr-TR" sz="2400">
                        <a:latin typeface="Trebuchet MS" pitchFamily="34" charset="0"/>
                      </a:endParaRPr>
                    </a:p>
                  </a:txBody>
                  <a:tcPr/>
                </a:tc>
              </a:tr>
              <a:tr h="370840">
                <a:tc>
                  <a:txBody>
                    <a:bodyPr/>
                    <a:lstStyle/>
                    <a:p>
                      <a:pPr algn="ctr"/>
                      <a:r>
                        <a:rPr lang="tr-TR" sz="2400" b="1" dirty="0" smtClean="0">
                          <a:latin typeface="Trebuchet MS" pitchFamily="34" charset="0"/>
                        </a:rPr>
                        <a:t>5xx</a:t>
                      </a:r>
                      <a:endParaRPr lang="tr-TR" sz="2400" b="1" dirty="0">
                        <a:latin typeface="Trebuchet MS" pitchFamily="34" charset="0"/>
                      </a:endParaRPr>
                    </a:p>
                  </a:txBody>
                  <a:tcPr/>
                </a:tc>
                <a:tc>
                  <a:txBody>
                    <a:bodyPr/>
                    <a:lstStyle/>
                    <a:p>
                      <a:pPr algn="ctr"/>
                      <a:r>
                        <a:rPr lang="tr-TR" sz="2400" dirty="0" smtClean="0">
                          <a:latin typeface="Trebuchet MS" pitchFamily="34" charset="0"/>
                        </a:rPr>
                        <a:t>Mg</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algn="ctr"/>
                      <a:endParaRPr lang="tr-TR" sz="2400">
                        <a:latin typeface="Trebuchet MS" pitchFamily="34" charset="0"/>
                      </a:endParaRPr>
                    </a:p>
                  </a:txBody>
                  <a:tcPr/>
                </a:tc>
              </a:tr>
              <a:tr h="370840">
                <a:tc>
                  <a:txBody>
                    <a:bodyPr/>
                    <a:lstStyle/>
                    <a:p>
                      <a:pPr algn="ctr"/>
                      <a:endParaRPr lang="tr-TR" sz="2400" b="1" dirty="0">
                        <a:latin typeface="Trebuchet MS" pitchFamily="34" charset="0"/>
                      </a:endParaRPr>
                    </a:p>
                  </a:txBody>
                  <a:tcPr/>
                </a:tc>
                <a:tc>
                  <a:txBody>
                    <a:bodyPr/>
                    <a:lstStyle/>
                    <a:p>
                      <a:pPr algn="ctr"/>
                      <a:endParaRPr lang="tr-TR" sz="2400">
                        <a:latin typeface="Trebuchet MS" pitchFamily="34" charset="0"/>
                      </a:endParaRPr>
                    </a:p>
                  </a:txBody>
                  <a:tcPr/>
                </a:tc>
                <a:tc>
                  <a:txBody>
                    <a:bodyPr/>
                    <a:lstStyle/>
                    <a:p>
                      <a:pPr algn="ctr"/>
                      <a:endParaRPr lang="tr-TR" sz="2400">
                        <a:latin typeface="Trebuchet MS" pitchFamily="34" charset="0"/>
                      </a:endParaRPr>
                    </a:p>
                  </a:txBody>
                  <a:tcPr/>
                </a:tc>
                <a:tc>
                  <a:txBody>
                    <a:bodyPr/>
                    <a:lstStyle/>
                    <a:p>
                      <a:pPr algn="ctr"/>
                      <a:endParaRPr lang="tr-TR" sz="2400">
                        <a:latin typeface="Trebuchet MS" pitchFamily="34" charset="0"/>
                      </a:endParaRPr>
                    </a:p>
                  </a:txBody>
                  <a:tcPr/>
                </a:tc>
              </a:tr>
              <a:tr h="370840">
                <a:tc>
                  <a:txBody>
                    <a:bodyPr/>
                    <a:lstStyle/>
                    <a:p>
                      <a:pPr algn="ctr"/>
                      <a:r>
                        <a:rPr lang="tr-TR" sz="2400" b="1" dirty="0" smtClean="0">
                          <a:latin typeface="Trebuchet MS" pitchFamily="34" charset="0"/>
                        </a:rPr>
                        <a:t>2xx</a:t>
                      </a:r>
                      <a:endParaRPr lang="tr-TR" sz="2400" b="1" dirty="0">
                        <a:latin typeface="Trebuchet MS" pitchFamily="34" charset="0"/>
                      </a:endParaRPr>
                    </a:p>
                  </a:txBody>
                  <a:tcPr/>
                </a:tc>
                <a:tc>
                  <a:txBody>
                    <a:bodyPr/>
                    <a:lstStyle/>
                    <a:p>
                      <a:pPr algn="ctr"/>
                      <a:r>
                        <a:rPr lang="tr-TR" sz="2400" dirty="0" err="1" smtClean="0">
                          <a:latin typeface="Trebuchet MS" pitchFamily="34" charset="0"/>
                        </a:rPr>
                        <a:t>Cu</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r h="370840">
                <a:tc>
                  <a:txBody>
                    <a:bodyPr/>
                    <a:lstStyle/>
                    <a:p>
                      <a:pPr algn="ctr"/>
                      <a:r>
                        <a:rPr lang="tr-TR" sz="2400" b="1" dirty="0" smtClean="0">
                          <a:latin typeface="Trebuchet MS" pitchFamily="34" charset="0"/>
                        </a:rPr>
                        <a:t>3xx</a:t>
                      </a:r>
                      <a:endParaRPr lang="tr-TR" sz="2400" b="1" dirty="0">
                        <a:latin typeface="Trebuchet MS" pitchFamily="34" charset="0"/>
                      </a:endParaRPr>
                    </a:p>
                  </a:txBody>
                  <a:tcPr/>
                </a:tc>
                <a:tc>
                  <a:txBody>
                    <a:bodyPr/>
                    <a:lstStyle/>
                    <a:p>
                      <a:pPr algn="ctr"/>
                      <a:r>
                        <a:rPr lang="tr-TR" sz="2400" dirty="0" smtClean="0">
                          <a:latin typeface="Trebuchet MS" pitchFamily="34" charset="0"/>
                        </a:rPr>
                        <a:t>Si + Mg (</a:t>
                      </a:r>
                      <a:r>
                        <a:rPr lang="tr-TR" sz="2400" dirty="0" err="1" smtClean="0">
                          <a:latin typeface="Trebuchet MS" pitchFamily="34" charset="0"/>
                        </a:rPr>
                        <a:t>Cu</a:t>
                      </a:r>
                      <a:r>
                        <a:rPr lang="tr-TR" sz="2400" dirty="0" smtClean="0">
                          <a:latin typeface="Trebuchet MS" pitchFamily="34" charset="0"/>
                        </a:rPr>
                        <a:t>)</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r h="370840">
                <a:tc>
                  <a:txBody>
                    <a:bodyPr/>
                    <a:lstStyle/>
                    <a:p>
                      <a:pPr algn="ctr"/>
                      <a:r>
                        <a:rPr lang="tr-TR" sz="2400" b="1" dirty="0" smtClean="0">
                          <a:latin typeface="Trebuchet MS" pitchFamily="34" charset="0"/>
                        </a:rPr>
                        <a:t>7xx</a:t>
                      </a:r>
                      <a:endParaRPr lang="tr-TR" sz="2400" b="1" dirty="0">
                        <a:latin typeface="Trebuchet MS" pitchFamily="34" charset="0"/>
                      </a:endParaRPr>
                    </a:p>
                  </a:txBody>
                  <a:tcPr/>
                </a:tc>
                <a:tc>
                  <a:txBody>
                    <a:bodyPr/>
                    <a:lstStyle/>
                    <a:p>
                      <a:pPr algn="ctr"/>
                      <a:r>
                        <a:rPr lang="tr-TR" sz="2400" dirty="0" err="1" smtClean="0">
                          <a:latin typeface="Trebuchet MS" pitchFamily="34" charset="0"/>
                        </a:rPr>
                        <a:t>Zn</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r h="370840">
                <a:tc>
                  <a:txBody>
                    <a:bodyPr/>
                    <a:lstStyle/>
                    <a:p>
                      <a:pPr algn="ctr"/>
                      <a:r>
                        <a:rPr lang="tr-TR" sz="2400" b="1" dirty="0" smtClean="0">
                          <a:latin typeface="Trebuchet MS" pitchFamily="34" charset="0"/>
                        </a:rPr>
                        <a:t>8xx</a:t>
                      </a:r>
                      <a:endParaRPr lang="tr-TR" sz="2400" b="1" dirty="0">
                        <a:latin typeface="Trebuchet MS" pitchFamily="34" charset="0"/>
                      </a:endParaRPr>
                    </a:p>
                  </a:txBody>
                  <a:tcPr/>
                </a:tc>
                <a:tc>
                  <a:txBody>
                    <a:bodyPr/>
                    <a:lstStyle/>
                    <a:p>
                      <a:pPr algn="ctr"/>
                      <a:r>
                        <a:rPr lang="tr-TR" sz="2400" dirty="0" smtClean="0">
                          <a:latin typeface="Trebuchet MS" pitchFamily="34" charset="0"/>
                        </a:rPr>
                        <a:t>Sn</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bl>
          </a:graphicData>
        </a:graphic>
      </p:graphicFrame>
      <p:sp>
        <p:nvSpPr>
          <p:cNvPr id="6" name="5 Sağ Ayraç"/>
          <p:cNvSpPr/>
          <p:nvPr/>
        </p:nvSpPr>
        <p:spPr>
          <a:xfrm>
            <a:off x="7524328" y="2204864"/>
            <a:ext cx="288032" cy="1368152"/>
          </a:xfrm>
          <a:prstGeom prst="rightBrace">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6 Metin kutusu"/>
          <p:cNvSpPr txBox="1"/>
          <p:nvPr/>
        </p:nvSpPr>
        <p:spPr>
          <a:xfrm>
            <a:off x="7668344" y="1772816"/>
            <a:ext cx="1046440" cy="2160240"/>
          </a:xfrm>
          <a:prstGeom prst="rect">
            <a:avLst/>
          </a:prstGeom>
          <a:noFill/>
        </p:spPr>
        <p:txBody>
          <a:bodyPr vert="vert270" wrap="square" rtlCol="0">
            <a:spAutoFit/>
          </a:bodyPr>
          <a:lstStyle/>
          <a:p>
            <a:pPr algn="ctr"/>
            <a:r>
              <a:rPr lang="tr-TR" sz="2800" b="1" dirty="0" smtClean="0">
                <a:latin typeface="Trebuchet MS" pitchFamily="34" charset="0"/>
              </a:rPr>
              <a:t>Isıl işlem uygulanmaz</a:t>
            </a:r>
            <a:endParaRPr lang="tr-TR" sz="2800" b="1" dirty="0">
              <a:latin typeface="Trebuchet MS" pitchFamily="34" charset="0"/>
            </a:endParaRPr>
          </a:p>
        </p:txBody>
      </p:sp>
      <p:sp>
        <p:nvSpPr>
          <p:cNvPr id="8" name="7 Sağ Ayraç"/>
          <p:cNvSpPr/>
          <p:nvPr/>
        </p:nvSpPr>
        <p:spPr>
          <a:xfrm>
            <a:off x="7524328" y="4149080"/>
            <a:ext cx="288032" cy="1728192"/>
          </a:xfrm>
          <a:prstGeom prst="rightBrace">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9" name="8 Metin kutusu"/>
          <p:cNvSpPr txBox="1"/>
          <p:nvPr/>
        </p:nvSpPr>
        <p:spPr>
          <a:xfrm>
            <a:off x="7668344" y="3933056"/>
            <a:ext cx="1046440" cy="2160240"/>
          </a:xfrm>
          <a:prstGeom prst="rect">
            <a:avLst/>
          </a:prstGeom>
          <a:noFill/>
        </p:spPr>
        <p:txBody>
          <a:bodyPr vert="vert270" wrap="square" rtlCol="0">
            <a:spAutoFit/>
          </a:bodyPr>
          <a:lstStyle/>
          <a:p>
            <a:pPr algn="ctr"/>
            <a:r>
              <a:rPr lang="tr-TR" sz="2800" b="1" dirty="0" smtClean="0">
                <a:latin typeface="Trebuchet MS" pitchFamily="34" charset="0"/>
              </a:rPr>
              <a:t>Isıl işlem uygulanır</a:t>
            </a:r>
            <a:endParaRPr lang="tr-TR" sz="2800" b="1" dirty="0">
              <a:latin typeface="Trebuchet MS" pitchFamily="34" charset="0"/>
            </a:endParaRPr>
          </a:p>
        </p:txBody>
      </p:sp>
    </p:spTree>
    <p:extLst>
      <p:ext uri="{BB962C8B-B14F-4D97-AF65-F5344CB8AC3E}">
        <p14:creationId xmlns:p14="http://schemas.microsoft.com/office/powerpoint/2010/main" val="26239864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30832" y="746448"/>
            <a:ext cx="8229600" cy="594320"/>
          </a:xfrm>
        </p:spPr>
        <p:txBody>
          <a:bodyPr>
            <a:normAutofit fontScale="90000"/>
          </a:bodyPr>
          <a:lstStyle/>
          <a:p>
            <a:r>
              <a:rPr lang="tr-TR" dirty="0" smtClean="0">
                <a:latin typeface="Trebuchet MS" pitchFamily="34" charset="0"/>
              </a:rPr>
              <a:t>döküm </a:t>
            </a:r>
            <a:r>
              <a:rPr lang="tr-TR" dirty="0" smtClean="0">
                <a:latin typeface="Trebuchet MS" pitchFamily="34" charset="0"/>
              </a:rPr>
              <a:t>alaşımları</a:t>
            </a:r>
            <a:endParaRPr lang="tr-TR" dirty="0">
              <a:latin typeface="Trebuchet MS" pitchFamily="34" charset="0"/>
            </a:endParaRPr>
          </a:p>
        </p:txBody>
      </p:sp>
      <p:sp>
        <p:nvSpPr>
          <p:cNvPr id="3" name="2 Metin kutusu"/>
          <p:cNvSpPr txBox="1"/>
          <p:nvPr/>
        </p:nvSpPr>
        <p:spPr>
          <a:xfrm>
            <a:off x="251520" y="1556792"/>
            <a:ext cx="8892480" cy="5109091"/>
          </a:xfrm>
          <a:prstGeom prst="rect">
            <a:avLst/>
          </a:prstGeom>
          <a:noFill/>
        </p:spPr>
        <p:txBody>
          <a:bodyPr wrap="square" rtlCol="0">
            <a:spAutoFit/>
          </a:bodyPr>
          <a:lstStyle/>
          <a:p>
            <a:pPr>
              <a:buClr>
                <a:schemeClr val="bg2">
                  <a:lumMod val="50000"/>
                </a:schemeClr>
              </a:buClr>
            </a:pPr>
            <a:r>
              <a:rPr lang="en-US" sz="2800" b="1" dirty="0" smtClean="0">
                <a:latin typeface="Trebuchet MS" panose="020B0603020202020204" pitchFamily="34" charset="0"/>
              </a:rPr>
              <a:t>A</a:t>
            </a:r>
            <a:r>
              <a:rPr lang="tr-TR" sz="2800" b="1" dirty="0" smtClean="0">
                <a:latin typeface="Trebuchet MS" panose="020B0603020202020204" pitchFamily="34" charset="0"/>
              </a:rPr>
              <a:t>l-Cu alaşımları</a:t>
            </a:r>
            <a:r>
              <a:rPr lang="en-US" sz="2800" b="1" dirty="0" smtClean="0">
                <a:latin typeface="Trebuchet MS" panose="020B0603020202020204" pitchFamily="34" charset="0"/>
              </a:rPr>
              <a:t> </a:t>
            </a:r>
            <a:r>
              <a:rPr lang="en-US" sz="2800" b="1" dirty="0">
                <a:latin typeface="Trebuchet MS" panose="020B0603020202020204" pitchFamily="34" charset="0"/>
              </a:rPr>
              <a:t>(2xx.x </a:t>
            </a:r>
            <a:r>
              <a:rPr lang="en-US" sz="2800" b="1" dirty="0" err="1" smtClean="0">
                <a:latin typeface="Trebuchet MS" panose="020B0603020202020204" pitchFamily="34" charset="0"/>
              </a:rPr>
              <a:t>seri</a:t>
            </a:r>
            <a:r>
              <a:rPr lang="tr-TR" sz="2800" b="1" dirty="0" smtClean="0">
                <a:latin typeface="Trebuchet MS" panose="020B0603020202020204" pitchFamily="34" charset="0"/>
              </a:rPr>
              <a:t>si</a:t>
            </a:r>
            <a:r>
              <a:rPr lang="en-US" sz="2800" b="1" dirty="0" smtClean="0">
                <a:latin typeface="Trebuchet MS" panose="020B0603020202020204" pitchFamily="34" charset="0"/>
              </a:rPr>
              <a:t>)</a:t>
            </a:r>
            <a:r>
              <a:rPr lang="en-US" sz="2800" dirty="0" smtClean="0">
                <a:latin typeface="Trebuchet MS" panose="020B0603020202020204" pitchFamily="34" charset="0"/>
              </a:rPr>
              <a:t> </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Isıl işlem uygulanır</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Yüksek-çok yüksek mukavemet</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Düşük korozyon direnci (gerilmeli korozyona hassas</a:t>
            </a:r>
            <a:r>
              <a:rPr lang="en-US" sz="2800" dirty="0" smtClean="0">
                <a:latin typeface="Trebuchet MS" panose="020B0603020202020204" pitchFamily="34" charset="0"/>
              </a:rPr>
              <a:t>)</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Sınırlı akışkanlık</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Düşük </a:t>
            </a:r>
            <a:r>
              <a:rPr lang="tr-TR" sz="2800" dirty="0" err="1" smtClean="0">
                <a:latin typeface="Trebuchet MS" panose="020B0603020202020204" pitchFamily="34" charset="0"/>
              </a:rPr>
              <a:t>süneklik</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Sıcak yırtılma hassasiyeti</a:t>
            </a:r>
            <a:endParaRPr lang="en-US" sz="2800" dirty="0">
              <a:latin typeface="Trebuchet MS" panose="020B0603020202020204" pitchFamily="34" charset="0"/>
            </a:endParaRPr>
          </a:p>
          <a:p>
            <a:endParaRPr lang="tr-TR" i="1" dirty="0" smtClean="0">
              <a:latin typeface="Trebuchet MS" panose="020B0603020202020204" pitchFamily="34" charset="0"/>
            </a:endParaRPr>
          </a:p>
          <a:p>
            <a:r>
              <a:rPr lang="tr-TR" sz="2800" b="1" i="1" dirty="0" smtClean="0">
                <a:latin typeface="Trebuchet MS" panose="020B0603020202020204" pitchFamily="34" charset="0"/>
              </a:rPr>
              <a:t>uygulamalar</a:t>
            </a:r>
            <a:r>
              <a:rPr lang="en-US" sz="2800" dirty="0" smtClean="0">
                <a:latin typeface="Trebuchet MS" panose="020B0603020202020204" pitchFamily="34" charset="0"/>
              </a:rPr>
              <a:t> </a:t>
            </a:r>
            <a:endParaRPr lang="en-US" sz="2800" dirty="0">
              <a:latin typeface="Trebuchet MS" panose="020B0603020202020204" pitchFamily="34" charset="0"/>
            </a:endParaRPr>
          </a:p>
          <a:p>
            <a:r>
              <a:rPr lang="tr-TR" sz="2800" dirty="0" smtClean="0">
                <a:latin typeface="Trebuchet MS" panose="020B0603020202020204" pitchFamily="34" charset="0"/>
              </a:rPr>
              <a:t>Otomotiv ve uçak motorları için silindir kapakları, dizel motorlar için piston, </a:t>
            </a:r>
            <a:r>
              <a:rPr lang="tr-TR" sz="2800" dirty="0" err="1" smtClean="0">
                <a:latin typeface="Trebuchet MS" panose="020B0603020202020204" pitchFamily="34" charset="0"/>
              </a:rPr>
              <a:t>egsoz</a:t>
            </a:r>
            <a:r>
              <a:rPr lang="tr-TR" sz="2800" dirty="0" smtClean="0">
                <a:latin typeface="Trebuchet MS" panose="020B0603020202020204" pitchFamily="34" charset="0"/>
              </a:rPr>
              <a:t> parçaları</a:t>
            </a:r>
            <a:endParaRPr lang="en-US" sz="2800" dirty="0">
              <a:latin typeface="Trebuchet MS" panose="020B0603020202020204" pitchFamily="34" charset="0"/>
            </a:endParaRPr>
          </a:p>
        </p:txBody>
      </p:sp>
    </p:spTree>
    <p:extLst>
      <p:ext uri="{BB962C8B-B14F-4D97-AF65-F5344CB8AC3E}">
        <p14:creationId xmlns:p14="http://schemas.microsoft.com/office/powerpoint/2010/main" val="370797601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30832" y="746448"/>
            <a:ext cx="8229600" cy="594320"/>
          </a:xfrm>
        </p:spPr>
        <p:txBody>
          <a:bodyPr>
            <a:normAutofit fontScale="90000"/>
          </a:bodyPr>
          <a:lstStyle/>
          <a:p>
            <a:r>
              <a:rPr lang="tr-TR" dirty="0" smtClean="0">
                <a:latin typeface="Trebuchet MS" pitchFamily="34" charset="0"/>
              </a:rPr>
              <a:t>döküm </a:t>
            </a:r>
            <a:r>
              <a:rPr lang="tr-TR" dirty="0" smtClean="0">
                <a:latin typeface="Trebuchet MS" pitchFamily="34" charset="0"/>
              </a:rPr>
              <a:t>alaşımları</a:t>
            </a:r>
            <a:endParaRPr lang="tr-TR" dirty="0">
              <a:latin typeface="Trebuchet MS" pitchFamily="34" charset="0"/>
            </a:endParaRPr>
          </a:p>
        </p:txBody>
      </p:sp>
      <p:sp>
        <p:nvSpPr>
          <p:cNvPr id="3" name="2 Metin kutusu"/>
          <p:cNvSpPr txBox="1"/>
          <p:nvPr/>
        </p:nvSpPr>
        <p:spPr>
          <a:xfrm>
            <a:off x="251520" y="1477228"/>
            <a:ext cx="8892480" cy="4985980"/>
          </a:xfrm>
          <a:prstGeom prst="rect">
            <a:avLst/>
          </a:prstGeom>
          <a:noFill/>
        </p:spPr>
        <p:txBody>
          <a:bodyPr wrap="square" rtlCol="0">
            <a:spAutoFit/>
          </a:bodyPr>
          <a:lstStyle/>
          <a:p>
            <a:r>
              <a:rPr lang="tr-TR" sz="2800" b="1" dirty="0" smtClean="0">
                <a:latin typeface="Trebuchet MS" panose="020B0603020202020204" pitchFamily="34" charset="0"/>
              </a:rPr>
              <a:t>Al-Si-Cu-Mg alaşımları </a:t>
            </a:r>
            <a:r>
              <a:rPr lang="tr-TR" sz="2800" b="1" dirty="0">
                <a:latin typeface="Trebuchet MS" panose="020B0603020202020204" pitchFamily="34" charset="0"/>
              </a:rPr>
              <a:t>(3xx.x </a:t>
            </a:r>
            <a:r>
              <a:rPr lang="tr-TR" sz="2800" b="1" dirty="0" smtClean="0">
                <a:latin typeface="Trebuchet MS" panose="020B0603020202020204" pitchFamily="34" charset="0"/>
              </a:rPr>
              <a:t>serisi)</a:t>
            </a:r>
            <a:r>
              <a:rPr lang="tr-TR" sz="2800" dirty="0" smtClean="0">
                <a:latin typeface="Trebuchet MS" panose="020B0603020202020204" pitchFamily="34" charset="0"/>
              </a:rPr>
              <a:t> </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Isıl işlem </a:t>
            </a:r>
            <a:r>
              <a:rPr lang="tr-TR" sz="2800" dirty="0" err="1" smtClean="0">
                <a:latin typeface="Trebuchet MS" panose="020B0603020202020204" pitchFamily="34" charset="0"/>
              </a:rPr>
              <a:t>uyglanır</a:t>
            </a:r>
            <a:endParaRPr lang="tr-TR" sz="2800" dirty="0" smtClean="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Yüksek mukavemet</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Düşük </a:t>
            </a:r>
            <a:r>
              <a:rPr lang="tr-TR" sz="2800" dirty="0" err="1" smtClean="0">
                <a:latin typeface="Trebuchet MS" panose="020B0603020202020204" pitchFamily="34" charset="0"/>
              </a:rPr>
              <a:t>süneklik</a:t>
            </a:r>
            <a:endParaRPr lang="tr-TR" sz="2800" dirty="0" smtClean="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İyi aşınma direnci</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Sınırlı korozyon direnci (Cu içeren alaşımlarda)</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İyi akışkanlık ve </a:t>
            </a:r>
            <a:r>
              <a:rPr lang="tr-TR" sz="2800" dirty="0" err="1" smtClean="0">
                <a:latin typeface="Trebuchet MS" panose="020B0603020202020204" pitchFamily="34" charset="0"/>
              </a:rPr>
              <a:t>dökülebilirlik</a:t>
            </a:r>
            <a:endParaRPr lang="tr-TR" sz="2800" dirty="0" smtClean="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İyi </a:t>
            </a:r>
            <a:r>
              <a:rPr lang="tr-TR" sz="2800" dirty="0" err="1" smtClean="0">
                <a:latin typeface="Trebuchet MS" panose="020B0603020202020204" pitchFamily="34" charset="0"/>
              </a:rPr>
              <a:t>işlenebilirlik</a:t>
            </a:r>
            <a:r>
              <a:rPr lang="tr-TR" sz="2800" dirty="0" smtClean="0">
                <a:latin typeface="Trebuchet MS" panose="020B0603020202020204" pitchFamily="34" charset="0"/>
              </a:rPr>
              <a:t> (Cu içeren alaşımlarda) </a:t>
            </a:r>
          </a:p>
          <a:p>
            <a:pPr>
              <a:spcBef>
                <a:spcPts val="1200"/>
              </a:spcBef>
            </a:pPr>
            <a:r>
              <a:rPr lang="tr-TR" sz="2800" b="1" i="1" dirty="0" smtClean="0">
                <a:latin typeface="Trebuchet MS" panose="020B0603020202020204" pitchFamily="34" charset="0"/>
              </a:rPr>
              <a:t>Uygulamalar</a:t>
            </a:r>
            <a:endParaRPr lang="tr-TR" sz="2800" i="1" dirty="0" smtClean="0">
              <a:latin typeface="Trebuchet MS" panose="020B0603020202020204" pitchFamily="34" charset="0"/>
            </a:endParaRPr>
          </a:p>
          <a:p>
            <a:r>
              <a:rPr lang="tr-TR" sz="2800" i="1" dirty="0" smtClean="0">
                <a:latin typeface="Trebuchet MS" panose="020B0603020202020204" pitchFamily="34" charset="0"/>
              </a:rPr>
              <a:t>Silindir blok ve kapakları, jantlar, uçak parçaları, </a:t>
            </a:r>
          </a:p>
          <a:p>
            <a:r>
              <a:rPr lang="tr-TR" sz="2800" i="1" dirty="0" smtClean="0">
                <a:latin typeface="Trebuchet MS" panose="020B0603020202020204" pitchFamily="34" charset="0"/>
              </a:rPr>
              <a:t>Kompresör ve pompa parçaları</a:t>
            </a:r>
          </a:p>
        </p:txBody>
      </p:sp>
    </p:spTree>
    <p:extLst>
      <p:ext uri="{BB962C8B-B14F-4D97-AF65-F5344CB8AC3E}">
        <p14:creationId xmlns:p14="http://schemas.microsoft.com/office/powerpoint/2010/main" val="125138771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30832" y="746448"/>
            <a:ext cx="8229600" cy="594320"/>
          </a:xfrm>
        </p:spPr>
        <p:txBody>
          <a:bodyPr>
            <a:normAutofit fontScale="90000"/>
          </a:bodyPr>
          <a:lstStyle/>
          <a:p>
            <a:r>
              <a:rPr lang="tr-TR" dirty="0" smtClean="0">
                <a:latin typeface="Trebuchet MS" pitchFamily="34" charset="0"/>
              </a:rPr>
              <a:t>döküm </a:t>
            </a:r>
            <a:r>
              <a:rPr lang="tr-TR" dirty="0" smtClean="0">
                <a:latin typeface="Trebuchet MS" pitchFamily="34" charset="0"/>
              </a:rPr>
              <a:t>alaşımları</a:t>
            </a:r>
            <a:endParaRPr lang="tr-TR" dirty="0">
              <a:latin typeface="Trebuchet MS" pitchFamily="34" charset="0"/>
            </a:endParaRPr>
          </a:p>
        </p:txBody>
      </p:sp>
      <p:sp>
        <p:nvSpPr>
          <p:cNvPr id="2" name="Dikdörtgen 1"/>
          <p:cNvSpPr/>
          <p:nvPr/>
        </p:nvSpPr>
        <p:spPr>
          <a:xfrm>
            <a:off x="323528" y="1484784"/>
            <a:ext cx="8208912" cy="5139869"/>
          </a:xfrm>
          <a:prstGeom prst="rect">
            <a:avLst/>
          </a:prstGeom>
        </p:spPr>
        <p:txBody>
          <a:bodyPr wrap="square">
            <a:spAutoFit/>
          </a:bodyPr>
          <a:lstStyle/>
          <a:p>
            <a:r>
              <a:rPr lang="tr-TR" sz="2800" b="1" dirty="0" smtClean="0">
                <a:latin typeface="Trebuchet MS" panose="020B0603020202020204" pitchFamily="34" charset="0"/>
              </a:rPr>
              <a:t>Al-Si alaşımları (4xx.x serisi)</a:t>
            </a:r>
            <a:r>
              <a:rPr lang="tr-TR" sz="2800" dirty="0" smtClean="0">
                <a:latin typeface="Trebuchet MS" panose="020B0603020202020204" pitchFamily="34" charset="0"/>
              </a:rPr>
              <a:t> </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Isıl işlem uygulanmaz</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Ortalama mukavemet</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Orta seviyede </a:t>
            </a:r>
            <a:r>
              <a:rPr lang="tr-TR" sz="2800" dirty="0" err="1" smtClean="0">
                <a:latin typeface="Trebuchet MS" panose="020B0603020202020204" pitchFamily="34" charset="0"/>
              </a:rPr>
              <a:t>süneklik</a:t>
            </a:r>
            <a:endParaRPr lang="tr-TR" sz="2800" dirty="0" smtClean="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İyi aşınma direnci</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Çok iyi </a:t>
            </a:r>
            <a:r>
              <a:rPr lang="tr-TR" sz="2800" dirty="0" err="1" smtClean="0">
                <a:latin typeface="Trebuchet MS" panose="020B0603020202020204" pitchFamily="34" charset="0"/>
              </a:rPr>
              <a:t>dökülebilirlik</a:t>
            </a:r>
            <a:endParaRPr lang="tr-TR" sz="2800" dirty="0" smtClean="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İyi korozyon direnci</a:t>
            </a:r>
          </a:p>
          <a:p>
            <a:endParaRPr lang="tr-TR" sz="2000" dirty="0" smtClean="0">
              <a:latin typeface="Trebuchet MS" panose="020B0603020202020204" pitchFamily="34" charset="0"/>
            </a:endParaRPr>
          </a:p>
          <a:p>
            <a:r>
              <a:rPr lang="tr-TR" sz="2800" b="1" i="1" dirty="0" smtClean="0">
                <a:latin typeface="Trebuchet MS" panose="020B0603020202020204" pitchFamily="34" charset="0"/>
              </a:rPr>
              <a:t>Uygulamalar</a:t>
            </a:r>
          </a:p>
          <a:p>
            <a:r>
              <a:rPr lang="tr-TR" sz="2800" i="1" dirty="0" smtClean="0">
                <a:latin typeface="Trebuchet MS" panose="020B0603020202020204" pitchFamily="34" charset="0"/>
              </a:rPr>
              <a:t>Pompa kutuları</a:t>
            </a:r>
          </a:p>
          <a:p>
            <a:r>
              <a:rPr lang="tr-TR" sz="2800" i="1" dirty="0" smtClean="0">
                <a:latin typeface="Trebuchet MS" panose="020B0603020202020204" pitchFamily="34" charset="0"/>
              </a:rPr>
              <a:t>İnce et </a:t>
            </a:r>
            <a:r>
              <a:rPr lang="tr-TR" sz="2800" i="1" dirty="0" err="1" smtClean="0">
                <a:latin typeface="Trebuchet MS" panose="020B0603020202020204" pitchFamily="34" charset="0"/>
              </a:rPr>
              <a:t>kalınlıklı</a:t>
            </a:r>
            <a:r>
              <a:rPr lang="tr-TR" sz="2800" i="1" dirty="0" smtClean="0">
                <a:latin typeface="Trebuchet MS" panose="020B0603020202020204" pitchFamily="34" charset="0"/>
              </a:rPr>
              <a:t> döküm parçalar</a:t>
            </a:r>
          </a:p>
          <a:p>
            <a:r>
              <a:rPr lang="tr-TR" sz="2800" i="1" dirty="0" smtClean="0">
                <a:latin typeface="Trebuchet MS" panose="020B0603020202020204" pitchFamily="34" charset="0"/>
              </a:rPr>
              <a:t>Pişirme gereçleri</a:t>
            </a:r>
          </a:p>
        </p:txBody>
      </p:sp>
    </p:spTree>
    <p:extLst>
      <p:ext uri="{BB962C8B-B14F-4D97-AF65-F5344CB8AC3E}">
        <p14:creationId xmlns:p14="http://schemas.microsoft.com/office/powerpoint/2010/main" val="111253386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30832" y="746448"/>
            <a:ext cx="8229600" cy="594320"/>
          </a:xfrm>
        </p:spPr>
        <p:txBody>
          <a:bodyPr>
            <a:normAutofit fontScale="90000"/>
          </a:bodyPr>
          <a:lstStyle/>
          <a:p>
            <a:r>
              <a:rPr lang="tr-TR" dirty="0" smtClean="0">
                <a:latin typeface="Trebuchet MS" pitchFamily="34" charset="0"/>
              </a:rPr>
              <a:t>döküm </a:t>
            </a:r>
            <a:r>
              <a:rPr lang="tr-TR" dirty="0" smtClean="0">
                <a:latin typeface="Trebuchet MS" pitchFamily="34" charset="0"/>
              </a:rPr>
              <a:t>alaşımları</a:t>
            </a:r>
            <a:endParaRPr lang="tr-TR" dirty="0">
              <a:latin typeface="Trebuchet MS" pitchFamily="34" charset="0"/>
            </a:endParaRPr>
          </a:p>
        </p:txBody>
      </p:sp>
      <p:sp>
        <p:nvSpPr>
          <p:cNvPr id="2" name="Dikdörtgen 1"/>
          <p:cNvSpPr/>
          <p:nvPr/>
        </p:nvSpPr>
        <p:spPr>
          <a:xfrm>
            <a:off x="323528" y="1484784"/>
            <a:ext cx="8352928" cy="4401205"/>
          </a:xfrm>
          <a:prstGeom prst="rect">
            <a:avLst/>
          </a:prstGeom>
        </p:spPr>
        <p:txBody>
          <a:bodyPr wrap="square">
            <a:spAutoFit/>
          </a:bodyPr>
          <a:lstStyle/>
          <a:p>
            <a:r>
              <a:rPr lang="tr-TR" sz="2800" b="1" dirty="0" smtClean="0">
                <a:latin typeface="Trebuchet MS" panose="020B0603020202020204" pitchFamily="34" charset="0"/>
              </a:rPr>
              <a:t>Al-Mg alaşımları </a:t>
            </a:r>
            <a:r>
              <a:rPr lang="en-US" sz="2800" b="1" dirty="0" smtClean="0">
                <a:latin typeface="Trebuchet MS" panose="020B0603020202020204" pitchFamily="34" charset="0"/>
              </a:rPr>
              <a:t>(5xx.x </a:t>
            </a:r>
            <a:r>
              <a:rPr lang="en-US" sz="2800" b="1" dirty="0" err="1" smtClean="0">
                <a:latin typeface="Trebuchet MS" panose="020B0603020202020204" pitchFamily="34" charset="0"/>
              </a:rPr>
              <a:t>seri</a:t>
            </a:r>
            <a:r>
              <a:rPr lang="tr-TR" sz="2800" b="1" dirty="0" smtClean="0">
                <a:latin typeface="Trebuchet MS" panose="020B0603020202020204" pitchFamily="34" charset="0"/>
              </a:rPr>
              <a:t>si</a:t>
            </a:r>
            <a:r>
              <a:rPr lang="en-US" sz="2800" b="1" dirty="0" smtClean="0">
                <a:latin typeface="Trebuchet MS" panose="020B0603020202020204" pitchFamily="34" charset="0"/>
              </a:rPr>
              <a:t>)</a:t>
            </a:r>
            <a:r>
              <a:rPr lang="en-US" sz="2800" dirty="0" smtClean="0">
                <a:latin typeface="Trebuchet MS" panose="020B0603020202020204" pitchFamily="34" charset="0"/>
              </a:rPr>
              <a:t> </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Isıl işlem uygulanmaz</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Yüksek korozyon direnci</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İyi </a:t>
            </a:r>
            <a:r>
              <a:rPr lang="tr-TR" sz="2800" dirty="0" err="1" smtClean="0">
                <a:latin typeface="Trebuchet MS" panose="020B0603020202020204" pitchFamily="34" charset="0"/>
              </a:rPr>
              <a:t>işlenebilirlik</a:t>
            </a:r>
            <a:endParaRPr lang="tr-TR" sz="2800" dirty="0" smtClean="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Kaliteli yüzey</a:t>
            </a:r>
          </a:p>
          <a:p>
            <a:pPr marL="457200" indent="-457200">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Eloksalllı</a:t>
            </a:r>
            <a:r>
              <a:rPr lang="tr-TR" sz="2800" dirty="0" smtClean="0">
                <a:latin typeface="Trebuchet MS" panose="020B0603020202020204" pitchFamily="34" charset="0"/>
              </a:rPr>
              <a:t> görünüm mükemmel</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Makul </a:t>
            </a:r>
            <a:r>
              <a:rPr lang="tr-TR" sz="2800" dirty="0" err="1" smtClean="0">
                <a:latin typeface="Trebuchet MS" panose="020B0603020202020204" pitchFamily="34" charset="0"/>
              </a:rPr>
              <a:t>dökülebilirlik</a:t>
            </a:r>
            <a:endParaRPr lang="tr-TR" sz="2800" dirty="0">
              <a:latin typeface="Trebuchet MS" panose="020B0603020202020204" pitchFamily="34" charset="0"/>
            </a:endParaRPr>
          </a:p>
          <a:p>
            <a:endParaRPr lang="tr-TR" sz="2800" i="1" dirty="0" smtClean="0">
              <a:latin typeface="Trebuchet MS" panose="020B0603020202020204" pitchFamily="34" charset="0"/>
            </a:endParaRPr>
          </a:p>
          <a:p>
            <a:r>
              <a:rPr lang="tr-TR" sz="2800" b="1" i="1" dirty="0" smtClean="0">
                <a:latin typeface="Trebuchet MS" panose="020B0603020202020204" pitchFamily="34" charset="0"/>
              </a:rPr>
              <a:t>Uygulamalar</a:t>
            </a:r>
          </a:p>
          <a:p>
            <a:r>
              <a:rPr lang="tr-TR" sz="2800" i="1" dirty="0" smtClean="0">
                <a:latin typeface="Trebuchet MS" panose="020B0603020202020204" pitchFamily="34" charset="0"/>
              </a:rPr>
              <a:t>Kum döküm parçalar için</a:t>
            </a:r>
          </a:p>
        </p:txBody>
      </p:sp>
    </p:spTree>
    <p:extLst>
      <p:ext uri="{BB962C8B-B14F-4D97-AF65-F5344CB8AC3E}">
        <p14:creationId xmlns:p14="http://schemas.microsoft.com/office/powerpoint/2010/main" val="86045918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30832" y="746448"/>
            <a:ext cx="8229600" cy="594320"/>
          </a:xfrm>
        </p:spPr>
        <p:txBody>
          <a:bodyPr>
            <a:normAutofit fontScale="90000"/>
          </a:bodyPr>
          <a:lstStyle/>
          <a:p>
            <a:r>
              <a:rPr lang="tr-TR" dirty="0" smtClean="0">
                <a:latin typeface="Trebuchet MS" pitchFamily="34" charset="0"/>
              </a:rPr>
              <a:t>döküm </a:t>
            </a:r>
            <a:r>
              <a:rPr lang="tr-TR" dirty="0" smtClean="0">
                <a:latin typeface="Trebuchet MS" pitchFamily="34" charset="0"/>
              </a:rPr>
              <a:t>alaşımları</a:t>
            </a:r>
            <a:endParaRPr lang="tr-TR" dirty="0">
              <a:latin typeface="Trebuchet MS" pitchFamily="34" charset="0"/>
            </a:endParaRPr>
          </a:p>
        </p:txBody>
      </p:sp>
      <p:sp>
        <p:nvSpPr>
          <p:cNvPr id="2" name="Dikdörtgen 1"/>
          <p:cNvSpPr/>
          <p:nvPr/>
        </p:nvSpPr>
        <p:spPr>
          <a:xfrm>
            <a:off x="323528" y="1397675"/>
            <a:ext cx="8352928" cy="2677656"/>
          </a:xfrm>
          <a:prstGeom prst="rect">
            <a:avLst/>
          </a:prstGeom>
        </p:spPr>
        <p:txBody>
          <a:bodyPr wrap="square">
            <a:spAutoFit/>
          </a:bodyPr>
          <a:lstStyle/>
          <a:p>
            <a:r>
              <a:rPr lang="tr-TR" sz="2800" b="1" dirty="0" smtClean="0">
                <a:latin typeface="Trebuchet MS" panose="020B0603020202020204" pitchFamily="34" charset="0"/>
              </a:rPr>
              <a:t>Al-</a:t>
            </a:r>
            <a:r>
              <a:rPr lang="tr-TR" sz="2800" b="1" dirty="0" err="1" smtClean="0">
                <a:latin typeface="Trebuchet MS" panose="020B0603020202020204" pitchFamily="34" charset="0"/>
              </a:rPr>
              <a:t>Zn</a:t>
            </a:r>
            <a:r>
              <a:rPr lang="tr-TR" sz="2800" b="1" dirty="0" smtClean="0">
                <a:latin typeface="Trebuchet MS" panose="020B0603020202020204" pitchFamily="34" charset="0"/>
              </a:rPr>
              <a:t> alaşımları </a:t>
            </a:r>
            <a:r>
              <a:rPr lang="en-US" sz="2800" b="1" dirty="0" smtClean="0">
                <a:latin typeface="Trebuchet MS" panose="020B0603020202020204" pitchFamily="34" charset="0"/>
              </a:rPr>
              <a:t> </a:t>
            </a:r>
            <a:r>
              <a:rPr lang="en-US" sz="2800" b="1" dirty="0">
                <a:latin typeface="Trebuchet MS" panose="020B0603020202020204" pitchFamily="34" charset="0"/>
              </a:rPr>
              <a:t>(7xx.x </a:t>
            </a:r>
            <a:r>
              <a:rPr lang="en-US" sz="2800" b="1" dirty="0" err="1" smtClean="0">
                <a:latin typeface="Trebuchet MS" panose="020B0603020202020204" pitchFamily="34" charset="0"/>
              </a:rPr>
              <a:t>seri</a:t>
            </a:r>
            <a:r>
              <a:rPr lang="tr-TR" sz="2800" b="1" dirty="0" smtClean="0">
                <a:latin typeface="Trebuchet MS" panose="020B0603020202020204" pitchFamily="34" charset="0"/>
              </a:rPr>
              <a:t>si</a:t>
            </a:r>
            <a:r>
              <a:rPr lang="en-US" sz="2800" b="1" dirty="0" smtClean="0">
                <a:latin typeface="Trebuchet MS" panose="020B0603020202020204" pitchFamily="34" charset="0"/>
              </a:rPr>
              <a:t>)</a:t>
            </a:r>
            <a:r>
              <a:rPr lang="en-US" sz="2800" dirty="0" smtClean="0">
                <a:latin typeface="Trebuchet MS" panose="020B0603020202020204" pitchFamily="34" charset="0"/>
              </a:rPr>
              <a:t> </a:t>
            </a:r>
            <a:endParaRPr lang="en-US"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Isıl işlem uygulanır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Yüksek boyutsal kararlılık</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İyi korozyon dayanıklılığı </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zayıf döküm özellikleri</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İyi </a:t>
            </a:r>
            <a:r>
              <a:rPr lang="tr-TR" sz="2800" dirty="0" err="1" smtClean="0">
                <a:latin typeface="Trebuchet MS" panose="020B0603020202020204" pitchFamily="34" charset="0"/>
              </a:rPr>
              <a:t>işlenebilirlik</a:t>
            </a:r>
            <a:r>
              <a:rPr lang="tr-TR" sz="2800" dirty="0" smtClean="0">
                <a:latin typeface="Trebuchet MS" panose="020B0603020202020204" pitchFamily="34" charset="0"/>
              </a:rPr>
              <a:t> (Cu içeren alaşımlarda)</a:t>
            </a:r>
            <a:endParaRPr lang="en-US" sz="2800" dirty="0">
              <a:latin typeface="Trebuchet MS" panose="020B0603020202020204" pitchFamily="34" charset="0"/>
            </a:endParaRPr>
          </a:p>
        </p:txBody>
      </p:sp>
    </p:spTree>
    <p:extLst>
      <p:ext uri="{BB962C8B-B14F-4D97-AF65-F5344CB8AC3E}">
        <p14:creationId xmlns:p14="http://schemas.microsoft.com/office/powerpoint/2010/main" val="86045918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30832" y="746448"/>
            <a:ext cx="8229600" cy="594320"/>
          </a:xfrm>
        </p:spPr>
        <p:txBody>
          <a:bodyPr>
            <a:normAutofit fontScale="90000"/>
          </a:bodyPr>
          <a:lstStyle/>
          <a:p>
            <a:r>
              <a:rPr lang="tr-TR" dirty="0" smtClean="0">
                <a:latin typeface="Trebuchet MS" pitchFamily="34" charset="0"/>
              </a:rPr>
              <a:t>döküm </a:t>
            </a:r>
            <a:r>
              <a:rPr lang="tr-TR" dirty="0" smtClean="0">
                <a:latin typeface="Trebuchet MS" pitchFamily="34" charset="0"/>
              </a:rPr>
              <a:t>alaşımları</a:t>
            </a:r>
            <a:endParaRPr lang="tr-TR" dirty="0">
              <a:latin typeface="Trebuchet MS" pitchFamily="34" charset="0"/>
            </a:endParaRPr>
          </a:p>
        </p:txBody>
      </p:sp>
      <p:sp>
        <p:nvSpPr>
          <p:cNvPr id="2" name="Dikdörtgen 1"/>
          <p:cNvSpPr/>
          <p:nvPr/>
        </p:nvSpPr>
        <p:spPr>
          <a:xfrm>
            <a:off x="323528" y="1484784"/>
            <a:ext cx="8352928" cy="4401205"/>
          </a:xfrm>
          <a:prstGeom prst="rect">
            <a:avLst/>
          </a:prstGeom>
        </p:spPr>
        <p:txBody>
          <a:bodyPr wrap="square">
            <a:spAutoFit/>
          </a:bodyPr>
          <a:lstStyle/>
          <a:p>
            <a:r>
              <a:rPr lang="tr-TR" sz="2800" b="1" dirty="0" smtClean="0">
                <a:latin typeface="Trebuchet MS" panose="020B0603020202020204" pitchFamily="34" charset="0"/>
              </a:rPr>
              <a:t>Al-</a:t>
            </a:r>
            <a:r>
              <a:rPr lang="tr-TR" sz="2800" b="1" dirty="0" err="1" smtClean="0">
                <a:latin typeface="Trebuchet MS" panose="020B0603020202020204" pitchFamily="34" charset="0"/>
              </a:rPr>
              <a:t>Sn</a:t>
            </a:r>
            <a:r>
              <a:rPr lang="tr-TR" sz="2800" b="1" dirty="0" smtClean="0">
                <a:latin typeface="Trebuchet MS" panose="020B0603020202020204" pitchFamily="34" charset="0"/>
              </a:rPr>
              <a:t> alaşımları </a:t>
            </a:r>
            <a:r>
              <a:rPr lang="tr-TR" sz="2800" b="1" dirty="0">
                <a:latin typeface="Trebuchet MS" panose="020B0603020202020204" pitchFamily="34" charset="0"/>
              </a:rPr>
              <a:t>(8xx.x </a:t>
            </a:r>
            <a:r>
              <a:rPr lang="tr-TR" sz="2800" b="1" dirty="0" smtClean="0">
                <a:latin typeface="Trebuchet MS" panose="020B0603020202020204" pitchFamily="34" charset="0"/>
              </a:rPr>
              <a:t>serisi)</a:t>
            </a:r>
            <a:r>
              <a:rPr lang="tr-TR" sz="2800" dirty="0" smtClean="0">
                <a:latin typeface="Trebuchet MS" panose="020B0603020202020204" pitchFamily="34" charset="0"/>
              </a:rPr>
              <a:t> </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Isıl işlem uygulanmaz</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Sınırlı mukavemet</a:t>
            </a:r>
            <a:endParaRPr lang="tr-TR" sz="2800" dirty="0">
              <a:latin typeface="Trebuchet MS" panose="020B0603020202020204"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Mükemmel aşınma direnci</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İyi </a:t>
            </a:r>
            <a:r>
              <a:rPr lang="tr-TR" sz="2800" dirty="0" err="1" smtClean="0">
                <a:latin typeface="Trebuchet MS" panose="020B0603020202020204" pitchFamily="34" charset="0"/>
              </a:rPr>
              <a:t>işlenebilirlik</a:t>
            </a:r>
            <a:endParaRPr lang="tr-TR" sz="2800" dirty="0" smtClean="0">
              <a:latin typeface="Trebuchet MS" panose="020B0603020202020204" pitchFamily="34" charset="0"/>
            </a:endParaRPr>
          </a:p>
          <a:p>
            <a:endParaRPr lang="tr-TR" sz="2800" dirty="0">
              <a:latin typeface="Trebuchet MS" panose="020B0603020202020204" pitchFamily="34" charset="0"/>
            </a:endParaRPr>
          </a:p>
          <a:p>
            <a:r>
              <a:rPr lang="tr-TR" sz="2800" b="1" i="1" dirty="0" smtClean="0">
                <a:latin typeface="Trebuchet MS" panose="020B0603020202020204" pitchFamily="34" charset="0"/>
              </a:rPr>
              <a:t>Uygulamalar</a:t>
            </a:r>
          </a:p>
          <a:p>
            <a:r>
              <a:rPr lang="tr-TR" sz="2800" i="1" dirty="0" smtClean="0">
                <a:latin typeface="Trebuchet MS" panose="020B0603020202020204" pitchFamily="34" charset="0"/>
              </a:rPr>
              <a:t>Tek ve </a:t>
            </a:r>
            <a:r>
              <a:rPr lang="tr-TR" sz="2800" i="1" dirty="0" err="1" smtClean="0">
                <a:latin typeface="Trebuchet MS" panose="020B0603020202020204" pitchFamily="34" charset="0"/>
              </a:rPr>
              <a:t>bi</a:t>
            </a:r>
            <a:r>
              <a:rPr lang="tr-TR" sz="2800" i="1" dirty="0" smtClean="0">
                <a:latin typeface="Trebuchet MS" panose="020B0603020202020204" pitchFamily="34" charset="0"/>
              </a:rPr>
              <a:t>-metal rulman uygulamaları</a:t>
            </a:r>
            <a:endParaRPr lang="tr-TR" sz="2800" i="1" dirty="0">
              <a:latin typeface="Trebuchet MS" panose="020B0603020202020204" pitchFamily="34" charset="0"/>
            </a:endParaRPr>
          </a:p>
          <a:p>
            <a:r>
              <a:rPr lang="tr-TR" sz="2800" dirty="0">
                <a:latin typeface="Trebuchet MS" panose="020B0603020202020204" pitchFamily="34" charset="0"/>
              </a:rPr>
              <a:t/>
            </a:r>
            <a:br>
              <a:rPr lang="tr-TR" sz="2800" dirty="0">
                <a:latin typeface="Trebuchet MS" panose="020B0603020202020204" pitchFamily="34" charset="0"/>
              </a:rPr>
            </a:br>
            <a:endParaRPr lang="tr-TR" sz="2800" dirty="0">
              <a:latin typeface="Trebuchet MS" panose="020B0603020202020204" pitchFamily="34" charset="0"/>
            </a:endParaRPr>
          </a:p>
        </p:txBody>
      </p:sp>
    </p:spTree>
    <p:extLst>
      <p:ext uri="{BB962C8B-B14F-4D97-AF65-F5344CB8AC3E}">
        <p14:creationId xmlns:p14="http://schemas.microsoft.com/office/powerpoint/2010/main" val="2088547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594320"/>
          </a:xfrm>
        </p:spPr>
        <p:txBody>
          <a:bodyPr>
            <a:normAutofit fontScale="90000"/>
          </a:bodyPr>
          <a:lstStyle/>
          <a:p>
            <a:r>
              <a:rPr lang="tr-TR" dirty="0" smtClean="0">
                <a:solidFill>
                  <a:schemeClr val="accent1">
                    <a:lumMod val="50000"/>
                  </a:schemeClr>
                </a:solidFill>
                <a:latin typeface="Trebuchet MS" pitchFamily="34" charset="0"/>
              </a:rPr>
              <a:t>Kum döküm</a:t>
            </a:r>
            <a:endParaRPr lang="tr-TR" dirty="0">
              <a:solidFill>
                <a:schemeClr val="accent1">
                  <a:lumMod val="50000"/>
                </a:schemeClr>
              </a:solidFill>
              <a:latin typeface="Trebuchet MS" pitchFamily="34" charset="0"/>
            </a:endParaRPr>
          </a:p>
        </p:txBody>
      </p:sp>
      <p:pic>
        <p:nvPicPr>
          <p:cNvPr id="217090" name="Picture 2" descr="http://www.learneasy.info/MDME/MEMmods/MEM30007A/processing/processing_files/sand_casting.jpg"/>
          <p:cNvPicPr>
            <a:picLocks noChangeAspect="1" noChangeArrowheads="1"/>
          </p:cNvPicPr>
          <p:nvPr/>
        </p:nvPicPr>
        <p:blipFill>
          <a:blip r:embed="rId2" cstate="print">
            <a:lum bright="-3000" contrast="15000"/>
          </a:blip>
          <a:srcRect/>
          <a:stretch>
            <a:fillRect/>
          </a:stretch>
        </p:blipFill>
        <p:spPr bwMode="auto">
          <a:xfrm>
            <a:off x="1281995" y="1484784"/>
            <a:ext cx="6192688" cy="4971422"/>
          </a:xfrm>
          <a:prstGeom prst="rect">
            <a:avLst/>
          </a:prstGeom>
          <a:noFill/>
        </p:spPr>
      </p:pic>
      <p:sp>
        <p:nvSpPr>
          <p:cNvPr id="2" name="Metin kutusu 1"/>
          <p:cNvSpPr txBox="1"/>
          <p:nvPr/>
        </p:nvSpPr>
        <p:spPr>
          <a:xfrm>
            <a:off x="6372200" y="2956882"/>
            <a:ext cx="1368152" cy="400110"/>
          </a:xfrm>
          <a:prstGeom prst="rect">
            <a:avLst/>
          </a:prstGeom>
          <a:solidFill>
            <a:srgbClr val="EAEAEA"/>
          </a:solidFill>
        </p:spPr>
        <p:txBody>
          <a:bodyPr wrap="square" rtlCol="0">
            <a:spAutoFit/>
          </a:bodyPr>
          <a:lstStyle/>
          <a:p>
            <a:r>
              <a:rPr lang="tr-TR" sz="2000" dirty="0" smtClean="0">
                <a:latin typeface="Trebuchet MS" panose="020B0603020202020204" pitchFamily="34" charset="0"/>
              </a:rPr>
              <a:t>besleyici</a:t>
            </a:r>
            <a:endParaRPr lang="tr-TR" sz="2000" dirty="0">
              <a:latin typeface="Trebuchet MS" panose="020B0603020202020204" pitchFamily="34" charset="0"/>
            </a:endParaRPr>
          </a:p>
        </p:txBody>
      </p:sp>
      <p:sp useBgFill="1">
        <p:nvSpPr>
          <p:cNvPr id="5" name="Metin kutusu 4"/>
          <p:cNvSpPr txBox="1"/>
          <p:nvPr/>
        </p:nvSpPr>
        <p:spPr>
          <a:xfrm>
            <a:off x="3563888" y="2956882"/>
            <a:ext cx="1368152" cy="400110"/>
          </a:xfrm>
          <a:prstGeom prst="rect">
            <a:avLst/>
          </a:prstGeom>
        </p:spPr>
        <p:txBody>
          <a:bodyPr wrap="square" rtlCol="0">
            <a:spAutoFit/>
          </a:bodyPr>
          <a:lstStyle/>
          <a:p>
            <a:r>
              <a:rPr lang="tr-TR" sz="2000" dirty="0" smtClean="0">
                <a:latin typeface="Trebuchet MS" panose="020B0603020202020204" pitchFamily="34" charset="0"/>
              </a:rPr>
              <a:t>yolluk</a:t>
            </a:r>
            <a:endParaRPr lang="tr-TR" sz="2000" dirty="0">
              <a:latin typeface="Trebuchet MS" panose="020B0603020202020204" pitchFamily="34" charset="0"/>
            </a:endParaRPr>
          </a:p>
        </p:txBody>
      </p:sp>
      <p:sp useBgFill="1">
        <p:nvSpPr>
          <p:cNvPr id="6" name="Metin kutusu 5"/>
          <p:cNvSpPr txBox="1"/>
          <p:nvPr/>
        </p:nvSpPr>
        <p:spPr>
          <a:xfrm>
            <a:off x="2627784" y="4685074"/>
            <a:ext cx="936104" cy="400110"/>
          </a:xfrm>
          <a:prstGeom prst="rect">
            <a:avLst/>
          </a:prstGeom>
        </p:spPr>
        <p:txBody>
          <a:bodyPr wrap="square" rtlCol="0">
            <a:spAutoFit/>
          </a:bodyPr>
          <a:lstStyle/>
          <a:p>
            <a:pPr algn="r"/>
            <a:r>
              <a:rPr lang="tr-TR" sz="2000" dirty="0" smtClean="0">
                <a:latin typeface="Trebuchet MS" panose="020B0603020202020204" pitchFamily="34" charset="0"/>
              </a:rPr>
              <a:t>kum</a:t>
            </a:r>
            <a:endParaRPr lang="tr-TR" sz="2000" dirty="0">
              <a:latin typeface="Trebuchet MS" panose="020B0603020202020204" pitchFamily="34" charset="0"/>
            </a:endParaRPr>
          </a:p>
        </p:txBody>
      </p:sp>
      <p:sp useBgFill="1">
        <p:nvSpPr>
          <p:cNvPr id="7" name="Metin kutusu 6"/>
          <p:cNvSpPr txBox="1"/>
          <p:nvPr/>
        </p:nvSpPr>
        <p:spPr>
          <a:xfrm>
            <a:off x="5148064" y="4685074"/>
            <a:ext cx="792088" cy="400110"/>
          </a:xfrm>
          <a:prstGeom prst="rect">
            <a:avLst/>
          </a:prstGeom>
        </p:spPr>
        <p:txBody>
          <a:bodyPr wrap="square" rtlCol="0">
            <a:spAutoFit/>
          </a:bodyPr>
          <a:lstStyle/>
          <a:p>
            <a:pPr algn="r"/>
            <a:r>
              <a:rPr lang="tr-TR" sz="2000" dirty="0" smtClean="0">
                <a:latin typeface="Trebuchet MS" panose="020B0603020202020204" pitchFamily="34" charset="0"/>
              </a:rPr>
              <a:t>maça</a:t>
            </a:r>
            <a:endParaRPr lang="tr-TR" sz="2000" dirty="0">
              <a:latin typeface="Trebuchet MS" panose="020B0603020202020204" pitchFamily="34" charset="0"/>
            </a:endParaRPr>
          </a:p>
        </p:txBody>
      </p:sp>
      <p:sp>
        <p:nvSpPr>
          <p:cNvPr id="8" name="Metin kutusu 7"/>
          <p:cNvSpPr txBox="1"/>
          <p:nvPr/>
        </p:nvSpPr>
        <p:spPr>
          <a:xfrm>
            <a:off x="3635896" y="6021288"/>
            <a:ext cx="1368152" cy="400110"/>
          </a:xfrm>
          <a:prstGeom prst="rect">
            <a:avLst/>
          </a:prstGeom>
          <a:solidFill>
            <a:srgbClr val="EAEAEA"/>
          </a:solidFill>
        </p:spPr>
        <p:txBody>
          <a:bodyPr wrap="square" rtlCol="0">
            <a:spAutoFit/>
          </a:bodyPr>
          <a:lstStyle/>
          <a:p>
            <a:pPr algn="ctr"/>
            <a:r>
              <a:rPr lang="tr-TR" sz="2000" dirty="0" smtClean="0">
                <a:latin typeface="Trebuchet MS" panose="020B0603020202020204" pitchFamily="34" charset="0"/>
              </a:rPr>
              <a:t>taban</a:t>
            </a:r>
            <a:endParaRPr lang="tr-TR" sz="2000" dirty="0">
              <a:latin typeface="Trebuchet MS" panose="020B0603020202020204" pitchFamily="34" charset="0"/>
            </a:endParaRPr>
          </a:p>
        </p:txBody>
      </p:sp>
      <p:sp useBgFill="1">
        <p:nvSpPr>
          <p:cNvPr id="9" name="Metin kutusu 8"/>
          <p:cNvSpPr txBox="1"/>
          <p:nvPr/>
        </p:nvSpPr>
        <p:spPr>
          <a:xfrm>
            <a:off x="3491880" y="3429000"/>
            <a:ext cx="1368152" cy="400110"/>
          </a:xfrm>
          <a:prstGeom prst="rect">
            <a:avLst/>
          </a:prstGeom>
        </p:spPr>
        <p:txBody>
          <a:bodyPr wrap="square" rtlCol="0">
            <a:spAutoFit/>
          </a:bodyPr>
          <a:lstStyle/>
          <a:p>
            <a:pPr algn="ctr"/>
            <a:r>
              <a:rPr lang="tr-TR" sz="2000" dirty="0" smtClean="0">
                <a:latin typeface="Trebuchet MS" panose="020B0603020202020204" pitchFamily="34" charset="0"/>
              </a:rPr>
              <a:t>Kalıp ağzı</a:t>
            </a:r>
            <a:endParaRPr lang="tr-TR" sz="2000" dirty="0">
              <a:latin typeface="Trebuchet MS" panose="020B0603020202020204" pitchFamily="34" charset="0"/>
            </a:endParaRPr>
          </a:p>
        </p:txBody>
      </p:sp>
    </p:spTree>
    <p:extLst>
      <p:ext uri="{BB962C8B-B14F-4D97-AF65-F5344CB8AC3E}">
        <p14:creationId xmlns:p14="http://schemas.microsoft.com/office/powerpoint/2010/main" val="331087424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674440"/>
            <a:ext cx="8229600" cy="594320"/>
          </a:xfrm>
        </p:spPr>
        <p:txBody>
          <a:bodyPr>
            <a:normAutofit fontScale="90000"/>
          </a:bodyPr>
          <a:lstStyle/>
          <a:p>
            <a:r>
              <a:rPr lang="tr-TR" dirty="0" smtClean="0">
                <a:latin typeface="Trebuchet MS" pitchFamily="34" charset="0"/>
              </a:rPr>
              <a:t>Kondisyonların tanımı</a:t>
            </a:r>
            <a:endParaRPr lang="tr-TR" dirty="0">
              <a:latin typeface="Trebuchet MS" pitchFamily="34" charset="0"/>
            </a:endParaRPr>
          </a:p>
        </p:txBody>
      </p:sp>
      <p:graphicFrame>
        <p:nvGraphicFramePr>
          <p:cNvPr id="3" name="2 Tablo"/>
          <p:cNvGraphicFramePr>
            <a:graphicFrameLocks noGrp="1"/>
          </p:cNvGraphicFramePr>
          <p:nvPr>
            <p:extLst>
              <p:ext uri="{D42A27DB-BD31-4B8C-83A1-F6EECF244321}">
                <p14:modId xmlns:p14="http://schemas.microsoft.com/office/powerpoint/2010/main" val="601091468"/>
              </p:ext>
            </p:extLst>
          </p:nvPr>
        </p:nvGraphicFramePr>
        <p:xfrm>
          <a:off x="381468" y="1496144"/>
          <a:ext cx="8496944" cy="5029200"/>
        </p:xfrm>
        <a:graphic>
          <a:graphicData uri="http://schemas.openxmlformats.org/drawingml/2006/table">
            <a:tbl>
              <a:tblPr firstRow="1" bandRow="1">
                <a:tableStyleId>{5C22544A-7EE6-4342-B048-85BDC9FD1C3A}</a:tableStyleId>
              </a:tblPr>
              <a:tblGrid>
                <a:gridCol w="1238204"/>
                <a:gridCol w="7258740"/>
              </a:tblGrid>
              <a:tr h="370840">
                <a:tc>
                  <a:txBody>
                    <a:bodyPr/>
                    <a:lstStyle/>
                    <a:p>
                      <a:r>
                        <a:rPr lang="tr-TR" sz="2200" dirty="0" err="1" smtClean="0">
                          <a:latin typeface="Trebuchet MS" pitchFamily="34" charset="0"/>
                        </a:rPr>
                        <a:t>temper</a:t>
                      </a:r>
                      <a:endParaRPr lang="tr-TR" sz="2200" dirty="0">
                        <a:latin typeface="Trebuchet MS" pitchFamily="34" charset="0"/>
                      </a:endParaRPr>
                    </a:p>
                  </a:txBody>
                  <a:tcPr/>
                </a:tc>
                <a:tc>
                  <a:txBody>
                    <a:bodyPr/>
                    <a:lstStyle/>
                    <a:p>
                      <a:r>
                        <a:rPr lang="tr-TR" sz="2200" dirty="0" smtClean="0">
                          <a:latin typeface="Trebuchet MS" pitchFamily="34" charset="0"/>
                        </a:rPr>
                        <a:t>açıklama</a:t>
                      </a:r>
                      <a:endParaRPr lang="tr-TR" sz="2200" dirty="0">
                        <a:latin typeface="Trebuchet MS" pitchFamily="34" charset="0"/>
                      </a:endParaRPr>
                    </a:p>
                  </a:txBody>
                  <a:tcPr/>
                </a:tc>
              </a:tr>
              <a:tr h="370840">
                <a:tc>
                  <a:txBody>
                    <a:bodyPr/>
                    <a:lstStyle/>
                    <a:p>
                      <a:r>
                        <a:rPr lang="tr-TR" sz="2200" b="1" dirty="0" smtClean="0">
                          <a:latin typeface="Trebuchet MS" pitchFamily="34" charset="0"/>
                        </a:rPr>
                        <a:t>F</a:t>
                      </a:r>
                      <a:endParaRPr lang="tr-TR" sz="2200" b="1" dirty="0">
                        <a:latin typeface="Trebuchet MS" pitchFamily="34" charset="0"/>
                      </a:endParaRPr>
                    </a:p>
                  </a:txBody>
                  <a:tcPr/>
                </a:tc>
                <a:tc>
                  <a:txBody>
                    <a:bodyPr/>
                    <a:lstStyle/>
                    <a:p>
                      <a:r>
                        <a:rPr lang="tr-TR" sz="2200" dirty="0" smtClean="0">
                          <a:latin typeface="Trebuchet MS" pitchFamily="34" charset="0"/>
                        </a:rPr>
                        <a:t>Isıl işlem görmemiş; döküm</a:t>
                      </a:r>
                      <a:r>
                        <a:rPr lang="tr-TR" sz="2200" baseline="0" dirty="0" smtClean="0">
                          <a:latin typeface="Trebuchet MS" pitchFamily="34" charset="0"/>
                        </a:rPr>
                        <a:t> halinde</a:t>
                      </a:r>
                      <a:endParaRPr lang="tr-TR" sz="2200" dirty="0">
                        <a:latin typeface="Trebuchet MS" pitchFamily="34" charset="0"/>
                      </a:endParaRPr>
                    </a:p>
                  </a:txBody>
                  <a:tcPr/>
                </a:tc>
              </a:tr>
              <a:tr h="370840">
                <a:tc>
                  <a:txBody>
                    <a:bodyPr/>
                    <a:lstStyle/>
                    <a:p>
                      <a:r>
                        <a:rPr lang="tr-TR" sz="2200" b="1" dirty="0" smtClean="0">
                          <a:latin typeface="Trebuchet MS" pitchFamily="34" charset="0"/>
                        </a:rPr>
                        <a:t>T</a:t>
                      </a:r>
                      <a:endParaRPr lang="tr-TR" sz="2200" b="1" dirty="0">
                        <a:latin typeface="Trebuchet MS" pitchFamily="34" charset="0"/>
                      </a:endParaRPr>
                    </a:p>
                  </a:txBody>
                  <a:tcPr/>
                </a:tc>
                <a:tc>
                  <a:txBody>
                    <a:bodyPr/>
                    <a:lstStyle/>
                    <a:p>
                      <a:r>
                        <a:rPr lang="tr-TR" sz="2200" dirty="0" smtClean="0">
                          <a:latin typeface="Trebuchet MS" pitchFamily="34" charset="0"/>
                        </a:rPr>
                        <a:t>Isıl işlem görmüş</a:t>
                      </a:r>
                      <a:endParaRPr lang="tr-TR" sz="2200" dirty="0">
                        <a:latin typeface="Trebuchet MS" pitchFamily="34" charset="0"/>
                      </a:endParaRPr>
                    </a:p>
                  </a:txBody>
                  <a:tcPr/>
                </a:tc>
              </a:tr>
              <a:tr h="370840">
                <a:tc>
                  <a:txBody>
                    <a:bodyPr/>
                    <a:lstStyle/>
                    <a:p>
                      <a:pPr algn="r"/>
                      <a:r>
                        <a:rPr lang="tr-TR" sz="2200" b="1" dirty="0" smtClean="0">
                          <a:latin typeface="Trebuchet MS" pitchFamily="34" charset="0"/>
                        </a:rPr>
                        <a:t>T1</a:t>
                      </a:r>
                      <a:endParaRPr lang="tr-TR" sz="2200" b="1" dirty="0">
                        <a:latin typeface="Trebuchet MS" pitchFamily="34" charset="0"/>
                      </a:endParaRPr>
                    </a:p>
                  </a:txBody>
                  <a:tcPr/>
                </a:tc>
                <a:tc>
                  <a:txBody>
                    <a:bodyPr/>
                    <a:lstStyle/>
                    <a:p>
                      <a:r>
                        <a:rPr lang="tr-TR" sz="2200" dirty="0" smtClean="0">
                          <a:latin typeface="Trebuchet MS" pitchFamily="34" charset="0"/>
                        </a:rPr>
                        <a:t>Kararlı hale gelecek şekilde doğal olarak yaşlandırılmış</a:t>
                      </a:r>
                      <a:endParaRPr lang="tr-TR" sz="2200" dirty="0">
                        <a:latin typeface="Trebuchet MS" pitchFamily="34" charset="0"/>
                      </a:endParaRPr>
                    </a:p>
                  </a:txBody>
                  <a:tcPr/>
                </a:tc>
              </a:tr>
              <a:tr h="370840">
                <a:tc>
                  <a:txBody>
                    <a:bodyPr/>
                    <a:lstStyle/>
                    <a:p>
                      <a:pPr algn="r"/>
                      <a:r>
                        <a:rPr lang="tr-TR" sz="2200" b="1" dirty="0" smtClean="0">
                          <a:latin typeface="Trebuchet MS" pitchFamily="34" charset="0"/>
                        </a:rPr>
                        <a:t>T2</a:t>
                      </a:r>
                      <a:endParaRPr lang="tr-TR" sz="2200" b="1" dirty="0">
                        <a:latin typeface="Trebuchet MS" pitchFamily="34" charset="0"/>
                      </a:endParaRPr>
                    </a:p>
                  </a:txBody>
                  <a:tcPr/>
                </a:tc>
                <a:tc>
                  <a:txBody>
                    <a:bodyPr/>
                    <a:lstStyle/>
                    <a:p>
                      <a:r>
                        <a:rPr lang="tr-TR" sz="2200" dirty="0" smtClean="0">
                          <a:latin typeface="Trebuchet MS" pitchFamily="34" charset="0"/>
                        </a:rPr>
                        <a:t>tavlanmış</a:t>
                      </a:r>
                      <a:endParaRPr lang="tr-TR" sz="2200" dirty="0">
                        <a:latin typeface="Trebuchet MS" pitchFamily="34" charset="0"/>
                      </a:endParaRPr>
                    </a:p>
                  </a:txBody>
                  <a:tcPr/>
                </a:tc>
              </a:tr>
              <a:tr h="370840">
                <a:tc>
                  <a:txBody>
                    <a:bodyPr/>
                    <a:lstStyle/>
                    <a:p>
                      <a:pPr algn="r"/>
                      <a:r>
                        <a:rPr lang="tr-TR" sz="2200" b="1" dirty="0" smtClean="0">
                          <a:latin typeface="Trebuchet MS" pitchFamily="34" charset="0"/>
                        </a:rPr>
                        <a:t>T3</a:t>
                      </a:r>
                      <a:endParaRPr lang="tr-TR" sz="2200" b="1" dirty="0">
                        <a:latin typeface="Trebuchet MS" pitchFamily="34" charset="0"/>
                      </a:endParaRPr>
                    </a:p>
                  </a:txBody>
                  <a:tcPr/>
                </a:tc>
                <a:tc>
                  <a:txBody>
                    <a:bodyPr/>
                    <a:lstStyle/>
                    <a:p>
                      <a:r>
                        <a:rPr lang="tr-TR" sz="2200" dirty="0" smtClean="0">
                          <a:latin typeface="Trebuchet MS" pitchFamily="34" charset="0"/>
                        </a:rPr>
                        <a:t>Çözeltiye alınmış ve soğuk işlem görmüş</a:t>
                      </a:r>
                      <a:endParaRPr lang="tr-TR" sz="2200" dirty="0">
                        <a:latin typeface="Trebuchet MS" pitchFamily="34" charset="0"/>
                      </a:endParaRPr>
                    </a:p>
                  </a:txBody>
                  <a:tcPr/>
                </a:tc>
              </a:tr>
              <a:tr h="370840">
                <a:tc>
                  <a:txBody>
                    <a:bodyPr/>
                    <a:lstStyle/>
                    <a:p>
                      <a:pPr algn="r"/>
                      <a:r>
                        <a:rPr lang="tr-TR" sz="2200" b="1" dirty="0" smtClean="0">
                          <a:latin typeface="Trebuchet MS" pitchFamily="34" charset="0"/>
                        </a:rPr>
                        <a:t>T4</a:t>
                      </a:r>
                      <a:endParaRPr lang="tr-TR" sz="2200" b="1" dirty="0">
                        <a:latin typeface="Trebuchet MS" pitchFamily="34" charset="0"/>
                      </a:endParaRPr>
                    </a:p>
                  </a:txBody>
                  <a:tcPr/>
                </a:tc>
                <a:tc>
                  <a:txBody>
                    <a:bodyPr/>
                    <a:lstStyle/>
                    <a:p>
                      <a:r>
                        <a:rPr lang="tr-TR" sz="2200" dirty="0" smtClean="0">
                          <a:latin typeface="Trebuchet MS" pitchFamily="34" charset="0"/>
                        </a:rPr>
                        <a:t>Çözeltiye</a:t>
                      </a:r>
                      <a:r>
                        <a:rPr lang="tr-TR" sz="2200" baseline="0" dirty="0" smtClean="0">
                          <a:latin typeface="Trebuchet MS" pitchFamily="34" charset="0"/>
                        </a:rPr>
                        <a:t> alınmış ve kararlı hale gelecek şekilde doğal yaşlandırılmış</a:t>
                      </a:r>
                      <a:endParaRPr lang="tr-TR" sz="2200" dirty="0">
                        <a:latin typeface="Trebuchet MS" pitchFamily="34" charset="0"/>
                      </a:endParaRPr>
                    </a:p>
                  </a:txBody>
                  <a:tcPr/>
                </a:tc>
              </a:tr>
              <a:tr h="370840">
                <a:tc>
                  <a:txBody>
                    <a:bodyPr/>
                    <a:lstStyle/>
                    <a:p>
                      <a:pPr algn="r"/>
                      <a:r>
                        <a:rPr lang="tr-TR" sz="2200" b="1" dirty="0" smtClean="0">
                          <a:latin typeface="Trebuchet MS" pitchFamily="34" charset="0"/>
                        </a:rPr>
                        <a:t>T5</a:t>
                      </a:r>
                      <a:endParaRPr lang="tr-TR" sz="2200" b="1" dirty="0">
                        <a:latin typeface="Trebuchet MS" pitchFamily="34" charset="0"/>
                      </a:endParaRPr>
                    </a:p>
                  </a:txBody>
                  <a:tcPr/>
                </a:tc>
                <a:tc>
                  <a:txBody>
                    <a:bodyPr/>
                    <a:lstStyle/>
                    <a:p>
                      <a:r>
                        <a:rPr lang="tr-TR" sz="2200" dirty="0" smtClean="0">
                          <a:latin typeface="Trebuchet MS" pitchFamily="34" charset="0"/>
                        </a:rPr>
                        <a:t>Suni yaşlandırılmış (çözeltiye</a:t>
                      </a:r>
                      <a:r>
                        <a:rPr lang="tr-TR" sz="2200" baseline="0" dirty="0" smtClean="0">
                          <a:latin typeface="Trebuchet MS" pitchFamily="34" charset="0"/>
                        </a:rPr>
                        <a:t> alınmadan)</a:t>
                      </a:r>
                      <a:endParaRPr lang="tr-TR" sz="2200" dirty="0">
                        <a:latin typeface="Trebuchet MS" pitchFamily="34" charset="0"/>
                      </a:endParaRPr>
                    </a:p>
                  </a:txBody>
                  <a:tcPr/>
                </a:tc>
              </a:tr>
              <a:tr h="370840">
                <a:tc>
                  <a:txBody>
                    <a:bodyPr/>
                    <a:lstStyle/>
                    <a:p>
                      <a:pPr algn="r"/>
                      <a:r>
                        <a:rPr lang="tr-TR" sz="2200" b="1" dirty="0" smtClean="0">
                          <a:latin typeface="Trebuchet MS" pitchFamily="34" charset="0"/>
                        </a:rPr>
                        <a:t>T6</a:t>
                      </a:r>
                      <a:endParaRPr lang="tr-TR" sz="2200" b="1" dirty="0">
                        <a:latin typeface="Trebuchet MS" pitchFamily="34" charset="0"/>
                      </a:endParaRPr>
                    </a:p>
                  </a:txBody>
                  <a:tcPr/>
                </a:tc>
                <a:tc>
                  <a:txBody>
                    <a:bodyPr/>
                    <a:lstStyle/>
                    <a:p>
                      <a:r>
                        <a:rPr lang="tr-TR" sz="2200" dirty="0" smtClean="0">
                          <a:latin typeface="Trebuchet MS" pitchFamily="34" charset="0"/>
                        </a:rPr>
                        <a:t>Çözeltiye alınmış ve suni yaşlandırılmış</a:t>
                      </a:r>
                      <a:endParaRPr lang="tr-TR" sz="2200" dirty="0">
                        <a:latin typeface="Trebuchet MS" pitchFamily="34" charset="0"/>
                      </a:endParaRPr>
                    </a:p>
                  </a:txBody>
                  <a:tcPr/>
                </a:tc>
              </a:tr>
              <a:tr h="370840">
                <a:tc>
                  <a:txBody>
                    <a:bodyPr/>
                    <a:lstStyle/>
                    <a:p>
                      <a:pPr algn="r"/>
                      <a:r>
                        <a:rPr lang="tr-TR" sz="2200" b="1" dirty="0" smtClean="0">
                          <a:latin typeface="Trebuchet MS" pitchFamily="34" charset="0"/>
                        </a:rPr>
                        <a:t>T64</a:t>
                      </a:r>
                      <a:endParaRPr lang="tr-TR" sz="2200" b="1" dirty="0">
                        <a:latin typeface="Trebuchet MS"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200" dirty="0" smtClean="0">
                          <a:latin typeface="Trebuchet MS" pitchFamily="34" charset="0"/>
                        </a:rPr>
                        <a:t>Çözeltiye alınmış ve suni eksik yaşlandırılmış</a:t>
                      </a:r>
                    </a:p>
                  </a:txBody>
                  <a:tcPr/>
                </a:tc>
              </a:tr>
              <a:tr h="370840">
                <a:tc>
                  <a:txBody>
                    <a:bodyPr/>
                    <a:lstStyle/>
                    <a:p>
                      <a:pPr algn="r"/>
                      <a:r>
                        <a:rPr lang="tr-TR" sz="2200" b="1" dirty="0" smtClean="0">
                          <a:latin typeface="Trebuchet MS" pitchFamily="34" charset="0"/>
                        </a:rPr>
                        <a:t>T7</a:t>
                      </a:r>
                      <a:endParaRPr lang="tr-TR" sz="2200" b="1" dirty="0">
                        <a:latin typeface="Trebuchet MS" pitchFamily="34" charset="0"/>
                      </a:endParaRPr>
                    </a:p>
                  </a:txBody>
                  <a:tcPr/>
                </a:tc>
                <a:tc>
                  <a:txBody>
                    <a:bodyPr/>
                    <a:lstStyle/>
                    <a:p>
                      <a:r>
                        <a:rPr lang="tr-TR" sz="2200" dirty="0" smtClean="0">
                          <a:latin typeface="Trebuchet MS" pitchFamily="34" charset="0"/>
                        </a:rPr>
                        <a:t>Çözeltiye alınmış ve kararlı hale getirilmiş</a:t>
                      </a:r>
                      <a:endParaRPr lang="tr-TR" sz="2200" dirty="0">
                        <a:latin typeface="Trebuchet MS" pitchFamily="34" charset="0"/>
                      </a:endParaRPr>
                    </a:p>
                  </a:txBody>
                  <a:tcPr/>
                </a:tc>
              </a:tr>
            </a:tbl>
          </a:graphicData>
        </a:graphic>
      </p:graphicFrame>
    </p:spTree>
    <p:extLst>
      <p:ext uri="{BB962C8B-B14F-4D97-AF65-F5344CB8AC3E}">
        <p14:creationId xmlns:p14="http://schemas.microsoft.com/office/powerpoint/2010/main" val="261104307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179512" y="764704"/>
            <a:ext cx="849694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(yarı) sürekli döküm teknolojileri</a:t>
            </a:r>
            <a:endParaRPr lang="tr-TR" sz="4400" dirty="0">
              <a:solidFill>
                <a:schemeClr val="accent2">
                  <a:lumMod val="50000"/>
                </a:schemeClr>
              </a:solidFill>
            </a:endParaRPr>
          </a:p>
        </p:txBody>
      </p:sp>
      <p:sp>
        <p:nvSpPr>
          <p:cNvPr id="5" name="4 Metin kutusu"/>
          <p:cNvSpPr txBox="1"/>
          <p:nvPr/>
        </p:nvSpPr>
        <p:spPr>
          <a:xfrm>
            <a:off x="395536" y="1628800"/>
            <a:ext cx="8568952" cy="5047536"/>
          </a:xfrm>
          <a:prstGeom prst="rect">
            <a:avLst/>
          </a:prstGeom>
          <a:noFill/>
        </p:spPr>
        <p:txBody>
          <a:bodyPr wrap="square" rtlCol="0">
            <a:spAutoFit/>
          </a:bodyPr>
          <a:lstStyle/>
          <a:p>
            <a:r>
              <a:rPr lang="tr-TR" sz="2800" dirty="0" smtClean="0">
                <a:latin typeface="Trebuchet MS" pitchFamily="34" charset="0"/>
              </a:rPr>
              <a:t>direkt çil döküm (DC </a:t>
            </a:r>
            <a:r>
              <a:rPr lang="tr-TR" sz="2800" dirty="0" err="1" smtClean="0">
                <a:latin typeface="Trebuchet MS" pitchFamily="34" charset="0"/>
              </a:rPr>
              <a:t>casting</a:t>
            </a:r>
            <a:r>
              <a:rPr lang="tr-TR" sz="2800" dirty="0" smtClean="0">
                <a:latin typeface="Trebuchet MS" pitchFamily="34" charset="0"/>
              </a:rPr>
              <a:t>)</a:t>
            </a:r>
            <a:br>
              <a:rPr lang="tr-TR" sz="2800" dirty="0" smtClean="0">
                <a:latin typeface="Trebuchet MS" pitchFamily="34" charset="0"/>
              </a:rPr>
            </a:br>
            <a:r>
              <a:rPr lang="tr-TR" sz="2800" dirty="0" smtClean="0">
                <a:latin typeface="Trebuchet MS" pitchFamily="34" charset="0"/>
              </a:rPr>
              <a:t>	yuvarlak kesit – bilet </a:t>
            </a:r>
            <a:r>
              <a:rPr lang="tr-TR" sz="2800" dirty="0" smtClean="0">
                <a:latin typeface="Trebuchet MS" pitchFamily="34" charset="0"/>
                <a:sym typeface="Symbol"/>
              </a:rPr>
              <a:t> </a:t>
            </a:r>
            <a:r>
              <a:rPr lang="tr-TR" sz="2800" dirty="0" err="1" smtClean="0">
                <a:latin typeface="Trebuchet MS" pitchFamily="34" charset="0"/>
                <a:sym typeface="Symbol"/>
              </a:rPr>
              <a:t>ekstrüzyon</a:t>
            </a:r>
            <a:endParaRPr lang="tr-TR" sz="2800" dirty="0" smtClean="0">
              <a:latin typeface="Trebuchet MS" pitchFamily="34" charset="0"/>
            </a:endParaRPr>
          </a:p>
          <a:p>
            <a:r>
              <a:rPr lang="tr-TR" sz="2800" dirty="0" smtClean="0">
                <a:latin typeface="Trebuchet MS" pitchFamily="34" charset="0"/>
              </a:rPr>
              <a:t>	</a:t>
            </a:r>
            <a:r>
              <a:rPr lang="tr-TR" sz="2800" dirty="0" err="1" smtClean="0">
                <a:latin typeface="Trebuchet MS" pitchFamily="34" charset="0"/>
              </a:rPr>
              <a:t>slab</a:t>
            </a:r>
            <a:r>
              <a:rPr lang="tr-TR" sz="2800" dirty="0" smtClean="0">
                <a:latin typeface="Trebuchet MS" pitchFamily="34" charset="0"/>
              </a:rPr>
              <a:t> – </a:t>
            </a:r>
            <a:r>
              <a:rPr lang="tr-TR" sz="2800" dirty="0" err="1" smtClean="0">
                <a:latin typeface="Trebuchet MS" pitchFamily="34" charset="0"/>
              </a:rPr>
              <a:t>ingot</a:t>
            </a:r>
            <a:r>
              <a:rPr lang="tr-TR" sz="2800" dirty="0" smtClean="0">
                <a:latin typeface="Trebuchet MS" pitchFamily="34" charset="0"/>
              </a:rPr>
              <a:t> </a:t>
            </a:r>
            <a:r>
              <a:rPr lang="tr-TR" sz="2800" dirty="0" smtClean="0">
                <a:latin typeface="Trebuchet MS" pitchFamily="34" charset="0"/>
                <a:sym typeface="Symbol"/>
              </a:rPr>
              <a:t> sıcak/soğuk hadde</a:t>
            </a:r>
            <a:r>
              <a:rPr lang="tr-TR" sz="2800" dirty="0" smtClean="0">
                <a:latin typeface="Trebuchet MS" pitchFamily="34" charset="0"/>
              </a:rPr>
              <a:t/>
            </a:r>
            <a:br>
              <a:rPr lang="tr-TR" sz="2800" dirty="0" smtClean="0">
                <a:latin typeface="Trebuchet MS" pitchFamily="34" charset="0"/>
              </a:rPr>
            </a:br>
            <a:endParaRPr lang="tr-TR" sz="2800" dirty="0" smtClean="0">
              <a:latin typeface="Trebuchet MS" pitchFamily="34" charset="0"/>
            </a:endParaRPr>
          </a:p>
          <a:p>
            <a:r>
              <a:rPr lang="tr-TR" sz="2800" b="1" dirty="0" smtClean="0">
                <a:latin typeface="Trebuchet MS" pitchFamily="34" charset="0"/>
              </a:rPr>
              <a:t>			yarı sürekli döküm</a:t>
            </a:r>
          </a:p>
          <a:p>
            <a:endParaRPr lang="tr-TR" sz="2800" dirty="0" smtClean="0">
              <a:latin typeface="Trebuchet MS" pitchFamily="34" charset="0"/>
            </a:endParaRPr>
          </a:p>
          <a:p>
            <a:r>
              <a:rPr lang="tr-TR" sz="2800" dirty="0" smtClean="0">
                <a:latin typeface="Trebuchet MS" pitchFamily="34" charset="0"/>
              </a:rPr>
              <a:t>ikiz merdane döküm (</a:t>
            </a:r>
            <a:r>
              <a:rPr lang="tr-TR" sz="2800" dirty="0" err="1" smtClean="0">
                <a:latin typeface="Trebuchet MS" pitchFamily="34" charset="0"/>
              </a:rPr>
              <a:t>Twin</a:t>
            </a:r>
            <a:r>
              <a:rPr lang="tr-TR" sz="2800" dirty="0" smtClean="0">
                <a:latin typeface="Trebuchet MS" pitchFamily="34" charset="0"/>
              </a:rPr>
              <a:t> </a:t>
            </a:r>
            <a:r>
              <a:rPr lang="tr-TR" sz="2800" dirty="0" err="1" smtClean="0">
                <a:latin typeface="Trebuchet MS" pitchFamily="34" charset="0"/>
              </a:rPr>
              <a:t>roll</a:t>
            </a:r>
            <a:r>
              <a:rPr lang="tr-TR" sz="2800" dirty="0" smtClean="0">
                <a:latin typeface="Trebuchet MS" pitchFamily="34" charset="0"/>
              </a:rPr>
              <a:t> </a:t>
            </a:r>
            <a:r>
              <a:rPr lang="tr-TR" sz="2800" dirty="0" err="1" smtClean="0">
                <a:latin typeface="Trebuchet MS" pitchFamily="34" charset="0"/>
              </a:rPr>
              <a:t>casting</a:t>
            </a:r>
            <a:r>
              <a:rPr lang="tr-TR" sz="2800" dirty="0" smtClean="0">
                <a:latin typeface="Trebuchet MS" pitchFamily="34" charset="0"/>
              </a:rPr>
              <a:t>/TRC) </a:t>
            </a:r>
          </a:p>
          <a:p>
            <a:r>
              <a:rPr lang="tr-TR" sz="2800" dirty="0" smtClean="0">
                <a:latin typeface="Trebuchet MS" pitchFamily="34" charset="0"/>
                <a:sym typeface="Symbol"/>
              </a:rPr>
              <a:t>					 soğuk hadde</a:t>
            </a:r>
            <a:r>
              <a:rPr lang="tr-TR" sz="2800" dirty="0" smtClean="0">
                <a:latin typeface="Trebuchet MS" pitchFamily="34" charset="0"/>
              </a:rPr>
              <a:t/>
            </a:r>
            <a:br>
              <a:rPr lang="tr-TR" sz="2800" dirty="0" smtClean="0">
                <a:latin typeface="Trebuchet MS" pitchFamily="34" charset="0"/>
              </a:rPr>
            </a:br>
            <a:r>
              <a:rPr lang="tr-TR" sz="2800" dirty="0" smtClean="0">
                <a:latin typeface="Trebuchet MS" pitchFamily="34" charset="0"/>
              </a:rPr>
              <a:t>ikiz bant döküm (</a:t>
            </a:r>
            <a:r>
              <a:rPr lang="tr-TR" sz="2800" dirty="0" err="1" smtClean="0">
                <a:latin typeface="Trebuchet MS" pitchFamily="34" charset="0"/>
              </a:rPr>
              <a:t>twin</a:t>
            </a:r>
            <a:r>
              <a:rPr lang="tr-TR" sz="2800" dirty="0" smtClean="0">
                <a:latin typeface="Trebuchet MS" pitchFamily="34" charset="0"/>
              </a:rPr>
              <a:t> </a:t>
            </a:r>
            <a:r>
              <a:rPr lang="tr-TR" sz="2800" dirty="0" err="1" smtClean="0">
                <a:latin typeface="Trebuchet MS" pitchFamily="34" charset="0"/>
              </a:rPr>
              <a:t>belt</a:t>
            </a:r>
            <a:r>
              <a:rPr lang="tr-TR" sz="2800" dirty="0" smtClean="0">
                <a:latin typeface="Trebuchet MS" pitchFamily="34" charset="0"/>
              </a:rPr>
              <a:t> </a:t>
            </a:r>
            <a:r>
              <a:rPr lang="tr-TR" sz="2800" dirty="0" err="1" smtClean="0">
                <a:latin typeface="Trebuchet MS" pitchFamily="34" charset="0"/>
              </a:rPr>
              <a:t>casting</a:t>
            </a:r>
            <a:r>
              <a:rPr lang="tr-TR" sz="2800" dirty="0" smtClean="0">
                <a:latin typeface="Trebuchet MS" pitchFamily="34" charset="0"/>
              </a:rPr>
              <a:t>/TBC)</a:t>
            </a:r>
          </a:p>
          <a:p>
            <a:r>
              <a:rPr lang="tr-TR" sz="2800" dirty="0" smtClean="0">
                <a:latin typeface="Trebuchet MS" pitchFamily="34" charset="0"/>
                <a:sym typeface="Symbol"/>
              </a:rPr>
              <a:t>					 sıcak/soğuk hadde</a:t>
            </a:r>
          </a:p>
          <a:p>
            <a:endParaRPr lang="tr-TR" sz="1400" dirty="0" smtClean="0">
              <a:latin typeface="Trebuchet MS" pitchFamily="34" charset="0"/>
              <a:sym typeface="Symbol"/>
            </a:endParaRPr>
          </a:p>
          <a:p>
            <a:r>
              <a:rPr lang="tr-TR" sz="2800" b="1" dirty="0" smtClean="0">
                <a:latin typeface="Trebuchet MS" pitchFamily="34" charset="0"/>
              </a:rPr>
              <a:t>			 sürekli döküm</a:t>
            </a:r>
            <a:endParaRPr lang="tr-TR" sz="2800" dirty="0" smtClean="0">
              <a:latin typeface="Trebuchet MS" pitchFamily="34" charset="0"/>
            </a:endParaRPr>
          </a:p>
        </p:txBody>
      </p:sp>
      <p:sp>
        <p:nvSpPr>
          <p:cNvPr id="6" name="5 Sağ Ayraç"/>
          <p:cNvSpPr/>
          <p:nvPr/>
        </p:nvSpPr>
        <p:spPr>
          <a:xfrm rot="5400000">
            <a:off x="4319972" y="-1205638"/>
            <a:ext cx="504056" cy="86409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6 Sağ Ayraç"/>
          <p:cNvSpPr/>
          <p:nvPr/>
        </p:nvSpPr>
        <p:spPr>
          <a:xfrm rot="5400000">
            <a:off x="4319972" y="1674681"/>
            <a:ext cx="504056" cy="864096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67361523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latin typeface="Trebuchet MS" pitchFamily="34" charset="0"/>
              </a:rPr>
              <a:t>Direkt çil döküm (DC </a:t>
            </a:r>
            <a:r>
              <a:rPr lang="tr-TR" dirty="0" err="1" smtClean="0">
                <a:latin typeface="Trebuchet MS" pitchFamily="34" charset="0"/>
              </a:rPr>
              <a:t>casting</a:t>
            </a:r>
            <a:r>
              <a:rPr lang="tr-TR" dirty="0" smtClean="0">
                <a:latin typeface="Trebuchet MS" pitchFamily="34" charset="0"/>
              </a:rPr>
              <a:t>)</a:t>
            </a:r>
            <a:endParaRPr lang="tr-TR" dirty="0">
              <a:latin typeface="Trebuchet MS" pitchFamily="34" charset="0"/>
            </a:endParaRPr>
          </a:p>
        </p:txBody>
      </p:sp>
      <p:pic>
        <p:nvPicPr>
          <p:cNvPr id="3080" name="Picture 8" descr="http://www.eling.rs/slike/bcs/DSC02745.JPG"/>
          <p:cNvPicPr>
            <a:picLocks noChangeAspect="1" noChangeArrowheads="1"/>
          </p:cNvPicPr>
          <p:nvPr/>
        </p:nvPicPr>
        <p:blipFill>
          <a:blip r:embed="rId2" cstate="print"/>
          <a:srcRect b="15217"/>
          <a:stretch>
            <a:fillRect/>
          </a:stretch>
        </p:blipFill>
        <p:spPr bwMode="auto">
          <a:xfrm>
            <a:off x="323528" y="1268760"/>
            <a:ext cx="6007601" cy="3816424"/>
          </a:xfrm>
          <a:prstGeom prst="rect">
            <a:avLst/>
          </a:prstGeom>
          <a:noFill/>
        </p:spPr>
      </p:pic>
      <p:pic>
        <p:nvPicPr>
          <p:cNvPr id="7" name="Picture 4" descr="http://www.gautschi.cc/files/pictures/vertical_d_c.jpg"/>
          <p:cNvPicPr>
            <a:picLocks noChangeAspect="1" noChangeArrowheads="1"/>
          </p:cNvPicPr>
          <p:nvPr/>
        </p:nvPicPr>
        <p:blipFill>
          <a:blip r:embed="rId3" cstate="print"/>
          <a:srcRect l="13559" t="15297" r="1695"/>
          <a:stretch>
            <a:fillRect/>
          </a:stretch>
        </p:blipFill>
        <p:spPr bwMode="auto">
          <a:xfrm>
            <a:off x="4860032" y="4077072"/>
            <a:ext cx="3901290" cy="2592288"/>
          </a:xfrm>
          <a:prstGeom prst="rect">
            <a:avLst/>
          </a:prstGeom>
          <a:noFill/>
          <a:ln w="66675">
            <a:solidFill>
              <a:schemeClr val="bg1"/>
            </a:solidFill>
          </a:ln>
        </p:spPr>
      </p:pic>
    </p:spTree>
    <p:extLst>
      <p:ext uri="{BB962C8B-B14F-4D97-AF65-F5344CB8AC3E}">
        <p14:creationId xmlns:p14="http://schemas.microsoft.com/office/powerpoint/2010/main" val="272392308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wagstaff.com/_pow/userfiles/image/Billets-emerging-CBA.jpg"/>
          <p:cNvPicPr>
            <a:picLocks noChangeAspect="1" noChangeArrowheads="1"/>
          </p:cNvPicPr>
          <p:nvPr/>
        </p:nvPicPr>
        <p:blipFill>
          <a:blip r:embed="rId2" cstate="print"/>
          <a:srcRect/>
          <a:stretch>
            <a:fillRect/>
          </a:stretch>
        </p:blipFill>
        <p:spPr bwMode="auto">
          <a:xfrm>
            <a:off x="827584" y="1484784"/>
            <a:ext cx="7488832" cy="4988895"/>
          </a:xfrm>
          <a:prstGeom prst="rect">
            <a:avLst/>
          </a:prstGeom>
          <a:noFill/>
        </p:spPr>
      </p:pic>
      <p:sp>
        <p:nvSpPr>
          <p:cNvPr id="8" name="Başlık 3"/>
          <p:cNvSpPr>
            <a:spLocks noGrp="1"/>
          </p:cNvSpPr>
          <p:nvPr>
            <p:ph type="title"/>
          </p:nvPr>
        </p:nvSpPr>
        <p:spPr>
          <a:xfrm>
            <a:off x="467544" y="620688"/>
            <a:ext cx="8229600" cy="594320"/>
          </a:xfrm>
        </p:spPr>
        <p:txBody>
          <a:bodyPr>
            <a:normAutofit fontScale="90000"/>
          </a:bodyPr>
          <a:lstStyle/>
          <a:p>
            <a:r>
              <a:rPr lang="tr-TR" dirty="0" smtClean="0">
                <a:latin typeface="Trebuchet MS" pitchFamily="34" charset="0"/>
              </a:rPr>
              <a:t>Direkt çil döküm (DC </a:t>
            </a:r>
            <a:r>
              <a:rPr lang="tr-TR" dirty="0" err="1" smtClean="0">
                <a:latin typeface="Trebuchet MS" pitchFamily="34" charset="0"/>
              </a:rPr>
              <a:t>casting</a:t>
            </a:r>
            <a:r>
              <a:rPr lang="tr-TR" dirty="0" smtClean="0">
                <a:latin typeface="Trebuchet MS" pitchFamily="34" charset="0"/>
              </a:rPr>
              <a:t>)</a:t>
            </a:r>
            <a:endParaRPr lang="tr-TR" dirty="0">
              <a:latin typeface="Trebuchet MS" pitchFamily="34" charset="0"/>
            </a:endParaRPr>
          </a:p>
        </p:txBody>
      </p:sp>
    </p:spTree>
    <p:extLst>
      <p:ext uri="{BB962C8B-B14F-4D97-AF65-F5344CB8AC3E}">
        <p14:creationId xmlns:p14="http://schemas.microsoft.com/office/powerpoint/2010/main" val="86186827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Yucel\Desktop\1-s2_0-S007964250700059X-gr1.jpg"/>
          <p:cNvPicPr>
            <a:picLocks noChangeAspect="1" noChangeArrowheads="1"/>
          </p:cNvPicPr>
          <p:nvPr/>
        </p:nvPicPr>
        <p:blipFill>
          <a:blip r:embed="rId2" cstate="print">
            <a:lum bright="-1000"/>
          </a:blip>
          <a:srcRect/>
          <a:stretch>
            <a:fillRect/>
          </a:stretch>
        </p:blipFill>
        <p:spPr bwMode="auto">
          <a:xfrm>
            <a:off x="1259632" y="1661988"/>
            <a:ext cx="5976664" cy="4791348"/>
          </a:xfrm>
          <a:prstGeom prst="rect">
            <a:avLst/>
          </a:prstGeom>
          <a:noFill/>
        </p:spPr>
      </p:pic>
      <p:sp>
        <p:nvSpPr>
          <p:cNvPr id="6" name="Başlık 3"/>
          <p:cNvSpPr>
            <a:spLocks noGrp="1"/>
          </p:cNvSpPr>
          <p:nvPr>
            <p:ph type="title"/>
          </p:nvPr>
        </p:nvSpPr>
        <p:spPr>
          <a:xfrm>
            <a:off x="467544" y="746448"/>
            <a:ext cx="8229600" cy="594320"/>
          </a:xfrm>
        </p:spPr>
        <p:txBody>
          <a:bodyPr>
            <a:normAutofit fontScale="90000"/>
          </a:bodyPr>
          <a:lstStyle/>
          <a:p>
            <a:r>
              <a:rPr lang="tr-TR" dirty="0" smtClean="0">
                <a:latin typeface="Trebuchet MS" pitchFamily="34" charset="0"/>
              </a:rPr>
              <a:t>Direkt çil döküm (DC </a:t>
            </a:r>
            <a:r>
              <a:rPr lang="tr-TR" dirty="0" err="1" smtClean="0">
                <a:latin typeface="Trebuchet MS" pitchFamily="34" charset="0"/>
              </a:rPr>
              <a:t>casting</a:t>
            </a:r>
            <a:r>
              <a:rPr lang="tr-TR" dirty="0" smtClean="0">
                <a:latin typeface="Trebuchet MS" pitchFamily="34" charset="0"/>
              </a:rPr>
              <a:t>)</a:t>
            </a:r>
            <a:endParaRPr lang="tr-TR" dirty="0">
              <a:latin typeface="Trebuchet MS" pitchFamily="34" charset="0"/>
            </a:endParaRPr>
          </a:p>
        </p:txBody>
      </p:sp>
      <p:sp useBgFill="1">
        <p:nvSpPr>
          <p:cNvPr id="4" name="3 Metin kutusu"/>
          <p:cNvSpPr txBox="1"/>
          <p:nvPr/>
        </p:nvSpPr>
        <p:spPr>
          <a:xfrm>
            <a:off x="4211960" y="1656936"/>
            <a:ext cx="2232248" cy="523220"/>
          </a:xfrm>
          <a:prstGeom prst="rect">
            <a:avLst/>
          </a:prstGeom>
        </p:spPr>
        <p:txBody>
          <a:bodyPr wrap="square" rtlCol="0">
            <a:spAutoFit/>
          </a:bodyPr>
          <a:lstStyle/>
          <a:p>
            <a:r>
              <a:rPr lang="tr-TR" sz="2800" dirty="0" smtClean="0">
                <a:latin typeface="Trebuchet MS" pitchFamily="34" charset="0"/>
              </a:rPr>
              <a:t>Sıvı metal</a:t>
            </a:r>
          </a:p>
        </p:txBody>
      </p:sp>
      <p:sp useBgFill="1">
        <p:nvSpPr>
          <p:cNvPr id="5" name="4 Metin kutusu"/>
          <p:cNvSpPr txBox="1"/>
          <p:nvPr/>
        </p:nvSpPr>
        <p:spPr>
          <a:xfrm>
            <a:off x="5235808" y="2160992"/>
            <a:ext cx="3440648" cy="738664"/>
          </a:xfrm>
          <a:prstGeom prst="rect">
            <a:avLst/>
          </a:prstGeom>
        </p:spPr>
        <p:txBody>
          <a:bodyPr wrap="square" lIns="180000" tIns="0" rIns="0" bIns="0" rtlCol="0">
            <a:spAutoFit/>
          </a:bodyPr>
          <a:lstStyle/>
          <a:p>
            <a:r>
              <a:rPr lang="tr-TR" sz="2400" dirty="0" smtClean="0">
                <a:latin typeface="Trebuchet MS" pitchFamily="34" charset="0"/>
              </a:rPr>
              <a:t>Kalıp</a:t>
            </a:r>
          </a:p>
          <a:p>
            <a:r>
              <a:rPr lang="tr-TR" sz="2400" dirty="0" smtClean="0">
                <a:latin typeface="Trebuchet MS" pitchFamily="34" charset="0"/>
              </a:rPr>
              <a:t>İlk soğuma-katılaşma</a:t>
            </a:r>
          </a:p>
        </p:txBody>
      </p:sp>
      <p:sp useBgFill="1">
        <p:nvSpPr>
          <p:cNvPr id="7" name="6 Metin kutusu"/>
          <p:cNvSpPr txBox="1"/>
          <p:nvPr/>
        </p:nvSpPr>
        <p:spPr>
          <a:xfrm>
            <a:off x="5436096" y="4509120"/>
            <a:ext cx="2232248" cy="920422"/>
          </a:xfrm>
          <a:prstGeom prst="rect">
            <a:avLst/>
          </a:prstGeom>
        </p:spPr>
        <p:txBody>
          <a:bodyPr wrap="square" lIns="72000" tIns="72000" rIns="0" bIns="108000" rtlCol="0">
            <a:spAutoFit/>
          </a:bodyPr>
          <a:lstStyle/>
          <a:p>
            <a:r>
              <a:rPr lang="tr-TR" sz="2400" dirty="0" smtClean="0">
                <a:latin typeface="Trebuchet MS" pitchFamily="34" charset="0"/>
              </a:rPr>
              <a:t>Su jeti </a:t>
            </a:r>
          </a:p>
          <a:p>
            <a:r>
              <a:rPr lang="tr-TR" sz="2400" dirty="0" smtClean="0">
                <a:latin typeface="Trebuchet MS" pitchFamily="34" charset="0"/>
              </a:rPr>
              <a:t>ikincil soğuma</a:t>
            </a:r>
          </a:p>
        </p:txBody>
      </p:sp>
      <p:sp useBgFill="1">
        <p:nvSpPr>
          <p:cNvPr id="8" name="7 Metin kutusu"/>
          <p:cNvSpPr txBox="1"/>
          <p:nvPr/>
        </p:nvSpPr>
        <p:spPr>
          <a:xfrm>
            <a:off x="4211960" y="6156012"/>
            <a:ext cx="2232248" cy="369332"/>
          </a:xfrm>
          <a:prstGeom prst="rect">
            <a:avLst/>
          </a:prstGeom>
        </p:spPr>
        <p:txBody>
          <a:bodyPr wrap="square" lIns="0" tIns="0" rIns="0" bIns="0" rtlCol="0">
            <a:spAutoFit/>
          </a:bodyPr>
          <a:lstStyle/>
          <a:p>
            <a:r>
              <a:rPr lang="tr-TR" sz="2400" dirty="0" smtClean="0">
                <a:latin typeface="Trebuchet MS" pitchFamily="34" charset="0"/>
              </a:rPr>
              <a:t>Döküm hızı</a:t>
            </a:r>
          </a:p>
        </p:txBody>
      </p:sp>
      <p:sp>
        <p:nvSpPr>
          <p:cNvPr id="9" name="8 Metin kutusu"/>
          <p:cNvSpPr txBox="1"/>
          <p:nvPr/>
        </p:nvSpPr>
        <p:spPr>
          <a:xfrm>
            <a:off x="3305660" y="5401352"/>
            <a:ext cx="1656184" cy="369332"/>
          </a:xfrm>
          <a:prstGeom prst="rect">
            <a:avLst/>
          </a:prstGeom>
          <a:solidFill>
            <a:schemeClr val="bg1">
              <a:lumMod val="75000"/>
            </a:schemeClr>
          </a:solidFill>
        </p:spPr>
        <p:txBody>
          <a:bodyPr wrap="square" lIns="0" tIns="0" rIns="0" bIns="0" rtlCol="0">
            <a:spAutoFit/>
          </a:bodyPr>
          <a:lstStyle/>
          <a:p>
            <a:pPr algn="ctr"/>
            <a:r>
              <a:rPr lang="tr-TR" sz="2400" dirty="0" smtClean="0">
                <a:latin typeface="Trebuchet MS" pitchFamily="34" charset="0"/>
              </a:rPr>
              <a:t>Katı </a:t>
            </a:r>
            <a:r>
              <a:rPr lang="tr-TR" sz="2400" dirty="0" err="1" smtClean="0">
                <a:latin typeface="Trebuchet MS" pitchFamily="34" charset="0"/>
              </a:rPr>
              <a:t>ingot</a:t>
            </a:r>
            <a:endParaRPr lang="tr-TR" sz="2400" dirty="0" smtClean="0">
              <a:latin typeface="Trebuchet MS" pitchFamily="34" charset="0"/>
            </a:endParaRPr>
          </a:p>
        </p:txBody>
      </p:sp>
      <p:sp>
        <p:nvSpPr>
          <p:cNvPr id="10" name="9 Metin kutusu"/>
          <p:cNvSpPr txBox="1"/>
          <p:nvPr/>
        </p:nvSpPr>
        <p:spPr>
          <a:xfrm>
            <a:off x="3606092" y="4620991"/>
            <a:ext cx="1008112" cy="349702"/>
          </a:xfrm>
          <a:prstGeom prst="rect">
            <a:avLst/>
          </a:prstGeom>
          <a:solidFill>
            <a:schemeClr val="bg1">
              <a:lumMod val="65000"/>
            </a:schemeClr>
          </a:solidFill>
        </p:spPr>
        <p:txBody>
          <a:bodyPr wrap="square" lIns="0" tIns="36000" rIns="0" bIns="36000" rtlCol="0">
            <a:spAutoFit/>
          </a:bodyPr>
          <a:lstStyle/>
          <a:p>
            <a:pPr algn="ctr"/>
            <a:r>
              <a:rPr lang="tr-TR" b="1" dirty="0" smtClean="0">
                <a:latin typeface="Trebuchet MS" pitchFamily="34" charset="0"/>
              </a:rPr>
              <a:t>Sıvı+katı</a:t>
            </a:r>
          </a:p>
        </p:txBody>
      </p:sp>
      <p:sp>
        <p:nvSpPr>
          <p:cNvPr id="11" name="10 Metin kutusu"/>
          <p:cNvSpPr txBox="1"/>
          <p:nvPr/>
        </p:nvSpPr>
        <p:spPr>
          <a:xfrm>
            <a:off x="3521684" y="2986270"/>
            <a:ext cx="1152128" cy="514738"/>
          </a:xfrm>
          <a:prstGeom prst="rect">
            <a:avLst/>
          </a:prstGeom>
          <a:solidFill>
            <a:schemeClr val="bg1">
              <a:lumMod val="50000"/>
            </a:schemeClr>
          </a:solidFill>
        </p:spPr>
        <p:txBody>
          <a:bodyPr wrap="square" lIns="0" tIns="72000" rIns="0" bIns="72000" rtlCol="0">
            <a:spAutoFit/>
          </a:bodyPr>
          <a:lstStyle/>
          <a:p>
            <a:pPr algn="ctr"/>
            <a:r>
              <a:rPr lang="tr-TR" sz="2400" b="1" dirty="0" smtClean="0">
                <a:solidFill>
                  <a:schemeClr val="bg1"/>
                </a:solidFill>
                <a:latin typeface="Trebuchet MS" pitchFamily="34" charset="0"/>
              </a:rPr>
              <a:t>sıvı</a:t>
            </a:r>
          </a:p>
        </p:txBody>
      </p:sp>
      <p:sp useBgFill="1">
        <p:nvSpPr>
          <p:cNvPr id="12" name="11 Metin kutusu"/>
          <p:cNvSpPr txBox="1"/>
          <p:nvPr/>
        </p:nvSpPr>
        <p:spPr>
          <a:xfrm>
            <a:off x="395536" y="2195572"/>
            <a:ext cx="2232248" cy="369332"/>
          </a:xfrm>
          <a:prstGeom prst="rect">
            <a:avLst/>
          </a:prstGeom>
        </p:spPr>
        <p:txBody>
          <a:bodyPr wrap="square" lIns="0" tIns="0" rIns="0" bIns="0" rtlCol="0">
            <a:spAutoFit/>
          </a:bodyPr>
          <a:lstStyle/>
          <a:p>
            <a:pPr algn="r"/>
            <a:r>
              <a:rPr lang="tr-TR" sz="2400" dirty="0" smtClean="0">
                <a:latin typeface="Trebuchet MS" pitchFamily="34" charset="0"/>
              </a:rPr>
              <a:t>Sıcak duvar</a:t>
            </a:r>
          </a:p>
        </p:txBody>
      </p:sp>
    </p:spTree>
    <p:extLst>
      <p:ext uri="{BB962C8B-B14F-4D97-AF65-F5344CB8AC3E}">
        <p14:creationId xmlns:p14="http://schemas.microsoft.com/office/powerpoint/2010/main" val="74512684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wagstaff.com/_pow/userfiles/image/Impol%20Varimold.jpg"/>
          <p:cNvPicPr>
            <a:picLocks noChangeAspect="1" noChangeArrowheads="1"/>
          </p:cNvPicPr>
          <p:nvPr/>
        </p:nvPicPr>
        <p:blipFill>
          <a:blip r:embed="rId2" cstate="print"/>
          <a:srcRect/>
          <a:stretch>
            <a:fillRect/>
          </a:stretch>
        </p:blipFill>
        <p:spPr bwMode="auto">
          <a:xfrm>
            <a:off x="1115616" y="1412776"/>
            <a:ext cx="6840760" cy="5146858"/>
          </a:xfrm>
          <a:prstGeom prst="rect">
            <a:avLst/>
          </a:prstGeom>
          <a:noFill/>
        </p:spPr>
      </p:pic>
      <p:sp>
        <p:nvSpPr>
          <p:cNvPr id="7" name="Başlık 3"/>
          <p:cNvSpPr>
            <a:spLocks noGrp="1"/>
          </p:cNvSpPr>
          <p:nvPr>
            <p:ph type="title"/>
          </p:nvPr>
        </p:nvSpPr>
        <p:spPr>
          <a:xfrm>
            <a:off x="467544" y="620688"/>
            <a:ext cx="8229600" cy="594320"/>
          </a:xfrm>
        </p:spPr>
        <p:txBody>
          <a:bodyPr>
            <a:normAutofit fontScale="90000"/>
          </a:bodyPr>
          <a:lstStyle/>
          <a:p>
            <a:r>
              <a:rPr lang="tr-TR" dirty="0" smtClean="0">
                <a:latin typeface="Trebuchet MS" pitchFamily="34" charset="0"/>
              </a:rPr>
              <a:t>Direkt çil döküm (DC </a:t>
            </a:r>
            <a:r>
              <a:rPr lang="tr-TR" dirty="0" err="1" smtClean="0">
                <a:latin typeface="Trebuchet MS" pitchFamily="34" charset="0"/>
              </a:rPr>
              <a:t>casting</a:t>
            </a:r>
            <a:r>
              <a:rPr lang="tr-TR" dirty="0" smtClean="0">
                <a:latin typeface="Trebuchet MS" pitchFamily="34" charset="0"/>
              </a:rPr>
              <a:t>)</a:t>
            </a:r>
            <a:endParaRPr lang="tr-TR" dirty="0">
              <a:latin typeface="Trebuchet MS" pitchFamily="34" charset="0"/>
            </a:endParaRPr>
          </a:p>
        </p:txBody>
      </p:sp>
    </p:spTree>
    <p:extLst>
      <p:ext uri="{BB962C8B-B14F-4D97-AF65-F5344CB8AC3E}">
        <p14:creationId xmlns:p14="http://schemas.microsoft.com/office/powerpoint/2010/main" val="4884185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1000"/>
          </a:blip>
          <a:srcRect l="33479" t="36047" r="31655" b="20641"/>
          <a:stretch>
            <a:fillRect/>
          </a:stretch>
        </p:blipFill>
        <p:spPr bwMode="auto">
          <a:xfrm>
            <a:off x="899592" y="1196752"/>
            <a:ext cx="7776864" cy="5431461"/>
          </a:xfrm>
          <a:prstGeom prst="rect">
            <a:avLst/>
          </a:prstGeom>
          <a:noFill/>
          <a:ln w="9525">
            <a:noFill/>
            <a:miter lim="800000"/>
            <a:headEnd/>
            <a:tailEnd/>
          </a:ln>
        </p:spPr>
      </p:pic>
      <p:sp>
        <p:nvSpPr>
          <p:cNvPr id="7" name="Başlık 3"/>
          <p:cNvSpPr>
            <a:spLocks noGrp="1"/>
          </p:cNvSpPr>
          <p:nvPr>
            <p:ph type="title"/>
          </p:nvPr>
        </p:nvSpPr>
        <p:spPr>
          <a:xfrm>
            <a:off x="467544" y="620688"/>
            <a:ext cx="8229600" cy="594320"/>
          </a:xfrm>
        </p:spPr>
        <p:txBody>
          <a:bodyPr>
            <a:normAutofit fontScale="90000"/>
          </a:bodyPr>
          <a:lstStyle/>
          <a:p>
            <a:r>
              <a:rPr lang="tr-TR" dirty="0" smtClean="0">
                <a:latin typeface="Trebuchet MS" pitchFamily="34" charset="0"/>
              </a:rPr>
              <a:t>Direkt çil döküm (DC </a:t>
            </a:r>
            <a:r>
              <a:rPr lang="tr-TR" dirty="0" err="1" smtClean="0">
                <a:latin typeface="Trebuchet MS" pitchFamily="34" charset="0"/>
              </a:rPr>
              <a:t>casting</a:t>
            </a:r>
            <a:r>
              <a:rPr lang="tr-TR" dirty="0" smtClean="0">
                <a:latin typeface="Trebuchet MS" pitchFamily="34" charset="0"/>
              </a:rPr>
              <a:t>)</a:t>
            </a:r>
            <a:endParaRPr lang="tr-TR" dirty="0">
              <a:latin typeface="Trebuchet MS" pitchFamily="34" charset="0"/>
            </a:endParaRPr>
          </a:p>
        </p:txBody>
      </p:sp>
    </p:spTree>
    <p:extLst>
      <p:ext uri="{BB962C8B-B14F-4D97-AF65-F5344CB8AC3E}">
        <p14:creationId xmlns:p14="http://schemas.microsoft.com/office/powerpoint/2010/main" val="331923601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467544" y="548680"/>
            <a:ext cx="8229600" cy="594320"/>
          </a:xfrm>
        </p:spPr>
        <p:txBody>
          <a:bodyPr>
            <a:normAutofit fontScale="90000"/>
          </a:bodyPr>
          <a:lstStyle/>
          <a:p>
            <a:r>
              <a:rPr lang="tr-TR" dirty="0" smtClean="0">
                <a:latin typeface="Trebuchet MS" pitchFamily="34" charset="0"/>
              </a:rPr>
              <a:t>Direkt çil döküm (DC </a:t>
            </a:r>
            <a:r>
              <a:rPr lang="tr-TR" dirty="0" err="1" smtClean="0">
                <a:latin typeface="Trebuchet MS" pitchFamily="34" charset="0"/>
              </a:rPr>
              <a:t>casting</a:t>
            </a:r>
            <a:r>
              <a:rPr lang="tr-TR" dirty="0" smtClean="0">
                <a:latin typeface="Trebuchet MS" pitchFamily="34" charset="0"/>
              </a:rPr>
              <a:t>)</a:t>
            </a:r>
            <a:endParaRPr lang="tr-TR" dirty="0">
              <a:latin typeface="Trebuchet MS" pitchFamily="34" charset="0"/>
            </a:endParaRPr>
          </a:p>
        </p:txBody>
      </p:sp>
      <p:pic>
        <p:nvPicPr>
          <p:cNvPr id="4" name="Picture 2"/>
          <p:cNvPicPr>
            <a:picLocks noChangeAspect="1" noChangeArrowheads="1"/>
          </p:cNvPicPr>
          <p:nvPr/>
        </p:nvPicPr>
        <p:blipFill rotWithShape="1">
          <a:blip r:embed="rId2" cstate="print"/>
          <a:srcRect l="23230" t="26989" r="23881" b="9813"/>
          <a:stretch/>
        </p:blipFill>
        <p:spPr bwMode="auto">
          <a:xfrm>
            <a:off x="323528" y="1124744"/>
            <a:ext cx="8352928" cy="5611572"/>
          </a:xfrm>
          <a:prstGeom prst="rect">
            <a:avLst/>
          </a:prstGeom>
          <a:noFill/>
          <a:ln w="9525">
            <a:noFill/>
            <a:miter lim="800000"/>
            <a:headEnd/>
            <a:tailEnd/>
          </a:ln>
        </p:spPr>
      </p:pic>
    </p:spTree>
    <p:extLst>
      <p:ext uri="{BB962C8B-B14F-4D97-AF65-F5344CB8AC3E}">
        <p14:creationId xmlns:p14="http://schemas.microsoft.com/office/powerpoint/2010/main" val="134947027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lum bright="-1000"/>
          </a:blip>
          <a:srcRect l="27309" t="35795" r="44462" b="29884"/>
          <a:stretch>
            <a:fillRect/>
          </a:stretch>
        </p:blipFill>
        <p:spPr bwMode="auto">
          <a:xfrm flipH="1">
            <a:off x="360192" y="1700807"/>
            <a:ext cx="5940000" cy="4060244"/>
          </a:xfrm>
          <a:prstGeom prst="rect">
            <a:avLst/>
          </a:prstGeom>
          <a:noFill/>
          <a:ln w="9525">
            <a:noFill/>
            <a:miter lim="800000"/>
            <a:headEnd/>
            <a:tailEnd/>
          </a:ln>
        </p:spPr>
      </p:pic>
      <p:sp>
        <p:nvSpPr>
          <p:cNvPr id="6" name="Başlık 3"/>
          <p:cNvSpPr>
            <a:spLocks noGrp="1"/>
          </p:cNvSpPr>
          <p:nvPr>
            <p:ph type="title"/>
          </p:nvPr>
        </p:nvSpPr>
        <p:spPr>
          <a:xfrm>
            <a:off x="395536" y="818456"/>
            <a:ext cx="8229600" cy="594320"/>
          </a:xfrm>
        </p:spPr>
        <p:txBody>
          <a:bodyPr>
            <a:normAutofit fontScale="90000"/>
          </a:bodyPr>
          <a:lstStyle/>
          <a:p>
            <a:r>
              <a:rPr lang="tr-TR" dirty="0" smtClean="0">
                <a:latin typeface="Trebuchet MS" pitchFamily="34" charset="0"/>
              </a:rPr>
              <a:t>İkiz merdane döküm (TRC)</a:t>
            </a:r>
            <a:endParaRPr lang="tr-TR" dirty="0">
              <a:latin typeface="Trebuchet MS" pitchFamily="34" charset="0"/>
            </a:endParaRPr>
          </a:p>
        </p:txBody>
      </p:sp>
      <p:sp useBgFill="1">
        <p:nvSpPr>
          <p:cNvPr id="5" name="4 Metin kutusu"/>
          <p:cNvSpPr txBox="1"/>
          <p:nvPr/>
        </p:nvSpPr>
        <p:spPr>
          <a:xfrm>
            <a:off x="971600" y="5229200"/>
            <a:ext cx="2664296" cy="954107"/>
          </a:xfrm>
          <a:prstGeom prst="rect">
            <a:avLst/>
          </a:prstGeom>
        </p:spPr>
        <p:txBody>
          <a:bodyPr wrap="square" rtlCol="0">
            <a:spAutoFit/>
          </a:bodyPr>
          <a:lstStyle/>
          <a:p>
            <a:pPr algn="r"/>
            <a:r>
              <a:rPr lang="tr-TR" sz="2800" dirty="0" smtClean="0">
                <a:latin typeface="Trebuchet MS" pitchFamily="34" charset="0"/>
              </a:rPr>
              <a:t>Döküm merdaneleri</a:t>
            </a:r>
            <a:endParaRPr lang="tr-TR" sz="2800" dirty="0">
              <a:latin typeface="Trebuchet MS" pitchFamily="34" charset="0"/>
            </a:endParaRPr>
          </a:p>
        </p:txBody>
      </p:sp>
      <p:sp useBgFill="1">
        <p:nvSpPr>
          <p:cNvPr id="7" name="6 Metin kutusu"/>
          <p:cNvSpPr txBox="1"/>
          <p:nvPr/>
        </p:nvSpPr>
        <p:spPr>
          <a:xfrm>
            <a:off x="4283968" y="2060848"/>
            <a:ext cx="2016224" cy="523220"/>
          </a:xfrm>
          <a:prstGeom prst="rect">
            <a:avLst/>
          </a:prstGeom>
        </p:spPr>
        <p:txBody>
          <a:bodyPr wrap="square" rtlCol="0">
            <a:spAutoFit/>
          </a:bodyPr>
          <a:lstStyle/>
          <a:p>
            <a:r>
              <a:rPr lang="tr-TR" sz="2800" dirty="0" smtClean="0">
                <a:latin typeface="Trebuchet MS" pitchFamily="34" charset="0"/>
              </a:rPr>
              <a:t>katılaşma</a:t>
            </a:r>
            <a:endParaRPr lang="tr-TR" sz="2800" dirty="0">
              <a:latin typeface="Trebuchet MS" pitchFamily="34" charset="0"/>
            </a:endParaRPr>
          </a:p>
        </p:txBody>
      </p:sp>
      <p:sp useBgFill="1">
        <p:nvSpPr>
          <p:cNvPr id="8" name="7 Metin kutusu"/>
          <p:cNvSpPr txBox="1"/>
          <p:nvPr/>
        </p:nvSpPr>
        <p:spPr>
          <a:xfrm>
            <a:off x="4499992" y="2924944"/>
            <a:ext cx="2664296" cy="523220"/>
          </a:xfrm>
          <a:prstGeom prst="rect">
            <a:avLst/>
          </a:prstGeom>
        </p:spPr>
        <p:txBody>
          <a:bodyPr wrap="square" rtlCol="0">
            <a:spAutoFit/>
          </a:bodyPr>
          <a:lstStyle/>
          <a:p>
            <a:r>
              <a:rPr lang="tr-TR" sz="2800" dirty="0" smtClean="0">
                <a:latin typeface="Trebuchet MS" pitchFamily="34" charset="0"/>
              </a:rPr>
              <a:t>Dökme levha</a:t>
            </a:r>
            <a:endParaRPr lang="tr-TR" sz="2800" dirty="0">
              <a:latin typeface="Trebuchet MS" pitchFamily="34" charset="0"/>
            </a:endParaRPr>
          </a:p>
        </p:txBody>
      </p:sp>
      <p:sp useBgFill="1">
        <p:nvSpPr>
          <p:cNvPr id="9" name="8 Metin kutusu"/>
          <p:cNvSpPr txBox="1"/>
          <p:nvPr/>
        </p:nvSpPr>
        <p:spPr>
          <a:xfrm>
            <a:off x="5940152" y="4509120"/>
            <a:ext cx="2952328" cy="523220"/>
          </a:xfrm>
          <a:prstGeom prst="rect">
            <a:avLst/>
          </a:prstGeom>
        </p:spPr>
        <p:txBody>
          <a:bodyPr wrap="square" rtlCol="0">
            <a:spAutoFit/>
          </a:bodyPr>
          <a:lstStyle/>
          <a:p>
            <a:r>
              <a:rPr lang="tr-TR" sz="2800" dirty="0" smtClean="0">
                <a:latin typeface="Trebuchet MS" pitchFamily="34" charset="0"/>
              </a:rPr>
              <a:t>sarıcıya </a:t>
            </a:r>
            <a:r>
              <a:rPr lang="tr-TR" sz="2800" dirty="0" smtClean="0">
                <a:latin typeface="Trebuchet MS" pitchFamily="34" charset="0"/>
                <a:sym typeface="Symbol"/>
              </a:rPr>
              <a:t> bobin</a:t>
            </a:r>
            <a:endParaRPr lang="tr-TR" sz="2800" dirty="0">
              <a:latin typeface="Trebuchet MS" pitchFamily="34" charset="0"/>
            </a:endParaRPr>
          </a:p>
        </p:txBody>
      </p:sp>
      <p:sp useBgFill="1">
        <p:nvSpPr>
          <p:cNvPr id="10" name="9 Metin kutusu"/>
          <p:cNvSpPr txBox="1"/>
          <p:nvPr/>
        </p:nvSpPr>
        <p:spPr>
          <a:xfrm>
            <a:off x="755576" y="4293096"/>
            <a:ext cx="1656184" cy="523220"/>
          </a:xfrm>
          <a:prstGeom prst="rect">
            <a:avLst/>
          </a:prstGeom>
        </p:spPr>
        <p:txBody>
          <a:bodyPr wrap="square" rtlCol="0">
            <a:spAutoFit/>
          </a:bodyPr>
          <a:lstStyle/>
          <a:p>
            <a:r>
              <a:rPr lang="tr-TR" sz="2800" dirty="0" err="1" smtClean="0">
                <a:latin typeface="Trebuchet MS" pitchFamily="34" charset="0"/>
              </a:rPr>
              <a:t>tundiş</a:t>
            </a:r>
            <a:endParaRPr lang="tr-TR" sz="2800" dirty="0">
              <a:latin typeface="Trebuchet MS" pitchFamily="34" charset="0"/>
            </a:endParaRPr>
          </a:p>
        </p:txBody>
      </p:sp>
      <p:sp useBgFill="1">
        <p:nvSpPr>
          <p:cNvPr id="11" name="10 Metin kutusu"/>
          <p:cNvSpPr txBox="1"/>
          <p:nvPr/>
        </p:nvSpPr>
        <p:spPr>
          <a:xfrm>
            <a:off x="251520" y="1897668"/>
            <a:ext cx="2376264" cy="523220"/>
          </a:xfrm>
          <a:prstGeom prst="rect">
            <a:avLst/>
          </a:prstGeom>
        </p:spPr>
        <p:txBody>
          <a:bodyPr wrap="square" rtlCol="0">
            <a:spAutoFit/>
          </a:bodyPr>
          <a:lstStyle/>
          <a:p>
            <a:r>
              <a:rPr lang="tr-TR" sz="2800" dirty="0" smtClean="0">
                <a:latin typeface="Trebuchet MS" pitchFamily="34" charset="0"/>
              </a:rPr>
              <a:t>Sıvı metal</a:t>
            </a:r>
            <a:endParaRPr lang="tr-TR" sz="2800" dirty="0">
              <a:latin typeface="Trebuchet MS" pitchFamily="34" charset="0"/>
            </a:endParaRPr>
          </a:p>
        </p:txBody>
      </p:sp>
      <p:sp useBgFill="1">
        <p:nvSpPr>
          <p:cNvPr id="12" name="11 Metin kutusu"/>
          <p:cNvSpPr txBox="1"/>
          <p:nvPr/>
        </p:nvSpPr>
        <p:spPr>
          <a:xfrm>
            <a:off x="3059832" y="1628800"/>
            <a:ext cx="864096" cy="523220"/>
          </a:xfrm>
          <a:prstGeom prst="rect">
            <a:avLst/>
          </a:prstGeom>
        </p:spPr>
        <p:txBody>
          <a:bodyPr wrap="square" rtlCol="0">
            <a:spAutoFit/>
          </a:bodyPr>
          <a:lstStyle/>
          <a:p>
            <a:r>
              <a:rPr lang="tr-TR" sz="2800" dirty="0" smtClean="0">
                <a:latin typeface="Trebuchet MS" pitchFamily="34" charset="0"/>
              </a:rPr>
              <a:t>15</a:t>
            </a:r>
            <a:r>
              <a:rPr lang="tr-TR" sz="2800" dirty="0" smtClean="0">
                <a:latin typeface="Trebuchet MS" pitchFamily="34" charset="0"/>
                <a:sym typeface="Symbol"/>
              </a:rPr>
              <a:t></a:t>
            </a:r>
            <a:endParaRPr lang="tr-TR" sz="2800" dirty="0">
              <a:latin typeface="Trebuchet MS" pitchFamily="34" charset="0"/>
            </a:endParaRPr>
          </a:p>
        </p:txBody>
      </p:sp>
      <p:pic>
        <p:nvPicPr>
          <p:cNvPr id="13" name="Picture 2"/>
          <p:cNvPicPr>
            <a:picLocks noChangeAspect="1" noChangeArrowheads="1"/>
          </p:cNvPicPr>
          <p:nvPr/>
        </p:nvPicPr>
        <p:blipFill>
          <a:blip r:embed="rId3" cstate="print">
            <a:lum bright="-2000" contrast="7000"/>
            <a:extLst>
              <a:ext uri="{28A0092B-C50C-407E-A947-70E740481C1C}">
                <a14:useLocalDpi xmlns:a14="http://schemas.microsoft.com/office/drawing/2010/main" val="0"/>
              </a:ext>
            </a:extLst>
          </a:blip>
          <a:srcRect/>
          <a:stretch>
            <a:fillRect/>
          </a:stretch>
        </p:blipFill>
        <p:spPr bwMode="auto">
          <a:xfrm>
            <a:off x="4499992" y="4005064"/>
            <a:ext cx="4392488" cy="287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14" name="13 Metin kutusu"/>
          <p:cNvSpPr txBox="1"/>
          <p:nvPr/>
        </p:nvSpPr>
        <p:spPr>
          <a:xfrm>
            <a:off x="5539576" y="4044511"/>
            <a:ext cx="2699792" cy="422405"/>
          </a:xfrm>
          <a:prstGeom prst="rect">
            <a:avLst/>
          </a:prstGeom>
        </p:spPr>
        <p:txBody>
          <a:bodyPr wrap="square" tIns="72000" bIns="72000" rtlCol="0">
            <a:spAutoFit/>
          </a:bodyPr>
          <a:lstStyle/>
          <a:p>
            <a:r>
              <a:rPr lang="tr-TR" dirty="0" smtClean="0">
                <a:latin typeface="Trebuchet MS" pitchFamily="34" charset="0"/>
              </a:rPr>
              <a:t>Su soğutmalı merdane</a:t>
            </a:r>
            <a:endParaRPr lang="tr-TR" dirty="0">
              <a:latin typeface="Trebuchet MS" pitchFamily="34" charset="0"/>
            </a:endParaRPr>
          </a:p>
        </p:txBody>
      </p:sp>
    </p:spTree>
    <p:extLst>
      <p:ext uri="{BB962C8B-B14F-4D97-AF65-F5344CB8AC3E}">
        <p14:creationId xmlns:p14="http://schemas.microsoft.com/office/powerpoint/2010/main" val="409495567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İkiz merdane döküm (TRC)</a:t>
            </a:r>
            <a:endParaRPr lang="tr-TR" dirty="0">
              <a:latin typeface="Trebuchet MS" pitchFamily="34" charset="0"/>
            </a:endParaRPr>
          </a:p>
        </p:txBody>
      </p:sp>
      <p:pic>
        <p:nvPicPr>
          <p:cNvPr id="4" name="3 Resim" descr="Twin-roll casting of aluminum based bearing alloys.png">
            <a:hlinkClick r:id="rId2" tooltip="twin-roll_casting_of_aluminum_based_bearing_alloys.png"/>
          </p:cNvPr>
          <p:cNvPicPr/>
          <p:nvPr/>
        </p:nvPicPr>
        <p:blipFill>
          <a:blip r:embed="rId3" cstate="print">
            <a:lum bright="-1000"/>
          </a:blip>
          <a:srcRect l="1869" t="9859" r="1869" b="1408"/>
          <a:stretch>
            <a:fillRect/>
          </a:stretch>
        </p:blipFill>
        <p:spPr bwMode="auto">
          <a:xfrm>
            <a:off x="539552" y="1700808"/>
            <a:ext cx="7920880" cy="4824536"/>
          </a:xfrm>
          <a:prstGeom prst="rect">
            <a:avLst/>
          </a:prstGeom>
          <a:noFill/>
          <a:ln w="9525">
            <a:noFill/>
            <a:miter lim="800000"/>
            <a:headEnd/>
            <a:tailEnd/>
          </a:ln>
        </p:spPr>
      </p:pic>
    </p:spTree>
    <p:extLst>
      <p:ext uri="{BB962C8B-B14F-4D97-AF65-F5344CB8AC3E}">
        <p14:creationId xmlns:p14="http://schemas.microsoft.com/office/powerpoint/2010/main" val="3641943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Kum döküm</a:t>
            </a:r>
            <a:endParaRPr lang="tr-TR" dirty="0">
              <a:solidFill>
                <a:schemeClr val="accent1">
                  <a:lumMod val="50000"/>
                </a:schemeClr>
              </a:solidFill>
              <a:latin typeface="Trebuchet MS" pitchFamily="34" charset="0"/>
            </a:endParaRPr>
          </a:p>
        </p:txBody>
      </p:sp>
      <p:pic>
        <p:nvPicPr>
          <p:cNvPr id="2457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4664158" cy="3103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7818" y="1124744"/>
            <a:ext cx="3895515"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8532" y="3789040"/>
            <a:ext cx="361480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430860"/>
            <a:ext cx="56197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72153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3"/>
          <p:cNvSpPr>
            <a:spLocks noGrp="1"/>
          </p:cNvSpPr>
          <p:nvPr>
            <p:ph type="title"/>
          </p:nvPr>
        </p:nvSpPr>
        <p:spPr>
          <a:xfrm>
            <a:off x="395536" y="818456"/>
            <a:ext cx="8229600" cy="594320"/>
          </a:xfrm>
        </p:spPr>
        <p:txBody>
          <a:bodyPr>
            <a:normAutofit fontScale="90000"/>
          </a:bodyPr>
          <a:lstStyle/>
          <a:p>
            <a:r>
              <a:rPr lang="tr-TR" dirty="0" smtClean="0">
                <a:latin typeface="Trebuchet MS" pitchFamily="34" charset="0"/>
              </a:rPr>
              <a:t>İkiz merdane döküm (TRC)</a:t>
            </a:r>
            <a:endParaRPr lang="tr-TR" dirty="0">
              <a:latin typeface="Trebuchet MS" pitchFamily="34" charset="0"/>
            </a:endParaRPr>
          </a:p>
        </p:txBody>
      </p:sp>
      <p:pic>
        <p:nvPicPr>
          <p:cNvPr id="4" name="Picture 3"/>
          <p:cNvPicPr>
            <a:picLocks noChangeAspect="1" noChangeArrowheads="1"/>
          </p:cNvPicPr>
          <p:nvPr/>
        </p:nvPicPr>
        <p:blipFill>
          <a:blip r:embed="rId2" cstate="print">
            <a:lum bright="-1000"/>
          </a:blip>
          <a:srcRect l="56071" t="24407" r="9046" b="24406"/>
          <a:stretch>
            <a:fillRect/>
          </a:stretch>
        </p:blipFill>
        <p:spPr bwMode="auto">
          <a:xfrm flipH="1">
            <a:off x="1331640" y="1484784"/>
            <a:ext cx="6264696" cy="5168366"/>
          </a:xfrm>
          <a:prstGeom prst="rect">
            <a:avLst/>
          </a:prstGeom>
          <a:noFill/>
          <a:ln w="9525">
            <a:noFill/>
            <a:miter lim="800000"/>
            <a:headEnd/>
            <a:tailEnd/>
          </a:ln>
        </p:spPr>
      </p:pic>
      <p:sp useBgFill="1">
        <p:nvSpPr>
          <p:cNvPr id="5" name="4 Metin kutusu"/>
          <p:cNvSpPr txBox="1"/>
          <p:nvPr/>
        </p:nvSpPr>
        <p:spPr>
          <a:xfrm>
            <a:off x="971600" y="3111351"/>
            <a:ext cx="1800200" cy="461665"/>
          </a:xfrm>
          <a:prstGeom prst="rect">
            <a:avLst/>
          </a:prstGeom>
        </p:spPr>
        <p:txBody>
          <a:bodyPr wrap="square" rtlCol="0">
            <a:spAutoFit/>
          </a:bodyPr>
          <a:lstStyle/>
          <a:p>
            <a:r>
              <a:rPr lang="tr-TR" sz="2400" dirty="0" smtClean="0">
                <a:latin typeface="Trebuchet MS" pitchFamily="34" charset="0"/>
              </a:rPr>
              <a:t>Tip masası</a:t>
            </a:r>
            <a:endParaRPr lang="tr-TR" sz="2400" dirty="0">
              <a:latin typeface="Trebuchet MS" pitchFamily="34" charset="0"/>
            </a:endParaRPr>
          </a:p>
        </p:txBody>
      </p:sp>
      <p:sp useBgFill="1">
        <p:nvSpPr>
          <p:cNvPr id="7" name="6 Metin kutusu"/>
          <p:cNvSpPr txBox="1"/>
          <p:nvPr/>
        </p:nvSpPr>
        <p:spPr>
          <a:xfrm>
            <a:off x="611560" y="4867679"/>
            <a:ext cx="2520280" cy="461665"/>
          </a:xfrm>
          <a:prstGeom prst="rect">
            <a:avLst/>
          </a:prstGeom>
        </p:spPr>
        <p:txBody>
          <a:bodyPr wrap="square" rtlCol="0">
            <a:spAutoFit/>
          </a:bodyPr>
          <a:lstStyle/>
          <a:p>
            <a:pPr algn="r"/>
            <a:r>
              <a:rPr lang="tr-TR" sz="2400" dirty="0" smtClean="0">
                <a:latin typeface="Trebuchet MS" pitchFamily="34" charset="0"/>
              </a:rPr>
              <a:t>Döküm makinesi</a:t>
            </a:r>
            <a:endParaRPr lang="tr-TR" sz="2400" dirty="0">
              <a:latin typeface="Trebuchet MS" pitchFamily="34" charset="0"/>
            </a:endParaRPr>
          </a:p>
        </p:txBody>
      </p:sp>
      <p:sp useBgFill="1">
        <p:nvSpPr>
          <p:cNvPr id="8" name="7 Metin kutusu"/>
          <p:cNvSpPr txBox="1"/>
          <p:nvPr/>
        </p:nvSpPr>
        <p:spPr>
          <a:xfrm>
            <a:off x="467544" y="5661248"/>
            <a:ext cx="2520280" cy="461665"/>
          </a:xfrm>
          <a:prstGeom prst="rect">
            <a:avLst/>
          </a:prstGeom>
        </p:spPr>
        <p:txBody>
          <a:bodyPr wrap="square" rtlCol="0">
            <a:spAutoFit/>
          </a:bodyPr>
          <a:lstStyle/>
          <a:p>
            <a:pPr algn="r"/>
            <a:r>
              <a:rPr lang="tr-TR" sz="2400" dirty="0" smtClean="0">
                <a:latin typeface="Trebuchet MS" pitchFamily="34" charset="0"/>
              </a:rPr>
              <a:t>Destek silindiri</a:t>
            </a:r>
            <a:endParaRPr lang="tr-TR" sz="2400" dirty="0">
              <a:latin typeface="Trebuchet MS" pitchFamily="34" charset="0"/>
            </a:endParaRPr>
          </a:p>
        </p:txBody>
      </p:sp>
      <p:sp useBgFill="1">
        <p:nvSpPr>
          <p:cNvPr id="9" name="8 Metin kutusu"/>
          <p:cNvSpPr txBox="1"/>
          <p:nvPr/>
        </p:nvSpPr>
        <p:spPr>
          <a:xfrm>
            <a:off x="6328328" y="4785080"/>
            <a:ext cx="2376264" cy="660144"/>
          </a:xfrm>
          <a:prstGeom prst="rect">
            <a:avLst/>
          </a:prstGeom>
        </p:spPr>
        <p:txBody>
          <a:bodyPr wrap="square" tIns="180000" bIns="108000" rtlCol="0">
            <a:spAutoFit/>
          </a:bodyPr>
          <a:lstStyle/>
          <a:p>
            <a:pPr algn="r"/>
            <a:endParaRPr lang="tr-TR" sz="2400" dirty="0">
              <a:latin typeface="Trebuchet MS" pitchFamily="34" charset="0"/>
            </a:endParaRPr>
          </a:p>
        </p:txBody>
      </p:sp>
      <p:sp useBgFill="1">
        <p:nvSpPr>
          <p:cNvPr id="11" name="10 Metin kutusu"/>
          <p:cNvSpPr txBox="1"/>
          <p:nvPr/>
        </p:nvSpPr>
        <p:spPr>
          <a:xfrm>
            <a:off x="5796136" y="1812778"/>
            <a:ext cx="2520280" cy="1544214"/>
          </a:xfrm>
          <a:prstGeom prst="rect">
            <a:avLst/>
          </a:prstGeom>
        </p:spPr>
        <p:txBody>
          <a:bodyPr wrap="square" tIns="216000" bIns="216000" rtlCol="0">
            <a:spAutoFit/>
          </a:bodyPr>
          <a:lstStyle/>
          <a:p>
            <a:r>
              <a:rPr lang="tr-TR" sz="2400" dirty="0" smtClean="0">
                <a:latin typeface="Trebuchet MS" pitchFamily="34" charset="0"/>
              </a:rPr>
              <a:t>Soğutma süspansiyon spreyi</a:t>
            </a:r>
            <a:endParaRPr lang="tr-TR" sz="2400" dirty="0">
              <a:latin typeface="Trebuchet MS" pitchFamily="34" charset="0"/>
            </a:endParaRPr>
          </a:p>
        </p:txBody>
      </p:sp>
    </p:spTree>
    <p:extLst>
      <p:ext uri="{BB962C8B-B14F-4D97-AF65-F5344CB8AC3E}">
        <p14:creationId xmlns:p14="http://schemas.microsoft.com/office/powerpoint/2010/main" val="409495567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07" descr="DSCF0004"/>
          <p:cNvPicPr>
            <a:picLocks noChangeAspect="1" noChangeArrowheads="1"/>
          </p:cNvPicPr>
          <p:nvPr/>
        </p:nvPicPr>
        <p:blipFill>
          <a:blip r:embed="rId2" cstate="print">
            <a:lum bright="34000" contrast="50000"/>
          </a:blip>
          <a:srcRect/>
          <a:stretch>
            <a:fillRect/>
          </a:stretch>
        </p:blipFill>
        <p:spPr bwMode="auto">
          <a:xfrm>
            <a:off x="1547664" y="1700808"/>
            <a:ext cx="5832648" cy="4850624"/>
          </a:xfrm>
          <a:prstGeom prst="rect">
            <a:avLst/>
          </a:prstGeom>
          <a:noFill/>
          <a:ln w="19050">
            <a:solidFill>
              <a:schemeClr val="tx1"/>
            </a:solidFill>
            <a:miter lim="800000"/>
            <a:headEnd/>
            <a:tailEnd/>
          </a:ln>
        </p:spPr>
      </p:pic>
      <p:sp>
        <p:nvSpPr>
          <p:cNvPr id="8"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İkiz merdane döküm (TRC)</a:t>
            </a:r>
            <a:endParaRPr lang="tr-TR" dirty="0">
              <a:latin typeface="Trebuchet MS" pitchFamily="34" charset="0"/>
            </a:endParaRPr>
          </a:p>
        </p:txBody>
      </p:sp>
    </p:spTree>
    <p:extLst>
      <p:ext uri="{BB962C8B-B14F-4D97-AF65-F5344CB8AC3E}">
        <p14:creationId xmlns:p14="http://schemas.microsoft.com/office/powerpoint/2010/main" val="77415494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1000"/>
          </a:blip>
          <a:srcRect l="32925" t="32110" r="31655" b="21625"/>
          <a:stretch>
            <a:fillRect/>
          </a:stretch>
        </p:blipFill>
        <p:spPr bwMode="auto">
          <a:xfrm>
            <a:off x="755576" y="1412776"/>
            <a:ext cx="7272808" cy="5340968"/>
          </a:xfrm>
          <a:prstGeom prst="rect">
            <a:avLst/>
          </a:prstGeom>
          <a:noFill/>
          <a:ln w="9525">
            <a:noFill/>
            <a:miter lim="800000"/>
            <a:headEnd/>
            <a:tailEnd/>
          </a:ln>
        </p:spPr>
      </p:pic>
      <p:sp>
        <p:nvSpPr>
          <p:cNvPr id="7" name="Başlık 3"/>
          <p:cNvSpPr>
            <a:spLocks noGrp="1"/>
          </p:cNvSpPr>
          <p:nvPr>
            <p:ph type="title"/>
          </p:nvPr>
        </p:nvSpPr>
        <p:spPr>
          <a:xfrm>
            <a:off x="395536" y="692696"/>
            <a:ext cx="8229600" cy="594320"/>
          </a:xfrm>
        </p:spPr>
        <p:txBody>
          <a:bodyPr>
            <a:normAutofit fontScale="90000"/>
          </a:bodyPr>
          <a:lstStyle/>
          <a:p>
            <a:r>
              <a:rPr lang="tr-TR" dirty="0" smtClean="0">
                <a:latin typeface="Trebuchet MS" pitchFamily="34" charset="0"/>
              </a:rPr>
              <a:t>İkiz merdane döküm (TRC)</a:t>
            </a:r>
            <a:endParaRPr lang="tr-TR" dirty="0">
              <a:latin typeface="Trebuchet MS" pitchFamily="34" charset="0"/>
            </a:endParaRPr>
          </a:p>
        </p:txBody>
      </p:sp>
    </p:spTree>
    <p:extLst>
      <p:ext uri="{BB962C8B-B14F-4D97-AF65-F5344CB8AC3E}">
        <p14:creationId xmlns:p14="http://schemas.microsoft.com/office/powerpoint/2010/main" val="301619206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19643" t="27188" r="39403" b="18672"/>
          <a:stretch>
            <a:fillRect/>
          </a:stretch>
        </p:blipFill>
        <p:spPr bwMode="auto">
          <a:xfrm flipH="1">
            <a:off x="1115616" y="1556792"/>
            <a:ext cx="6696744" cy="4977309"/>
          </a:xfrm>
          <a:prstGeom prst="rect">
            <a:avLst/>
          </a:prstGeom>
          <a:noFill/>
          <a:ln w="9525">
            <a:noFill/>
            <a:miter lim="800000"/>
            <a:headEnd/>
            <a:tailEnd/>
          </a:ln>
        </p:spPr>
      </p:pic>
      <p:sp>
        <p:nvSpPr>
          <p:cNvPr id="7"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İkiz merdane döküm (TRC)</a:t>
            </a:r>
            <a:endParaRPr lang="tr-TR" dirty="0">
              <a:latin typeface="Trebuchet MS" pitchFamily="34" charset="0"/>
            </a:endParaRPr>
          </a:p>
        </p:txBody>
      </p:sp>
    </p:spTree>
    <p:extLst>
      <p:ext uri="{BB962C8B-B14F-4D97-AF65-F5344CB8AC3E}">
        <p14:creationId xmlns:p14="http://schemas.microsoft.com/office/powerpoint/2010/main" val="300391627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06" descr="casterline"/>
          <p:cNvPicPr>
            <a:picLocks noChangeAspect="1" noChangeArrowheads="1"/>
          </p:cNvPicPr>
          <p:nvPr/>
        </p:nvPicPr>
        <p:blipFill>
          <a:blip r:embed="rId2" cstate="print">
            <a:lum bright="-1000"/>
          </a:blip>
          <a:srcRect b="3635"/>
          <a:stretch>
            <a:fillRect/>
          </a:stretch>
        </p:blipFill>
        <p:spPr bwMode="auto">
          <a:xfrm>
            <a:off x="71450" y="2276872"/>
            <a:ext cx="8893038" cy="3096344"/>
          </a:xfrm>
          <a:prstGeom prst="rect">
            <a:avLst/>
          </a:prstGeom>
          <a:solidFill>
            <a:srgbClr val="FF6600"/>
          </a:solidFill>
          <a:ln w="31750">
            <a:noFill/>
            <a:miter lim="800000"/>
            <a:headEnd/>
            <a:tailEnd/>
          </a:ln>
        </p:spPr>
      </p:pic>
      <p:sp>
        <p:nvSpPr>
          <p:cNvPr id="8" name="Başlık 3"/>
          <p:cNvSpPr>
            <a:spLocks noGrp="1"/>
          </p:cNvSpPr>
          <p:nvPr>
            <p:ph type="title"/>
          </p:nvPr>
        </p:nvSpPr>
        <p:spPr>
          <a:xfrm>
            <a:off x="395536" y="890464"/>
            <a:ext cx="8229600" cy="594320"/>
          </a:xfrm>
        </p:spPr>
        <p:txBody>
          <a:bodyPr>
            <a:normAutofit fontScale="90000"/>
          </a:bodyPr>
          <a:lstStyle/>
          <a:p>
            <a:r>
              <a:rPr lang="tr-TR" dirty="0" smtClean="0">
                <a:latin typeface="Trebuchet MS" pitchFamily="34" charset="0"/>
              </a:rPr>
              <a:t>İkiz merdane döküm (TRC)</a:t>
            </a:r>
            <a:endParaRPr lang="tr-TR" dirty="0">
              <a:latin typeface="Trebuchet MS" pitchFamily="34" charset="0"/>
            </a:endParaRPr>
          </a:p>
        </p:txBody>
      </p:sp>
      <p:sp>
        <p:nvSpPr>
          <p:cNvPr id="4" name="3 Sağ Ayraç"/>
          <p:cNvSpPr/>
          <p:nvPr/>
        </p:nvSpPr>
        <p:spPr>
          <a:xfrm rot="5400000">
            <a:off x="1403648" y="4653136"/>
            <a:ext cx="288032" cy="2016224"/>
          </a:xfrm>
          <a:prstGeom prst="righ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6" name="5 Sağ Ayraç"/>
          <p:cNvSpPr/>
          <p:nvPr/>
        </p:nvSpPr>
        <p:spPr>
          <a:xfrm rot="5400000">
            <a:off x="5220072" y="4653136"/>
            <a:ext cx="288032" cy="2016224"/>
          </a:xfrm>
          <a:prstGeom prst="righ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6 Sağ Ayraç"/>
          <p:cNvSpPr/>
          <p:nvPr/>
        </p:nvSpPr>
        <p:spPr>
          <a:xfrm rot="5400000">
            <a:off x="7380312" y="4653136"/>
            <a:ext cx="288032" cy="2016224"/>
          </a:xfrm>
          <a:prstGeom prst="righ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9" name="8 Metin kutusu"/>
          <p:cNvSpPr txBox="1"/>
          <p:nvPr/>
        </p:nvSpPr>
        <p:spPr>
          <a:xfrm>
            <a:off x="323528" y="5949280"/>
            <a:ext cx="2736304" cy="461665"/>
          </a:xfrm>
          <a:prstGeom prst="rect">
            <a:avLst/>
          </a:prstGeom>
          <a:noFill/>
        </p:spPr>
        <p:txBody>
          <a:bodyPr wrap="square" rtlCol="0">
            <a:spAutoFit/>
          </a:bodyPr>
          <a:lstStyle/>
          <a:p>
            <a:r>
              <a:rPr lang="tr-TR" sz="2400" dirty="0" smtClean="0">
                <a:latin typeface="Trebuchet MS" pitchFamily="34" charset="0"/>
              </a:rPr>
              <a:t>Döküm </a:t>
            </a:r>
            <a:r>
              <a:rPr lang="tr-TR" sz="2400" dirty="0" err="1" smtClean="0">
                <a:latin typeface="Trebuchet MS" pitchFamily="34" charset="0"/>
              </a:rPr>
              <a:t>makinası</a:t>
            </a:r>
            <a:endParaRPr lang="tr-TR" sz="2400" dirty="0">
              <a:latin typeface="Trebuchet MS" pitchFamily="34" charset="0"/>
            </a:endParaRPr>
          </a:p>
        </p:txBody>
      </p:sp>
      <p:sp>
        <p:nvSpPr>
          <p:cNvPr id="10" name="9 Metin kutusu"/>
          <p:cNvSpPr txBox="1"/>
          <p:nvPr/>
        </p:nvSpPr>
        <p:spPr>
          <a:xfrm>
            <a:off x="4211960" y="5949280"/>
            <a:ext cx="2736304" cy="461665"/>
          </a:xfrm>
          <a:prstGeom prst="rect">
            <a:avLst/>
          </a:prstGeom>
          <a:noFill/>
        </p:spPr>
        <p:txBody>
          <a:bodyPr wrap="square" rtlCol="0">
            <a:spAutoFit/>
          </a:bodyPr>
          <a:lstStyle/>
          <a:p>
            <a:r>
              <a:rPr lang="tr-TR" sz="2400" dirty="0" smtClean="0">
                <a:latin typeface="Trebuchet MS" pitchFamily="34" charset="0"/>
              </a:rPr>
              <a:t>Giyotin makas</a:t>
            </a:r>
            <a:endParaRPr lang="tr-TR" sz="2400" dirty="0">
              <a:latin typeface="Trebuchet MS" pitchFamily="34" charset="0"/>
            </a:endParaRPr>
          </a:p>
        </p:txBody>
      </p:sp>
      <p:sp>
        <p:nvSpPr>
          <p:cNvPr id="11" name="10 Metin kutusu"/>
          <p:cNvSpPr txBox="1"/>
          <p:nvPr/>
        </p:nvSpPr>
        <p:spPr>
          <a:xfrm>
            <a:off x="7020272" y="5949280"/>
            <a:ext cx="1152128" cy="461665"/>
          </a:xfrm>
          <a:prstGeom prst="rect">
            <a:avLst/>
          </a:prstGeom>
          <a:noFill/>
        </p:spPr>
        <p:txBody>
          <a:bodyPr wrap="square" rtlCol="0">
            <a:spAutoFit/>
          </a:bodyPr>
          <a:lstStyle/>
          <a:p>
            <a:r>
              <a:rPr lang="tr-TR" sz="2400" dirty="0" smtClean="0">
                <a:latin typeface="Trebuchet MS" pitchFamily="34" charset="0"/>
              </a:rPr>
              <a:t>sarıcı</a:t>
            </a:r>
            <a:endParaRPr lang="tr-TR" sz="2400" dirty="0">
              <a:latin typeface="Trebuchet MS" pitchFamily="34" charset="0"/>
            </a:endParaRPr>
          </a:p>
        </p:txBody>
      </p:sp>
    </p:spTree>
    <p:extLst>
      <p:ext uri="{BB962C8B-B14F-4D97-AF65-F5344CB8AC3E}">
        <p14:creationId xmlns:p14="http://schemas.microsoft.com/office/powerpoint/2010/main" val="315496390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Seramik döküm plakaları-tip</a:t>
            </a:r>
            <a:endParaRPr lang="tr-TR" dirty="0">
              <a:latin typeface="Trebuchet MS" pitchFamily="34" charset="0"/>
            </a:endParaRPr>
          </a:p>
        </p:txBody>
      </p:sp>
      <p:pic>
        <p:nvPicPr>
          <p:cNvPr id="119812" name="Picture 4" descr="http://www.alfiso.com/products/images/castertip.jpg"/>
          <p:cNvPicPr>
            <a:picLocks noChangeAspect="1" noChangeArrowheads="1"/>
          </p:cNvPicPr>
          <p:nvPr/>
        </p:nvPicPr>
        <p:blipFill>
          <a:blip r:embed="rId2" cstate="print"/>
          <a:srcRect/>
          <a:stretch>
            <a:fillRect/>
          </a:stretch>
        </p:blipFill>
        <p:spPr bwMode="auto">
          <a:xfrm>
            <a:off x="4139952" y="2060848"/>
            <a:ext cx="4762500" cy="4572000"/>
          </a:xfrm>
          <a:prstGeom prst="rect">
            <a:avLst/>
          </a:prstGeom>
          <a:noFill/>
        </p:spPr>
      </p:pic>
      <p:pic>
        <p:nvPicPr>
          <p:cNvPr id="119810" name="Picture 2" descr="http://www.pyrotek.info/photos/products/NECO-tips-for-vertical-casting_01-web.jpg"/>
          <p:cNvPicPr>
            <a:picLocks noChangeAspect="1" noChangeArrowheads="1"/>
          </p:cNvPicPr>
          <p:nvPr/>
        </p:nvPicPr>
        <p:blipFill>
          <a:blip r:embed="rId3" cstate="print"/>
          <a:srcRect l="7692" r="7692"/>
          <a:stretch>
            <a:fillRect/>
          </a:stretch>
        </p:blipFill>
        <p:spPr bwMode="auto">
          <a:xfrm>
            <a:off x="4283968" y="1340768"/>
            <a:ext cx="4680520" cy="3842284"/>
          </a:xfrm>
          <a:prstGeom prst="rect">
            <a:avLst/>
          </a:prstGeom>
          <a:noFill/>
        </p:spPr>
      </p:pic>
      <p:pic>
        <p:nvPicPr>
          <p:cNvPr id="10" name="9 Resim" descr="http://patentimages.storage.googleapis.com/pages/US5660757-2.png"/>
          <p:cNvPicPr/>
          <p:nvPr/>
        </p:nvPicPr>
        <p:blipFill>
          <a:blip r:embed="rId4" cstate="print"/>
          <a:srcRect l="15434" t="33147" r="13063" b="39828"/>
          <a:stretch>
            <a:fillRect/>
          </a:stretch>
        </p:blipFill>
        <p:spPr bwMode="auto">
          <a:xfrm>
            <a:off x="179512" y="2780928"/>
            <a:ext cx="4032448" cy="2736304"/>
          </a:xfrm>
          <a:prstGeom prst="rect">
            <a:avLst/>
          </a:prstGeom>
          <a:noFill/>
        </p:spPr>
      </p:pic>
    </p:spTree>
    <p:extLst>
      <p:ext uri="{BB962C8B-B14F-4D97-AF65-F5344CB8AC3E}">
        <p14:creationId xmlns:p14="http://schemas.microsoft.com/office/powerpoint/2010/main" val="292147036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7" name="Picture 9" descr="CS2"/>
          <p:cNvPicPr>
            <a:picLocks noChangeAspect="1" noChangeArrowheads="1"/>
          </p:cNvPicPr>
          <p:nvPr/>
        </p:nvPicPr>
        <p:blipFill>
          <a:blip r:embed="rId2" cstate="print">
            <a:lum bright="-1000"/>
          </a:blip>
          <a:srcRect/>
          <a:stretch>
            <a:fillRect/>
          </a:stretch>
        </p:blipFill>
        <p:spPr bwMode="auto">
          <a:xfrm>
            <a:off x="1331640" y="1412776"/>
            <a:ext cx="7488832" cy="5083493"/>
          </a:xfrm>
          <a:prstGeom prst="rect">
            <a:avLst/>
          </a:prstGeom>
          <a:noFill/>
          <a:ln w="9525">
            <a:noFill/>
            <a:miter lim="800000"/>
            <a:headEnd/>
            <a:tailEnd/>
          </a:ln>
        </p:spPr>
      </p:pic>
      <p:sp>
        <p:nvSpPr>
          <p:cNvPr id="196618" name="Text Box 10"/>
          <p:cNvSpPr txBox="1">
            <a:spLocks noChangeAspect="1" noChangeArrowheads="1"/>
          </p:cNvSpPr>
          <p:nvPr/>
        </p:nvSpPr>
        <p:spPr bwMode="auto">
          <a:xfrm>
            <a:off x="3635896" y="4158591"/>
            <a:ext cx="335739" cy="3356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600" b="1" i="0" u="none" strike="noStrike" cap="none" normalizeH="0" baseline="0" smtClean="0">
                <a:ln>
                  <a:noFill/>
                </a:ln>
                <a:solidFill>
                  <a:schemeClr val="tx1"/>
                </a:solidFill>
                <a:effectLst/>
                <a:latin typeface="Calibri" pitchFamily="34" charset="0"/>
                <a:cs typeface="Arial" pitchFamily="34" charset="0"/>
              </a:rPr>
              <a:t>b</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Başlık 3"/>
          <p:cNvSpPr>
            <a:spLocks noGrp="1"/>
          </p:cNvSpPr>
          <p:nvPr>
            <p:ph type="title"/>
          </p:nvPr>
        </p:nvSpPr>
        <p:spPr>
          <a:xfrm>
            <a:off x="395536" y="674440"/>
            <a:ext cx="8229600" cy="594320"/>
          </a:xfrm>
        </p:spPr>
        <p:txBody>
          <a:bodyPr>
            <a:normAutofit fontScale="90000"/>
          </a:bodyPr>
          <a:lstStyle/>
          <a:p>
            <a:r>
              <a:rPr lang="tr-TR" dirty="0" smtClean="0">
                <a:latin typeface="Trebuchet MS" pitchFamily="34" charset="0"/>
              </a:rPr>
              <a:t>İkiz bant döküm </a:t>
            </a:r>
            <a:endParaRPr lang="tr-TR" sz="3100" dirty="0">
              <a:latin typeface="Trebuchet MS" pitchFamily="34" charset="0"/>
            </a:endParaRPr>
          </a:p>
        </p:txBody>
      </p:sp>
      <p:sp>
        <p:nvSpPr>
          <p:cNvPr id="6" name="Başlık 3"/>
          <p:cNvSpPr txBox="1">
            <a:spLocks/>
          </p:cNvSpPr>
          <p:nvPr/>
        </p:nvSpPr>
        <p:spPr>
          <a:xfrm>
            <a:off x="395536" y="1628800"/>
            <a:ext cx="2952328" cy="59432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tr-TR" sz="2800" dirty="0" err="1" smtClean="0">
                <a:solidFill>
                  <a:schemeClr val="tx1"/>
                </a:solidFill>
                <a:latin typeface="Trebuchet MS" pitchFamily="34" charset="0"/>
              </a:rPr>
              <a:t>Twin</a:t>
            </a:r>
            <a:r>
              <a:rPr lang="tr-TR" sz="2800" dirty="0" smtClean="0">
                <a:solidFill>
                  <a:schemeClr val="tx1"/>
                </a:solidFill>
                <a:latin typeface="Trebuchet MS" pitchFamily="34" charset="0"/>
              </a:rPr>
              <a:t> </a:t>
            </a:r>
            <a:r>
              <a:rPr lang="tr-TR" sz="2800" dirty="0" err="1" smtClean="0">
                <a:solidFill>
                  <a:schemeClr val="tx1"/>
                </a:solidFill>
                <a:latin typeface="Trebuchet MS" pitchFamily="34" charset="0"/>
              </a:rPr>
              <a:t>Belt</a:t>
            </a:r>
            <a:r>
              <a:rPr lang="tr-TR" sz="2800" dirty="0" smtClean="0">
                <a:solidFill>
                  <a:schemeClr val="tx1"/>
                </a:solidFill>
                <a:latin typeface="Trebuchet MS" pitchFamily="34" charset="0"/>
              </a:rPr>
              <a:t> </a:t>
            </a:r>
            <a:r>
              <a:rPr lang="tr-TR" sz="2800" dirty="0" err="1" smtClean="0">
                <a:solidFill>
                  <a:schemeClr val="tx1"/>
                </a:solidFill>
                <a:latin typeface="Trebuchet MS" pitchFamily="34" charset="0"/>
              </a:rPr>
              <a:t>Casting</a:t>
            </a:r>
            <a:r>
              <a:rPr lang="tr-TR" sz="2800" dirty="0" smtClean="0">
                <a:solidFill>
                  <a:schemeClr val="tx1"/>
                </a:solidFill>
                <a:latin typeface="Trebuchet MS" pitchFamily="34" charset="0"/>
              </a:rPr>
              <a:t> </a:t>
            </a:r>
          </a:p>
          <a:p>
            <a:r>
              <a:rPr lang="tr-TR" sz="2800" dirty="0" smtClean="0">
                <a:solidFill>
                  <a:schemeClr val="tx1"/>
                </a:solidFill>
                <a:latin typeface="Trebuchet MS" pitchFamily="34" charset="0"/>
              </a:rPr>
              <a:t>(TBC) HAZELETT</a:t>
            </a:r>
            <a:endParaRPr lang="tr-TR" sz="2800" dirty="0">
              <a:solidFill>
                <a:schemeClr val="tx1"/>
              </a:solidFill>
              <a:latin typeface="Trebuchet MS" pitchFamily="34" charset="0"/>
            </a:endParaRPr>
          </a:p>
        </p:txBody>
      </p:sp>
    </p:spTree>
    <p:extLst>
      <p:ext uri="{BB962C8B-B14F-4D97-AF65-F5344CB8AC3E}">
        <p14:creationId xmlns:p14="http://schemas.microsoft.com/office/powerpoint/2010/main" val="357751519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azelett Alumunim Strip Casting Machine"/>
          <p:cNvPicPr>
            <a:picLocks noChangeAspect="1" noChangeArrowheads="1"/>
          </p:cNvPicPr>
          <p:nvPr/>
        </p:nvPicPr>
        <p:blipFill>
          <a:blip r:embed="rId2" cstate="print"/>
          <a:srcRect/>
          <a:stretch>
            <a:fillRect/>
          </a:stretch>
        </p:blipFill>
        <p:spPr bwMode="auto">
          <a:xfrm>
            <a:off x="251520" y="1844824"/>
            <a:ext cx="8664860" cy="4176464"/>
          </a:xfrm>
          <a:prstGeom prst="rect">
            <a:avLst/>
          </a:prstGeom>
          <a:noFill/>
        </p:spPr>
      </p:pic>
      <p:sp>
        <p:nvSpPr>
          <p:cNvPr id="8"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İkiz bant döküm (TBC)</a:t>
            </a:r>
            <a:endParaRPr lang="tr-TR" dirty="0">
              <a:latin typeface="Trebuchet MS" pitchFamily="34" charset="0"/>
            </a:endParaRPr>
          </a:p>
        </p:txBody>
      </p:sp>
    </p:spTree>
    <p:extLst>
      <p:ext uri="{BB962C8B-B14F-4D97-AF65-F5344CB8AC3E}">
        <p14:creationId xmlns:p14="http://schemas.microsoft.com/office/powerpoint/2010/main" val="131755803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3" descr="CS8"/>
          <p:cNvPicPr>
            <a:picLocks noChangeAspect="1" noChangeArrowheads="1"/>
          </p:cNvPicPr>
          <p:nvPr/>
        </p:nvPicPr>
        <p:blipFill>
          <a:blip r:embed="rId2" cstate="print"/>
          <a:srcRect/>
          <a:stretch>
            <a:fillRect/>
          </a:stretch>
        </p:blipFill>
        <p:spPr bwMode="auto">
          <a:xfrm>
            <a:off x="539552" y="1628800"/>
            <a:ext cx="8064896" cy="4840626"/>
          </a:xfrm>
          <a:prstGeom prst="rect">
            <a:avLst/>
          </a:prstGeom>
          <a:noFill/>
          <a:ln w="9525">
            <a:solidFill>
              <a:srgbClr val="969696"/>
            </a:solidFill>
            <a:miter lim="800000"/>
            <a:headEnd/>
            <a:tailEnd/>
          </a:ln>
        </p:spPr>
      </p:pic>
      <p:sp>
        <p:nvSpPr>
          <p:cNvPr id="196618" name="Text Box 10"/>
          <p:cNvSpPr txBox="1">
            <a:spLocks noChangeAspect="1" noChangeArrowheads="1"/>
          </p:cNvSpPr>
          <p:nvPr/>
        </p:nvSpPr>
        <p:spPr bwMode="auto">
          <a:xfrm>
            <a:off x="3635896" y="4158591"/>
            <a:ext cx="335739" cy="3356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600" b="1" i="0" u="none" strike="noStrike" cap="none" normalizeH="0" baseline="0" smtClean="0">
                <a:ln>
                  <a:noFill/>
                </a:ln>
                <a:solidFill>
                  <a:schemeClr val="tx1"/>
                </a:solidFill>
                <a:effectLst/>
                <a:latin typeface="Calibri" pitchFamily="34" charset="0"/>
                <a:cs typeface="Arial" pitchFamily="34" charset="0"/>
              </a:rPr>
              <a:t>b</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İkiz bant döküm (TBC)</a:t>
            </a:r>
            <a:endParaRPr lang="tr-TR" dirty="0">
              <a:latin typeface="Trebuchet MS" pitchFamily="34" charset="0"/>
            </a:endParaRPr>
          </a:p>
        </p:txBody>
      </p:sp>
    </p:spTree>
    <p:extLst>
      <p:ext uri="{BB962C8B-B14F-4D97-AF65-F5344CB8AC3E}">
        <p14:creationId xmlns:p14="http://schemas.microsoft.com/office/powerpoint/2010/main" val="200952618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lum bright="-1000"/>
          </a:blip>
          <a:srcRect l="40592" t="31297" r="23435" b="32282"/>
          <a:stretch>
            <a:fillRect/>
          </a:stretch>
        </p:blipFill>
        <p:spPr bwMode="auto">
          <a:xfrm>
            <a:off x="144016" y="1556792"/>
            <a:ext cx="8604448" cy="4897916"/>
          </a:xfrm>
          <a:prstGeom prst="rect">
            <a:avLst/>
          </a:prstGeom>
          <a:noFill/>
          <a:ln w="9525">
            <a:noFill/>
            <a:miter lim="800000"/>
            <a:headEnd/>
            <a:tailEnd/>
          </a:ln>
        </p:spPr>
      </p:pic>
      <p:sp>
        <p:nvSpPr>
          <p:cNvPr id="6" name="Başlık 3"/>
          <p:cNvSpPr>
            <a:spLocks noGrp="1"/>
          </p:cNvSpPr>
          <p:nvPr>
            <p:ph type="title"/>
          </p:nvPr>
        </p:nvSpPr>
        <p:spPr>
          <a:xfrm>
            <a:off x="395536" y="764704"/>
            <a:ext cx="8229600" cy="594320"/>
          </a:xfrm>
        </p:spPr>
        <p:txBody>
          <a:bodyPr>
            <a:normAutofit fontScale="90000"/>
          </a:bodyPr>
          <a:lstStyle/>
          <a:p>
            <a:r>
              <a:rPr lang="tr-TR" dirty="0" smtClean="0">
                <a:latin typeface="Trebuchet MS" pitchFamily="34" charset="0"/>
              </a:rPr>
              <a:t>İkiz bant döküm (TBC)</a:t>
            </a:r>
            <a:endParaRPr lang="tr-TR" dirty="0">
              <a:latin typeface="Trebuchet MS" pitchFamily="34" charset="0"/>
            </a:endParaRPr>
          </a:p>
        </p:txBody>
      </p:sp>
    </p:spTree>
    <p:extLst>
      <p:ext uri="{BB962C8B-B14F-4D97-AF65-F5344CB8AC3E}">
        <p14:creationId xmlns:p14="http://schemas.microsoft.com/office/powerpoint/2010/main" val="2031015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err="1" smtClean="0">
                <a:solidFill>
                  <a:schemeClr val="accent2">
                    <a:lumMod val="50000"/>
                  </a:schemeClr>
                </a:solidFill>
                <a:latin typeface="Trebuchet MS" pitchFamily="34" charset="0"/>
              </a:rPr>
              <a:t>Kokil</a:t>
            </a:r>
            <a:r>
              <a:rPr lang="tr-TR" dirty="0" smtClean="0">
                <a:solidFill>
                  <a:schemeClr val="accent2">
                    <a:lumMod val="50000"/>
                  </a:schemeClr>
                </a:solidFill>
                <a:latin typeface="Trebuchet MS" pitchFamily="34" charset="0"/>
              </a:rPr>
              <a:t> döküm</a:t>
            </a:r>
            <a:endParaRPr lang="tr-TR" dirty="0">
              <a:solidFill>
                <a:schemeClr val="accent2">
                  <a:lumMod val="50000"/>
                </a:schemeClr>
              </a:solidFill>
              <a:latin typeface="Trebuchet MS" pitchFamily="34" charset="0"/>
            </a:endParaRPr>
          </a:p>
        </p:txBody>
      </p:sp>
      <p:sp>
        <p:nvSpPr>
          <p:cNvPr id="3" name="Dikdörtgen 2"/>
          <p:cNvSpPr/>
          <p:nvPr/>
        </p:nvSpPr>
        <p:spPr>
          <a:xfrm>
            <a:off x="251520" y="1405220"/>
            <a:ext cx="8676456"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Kokil</a:t>
            </a:r>
            <a:r>
              <a:rPr lang="tr-TR" sz="2800" dirty="0" smtClean="0">
                <a:latin typeface="Trebuchet MS" pitchFamily="34" charset="0"/>
              </a:rPr>
              <a:t> kalıplar genellikle yüksek alaşımlı çeliklerden basınçlı döküm kalıpları sıcak iş takım çeliklerinden (H-13) imal edilir.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Dökülen </a:t>
            </a:r>
            <a:r>
              <a:rPr lang="tr-TR" sz="2800" dirty="0">
                <a:latin typeface="Trebuchet MS" pitchFamily="34" charset="0"/>
              </a:rPr>
              <a:t>ürünün kalitesi kum kalıba döküme göre daha </a:t>
            </a:r>
            <a:r>
              <a:rPr lang="tr-TR" sz="2800" dirty="0" smtClean="0">
                <a:latin typeface="Trebuchet MS" pitchFamily="34" charset="0"/>
              </a:rPr>
              <a:t>iyidir.</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Yüzey kalitesi, boyut toleransları dar parçalar için tercih edilir</a:t>
            </a:r>
            <a:r>
              <a:rPr lang="tr-TR" sz="2800" dirty="0" smtClean="0">
                <a:latin typeface="Trebuchet MS" pitchFamily="34" charset="0"/>
              </a:rPr>
              <a:t>.</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Kokil</a:t>
            </a:r>
            <a:r>
              <a:rPr lang="tr-TR" sz="2800" dirty="0" smtClean="0">
                <a:latin typeface="Trebuchet MS" pitchFamily="34" charset="0"/>
              </a:rPr>
              <a:t> </a:t>
            </a:r>
            <a:r>
              <a:rPr lang="tr-TR" sz="2800" dirty="0">
                <a:latin typeface="Trebuchet MS" pitchFamily="34" charset="0"/>
              </a:rPr>
              <a:t>döküm, kum döküme göre mekanik özellikleri </a:t>
            </a:r>
            <a:r>
              <a:rPr lang="tr-TR" sz="2800" dirty="0" smtClean="0">
                <a:latin typeface="Trebuchet MS" pitchFamily="34" charset="0"/>
              </a:rPr>
              <a:t>% 20 </a:t>
            </a:r>
            <a:r>
              <a:rPr lang="tr-TR" sz="2800" dirty="0">
                <a:latin typeface="Trebuchet MS" pitchFamily="34" charset="0"/>
              </a:rPr>
              <a:t>kadar iyileştirir</a:t>
            </a:r>
            <a:r>
              <a:rPr lang="tr-TR" sz="2800" dirty="0" smtClean="0">
                <a:latin typeface="Trebuchet MS" pitchFamily="34" charset="0"/>
              </a:rPr>
              <a:t>.</a:t>
            </a:r>
          </a:p>
          <a:p>
            <a:pPr marL="457200" indent="-457200">
              <a:buClr>
                <a:schemeClr val="bg2">
                  <a:lumMod val="50000"/>
                </a:schemeClr>
              </a:buClr>
              <a:buFont typeface="Trebuchet MS" panose="020B0603020202020204" pitchFamily="34" charset="0"/>
              <a:buChar char="●"/>
            </a:pPr>
            <a:r>
              <a:rPr lang="tr-TR" sz="2800" dirty="0" err="1">
                <a:latin typeface="Trebuchet MS" pitchFamily="34" charset="0"/>
              </a:rPr>
              <a:t>Kokil</a:t>
            </a:r>
            <a:r>
              <a:rPr lang="tr-TR" sz="2800" dirty="0">
                <a:latin typeface="Trebuchet MS" pitchFamily="34" charset="0"/>
              </a:rPr>
              <a:t> kalıplara 100.000 adet kadar parça dökülebilmektedir</a:t>
            </a:r>
            <a:r>
              <a:rPr lang="tr-TR" sz="2800" dirty="0" smtClean="0">
                <a:latin typeface="Trebuchet MS" pitchFamily="34" charset="0"/>
              </a:rPr>
              <a:t>.</a:t>
            </a:r>
            <a:endParaRPr lang="tr-TR" sz="2800" dirty="0">
              <a:latin typeface="Trebuchet MS" pitchFamily="34" charset="0"/>
            </a:endParaRPr>
          </a:p>
        </p:txBody>
      </p:sp>
    </p:spTree>
    <p:extLst>
      <p:ext uri="{BB962C8B-B14F-4D97-AF65-F5344CB8AC3E}">
        <p14:creationId xmlns:p14="http://schemas.microsoft.com/office/powerpoint/2010/main" val="264582947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90464"/>
            <a:ext cx="8229600" cy="594320"/>
          </a:xfrm>
        </p:spPr>
        <p:txBody>
          <a:bodyPr>
            <a:normAutofit fontScale="90000"/>
          </a:bodyPr>
          <a:lstStyle/>
          <a:p>
            <a:r>
              <a:rPr lang="tr-TR" dirty="0" err="1" smtClean="0">
                <a:latin typeface="Trebuchet MS" pitchFamily="34" charset="0"/>
              </a:rPr>
              <a:t>Properzi</a:t>
            </a:r>
            <a:r>
              <a:rPr lang="tr-TR" dirty="0" smtClean="0">
                <a:latin typeface="Trebuchet MS" pitchFamily="34" charset="0"/>
              </a:rPr>
              <a:t> sürekli çubuk dökümü</a:t>
            </a:r>
            <a:endParaRPr lang="tr-TR" dirty="0">
              <a:latin typeface="Trebuchet MS"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361185"/>
            <a:ext cx="5715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344955"/>
            <a:ext cx="250507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361185"/>
            <a:ext cx="2505075" cy="1870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30220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90464"/>
            <a:ext cx="8229600" cy="594320"/>
          </a:xfrm>
        </p:spPr>
        <p:txBody>
          <a:bodyPr>
            <a:normAutofit fontScale="90000"/>
          </a:bodyPr>
          <a:lstStyle/>
          <a:p>
            <a:r>
              <a:rPr lang="tr-TR" dirty="0" smtClean="0">
                <a:latin typeface="Trebuchet MS" pitchFamily="34" charset="0"/>
              </a:rPr>
              <a:t>Sıvı metal işlemleri</a:t>
            </a:r>
            <a:endParaRPr lang="tr-TR" dirty="0">
              <a:latin typeface="Trebuchet MS" pitchFamily="34" charset="0"/>
            </a:endParaRPr>
          </a:p>
        </p:txBody>
      </p:sp>
      <p:pic>
        <p:nvPicPr>
          <p:cNvPr id="9217" name="Picture 1"/>
          <p:cNvPicPr>
            <a:picLocks noChangeAspect="1" noChangeArrowheads="1"/>
          </p:cNvPicPr>
          <p:nvPr/>
        </p:nvPicPr>
        <p:blipFill>
          <a:blip r:embed="rId2" cstate="print">
            <a:lum bright="-1000"/>
          </a:blip>
          <a:srcRect l="26284" t="53462" r="23353" b="24579"/>
          <a:stretch>
            <a:fillRect/>
          </a:stretch>
        </p:blipFill>
        <p:spPr bwMode="auto">
          <a:xfrm>
            <a:off x="395536" y="1556792"/>
            <a:ext cx="8518546" cy="2088232"/>
          </a:xfrm>
          <a:prstGeom prst="rect">
            <a:avLst/>
          </a:prstGeom>
          <a:noFill/>
          <a:ln w="9525">
            <a:noFill/>
            <a:miter lim="800000"/>
            <a:headEnd/>
            <a:tailEnd/>
          </a:ln>
        </p:spPr>
      </p:pic>
      <p:pic>
        <p:nvPicPr>
          <p:cNvPr id="9220" name="Picture 4"/>
          <p:cNvPicPr>
            <a:picLocks noChangeAspect="1" noChangeArrowheads="1"/>
          </p:cNvPicPr>
          <p:nvPr/>
        </p:nvPicPr>
        <p:blipFill>
          <a:blip r:embed="rId3" cstate="print">
            <a:lum bright="-1000"/>
          </a:blip>
          <a:srcRect l="30076" t="46063" r="36164" b="21453"/>
          <a:stretch>
            <a:fillRect/>
          </a:stretch>
        </p:blipFill>
        <p:spPr bwMode="auto">
          <a:xfrm>
            <a:off x="2915816" y="3669814"/>
            <a:ext cx="5544616" cy="2999546"/>
          </a:xfrm>
          <a:prstGeom prst="rect">
            <a:avLst/>
          </a:prstGeom>
          <a:noFill/>
          <a:ln w="9525">
            <a:noFill/>
            <a:miter lim="800000"/>
            <a:headEnd/>
            <a:tailEnd/>
          </a:ln>
        </p:spPr>
      </p:pic>
    </p:spTree>
    <p:extLst>
      <p:ext uri="{BB962C8B-B14F-4D97-AF65-F5344CB8AC3E}">
        <p14:creationId xmlns:p14="http://schemas.microsoft.com/office/powerpoint/2010/main" val="360379756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18864" y="746448"/>
            <a:ext cx="8229600" cy="594320"/>
          </a:xfrm>
        </p:spPr>
        <p:txBody>
          <a:bodyPr>
            <a:normAutofit fontScale="90000"/>
          </a:bodyPr>
          <a:lstStyle/>
          <a:p>
            <a:r>
              <a:rPr lang="tr-TR" dirty="0" smtClean="0">
                <a:solidFill>
                  <a:schemeClr val="accent2">
                    <a:lumMod val="50000"/>
                  </a:schemeClr>
                </a:solidFill>
                <a:latin typeface="Trebuchet MS" pitchFamily="34" charset="0"/>
              </a:rPr>
              <a:t>Gaz giderme</a:t>
            </a:r>
            <a:endParaRPr lang="tr-TR" dirty="0">
              <a:solidFill>
                <a:schemeClr val="accent2">
                  <a:lumMod val="50000"/>
                </a:schemeClr>
              </a:solidFill>
              <a:latin typeface="Trebuchet MS" pitchFamily="34" charset="0"/>
            </a:endParaRPr>
          </a:p>
        </p:txBody>
      </p:sp>
      <p:pic>
        <p:nvPicPr>
          <p:cNvPr id="233474" name="Picture 2" descr="rotary_degasser.png">
            <a:hlinkClick r:id="rId2"/>
          </p:cNvPr>
          <p:cNvPicPr>
            <a:picLocks noChangeAspect="1" noChangeArrowheads="1"/>
          </p:cNvPicPr>
          <p:nvPr/>
        </p:nvPicPr>
        <p:blipFill>
          <a:blip r:embed="rId3" cstate="print">
            <a:lum bright="-1000"/>
          </a:blip>
          <a:srcRect l="7143" t="16758" r="7143" b="5952"/>
          <a:stretch>
            <a:fillRect/>
          </a:stretch>
        </p:blipFill>
        <p:spPr bwMode="auto">
          <a:xfrm>
            <a:off x="4788024" y="1412776"/>
            <a:ext cx="3744416" cy="5064563"/>
          </a:xfrm>
          <a:prstGeom prst="rect">
            <a:avLst/>
          </a:prstGeom>
          <a:noFill/>
        </p:spPr>
      </p:pic>
      <p:pic>
        <p:nvPicPr>
          <p:cNvPr id="6" name="Picture 1"/>
          <p:cNvPicPr>
            <a:picLocks noChangeAspect="1" noChangeArrowheads="1"/>
          </p:cNvPicPr>
          <p:nvPr/>
        </p:nvPicPr>
        <p:blipFill>
          <a:blip r:embed="rId4" cstate="print">
            <a:lum bright="-1000"/>
          </a:blip>
          <a:srcRect l="27872" t="27573" r="55573" b="32710"/>
          <a:stretch>
            <a:fillRect/>
          </a:stretch>
        </p:blipFill>
        <p:spPr bwMode="auto">
          <a:xfrm>
            <a:off x="611560" y="1916832"/>
            <a:ext cx="3456384" cy="4662099"/>
          </a:xfrm>
          <a:prstGeom prst="rect">
            <a:avLst/>
          </a:prstGeom>
          <a:noFill/>
          <a:ln w="9525">
            <a:noFill/>
            <a:miter lim="800000"/>
            <a:headEnd/>
            <a:tailEnd/>
          </a:ln>
        </p:spPr>
      </p:pic>
    </p:spTree>
    <p:extLst>
      <p:ext uri="{BB962C8B-B14F-4D97-AF65-F5344CB8AC3E}">
        <p14:creationId xmlns:p14="http://schemas.microsoft.com/office/powerpoint/2010/main" val="383141611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bwMode="auto">
          <a:xfrm>
            <a:off x="107504" y="1878736"/>
            <a:ext cx="8928000" cy="2198336"/>
            <a:chOff x="2498" y="3714"/>
            <a:chExt cx="12600" cy="3104"/>
          </a:xfrm>
        </p:grpSpPr>
        <p:sp>
          <p:nvSpPr>
            <p:cNvPr id="230402" name="Rectangle 2"/>
            <p:cNvSpPr>
              <a:spLocks noChangeArrowheads="1"/>
            </p:cNvSpPr>
            <p:nvPr/>
          </p:nvSpPr>
          <p:spPr bwMode="auto">
            <a:xfrm>
              <a:off x="12611" y="4908"/>
              <a:ext cx="748" cy="1769"/>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403" name="Rectangle 3"/>
            <p:cNvSpPr>
              <a:spLocks noChangeArrowheads="1"/>
            </p:cNvSpPr>
            <p:nvPr/>
          </p:nvSpPr>
          <p:spPr bwMode="auto">
            <a:xfrm>
              <a:off x="3068" y="4113"/>
              <a:ext cx="2160" cy="12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404" name="Rectangle 4"/>
            <p:cNvSpPr>
              <a:spLocks noChangeArrowheads="1"/>
            </p:cNvSpPr>
            <p:nvPr/>
          </p:nvSpPr>
          <p:spPr bwMode="auto">
            <a:xfrm>
              <a:off x="5228" y="5113"/>
              <a:ext cx="1451" cy="1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405" name="Rectangle 5"/>
            <p:cNvSpPr>
              <a:spLocks noChangeAspect="1" noChangeArrowheads="1"/>
            </p:cNvSpPr>
            <p:nvPr/>
          </p:nvSpPr>
          <p:spPr bwMode="auto">
            <a:xfrm>
              <a:off x="6383" y="4511"/>
              <a:ext cx="1769" cy="10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406" name="Rectangle 6"/>
            <p:cNvSpPr>
              <a:spLocks noChangeArrowheads="1"/>
            </p:cNvSpPr>
            <p:nvPr/>
          </p:nvSpPr>
          <p:spPr bwMode="auto">
            <a:xfrm>
              <a:off x="8153" y="5293"/>
              <a:ext cx="3889" cy="1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407" name="Rectangle 7"/>
            <p:cNvSpPr>
              <a:spLocks noChangeArrowheads="1"/>
            </p:cNvSpPr>
            <p:nvPr/>
          </p:nvSpPr>
          <p:spPr bwMode="auto">
            <a:xfrm>
              <a:off x="12053" y="5283"/>
              <a:ext cx="360" cy="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408" name="Oval 8"/>
            <p:cNvSpPr>
              <a:spLocks noChangeAspect="1" noChangeArrowheads="1"/>
            </p:cNvSpPr>
            <p:nvPr/>
          </p:nvSpPr>
          <p:spPr bwMode="auto">
            <a:xfrm>
              <a:off x="12623" y="4912"/>
              <a:ext cx="731" cy="73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09" name="Oval 9"/>
            <p:cNvSpPr>
              <a:spLocks noChangeAspect="1" noChangeArrowheads="1"/>
            </p:cNvSpPr>
            <p:nvPr/>
          </p:nvSpPr>
          <p:spPr bwMode="auto">
            <a:xfrm>
              <a:off x="12623" y="5658"/>
              <a:ext cx="731" cy="73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10" name="Rectangle 10"/>
            <p:cNvSpPr>
              <a:spLocks noChangeArrowheads="1"/>
            </p:cNvSpPr>
            <p:nvPr/>
          </p:nvSpPr>
          <p:spPr bwMode="auto">
            <a:xfrm>
              <a:off x="9578" y="5283"/>
              <a:ext cx="360" cy="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411" name="Rectangle 11"/>
            <p:cNvSpPr>
              <a:spLocks noChangeArrowheads="1"/>
            </p:cNvSpPr>
            <p:nvPr/>
          </p:nvSpPr>
          <p:spPr bwMode="auto">
            <a:xfrm>
              <a:off x="10838" y="5298"/>
              <a:ext cx="360" cy="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412" name="Line 12"/>
            <p:cNvSpPr>
              <a:spLocks noChangeShapeType="1"/>
            </p:cNvSpPr>
            <p:nvPr/>
          </p:nvSpPr>
          <p:spPr bwMode="auto">
            <a:xfrm>
              <a:off x="2498" y="5373"/>
              <a:ext cx="3135"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13" name="Line 13"/>
            <p:cNvSpPr>
              <a:spLocks noChangeShapeType="1"/>
            </p:cNvSpPr>
            <p:nvPr/>
          </p:nvSpPr>
          <p:spPr bwMode="auto">
            <a:xfrm>
              <a:off x="5648" y="5537"/>
              <a:ext cx="3192"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14" name="Line 14"/>
            <p:cNvSpPr>
              <a:spLocks noChangeShapeType="1"/>
            </p:cNvSpPr>
            <p:nvPr/>
          </p:nvSpPr>
          <p:spPr bwMode="auto">
            <a:xfrm>
              <a:off x="8858" y="5823"/>
              <a:ext cx="3532"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15" name="Line 15"/>
            <p:cNvSpPr>
              <a:spLocks noChangeShapeType="1"/>
            </p:cNvSpPr>
            <p:nvPr/>
          </p:nvSpPr>
          <p:spPr bwMode="auto">
            <a:xfrm>
              <a:off x="5648" y="5373"/>
              <a:ext cx="1" cy="159"/>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16" name="Line 16"/>
            <p:cNvSpPr>
              <a:spLocks noChangeShapeType="1"/>
            </p:cNvSpPr>
            <p:nvPr/>
          </p:nvSpPr>
          <p:spPr bwMode="auto">
            <a:xfrm>
              <a:off x="8857" y="5538"/>
              <a:ext cx="1" cy="272"/>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17" name="AutoShape 17"/>
            <p:cNvSpPr>
              <a:spLocks noChangeArrowheads="1"/>
            </p:cNvSpPr>
            <p:nvPr/>
          </p:nvSpPr>
          <p:spPr bwMode="auto">
            <a:xfrm>
              <a:off x="12413" y="5523"/>
              <a:ext cx="544" cy="125"/>
            </a:xfrm>
            <a:prstGeom prst="rtTriangle">
              <a:avLst/>
            </a:prstGeom>
            <a:solidFill>
              <a:srgbClr val="80808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418" name="Line 18"/>
            <p:cNvSpPr>
              <a:spLocks noChangeShapeType="1"/>
            </p:cNvSpPr>
            <p:nvPr/>
          </p:nvSpPr>
          <p:spPr bwMode="auto">
            <a:xfrm>
              <a:off x="12397" y="5823"/>
              <a:ext cx="1" cy="856"/>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19" name="Line 19"/>
            <p:cNvSpPr>
              <a:spLocks noChangeShapeType="1"/>
            </p:cNvSpPr>
            <p:nvPr/>
          </p:nvSpPr>
          <p:spPr bwMode="auto">
            <a:xfrm>
              <a:off x="12401" y="6678"/>
              <a:ext cx="229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20" name="Line 20"/>
            <p:cNvSpPr>
              <a:spLocks noChangeShapeType="1"/>
            </p:cNvSpPr>
            <p:nvPr/>
          </p:nvSpPr>
          <p:spPr bwMode="auto">
            <a:xfrm>
              <a:off x="9682" y="5658"/>
              <a:ext cx="1" cy="159"/>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21" name="Line 21"/>
            <p:cNvSpPr>
              <a:spLocks noChangeShapeType="1"/>
            </p:cNvSpPr>
            <p:nvPr/>
          </p:nvSpPr>
          <p:spPr bwMode="auto">
            <a:xfrm>
              <a:off x="9847" y="5658"/>
              <a:ext cx="1" cy="159"/>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22" name="Line 22"/>
            <p:cNvSpPr>
              <a:spLocks noChangeShapeType="1"/>
            </p:cNvSpPr>
            <p:nvPr/>
          </p:nvSpPr>
          <p:spPr bwMode="auto">
            <a:xfrm>
              <a:off x="10928" y="5658"/>
              <a:ext cx="1" cy="17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23" name="Line 23"/>
            <p:cNvSpPr>
              <a:spLocks noChangeShapeType="1"/>
            </p:cNvSpPr>
            <p:nvPr/>
          </p:nvSpPr>
          <p:spPr bwMode="auto">
            <a:xfrm>
              <a:off x="11093" y="5658"/>
              <a:ext cx="1" cy="17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24" name="Rectangle 24"/>
            <p:cNvSpPr>
              <a:spLocks noChangeArrowheads="1"/>
            </p:cNvSpPr>
            <p:nvPr/>
          </p:nvSpPr>
          <p:spPr bwMode="auto">
            <a:xfrm>
              <a:off x="12938" y="4913"/>
              <a:ext cx="125" cy="176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425" name="Line 25"/>
            <p:cNvSpPr>
              <a:spLocks noChangeAspect="1" noChangeShapeType="1"/>
            </p:cNvSpPr>
            <p:nvPr/>
          </p:nvSpPr>
          <p:spPr bwMode="auto">
            <a:xfrm flipH="1">
              <a:off x="2568"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26" name="Line 26"/>
            <p:cNvSpPr>
              <a:spLocks noChangeAspect="1" noChangeShapeType="1"/>
            </p:cNvSpPr>
            <p:nvPr/>
          </p:nvSpPr>
          <p:spPr bwMode="auto">
            <a:xfrm flipH="1">
              <a:off x="2763"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27" name="Line 27"/>
            <p:cNvSpPr>
              <a:spLocks noChangeAspect="1" noChangeShapeType="1"/>
            </p:cNvSpPr>
            <p:nvPr/>
          </p:nvSpPr>
          <p:spPr bwMode="auto">
            <a:xfrm flipH="1">
              <a:off x="2933" y="538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28" name="Line 28"/>
            <p:cNvSpPr>
              <a:spLocks noChangeAspect="1" noChangeShapeType="1"/>
            </p:cNvSpPr>
            <p:nvPr/>
          </p:nvSpPr>
          <p:spPr bwMode="auto">
            <a:xfrm flipH="1">
              <a:off x="3128"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29" name="Line 29"/>
            <p:cNvSpPr>
              <a:spLocks noChangeAspect="1" noChangeShapeType="1"/>
            </p:cNvSpPr>
            <p:nvPr/>
          </p:nvSpPr>
          <p:spPr bwMode="auto">
            <a:xfrm flipH="1">
              <a:off x="3303"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30" name="Line 30"/>
            <p:cNvSpPr>
              <a:spLocks noChangeAspect="1" noChangeShapeType="1"/>
            </p:cNvSpPr>
            <p:nvPr/>
          </p:nvSpPr>
          <p:spPr bwMode="auto">
            <a:xfrm flipH="1">
              <a:off x="3473"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31" name="Line 31"/>
            <p:cNvSpPr>
              <a:spLocks noChangeAspect="1" noChangeShapeType="1"/>
            </p:cNvSpPr>
            <p:nvPr/>
          </p:nvSpPr>
          <p:spPr bwMode="auto">
            <a:xfrm flipH="1">
              <a:off x="3653"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32" name="Line 32"/>
            <p:cNvSpPr>
              <a:spLocks noChangeAspect="1" noChangeShapeType="1"/>
            </p:cNvSpPr>
            <p:nvPr/>
          </p:nvSpPr>
          <p:spPr bwMode="auto">
            <a:xfrm flipH="1">
              <a:off x="3848"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33" name="Line 33"/>
            <p:cNvSpPr>
              <a:spLocks noChangeAspect="1" noChangeShapeType="1"/>
            </p:cNvSpPr>
            <p:nvPr/>
          </p:nvSpPr>
          <p:spPr bwMode="auto">
            <a:xfrm flipH="1">
              <a:off x="4018"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34" name="Line 34"/>
            <p:cNvSpPr>
              <a:spLocks noChangeAspect="1" noChangeShapeType="1"/>
            </p:cNvSpPr>
            <p:nvPr/>
          </p:nvSpPr>
          <p:spPr bwMode="auto">
            <a:xfrm flipH="1">
              <a:off x="4213"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35" name="Line 35"/>
            <p:cNvSpPr>
              <a:spLocks noChangeAspect="1" noChangeShapeType="1"/>
            </p:cNvSpPr>
            <p:nvPr/>
          </p:nvSpPr>
          <p:spPr bwMode="auto">
            <a:xfrm flipH="1">
              <a:off x="4383" y="538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36" name="Line 36"/>
            <p:cNvSpPr>
              <a:spLocks noChangeAspect="1" noChangeShapeType="1"/>
            </p:cNvSpPr>
            <p:nvPr/>
          </p:nvSpPr>
          <p:spPr bwMode="auto">
            <a:xfrm flipH="1">
              <a:off x="4578"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37" name="Line 37"/>
            <p:cNvSpPr>
              <a:spLocks noChangeAspect="1" noChangeShapeType="1"/>
            </p:cNvSpPr>
            <p:nvPr/>
          </p:nvSpPr>
          <p:spPr bwMode="auto">
            <a:xfrm flipH="1">
              <a:off x="4753"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38" name="Line 38"/>
            <p:cNvSpPr>
              <a:spLocks noChangeAspect="1" noChangeShapeType="1"/>
            </p:cNvSpPr>
            <p:nvPr/>
          </p:nvSpPr>
          <p:spPr bwMode="auto">
            <a:xfrm flipH="1">
              <a:off x="4923"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39" name="Line 39"/>
            <p:cNvSpPr>
              <a:spLocks noChangeAspect="1" noChangeShapeType="1"/>
            </p:cNvSpPr>
            <p:nvPr/>
          </p:nvSpPr>
          <p:spPr bwMode="auto">
            <a:xfrm flipH="1">
              <a:off x="5103"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40" name="Line 40"/>
            <p:cNvSpPr>
              <a:spLocks noChangeAspect="1" noChangeShapeType="1"/>
            </p:cNvSpPr>
            <p:nvPr/>
          </p:nvSpPr>
          <p:spPr bwMode="auto">
            <a:xfrm flipH="1">
              <a:off x="5298"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41" name="Line 41"/>
            <p:cNvSpPr>
              <a:spLocks noChangeAspect="1" noChangeShapeType="1"/>
            </p:cNvSpPr>
            <p:nvPr/>
          </p:nvSpPr>
          <p:spPr bwMode="auto">
            <a:xfrm flipH="1">
              <a:off x="5513"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42" name="Line 42"/>
            <p:cNvSpPr>
              <a:spLocks noChangeAspect="1" noChangeShapeType="1"/>
            </p:cNvSpPr>
            <p:nvPr/>
          </p:nvSpPr>
          <p:spPr bwMode="auto">
            <a:xfrm flipH="1">
              <a:off x="5708"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43" name="Line 43"/>
            <p:cNvSpPr>
              <a:spLocks noChangeAspect="1" noChangeShapeType="1"/>
            </p:cNvSpPr>
            <p:nvPr/>
          </p:nvSpPr>
          <p:spPr bwMode="auto">
            <a:xfrm flipH="1">
              <a:off x="5878" y="555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44" name="Line 44"/>
            <p:cNvSpPr>
              <a:spLocks noChangeAspect="1" noChangeShapeType="1"/>
            </p:cNvSpPr>
            <p:nvPr/>
          </p:nvSpPr>
          <p:spPr bwMode="auto">
            <a:xfrm flipH="1">
              <a:off x="6073"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45" name="Line 45"/>
            <p:cNvSpPr>
              <a:spLocks noChangeAspect="1" noChangeShapeType="1"/>
            </p:cNvSpPr>
            <p:nvPr/>
          </p:nvSpPr>
          <p:spPr bwMode="auto">
            <a:xfrm flipH="1">
              <a:off x="6248"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46" name="Line 46"/>
            <p:cNvSpPr>
              <a:spLocks noChangeAspect="1" noChangeShapeType="1"/>
            </p:cNvSpPr>
            <p:nvPr/>
          </p:nvSpPr>
          <p:spPr bwMode="auto">
            <a:xfrm flipH="1">
              <a:off x="6418"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47" name="Line 47"/>
            <p:cNvSpPr>
              <a:spLocks noChangeAspect="1" noChangeShapeType="1"/>
            </p:cNvSpPr>
            <p:nvPr/>
          </p:nvSpPr>
          <p:spPr bwMode="auto">
            <a:xfrm flipH="1">
              <a:off x="6598"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48" name="Line 48"/>
            <p:cNvSpPr>
              <a:spLocks noChangeAspect="1" noChangeShapeType="1"/>
            </p:cNvSpPr>
            <p:nvPr/>
          </p:nvSpPr>
          <p:spPr bwMode="auto">
            <a:xfrm flipH="1">
              <a:off x="6793"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49" name="Line 49"/>
            <p:cNvSpPr>
              <a:spLocks noChangeAspect="1" noChangeShapeType="1"/>
            </p:cNvSpPr>
            <p:nvPr/>
          </p:nvSpPr>
          <p:spPr bwMode="auto">
            <a:xfrm flipH="1">
              <a:off x="6963"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50" name="Line 50"/>
            <p:cNvSpPr>
              <a:spLocks noChangeAspect="1" noChangeShapeType="1"/>
            </p:cNvSpPr>
            <p:nvPr/>
          </p:nvSpPr>
          <p:spPr bwMode="auto">
            <a:xfrm flipH="1">
              <a:off x="7158"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51" name="Line 51"/>
            <p:cNvSpPr>
              <a:spLocks noChangeAspect="1" noChangeShapeType="1"/>
            </p:cNvSpPr>
            <p:nvPr/>
          </p:nvSpPr>
          <p:spPr bwMode="auto">
            <a:xfrm flipH="1">
              <a:off x="7328" y="555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52" name="Line 52"/>
            <p:cNvSpPr>
              <a:spLocks noChangeAspect="1" noChangeShapeType="1"/>
            </p:cNvSpPr>
            <p:nvPr/>
          </p:nvSpPr>
          <p:spPr bwMode="auto">
            <a:xfrm flipH="1">
              <a:off x="7523"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53" name="Line 53"/>
            <p:cNvSpPr>
              <a:spLocks noChangeAspect="1" noChangeShapeType="1"/>
            </p:cNvSpPr>
            <p:nvPr/>
          </p:nvSpPr>
          <p:spPr bwMode="auto">
            <a:xfrm flipH="1">
              <a:off x="7698"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54" name="Line 54"/>
            <p:cNvSpPr>
              <a:spLocks noChangeAspect="1" noChangeShapeType="1"/>
            </p:cNvSpPr>
            <p:nvPr/>
          </p:nvSpPr>
          <p:spPr bwMode="auto">
            <a:xfrm flipH="1">
              <a:off x="7868"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55" name="Line 55"/>
            <p:cNvSpPr>
              <a:spLocks noChangeAspect="1" noChangeShapeType="1"/>
            </p:cNvSpPr>
            <p:nvPr/>
          </p:nvSpPr>
          <p:spPr bwMode="auto">
            <a:xfrm flipH="1">
              <a:off x="8048"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56" name="Line 56"/>
            <p:cNvSpPr>
              <a:spLocks noChangeAspect="1" noChangeShapeType="1"/>
            </p:cNvSpPr>
            <p:nvPr/>
          </p:nvSpPr>
          <p:spPr bwMode="auto">
            <a:xfrm flipH="1">
              <a:off x="8243"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57" name="Line 57"/>
            <p:cNvSpPr>
              <a:spLocks noChangeAspect="1" noChangeShapeType="1"/>
            </p:cNvSpPr>
            <p:nvPr/>
          </p:nvSpPr>
          <p:spPr bwMode="auto">
            <a:xfrm flipH="1">
              <a:off x="8733"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58" name="Line 58"/>
            <p:cNvSpPr>
              <a:spLocks noChangeAspect="1" noChangeShapeType="1"/>
            </p:cNvSpPr>
            <p:nvPr/>
          </p:nvSpPr>
          <p:spPr bwMode="auto">
            <a:xfrm flipH="1">
              <a:off x="8928"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59" name="Line 59"/>
            <p:cNvSpPr>
              <a:spLocks noChangeAspect="1" noChangeShapeType="1"/>
            </p:cNvSpPr>
            <p:nvPr/>
          </p:nvSpPr>
          <p:spPr bwMode="auto">
            <a:xfrm flipH="1">
              <a:off x="9098" y="585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60" name="Line 60"/>
            <p:cNvSpPr>
              <a:spLocks noChangeAspect="1" noChangeShapeType="1"/>
            </p:cNvSpPr>
            <p:nvPr/>
          </p:nvSpPr>
          <p:spPr bwMode="auto">
            <a:xfrm flipH="1">
              <a:off x="9293"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61" name="Line 61"/>
            <p:cNvSpPr>
              <a:spLocks noChangeAspect="1" noChangeShapeType="1"/>
            </p:cNvSpPr>
            <p:nvPr/>
          </p:nvSpPr>
          <p:spPr bwMode="auto">
            <a:xfrm flipH="1">
              <a:off x="9468"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62" name="Line 62"/>
            <p:cNvSpPr>
              <a:spLocks noChangeAspect="1" noChangeShapeType="1"/>
            </p:cNvSpPr>
            <p:nvPr/>
          </p:nvSpPr>
          <p:spPr bwMode="auto">
            <a:xfrm flipH="1">
              <a:off x="9638"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63" name="Line 63"/>
            <p:cNvSpPr>
              <a:spLocks noChangeAspect="1" noChangeShapeType="1"/>
            </p:cNvSpPr>
            <p:nvPr/>
          </p:nvSpPr>
          <p:spPr bwMode="auto">
            <a:xfrm flipH="1">
              <a:off x="9818"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64" name="Line 64"/>
            <p:cNvSpPr>
              <a:spLocks noChangeAspect="1" noChangeShapeType="1"/>
            </p:cNvSpPr>
            <p:nvPr/>
          </p:nvSpPr>
          <p:spPr bwMode="auto">
            <a:xfrm flipH="1">
              <a:off x="10013"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65" name="Line 65"/>
            <p:cNvSpPr>
              <a:spLocks noChangeAspect="1" noChangeShapeType="1"/>
            </p:cNvSpPr>
            <p:nvPr/>
          </p:nvSpPr>
          <p:spPr bwMode="auto">
            <a:xfrm flipH="1">
              <a:off x="10183"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66" name="Line 66"/>
            <p:cNvSpPr>
              <a:spLocks noChangeAspect="1" noChangeShapeType="1"/>
            </p:cNvSpPr>
            <p:nvPr/>
          </p:nvSpPr>
          <p:spPr bwMode="auto">
            <a:xfrm flipH="1">
              <a:off x="10378"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67" name="Line 67"/>
            <p:cNvSpPr>
              <a:spLocks noChangeAspect="1" noChangeShapeType="1"/>
            </p:cNvSpPr>
            <p:nvPr/>
          </p:nvSpPr>
          <p:spPr bwMode="auto">
            <a:xfrm flipH="1">
              <a:off x="10548" y="585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68" name="Line 68"/>
            <p:cNvSpPr>
              <a:spLocks noChangeAspect="1" noChangeShapeType="1"/>
            </p:cNvSpPr>
            <p:nvPr/>
          </p:nvSpPr>
          <p:spPr bwMode="auto">
            <a:xfrm flipH="1">
              <a:off x="10743"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69" name="Line 69"/>
            <p:cNvSpPr>
              <a:spLocks noChangeAspect="1" noChangeShapeType="1"/>
            </p:cNvSpPr>
            <p:nvPr/>
          </p:nvSpPr>
          <p:spPr bwMode="auto">
            <a:xfrm flipH="1">
              <a:off x="10918"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70" name="Line 70"/>
            <p:cNvSpPr>
              <a:spLocks noChangeAspect="1" noChangeShapeType="1"/>
            </p:cNvSpPr>
            <p:nvPr/>
          </p:nvSpPr>
          <p:spPr bwMode="auto">
            <a:xfrm flipH="1">
              <a:off x="11088"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71" name="Line 71"/>
            <p:cNvSpPr>
              <a:spLocks noChangeAspect="1" noChangeShapeType="1"/>
            </p:cNvSpPr>
            <p:nvPr/>
          </p:nvSpPr>
          <p:spPr bwMode="auto">
            <a:xfrm flipH="1">
              <a:off x="11268"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72" name="Line 72"/>
            <p:cNvSpPr>
              <a:spLocks noChangeAspect="1" noChangeShapeType="1"/>
            </p:cNvSpPr>
            <p:nvPr/>
          </p:nvSpPr>
          <p:spPr bwMode="auto">
            <a:xfrm flipH="1">
              <a:off x="11463" y="58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73" name="Line 73"/>
            <p:cNvSpPr>
              <a:spLocks noChangeAspect="1" noChangeShapeType="1"/>
            </p:cNvSpPr>
            <p:nvPr/>
          </p:nvSpPr>
          <p:spPr bwMode="auto">
            <a:xfrm flipH="1">
              <a:off x="5453" y="537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74" name="Line 74"/>
            <p:cNvSpPr>
              <a:spLocks noChangeAspect="1" noChangeShapeType="1"/>
            </p:cNvSpPr>
            <p:nvPr/>
          </p:nvSpPr>
          <p:spPr bwMode="auto">
            <a:xfrm flipH="1">
              <a:off x="12278" y="667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75" name="Line 75"/>
            <p:cNvSpPr>
              <a:spLocks noChangeAspect="1" noChangeShapeType="1"/>
            </p:cNvSpPr>
            <p:nvPr/>
          </p:nvSpPr>
          <p:spPr bwMode="auto">
            <a:xfrm flipH="1">
              <a:off x="12448" y="669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76" name="Line 76"/>
            <p:cNvSpPr>
              <a:spLocks noChangeAspect="1" noChangeShapeType="1"/>
            </p:cNvSpPr>
            <p:nvPr/>
          </p:nvSpPr>
          <p:spPr bwMode="auto">
            <a:xfrm flipH="1">
              <a:off x="12643" y="667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77" name="Line 77"/>
            <p:cNvSpPr>
              <a:spLocks noChangeAspect="1" noChangeShapeType="1"/>
            </p:cNvSpPr>
            <p:nvPr/>
          </p:nvSpPr>
          <p:spPr bwMode="auto">
            <a:xfrm flipH="1">
              <a:off x="12818" y="667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78" name="Line 78"/>
            <p:cNvSpPr>
              <a:spLocks noChangeAspect="1" noChangeShapeType="1"/>
            </p:cNvSpPr>
            <p:nvPr/>
          </p:nvSpPr>
          <p:spPr bwMode="auto">
            <a:xfrm flipH="1">
              <a:off x="12988" y="667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79" name="Line 79"/>
            <p:cNvSpPr>
              <a:spLocks noChangeAspect="1" noChangeShapeType="1"/>
            </p:cNvSpPr>
            <p:nvPr/>
          </p:nvSpPr>
          <p:spPr bwMode="auto">
            <a:xfrm flipH="1">
              <a:off x="13168" y="667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80" name="Line 80"/>
            <p:cNvSpPr>
              <a:spLocks noChangeAspect="1" noChangeShapeType="1"/>
            </p:cNvSpPr>
            <p:nvPr/>
          </p:nvSpPr>
          <p:spPr bwMode="auto">
            <a:xfrm flipH="1">
              <a:off x="8723" y="568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81" name="Line 81"/>
            <p:cNvSpPr>
              <a:spLocks noChangeAspect="1" noChangeShapeType="1"/>
            </p:cNvSpPr>
            <p:nvPr/>
          </p:nvSpPr>
          <p:spPr bwMode="auto">
            <a:xfrm flipH="1">
              <a:off x="11668" y="583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82" name="Line 82"/>
            <p:cNvSpPr>
              <a:spLocks noChangeAspect="1" noChangeShapeType="1"/>
            </p:cNvSpPr>
            <p:nvPr/>
          </p:nvSpPr>
          <p:spPr bwMode="auto">
            <a:xfrm flipH="1">
              <a:off x="11863" y="583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83" name="Line 83"/>
            <p:cNvSpPr>
              <a:spLocks noChangeAspect="1" noChangeShapeType="1"/>
            </p:cNvSpPr>
            <p:nvPr/>
          </p:nvSpPr>
          <p:spPr bwMode="auto">
            <a:xfrm flipH="1">
              <a:off x="12033" y="583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84" name="Line 84"/>
            <p:cNvSpPr>
              <a:spLocks noChangeAspect="1" noChangeShapeType="1"/>
            </p:cNvSpPr>
            <p:nvPr/>
          </p:nvSpPr>
          <p:spPr bwMode="auto">
            <a:xfrm flipH="1">
              <a:off x="12228" y="583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85" name="Line 85"/>
            <p:cNvSpPr>
              <a:spLocks noChangeAspect="1" noChangeShapeType="1"/>
            </p:cNvSpPr>
            <p:nvPr/>
          </p:nvSpPr>
          <p:spPr bwMode="auto">
            <a:xfrm flipH="1">
              <a:off x="8403"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86" name="Line 86"/>
            <p:cNvSpPr>
              <a:spLocks noChangeAspect="1" noChangeShapeType="1"/>
            </p:cNvSpPr>
            <p:nvPr/>
          </p:nvSpPr>
          <p:spPr bwMode="auto">
            <a:xfrm flipH="1">
              <a:off x="8568"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87" name="Line 87"/>
            <p:cNvSpPr>
              <a:spLocks noChangeAspect="1" noChangeShapeType="1"/>
            </p:cNvSpPr>
            <p:nvPr/>
          </p:nvSpPr>
          <p:spPr bwMode="auto">
            <a:xfrm flipH="1">
              <a:off x="8733" y="553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88" name="Line 88"/>
            <p:cNvSpPr>
              <a:spLocks noChangeAspect="1" noChangeShapeType="1"/>
            </p:cNvSpPr>
            <p:nvPr/>
          </p:nvSpPr>
          <p:spPr bwMode="auto">
            <a:xfrm flipH="1">
              <a:off x="12263" y="600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89" name="Line 89"/>
            <p:cNvSpPr>
              <a:spLocks noChangeAspect="1" noChangeShapeType="1"/>
            </p:cNvSpPr>
            <p:nvPr/>
          </p:nvSpPr>
          <p:spPr bwMode="auto">
            <a:xfrm flipH="1">
              <a:off x="12263" y="620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90" name="Line 90"/>
            <p:cNvSpPr>
              <a:spLocks noChangeAspect="1" noChangeShapeType="1"/>
            </p:cNvSpPr>
            <p:nvPr/>
          </p:nvSpPr>
          <p:spPr bwMode="auto">
            <a:xfrm flipH="1">
              <a:off x="12248" y="645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91" name="Line 91"/>
            <p:cNvSpPr>
              <a:spLocks noChangeAspect="1" noChangeShapeType="1"/>
            </p:cNvSpPr>
            <p:nvPr/>
          </p:nvSpPr>
          <p:spPr bwMode="auto">
            <a:xfrm flipH="1">
              <a:off x="13333" y="667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92" name="Line 92"/>
            <p:cNvSpPr>
              <a:spLocks noChangeAspect="1" noChangeShapeType="1"/>
            </p:cNvSpPr>
            <p:nvPr/>
          </p:nvSpPr>
          <p:spPr bwMode="auto">
            <a:xfrm flipH="1">
              <a:off x="13503" y="667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93" name="Line 93"/>
            <p:cNvSpPr>
              <a:spLocks noChangeAspect="1" noChangeShapeType="1"/>
            </p:cNvSpPr>
            <p:nvPr/>
          </p:nvSpPr>
          <p:spPr bwMode="auto">
            <a:xfrm flipH="1">
              <a:off x="13683" y="6678"/>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94" name="Line 94"/>
            <p:cNvSpPr>
              <a:spLocks noChangeShapeType="1"/>
            </p:cNvSpPr>
            <p:nvPr/>
          </p:nvSpPr>
          <p:spPr bwMode="auto">
            <a:xfrm>
              <a:off x="3068" y="5058"/>
              <a:ext cx="2126" cy="1"/>
            </a:xfrm>
            <a:prstGeom prst="line">
              <a:avLst/>
            </a:prstGeom>
            <a:noFill/>
            <a:ln w="9525">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95" name="Line 95"/>
            <p:cNvSpPr>
              <a:spLocks noChangeShapeType="1"/>
            </p:cNvSpPr>
            <p:nvPr/>
          </p:nvSpPr>
          <p:spPr bwMode="auto">
            <a:xfrm>
              <a:off x="3128" y="5132"/>
              <a:ext cx="2069" cy="1"/>
            </a:xfrm>
            <a:prstGeom prst="line">
              <a:avLst/>
            </a:prstGeom>
            <a:noFill/>
            <a:ln w="9525">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96" name="Line 96"/>
            <p:cNvSpPr>
              <a:spLocks noChangeShapeType="1"/>
            </p:cNvSpPr>
            <p:nvPr/>
          </p:nvSpPr>
          <p:spPr bwMode="auto">
            <a:xfrm>
              <a:off x="3068" y="5208"/>
              <a:ext cx="2069" cy="1"/>
            </a:xfrm>
            <a:prstGeom prst="line">
              <a:avLst/>
            </a:prstGeom>
            <a:noFill/>
            <a:ln w="9525">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97" name="Line 97"/>
            <p:cNvSpPr>
              <a:spLocks noChangeShapeType="1"/>
            </p:cNvSpPr>
            <p:nvPr/>
          </p:nvSpPr>
          <p:spPr bwMode="auto">
            <a:xfrm>
              <a:off x="3128" y="5283"/>
              <a:ext cx="2069" cy="1"/>
            </a:xfrm>
            <a:prstGeom prst="line">
              <a:avLst/>
            </a:prstGeom>
            <a:noFill/>
            <a:ln w="9525">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98" name="Line 98"/>
            <p:cNvSpPr>
              <a:spLocks noChangeShapeType="1"/>
            </p:cNvSpPr>
            <p:nvPr/>
          </p:nvSpPr>
          <p:spPr bwMode="auto">
            <a:xfrm>
              <a:off x="13058" y="5643"/>
              <a:ext cx="1260" cy="1"/>
            </a:xfrm>
            <a:prstGeom prst="line">
              <a:avLst/>
            </a:prstGeom>
            <a:noFill/>
            <a:ln w="19050">
              <a:solidFill>
                <a:srgbClr val="969696"/>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499" name="Line 99"/>
            <p:cNvSpPr>
              <a:spLocks noChangeShapeType="1"/>
            </p:cNvSpPr>
            <p:nvPr/>
          </p:nvSpPr>
          <p:spPr bwMode="auto">
            <a:xfrm>
              <a:off x="12142" y="5658"/>
              <a:ext cx="1" cy="17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00" name="Line 100"/>
            <p:cNvSpPr>
              <a:spLocks noChangeShapeType="1"/>
            </p:cNvSpPr>
            <p:nvPr/>
          </p:nvSpPr>
          <p:spPr bwMode="auto">
            <a:xfrm>
              <a:off x="12307" y="5658"/>
              <a:ext cx="1" cy="17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01" name="Rectangle 101"/>
            <p:cNvSpPr>
              <a:spLocks noChangeArrowheads="1"/>
            </p:cNvSpPr>
            <p:nvPr/>
          </p:nvSpPr>
          <p:spPr bwMode="auto">
            <a:xfrm>
              <a:off x="3083" y="4998"/>
              <a:ext cx="2132" cy="360"/>
            </a:xfrm>
            <a:prstGeom prst="rect">
              <a:avLst/>
            </a:prstGeom>
            <a:solidFill>
              <a:srgbClr val="808080"/>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02" name="Rectangle 102"/>
            <p:cNvSpPr>
              <a:spLocks noChangeArrowheads="1"/>
            </p:cNvSpPr>
            <p:nvPr/>
          </p:nvSpPr>
          <p:spPr bwMode="auto">
            <a:xfrm>
              <a:off x="6396" y="5163"/>
              <a:ext cx="1735" cy="360"/>
            </a:xfrm>
            <a:prstGeom prst="rect">
              <a:avLst/>
            </a:prstGeom>
            <a:solidFill>
              <a:srgbClr val="808080"/>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03" name="Rectangle 103"/>
            <p:cNvSpPr>
              <a:spLocks noChangeArrowheads="1"/>
            </p:cNvSpPr>
            <p:nvPr/>
          </p:nvSpPr>
          <p:spPr bwMode="auto">
            <a:xfrm>
              <a:off x="5228" y="5163"/>
              <a:ext cx="1162" cy="62"/>
            </a:xfrm>
            <a:prstGeom prst="rect">
              <a:avLst/>
            </a:prstGeom>
            <a:solidFill>
              <a:srgbClr val="808080"/>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04" name="Rectangle 104"/>
            <p:cNvSpPr>
              <a:spLocks noChangeArrowheads="1"/>
            </p:cNvSpPr>
            <p:nvPr/>
          </p:nvSpPr>
          <p:spPr bwMode="auto">
            <a:xfrm>
              <a:off x="8150" y="5326"/>
              <a:ext cx="4252" cy="74"/>
            </a:xfrm>
            <a:prstGeom prst="rect">
              <a:avLst/>
            </a:prstGeom>
            <a:solidFill>
              <a:srgbClr val="808080"/>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05" name="Rectangle 105"/>
            <p:cNvSpPr>
              <a:spLocks noChangeArrowheads="1"/>
            </p:cNvSpPr>
            <p:nvPr/>
          </p:nvSpPr>
          <p:spPr bwMode="auto">
            <a:xfrm>
              <a:off x="8138" y="5293"/>
              <a:ext cx="4224" cy="2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06" name="Rectangle 106"/>
            <p:cNvSpPr>
              <a:spLocks noChangeArrowheads="1"/>
            </p:cNvSpPr>
            <p:nvPr/>
          </p:nvSpPr>
          <p:spPr bwMode="auto">
            <a:xfrm>
              <a:off x="9593" y="5388"/>
              <a:ext cx="329" cy="249"/>
            </a:xfrm>
            <a:prstGeom prst="rect">
              <a:avLst/>
            </a:prstGeom>
            <a:solidFill>
              <a:srgbClr val="808080"/>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07" name="Rectangle 107"/>
            <p:cNvSpPr>
              <a:spLocks noChangeArrowheads="1"/>
            </p:cNvSpPr>
            <p:nvPr/>
          </p:nvSpPr>
          <p:spPr bwMode="auto">
            <a:xfrm>
              <a:off x="10854" y="5403"/>
              <a:ext cx="329" cy="249"/>
            </a:xfrm>
            <a:prstGeom prst="rect">
              <a:avLst/>
            </a:prstGeom>
            <a:solidFill>
              <a:srgbClr val="808080"/>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08" name="Rectangle 108"/>
            <p:cNvSpPr>
              <a:spLocks noChangeArrowheads="1"/>
            </p:cNvSpPr>
            <p:nvPr/>
          </p:nvSpPr>
          <p:spPr bwMode="auto">
            <a:xfrm>
              <a:off x="12069" y="5379"/>
              <a:ext cx="329" cy="249"/>
            </a:xfrm>
            <a:prstGeom prst="rect">
              <a:avLst/>
            </a:prstGeom>
            <a:solidFill>
              <a:srgbClr val="808080"/>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09" name="Rectangle 109"/>
            <p:cNvSpPr>
              <a:spLocks noChangeArrowheads="1"/>
            </p:cNvSpPr>
            <p:nvPr/>
          </p:nvSpPr>
          <p:spPr bwMode="auto">
            <a:xfrm>
              <a:off x="9713" y="5178"/>
              <a:ext cx="68" cy="360"/>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10" name="Rectangle 110"/>
            <p:cNvSpPr>
              <a:spLocks noChangeArrowheads="1"/>
            </p:cNvSpPr>
            <p:nvPr/>
          </p:nvSpPr>
          <p:spPr bwMode="auto">
            <a:xfrm>
              <a:off x="9653" y="5523"/>
              <a:ext cx="180" cy="68"/>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11" name="Rectangle 111" descr="Açık dikey"/>
            <p:cNvSpPr>
              <a:spLocks noChangeArrowheads="1"/>
            </p:cNvSpPr>
            <p:nvPr/>
          </p:nvSpPr>
          <p:spPr bwMode="auto">
            <a:xfrm>
              <a:off x="11033" y="5418"/>
              <a:ext cx="159" cy="79"/>
            </a:xfrm>
            <a:prstGeom prst="rect">
              <a:avLst/>
            </a:prstGeom>
            <a:pattFill prst="ltVert">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12" name="Rectangle 112"/>
            <p:cNvSpPr>
              <a:spLocks noChangeArrowheads="1"/>
            </p:cNvSpPr>
            <p:nvPr/>
          </p:nvSpPr>
          <p:spPr bwMode="auto">
            <a:xfrm>
              <a:off x="10965" y="5298"/>
              <a:ext cx="68" cy="193"/>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13" name="Oval 113"/>
            <p:cNvSpPr>
              <a:spLocks noChangeAspect="1" noChangeArrowheads="1"/>
            </p:cNvSpPr>
            <p:nvPr/>
          </p:nvSpPr>
          <p:spPr bwMode="auto">
            <a:xfrm>
              <a:off x="10238" y="4698"/>
              <a:ext cx="249" cy="249"/>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14" name="Line 114"/>
            <p:cNvSpPr>
              <a:spLocks noChangeShapeType="1"/>
            </p:cNvSpPr>
            <p:nvPr/>
          </p:nvSpPr>
          <p:spPr bwMode="auto">
            <a:xfrm>
              <a:off x="10238" y="4833"/>
              <a:ext cx="1" cy="54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tr-TR"/>
            </a:p>
          </p:txBody>
        </p:sp>
        <p:sp>
          <p:nvSpPr>
            <p:cNvPr id="230515" name="AutoShape 115"/>
            <p:cNvSpPr>
              <a:spLocks noChangeArrowheads="1"/>
            </p:cNvSpPr>
            <p:nvPr/>
          </p:nvSpPr>
          <p:spPr bwMode="auto">
            <a:xfrm>
              <a:off x="9638" y="5103"/>
              <a:ext cx="180" cy="180"/>
            </a:xfrm>
            <a:prstGeom prst="curvedRightArrow">
              <a:avLst>
                <a:gd name="adj1" fmla="val 20000"/>
                <a:gd name="adj2" fmla="val 40000"/>
                <a:gd name="adj3" fmla="val 3333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16" name="Text Box 116"/>
            <p:cNvSpPr txBox="1">
              <a:spLocks noChangeArrowheads="1"/>
            </p:cNvSpPr>
            <p:nvPr/>
          </p:nvSpPr>
          <p:spPr bwMode="auto">
            <a:xfrm>
              <a:off x="3263" y="3714"/>
              <a:ext cx="1980" cy="369"/>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300" b="0" i="0" u="none" strike="noStrike" cap="none" normalizeH="0" baseline="0" smtClean="0">
                  <a:ln>
                    <a:noFill/>
                  </a:ln>
                  <a:solidFill>
                    <a:schemeClr val="tx1"/>
                  </a:solidFill>
                  <a:effectLst/>
                  <a:latin typeface="Arial Narrow" pitchFamily="34" charset="0"/>
                  <a:cs typeface="Arial" pitchFamily="34" charset="0"/>
                </a:rPr>
                <a:t>melting furnace</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30517" name="Text Box 117"/>
            <p:cNvSpPr txBox="1">
              <a:spLocks noChangeArrowheads="1"/>
            </p:cNvSpPr>
            <p:nvPr/>
          </p:nvSpPr>
          <p:spPr bwMode="auto">
            <a:xfrm>
              <a:off x="6458" y="4109"/>
              <a:ext cx="1980" cy="369"/>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300" b="0" i="0" u="none" strike="noStrike" cap="none" normalizeH="0" baseline="0" smtClean="0">
                  <a:ln>
                    <a:noFill/>
                  </a:ln>
                  <a:solidFill>
                    <a:schemeClr val="tx1"/>
                  </a:solidFill>
                  <a:effectLst/>
                  <a:latin typeface="Arial Narrow" pitchFamily="34" charset="0"/>
                  <a:cs typeface="Arial" pitchFamily="34" charset="0"/>
                </a:rPr>
                <a:t>holding furnace</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30518" name="Text Box 118"/>
            <p:cNvSpPr txBox="1">
              <a:spLocks noChangeArrowheads="1"/>
            </p:cNvSpPr>
            <p:nvPr/>
          </p:nvSpPr>
          <p:spPr bwMode="auto">
            <a:xfrm>
              <a:off x="12338" y="4509"/>
              <a:ext cx="1500" cy="369"/>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300" b="0" i="0" u="none" strike="noStrike" cap="none" normalizeH="0" baseline="0" smtClean="0">
                  <a:ln>
                    <a:noFill/>
                  </a:ln>
                  <a:solidFill>
                    <a:schemeClr val="tx1"/>
                  </a:solidFill>
                  <a:effectLst/>
                  <a:latin typeface="Arial Narrow" pitchFamily="34" charset="0"/>
                  <a:cs typeface="Arial" pitchFamily="34" charset="0"/>
                </a:rPr>
                <a:t>casting station</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30519" name="Text Box 119"/>
            <p:cNvSpPr txBox="1">
              <a:spLocks noChangeArrowheads="1"/>
            </p:cNvSpPr>
            <p:nvPr/>
          </p:nvSpPr>
          <p:spPr bwMode="auto">
            <a:xfrm>
              <a:off x="8828" y="4538"/>
              <a:ext cx="1260" cy="550"/>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300" b="0" i="0" u="none" strike="noStrike" cap="none" normalizeH="0" baseline="0" smtClean="0">
                  <a:ln>
                    <a:noFill/>
                  </a:ln>
                  <a:solidFill>
                    <a:schemeClr val="tx1"/>
                  </a:solidFill>
                  <a:effectLst/>
                  <a:latin typeface="Arial Narrow" pitchFamily="34" charset="0"/>
                  <a:cs typeface="Arial" pitchFamily="34" charset="0"/>
                </a:rPr>
                <a:t>degassing unit</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30520" name="Text Box 120"/>
            <p:cNvSpPr txBox="1">
              <a:spLocks noChangeArrowheads="1"/>
            </p:cNvSpPr>
            <p:nvPr/>
          </p:nvSpPr>
          <p:spPr bwMode="auto">
            <a:xfrm>
              <a:off x="9908" y="3798"/>
              <a:ext cx="1410" cy="720"/>
            </a:xfrm>
            <a:prstGeom prst="rect">
              <a:avLst/>
            </a:prstGeom>
            <a:solidFill>
              <a:srgbClr val="FFFFFF"/>
            </a:solidFill>
            <a:ln w="9525">
              <a:noFill/>
              <a:miter lim="800000"/>
              <a:headEnd/>
              <a:tailEnd/>
            </a:ln>
          </p:spPr>
          <p:txBody>
            <a:bodyPr vert="horz" wrap="square" lIns="0" tIns="0" rIns="36000" bIns="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tr-TR" sz="1300" b="0" i="0" u="none" strike="noStrike" cap="none" normalizeH="0" baseline="0" dirty="0" err="1" smtClean="0">
                  <a:ln>
                    <a:noFill/>
                  </a:ln>
                  <a:solidFill>
                    <a:schemeClr val="tx1"/>
                  </a:solidFill>
                  <a:effectLst/>
                  <a:latin typeface="Arial Narrow" pitchFamily="34" charset="0"/>
                  <a:cs typeface="Arial" pitchFamily="34" charset="0"/>
                </a:rPr>
                <a:t>grain</a:t>
              </a:r>
              <a:r>
                <a:rPr kumimoji="0" lang="tr-TR" sz="1300" b="0" i="0" u="none" strike="noStrike" cap="none" normalizeH="0" baseline="0" dirty="0" smtClean="0">
                  <a:ln>
                    <a:noFill/>
                  </a:ln>
                  <a:solidFill>
                    <a:schemeClr val="tx1"/>
                  </a:solidFill>
                  <a:effectLst/>
                  <a:latin typeface="Arial Narrow" pitchFamily="34" charset="0"/>
                  <a:cs typeface="Arial" pitchFamily="34" charset="0"/>
                </a:rPr>
                <a:t> </a:t>
              </a:r>
              <a:r>
                <a:rPr kumimoji="0" lang="tr-TR" sz="1300" b="0" i="0" u="none" strike="noStrike" cap="none" normalizeH="0" baseline="0" dirty="0" err="1" smtClean="0">
                  <a:ln>
                    <a:noFill/>
                  </a:ln>
                  <a:solidFill>
                    <a:schemeClr val="tx1"/>
                  </a:solidFill>
                  <a:effectLst/>
                  <a:latin typeface="Arial Narrow" pitchFamily="34" charset="0"/>
                  <a:cs typeface="Arial" pitchFamily="34" charset="0"/>
                </a:rPr>
                <a:t>refiner</a:t>
              </a:r>
              <a:r>
                <a:rPr kumimoji="0" lang="tr-TR" sz="1300" b="0" i="0" u="none" strike="noStrike" cap="none" normalizeH="0" baseline="0" dirty="0" smtClean="0">
                  <a:ln>
                    <a:noFill/>
                  </a:ln>
                  <a:solidFill>
                    <a:schemeClr val="tx1"/>
                  </a:solidFill>
                  <a:effectLst/>
                  <a:latin typeface="Arial Narrow" pitchFamily="34" charset="0"/>
                  <a:cs typeface="Arial" pitchFamily="34" charset="0"/>
                </a:rPr>
                <a:t> </a:t>
              </a:r>
              <a:r>
                <a:rPr kumimoji="0" lang="tr-TR" sz="1300" b="0" i="0" u="none" strike="noStrike" cap="none" normalizeH="0" baseline="0" dirty="0" err="1" smtClean="0">
                  <a:ln>
                    <a:noFill/>
                  </a:ln>
                  <a:solidFill>
                    <a:schemeClr val="tx1"/>
                  </a:solidFill>
                  <a:effectLst/>
                  <a:latin typeface="Arial Narrow" pitchFamily="34" charset="0"/>
                  <a:cs typeface="Arial" pitchFamily="34" charset="0"/>
                </a:rPr>
                <a:t>addition</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0521" name="Text Box 121"/>
            <p:cNvSpPr txBox="1">
              <a:spLocks noChangeArrowheads="1"/>
            </p:cNvSpPr>
            <p:nvPr/>
          </p:nvSpPr>
          <p:spPr bwMode="auto">
            <a:xfrm>
              <a:off x="10658" y="4869"/>
              <a:ext cx="1080" cy="369"/>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300" b="0" i="0" u="none" strike="noStrike" cap="none" normalizeH="0" baseline="0" smtClean="0">
                  <a:ln>
                    <a:noFill/>
                  </a:ln>
                  <a:solidFill>
                    <a:schemeClr val="tx1"/>
                  </a:solidFill>
                  <a:effectLst/>
                  <a:latin typeface="Arial Narrow" pitchFamily="34" charset="0"/>
                  <a:cs typeface="Arial" pitchFamily="34" charset="0"/>
                </a:rPr>
                <a:t>filter box</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30522" name="Oval 122"/>
            <p:cNvSpPr>
              <a:spLocks noChangeArrowheads="1"/>
            </p:cNvSpPr>
            <p:nvPr/>
          </p:nvSpPr>
          <p:spPr bwMode="auto">
            <a:xfrm>
              <a:off x="14138" y="5723"/>
              <a:ext cx="360" cy="360"/>
            </a:xfrm>
            <a:prstGeom prst="ellipse">
              <a:avLst/>
            </a:prstGeom>
            <a:solidFill>
              <a:srgbClr val="FFFFFF"/>
            </a:solidFill>
            <a:ln w="15875">
              <a:solidFill>
                <a:srgbClr val="969696"/>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23" name="Oval 123"/>
            <p:cNvSpPr>
              <a:spLocks noChangeArrowheads="1"/>
            </p:cNvSpPr>
            <p:nvPr/>
          </p:nvSpPr>
          <p:spPr bwMode="auto">
            <a:xfrm>
              <a:off x="14198" y="5783"/>
              <a:ext cx="249" cy="249"/>
            </a:xfrm>
            <a:prstGeom prst="ellipse">
              <a:avLst/>
            </a:prstGeom>
            <a:solidFill>
              <a:srgbClr val="FFFFFF"/>
            </a:solidFill>
            <a:ln w="15875">
              <a:solidFill>
                <a:srgbClr val="969696"/>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24" name="Oval 124"/>
            <p:cNvSpPr>
              <a:spLocks noChangeAspect="1" noChangeArrowheads="1"/>
            </p:cNvSpPr>
            <p:nvPr/>
          </p:nvSpPr>
          <p:spPr bwMode="auto">
            <a:xfrm>
              <a:off x="14228" y="5813"/>
              <a:ext cx="193" cy="193"/>
            </a:xfrm>
            <a:prstGeom prst="ellipse">
              <a:avLst/>
            </a:prstGeom>
            <a:solidFill>
              <a:srgbClr val="FFFFFF"/>
            </a:solidFill>
            <a:ln w="15875">
              <a:solidFill>
                <a:srgbClr val="969696"/>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25" name="Oval 125"/>
            <p:cNvSpPr>
              <a:spLocks noChangeAspect="1" noChangeArrowheads="1"/>
            </p:cNvSpPr>
            <p:nvPr/>
          </p:nvSpPr>
          <p:spPr bwMode="auto">
            <a:xfrm>
              <a:off x="14168" y="5753"/>
              <a:ext cx="306" cy="306"/>
            </a:xfrm>
            <a:prstGeom prst="ellipse">
              <a:avLst/>
            </a:prstGeom>
            <a:noFill/>
            <a:ln w="15875">
              <a:solidFill>
                <a:srgbClr val="969696"/>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26" name="Oval 126"/>
            <p:cNvSpPr>
              <a:spLocks noChangeAspect="1" noChangeArrowheads="1"/>
            </p:cNvSpPr>
            <p:nvPr/>
          </p:nvSpPr>
          <p:spPr bwMode="auto">
            <a:xfrm>
              <a:off x="14108" y="5693"/>
              <a:ext cx="420" cy="420"/>
            </a:xfrm>
            <a:prstGeom prst="ellipse">
              <a:avLst/>
            </a:prstGeom>
            <a:noFill/>
            <a:ln w="15875">
              <a:solidFill>
                <a:srgbClr val="969696"/>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27" name="Oval 127"/>
            <p:cNvSpPr>
              <a:spLocks noChangeAspect="1" noChangeArrowheads="1"/>
            </p:cNvSpPr>
            <p:nvPr/>
          </p:nvSpPr>
          <p:spPr bwMode="auto">
            <a:xfrm>
              <a:off x="14078" y="5663"/>
              <a:ext cx="476" cy="476"/>
            </a:xfrm>
            <a:prstGeom prst="ellipse">
              <a:avLst/>
            </a:prstGeom>
            <a:noFill/>
            <a:ln w="15875">
              <a:solidFill>
                <a:srgbClr val="969696"/>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28" name="Oval 128"/>
            <p:cNvSpPr>
              <a:spLocks noChangeAspect="1" noChangeArrowheads="1"/>
            </p:cNvSpPr>
            <p:nvPr/>
          </p:nvSpPr>
          <p:spPr bwMode="auto">
            <a:xfrm>
              <a:off x="14048" y="5633"/>
              <a:ext cx="533" cy="533"/>
            </a:xfrm>
            <a:prstGeom prst="ellipse">
              <a:avLst/>
            </a:prstGeom>
            <a:noFill/>
            <a:ln w="15875">
              <a:solidFill>
                <a:srgbClr val="969696"/>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29" name="Rectangle 129"/>
            <p:cNvSpPr>
              <a:spLocks noChangeArrowheads="1"/>
            </p:cNvSpPr>
            <p:nvPr/>
          </p:nvSpPr>
          <p:spPr bwMode="auto">
            <a:xfrm>
              <a:off x="14261" y="5903"/>
              <a:ext cx="125" cy="77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30" name="Line 130"/>
            <p:cNvSpPr>
              <a:spLocks noChangeAspect="1" noChangeShapeType="1"/>
            </p:cNvSpPr>
            <p:nvPr/>
          </p:nvSpPr>
          <p:spPr bwMode="auto">
            <a:xfrm flipH="1">
              <a:off x="13858" y="668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31" name="Line 131"/>
            <p:cNvSpPr>
              <a:spLocks noChangeAspect="1" noChangeShapeType="1"/>
            </p:cNvSpPr>
            <p:nvPr/>
          </p:nvSpPr>
          <p:spPr bwMode="auto">
            <a:xfrm flipH="1">
              <a:off x="14023" y="668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32" name="Line 132"/>
            <p:cNvSpPr>
              <a:spLocks noChangeAspect="1" noChangeShapeType="1"/>
            </p:cNvSpPr>
            <p:nvPr/>
          </p:nvSpPr>
          <p:spPr bwMode="auto">
            <a:xfrm flipH="1">
              <a:off x="14193" y="668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33" name="Line 133"/>
            <p:cNvSpPr>
              <a:spLocks noChangeAspect="1" noChangeShapeType="1"/>
            </p:cNvSpPr>
            <p:nvPr/>
          </p:nvSpPr>
          <p:spPr bwMode="auto">
            <a:xfrm flipH="1">
              <a:off x="14373" y="6683"/>
              <a:ext cx="125" cy="1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34" name="Oval 134"/>
            <p:cNvSpPr>
              <a:spLocks noChangeAspect="1" noChangeArrowheads="1"/>
            </p:cNvSpPr>
            <p:nvPr/>
          </p:nvSpPr>
          <p:spPr bwMode="auto">
            <a:xfrm>
              <a:off x="14257" y="5828"/>
              <a:ext cx="136" cy="136"/>
            </a:xfrm>
            <a:prstGeom prst="ellipse">
              <a:avLst/>
            </a:prstGeom>
            <a:solidFill>
              <a:srgbClr val="000000"/>
            </a:solid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230535" name="Text Box 135"/>
            <p:cNvSpPr txBox="1">
              <a:spLocks noChangeArrowheads="1"/>
            </p:cNvSpPr>
            <p:nvPr/>
          </p:nvSpPr>
          <p:spPr bwMode="auto">
            <a:xfrm>
              <a:off x="13778" y="5174"/>
              <a:ext cx="1320" cy="369"/>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300" b="0" i="0" u="none" strike="noStrike" cap="none" normalizeH="0" baseline="0" smtClean="0">
                  <a:ln>
                    <a:noFill/>
                  </a:ln>
                  <a:solidFill>
                    <a:schemeClr val="tx1"/>
                  </a:solidFill>
                  <a:effectLst/>
                  <a:latin typeface="Arial Narrow" pitchFamily="34" charset="0"/>
                  <a:cs typeface="Arial" pitchFamily="34" charset="0"/>
                </a:rPr>
                <a:t>reroll stock</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30536" name="Rectangle 136"/>
            <p:cNvSpPr>
              <a:spLocks noChangeAspect="1" noChangeArrowheads="1"/>
            </p:cNvSpPr>
            <p:nvPr/>
          </p:nvSpPr>
          <p:spPr bwMode="auto">
            <a:xfrm>
              <a:off x="12348" y="5543"/>
              <a:ext cx="85" cy="85"/>
            </a:xfrm>
            <a:prstGeom prst="rect">
              <a:avLst/>
            </a:prstGeom>
            <a:solidFill>
              <a:srgbClr val="808080"/>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0537" name="AutoShape 137"/>
            <p:cNvSpPr>
              <a:spLocks noChangeArrowheads="1"/>
            </p:cNvSpPr>
            <p:nvPr/>
          </p:nvSpPr>
          <p:spPr bwMode="auto">
            <a:xfrm flipH="1">
              <a:off x="10193" y="4478"/>
              <a:ext cx="295" cy="180"/>
            </a:xfrm>
            <a:prstGeom prst="curvedDownArrow">
              <a:avLst>
                <a:gd name="adj1" fmla="val 32778"/>
                <a:gd name="adj2" fmla="val 65556"/>
                <a:gd name="adj3" fmla="val 3333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tr-TR"/>
            </a:p>
          </p:txBody>
        </p:sp>
      </p:grpSp>
      <p:pic>
        <p:nvPicPr>
          <p:cNvPr id="147" name="Picture 2" descr="http://www.pyrotek.info/photos/products/sivex-filter_new_web.jpg"/>
          <p:cNvPicPr>
            <a:picLocks noChangeAspect="1" noChangeArrowheads="1"/>
          </p:cNvPicPr>
          <p:nvPr/>
        </p:nvPicPr>
        <p:blipFill>
          <a:blip r:embed="rId2" cstate="print"/>
          <a:srcRect/>
          <a:stretch>
            <a:fillRect/>
          </a:stretch>
        </p:blipFill>
        <p:spPr bwMode="auto">
          <a:xfrm>
            <a:off x="3779912" y="3803108"/>
            <a:ext cx="2808312" cy="2808312"/>
          </a:xfrm>
          <a:prstGeom prst="rect">
            <a:avLst/>
          </a:prstGeom>
          <a:noFill/>
        </p:spPr>
      </p:pic>
      <p:pic>
        <p:nvPicPr>
          <p:cNvPr id="148" name="Picture 4" descr="http://www.pyrotek.info/photos/products/tsa-insulation-filter-box_pic.jpg"/>
          <p:cNvPicPr>
            <a:picLocks noChangeAspect="1" noChangeArrowheads="1"/>
          </p:cNvPicPr>
          <p:nvPr/>
        </p:nvPicPr>
        <p:blipFill>
          <a:blip r:embed="rId3" cstate="print"/>
          <a:srcRect/>
          <a:stretch>
            <a:fillRect/>
          </a:stretch>
        </p:blipFill>
        <p:spPr bwMode="auto">
          <a:xfrm>
            <a:off x="827584" y="3429000"/>
            <a:ext cx="2880320" cy="3200355"/>
          </a:xfrm>
          <a:prstGeom prst="rect">
            <a:avLst/>
          </a:prstGeom>
          <a:noFill/>
        </p:spPr>
      </p:pic>
      <p:sp>
        <p:nvSpPr>
          <p:cNvPr id="143" name="Başlık 3"/>
          <p:cNvSpPr>
            <a:spLocks noGrp="1"/>
          </p:cNvSpPr>
          <p:nvPr>
            <p:ph type="title"/>
          </p:nvPr>
        </p:nvSpPr>
        <p:spPr>
          <a:xfrm>
            <a:off x="395536" y="890464"/>
            <a:ext cx="8229600" cy="594320"/>
          </a:xfrm>
        </p:spPr>
        <p:txBody>
          <a:bodyPr>
            <a:normAutofit fontScale="90000"/>
          </a:bodyPr>
          <a:lstStyle/>
          <a:p>
            <a:r>
              <a:rPr lang="tr-TR" dirty="0" smtClean="0">
                <a:latin typeface="Trebuchet MS" pitchFamily="34" charset="0"/>
              </a:rPr>
              <a:t>Sıvı metal işlemleri</a:t>
            </a:r>
            <a:endParaRPr lang="tr-TR" dirty="0">
              <a:latin typeface="Trebuchet MS" pitchFamily="34" charset="0"/>
            </a:endParaRPr>
          </a:p>
        </p:txBody>
      </p:sp>
    </p:spTree>
    <p:extLst>
      <p:ext uri="{BB962C8B-B14F-4D97-AF65-F5344CB8AC3E}">
        <p14:creationId xmlns:p14="http://schemas.microsoft.com/office/powerpoint/2010/main" val="423422463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92696"/>
            <a:ext cx="8229600" cy="594320"/>
          </a:xfrm>
        </p:spPr>
        <p:txBody>
          <a:bodyPr>
            <a:normAutofit fontScale="90000"/>
          </a:bodyPr>
          <a:lstStyle/>
          <a:p>
            <a:r>
              <a:rPr lang="tr-TR" dirty="0" err="1" smtClean="0">
                <a:latin typeface="Trebuchet MS" panose="020B0603020202020204" pitchFamily="34" charset="0"/>
              </a:rPr>
              <a:t>rafinasyon</a:t>
            </a:r>
            <a:r>
              <a:rPr lang="tr-TR" dirty="0" smtClean="0">
                <a:latin typeface="Trebuchet MS" panose="020B0603020202020204" pitchFamily="34" charset="0"/>
              </a:rPr>
              <a:t> teknolojileri</a:t>
            </a:r>
            <a:endParaRPr lang="tr-TR" dirty="0">
              <a:latin typeface="Trebuchet MS" panose="020B0603020202020204" pitchFamily="34"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679" r="46152" b="11406"/>
          <a:stretch/>
        </p:blipFill>
        <p:spPr bwMode="auto">
          <a:xfrm>
            <a:off x="521438" y="3773875"/>
            <a:ext cx="3534805" cy="2782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323528" y="1484784"/>
            <a:ext cx="4023961" cy="954107"/>
          </a:xfrm>
          <a:prstGeom prst="rect">
            <a:avLst/>
          </a:prstGeom>
          <a:noFill/>
        </p:spPr>
        <p:txBody>
          <a:bodyPr wrap="square" rtlCol="0">
            <a:spAutoFit/>
          </a:bodyPr>
          <a:lstStyle/>
          <a:p>
            <a:r>
              <a:rPr lang="tr-TR" sz="2800" dirty="0" smtClean="0">
                <a:latin typeface="Trebuchet MS" panose="020B0603020202020204" pitchFamily="34" charset="0"/>
              </a:rPr>
              <a:t>ALCAN kompakt sürekli </a:t>
            </a:r>
          </a:p>
          <a:p>
            <a:r>
              <a:rPr lang="tr-TR" sz="2800" dirty="0" err="1" smtClean="0">
                <a:latin typeface="Trebuchet MS" panose="020B0603020202020204" pitchFamily="34" charset="0"/>
              </a:rPr>
              <a:t>degazer</a:t>
            </a:r>
            <a:r>
              <a:rPr lang="tr-TR" sz="2800" dirty="0" smtClean="0">
                <a:latin typeface="Trebuchet MS" panose="020B0603020202020204" pitchFamily="34" charset="0"/>
              </a:rPr>
              <a:t> (ACD)</a:t>
            </a:r>
            <a:endParaRPr lang="tr-TR" sz="2800" dirty="0">
              <a:latin typeface="Trebuchet MS" panose="020B0603020202020204" pitchFamily="34"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1333" y="1556942"/>
            <a:ext cx="2098207" cy="230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089" t="42640" r="34926" b="32145"/>
          <a:stretch/>
        </p:blipFill>
        <p:spPr bwMode="auto">
          <a:xfrm>
            <a:off x="4490939" y="3903429"/>
            <a:ext cx="4236097" cy="2675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7489" y="1575048"/>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9995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36712"/>
            <a:ext cx="8229600" cy="594320"/>
          </a:xfrm>
        </p:spPr>
        <p:txBody>
          <a:bodyPr>
            <a:normAutofit fontScale="90000"/>
          </a:bodyPr>
          <a:lstStyle/>
          <a:p>
            <a:r>
              <a:rPr lang="tr-TR" dirty="0" err="1" smtClean="0">
                <a:latin typeface="Trebuchet MS" panose="020B0603020202020204" pitchFamily="34" charset="0"/>
              </a:rPr>
              <a:t>rafinasyon</a:t>
            </a:r>
            <a:r>
              <a:rPr lang="tr-TR" dirty="0" smtClean="0">
                <a:latin typeface="Trebuchet MS" panose="020B0603020202020204" pitchFamily="34" charset="0"/>
              </a:rPr>
              <a:t> teknolojileri</a:t>
            </a:r>
            <a:endParaRPr lang="tr-TR" dirty="0">
              <a:latin typeface="Trebuchet MS" panose="020B0603020202020204" pitchFamily="34" charset="0"/>
            </a:endParaRPr>
          </a:p>
        </p:txBody>
      </p:sp>
      <p:sp>
        <p:nvSpPr>
          <p:cNvPr id="5" name="Metin kutusu 4"/>
          <p:cNvSpPr txBox="1"/>
          <p:nvPr/>
        </p:nvSpPr>
        <p:spPr>
          <a:xfrm>
            <a:off x="3799757" y="1772816"/>
            <a:ext cx="5464121" cy="1384995"/>
          </a:xfrm>
          <a:prstGeom prst="rect">
            <a:avLst/>
          </a:prstGeom>
          <a:noFill/>
        </p:spPr>
        <p:txBody>
          <a:bodyPr wrap="square" rtlCol="0">
            <a:spAutoFit/>
          </a:bodyPr>
          <a:lstStyle/>
          <a:p>
            <a:r>
              <a:rPr lang="tr-TR" sz="2800" dirty="0" smtClean="0">
                <a:latin typeface="Trebuchet MS" panose="020B0603020202020204" pitchFamily="34" charset="0"/>
              </a:rPr>
              <a:t>SNIF sürekli </a:t>
            </a:r>
          </a:p>
          <a:p>
            <a:r>
              <a:rPr lang="tr-TR" sz="2800" dirty="0" err="1" smtClean="0">
                <a:latin typeface="Trebuchet MS" panose="020B0603020202020204" pitchFamily="34" charset="0"/>
              </a:rPr>
              <a:t>Degazer</a:t>
            </a:r>
            <a:endParaRPr lang="tr-TR" sz="2800" dirty="0">
              <a:latin typeface="Trebuchet MS" panose="020B0603020202020204" pitchFamily="34" charset="0"/>
            </a:endParaRPr>
          </a:p>
          <a:p>
            <a:r>
              <a:rPr lang="tr-TR" sz="2800" dirty="0" err="1" smtClean="0">
                <a:latin typeface="Trebuchet MS" panose="020B0603020202020204" pitchFamily="34" charset="0"/>
              </a:rPr>
              <a:t>Spinning</a:t>
            </a:r>
            <a:r>
              <a:rPr lang="tr-TR" sz="2800" dirty="0" smtClean="0">
                <a:latin typeface="Trebuchet MS" panose="020B0603020202020204" pitchFamily="34" charset="0"/>
              </a:rPr>
              <a:t> </a:t>
            </a:r>
            <a:r>
              <a:rPr lang="tr-TR" sz="2800" dirty="0" err="1" smtClean="0">
                <a:latin typeface="Trebuchet MS" panose="020B0603020202020204" pitchFamily="34" charset="0"/>
              </a:rPr>
              <a:t>Nozzle</a:t>
            </a:r>
            <a:r>
              <a:rPr lang="tr-TR" sz="2800" dirty="0" smtClean="0">
                <a:latin typeface="Trebuchet MS" panose="020B0603020202020204" pitchFamily="34" charset="0"/>
              </a:rPr>
              <a:t> </a:t>
            </a:r>
            <a:r>
              <a:rPr lang="tr-TR" sz="2800" dirty="0" err="1" smtClean="0">
                <a:latin typeface="Trebuchet MS" panose="020B0603020202020204" pitchFamily="34" charset="0"/>
              </a:rPr>
              <a:t>Inert</a:t>
            </a:r>
            <a:r>
              <a:rPr lang="tr-TR" sz="2800" dirty="0" smtClean="0">
                <a:latin typeface="Trebuchet MS" panose="020B0603020202020204" pitchFamily="34" charset="0"/>
              </a:rPr>
              <a:t> </a:t>
            </a:r>
            <a:r>
              <a:rPr lang="tr-TR" sz="2800" dirty="0" err="1" smtClean="0">
                <a:latin typeface="Trebuchet MS" panose="020B0603020202020204" pitchFamily="34" charset="0"/>
              </a:rPr>
              <a:t>Floatation</a:t>
            </a:r>
            <a:endParaRPr lang="tr-TR" sz="2800" dirty="0">
              <a:latin typeface="Trebuchet MS" panose="020B0603020202020204" pitchFamily="34" charset="0"/>
            </a:endParaRPr>
          </a:p>
        </p:txBody>
      </p:sp>
      <p:pic>
        <p:nvPicPr>
          <p:cNvPr id="6" name="Picture 2"/>
          <p:cNvPicPr>
            <a:picLocks noChangeAspect="1" noChangeArrowheads="1"/>
          </p:cNvPicPr>
          <p:nvPr/>
        </p:nvPicPr>
        <p:blipFill rotWithShape="1">
          <a:blip r:embed="rId2" cstate="print"/>
          <a:srcRect l="50000" t="44593" r="30532" b="33072"/>
          <a:stretch/>
        </p:blipFill>
        <p:spPr bwMode="auto">
          <a:xfrm>
            <a:off x="3829616" y="3452456"/>
            <a:ext cx="4990856" cy="321923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671637"/>
            <a:ext cx="3384376" cy="4995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13593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836712"/>
            <a:ext cx="8229600" cy="594320"/>
          </a:xfrm>
        </p:spPr>
        <p:txBody>
          <a:bodyPr>
            <a:normAutofit fontScale="90000"/>
          </a:bodyPr>
          <a:lstStyle/>
          <a:p>
            <a:r>
              <a:rPr lang="tr-TR" dirty="0" err="1" smtClean="0">
                <a:latin typeface="Trebuchet MS" panose="020B0603020202020204" pitchFamily="34" charset="0"/>
              </a:rPr>
              <a:t>rafinasyon</a:t>
            </a:r>
            <a:r>
              <a:rPr lang="tr-TR" dirty="0" smtClean="0">
                <a:latin typeface="Trebuchet MS" panose="020B0603020202020204" pitchFamily="34" charset="0"/>
              </a:rPr>
              <a:t> teknolojileri</a:t>
            </a:r>
            <a:endParaRPr lang="tr-TR" dirty="0">
              <a:latin typeface="Trebuchet MS" panose="020B0603020202020204" pitchFamily="34" charset="0"/>
            </a:endParaRP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700808"/>
            <a:ext cx="6264696" cy="469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1747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1124744"/>
            <a:ext cx="8229600" cy="594320"/>
          </a:xfrm>
        </p:spPr>
        <p:txBody>
          <a:bodyPr>
            <a:noAutofit/>
          </a:bodyPr>
          <a:lstStyle/>
          <a:p>
            <a:r>
              <a:rPr lang="tr-TR" sz="4400" dirty="0" smtClean="0">
                <a:solidFill>
                  <a:schemeClr val="accent2">
                    <a:lumMod val="50000"/>
                  </a:schemeClr>
                </a:solidFill>
                <a:latin typeface="Trebuchet MS" pitchFamily="34" charset="0"/>
              </a:rPr>
              <a:t>Parça vs sürekli döküm</a:t>
            </a:r>
            <a:endParaRPr lang="tr-TR" sz="4400" dirty="0">
              <a:solidFill>
                <a:schemeClr val="accent2">
                  <a:lumMod val="50000"/>
                </a:schemeClr>
              </a:solidFill>
              <a:latin typeface="Trebuchet MS" pitchFamily="34" charset="0"/>
            </a:endParaRPr>
          </a:p>
        </p:txBody>
      </p:sp>
      <p:graphicFrame>
        <p:nvGraphicFramePr>
          <p:cNvPr id="5" name="4 Tablo"/>
          <p:cNvGraphicFramePr>
            <a:graphicFrameLocks noGrp="1"/>
          </p:cNvGraphicFramePr>
          <p:nvPr/>
        </p:nvGraphicFramePr>
        <p:xfrm>
          <a:off x="467544" y="2492896"/>
          <a:ext cx="8208912" cy="2590800"/>
        </p:xfrm>
        <a:graphic>
          <a:graphicData uri="http://schemas.openxmlformats.org/drawingml/2006/table">
            <a:tbl>
              <a:tblPr firstRow="1" bandRow="1">
                <a:tableStyleId>{5C22544A-7EE6-4342-B048-85BDC9FD1C3A}</a:tableStyleId>
              </a:tblPr>
              <a:tblGrid>
                <a:gridCol w="2952328"/>
                <a:gridCol w="3384376"/>
                <a:gridCol w="1872208"/>
              </a:tblGrid>
              <a:tr h="370840">
                <a:tc>
                  <a:txBody>
                    <a:bodyPr/>
                    <a:lstStyle/>
                    <a:p>
                      <a:pPr algn="l"/>
                      <a:r>
                        <a:rPr lang="tr-TR" sz="2800" dirty="0" smtClean="0">
                          <a:solidFill>
                            <a:schemeClr val="tx1"/>
                          </a:solidFill>
                          <a:latin typeface="Trebuchet MS" pitchFamily="34" charset="0"/>
                        </a:rPr>
                        <a:t>proses</a:t>
                      </a:r>
                      <a:endParaRPr lang="tr-TR" sz="2800" dirty="0">
                        <a:solidFill>
                          <a:schemeClr val="tx1"/>
                        </a:solidFill>
                        <a:latin typeface="Trebuchet MS" pitchFamily="34" charset="0"/>
                      </a:endParaRPr>
                    </a:p>
                  </a:txBody>
                  <a:tcPr>
                    <a:solidFill>
                      <a:schemeClr val="accent2">
                        <a:lumMod val="60000"/>
                        <a:lumOff val="40000"/>
                      </a:schemeClr>
                    </a:solidFill>
                  </a:tcPr>
                </a:tc>
                <a:tc>
                  <a:txBody>
                    <a:bodyPr/>
                    <a:lstStyle/>
                    <a:p>
                      <a:pPr algn="l"/>
                      <a:r>
                        <a:rPr lang="tr-TR" sz="2800" dirty="0" smtClean="0">
                          <a:solidFill>
                            <a:schemeClr val="tx1"/>
                          </a:solidFill>
                          <a:latin typeface="Trebuchet MS" pitchFamily="34" charset="0"/>
                        </a:rPr>
                        <a:t>Soğuma</a:t>
                      </a:r>
                      <a:r>
                        <a:rPr lang="tr-TR" sz="2800" baseline="0" dirty="0" smtClean="0">
                          <a:solidFill>
                            <a:schemeClr val="tx1"/>
                          </a:solidFill>
                          <a:latin typeface="Trebuchet MS" pitchFamily="34" charset="0"/>
                        </a:rPr>
                        <a:t> hızı</a:t>
                      </a:r>
                      <a:r>
                        <a:rPr lang="tr-TR" sz="2800" dirty="0" smtClean="0">
                          <a:solidFill>
                            <a:schemeClr val="tx1"/>
                          </a:solidFill>
                          <a:latin typeface="Trebuchet MS" pitchFamily="34" charset="0"/>
                        </a:rPr>
                        <a:t>, K/s</a:t>
                      </a:r>
                      <a:endParaRPr lang="tr-TR" sz="2800" dirty="0">
                        <a:solidFill>
                          <a:schemeClr val="tx1"/>
                        </a:solidFill>
                        <a:latin typeface="Trebuchet MS" pitchFamily="34" charset="0"/>
                      </a:endParaRPr>
                    </a:p>
                  </a:txBody>
                  <a:tcPr>
                    <a:solidFill>
                      <a:schemeClr val="accent2">
                        <a:lumMod val="60000"/>
                        <a:lumOff val="40000"/>
                      </a:schemeClr>
                    </a:solidFill>
                  </a:tcPr>
                </a:tc>
                <a:tc>
                  <a:txBody>
                    <a:bodyPr/>
                    <a:lstStyle/>
                    <a:p>
                      <a:pPr algn="l"/>
                      <a:r>
                        <a:rPr lang="tr-TR" sz="2800" dirty="0" smtClean="0">
                          <a:solidFill>
                            <a:schemeClr val="tx1"/>
                          </a:solidFill>
                          <a:latin typeface="Trebuchet MS" pitchFamily="34" charset="0"/>
                        </a:rPr>
                        <a:t>DAS,  µm</a:t>
                      </a:r>
                      <a:endParaRPr lang="tr-TR" sz="2800" dirty="0">
                        <a:solidFill>
                          <a:schemeClr val="tx1"/>
                        </a:solidFill>
                        <a:latin typeface="Trebuchet MS" pitchFamily="34" charset="0"/>
                      </a:endParaRPr>
                    </a:p>
                  </a:txBody>
                  <a:tcPr>
                    <a:solidFill>
                      <a:schemeClr val="accent2">
                        <a:lumMod val="60000"/>
                        <a:lumOff val="40000"/>
                      </a:schemeClr>
                    </a:solidFill>
                  </a:tcPr>
                </a:tc>
              </a:tr>
              <a:tr h="370840">
                <a:tc>
                  <a:txBody>
                    <a:bodyPr/>
                    <a:lstStyle/>
                    <a:p>
                      <a:pPr algn="l"/>
                      <a:r>
                        <a:rPr lang="tr-TR" sz="2800" dirty="0" smtClean="0">
                          <a:latin typeface="Trebuchet MS" pitchFamily="34" charset="0"/>
                        </a:rPr>
                        <a:t>Parça</a:t>
                      </a:r>
                      <a:r>
                        <a:rPr lang="tr-TR" sz="2800" baseline="0" dirty="0" smtClean="0">
                          <a:latin typeface="Trebuchet MS" pitchFamily="34" charset="0"/>
                        </a:rPr>
                        <a:t> döküm</a:t>
                      </a:r>
                      <a:endParaRPr lang="tr-TR" sz="2800" dirty="0">
                        <a:latin typeface="Trebuchet MS" pitchFamily="34" charset="0"/>
                      </a:endParaRPr>
                    </a:p>
                  </a:txBody>
                  <a:tcPr/>
                </a:tc>
                <a:tc>
                  <a:txBody>
                    <a:bodyPr/>
                    <a:lstStyle/>
                    <a:p>
                      <a:pPr algn="l"/>
                      <a:r>
                        <a:rPr lang="tr-TR" sz="2800" dirty="0" smtClean="0">
                          <a:latin typeface="Trebuchet MS" pitchFamily="34" charset="0"/>
                        </a:rPr>
                        <a:t>0.01-0.1</a:t>
                      </a:r>
                      <a:endParaRPr lang="tr-TR" sz="2800" dirty="0">
                        <a:latin typeface="Trebuchet MS" pitchFamily="34" charset="0"/>
                      </a:endParaRPr>
                    </a:p>
                  </a:txBody>
                  <a:tcPr/>
                </a:tc>
                <a:tc>
                  <a:txBody>
                    <a:bodyPr/>
                    <a:lstStyle/>
                    <a:p>
                      <a:pPr algn="l"/>
                      <a:r>
                        <a:rPr lang="tr-TR" sz="2800" dirty="0" smtClean="0">
                          <a:latin typeface="Trebuchet MS" pitchFamily="34" charset="0"/>
                        </a:rPr>
                        <a:t>100</a:t>
                      </a:r>
                      <a:endParaRPr lang="tr-TR" sz="2800" dirty="0">
                        <a:latin typeface="Trebuchet MS" pitchFamily="34" charset="0"/>
                      </a:endParaRPr>
                    </a:p>
                  </a:txBody>
                  <a:tcPr/>
                </a:tc>
              </a:tr>
              <a:tr h="370840">
                <a:tc>
                  <a:txBody>
                    <a:bodyPr/>
                    <a:lstStyle/>
                    <a:p>
                      <a:pPr algn="l"/>
                      <a:r>
                        <a:rPr lang="tr-TR" sz="2800" dirty="0" smtClean="0">
                          <a:latin typeface="Trebuchet MS" pitchFamily="34" charset="0"/>
                        </a:rPr>
                        <a:t>DC döküm</a:t>
                      </a:r>
                      <a:endParaRPr lang="tr-TR" sz="2800" dirty="0">
                        <a:latin typeface="Trebuchet MS" pitchFamily="34" charset="0"/>
                      </a:endParaRPr>
                    </a:p>
                  </a:txBody>
                  <a:tcPr/>
                </a:tc>
                <a:tc>
                  <a:txBody>
                    <a:bodyPr/>
                    <a:lstStyle/>
                    <a:p>
                      <a:pPr algn="l"/>
                      <a:r>
                        <a:rPr lang="tr-TR" sz="2800" dirty="0" smtClean="0">
                          <a:latin typeface="Trebuchet MS" pitchFamily="34" charset="0"/>
                        </a:rPr>
                        <a:t>0.5-20</a:t>
                      </a:r>
                      <a:endParaRPr lang="tr-TR" sz="2800" dirty="0">
                        <a:latin typeface="Trebuchet MS" pitchFamily="34" charset="0"/>
                      </a:endParaRPr>
                    </a:p>
                  </a:txBody>
                  <a:tcPr/>
                </a:tc>
                <a:tc>
                  <a:txBody>
                    <a:bodyPr/>
                    <a:lstStyle/>
                    <a:p>
                      <a:pPr algn="l"/>
                      <a:r>
                        <a:rPr lang="tr-TR" sz="2800" dirty="0" smtClean="0">
                          <a:latin typeface="Trebuchet MS" pitchFamily="34" charset="0"/>
                        </a:rPr>
                        <a:t>12-15</a:t>
                      </a:r>
                      <a:endParaRPr lang="tr-TR" sz="2800" dirty="0">
                        <a:latin typeface="Trebuchet MS" pitchFamily="34" charset="0"/>
                      </a:endParaRPr>
                    </a:p>
                  </a:txBody>
                  <a:tcPr/>
                </a:tc>
              </a:tr>
              <a:tr h="370840">
                <a:tc>
                  <a:txBody>
                    <a:bodyPr/>
                    <a:lstStyle/>
                    <a:p>
                      <a:pPr algn="l"/>
                      <a:r>
                        <a:rPr lang="tr-TR" sz="2800" dirty="0" smtClean="0">
                          <a:latin typeface="Trebuchet MS" pitchFamily="34" charset="0"/>
                        </a:rPr>
                        <a:t>Basınçlı</a:t>
                      </a:r>
                      <a:r>
                        <a:rPr lang="tr-TR" sz="2800" baseline="0" dirty="0" smtClean="0">
                          <a:latin typeface="Trebuchet MS" pitchFamily="34" charset="0"/>
                        </a:rPr>
                        <a:t> döküm</a:t>
                      </a:r>
                      <a:endParaRPr lang="tr-TR" sz="2800" dirty="0">
                        <a:latin typeface="Trebuchet MS" pitchFamily="34" charset="0"/>
                      </a:endParaRPr>
                    </a:p>
                  </a:txBody>
                  <a:tcPr/>
                </a:tc>
                <a:tc>
                  <a:txBody>
                    <a:bodyPr/>
                    <a:lstStyle/>
                    <a:p>
                      <a:pPr algn="l"/>
                      <a:r>
                        <a:rPr lang="tr-TR" sz="2800" dirty="0" smtClean="0">
                          <a:latin typeface="Trebuchet MS" pitchFamily="34" charset="0"/>
                        </a:rPr>
                        <a:t>20-80</a:t>
                      </a:r>
                      <a:endParaRPr lang="tr-TR" sz="2800" dirty="0">
                        <a:latin typeface="Trebuchet MS" pitchFamily="34" charset="0"/>
                      </a:endParaRPr>
                    </a:p>
                  </a:txBody>
                  <a:tcPr/>
                </a:tc>
                <a:tc>
                  <a:txBody>
                    <a:bodyPr/>
                    <a:lstStyle/>
                    <a:p>
                      <a:pPr algn="l"/>
                      <a:r>
                        <a:rPr lang="tr-TR" sz="2800" dirty="0" smtClean="0">
                          <a:latin typeface="Trebuchet MS" pitchFamily="34" charset="0"/>
                        </a:rPr>
                        <a:t>5</a:t>
                      </a:r>
                      <a:endParaRPr lang="tr-TR" sz="2800" dirty="0">
                        <a:latin typeface="Trebuchet MS" pitchFamily="34" charset="0"/>
                      </a:endParaRPr>
                    </a:p>
                  </a:txBody>
                  <a:tcPr/>
                </a:tc>
              </a:tr>
              <a:tr h="370840">
                <a:tc>
                  <a:txBody>
                    <a:bodyPr/>
                    <a:lstStyle/>
                    <a:p>
                      <a:pPr algn="l"/>
                      <a:r>
                        <a:rPr lang="tr-TR" sz="2800" dirty="0" smtClean="0">
                          <a:latin typeface="Trebuchet MS" pitchFamily="34" charset="0"/>
                        </a:rPr>
                        <a:t>İkiz</a:t>
                      </a:r>
                      <a:r>
                        <a:rPr lang="tr-TR" sz="2800" baseline="0" dirty="0" smtClean="0">
                          <a:latin typeface="Trebuchet MS" pitchFamily="34" charset="0"/>
                        </a:rPr>
                        <a:t> merdane</a:t>
                      </a:r>
                      <a:endParaRPr lang="tr-TR" sz="2800" dirty="0">
                        <a:latin typeface="Trebuchet MS" pitchFamily="34" charset="0"/>
                      </a:endParaRPr>
                    </a:p>
                  </a:txBody>
                  <a:tcPr/>
                </a:tc>
                <a:tc>
                  <a:txBody>
                    <a:bodyPr/>
                    <a:lstStyle/>
                    <a:p>
                      <a:pPr algn="l"/>
                      <a:r>
                        <a:rPr lang="tr-TR" sz="2800" dirty="0" smtClean="0">
                          <a:latin typeface="Trebuchet MS" pitchFamily="34" charset="0"/>
                        </a:rPr>
                        <a:t>200-700</a:t>
                      </a:r>
                      <a:endParaRPr lang="tr-TR" sz="2800" dirty="0">
                        <a:latin typeface="Trebuchet MS" pitchFamily="34" charset="0"/>
                      </a:endParaRPr>
                    </a:p>
                  </a:txBody>
                  <a:tcPr/>
                </a:tc>
                <a:tc>
                  <a:txBody>
                    <a:bodyPr/>
                    <a:lstStyle/>
                    <a:p>
                      <a:pPr algn="l"/>
                      <a:r>
                        <a:rPr lang="tr-TR" sz="2800" dirty="0" smtClean="0">
                          <a:latin typeface="Trebuchet MS" pitchFamily="34" charset="0"/>
                        </a:rPr>
                        <a:t>1-2</a:t>
                      </a:r>
                      <a:endParaRPr lang="tr-TR" sz="2800" dirty="0">
                        <a:latin typeface="Trebuchet MS" pitchFamily="34" charset="0"/>
                      </a:endParaRPr>
                    </a:p>
                  </a:txBody>
                  <a:tcPr/>
                </a:tc>
              </a:tr>
            </a:tbl>
          </a:graphicData>
        </a:graphic>
      </p:graphicFrame>
    </p:spTree>
    <p:extLst>
      <p:ext uri="{BB962C8B-B14F-4D97-AF65-F5344CB8AC3E}">
        <p14:creationId xmlns:p14="http://schemas.microsoft.com/office/powerpoint/2010/main" val="185657497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818456"/>
            <a:ext cx="8229600" cy="594320"/>
          </a:xfrm>
        </p:spPr>
        <p:txBody>
          <a:bodyPr>
            <a:noAutofit/>
          </a:bodyPr>
          <a:lstStyle/>
          <a:p>
            <a:r>
              <a:rPr lang="tr-TR" sz="4400" dirty="0" smtClean="0">
                <a:latin typeface="Trebuchet MS" pitchFamily="34" charset="0"/>
              </a:rPr>
              <a:t>sürekli döküm</a:t>
            </a:r>
            <a:endParaRPr lang="tr-TR" sz="4400" dirty="0">
              <a:latin typeface="Trebuchet MS" pitchFamily="34" charset="0"/>
            </a:endParaRPr>
          </a:p>
        </p:txBody>
      </p:sp>
      <p:sp>
        <p:nvSpPr>
          <p:cNvPr id="6" name="5 Dikdörtgen"/>
          <p:cNvSpPr/>
          <p:nvPr/>
        </p:nvSpPr>
        <p:spPr>
          <a:xfrm>
            <a:off x="395536" y="1484784"/>
            <a:ext cx="8280920" cy="4832092"/>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Sürekli dökümde katılaşma hızlı gerçekleştiğinden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alüminyum matris aşırı doymuş haldedir.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Tane yapısı daha incedir.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Yapısal hata konsantrasyonu (</a:t>
            </a:r>
            <a:r>
              <a:rPr lang="tr-TR" sz="2800" dirty="0" err="1" smtClean="0">
                <a:latin typeface="Trebuchet MS" pitchFamily="34" charset="0"/>
              </a:rPr>
              <a:t>dislokasyon</a:t>
            </a:r>
            <a:r>
              <a:rPr lang="tr-TR" sz="2800" dirty="0" smtClean="0">
                <a:latin typeface="Trebuchet MS" pitchFamily="34" charset="0"/>
              </a:rPr>
              <a:t>, nokta hataları) daha yüksektir.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Segregasyon</a:t>
            </a:r>
            <a:r>
              <a:rPr lang="tr-TR" sz="2800" dirty="0" smtClean="0">
                <a:latin typeface="Trebuchet MS" pitchFamily="34" charset="0"/>
              </a:rPr>
              <a:t> yüzeyde ve merkezde belirgindir.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Malzeme kısmi deformasyonludur (en az çeyrek sert)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özellikler </a:t>
            </a:r>
            <a:r>
              <a:rPr lang="tr-TR" sz="2800" dirty="0" err="1" smtClean="0">
                <a:latin typeface="Trebuchet MS" pitchFamily="34" charset="0"/>
              </a:rPr>
              <a:t>termomekanik</a:t>
            </a:r>
            <a:r>
              <a:rPr lang="tr-TR" sz="2800" dirty="0" smtClean="0">
                <a:latin typeface="Trebuchet MS" pitchFamily="34" charset="0"/>
              </a:rPr>
              <a:t> prosesi davranışını etkiler.</a:t>
            </a:r>
          </a:p>
        </p:txBody>
      </p:sp>
    </p:spTree>
    <p:extLst>
      <p:ext uri="{BB962C8B-B14F-4D97-AF65-F5344CB8AC3E}">
        <p14:creationId xmlns:p14="http://schemas.microsoft.com/office/powerpoint/2010/main" val="130673415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666328"/>
          </a:xfrm>
        </p:spPr>
        <p:txBody>
          <a:bodyPr>
            <a:normAutofit fontScale="90000"/>
          </a:bodyPr>
          <a:lstStyle/>
          <a:p>
            <a:r>
              <a:rPr lang="tr-TR" dirty="0" smtClean="0">
                <a:latin typeface="Trebuchet MS" pitchFamily="34" charset="0"/>
              </a:rPr>
              <a:t>İşlem alaşımları</a:t>
            </a:r>
            <a:endParaRPr lang="tr-TR" dirty="0">
              <a:latin typeface="Trebuchet MS" pitchFamily="34" charset="0"/>
            </a:endParaRPr>
          </a:p>
        </p:txBody>
      </p:sp>
      <p:sp>
        <p:nvSpPr>
          <p:cNvPr id="5" name="İçerik Yer Tutucusu 4"/>
          <p:cNvSpPr>
            <a:spLocks noGrp="1"/>
          </p:cNvSpPr>
          <p:nvPr>
            <p:ph idx="1"/>
          </p:nvPr>
        </p:nvSpPr>
        <p:spPr>
          <a:xfrm>
            <a:off x="251520" y="1628800"/>
            <a:ext cx="8784976" cy="4752528"/>
          </a:xfrm>
        </p:spPr>
        <p:txBody>
          <a:bodyPr>
            <a:noAutofit/>
          </a:bodyPr>
          <a:lstStyle/>
          <a:p>
            <a:pPr>
              <a:spcBef>
                <a:spcPts val="0"/>
              </a:spcBef>
            </a:pPr>
            <a:r>
              <a:rPr lang="tr-TR" sz="2800" b="1" dirty="0" smtClean="0">
                <a:solidFill>
                  <a:srgbClr val="FF0000"/>
                </a:solidFill>
                <a:latin typeface="Trebuchet MS" pitchFamily="34" charset="0"/>
              </a:rPr>
              <a:t>İşlem alaşımları</a:t>
            </a:r>
            <a:r>
              <a:rPr lang="en-US" sz="2800" dirty="0" smtClean="0">
                <a:latin typeface="Trebuchet MS" pitchFamily="34" charset="0"/>
              </a:rPr>
              <a:t> </a:t>
            </a:r>
            <a:endParaRPr lang="tr-TR" sz="2800" dirty="0" smtClean="0">
              <a:latin typeface="Trebuchet MS" pitchFamily="34" charset="0"/>
            </a:endParaRPr>
          </a:p>
          <a:p>
            <a:pPr>
              <a:spcBef>
                <a:spcPts val="0"/>
              </a:spcBef>
              <a:buNone/>
            </a:pPr>
            <a:r>
              <a:rPr lang="tr-TR" sz="2800" dirty="0" smtClean="0">
                <a:latin typeface="Trebuchet MS" pitchFamily="34" charset="0"/>
              </a:rPr>
              <a:t>	</a:t>
            </a:r>
            <a:r>
              <a:rPr lang="tr-TR" sz="2800" dirty="0" err="1" smtClean="0">
                <a:latin typeface="Trebuchet MS" pitchFamily="34" charset="0"/>
              </a:rPr>
              <a:t>ingot</a:t>
            </a:r>
            <a:r>
              <a:rPr lang="tr-TR" sz="2800" dirty="0" smtClean="0">
                <a:latin typeface="Trebuchet MS" pitchFamily="34" charset="0"/>
              </a:rPr>
              <a:t> veya bilet şeklinde sürekli veya yarı sürekli olarak dökümü takiben sıcak/soğuk haddeleme /</a:t>
            </a:r>
            <a:r>
              <a:rPr lang="tr-TR" sz="2800" dirty="0" err="1" smtClean="0">
                <a:latin typeface="Trebuchet MS" pitchFamily="34" charset="0"/>
              </a:rPr>
              <a:t>ekstrüzyon</a:t>
            </a:r>
            <a:r>
              <a:rPr lang="tr-TR" sz="2800" dirty="0" smtClean="0">
                <a:latin typeface="Trebuchet MS" pitchFamily="34" charset="0"/>
              </a:rPr>
              <a:t>/dövme ile istenen şekle getirilirler!</a:t>
            </a:r>
            <a:endParaRPr lang="en-US" sz="2800" dirty="0" smtClean="0">
              <a:latin typeface="Trebuchet MS" pitchFamily="34" charset="0"/>
            </a:endParaRPr>
          </a:p>
          <a:p>
            <a:pPr lvl="1">
              <a:spcBef>
                <a:spcPts val="1800"/>
              </a:spcBef>
              <a:spcAft>
                <a:spcPts val="1200"/>
              </a:spcAft>
            </a:pPr>
            <a:r>
              <a:rPr lang="tr-TR" sz="2800" b="1" dirty="0" smtClean="0">
                <a:latin typeface="Trebuchet MS" pitchFamily="34" charset="0"/>
              </a:rPr>
              <a:t>Haddeleme ile tabaka levha, şerit levha, folyo </a:t>
            </a:r>
            <a:endParaRPr lang="en-US" sz="2800" dirty="0" smtClean="0">
              <a:latin typeface="Trebuchet MS" pitchFamily="34" charset="0"/>
            </a:endParaRPr>
          </a:p>
          <a:p>
            <a:pPr lvl="1">
              <a:spcBef>
                <a:spcPts val="0"/>
              </a:spcBef>
              <a:spcAft>
                <a:spcPts val="1200"/>
              </a:spcAft>
            </a:pPr>
            <a:r>
              <a:rPr lang="en-US" sz="2800" b="1" dirty="0" err="1" smtClean="0">
                <a:latin typeface="Trebuchet MS" pitchFamily="34" charset="0"/>
              </a:rPr>
              <a:t>Extr</a:t>
            </a:r>
            <a:r>
              <a:rPr lang="tr-TR" sz="2800" b="1" dirty="0" err="1" smtClean="0">
                <a:latin typeface="Trebuchet MS" pitchFamily="34" charset="0"/>
              </a:rPr>
              <a:t>üzyon</a:t>
            </a:r>
            <a:r>
              <a:rPr lang="tr-TR" sz="2800" b="1" dirty="0" smtClean="0">
                <a:latin typeface="Trebuchet MS" pitchFamily="34" charset="0"/>
              </a:rPr>
              <a:t> ile profil, tüp, boru, çubuk vb</a:t>
            </a:r>
            <a:endParaRPr lang="en-US" sz="2800" dirty="0" smtClean="0">
              <a:latin typeface="Trebuchet MS" pitchFamily="34" charset="0"/>
            </a:endParaRPr>
          </a:p>
          <a:p>
            <a:pPr lvl="1">
              <a:spcBef>
                <a:spcPts val="0"/>
              </a:spcBef>
              <a:spcAft>
                <a:spcPts val="1200"/>
              </a:spcAft>
            </a:pPr>
            <a:r>
              <a:rPr lang="tr-TR" sz="2800" b="1" dirty="0" smtClean="0">
                <a:latin typeface="Trebuchet MS" pitchFamily="34" charset="0"/>
              </a:rPr>
              <a:t>Farklı şekillere şekillendirme</a:t>
            </a:r>
            <a:r>
              <a:rPr lang="en-US" sz="2800" dirty="0" smtClean="0">
                <a:latin typeface="Trebuchet MS" pitchFamily="34" charset="0"/>
              </a:rPr>
              <a:t> </a:t>
            </a:r>
          </a:p>
          <a:p>
            <a:pPr lvl="1">
              <a:spcBef>
                <a:spcPts val="0"/>
              </a:spcBef>
              <a:spcAft>
                <a:spcPts val="1200"/>
              </a:spcAft>
            </a:pPr>
            <a:r>
              <a:rPr lang="tr-TR" sz="2800" b="1" dirty="0" smtClean="0">
                <a:latin typeface="Trebuchet MS" pitchFamily="34" charset="0"/>
              </a:rPr>
              <a:t>Dövme ile üstün mekanik özelliklerde şekilli parçalar</a:t>
            </a:r>
            <a:endParaRPr lang="en-US" sz="2800" dirty="0" smtClean="0">
              <a:latin typeface="Trebuchet MS" pitchFamily="34" charset="0"/>
            </a:endParaRPr>
          </a:p>
        </p:txBody>
      </p:sp>
    </p:spTree>
    <p:extLst>
      <p:ext uri="{BB962C8B-B14F-4D97-AF65-F5344CB8AC3E}">
        <p14:creationId xmlns:p14="http://schemas.microsoft.com/office/powerpoint/2010/main" val="117070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 döküm</a:t>
            </a:r>
            <a:endParaRPr lang="tr-TR" dirty="0">
              <a:solidFill>
                <a:schemeClr val="accent1">
                  <a:lumMod val="50000"/>
                </a:schemeClr>
              </a:solidFill>
              <a:latin typeface="Trebuchet MS" pitchFamily="34" charset="0"/>
            </a:endParaRPr>
          </a:p>
        </p:txBody>
      </p:sp>
      <p:sp>
        <p:nvSpPr>
          <p:cNvPr id="5" name="4 Dikdörtgen"/>
          <p:cNvSpPr/>
          <p:nvPr/>
        </p:nvSpPr>
        <p:spPr>
          <a:xfrm>
            <a:off x="323528" y="1404059"/>
            <a:ext cx="8424936" cy="2908489"/>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Minimum et kalınlığı 3 mm olmalıdır;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istisnai olarak küçük parçalarda 2mm olabilir.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döküm aralığı birkaç yüz gram ile birkaç yüz kilo arasında değişir. </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Bazı dökümhaneler </a:t>
            </a:r>
            <a:r>
              <a:rPr lang="tr-TR" sz="2800" dirty="0" err="1" smtClean="0">
                <a:latin typeface="Trebuchet MS" pitchFamily="34" charset="0"/>
              </a:rPr>
              <a:t>kokil</a:t>
            </a:r>
            <a:r>
              <a:rPr lang="tr-TR" sz="2800" dirty="0" smtClean="0">
                <a:latin typeface="Trebuchet MS" pitchFamily="34" charset="0"/>
              </a:rPr>
              <a:t> döküm ile 300 kg’lık silindir blokları üretmektedir.</a:t>
            </a:r>
          </a:p>
        </p:txBody>
      </p:sp>
    </p:spTree>
    <p:extLst>
      <p:ext uri="{BB962C8B-B14F-4D97-AF65-F5344CB8AC3E}">
        <p14:creationId xmlns:p14="http://schemas.microsoft.com/office/powerpoint/2010/main" val="218653207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251520" y="1340768"/>
            <a:ext cx="8820472" cy="5184576"/>
          </a:xfrm>
        </p:spPr>
        <p:txBody>
          <a:bodyPr>
            <a:noAutofit/>
          </a:bodyPr>
          <a:lstStyle/>
          <a:p>
            <a:r>
              <a:rPr lang="tr-TR" sz="2800" dirty="0" smtClean="0">
                <a:latin typeface="Trebuchet MS" pitchFamily="34" charset="0"/>
              </a:rPr>
              <a:t>İlk hane alaşım ana grubunu gösterir.</a:t>
            </a:r>
            <a:endParaRPr lang="en-US" sz="2800" dirty="0" smtClean="0">
              <a:latin typeface="Trebuchet MS" pitchFamily="34" charset="0"/>
            </a:endParaRPr>
          </a:p>
          <a:p>
            <a:r>
              <a:rPr lang="tr-TR" sz="2800" dirty="0" smtClean="0">
                <a:latin typeface="Trebuchet MS" pitchFamily="34" charset="0"/>
              </a:rPr>
              <a:t>İkinci hane alaşım çeşidini ifade eder.</a:t>
            </a:r>
            <a:endParaRPr lang="en-US" sz="2800" dirty="0" smtClean="0">
              <a:latin typeface="Trebuchet MS" pitchFamily="34" charset="0"/>
            </a:endParaRPr>
          </a:p>
          <a:p>
            <a:r>
              <a:rPr lang="en-US" sz="2800" dirty="0" smtClean="0">
                <a:latin typeface="Trebuchet MS" pitchFamily="34" charset="0"/>
              </a:rPr>
              <a:t>1xxx </a:t>
            </a:r>
            <a:r>
              <a:rPr lang="en-US" sz="2800" dirty="0" err="1" smtClean="0">
                <a:latin typeface="Trebuchet MS" pitchFamily="34" charset="0"/>
              </a:rPr>
              <a:t>seri</a:t>
            </a:r>
            <a:r>
              <a:rPr lang="tr-TR" sz="2800" dirty="0" smtClean="0">
                <a:latin typeface="Trebuchet MS" pitchFamily="34" charset="0"/>
              </a:rPr>
              <a:t>sinde</a:t>
            </a:r>
            <a:r>
              <a:rPr lang="en-US" sz="2800" dirty="0" smtClean="0">
                <a:latin typeface="Trebuchet MS" pitchFamily="34" charset="0"/>
              </a:rPr>
              <a:t>, </a:t>
            </a:r>
            <a:r>
              <a:rPr lang="tr-TR" sz="2800" dirty="0" smtClean="0">
                <a:latin typeface="Trebuchet MS" pitchFamily="34" charset="0"/>
              </a:rPr>
              <a:t>3. ve 4. haneler alüminyum saflık seviyesine işaret eder:</a:t>
            </a:r>
            <a:r>
              <a:rPr lang="en-US" sz="2800" dirty="0" smtClean="0">
                <a:latin typeface="Trebuchet MS" pitchFamily="34" charset="0"/>
              </a:rPr>
              <a:t> Al99.</a:t>
            </a:r>
            <a:r>
              <a:rPr lang="en-US" sz="2800" b="1" dirty="0" smtClean="0">
                <a:latin typeface="Trebuchet MS" pitchFamily="34" charset="0"/>
              </a:rPr>
              <a:t>80</a:t>
            </a:r>
            <a:r>
              <a:rPr lang="en-US" sz="2800" dirty="0" smtClean="0">
                <a:latin typeface="Trebuchet MS" pitchFamily="34" charset="0"/>
              </a:rPr>
              <a:t> → AA 10</a:t>
            </a:r>
            <a:r>
              <a:rPr lang="en-US" sz="2800" b="1" dirty="0" smtClean="0">
                <a:latin typeface="Trebuchet MS" pitchFamily="34" charset="0"/>
              </a:rPr>
              <a:t>80</a:t>
            </a:r>
            <a:endParaRPr lang="en-US" sz="2800" dirty="0" smtClean="0">
              <a:latin typeface="Trebuchet MS" pitchFamily="34" charset="0"/>
            </a:endParaRPr>
          </a:p>
          <a:p>
            <a:r>
              <a:rPr lang="tr-TR" sz="2800" dirty="0" smtClean="0">
                <a:latin typeface="Trebuchet MS" pitchFamily="34" charset="0"/>
              </a:rPr>
              <a:t>Diğer alaşım gruplarında (2xxx ile 8xxx) 3. ve 4. haneler farklı alaşımları birbirinden ayırt eden özel kodlardır .</a:t>
            </a:r>
            <a:r>
              <a:rPr lang="en-US" sz="2800" dirty="0" smtClean="0">
                <a:latin typeface="Trebuchet MS" pitchFamily="34" charset="0"/>
              </a:rPr>
              <a:t> </a:t>
            </a:r>
            <a:endParaRPr lang="tr-TR" sz="2800" dirty="0" smtClean="0">
              <a:latin typeface="Trebuchet MS" pitchFamily="34" charset="0"/>
            </a:endParaRPr>
          </a:p>
          <a:p>
            <a:r>
              <a:rPr lang="tr-TR" sz="2800" dirty="0" smtClean="0">
                <a:latin typeface="Trebuchet MS" pitchFamily="34" charset="0"/>
              </a:rPr>
              <a:t>8xxx grubundaki alaşımlar </a:t>
            </a:r>
            <a:r>
              <a:rPr lang="en-US" sz="2800" dirty="0" smtClean="0">
                <a:latin typeface="Trebuchet MS" pitchFamily="34" charset="0"/>
              </a:rPr>
              <a:t>1xxx </a:t>
            </a:r>
            <a:r>
              <a:rPr lang="tr-TR" sz="2800" dirty="0" smtClean="0">
                <a:latin typeface="Trebuchet MS" pitchFamily="34" charset="0"/>
              </a:rPr>
              <a:t>ile</a:t>
            </a:r>
            <a:r>
              <a:rPr lang="en-US" sz="2800" dirty="0" smtClean="0">
                <a:latin typeface="Trebuchet MS" pitchFamily="34" charset="0"/>
              </a:rPr>
              <a:t> 7xxx </a:t>
            </a:r>
            <a:r>
              <a:rPr lang="tr-TR" sz="2800" dirty="0" smtClean="0">
                <a:latin typeface="Trebuchet MS" pitchFamily="34" charset="0"/>
              </a:rPr>
              <a:t>arasındaki standart gruplar dışında kalan özel alaşımlardır.</a:t>
            </a:r>
          </a:p>
          <a:p>
            <a:r>
              <a:rPr lang="tr-TR" sz="2800" dirty="0" smtClean="0">
                <a:latin typeface="Trebuchet MS" pitchFamily="34" charset="0"/>
              </a:rPr>
              <a:t>Alaşımların kodu sonunda yer alan harf ulusal alaşım çeşidini gösterir: </a:t>
            </a:r>
            <a:r>
              <a:rPr lang="en-US" sz="2800" dirty="0" smtClean="0">
                <a:latin typeface="Trebuchet MS" pitchFamily="34" charset="0"/>
              </a:rPr>
              <a:t>e.g. EN AW-6005</a:t>
            </a:r>
            <a:r>
              <a:rPr lang="en-US" sz="2800" b="1" dirty="0" smtClean="0">
                <a:latin typeface="Trebuchet MS" pitchFamily="34" charset="0"/>
              </a:rPr>
              <a:t>A</a:t>
            </a:r>
            <a:r>
              <a:rPr lang="en-US" sz="2800" dirty="0" smtClean="0">
                <a:latin typeface="Trebuchet MS" pitchFamily="34" charset="0"/>
              </a:rPr>
              <a:t>. </a:t>
            </a:r>
          </a:p>
          <a:p>
            <a:pPr>
              <a:buNone/>
            </a:pPr>
            <a:r>
              <a:rPr lang="tr-TR" sz="2800" dirty="0" smtClean="0">
                <a:latin typeface="Trebuchet MS" pitchFamily="34" charset="0"/>
              </a:rPr>
              <a:t> </a:t>
            </a:r>
            <a:endParaRPr lang="tr-TR" sz="2800" dirty="0">
              <a:latin typeface="Trebuchet MS" pitchFamily="34" charset="0"/>
            </a:endParaRPr>
          </a:p>
        </p:txBody>
      </p:sp>
      <p:sp>
        <p:nvSpPr>
          <p:cNvPr id="7" name="Başlık 3"/>
          <p:cNvSpPr>
            <a:spLocks noGrp="1"/>
          </p:cNvSpPr>
          <p:nvPr>
            <p:ph type="title"/>
          </p:nvPr>
        </p:nvSpPr>
        <p:spPr>
          <a:xfrm>
            <a:off x="395536" y="692696"/>
            <a:ext cx="8568952" cy="522312"/>
          </a:xfrm>
        </p:spPr>
        <p:txBody>
          <a:bodyPr>
            <a:noAutofit/>
          </a:bodyPr>
          <a:lstStyle/>
          <a:p>
            <a:r>
              <a:rPr lang="tr-TR" sz="4400" dirty="0" smtClean="0">
                <a:solidFill>
                  <a:schemeClr val="accent2">
                    <a:lumMod val="50000"/>
                  </a:schemeClr>
                </a:solidFill>
                <a:latin typeface="Trebuchet MS" pitchFamily="34" charset="0"/>
              </a:rPr>
              <a:t>İşlem alaşımlarının sınıflandırması</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08987853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3"/>
          <p:cNvSpPr>
            <a:spLocks noGrp="1"/>
          </p:cNvSpPr>
          <p:nvPr>
            <p:ph type="title"/>
          </p:nvPr>
        </p:nvSpPr>
        <p:spPr>
          <a:xfrm>
            <a:off x="395536" y="458416"/>
            <a:ext cx="8568952" cy="522312"/>
          </a:xfrm>
        </p:spPr>
        <p:txBody>
          <a:bodyPr>
            <a:noAutofit/>
          </a:bodyPr>
          <a:lstStyle/>
          <a:p>
            <a:r>
              <a:rPr lang="tr-TR" sz="4400" dirty="0" smtClean="0">
                <a:solidFill>
                  <a:schemeClr val="accent2">
                    <a:lumMod val="50000"/>
                  </a:schemeClr>
                </a:solidFill>
                <a:latin typeface="Trebuchet MS" pitchFamily="34" charset="0"/>
              </a:rPr>
              <a:t>İşlem alaşımlarının sınıflandırması</a:t>
            </a:r>
            <a:endParaRPr lang="tr-TR" sz="4400" dirty="0">
              <a:solidFill>
                <a:schemeClr val="accent2">
                  <a:lumMod val="50000"/>
                </a:schemeClr>
              </a:solidFill>
              <a:latin typeface="Trebuchet MS" pitchFamily="34" charset="0"/>
            </a:endParaRPr>
          </a:p>
        </p:txBody>
      </p:sp>
      <p:grpSp>
        <p:nvGrpSpPr>
          <p:cNvPr id="2" name="16 Grup"/>
          <p:cNvGrpSpPr/>
          <p:nvPr/>
        </p:nvGrpSpPr>
        <p:grpSpPr>
          <a:xfrm>
            <a:off x="395536" y="1052736"/>
            <a:ext cx="8568952" cy="5616624"/>
            <a:chOff x="395536" y="1052736"/>
            <a:chExt cx="8568952" cy="5616624"/>
          </a:xfrm>
        </p:grpSpPr>
        <p:pic>
          <p:nvPicPr>
            <p:cNvPr id="1026" name="Picture 2"/>
            <p:cNvPicPr>
              <a:picLocks noChangeAspect="1" noChangeArrowheads="1"/>
            </p:cNvPicPr>
            <p:nvPr/>
          </p:nvPicPr>
          <p:blipFill>
            <a:blip r:embed="rId2" cstate="print">
              <a:lum bright="-1000"/>
            </a:blip>
            <a:srcRect l="17983" t="29156" r="38296" b="18672"/>
            <a:stretch>
              <a:fillRect/>
            </a:stretch>
          </p:blipFill>
          <p:spPr bwMode="auto">
            <a:xfrm>
              <a:off x="395536" y="1052736"/>
              <a:ext cx="8352928" cy="5603863"/>
            </a:xfrm>
            <a:prstGeom prst="rect">
              <a:avLst/>
            </a:prstGeom>
            <a:noFill/>
            <a:ln w="9525">
              <a:noFill/>
              <a:miter lim="800000"/>
              <a:headEnd/>
              <a:tailEnd/>
            </a:ln>
          </p:spPr>
        </p:pic>
        <p:sp>
          <p:nvSpPr>
            <p:cNvPr id="4" name="3 Metin kutusu"/>
            <p:cNvSpPr txBox="1"/>
            <p:nvPr/>
          </p:nvSpPr>
          <p:spPr>
            <a:xfrm>
              <a:off x="3707904" y="1124744"/>
              <a:ext cx="2808312" cy="523220"/>
            </a:xfrm>
            <a:prstGeom prst="rect">
              <a:avLst/>
            </a:prstGeom>
            <a:solidFill>
              <a:schemeClr val="bg1">
                <a:lumMod val="75000"/>
              </a:schemeClr>
            </a:solidFill>
          </p:spPr>
          <p:txBody>
            <a:bodyPr wrap="square" rtlCol="0">
              <a:spAutoFit/>
            </a:bodyPr>
            <a:lstStyle/>
            <a:p>
              <a:pPr algn="ctr"/>
              <a:r>
                <a:rPr lang="tr-TR" sz="2800" dirty="0" smtClean="0">
                  <a:latin typeface="Arial" pitchFamily="34" charset="0"/>
                  <a:cs typeface="Arial" pitchFamily="34" charset="0"/>
                </a:rPr>
                <a:t>1XXX: </a:t>
              </a:r>
              <a:r>
                <a:rPr lang="tr-TR" sz="2800" dirty="0" err="1" smtClean="0">
                  <a:latin typeface="Arial" pitchFamily="34" charset="0"/>
                  <a:cs typeface="Arial" pitchFamily="34" charset="0"/>
                </a:rPr>
                <a:t>AlFeSi</a:t>
              </a:r>
              <a:endParaRPr lang="tr-TR" sz="2800" dirty="0">
                <a:latin typeface="Arial" pitchFamily="34" charset="0"/>
                <a:cs typeface="Arial" pitchFamily="34" charset="0"/>
              </a:endParaRPr>
            </a:p>
          </p:txBody>
        </p:sp>
        <p:sp>
          <p:nvSpPr>
            <p:cNvPr id="5" name="4 Metin kutusu"/>
            <p:cNvSpPr txBox="1"/>
            <p:nvPr/>
          </p:nvSpPr>
          <p:spPr>
            <a:xfrm>
              <a:off x="3707904" y="1714876"/>
              <a:ext cx="2808312" cy="468000"/>
            </a:xfrm>
            <a:prstGeom prst="rect">
              <a:avLst/>
            </a:prstGeom>
            <a:solidFill>
              <a:schemeClr val="bg1">
                <a:lumMod val="75000"/>
              </a:schemeClr>
            </a:solidFill>
          </p:spPr>
          <p:txBody>
            <a:bodyPr wrap="square" rtlCol="0">
              <a:spAutoFit/>
            </a:bodyPr>
            <a:lstStyle/>
            <a:p>
              <a:pPr algn="ctr"/>
              <a:r>
                <a:rPr lang="tr-TR" sz="2800" dirty="0" smtClean="0">
                  <a:latin typeface="Arial" pitchFamily="34" charset="0"/>
                  <a:cs typeface="Arial" pitchFamily="34" charset="0"/>
                </a:rPr>
                <a:t>3XXX: </a:t>
              </a:r>
              <a:r>
                <a:rPr lang="tr-TR" sz="2800" dirty="0" err="1" smtClean="0">
                  <a:latin typeface="Arial" pitchFamily="34" charset="0"/>
                  <a:cs typeface="Arial" pitchFamily="34" charset="0"/>
                </a:rPr>
                <a:t>AlMn</a:t>
              </a:r>
              <a:endParaRPr lang="tr-TR" sz="2800" dirty="0">
                <a:latin typeface="Arial" pitchFamily="34" charset="0"/>
                <a:cs typeface="Arial" pitchFamily="34" charset="0"/>
              </a:endParaRPr>
            </a:p>
          </p:txBody>
        </p:sp>
        <p:sp>
          <p:nvSpPr>
            <p:cNvPr id="6" name="5 Metin kutusu"/>
            <p:cNvSpPr txBox="1"/>
            <p:nvPr/>
          </p:nvSpPr>
          <p:spPr>
            <a:xfrm>
              <a:off x="3707904" y="2229572"/>
              <a:ext cx="2808312" cy="432000"/>
            </a:xfrm>
            <a:prstGeom prst="rect">
              <a:avLst/>
            </a:prstGeom>
            <a:solidFill>
              <a:schemeClr val="bg1">
                <a:lumMod val="75000"/>
              </a:schemeClr>
            </a:solidFill>
          </p:spPr>
          <p:txBody>
            <a:bodyPr wrap="square" rtlCol="0">
              <a:spAutoFit/>
            </a:bodyPr>
            <a:lstStyle/>
            <a:p>
              <a:pPr algn="ctr"/>
              <a:r>
                <a:rPr lang="tr-TR" sz="2800" dirty="0" smtClean="0">
                  <a:latin typeface="Arial" pitchFamily="34" charset="0"/>
                  <a:cs typeface="Arial" pitchFamily="34" charset="0"/>
                </a:rPr>
                <a:t>4XXX: </a:t>
              </a:r>
              <a:r>
                <a:rPr lang="tr-TR" sz="2800" dirty="0" err="1" smtClean="0">
                  <a:latin typeface="Arial" pitchFamily="34" charset="0"/>
                  <a:cs typeface="Arial" pitchFamily="34" charset="0"/>
                </a:rPr>
                <a:t>AlSi</a:t>
              </a:r>
              <a:endParaRPr lang="tr-TR" sz="2800" dirty="0">
                <a:latin typeface="Arial" pitchFamily="34" charset="0"/>
                <a:cs typeface="Arial" pitchFamily="34" charset="0"/>
              </a:endParaRPr>
            </a:p>
          </p:txBody>
        </p:sp>
        <p:sp>
          <p:nvSpPr>
            <p:cNvPr id="7" name="6 Metin kutusu"/>
            <p:cNvSpPr txBox="1"/>
            <p:nvPr/>
          </p:nvSpPr>
          <p:spPr>
            <a:xfrm>
              <a:off x="3707904" y="2708968"/>
              <a:ext cx="2808312" cy="523220"/>
            </a:xfrm>
            <a:prstGeom prst="rect">
              <a:avLst/>
            </a:prstGeom>
            <a:solidFill>
              <a:schemeClr val="bg1">
                <a:lumMod val="75000"/>
              </a:schemeClr>
            </a:solidFill>
          </p:spPr>
          <p:txBody>
            <a:bodyPr wrap="square" rtlCol="0">
              <a:spAutoFit/>
            </a:bodyPr>
            <a:lstStyle/>
            <a:p>
              <a:pPr algn="ctr"/>
              <a:r>
                <a:rPr lang="tr-TR" sz="2800" dirty="0" smtClean="0">
                  <a:latin typeface="Arial" pitchFamily="34" charset="0"/>
                  <a:cs typeface="Arial" pitchFamily="34" charset="0"/>
                </a:rPr>
                <a:t>5XXX: </a:t>
              </a:r>
              <a:r>
                <a:rPr lang="tr-TR" sz="2800" dirty="0" err="1" smtClean="0">
                  <a:latin typeface="Arial" pitchFamily="34" charset="0"/>
                  <a:cs typeface="Arial" pitchFamily="34" charset="0"/>
                </a:rPr>
                <a:t>AlMg</a:t>
              </a:r>
              <a:endParaRPr lang="tr-TR" sz="2800" dirty="0">
                <a:latin typeface="Arial" pitchFamily="34" charset="0"/>
                <a:cs typeface="Arial" pitchFamily="34" charset="0"/>
              </a:endParaRPr>
            </a:p>
          </p:txBody>
        </p:sp>
        <p:sp>
          <p:nvSpPr>
            <p:cNvPr id="9" name="8 Metin kutusu"/>
            <p:cNvSpPr txBox="1"/>
            <p:nvPr/>
          </p:nvSpPr>
          <p:spPr>
            <a:xfrm>
              <a:off x="3707904" y="3409836"/>
              <a:ext cx="2808312" cy="523220"/>
            </a:xfrm>
            <a:prstGeom prst="rect">
              <a:avLst/>
            </a:prstGeom>
            <a:solidFill>
              <a:srgbClr val="002060"/>
            </a:solidFill>
          </p:spPr>
          <p:txBody>
            <a:bodyPr wrap="square" rtlCol="0">
              <a:spAutoFit/>
            </a:bodyPr>
            <a:lstStyle/>
            <a:p>
              <a:pPr algn="ctr"/>
              <a:r>
                <a:rPr lang="tr-TR" sz="2800" dirty="0" smtClean="0">
                  <a:solidFill>
                    <a:schemeClr val="bg1"/>
                  </a:solidFill>
                  <a:latin typeface="Arial" pitchFamily="34" charset="0"/>
                  <a:cs typeface="Arial" pitchFamily="34" charset="0"/>
                </a:rPr>
                <a:t>8XXX: </a:t>
              </a:r>
              <a:r>
                <a:rPr lang="tr-TR" sz="2800" dirty="0" err="1" smtClean="0">
                  <a:solidFill>
                    <a:schemeClr val="bg1"/>
                  </a:solidFill>
                  <a:latin typeface="Arial" pitchFamily="34" charset="0"/>
                  <a:cs typeface="Arial" pitchFamily="34" charset="0"/>
                </a:rPr>
                <a:t>special</a:t>
              </a:r>
              <a:endParaRPr lang="tr-TR" sz="2800" dirty="0">
                <a:solidFill>
                  <a:schemeClr val="bg1"/>
                </a:solidFill>
                <a:latin typeface="Arial" pitchFamily="34" charset="0"/>
                <a:cs typeface="Arial" pitchFamily="34" charset="0"/>
              </a:endParaRPr>
            </a:p>
          </p:txBody>
        </p:sp>
        <p:sp>
          <p:nvSpPr>
            <p:cNvPr id="10" name="9 Metin kutusu"/>
            <p:cNvSpPr txBox="1"/>
            <p:nvPr/>
          </p:nvSpPr>
          <p:spPr>
            <a:xfrm>
              <a:off x="3707904" y="4019132"/>
              <a:ext cx="2808312" cy="468000"/>
            </a:xfrm>
            <a:prstGeom prst="rect">
              <a:avLst/>
            </a:prstGeom>
            <a:solidFill>
              <a:schemeClr val="bg1">
                <a:lumMod val="75000"/>
              </a:schemeClr>
            </a:solidFill>
          </p:spPr>
          <p:txBody>
            <a:bodyPr wrap="square" rtlCol="0">
              <a:spAutoFit/>
            </a:bodyPr>
            <a:lstStyle/>
            <a:p>
              <a:pPr algn="ctr"/>
              <a:r>
                <a:rPr lang="tr-TR" sz="2800" dirty="0" smtClean="0">
                  <a:latin typeface="Arial" pitchFamily="34" charset="0"/>
                  <a:cs typeface="Arial" pitchFamily="34" charset="0"/>
                </a:rPr>
                <a:t>6XXX: </a:t>
              </a:r>
              <a:r>
                <a:rPr lang="tr-TR" sz="2800" dirty="0" err="1" smtClean="0">
                  <a:latin typeface="Arial" pitchFamily="34" charset="0"/>
                  <a:cs typeface="Arial" pitchFamily="34" charset="0"/>
                </a:rPr>
                <a:t>AlMgSi</a:t>
              </a:r>
              <a:endParaRPr lang="tr-TR" sz="2800" dirty="0">
                <a:latin typeface="Arial" pitchFamily="34" charset="0"/>
                <a:cs typeface="Arial" pitchFamily="34" charset="0"/>
              </a:endParaRPr>
            </a:p>
          </p:txBody>
        </p:sp>
        <p:sp>
          <p:nvSpPr>
            <p:cNvPr id="11" name="10 Metin kutusu"/>
            <p:cNvSpPr txBox="1"/>
            <p:nvPr/>
          </p:nvSpPr>
          <p:spPr>
            <a:xfrm>
              <a:off x="3707904" y="4576032"/>
              <a:ext cx="2808312" cy="468000"/>
            </a:xfrm>
            <a:prstGeom prst="rect">
              <a:avLst/>
            </a:prstGeom>
            <a:solidFill>
              <a:schemeClr val="bg1">
                <a:lumMod val="75000"/>
              </a:schemeClr>
            </a:solidFill>
          </p:spPr>
          <p:txBody>
            <a:bodyPr wrap="square" rtlCol="0">
              <a:spAutoFit/>
            </a:bodyPr>
            <a:lstStyle/>
            <a:p>
              <a:pPr algn="ctr"/>
              <a:r>
                <a:rPr lang="tr-TR" sz="2800" dirty="0" smtClean="0">
                  <a:latin typeface="Arial" pitchFamily="34" charset="0"/>
                  <a:cs typeface="Arial" pitchFamily="34" charset="0"/>
                </a:rPr>
                <a:t>2XXX: </a:t>
              </a:r>
              <a:r>
                <a:rPr lang="tr-TR" sz="2800" dirty="0" err="1" smtClean="0">
                  <a:latin typeface="Arial" pitchFamily="34" charset="0"/>
                  <a:cs typeface="Arial" pitchFamily="34" charset="0"/>
                </a:rPr>
                <a:t>AlCu</a:t>
              </a:r>
              <a:endParaRPr lang="tr-TR" sz="2800" dirty="0">
                <a:latin typeface="Arial" pitchFamily="34" charset="0"/>
                <a:cs typeface="Arial" pitchFamily="34" charset="0"/>
              </a:endParaRPr>
            </a:p>
          </p:txBody>
        </p:sp>
        <p:sp>
          <p:nvSpPr>
            <p:cNvPr id="12" name="11 Metin kutusu"/>
            <p:cNvSpPr txBox="1"/>
            <p:nvPr/>
          </p:nvSpPr>
          <p:spPr>
            <a:xfrm>
              <a:off x="3707904" y="5121240"/>
              <a:ext cx="2808312" cy="468000"/>
            </a:xfrm>
            <a:prstGeom prst="rect">
              <a:avLst/>
            </a:prstGeom>
            <a:solidFill>
              <a:schemeClr val="bg1">
                <a:lumMod val="75000"/>
              </a:schemeClr>
            </a:solidFill>
          </p:spPr>
          <p:txBody>
            <a:bodyPr wrap="square" rtlCol="0">
              <a:spAutoFit/>
            </a:bodyPr>
            <a:lstStyle/>
            <a:p>
              <a:pPr algn="ctr"/>
              <a:r>
                <a:rPr lang="tr-TR" sz="2800" dirty="0" smtClean="0">
                  <a:latin typeface="Arial" pitchFamily="34" charset="0"/>
                  <a:cs typeface="Arial" pitchFamily="34" charset="0"/>
                </a:rPr>
                <a:t>2XXX: </a:t>
              </a:r>
              <a:r>
                <a:rPr lang="tr-TR" sz="2800" dirty="0" err="1" smtClean="0">
                  <a:latin typeface="Arial" pitchFamily="34" charset="0"/>
                  <a:cs typeface="Arial" pitchFamily="34" charset="0"/>
                </a:rPr>
                <a:t>AlCuMg</a:t>
              </a:r>
              <a:endParaRPr lang="tr-TR" sz="2800" dirty="0">
                <a:latin typeface="Arial" pitchFamily="34" charset="0"/>
                <a:cs typeface="Arial" pitchFamily="34" charset="0"/>
              </a:endParaRPr>
            </a:p>
          </p:txBody>
        </p:sp>
        <p:sp>
          <p:nvSpPr>
            <p:cNvPr id="13" name="12 Metin kutusu"/>
            <p:cNvSpPr txBox="1"/>
            <p:nvPr/>
          </p:nvSpPr>
          <p:spPr>
            <a:xfrm>
              <a:off x="3707904" y="5639364"/>
              <a:ext cx="2808312" cy="468000"/>
            </a:xfrm>
            <a:prstGeom prst="rect">
              <a:avLst/>
            </a:prstGeom>
            <a:solidFill>
              <a:schemeClr val="bg1">
                <a:lumMod val="75000"/>
              </a:schemeClr>
            </a:solidFill>
          </p:spPr>
          <p:txBody>
            <a:bodyPr wrap="square" rtlCol="0">
              <a:spAutoFit/>
            </a:bodyPr>
            <a:lstStyle/>
            <a:p>
              <a:pPr algn="ctr"/>
              <a:r>
                <a:rPr lang="tr-TR" sz="2800" dirty="0" smtClean="0">
                  <a:latin typeface="Arial" pitchFamily="34" charset="0"/>
                  <a:cs typeface="Arial" pitchFamily="34" charset="0"/>
                </a:rPr>
                <a:t>7XXX: </a:t>
              </a:r>
              <a:r>
                <a:rPr lang="tr-TR" sz="2800" dirty="0" err="1" smtClean="0">
                  <a:latin typeface="Arial" pitchFamily="34" charset="0"/>
                  <a:cs typeface="Arial" pitchFamily="34" charset="0"/>
                </a:rPr>
                <a:t>AlZnMg</a:t>
              </a:r>
              <a:endParaRPr lang="tr-TR" sz="2800" dirty="0">
                <a:latin typeface="Arial" pitchFamily="34" charset="0"/>
                <a:cs typeface="Arial" pitchFamily="34" charset="0"/>
              </a:endParaRPr>
            </a:p>
          </p:txBody>
        </p:sp>
        <p:sp>
          <p:nvSpPr>
            <p:cNvPr id="14" name="13 Metin kutusu"/>
            <p:cNvSpPr txBox="1"/>
            <p:nvPr/>
          </p:nvSpPr>
          <p:spPr>
            <a:xfrm>
              <a:off x="3707904" y="6201360"/>
              <a:ext cx="2808312" cy="468000"/>
            </a:xfrm>
            <a:prstGeom prst="rect">
              <a:avLst/>
            </a:prstGeom>
            <a:solidFill>
              <a:schemeClr val="bg1">
                <a:lumMod val="75000"/>
              </a:schemeClr>
            </a:solidFill>
          </p:spPr>
          <p:txBody>
            <a:bodyPr wrap="square" rtlCol="0">
              <a:spAutoFit/>
            </a:bodyPr>
            <a:lstStyle/>
            <a:p>
              <a:pPr algn="ctr"/>
              <a:r>
                <a:rPr lang="tr-TR" sz="2800" dirty="0" smtClean="0">
                  <a:latin typeface="Arial" pitchFamily="34" charset="0"/>
                  <a:cs typeface="Arial" pitchFamily="34" charset="0"/>
                </a:rPr>
                <a:t>7XXX: </a:t>
              </a:r>
              <a:r>
                <a:rPr lang="tr-TR" sz="2400" dirty="0" err="1" smtClean="0">
                  <a:latin typeface="Arial" pitchFamily="34" charset="0"/>
                  <a:cs typeface="Arial" pitchFamily="34" charset="0"/>
                </a:rPr>
                <a:t>AlZnMgCu</a:t>
              </a:r>
              <a:endParaRPr lang="tr-TR" sz="2400" dirty="0">
                <a:latin typeface="Arial" pitchFamily="34" charset="0"/>
                <a:cs typeface="Arial" pitchFamily="34" charset="0"/>
              </a:endParaRPr>
            </a:p>
          </p:txBody>
        </p:sp>
        <p:sp>
          <p:nvSpPr>
            <p:cNvPr id="15" name="14 Metin kutusu"/>
            <p:cNvSpPr txBox="1"/>
            <p:nvPr/>
          </p:nvSpPr>
          <p:spPr>
            <a:xfrm>
              <a:off x="6732240" y="1772816"/>
              <a:ext cx="2232248" cy="954107"/>
            </a:xfrm>
            <a:prstGeom prst="rect">
              <a:avLst/>
            </a:prstGeom>
            <a:solidFill>
              <a:schemeClr val="bg1"/>
            </a:solidFill>
          </p:spPr>
          <p:txBody>
            <a:bodyPr wrap="square" rtlCol="0">
              <a:spAutoFit/>
            </a:bodyPr>
            <a:lstStyle/>
            <a:p>
              <a:pPr algn="ctr"/>
              <a:r>
                <a:rPr lang="tr-TR" sz="2800" b="1" dirty="0" smtClean="0">
                  <a:latin typeface="Arial" pitchFamily="34" charset="0"/>
                  <a:cs typeface="Arial" pitchFamily="34" charset="0"/>
                </a:rPr>
                <a:t>Isıl işlem yapılamaz</a:t>
              </a:r>
              <a:endParaRPr lang="tr-TR" sz="2400" b="1" dirty="0">
                <a:latin typeface="Arial" pitchFamily="34" charset="0"/>
                <a:cs typeface="Arial" pitchFamily="34" charset="0"/>
              </a:endParaRPr>
            </a:p>
          </p:txBody>
        </p:sp>
        <p:sp>
          <p:nvSpPr>
            <p:cNvPr id="16" name="15 Metin kutusu"/>
            <p:cNvSpPr txBox="1"/>
            <p:nvPr/>
          </p:nvSpPr>
          <p:spPr>
            <a:xfrm>
              <a:off x="6660232" y="4922004"/>
              <a:ext cx="2232248" cy="954107"/>
            </a:xfrm>
            <a:prstGeom prst="rect">
              <a:avLst/>
            </a:prstGeom>
            <a:solidFill>
              <a:schemeClr val="bg1"/>
            </a:solidFill>
          </p:spPr>
          <p:txBody>
            <a:bodyPr wrap="square" rtlCol="0">
              <a:spAutoFit/>
            </a:bodyPr>
            <a:lstStyle/>
            <a:p>
              <a:pPr algn="ctr"/>
              <a:r>
                <a:rPr lang="tr-TR" sz="2800" b="1" dirty="0" smtClean="0">
                  <a:latin typeface="Arial" pitchFamily="34" charset="0"/>
                  <a:cs typeface="Arial" pitchFamily="34" charset="0"/>
                </a:rPr>
                <a:t>Isıl işlem yapılabilir</a:t>
              </a:r>
              <a:endParaRPr lang="tr-TR" sz="2400" b="1" dirty="0">
                <a:latin typeface="Arial" pitchFamily="34" charset="0"/>
                <a:cs typeface="Arial" pitchFamily="34" charset="0"/>
              </a:endParaRPr>
            </a:p>
          </p:txBody>
        </p:sp>
      </p:grpSp>
    </p:spTree>
    <p:extLst>
      <p:ext uri="{BB962C8B-B14F-4D97-AF65-F5344CB8AC3E}">
        <p14:creationId xmlns:p14="http://schemas.microsoft.com/office/powerpoint/2010/main" val="397220644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458416"/>
            <a:ext cx="8229600" cy="666328"/>
          </a:xfrm>
        </p:spPr>
        <p:txBody>
          <a:bodyPr>
            <a:normAutofit fontScale="90000"/>
          </a:bodyPr>
          <a:lstStyle/>
          <a:p>
            <a:r>
              <a:rPr lang="tr-TR" dirty="0" smtClean="0">
                <a:solidFill>
                  <a:schemeClr val="accent2">
                    <a:lumMod val="50000"/>
                  </a:schemeClr>
                </a:solidFill>
                <a:latin typeface="Trebuchet MS" pitchFamily="34" charset="0"/>
              </a:rPr>
              <a:t>1XXX serisi</a:t>
            </a:r>
            <a:endParaRPr lang="tr-TR" dirty="0">
              <a:solidFill>
                <a:schemeClr val="accent2">
                  <a:lumMod val="50000"/>
                </a:schemeClr>
              </a:solidFill>
              <a:latin typeface="Trebuchet MS" pitchFamily="34" charset="0"/>
            </a:endParaRPr>
          </a:p>
        </p:txBody>
      </p:sp>
      <p:pic>
        <p:nvPicPr>
          <p:cNvPr id="2" name="Picture 2"/>
          <p:cNvPicPr>
            <a:picLocks noChangeAspect="1" noChangeArrowheads="1"/>
          </p:cNvPicPr>
          <p:nvPr/>
        </p:nvPicPr>
        <p:blipFill>
          <a:blip r:embed="rId2" cstate="print"/>
          <a:srcRect l="14109" t="47186" r="36636" b="21729"/>
          <a:stretch>
            <a:fillRect/>
          </a:stretch>
        </p:blipFill>
        <p:spPr bwMode="auto">
          <a:xfrm>
            <a:off x="3151165" y="548680"/>
            <a:ext cx="5885331" cy="2088232"/>
          </a:xfrm>
          <a:prstGeom prst="rect">
            <a:avLst/>
          </a:prstGeom>
          <a:noFill/>
          <a:ln w="9525">
            <a:noFill/>
            <a:miter lim="800000"/>
            <a:headEnd/>
            <a:tailEnd/>
          </a:ln>
        </p:spPr>
      </p:pic>
      <p:sp>
        <p:nvSpPr>
          <p:cNvPr id="7" name="6 Metin kutusu"/>
          <p:cNvSpPr txBox="1"/>
          <p:nvPr/>
        </p:nvSpPr>
        <p:spPr>
          <a:xfrm>
            <a:off x="179512" y="2627034"/>
            <a:ext cx="8712968" cy="3970318"/>
          </a:xfrm>
          <a:prstGeom prst="rect">
            <a:avLst/>
          </a:prstGeom>
          <a:noFill/>
        </p:spPr>
        <p:txBody>
          <a:bodyPr wrap="square" rtlCol="0">
            <a:spAutoFit/>
          </a:bodyPr>
          <a:lstStyle/>
          <a:p>
            <a:r>
              <a:rPr lang="tr-TR" sz="2800" dirty="0" smtClean="0">
                <a:latin typeface="Trebuchet MS" pitchFamily="34" charset="0"/>
              </a:rPr>
              <a:t>En az</a:t>
            </a:r>
            <a:r>
              <a:rPr lang="en-US" sz="2800" dirty="0" smtClean="0">
                <a:latin typeface="Trebuchet MS" pitchFamily="34" charset="0"/>
              </a:rPr>
              <a:t> 99 % </a:t>
            </a:r>
            <a:r>
              <a:rPr lang="tr-TR" sz="2800" dirty="0" smtClean="0">
                <a:latin typeface="Trebuchet MS" pitchFamily="34" charset="0"/>
              </a:rPr>
              <a:t>Al içeren alaşımlar!</a:t>
            </a:r>
          </a:p>
          <a:p>
            <a:r>
              <a:rPr lang="tr-TR" sz="2800" dirty="0" smtClean="0">
                <a:latin typeface="Trebuchet MS" pitchFamily="34" charset="0"/>
              </a:rPr>
              <a:t>Mukavemetleri çok düşük!</a:t>
            </a:r>
            <a:r>
              <a:rPr lang="en-US" sz="2800" dirty="0" smtClean="0">
                <a:latin typeface="Trebuchet MS" pitchFamily="34" charset="0"/>
              </a:rPr>
              <a:t> </a:t>
            </a:r>
            <a:endParaRPr lang="tr-TR" sz="2800" dirty="0" smtClean="0">
              <a:latin typeface="Trebuchet MS" pitchFamily="34" charset="0"/>
            </a:endParaRPr>
          </a:p>
          <a:p>
            <a:r>
              <a:rPr lang="tr-TR" sz="2800" dirty="0" smtClean="0">
                <a:latin typeface="Trebuchet MS" pitchFamily="34" charset="0"/>
              </a:rPr>
              <a:t>Ana alaşım elementleri: </a:t>
            </a:r>
            <a:r>
              <a:rPr lang="en-US" sz="2800" dirty="0" smtClean="0">
                <a:latin typeface="Trebuchet MS" pitchFamily="34" charset="0"/>
              </a:rPr>
              <a:t>Fe </a:t>
            </a:r>
            <a:r>
              <a:rPr lang="tr-TR" sz="2800" dirty="0" smtClean="0">
                <a:latin typeface="Trebuchet MS" pitchFamily="34" charset="0"/>
              </a:rPr>
              <a:t>ve</a:t>
            </a:r>
            <a:r>
              <a:rPr lang="en-US" sz="2800" dirty="0" smtClean="0">
                <a:latin typeface="Trebuchet MS" pitchFamily="34" charset="0"/>
              </a:rPr>
              <a:t> Si.</a:t>
            </a:r>
            <a:endParaRPr lang="tr-TR" sz="2800" dirty="0" smtClean="0">
              <a:latin typeface="Trebuchet MS" pitchFamily="34" charset="0"/>
            </a:endParaRPr>
          </a:p>
          <a:p>
            <a:r>
              <a:rPr lang="tr-TR" sz="2800" dirty="0" err="1" smtClean="0">
                <a:latin typeface="Trebuchet MS" pitchFamily="34" charset="0"/>
              </a:rPr>
              <a:t>Fe</a:t>
            </a:r>
            <a:r>
              <a:rPr lang="tr-TR" sz="2800" dirty="0" smtClean="0">
                <a:latin typeface="Trebuchet MS" pitchFamily="34" charset="0"/>
              </a:rPr>
              <a:t> ve Si</a:t>
            </a:r>
            <a:r>
              <a:rPr lang="en-US" sz="2800" dirty="0" smtClean="0">
                <a:latin typeface="Trebuchet MS" pitchFamily="34" charset="0"/>
              </a:rPr>
              <a:t> </a:t>
            </a:r>
            <a:r>
              <a:rPr lang="tr-TR" sz="2800" dirty="0" smtClean="0">
                <a:latin typeface="Trebuchet MS" pitchFamily="34" charset="0"/>
              </a:rPr>
              <a:t>alaşıma mütevazi bir mukavemet ve sertlik kazandırır</a:t>
            </a:r>
            <a:r>
              <a:rPr lang="en-US" sz="2800" dirty="0" smtClean="0">
                <a:latin typeface="Trebuchet MS" pitchFamily="34" charset="0"/>
              </a:rPr>
              <a:t>.</a:t>
            </a:r>
          </a:p>
          <a:p>
            <a:r>
              <a:rPr lang="tr-TR" sz="2800" dirty="0" err="1" smtClean="0">
                <a:latin typeface="Trebuchet MS" pitchFamily="34" charset="0"/>
              </a:rPr>
              <a:t>Fe</a:t>
            </a:r>
            <a:r>
              <a:rPr lang="tr-TR" sz="2800" dirty="0" smtClean="0">
                <a:latin typeface="Trebuchet MS" pitchFamily="34" charset="0"/>
              </a:rPr>
              <a:t> çok da yüksek olmayan sıcaklıklarda sürünme direnci verir. </a:t>
            </a:r>
          </a:p>
          <a:p>
            <a:r>
              <a:rPr lang="tr-TR" sz="2800" dirty="0" smtClean="0">
                <a:latin typeface="Trebuchet MS" pitchFamily="34" charset="0"/>
              </a:rPr>
              <a:t>Bu katkı elektrik iletken uygulamalarında önemli!</a:t>
            </a:r>
          </a:p>
          <a:p>
            <a:r>
              <a:rPr lang="tr-TR" sz="2800" dirty="0" err="1" smtClean="0">
                <a:latin typeface="Trebuchet MS" pitchFamily="34" charset="0"/>
              </a:rPr>
              <a:t>Fe</a:t>
            </a:r>
            <a:r>
              <a:rPr lang="tr-TR" sz="2800" dirty="0" smtClean="0">
                <a:latin typeface="Trebuchet MS" pitchFamily="34" charset="0"/>
              </a:rPr>
              <a:t> tane yapısını da inceltir.</a:t>
            </a:r>
            <a:endParaRPr lang="en-US" sz="2800" dirty="0" smtClean="0">
              <a:latin typeface="Trebuchet MS" pitchFamily="34" charset="0"/>
            </a:endParaRPr>
          </a:p>
        </p:txBody>
      </p:sp>
    </p:spTree>
    <p:extLst>
      <p:ext uri="{BB962C8B-B14F-4D97-AF65-F5344CB8AC3E}">
        <p14:creationId xmlns:p14="http://schemas.microsoft.com/office/powerpoint/2010/main" val="305995828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1XXX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340768"/>
            <a:ext cx="8892480" cy="5328592"/>
          </a:xfrm>
        </p:spPr>
        <p:txBody>
          <a:bodyPr>
            <a:noAutofit/>
          </a:bodyPr>
          <a:lstStyle/>
          <a:p>
            <a:pPr>
              <a:buClr>
                <a:schemeClr val="bg2">
                  <a:lumMod val="50000"/>
                </a:schemeClr>
              </a:buClr>
            </a:pPr>
            <a:r>
              <a:rPr lang="tr-TR" sz="2800" dirty="0" smtClean="0">
                <a:latin typeface="Trebuchet MS" pitchFamily="34" charset="0"/>
              </a:rPr>
              <a:t>Saf (Çözeltide veya bileşik şeklinde alaşım elementi sınırlı) olduğu için </a:t>
            </a:r>
            <a:r>
              <a:rPr lang="tr-TR" sz="2800" dirty="0" err="1" smtClean="0">
                <a:latin typeface="Trebuchet MS" pitchFamily="34" charset="0"/>
              </a:rPr>
              <a:t>dislokasyon</a:t>
            </a:r>
            <a:r>
              <a:rPr lang="tr-TR" sz="2800" dirty="0" smtClean="0">
                <a:latin typeface="Trebuchet MS" pitchFamily="34" charset="0"/>
              </a:rPr>
              <a:t> hareketliliği yüksek! Plastik deformasyonu kolay; şekil vermek sorunsuz!</a:t>
            </a:r>
          </a:p>
          <a:p>
            <a:pPr>
              <a:buClr>
                <a:schemeClr val="bg2">
                  <a:lumMod val="50000"/>
                </a:schemeClr>
              </a:buClr>
            </a:pPr>
            <a:r>
              <a:rPr lang="tr-TR" sz="2800" dirty="0" err="1" smtClean="0">
                <a:latin typeface="Trebuchet MS" pitchFamily="34" charset="0"/>
              </a:rPr>
              <a:t>Mikroyapıda</a:t>
            </a:r>
            <a:r>
              <a:rPr lang="tr-TR" sz="2800" dirty="0" smtClean="0">
                <a:latin typeface="Trebuchet MS" pitchFamily="34" charset="0"/>
              </a:rPr>
              <a:t> bileşik partikülleri olmadığı için koruyucu oksit filmi yüzeyde kesintisiz!</a:t>
            </a:r>
          </a:p>
          <a:p>
            <a:pPr>
              <a:buClr>
                <a:schemeClr val="bg2">
                  <a:lumMod val="50000"/>
                </a:schemeClr>
              </a:buClr>
            </a:pPr>
            <a:r>
              <a:rPr lang="tr-TR" sz="2800" dirty="0" err="1" smtClean="0">
                <a:latin typeface="Trebuchet MS" pitchFamily="34" charset="0"/>
              </a:rPr>
              <a:t>Anodik</a:t>
            </a:r>
            <a:r>
              <a:rPr lang="tr-TR" sz="2800" dirty="0" smtClean="0">
                <a:latin typeface="Trebuchet MS" pitchFamily="34" charset="0"/>
              </a:rPr>
              <a:t>/</a:t>
            </a:r>
            <a:r>
              <a:rPr lang="tr-TR" sz="2800" dirty="0" err="1" smtClean="0">
                <a:latin typeface="Trebuchet MS" pitchFamily="34" charset="0"/>
              </a:rPr>
              <a:t>katodik</a:t>
            </a:r>
            <a:r>
              <a:rPr lang="tr-TR" sz="2800" dirty="0" smtClean="0">
                <a:latin typeface="Trebuchet MS" pitchFamily="34" charset="0"/>
              </a:rPr>
              <a:t> hücre sayısı çok az! korozyon direnci çok yüksek!</a:t>
            </a:r>
          </a:p>
          <a:p>
            <a:pPr>
              <a:buClr>
                <a:schemeClr val="bg2">
                  <a:lumMod val="50000"/>
                </a:schemeClr>
              </a:buClr>
            </a:pPr>
            <a:r>
              <a:rPr lang="tr-TR" sz="2800" dirty="0" smtClean="0">
                <a:latin typeface="Trebuchet MS" pitchFamily="34" charset="0"/>
              </a:rPr>
              <a:t>Bu sayede </a:t>
            </a:r>
            <a:r>
              <a:rPr lang="tr-TR" sz="2800" dirty="0" err="1" smtClean="0">
                <a:latin typeface="Trebuchet MS" pitchFamily="34" charset="0"/>
              </a:rPr>
              <a:t>anodizasyonu</a:t>
            </a:r>
            <a:r>
              <a:rPr lang="tr-TR" sz="2800" dirty="0" smtClean="0">
                <a:latin typeface="Trebuchet MS" pitchFamily="34" charset="0"/>
              </a:rPr>
              <a:t> başarılı!</a:t>
            </a:r>
          </a:p>
          <a:p>
            <a:pPr>
              <a:buClr>
                <a:schemeClr val="bg2">
                  <a:lumMod val="50000"/>
                </a:schemeClr>
              </a:buClr>
            </a:pPr>
            <a:r>
              <a:rPr lang="tr-TR" sz="2800" dirty="0" smtClean="0">
                <a:latin typeface="Trebuchet MS" pitchFamily="34" charset="0"/>
              </a:rPr>
              <a:t>Yansıtma karakteri yüksek ve yüzey kaliteli!</a:t>
            </a:r>
          </a:p>
          <a:p>
            <a:pPr>
              <a:buClr>
                <a:schemeClr val="bg2">
                  <a:lumMod val="50000"/>
                </a:schemeClr>
              </a:buClr>
            </a:pPr>
            <a:r>
              <a:rPr lang="tr-TR" sz="2800" dirty="0" smtClean="0">
                <a:latin typeface="Trebuchet MS" pitchFamily="34" charset="0"/>
              </a:rPr>
              <a:t>Dekoratif!</a:t>
            </a:r>
          </a:p>
          <a:p>
            <a:pPr>
              <a:buClr>
                <a:schemeClr val="bg2">
                  <a:lumMod val="50000"/>
                </a:schemeClr>
              </a:buClr>
            </a:pPr>
            <a:r>
              <a:rPr lang="tr-TR" sz="2800" dirty="0" smtClean="0">
                <a:latin typeface="Trebuchet MS" pitchFamily="34" charset="0"/>
              </a:rPr>
              <a:t>Çok yüksek elektrik ve ısıl iletkenlik!</a:t>
            </a:r>
          </a:p>
        </p:txBody>
      </p:sp>
    </p:spTree>
    <p:extLst>
      <p:ext uri="{BB962C8B-B14F-4D97-AF65-F5344CB8AC3E}">
        <p14:creationId xmlns:p14="http://schemas.microsoft.com/office/powerpoint/2010/main" val="164365419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1XXX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412776"/>
            <a:ext cx="8892480" cy="4248472"/>
          </a:xfrm>
        </p:spPr>
        <p:txBody>
          <a:bodyPr>
            <a:noAutofit/>
          </a:bodyPr>
          <a:lstStyle/>
          <a:p>
            <a:pPr>
              <a:buClr>
                <a:schemeClr val="bg2">
                  <a:lumMod val="50000"/>
                </a:schemeClr>
              </a:buClr>
            </a:pPr>
            <a:r>
              <a:rPr lang="tr-TR" sz="2800" dirty="0" smtClean="0">
                <a:latin typeface="Trebuchet MS" pitchFamily="34" charset="0"/>
              </a:rPr>
              <a:t>Elektronik devre paketlemesinde, ısı değiştiricisi plakaları, radyatör boruları gibi) ısıtma ekipmanlarında yüksek ısı iletkenliği ve korozyon direnci ile çok cazip!</a:t>
            </a:r>
          </a:p>
          <a:p>
            <a:pPr>
              <a:buClr>
                <a:schemeClr val="bg2">
                  <a:lumMod val="50000"/>
                </a:schemeClr>
              </a:buClr>
            </a:pPr>
            <a:r>
              <a:rPr lang="tr-TR" sz="2800" dirty="0" smtClean="0">
                <a:latin typeface="Trebuchet MS" pitchFamily="34" charset="0"/>
              </a:rPr>
              <a:t>Yüksek yansıtma kapasitesi ile aydınlatma armatürlerinde , lazer aynalarında</a:t>
            </a:r>
          </a:p>
          <a:p>
            <a:pPr>
              <a:buClr>
                <a:schemeClr val="bg2">
                  <a:lumMod val="50000"/>
                </a:schemeClr>
              </a:buClr>
            </a:pPr>
            <a:r>
              <a:rPr lang="tr-TR" sz="2800" dirty="0" smtClean="0">
                <a:latin typeface="Trebuchet MS" pitchFamily="34" charset="0"/>
              </a:rPr>
              <a:t>Kaliteli yüzey ve albenisi, korozyona dayanıklılığı ile dekoratif yapısal uygulamalarda , mobilya ve aksesuarlarda tercih edilir.</a:t>
            </a:r>
          </a:p>
        </p:txBody>
      </p:sp>
    </p:spTree>
    <p:extLst>
      <p:ext uri="{BB962C8B-B14F-4D97-AF65-F5344CB8AC3E}">
        <p14:creationId xmlns:p14="http://schemas.microsoft.com/office/powerpoint/2010/main" val="156609435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2XXX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2996952"/>
            <a:ext cx="8892480" cy="3456384"/>
          </a:xfrm>
        </p:spPr>
        <p:txBody>
          <a:bodyPr>
            <a:noAutofit/>
          </a:bodyPr>
          <a:lstStyle/>
          <a:p>
            <a:pPr>
              <a:spcBef>
                <a:spcPts val="0"/>
              </a:spcBef>
              <a:buClr>
                <a:schemeClr val="bg2">
                  <a:lumMod val="50000"/>
                </a:schemeClr>
              </a:buClr>
            </a:pPr>
            <a:r>
              <a:rPr lang="tr-TR" sz="2800" dirty="0" err="1" smtClean="0">
                <a:latin typeface="Trebuchet MS" pitchFamily="34" charset="0"/>
              </a:rPr>
              <a:t>Cu</a:t>
            </a:r>
            <a:r>
              <a:rPr lang="en-US" sz="2800" dirty="0" smtClean="0">
                <a:latin typeface="Trebuchet MS" pitchFamily="34" charset="0"/>
              </a:rPr>
              <a:t> </a:t>
            </a:r>
            <a:r>
              <a:rPr lang="tr-TR" sz="2800" dirty="0" smtClean="0">
                <a:latin typeface="Trebuchet MS" pitchFamily="34" charset="0"/>
              </a:rPr>
              <a:t>başlıca alaşım elementi</a:t>
            </a:r>
            <a:r>
              <a:rPr lang="en-US" sz="2800" dirty="0" smtClean="0">
                <a:latin typeface="Trebuchet MS" pitchFamily="34" charset="0"/>
              </a:rPr>
              <a:t> (</a:t>
            </a:r>
            <a:r>
              <a:rPr lang="tr-TR" sz="2800" dirty="0" smtClean="0">
                <a:latin typeface="Trebuchet MS" pitchFamily="34" charset="0"/>
              </a:rPr>
              <a:t>%</a:t>
            </a:r>
            <a:r>
              <a:rPr lang="en-US" sz="2800" dirty="0" smtClean="0">
                <a:latin typeface="Trebuchet MS" pitchFamily="34" charset="0"/>
              </a:rPr>
              <a:t>3–6), </a:t>
            </a:r>
            <a:endParaRPr lang="tr-TR" sz="2800" dirty="0" smtClean="0">
              <a:latin typeface="Trebuchet MS" pitchFamily="34" charset="0"/>
            </a:endParaRPr>
          </a:p>
          <a:p>
            <a:pPr>
              <a:spcBef>
                <a:spcPts val="0"/>
              </a:spcBef>
              <a:buClr>
                <a:schemeClr val="bg2">
                  <a:lumMod val="50000"/>
                </a:schemeClr>
              </a:buClr>
            </a:pPr>
            <a:r>
              <a:rPr lang="tr-TR" sz="2800" dirty="0" smtClean="0">
                <a:latin typeface="Trebuchet MS" pitchFamily="34" charset="0"/>
              </a:rPr>
              <a:t>Çökelme sertleşmesi sayesinde yüksek mukavemet</a:t>
            </a:r>
          </a:p>
          <a:p>
            <a:pPr>
              <a:spcBef>
                <a:spcPts val="0"/>
              </a:spcBef>
              <a:buClr>
                <a:schemeClr val="bg2">
                  <a:lumMod val="50000"/>
                </a:schemeClr>
              </a:buClr>
            </a:pPr>
            <a:r>
              <a:rPr lang="tr-TR" sz="2800" dirty="0" smtClean="0">
                <a:latin typeface="Trebuchet MS" pitchFamily="34" charset="0"/>
              </a:rPr>
              <a:t>Grupta </a:t>
            </a:r>
            <a:r>
              <a:rPr lang="tr-TR" sz="2800" dirty="0" err="1" smtClean="0">
                <a:latin typeface="Trebuchet MS" pitchFamily="34" charset="0"/>
              </a:rPr>
              <a:t>Mg’lu</a:t>
            </a:r>
            <a:r>
              <a:rPr lang="tr-TR" sz="2800" dirty="0" smtClean="0">
                <a:latin typeface="Trebuchet MS" pitchFamily="34" charset="0"/>
              </a:rPr>
              <a:t> veya </a:t>
            </a:r>
            <a:r>
              <a:rPr lang="tr-TR" sz="2800" dirty="0" err="1" smtClean="0">
                <a:latin typeface="Trebuchet MS" pitchFamily="34" charset="0"/>
              </a:rPr>
              <a:t>Mg’suz</a:t>
            </a:r>
            <a:r>
              <a:rPr lang="tr-TR" sz="2800" dirty="0" smtClean="0">
                <a:latin typeface="Trebuchet MS" pitchFamily="34" charset="0"/>
              </a:rPr>
              <a:t> alaşımlar var!</a:t>
            </a:r>
            <a:r>
              <a:rPr lang="en-US" sz="2800" dirty="0" smtClean="0">
                <a:latin typeface="Trebuchet MS" pitchFamily="34" charset="0"/>
              </a:rPr>
              <a:t> </a:t>
            </a:r>
            <a:r>
              <a:rPr lang="tr-TR" sz="2800" dirty="0" smtClean="0">
                <a:latin typeface="Trebuchet MS" pitchFamily="34" charset="0"/>
              </a:rPr>
              <a:t>(%</a:t>
            </a:r>
            <a:r>
              <a:rPr lang="en-US" sz="2800" dirty="0" smtClean="0">
                <a:latin typeface="Trebuchet MS" pitchFamily="34" charset="0"/>
              </a:rPr>
              <a:t>0–2</a:t>
            </a:r>
            <a:r>
              <a:rPr lang="tr-TR" sz="2800" dirty="0" smtClean="0">
                <a:latin typeface="Trebuchet MS" pitchFamily="34" charset="0"/>
              </a:rPr>
              <a:t> Mg</a:t>
            </a:r>
            <a:r>
              <a:rPr lang="en-US" sz="2800" dirty="0" smtClean="0">
                <a:latin typeface="Trebuchet MS" pitchFamily="34" charset="0"/>
              </a:rPr>
              <a:t>)</a:t>
            </a:r>
            <a:endParaRPr lang="tr-TR" sz="2800" dirty="0" smtClean="0">
              <a:latin typeface="Trebuchet MS" pitchFamily="34" charset="0"/>
            </a:endParaRPr>
          </a:p>
          <a:p>
            <a:pPr>
              <a:spcBef>
                <a:spcPts val="0"/>
              </a:spcBef>
              <a:buClr>
                <a:schemeClr val="bg2">
                  <a:lumMod val="50000"/>
                </a:schemeClr>
              </a:buClr>
            </a:pPr>
            <a:r>
              <a:rPr lang="en-US" sz="2800" dirty="0" smtClean="0">
                <a:latin typeface="Trebuchet MS" pitchFamily="34" charset="0"/>
              </a:rPr>
              <a:t>C</a:t>
            </a:r>
            <a:r>
              <a:rPr lang="tr-TR" sz="2800" dirty="0" smtClean="0">
                <a:latin typeface="Trebuchet MS" pitchFamily="34" charset="0"/>
              </a:rPr>
              <a:t>u</a:t>
            </a:r>
            <a:r>
              <a:rPr lang="en-US" sz="2800" dirty="0" smtClean="0">
                <a:latin typeface="Trebuchet MS" pitchFamily="34" charset="0"/>
              </a:rPr>
              <a:t> </a:t>
            </a:r>
            <a:r>
              <a:rPr lang="tr-TR" sz="2800" dirty="0" smtClean="0">
                <a:latin typeface="Trebuchet MS" pitchFamily="34" charset="0"/>
              </a:rPr>
              <a:t>ile yorulma direnci yüksek!</a:t>
            </a:r>
          </a:p>
          <a:p>
            <a:pPr>
              <a:spcBef>
                <a:spcPts val="0"/>
              </a:spcBef>
              <a:buClr>
                <a:schemeClr val="bg2">
                  <a:lumMod val="50000"/>
                </a:schemeClr>
              </a:buClr>
            </a:pPr>
            <a:r>
              <a:rPr lang="tr-TR" sz="2800" dirty="0" smtClean="0">
                <a:latin typeface="Trebuchet MS" pitchFamily="34" charset="0"/>
              </a:rPr>
              <a:t>Yüksek sıcaklık dayanımı iyi!</a:t>
            </a:r>
          </a:p>
          <a:p>
            <a:pPr>
              <a:spcBef>
                <a:spcPts val="0"/>
              </a:spcBef>
              <a:buClr>
                <a:schemeClr val="bg2">
                  <a:lumMod val="50000"/>
                </a:schemeClr>
              </a:buClr>
            </a:pPr>
            <a:r>
              <a:rPr lang="tr-TR" sz="2800" dirty="0" smtClean="0">
                <a:latin typeface="Trebuchet MS" pitchFamily="34" charset="0"/>
              </a:rPr>
              <a:t>Talaşlı imalat kabiliyeti iyi!</a:t>
            </a:r>
          </a:p>
          <a:p>
            <a:pPr>
              <a:spcBef>
                <a:spcPts val="0"/>
              </a:spcBef>
              <a:buClr>
                <a:schemeClr val="bg2">
                  <a:lumMod val="50000"/>
                </a:schemeClr>
              </a:buClr>
            </a:pPr>
            <a:r>
              <a:rPr lang="tr-TR" sz="2800" dirty="0" smtClean="0">
                <a:latin typeface="Trebuchet MS" pitchFamily="34" charset="0"/>
              </a:rPr>
              <a:t>Fakat </a:t>
            </a:r>
            <a:r>
              <a:rPr lang="tr-TR" sz="2800" dirty="0" err="1" smtClean="0">
                <a:latin typeface="Trebuchet MS" pitchFamily="34" charset="0"/>
              </a:rPr>
              <a:t>Cu</a:t>
            </a:r>
            <a:r>
              <a:rPr lang="tr-TR" sz="2800" dirty="0" smtClean="0">
                <a:latin typeface="Trebuchet MS" pitchFamily="34" charset="0"/>
              </a:rPr>
              <a:t> korozyon hassasiyeti yaratıyor!</a:t>
            </a:r>
          </a:p>
          <a:p>
            <a:pPr>
              <a:spcBef>
                <a:spcPts val="0"/>
              </a:spcBef>
              <a:buClr>
                <a:schemeClr val="bg2">
                  <a:lumMod val="50000"/>
                </a:schemeClr>
              </a:buClr>
            </a:pPr>
            <a:r>
              <a:rPr lang="en-US" sz="2800" dirty="0" smtClean="0">
                <a:latin typeface="Trebuchet MS" pitchFamily="34" charset="0"/>
              </a:rPr>
              <a:t>C</a:t>
            </a:r>
            <a:r>
              <a:rPr lang="tr-TR" sz="2800" dirty="0" smtClean="0">
                <a:latin typeface="Trebuchet MS" pitchFamily="34" charset="0"/>
              </a:rPr>
              <a:t>u</a:t>
            </a:r>
            <a:r>
              <a:rPr lang="en-US" sz="2800" dirty="0" smtClean="0">
                <a:latin typeface="Trebuchet MS" pitchFamily="34" charset="0"/>
              </a:rPr>
              <a:t> </a:t>
            </a:r>
            <a:r>
              <a:rPr lang="tr-TR" sz="2800" dirty="0" err="1" smtClean="0">
                <a:latin typeface="Trebuchet MS" pitchFamily="34" charset="0"/>
              </a:rPr>
              <a:t>anodizasyon</a:t>
            </a:r>
            <a:r>
              <a:rPr lang="tr-TR" sz="2800" dirty="0" smtClean="0">
                <a:latin typeface="Trebuchet MS" pitchFamily="34" charset="0"/>
              </a:rPr>
              <a:t> başarısını olumsuz etkiliyor!</a:t>
            </a:r>
          </a:p>
        </p:txBody>
      </p:sp>
      <p:pic>
        <p:nvPicPr>
          <p:cNvPr id="6" name="Picture 2"/>
          <p:cNvPicPr>
            <a:picLocks noChangeAspect="1" noChangeArrowheads="1"/>
          </p:cNvPicPr>
          <p:nvPr/>
        </p:nvPicPr>
        <p:blipFill>
          <a:blip r:embed="rId2" cstate="print">
            <a:lum bright="-1000"/>
          </a:blip>
          <a:srcRect l="14109" t="47839" r="37633" b="23549"/>
          <a:stretch>
            <a:fillRect/>
          </a:stretch>
        </p:blipFill>
        <p:spPr bwMode="auto">
          <a:xfrm>
            <a:off x="3275856" y="764704"/>
            <a:ext cx="5616624" cy="1872208"/>
          </a:xfrm>
          <a:prstGeom prst="rect">
            <a:avLst/>
          </a:prstGeom>
          <a:noFill/>
          <a:ln w="9525">
            <a:noFill/>
            <a:miter lim="800000"/>
            <a:headEnd/>
            <a:tailEnd/>
          </a:ln>
        </p:spPr>
      </p:pic>
    </p:spTree>
    <p:extLst>
      <p:ext uri="{BB962C8B-B14F-4D97-AF65-F5344CB8AC3E}">
        <p14:creationId xmlns:p14="http://schemas.microsoft.com/office/powerpoint/2010/main" val="161793248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2XXX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412776"/>
            <a:ext cx="8999984" cy="5400600"/>
          </a:xfrm>
        </p:spPr>
        <p:txBody>
          <a:bodyPr>
            <a:noAutofit/>
          </a:bodyPr>
          <a:lstStyle/>
          <a:p>
            <a:pPr>
              <a:buClr>
                <a:schemeClr val="bg2">
                  <a:lumMod val="50000"/>
                </a:schemeClr>
              </a:buClr>
            </a:pPr>
            <a:r>
              <a:rPr lang="tr-TR" sz="2800" dirty="0" err="1" smtClean="0">
                <a:latin typeface="Trebuchet MS" pitchFamily="34" charset="0"/>
              </a:rPr>
              <a:t>Cu</a:t>
            </a:r>
            <a:r>
              <a:rPr lang="tr-TR" sz="2800" dirty="0" smtClean="0">
                <a:latin typeface="Trebuchet MS" pitchFamily="34" charset="0"/>
              </a:rPr>
              <a:t> tane sınırlarında çökelerek </a:t>
            </a:r>
            <a:r>
              <a:rPr lang="tr-TR" sz="2800" dirty="0" err="1" smtClean="0">
                <a:latin typeface="Trebuchet MS" pitchFamily="34" charset="0"/>
              </a:rPr>
              <a:t>oyuklanma</a:t>
            </a:r>
            <a:r>
              <a:rPr lang="tr-TR" sz="2800" dirty="0" smtClean="0">
                <a:latin typeface="Trebuchet MS" pitchFamily="34" charset="0"/>
              </a:rPr>
              <a:t>, taneler arası korozyon ve gerilmeli korozyon riskini arttırıyor! </a:t>
            </a:r>
            <a:r>
              <a:rPr lang="en-US" sz="2800" dirty="0" smtClean="0">
                <a:latin typeface="Trebuchet MS" pitchFamily="34" charset="0"/>
              </a:rPr>
              <a:t> </a:t>
            </a:r>
            <a:endParaRPr lang="tr-TR" sz="2800" dirty="0" smtClean="0">
              <a:latin typeface="Trebuchet MS" pitchFamily="34" charset="0"/>
            </a:endParaRPr>
          </a:p>
          <a:p>
            <a:pPr>
              <a:buClr>
                <a:schemeClr val="bg2">
                  <a:lumMod val="50000"/>
                </a:schemeClr>
              </a:buClr>
            </a:pPr>
            <a:r>
              <a:rPr lang="en-US" sz="2800" dirty="0" smtClean="0">
                <a:latin typeface="Trebuchet MS" pitchFamily="34" charset="0"/>
              </a:rPr>
              <a:t>C</a:t>
            </a:r>
            <a:r>
              <a:rPr lang="tr-TR" sz="2800" dirty="0" smtClean="0">
                <a:latin typeface="Trebuchet MS" pitchFamily="34" charset="0"/>
              </a:rPr>
              <a:t>u</a:t>
            </a:r>
            <a:r>
              <a:rPr lang="en-US" sz="2800" dirty="0" smtClean="0">
                <a:latin typeface="Trebuchet MS" pitchFamily="34" charset="0"/>
              </a:rPr>
              <a:t> </a:t>
            </a:r>
            <a:r>
              <a:rPr lang="tr-TR" sz="2800" dirty="0" err="1" smtClean="0">
                <a:latin typeface="Trebuchet MS" pitchFamily="34" charset="0"/>
              </a:rPr>
              <a:t>eloksal</a:t>
            </a:r>
            <a:r>
              <a:rPr lang="tr-TR" sz="2800" dirty="0" smtClean="0">
                <a:latin typeface="Trebuchet MS" pitchFamily="34" charset="0"/>
              </a:rPr>
              <a:t> kalitesini olumsuz etkiliyor!</a:t>
            </a:r>
          </a:p>
          <a:p>
            <a:pPr>
              <a:buClr>
                <a:schemeClr val="bg2">
                  <a:lumMod val="50000"/>
                </a:schemeClr>
              </a:buClr>
            </a:pPr>
            <a:r>
              <a:rPr lang="tr-TR" sz="2800" dirty="0" smtClean="0">
                <a:latin typeface="Trebuchet MS" pitchFamily="34" charset="0"/>
              </a:rPr>
              <a:t>yüksek mukavemet gerektiren uçak parçaları, iniş takımları, askeri araçlar, köprü donanımları, kamyon dövme parçaları için tercih edilir.</a:t>
            </a:r>
          </a:p>
          <a:p>
            <a:pPr>
              <a:buClr>
                <a:schemeClr val="bg2">
                  <a:lumMod val="50000"/>
                </a:schemeClr>
              </a:buClr>
            </a:pPr>
            <a:r>
              <a:rPr lang="tr-TR" sz="2800" dirty="0" err="1" smtClean="0">
                <a:latin typeface="Trebuchet MS" pitchFamily="34" charset="0"/>
              </a:rPr>
              <a:t>Pb</a:t>
            </a:r>
            <a:r>
              <a:rPr lang="tr-TR" sz="2800" dirty="0" smtClean="0">
                <a:latin typeface="Trebuchet MS" pitchFamily="34" charset="0"/>
              </a:rPr>
              <a:t> ve </a:t>
            </a:r>
            <a:r>
              <a:rPr lang="tr-TR" sz="2800" dirty="0" err="1" smtClean="0">
                <a:latin typeface="Trebuchet MS" pitchFamily="34" charset="0"/>
              </a:rPr>
              <a:t>Bi</a:t>
            </a:r>
            <a:r>
              <a:rPr lang="tr-TR" sz="2800" dirty="0" smtClean="0">
                <a:latin typeface="Trebuchet MS" pitchFamily="34" charset="0"/>
              </a:rPr>
              <a:t> gibi düşük ergime noktalı elementler talaşlı imalat kabiliyetini arttırdığından vida, somun, bağlantı elemanları,makine parçaları gibi torna ile işlenen parçalar için de caziptir.</a:t>
            </a:r>
          </a:p>
        </p:txBody>
      </p:sp>
    </p:spTree>
    <p:extLst>
      <p:ext uri="{BB962C8B-B14F-4D97-AF65-F5344CB8AC3E}">
        <p14:creationId xmlns:p14="http://schemas.microsoft.com/office/powerpoint/2010/main" val="307813954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4109" t="47613" r="36636" b="22856"/>
          <a:stretch>
            <a:fillRect/>
          </a:stretch>
        </p:blipFill>
        <p:spPr bwMode="auto">
          <a:xfrm>
            <a:off x="3275856" y="692696"/>
            <a:ext cx="5581128" cy="1881279"/>
          </a:xfrm>
          <a:prstGeom prst="rect">
            <a:avLst/>
          </a:prstGeom>
          <a:noFill/>
          <a:ln w="9525">
            <a:noFill/>
            <a:miter lim="800000"/>
            <a:headEnd/>
            <a:tailEnd/>
          </a:ln>
        </p:spPr>
      </p:pic>
      <p:sp>
        <p:nvSpPr>
          <p:cNvPr id="5" name="4 Metin kutusu"/>
          <p:cNvSpPr txBox="1"/>
          <p:nvPr/>
        </p:nvSpPr>
        <p:spPr>
          <a:xfrm>
            <a:off x="323528" y="3415640"/>
            <a:ext cx="8424936" cy="2677656"/>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Başlıca alaşım elementi </a:t>
            </a:r>
            <a:r>
              <a:rPr lang="tr-TR" sz="2800" dirty="0" err="1" smtClean="0">
                <a:latin typeface="Trebuchet MS" pitchFamily="34" charset="0"/>
              </a:rPr>
              <a:t>Mn</a:t>
            </a:r>
            <a:r>
              <a:rPr lang="tr-TR" sz="2800" dirty="0" smtClean="0">
                <a:latin typeface="Trebuchet MS" pitchFamily="34" charset="0"/>
              </a:rPr>
              <a:t>: (%</a:t>
            </a:r>
            <a:r>
              <a:rPr lang="en-US" sz="2800" dirty="0" smtClean="0">
                <a:latin typeface="Trebuchet MS" pitchFamily="34" charset="0"/>
              </a:rPr>
              <a:t>1–2)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Orta mukavemet alaşımlarıdır.</a:t>
            </a:r>
          </a:p>
          <a:p>
            <a:pPr marL="457200" indent="-457200">
              <a:buClr>
                <a:schemeClr val="bg2">
                  <a:lumMod val="50000"/>
                </a:schemeClr>
              </a:buClr>
              <a:buFont typeface="Trebuchet MS" panose="020B0603020202020204" pitchFamily="34" charset="0"/>
              <a:buChar char="●"/>
            </a:pPr>
            <a:r>
              <a:rPr lang="en-US" sz="2800" dirty="0" err="1" smtClean="0">
                <a:latin typeface="Trebuchet MS" pitchFamily="34" charset="0"/>
              </a:rPr>
              <a:t>Mn</a:t>
            </a:r>
            <a:r>
              <a:rPr lang="tr-TR" sz="2800" dirty="0" smtClean="0">
                <a:latin typeface="Trebuchet MS" pitchFamily="34" charset="0"/>
              </a:rPr>
              <a:t> alaşımı deformasyonla sertleşebilir kılarken bir yandan da </a:t>
            </a:r>
            <a:r>
              <a:rPr lang="tr-TR" sz="2800" dirty="0" err="1" smtClean="0">
                <a:latin typeface="Trebuchet MS" pitchFamily="34" charset="0"/>
              </a:rPr>
              <a:t>sünek</a:t>
            </a:r>
            <a:r>
              <a:rPr lang="tr-TR" sz="2800" dirty="0" smtClean="0">
                <a:latin typeface="Trebuchet MS" pitchFamily="34" charset="0"/>
              </a:rPr>
              <a:t> yapar.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şekilde makul seviyelerde mukavemet ile birlikte şekil verilebilirliği de iyidir.</a:t>
            </a:r>
          </a:p>
        </p:txBody>
      </p:sp>
      <p:sp>
        <p:nvSpPr>
          <p:cNvPr id="7"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3XXX serisi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48397711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3XXX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628800"/>
            <a:ext cx="8999984" cy="4248472"/>
          </a:xfrm>
        </p:spPr>
        <p:txBody>
          <a:bodyPr>
            <a:noAutofit/>
          </a:bodyPr>
          <a:lstStyle/>
          <a:p>
            <a:pPr>
              <a:buClr>
                <a:schemeClr val="bg2">
                  <a:lumMod val="50000"/>
                </a:schemeClr>
              </a:buClr>
            </a:pPr>
            <a:r>
              <a:rPr lang="tr-TR" sz="2800" dirty="0" smtClean="0">
                <a:latin typeface="Trebuchet MS" pitchFamily="34" charset="0"/>
              </a:rPr>
              <a:t>Tipik bir uygulama alaşımın üstün şekil verilebilirliği sayesinde meşrubat kutusudur. </a:t>
            </a:r>
          </a:p>
          <a:p>
            <a:pPr>
              <a:buClr>
                <a:schemeClr val="bg2">
                  <a:lumMod val="50000"/>
                </a:schemeClr>
              </a:buClr>
            </a:pPr>
            <a:r>
              <a:rPr lang="tr-TR" sz="2800" dirty="0" smtClean="0">
                <a:latin typeface="Trebuchet MS" pitchFamily="34" charset="0"/>
              </a:rPr>
              <a:t>Şekil verilebilirlik, makul seviyede mukavemet, kaynaklanabilirlik ve </a:t>
            </a:r>
            <a:r>
              <a:rPr lang="tr-TR" sz="2800" dirty="0" err="1" smtClean="0">
                <a:latin typeface="Trebuchet MS" pitchFamily="34" charset="0"/>
              </a:rPr>
              <a:t>anodizasyon</a:t>
            </a:r>
            <a:r>
              <a:rPr lang="tr-TR" sz="2800" dirty="0" smtClean="0">
                <a:latin typeface="Trebuchet MS" pitchFamily="34" charset="0"/>
              </a:rPr>
              <a:t> kalitesi ve korozyon direnci ile her türlü ev eşyası imalatında, mimari uygulamalarda çok popülerdir.</a:t>
            </a:r>
          </a:p>
          <a:p>
            <a:pPr>
              <a:buClr>
                <a:schemeClr val="bg2">
                  <a:lumMod val="50000"/>
                </a:schemeClr>
              </a:buClr>
            </a:pPr>
            <a:r>
              <a:rPr lang="tr-TR" sz="2800" dirty="0" smtClean="0">
                <a:latin typeface="Trebuchet MS" pitchFamily="34" charset="0"/>
              </a:rPr>
              <a:t>Yüksek ısı iletkenliği, dayanıklılığı ve korozyon direnci sayesinde ısıtma donanımlarında, lehim malzemesi olarak, ısıtma borularında kullanılır.</a:t>
            </a:r>
          </a:p>
        </p:txBody>
      </p:sp>
    </p:spTree>
    <p:extLst>
      <p:ext uri="{BB962C8B-B14F-4D97-AF65-F5344CB8AC3E}">
        <p14:creationId xmlns:p14="http://schemas.microsoft.com/office/powerpoint/2010/main" val="162206385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3XXX serisi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268760"/>
            <a:ext cx="8999984" cy="5589240"/>
          </a:xfrm>
        </p:spPr>
        <p:txBody>
          <a:bodyPr>
            <a:noAutofit/>
          </a:bodyPr>
          <a:lstStyle/>
          <a:p>
            <a:pPr>
              <a:buClr>
                <a:schemeClr val="bg2">
                  <a:lumMod val="50000"/>
                </a:schemeClr>
              </a:buClr>
            </a:pPr>
            <a:r>
              <a:rPr lang="tr-TR" sz="2800" dirty="0" err="1" smtClean="0">
                <a:latin typeface="Trebuchet MS" pitchFamily="34" charset="0"/>
              </a:rPr>
              <a:t>Mn’lı</a:t>
            </a:r>
            <a:r>
              <a:rPr lang="tr-TR" sz="2800" dirty="0" smtClean="0">
                <a:latin typeface="Trebuchet MS" pitchFamily="34" charset="0"/>
              </a:rPr>
              <a:t> </a:t>
            </a:r>
            <a:r>
              <a:rPr lang="tr-TR" sz="2800" dirty="0" err="1" smtClean="0">
                <a:latin typeface="Trebuchet MS" pitchFamily="34" charset="0"/>
              </a:rPr>
              <a:t>dispersoidler</a:t>
            </a:r>
            <a:r>
              <a:rPr lang="tr-TR" sz="2800" dirty="0" smtClean="0">
                <a:latin typeface="Trebuchet MS" pitchFamily="34" charset="0"/>
              </a:rPr>
              <a:t> yüksek sıcaklık tavlarında tane sınırlarını kilitleyip  tane büyümesini önler ve böylece mukavemet ve </a:t>
            </a:r>
            <a:r>
              <a:rPr lang="tr-TR" sz="2800" dirty="0" err="1" smtClean="0">
                <a:latin typeface="Trebuchet MS" pitchFamily="34" charset="0"/>
              </a:rPr>
              <a:t>süneklik</a:t>
            </a:r>
            <a:r>
              <a:rPr lang="tr-TR" sz="2800" dirty="0" smtClean="0">
                <a:latin typeface="Trebuchet MS" pitchFamily="34" charset="0"/>
              </a:rPr>
              <a:t> için uygun bir denge sağlar.</a:t>
            </a:r>
          </a:p>
          <a:p>
            <a:pPr>
              <a:buClr>
                <a:schemeClr val="bg2">
                  <a:lumMod val="50000"/>
                </a:schemeClr>
              </a:buClr>
            </a:pPr>
            <a:r>
              <a:rPr lang="tr-TR" sz="2800" dirty="0" smtClean="0">
                <a:latin typeface="Trebuchet MS" pitchFamily="34" charset="0"/>
              </a:rPr>
              <a:t>Mn, alaşımı </a:t>
            </a:r>
            <a:r>
              <a:rPr lang="tr-TR" sz="2800" dirty="0" err="1" smtClean="0">
                <a:latin typeface="Trebuchet MS" pitchFamily="34" charset="0"/>
              </a:rPr>
              <a:t>sünek</a:t>
            </a:r>
            <a:r>
              <a:rPr lang="tr-TR" sz="2800" dirty="0" smtClean="0">
                <a:latin typeface="Trebuchet MS" pitchFamily="34" charset="0"/>
              </a:rPr>
              <a:t> yapar ve Fe ile birlikte katılaşma sırasında çekintiyi sınırlayarak alaşımın dökülebilirliğini de iyileştirir.</a:t>
            </a:r>
          </a:p>
          <a:p>
            <a:pPr>
              <a:buClr>
                <a:schemeClr val="bg2">
                  <a:lumMod val="50000"/>
                </a:schemeClr>
              </a:buClr>
            </a:pPr>
            <a:r>
              <a:rPr lang="tr-TR" sz="2800" dirty="0" smtClean="0">
                <a:latin typeface="Trebuchet MS" pitchFamily="34" charset="0"/>
              </a:rPr>
              <a:t>Bazı 3XXX alaşımlarında </a:t>
            </a:r>
            <a:r>
              <a:rPr lang="tr-TR" sz="2800" dirty="0" err="1" smtClean="0">
                <a:latin typeface="Trebuchet MS" pitchFamily="34" charset="0"/>
              </a:rPr>
              <a:t>Mn’ın</a:t>
            </a:r>
            <a:r>
              <a:rPr lang="tr-TR" sz="2800" dirty="0" smtClean="0">
                <a:latin typeface="Trebuchet MS" pitchFamily="34" charset="0"/>
              </a:rPr>
              <a:t> mukavemet arttırıcı etkisi katı eriyik sertleşmesi sağlayan Mg ilavesi ile desteklenir (örnek: </a:t>
            </a:r>
            <a:r>
              <a:rPr lang="en-US" sz="2800" dirty="0" smtClean="0">
                <a:latin typeface="Trebuchet MS" pitchFamily="34" charset="0"/>
              </a:rPr>
              <a:t>EN–AW 3004 </a:t>
            </a:r>
            <a:r>
              <a:rPr lang="tr-TR" sz="2800" dirty="0" smtClean="0">
                <a:latin typeface="Trebuchet MS" pitchFamily="34" charset="0"/>
              </a:rPr>
              <a:t>ve</a:t>
            </a:r>
            <a:r>
              <a:rPr lang="en-US" sz="2800" dirty="0" smtClean="0">
                <a:latin typeface="Trebuchet MS" pitchFamily="34" charset="0"/>
              </a:rPr>
              <a:t> EN–AW 3104). </a:t>
            </a:r>
            <a:endParaRPr lang="tr-TR" sz="2800" dirty="0" smtClean="0">
              <a:latin typeface="Trebuchet MS" pitchFamily="34" charset="0"/>
            </a:endParaRPr>
          </a:p>
          <a:p>
            <a:pPr>
              <a:buClr>
                <a:schemeClr val="bg2">
                  <a:lumMod val="50000"/>
                </a:schemeClr>
              </a:buClr>
            </a:pPr>
            <a:r>
              <a:rPr lang="tr-TR" sz="2800" dirty="0" err="1" smtClean="0">
                <a:latin typeface="Trebuchet MS" pitchFamily="34" charset="0"/>
              </a:rPr>
              <a:t>Fe</a:t>
            </a:r>
            <a:r>
              <a:rPr lang="tr-TR" sz="2800" dirty="0" smtClean="0">
                <a:latin typeface="Trebuchet MS" pitchFamily="34" charset="0"/>
              </a:rPr>
              <a:t> derin çekme ve ütüleme operasyonlarında parlatma etkisi yaratarak yüzey  kalitesini arttırır.</a:t>
            </a:r>
          </a:p>
        </p:txBody>
      </p:sp>
    </p:spTree>
    <p:extLst>
      <p:ext uri="{BB962C8B-B14F-4D97-AF65-F5344CB8AC3E}">
        <p14:creationId xmlns:p14="http://schemas.microsoft.com/office/powerpoint/2010/main" val="1862969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 döküm</a:t>
            </a:r>
            <a:endParaRPr lang="tr-TR" dirty="0">
              <a:solidFill>
                <a:schemeClr val="accent1">
                  <a:lumMod val="50000"/>
                </a:schemeClr>
              </a:solidFill>
              <a:latin typeface="Trebuchet MS" pitchFamily="34" charset="0"/>
            </a:endParaRPr>
          </a:p>
        </p:txBody>
      </p:sp>
      <p:pic>
        <p:nvPicPr>
          <p:cNvPr id="2050" name="Picture 2"/>
          <p:cNvPicPr>
            <a:picLocks noChangeAspect="1" noChangeArrowheads="1"/>
          </p:cNvPicPr>
          <p:nvPr/>
        </p:nvPicPr>
        <p:blipFill>
          <a:blip r:embed="rId2" cstate="print"/>
          <a:srcRect l="31818" t="32110" r="32762" b="26547"/>
          <a:stretch>
            <a:fillRect/>
          </a:stretch>
        </p:blipFill>
        <p:spPr bwMode="auto">
          <a:xfrm>
            <a:off x="323528" y="1340768"/>
            <a:ext cx="4608512" cy="302433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31183" t="32281" r="32290" b="26375"/>
          <a:stretch>
            <a:fillRect/>
          </a:stretch>
        </p:blipFill>
        <p:spPr bwMode="auto">
          <a:xfrm>
            <a:off x="4211960" y="3844094"/>
            <a:ext cx="4392488" cy="2795220"/>
          </a:xfrm>
          <a:prstGeom prst="rect">
            <a:avLst/>
          </a:prstGeom>
          <a:noFill/>
          <a:ln w="9525">
            <a:noFill/>
            <a:miter lim="800000"/>
            <a:headEnd/>
            <a:tailEnd/>
          </a:ln>
        </p:spPr>
      </p:pic>
      <p:pic>
        <p:nvPicPr>
          <p:cNvPr id="2053" name="Picture 5" descr="Döküm"/>
          <p:cNvPicPr>
            <a:picLocks noChangeAspect="1" noChangeArrowheads="1"/>
          </p:cNvPicPr>
          <p:nvPr/>
        </p:nvPicPr>
        <p:blipFill>
          <a:blip r:embed="rId4" cstate="print"/>
          <a:srcRect/>
          <a:stretch>
            <a:fillRect/>
          </a:stretch>
        </p:blipFill>
        <p:spPr bwMode="auto">
          <a:xfrm>
            <a:off x="5148064" y="1340768"/>
            <a:ext cx="3384376" cy="2538282"/>
          </a:xfrm>
          <a:prstGeom prst="rect">
            <a:avLst/>
          </a:prstGeom>
          <a:noFill/>
        </p:spPr>
      </p:pic>
      <p:pic>
        <p:nvPicPr>
          <p:cNvPr id="6" name="Picture 7" descr="Gravity Die Casting"/>
          <p:cNvPicPr>
            <a:picLocks noChangeAspect="1" noChangeArrowheads="1"/>
          </p:cNvPicPr>
          <p:nvPr/>
        </p:nvPicPr>
        <p:blipFill>
          <a:blip r:embed="rId5" cstate="print"/>
          <a:srcRect/>
          <a:stretch>
            <a:fillRect/>
          </a:stretch>
        </p:blipFill>
        <p:spPr bwMode="auto">
          <a:xfrm>
            <a:off x="251520" y="4509120"/>
            <a:ext cx="3744416" cy="2003899"/>
          </a:xfrm>
          <a:prstGeom prst="rect">
            <a:avLst/>
          </a:prstGeom>
          <a:noFill/>
          <a:ln w="9525">
            <a:noFill/>
            <a:miter lim="800000"/>
            <a:headEnd/>
            <a:tailEnd/>
          </a:ln>
        </p:spPr>
      </p:pic>
    </p:spTree>
    <p:extLst>
      <p:ext uri="{BB962C8B-B14F-4D97-AF65-F5344CB8AC3E}">
        <p14:creationId xmlns:p14="http://schemas.microsoft.com/office/powerpoint/2010/main" val="422685806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4109" t="48279" r="36989" b="21674"/>
          <a:stretch>
            <a:fillRect/>
          </a:stretch>
        </p:blipFill>
        <p:spPr bwMode="auto">
          <a:xfrm>
            <a:off x="3203848" y="404664"/>
            <a:ext cx="5616624" cy="1940288"/>
          </a:xfrm>
          <a:prstGeom prst="rect">
            <a:avLst/>
          </a:prstGeom>
          <a:noFill/>
          <a:ln w="9525">
            <a:noFill/>
            <a:miter lim="800000"/>
            <a:headEnd/>
            <a:tailEnd/>
          </a:ln>
        </p:spPr>
      </p:pic>
      <p:sp>
        <p:nvSpPr>
          <p:cNvPr id="5" name="4 Metin kutusu"/>
          <p:cNvSpPr txBox="1"/>
          <p:nvPr/>
        </p:nvSpPr>
        <p:spPr>
          <a:xfrm>
            <a:off x="179512" y="2420888"/>
            <a:ext cx="8856984" cy="4401205"/>
          </a:xfrm>
          <a:prstGeom prst="rect">
            <a:avLst/>
          </a:prstGeom>
          <a:noFill/>
        </p:spPr>
        <p:txBody>
          <a:bodyPr wrap="square" rtlCol="0">
            <a:spAutoFit/>
          </a:bodyPr>
          <a:lstStyle/>
          <a:p>
            <a:pPr marL="514350" indent="-514350">
              <a:buClr>
                <a:schemeClr val="bg2">
                  <a:lumMod val="50000"/>
                </a:schemeClr>
              </a:buClr>
              <a:buFont typeface="Trebuchet MS" panose="020B0603020202020204" pitchFamily="34" charset="0"/>
              <a:buChar char="●"/>
            </a:pPr>
            <a:r>
              <a:rPr lang="tr-TR" sz="2800" dirty="0" err="1" smtClean="0">
                <a:latin typeface="Trebuchet MS" pitchFamily="34" charset="0"/>
              </a:rPr>
              <a:t>süneklik</a:t>
            </a:r>
            <a:r>
              <a:rPr lang="tr-TR" sz="2800" dirty="0" smtClean="0">
                <a:latin typeface="Trebuchet MS" pitchFamily="34" charset="0"/>
              </a:rPr>
              <a:t>, yüksek Si (%12’ye kadar!) nedeniyle sınırlıdır.</a:t>
            </a:r>
          </a:p>
          <a:p>
            <a:pPr marL="514350" indent="-514350">
              <a:buClr>
                <a:schemeClr val="bg2">
                  <a:lumMod val="50000"/>
                </a:schemeClr>
              </a:buClr>
              <a:buFont typeface="Trebuchet MS" panose="020B0603020202020204" pitchFamily="34" charset="0"/>
              <a:buChar char="●"/>
            </a:pPr>
            <a:r>
              <a:rPr lang="tr-TR" sz="2800" dirty="0" smtClean="0">
                <a:latin typeface="Trebuchet MS" pitchFamily="34" charset="0"/>
              </a:rPr>
              <a:t>Si </a:t>
            </a:r>
            <a:r>
              <a:rPr lang="tr-TR" sz="2800" dirty="0" err="1" smtClean="0">
                <a:latin typeface="Trebuchet MS" pitchFamily="34" charset="0"/>
              </a:rPr>
              <a:t>mikroyapıda</a:t>
            </a:r>
            <a:r>
              <a:rPr lang="tr-TR" sz="2800" dirty="0" smtClean="0">
                <a:latin typeface="Trebuchet MS" pitchFamily="34" charset="0"/>
              </a:rPr>
              <a:t> </a:t>
            </a:r>
            <a:r>
              <a:rPr lang="tr-TR" sz="2800" dirty="0" err="1" smtClean="0">
                <a:latin typeface="Trebuchet MS" pitchFamily="34" charset="0"/>
              </a:rPr>
              <a:t>metallerarası</a:t>
            </a:r>
            <a:r>
              <a:rPr lang="tr-TR" sz="2800" dirty="0" smtClean="0">
                <a:latin typeface="Trebuchet MS" pitchFamily="34" charset="0"/>
              </a:rPr>
              <a:t> bileşiklerin </a:t>
            </a:r>
            <a:r>
              <a:rPr lang="tr-TR" sz="2800" dirty="0" err="1" smtClean="0">
                <a:latin typeface="Trebuchet MS" pitchFamily="34" charset="0"/>
              </a:rPr>
              <a:t>yanısıra</a:t>
            </a:r>
            <a:r>
              <a:rPr lang="tr-TR" sz="2800" dirty="0" smtClean="0">
                <a:latin typeface="Trebuchet MS" pitchFamily="34" charset="0"/>
              </a:rPr>
              <a:t> </a:t>
            </a:r>
            <a:r>
              <a:rPr lang="tr-TR" sz="2800" dirty="0" err="1" smtClean="0">
                <a:latin typeface="Trebuchet MS" pitchFamily="34" charset="0"/>
              </a:rPr>
              <a:t>elementel</a:t>
            </a:r>
            <a:r>
              <a:rPr lang="tr-TR" sz="2800" dirty="0" smtClean="0">
                <a:latin typeface="Trebuchet MS" pitchFamily="34" charset="0"/>
              </a:rPr>
              <a:t> partiküller olarak da bulunur ve kırılganlığa yol açar.</a:t>
            </a:r>
          </a:p>
          <a:p>
            <a:pPr marL="514350" indent="-514350">
              <a:buClr>
                <a:schemeClr val="bg2">
                  <a:lumMod val="50000"/>
                </a:schemeClr>
              </a:buClr>
              <a:buFont typeface="Trebuchet MS" panose="020B0603020202020204" pitchFamily="34" charset="0"/>
              <a:buChar char="●"/>
            </a:pPr>
            <a:r>
              <a:rPr lang="tr-TR" sz="2800" dirty="0" smtClean="0">
                <a:latin typeface="Trebuchet MS" pitchFamily="34" charset="0"/>
              </a:rPr>
              <a:t>şekil verilebilirliği çok sınırlıdır.</a:t>
            </a:r>
            <a:r>
              <a:rPr lang="en-US" sz="2800" dirty="0" smtClean="0">
                <a:latin typeface="Trebuchet MS" pitchFamily="34" charset="0"/>
              </a:rPr>
              <a:t> </a:t>
            </a:r>
            <a:r>
              <a:rPr lang="tr-TR" sz="2800" dirty="0" smtClean="0">
                <a:latin typeface="Trebuchet MS" pitchFamily="34" charset="0"/>
              </a:rPr>
              <a:t>İşlem alaşımı olarak uygulamaları bu yüzden çok azdır.</a:t>
            </a:r>
          </a:p>
          <a:p>
            <a:pPr marL="514350" indent="-514350">
              <a:buClr>
                <a:schemeClr val="bg2">
                  <a:lumMod val="50000"/>
                </a:schemeClr>
              </a:buClr>
              <a:buFont typeface="Trebuchet MS" panose="020B0603020202020204" pitchFamily="34" charset="0"/>
              <a:buChar char="●"/>
            </a:pPr>
            <a:r>
              <a:rPr lang="tr-TR" sz="2800" dirty="0" smtClean="0">
                <a:latin typeface="Trebuchet MS" pitchFamily="34" charset="0"/>
              </a:rPr>
              <a:t>Düşük ergime noktaları sayesinde 3XXX ve 6XXX alaşımlı lehim folyolarında kaplama malzemesi veya kaynak dolgu maddesi olarak kullanılırlar.</a:t>
            </a:r>
          </a:p>
        </p:txBody>
      </p:sp>
      <p:sp>
        <p:nvSpPr>
          <p:cNvPr id="7" name="Başlık 3"/>
          <p:cNvSpPr>
            <a:spLocks noGrp="1"/>
          </p:cNvSpPr>
          <p:nvPr>
            <p:ph type="title"/>
          </p:nvPr>
        </p:nvSpPr>
        <p:spPr>
          <a:xfrm>
            <a:off x="323528" y="620688"/>
            <a:ext cx="8229600" cy="594320"/>
          </a:xfrm>
        </p:spPr>
        <p:txBody>
          <a:bodyPr>
            <a:normAutofit fontScale="90000"/>
          </a:bodyPr>
          <a:lstStyle/>
          <a:p>
            <a:r>
              <a:rPr lang="tr-TR" dirty="0" smtClean="0">
                <a:solidFill>
                  <a:schemeClr val="accent2">
                    <a:lumMod val="50000"/>
                  </a:schemeClr>
                </a:solidFill>
                <a:latin typeface="Trebuchet MS" pitchFamily="34" charset="0"/>
              </a:rPr>
              <a:t>4XXX serisi</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08332449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4109" t="34078" r="37189" b="36391"/>
          <a:stretch>
            <a:fillRect/>
          </a:stretch>
        </p:blipFill>
        <p:spPr bwMode="auto">
          <a:xfrm>
            <a:off x="2978221" y="404664"/>
            <a:ext cx="5914259" cy="2016224"/>
          </a:xfrm>
          <a:prstGeom prst="rect">
            <a:avLst/>
          </a:prstGeom>
          <a:noFill/>
          <a:ln w="9525">
            <a:noFill/>
            <a:miter lim="800000"/>
            <a:headEnd/>
            <a:tailEnd/>
          </a:ln>
        </p:spPr>
      </p:pic>
      <p:sp>
        <p:nvSpPr>
          <p:cNvPr id="5" name="4 Metin kutusu"/>
          <p:cNvSpPr txBox="1"/>
          <p:nvPr/>
        </p:nvSpPr>
        <p:spPr>
          <a:xfrm>
            <a:off x="179512" y="2420888"/>
            <a:ext cx="8856984" cy="4401205"/>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Başlıca alaşım elementi: Mg (%0.8-%6’ya kadar!)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Mg katı eriyik sertleşmesi + deformasyon sertleşmesi sağlar; mukavemeti arttırır.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3XXX serisi alaşımlardan daha sert ve mukavemetli ve şekil verilebilirlikleri çok iyi.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korozyon dirençleri iyidir ve deniz yapı ve </a:t>
            </a:r>
            <a:r>
              <a:rPr lang="tr-TR" sz="2800" dirty="0" err="1" smtClean="0">
                <a:latin typeface="Trebuchet MS" pitchFamily="34" charset="0"/>
              </a:rPr>
              <a:t>paltformlarında</a:t>
            </a:r>
            <a:r>
              <a:rPr lang="tr-TR" sz="2800" dirty="0">
                <a:latin typeface="Trebuchet MS" pitchFamily="34" charset="0"/>
              </a:rPr>
              <a:t>,</a:t>
            </a:r>
            <a:r>
              <a:rPr lang="tr-TR" sz="2800" dirty="0" smtClean="0">
                <a:latin typeface="Trebuchet MS" pitchFamily="34" charset="0"/>
              </a:rPr>
              <a:t> deniz araçlarında tercih edilirler.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Ancak özellikle %3’den yüksek Mg içeren alaşımlarda taneler arası korozyon hassasiyeti yüksektir.</a:t>
            </a:r>
          </a:p>
        </p:txBody>
      </p:sp>
      <p:sp>
        <p:nvSpPr>
          <p:cNvPr id="6" name="Başlık 3"/>
          <p:cNvSpPr txBox="1">
            <a:spLocks/>
          </p:cNvSpPr>
          <p:nvPr/>
        </p:nvSpPr>
        <p:spPr>
          <a:xfrm>
            <a:off x="323528" y="818456"/>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dirty="0" smtClean="0">
                <a:solidFill>
                  <a:schemeClr val="accent2">
                    <a:lumMod val="50000"/>
                  </a:schemeClr>
                </a:solidFill>
                <a:latin typeface="Trebuchet MS" pitchFamily="34" charset="0"/>
                <a:ea typeface="+mj-ea"/>
                <a:cs typeface="+mj-cs"/>
              </a:rPr>
              <a:t>5</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402344864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1621244"/>
            <a:ext cx="8712968"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Üstün şekil alabilirlikleri ve makul seviyede mukavemetleri, </a:t>
            </a:r>
            <a:r>
              <a:rPr lang="tr-TR" sz="2800" dirty="0" err="1" smtClean="0">
                <a:latin typeface="Trebuchet MS" pitchFamily="34" charset="0"/>
              </a:rPr>
              <a:t>anodizasyon</a:t>
            </a:r>
            <a:r>
              <a:rPr lang="tr-TR" sz="2800" dirty="0" smtClean="0">
                <a:latin typeface="Trebuchet MS" pitchFamily="34" charset="0"/>
              </a:rPr>
              <a:t> kabiliyetleri, mükemmel korozyon dirençleri, kaynaklanabilirlikleri sayesinde açık hava uygulamalarında, mimari uygulamalarda, deniz ortamlarında, deniz platform ve araçlarında popülerdir.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Preste şekillendirme kapasiteleri yüksek ve mukavemetleri yeterli olduğu için otomotiv sektöründe kapı ve bagaj kapısı gibi panel ve şasi uygulamalarında cazip malzeme seçeneğidir.</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
        <p:nvSpPr>
          <p:cNvPr id="7" name="Başlık 3"/>
          <p:cNvSpPr txBox="1">
            <a:spLocks/>
          </p:cNvSpPr>
          <p:nvPr/>
        </p:nvSpPr>
        <p:spPr>
          <a:xfrm>
            <a:off x="323528" y="818456"/>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dirty="0" smtClean="0">
                <a:solidFill>
                  <a:schemeClr val="accent2">
                    <a:lumMod val="50000"/>
                  </a:schemeClr>
                </a:solidFill>
                <a:latin typeface="Trebuchet MS" pitchFamily="34" charset="0"/>
                <a:ea typeface="+mj-ea"/>
                <a:cs typeface="+mj-cs"/>
              </a:rPr>
              <a:t>5</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19245358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4109" t="46875" r="37189" b="22610"/>
          <a:stretch>
            <a:fillRect/>
          </a:stretch>
        </p:blipFill>
        <p:spPr bwMode="auto">
          <a:xfrm>
            <a:off x="3419872" y="332656"/>
            <a:ext cx="5472609" cy="1927850"/>
          </a:xfrm>
          <a:prstGeom prst="rect">
            <a:avLst/>
          </a:prstGeom>
          <a:noFill/>
          <a:ln w="9525">
            <a:noFill/>
            <a:miter lim="800000"/>
            <a:headEnd/>
            <a:tailEnd/>
          </a:ln>
        </p:spPr>
      </p:pic>
      <p:sp>
        <p:nvSpPr>
          <p:cNvPr id="5" name="4 Metin kutusu"/>
          <p:cNvSpPr txBox="1"/>
          <p:nvPr/>
        </p:nvSpPr>
        <p:spPr>
          <a:xfrm>
            <a:off x="323528" y="2514376"/>
            <a:ext cx="8568952" cy="3108543"/>
          </a:xfrm>
          <a:prstGeom prst="rect">
            <a:avLst/>
          </a:prstGeom>
          <a:noFill/>
        </p:spPr>
        <p:txBody>
          <a:bodyPr wrap="square" rtlCol="0">
            <a:spAutoFit/>
          </a:bodyPr>
          <a:lstStyle/>
          <a:p>
            <a:r>
              <a:rPr lang="tr-TR" sz="2800" dirty="0" smtClean="0">
                <a:latin typeface="Trebuchet MS" pitchFamily="34" charset="0"/>
              </a:rPr>
              <a:t>Mg ile birlikte Si sayesinde çökelme sertleşmesi yaşayan yüksek mukavemetli alaşımlardır.</a:t>
            </a:r>
          </a:p>
          <a:p>
            <a:r>
              <a:rPr lang="tr-TR" sz="2800" dirty="0" smtClean="0">
                <a:latin typeface="Trebuchet MS" pitchFamily="34" charset="0"/>
              </a:rPr>
              <a:t>2xxx ve 7XXX serisi alaşımlardan daha düşük mukavemetli olmalarına karşın </a:t>
            </a:r>
            <a:r>
              <a:rPr lang="tr-TR" sz="2800" dirty="0" err="1" smtClean="0">
                <a:latin typeface="Trebuchet MS" pitchFamily="34" charset="0"/>
              </a:rPr>
              <a:t>süneklikleri</a:t>
            </a:r>
            <a:r>
              <a:rPr lang="tr-TR" sz="2800" dirty="0" smtClean="0">
                <a:latin typeface="Trebuchet MS" pitchFamily="34" charset="0"/>
              </a:rPr>
              <a:t> ve şekil verilebilirlikleri daha iyidir ve kaynakla imalata uygundur.</a:t>
            </a:r>
          </a:p>
          <a:p>
            <a:r>
              <a:rPr lang="tr-TR" sz="2800" dirty="0" smtClean="0">
                <a:latin typeface="Trebuchet MS" pitchFamily="34" charset="0"/>
              </a:rPr>
              <a:t>Korozyon dirençleri de mükemmeldir.</a:t>
            </a:r>
            <a:endParaRPr lang="en-US" sz="2800" dirty="0" smtClean="0">
              <a:latin typeface="Trebuchet MS" pitchFamily="34" charset="0"/>
            </a:endParaRPr>
          </a:p>
        </p:txBody>
      </p:sp>
      <p:sp>
        <p:nvSpPr>
          <p:cNvPr id="7" name="Başlık 3"/>
          <p:cNvSpPr txBox="1">
            <a:spLocks/>
          </p:cNvSpPr>
          <p:nvPr/>
        </p:nvSpPr>
        <p:spPr>
          <a:xfrm>
            <a:off x="323528" y="818456"/>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noProof="0" dirty="0" smtClean="0">
                <a:solidFill>
                  <a:schemeClr val="accent2">
                    <a:lumMod val="50000"/>
                  </a:schemeClr>
                </a:solidFill>
                <a:latin typeface="Trebuchet MS" pitchFamily="34" charset="0"/>
                <a:ea typeface="+mj-ea"/>
                <a:cs typeface="+mj-cs"/>
              </a:rPr>
              <a:t>6</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185994195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1052736"/>
            <a:ext cx="8568952" cy="6124754"/>
          </a:xfrm>
          <a:prstGeom prst="rect">
            <a:avLst/>
          </a:prstGeom>
          <a:noFill/>
        </p:spPr>
        <p:txBody>
          <a:bodyPr wrap="square" rtlCol="0">
            <a:spAutoFit/>
          </a:bodyPr>
          <a:lstStyle/>
          <a:p>
            <a:r>
              <a:rPr lang="tr-TR" sz="2800" dirty="0" smtClean="0">
                <a:latin typeface="Trebuchet MS" pitchFamily="34" charset="0"/>
              </a:rPr>
              <a:t>Yüksek mukavemet, şekil verilebilirlik, korozyon direnci, kaynaklanabilirlik özellikle taşıt ve vagon gövde panellerinde  ve inşaat sektöründe kapı ve pencere profillerinde sayısız uygulamanın kapısını açmıştır. Deniz yapılarında ve platformlarında tercih edilir.</a:t>
            </a:r>
            <a:endParaRPr lang="en-US" sz="2800" dirty="0" smtClean="0">
              <a:latin typeface="Trebuchet MS" pitchFamily="34" charset="0"/>
            </a:endParaRPr>
          </a:p>
          <a:p>
            <a:r>
              <a:rPr lang="tr-TR" sz="2800" dirty="0" err="1" smtClean="0">
                <a:latin typeface="Trebuchet MS" pitchFamily="34" charset="0"/>
              </a:rPr>
              <a:t>Pb</a:t>
            </a:r>
            <a:r>
              <a:rPr lang="tr-TR" sz="2800" dirty="0" smtClean="0">
                <a:latin typeface="Trebuchet MS" pitchFamily="34" charset="0"/>
              </a:rPr>
              <a:t> ve </a:t>
            </a:r>
            <a:r>
              <a:rPr lang="tr-TR" sz="2800" dirty="0" err="1" smtClean="0">
                <a:latin typeface="Trebuchet MS" pitchFamily="34" charset="0"/>
              </a:rPr>
              <a:t>Bi</a:t>
            </a:r>
            <a:r>
              <a:rPr lang="tr-TR" sz="2800" dirty="0" smtClean="0">
                <a:latin typeface="Trebuchet MS" pitchFamily="34" charset="0"/>
              </a:rPr>
              <a:t> gibi düşük ergime noktalı elementlerin ilavesi ile 6XXX alaşımları talaşlı imal edilen parçalar için de uygun olabilir.</a:t>
            </a:r>
          </a:p>
          <a:p>
            <a:r>
              <a:rPr lang="tr-TR" sz="2800" dirty="0" smtClean="0">
                <a:latin typeface="Trebuchet MS" pitchFamily="34" charset="0"/>
              </a:rPr>
              <a:t>Çok kolay </a:t>
            </a:r>
            <a:r>
              <a:rPr lang="tr-TR" sz="2800" dirty="0" err="1" smtClean="0">
                <a:latin typeface="Trebuchet MS" pitchFamily="34" charset="0"/>
              </a:rPr>
              <a:t>anodize</a:t>
            </a:r>
            <a:r>
              <a:rPr lang="tr-TR" sz="2800" dirty="0" smtClean="0">
                <a:latin typeface="Trebuchet MS" pitchFamily="34" charset="0"/>
              </a:rPr>
              <a:t> edilebilirler.</a:t>
            </a:r>
          </a:p>
          <a:p>
            <a:r>
              <a:rPr lang="tr-TR" sz="2800" dirty="0" smtClean="0">
                <a:latin typeface="Trebuchet MS" pitchFamily="34" charset="0"/>
              </a:rPr>
              <a:t>Sert yüzeyler, korozyon direnci ve yüksek mukavemet gerektiren fren sistemi profillerinde, elektronik valf ve piston uygulamaları için sert </a:t>
            </a:r>
            <a:r>
              <a:rPr lang="tr-TR" sz="2800" dirty="0" err="1" smtClean="0">
                <a:latin typeface="Trebuchet MS" pitchFamily="34" charset="0"/>
              </a:rPr>
              <a:t>anodizasyon</a:t>
            </a:r>
            <a:r>
              <a:rPr lang="tr-TR" sz="2800" dirty="0" smtClean="0">
                <a:latin typeface="Trebuchet MS" pitchFamily="34" charset="0"/>
              </a:rPr>
              <a:t> uygulanır.</a:t>
            </a:r>
          </a:p>
        </p:txBody>
      </p:sp>
      <p:sp>
        <p:nvSpPr>
          <p:cNvPr id="7" name="Başlık 3"/>
          <p:cNvSpPr txBox="1">
            <a:spLocks/>
          </p:cNvSpPr>
          <p:nvPr/>
        </p:nvSpPr>
        <p:spPr>
          <a:xfrm>
            <a:off x="323528" y="476672"/>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noProof="0" dirty="0" smtClean="0">
                <a:solidFill>
                  <a:schemeClr val="accent2">
                    <a:lumMod val="50000"/>
                  </a:schemeClr>
                </a:solidFill>
                <a:latin typeface="Trebuchet MS" pitchFamily="34" charset="0"/>
                <a:ea typeface="+mj-ea"/>
                <a:cs typeface="+mj-cs"/>
              </a:rPr>
              <a:t>6</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319547616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14109" t="47859" r="37189" b="22610"/>
          <a:stretch>
            <a:fillRect/>
          </a:stretch>
        </p:blipFill>
        <p:spPr bwMode="auto">
          <a:xfrm>
            <a:off x="3131840" y="620688"/>
            <a:ext cx="5688632" cy="1939306"/>
          </a:xfrm>
          <a:prstGeom prst="rect">
            <a:avLst/>
          </a:prstGeom>
          <a:noFill/>
          <a:ln w="9525">
            <a:noFill/>
            <a:miter lim="800000"/>
            <a:headEnd/>
            <a:tailEnd/>
          </a:ln>
        </p:spPr>
      </p:pic>
      <p:sp>
        <p:nvSpPr>
          <p:cNvPr id="5" name="4 Metin kutusu"/>
          <p:cNvSpPr txBox="1"/>
          <p:nvPr/>
        </p:nvSpPr>
        <p:spPr>
          <a:xfrm>
            <a:off x="179512" y="2913906"/>
            <a:ext cx="8784976" cy="3539430"/>
          </a:xfrm>
          <a:prstGeom prst="rect">
            <a:avLst/>
          </a:prstGeom>
          <a:noFill/>
        </p:spPr>
        <p:txBody>
          <a:bodyPr wrap="square" rtlCol="0">
            <a:spAutoFit/>
          </a:bodyPr>
          <a:lstStyle/>
          <a:p>
            <a:r>
              <a:rPr lang="tr-TR" sz="2800" dirty="0" smtClean="0">
                <a:latin typeface="Trebuchet MS" pitchFamily="34" charset="0"/>
              </a:rPr>
              <a:t>%4-6 arası </a:t>
            </a:r>
            <a:r>
              <a:rPr lang="tr-TR" sz="2800" dirty="0" err="1" smtClean="0">
                <a:latin typeface="Trebuchet MS" pitchFamily="34" charset="0"/>
              </a:rPr>
              <a:t>Zn</a:t>
            </a:r>
            <a:r>
              <a:rPr lang="tr-TR" sz="2800" dirty="0" smtClean="0">
                <a:latin typeface="Trebuchet MS" pitchFamily="34" charset="0"/>
              </a:rPr>
              <a:t> ve %1-3 Mg </a:t>
            </a:r>
          </a:p>
          <a:p>
            <a:r>
              <a:rPr lang="tr-TR" sz="2800" dirty="0" smtClean="0">
                <a:latin typeface="Trebuchet MS" pitchFamily="34" charset="0"/>
              </a:rPr>
              <a:t>ısıl işlemle çökelme sertleşmesinden yararlanan çok yüksek mukavemetlere sahip alaşımlar.</a:t>
            </a:r>
          </a:p>
          <a:p>
            <a:r>
              <a:rPr lang="tr-TR" sz="2800" dirty="0" smtClean="0">
                <a:latin typeface="Trebuchet MS" pitchFamily="34" charset="0"/>
              </a:rPr>
              <a:t>Gerilmeli korozyon hassasiyetleri yüksek</a:t>
            </a:r>
          </a:p>
          <a:p>
            <a:r>
              <a:rPr lang="tr-TR" sz="2800" dirty="0" smtClean="0">
                <a:latin typeface="Trebuchet MS" pitchFamily="34" charset="0"/>
              </a:rPr>
              <a:t>Uçak, savunma sanayinde </a:t>
            </a:r>
            <a:r>
              <a:rPr lang="tr-TR" sz="2800" dirty="0" err="1" smtClean="0">
                <a:latin typeface="Trebuchet MS" pitchFamily="34" charset="0"/>
              </a:rPr>
              <a:t>nükleeer</a:t>
            </a:r>
            <a:r>
              <a:rPr lang="tr-TR" sz="2800" dirty="0" smtClean="0">
                <a:latin typeface="Trebuchet MS" pitchFamily="34" charset="0"/>
              </a:rPr>
              <a:t> uygulamalarda çok yüksek mukavemetleri sayesinde tercih edilir.</a:t>
            </a:r>
          </a:p>
          <a:p>
            <a:r>
              <a:rPr lang="tr-TR" sz="2800" dirty="0" smtClean="0">
                <a:latin typeface="Trebuchet MS" pitchFamily="34" charset="0"/>
              </a:rPr>
              <a:t>Kayak ve tenis raketi gibi performans sporlarında da malzeme seçeneği</a:t>
            </a:r>
          </a:p>
        </p:txBody>
      </p:sp>
      <p:sp>
        <p:nvSpPr>
          <p:cNvPr id="7" name="Başlık 3"/>
          <p:cNvSpPr txBox="1">
            <a:spLocks/>
          </p:cNvSpPr>
          <p:nvPr/>
        </p:nvSpPr>
        <p:spPr>
          <a:xfrm>
            <a:off x="323528" y="476672"/>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dirty="0" smtClean="0">
                <a:solidFill>
                  <a:schemeClr val="accent2">
                    <a:lumMod val="50000"/>
                  </a:schemeClr>
                </a:solidFill>
                <a:latin typeface="Trebuchet MS" pitchFamily="34" charset="0"/>
                <a:ea typeface="+mj-ea"/>
                <a:cs typeface="+mj-cs"/>
              </a:rPr>
              <a:t>7</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57727449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1052736"/>
            <a:ext cx="8892480" cy="5262979"/>
          </a:xfrm>
          <a:prstGeom prst="rect">
            <a:avLst/>
          </a:prstGeom>
          <a:noFill/>
        </p:spPr>
        <p:txBody>
          <a:bodyPr wrap="square" rtlCol="0">
            <a:spAutoFit/>
          </a:bodyPr>
          <a:lstStyle/>
          <a:p>
            <a:r>
              <a:rPr lang="en-US" sz="2800" dirty="0" smtClean="0">
                <a:latin typeface="Trebuchet MS" pitchFamily="34" charset="0"/>
              </a:rPr>
              <a:t>7xxx </a:t>
            </a:r>
            <a:r>
              <a:rPr lang="tr-TR" sz="2800" dirty="0" smtClean="0">
                <a:latin typeface="Trebuchet MS" pitchFamily="34" charset="0"/>
              </a:rPr>
              <a:t>alaşımlarında çökelme sertleşmesi sağlayan faz</a:t>
            </a:r>
            <a:r>
              <a:rPr lang="en-US" sz="2800" dirty="0" smtClean="0">
                <a:latin typeface="Trebuchet MS" pitchFamily="34" charset="0"/>
              </a:rPr>
              <a:t> MgZn</a:t>
            </a:r>
            <a:r>
              <a:rPr lang="en-US" sz="2800" baseline="-25000" dirty="0" smtClean="0">
                <a:latin typeface="Trebuchet MS" pitchFamily="34" charset="0"/>
              </a:rPr>
              <a:t>2</a:t>
            </a:r>
            <a:r>
              <a:rPr lang="en-US" sz="2800" dirty="0" smtClean="0">
                <a:latin typeface="Trebuchet MS" pitchFamily="34" charset="0"/>
              </a:rPr>
              <a:t>. </a:t>
            </a:r>
            <a:endParaRPr lang="tr-TR" sz="2800" dirty="0" smtClean="0">
              <a:latin typeface="Trebuchet MS" pitchFamily="34" charset="0"/>
            </a:endParaRPr>
          </a:p>
          <a:p>
            <a:r>
              <a:rPr lang="tr-TR" sz="2800" dirty="0" err="1" smtClean="0">
                <a:latin typeface="Trebuchet MS" pitchFamily="34" charset="0"/>
              </a:rPr>
              <a:t>Cr</a:t>
            </a:r>
            <a:r>
              <a:rPr lang="tr-TR" sz="2800" dirty="0" smtClean="0">
                <a:latin typeface="Trebuchet MS" pitchFamily="34" charset="0"/>
              </a:rPr>
              <a:t>  </a:t>
            </a:r>
            <a:r>
              <a:rPr lang="en-US" sz="2800" dirty="0" smtClean="0">
                <a:latin typeface="Trebuchet MS" pitchFamily="34" charset="0"/>
              </a:rPr>
              <a:t>0.35 %</a:t>
            </a:r>
            <a:r>
              <a:rPr lang="tr-TR" sz="2800" dirty="0" smtClean="0">
                <a:latin typeface="Trebuchet MS" pitchFamily="34" charset="0"/>
              </a:rPr>
              <a:t>’den azdır ve elektrik direnci için ilave edilir.</a:t>
            </a:r>
          </a:p>
          <a:p>
            <a:r>
              <a:rPr lang="tr-TR" sz="2800" dirty="0" err="1" smtClean="0">
                <a:latin typeface="Trebuchet MS" pitchFamily="34" charset="0"/>
              </a:rPr>
              <a:t>Cr</a:t>
            </a:r>
            <a:r>
              <a:rPr lang="tr-TR" sz="2800" dirty="0" smtClean="0">
                <a:latin typeface="Trebuchet MS" pitchFamily="34" charset="0"/>
              </a:rPr>
              <a:t> sıcak hadde, </a:t>
            </a:r>
            <a:r>
              <a:rPr lang="tr-TR" sz="2800" dirty="0" err="1" smtClean="0">
                <a:latin typeface="Trebuchet MS" pitchFamily="34" charset="0"/>
              </a:rPr>
              <a:t>ekstrüzyon</a:t>
            </a:r>
            <a:r>
              <a:rPr lang="tr-TR" sz="2800" dirty="0" smtClean="0">
                <a:latin typeface="Trebuchet MS" pitchFamily="34" charset="0"/>
              </a:rPr>
              <a:t> gibi aşamalarda yeniden kristalleşmeyi önleyerek tane boyutunu kontrol eder. </a:t>
            </a:r>
          </a:p>
          <a:p>
            <a:r>
              <a:rPr lang="tr-TR" sz="2800" dirty="0" smtClean="0">
                <a:latin typeface="Trebuchet MS" pitchFamily="34" charset="0"/>
              </a:rPr>
              <a:t>Ancak </a:t>
            </a:r>
            <a:r>
              <a:rPr lang="tr-TR" sz="2800" dirty="0" err="1" smtClean="0">
                <a:latin typeface="Trebuchet MS" pitchFamily="34" charset="0"/>
              </a:rPr>
              <a:t>Cr</a:t>
            </a:r>
            <a:r>
              <a:rPr lang="tr-TR" sz="2800" dirty="0" smtClean="0">
                <a:latin typeface="Trebuchet MS" pitchFamily="34" charset="0"/>
              </a:rPr>
              <a:t> ile ısıl işlemden sonra soğutma hızı kritik hale gelir.</a:t>
            </a:r>
          </a:p>
          <a:p>
            <a:r>
              <a:rPr lang="tr-TR" sz="2800" dirty="0" smtClean="0">
                <a:latin typeface="Trebuchet MS" pitchFamily="34" charset="0"/>
              </a:rPr>
              <a:t>Plastik şekil vermeden kaynaklanan fiber tane yapısı gerilmeli korozyon hassasiyetini azaltır, tokluğu arttırır.</a:t>
            </a:r>
          </a:p>
          <a:p>
            <a:r>
              <a:rPr lang="tr-TR" sz="2800" dirty="0" err="1" smtClean="0">
                <a:latin typeface="Trebuchet MS" pitchFamily="34" charset="0"/>
              </a:rPr>
              <a:t>Cr</a:t>
            </a:r>
            <a:r>
              <a:rPr lang="tr-TR" sz="2800" dirty="0" smtClean="0">
                <a:latin typeface="Trebuchet MS" pitchFamily="34" charset="0"/>
              </a:rPr>
              <a:t> </a:t>
            </a:r>
            <a:r>
              <a:rPr lang="tr-TR" sz="2800" dirty="0" err="1" smtClean="0">
                <a:latin typeface="Trebuchet MS" pitchFamily="34" charset="0"/>
              </a:rPr>
              <a:t>anodizasyon</a:t>
            </a:r>
            <a:r>
              <a:rPr lang="tr-TR" sz="2800" dirty="0" smtClean="0">
                <a:latin typeface="Trebuchet MS" pitchFamily="34" charset="0"/>
              </a:rPr>
              <a:t> sonrası yüzeyde sarı renk verir.</a:t>
            </a:r>
          </a:p>
        </p:txBody>
      </p:sp>
      <p:sp>
        <p:nvSpPr>
          <p:cNvPr id="7" name="Başlık 3"/>
          <p:cNvSpPr txBox="1">
            <a:spLocks/>
          </p:cNvSpPr>
          <p:nvPr/>
        </p:nvSpPr>
        <p:spPr>
          <a:xfrm>
            <a:off x="323528" y="476672"/>
            <a:ext cx="8229600" cy="594320"/>
          </a:xfrm>
          <a:prstGeom prst="rect">
            <a:avLst/>
          </a:prstGeom>
        </p:spPr>
        <p:txBody>
          <a:bodyPr vert="horz" lIns="0" rIns="0" bIns="0" anchor="b">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z="5000" dirty="0" smtClean="0">
                <a:solidFill>
                  <a:schemeClr val="accent2">
                    <a:lumMod val="50000"/>
                  </a:schemeClr>
                </a:solidFill>
                <a:latin typeface="Trebuchet MS" pitchFamily="34" charset="0"/>
                <a:ea typeface="+mj-ea"/>
                <a:cs typeface="+mj-cs"/>
              </a:rPr>
              <a:t>7</a:t>
            </a:r>
            <a:r>
              <a:rPr kumimoji="0" lang="tr-TR" sz="5000" b="0" i="0" u="none" strike="noStrike" kern="1200" cap="none" spc="0" normalizeH="0" baseline="0" noProof="0" dirty="0" smtClean="0">
                <a:ln>
                  <a:noFill/>
                </a:ln>
                <a:solidFill>
                  <a:schemeClr val="accent2">
                    <a:lumMod val="50000"/>
                  </a:schemeClr>
                </a:solidFill>
                <a:effectLst/>
                <a:uLnTx/>
                <a:uFillTx/>
                <a:latin typeface="Trebuchet MS" pitchFamily="34" charset="0"/>
                <a:ea typeface="+mj-ea"/>
                <a:cs typeface="+mj-cs"/>
              </a:rPr>
              <a:t>XXX serisi</a:t>
            </a:r>
            <a:endParaRPr kumimoji="0" lang="tr-TR" sz="5000" b="0" i="0" u="none" strike="noStrike" kern="1200" cap="none" spc="0" normalizeH="0" baseline="0" noProof="0" dirty="0">
              <a:ln>
                <a:noFill/>
              </a:ln>
              <a:solidFill>
                <a:schemeClr val="accent2">
                  <a:lumMod val="50000"/>
                </a:schemeClr>
              </a:solidFill>
              <a:effectLst/>
              <a:uLnTx/>
              <a:uFillTx/>
              <a:latin typeface="Trebuchet MS" pitchFamily="34" charset="0"/>
              <a:ea typeface="+mj-ea"/>
              <a:cs typeface="+mj-cs"/>
            </a:endParaRPr>
          </a:p>
        </p:txBody>
      </p:sp>
    </p:spTree>
    <p:extLst>
      <p:ext uri="{BB962C8B-B14F-4D97-AF65-F5344CB8AC3E}">
        <p14:creationId xmlns:p14="http://schemas.microsoft.com/office/powerpoint/2010/main" val="266655091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ncrypted-tbn0.gstatic.com/images?q=tbn:ANd9GcRNZw47JD3_MtJvwkLy6kYZwTFG02fyg_H3zdJebE0NpO9-TO_Su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556792"/>
            <a:ext cx="2448272" cy="244827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126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077072"/>
            <a:ext cx="244827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pic>
        <p:nvPicPr>
          <p:cNvPr id="12290" name="Picture 2" descr=" Vulcan Embossed  Aluminium Heat Shield "/>
          <p:cNvPicPr>
            <a:picLocks noChangeAspect="1" noChangeArrowheads="1"/>
          </p:cNvPicPr>
          <p:nvPr/>
        </p:nvPicPr>
        <p:blipFill>
          <a:blip r:embed="rId4" cstate="print"/>
          <a:srcRect/>
          <a:stretch>
            <a:fillRect/>
          </a:stretch>
        </p:blipFill>
        <p:spPr bwMode="auto">
          <a:xfrm>
            <a:off x="323528" y="4077072"/>
            <a:ext cx="2484000" cy="2484000"/>
          </a:xfrm>
          <a:prstGeom prst="rect">
            <a:avLst/>
          </a:prstGeom>
          <a:noFill/>
        </p:spPr>
      </p:pic>
      <p:pic>
        <p:nvPicPr>
          <p:cNvPr id="12292" name="Picture 4" descr="http://www.bollhoff-attexor.com/images/stories/applications/Heat_shield.jpg"/>
          <p:cNvPicPr>
            <a:picLocks noChangeAspect="1" noChangeArrowheads="1"/>
          </p:cNvPicPr>
          <p:nvPr/>
        </p:nvPicPr>
        <p:blipFill>
          <a:blip r:embed="rId5" cstate="print"/>
          <a:srcRect/>
          <a:stretch>
            <a:fillRect/>
          </a:stretch>
        </p:blipFill>
        <p:spPr bwMode="auto">
          <a:xfrm>
            <a:off x="2862214" y="4077072"/>
            <a:ext cx="3221954" cy="2486145"/>
          </a:xfrm>
          <a:prstGeom prst="rect">
            <a:avLst/>
          </a:prstGeom>
          <a:noFill/>
        </p:spPr>
      </p:pic>
      <p:pic>
        <p:nvPicPr>
          <p:cNvPr id="12294" name="Picture 6" descr="Aluminium Heat Shield Sheet [560x407mm]">
            <a:hlinkClick r:id="rId6"/>
          </p:cNvPr>
          <p:cNvPicPr>
            <a:picLocks noChangeAspect="1" noChangeArrowheads="1"/>
          </p:cNvPicPr>
          <p:nvPr/>
        </p:nvPicPr>
        <p:blipFill>
          <a:blip r:embed="rId7" cstate="print"/>
          <a:srcRect b="15761"/>
          <a:stretch>
            <a:fillRect/>
          </a:stretch>
        </p:blipFill>
        <p:spPr bwMode="auto">
          <a:xfrm>
            <a:off x="3203848" y="1556792"/>
            <a:ext cx="2880320" cy="2426348"/>
          </a:xfrm>
          <a:prstGeom prst="rect">
            <a:avLst/>
          </a:prstGeom>
          <a:noFill/>
        </p:spPr>
      </p:pic>
    </p:spTree>
    <p:extLst>
      <p:ext uri="{BB962C8B-B14F-4D97-AF65-F5344CB8AC3E}">
        <p14:creationId xmlns:p14="http://schemas.microsoft.com/office/powerpoint/2010/main" val="233671080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427984" y="1706032"/>
            <a:ext cx="4248472" cy="1938992"/>
          </a:xfrm>
          <a:prstGeom prst="rect">
            <a:avLst/>
          </a:prstGeom>
        </p:spPr>
        <p:txBody>
          <a:bodyPr wrap="square">
            <a:spAutoFit/>
          </a:bodyPr>
          <a:lstStyle/>
          <a:p>
            <a:pPr algn="r"/>
            <a:r>
              <a:rPr lang="tr-TR" sz="2400" dirty="0" smtClean="0">
                <a:latin typeface="Trebuchet MS" pitchFamily="34" charset="0"/>
              </a:rPr>
              <a:t>alüminyum folyo:</a:t>
            </a:r>
          </a:p>
          <a:p>
            <a:pPr algn="r"/>
            <a:r>
              <a:rPr lang="en-US" sz="2400" dirty="0" smtClean="0">
                <a:latin typeface="Trebuchet MS" pitchFamily="34" charset="0"/>
              </a:rPr>
              <a:t>1050 </a:t>
            </a:r>
            <a:r>
              <a:rPr lang="tr-TR" sz="2400" dirty="0" smtClean="0">
                <a:latin typeface="Trebuchet MS" pitchFamily="34" charset="0"/>
              </a:rPr>
              <a:t>veya diğer 1XXX alaşımları: deformasyon kapasitesi yüksek ve korozyon direnci en yüksek</a:t>
            </a:r>
          </a:p>
        </p:txBody>
      </p:sp>
      <p:pic>
        <p:nvPicPr>
          <p:cNvPr id="11273" name="Picture 9" descr="http://www.plasticpouchespackaging.com/photo/pc589223-aluminum_foil_plastic_pouches_with_zipper_for_tea_packaging.jpg">
            <a:hlinkClick r:id="rId2" tooltip="China Aluminum Foil Plastic Pouches With Zipper For Tea Packaging suppliers"/>
          </p:cNvPr>
          <p:cNvPicPr>
            <a:picLocks noChangeAspect="1" noChangeArrowheads="1"/>
          </p:cNvPicPr>
          <p:nvPr/>
        </p:nvPicPr>
        <p:blipFill>
          <a:blip r:embed="rId3" cstate="print"/>
          <a:srcRect/>
          <a:stretch>
            <a:fillRect/>
          </a:stretch>
        </p:blipFill>
        <p:spPr bwMode="auto">
          <a:xfrm>
            <a:off x="58699400" y="-25985788"/>
            <a:ext cx="2971800" cy="2047875"/>
          </a:xfrm>
          <a:prstGeom prst="rect">
            <a:avLst/>
          </a:prstGeom>
          <a:noFill/>
        </p:spPr>
      </p:pic>
      <p:pic>
        <p:nvPicPr>
          <p:cNvPr id="11275" name="Picture 11" descr="http://www.plasticpouchespackaging.com/photo/pc589223-aluminum_foil_plastic_pouches_with_zipper_for_tea_packaging.jpg">
            <a:hlinkClick r:id="rId2" tooltip="China Aluminum Foil Plastic Pouches With Zipper For Tea Packaging suppliers"/>
          </p:cNvPr>
          <p:cNvPicPr>
            <a:picLocks noChangeAspect="1" noChangeArrowheads="1"/>
          </p:cNvPicPr>
          <p:nvPr/>
        </p:nvPicPr>
        <p:blipFill>
          <a:blip r:embed="rId3" cstate="print"/>
          <a:srcRect/>
          <a:stretch>
            <a:fillRect/>
          </a:stretch>
        </p:blipFill>
        <p:spPr bwMode="auto">
          <a:xfrm>
            <a:off x="58699400" y="-25985788"/>
            <a:ext cx="2971800" cy="2047875"/>
          </a:xfrm>
          <a:prstGeom prst="rect">
            <a:avLst/>
          </a:prstGeom>
          <a:noFill/>
        </p:spPr>
      </p:pic>
      <p:pic>
        <p:nvPicPr>
          <p:cNvPr id="19" name="18 Resim" descr="pc589223-aluminum_foil_plastic_pouches_with_zipper_for_tea_packaging.jpg"/>
          <p:cNvPicPr>
            <a:picLocks noChangeAspect="1"/>
          </p:cNvPicPr>
          <p:nvPr/>
        </p:nvPicPr>
        <p:blipFill>
          <a:blip r:embed="rId3" cstate="print"/>
          <a:srcRect l="5000" t="7493" r="5000" b="5085"/>
          <a:stretch>
            <a:fillRect/>
          </a:stretch>
        </p:blipFill>
        <p:spPr>
          <a:xfrm>
            <a:off x="4572000" y="3933056"/>
            <a:ext cx="3888432" cy="2520280"/>
          </a:xfrm>
          <a:prstGeom prst="rect">
            <a:avLst/>
          </a:prstGeom>
        </p:spPr>
      </p:pic>
      <p:pic>
        <p:nvPicPr>
          <p:cNvPr id="11278" name="Picture 14" descr="Aluminium Foil Containers"/>
          <p:cNvPicPr>
            <a:picLocks noChangeAspect="1" noChangeArrowheads="1"/>
          </p:cNvPicPr>
          <p:nvPr/>
        </p:nvPicPr>
        <p:blipFill>
          <a:blip r:embed="rId4" cstate="print"/>
          <a:srcRect t="6522" b="6522"/>
          <a:stretch>
            <a:fillRect/>
          </a:stretch>
        </p:blipFill>
        <p:spPr bwMode="auto">
          <a:xfrm>
            <a:off x="539552" y="3717032"/>
            <a:ext cx="3312368" cy="2880320"/>
          </a:xfrm>
          <a:prstGeom prst="rect">
            <a:avLst/>
          </a:prstGeom>
          <a:noFill/>
        </p:spPr>
      </p:pic>
      <p:pic>
        <p:nvPicPr>
          <p:cNvPr id="11271" name="Picture 7" descr="http://img1.wikia.nocookie.net/__cb20140618223700/solarcooking/images/4/43/Aluminum_foil.jpg"/>
          <p:cNvPicPr>
            <a:picLocks noChangeAspect="1" noChangeArrowheads="1"/>
          </p:cNvPicPr>
          <p:nvPr/>
        </p:nvPicPr>
        <p:blipFill>
          <a:blip r:embed="rId5" cstate="print"/>
          <a:srcRect b="2197"/>
          <a:stretch>
            <a:fillRect/>
          </a:stretch>
        </p:blipFill>
        <p:spPr bwMode="auto">
          <a:xfrm>
            <a:off x="467545" y="1216670"/>
            <a:ext cx="3888432" cy="2500361"/>
          </a:xfrm>
          <a:prstGeom prst="rect">
            <a:avLst/>
          </a:prstGeom>
          <a:noFill/>
        </p:spPr>
      </p:pic>
      <p:sp>
        <p:nvSpPr>
          <p:cNvPr id="23" name="22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08844931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Dikdörtgen 3"/>
          <p:cNvSpPr/>
          <p:nvPr/>
        </p:nvSpPr>
        <p:spPr>
          <a:xfrm>
            <a:off x="251520" y="1436583"/>
            <a:ext cx="8280920" cy="1200329"/>
          </a:xfrm>
          <a:prstGeom prst="rect">
            <a:avLst/>
          </a:prstGeom>
        </p:spPr>
        <p:txBody>
          <a:bodyPr wrap="square">
            <a:spAutoFit/>
          </a:bodyPr>
          <a:lstStyle/>
          <a:p>
            <a:r>
              <a:rPr lang="en-US" sz="2400" dirty="0" smtClean="0">
                <a:latin typeface="Trebuchet MS" pitchFamily="34" charset="0"/>
              </a:rPr>
              <a:t>1350 </a:t>
            </a:r>
            <a:r>
              <a:rPr lang="tr-TR" sz="2400" dirty="0" smtClean="0">
                <a:latin typeface="Trebuchet MS" pitchFamily="34" charset="0"/>
              </a:rPr>
              <a:t>alaşımı: havai hat iletkenleri</a:t>
            </a:r>
          </a:p>
          <a:p>
            <a:r>
              <a:rPr lang="tr-TR" sz="2400" dirty="0" smtClean="0">
                <a:latin typeface="Trebuchet MS" pitchFamily="34" charset="0"/>
              </a:rPr>
              <a:t>Yüksek elektrik iletkenliği ve yeterli mukavemet; korozyon direnci</a:t>
            </a:r>
          </a:p>
        </p:txBody>
      </p:sp>
      <p:pic>
        <p:nvPicPr>
          <p:cNvPr id="11266" name="Picture 2" descr="http://www.hlcables.com/uploads/allimg/141024/1-1410241104434V.jpg"/>
          <p:cNvPicPr>
            <a:picLocks noChangeAspect="1" noChangeArrowheads="1"/>
          </p:cNvPicPr>
          <p:nvPr/>
        </p:nvPicPr>
        <p:blipFill>
          <a:blip r:embed="rId2" cstate="print"/>
          <a:srcRect/>
          <a:stretch>
            <a:fillRect/>
          </a:stretch>
        </p:blipFill>
        <p:spPr bwMode="auto">
          <a:xfrm>
            <a:off x="4355976" y="3717032"/>
            <a:ext cx="4032448" cy="2695374"/>
          </a:xfrm>
          <a:prstGeom prst="rect">
            <a:avLst/>
          </a:prstGeom>
          <a:noFill/>
        </p:spPr>
      </p:pic>
      <p:pic>
        <p:nvPicPr>
          <p:cNvPr id="11267" name="Picture 3"/>
          <p:cNvPicPr>
            <a:picLocks noChangeAspect="1" noChangeArrowheads="1"/>
          </p:cNvPicPr>
          <p:nvPr/>
        </p:nvPicPr>
        <p:blipFill>
          <a:blip r:embed="rId3" cstate="print"/>
          <a:srcRect l="21857" t="23250" r="40510" b="23594"/>
          <a:stretch>
            <a:fillRect/>
          </a:stretch>
        </p:blipFill>
        <p:spPr bwMode="auto">
          <a:xfrm>
            <a:off x="683568" y="3645024"/>
            <a:ext cx="3384376" cy="2687593"/>
          </a:xfrm>
          <a:prstGeom prst="rect">
            <a:avLst/>
          </a:prstGeom>
          <a:noFill/>
          <a:ln w="9525">
            <a:noFill/>
            <a:miter lim="800000"/>
            <a:headEnd/>
            <a:tailEnd/>
          </a:ln>
        </p:spPr>
      </p:pic>
      <p:sp>
        <p:nvSpPr>
          <p:cNvPr id="8" name="7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0884493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772816"/>
            <a:ext cx="4373860" cy="399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768034"/>
            <a:ext cx="3960440" cy="231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aşlık 3"/>
          <p:cNvSpPr>
            <a:spLocks noGrp="1"/>
          </p:cNvSpPr>
          <p:nvPr>
            <p:ph type="title"/>
          </p:nvPr>
        </p:nvSpPr>
        <p:spPr>
          <a:xfrm>
            <a:off x="395536" y="602432"/>
            <a:ext cx="8229600" cy="594320"/>
          </a:xfrm>
        </p:spPr>
        <p:txBody>
          <a:bodyPr>
            <a:normAutofit fontScale="90000"/>
          </a:bodyPr>
          <a:lstStyle/>
          <a:p>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 döküm</a:t>
            </a:r>
            <a:endParaRPr lang="tr-TR" dirty="0">
              <a:solidFill>
                <a:schemeClr val="accent1">
                  <a:lumMod val="50000"/>
                </a:schemeClr>
              </a:solidFill>
              <a:latin typeface="Trebuchet MS" pitchFamily="34" charset="0"/>
            </a:endParaRPr>
          </a:p>
        </p:txBody>
      </p:sp>
    </p:spTree>
    <p:extLst>
      <p:ext uri="{BB962C8B-B14F-4D97-AF65-F5344CB8AC3E}">
        <p14:creationId xmlns:p14="http://schemas.microsoft.com/office/powerpoint/2010/main" val="329826697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7416" name="Picture 8" descr="Photograph of Airbus A340 in fl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7422" y="3212976"/>
            <a:ext cx="4435211" cy="3249166"/>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51520" y="1340768"/>
            <a:ext cx="8208912" cy="5262979"/>
          </a:xfrm>
          <a:prstGeom prst="rect">
            <a:avLst/>
          </a:prstGeom>
        </p:spPr>
        <p:txBody>
          <a:bodyPr wrap="square">
            <a:spAutoFit/>
          </a:bodyPr>
          <a:lstStyle/>
          <a:p>
            <a:r>
              <a:rPr lang="tr-TR" sz="2400" dirty="0" smtClean="0">
                <a:latin typeface="Trebuchet MS" pitchFamily="34" charset="0"/>
              </a:rPr>
              <a:t>2024 veya 7475 veya 6013 alaşımı:</a:t>
            </a:r>
          </a:p>
          <a:p>
            <a:r>
              <a:rPr lang="tr-TR" sz="2400" dirty="0" smtClean="0">
                <a:latin typeface="Trebuchet MS" pitchFamily="34" charset="0"/>
              </a:rPr>
              <a:t>Yüksek yorulma dayanımı ve kırılma tokluğu ile uçak gövdelerinde</a:t>
            </a:r>
          </a:p>
          <a:p>
            <a:r>
              <a:rPr lang="tr-TR" sz="2400" dirty="0" smtClean="0">
                <a:latin typeface="Trebuchet MS" pitchFamily="34" charset="0"/>
              </a:rPr>
              <a:t>7150 veya 7449 veya 7475 alaşımı:</a:t>
            </a:r>
          </a:p>
          <a:p>
            <a:r>
              <a:rPr lang="tr-TR" sz="2400" dirty="0" smtClean="0">
                <a:latin typeface="Trebuchet MS" pitchFamily="34" charset="0"/>
              </a:rPr>
              <a:t>Yüksek yorulma direnci, </a:t>
            </a:r>
          </a:p>
          <a:p>
            <a:r>
              <a:rPr lang="tr-TR" sz="2400" dirty="0" smtClean="0">
                <a:latin typeface="Trebuchet MS" pitchFamily="34" charset="0"/>
              </a:rPr>
              <a:t>kırılma tokluğu, </a:t>
            </a:r>
          </a:p>
          <a:p>
            <a:r>
              <a:rPr lang="tr-TR" sz="2400" dirty="0" smtClean="0">
                <a:latin typeface="Trebuchet MS" pitchFamily="34" charset="0"/>
              </a:rPr>
              <a:t>basma mukavemeti ve </a:t>
            </a:r>
          </a:p>
          <a:p>
            <a:r>
              <a:rPr lang="tr-TR" sz="2400" dirty="0" err="1" smtClean="0">
                <a:latin typeface="Trebuchet MS" pitchFamily="34" charset="0"/>
              </a:rPr>
              <a:t>stiffness</a:t>
            </a:r>
            <a:r>
              <a:rPr lang="tr-TR" sz="2400" dirty="0" smtClean="0">
                <a:latin typeface="Trebuchet MS" pitchFamily="34" charset="0"/>
              </a:rPr>
              <a:t> özellikleri ile alt </a:t>
            </a:r>
          </a:p>
          <a:p>
            <a:r>
              <a:rPr lang="tr-TR" sz="2400" dirty="0" smtClean="0">
                <a:latin typeface="Trebuchet MS" pitchFamily="34" charset="0"/>
              </a:rPr>
              <a:t>kanat parçaları</a:t>
            </a:r>
          </a:p>
          <a:p>
            <a:r>
              <a:rPr lang="tr-TR" sz="2400" dirty="0" smtClean="0">
                <a:latin typeface="Trebuchet MS" pitchFamily="34" charset="0"/>
              </a:rPr>
              <a:t>2024 alaşımı:</a:t>
            </a:r>
          </a:p>
          <a:p>
            <a:r>
              <a:rPr lang="tr-TR" sz="2400" dirty="0" smtClean="0">
                <a:latin typeface="Trebuchet MS" pitchFamily="34" charset="0"/>
              </a:rPr>
              <a:t>Yüksek çekme mukavemeti, </a:t>
            </a:r>
          </a:p>
          <a:p>
            <a:r>
              <a:rPr lang="tr-TR" sz="2400" dirty="0" smtClean="0">
                <a:latin typeface="Trebuchet MS" pitchFamily="34" charset="0"/>
              </a:rPr>
              <a:t>yorulma dayanımı ve kırılma </a:t>
            </a:r>
          </a:p>
          <a:p>
            <a:r>
              <a:rPr lang="tr-TR" sz="2400" dirty="0" smtClean="0">
                <a:latin typeface="Trebuchet MS" pitchFamily="34" charset="0"/>
              </a:rPr>
              <a:t>tokluğu ile üst kanat </a:t>
            </a:r>
          </a:p>
          <a:p>
            <a:r>
              <a:rPr lang="tr-TR" sz="2400" dirty="0" smtClean="0">
                <a:latin typeface="Trebuchet MS" pitchFamily="34" charset="0"/>
              </a:rPr>
              <a:t>parçaları</a:t>
            </a:r>
          </a:p>
        </p:txBody>
      </p:sp>
      <p:sp>
        <p:nvSpPr>
          <p:cNvPr id="13" name="12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08844931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7414" name="Picture 6" descr="Photo of beverage ca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1340768"/>
            <a:ext cx="1814167" cy="252028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611560" y="1412776"/>
            <a:ext cx="6480720" cy="2308324"/>
          </a:xfrm>
          <a:prstGeom prst="rect">
            <a:avLst/>
          </a:prstGeom>
        </p:spPr>
        <p:txBody>
          <a:bodyPr wrap="square">
            <a:spAutoFit/>
          </a:bodyPr>
          <a:lstStyle/>
          <a:p>
            <a:r>
              <a:rPr lang="tr-TR" sz="2400" dirty="0" smtClean="0">
                <a:latin typeface="Trebuchet MS" pitchFamily="34" charset="0"/>
              </a:rPr>
              <a:t>3104 alaşımı:</a:t>
            </a:r>
          </a:p>
          <a:p>
            <a:r>
              <a:rPr lang="tr-TR" sz="2400" dirty="0" smtClean="0">
                <a:latin typeface="Trebuchet MS" pitchFamily="34" charset="0"/>
              </a:rPr>
              <a:t>Meşrubat kutusu</a:t>
            </a:r>
          </a:p>
          <a:p>
            <a:endParaRPr lang="tr-TR" sz="2400" dirty="0" smtClean="0">
              <a:latin typeface="Trebuchet MS" pitchFamily="34" charset="0"/>
            </a:endParaRPr>
          </a:p>
          <a:p>
            <a:r>
              <a:rPr lang="tr-TR" sz="2400" dirty="0" smtClean="0">
                <a:latin typeface="Trebuchet MS" pitchFamily="34" charset="0"/>
              </a:rPr>
              <a:t>5182 alaşımı;</a:t>
            </a:r>
          </a:p>
          <a:p>
            <a:r>
              <a:rPr lang="tr-TR" sz="2400" dirty="0" smtClean="0">
                <a:latin typeface="Trebuchet MS" pitchFamily="34" charset="0"/>
              </a:rPr>
              <a:t>Kutu kapağı</a:t>
            </a:r>
          </a:p>
          <a:p>
            <a:r>
              <a:rPr lang="en-US" sz="2400" dirty="0" smtClean="0">
                <a:latin typeface="Trebuchet MS" pitchFamily="34" charset="0"/>
              </a:rPr>
              <a:t>.</a:t>
            </a:r>
            <a:r>
              <a:rPr lang="en-US" sz="2400" dirty="0">
                <a:latin typeface="Trebuchet MS" pitchFamily="34" charset="0"/>
              </a:rPr>
              <a:t> </a:t>
            </a:r>
            <a:endParaRPr lang="tr-TR" sz="2400" dirty="0">
              <a:latin typeface="Trebuchet MS" pitchFamily="34" charset="0"/>
            </a:endParaRPr>
          </a:p>
        </p:txBody>
      </p:sp>
      <p:pic>
        <p:nvPicPr>
          <p:cNvPr id="2052" name="Picture 4" descr="aluminum cans"/>
          <p:cNvPicPr>
            <a:picLocks noChangeAspect="1" noChangeArrowheads="1"/>
          </p:cNvPicPr>
          <p:nvPr/>
        </p:nvPicPr>
        <p:blipFill>
          <a:blip r:embed="rId3" cstate="print"/>
          <a:srcRect/>
          <a:stretch>
            <a:fillRect/>
          </a:stretch>
        </p:blipFill>
        <p:spPr bwMode="auto">
          <a:xfrm>
            <a:off x="5364088" y="3861048"/>
            <a:ext cx="3498022" cy="2780928"/>
          </a:xfrm>
          <a:prstGeom prst="rect">
            <a:avLst/>
          </a:prstGeom>
          <a:noFill/>
        </p:spPr>
      </p:pic>
      <p:pic>
        <p:nvPicPr>
          <p:cNvPr id="2054" name="Picture 6" descr="https://encrypted-tbn0.gstatic.com/images?q=tbn:ANd9GcR_i6syElWoCk0vuqgv6A4UtKM9QfmNAMFjhtNXHY-rmZM9xJHSKXIkE02Y">
            <a:hlinkClick r:id="rId4"/>
          </p:cNvPr>
          <p:cNvPicPr>
            <a:picLocks noChangeAspect="1" noChangeArrowheads="1"/>
          </p:cNvPicPr>
          <p:nvPr/>
        </p:nvPicPr>
        <p:blipFill>
          <a:blip r:embed="rId5" cstate="print"/>
          <a:srcRect/>
          <a:stretch>
            <a:fillRect/>
          </a:stretch>
        </p:blipFill>
        <p:spPr bwMode="auto">
          <a:xfrm>
            <a:off x="2771800" y="4077072"/>
            <a:ext cx="2448272" cy="2498237"/>
          </a:xfrm>
          <a:prstGeom prst="rect">
            <a:avLst/>
          </a:prstGeom>
          <a:noFill/>
        </p:spPr>
      </p:pic>
      <p:pic>
        <p:nvPicPr>
          <p:cNvPr id="12" name="Picture 7" descr="https://encrypted-tbn2.gstatic.com/images?q=tbn:ANd9GcQI0yB9UshC2kOhTgA89SzqJXRl7GXshnRh2-JzN9F18w01BzCL">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4149080"/>
            <a:ext cx="2247900" cy="22479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032" y="2060848"/>
            <a:ext cx="187642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08844931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6388" name="Picture 4" descr="http://aluminium.matter.org.uk/content/media/images/phys-properties-multiPortExtrusi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1467" y="1340768"/>
            <a:ext cx="3926001" cy="216024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251520" y="1340768"/>
            <a:ext cx="4464496" cy="2308324"/>
          </a:xfrm>
          <a:prstGeom prst="rect">
            <a:avLst/>
          </a:prstGeom>
        </p:spPr>
        <p:txBody>
          <a:bodyPr wrap="square">
            <a:spAutoFit/>
          </a:bodyPr>
          <a:lstStyle/>
          <a:p>
            <a:r>
              <a:rPr lang="tr-TR" sz="2400" dirty="0" smtClean="0">
                <a:latin typeface="Trebuchet MS" pitchFamily="34" charset="0"/>
              </a:rPr>
              <a:t>Isı değiştiricileri</a:t>
            </a:r>
          </a:p>
          <a:p>
            <a:r>
              <a:rPr lang="tr-TR" sz="2400" dirty="0" smtClean="0">
                <a:latin typeface="Trebuchet MS" pitchFamily="34" charset="0"/>
              </a:rPr>
              <a:t>1050, 3003, 5059, 6101 alaşımları</a:t>
            </a:r>
          </a:p>
          <a:p>
            <a:r>
              <a:rPr lang="tr-TR" sz="2400" dirty="0" smtClean="0">
                <a:latin typeface="Trebuchet MS" pitchFamily="34" charset="0"/>
              </a:rPr>
              <a:t>İyi ısıl iletkenlik ve 3XXX, 5XXX ve 6XXX alaşımlarında yüksek mukavemet</a:t>
            </a:r>
          </a:p>
        </p:txBody>
      </p:sp>
      <p:grpSp>
        <p:nvGrpSpPr>
          <p:cNvPr id="11" name="10 Grup"/>
          <p:cNvGrpSpPr>
            <a:grpSpLocks noChangeAspect="1"/>
          </p:cNvGrpSpPr>
          <p:nvPr/>
        </p:nvGrpSpPr>
        <p:grpSpPr>
          <a:xfrm>
            <a:off x="251519" y="4332024"/>
            <a:ext cx="5436000" cy="2193320"/>
            <a:chOff x="251520" y="4462950"/>
            <a:chExt cx="4655027" cy="1878219"/>
          </a:xfrm>
        </p:grpSpPr>
        <p:pic>
          <p:nvPicPr>
            <p:cNvPr id="16390" name="Picture 6" descr="http://aluminium.matter.org.uk/content/media/images/wrought-do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462950"/>
              <a:ext cx="81915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aluminium.matter.org.uk/content/media/images/wrought-windowShut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872" y="4483794"/>
              <a:ext cx="18573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aluminium.matter.org.uk/content/media/images/wrought-build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7247" y="4667737"/>
              <a:ext cx="2019300" cy="14478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Dikdörtgen 4"/>
          <p:cNvSpPr/>
          <p:nvPr/>
        </p:nvSpPr>
        <p:spPr>
          <a:xfrm>
            <a:off x="3491880" y="3694380"/>
            <a:ext cx="5364088" cy="3046988"/>
          </a:xfrm>
          <a:prstGeom prst="rect">
            <a:avLst/>
          </a:prstGeom>
        </p:spPr>
        <p:txBody>
          <a:bodyPr wrap="square">
            <a:spAutoFit/>
          </a:bodyPr>
          <a:lstStyle/>
          <a:p>
            <a:pPr algn="r"/>
            <a:r>
              <a:rPr lang="tr-TR" sz="2400" b="1" dirty="0" smtClean="0">
                <a:latin typeface="Trebuchet MS" pitchFamily="34" charset="0"/>
              </a:rPr>
              <a:t>Kapı, pencere, panjur profilleri, panelleri</a:t>
            </a:r>
          </a:p>
          <a:p>
            <a:pPr algn="r"/>
            <a:r>
              <a:rPr lang="tr-TR" sz="2400" dirty="0" smtClean="0">
                <a:latin typeface="Trebuchet MS" pitchFamily="34" charset="0"/>
              </a:rPr>
              <a:t>               	3XXX, 5XXX ve 6XXX serisi alaşımlar</a:t>
            </a:r>
          </a:p>
          <a:p>
            <a:pPr algn="r"/>
            <a:r>
              <a:rPr lang="tr-TR" sz="2400" dirty="0" smtClean="0">
                <a:latin typeface="Trebuchet MS" pitchFamily="34" charset="0"/>
              </a:rPr>
              <a:t>		      Yüksek korozyon 			dayanıklılığı, 		kaynaklanabilirlik ve şekil verilebilirlik</a:t>
            </a:r>
          </a:p>
        </p:txBody>
      </p:sp>
      <p:sp>
        <p:nvSpPr>
          <p:cNvPr id="13" name="12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05513856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251520" y="3717032"/>
            <a:ext cx="3374317" cy="3046988"/>
          </a:xfrm>
          <a:prstGeom prst="rect">
            <a:avLst/>
          </a:prstGeom>
        </p:spPr>
        <p:txBody>
          <a:bodyPr wrap="square">
            <a:spAutoFit/>
          </a:bodyPr>
          <a:lstStyle/>
          <a:p>
            <a:pPr algn="r"/>
            <a:r>
              <a:rPr lang="tr-TR" sz="2400" dirty="0" smtClean="0">
                <a:latin typeface="Trebuchet MS" pitchFamily="34" charset="0"/>
              </a:rPr>
              <a:t>Gemi gövde panelleri</a:t>
            </a:r>
          </a:p>
          <a:p>
            <a:pPr algn="r"/>
            <a:r>
              <a:rPr lang="tr-TR" sz="2400" dirty="0" smtClean="0">
                <a:latin typeface="Trebuchet MS" pitchFamily="34" charset="0"/>
              </a:rPr>
              <a:t>5XXX ve 6XXX serisi alaşımlar</a:t>
            </a:r>
          </a:p>
          <a:p>
            <a:pPr algn="r"/>
            <a:r>
              <a:rPr lang="tr-TR" sz="2400" dirty="0" smtClean="0">
                <a:latin typeface="Trebuchet MS" pitchFamily="34" charset="0"/>
              </a:rPr>
              <a:t>İyi mekanik özellikler ve korozyon direnci ile </a:t>
            </a:r>
          </a:p>
          <a:p>
            <a:pPr algn="r"/>
            <a:r>
              <a:rPr lang="tr-TR" sz="2400" dirty="0" smtClean="0">
                <a:latin typeface="Trebuchet MS" pitchFamily="34" charset="0"/>
              </a:rPr>
              <a:t>Özellikle 5XXX serisi alaşımlar deniz ortamlarında</a:t>
            </a:r>
            <a:endParaRPr lang="tr-TR" sz="2400" dirty="0">
              <a:latin typeface="Trebuchet MS" pitchFamily="34" charset="0"/>
            </a:endParaRPr>
          </a:p>
        </p:txBody>
      </p:sp>
      <p:pic>
        <p:nvPicPr>
          <p:cNvPr id="9218" name="Picture 2" descr="http://www.ship-technology.com/projects/flying-dolphin-2000/images/dolphin6.jpg">
            <a:hlinkClick r:id="rId2"/>
          </p:cNvPr>
          <p:cNvPicPr>
            <a:picLocks noChangeAspect="1" noChangeArrowheads="1"/>
          </p:cNvPicPr>
          <p:nvPr/>
        </p:nvPicPr>
        <p:blipFill>
          <a:blip r:embed="rId3" cstate="print"/>
          <a:srcRect t="23092"/>
          <a:stretch>
            <a:fillRect/>
          </a:stretch>
        </p:blipFill>
        <p:spPr bwMode="auto">
          <a:xfrm>
            <a:off x="3851920" y="4725144"/>
            <a:ext cx="5025891" cy="1918606"/>
          </a:xfrm>
          <a:prstGeom prst="rect">
            <a:avLst/>
          </a:prstGeom>
          <a:noFill/>
        </p:spPr>
      </p:pic>
      <p:pic>
        <p:nvPicPr>
          <p:cNvPr id="9220" name="Picture 4" descr="Aluminium Marine launches Incat designed catamaran ferry  Australian shipbuilder Aluminium Marine has launched the Incat Crowther designed catamaran ferry 'Spirit of Queenstown', built for Southern Discoveries of New Zealand's South Island.  Scheduled to be operated on New Zealand's Lake Wakatipu, the vessel is currently being delivered to Queenstown and will involve removal of the vessel's wheelhouse for transport overland by truck to the lake.  Spirit of Queenstown, which has been developed to integrate into Queenstown’s foreshore environment, balances low fuel burn and passenger comfort.  Incat has designed the vessel in accordance with New Zealand’s environmental regulations and it features durable operating systems, indoor and outdoor seating, a concessions kiosk, a wheelhouse and overhead bicycle hangers.  As the vessel will be operated in remote areas, it was built with durable systems, with a robust structure, conservative engine ratings, and good machinery serviceability, clai"/>
          <p:cNvPicPr>
            <a:picLocks noChangeAspect="1" noChangeArrowheads="1"/>
          </p:cNvPicPr>
          <p:nvPr/>
        </p:nvPicPr>
        <p:blipFill>
          <a:blip r:embed="rId4" cstate="print"/>
          <a:srcRect/>
          <a:stretch>
            <a:fillRect/>
          </a:stretch>
        </p:blipFill>
        <p:spPr bwMode="auto">
          <a:xfrm>
            <a:off x="4572000" y="1772816"/>
            <a:ext cx="4320480" cy="2880320"/>
          </a:xfrm>
          <a:prstGeom prst="rect">
            <a:avLst/>
          </a:prstGeom>
          <a:noFill/>
        </p:spPr>
      </p:pic>
      <p:sp>
        <p:nvSpPr>
          <p:cNvPr id="10" name="9 Metin kutusu"/>
          <p:cNvSpPr txBox="1"/>
          <p:nvPr/>
        </p:nvSpPr>
        <p:spPr>
          <a:xfrm>
            <a:off x="251520" y="643335"/>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05513856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Dikdörtgen 3"/>
          <p:cNvSpPr/>
          <p:nvPr/>
        </p:nvSpPr>
        <p:spPr>
          <a:xfrm>
            <a:off x="251520" y="3181032"/>
            <a:ext cx="3312368" cy="3416320"/>
          </a:xfrm>
          <a:prstGeom prst="rect">
            <a:avLst/>
          </a:prstGeom>
        </p:spPr>
        <p:txBody>
          <a:bodyPr wrap="square">
            <a:spAutoFit/>
          </a:bodyPr>
          <a:lstStyle/>
          <a:p>
            <a:r>
              <a:rPr lang="tr-TR" sz="2400" dirty="0" smtClean="0">
                <a:latin typeface="Trebuchet MS" pitchFamily="34" charset="0"/>
              </a:rPr>
              <a:t>Otomobil gövde panelleri</a:t>
            </a:r>
          </a:p>
          <a:p>
            <a:r>
              <a:rPr lang="tr-TR" sz="2400" dirty="0" smtClean="0">
                <a:latin typeface="Trebuchet MS" pitchFamily="34" charset="0"/>
              </a:rPr>
              <a:t>5754, 5182, 6016 alaşımları</a:t>
            </a:r>
          </a:p>
          <a:p>
            <a:r>
              <a:rPr lang="tr-TR" sz="2400" dirty="0" smtClean="0">
                <a:latin typeface="Trebuchet MS" pitchFamily="34" charset="0"/>
              </a:rPr>
              <a:t>Yüksek mukavemet, korozyon direnci</a:t>
            </a:r>
          </a:p>
          <a:p>
            <a:r>
              <a:rPr lang="tr-TR" sz="2400" dirty="0" smtClean="0">
                <a:latin typeface="Trebuchet MS" pitchFamily="34" charset="0"/>
              </a:rPr>
              <a:t>5754 iç, 6016 yaşlanma sertleşmesi ile dış paneller</a:t>
            </a:r>
          </a:p>
        </p:txBody>
      </p:sp>
      <p:pic>
        <p:nvPicPr>
          <p:cNvPr id="188418" name="Picture 2" descr="BMW Hybrid design with Aluminium front"/>
          <p:cNvPicPr>
            <a:picLocks noChangeAspect="1" noChangeArrowheads="1"/>
          </p:cNvPicPr>
          <p:nvPr/>
        </p:nvPicPr>
        <p:blipFill>
          <a:blip r:embed="rId2" cstate="print"/>
          <a:srcRect/>
          <a:stretch>
            <a:fillRect/>
          </a:stretch>
        </p:blipFill>
        <p:spPr bwMode="auto">
          <a:xfrm>
            <a:off x="3429000" y="1196752"/>
            <a:ext cx="5715000" cy="2486026"/>
          </a:xfrm>
          <a:prstGeom prst="rect">
            <a:avLst/>
          </a:prstGeom>
          <a:noFill/>
        </p:spPr>
      </p:pic>
      <p:pic>
        <p:nvPicPr>
          <p:cNvPr id="188419" name="Picture 3"/>
          <p:cNvPicPr>
            <a:picLocks noChangeAspect="1" noChangeArrowheads="1"/>
          </p:cNvPicPr>
          <p:nvPr/>
        </p:nvPicPr>
        <p:blipFill>
          <a:blip r:embed="rId3" cstate="print"/>
          <a:srcRect l="41227" t="36047" r="17266" b="22610"/>
          <a:stretch>
            <a:fillRect/>
          </a:stretch>
        </p:blipFill>
        <p:spPr bwMode="auto">
          <a:xfrm>
            <a:off x="3419872" y="3429000"/>
            <a:ext cx="5400600" cy="3024336"/>
          </a:xfrm>
          <a:prstGeom prst="rect">
            <a:avLst/>
          </a:prstGeom>
          <a:noFill/>
          <a:ln w="9525">
            <a:noFill/>
            <a:miter lim="800000"/>
            <a:headEnd/>
            <a:tailEnd/>
          </a:ln>
        </p:spPr>
      </p:pic>
      <p:pic>
        <p:nvPicPr>
          <p:cNvPr id="188421" name="Picture 5" descr="http://www.azom.com/images/news/NewsImage_16997.jpg"/>
          <p:cNvPicPr>
            <a:picLocks noChangeAspect="1" noChangeArrowheads="1"/>
          </p:cNvPicPr>
          <p:nvPr/>
        </p:nvPicPr>
        <p:blipFill>
          <a:blip r:embed="rId4" cstate="print"/>
          <a:srcRect/>
          <a:stretch>
            <a:fillRect/>
          </a:stretch>
        </p:blipFill>
        <p:spPr bwMode="auto">
          <a:xfrm>
            <a:off x="395536" y="1484784"/>
            <a:ext cx="3240360" cy="1723871"/>
          </a:xfrm>
          <a:prstGeom prst="rect">
            <a:avLst/>
          </a:prstGeom>
          <a:noFill/>
        </p:spPr>
      </p:pic>
      <p:sp>
        <p:nvSpPr>
          <p:cNvPr id="12" name="11 Metin kutusu"/>
          <p:cNvSpPr txBox="1"/>
          <p:nvPr/>
        </p:nvSpPr>
        <p:spPr>
          <a:xfrm>
            <a:off x="251520" y="476672"/>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05513856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4338" name="Picture 2" descr="Photograph of a building showing the aluminium sheet used for roof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3933057"/>
            <a:ext cx="378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395536" y="1268760"/>
            <a:ext cx="4084773" cy="1569660"/>
          </a:xfrm>
          <a:prstGeom prst="rect">
            <a:avLst/>
          </a:prstGeom>
        </p:spPr>
        <p:txBody>
          <a:bodyPr wrap="none">
            <a:spAutoFit/>
          </a:bodyPr>
          <a:lstStyle/>
          <a:p>
            <a:r>
              <a:rPr lang="tr-TR" sz="2400" dirty="0" smtClean="0">
                <a:latin typeface="Trebuchet MS" pitchFamily="34" charset="0"/>
              </a:rPr>
              <a:t>3XXX ve 1XXX serisi paneller</a:t>
            </a:r>
          </a:p>
          <a:p>
            <a:r>
              <a:rPr lang="tr-TR" sz="2400" dirty="0" smtClean="0">
                <a:latin typeface="Trebuchet MS" pitchFamily="34" charset="0"/>
              </a:rPr>
              <a:t>Oluklu çatı kaplamaları, </a:t>
            </a:r>
          </a:p>
          <a:p>
            <a:r>
              <a:rPr lang="tr-TR" sz="2400" dirty="0" smtClean="0">
                <a:latin typeface="Trebuchet MS" pitchFamily="34" charset="0"/>
              </a:rPr>
              <a:t>cephe panelleri</a:t>
            </a:r>
          </a:p>
          <a:p>
            <a:r>
              <a:rPr lang="tr-TR" sz="2400" dirty="0" smtClean="0">
                <a:latin typeface="Trebuchet MS" pitchFamily="34" charset="0"/>
              </a:rPr>
              <a:t>Sandviç panelle</a:t>
            </a:r>
            <a:endParaRPr lang="tr-TR" sz="2400" dirty="0">
              <a:latin typeface="Trebuchet MS" pitchFamily="34" charset="0"/>
            </a:endParaRPr>
          </a:p>
        </p:txBody>
      </p:sp>
      <p:sp>
        <p:nvSpPr>
          <p:cNvPr id="4" name="AutoShape 4" descr="data:image/jpeg;base64,/9j/4AAQSkZJRgABAQAAAQABAAD/2wCEAAkGBxIPEg8PEA8QEA8PEBAQDxAPDhAQFRAQFREWFxUVFhcYHCghGBolHRUUITEiJSksLi4uFyAzODMsNygtLisBCgoKDQ0NDw8NFCwZFBkrNzg3LCssKywrKzcsNysrKysrKywsKysrKysrKysrKysrKysrKysrKysrKysrKysrK//AABEIAJoAxQMBIgACEQEDEQH/xAAcAAACAgMBAQAAAAAAAAAAAAAAAQIFAwQGBwj/xAA/EAACAQIDBAcFBgQFBQAAAAABAgADEQQSIQUTMUEGIlFSYYGRMnGSobEjQnKissEUM3PRYoKzwvEHNENjo//EABcBAQEBAQAAAAAAAAAAAAAAAAABAgP/xAAZEQEBAQEBAQAAAAAAAAAAAAAAARECEiH/2gAMAwEAAhEDEQA/APWo5GMSsiAhHAhUFx48RI1DmAbyMyzGosSvJ7ke+QYk0mwhmsRaZUMDNISV5GFc/tjCvTqHEqy2AQte91W+X0AM0dr7OruMiPkJa5zJvl7LC5BEvtuITRqgAEtQK6+IKk+V7zFSrMy0Sy5W6mYE35cRJiudwGw66PnNc27BSWmSTpq2Y/SXOOwX2LKTcnqodSFZtNNfGWDj9S/qEjtLSnccVqUWHlVSBm2Ub0aJ7aVM/lAP0m4RMdHhwA1cWAtazGZZUQaYWmZ5hMB0Rc+AF5kB59usSL1fFz+XnJQCEISoUUZhAUI4QJGKK8YgOORjvAZkKi3HiNRJRgyDDWF7N28ffI0zMnavI8PfMPCBsXjMxoZK8K1touQLjuf3mlTqZqdLtXKp9+a30tNnap6v+QfqlbgW+zPhUX6iZVZudPNf1CYtqi9Lj/5KH+smkm/A+X6hIbS/lj+pQ/1klFjQ5/iaZCZhoH2vxH6CTZrcZYiFQyCrmIXt4+6Jnv5zKi2uOLH2iOQ7PfAyE34cBoPcIjAQlEbRxxQgijigEIQgKMQhAcV4XigSheRjgDrcfMe+a546+fvm0JirpfX1kEFMneUmN22tG6sjFwSLXsMvI3lTiemDL7NNB4MWaTVdJtdup/k+jSqwD/Zt/UX9v7TQrdIt9TQFVDFSGIJte/KVp2kydVTo+p56g6TOq7Sq/Vb3GYtpv1afjiMOPWoJyqbfqG4JFjfTKIqm2KrZAXuFqIwuBa6m4vpGrjt8O5634v8AYP7SbmcJtvpPUpUbU2y1qjqMwA0UG5I00voJn6MdKa1YinWVGv7LjqNfx5ERO5p5uO4oLYFuzhMii0wYTFU6gZabq+7bK5U3Ge3C/ObAm4ylAxSN5RKIwgYQRQhAIQhAcUcUAhCOArQEcIAIqqZlZb2zAi45E8DHGIHDdJsHUGUl7oeqDcZl8+YnOHYVduslSmwt9/MpM7HpcP5PvP1M2tj1bJYft+85Vp5+cBi6YANIEDsuZq1lrgqdy2l79Vp6DtvaDKNCB5An6TlK+1Kl/a+QkVTomK47l/OlUmYYLHVNFpONQf5TDT3mWVPa9Ufe9Rwm/h9v1ydah8gIXVQ/RrEut6isvCxILE6zLg9lBCFq1HRbgHqgn9gPnL84139pifeZUYpusPxCJEtehbHwS0KS00FgL6nidTqZuXmPDnqjzmQzrGTJihCUOKEDALxQivCHCRhAnCKAgSEIAwMgUcUcoIQigcn0rYXTtuQPimTZZ6o5S02zsNMUB1jTccHXX1BnOrVqYVhSJWoTzQG/G2oPCc60y7d4HgbTkMQdZ12Nw9aot93UF+YouR8jOaxeAcHkPxB1+VplWgDNzCnXxhS2W7ffTySof2lnh9hfeNVrf4aNvmxECVJ9OM0ca+o7bibmLVKQ0Lse0vTA/Lf6y86N7ApOExNTM7HVFb2V8bczNcwro9nNemhPME+XKbMQgZuMlHCEoIoQvARijMUIIQigZIQEJAQMIGApKRheA4QhAd5znSvDLlauhtUpC5HEMb8D2e+dEJyPSnDYhAxFU/w1mLlQLheeYSVT2dtDeUxnWkp7RiqafImUe13RTqzH8FWnU+hmthMGtsyYlCOYfD1LXmjjwL2aphr/AIHB9JzVmp4ugPaet4i9Nf3lhR2lhgDkSo5/xMT+lSPnKPD4YNbLUuf/AE4So/7S0XZlMLmrNUI5CviKWHX4Fu8K1sZtQswyKoANwMgt55r3npPR6o70UeopQuAQp00ta9uQNp5xh8WiVqZUUiiMCUSm2UjtZjqf+J6TsbHCuhKsGUWsRyBPsnxE3yzVhCEJoEIQgIxQMBKFCOK8IcIoQJQhCQMQhFAcUIQCOAjgAnHdI9qELUw+6dnqggm9gLHS3ba07ATmelVdXpuBlJKuqkm5VhYhhbhwIkqxy2F2rjaK5SlZV49WiOfvWVm0doVqpu1RwT20rfQCWmAx1NFK1HxQbhZcSg+RBlZtLGXJKfxQHjWDfRZhpX0qVV7i+JfwRGtN+jseoBdqS0h3sVXVfye0Zo/xNTuuf6tWoQfLMBM1LFVBcbynSB4rSVcx+EXMg2HooGCly4uL7umaSjXlm1PpPUNg0adKkKVNQuT2tSc5P3r87zy0YGpdWyP1jYPU6uZuWVeJM9K6K7PejR+1fNVJN1vcUxf2fEzfKVdQMIGaQoEwiMBRwhADFHFKghCECYjkY5ARxQgEIo4BCIxiATmulWAp5atdf5lNGLLclWvwBHnOmnKdKMNiUSq9Opeh7TAWVkDHrX06wtJVUGCwVKumZsPhFPH/ALs0z9ZVbRwqUzbd07diYzNb0ElSwQIvTqDXtpgiaWKwhub7k+8gfvObQpVaAvmSiPF6mIq28gAJZ4La9BB1MxPIYbC06Xq9TM0qqGAzWs1EfgSpUPoqmXmG6PnLmqNWC9rbrDL/APQ5vyy/BVYzFF3zlSh4gvVarU8jfQ+609F6IYt66NVZCo0XMb/aMOdj2cLzgcY1KiQtPcm1r5S1Ut73IA9BPQ+jO0RXp9XLZVW6oCArcCB4TUSrqBhCaQorRwgKEcUqCKOKAQheEB3jEUYkDEIo7wCEUIBHARGFSmjtnCPWpPTRwpZSLMCQ3gez3zdhA89ehiMELPWGHzXAzojoxt91xcX8DrOe2hi8S1yaqsBzTJr5DWer7X2ZSxdGrh665qVVbNyKnkynkwNiJ86dJ9hPgMRWw7XYU2sr5SudCLq3Zw7NJjyrohXrd+v42uoj4+2VUD71esB9TOIpXa4FzlBJsSdPoOM6z/pt0W/j8YGrIxw2H+0qHL1WZbFaebxNuHZLhrrdl9EMRiQtQZUpN7NRyACvaqDrHhxNrz0HYmyKeDp7qndiTmqOx1d+23IeAliNNALAaADQADlFeakxDEIoQCEIEwEYo4CEEIQgKEISh3heWm5Xur8IhuV7q/CJFxWCEs90vdX4RDdL3V9BBisjllul7q+ghul7q+ggxWxGWe6Xur6CG6Xur6CFVojljul7q+gj3S91fQQKuau0dm0cSuSvRSqo4BwdD4EaiXu6Xur6CG6Xur6CTBxdPoPs5SSMIOyxq1rEE3IOuo05y9w1BKSinTRKaLwRFCgeQlvul7q/CIbpe6voJZBWRS03S91fhENyvdX4RKKy8RlpuV7q/CIble6vwiRFVCWu5Xur8IhuV7q/CIMVV4CWpor3V+EQ3K91fhEGKqEtdyvdX4RDcr3V+EQYqoS13K91fhEIMf/Z">
            <a:hlinkClick r:id="rId3"/>
          </p:cNvPr>
          <p:cNvSpPr>
            <a:spLocks noChangeAspect="1" noChangeArrowheads="1"/>
          </p:cNvSpPr>
          <p:nvPr/>
        </p:nvSpPr>
        <p:spPr bwMode="auto">
          <a:xfrm>
            <a:off x="38100" y="-876300"/>
            <a:ext cx="2352675" cy="1838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194" name="Picture 2" descr="Aluminium Roofing Sheets"/>
          <p:cNvPicPr>
            <a:picLocks noChangeAspect="1" noChangeArrowheads="1"/>
          </p:cNvPicPr>
          <p:nvPr/>
        </p:nvPicPr>
        <p:blipFill>
          <a:blip r:embed="rId4" cstate="print"/>
          <a:srcRect/>
          <a:stretch>
            <a:fillRect/>
          </a:stretch>
        </p:blipFill>
        <p:spPr bwMode="auto">
          <a:xfrm>
            <a:off x="5436096" y="1340768"/>
            <a:ext cx="3507211" cy="2592288"/>
          </a:xfrm>
          <a:prstGeom prst="rect">
            <a:avLst/>
          </a:prstGeom>
          <a:noFill/>
        </p:spPr>
      </p:pic>
      <p:sp>
        <p:nvSpPr>
          <p:cNvPr id="8196" name="AutoShape 4" descr="https://encrypted-tbn2.gstatic.com/images?q=tbn:ANd9GcRIru02tGXJrX0H9lGPB-vgTLm-IDy4uwcctEK_dLFyUTSzxhpPLBVRtyNG">
            <a:hlinkClick r:id="rId5"/>
          </p:cNvPr>
          <p:cNvSpPr>
            <a:spLocks noChangeAspect="1" noChangeArrowheads="1"/>
          </p:cNvSpPr>
          <p:nvPr/>
        </p:nvSpPr>
        <p:spPr bwMode="auto">
          <a:xfrm>
            <a:off x="155575" y="-419100"/>
            <a:ext cx="1247775" cy="876300"/>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198" name="Picture 6" descr="https://encrypted-tbn2.gstatic.com/images?q=tbn:ANd9GcT4P6yfZ8AXuj_W8Y8L4nii4v5uOWg2HwwqR3Y6aKa6Ukx40LuZaT95JQ">
            <a:hlinkClick r:id="rId6"/>
          </p:cNvPr>
          <p:cNvPicPr>
            <a:picLocks noChangeAspect="1" noChangeArrowheads="1"/>
          </p:cNvPicPr>
          <p:nvPr/>
        </p:nvPicPr>
        <p:blipFill>
          <a:blip r:embed="rId7" cstate="print"/>
          <a:srcRect/>
          <a:stretch>
            <a:fillRect/>
          </a:stretch>
        </p:blipFill>
        <p:spPr bwMode="auto">
          <a:xfrm>
            <a:off x="323528" y="3933056"/>
            <a:ext cx="2520280" cy="2520280"/>
          </a:xfrm>
          <a:prstGeom prst="rect">
            <a:avLst/>
          </a:prstGeom>
          <a:noFill/>
        </p:spPr>
      </p:pic>
      <p:pic>
        <p:nvPicPr>
          <p:cNvPr id="8200" name="Picture 8" descr="https://encrypted-tbn1.gstatic.com/images?q=tbn:ANd9GcRlFnNNbGCJs77BjHGekq2WeXX3WSkwk5J1Ky_xYfMmOhq4NcFk4vuXCyZR">
            <a:hlinkClick r:id="rId8"/>
          </p:cNvPr>
          <p:cNvPicPr>
            <a:picLocks noChangeAspect="1" noChangeArrowheads="1"/>
          </p:cNvPicPr>
          <p:nvPr/>
        </p:nvPicPr>
        <p:blipFill>
          <a:blip r:embed="rId9" cstate="print"/>
          <a:srcRect/>
          <a:stretch>
            <a:fillRect/>
          </a:stretch>
        </p:blipFill>
        <p:spPr bwMode="auto">
          <a:xfrm>
            <a:off x="2483768" y="3933056"/>
            <a:ext cx="2963850" cy="2520280"/>
          </a:xfrm>
          <a:prstGeom prst="rect">
            <a:avLst/>
          </a:prstGeom>
          <a:noFill/>
        </p:spPr>
      </p:pic>
      <p:pic>
        <p:nvPicPr>
          <p:cNvPr id="8202" name="Picture 10" descr="https://encrypted-tbn2.gstatic.com/images?q=tbn:ANd9GcRIru02tGXJrX0H9lGPB-vgTLm-IDy4uwcctEK_dLFyUTSzxhpPLBVRtyNG">
            <a:hlinkClick r:id="rId5"/>
          </p:cNvPr>
          <p:cNvPicPr>
            <a:picLocks noChangeAspect="1" noChangeArrowheads="1"/>
          </p:cNvPicPr>
          <p:nvPr/>
        </p:nvPicPr>
        <p:blipFill>
          <a:blip r:embed="rId10" cstate="print"/>
          <a:srcRect/>
          <a:stretch>
            <a:fillRect/>
          </a:stretch>
        </p:blipFill>
        <p:spPr bwMode="auto">
          <a:xfrm>
            <a:off x="3131840" y="2204864"/>
            <a:ext cx="2232248" cy="1567686"/>
          </a:xfrm>
          <a:prstGeom prst="rect">
            <a:avLst/>
          </a:prstGeom>
          <a:noFill/>
        </p:spPr>
      </p:pic>
      <p:sp>
        <p:nvSpPr>
          <p:cNvPr id="13" name="12 Metin kutusu"/>
          <p:cNvSpPr txBox="1"/>
          <p:nvPr/>
        </p:nvSpPr>
        <p:spPr>
          <a:xfrm>
            <a:off x="323528" y="499319"/>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05513856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QTEhUUExQTFRUVFxUYGBgUGBYVGBgYFhUWGhYYGBoYHCggGholHRUUIjEhJyorLi8uGh80ODMsNygtLisBCgoKDg0OFxAQGywcHCQsLCwsLCwsLCwsNywsLCwsLCwuLCwsLCwsLywsLCwsNzQsLCwsLCwsLCwsLCwsLCw3N//AABEIAOEA4QMBIgACEQEDEQH/xAAcAAABBAMBAAAAAAAAAAAAAAADAAECBAUGBwj/xABGEAACAQIEAwUEBwYEBQMFAAABAhEAAwQSITEFQVETImFxgQaRobEHFCMyQlJiM3KCksHRQ1Oi4RWy0vDxFheTNDVjc4P/xAAZAQEBAAMBAAAAAAAAAAAAAAAAAQIDBAX/xAAiEQEAAgIBBQADAQAAAAAAAAAAARECAxIEEyExQVFhcRT/2gAMAwEAAhEDEQA/ANlmmooSn7KvaeHQMUoqx2VOLdLKV4pZTVrIKWWllKwSpC3ViBSqWsQD2VP2VEmnmpa0GLVSFunmnmhRBaVKaaKB5piaUUstAs9Imn7OnCUEJpjRclLs6KDBp8tHyUhboivkpwlWclIJUsoDLSy1YyUslXkUAFp8tHC0+WpyKV8tKrGSnpyKUs1Kal2dP2dURzUpqYt1LsqXAHTEUfsqcWqlitlqQWrAt1IW6WtKwSnCVZyVLJU5FKvZ1IJVgLUslORSt2dSyUfJT5allAdnS7Oj5aUUsoEJT5KLFKKWUFkqQSpxTilqHkp8tTpVBCKeKeKUUDUqeKUUDUqeKUUCpqeKVAMJSyUaKUUsDyUuzo0UstCg8lKKJlpRQQilFTilloIUqJlpZaKHFKiZabLUspCnipZalFCg8tNFFilFQoKKUUbLSy1VCilFFy0stSygop8tEy1O3bnypOURFrGN+ICWyTsKXZGrT6T0A8BHjrTsI7w10EdDHzNcv+ibdcdLFeZ8qWSnyVaU5s2x26iOoNSuAdNt4+YrKOoj8MJ6WfkqeSlkq2tsGfDToP8Ac0xteI+Xv6VnG/FhPT5wq5KerX1fxX30qvfxY9jJVy04FFC0+Ws7YcQopZKNlqQWllA5aWWj5aWWpyWIAy0+SjBKlkpa0rhKfLR8tLLUtaAy0stHy0stLAMtLLR8tLLUAclOEosVJEnakzSxFgraJ0FSewRuCKyGFBAH3QevOnvMuu5PXlXP35v9Oj/PFftjMlNkq5o2u/OhXLcjSQfEf+azjfDCenn5IGSpEDYDbfyPOmUsIB3nvQeX+1QADAeehK7+QPPxrVs2cv43atXGPPtMKST02BOo8tN/Whsx1JO5A1MQaLIMHlOvgRTWieczJiY18QB/WtbcIRGu5Maco8JqBEjQg97fWNN5jemzDumRqTBJA9D1qY06mTrOvuB2FA5g7TodY5e6nAmZ689AY+dDTWIIMHfWI9NzRJ23390UE+1HX50qbO36aVFsKKelUq7nlxBopwKVKilFPFPFKpMqYLUopCnqKaKUU9Ki0aKUU9PFCkYpRUqqYzE5RA3Ogqx58JlMRBXsUFMbnoKEcb9qqERmQsh65T318wIPrVHF8LvMhcEpeBDWxMAlTOVvBtvWo2rgxlhblruXkaQG3t3l0e2/gdVPgQa0bcomeMem/RhNcsmSt4wrea2+kqHtkbEDR1J5kGD5NUbWM7O8bT7NNy2xMyv4180J9xqjbP1q1pNq9aaVzDvWroGqsOaEH1BqFi4MUjWHmziLJDR+K04mHU/itn5GDWl0rmExS2Lv1djCvLWG5EGS1ueqzp4VexJEzLEgQROkeX9axeCZjbAxVtM9u53YMiRoLi/lBnblVq5IDEAzsIAMj30Es8Mo0JjQzqR+7zqQhZ5DWSTJB8fjUZ7uuhOmu4PKeVJW7xEQYAJka+IA1oJATlMjQdDr5Dr40SQSDy3B3g+NDUxIExE5m19CTzpcw2mWNdTE+A29aAlk6SeU7iPUATFNMRzOsGQBHQ+NKddDqASOhHp6U1oggMQNNZiIncidaCaJEbmTz5eQ5CkOUQTOupgjqY3NKSCJktBmNiPEmnt6QJmSfIHkNBQPm8Ph/vSqP2n/AGKVA9PNNNKu55kSlSqM04oqYNKo081JhUhT1Gou8VFTLVUxGMA0B1qv9cVnyknKu8c5/wC5rDcOunNcsv8AtbJI/fQ/dcdQR8ZrXnnEeG7VhOXmfTO2bz+JHjt76OuL6x6Gf9qx6srDvSQNQPH10HnQ0vtJi1bA5S2Y+vditUZS3zhjPxkruNAWf7H5VDAYdbhFy4SIbRdpjnVTDF2cE5YE6axtpzFZTDXhJAILCM2mokSNNo/3rLuzVQ19nHlcr9y1OqqfMmsFf4cVvdvZOV2IF1fw3QOfhcA58+dZBcdnZ11m2QCPNQwI8CD8DVXA4rM1xGgNbcjzQ622jxB94Nam8+IwKm6t5ZW4ogkbOn5XGx6g7invqjOrx31mGG4HME/l8DQcdg0Yy+dugzMFHuMChMYBGi2wsCJ7pHIR160BRc+6TA1IIOk+I60sOkNruZjUkx67eQoT6w07L+UZm9+oFHUBiDyjMpGsHXXWghceFkfiYAggmD4AelGIO4jMY10BMcuooOHYwS2bTXvRt4BdBtSZoC/i1JBkLA6GTrQEMHMNYPMiADz+9oamrbgSSoG+5B59KHlAOaCSTrqTp4A8vKnfUMoKkzpqfjFBIL3uZUAcwFXw01NTY6nnCmV2npv0qBAykbgaHLoB4wNaTE58s/h5KSY8WOgoHQhspgGNoJIHmRoaJ2uokgaGV0k+IioBYnpl1AkkbxAHnypxJy6sI8gW6DaQKAf1Zfy/F/70ql2/6T/qpUEppTUAalNeg8pOacVCnBqUqc0pppqLNFFtJnisZiMRnMD7o3oePxuqrsGYqD1IEkDxihJd5RFa9mfHxHtt06+c8p9I37B7QXUgGFV15XEEAHwuKNjzGlRxOBDMjgkXLZ7jDQlZ1tt+ZD05cqsm4ZhLbN4kgA+QGtOxuczbQeJ19wE1y07iFuOR+NCuYpVdFcle0bIummbKSAekxR8NiFZxbBknd8pMDrqaXEOCW7lh7IJGaGDgQRcUylzzBANQBx142b9l5+zujsX30cEtabwnvr7qbit82btu/wD4TxZu9F1JtOfAEsp/eFD4XdGKs3MNiRF5O5eUaGR926ngSAwPWp8Mc97CYqGcqRJHdv29sw8Y0I5HWgbjtxrLLi0BKL3MQBqck9y4BzKE+4mpY221x7OJw7JmWFuAmFuWW1BB6iZHmRUeFI+HufV7kvaYEWrh17oH7K7+oAkA8xU8JgUsIyJIt52gSTGc7SRoBOgoLl66WIggEHN1lRv61EEHMAHUMd5yn+EDrQmbKVEAkDRiQJnoBr0qVtQpGVYBnMeYnmZ1A0NAUAwwG6kfenUb70zW5bMIK6D7xI5aBdqEUzoAMjEGZbUAemk1POComSCcp8PKNuVARjBJ5qp3MAgjc+U0sOwcAwrAbQO6s9CdzTC42cjXSBAUgbc2Oh9Kkz/eJ1XLBABJB02jlr8KCfbRlzGH1ECWkdf/ADTouU6nRm2ACgE7AxuaGrZokuIGgkAtod41+VFssDlIAyncEQQQdz5RQNcBAYwQ0gHKFkxtE1N/umSRJjUgkGdJ5UO0hk6eTFixPWBsKd3hWbQgnUMcoHU6g0BCSDtyAJkKD5DelbQCAJgg66kz4k61EQe8MpaNGA0HQBqcuJ1OpXVDqfDQUEIP5lpUL6l+m1/8Y/6qegIKcVAVKvSp5Kc04NDp81YrabNWI4pjyEcqCQgzNl1MTrA5xv5TUsbiye6u/PwoFmRsYrDZnw8R7bdOrueZ9K/ErZv4dBaIzqVvWW/CXAIKk9GUsJ61HBY4XUVwCDJV1OjK43U+NHsYFUDBAcpbMFEkISO8F6LOscql2QDMxgFozHSSVEAtG5A0muR3xFJXgXXKWZV6Kcs+ZGpoVnhibCfVialebKJO3LRjPlprVvCYaVliYYAhRoI5eprG1ZDhNtEjKkvEGBKg+YHzNX8SfzMs/lH+1Y7C3s6KyHusJWZA93npUOH3xdtq+2YEEflbUEehBoGxGCR7iXR3biaBhzXmjdV+RpcQxVlSvaugYMCgJBYN+kDWTJEc6FwfFdpaBb76Fkucu+hhtPGJ9abEpbUjKqKxbfKJ2Ox6+NAfE3iYAMCJOnePh4VRN0BcwK5bhk52ygHnGmpnlUc2rNsyAjvEgEHmaJhXzAHusPAd0eIJ3NBNjpmCgvyMRmg/dHMaTUhdXOwBDEiCo1g+PIetDNwLkFww4JMLJzDy8fhUngHMzNDMO7oAszAJUTr50EkTL3SwYhZA0UegHLTxpmkBcocZiSwVVJnqSdBtUnmH0gropWJg8hOk6U1glQSQQBvmMsdPDQUBnBIAnKSQRz23nrTFgS3dKhtCScsxzWDNDYlQggvGoYlQB0nnPkNaYkDvhZYkSfTlPIEjagLasgZkUFRlBBOvvJ1J8+tJ7eYqYQkDvSxIH8I0PrUboHfUw2Yyqtrr0IGpAotqVBGkr+FAANunOgJElZJ3kEaajkI5ROlRS7mJBynXVVBPvPKhtdC5ArKFIJHdZmnfSjnNAC7gz3t2HPyNA1xxDZoC6EN0PSpE5u8CwAHQDN7xMVEMDmCZ9TGgICnr3hFOnNQSWyyCxJJHUHb3UEPrtr84/wBf96VT7Rv8v4ilQDFOKcCnFejbyaNVLG3jDBBJVWY+SiT60+KxGoUaTz6eNYnhWNbNdDD7S0/fU8wdiOqkbHxrHPZw/rbq1dyb+Gw9/MiupBVgPedflVtc2WLaqWPNgzfAVheHp2FxsOdbVzM2HbyktaJ5MsnTmKyFpzHPUciR8q45n69GIrxCd52+7dxCKfyjLI/hnT1quMZZU6F3I6ke/KtEs4C2PwLPkKyeEwCwHkRr3YI1B+VY2K/CMQt2Xk5rbFSpmVI8/AilwDEkG7Yf71m4cv6rb962fcSJ6g1R4qPq2LXEbWb4W3f6JcXS1cPgZyk+VXeN4RldMVaEtbGW4o/xLMzA/Up1HqKgjwvEmzibuGY6E9rZJ5o57wH7rk+hFC+sHC4wo2lnFHPbPJb3+Knhm0YddascUwYxVpLthh2ts57L8ieaN+ltiOVQQW8fhnt3VZHUwynRrV1ToQd9DqDzFBO/h2t4h76OBbuIC6EE/aqYDjkJGh8qd+8wQzqMwPORr6R/WsP9bxis1u7hu1ygAtbcd9Nsyq0TPPXQ1E+0VtWCXS1mIA7W2wPqx7vXWgy9i+WYnMja/gmPVj8qNcfR85GVoynXfTT4SPOg4bGozBkuW2UDvZWByzqDp5H31O1DJlVmAmcwGgH5QWGtAd7mYA5nAUbDTNA3Ok0S0ZKQAUYGfPqZ3Gh+FVjcOWVk5Whhz05eek+6nuqQ5gOVAHMBB7tdydKCVoNmJObcwbhH+lV8+dHV/vOst+ErI3B1OpEaDaohJYCYKd6Adx08Rp8qcwwIZAoY6gkEsfACgZVDxmVJQGPxBekmjJc+4x7sSGDR/wB7iorZ0dB3RAykRGw5dZ3FNdt5iGXs+6O8xEkEdOVBPDplP4FDnTKuUnSZJ/2qbaZyIVlEEsCRlmQYB15/GmgHKGlg0d79Q222pkvkswLZoOyKRHmTP9KAmHuyJliCNyMog75RvTkxkzTnBMZATmHy9KTHctBTLDc4I8twf6UkUMqgM4Uc/uyOQ1E0DXVAlmLRIlSdFB5wOXnNFZT3gendKmDEbeBoaNIlR90wy8+e88/OndO+dGI0Ms3dHQAT/Sgq978l7/5E/wCqlWUynqPdSoK4FU8digojmdqNiL2oVdWYwBWtWsW11S45MwbqIMfMGu/PPhF/Xm6tc7J/SzqTJNOcOudXjvhSkjcofwnqAdR09ajauabAnlJIX1jWkVvxLXLdtfAZR6S0n41xzMzNy9GIiIqBXsfmgQQdYGo2I5zUWyjYg+h0qg1y0NWuu56LlRfedTTYbGNdbJZtyBqSxYLHmBqakqyODBukhO6o/G6mJnYAGSd+lbLaIICogJA3Ma9TAMCsDw3BXFM3XDdEUFUHoIn1rI27oBKAgEAEqO6IaYMDloaxD4rDq6slxVZWBDA7EHlVbg2Feyhts5cKfs2Y97IRorHmV1E89KI2IHai1G9vODyMNlYekr76niLJZYFx7fUplBjzYGKBsHgVtZ8ndVzmy7AH8RXoDvHWoXsXZRixIDEAE7Tl2ny61ruJxODttlN3EXm55S933kCPdVnCXVJ+ywVzwa4gHxdpoil7Xe19ywAuHsG47CQ3dZR7m+cVpeI4li75zX3SysSVUK7epaQPKK6DjUJOa8GMbIjqg9YH9axXFuDPi7YtW7FkW5klQdCJgtcbca7A0qViYc1x/ElBmywkbspg+pWp4T24xNoiLjMD+c5hPhm2rM+1Hspaw6ALf7S5zW2ncX+M7+laYuGKMQ6yrAg9R0IqL4b9w76TCyntbf3NXKd0nkC2h26itnwPtnhby5A7ITGmpInZidzXDluPZfMBPI9GU7g+f9KbGMIDJMAypG6zrlPkdqWU9HWcerMMpUsqxmkAHTWBMnyireHVVZcqwGMFo1k7TzjevNVrjV4CVdgRGm48xO3jWZ4X9IOLtf4hOkakwR0IPOqlO/vaJQqcrmZXPO2u8dJ+FTDFVJOuXSFGg2nTnoa5Dwb6WMml2ysHcrIb3yZra+GfSNhLkkHI7QCHPcMc5UEgxptQbjccJlVXRUOqzJbX8vh0FGYkgZd5BGbdhz8tDp6VS4dxezdEpdttH5TGUeR1q1mgIXIR1J5iGHMgcwf+9qCaXFzNlOp+8F1gxv0BqVtYOXMWJBILeEzHLTSh3DqXLsEJECAu5jeJifKix3oI5AoYmDGvkfnQQckqDDhgQGCRLGOp3FEeMpB0BgETJBPMnr76Hg7k/nJ/M4y8+Q0+VTzCGJBdG5ASQZgwByMfOgX1a5/nH+UUqH2Q/Ld95/vSoNbwWOZrl47PaYAg7gjX3HQ+VUcFcFnFuh/ZYrM9s8gza3EPiGk+Rq82G+1F0EhiCj9HSO7P6lMQek1G7YDLlIkAqw6qymQynkaznKcpuWOOMYxUJWbxU6bg/Kqt3AJccu65mPNiWPxNWrlk9DrrTraIEgSPMVGQRwSIhcBQAyjYbtotVuH+0T2c4xGHuIo1D2wbqwInNGw50fiRP1a9AkqFuAdeycMR55QaHw/iNthluMArowJ5FSsT8QalixhPanDHEH7dMly2pBJy5XUsCDOxIy1d4jiuxxFm6YyXQbLH9U5rRnoe8PUVxh3ObI5BK92Yj7ogHyOnvq5d4zd7PszcY2+73SZAymVKzsQRyqDr3tIezW3iVn7AktHO1cAV/d3T6VlbV9biBgQQwHiDOxrlXAvpIKq1vFKbqEZZhQYOjA8iIrNexntXYQthi7dkT9i7jYHUI/5SNp2oNsx7Yj7thbI/VcLH3Iq6+pqp9WxJEXcZbTwtoqmP4yaybol1YzEqeaOVn1Uz8a165Zwlt/ssFevMOYttl/muHX0oLmFxFhWhHbEXNvwn5AAVlgl6597s7a8pJuH+UafGsfgsdeOlvCdivVyi/Bay1iySJukk9FbKvloJPvq2iGKwVqAGgxqSwUEnl5DwFazxL2Yt4hiQTppOUgb7Dka2vE3EQdowVQIkgDSSBJO/MUuIXCtu46jMyKWA65RMecA1FcyxPsKQHAEqwI136gjxBHzrU8Z7JPbzd0wd9DFd7wt1biK67OoYTroQCPPesZxLB2UBe7cIH6m09FG9BwC17I4hmy2rdxz0VWYjzgaUbi/sFjMPaN66iW100a4gfXokzXY7vElujJZOK/8A52WVfMnQUA+yFhu/fN4neDBPvmKtHJ55ZTTMpG4Irvb8PtW5GE4ehaP2mIOY+arpr61pfEPo2vQbt50tFiTlMljOugGgHrShoeAxzIwlmy8xPXpWw4P24xlgwt0sF2mDpyIkECsXxTgeRotlrgA1JGXXnE8qp2cMTKmVb8M7HwqDpvB/pXdjkuIrk7k6ZhGq6aT6a1tvC/pCwl0x2hQaALAzCOpLSfdXnwDKYMgg+oouMJzSYk6yNieo86D1HhuJ2rhTsriTP3Mwkqd9/wAWx9DVxCrZghaGOpWQAecE7GvK1rit5IyXHECBqf61nOHe3+MtR9qzRyJMR5bUHov/AIev5rn8x/tSrhv/ALt4r8qe5f7U9B0f/iGnctXCergD4TTkYhtwtsdWYKPcN6r3sTfJ+z7K2vgC7fzH+lDXCuTLuT6AVkLQyru6seoBPuHP30W206sWHSRHuE01jB6EjkCT4AUlg7a+NAe0/PQ+exHMH0rRuLcMy3OyBPZ942W6CJNpupUbeArdUWpvgAw1XTeToJ8zpzNQcmxvDnY5hqy7/qA/rWOxQI5Gur47hVmDB1/TqPeYFYc8AV5kiPfVHL7r1C3f1MVu/FPZ7DgEKHL9ZhfdFa3f9mrg1GtAPBe0N+wQbVxgOgJEeB5VuHBvpQxKyLqo4AnUEMR5j+1aNc4c4zCCdJI5+BqrYukFTzX4g70odosfSfYcKQGBDDMphsyEQ0GZBEgjyrY8Xj1xGGZsO+Z8oupBhs1tswBG4PdIrzljLeVzGxgjyOtTw+OuJqrkEVKHpqzcTFYfT7l62RP7wj3g/Kq/s7xXtLeV4Fy0TaujbvpoT+62/rXDfZz23v4VgQSV5oScrdRB28xWx2/b9Tie3yKhuKFvIGgXMo7rrOzCfhUodJ4BfFi8+BYxkGeyTpmsk6DzU6eVZ28sTpJHlPlJrTcZxCzjrFm7YvW0xdnvWw7KrSJDW28GrY+B8ZTF2gy9107t1DoyN0I9DHUVLAGfGs3cXDIv6i9xv9MCreHwVze/cRj0VAo+JJpcRwC3B9pcuKg1IVxbXzZhr8awuFx3D7TkW+0ut+kXboPkx0qjZEuH/CT1AA+MD51UfhxMlraMSfxtmPqRP9aNgce12ClsonW53T6KP71cdN++SfKAP70Gq3/ZhEVnuG2CddVUIvgJ1PqT5Vq2L9iBcBdSrSZkbeldHs8Pt2yGY5mYwGuGdTsANgdDROLX1s2nvMJS2AWjkkjMw8hrHQUHEuI+xRykMmxlWiD0IPht7q1jHezLoCo1HKeXr0r0z9VVgCIIIkdNdqw3EfZlHOZ4YDWGhVHnFUebLfAL7NlW2zHooJ+VD4nwS/h47a21vNqA2hI8BXohbTSUw13C2zzyAZ484JrHcR9gUvHPjMWWPiSTHQDX5Uot54ilXdP/AEFwj/Nufyn/AKaVKS2L4d7e4V4lihPJxl+IkVtS8TRrHcOYtctRlGaVzd7UTyrzu6EbiKPgeI3bJm1cuWz+hivypavR2GScyrr2ltwvqpj41i+C3+0w1txuFGb5H4giuZcN+kzGW8ouFboUyCe4/wDMunvBraPZn29wABW521rMWJzw6S5kxlHdE+FWxu9m4Y7sTsCQGjxAOlBv4GNb+IdRy7R1X+VQJ91UOFcZtXf2bK0bEEHyPd2qw2DtOxdkDN1PePxpQHOFU6BrpHN3JHukmrDXydlRRy0/vJqxYwYg5coCgsdANBvtU8IiMV6NHuNBRBM7z6CqmLwYaetXjdGe6v8Al3GT+U7+6KKlnNESSdqDWMXwMmGWA6aqevVG8DWvcR9mBmLBSJJrpF9rVsxduKGH4F7zesaCgNxBG0t22Yfulz8gooORY72ec6jWAB6DasTe4XdX8DegJ+VdyThDuMzWiB+qB8BpVS9wy4RCsiTyET/poOGupGhEedFYiB0PwIrfeL+ygBJaCeZBnU1hMT7MsoOXXnH9vGgwFnEMggEhgZ05+FZnh/tTiMLc7Wy5Gca856hp0MeNY7G8OdcrgSp0nmCu4I61SuTEeM+U70HU+E/S8YAxFlWHUafCCD8K3rgvt/gb+guC2dNHGX3MNK82U4aKUPVWM40qGyRla3dfsiykEK7D7MmPwkgj1FD9or1y3a7W3M2XV2G+a1MXRHPuliPFa80YTiN0AgOYAmCTHd1n0rcvZv6Ub1hezuKLqf8A5CWMHQrMzHnNY1I7XxHDjE4d0Rh31DW25BxD22HqB8aXBuJpirPeH3s1q4h/C+odCPlXM/ZT6RLdleyKsbasckMCyWydEIP3gusEVsvFeIWrF04yy63MPiMgxAtmTbfTLey7jSJ50kZ32bxJtu2BuN9pYAyE/wCJZ/w2HUgQDWcxWHRhDqGj8wn4VrfHeHtirVvEYdh9bw3etsu11DqV8VYbeMisrwHjS4uyLg0YHJcQ7o4Gqnn1qCs+PCNlsYS68fiCLaX0LRNXrWH7UA3LWXwzBo840o2NF3L9l2YbrczED+Fd/fQMNgcTIN3EAgbi3bCD3kmqDf8ACrX+WvwpUfu/5v8AqFKhTivE/YtH2FanxL2JZZKzXcfqtBu8PB3FenlqwyeThvzxecsTwS6m6mqL4dhuDXozE8ARt1Fa/wAS9i0bYRWjLpfw6cerj64nbcqQVJUjYgkEeRFbDw323xdr8faDTS4M3xGtbHxD2II2Fa9ivZ1l5GtM6ph0Ruxybfwj6Ube162yEqVJXvrBEa/iHxra+A8YsPbUW8RauFFXnlbujXunWa4pc4ZFC+rQZ2I57H4VjxZcodza+ox1wAgpiFS6I5MBluDwMqpisgq5WIrivC/anF2PuXSR0fvjyk6/GtosfSWXK9vbykCM1uGB81MH3E04yvKHRrj27S5iHcnZLK94+ZMACq44xdOiWTaHVipb1OvwFYzhXtVhr/3bqT+UnK3uaPhWctsp2Inx0NSltUJuPq5J56ksfDeKkMNP3tR0O3uq3jQFuKgBhrIuAzuc5Vh6d330Pjl7JhFcf4d+2G/ceVPpLL7qkwodzCg8hVXGcKDDaDWQtv8AGrOZQskMx5KsCf4iYFYjT73s2SDAHeIMdSBE+cVguI+yxBh7ZFdEGLxDaJZS1/HmY/xBSfdTJwm6dbr27fPq3+rX4VlA5Ld9iXf9mG9xAHmToKw3F/Zm5YAJa288kJYjz0+VdwxHD7R0z3H8YgekkD4ViMTwOwQYLFuh197bCg4dlKnUEedRuJHrqK6pxH2UBk5dPQ1r2I9l9O6Jj8J0nqJ5Gg0vejWsY67MfXWsjjuBOplASpEjkQOh8QZFY69hmXdSPSg2b2V9vcRgmJSCCIKnVTr0nQ+Irarf0jWGvriQjWb8gXVQ/Z3l6sCdHG4POK5TFNNSh6u4T7UYXEfsr9sk/hJyt7jRsTwGzeOa72lw/quPl8gAQIrylZxBUd0kEGR7jWd4d7bYy0pQXnKkQRPymYNKHpH/ANMYT/JX/V/elXCP/dXH/wCe/uT+1KlDtQpzSpV6kPEDeq1+lSrNGNxXOtV4xtSpVq2N2pqGPrCX6alXI7oVXoL01KjIG/XZ/Y3/AOmSmpVhLOPjZr/7fCf/AKb3/PbpvaP/AO34v90f8609KsGZrH7NPWr9valSrEZbg27eVYDGft286alVgVr/AN0+dRtcqVKqC3fumsRcpUqDB4rf1f8A5zWA4vzpUqDUcT96gtSpUDLSWlSoHpUqVB//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122" name="Picture 2" descr="http://www.pacificintegrated.com/images/struts.gif"/>
          <p:cNvPicPr>
            <a:picLocks noChangeAspect="1" noChangeArrowheads="1"/>
          </p:cNvPicPr>
          <p:nvPr/>
        </p:nvPicPr>
        <p:blipFill>
          <a:blip r:embed="rId2" cstate="print"/>
          <a:srcRect/>
          <a:stretch>
            <a:fillRect/>
          </a:stretch>
        </p:blipFill>
        <p:spPr bwMode="auto">
          <a:xfrm>
            <a:off x="5580112" y="3717032"/>
            <a:ext cx="3240360" cy="2816167"/>
          </a:xfrm>
          <a:prstGeom prst="rect">
            <a:avLst/>
          </a:prstGeom>
          <a:noFill/>
        </p:spPr>
      </p:pic>
      <p:pic>
        <p:nvPicPr>
          <p:cNvPr id="5124" name="Picture 4" descr="Aluminium extrusions"/>
          <p:cNvPicPr>
            <a:picLocks noChangeAspect="1" noChangeArrowheads="1"/>
          </p:cNvPicPr>
          <p:nvPr/>
        </p:nvPicPr>
        <p:blipFill>
          <a:blip r:embed="rId3" cstate="print"/>
          <a:srcRect/>
          <a:stretch>
            <a:fillRect/>
          </a:stretch>
        </p:blipFill>
        <p:spPr bwMode="auto">
          <a:xfrm>
            <a:off x="5652120" y="1340768"/>
            <a:ext cx="3006849" cy="2266951"/>
          </a:xfrm>
          <a:prstGeom prst="rect">
            <a:avLst/>
          </a:prstGeom>
          <a:noFill/>
        </p:spPr>
      </p:pic>
      <p:pic>
        <p:nvPicPr>
          <p:cNvPr id="5126" name="Picture 6" descr="aluminum extrusions in china"/>
          <p:cNvPicPr>
            <a:picLocks noChangeAspect="1" noChangeArrowheads="1"/>
          </p:cNvPicPr>
          <p:nvPr/>
        </p:nvPicPr>
        <p:blipFill>
          <a:blip r:embed="rId4" cstate="print"/>
          <a:srcRect/>
          <a:stretch>
            <a:fillRect/>
          </a:stretch>
        </p:blipFill>
        <p:spPr bwMode="auto">
          <a:xfrm>
            <a:off x="2627784" y="4221088"/>
            <a:ext cx="2880320" cy="2304257"/>
          </a:xfrm>
          <a:prstGeom prst="rect">
            <a:avLst/>
          </a:prstGeom>
          <a:noFill/>
        </p:spPr>
      </p:pic>
      <p:pic>
        <p:nvPicPr>
          <p:cNvPr id="5128" name="Picture 8" descr="Aluminum Extrusions for Window, Door and Curtain Wall Systems"/>
          <p:cNvPicPr>
            <a:picLocks noChangeAspect="1" noChangeArrowheads="1"/>
          </p:cNvPicPr>
          <p:nvPr/>
        </p:nvPicPr>
        <p:blipFill>
          <a:blip r:embed="rId5" cstate="print"/>
          <a:srcRect/>
          <a:stretch>
            <a:fillRect/>
          </a:stretch>
        </p:blipFill>
        <p:spPr bwMode="auto">
          <a:xfrm>
            <a:off x="179512" y="4215688"/>
            <a:ext cx="2376264" cy="2316858"/>
          </a:xfrm>
          <a:prstGeom prst="rect">
            <a:avLst/>
          </a:prstGeom>
          <a:noFill/>
        </p:spPr>
      </p:pic>
      <p:pic>
        <p:nvPicPr>
          <p:cNvPr id="5130" name="Picture 10" descr="http://peerless.colinaclark.com/wp-content/uploads/2011/04/Stacked-Tubing-Extrusion-300x182.jpg"/>
          <p:cNvPicPr>
            <a:picLocks noChangeAspect="1" noChangeArrowheads="1"/>
          </p:cNvPicPr>
          <p:nvPr/>
        </p:nvPicPr>
        <p:blipFill>
          <a:blip r:embed="rId6" cstate="print"/>
          <a:srcRect/>
          <a:stretch>
            <a:fillRect/>
          </a:stretch>
        </p:blipFill>
        <p:spPr bwMode="auto">
          <a:xfrm>
            <a:off x="2411760" y="2276872"/>
            <a:ext cx="3073524" cy="1805559"/>
          </a:xfrm>
          <a:prstGeom prst="rect">
            <a:avLst/>
          </a:prstGeom>
          <a:noFill/>
        </p:spPr>
      </p:pic>
      <p:sp>
        <p:nvSpPr>
          <p:cNvPr id="8" name="7 Metin kutusu"/>
          <p:cNvSpPr txBox="1"/>
          <p:nvPr/>
        </p:nvSpPr>
        <p:spPr>
          <a:xfrm>
            <a:off x="323528" y="499319"/>
            <a:ext cx="8712968"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uygulamalar </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75458017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uminum pucking scrap metal"/>
          <p:cNvPicPr>
            <a:picLocks noChangeAspect="1" noChangeArrowheads="1"/>
          </p:cNvPicPr>
          <p:nvPr/>
        </p:nvPicPr>
        <p:blipFill>
          <a:blip r:embed="rId2" cstate="print"/>
          <a:srcRect l="5177"/>
          <a:stretch>
            <a:fillRect/>
          </a:stretch>
        </p:blipFill>
        <p:spPr bwMode="auto">
          <a:xfrm>
            <a:off x="0" y="-1"/>
            <a:ext cx="2184726" cy="2206800"/>
          </a:xfrm>
          <a:prstGeom prst="rect">
            <a:avLst/>
          </a:prstGeom>
          <a:noFill/>
        </p:spPr>
      </p:pic>
      <p:pic>
        <p:nvPicPr>
          <p:cNvPr id="1034" name="Picture 10" descr="http://www.schlenk.com/fileadmin/templates/img/content_slider/01_bg_metallfolien.jpg"/>
          <p:cNvPicPr>
            <a:picLocks noChangeAspect="1" noChangeArrowheads="1"/>
          </p:cNvPicPr>
          <p:nvPr/>
        </p:nvPicPr>
        <p:blipFill>
          <a:blip r:embed="rId3" cstate="print"/>
          <a:srcRect r="23630"/>
          <a:stretch>
            <a:fillRect/>
          </a:stretch>
        </p:blipFill>
        <p:spPr bwMode="auto">
          <a:xfrm>
            <a:off x="1907703" y="0"/>
            <a:ext cx="4463876" cy="2206800"/>
          </a:xfrm>
          <a:prstGeom prst="rect">
            <a:avLst/>
          </a:prstGeom>
          <a:noFill/>
        </p:spPr>
      </p:pic>
      <p:pic>
        <p:nvPicPr>
          <p:cNvPr id="1030" name="Picture 6" descr="Aluminium Diamond Plates  1">
            <a:hlinkClick r:id="rId4"/>
          </p:cNvPr>
          <p:cNvPicPr>
            <a:picLocks noChangeAspect="1" noChangeArrowheads="1"/>
          </p:cNvPicPr>
          <p:nvPr/>
        </p:nvPicPr>
        <p:blipFill>
          <a:blip r:embed="rId5" cstate="print"/>
          <a:srcRect t="55124" r="41134" b="5501"/>
          <a:stretch>
            <a:fillRect/>
          </a:stretch>
        </p:blipFill>
        <p:spPr bwMode="auto">
          <a:xfrm>
            <a:off x="4211959" y="0"/>
            <a:ext cx="4932041" cy="2204864"/>
          </a:xfrm>
          <a:prstGeom prst="rect">
            <a:avLst/>
          </a:prstGeom>
          <a:noFill/>
        </p:spPr>
      </p:pic>
      <p:sp>
        <p:nvSpPr>
          <p:cNvPr id="9" name="Metin kutusu 1"/>
          <p:cNvSpPr txBox="1"/>
          <p:nvPr/>
        </p:nvSpPr>
        <p:spPr>
          <a:xfrm>
            <a:off x="323528" y="4636602"/>
            <a:ext cx="8352928" cy="1015663"/>
          </a:xfrm>
          <a:prstGeom prst="rect">
            <a:avLst/>
          </a:prstGeom>
          <a:noFill/>
        </p:spPr>
        <p:txBody>
          <a:bodyPr wrap="square" rtlCol="0">
            <a:spAutoFit/>
          </a:bodyPr>
          <a:lstStyle/>
          <a:p>
            <a:pPr algn="r"/>
            <a:r>
              <a:rPr lang="tr-TR" sz="6000" dirty="0" smtClean="0">
                <a:latin typeface="Mistral" panose="03090702030407020403" pitchFamily="66" charset="0"/>
              </a:rPr>
              <a:t>Haftaya görüşmek üzere…..</a:t>
            </a:r>
          </a:p>
        </p:txBody>
      </p:sp>
    </p:spTree>
    <p:extLst>
      <p:ext uri="{BB962C8B-B14F-4D97-AF65-F5344CB8AC3E}">
        <p14:creationId xmlns:p14="http://schemas.microsoft.com/office/powerpoint/2010/main" val="896177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02432"/>
            <a:ext cx="8229600" cy="594320"/>
          </a:xfrm>
        </p:spPr>
        <p:txBody>
          <a:bodyPr>
            <a:normAutofit fontScale="90000"/>
          </a:bodyPr>
          <a:lstStyle/>
          <a:p>
            <a:r>
              <a:rPr lang="tr-TR" dirty="0" smtClean="0">
                <a:solidFill>
                  <a:schemeClr val="accent1">
                    <a:lumMod val="50000"/>
                  </a:schemeClr>
                </a:solidFill>
                <a:latin typeface="Trebuchet MS" pitchFamily="34" charset="0"/>
              </a:rPr>
              <a:t>Alçak basınçlı döküm</a:t>
            </a:r>
            <a:endParaRPr lang="tr-TR" dirty="0">
              <a:solidFill>
                <a:schemeClr val="accent1">
                  <a:lumMod val="50000"/>
                </a:schemeClr>
              </a:solidFill>
              <a:latin typeface="Trebuchet MS" pitchFamily="34" charset="0"/>
            </a:endParaRPr>
          </a:p>
        </p:txBody>
      </p:sp>
      <p:pic>
        <p:nvPicPr>
          <p:cNvPr id="222210" name="Picture 2" descr="http://www.sawyerandsmith.com/images/bpb%201.jpg"/>
          <p:cNvPicPr>
            <a:picLocks noChangeAspect="1" noChangeArrowheads="1"/>
          </p:cNvPicPr>
          <p:nvPr/>
        </p:nvPicPr>
        <p:blipFill>
          <a:blip r:embed="rId2" cstate="print"/>
          <a:srcRect/>
          <a:stretch>
            <a:fillRect/>
          </a:stretch>
        </p:blipFill>
        <p:spPr bwMode="auto">
          <a:xfrm>
            <a:off x="251520" y="1700808"/>
            <a:ext cx="5613286" cy="4259327"/>
          </a:xfrm>
          <a:prstGeom prst="rect">
            <a:avLst/>
          </a:prstGeom>
          <a:noFill/>
        </p:spPr>
      </p:pic>
      <p:pic>
        <p:nvPicPr>
          <p:cNvPr id="222212" name="Picture 4" descr="http://mtgbg.com/userfiles/image/Technologies/CPC.jpg"/>
          <p:cNvPicPr>
            <a:picLocks noChangeAspect="1" noChangeArrowheads="1"/>
          </p:cNvPicPr>
          <p:nvPr/>
        </p:nvPicPr>
        <p:blipFill>
          <a:blip r:embed="rId3" cstate="print"/>
          <a:srcRect l="2387" t="8219" r="2114" b="5479"/>
          <a:stretch>
            <a:fillRect/>
          </a:stretch>
        </p:blipFill>
        <p:spPr bwMode="auto">
          <a:xfrm>
            <a:off x="2987824" y="1484783"/>
            <a:ext cx="5976664" cy="4706623"/>
          </a:xfrm>
          <a:prstGeom prst="rect">
            <a:avLst/>
          </a:prstGeom>
          <a:noFill/>
        </p:spPr>
      </p:pic>
    </p:spTree>
    <p:extLst>
      <p:ext uri="{BB962C8B-B14F-4D97-AF65-F5344CB8AC3E}">
        <p14:creationId xmlns:p14="http://schemas.microsoft.com/office/powerpoint/2010/main" val="1964581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87" r="13071"/>
          <a:stretch/>
        </p:blipFill>
        <p:spPr bwMode="auto">
          <a:xfrm>
            <a:off x="924714" y="2483843"/>
            <a:ext cx="401068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2558" y="2477143"/>
            <a:ext cx="3398647" cy="167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Başlık 3"/>
          <p:cNvSpPr>
            <a:spLocks noGrp="1"/>
          </p:cNvSpPr>
          <p:nvPr>
            <p:ph type="title"/>
          </p:nvPr>
        </p:nvSpPr>
        <p:spPr>
          <a:xfrm>
            <a:off x="518864" y="746448"/>
            <a:ext cx="8229600" cy="594320"/>
          </a:xfrm>
        </p:spPr>
        <p:txBody>
          <a:bodyPr>
            <a:normAutofit fontScale="90000"/>
          </a:bodyPr>
          <a:lstStyle/>
          <a:p>
            <a:r>
              <a:rPr lang="tr-TR" dirty="0" smtClean="0">
                <a:solidFill>
                  <a:schemeClr val="accent1">
                    <a:lumMod val="50000"/>
                  </a:schemeClr>
                </a:solidFill>
                <a:latin typeface="Trebuchet MS" pitchFamily="34" charset="0"/>
              </a:rPr>
              <a:t>Alçak basınçlı döküm</a:t>
            </a:r>
            <a:endParaRPr lang="tr-TR" dirty="0">
              <a:solidFill>
                <a:schemeClr val="accent1">
                  <a:lumMod val="50000"/>
                </a:schemeClr>
              </a:solidFill>
              <a:latin typeface="Trebuchet MS" pitchFamily="34" charset="0"/>
            </a:endParaRPr>
          </a:p>
        </p:txBody>
      </p:sp>
    </p:spTree>
    <p:extLst>
      <p:ext uri="{BB962C8B-B14F-4D97-AF65-F5344CB8AC3E}">
        <p14:creationId xmlns:p14="http://schemas.microsoft.com/office/powerpoint/2010/main" val="4283553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Başlık 3"/>
          <p:cNvSpPr>
            <a:spLocks noGrp="1"/>
          </p:cNvSpPr>
          <p:nvPr>
            <p:ph type="title"/>
          </p:nvPr>
        </p:nvSpPr>
        <p:spPr>
          <a:xfrm>
            <a:off x="251520" y="476672"/>
            <a:ext cx="8805182" cy="594320"/>
          </a:xfrm>
        </p:spPr>
        <p:txBody>
          <a:bodyPr>
            <a:noAutofit/>
          </a:bodyPr>
          <a:lstStyle/>
          <a:p>
            <a:r>
              <a:rPr lang="tr-TR" sz="4400" dirty="0" smtClean="0">
                <a:solidFill>
                  <a:schemeClr val="accent1">
                    <a:lumMod val="50000"/>
                  </a:schemeClr>
                </a:solidFill>
                <a:latin typeface="Trebuchet MS" panose="020B0603020202020204" pitchFamily="34" charset="0"/>
              </a:rPr>
              <a:t>Al folyonun bariyer özellikleri!</a:t>
            </a:r>
            <a:endParaRPr lang="tr-TR" sz="4400" dirty="0">
              <a:solidFill>
                <a:schemeClr val="accent1">
                  <a:lumMod val="50000"/>
                </a:schemeClr>
              </a:solidFill>
              <a:latin typeface="Trebuchet MS" panose="020B0603020202020204"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59" t="20254" r="44203" b="37729"/>
          <a:stretch/>
        </p:blipFill>
        <p:spPr bwMode="auto">
          <a:xfrm>
            <a:off x="1115616" y="1604382"/>
            <a:ext cx="5616624" cy="401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3000" contrast="23000"/>
                    </a14:imgEffect>
                  </a14:imgLayer>
                </a14:imgProps>
              </a:ext>
              <a:ext uri="{28A0092B-C50C-407E-A947-70E740481C1C}">
                <a14:useLocalDpi xmlns:a14="http://schemas.microsoft.com/office/drawing/2010/main" val="0"/>
              </a:ext>
            </a:extLst>
          </a:blip>
          <a:srcRect l="6135" t="3897" r="62487" b="93450"/>
          <a:stretch/>
        </p:blipFill>
        <p:spPr bwMode="auto">
          <a:xfrm>
            <a:off x="592852" y="1201743"/>
            <a:ext cx="8463849" cy="40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755576" y="5733256"/>
            <a:ext cx="7992888" cy="646331"/>
          </a:xfrm>
          <a:prstGeom prst="rect">
            <a:avLst/>
          </a:prstGeom>
        </p:spPr>
        <p:txBody>
          <a:bodyPr wrap="square">
            <a:spAutoFit/>
          </a:bodyPr>
          <a:lstStyle/>
          <a:p>
            <a:r>
              <a:rPr lang="tr-TR" i="1" dirty="0" err="1"/>
              <a:t>Review</a:t>
            </a:r>
            <a:r>
              <a:rPr lang="tr-TR" i="1" dirty="0"/>
              <a:t> </a:t>
            </a:r>
            <a:r>
              <a:rPr lang="tr-TR" i="1" dirty="0" err="1"/>
              <a:t>Article</a:t>
            </a:r>
            <a:endParaRPr lang="tr-TR" i="1" dirty="0"/>
          </a:p>
          <a:p>
            <a:r>
              <a:rPr lang="en-US" b="1" dirty="0"/>
              <a:t>Food Packaging Permeability </a:t>
            </a:r>
            <a:r>
              <a:rPr lang="en-US" b="1" dirty="0" err="1"/>
              <a:t>Behaviour</a:t>
            </a:r>
            <a:r>
              <a:rPr lang="en-US" b="1" dirty="0"/>
              <a:t>: A </a:t>
            </a:r>
            <a:r>
              <a:rPr lang="en-US" b="1" dirty="0" smtClean="0"/>
              <a:t>Report</a:t>
            </a:r>
            <a:r>
              <a:rPr lang="tr-TR" b="1" dirty="0" smtClean="0"/>
              <a:t> 		   </a:t>
            </a:r>
            <a:r>
              <a:rPr lang="tr-TR" b="1" dirty="0" err="1" smtClean="0"/>
              <a:t>Hindawi</a:t>
            </a:r>
            <a:endParaRPr lang="tr-TR" dirty="0"/>
          </a:p>
        </p:txBody>
      </p:sp>
    </p:spTree>
    <p:extLst>
      <p:ext uri="{BB962C8B-B14F-4D97-AF65-F5344CB8AC3E}">
        <p14:creationId xmlns:p14="http://schemas.microsoft.com/office/powerpoint/2010/main" val="2603495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Basınçlı döküm</a:t>
            </a:r>
            <a:endParaRPr lang="tr-TR" dirty="0">
              <a:solidFill>
                <a:schemeClr val="accent2">
                  <a:lumMod val="50000"/>
                </a:schemeClr>
              </a:solidFill>
              <a:latin typeface="Trebuchet MS" pitchFamily="34" charset="0"/>
            </a:endParaRPr>
          </a:p>
        </p:txBody>
      </p:sp>
      <p:sp>
        <p:nvSpPr>
          <p:cNvPr id="2" name="Dikdörtgen 1"/>
          <p:cNvSpPr/>
          <p:nvPr/>
        </p:nvSpPr>
        <p:spPr>
          <a:xfrm>
            <a:off x="323528" y="1385475"/>
            <a:ext cx="8640960" cy="5139869"/>
          </a:xfrm>
          <a:prstGeom prst="rect">
            <a:avLst/>
          </a:prstGeom>
        </p:spPr>
        <p:txBody>
          <a:bodyPr wrap="square">
            <a:spAutoFit/>
          </a:bodyPr>
          <a:lstStyle/>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Hızlı kalıp dolumu</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hızlı ve basınç altında katılaşma </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yoğunluğu ve yüzey kalitesi yüksek, </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ince taneli parçalar </a:t>
            </a:r>
            <a:endParaRPr lang="tr-TR" sz="2800" dirty="0">
              <a:latin typeface="Trebuchet MS" pitchFamily="34" charset="0"/>
            </a:endParaRP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Üstün Mekanik özellikler ve yorulma dayanımı</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Ancak tipik dolum hızları nedeniyle kalıp içinde kalan hava </a:t>
            </a:r>
            <a:r>
              <a:rPr lang="tr-TR" sz="2800" dirty="0" smtClean="0">
                <a:latin typeface="Trebuchet MS" pitchFamily="34" charset="0"/>
                <a:sym typeface="Symbol"/>
              </a:rPr>
              <a:t> </a:t>
            </a:r>
            <a:r>
              <a:rPr lang="tr-TR" sz="2800" dirty="0" smtClean="0">
                <a:latin typeface="Trebuchet MS" pitchFamily="34" charset="0"/>
              </a:rPr>
              <a:t>gaz boşlukları</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Kalıp dolarken türbülans </a:t>
            </a:r>
            <a:r>
              <a:rPr lang="tr-TR" sz="2800" dirty="0">
                <a:latin typeface="Trebuchet MS" pitchFamily="34" charset="0"/>
                <a:sym typeface="Symbol"/>
              </a:rPr>
              <a:t> </a:t>
            </a:r>
            <a:r>
              <a:rPr lang="tr-TR" sz="2800" dirty="0">
                <a:latin typeface="Trebuchet MS" pitchFamily="34" charset="0"/>
              </a:rPr>
              <a:t>gaz boşlukları </a:t>
            </a:r>
            <a:endParaRPr lang="tr-TR" sz="2800" dirty="0" smtClean="0">
              <a:latin typeface="Trebuchet MS" pitchFamily="34" charset="0"/>
            </a:endParaRP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kalın kesitler ince kesitlerden daha dayanıksız </a:t>
            </a:r>
            <a:endParaRPr lang="tr-TR" sz="2800" dirty="0">
              <a:latin typeface="Trebuchet MS" pitchFamily="34" charset="0"/>
            </a:endParaRP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Oysa, diğer döküm yöntemlerinde dayanıklılık istendiğinde kalınlık arttırılır.</a:t>
            </a:r>
          </a:p>
        </p:txBody>
      </p:sp>
    </p:spTree>
    <p:extLst>
      <p:ext uri="{BB962C8B-B14F-4D97-AF65-F5344CB8AC3E}">
        <p14:creationId xmlns:p14="http://schemas.microsoft.com/office/powerpoint/2010/main" val="4106023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Basınçlı döküm</a:t>
            </a:r>
            <a:endParaRPr lang="tr-TR" dirty="0">
              <a:solidFill>
                <a:schemeClr val="accent2">
                  <a:lumMod val="50000"/>
                </a:schemeClr>
              </a:solidFill>
              <a:latin typeface="Trebuchet MS" pitchFamily="34" charset="0"/>
            </a:endParaRPr>
          </a:p>
        </p:txBody>
      </p:sp>
      <p:sp>
        <p:nvSpPr>
          <p:cNvPr id="2" name="Dikdörtgen 1"/>
          <p:cNvSpPr/>
          <p:nvPr/>
        </p:nvSpPr>
        <p:spPr>
          <a:xfrm>
            <a:off x="323528" y="1404059"/>
            <a:ext cx="8640960" cy="3539430"/>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Basınçlı döküm parçalar döküldüğü gibi kullanılır!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Isıl işlem, kaynak, torna işlemi yapılamaz.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Basınçlı döküm kalıpları </a:t>
            </a:r>
            <a:r>
              <a:rPr lang="tr-TR" sz="2800" dirty="0" err="1" smtClean="0">
                <a:latin typeface="Trebuchet MS" pitchFamily="34" charset="0"/>
              </a:rPr>
              <a:t>kokil</a:t>
            </a:r>
            <a:r>
              <a:rPr lang="tr-TR" sz="2800" dirty="0" smtClean="0">
                <a:latin typeface="Trebuchet MS" pitchFamily="34" charset="0"/>
              </a:rPr>
              <a:t> kalıplardan daha dayanıklı olmalıdır.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Dolayısı ile pahalı!</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Ekonomi için en az 10 bin adet parça gerekir.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Küçük parçalar ve ince kesitler için uygundur.</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Tree>
    <p:extLst>
      <p:ext uri="{BB962C8B-B14F-4D97-AF65-F5344CB8AC3E}">
        <p14:creationId xmlns:p14="http://schemas.microsoft.com/office/powerpoint/2010/main" val="13336298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Basınçlı Döküm</a:t>
            </a:r>
            <a:endParaRPr lang="tr-TR" dirty="0">
              <a:solidFill>
                <a:schemeClr val="accent1">
                  <a:lumMod val="50000"/>
                </a:schemeClr>
              </a:solidFill>
              <a:latin typeface="Trebuchet MS" pitchFamily="34" charset="0"/>
            </a:endParaRPr>
          </a:p>
        </p:txBody>
      </p:sp>
      <p:pic>
        <p:nvPicPr>
          <p:cNvPr id="221185" name="Picture 1" descr="http://www.ucalfuel.com/Gallery/High_Pressure_Die_Casting/8.jpg"/>
          <p:cNvPicPr>
            <a:picLocks noChangeAspect="1" noChangeArrowheads="1"/>
          </p:cNvPicPr>
          <p:nvPr/>
        </p:nvPicPr>
        <p:blipFill>
          <a:blip r:embed="rId2" cstate="print"/>
          <a:srcRect l="2024" t="12096" r="2845" b="7769"/>
          <a:stretch>
            <a:fillRect/>
          </a:stretch>
        </p:blipFill>
        <p:spPr bwMode="auto">
          <a:xfrm>
            <a:off x="323528" y="1412776"/>
            <a:ext cx="8556724" cy="4824536"/>
          </a:xfrm>
          <a:prstGeom prst="rect">
            <a:avLst/>
          </a:prstGeom>
          <a:noFill/>
        </p:spPr>
      </p:pic>
    </p:spTree>
    <p:extLst>
      <p:ext uri="{BB962C8B-B14F-4D97-AF65-F5344CB8AC3E}">
        <p14:creationId xmlns:p14="http://schemas.microsoft.com/office/powerpoint/2010/main" val="1627128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Basınçlı Döküm</a:t>
            </a:r>
            <a:endParaRPr lang="tr-TR" dirty="0">
              <a:solidFill>
                <a:schemeClr val="accent1">
                  <a:lumMod val="50000"/>
                </a:schemeClr>
              </a:solidFill>
              <a:latin typeface="Trebuchet MS" pitchFamily="34" charset="0"/>
            </a:endParaRPr>
          </a:p>
        </p:txBody>
      </p:sp>
      <p:pic>
        <p:nvPicPr>
          <p:cNvPr id="216066" name="Picture 2" descr="http://www.learneasy.info/MDME/MEMmods/MEM30007A/processing/processing_files/T173_2_023i.jpg"/>
          <p:cNvPicPr>
            <a:picLocks noChangeAspect="1" noChangeArrowheads="1"/>
          </p:cNvPicPr>
          <p:nvPr/>
        </p:nvPicPr>
        <p:blipFill>
          <a:blip r:embed="rId2" cstate="print"/>
          <a:srcRect/>
          <a:stretch>
            <a:fillRect/>
          </a:stretch>
        </p:blipFill>
        <p:spPr bwMode="auto">
          <a:xfrm>
            <a:off x="1403648" y="1124744"/>
            <a:ext cx="5760640" cy="5541736"/>
          </a:xfrm>
          <a:prstGeom prst="rect">
            <a:avLst/>
          </a:prstGeom>
          <a:noFill/>
        </p:spPr>
      </p:pic>
    </p:spTree>
    <p:extLst>
      <p:ext uri="{BB962C8B-B14F-4D97-AF65-F5344CB8AC3E}">
        <p14:creationId xmlns:p14="http://schemas.microsoft.com/office/powerpoint/2010/main" val="21828530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1">
                    <a:lumMod val="50000"/>
                  </a:schemeClr>
                </a:solidFill>
                <a:latin typeface="Trebuchet MS" pitchFamily="34" charset="0"/>
              </a:rPr>
              <a:t>Basınçlı döküm</a:t>
            </a:r>
            <a:endParaRPr lang="tr-TR" dirty="0">
              <a:solidFill>
                <a:schemeClr val="accent1">
                  <a:lumMod val="50000"/>
                </a:schemeClr>
              </a:solidFill>
              <a:latin typeface="Trebuchet MS"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2480122"/>
            <a:ext cx="3477853" cy="3972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427780" y="5373216"/>
            <a:ext cx="4572000" cy="1200329"/>
          </a:xfrm>
          <a:prstGeom prst="rect">
            <a:avLst/>
          </a:prstGeom>
        </p:spPr>
        <p:txBody>
          <a:bodyPr>
            <a:spAutoFit/>
          </a:bodyPr>
          <a:lstStyle/>
          <a:p>
            <a:pPr algn="r"/>
            <a:r>
              <a:rPr lang="tr-TR" sz="2400" dirty="0" smtClean="0">
                <a:latin typeface="Trebuchet MS" panose="020B0603020202020204" pitchFamily="34" charset="0"/>
              </a:rPr>
              <a:t>Transmisyon kutusu basınçlı döküm tekniği ile üretilen en büyük parçalardan biridir</a:t>
            </a:r>
            <a:r>
              <a:rPr lang="tr-TR" sz="2400" dirty="0">
                <a:latin typeface="Trebuchet MS" panose="020B0603020202020204" pitchFamily="34" charset="0"/>
              </a:rPr>
              <a:t>.</a:t>
            </a:r>
          </a:p>
        </p:txBody>
      </p:sp>
    </p:spTree>
    <p:extLst>
      <p:ext uri="{BB962C8B-B14F-4D97-AF65-F5344CB8AC3E}">
        <p14:creationId xmlns:p14="http://schemas.microsoft.com/office/powerpoint/2010/main" val="23266760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1520" y="674440"/>
            <a:ext cx="8229600" cy="594320"/>
          </a:xfrm>
        </p:spPr>
        <p:txBody>
          <a:bodyPr>
            <a:normAutofit fontScale="90000"/>
          </a:bodyPr>
          <a:lstStyle/>
          <a:p>
            <a:r>
              <a:rPr lang="tr-TR" dirty="0" smtClean="0">
                <a:solidFill>
                  <a:schemeClr val="accent2">
                    <a:lumMod val="50000"/>
                  </a:schemeClr>
                </a:solidFill>
                <a:latin typeface="Trebuchet MS" pitchFamily="34" charset="0"/>
              </a:rPr>
              <a:t>Basınçlı döküm</a:t>
            </a:r>
            <a:endParaRPr lang="tr-TR" dirty="0">
              <a:solidFill>
                <a:schemeClr val="accent2">
                  <a:lumMod val="50000"/>
                </a:schemeClr>
              </a:solidFill>
              <a:latin typeface="Trebuchet MS" pitchFamily="34" charset="0"/>
            </a:endParaRPr>
          </a:p>
        </p:txBody>
      </p:sp>
      <p:sp>
        <p:nvSpPr>
          <p:cNvPr id="244742" name="Text Box 6"/>
          <p:cNvSpPr txBox="1">
            <a:spLocks noChangeArrowheads="1"/>
          </p:cNvSpPr>
          <p:nvPr/>
        </p:nvSpPr>
        <p:spPr bwMode="auto">
          <a:xfrm>
            <a:off x="2002251" y="3217638"/>
            <a:ext cx="373475" cy="373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chemeClr val="tx1"/>
                </a:solidFill>
                <a:effectLst/>
                <a:latin typeface="Calibri" pitchFamily="34" charset="0"/>
                <a:cs typeface="Arial" pitchFamily="34" charset="0"/>
              </a:rPr>
              <a:t>B</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45" name="Line 9"/>
          <p:cNvSpPr>
            <a:spLocks noChangeShapeType="1"/>
          </p:cNvSpPr>
          <p:nvPr/>
        </p:nvSpPr>
        <p:spPr bwMode="auto">
          <a:xfrm>
            <a:off x="2278208" y="3407871"/>
            <a:ext cx="1964204" cy="0"/>
          </a:xfrm>
          <a:prstGeom prst="line">
            <a:avLst/>
          </a:prstGeom>
          <a:noFill/>
          <a:ln w="9525">
            <a:solidFill>
              <a:srgbClr val="000000"/>
            </a:solidFill>
            <a:round/>
            <a:headEnd/>
            <a:tailEnd type="stealth" w="lg" len="lg"/>
          </a:ln>
        </p:spPr>
        <p:txBody>
          <a:bodyPr vert="horz" wrap="square" lIns="91440" tIns="45720" rIns="91440" bIns="45720" numCol="1" anchor="t" anchorCtr="0" compatLnSpc="1">
            <a:prstTxWarp prst="textNoShape">
              <a:avLst/>
            </a:prstTxWarp>
          </a:bodyPr>
          <a:lstStyle/>
          <a:p>
            <a:endParaRPr lang="tr-TR"/>
          </a:p>
        </p:txBody>
      </p:sp>
      <p:sp>
        <p:nvSpPr>
          <p:cNvPr id="244746" name="Text Box 10"/>
          <p:cNvSpPr txBox="1">
            <a:spLocks noChangeArrowheads="1"/>
          </p:cNvSpPr>
          <p:nvPr/>
        </p:nvSpPr>
        <p:spPr bwMode="auto">
          <a:xfrm>
            <a:off x="4875938" y="2764536"/>
            <a:ext cx="373475" cy="373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FFFF"/>
                </a:solidFill>
                <a:effectLst/>
                <a:latin typeface="Calibri" pitchFamily="34" charset="0"/>
                <a:cs typeface="Arial" pitchFamily="34" charset="0"/>
              </a:rPr>
              <a:t>B</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47" name="Text Box 11"/>
          <p:cNvSpPr txBox="1">
            <a:spLocks noChangeArrowheads="1"/>
          </p:cNvSpPr>
          <p:nvPr/>
        </p:nvSpPr>
        <p:spPr bwMode="auto">
          <a:xfrm>
            <a:off x="4875938" y="1508996"/>
            <a:ext cx="373475" cy="3735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1100" b="1" i="0" u="none" strike="noStrike" cap="none" normalizeH="0" baseline="0" smtClean="0">
                <a:ln>
                  <a:noFill/>
                </a:ln>
                <a:solidFill>
                  <a:srgbClr val="FFFFFF"/>
                </a:solidFill>
                <a:effectLst/>
                <a:latin typeface="Calibri" pitchFamily="34" charset="0"/>
                <a:cs typeface="Arial" pitchFamily="34" charset="0"/>
              </a:rPr>
              <a:t>A</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48" name="Text Box 12"/>
          <p:cNvSpPr txBox="1">
            <a:spLocks noChangeArrowheads="1"/>
          </p:cNvSpPr>
          <p:nvPr/>
        </p:nvSpPr>
        <p:spPr bwMode="auto">
          <a:xfrm>
            <a:off x="5591074" y="3854055"/>
            <a:ext cx="435030" cy="172248"/>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900" b="0" i="0" u="none" strike="noStrike" cap="none" normalizeH="0" baseline="0" smtClean="0">
                <a:ln>
                  <a:noFill/>
                </a:ln>
                <a:solidFill>
                  <a:srgbClr val="FFFFFF"/>
                </a:solidFill>
                <a:effectLst/>
                <a:latin typeface="Arial" pitchFamily="34" charset="0"/>
                <a:cs typeface="Arial" pitchFamily="34" charset="0"/>
              </a:rPr>
              <a:t>1 mm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49" name="Line 13"/>
          <p:cNvSpPr>
            <a:spLocks noChangeAspect="1" noChangeShapeType="1"/>
          </p:cNvSpPr>
          <p:nvPr/>
        </p:nvSpPr>
        <p:spPr bwMode="auto">
          <a:xfrm>
            <a:off x="5640179" y="4019385"/>
            <a:ext cx="215786" cy="692"/>
          </a:xfrm>
          <a:prstGeom prst="line">
            <a:avLst/>
          </a:prstGeom>
          <a:noFill/>
          <a:ln w="12700">
            <a:solidFill>
              <a:srgbClr val="FFFFFF"/>
            </a:solidFill>
            <a:round/>
            <a:headEnd type="none" w="sm" len="sm"/>
            <a:tailEnd type="none" w="sm" len="sm"/>
          </a:ln>
          <a:effectLst/>
        </p:spPr>
        <p:txBody>
          <a:bodyPr vert="horz" wrap="square" lIns="91440" tIns="45720" rIns="91440" bIns="45720" numCol="1" anchor="t" anchorCtr="0" compatLnSpc="1">
            <a:prstTxWarp prst="textNoShape">
              <a:avLst/>
            </a:prstTxWarp>
          </a:bodyPr>
          <a:lstStyle/>
          <a:p>
            <a:endParaRPr lang="tr-TR"/>
          </a:p>
        </p:txBody>
      </p:sp>
      <p:sp>
        <p:nvSpPr>
          <p:cNvPr id="244750" name="Text Box 14"/>
          <p:cNvSpPr txBox="1">
            <a:spLocks noChangeArrowheads="1"/>
          </p:cNvSpPr>
          <p:nvPr/>
        </p:nvSpPr>
        <p:spPr bwMode="auto">
          <a:xfrm>
            <a:off x="5612514" y="2546633"/>
            <a:ext cx="435030" cy="172248"/>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tr-TR" sz="900" b="0" i="0" u="none" strike="noStrike" cap="none" normalizeH="0" baseline="0" smtClean="0">
                <a:ln>
                  <a:noFill/>
                </a:ln>
                <a:solidFill>
                  <a:srgbClr val="FFFFFF"/>
                </a:solidFill>
                <a:effectLst/>
                <a:latin typeface="Arial" pitchFamily="34" charset="0"/>
                <a:cs typeface="Arial" pitchFamily="34" charset="0"/>
              </a:rPr>
              <a:t>1 mm</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244751" name="Line 15"/>
          <p:cNvSpPr>
            <a:spLocks noChangeAspect="1" noChangeShapeType="1"/>
          </p:cNvSpPr>
          <p:nvPr/>
        </p:nvSpPr>
        <p:spPr bwMode="auto">
          <a:xfrm>
            <a:off x="5661619" y="2711963"/>
            <a:ext cx="215786" cy="692"/>
          </a:xfrm>
          <a:prstGeom prst="line">
            <a:avLst/>
          </a:prstGeom>
          <a:noFill/>
          <a:ln w="12700">
            <a:solidFill>
              <a:srgbClr val="FFFFFF"/>
            </a:solidFill>
            <a:round/>
            <a:headEnd type="none" w="sm" len="sm"/>
            <a:tailEnd type="none" w="sm" len="sm"/>
          </a:ln>
          <a:effectLst/>
        </p:spPr>
        <p:txBody>
          <a:bodyPr vert="horz" wrap="square" lIns="91440" tIns="45720" rIns="91440" bIns="45720" numCol="1" anchor="t" anchorCtr="0" compatLnSpc="1">
            <a:prstTxWarp prst="textNoShape">
              <a:avLst/>
            </a:prstTxWarp>
          </a:bodyPr>
          <a:lstStyle/>
          <a:p>
            <a:endParaRPr lang="tr-TR"/>
          </a:p>
        </p:txBody>
      </p:sp>
      <p:pic>
        <p:nvPicPr>
          <p:cNvPr id="1026" name="Picture 2" descr="F:\YUCEL BIROL\ENDUSTRIYELHIZMETLER\ARÇELİK FLANŞ-5.9.2008\Arçelik\1-1\Mikro\10x-2-d.jpg"/>
          <p:cNvPicPr>
            <a:picLocks noChangeAspect="1" noChangeArrowheads="1"/>
          </p:cNvPicPr>
          <p:nvPr/>
        </p:nvPicPr>
        <p:blipFill>
          <a:blip r:embed="rId2" cstate="print"/>
          <a:srcRect/>
          <a:stretch>
            <a:fillRect/>
          </a:stretch>
        </p:blipFill>
        <p:spPr bwMode="auto">
          <a:xfrm>
            <a:off x="5710060" y="4179637"/>
            <a:ext cx="3168352" cy="2376264"/>
          </a:xfrm>
          <a:prstGeom prst="rect">
            <a:avLst/>
          </a:prstGeom>
          <a:noFill/>
        </p:spPr>
      </p:pic>
      <p:pic>
        <p:nvPicPr>
          <p:cNvPr id="2050" name="Picture 2" descr="F:\YUCEL BIROL\ENDUSTRIYELHIZMETLER\ARÇELİK FLANŞ-5.9.2008\Arçelik\1-1\Mikro\Stereo-1.jpg"/>
          <p:cNvPicPr>
            <a:picLocks noChangeAspect="1" noChangeArrowheads="1"/>
          </p:cNvPicPr>
          <p:nvPr/>
        </p:nvPicPr>
        <p:blipFill>
          <a:blip r:embed="rId3" cstate="print"/>
          <a:srcRect l="18400" t="22312" r="19303" b="28332"/>
          <a:stretch>
            <a:fillRect/>
          </a:stretch>
        </p:blipFill>
        <p:spPr bwMode="auto">
          <a:xfrm>
            <a:off x="1675944" y="4191284"/>
            <a:ext cx="3960440" cy="2353305"/>
          </a:xfrm>
          <a:prstGeom prst="rect">
            <a:avLst/>
          </a:prstGeom>
          <a:noFill/>
        </p:spPr>
      </p:pic>
      <p:pic>
        <p:nvPicPr>
          <p:cNvPr id="16" name="Picture 4" descr="F:\YUCEL BIROL\ENDUSTRIYELHIZMETLER\ARÇELİK FLANŞ-5.9.2008\Arçelik\100-1\Makro\100.jpg"/>
          <p:cNvPicPr>
            <a:picLocks noChangeAspect="1" noChangeArrowheads="1"/>
          </p:cNvPicPr>
          <p:nvPr/>
        </p:nvPicPr>
        <p:blipFill>
          <a:blip r:embed="rId4" cstate="print"/>
          <a:srcRect/>
          <a:stretch>
            <a:fillRect/>
          </a:stretch>
        </p:blipFill>
        <p:spPr bwMode="auto">
          <a:xfrm>
            <a:off x="251520" y="1340768"/>
            <a:ext cx="3672408" cy="2754307"/>
          </a:xfrm>
          <a:prstGeom prst="rect">
            <a:avLst/>
          </a:prstGeom>
          <a:noFill/>
        </p:spPr>
      </p:pic>
      <p:pic>
        <p:nvPicPr>
          <p:cNvPr id="15" name="Picture 3" descr="F:\YUCEL BIROL\ENDUSTRIYELHIZMETLER\ARÇELİK FLANŞ-5.9.2008\Arçelik\15-3\Makro\15-3-1.jpg"/>
          <p:cNvPicPr>
            <a:picLocks noChangeAspect="1" noChangeArrowheads="1"/>
          </p:cNvPicPr>
          <p:nvPr/>
        </p:nvPicPr>
        <p:blipFill>
          <a:blip r:embed="rId5" cstate="print"/>
          <a:srcRect l="4804" t="15090" b="15090"/>
          <a:stretch>
            <a:fillRect/>
          </a:stretch>
        </p:blipFill>
        <p:spPr bwMode="auto">
          <a:xfrm>
            <a:off x="3923928" y="1340768"/>
            <a:ext cx="5004048" cy="2752638"/>
          </a:xfrm>
          <a:prstGeom prst="rect">
            <a:avLst/>
          </a:prstGeom>
          <a:noFill/>
          <a:ln w="53975">
            <a:solidFill>
              <a:schemeClr val="bg1"/>
            </a:solidFill>
          </a:ln>
        </p:spPr>
      </p:pic>
    </p:spTree>
    <p:extLst>
      <p:ext uri="{BB962C8B-B14F-4D97-AF65-F5344CB8AC3E}">
        <p14:creationId xmlns:p14="http://schemas.microsoft.com/office/powerpoint/2010/main" val="4160729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0320" y="764704"/>
            <a:ext cx="8790192" cy="594320"/>
          </a:xfrm>
        </p:spPr>
        <p:txBody>
          <a:bodyPr>
            <a:noAutofit/>
          </a:bodyPr>
          <a:lstStyle/>
          <a:p>
            <a:r>
              <a:rPr lang="tr-TR" sz="4200" dirty="0" smtClean="0">
                <a:solidFill>
                  <a:schemeClr val="accent1">
                    <a:lumMod val="50000"/>
                  </a:schemeClr>
                </a:solidFill>
                <a:latin typeface="Trebuchet MS" pitchFamily="34" charset="0"/>
              </a:rPr>
              <a:t>Döküm yöntemleri-</a:t>
            </a:r>
            <a:r>
              <a:rPr lang="tr-TR" sz="4200" dirty="0" err="1" smtClean="0">
                <a:solidFill>
                  <a:schemeClr val="accent1">
                    <a:lumMod val="50000"/>
                  </a:schemeClr>
                </a:solidFill>
                <a:latin typeface="Trebuchet MS" pitchFamily="34" charset="0"/>
              </a:rPr>
              <a:t>kokil</a:t>
            </a:r>
            <a:r>
              <a:rPr lang="tr-TR" sz="4200" dirty="0" smtClean="0">
                <a:solidFill>
                  <a:schemeClr val="accent1">
                    <a:lumMod val="50000"/>
                  </a:schemeClr>
                </a:solidFill>
                <a:latin typeface="Trebuchet MS" pitchFamily="34" charset="0"/>
              </a:rPr>
              <a:t> vs basınçlı</a:t>
            </a:r>
            <a:endParaRPr lang="tr-TR" sz="4200" dirty="0">
              <a:solidFill>
                <a:schemeClr val="accent1">
                  <a:lumMod val="50000"/>
                </a:schemeClr>
              </a:solidFill>
              <a:latin typeface="Trebuchet MS" pitchFamily="34" charset="0"/>
            </a:endParaRPr>
          </a:p>
        </p:txBody>
      </p:sp>
      <p:sp>
        <p:nvSpPr>
          <p:cNvPr id="3" name="Dikdörtgen 2"/>
          <p:cNvSpPr/>
          <p:nvPr/>
        </p:nvSpPr>
        <p:spPr>
          <a:xfrm>
            <a:off x="179512" y="1628800"/>
            <a:ext cx="8790193" cy="5047536"/>
          </a:xfrm>
          <a:prstGeom prst="rect">
            <a:avLst/>
          </a:prstGeom>
        </p:spPr>
        <p:txBody>
          <a:bodyPr wrap="square">
            <a:spAutoFit/>
          </a:bodyPr>
          <a:lstStyle/>
          <a:p>
            <a:pPr marL="457200" indent="-457200">
              <a:spcAft>
                <a:spcPts val="300"/>
              </a:spcAft>
              <a:buClr>
                <a:schemeClr val="bg2">
                  <a:lumMod val="50000"/>
                </a:schemeClr>
              </a:buClr>
              <a:buFont typeface="Trebuchet MS" panose="020B0603020202020204" pitchFamily="34" charset="0"/>
              <a:buChar char="●"/>
            </a:pPr>
            <a:r>
              <a:rPr lang="tr-TR" sz="2600" dirty="0" smtClean="0">
                <a:latin typeface="Trebuchet MS" pitchFamily="34" charset="0"/>
              </a:rPr>
              <a:t>Basınçlı dökümde kaçınılmaz olan gözenekler mekanik özellikleri düşürür/ısıl işlem sonrasında </a:t>
            </a:r>
            <a:r>
              <a:rPr lang="tr-TR" sz="2600" dirty="0" err="1" smtClean="0">
                <a:latin typeface="Trebuchet MS" pitchFamily="34" charset="0"/>
              </a:rPr>
              <a:t>blister</a:t>
            </a:r>
            <a:r>
              <a:rPr lang="tr-TR" sz="2600" dirty="0" smtClean="0">
                <a:latin typeface="Trebuchet MS" pitchFamily="34" charset="0"/>
              </a:rPr>
              <a:t> yapar.</a:t>
            </a:r>
          </a:p>
          <a:p>
            <a:pPr marL="457200" indent="-457200">
              <a:spcAft>
                <a:spcPts val="300"/>
              </a:spcAft>
              <a:buClr>
                <a:schemeClr val="bg2">
                  <a:lumMod val="50000"/>
                </a:schemeClr>
              </a:buClr>
              <a:buFont typeface="Trebuchet MS" panose="020B0603020202020204" pitchFamily="34" charset="0"/>
              <a:buChar char="●"/>
            </a:pPr>
            <a:r>
              <a:rPr lang="tr-TR" sz="2600" dirty="0" err="1" smtClean="0">
                <a:latin typeface="Trebuchet MS" pitchFamily="34" charset="0"/>
              </a:rPr>
              <a:t>Kokil</a:t>
            </a:r>
            <a:r>
              <a:rPr lang="tr-TR" sz="2600" dirty="0" smtClean="0">
                <a:latin typeface="Trebuchet MS" pitchFamily="34" charset="0"/>
              </a:rPr>
              <a:t> dökümler daha az gözenek içerir; daha sağlam ve sızdırmazdır.  </a:t>
            </a:r>
          </a:p>
          <a:p>
            <a:pPr marL="457200" indent="-457200">
              <a:spcAft>
                <a:spcPts val="300"/>
              </a:spcAft>
              <a:buClr>
                <a:schemeClr val="bg2">
                  <a:lumMod val="50000"/>
                </a:schemeClr>
              </a:buClr>
              <a:buFont typeface="Trebuchet MS" panose="020B0603020202020204" pitchFamily="34" charset="0"/>
              <a:buChar char="●"/>
            </a:pPr>
            <a:r>
              <a:rPr lang="tr-TR" sz="2600" dirty="0" err="1" smtClean="0">
                <a:latin typeface="Trebuchet MS" pitchFamily="34" charset="0"/>
              </a:rPr>
              <a:t>Kokil</a:t>
            </a:r>
            <a:r>
              <a:rPr lang="tr-TR" sz="2600" dirty="0" smtClean="0">
                <a:latin typeface="Trebuchet MS" pitchFamily="34" charset="0"/>
              </a:rPr>
              <a:t> Döküm parçalar tornalanabilir ve yüzeyde gözenek görmeyiz. Basınçlı döküm parçalar </a:t>
            </a:r>
            <a:r>
              <a:rPr lang="tr-TR" sz="2600" dirty="0" err="1" smtClean="0">
                <a:latin typeface="Trebuchet MS" pitchFamily="34" charset="0"/>
              </a:rPr>
              <a:t>tornalanamaz</a:t>
            </a:r>
            <a:r>
              <a:rPr lang="tr-TR" sz="2600" dirty="0" smtClean="0">
                <a:latin typeface="Trebuchet MS" pitchFamily="34" charset="0"/>
              </a:rPr>
              <a:t>!</a:t>
            </a:r>
          </a:p>
          <a:p>
            <a:pPr marL="457200" indent="-457200">
              <a:spcAft>
                <a:spcPts val="300"/>
              </a:spcAft>
              <a:buClr>
                <a:schemeClr val="bg2">
                  <a:lumMod val="50000"/>
                </a:schemeClr>
              </a:buClr>
              <a:buFont typeface="Trebuchet MS" panose="020B0603020202020204" pitchFamily="34" charset="0"/>
              <a:buChar char="●"/>
            </a:pPr>
            <a:r>
              <a:rPr lang="tr-TR" sz="2600" dirty="0" smtClean="0">
                <a:latin typeface="Trebuchet MS" pitchFamily="34" charset="0"/>
              </a:rPr>
              <a:t>Tornalanmamış bir basınçlı döküm parça </a:t>
            </a:r>
            <a:r>
              <a:rPr lang="tr-TR" sz="2600" dirty="0" err="1" smtClean="0">
                <a:latin typeface="Trebuchet MS" pitchFamily="34" charset="0"/>
              </a:rPr>
              <a:t>kokil</a:t>
            </a:r>
            <a:r>
              <a:rPr lang="tr-TR" sz="2600" dirty="0" smtClean="0">
                <a:latin typeface="Trebuchet MS" pitchFamily="34" charset="0"/>
              </a:rPr>
              <a:t> dökümden daha mukavemetli olabilir fakat </a:t>
            </a:r>
            <a:r>
              <a:rPr lang="tr-TR" sz="2600" dirty="0" err="1" smtClean="0">
                <a:latin typeface="Trebuchet MS" pitchFamily="34" charset="0"/>
              </a:rPr>
              <a:t>kokil</a:t>
            </a:r>
            <a:r>
              <a:rPr lang="tr-TR" sz="2600" dirty="0" smtClean="0">
                <a:latin typeface="Trebuchet MS" pitchFamily="34" charset="0"/>
              </a:rPr>
              <a:t> döküm parça daha güvenilirdir (daha az gözenek).</a:t>
            </a:r>
          </a:p>
          <a:p>
            <a:pPr marL="457200" indent="-457200">
              <a:spcAft>
                <a:spcPts val="300"/>
              </a:spcAft>
              <a:buClr>
                <a:schemeClr val="bg2">
                  <a:lumMod val="50000"/>
                </a:schemeClr>
              </a:buClr>
              <a:buFont typeface="Trebuchet MS" panose="020B0603020202020204" pitchFamily="34" charset="0"/>
              <a:buChar char="●"/>
            </a:pPr>
            <a:r>
              <a:rPr lang="tr-TR" sz="2600" dirty="0">
                <a:latin typeface="Trebuchet MS" pitchFamily="34" charset="0"/>
              </a:rPr>
              <a:t>Basınçlı döküm boyutsal toleranslar yönünden ve ince kesitli parçalarda </a:t>
            </a:r>
            <a:r>
              <a:rPr lang="tr-TR" sz="2600" dirty="0" smtClean="0">
                <a:latin typeface="Trebuchet MS" pitchFamily="34" charset="0"/>
              </a:rPr>
              <a:t>uygun ve üstündür.</a:t>
            </a:r>
            <a:endParaRPr lang="tr-TR" sz="2600" dirty="0">
              <a:latin typeface="Trebuchet MS" pitchFamily="34" charset="0"/>
            </a:endParaRPr>
          </a:p>
        </p:txBody>
      </p:sp>
    </p:spTree>
    <p:extLst>
      <p:ext uri="{BB962C8B-B14F-4D97-AF65-F5344CB8AC3E}">
        <p14:creationId xmlns:p14="http://schemas.microsoft.com/office/powerpoint/2010/main" val="2863223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568952" cy="594320"/>
          </a:xfrm>
        </p:spPr>
        <p:txBody>
          <a:bodyPr>
            <a:normAutofit fontScale="90000"/>
          </a:bodyPr>
          <a:lstStyle/>
          <a:p>
            <a:r>
              <a:rPr lang="tr-TR" dirty="0" err="1" smtClean="0">
                <a:solidFill>
                  <a:schemeClr val="accent1">
                    <a:lumMod val="50000"/>
                  </a:schemeClr>
                </a:solidFill>
                <a:latin typeface="Trebuchet MS" pitchFamily="34" charset="0"/>
              </a:rPr>
              <a:t>kokil</a:t>
            </a:r>
            <a:r>
              <a:rPr lang="tr-TR" dirty="0" smtClean="0">
                <a:solidFill>
                  <a:schemeClr val="accent1">
                    <a:lumMod val="50000"/>
                  </a:schemeClr>
                </a:solidFill>
                <a:latin typeface="Trebuchet MS" pitchFamily="34" charset="0"/>
              </a:rPr>
              <a:t> vs basınçlı döküm</a:t>
            </a:r>
            <a:endParaRPr lang="tr-TR" dirty="0">
              <a:solidFill>
                <a:schemeClr val="accent1">
                  <a:lumMod val="50000"/>
                </a:schemeClr>
              </a:solidFill>
              <a:latin typeface="Trebuchet MS" pitchFamily="34" charset="0"/>
            </a:endParaRPr>
          </a:p>
        </p:txBody>
      </p:sp>
      <p:sp>
        <p:nvSpPr>
          <p:cNvPr id="2" name="Dikdörtgen 1"/>
          <p:cNvSpPr/>
          <p:nvPr/>
        </p:nvSpPr>
        <p:spPr>
          <a:xfrm>
            <a:off x="323528" y="1268760"/>
            <a:ext cx="8568952" cy="4493538"/>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Basınçlı döküm parçalar daha ince kesitli olabilir ve dar toleranslarla üretilebilir.</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kalıp maliyetleri daha düşük</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Kum maçalarla basınçlı dökümle üretilemeyen parçaların dökümü mümkün.</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Basınçlı döküm daha hızlı ve seri</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Kalıp </a:t>
            </a:r>
            <a:r>
              <a:rPr lang="tr-TR" sz="2600" dirty="0" err="1" smtClean="0">
                <a:latin typeface="Trebuchet MS" panose="020B0603020202020204" pitchFamily="34" charset="0"/>
              </a:rPr>
              <a:t>kokilden</a:t>
            </a:r>
            <a:r>
              <a:rPr lang="tr-TR" sz="2600" dirty="0" smtClean="0">
                <a:latin typeface="Trebuchet MS" panose="020B0603020202020204" pitchFamily="34" charset="0"/>
              </a:rPr>
              <a:t> sağlam olmalı ve pahalı</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Parça başına maliyet uygun (adet yüksek ise)</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Yüzey kalitesi yüksek</a:t>
            </a:r>
          </a:p>
          <a:p>
            <a:pPr marL="457200" indent="-457200">
              <a:buClr>
                <a:schemeClr val="bg2">
                  <a:lumMod val="50000"/>
                </a:schemeClr>
              </a:buClr>
              <a:buFont typeface="Trebuchet MS" panose="020B0603020202020204" pitchFamily="34" charset="0"/>
              <a:buChar char="●"/>
            </a:pPr>
            <a:r>
              <a:rPr lang="tr-TR" sz="2600" dirty="0" smtClean="0">
                <a:latin typeface="Trebuchet MS" panose="020B0603020202020204" pitchFamily="34" charset="0"/>
              </a:rPr>
              <a:t>Alaşım çeşitliliği sınırlı-dökülebilirliği yüksek alaşımlar için</a:t>
            </a:r>
          </a:p>
        </p:txBody>
      </p:sp>
    </p:spTree>
    <p:extLst>
      <p:ext uri="{BB962C8B-B14F-4D97-AF65-F5344CB8AC3E}">
        <p14:creationId xmlns:p14="http://schemas.microsoft.com/office/powerpoint/2010/main" val="19321779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404664"/>
            <a:ext cx="8229600" cy="594320"/>
          </a:xfrm>
        </p:spPr>
        <p:txBody>
          <a:bodyPr>
            <a:normAutofit fontScale="90000"/>
          </a:bodyPr>
          <a:lstStyle/>
          <a:p>
            <a:r>
              <a:rPr lang="tr-TR" dirty="0" smtClean="0">
                <a:solidFill>
                  <a:schemeClr val="accent1">
                    <a:lumMod val="50000"/>
                  </a:schemeClr>
                </a:solidFill>
                <a:latin typeface="Trebuchet MS" pitchFamily="34" charset="0"/>
              </a:rPr>
              <a:t>Döküm yöntemleri</a:t>
            </a:r>
            <a:endParaRPr lang="tr-TR" dirty="0">
              <a:solidFill>
                <a:schemeClr val="accent1">
                  <a:lumMod val="50000"/>
                </a:schemeClr>
              </a:solidFill>
              <a:latin typeface="Trebuchet MS" pitchFamily="34" charset="0"/>
            </a:endParaRPr>
          </a:p>
        </p:txBody>
      </p:sp>
      <p:graphicFrame>
        <p:nvGraphicFramePr>
          <p:cNvPr id="5" name="4 Tablo"/>
          <p:cNvGraphicFramePr>
            <a:graphicFrameLocks noGrp="1"/>
          </p:cNvGraphicFramePr>
          <p:nvPr/>
        </p:nvGraphicFramePr>
        <p:xfrm>
          <a:off x="1043607" y="980728"/>
          <a:ext cx="7056784" cy="5608320"/>
        </p:xfrm>
        <a:graphic>
          <a:graphicData uri="http://schemas.openxmlformats.org/drawingml/2006/table">
            <a:tbl>
              <a:tblPr firstRow="1" bandRow="1">
                <a:tableStyleId>{5C22544A-7EE6-4342-B048-85BDC9FD1C3A}</a:tableStyleId>
              </a:tblPr>
              <a:tblGrid>
                <a:gridCol w="2664296"/>
                <a:gridCol w="1440160"/>
                <a:gridCol w="1440160"/>
                <a:gridCol w="1512168"/>
              </a:tblGrid>
              <a:tr h="360040">
                <a:tc>
                  <a:txBody>
                    <a:bodyPr/>
                    <a:lstStyle/>
                    <a:p>
                      <a:r>
                        <a:rPr lang="tr-TR" sz="2400" dirty="0" smtClean="0">
                          <a:latin typeface="Trebuchet MS" pitchFamily="34" charset="0"/>
                        </a:rPr>
                        <a:t>özellik</a:t>
                      </a:r>
                      <a:endParaRPr lang="tr-TR" sz="2400" dirty="0">
                        <a:latin typeface="Trebuchet MS" pitchFamily="34" charset="0"/>
                      </a:endParaRPr>
                    </a:p>
                  </a:txBody>
                  <a:tcPr/>
                </a:tc>
                <a:tc>
                  <a:txBody>
                    <a:bodyPr/>
                    <a:lstStyle/>
                    <a:p>
                      <a:pPr algn="ctr"/>
                      <a:r>
                        <a:rPr lang="tr-TR" sz="2400" dirty="0" smtClean="0">
                          <a:latin typeface="Trebuchet MS" pitchFamily="34" charset="0"/>
                        </a:rPr>
                        <a:t>kum</a:t>
                      </a:r>
                      <a:endParaRPr lang="tr-TR" sz="2400" dirty="0">
                        <a:latin typeface="Trebuchet MS" pitchFamily="34" charset="0"/>
                      </a:endParaRPr>
                    </a:p>
                  </a:txBody>
                  <a:tcPr/>
                </a:tc>
                <a:tc>
                  <a:txBody>
                    <a:bodyPr/>
                    <a:lstStyle/>
                    <a:p>
                      <a:pPr algn="ctr"/>
                      <a:r>
                        <a:rPr lang="tr-TR" sz="2400" dirty="0" err="1" smtClean="0">
                          <a:latin typeface="Trebuchet MS" pitchFamily="34" charset="0"/>
                        </a:rPr>
                        <a:t>kokil</a:t>
                      </a:r>
                      <a:endParaRPr lang="tr-TR" sz="2400" dirty="0">
                        <a:latin typeface="Trebuchet MS" pitchFamily="34" charset="0"/>
                      </a:endParaRPr>
                    </a:p>
                  </a:txBody>
                  <a:tcPr/>
                </a:tc>
                <a:tc>
                  <a:txBody>
                    <a:bodyPr/>
                    <a:lstStyle/>
                    <a:p>
                      <a:pPr algn="ctr"/>
                      <a:r>
                        <a:rPr lang="tr-TR" sz="2400" dirty="0" smtClean="0">
                          <a:latin typeface="Trebuchet MS" pitchFamily="34" charset="0"/>
                        </a:rPr>
                        <a:t>basınçlı</a:t>
                      </a:r>
                      <a:endParaRPr lang="tr-TR" sz="2400" dirty="0">
                        <a:latin typeface="Trebuchet MS" pitchFamily="34" charset="0"/>
                      </a:endParaRPr>
                    </a:p>
                  </a:txBody>
                  <a:tcPr/>
                </a:tc>
              </a:tr>
              <a:tr h="370840">
                <a:tc>
                  <a:txBody>
                    <a:bodyPr/>
                    <a:lstStyle/>
                    <a:p>
                      <a:r>
                        <a:rPr lang="tr-TR" sz="2000" dirty="0" smtClean="0">
                          <a:latin typeface="Trebuchet MS" pitchFamily="34" charset="0"/>
                        </a:rPr>
                        <a:t>mukavemet</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r>
              <a:tr h="370840">
                <a:tc>
                  <a:txBody>
                    <a:bodyPr/>
                    <a:lstStyle/>
                    <a:p>
                      <a:r>
                        <a:rPr lang="tr-TR" sz="2000" dirty="0" smtClean="0">
                          <a:latin typeface="Trebuchet MS" pitchFamily="34" charset="0"/>
                        </a:rPr>
                        <a:t>yoğunluk</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c>
                  <a:txBody>
                    <a:bodyPr/>
                    <a:lstStyle/>
                    <a:p>
                      <a:pPr algn="ctr"/>
                      <a:r>
                        <a:rPr lang="tr-TR" sz="2000" b="1" dirty="0" smtClean="0">
                          <a:solidFill>
                            <a:srgbClr val="FF0000"/>
                          </a:solidFill>
                          <a:latin typeface="Trebuchet MS" pitchFamily="34" charset="0"/>
                        </a:rPr>
                        <a:t>orta</a:t>
                      </a:r>
                      <a:endParaRPr lang="tr-TR" sz="2000" b="1" dirty="0">
                        <a:solidFill>
                          <a:srgbClr val="FF0000"/>
                        </a:solidFill>
                        <a:latin typeface="Trebuchet MS" pitchFamily="34" charset="0"/>
                      </a:endParaRPr>
                    </a:p>
                  </a:txBody>
                  <a:tcPr/>
                </a:tc>
              </a:tr>
              <a:tr h="370840">
                <a:tc>
                  <a:txBody>
                    <a:bodyPr/>
                    <a:lstStyle/>
                    <a:p>
                      <a:r>
                        <a:rPr lang="tr-TR" sz="2000" dirty="0" smtClean="0">
                          <a:latin typeface="Trebuchet MS" pitchFamily="34" charset="0"/>
                        </a:rPr>
                        <a:t>tekrarlanabilirlik</a:t>
                      </a:r>
                      <a:endParaRPr lang="tr-TR" sz="2000" dirty="0">
                        <a:latin typeface="Trebuchet MS" pitchFamily="34" charset="0"/>
                      </a:endParaRPr>
                    </a:p>
                  </a:txBody>
                  <a:tcPr/>
                </a:tc>
                <a:tc>
                  <a:txBody>
                    <a:bodyPr/>
                    <a:lstStyle/>
                    <a:p>
                      <a:pPr algn="ctr"/>
                      <a:r>
                        <a:rPr lang="tr-TR" sz="2000" b="1" dirty="0" smtClean="0">
                          <a:solidFill>
                            <a:srgbClr val="FF0000"/>
                          </a:solidFill>
                          <a:latin typeface="Trebuchet MS" pitchFamily="34" charset="0"/>
                        </a:rPr>
                        <a:t>orta</a:t>
                      </a:r>
                      <a:endParaRPr lang="tr-TR" sz="2000" b="1" dirty="0">
                        <a:solidFill>
                          <a:srgbClr val="FF0000"/>
                        </a:solidFill>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r>
              <a:tr h="370840">
                <a:tc>
                  <a:txBody>
                    <a:bodyPr/>
                    <a:lstStyle/>
                    <a:p>
                      <a:r>
                        <a:rPr lang="tr-TR" sz="2000" dirty="0" smtClean="0">
                          <a:latin typeface="Trebuchet MS" pitchFamily="34" charset="0"/>
                        </a:rPr>
                        <a:t>sızdırmazlık</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c>
                  <a:txBody>
                    <a:bodyPr/>
                    <a:lstStyle/>
                    <a:p>
                      <a:pPr algn="ctr"/>
                      <a:r>
                        <a:rPr lang="tr-TR" sz="2000" b="1" dirty="0" smtClean="0">
                          <a:solidFill>
                            <a:srgbClr val="FF0000"/>
                          </a:solidFill>
                          <a:latin typeface="Trebuchet MS" pitchFamily="34" charset="0"/>
                        </a:rPr>
                        <a:t>orta</a:t>
                      </a:r>
                      <a:endParaRPr lang="tr-TR" sz="2000" b="1" dirty="0">
                        <a:solidFill>
                          <a:srgbClr val="FF0000"/>
                        </a:solidFill>
                        <a:latin typeface="Trebuchet MS" pitchFamily="34" charset="0"/>
                      </a:endParaRPr>
                    </a:p>
                  </a:txBody>
                  <a:tcPr/>
                </a:tc>
              </a:tr>
              <a:tr h="370840">
                <a:tc>
                  <a:txBody>
                    <a:bodyPr/>
                    <a:lstStyle/>
                    <a:p>
                      <a:r>
                        <a:rPr lang="tr-TR" sz="2000" dirty="0" smtClean="0">
                          <a:latin typeface="Trebuchet MS" pitchFamily="34" charset="0"/>
                        </a:rPr>
                        <a:t>Parça maliyeti</a:t>
                      </a:r>
                      <a:endParaRPr lang="tr-TR" sz="2000" dirty="0">
                        <a:latin typeface="Trebuchet MS" pitchFamily="34" charset="0"/>
                      </a:endParaRPr>
                    </a:p>
                  </a:txBody>
                  <a:tcPr/>
                </a:tc>
                <a:tc>
                  <a:txBody>
                    <a:bodyPr/>
                    <a:lstStyle/>
                    <a:p>
                      <a:pPr algn="ctr"/>
                      <a:r>
                        <a:rPr lang="tr-TR" sz="2000" b="1" dirty="0" smtClean="0">
                          <a:solidFill>
                            <a:srgbClr val="FF0000"/>
                          </a:solidFill>
                          <a:latin typeface="Trebuchet MS" pitchFamily="34" charset="0"/>
                        </a:rPr>
                        <a:t>orta</a:t>
                      </a:r>
                      <a:endParaRPr lang="tr-TR" sz="2000" b="1" dirty="0">
                        <a:solidFill>
                          <a:srgbClr val="FF0000"/>
                        </a:solidFill>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r>
              <a:tr h="370840">
                <a:tc>
                  <a:txBody>
                    <a:bodyPr/>
                    <a:lstStyle/>
                    <a:p>
                      <a:r>
                        <a:rPr lang="tr-TR" sz="2000" dirty="0" smtClean="0">
                          <a:latin typeface="Trebuchet MS" pitchFamily="34" charset="0"/>
                        </a:rPr>
                        <a:t>Üretim hızı</a:t>
                      </a:r>
                      <a:endParaRPr lang="tr-TR" sz="2000" dirty="0">
                        <a:latin typeface="Trebuchet MS" pitchFamily="34" charset="0"/>
                      </a:endParaRPr>
                    </a:p>
                  </a:txBody>
                  <a:tcPr/>
                </a:tc>
                <a:tc>
                  <a:txBody>
                    <a:bodyPr/>
                    <a:lstStyle/>
                    <a:p>
                      <a:pPr algn="ctr"/>
                      <a:r>
                        <a:rPr lang="tr-TR" sz="2000" b="1" dirty="0" smtClean="0">
                          <a:solidFill>
                            <a:srgbClr val="FF0000"/>
                          </a:solidFill>
                          <a:latin typeface="Trebuchet MS" pitchFamily="34" charset="0"/>
                        </a:rPr>
                        <a:t>orta</a:t>
                      </a:r>
                      <a:endParaRPr lang="tr-TR" sz="2000" b="1" dirty="0">
                        <a:solidFill>
                          <a:srgbClr val="FF0000"/>
                        </a:solidFill>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r>
              <a:tr h="370840">
                <a:tc>
                  <a:txBody>
                    <a:bodyPr/>
                    <a:lstStyle/>
                    <a:p>
                      <a:r>
                        <a:rPr lang="tr-TR" sz="2000" dirty="0" smtClean="0">
                          <a:latin typeface="Trebuchet MS" pitchFamily="34" charset="0"/>
                        </a:rPr>
                        <a:t>Alaşım çeşit</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b="1" dirty="0" smtClean="0">
                          <a:solidFill>
                            <a:srgbClr val="FF0000"/>
                          </a:solidFill>
                          <a:latin typeface="Trebuchet MS" pitchFamily="34" charset="0"/>
                        </a:rPr>
                        <a:t>orta</a:t>
                      </a:r>
                      <a:endParaRPr lang="tr-TR" sz="2000" b="1" dirty="0">
                        <a:solidFill>
                          <a:srgbClr val="FF0000"/>
                        </a:solidFill>
                        <a:latin typeface="Trebuchet MS" pitchFamily="34" charset="0"/>
                      </a:endParaRPr>
                    </a:p>
                  </a:txBody>
                  <a:tcPr/>
                </a:tc>
              </a:tr>
              <a:tr h="370840">
                <a:tc>
                  <a:txBody>
                    <a:bodyPr/>
                    <a:lstStyle/>
                    <a:p>
                      <a:r>
                        <a:rPr lang="tr-TR" sz="2000" dirty="0" smtClean="0">
                          <a:latin typeface="Trebuchet MS" pitchFamily="34" charset="0"/>
                        </a:rPr>
                        <a:t>toleranslar</a:t>
                      </a:r>
                      <a:endParaRPr lang="tr-TR" sz="2000" dirty="0">
                        <a:latin typeface="Trebuchet MS" pitchFamily="34" charset="0"/>
                      </a:endParaRPr>
                    </a:p>
                  </a:txBody>
                  <a:tcPr/>
                </a:tc>
                <a:tc>
                  <a:txBody>
                    <a:bodyPr/>
                    <a:lstStyle/>
                    <a:p>
                      <a:pPr algn="ctr"/>
                      <a:r>
                        <a:rPr lang="tr-TR" sz="2000" b="1" dirty="0" smtClean="0">
                          <a:solidFill>
                            <a:srgbClr val="FF0000"/>
                          </a:solidFill>
                          <a:latin typeface="Trebuchet MS" pitchFamily="34" charset="0"/>
                        </a:rPr>
                        <a:t>orta</a:t>
                      </a:r>
                      <a:endParaRPr lang="tr-TR" sz="2000" b="1" dirty="0">
                        <a:solidFill>
                          <a:srgbClr val="FF0000"/>
                        </a:solidFill>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r>
              <a:tr h="370840">
                <a:tc>
                  <a:txBody>
                    <a:bodyPr/>
                    <a:lstStyle/>
                    <a:p>
                      <a:r>
                        <a:rPr lang="tr-TR" sz="2000" dirty="0" smtClean="0">
                          <a:latin typeface="Trebuchet MS" pitchFamily="34" charset="0"/>
                        </a:rPr>
                        <a:t>Tasarım esnekliği</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b="1" dirty="0" smtClean="0">
                          <a:solidFill>
                            <a:srgbClr val="FF0000"/>
                          </a:solidFill>
                          <a:latin typeface="Trebuchet MS" pitchFamily="34" charset="0"/>
                        </a:rPr>
                        <a:t>orta</a:t>
                      </a:r>
                      <a:endParaRPr lang="tr-TR" sz="2000" b="1" dirty="0">
                        <a:solidFill>
                          <a:srgbClr val="FF0000"/>
                        </a:solidFill>
                        <a:latin typeface="Trebuchet MS" pitchFamily="34" charset="0"/>
                      </a:endParaRPr>
                    </a:p>
                  </a:txBody>
                  <a:tcPr/>
                </a:tc>
              </a:tr>
              <a:tr h="370840">
                <a:tc>
                  <a:txBody>
                    <a:bodyPr/>
                    <a:lstStyle/>
                    <a:p>
                      <a:r>
                        <a:rPr lang="tr-TR" sz="2000" dirty="0" smtClean="0">
                          <a:latin typeface="Trebuchet MS" pitchFamily="34" charset="0"/>
                        </a:rPr>
                        <a:t>boyut</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r>
              <a:tr h="370840">
                <a:tc>
                  <a:txBody>
                    <a:bodyPr/>
                    <a:lstStyle/>
                    <a:p>
                      <a:r>
                        <a:rPr lang="tr-TR" sz="2000" dirty="0" smtClean="0">
                          <a:latin typeface="Trebuchet MS" pitchFamily="34" charset="0"/>
                        </a:rPr>
                        <a:t>Yüzey kalitesi</a:t>
                      </a:r>
                      <a:endParaRPr lang="tr-TR" sz="2000" dirty="0">
                        <a:latin typeface="Trebuchet MS" pitchFamily="34" charset="0"/>
                      </a:endParaRPr>
                    </a:p>
                  </a:txBody>
                  <a:tcPr/>
                </a:tc>
                <a:tc>
                  <a:txBody>
                    <a:bodyPr/>
                    <a:lstStyle/>
                    <a:p>
                      <a:pPr algn="ctr"/>
                      <a:r>
                        <a:rPr lang="tr-TR" sz="2000" b="1" dirty="0" smtClean="0">
                          <a:solidFill>
                            <a:srgbClr val="FF0000"/>
                          </a:solidFill>
                          <a:latin typeface="Trebuchet MS" pitchFamily="34" charset="0"/>
                        </a:rPr>
                        <a:t>orta</a:t>
                      </a:r>
                      <a:endParaRPr lang="tr-TR" sz="2000" b="1" dirty="0">
                        <a:solidFill>
                          <a:srgbClr val="FF0000"/>
                        </a:solidFill>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a:t>
                      </a:r>
                      <a:r>
                        <a:rPr lang="tr-TR" sz="2000" b="1" baseline="0" dirty="0" smtClean="0">
                          <a:solidFill>
                            <a:schemeClr val="accent4">
                              <a:lumMod val="75000"/>
                            </a:schemeClr>
                          </a:solidFill>
                          <a:latin typeface="Trebuchet MS" pitchFamily="34" charset="0"/>
                        </a:rPr>
                        <a:t> iyi</a:t>
                      </a:r>
                      <a:endParaRPr lang="tr-TR" sz="2000" b="1" dirty="0">
                        <a:solidFill>
                          <a:schemeClr val="accent4">
                            <a:lumMod val="75000"/>
                          </a:schemeClr>
                        </a:solidFill>
                        <a:latin typeface="Trebuchet MS" pitchFamily="34" charset="0"/>
                      </a:endParaRPr>
                    </a:p>
                  </a:txBody>
                  <a:tcPr/>
                </a:tc>
              </a:tr>
              <a:tr h="370840">
                <a:tc>
                  <a:txBody>
                    <a:bodyPr/>
                    <a:lstStyle/>
                    <a:p>
                      <a:r>
                        <a:rPr lang="tr-TR" sz="2000" dirty="0" smtClean="0">
                          <a:latin typeface="Trebuchet MS" pitchFamily="34" charset="0"/>
                        </a:rPr>
                        <a:t>Takım hazırlığı</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r>
              <a:tr h="370840">
                <a:tc>
                  <a:txBody>
                    <a:bodyPr/>
                    <a:lstStyle/>
                    <a:p>
                      <a:r>
                        <a:rPr lang="tr-TR" sz="2000" dirty="0" smtClean="0">
                          <a:latin typeface="Trebuchet MS" pitchFamily="34" charset="0"/>
                        </a:rPr>
                        <a:t>Kalıp maliyeti</a:t>
                      </a:r>
                      <a:endParaRPr lang="tr-TR" sz="2000" dirty="0">
                        <a:latin typeface="Trebuchet MS" pitchFamily="34" charset="0"/>
                      </a:endParaRPr>
                    </a:p>
                  </a:txBody>
                  <a:tcPr/>
                </a:tc>
                <a:tc>
                  <a:txBody>
                    <a:bodyPr/>
                    <a:lstStyle/>
                    <a:p>
                      <a:pPr algn="ctr"/>
                      <a:r>
                        <a:rPr lang="tr-TR" sz="2000" b="1" dirty="0" smtClean="0">
                          <a:solidFill>
                            <a:schemeClr val="accent4">
                              <a:lumMod val="75000"/>
                            </a:schemeClr>
                          </a:solidFill>
                          <a:latin typeface="Trebuchet MS" pitchFamily="34" charset="0"/>
                        </a:rPr>
                        <a:t>En iyi</a:t>
                      </a:r>
                      <a:endParaRPr lang="tr-TR" sz="2000" b="1" dirty="0">
                        <a:solidFill>
                          <a:schemeClr val="accent4">
                            <a:lumMod val="75000"/>
                          </a:schemeClr>
                        </a:solidFill>
                        <a:latin typeface="Trebuchet MS" pitchFamily="34" charset="0"/>
                      </a:endParaRPr>
                    </a:p>
                  </a:txBody>
                  <a:tcPr/>
                </a:tc>
                <a:tc>
                  <a:txBody>
                    <a:bodyPr/>
                    <a:lstStyle/>
                    <a:p>
                      <a:pPr algn="ctr"/>
                      <a:r>
                        <a:rPr lang="tr-TR" sz="2000" dirty="0" smtClean="0">
                          <a:latin typeface="Trebuchet MS" pitchFamily="34" charset="0"/>
                        </a:rPr>
                        <a:t>iyi</a:t>
                      </a:r>
                      <a:endParaRPr lang="tr-TR" sz="2000" dirty="0">
                        <a:latin typeface="Trebuchet MS" pitchFamily="34" charset="0"/>
                      </a:endParaRPr>
                    </a:p>
                  </a:txBody>
                  <a:tcPr/>
                </a:tc>
                <a:tc>
                  <a:txBody>
                    <a:bodyPr/>
                    <a:lstStyle/>
                    <a:p>
                      <a:pPr algn="ctr"/>
                      <a:r>
                        <a:rPr lang="tr-TR" sz="2000" b="1" dirty="0" smtClean="0">
                          <a:solidFill>
                            <a:srgbClr val="FF0000"/>
                          </a:solidFill>
                          <a:latin typeface="Trebuchet MS" pitchFamily="34" charset="0"/>
                        </a:rPr>
                        <a:t>orta</a:t>
                      </a:r>
                      <a:endParaRPr lang="tr-TR" sz="2000" b="1" dirty="0">
                        <a:solidFill>
                          <a:srgbClr val="FF0000"/>
                        </a:solidFill>
                        <a:latin typeface="Trebuchet MS" pitchFamily="34" charset="0"/>
                      </a:endParaRPr>
                    </a:p>
                  </a:txBody>
                  <a:tcPr/>
                </a:tc>
              </a:tr>
            </a:tbl>
          </a:graphicData>
        </a:graphic>
      </p:graphicFrame>
    </p:spTree>
    <p:extLst>
      <p:ext uri="{BB962C8B-B14F-4D97-AF65-F5344CB8AC3E}">
        <p14:creationId xmlns:p14="http://schemas.microsoft.com/office/powerpoint/2010/main" val="1412272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74440"/>
            <a:ext cx="8229600" cy="666328"/>
          </a:xfrm>
        </p:spPr>
        <p:txBody>
          <a:bodyPr>
            <a:normAutofit fontScale="90000"/>
          </a:bodyPr>
          <a:lstStyle/>
          <a:p>
            <a:r>
              <a:rPr lang="tr-TR" dirty="0" smtClean="0">
                <a:latin typeface="Trebuchet MS" pitchFamily="34" charset="0"/>
              </a:rPr>
              <a:t>Kalıbın doldurulması</a:t>
            </a:r>
            <a:endParaRPr lang="tr-TR" dirty="0">
              <a:latin typeface="Trebuchet MS" pitchFamily="34" charset="0"/>
            </a:endParaRPr>
          </a:p>
        </p:txBody>
      </p:sp>
      <p:pic>
        <p:nvPicPr>
          <p:cNvPr id="51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
                    </a14:imgEffect>
                  </a14:imgLayer>
                </a14:imgProps>
              </a:ext>
            </a:extLst>
          </a:blip>
          <a:srcRect/>
          <a:stretch>
            <a:fillRect/>
          </a:stretch>
        </p:blipFill>
        <p:spPr bwMode="auto">
          <a:xfrm>
            <a:off x="4139952" y="2996951"/>
            <a:ext cx="4824536" cy="3673329"/>
          </a:xfrm>
          <a:prstGeom prst="rect">
            <a:avLst/>
          </a:prstGeom>
          <a:noFill/>
          <a:ln w="9525">
            <a:noFill/>
            <a:miter lim="800000"/>
            <a:headEnd/>
            <a:tailEnd/>
          </a:ln>
        </p:spPr>
      </p:pic>
      <p:sp>
        <p:nvSpPr>
          <p:cNvPr id="5" name="İçerik Yer Tutucusu 4"/>
          <p:cNvSpPr>
            <a:spLocks noGrp="1"/>
          </p:cNvSpPr>
          <p:nvPr>
            <p:ph idx="1"/>
          </p:nvPr>
        </p:nvSpPr>
        <p:spPr>
          <a:xfrm>
            <a:off x="323528" y="1484784"/>
            <a:ext cx="8064896" cy="4752528"/>
          </a:xfrm>
        </p:spPr>
        <p:txBody>
          <a:bodyPr>
            <a:normAutofit lnSpcReduction="10000"/>
          </a:bodyPr>
          <a:lstStyle/>
          <a:p>
            <a:pPr>
              <a:spcBef>
                <a:spcPts val="0"/>
              </a:spcBef>
              <a:buNone/>
            </a:pPr>
            <a:r>
              <a:rPr lang="tr-TR" sz="2800" dirty="0" smtClean="0">
                <a:latin typeface="Trebuchet MS" pitchFamily="34" charset="0"/>
              </a:rPr>
              <a:t>Kalıbın </a:t>
            </a:r>
            <a:r>
              <a:rPr lang="tr-TR" sz="2800" dirty="0" err="1" smtClean="0">
                <a:latin typeface="Trebuchet MS" pitchFamily="34" charset="0"/>
              </a:rPr>
              <a:t>laminar</a:t>
            </a:r>
            <a:r>
              <a:rPr lang="tr-TR" sz="2800" dirty="0" smtClean="0">
                <a:latin typeface="Trebuchet MS" pitchFamily="34" charset="0"/>
              </a:rPr>
              <a:t> akışla dolması önemli!</a:t>
            </a:r>
          </a:p>
          <a:p>
            <a:pPr>
              <a:spcBef>
                <a:spcPts val="0"/>
              </a:spcBef>
              <a:buNone/>
            </a:pPr>
            <a:r>
              <a:rPr lang="tr-TR" sz="2800" dirty="0" smtClean="0">
                <a:latin typeface="Trebuchet MS" pitchFamily="34" charset="0"/>
              </a:rPr>
              <a:t>Kalıbın doldurulması sırasında oksit kalıntılarını</a:t>
            </a:r>
          </a:p>
          <a:p>
            <a:pPr>
              <a:spcBef>
                <a:spcPts val="0"/>
              </a:spcBef>
              <a:buNone/>
            </a:pPr>
            <a:r>
              <a:rPr lang="tr-TR" sz="2800" dirty="0" smtClean="0">
                <a:latin typeface="Trebuchet MS" pitchFamily="34" charset="0"/>
              </a:rPr>
              <a:t>önlemek için düzgün bir kalıp dolum hızının</a:t>
            </a:r>
          </a:p>
          <a:p>
            <a:pPr>
              <a:spcBef>
                <a:spcPts val="0"/>
              </a:spcBef>
              <a:buNone/>
            </a:pPr>
            <a:r>
              <a:rPr lang="tr-TR" sz="2800" dirty="0" smtClean="0">
                <a:latin typeface="Trebuchet MS" pitchFamily="34" charset="0"/>
              </a:rPr>
              <a:t>sağlanması gerekir. Akış hızı </a:t>
            </a:r>
          </a:p>
          <a:p>
            <a:pPr>
              <a:spcBef>
                <a:spcPts val="0"/>
              </a:spcBef>
              <a:buNone/>
            </a:pPr>
            <a:r>
              <a:rPr lang="tr-TR" sz="2800" dirty="0" smtClean="0">
                <a:latin typeface="Trebuchet MS" pitchFamily="34" charset="0"/>
              </a:rPr>
              <a:t>kritik bir değerin üstüne</a:t>
            </a:r>
          </a:p>
          <a:p>
            <a:pPr>
              <a:spcBef>
                <a:spcPts val="0"/>
              </a:spcBef>
              <a:buNone/>
            </a:pPr>
            <a:r>
              <a:rPr lang="tr-TR" sz="2800" dirty="0" smtClean="0">
                <a:latin typeface="Trebuchet MS" pitchFamily="34" charset="0"/>
              </a:rPr>
              <a:t>çıkarsa metal damlalarının </a:t>
            </a:r>
          </a:p>
          <a:p>
            <a:pPr>
              <a:spcBef>
                <a:spcPts val="0"/>
              </a:spcBef>
              <a:buNone/>
            </a:pPr>
            <a:r>
              <a:rPr lang="tr-TR" sz="2800" dirty="0" smtClean="0">
                <a:latin typeface="Trebuchet MS" pitchFamily="34" charset="0"/>
              </a:rPr>
              <a:t>oluşması ve katlanmaların</a:t>
            </a:r>
          </a:p>
          <a:p>
            <a:pPr>
              <a:spcBef>
                <a:spcPts val="0"/>
              </a:spcBef>
              <a:buNone/>
            </a:pPr>
            <a:r>
              <a:rPr lang="tr-TR" sz="2800" dirty="0" smtClean="0">
                <a:latin typeface="Trebuchet MS" pitchFamily="34" charset="0"/>
              </a:rPr>
              <a:t>oluşması ve oksit </a:t>
            </a:r>
          </a:p>
          <a:p>
            <a:pPr>
              <a:spcBef>
                <a:spcPts val="0"/>
              </a:spcBef>
              <a:buNone/>
            </a:pPr>
            <a:r>
              <a:rPr lang="tr-TR" sz="2800" dirty="0" smtClean="0">
                <a:latin typeface="Trebuchet MS" pitchFamily="34" charset="0"/>
              </a:rPr>
              <a:t>kalıntılarının </a:t>
            </a:r>
          </a:p>
          <a:p>
            <a:pPr>
              <a:spcBef>
                <a:spcPts val="0"/>
              </a:spcBef>
              <a:buNone/>
            </a:pPr>
            <a:r>
              <a:rPr lang="tr-TR" sz="2800" dirty="0" smtClean="0">
                <a:latin typeface="Trebuchet MS" pitchFamily="34" charset="0"/>
              </a:rPr>
              <a:t>sayısının </a:t>
            </a:r>
          </a:p>
          <a:p>
            <a:pPr>
              <a:spcBef>
                <a:spcPts val="0"/>
              </a:spcBef>
              <a:buNone/>
            </a:pPr>
            <a:r>
              <a:rPr lang="tr-TR" sz="2800" dirty="0" smtClean="0">
                <a:latin typeface="Trebuchet MS" pitchFamily="34" charset="0"/>
              </a:rPr>
              <a:t>artması</a:t>
            </a:r>
          </a:p>
          <a:p>
            <a:pPr>
              <a:spcBef>
                <a:spcPts val="0"/>
              </a:spcBef>
              <a:buNone/>
            </a:pPr>
            <a:r>
              <a:rPr lang="tr-TR" sz="2800" dirty="0" smtClean="0">
                <a:latin typeface="Trebuchet MS" pitchFamily="34" charset="0"/>
              </a:rPr>
              <a:t>Kaçınılmaz!</a:t>
            </a:r>
          </a:p>
        </p:txBody>
      </p:sp>
    </p:spTree>
    <p:extLst>
      <p:ext uri="{BB962C8B-B14F-4D97-AF65-F5344CB8AC3E}">
        <p14:creationId xmlns:p14="http://schemas.microsoft.com/office/powerpoint/2010/main" val="211364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251520" y="602432"/>
            <a:ext cx="8805182" cy="594320"/>
          </a:xfrm>
        </p:spPr>
        <p:txBody>
          <a:bodyPr>
            <a:noAutofit/>
          </a:bodyPr>
          <a:lstStyle/>
          <a:p>
            <a:r>
              <a:rPr lang="tr-TR" sz="4400" dirty="0" smtClean="0">
                <a:solidFill>
                  <a:schemeClr val="accent1">
                    <a:lumMod val="50000"/>
                  </a:schemeClr>
                </a:solidFill>
                <a:latin typeface="Trebuchet MS" panose="020B0603020202020204" pitchFamily="34" charset="0"/>
              </a:rPr>
              <a:t>Al folyonun bariyer özellikleri!</a:t>
            </a:r>
            <a:endParaRPr lang="tr-TR" sz="4400" dirty="0">
              <a:solidFill>
                <a:schemeClr val="accent1">
                  <a:lumMod val="50000"/>
                </a:schemeClr>
              </a:solidFill>
              <a:latin typeface="Trebuchet MS" panose="020B0603020202020204"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769" t="17436" r="57219" b="74066"/>
          <a:stretch/>
        </p:blipFill>
        <p:spPr bwMode="auto">
          <a:xfrm>
            <a:off x="179512" y="1340768"/>
            <a:ext cx="4807843" cy="104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5220072" y="1559985"/>
            <a:ext cx="3665940" cy="461665"/>
          </a:xfrm>
          <a:prstGeom prst="rect">
            <a:avLst/>
          </a:prstGeom>
        </p:spPr>
        <p:txBody>
          <a:bodyPr wrap="none">
            <a:spAutoFit/>
          </a:bodyPr>
          <a:lstStyle/>
          <a:p>
            <a:r>
              <a:rPr lang="tr-TR" sz="2400" dirty="0"/>
              <a:t>afife.besik@arimpeks.com</a:t>
            </a:r>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3" r="10494" b="29231"/>
          <a:stretch/>
        </p:blipFill>
        <p:spPr bwMode="auto">
          <a:xfrm>
            <a:off x="683568" y="2636911"/>
            <a:ext cx="7649003" cy="379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1417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74440"/>
            <a:ext cx="8229600" cy="666328"/>
          </a:xfrm>
        </p:spPr>
        <p:txBody>
          <a:bodyPr>
            <a:normAutofit fontScale="90000"/>
          </a:bodyPr>
          <a:lstStyle/>
          <a:p>
            <a:r>
              <a:rPr lang="tr-TR" dirty="0" smtClean="0">
                <a:latin typeface="Trebuchet MS" pitchFamily="34" charset="0"/>
              </a:rPr>
              <a:t>Kalıbın doldurulması</a:t>
            </a:r>
            <a:endParaRPr lang="tr-TR" dirty="0">
              <a:latin typeface="Trebuchet MS" pitchFamily="34" charset="0"/>
            </a:endParaRPr>
          </a:p>
        </p:txBody>
      </p:sp>
      <p:pic>
        <p:nvPicPr>
          <p:cNvPr id="3"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48049" t="44542" r="23599" b="22784"/>
          <a:stretch/>
        </p:blipFill>
        <p:spPr bwMode="auto">
          <a:xfrm>
            <a:off x="899592" y="1628800"/>
            <a:ext cx="7128792" cy="4621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5" name="4 Metin kutusu"/>
          <p:cNvSpPr txBox="1"/>
          <p:nvPr/>
        </p:nvSpPr>
        <p:spPr>
          <a:xfrm>
            <a:off x="4932040" y="1661899"/>
            <a:ext cx="2736304" cy="830997"/>
          </a:xfrm>
          <a:prstGeom prst="rect">
            <a:avLst/>
          </a:prstGeom>
        </p:spPr>
        <p:txBody>
          <a:bodyPr wrap="square" rtlCol="0">
            <a:spAutoFit/>
          </a:bodyPr>
          <a:lstStyle/>
          <a:p>
            <a:pPr algn="ctr"/>
            <a:r>
              <a:rPr lang="tr-TR" sz="2400" dirty="0" smtClean="0">
                <a:latin typeface="Trebuchet MS" pitchFamily="34" charset="0"/>
              </a:rPr>
              <a:t>Sıvı metalde türbülans</a:t>
            </a:r>
            <a:endParaRPr lang="tr-TR" sz="2400" dirty="0">
              <a:latin typeface="Trebuchet MS" pitchFamily="34" charset="0"/>
            </a:endParaRPr>
          </a:p>
        </p:txBody>
      </p:sp>
      <p:sp useBgFill="1">
        <p:nvSpPr>
          <p:cNvPr id="6" name="5 Metin kutusu"/>
          <p:cNvSpPr txBox="1"/>
          <p:nvPr/>
        </p:nvSpPr>
        <p:spPr>
          <a:xfrm>
            <a:off x="5364088" y="2535287"/>
            <a:ext cx="2520280" cy="461665"/>
          </a:xfrm>
          <a:prstGeom prst="rect">
            <a:avLst/>
          </a:prstGeom>
        </p:spPr>
        <p:txBody>
          <a:bodyPr wrap="square" rtlCol="0">
            <a:spAutoFit/>
          </a:bodyPr>
          <a:lstStyle/>
          <a:p>
            <a:pPr algn="ctr"/>
            <a:r>
              <a:rPr lang="tr-TR" sz="2400" dirty="0" smtClean="0">
                <a:latin typeface="Trebuchet MS" pitchFamily="34" charset="0"/>
              </a:rPr>
              <a:t>Dalga oluşumu</a:t>
            </a:r>
            <a:endParaRPr lang="tr-TR" sz="2400" dirty="0">
              <a:latin typeface="Trebuchet MS" pitchFamily="34" charset="0"/>
            </a:endParaRPr>
          </a:p>
        </p:txBody>
      </p:sp>
      <p:sp useBgFill="1">
        <p:nvSpPr>
          <p:cNvPr id="7" name="6 Metin kutusu"/>
          <p:cNvSpPr txBox="1"/>
          <p:nvPr/>
        </p:nvSpPr>
        <p:spPr>
          <a:xfrm>
            <a:off x="5732512" y="4509120"/>
            <a:ext cx="1503784" cy="317649"/>
          </a:xfrm>
          <a:prstGeom prst="rect">
            <a:avLst/>
          </a:prstGeom>
        </p:spPr>
        <p:txBody>
          <a:bodyPr wrap="square" lIns="0" tIns="0" rIns="0" bIns="0" rtlCol="0">
            <a:spAutoFit/>
          </a:bodyPr>
          <a:lstStyle/>
          <a:p>
            <a:pPr algn="ctr"/>
            <a:r>
              <a:rPr lang="tr-TR" sz="2000" dirty="0" smtClean="0">
                <a:latin typeface="Trebuchet MS" pitchFamily="34" charset="0"/>
              </a:rPr>
              <a:t>Katı oksit</a:t>
            </a:r>
            <a:endParaRPr lang="tr-TR" sz="2000" dirty="0">
              <a:latin typeface="Trebuchet MS" pitchFamily="34" charset="0"/>
            </a:endParaRPr>
          </a:p>
        </p:txBody>
      </p:sp>
      <p:sp useBgFill="1">
        <p:nvSpPr>
          <p:cNvPr id="8" name="7 Metin kutusu"/>
          <p:cNvSpPr txBox="1"/>
          <p:nvPr/>
        </p:nvSpPr>
        <p:spPr>
          <a:xfrm>
            <a:off x="4211960" y="4437112"/>
            <a:ext cx="1503784" cy="317649"/>
          </a:xfrm>
          <a:prstGeom prst="rect">
            <a:avLst/>
          </a:prstGeom>
        </p:spPr>
        <p:txBody>
          <a:bodyPr wrap="square" lIns="0" tIns="0" rIns="0" bIns="0" rtlCol="0">
            <a:spAutoFit/>
          </a:bodyPr>
          <a:lstStyle/>
          <a:p>
            <a:pPr algn="ctr"/>
            <a:r>
              <a:rPr lang="tr-TR" sz="2000" dirty="0" smtClean="0">
                <a:latin typeface="Trebuchet MS" pitchFamily="34" charset="0"/>
              </a:rPr>
              <a:t>sıvı oksit</a:t>
            </a:r>
            <a:endParaRPr lang="tr-TR" sz="2000" dirty="0">
              <a:latin typeface="Trebuchet MS" pitchFamily="34" charset="0"/>
            </a:endParaRPr>
          </a:p>
        </p:txBody>
      </p:sp>
      <p:sp useBgFill="1">
        <p:nvSpPr>
          <p:cNvPr id="9" name="8 Metin kutusu"/>
          <p:cNvSpPr txBox="1"/>
          <p:nvPr/>
        </p:nvSpPr>
        <p:spPr>
          <a:xfrm>
            <a:off x="2167600" y="1656936"/>
            <a:ext cx="1800200" cy="307777"/>
          </a:xfrm>
          <a:prstGeom prst="rect">
            <a:avLst/>
          </a:prstGeom>
        </p:spPr>
        <p:txBody>
          <a:bodyPr wrap="square" lIns="0" tIns="0" rIns="0" bIns="0" rtlCol="0">
            <a:spAutoFit/>
          </a:bodyPr>
          <a:lstStyle/>
          <a:p>
            <a:pPr algn="ctr"/>
            <a:r>
              <a:rPr lang="tr-TR" sz="2000" dirty="0" smtClean="0">
                <a:latin typeface="Trebuchet MS" pitchFamily="34" charset="0"/>
              </a:rPr>
              <a:t>Oksit tabakası</a:t>
            </a:r>
            <a:endParaRPr lang="tr-TR" sz="2000" dirty="0">
              <a:latin typeface="Trebuchet MS" pitchFamily="34" charset="0"/>
            </a:endParaRPr>
          </a:p>
        </p:txBody>
      </p:sp>
    </p:spTree>
    <p:extLst>
      <p:ext uri="{BB962C8B-B14F-4D97-AF65-F5344CB8AC3E}">
        <p14:creationId xmlns:p14="http://schemas.microsoft.com/office/powerpoint/2010/main" val="11852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20688"/>
            <a:ext cx="8229600" cy="666328"/>
          </a:xfrm>
        </p:spPr>
        <p:txBody>
          <a:bodyPr>
            <a:normAutofit fontScale="90000"/>
          </a:bodyPr>
          <a:lstStyle/>
          <a:p>
            <a:r>
              <a:rPr lang="tr-TR" dirty="0" smtClean="0">
                <a:latin typeface="Trebuchet MS" pitchFamily="34" charset="0"/>
              </a:rPr>
              <a:t>Kalıbın doldurulması</a:t>
            </a:r>
            <a:endParaRPr lang="tr-TR" dirty="0">
              <a:latin typeface="Trebuchet MS" pitchFamily="34" charset="0"/>
            </a:endParaRPr>
          </a:p>
        </p:txBody>
      </p:sp>
      <p:pic>
        <p:nvPicPr>
          <p:cNvPr id="614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39121" t="35493" r="37310" b="43594"/>
          <a:stretch/>
        </p:blipFill>
        <p:spPr bwMode="auto">
          <a:xfrm>
            <a:off x="395536" y="1484784"/>
            <a:ext cx="4039450"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65094" t="32748" r="16291" b="38901"/>
          <a:stretch/>
        </p:blipFill>
        <p:spPr bwMode="auto">
          <a:xfrm>
            <a:off x="467544" y="3429000"/>
            <a:ext cx="3858884" cy="330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 7"/>
          <p:cNvGrpSpPr/>
          <p:nvPr/>
        </p:nvGrpSpPr>
        <p:grpSpPr>
          <a:xfrm>
            <a:off x="4398436" y="1484784"/>
            <a:ext cx="4465437" cy="4968552"/>
            <a:chOff x="4398436" y="1628800"/>
            <a:chExt cx="4465437" cy="4968552"/>
          </a:xfrm>
        </p:grpSpPr>
        <p:pic>
          <p:nvPicPr>
            <p:cNvPr id="614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49038" t="32527" r="25481" b="17069"/>
            <a:stretch/>
          </p:blipFill>
          <p:spPr bwMode="auto">
            <a:xfrm>
              <a:off x="4398436" y="1628800"/>
              <a:ext cx="4465437"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Düz Bağlayıcı 4"/>
            <p:cNvCxnSpPr/>
            <p:nvPr/>
          </p:nvCxnSpPr>
          <p:spPr>
            <a:xfrm>
              <a:off x="4788024" y="4797152"/>
              <a:ext cx="3888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Dikdörtgen 5"/>
            <p:cNvSpPr/>
            <p:nvPr/>
          </p:nvSpPr>
          <p:spPr>
            <a:xfrm>
              <a:off x="5796136" y="3747176"/>
              <a:ext cx="1728192" cy="432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5591832" y="6021288"/>
              <a:ext cx="2232248" cy="57606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205444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20688"/>
            <a:ext cx="8229600" cy="666328"/>
          </a:xfrm>
        </p:spPr>
        <p:txBody>
          <a:bodyPr>
            <a:normAutofit fontScale="90000"/>
          </a:bodyPr>
          <a:lstStyle/>
          <a:p>
            <a:r>
              <a:rPr lang="tr-TR" dirty="0" smtClean="0">
                <a:latin typeface="Trebuchet MS" pitchFamily="34" charset="0"/>
              </a:rPr>
              <a:t>Kalıbın doldurulması</a:t>
            </a:r>
            <a:endParaRPr lang="tr-TR" dirty="0">
              <a:latin typeface="Trebuchet MS" pitchFamily="34" charset="0"/>
            </a:endParaRPr>
          </a:p>
        </p:txBody>
      </p:sp>
      <p:pic>
        <p:nvPicPr>
          <p:cNvPr id="717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46621" t="22857" r="23214" b="35531"/>
          <a:stretch/>
        </p:blipFill>
        <p:spPr bwMode="auto">
          <a:xfrm>
            <a:off x="4210949" y="1906785"/>
            <a:ext cx="4825547"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48132" t="25641" r="24093" b="37180"/>
          <a:stretch/>
        </p:blipFill>
        <p:spPr bwMode="auto">
          <a:xfrm>
            <a:off x="179512" y="2263361"/>
            <a:ext cx="4512664" cy="339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5" name="4 Metin kutusu"/>
          <p:cNvSpPr txBox="1"/>
          <p:nvPr/>
        </p:nvSpPr>
        <p:spPr>
          <a:xfrm>
            <a:off x="4282300" y="1826240"/>
            <a:ext cx="4680520" cy="738664"/>
          </a:xfrm>
          <a:prstGeom prst="rect">
            <a:avLst/>
          </a:prstGeom>
        </p:spPr>
        <p:txBody>
          <a:bodyPr wrap="square" lIns="0" tIns="0" rIns="0" bIns="0" rtlCol="0">
            <a:spAutoFit/>
          </a:bodyPr>
          <a:lstStyle/>
          <a:p>
            <a:pPr algn="ctr"/>
            <a:r>
              <a:rPr lang="tr-TR" sz="2400" dirty="0" smtClean="0">
                <a:latin typeface="Trebuchet MS" pitchFamily="34" charset="0"/>
              </a:rPr>
              <a:t>Kötü kalıp tasarımının yol açtığı sorunlar</a:t>
            </a:r>
            <a:endParaRPr lang="tr-TR" sz="2400" dirty="0">
              <a:latin typeface="Trebuchet MS" pitchFamily="34" charset="0"/>
            </a:endParaRPr>
          </a:p>
        </p:txBody>
      </p:sp>
      <p:sp useBgFill="1">
        <p:nvSpPr>
          <p:cNvPr id="6" name="5 Metin kutusu"/>
          <p:cNvSpPr txBox="1"/>
          <p:nvPr/>
        </p:nvSpPr>
        <p:spPr>
          <a:xfrm>
            <a:off x="323528" y="2339588"/>
            <a:ext cx="4680520" cy="369332"/>
          </a:xfrm>
          <a:prstGeom prst="rect">
            <a:avLst/>
          </a:prstGeom>
        </p:spPr>
        <p:txBody>
          <a:bodyPr wrap="square" lIns="0" tIns="0" rIns="0" bIns="0" rtlCol="0">
            <a:spAutoFit/>
          </a:bodyPr>
          <a:lstStyle/>
          <a:p>
            <a:pPr algn="ctr"/>
            <a:r>
              <a:rPr lang="tr-TR" sz="2400" dirty="0" smtClean="0">
                <a:latin typeface="Trebuchet MS" pitchFamily="34" charset="0"/>
              </a:rPr>
              <a:t>Kötü kalıp tasarımı-yolluk</a:t>
            </a:r>
            <a:endParaRPr lang="tr-TR" sz="2400" dirty="0">
              <a:latin typeface="Trebuchet MS" pitchFamily="34" charset="0"/>
            </a:endParaRPr>
          </a:p>
        </p:txBody>
      </p:sp>
    </p:spTree>
    <p:extLst>
      <p:ext uri="{BB962C8B-B14F-4D97-AF65-F5344CB8AC3E}">
        <p14:creationId xmlns:p14="http://schemas.microsoft.com/office/powerpoint/2010/main" val="1585754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20688"/>
            <a:ext cx="8229600" cy="666328"/>
          </a:xfrm>
        </p:spPr>
        <p:txBody>
          <a:bodyPr>
            <a:normAutofit fontScale="90000"/>
          </a:bodyPr>
          <a:lstStyle/>
          <a:p>
            <a:r>
              <a:rPr lang="tr-TR" dirty="0" smtClean="0">
                <a:latin typeface="Trebuchet MS" pitchFamily="34" charset="0"/>
              </a:rPr>
              <a:t>Kalıbın doldurulması</a:t>
            </a:r>
            <a:endParaRPr lang="tr-TR" dirty="0">
              <a:latin typeface="Trebuchet MS" pitchFamily="34" charset="0"/>
            </a:endParaRPr>
          </a:p>
        </p:txBody>
      </p:sp>
      <p:pic>
        <p:nvPicPr>
          <p:cNvPr id="8195"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42005" t="27985" r="18764" b="37289"/>
          <a:stretch/>
        </p:blipFill>
        <p:spPr bwMode="auto">
          <a:xfrm>
            <a:off x="4360984" y="1520308"/>
            <a:ext cx="4783015" cy="2381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41511" t="33846" r="19011" b="18975"/>
          <a:stretch/>
        </p:blipFill>
        <p:spPr bwMode="auto">
          <a:xfrm>
            <a:off x="395535" y="4005064"/>
            <a:ext cx="3965449" cy="2665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
                    </a14:imgEffect>
                  </a14:imgLayer>
                </a14:imgProps>
              </a:ext>
              <a:ext uri="{28A0092B-C50C-407E-A947-70E740481C1C}">
                <a14:useLocalDpi xmlns:a14="http://schemas.microsoft.com/office/drawing/2010/main" val="0"/>
              </a:ext>
            </a:extLst>
          </a:blip>
          <a:srcRect l="41923" t="23750" r="17198" b="27912"/>
          <a:stretch/>
        </p:blipFill>
        <p:spPr bwMode="auto">
          <a:xfrm>
            <a:off x="4716016" y="4005064"/>
            <a:ext cx="4168209" cy="277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7" name="6 Metin kutusu"/>
          <p:cNvSpPr txBox="1"/>
          <p:nvPr/>
        </p:nvSpPr>
        <p:spPr>
          <a:xfrm>
            <a:off x="539552" y="1484784"/>
            <a:ext cx="4176464" cy="369332"/>
          </a:xfrm>
          <a:prstGeom prst="rect">
            <a:avLst/>
          </a:prstGeom>
        </p:spPr>
        <p:txBody>
          <a:bodyPr wrap="square" lIns="0" tIns="0" rIns="0" bIns="0" rtlCol="0">
            <a:spAutoFit/>
          </a:bodyPr>
          <a:lstStyle/>
          <a:p>
            <a:r>
              <a:rPr lang="tr-TR" sz="2400" dirty="0" smtClean="0">
                <a:latin typeface="Trebuchet MS" pitchFamily="34" charset="0"/>
              </a:rPr>
              <a:t>Üstten-alttan dolum</a:t>
            </a:r>
            <a:endParaRPr lang="tr-TR" sz="2400" dirty="0">
              <a:latin typeface="Trebuchet MS" pitchFamily="34" charset="0"/>
            </a:endParaRPr>
          </a:p>
        </p:txBody>
      </p:sp>
      <p:sp useBgFill="1">
        <p:nvSpPr>
          <p:cNvPr id="2" name="Metin kutusu 1"/>
          <p:cNvSpPr txBox="1"/>
          <p:nvPr/>
        </p:nvSpPr>
        <p:spPr>
          <a:xfrm>
            <a:off x="2791050" y="6011996"/>
            <a:ext cx="1584176" cy="400110"/>
          </a:xfrm>
          <a:prstGeom prst="rect">
            <a:avLst/>
          </a:prstGeom>
        </p:spPr>
        <p:txBody>
          <a:bodyPr wrap="square" rtlCol="0">
            <a:spAutoFit/>
          </a:bodyPr>
          <a:lstStyle/>
          <a:p>
            <a:r>
              <a:rPr lang="tr-TR" sz="2000" dirty="0" smtClean="0">
                <a:latin typeface="Trebuchet MS" panose="020B0603020202020204" pitchFamily="34" charset="0"/>
              </a:rPr>
              <a:t>A</a:t>
            </a:r>
            <a:r>
              <a:rPr lang="tr-TR" sz="2000" baseline="-25000" dirty="0" smtClean="0">
                <a:latin typeface="Trebuchet MS" panose="020B0603020202020204" pitchFamily="34" charset="0"/>
              </a:rPr>
              <a:t>1</a:t>
            </a:r>
            <a:r>
              <a:rPr lang="tr-TR" sz="2000" dirty="0" smtClean="0">
                <a:latin typeface="Trebuchet MS" panose="020B0603020202020204" pitchFamily="34" charset="0"/>
              </a:rPr>
              <a:t>.V</a:t>
            </a:r>
            <a:r>
              <a:rPr lang="tr-TR" sz="2000" baseline="-25000" dirty="0" smtClean="0">
                <a:latin typeface="Trebuchet MS" panose="020B0603020202020204" pitchFamily="34" charset="0"/>
              </a:rPr>
              <a:t>1</a:t>
            </a:r>
            <a:r>
              <a:rPr lang="tr-TR" sz="2000" dirty="0" smtClean="0">
                <a:latin typeface="Trebuchet MS" panose="020B0603020202020204" pitchFamily="34" charset="0"/>
              </a:rPr>
              <a:t>=A</a:t>
            </a:r>
            <a:r>
              <a:rPr lang="tr-TR" sz="2000" baseline="-25000" dirty="0" smtClean="0">
                <a:latin typeface="Trebuchet MS" panose="020B0603020202020204" pitchFamily="34" charset="0"/>
              </a:rPr>
              <a:t>2</a:t>
            </a:r>
            <a:r>
              <a:rPr lang="tr-TR" sz="2000" dirty="0" smtClean="0">
                <a:latin typeface="Trebuchet MS" panose="020B0603020202020204" pitchFamily="34" charset="0"/>
              </a:rPr>
              <a:t>.V</a:t>
            </a:r>
            <a:r>
              <a:rPr lang="tr-TR" sz="2000" baseline="-25000" dirty="0" smtClean="0">
                <a:latin typeface="Trebuchet MS" panose="020B0603020202020204" pitchFamily="34" charset="0"/>
              </a:rPr>
              <a:t>2</a:t>
            </a:r>
            <a:endParaRPr lang="tr-TR" sz="2000" baseline="-25000" dirty="0">
              <a:latin typeface="Trebuchet MS" panose="020B0603020202020204" pitchFamily="34" charset="0"/>
            </a:endParaRPr>
          </a:p>
        </p:txBody>
      </p:sp>
      <p:pic>
        <p:nvPicPr>
          <p:cNvPr id="819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
                    </a14:imgEffect>
                  </a14:imgLayer>
                </a14:imgProps>
              </a:ext>
              <a:ext uri="{28A0092B-C50C-407E-A947-70E740481C1C}">
                <a14:useLocalDpi xmlns:a14="http://schemas.microsoft.com/office/drawing/2010/main" val="0"/>
              </a:ext>
            </a:extLst>
          </a:blip>
          <a:srcRect l="43764" t="46007" r="18489" b="19267"/>
          <a:stretch/>
        </p:blipFill>
        <p:spPr bwMode="auto">
          <a:xfrm>
            <a:off x="218012" y="1509464"/>
            <a:ext cx="4392488" cy="2272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26835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20688"/>
            <a:ext cx="8229600" cy="666328"/>
          </a:xfrm>
        </p:spPr>
        <p:txBody>
          <a:bodyPr>
            <a:normAutofit fontScale="90000"/>
          </a:bodyPr>
          <a:lstStyle/>
          <a:p>
            <a:r>
              <a:rPr lang="tr-TR" dirty="0" smtClean="0">
                <a:latin typeface="Trebuchet MS" pitchFamily="34" charset="0"/>
              </a:rPr>
              <a:t>Kalıbın doldurulması</a:t>
            </a:r>
            <a:endParaRPr lang="tr-TR" dirty="0">
              <a:latin typeface="Trebuchet MS" pitchFamily="34" charset="0"/>
            </a:endParaRPr>
          </a:p>
        </p:txBody>
      </p:sp>
      <p:pic>
        <p:nvPicPr>
          <p:cNvPr id="921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38737" t="19194" r="14780" b="31135"/>
          <a:stretch/>
        </p:blipFill>
        <p:spPr bwMode="auto">
          <a:xfrm>
            <a:off x="467543" y="1556792"/>
            <a:ext cx="8146465"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1006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74848" y="620688"/>
            <a:ext cx="8229600" cy="666328"/>
          </a:xfrm>
        </p:spPr>
        <p:txBody>
          <a:bodyPr>
            <a:normAutofit fontScale="90000"/>
          </a:bodyPr>
          <a:lstStyle/>
          <a:p>
            <a:r>
              <a:rPr lang="tr-TR" dirty="0" smtClean="0">
                <a:latin typeface="Trebuchet MS" pitchFamily="34" charset="0"/>
              </a:rPr>
              <a:t>Kalıbın doldurulması</a:t>
            </a:r>
            <a:endParaRPr lang="tr-TR" dirty="0">
              <a:latin typeface="Trebuchet MS" pitchFamily="34" charset="0"/>
            </a:endParaRPr>
          </a:p>
        </p:txBody>
      </p:sp>
      <p:pic>
        <p:nvPicPr>
          <p:cNvPr id="1024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l="39724" t="19781" r="15852" b="31135"/>
          <a:stretch/>
        </p:blipFill>
        <p:spPr bwMode="auto">
          <a:xfrm>
            <a:off x="681649" y="1484784"/>
            <a:ext cx="7776864" cy="483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149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95536" y="453094"/>
            <a:ext cx="8555760" cy="1175706"/>
          </a:xfrm>
          <a:prstGeom prst="rect">
            <a:avLst/>
          </a:prstGeom>
          <a:noFill/>
        </p:spPr>
        <p:txBody>
          <a:bodyPr wrap="square" rtlCol="0">
            <a:spAutoFit/>
          </a:bodyPr>
          <a:lstStyle/>
          <a:p>
            <a:pPr>
              <a:lnSpc>
                <a:spcPct val="80000"/>
              </a:lnSpc>
            </a:pPr>
            <a:r>
              <a:rPr lang="tr-TR" sz="4400" dirty="0" smtClean="0">
                <a:solidFill>
                  <a:schemeClr val="accent2">
                    <a:lumMod val="50000"/>
                  </a:schemeClr>
                </a:solidFill>
                <a:latin typeface="Trebuchet MS" panose="020B0603020202020204" pitchFamily="34" charset="0"/>
              </a:rPr>
              <a:t>Kalıp dolum hızının oksit oluşma ve eğme mukavemetine etkisi</a:t>
            </a:r>
            <a:endParaRPr lang="tr-TR" sz="4400" dirty="0">
              <a:solidFill>
                <a:schemeClr val="accent2">
                  <a:lumMod val="50000"/>
                </a:schemeClr>
              </a:solidFill>
              <a:latin typeface="Trebuchet MS" panose="020B0603020202020204" pitchFamily="34" charset="0"/>
            </a:endParaRPr>
          </a:p>
        </p:txBody>
      </p:sp>
      <p:grpSp>
        <p:nvGrpSpPr>
          <p:cNvPr id="6" name="Grup 5"/>
          <p:cNvGrpSpPr/>
          <p:nvPr/>
        </p:nvGrpSpPr>
        <p:grpSpPr>
          <a:xfrm>
            <a:off x="1187624" y="1628800"/>
            <a:ext cx="6552728" cy="4975047"/>
            <a:chOff x="683568" y="1652858"/>
            <a:chExt cx="6552728" cy="4975047"/>
          </a:xfrm>
        </p:grpSpPr>
        <p:pic>
          <p:nvPicPr>
            <p:cNvPr id="1026" name="Picture 2"/>
            <p:cNvPicPr>
              <a:picLocks noChangeAspect="1" noChangeArrowheads="1"/>
            </p:cNvPicPr>
            <p:nvPr/>
          </p:nvPicPr>
          <p:blipFill>
            <a:blip r:embed="rId2" cstate="print">
              <a:lum bright="-1000"/>
              <a:extLst>
                <a:ext uri="{28A0092B-C50C-407E-A947-70E740481C1C}">
                  <a14:useLocalDpi xmlns:a14="http://schemas.microsoft.com/office/drawing/2010/main" val="0"/>
                </a:ext>
              </a:extLst>
            </a:blip>
            <a:srcRect/>
            <a:stretch>
              <a:fillRect/>
            </a:stretch>
          </p:blipFill>
          <p:spPr bwMode="auto">
            <a:xfrm>
              <a:off x="683568" y="1652858"/>
              <a:ext cx="6552728" cy="497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5" name="Metin kutusu 4"/>
            <p:cNvSpPr txBox="1"/>
            <p:nvPr/>
          </p:nvSpPr>
          <p:spPr>
            <a:xfrm>
              <a:off x="3446615" y="1799975"/>
              <a:ext cx="2349521" cy="553998"/>
            </a:xfrm>
            <a:prstGeom prst="rect">
              <a:avLst/>
            </a:prstGeom>
          </p:spPr>
          <p:txBody>
            <a:bodyPr wrap="square" lIns="0" tIns="0" rIns="0" bIns="0" rtlCol="0">
              <a:spAutoFit/>
            </a:bodyPr>
            <a:lstStyle/>
            <a:p>
              <a:pPr algn="r"/>
              <a:r>
                <a:rPr lang="tr-TR" dirty="0" smtClean="0">
                  <a:latin typeface="Trebuchet MS" panose="020B0603020202020204" pitchFamily="34" charset="0"/>
                </a:rPr>
                <a:t>Oksit kalıntılarından başlayan çatlaklar</a:t>
              </a:r>
              <a:endParaRPr lang="tr-TR" dirty="0">
                <a:latin typeface="Trebuchet MS" panose="020B0603020202020204" pitchFamily="34" charset="0"/>
              </a:endParaRPr>
            </a:p>
          </p:txBody>
        </p:sp>
        <p:sp useBgFill="1">
          <p:nvSpPr>
            <p:cNvPr id="8" name="Metin kutusu 7"/>
            <p:cNvSpPr txBox="1"/>
            <p:nvPr/>
          </p:nvSpPr>
          <p:spPr>
            <a:xfrm>
              <a:off x="1997402" y="1989256"/>
              <a:ext cx="1440160" cy="760959"/>
            </a:xfrm>
            <a:prstGeom prst="rect">
              <a:avLst/>
            </a:prstGeom>
          </p:spPr>
          <p:txBody>
            <a:bodyPr wrap="square" lIns="0" tIns="72000" rIns="0" bIns="72000" rtlCol="0">
              <a:spAutoFit/>
            </a:bodyPr>
            <a:lstStyle/>
            <a:p>
              <a:r>
                <a:rPr lang="tr-TR" sz="2000" b="1" dirty="0" smtClean="0">
                  <a:solidFill>
                    <a:srgbClr val="FF0000"/>
                  </a:solidFill>
                  <a:latin typeface="Trebuchet MS" panose="020B0603020202020204" pitchFamily="34" charset="0"/>
                </a:rPr>
                <a:t>Kritik hız=0.5m/s</a:t>
              </a:r>
              <a:endParaRPr lang="tr-TR" sz="2000" b="1" dirty="0">
                <a:solidFill>
                  <a:srgbClr val="FF0000"/>
                </a:solidFill>
                <a:latin typeface="Trebuchet MS" panose="020B0603020202020204" pitchFamily="34" charset="0"/>
              </a:endParaRPr>
            </a:p>
          </p:txBody>
        </p:sp>
        <p:sp useBgFill="1">
          <p:nvSpPr>
            <p:cNvPr id="9" name="Metin kutusu 8"/>
            <p:cNvSpPr txBox="1"/>
            <p:nvPr/>
          </p:nvSpPr>
          <p:spPr>
            <a:xfrm>
              <a:off x="1979712" y="4693318"/>
              <a:ext cx="1368152" cy="760959"/>
            </a:xfrm>
            <a:prstGeom prst="rect">
              <a:avLst/>
            </a:prstGeom>
          </p:spPr>
          <p:txBody>
            <a:bodyPr wrap="square" lIns="0" tIns="72000" rIns="0" bIns="72000" rtlCol="0">
              <a:spAutoFit/>
            </a:bodyPr>
            <a:lstStyle/>
            <a:p>
              <a:r>
                <a:rPr lang="tr-TR" sz="2000" b="1" dirty="0" smtClean="0">
                  <a:solidFill>
                    <a:srgbClr val="FF0000"/>
                  </a:solidFill>
                  <a:latin typeface="Trebuchet MS" panose="020B0603020202020204" pitchFamily="34" charset="0"/>
                </a:rPr>
                <a:t>Kritik hız=0.5m/s</a:t>
              </a:r>
              <a:endParaRPr lang="tr-TR" sz="2000" b="1" dirty="0">
                <a:solidFill>
                  <a:srgbClr val="FF0000"/>
                </a:solidFill>
                <a:latin typeface="Trebuchet MS" panose="020B0603020202020204" pitchFamily="34" charset="0"/>
              </a:endParaRPr>
            </a:p>
          </p:txBody>
        </p:sp>
        <p:sp useBgFill="1">
          <p:nvSpPr>
            <p:cNvPr id="10" name="Metin kutusu 9"/>
            <p:cNvSpPr txBox="1"/>
            <p:nvPr/>
          </p:nvSpPr>
          <p:spPr>
            <a:xfrm>
              <a:off x="3356917" y="4470211"/>
              <a:ext cx="2600673" cy="830997"/>
            </a:xfrm>
            <a:prstGeom prst="rect">
              <a:avLst/>
            </a:prstGeom>
          </p:spPr>
          <p:txBody>
            <a:bodyPr wrap="square" lIns="0" tIns="0" rIns="0" bIns="0" rtlCol="0">
              <a:spAutoFit/>
            </a:bodyPr>
            <a:lstStyle/>
            <a:p>
              <a:pPr algn="ctr"/>
              <a:r>
                <a:rPr lang="tr-TR" dirty="0" smtClean="0">
                  <a:latin typeface="Trebuchet MS" panose="020B0603020202020204" pitchFamily="34" charset="0"/>
                </a:rPr>
                <a:t>Eğme mukavemeti belirgin şekilde daha düşük</a:t>
              </a:r>
              <a:endParaRPr lang="tr-TR" dirty="0">
                <a:latin typeface="Trebuchet MS" panose="020B0603020202020204" pitchFamily="34" charset="0"/>
              </a:endParaRPr>
            </a:p>
          </p:txBody>
        </p:sp>
        <p:sp useBgFill="1">
          <p:nvSpPr>
            <p:cNvPr id="11" name="Metin kutusu 10"/>
            <p:cNvSpPr txBox="1"/>
            <p:nvPr/>
          </p:nvSpPr>
          <p:spPr>
            <a:xfrm>
              <a:off x="683568" y="1817665"/>
              <a:ext cx="307777" cy="1728192"/>
            </a:xfrm>
            <a:prstGeom prst="rect">
              <a:avLst/>
            </a:prstGeom>
          </p:spPr>
          <p:txBody>
            <a:bodyPr vert="vert270" wrap="square" lIns="0" tIns="0" rIns="0" bIns="0" rtlCol="0">
              <a:spAutoFit/>
            </a:bodyPr>
            <a:lstStyle/>
            <a:p>
              <a:pPr algn="ctr"/>
              <a:r>
                <a:rPr lang="tr-TR" sz="2000" dirty="0" smtClean="0">
                  <a:latin typeface="Trebuchet MS" panose="020B0603020202020204" pitchFamily="34" charset="0"/>
                </a:rPr>
                <a:t>Çatlak sayısı</a:t>
              </a:r>
              <a:endParaRPr lang="tr-TR" sz="2000" dirty="0">
                <a:latin typeface="Trebuchet MS" panose="020B0603020202020204" pitchFamily="34" charset="0"/>
              </a:endParaRPr>
            </a:p>
          </p:txBody>
        </p:sp>
        <p:sp useBgFill="1">
          <p:nvSpPr>
            <p:cNvPr id="12" name="Metin kutusu 11"/>
            <p:cNvSpPr txBox="1"/>
            <p:nvPr/>
          </p:nvSpPr>
          <p:spPr>
            <a:xfrm>
              <a:off x="683568" y="4023170"/>
              <a:ext cx="307777" cy="2088232"/>
            </a:xfrm>
            <a:prstGeom prst="rect">
              <a:avLst/>
            </a:prstGeom>
          </p:spPr>
          <p:txBody>
            <a:bodyPr vert="vert270" wrap="square" lIns="0" tIns="0" rIns="0" bIns="0" rtlCol="0">
              <a:spAutoFit/>
            </a:bodyPr>
            <a:lstStyle/>
            <a:p>
              <a:pPr algn="ctr"/>
              <a:r>
                <a:rPr lang="tr-TR" sz="2000" dirty="0" smtClean="0">
                  <a:latin typeface="Trebuchet MS" panose="020B0603020202020204" pitchFamily="34" charset="0"/>
                </a:rPr>
                <a:t>Eğme mukavemeti</a:t>
              </a:r>
              <a:endParaRPr lang="tr-TR" sz="2000" dirty="0">
                <a:latin typeface="Trebuchet MS" panose="020B0603020202020204" pitchFamily="34" charset="0"/>
              </a:endParaRPr>
            </a:p>
          </p:txBody>
        </p:sp>
        <p:sp useBgFill="1">
          <p:nvSpPr>
            <p:cNvPr id="13" name="Metin kutusu 12"/>
            <p:cNvSpPr txBox="1"/>
            <p:nvPr/>
          </p:nvSpPr>
          <p:spPr>
            <a:xfrm>
              <a:off x="2771800" y="6298628"/>
              <a:ext cx="2574850" cy="307777"/>
            </a:xfrm>
            <a:prstGeom prst="rect">
              <a:avLst/>
            </a:prstGeom>
          </p:spPr>
          <p:txBody>
            <a:bodyPr vert="horz" wrap="square" lIns="0" tIns="0" rIns="0" bIns="0" rtlCol="0">
              <a:spAutoFit/>
            </a:bodyPr>
            <a:lstStyle/>
            <a:p>
              <a:pPr algn="ctr"/>
              <a:r>
                <a:rPr lang="tr-TR" sz="2000" dirty="0" smtClean="0">
                  <a:latin typeface="Trebuchet MS" panose="020B0603020202020204" pitchFamily="34" charset="0"/>
                </a:rPr>
                <a:t>Kalıp dolum hızı (m/s)</a:t>
              </a:r>
              <a:endParaRPr lang="tr-TR" sz="2000" dirty="0">
                <a:latin typeface="Trebuchet MS" panose="020B0603020202020204" pitchFamily="34" charset="0"/>
              </a:endParaRPr>
            </a:p>
          </p:txBody>
        </p:sp>
      </p:grpSp>
    </p:spTree>
    <p:extLst>
      <p:ext uri="{BB962C8B-B14F-4D97-AF65-F5344CB8AC3E}">
        <p14:creationId xmlns:p14="http://schemas.microsoft.com/office/powerpoint/2010/main" val="4695623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döküm alaşımları</a:t>
            </a:r>
            <a:endParaRPr lang="tr-TR" dirty="0">
              <a:solidFill>
                <a:schemeClr val="accent2">
                  <a:lumMod val="50000"/>
                </a:schemeClr>
              </a:solidFill>
              <a:latin typeface="Trebuchet MS" pitchFamily="34" charset="0"/>
            </a:endParaRPr>
          </a:p>
        </p:txBody>
      </p:sp>
      <p:sp>
        <p:nvSpPr>
          <p:cNvPr id="3" name="2 Metin kutusu"/>
          <p:cNvSpPr txBox="1"/>
          <p:nvPr/>
        </p:nvSpPr>
        <p:spPr>
          <a:xfrm>
            <a:off x="179512" y="1474906"/>
            <a:ext cx="8784976" cy="4832092"/>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alaşımları başta Silis olmak üzere yüksek miktarlarda alaşım elementi (Mg, Cu, </a:t>
            </a:r>
            <a:r>
              <a:rPr lang="tr-TR" sz="2800" dirty="0" err="1" smtClean="0">
                <a:latin typeface="Trebuchet MS" pitchFamily="34" charset="0"/>
              </a:rPr>
              <a:t>Zn</a:t>
            </a:r>
            <a:r>
              <a:rPr lang="tr-TR" sz="2800" dirty="0" smtClean="0">
                <a:latin typeface="Trebuchet MS" pitchFamily="34" charset="0"/>
              </a:rPr>
              <a:t> vb) içerirler.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a:t>
            </a:r>
            <a:r>
              <a:rPr lang="tr-TR" sz="2800" dirty="0" err="1" smtClean="0">
                <a:latin typeface="Trebuchet MS" pitchFamily="34" charset="0"/>
              </a:rPr>
              <a:t>alaşımlama</a:t>
            </a:r>
            <a:r>
              <a:rPr lang="tr-TR" sz="2800" dirty="0" smtClean="0">
                <a:latin typeface="Trebuchet MS" pitchFamily="34" charset="0"/>
              </a:rPr>
              <a:t> ikincil fazların bulunduğu heterojen </a:t>
            </a:r>
            <a:r>
              <a:rPr lang="tr-TR" sz="2800" dirty="0" err="1" smtClean="0">
                <a:latin typeface="Trebuchet MS" pitchFamily="34" charset="0"/>
              </a:rPr>
              <a:t>mikroyapılara</a:t>
            </a:r>
            <a:r>
              <a:rPr lang="tr-TR" sz="2800" dirty="0" smtClean="0">
                <a:latin typeface="Trebuchet MS" pitchFamily="34" charset="0"/>
              </a:rPr>
              <a:t> yol açar.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Metaller arası bileşikler köşeli ve sivri tanecikler şeklinde oluştuğunda yük altında çatlak oluşmasına ve çatlakların hızla büyümesine neden olurlar.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Yorulma direnci iri partiküllere özellikle hassastır.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Sağlıklı döküm ve </a:t>
            </a:r>
            <a:r>
              <a:rPr lang="tr-TR" sz="2800" dirty="0" err="1" smtClean="0">
                <a:latin typeface="Trebuchet MS" pitchFamily="34" charset="0"/>
              </a:rPr>
              <a:t>alaşımlama</a:t>
            </a:r>
            <a:r>
              <a:rPr lang="tr-TR" sz="2800" dirty="0" smtClean="0">
                <a:latin typeface="Trebuchet MS" pitchFamily="34" charset="0"/>
              </a:rPr>
              <a:t> pratikleri ile bu bileşiklerin zararları büyük ölçüde önlenebilir.</a:t>
            </a:r>
            <a:endParaRPr lang="en-US" sz="2800" dirty="0" smtClean="0">
              <a:latin typeface="Trebuchet MS" pitchFamily="34" charset="0"/>
            </a:endParaRPr>
          </a:p>
        </p:txBody>
      </p:sp>
    </p:spTree>
    <p:extLst>
      <p:ext uri="{BB962C8B-B14F-4D97-AF65-F5344CB8AC3E}">
        <p14:creationId xmlns:p14="http://schemas.microsoft.com/office/powerpoint/2010/main" val="1705609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Döküm alaşımları</a:t>
            </a:r>
            <a:endParaRPr lang="tr-TR" dirty="0">
              <a:solidFill>
                <a:schemeClr val="accent2">
                  <a:lumMod val="50000"/>
                </a:schemeClr>
              </a:solidFill>
              <a:latin typeface="Trebuchet MS" pitchFamily="34" charset="0"/>
            </a:endParaRPr>
          </a:p>
        </p:txBody>
      </p:sp>
      <p:sp>
        <p:nvSpPr>
          <p:cNvPr id="3" name="2 Metin kutusu"/>
          <p:cNvSpPr txBox="1"/>
          <p:nvPr/>
        </p:nvSpPr>
        <p:spPr>
          <a:xfrm>
            <a:off x="323528" y="1334373"/>
            <a:ext cx="8568952" cy="5262979"/>
          </a:xfrm>
          <a:prstGeom prst="rect">
            <a:avLst/>
          </a:prstGeom>
          <a:noFill/>
        </p:spPr>
        <p:txBody>
          <a:bodyPr wrap="square" rtlCol="0">
            <a:spAutoFit/>
          </a:bodyPr>
          <a:lstStyle/>
          <a:p>
            <a:r>
              <a:rPr lang="tr-TR" sz="2800" dirty="0" smtClean="0">
                <a:latin typeface="Trebuchet MS" pitchFamily="34" charset="0"/>
              </a:rPr>
              <a:t>1. hane: ana alaşım grubu</a:t>
            </a:r>
            <a:endParaRPr lang="en-US" sz="2800" dirty="0" smtClean="0">
              <a:latin typeface="Trebuchet MS" pitchFamily="34" charset="0"/>
            </a:endParaRPr>
          </a:p>
          <a:p>
            <a:r>
              <a:rPr lang="tr-TR" sz="2800" dirty="0" smtClean="0">
                <a:latin typeface="Trebuchet MS" pitchFamily="34" charset="0"/>
              </a:rPr>
              <a:t>2. / 3. hane: spesifik alaşım gösterilişi</a:t>
            </a:r>
          </a:p>
          <a:p>
            <a:r>
              <a:rPr lang="tr-TR" sz="2800" dirty="0" smtClean="0">
                <a:latin typeface="Trebuchet MS" pitchFamily="34" charset="0"/>
              </a:rPr>
              <a:t>4. hane: döküm parça</a:t>
            </a:r>
            <a:r>
              <a:rPr lang="en-US" sz="2800" dirty="0" smtClean="0">
                <a:latin typeface="Trebuchet MS" pitchFamily="34" charset="0"/>
              </a:rPr>
              <a:t> (0) </a:t>
            </a:r>
            <a:r>
              <a:rPr lang="tr-TR" sz="2800" dirty="0" smtClean="0">
                <a:latin typeface="Trebuchet MS" pitchFamily="34" charset="0"/>
              </a:rPr>
              <a:t>veya</a:t>
            </a:r>
            <a:r>
              <a:rPr lang="en-US" sz="2800" dirty="0" smtClean="0">
                <a:latin typeface="Trebuchet MS" pitchFamily="34" charset="0"/>
              </a:rPr>
              <a:t> ingot (1,2) </a:t>
            </a:r>
          </a:p>
          <a:p>
            <a:r>
              <a:rPr lang="tr-TR" sz="2800" dirty="0" smtClean="0">
                <a:latin typeface="Trebuchet MS" pitchFamily="34" charset="0"/>
              </a:rPr>
              <a:t>Çeşitler sonraki harf ile gösterilir</a:t>
            </a:r>
            <a:r>
              <a:rPr lang="en-US" sz="2800" dirty="0" smtClean="0">
                <a:latin typeface="Trebuchet MS" pitchFamily="34" charset="0"/>
              </a:rPr>
              <a:t> (A,B,C)</a:t>
            </a:r>
          </a:p>
          <a:p>
            <a:r>
              <a:rPr lang="tr-TR" sz="2800" dirty="0" smtClean="0">
                <a:latin typeface="Trebuchet MS" pitchFamily="34" charset="0"/>
              </a:rPr>
              <a:t>	1</a:t>
            </a:r>
            <a:r>
              <a:rPr lang="en-US" sz="2800" dirty="0" err="1" smtClean="0">
                <a:latin typeface="Trebuchet MS" pitchFamily="34" charset="0"/>
              </a:rPr>
              <a:t>xx.x</a:t>
            </a:r>
            <a:r>
              <a:rPr lang="en-US" sz="2800" dirty="0" smtClean="0">
                <a:latin typeface="Trebuchet MS" pitchFamily="34" charset="0"/>
              </a:rPr>
              <a:t> - </a:t>
            </a:r>
            <a:r>
              <a:rPr lang="tr-TR" sz="2800" dirty="0" smtClean="0">
                <a:latin typeface="Trebuchet MS" pitchFamily="34" charset="0"/>
              </a:rPr>
              <a:t>	saf Al</a:t>
            </a:r>
            <a:r>
              <a:rPr lang="en-US" sz="2800" dirty="0" smtClean="0">
                <a:latin typeface="Trebuchet MS" pitchFamily="34" charset="0"/>
              </a:rPr>
              <a:t> (99.00% </a:t>
            </a:r>
            <a:r>
              <a:rPr lang="tr-TR" sz="2800" dirty="0" smtClean="0">
                <a:latin typeface="Trebuchet MS" pitchFamily="34" charset="0"/>
              </a:rPr>
              <a:t>veya daha saf</a:t>
            </a:r>
            <a:r>
              <a:rPr lang="en-US" sz="2800" dirty="0" smtClean="0">
                <a:latin typeface="Trebuchet MS" pitchFamily="34" charset="0"/>
              </a:rPr>
              <a:t>)</a:t>
            </a:r>
          </a:p>
          <a:p>
            <a:r>
              <a:rPr lang="tr-TR" sz="2800" dirty="0" smtClean="0">
                <a:latin typeface="Trebuchet MS" pitchFamily="34" charset="0"/>
              </a:rPr>
              <a:t>	2xx.x - 	Al-</a:t>
            </a:r>
            <a:r>
              <a:rPr lang="tr-TR" sz="2800" dirty="0" err="1" smtClean="0">
                <a:latin typeface="Trebuchet MS" pitchFamily="34" charset="0"/>
              </a:rPr>
              <a:t>Cu</a:t>
            </a:r>
            <a:r>
              <a:rPr lang="tr-TR" sz="2800" dirty="0" smtClean="0">
                <a:latin typeface="Trebuchet MS" pitchFamily="34" charset="0"/>
              </a:rPr>
              <a:t> Alaşımları</a:t>
            </a:r>
          </a:p>
          <a:p>
            <a:r>
              <a:rPr lang="tr-TR" sz="2800" dirty="0" smtClean="0">
                <a:latin typeface="Trebuchet MS" pitchFamily="34" charset="0"/>
              </a:rPr>
              <a:t>	3xx.x - 	Al-Si + </a:t>
            </a:r>
            <a:r>
              <a:rPr lang="tr-TR" sz="2800" dirty="0" err="1" smtClean="0">
                <a:latin typeface="Trebuchet MS" pitchFamily="34" charset="0"/>
              </a:rPr>
              <a:t>Cu</a:t>
            </a:r>
            <a:r>
              <a:rPr lang="tr-TR" sz="2800" dirty="0" smtClean="0">
                <a:latin typeface="Trebuchet MS" pitchFamily="34" charset="0"/>
              </a:rPr>
              <a:t> ve/veya Mg</a:t>
            </a:r>
          </a:p>
          <a:p>
            <a:r>
              <a:rPr lang="tr-TR" sz="2800" dirty="0" smtClean="0">
                <a:latin typeface="Trebuchet MS" pitchFamily="34" charset="0"/>
              </a:rPr>
              <a:t>	4xx.x -	Al-Si</a:t>
            </a:r>
          </a:p>
          <a:p>
            <a:r>
              <a:rPr lang="tr-TR" sz="2800" dirty="0" smtClean="0">
                <a:latin typeface="Trebuchet MS" pitchFamily="34" charset="0"/>
              </a:rPr>
              <a:t>	5xx.x - 	Al-Mg</a:t>
            </a:r>
          </a:p>
          <a:p>
            <a:r>
              <a:rPr lang="tr-TR" sz="2800" dirty="0" smtClean="0">
                <a:latin typeface="Trebuchet MS" pitchFamily="34" charset="0"/>
              </a:rPr>
              <a:t>	7xx.x - 	Al-</a:t>
            </a:r>
            <a:r>
              <a:rPr lang="tr-TR" sz="2800" dirty="0" err="1" smtClean="0">
                <a:latin typeface="Trebuchet MS" pitchFamily="34" charset="0"/>
              </a:rPr>
              <a:t>Zn</a:t>
            </a:r>
            <a:endParaRPr lang="tr-TR" sz="2800" dirty="0" smtClean="0">
              <a:latin typeface="Trebuchet MS" pitchFamily="34" charset="0"/>
            </a:endParaRPr>
          </a:p>
          <a:p>
            <a:r>
              <a:rPr lang="tr-TR" sz="2800" dirty="0" smtClean="0">
                <a:latin typeface="Trebuchet MS" pitchFamily="34" charset="0"/>
              </a:rPr>
              <a:t>	8xx.x - 	Al-Sn</a:t>
            </a:r>
          </a:p>
          <a:p>
            <a:r>
              <a:rPr lang="tr-TR" sz="2800" dirty="0" smtClean="0">
                <a:latin typeface="Trebuchet MS" pitchFamily="34" charset="0"/>
              </a:rPr>
              <a:t>	9xx.x - 	Al+ diğer elementler</a:t>
            </a:r>
          </a:p>
        </p:txBody>
      </p:sp>
    </p:spTree>
    <p:extLst>
      <p:ext uri="{BB962C8B-B14F-4D97-AF65-F5344CB8AC3E}">
        <p14:creationId xmlns:p14="http://schemas.microsoft.com/office/powerpoint/2010/main" val="16880033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Döküm alaşımları</a:t>
            </a:r>
            <a:endParaRPr lang="tr-TR" dirty="0">
              <a:solidFill>
                <a:schemeClr val="accent2">
                  <a:lumMod val="50000"/>
                </a:schemeClr>
              </a:solidFill>
              <a:latin typeface="Trebuchet MS" pitchFamily="34" charset="0"/>
            </a:endParaRPr>
          </a:p>
        </p:txBody>
      </p:sp>
      <p:graphicFrame>
        <p:nvGraphicFramePr>
          <p:cNvPr id="5" name="4 Tablo"/>
          <p:cNvGraphicFramePr>
            <a:graphicFrameLocks noGrp="1"/>
          </p:cNvGraphicFramePr>
          <p:nvPr/>
        </p:nvGraphicFramePr>
        <p:xfrm>
          <a:off x="567688" y="1503040"/>
          <a:ext cx="7056784" cy="4734272"/>
        </p:xfrm>
        <a:graphic>
          <a:graphicData uri="http://schemas.openxmlformats.org/drawingml/2006/table">
            <a:tbl>
              <a:tblPr firstRow="1" bandRow="1">
                <a:tableStyleId>{5C22544A-7EE6-4342-B048-85BDC9FD1C3A}</a:tableStyleId>
              </a:tblPr>
              <a:tblGrid>
                <a:gridCol w="1368152"/>
                <a:gridCol w="1872208"/>
                <a:gridCol w="2016224"/>
                <a:gridCol w="1800200"/>
              </a:tblGrid>
              <a:tr h="370840">
                <a:tc>
                  <a:txBody>
                    <a:bodyPr/>
                    <a:lstStyle/>
                    <a:p>
                      <a:r>
                        <a:rPr lang="tr-TR" sz="2400" dirty="0" smtClean="0">
                          <a:latin typeface="Trebuchet MS" pitchFamily="34" charset="0"/>
                        </a:rPr>
                        <a:t>alaşım</a:t>
                      </a:r>
                      <a:endParaRPr lang="tr-TR" sz="2400" dirty="0">
                        <a:latin typeface="Trebuchet MS" pitchFamily="34" charset="0"/>
                      </a:endParaRPr>
                    </a:p>
                  </a:txBody>
                  <a:tcPr/>
                </a:tc>
                <a:tc>
                  <a:txBody>
                    <a:bodyPr/>
                    <a:lstStyle/>
                    <a:p>
                      <a:pPr algn="ctr"/>
                      <a:r>
                        <a:rPr lang="tr-TR" sz="2400" dirty="0" smtClean="0">
                          <a:latin typeface="Trebuchet MS" pitchFamily="34" charset="0"/>
                        </a:rPr>
                        <a:t>alaşım elementi</a:t>
                      </a:r>
                      <a:endParaRPr lang="tr-TR" sz="2400" dirty="0">
                        <a:latin typeface="Trebuchet MS" pitchFamily="34" charset="0"/>
                      </a:endParaRPr>
                    </a:p>
                  </a:txBody>
                  <a:tcPr/>
                </a:tc>
                <a:tc>
                  <a:txBody>
                    <a:bodyPr/>
                    <a:lstStyle/>
                    <a:p>
                      <a:pPr algn="ctr"/>
                      <a:r>
                        <a:rPr lang="tr-TR" sz="2400" dirty="0" smtClean="0">
                          <a:latin typeface="Trebuchet MS" pitchFamily="34" charset="0"/>
                        </a:rPr>
                        <a:t>Katı eriyik sertleşmesi</a:t>
                      </a:r>
                      <a:endParaRPr lang="tr-TR" sz="2400" dirty="0">
                        <a:latin typeface="Trebuchet MS" pitchFamily="34" charset="0"/>
                      </a:endParaRPr>
                    </a:p>
                  </a:txBody>
                  <a:tcPr/>
                </a:tc>
                <a:tc>
                  <a:txBody>
                    <a:bodyPr/>
                    <a:lstStyle/>
                    <a:p>
                      <a:pPr algn="ctr"/>
                      <a:r>
                        <a:rPr lang="tr-TR" sz="2400" dirty="0" smtClean="0">
                          <a:latin typeface="Trebuchet MS" pitchFamily="34" charset="0"/>
                        </a:rPr>
                        <a:t>Çökelme sertleşmesi</a:t>
                      </a:r>
                      <a:endParaRPr lang="tr-TR" sz="2400" dirty="0">
                        <a:latin typeface="Trebuchet MS" pitchFamily="34" charset="0"/>
                      </a:endParaRPr>
                    </a:p>
                  </a:txBody>
                  <a:tcPr/>
                </a:tc>
              </a:tr>
              <a:tr h="370840">
                <a:tc>
                  <a:txBody>
                    <a:bodyPr/>
                    <a:lstStyle/>
                    <a:p>
                      <a:r>
                        <a:rPr lang="tr-TR" sz="2400" dirty="0" smtClean="0">
                          <a:latin typeface="Trebuchet MS" pitchFamily="34" charset="0"/>
                        </a:rPr>
                        <a:t>1xx.x</a:t>
                      </a:r>
                      <a:endParaRPr lang="tr-TR" sz="2400" dirty="0">
                        <a:latin typeface="Trebuchet MS" pitchFamily="34" charset="0"/>
                      </a:endParaRPr>
                    </a:p>
                  </a:txBody>
                  <a:tcPr/>
                </a:tc>
                <a:tc>
                  <a:txBody>
                    <a:bodyPr/>
                    <a:lstStyle/>
                    <a:p>
                      <a:r>
                        <a:rPr lang="tr-TR" sz="2400" dirty="0" err="1" smtClean="0">
                          <a:latin typeface="Trebuchet MS" pitchFamily="34" charset="0"/>
                        </a:rPr>
                        <a:t>Min</a:t>
                      </a:r>
                      <a:r>
                        <a:rPr lang="tr-TR" sz="2400" baseline="0" dirty="0" smtClean="0">
                          <a:latin typeface="Trebuchet MS" pitchFamily="34" charset="0"/>
                        </a:rPr>
                        <a:t> %99Al</a:t>
                      </a:r>
                      <a:endParaRPr lang="tr-TR" sz="2400" dirty="0">
                        <a:latin typeface="Trebuchet MS" pitchFamily="34" charset="0"/>
                      </a:endParaRPr>
                    </a:p>
                  </a:txBody>
                  <a:tcPr/>
                </a:tc>
                <a:tc>
                  <a:txBody>
                    <a:bodyPr/>
                    <a:lstStyle/>
                    <a:p>
                      <a:pPr algn="ctr"/>
                      <a:r>
                        <a:rPr lang="tr-TR" sz="2400" dirty="0" smtClean="0">
                          <a:latin typeface="Trebuchet MS" pitchFamily="34" charset="0"/>
                          <a:sym typeface="Wingdings"/>
                        </a:rPr>
                        <a:t></a:t>
                      </a:r>
                      <a:endParaRPr lang="tr-TR" sz="2400" dirty="0">
                        <a:latin typeface="Trebuchet MS" pitchFamily="34" charset="0"/>
                      </a:endParaRPr>
                    </a:p>
                  </a:txBody>
                  <a:tcPr/>
                </a:tc>
                <a:tc>
                  <a:txBody>
                    <a:bodyPr/>
                    <a:lstStyle/>
                    <a:p>
                      <a:pPr algn="ctr"/>
                      <a:endParaRPr lang="tr-TR" sz="2400">
                        <a:latin typeface="Trebuchet MS" pitchFamily="34" charset="0"/>
                      </a:endParaRPr>
                    </a:p>
                  </a:txBody>
                  <a:tcPr/>
                </a:tc>
              </a:tr>
              <a:tr h="370840">
                <a:tc>
                  <a:txBody>
                    <a:bodyPr/>
                    <a:lstStyle/>
                    <a:p>
                      <a:r>
                        <a:rPr lang="tr-TR" sz="2400" dirty="0" smtClean="0">
                          <a:latin typeface="Trebuchet MS" pitchFamily="34" charset="0"/>
                        </a:rPr>
                        <a:t>4xx.x</a:t>
                      </a:r>
                      <a:endParaRPr lang="tr-TR" sz="2400" dirty="0">
                        <a:latin typeface="Trebuchet MS" pitchFamily="34" charset="0"/>
                      </a:endParaRPr>
                    </a:p>
                  </a:txBody>
                  <a:tcPr/>
                </a:tc>
                <a:tc>
                  <a:txBody>
                    <a:bodyPr/>
                    <a:lstStyle/>
                    <a:p>
                      <a:r>
                        <a:rPr lang="tr-TR" sz="2400" dirty="0" smtClean="0">
                          <a:latin typeface="Trebuchet MS" pitchFamily="34" charset="0"/>
                        </a:rPr>
                        <a:t>Si</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algn="ctr"/>
                      <a:endParaRPr lang="tr-TR" sz="2400">
                        <a:latin typeface="Trebuchet MS" pitchFamily="34" charset="0"/>
                      </a:endParaRPr>
                    </a:p>
                  </a:txBody>
                  <a:tcPr/>
                </a:tc>
              </a:tr>
              <a:tr h="370840">
                <a:tc>
                  <a:txBody>
                    <a:bodyPr/>
                    <a:lstStyle/>
                    <a:p>
                      <a:r>
                        <a:rPr lang="tr-TR" sz="2400" dirty="0" smtClean="0">
                          <a:latin typeface="Trebuchet MS" pitchFamily="34" charset="0"/>
                        </a:rPr>
                        <a:t>5xx.x</a:t>
                      </a:r>
                      <a:endParaRPr lang="tr-TR" sz="2400" dirty="0">
                        <a:latin typeface="Trebuchet MS" pitchFamily="34" charset="0"/>
                      </a:endParaRPr>
                    </a:p>
                  </a:txBody>
                  <a:tcPr/>
                </a:tc>
                <a:tc>
                  <a:txBody>
                    <a:bodyPr/>
                    <a:lstStyle/>
                    <a:p>
                      <a:r>
                        <a:rPr lang="tr-TR" sz="2400" dirty="0" smtClean="0">
                          <a:latin typeface="Trebuchet MS" pitchFamily="34" charset="0"/>
                        </a:rPr>
                        <a:t>Mg</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algn="ctr"/>
                      <a:endParaRPr lang="tr-TR" sz="2400">
                        <a:latin typeface="Trebuchet MS" pitchFamily="34" charset="0"/>
                      </a:endParaRPr>
                    </a:p>
                  </a:txBody>
                  <a:tcPr/>
                </a:tc>
              </a:tr>
              <a:tr h="253712">
                <a:tc>
                  <a:txBody>
                    <a:bodyPr/>
                    <a:lstStyle/>
                    <a:p>
                      <a:endParaRPr lang="tr-TR" sz="1000" dirty="0">
                        <a:latin typeface="Trebuchet MS" pitchFamily="34" charset="0"/>
                      </a:endParaRPr>
                    </a:p>
                  </a:txBody>
                  <a:tcPr>
                    <a:noFill/>
                  </a:tcPr>
                </a:tc>
                <a:tc>
                  <a:txBody>
                    <a:bodyPr/>
                    <a:lstStyle/>
                    <a:p>
                      <a:endParaRPr lang="tr-TR" sz="1000" dirty="0">
                        <a:latin typeface="Trebuchet MS" pitchFamily="34" charset="0"/>
                      </a:endParaRPr>
                    </a:p>
                  </a:txBody>
                  <a:tcPr>
                    <a:noFill/>
                  </a:tcPr>
                </a:tc>
                <a:tc>
                  <a:txBody>
                    <a:bodyPr/>
                    <a:lstStyle/>
                    <a:p>
                      <a:pPr algn="ctr"/>
                      <a:endParaRPr lang="tr-TR" sz="1000" dirty="0">
                        <a:latin typeface="Trebuchet MS" pitchFamily="34" charset="0"/>
                      </a:endParaRPr>
                    </a:p>
                  </a:txBody>
                  <a:tcPr>
                    <a:noFill/>
                  </a:tcPr>
                </a:tc>
                <a:tc>
                  <a:txBody>
                    <a:bodyPr/>
                    <a:lstStyle/>
                    <a:p>
                      <a:pPr algn="ctr"/>
                      <a:endParaRPr lang="tr-TR" sz="1000" dirty="0">
                        <a:latin typeface="Trebuchet MS" pitchFamily="34" charset="0"/>
                      </a:endParaRPr>
                    </a:p>
                  </a:txBody>
                  <a:tcPr>
                    <a:noFill/>
                  </a:tcPr>
                </a:tc>
              </a:tr>
              <a:tr h="370840">
                <a:tc>
                  <a:txBody>
                    <a:bodyPr/>
                    <a:lstStyle/>
                    <a:p>
                      <a:r>
                        <a:rPr lang="tr-TR" sz="2400" dirty="0" smtClean="0">
                          <a:latin typeface="Trebuchet MS" pitchFamily="34" charset="0"/>
                        </a:rPr>
                        <a:t>2xx.x</a:t>
                      </a:r>
                      <a:endParaRPr lang="tr-TR" sz="2400" dirty="0">
                        <a:latin typeface="Trebuchet MS" pitchFamily="34" charset="0"/>
                      </a:endParaRPr>
                    </a:p>
                  </a:txBody>
                  <a:tcPr/>
                </a:tc>
                <a:tc>
                  <a:txBody>
                    <a:bodyPr/>
                    <a:lstStyle/>
                    <a:p>
                      <a:r>
                        <a:rPr lang="tr-TR" sz="2400" dirty="0" err="1" smtClean="0">
                          <a:latin typeface="Trebuchet MS" pitchFamily="34" charset="0"/>
                        </a:rPr>
                        <a:t>Cu</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r h="370840">
                <a:tc>
                  <a:txBody>
                    <a:bodyPr/>
                    <a:lstStyle/>
                    <a:p>
                      <a:r>
                        <a:rPr lang="tr-TR" sz="2400" dirty="0" smtClean="0">
                          <a:latin typeface="Trebuchet MS" pitchFamily="34" charset="0"/>
                        </a:rPr>
                        <a:t>3xx.x</a:t>
                      </a:r>
                      <a:endParaRPr lang="tr-TR" sz="2400" dirty="0">
                        <a:latin typeface="Trebuchet MS" pitchFamily="34" charset="0"/>
                      </a:endParaRPr>
                    </a:p>
                  </a:txBody>
                  <a:tcPr/>
                </a:tc>
                <a:tc>
                  <a:txBody>
                    <a:bodyPr/>
                    <a:lstStyle/>
                    <a:p>
                      <a:r>
                        <a:rPr lang="tr-TR" sz="2400" dirty="0" smtClean="0">
                          <a:latin typeface="Trebuchet MS" pitchFamily="34" charset="0"/>
                        </a:rPr>
                        <a:t>Si+</a:t>
                      </a:r>
                      <a:r>
                        <a:rPr lang="tr-TR" sz="2400" dirty="0" err="1" smtClean="0">
                          <a:latin typeface="Trebuchet MS" pitchFamily="34" charset="0"/>
                        </a:rPr>
                        <a:t>Cu</a:t>
                      </a:r>
                      <a:r>
                        <a:rPr lang="tr-TR" sz="2400" dirty="0" smtClean="0">
                          <a:latin typeface="Trebuchet MS" pitchFamily="34" charset="0"/>
                        </a:rPr>
                        <a:t>/Mg</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r h="370840">
                <a:tc>
                  <a:txBody>
                    <a:bodyPr/>
                    <a:lstStyle/>
                    <a:p>
                      <a:r>
                        <a:rPr lang="tr-TR" sz="2400" dirty="0" smtClean="0">
                          <a:latin typeface="Trebuchet MS" pitchFamily="34" charset="0"/>
                        </a:rPr>
                        <a:t>7xx.x</a:t>
                      </a:r>
                      <a:endParaRPr lang="tr-TR" sz="2400" dirty="0">
                        <a:latin typeface="Trebuchet MS" pitchFamily="34" charset="0"/>
                      </a:endParaRPr>
                    </a:p>
                  </a:txBody>
                  <a:tcPr/>
                </a:tc>
                <a:tc>
                  <a:txBody>
                    <a:bodyPr/>
                    <a:lstStyle/>
                    <a:p>
                      <a:r>
                        <a:rPr lang="tr-TR" sz="2400" dirty="0" err="1" smtClean="0">
                          <a:latin typeface="Trebuchet MS" pitchFamily="34" charset="0"/>
                        </a:rPr>
                        <a:t>Zn</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r h="370840">
                <a:tc>
                  <a:txBody>
                    <a:bodyPr/>
                    <a:lstStyle/>
                    <a:p>
                      <a:r>
                        <a:rPr lang="tr-TR" sz="2400" dirty="0" smtClean="0">
                          <a:latin typeface="Trebuchet MS" pitchFamily="34" charset="0"/>
                        </a:rPr>
                        <a:t>8xx.x</a:t>
                      </a:r>
                      <a:endParaRPr lang="tr-TR" sz="2400" dirty="0">
                        <a:latin typeface="Trebuchet MS" pitchFamily="34" charset="0"/>
                      </a:endParaRPr>
                    </a:p>
                  </a:txBody>
                  <a:tcPr/>
                </a:tc>
                <a:tc>
                  <a:txBody>
                    <a:bodyPr/>
                    <a:lstStyle/>
                    <a:p>
                      <a:r>
                        <a:rPr lang="tr-TR" sz="2400" dirty="0" smtClean="0">
                          <a:latin typeface="Trebuchet MS" pitchFamily="34" charset="0"/>
                        </a:rPr>
                        <a:t>Sn</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r h="370840">
                <a:tc>
                  <a:txBody>
                    <a:bodyPr/>
                    <a:lstStyle/>
                    <a:p>
                      <a:r>
                        <a:rPr lang="tr-TR" sz="2400" dirty="0" smtClean="0">
                          <a:latin typeface="Trebuchet MS" pitchFamily="34" charset="0"/>
                        </a:rPr>
                        <a:t>9xx.x</a:t>
                      </a:r>
                      <a:endParaRPr lang="tr-TR" sz="2400" dirty="0">
                        <a:latin typeface="Trebuchet MS" pitchFamily="34" charset="0"/>
                      </a:endParaRPr>
                    </a:p>
                  </a:txBody>
                  <a:tcPr/>
                </a:tc>
                <a:tc>
                  <a:txBody>
                    <a:bodyPr/>
                    <a:lstStyle/>
                    <a:p>
                      <a:r>
                        <a:rPr lang="tr-TR" sz="2400" dirty="0" smtClean="0">
                          <a:latin typeface="Trebuchet MS" pitchFamily="34" charset="0"/>
                        </a:rPr>
                        <a:t>Rezerv</a:t>
                      </a:r>
                      <a:endParaRPr lang="tr-TR" sz="2400" dirty="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400" dirty="0" smtClean="0">
                          <a:latin typeface="Trebuchet MS" pitchFamily="34" charset="0"/>
                          <a:sym typeface="Wingdings"/>
                        </a:rPr>
                        <a:t></a:t>
                      </a:r>
                      <a:endParaRPr lang="tr-TR" sz="2400" dirty="0" smtClean="0">
                        <a:latin typeface="Trebuchet MS" pitchFamily="34" charset="0"/>
                      </a:endParaRPr>
                    </a:p>
                  </a:txBody>
                  <a:tcPr/>
                </a:tc>
              </a:tr>
            </a:tbl>
          </a:graphicData>
        </a:graphic>
      </p:graphicFrame>
      <p:sp>
        <p:nvSpPr>
          <p:cNvPr id="6" name="5 Sağ Ayraç"/>
          <p:cNvSpPr/>
          <p:nvPr/>
        </p:nvSpPr>
        <p:spPr>
          <a:xfrm>
            <a:off x="7768488" y="2295128"/>
            <a:ext cx="216024" cy="1368152"/>
          </a:xfrm>
          <a:prstGeom prst="righ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6 Sağ Ayraç"/>
          <p:cNvSpPr/>
          <p:nvPr/>
        </p:nvSpPr>
        <p:spPr>
          <a:xfrm>
            <a:off x="7768488" y="3951312"/>
            <a:ext cx="144016" cy="2232248"/>
          </a:xfrm>
          <a:prstGeom prst="righ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 name="7 Metin kutusu"/>
          <p:cNvSpPr txBox="1"/>
          <p:nvPr/>
        </p:nvSpPr>
        <p:spPr>
          <a:xfrm>
            <a:off x="7840496" y="1791072"/>
            <a:ext cx="923330" cy="2088232"/>
          </a:xfrm>
          <a:prstGeom prst="rect">
            <a:avLst/>
          </a:prstGeom>
          <a:noFill/>
        </p:spPr>
        <p:txBody>
          <a:bodyPr vert="vert270" wrap="square" rtlCol="0">
            <a:spAutoFit/>
          </a:bodyPr>
          <a:lstStyle/>
          <a:p>
            <a:pPr algn="ctr"/>
            <a:r>
              <a:rPr lang="tr-TR" sz="2400" b="1" dirty="0" smtClean="0">
                <a:solidFill>
                  <a:srgbClr val="FF0000"/>
                </a:solidFill>
                <a:latin typeface="Trebuchet MS" pitchFamily="34" charset="0"/>
              </a:rPr>
              <a:t>Isıl işlem uygulanmaz</a:t>
            </a:r>
            <a:endParaRPr lang="tr-TR" sz="2400" b="1" dirty="0">
              <a:solidFill>
                <a:srgbClr val="FF0000"/>
              </a:solidFill>
              <a:latin typeface="Trebuchet MS" pitchFamily="34" charset="0"/>
            </a:endParaRPr>
          </a:p>
        </p:txBody>
      </p:sp>
      <p:sp>
        <p:nvSpPr>
          <p:cNvPr id="9" name="8 Metin kutusu"/>
          <p:cNvSpPr txBox="1"/>
          <p:nvPr/>
        </p:nvSpPr>
        <p:spPr>
          <a:xfrm>
            <a:off x="7840496" y="4095328"/>
            <a:ext cx="923330" cy="2088232"/>
          </a:xfrm>
          <a:prstGeom prst="rect">
            <a:avLst/>
          </a:prstGeom>
          <a:noFill/>
        </p:spPr>
        <p:txBody>
          <a:bodyPr vert="vert270" wrap="square" rtlCol="0">
            <a:spAutoFit/>
          </a:bodyPr>
          <a:lstStyle/>
          <a:p>
            <a:pPr algn="ctr"/>
            <a:r>
              <a:rPr lang="tr-TR" sz="2400" b="1" dirty="0" smtClean="0">
                <a:solidFill>
                  <a:schemeClr val="accent3">
                    <a:lumMod val="75000"/>
                  </a:schemeClr>
                </a:solidFill>
                <a:latin typeface="Trebuchet MS" pitchFamily="34" charset="0"/>
              </a:rPr>
              <a:t>Isıl işlemle sertleşme</a:t>
            </a:r>
            <a:endParaRPr lang="tr-TR" sz="2400" b="1" dirty="0">
              <a:solidFill>
                <a:schemeClr val="accent3">
                  <a:lumMod val="75000"/>
                </a:schemeClr>
              </a:solidFill>
              <a:latin typeface="Trebuchet MS" pitchFamily="34" charset="0"/>
            </a:endParaRPr>
          </a:p>
        </p:txBody>
      </p:sp>
    </p:spTree>
    <p:extLst>
      <p:ext uri="{BB962C8B-B14F-4D97-AF65-F5344CB8AC3E}">
        <p14:creationId xmlns:p14="http://schemas.microsoft.com/office/powerpoint/2010/main" val="3682581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3"/>
          <p:cNvSpPr>
            <a:spLocks noGrp="1"/>
          </p:cNvSpPr>
          <p:nvPr>
            <p:ph type="title"/>
          </p:nvPr>
        </p:nvSpPr>
        <p:spPr>
          <a:xfrm>
            <a:off x="303322" y="602432"/>
            <a:ext cx="8805182" cy="594320"/>
          </a:xfrm>
        </p:spPr>
        <p:txBody>
          <a:bodyPr>
            <a:noAutofit/>
          </a:bodyPr>
          <a:lstStyle/>
          <a:p>
            <a:r>
              <a:rPr lang="tr-TR" sz="4400" dirty="0" smtClean="0">
                <a:solidFill>
                  <a:schemeClr val="accent1">
                    <a:lumMod val="50000"/>
                  </a:schemeClr>
                </a:solidFill>
                <a:latin typeface="Trebuchet MS" panose="020B0603020202020204" pitchFamily="34" charset="0"/>
              </a:rPr>
              <a:t>program</a:t>
            </a:r>
            <a:endParaRPr lang="tr-TR" sz="4400" dirty="0">
              <a:solidFill>
                <a:schemeClr val="accent1">
                  <a:lumMod val="50000"/>
                </a:schemeClr>
              </a:solidFill>
              <a:latin typeface="Trebuchet MS" panose="020B0603020202020204" pitchFamily="34" charset="0"/>
            </a:endParaRPr>
          </a:p>
        </p:txBody>
      </p:sp>
      <p:graphicFrame>
        <p:nvGraphicFramePr>
          <p:cNvPr id="6" name="5 Tablo"/>
          <p:cNvGraphicFramePr>
            <a:graphicFrameLocks noGrp="1"/>
          </p:cNvGraphicFramePr>
          <p:nvPr/>
        </p:nvGraphicFramePr>
        <p:xfrm>
          <a:off x="467544" y="1556792"/>
          <a:ext cx="8352928" cy="4572000"/>
        </p:xfrm>
        <a:graphic>
          <a:graphicData uri="http://schemas.openxmlformats.org/drawingml/2006/table">
            <a:tbl>
              <a:tblPr firstRow="1" bandRow="1">
                <a:tableStyleId>{5C22544A-7EE6-4342-B048-85BDC9FD1C3A}</a:tableStyleId>
              </a:tblPr>
              <a:tblGrid>
                <a:gridCol w="2376264"/>
                <a:gridCol w="5976664"/>
              </a:tblGrid>
              <a:tr h="370840">
                <a:tc>
                  <a:txBody>
                    <a:bodyPr/>
                    <a:lstStyle/>
                    <a:p>
                      <a:endParaRPr lang="tr-TR" sz="2800" dirty="0">
                        <a:latin typeface="Trebuchet MS" pitchFamily="34" charset="0"/>
                      </a:endParaRPr>
                    </a:p>
                  </a:txBody>
                  <a:tcPr/>
                </a:tc>
                <a:tc>
                  <a:txBody>
                    <a:bodyPr/>
                    <a:lstStyle/>
                    <a:p>
                      <a:endParaRPr lang="tr-TR" sz="2800">
                        <a:latin typeface="Trebuchet MS" pitchFamily="34" charset="0"/>
                      </a:endParaRPr>
                    </a:p>
                  </a:txBody>
                  <a:tcPr/>
                </a:tc>
              </a:tr>
              <a:tr h="370840">
                <a:tc>
                  <a:txBody>
                    <a:bodyPr/>
                    <a:lstStyle/>
                    <a:p>
                      <a:r>
                        <a:rPr lang="tr-TR" sz="2800" dirty="0" smtClean="0">
                          <a:latin typeface="Trebuchet MS" pitchFamily="34" charset="0"/>
                        </a:rPr>
                        <a:t>13.11.2014</a:t>
                      </a:r>
                      <a:endParaRPr lang="tr-TR" sz="2800" dirty="0">
                        <a:latin typeface="Trebuchet MS" pitchFamily="34" charset="0"/>
                      </a:endParaRPr>
                    </a:p>
                  </a:txBody>
                  <a:tcPr/>
                </a:tc>
                <a:tc>
                  <a:txBody>
                    <a:bodyPr/>
                    <a:lstStyle/>
                    <a:p>
                      <a:r>
                        <a:rPr lang="tr-TR" sz="2800" dirty="0" smtClean="0">
                          <a:latin typeface="Trebuchet MS" pitchFamily="34" charset="0"/>
                        </a:rPr>
                        <a:t>Alüminyum alaşımları</a:t>
                      </a:r>
                      <a:endParaRPr lang="tr-TR" sz="2800" dirty="0">
                        <a:latin typeface="Trebuchet MS" pitchFamily="34" charset="0"/>
                      </a:endParaRPr>
                    </a:p>
                  </a:txBody>
                  <a:tcPr/>
                </a:tc>
              </a:tr>
              <a:tr h="370840">
                <a:tc>
                  <a:txBody>
                    <a:bodyPr/>
                    <a:lstStyle/>
                    <a:p>
                      <a:r>
                        <a:rPr lang="tr-TR" sz="2800" dirty="0" smtClean="0">
                          <a:latin typeface="Trebuchet MS" pitchFamily="34" charset="0"/>
                        </a:rPr>
                        <a:t>20.11.2014</a:t>
                      </a:r>
                      <a:endParaRPr lang="tr-TR" sz="2800" dirty="0">
                        <a:latin typeface="Trebuchet MS" pitchFamily="34" charset="0"/>
                      </a:endParaRPr>
                    </a:p>
                  </a:txBody>
                  <a:tcPr/>
                </a:tc>
                <a:tc>
                  <a:txBody>
                    <a:bodyPr/>
                    <a:lstStyle/>
                    <a:p>
                      <a:r>
                        <a:rPr lang="tr-TR" sz="2800" dirty="0" smtClean="0">
                          <a:latin typeface="Trebuchet MS" pitchFamily="34" charset="0"/>
                        </a:rPr>
                        <a:t>Alüminyum alaşımları</a:t>
                      </a:r>
                      <a:endParaRPr lang="tr-TR" sz="2800" dirty="0">
                        <a:latin typeface="Trebuchet MS" pitchFamily="34" charset="0"/>
                      </a:endParaRPr>
                    </a:p>
                  </a:txBody>
                  <a:tcPr/>
                </a:tc>
              </a:tr>
              <a:tr h="370840">
                <a:tc>
                  <a:txBody>
                    <a:bodyPr/>
                    <a:lstStyle/>
                    <a:p>
                      <a:r>
                        <a:rPr lang="tr-TR" sz="2800" dirty="0" smtClean="0">
                          <a:latin typeface="Trebuchet MS" pitchFamily="34" charset="0"/>
                        </a:rPr>
                        <a:t>27.11.2014</a:t>
                      </a:r>
                      <a:endParaRPr lang="tr-TR" sz="2800" dirty="0">
                        <a:latin typeface="Trebuchet MS" pitchFamily="34" charset="0"/>
                      </a:endParaRPr>
                    </a:p>
                  </a:txBody>
                  <a:tcPr/>
                </a:tc>
                <a:tc>
                  <a:txBody>
                    <a:bodyPr/>
                    <a:lstStyle/>
                    <a:p>
                      <a:r>
                        <a:rPr lang="tr-TR" sz="2800" dirty="0" smtClean="0">
                          <a:latin typeface="Trebuchet MS" pitchFamily="34" charset="0"/>
                        </a:rPr>
                        <a:t>Bakır alaşımları</a:t>
                      </a:r>
                      <a:endParaRPr lang="tr-TR" sz="2800" dirty="0">
                        <a:latin typeface="Trebuchet MS" pitchFamily="34" charset="0"/>
                      </a:endParaRPr>
                    </a:p>
                  </a:txBody>
                  <a:tcPr/>
                </a:tc>
              </a:tr>
              <a:tr h="370840">
                <a:tc>
                  <a:txBody>
                    <a:bodyPr/>
                    <a:lstStyle/>
                    <a:p>
                      <a:r>
                        <a:rPr lang="tr-TR" sz="2800" dirty="0" smtClean="0">
                          <a:latin typeface="Trebuchet MS" pitchFamily="34" charset="0"/>
                        </a:rPr>
                        <a:t>3.12.2014</a:t>
                      </a:r>
                      <a:endParaRPr lang="tr-TR" sz="2800" dirty="0">
                        <a:latin typeface="Trebuchet MS" pitchFamily="34" charset="0"/>
                      </a:endParaRPr>
                    </a:p>
                  </a:txBody>
                  <a:tcPr/>
                </a:tc>
                <a:tc>
                  <a:txBody>
                    <a:bodyPr/>
                    <a:lstStyle/>
                    <a:p>
                      <a:r>
                        <a:rPr lang="tr-TR" sz="2800" dirty="0" smtClean="0">
                          <a:latin typeface="Trebuchet MS" pitchFamily="34" charset="0"/>
                        </a:rPr>
                        <a:t>vize</a:t>
                      </a:r>
                      <a:endParaRPr lang="tr-TR" sz="2800" dirty="0">
                        <a:latin typeface="Trebuchet MS" pitchFamily="34" charset="0"/>
                      </a:endParaRPr>
                    </a:p>
                  </a:txBody>
                  <a:tcPr/>
                </a:tc>
              </a:tr>
              <a:tr h="370840">
                <a:tc>
                  <a:txBody>
                    <a:bodyPr/>
                    <a:lstStyle/>
                    <a:p>
                      <a:r>
                        <a:rPr lang="tr-TR" sz="2800" dirty="0" smtClean="0">
                          <a:latin typeface="Trebuchet MS" pitchFamily="34" charset="0"/>
                        </a:rPr>
                        <a:t>11.12.2014</a:t>
                      </a:r>
                      <a:endParaRPr lang="tr-TR" sz="2800" dirty="0">
                        <a:latin typeface="Trebuchet MS"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800" dirty="0" smtClean="0">
                          <a:latin typeface="Trebuchet MS" pitchFamily="34" charset="0"/>
                        </a:rPr>
                        <a:t>Çinko/magnezyum alaşımları</a:t>
                      </a:r>
                    </a:p>
                  </a:txBody>
                  <a:tcPr/>
                </a:tc>
              </a:tr>
              <a:tr h="370840">
                <a:tc>
                  <a:txBody>
                    <a:bodyPr/>
                    <a:lstStyle/>
                    <a:p>
                      <a:r>
                        <a:rPr lang="tr-TR" sz="2800" dirty="0" smtClean="0">
                          <a:latin typeface="Trebuchet MS" pitchFamily="34" charset="0"/>
                        </a:rPr>
                        <a:t>18.12.2014</a:t>
                      </a:r>
                      <a:endParaRPr lang="tr-TR" sz="2800" dirty="0">
                        <a:latin typeface="Trebuchet MS" pitchFamily="34" charset="0"/>
                      </a:endParaRPr>
                    </a:p>
                  </a:txBody>
                  <a:tcPr/>
                </a:tc>
                <a:tc>
                  <a:txBody>
                    <a:bodyPr/>
                    <a:lstStyle/>
                    <a:p>
                      <a:r>
                        <a:rPr lang="tr-TR" sz="2800" dirty="0" smtClean="0">
                          <a:latin typeface="Trebuchet MS" pitchFamily="34" charset="0"/>
                        </a:rPr>
                        <a:t>Titanyum alaşımları</a:t>
                      </a:r>
                      <a:endParaRPr lang="tr-TR" sz="2800" dirty="0">
                        <a:latin typeface="Trebuchet MS" pitchFamily="34" charset="0"/>
                      </a:endParaRPr>
                    </a:p>
                  </a:txBody>
                  <a:tcPr/>
                </a:tc>
              </a:tr>
              <a:tr h="370840">
                <a:tc>
                  <a:txBody>
                    <a:bodyPr/>
                    <a:lstStyle/>
                    <a:p>
                      <a:r>
                        <a:rPr lang="tr-TR" sz="2800" dirty="0" smtClean="0">
                          <a:latin typeface="Trebuchet MS" pitchFamily="34" charset="0"/>
                        </a:rPr>
                        <a:t>25.12.2014</a:t>
                      </a:r>
                      <a:endParaRPr lang="tr-TR" sz="2800" dirty="0">
                        <a:latin typeface="Trebuchet MS" pitchFamily="34" charset="0"/>
                      </a:endParaRPr>
                    </a:p>
                  </a:txBody>
                  <a:tcPr/>
                </a:tc>
                <a:tc>
                  <a:txBody>
                    <a:bodyPr/>
                    <a:lstStyle/>
                    <a:p>
                      <a:r>
                        <a:rPr lang="tr-TR" sz="2800" dirty="0" smtClean="0">
                          <a:latin typeface="Trebuchet MS" pitchFamily="34" charset="0"/>
                        </a:rPr>
                        <a:t>Nikel/kobalt-süper alaşımlar</a:t>
                      </a:r>
                    </a:p>
                    <a:p>
                      <a:r>
                        <a:rPr lang="tr-TR" sz="2800" dirty="0" err="1" smtClean="0">
                          <a:latin typeface="Trebuchet MS" pitchFamily="34" charset="0"/>
                        </a:rPr>
                        <a:t>Refrakter</a:t>
                      </a:r>
                      <a:r>
                        <a:rPr lang="tr-TR" sz="2800" dirty="0" smtClean="0">
                          <a:latin typeface="Trebuchet MS" pitchFamily="34" charset="0"/>
                        </a:rPr>
                        <a:t>/kıymetli metaller</a:t>
                      </a:r>
                      <a:endParaRPr lang="tr-TR" sz="2800" dirty="0">
                        <a:latin typeface="Trebuchet MS" pitchFamily="34" charset="0"/>
                      </a:endParaRPr>
                    </a:p>
                  </a:txBody>
                  <a:tcPr/>
                </a:tc>
              </a:tr>
            </a:tbl>
          </a:graphicData>
        </a:graphic>
      </p:graphicFrame>
    </p:spTree>
    <p:extLst>
      <p:ext uri="{BB962C8B-B14F-4D97-AF65-F5344CB8AC3E}">
        <p14:creationId xmlns:p14="http://schemas.microsoft.com/office/powerpoint/2010/main" val="20421417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20688"/>
            <a:ext cx="8229600" cy="576064"/>
          </a:xfrm>
        </p:spPr>
        <p:txBody>
          <a:bodyPr>
            <a:normAutofit fontScale="90000"/>
          </a:bodyPr>
          <a:lstStyle/>
          <a:p>
            <a:r>
              <a:rPr lang="tr-TR" dirty="0" smtClean="0">
                <a:solidFill>
                  <a:schemeClr val="accent2">
                    <a:lumMod val="50000"/>
                  </a:schemeClr>
                </a:solidFill>
                <a:latin typeface="Trebuchet MS" pitchFamily="34" charset="0"/>
              </a:rPr>
              <a:t>Alaşım çeşitleri</a:t>
            </a:r>
            <a:endParaRPr lang="tr-TR" dirty="0">
              <a:solidFill>
                <a:schemeClr val="accent2">
                  <a:lumMod val="50000"/>
                </a:schemeClr>
              </a:solidFill>
              <a:latin typeface="Trebuchet MS" pitchFamily="34" charset="0"/>
            </a:endParaRPr>
          </a:p>
        </p:txBody>
      </p:sp>
      <p:sp>
        <p:nvSpPr>
          <p:cNvPr id="7" name="6 Dikdörtgen"/>
          <p:cNvSpPr/>
          <p:nvPr/>
        </p:nvSpPr>
        <p:spPr>
          <a:xfrm>
            <a:off x="323528" y="1252492"/>
            <a:ext cx="8424936" cy="5416868"/>
          </a:xfrm>
          <a:prstGeom prst="rect">
            <a:avLst/>
          </a:prstGeom>
        </p:spPr>
        <p:txBody>
          <a:bodyPr wrap="square">
            <a:spAutoFit/>
          </a:bodyPr>
          <a:lstStyle/>
          <a:p>
            <a:r>
              <a:rPr lang="tr-TR" sz="2800" b="1" u="sng" dirty="0" smtClean="0">
                <a:latin typeface="Trebuchet MS" pitchFamily="34" charset="0"/>
              </a:rPr>
              <a:t>ana alaşım elementleri</a:t>
            </a:r>
          </a:p>
          <a:p>
            <a:r>
              <a:rPr lang="tr-TR" sz="2800" dirty="0" smtClean="0">
                <a:latin typeface="Trebuchet MS" pitchFamily="34" charset="0"/>
              </a:rPr>
              <a:t>	Katı eriyik sertleşmesi, </a:t>
            </a:r>
          </a:p>
          <a:p>
            <a:r>
              <a:rPr lang="tr-TR" sz="2800" dirty="0" smtClean="0">
                <a:latin typeface="Trebuchet MS" pitchFamily="34" charset="0"/>
              </a:rPr>
              <a:t>	deformasyon sertleşmesi, </a:t>
            </a:r>
          </a:p>
          <a:p>
            <a:r>
              <a:rPr lang="tr-TR" sz="2800" dirty="0" smtClean="0">
                <a:latin typeface="Trebuchet MS" pitchFamily="34" charset="0"/>
              </a:rPr>
              <a:t>	yaşlanma sertleşmesi ve </a:t>
            </a:r>
          </a:p>
          <a:p>
            <a:r>
              <a:rPr lang="tr-TR" sz="2800" dirty="0" smtClean="0">
                <a:latin typeface="Trebuchet MS" pitchFamily="34" charset="0"/>
              </a:rPr>
              <a:t>	</a:t>
            </a:r>
            <a:r>
              <a:rPr lang="tr-TR" sz="2800" dirty="0" err="1" smtClean="0">
                <a:latin typeface="Trebuchet MS" pitchFamily="34" charset="0"/>
              </a:rPr>
              <a:t>dökülebilirlik</a:t>
            </a:r>
            <a:r>
              <a:rPr lang="tr-TR" sz="2800" dirty="0" smtClean="0">
                <a:latin typeface="Trebuchet MS" pitchFamily="34" charset="0"/>
              </a:rPr>
              <a:t> </a:t>
            </a:r>
          </a:p>
          <a:p>
            <a:r>
              <a:rPr lang="tr-TR" sz="2800" dirty="0" smtClean="0">
                <a:latin typeface="Trebuchet MS" pitchFamily="34" charset="0"/>
              </a:rPr>
              <a:t>için ilave edilirler.</a:t>
            </a:r>
            <a:r>
              <a:rPr lang="en-US" sz="2800" dirty="0" smtClean="0">
                <a:latin typeface="Trebuchet MS" pitchFamily="34" charset="0"/>
              </a:rPr>
              <a:t>  </a:t>
            </a:r>
            <a:endParaRPr lang="tr-TR" sz="2800" dirty="0" smtClean="0">
              <a:latin typeface="Trebuchet MS" pitchFamily="34" charset="0"/>
            </a:endParaRPr>
          </a:p>
          <a:p>
            <a:pPr>
              <a:spcBef>
                <a:spcPts val="1200"/>
              </a:spcBef>
            </a:pPr>
            <a:r>
              <a:rPr lang="tr-TR" sz="2800" b="1" u="sng" dirty="0" smtClean="0">
                <a:latin typeface="Trebuchet MS" pitchFamily="34" charset="0"/>
              </a:rPr>
              <a:t>İkincil </a:t>
            </a:r>
            <a:r>
              <a:rPr lang="tr-TR" sz="2800" b="1" u="sng" dirty="0">
                <a:latin typeface="Trebuchet MS" pitchFamily="34" charset="0"/>
              </a:rPr>
              <a:t>alaşım </a:t>
            </a:r>
            <a:r>
              <a:rPr lang="tr-TR" sz="2800" b="1" u="sng" dirty="0" smtClean="0">
                <a:latin typeface="Trebuchet MS" pitchFamily="34" charset="0"/>
              </a:rPr>
              <a:t>elementleri</a:t>
            </a:r>
            <a:r>
              <a:rPr lang="en-US" sz="2800" b="1" u="sng" dirty="0" smtClean="0">
                <a:latin typeface="Trebuchet MS" pitchFamily="34" charset="0"/>
              </a:rPr>
              <a:t> </a:t>
            </a:r>
            <a:endParaRPr lang="tr-TR" sz="2800" b="1" dirty="0">
              <a:latin typeface="Trebuchet MS" pitchFamily="34" charset="0"/>
            </a:endParaRPr>
          </a:p>
          <a:p>
            <a:r>
              <a:rPr lang="tr-TR" sz="2800" dirty="0" smtClean="0">
                <a:latin typeface="Trebuchet MS" pitchFamily="34" charset="0"/>
              </a:rPr>
              <a:t>	çözünürlükleri sınırlı</a:t>
            </a:r>
            <a:r>
              <a:rPr lang="en-US" sz="2800" dirty="0" smtClean="0">
                <a:latin typeface="Trebuchet MS" pitchFamily="34" charset="0"/>
              </a:rPr>
              <a:t>–</a:t>
            </a:r>
            <a:endParaRPr lang="tr-TR" sz="2800" dirty="0" smtClean="0">
              <a:latin typeface="Trebuchet MS" pitchFamily="34" charset="0"/>
            </a:endParaRPr>
          </a:p>
          <a:p>
            <a:r>
              <a:rPr lang="tr-TR" sz="2800" dirty="0" smtClean="0">
                <a:latin typeface="Trebuchet MS" pitchFamily="34" charset="0"/>
              </a:rPr>
              <a:t>	</a:t>
            </a:r>
            <a:r>
              <a:rPr lang="tr-TR" sz="2800" dirty="0" err="1" smtClean="0">
                <a:latin typeface="Trebuchet MS" pitchFamily="34" charset="0"/>
              </a:rPr>
              <a:t>metallerarası</a:t>
            </a:r>
            <a:r>
              <a:rPr lang="tr-TR" sz="2800" dirty="0" smtClean="0">
                <a:latin typeface="Trebuchet MS" pitchFamily="34" charset="0"/>
              </a:rPr>
              <a:t> </a:t>
            </a:r>
            <a:r>
              <a:rPr lang="tr-TR" sz="2800" dirty="0">
                <a:latin typeface="Trebuchet MS" pitchFamily="34" charset="0"/>
              </a:rPr>
              <a:t>bileşikler </a:t>
            </a:r>
            <a:r>
              <a:rPr lang="tr-TR" sz="2800" dirty="0" smtClean="0">
                <a:latin typeface="Trebuchet MS" pitchFamily="34" charset="0"/>
              </a:rPr>
              <a:t>oluştururlar </a:t>
            </a:r>
            <a:r>
              <a:rPr lang="tr-TR" sz="2800" dirty="0">
                <a:latin typeface="Trebuchet MS" pitchFamily="34" charset="0"/>
              </a:rPr>
              <a:t>ve </a:t>
            </a:r>
            <a:endParaRPr lang="tr-TR" sz="2800" dirty="0" smtClean="0">
              <a:latin typeface="Trebuchet MS" pitchFamily="34" charset="0"/>
            </a:endParaRPr>
          </a:p>
          <a:p>
            <a:r>
              <a:rPr lang="tr-TR" sz="2800" dirty="0" smtClean="0">
                <a:latin typeface="Trebuchet MS" pitchFamily="34" charset="0"/>
              </a:rPr>
              <a:t>	mekanik özellikleri </a:t>
            </a:r>
            <a:r>
              <a:rPr lang="tr-TR" sz="2800" dirty="0">
                <a:latin typeface="Trebuchet MS" pitchFamily="34" charset="0"/>
              </a:rPr>
              <a:t>dolaylı olarak </a:t>
            </a:r>
            <a:r>
              <a:rPr lang="tr-TR" sz="2800" dirty="0" smtClean="0">
                <a:latin typeface="Trebuchet MS" pitchFamily="34" charset="0"/>
              </a:rPr>
              <a:t>etkilerler</a:t>
            </a:r>
            <a:r>
              <a:rPr lang="tr-TR" sz="2800" dirty="0">
                <a:latin typeface="Trebuchet MS" pitchFamily="34" charset="0"/>
              </a:rPr>
              <a:t>; </a:t>
            </a:r>
            <a:endParaRPr lang="tr-TR" sz="2800" dirty="0" smtClean="0">
              <a:latin typeface="Trebuchet MS" pitchFamily="34" charset="0"/>
            </a:endParaRPr>
          </a:p>
          <a:p>
            <a:r>
              <a:rPr lang="tr-TR" sz="2800" dirty="0">
                <a:latin typeface="Trebuchet MS" pitchFamily="34" charset="0"/>
              </a:rPr>
              <a:t>	</a:t>
            </a:r>
            <a:r>
              <a:rPr lang="tr-TR" sz="2800" dirty="0" smtClean="0">
                <a:latin typeface="Trebuchet MS" pitchFamily="34" charset="0"/>
              </a:rPr>
              <a:t>	tane </a:t>
            </a:r>
            <a:r>
              <a:rPr lang="tr-TR" sz="2800" dirty="0">
                <a:latin typeface="Trebuchet MS" pitchFamily="34" charset="0"/>
              </a:rPr>
              <a:t>yapısını küçülterek, </a:t>
            </a:r>
          </a:p>
          <a:p>
            <a:r>
              <a:rPr lang="tr-TR" sz="2800" dirty="0" smtClean="0">
                <a:latin typeface="Trebuchet MS" pitchFamily="34" charset="0"/>
              </a:rPr>
              <a:t>		ısıl </a:t>
            </a:r>
            <a:r>
              <a:rPr lang="tr-TR" sz="2800" dirty="0">
                <a:latin typeface="Trebuchet MS" pitchFamily="34" charset="0"/>
              </a:rPr>
              <a:t>işlem hassasiyetini arttırarak</a:t>
            </a:r>
            <a:r>
              <a:rPr lang="en-US" sz="2800" dirty="0">
                <a:latin typeface="Trebuchet MS" pitchFamily="34" charset="0"/>
              </a:rPr>
              <a:t> </a:t>
            </a:r>
            <a:r>
              <a:rPr lang="tr-TR" sz="2800" dirty="0" smtClean="0">
                <a:latin typeface="Trebuchet MS" pitchFamily="34" charset="0"/>
              </a:rPr>
              <a:t> </a:t>
            </a:r>
            <a:endParaRPr lang="tr-TR" sz="2800" dirty="0">
              <a:latin typeface="Trebuchet MS" pitchFamily="34" charset="0"/>
            </a:endParaRPr>
          </a:p>
        </p:txBody>
      </p:sp>
    </p:spTree>
    <p:extLst>
      <p:ext uri="{BB962C8B-B14F-4D97-AF65-F5344CB8AC3E}">
        <p14:creationId xmlns:p14="http://schemas.microsoft.com/office/powerpoint/2010/main" val="9295589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srcRect l="34063" t="33197" r="34516" b="19401"/>
          <a:stretch/>
        </p:blipFill>
        <p:spPr bwMode="auto">
          <a:xfrm>
            <a:off x="3419872" y="1331708"/>
            <a:ext cx="5400600" cy="5303545"/>
          </a:xfrm>
          <a:prstGeom prst="rect">
            <a:avLst/>
          </a:prstGeom>
          <a:noFill/>
          <a:ln w="9525">
            <a:noFill/>
            <a:miter lim="800000"/>
            <a:headEnd/>
            <a:tailEnd/>
          </a:ln>
        </p:spPr>
      </p:pic>
      <p:sp>
        <p:nvSpPr>
          <p:cNvPr id="4" name="Başlık 3"/>
          <p:cNvSpPr>
            <a:spLocks noGrp="1"/>
          </p:cNvSpPr>
          <p:nvPr>
            <p:ph type="title"/>
          </p:nvPr>
        </p:nvSpPr>
        <p:spPr>
          <a:xfrm>
            <a:off x="395536" y="476672"/>
            <a:ext cx="8229600" cy="576064"/>
          </a:xfrm>
        </p:spPr>
        <p:txBody>
          <a:bodyPr>
            <a:normAutofit fontScale="90000"/>
          </a:bodyPr>
          <a:lstStyle/>
          <a:p>
            <a:r>
              <a:rPr lang="tr-TR" dirty="0" smtClean="0">
                <a:solidFill>
                  <a:schemeClr val="accent2">
                    <a:lumMod val="50000"/>
                  </a:schemeClr>
                </a:solidFill>
                <a:latin typeface="Trebuchet MS" pitchFamily="34" charset="0"/>
              </a:rPr>
              <a:t>Alaşım elementleri</a:t>
            </a:r>
            <a:endParaRPr lang="tr-TR" dirty="0">
              <a:solidFill>
                <a:schemeClr val="accent2">
                  <a:lumMod val="50000"/>
                </a:schemeClr>
              </a:solidFill>
              <a:latin typeface="Trebuchet MS" pitchFamily="34" charset="0"/>
            </a:endParaRPr>
          </a:p>
        </p:txBody>
      </p:sp>
      <p:sp>
        <p:nvSpPr>
          <p:cNvPr id="2" name="Metin kutusu 1"/>
          <p:cNvSpPr txBox="1"/>
          <p:nvPr/>
        </p:nvSpPr>
        <p:spPr>
          <a:xfrm>
            <a:off x="323528" y="1052736"/>
            <a:ext cx="7416824" cy="5693866"/>
          </a:xfrm>
          <a:prstGeom prst="rect">
            <a:avLst/>
          </a:prstGeom>
          <a:noFill/>
        </p:spPr>
        <p:txBody>
          <a:bodyPr wrap="square" rtlCol="0">
            <a:spAutoFit/>
          </a:bodyPr>
          <a:lstStyle/>
          <a:p>
            <a:r>
              <a:rPr lang="tr-TR" sz="2400" b="1" dirty="0" smtClean="0">
                <a:latin typeface="Trebuchet MS" panose="020B0603020202020204" pitchFamily="34" charset="0"/>
              </a:rPr>
              <a:t>Yüksek mukavemet için özel alaşım elementleri</a:t>
            </a:r>
            <a:r>
              <a:rPr lang="tr-TR" sz="2400" dirty="0" smtClean="0">
                <a:latin typeface="Trebuchet MS" panose="020B0603020202020204" pitchFamily="34" charset="0"/>
              </a:rPr>
              <a:t>:</a:t>
            </a:r>
          </a:p>
          <a:p>
            <a:r>
              <a:rPr lang="tr-TR" sz="2400" dirty="0" err="1" smtClean="0">
                <a:latin typeface="Trebuchet MS" panose="020B0603020202020204" pitchFamily="34" charset="0"/>
              </a:rPr>
              <a:t>Zn</a:t>
            </a:r>
            <a:endParaRPr lang="tr-TR" sz="2400" dirty="0" smtClean="0">
              <a:latin typeface="Trebuchet MS" panose="020B0603020202020204" pitchFamily="34" charset="0"/>
            </a:endParaRPr>
          </a:p>
          <a:p>
            <a:r>
              <a:rPr lang="tr-TR" sz="2400" dirty="0" smtClean="0">
                <a:latin typeface="Trebuchet MS" panose="020B0603020202020204" pitchFamily="34" charset="0"/>
              </a:rPr>
              <a:t>Cu</a:t>
            </a:r>
          </a:p>
          <a:p>
            <a:pPr>
              <a:spcBef>
                <a:spcPts val="1200"/>
              </a:spcBef>
            </a:pPr>
            <a:r>
              <a:rPr lang="tr-TR" sz="2400" b="1" dirty="0" smtClean="0">
                <a:latin typeface="Trebuchet MS" panose="020B0603020202020204" pitchFamily="34" charset="0"/>
              </a:rPr>
              <a:t>Mukavemet, </a:t>
            </a:r>
            <a:r>
              <a:rPr lang="tr-TR" sz="2400" b="1" dirty="0" err="1" smtClean="0">
                <a:latin typeface="Trebuchet MS" panose="020B0603020202020204" pitchFamily="34" charset="0"/>
              </a:rPr>
              <a:t>süneklik</a:t>
            </a:r>
            <a:r>
              <a:rPr lang="tr-TR" sz="2400" b="1" dirty="0" smtClean="0">
                <a:latin typeface="Trebuchet MS" panose="020B0603020202020204" pitchFamily="34" charset="0"/>
              </a:rPr>
              <a:t> ve tokluk için alaşım </a:t>
            </a:r>
          </a:p>
          <a:p>
            <a:r>
              <a:rPr lang="tr-TR" sz="2400" b="1" dirty="0">
                <a:latin typeface="Trebuchet MS" panose="020B0603020202020204" pitchFamily="34" charset="0"/>
              </a:rPr>
              <a:t>e</a:t>
            </a:r>
            <a:r>
              <a:rPr lang="tr-TR" sz="2400" b="1" dirty="0" smtClean="0">
                <a:latin typeface="Trebuchet MS" panose="020B0603020202020204" pitchFamily="34" charset="0"/>
              </a:rPr>
              <a:t>lementleri:</a:t>
            </a:r>
          </a:p>
          <a:p>
            <a:r>
              <a:rPr lang="tr-TR" sz="2400" dirty="0" smtClean="0">
                <a:latin typeface="Trebuchet MS" panose="020B0603020202020204" pitchFamily="34" charset="0"/>
              </a:rPr>
              <a:t>Mn</a:t>
            </a:r>
          </a:p>
          <a:p>
            <a:r>
              <a:rPr lang="tr-TR" sz="2400" dirty="0" smtClean="0">
                <a:latin typeface="Trebuchet MS" panose="020B0603020202020204" pitchFamily="34" charset="0"/>
              </a:rPr>
              <a:t>Mg</a:t>
            </a:r>
          </a:p>
          <a:p>
            <a:r>
              <a:rPr lang="tr-TR" sz="2400" dirty="0" smtClean="0">
                <a:latin typeface="Trebuchet MS" panose="020B0603020202020204" pitchFamily="34" charset="0"/>
              </a:rPr>
              <a:t>Si </a:t>
            </a:r>
            <a:r>
              <a:rPr lang="tr-TR" sz="2400" b="1" dirty="0" smtClean="0">
                <a:solidFill>
                  <a:srgbClr val="FF0000"/>
                </a:solidFill>
                <a:latin typeface="Trebuchet MS" panose="020B0603020202020204" pitchFamily="34" charset="0"/>
              </a:rPr>
              <a:t>(akışkanlık!)</a:t>
            </a:r>
          </a:p>
          <a:p>
            <a:r>
              <a:rPr lang="tr-TR" sz="2400" dirty="0" smtClean="0">
                <a:solidFill>
                  <a:schemeClr val="bg1">
                    <a:lumMod val="50000"/>
                  </a:schemeClr>
                </a:solidFill>
                <a:latin typeface="Trebuchet MS" panose="020B0603020202020204" pitchFamily="34" charset="0"/>
              </a:rPr>
              <a:t>Fe </a:t>
            </a:r>
            <a:r>
              <a:rPr lang="tr-TR" sz="2400" b="1" dirty="0" smtClean="0">
                <a:solidFill>
                  <a:srgbClr val="FF0000"/>
                </a:solidFill>
                <a:latin typeface="Trebuchet MS" panose="020B0603020202020204" pitchFamily="34" charset="0"/>
              </a:rPr>
              <a:t>(</a:t>
            </a:r>
            <a:r>
              <a:rPr lang="tr-TR" sz="2400" b="1" dirty="0" err="1" smtClean="0">
                <a:solidFill>
                  <a:srgbClr val="FF0000"/>
                </a:solidFill>
                <a:latin typeface="Trebuchet MS" panose="020B0603020202020204" pitchFamily="34" charset="0"/>
              </a:rPr>
              <a:t>empürite</a:t>
            </a:r>
            <a:r>
              <a:rPr lang="tr-TR" sz="2400" b="1" dirty="0" smtClean="0">
                <a:solidFill>
                  <a:srgbClr val="FF0000"/>
                </a:solidFill>
                <a:latin typeface="Trebuchet MS" panose="020B0603020202020204" pitchFamily="34" charset="0"/>
              </a:rPr>
              <a:t>)</a:t>
            </a:r>
          </a:p>
          <a:p>
            <a:endParaRPr lang="tr-TR" dirty="0" smtClean="0">
              <a:latin typeface="Trebuchet MS" panose="020B0603020202020204" pitchFamily="34" charset="0"/>
            </a:endParaRPr>
          </a:p>
          <a:p>
            <a:r>
              <a:rPr lang="tr-TR" sz="2400" b="1" dirty="0" smtClean="0">
                <a:latin typeface="Trebuchet MS" panose="020B0603020202020204" pitchFamily="34" charset="0"/>
              </a:rPr>
              <a:t>Özel etkileri için ilave edilenler</a:t>
            </a:r>
          </a:p>
          <a:p>
            <a:r>
              <a:rPr lang="tr-TR" sz="2400" dirty="0" smtClean="0">
                <a:latin typeface="Trebuchet MS" panose="020B0603020202020204" pitchFamily="34" charset="0"/>
              </a:rPr>
              <a:t>Ti, B</a:t>
            </a:r>
          </a:p>
          <a:p>
            <a:r>
              <a:rPr lang="tr-TR" sz="2400" dirty="0" smtClean="0">
                <a:latin typeface="Trebuchet MS" panose="020B0603020202020204" pitchFamily="34" charset="0"/>
              </a:rPr>
              <a:t>Mn, </a:t>
            </a:r>
            <a:r>
              <a:rPr lang="tr-TR" sz="2400" dirty="0" err="1" smtClean="0">
                <a:latin typeface="Trebuchet MS" panose="020B0603020202020204" pitchFamily="34" charset="0"/>
              </a:rPr>
              <a:t>Zr</a:t>
            </a:r>
            <a:r>
              <a:rPr lang="tr-TR" sz="2400" dirty="0" smtClean="0">
                <a:latin typeface="Trebuchet MS" panose="020B0603020202020204" pitchFamily="34" charset="0"/>
              </a:rPr>
              <a:t>, Cr, V, </a:t>
            </a:r>
            <a:r>
              <a:rPr lang="tr-TR" sz="2400" dirty="0" err="1" smtClean="0">
                <a:latin typeface="Trebuchet MS" panose="020B0603020202020204" pitchFamily="34" charset="0"/>
              </a:rPr>
              <a:t>Sc</a:t>
            </a:r>
            <a:endParaRPr lang="tr-TR" sz="2400" dirty="0" smtClean="0">
              <a:latin typeface="Trebuchet MS" panose="020B0603020202020204" pitchFamily="34" charset="0"/>
            </a:endParaRPr>
          </a:p>
          <a:p>
            <a:r>
              <a:rPr lang="tr-TR" sz="2400" dirty="0" err="1" smtClean="0">
                <a:latin typeface="Trebuchet MS" panose="020B0603020202020204" pitchFamily="34" charset="0"/>
              </a:rPr>
              <a:t>Bi,Sn</a:t>
            </a:r>
            <a:endParaRPr lang="tr-TR" sz="2400" dirty="0" smtClean="0">
              <a:latin typeface="Trebuchet MS" panose="020B0603020202020204" pitchFamily="34" charset="0"/>
            </a:endParaRPr>
          </a:p>
          <a:p>
            <a:r>
              <a:rPr lang="tr-TR" sz="2400" dirty="0" err="1" smtClean="0">
                <a:latin typeface="Trebuchet MS" panose="020B0603020202020204" pitchFamily="34" charset="0"/>
              </a:rPr>
              <a:t>Ni</a:t>
            </a:r>
            <a:endParaRPr lang="tr-TR" sz="2400" dirty="0">
              <a:latin typeface="Trebuchet MS" panose="020B0603020202020204" pitchFamily="34" charset="0"/>
            </a:endParaRPr>
          </a:p>
        </p:txBody>
      </p:sp>
    </p:spTree>
    <p:extLst>
      <p:ext uri="{BB962C8B-B14F-4D97-AF65-F5344CB8AC3E}">
        <p14:creationId xmlns:p14="http://schemas.microsoft.com/office/powerpoint/2010/main" val="25991518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746448"/>
            <a:ext cx="8229600" cy="594320"/>
          </a:xfrm>
        </p:spPr>
        <p:txBody>
          <a:bodyPr>
            <a:normAutofit fontScale="90000"/>
          </a:bodyPr>
          <a:lstStyle/>
          <a:p>
            <a:r>
              <a:rPr lang="tr-TR" dirty="0" smtClean="0">
                <a:latin typeface="Trebuchet MS" pitchFamily="34" charset="0"/>
              </a:rPr>
              <a:t>silis</a:t>
            </a:r>
            <a:endParaRPr lang="tr-TR" dirty="0">
              <a:latin typeface="Trebuchet MS" pitchFamily="34" charset="0"/>
            </a:endParaRPr>
          </a:p>
        </p:txBody>
      </p:sp>
      <p:sp>
        <p:nvSpPr>
          <p:cNvPr id="5" name="İçerik Yer Tutucusu 4"/>
          <p:cNvSpPr>
            <a:spLocks noGrp="1"/>
          </p:cNvSpPr>
          <p:nvPr>
            <p:ph idx="1"/>
          </p:nvPr>
        </p:nvSpPr>
        <p:spPr>
          <a:xfrm>
            <a:off x="144016" y="1484784"/>
            <a:ext cx="8892480" cy="4608512"/>
          </a:xfrm>
        </p:spPr>
        <p:txBody>
          <a:bodyPr>
            <a:noAutofit/>
          </a:bodyPr>
          <a:lstStyle/>
          <a:p>
            <a:r>
              <a:rPr lang="en-US" sz="2800" dirty="0" smtClean="0">
                <a:latin typeface="Trebuchet MS" pitchFamily="34" charset="0"/>
              </a:rPr>
              <a:t>Si</a:t>
            </a:r>
            <a:r>
              <a:rPr lang="tr-TR" sz="2800" dirty="0" smtClean="0">
                <a:latin typeface="Trebuchet MS" pitchFamily="34" charset="0"/>
              </a:rPr>
              <a:t> kendi başına mukavemete çok az katkı yapar!</a:t>
            </a:r>
            <a:endParaRPr lang="en-US" sz="2800" dirty="0" smtClean="0">
              <a:latin typeface="Trebuchet MS" pitchFamily="34" charset="0"/>
            </a:endParaRPr>
          </a:p>
          <a:p>
            <a:r>
              <a:rPr lang="tr-TR" sz="2800" dirty="0" smtClean="0">
                <a:latin typeface="Trebuchet MS" pitchFamily="34" charset="0"/>
              </a:rPr>
              <a:t>Fakat Mg ile birlikte</a:t>
            </a:r>
            <a:r>
              <a:rPr lang="en-US" sz="2800" dirty="0" smtClean="0">
                <a:latin typeface="Trebuchet MS" pitchFamily="34" charset="0"/>
              </a:rPr>
              <a:t> Mg</a:t>
            </a:r>
            <a:r>
              <a:rPr lang="en-US" sz="2800" baseline="-25000" dirty="0" smtClean="0">
                <a:latin typeface="Trebuchet MS" pitchFamily="34" charset="0"/>
              </a:rPr>
              <a:t>2</a:t>
            </a:r>
            <a:r>
              <a:rPr lang="en-US" sz="2800" dirty="0" smtClean="0">
                <a:latin typeface="Trebuchet MS" pitchFamily="34" charset="0"/>
              </a:rPr>
              <a:t>Si</a:t>
            </a:r>
            <a:r>
              <a:rPr lang="tr-TR" sz="2800" dirty="0" smtClean="0">
                <a:latin typeface="Trebuchet MS" pitchFamily="34" charset="0"/>
              </a:rPr>
              <a:t> oluşturarak çok etkili bir mukavemet arttırıcıdır. </a:t>
            </a:r>
          </a:p>
          <a:p>
            <a:r>
              <a:rPr lang="en-US" sz="2800" dirty="0" smtClean="0">
                <a:latin typeface="Trebuchet MS" pitchFamily="34" charset="0"/>
              </a:rPr>
              <a:t>Mg</a:t>
            </a:r>
            <a:r>
              <a:rPr lang="en-US" sz="2800" baseline="-25000" dirty="0" smtClean="0">
                <a:latin typeface="Trebuchet MS" pitchFamily="34" charset="0"/>
              </a:rPr>
              <a:t>2</a:t>
            </a:r>
            <a:r>
              <a:rPr lang="en-US" sz="2800" dirty="0" smtClean="0">
                <a:latin typeface="Trebuchet MS" pitchFamily="34" charset="0"/>
              </a:rPr>
              <a:t>Si </a:t>
            </a:r>
            <a:r>
              <a:rPr lang="tr-TR" sz="2800" dirty="0" smtClean="0">
                <a:latin typeface="Trebuchet MS" pitchFamily="34" charset="0"/>
              </a:rPr>
              <a:t>ısıl işlem uygulanan alaşımlarda çok etkili bir çökelme sertleşmesi sağlar </a:t>
            </a:r>
            <a:r>
              <a:rPr lang="en-US" sz="2800" dirty="0" smtClean="0">
                <a:latin typeface="Trebuchet MS" pitchFamily="34" charset="0"/>
              </a:rPr>
              <a:t>(356 </a:t>
            </a:r>
            <a:r>
              <a:rPr lang="tr-TR" sz="2800" dirty="0" smtClean="0">
                <a:latin typeface="Trebuchet MS" pitchFamily="34" charset="0"/>
              </a:rPr>
              <a:t>ile</a:t>
            </a:r>
            <a:r>
              <a:rPr lang="en-US" sz="2800" dirty="0" smtClean="0">
                <a:latin typeface="Trebuchet MS" pitchFamily="34" charset="0"/>
              </a:rPr>
              <a:t> 360 </a:t>
            </a:r>
            <a:r>
              <a:rPr lang="tr-TR" sz="2800" dirty="0" smtClean="0">
                <a:latin typeface="Trebuchet MS" pitchFamily="34" charset="0"/>
              </a:rPr>
              <a:t>arasında kodlu alaşımlarda</a:t>
            </a:r>
            <a:r>
              <a:rPr lang="en-US" sz="2800" dirty="0" smtClean="0">
                <a:latin typeface="Trebuchet MS" pitchFamily="34" charset="0"/>
              </a:rPr>
              <a:t>).</a:t>
            </a:r>
          </a:p>
          <a:p>
            <a:r>
              <a:rPr lang="tr-TR" sz="2800" dirty="0" smtClean="0">
                <a:latin typeface="Trebuchet MS" pitchFamily="34" charset="0"/>
              </a:rPr>
              <a:t>silis miktarı arttıkça ısıl genleşme katsayısı düşer.</a:t>
            </a:r>
          </a:p>
          <a:p>
            <a:r>
              <a:rPr lang="tr-TR" sz="2800" dirty="0" smtClean="0">
                <a:latin typeface="Trebuchet MS" pitchFamily="34" charset="0"/>
              </a:rPr>
              <a:t>Silis alaşımın yoğunluğunu düşürür.</a:t>
            </a:r>
          </a:p>
          <a:p>
            <a:r>
              <a:rPr lang="tr-TR" sz="2800" dirty="0" smtClean="0">
                <a:latin typeface="Trebuchet MS" pitchFamily="34" charset="0"/>
              </a:rPr>
              <a:t>Akışkanlığını arttırır</a:t>
            </a:r>
            <a:r>
              <a:rPr lang="tr-TR" sz="2800" dirty="0">
                <a:latin typeface="Trebuchet MS" pitchFamily="34" charset="0"/>
              </a:rPr>
              <a:t>. (Yüksek füzyon ısısı</a:t>
            </a:r>
            <a:r>
              <a:rPr lang="tr-TR" sz="2800" dirty="0" smtClean="0">
                <a:latin typeface="Trebuchet MS" pitchFamily="34" charset="0"/>
              </a:rPr>
              <a:t>!)</a:t>
            </a:r>
            <a:endParaRPr lang="tr-TR" sz="2800" dirty="0">
              <a:latin typeface="Trebuchet MS" pitchFamily="34" charset="0"/>
            </a:endParaRPr>
          </a:p>
        </p:txBody>
      </p:sp>
    </p:spTree>
    <p:extLst>
      <p:ext uri="{BB962C8B-B14F-4D97-AF65-F5344CB8AC3E}">
        <p14:creationId xmlns:p14="http://schemas.microsoft.com/office/powerpoint/2010/main" val="2647399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746448"/>
            <a:ext cx="8229600" cy="594320"/>
          </a:xfrm>
        </p:spPr>
        <p:txBody>
          <a:bodyPr>
            <a:normAutofit fontScale="90000"/>
          </a:bodyPr>
          <a:lstStyle/>
          <a:p>
            <a:r>
              <a:rPr lang="tr-TR" dirty="0" smtClean="0">
                <a:latin typeface="Trebuchet MS" pitchFamily="34" charset="0"/>
              </a:rPr>
              <a:t>silis</a:t>
            </a:r>
            <a:endParaRPr lang="tr-TR" dirty="0">
              <a:latin typeface="Trebuchet MS" pitchFamily="34" charset="0"/>
            </a:endParaRPr>
          </a:p>
        </p:txBody>
      </p:sp>
      <p:sp>
        <p:nvSpPr>
          <p:cNvPr id="5" name="İçerik Yer Tutucusu 4"/>
          <p:cNvSpPr>
            <a:spLocks noGrp="1"/>
          </p:cNvSpPr>
          <p:nvPr>
            <p:ph idx="1"/>
          </p:nvPr>
        </p:nvSpPr>
        <p:spPr>
          <a:xfrm>
            <a:off x="144016" y="1412776"/>
            <a:ext cx="8892480" cy="4464496"/>
          </a:xfrm>
        </p:spPr>
        <p:txBody>
          <a:bodyPr>
            <a:noAutofit/>
          </a:bodyPr>
          <a:lstStyle/>
          <a:p>
            <a:r>
              <a:rPr lang="en-US" sz="2800" dirty="0" err="1" smtClean="0">
                <a:latin typeface="Trebuchet MS" panose="020B0603020202020204" pitchFamily="34" charset="0"/>
              </a:rPr>
              <a:t>Sili</a:t>
            </a:r>
            <a:r>
              <a:rPr lang="tr-TR" sz="2800" dirty="0" smtClean="0">
                <a:latin typeface="Trebuchet MS" panose="020B0603020202020204" pitchFamily="34" charset="0"/>
              </a:rPr>
              <a:t>sin alüminyum içinde çözünmesi sınırlıdır (</a:t>
            </a:r>
            <a:r>
              <a:rPr lang="tr-TR" sz="2800" dirty="0" err="1" smtClean="0">
                <a:latin typeface="Trebuchet MS" panose="020B0603020202020204" pitchFamily="34" charset="0"/>
              </a:rPr>
              <a:t>max</a:t>
            </a:r>
            <a:r>
              <a:rPr lang="tr-TR" sz="2800" dirty="0" smtClean="0">
                <a:latin typeface="Trebuchet MS" panose="020B0603020202020204" pitchFamily="34" charset="0"/>
              </a:rPr>
              <a:t> %1.65</a:t>
            </a:r>
            <a:r>
              <a:rPr lang="en-US" sz="2800" dirty="0" smtClean="0">
                <a:latin typeface="Trebuchet MS" panose="020B0603020202020204" pitchFamily="34" charset="0"/>
              </a:rPr>
              <a:t> </a:t>
            </a:r>
            <a:r>
              <a:rPr lang="tr-TR" sz="2800" dirty="0" smtClean="0">
                <a:latin typeface="Trebuchet MS" panose="020B0603020202020204" pitchFamily="34" charset="0"/>
              </a:rPr>
              <a:t>kadar!)</a:t>
            </a:r>
          </a:p>
          <a:p>
            <a:r>
              <a:rPr lang="tr-TR" sz="2800" dirty="0" smtClean="0">
                <a:latin typeface="Trebuchet MS" panose="020B0603020202020204" pitchFamily="34" charset="0"/>
              </a:rPr>
              <a:t>Bu nedenle ağ </a:t>
            </a:r>
            <a:r>
              <a:rPr lang="tr-TR" sz="2800" dirty="0">
                <a:latin typeface="Trebuchet MS" pitchFamily="34" charset="0"/>
              </a:rPr>
              <a:t>%12 seviyelerinde </a:t>
            </a:r>
            <a:r>
              <a:rPr lang="tr-TR" sz="2800" dirty="0" err="1">
                <a:latin typeface="Trebuchet MS" pitchFamily="34" charset="0"/>
              </a:rPr>
              <a:t>ötektik</a:t>
            </a:r>
            <a:r>
              <a:rPr lang="tr-TR" sz="2800" dirty="0">
                <a:latin typeface="Trebuchet MS" pitchFamily="34" charset="0"/>
              </a:rPr>
              <a:t> oluşturur. </a:t>
            </a:r>
          </a:p>
          <a:p>
            <a:r>
              <a:rPr lang="tr-TR" sz="2800" dirty="0">
                <a:latin typeface="Trebuchet MS" pitchFamily="34" charset="0"/>
              </a:rPr>
              <a:t>Al-Si alaşımları büyük ölçüde izotermal katılaşma yaşarlar</a:t>
            </a:r>
            <a:r>
              <a:rPr lang="tr-TR" sz="2800" dirty="0" smtClean="0">
                <a:latin typeface="Trebuchet MS" pitchFamily="34" charset="0"/>
              </a:rPr>
              <a:t>.</a:t>
            </a:r>
          </a:p>
          <a:p>
            <a:r>
              <a:rPr lang="tr-TR" sz="2800" dirty="0" err="1" smtClean="0">
                <a:latin typeface="Trebuchet MS" panose="020B0603020202020204" pitchFamily="34" charset="0"/>
              </a:rPr>
              <a:t>Ötektik</a:t>
            </a:r>
            <a:r>
              <a:rPr lang="tr-TR" sz="2800" dirty="0" smtClean="0">
                <a:latin typeface="Trebuchet MS" panose="020B0603020202020204" pitchFamily="34" charset="0"/>
              </a:rPr>
              <a:t> faz termal büzülme olmadan mukavemet sağlar.</a:t>
            </a:r>
          </a:p>
          <a:p>
            <a:r>
              <a:rPr lang="tr-TR" sz="2800" dirty="0" smtClean="0">
                <a:latin typeface="Trebuchet MS" panose="020B0603020202020204" pitchFamily="34" charset="0"/>
              </a:rPr>
              <a:t>Bu sayede Al-Si alaşımlarında sıcak yırtılma, sıcak çatlama sorunları ile karşılaşılmaz.</a:t>
            </a:r>
          </a:p>
          <a:p>
            <a:endParaRPr lang="en-US" sz="2800" dirty="0" smtClean="0">
              <a:latin typeface="Trebuchet MS" pitchFamily="34" charset="0"/>
            </a:endParaRPr>
          </a:p>
        </p:txBody>
      </p:sp>
    </p:spTree>
    <p:extLst>
      <p:ext uri="{BB962C8B-B14F-4D97-AF65-F5344CB8AC3E}">
        <p14:creationId xmlns:p14="http://schemas.microsoft.com/office/powerpoint/2010/main" val="15818311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818456"/>
            <a:ext cx="8229600" cy="594320"/>
          </a:xfrm>
        </p:spPr>
        <p:txBody>
          <a:bodyPr>
            <a:normAutofit fontScale="90000"/>
          </a:bodyPr>
          <a:lstStyle/>
          <a:p>
            <a:r>
              <a:rPr lang="tr-TR" dirty="0" smtClean="0">
                <a:solidFill>
                  <a:schemeClr val="accent2">
                    <a:lumMod val="50000"/>
                  </a:schemeClr>
                </a:solidFill>
                <a:latin typeface="Trebuchet MS" pitchFamily="34" charset="0"/>
              </a:rPr>
              <a:t>silis</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44016" y="1556792"/>
            <a:ext cx="8892480" cy="5040560"/>
          </a:xfrm>
        </p:spPr>
        <p:txBody>
          <a:bodyPr>
            <a:noAutofit/>
          </a:bodyPr>
          <a:lstStyle/>
          <a:p>
            <a:r>
              <a:rPr lang="tr-TR" sz="2800" dirty="0" smtClean="0">
                <a:latin typeface="Trebuchet MS" pitchFamily="34" charset="0"/>
              </a:rPr>
              <a:t>silis çok serttir ve alaşımın aşınma direncini arttırır. </a:t>
            </a:r>
          </a:p>
          <a:p>
            <a:r>
              <a:rPr lang="tr-TR" sz="2800" dirty="0" smtClean="0">
                <a:latin typeface="Trebuchet MS" pitchFamily="34" charset="0"/>
              </a:rPr>
              <a:t>Al-Si döküm alaşımları bir çok otomotiv yapısal uygulamasında bu özelliği ile öne çıkan gri dökme demirlerin yerini almıştır</a:t>
            </a:r>
            <a:r>
              <a:rPr lang="en-US" sz="2800" dirty="0" smtClean="0">
                <a:latin typeface="Trebuchet MS" pitchFamily="34" charset="0"/>
              </a:rPr>
              <a:t>. </a:t>
            </a:r>
            <a:endParaRPr lang="tr-TR" sz="2800" dirty="0" smtClean="0">
              <a:latin typeface="Trebuchet MS" pitchFamily="34" charset="0"/>
            </a:endParaRPr>
          </a:p>
          <a:p>
            <a:r>
              <a:rPr lang="en-US" sz="2800" dirty="0" smtClean="0">
                <a:latin typeface="Trebuchet MS" pitchFamily="34" charset="0"/>
              </a:rPr>
              <a:t>B390</a:t>
            </a:r>
            <a:r>
              <a:rPr lang="tr-TR" sz="2800" dirty="0" smtClean="0">
                <a:latin typeface="Trebuchet MS" pitchFamily="34" charset="0"/>
              </a:rPr>
              <a:t> gibi </a:t>
            </a:r>
            <a:r>
              <a:rPr lang="tr-TR" sz="2800" dirty="0" err="1" smtClean="0">
                <a:latin typeface="Trebuchet MS" pitchFamily="34" charset="0"/>
              </a:rPr>
              <a:t>ötektik</a:t>
            </a:r>
            <a:r>
              <a:rPr lang="tr-TR" sz="2800" dirty="0" smtClean="0">
                <a:latin typeface="Trebuchet MS" pitchFamily="34" charset="0"/>
              </a:rPr>
              <a:t> üstü alaşımlar motor bloklarında pompa, kompresör, piston ve otomatik vites parçalarında tercih edilir bir malzemedir.</a:t>
            </a:r>
          </a:p>
          <a:p>
            <a:r>
              <a:rPr lang="tr-TR" sz="2800" dirty="0" smtClean="0">
                <a:latin typeface="Trebuchet MS" pitchFamily="34" charset="0"/>
              </a:rPr>
              <a:t>alaşımdaki silis miktarı arttıkça, özellikle </a:t>
            </a:r>
            <a:r>
              <a:rPr lang="tr-TR" sz="2800" dirty="0" err="1" smtClean="0">
                <a:latin typeface="Trebuchet MS" pitchFamily="34" charset="0"/>
              </a:rPr>
              <a:t>ötektik</a:t>
            </a:r>
            <a:r>
              <a:rPr lang="tr-TR" sz="2800" dirty="0" smtClean="0">
                <a:latin typeface="Trebuchet MS" pitchFamily="34" charset="0"/>
              </a:rPr>
              <a:t> üstü bileşimlerde, talaşlı imalatta takım aşınması artar.</a:t>
            </a:r>
            <a:endParaRPr lang="tr-TR" sz="2800" dirty="0">
              <a:latin typeface="Trebuchet MS" pitchFamily="34" charset="0"/>
            </a:endParaRPr>
          </a:p>
        </p:txBody>
      </p:sp>
    </p:spTree>
    <p:extLst>
      <p:ext uri="{BB962C8B-B14F-4D97-AF65-F5344CB8AC3E}">
        <p14:creationId xmlns:p14="http://schemas.microsoft.com/office/powerpoint/2010/main" val="4479660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548680"/>
            <a:ext cx="8229600" cy="638944"/>
          </a:xfrm>
        </p:spPr>
        <p:txBody>
          <a:bodyPr>
            <a:noAutofit/>
          </a:bodyPr>
          <a:lstStyle/>
          <a:p>
            <a:r>
              <a:rPr lang="tr-TR" sz="4400" dirty="0" smtClean="0">
                <a:solidFill>
                  <a:schemeClr val="accent2">
                    <a:lumMod val="50000"/>
                  </a:schemeClr>
                </a:solidFill>
                <a:latin typeface="Trebuchet MS" pitchFamily="34" charset="0"/>
              </a:rPr>
              <a:t>bakır</a:t>
            </a:r>
            <a:endParaRPr lang="tr-TR" sz="4400"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179512" y="1196752"/>
            <a:ext cx="8856984" cy="4389120"/>
          </a:xfrm>
        </p:spPr>
        <p:txBody>
          <a:bodyPr>
            <a:noAutofit/>
          </a:bodyPr>
          <a:lstStyle/>
          <a:p>
            <a:pPr>
              <a:spcBef>
                <a:spcPts val="0"/>
              </a:spcBef>
              <a:spcAft>
                <a:spcPts val="300"/>
              </a:spcAft>
            </a:pPr>
            <a:r>
              <a:rPr lang="tr-TR" dirty="0" smtClean="0">
                <a:latin typeface="Trebuchet MS" panose="020B0603020202020204" pitchFamily="34" charset="0"/>
              </a:rPr>
              <a:t>Sertlik ve mukavemeti arttırmada en etkili! </a:t>
            </a:r>
          </a:p>
          <a:p>
            <a:pPr>
              <a:spcBef>
                <a:spcPts val="0"/>
              </a:spcBef>
              <a:spcAft>
                <a:spcPts val="300"/>
              </a:spcAft>
            </a:pPr>
            <a:r>
              <a:rPr lang="tr-TR" dirty="0" smtClean="0">
                <a:latin typeface="Trebuchet MS" panose="020B0603020202020204" pitchFamily="34" charset="0"/>
              </a:rPr>
              <a:t>Bu artış hem döküm hem de ısıl işlemli halde, hem oda hem de yüksek sıcaklıklarda gerçekleşir.</a:t>
            </a:r>
          </a:p>
          <a:p>
            <a:pPr>
              <a:spcBef>
                <a:spcPts val="0"/>
              </a:spcBef>
              <a:spcAft>
                <a:spcPts val="300"/>
              </a:spcAft>
            </a:pPr>
            <a:r>
              <a:rPr lang="tr-TR" dirty="0" smtClean="0">
                <a:latin typeface="Trebuchet MS" panose="020B0603020202020204" pitchFamily="34" charset="0"/>
              </a:rPr>
              <a:t>Matris sertliğini arttırarak talaşlı imalat kabiliyetini arttırır.</a:t>
            </a:r>
          </a:p>
          <a:p>
            <a:pPr>
              <a:spcBef>
                <a:spcPts val="0"/>
              </a:spcBef>
              <a:spcAft>
                <a:spcPts val="300"/>
              </a:spcAft>
            </a:pPr>
            <a:r>
              <a:rPr lang="tr-TR" dirty="0" smtClean="0">
                <a:latin typeface="Trebuchet MS" panose="020B0603020202020204" pitchFamily="34" charset="0"/>
              </a:rPr>
              <a:t>Ancak alüminyum alaşımlarının korozyon direncini düşürür. </a:t>
            </a:r>
          </a:p>
          <a:p>
            <a:pPr>
              <a:spcBef>
                <a:spcPts val="0"/>
              </a:spcBef>
              <a:spcAft>
                <a:spcPts val="300"/>
              </a:spcAft>
            </a:pPr>
            <a:r>
              <a:rPr lang="tr-TR" dirty="0" smtClean="0">
                <a:latin typeface="Trebuchet MS" panose="020B0603020202020204" pitchFamily="34" charset="0"/>
              </a:rPr>
              <a:t>Bazı alaşımlarda ve kondisyonlarda gerilmeli korozyon hassasiyetini arttırır.</a:t>
            </a:r>
          </a:p>
          <a:p>
            <a:pPr>
              <a:spcBef>
                <a:spcPts val="0"/>
              </a:spcBef>
              <a:spcAft>
                <a:spcPts val="300"/>
              </a:spcAft>
            </a:pPr>
            <a:r>
              <a:rPr lang="tr-TR" dirty="0" smtClean="0">
                <a:latin typeface="Trebuchet MS" panose="020B0603020202020204" pitchFamily="34" charset="0"/>
              </a:rPr>
              <a:t>Akışkanlığı düşürür ve katılaşma sırasında sıcak yırtılmalara yol açar.</a:t>
            </a:r>
          </a:p>
          <a:p>
            <a:pPr>
              <a:spcBef>
                <a:spcPts val="0"/>
              </a:spcBef>
              <a:spcAft>
                <a:spcPts val="300"/>
              </a:spcAft>
            </a:pPr>
            <a:r>
              <a:rPr lang="tr-TR" dirty="0" smtClean="0">
                <a:latin typeface="Trebuchet MS" panose="020B0603020202020204" pitchFamily="34" charset="0"/>
              </a:rPr>
              <a:t>Az da olsa Si içermeyen Al-Cu alaşımlarının akışkanlığı sınırlı, sıcak yırtılma direnci zayıftır.</a:t>
            </a:r>
          </a:p>
        </p:txBody>
      </p:sp>
    </p:spTree>
    <p:extLst>
      <p:ext uri="{BB962C8B-B14F-4D97-AF65-F5344CB8AC3E}">
        <p14:creationId xmlns:p14="http://schemas.microsoft.com/office/powerpoint/2010/main" val="10426007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692696"/>
            <a:ext cx="8229600" cy="666328"/>
          </a:xfrm>
        </p:spPr>
        <p:txBody>
          <a:bodyPr>
            <a:normAutofit fontScale="90000"/>
          </a:bodyPr>
          <a:lstStyle/>
          <a:p>
            <a:r>
              <a:rPr lang="tr-TR" dirty="0" smtClean="0">
                <a:solidFill>
                  <a:schemeClr val="accent2">
                    <a:lumMod val="50000"/>
                  </a:schemeClr>
                </a:solidFill>
                <a:latin typeface="Trebuchet MS" pitchFamily="34" charset="0"/>
              </a:rPr>
              <a:t>magnezyum</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251520" y="1556792"/>
            <a:ext cx="8640960" cy="5040560"/>
          </a:xfrm>
        </p:spPr>
        <p:txBody>
          <a:bodyPr>
            <a:noAutofit/>
          </a:bodyPr>
          <a:lstStyle/>
          <a:p>
            <a:r>
              <a:rPr lang="tr-TR" sz="2800" dirty="0" smtClean="0">
                <a:latin typeface="Trebuchet MS" pitchFamily="34" charset="0"/>
              </a:rPr>
              <a:t>Sertlik ve mukavemeti arttırır. Silis ile birleşerek </a:t>
            </a:r>
            <a:r>
              <a:rPr lang="en-US" sz="2800" dirty="0" smtClean="0">
                <a:latin typeface="Trebuchet MS" pitchFamily="34" charset="0"/>
              </a:rPr>
              <a:t>Mg</a:t>
            </a:r>
            <a:r>
              <a:rPr lang="en-US" sz="2800" baseline="-25000" dirty="0" smtClean="0">
                <a:latin typeface="Trebuchet MS" pitchFamily="34" charset="0"/>
              </a:rPr>
              <a:t>2</a:t>
            </a:r>
            <a:r>
              <a:rPr lang="en-US" sz="2800" dirty="0" smtClean="0">
                <a:latin typeface="Trebuchet MS" pitchFamily="34" charset="0"/>
              </a:rPr>
              <a:t>Si </a:t>
            </a:r>
            <a:r>
              <a:rPr lang="tr-TR" sz="2800" dirty="0" smtClean="0">
                <a:latin typeface="Trebuchet MS" pitchFamily="34" charset="0"/>
              </a:rPr>
              <a:t>oluşturur ve 356 grubundaki alaşımlara ısıl işlemle sertleşme kabiliyeti kazandırır.</a:t>
            </a:r>
          </a:p>
          <a:p>
            <a:r>
              <a:rPr lang="en-US" sz="2800" dirty="0" smtClean="0">
                <a:latin typeface="Trebuchet MS" pitchFamily="34" charset="0"/>
              </a:rPr>
              <a:t>M</a:t>
            </a:r>
            <a:r>
              <a:rPr lang="tr-TR" sz="2800" dirty="0" smtClean="0">
                <a:latin typeface="Trebuchet MS" pitchFamily="34" charset="0"/>
              </a:rPr>
              <a:t>g</a:t>
            </a:r>
            <a:r>
              <a:rPr lang="en-US" sz="2800" dirty="0" smtClean="0">
                <a:latin typeface="Trebuchet MS" pitchFamily="34" charset="0"/>
              </a:rPr>
              <a:t> </a:t>
            </a:r>
            <a:r>
              <a:rPr lang="tr-TR" sz="2800" dirty="0" smtClean="0">
                <a:latin typeface="Trebuchet MS" pitchFamily="34" charset="0"/>
              </a:rPr>
              <a:t>ayni zamanda yüksek magnezyumlu olup çok az silis içeren 5XX alaşımlarında mukavemeti arttırır. Bu artış Al-</a:t>
            </a:r>
            <a:r>
              <a:rPr lang="tr-TR" sz="2800" dirty="0" err="1" smtClean="0">
                <a:latin typeface="Trebuchet MS" pitchFamily="34" charset="0"/>
              </a:rPr>
              <a:t>Mg’lu</a:t>
            </a:r>
            <a:r>
              <a:rPr lang="tr-TR" sz="2800" dirty="0" smtClean="0">
                <a:latin typeface="Trebuchet MS" pitchFamily="34" charset="0"/>
              </a:rPr>
              <a:t> fazlar sayesinde olur.</a:t>
            </a:r>
          </a:p>
          <a:p>
            <a:r>
              <a:rPr lang="tr-TR" sz="2800" dirty="0" smtClean="0">
                <a:latin typeface="Trebuchet MS" pitchFamily="34" charset="0"/>
              </a:rPr>
              <a:t>Al-Mg alaşımları / 5XX /</a:t>
            </a:r>
            <a:r>
              <a:rPr lang="en-US" sz="2800" dirty="0" smtClean="0">
                <a:latin typeface="Trebuchet MS" pitchFamily="34" charset="0"/>
              </a:rPr>
              <a:t> </a:t>
            </a:r>
            <a:r>
              <a:rPr lang="tr-TR" sz="2800" dirty="0" smtClean="0">
                <a:latin typeface="Trebuchet MS" pitchFamily="34" charset="0"/>
              </a:rPr>
              <a:t>mükemmel korozyon direnci gösterirler ve </a:t>
            </a:r>
            <a:r>
              <a:rPr lang="tr-TR" sz="2800" dirty="0" err="1" smtClean="0">
                <a:latin typeface="Trebuchet MS" pitchFamily="34" charset="0"/>
              </a:rPr>
              <a:t>anodizasyon</a:t>
            </a:r>
            <a:r>
              <a:rPr lang="tr-TR" sz="2800" dirty="0" smtClean="0">
                <a:latin typeface="Trebuchet MS" pitchFamily="34" charset="0"/>
              </a:rPr>
              <a:t> ile doğal alüminyum rengine sahiptirler.</a:t>
            </a:r>
          </a:p>
          <a:p>
            <a:r>
              <a:rPr lang="tr-TR" sz="2800" dirty="0" smtClean="0">
                <a:latin typeface="Trebuchet MS" pitchFamily="34" charset="0"/>
              </a:rPr>
              <a:t>Bu alaşımların talaşlı imalat kabiliyeti çok yüksektir.</a:t>
            </a:r>
            <a:r>
              <a:rPr lang="en-US" sz="2800" dirty="0"/>
              <a:t> </a:t>
            </a:r>
            <a:endParaRPr lang="tr-TR" sz="2800" dirty="0" smtClean="0"/>
          </a:p>
        </p:txBody>
      </p:sp>
    </p:spTree>
    <p:extLst>
      <p:ext uri="{BB962C8B-B14F-4D97-AF65-F5344CB8AC3E}">
        <p14:creationId xmlns:p14="http://schemas.microsoft.com/office/powerpoint/2010/main" val="36613187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229600" cy="648072"/>
          </a:xfrm>
        </p:spPr>
        <p:txBody>
          <a:bodyPr>
            <a:normAutofit fontScale="90000"/>
          </a:bodyPr>
          <a:lstStyle/>
          <a:p>
            <a:r>
              <a:rPr lang="tr-TR" sz="4800" dirty="0" smtClean="0">
                <a:solidFill>
                  <a:schemeClr val="accent2">
                    <a:lumMod val="50000"/>
                  </a:schemeClr>
                </a:solidFill>
                <a:latin typeface="Trebuchet MS" pitchFamily="34" charset="0"/>
              </a:rPr>
              <a:t>İkincil alaşım elementleri</a:t>
            </a:r>
            <a:endParaRPr lang="tr-TR" sz="4800"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323528" y="1556792"/>
            <a:ext cx="8229600" cy="2880320"/>
          </a:xfrm>
        </p:spPr>
        <p:txBody>
          <a:bodyPr>
            <a:noAutofit/>
          </a:bodyPr>
          <a:lstStyle/>
          <a:p>
            <a:pPr marL="0" indent="0">
              <a:spcBef>
                <a:spcPts val="0"/>
              </a:spcBef>
              <a:spcAft>
                <a:spcPts val="600"/>
              </a:spcAft>
              <a:buClr>
                <a:schemeClr val="bg2">
                  <a:lumMod val="50000"/>
                </a:schemeClr>
              </a:buClr>
              <a:buNone/>
            </a:pPr>
            <a:r>
              <a:rPr lang="tr-TR" sz="2800" b="1" dirty="0" smtClean="0">
                <a:latin typeface="Trebuchet MS" pitchFamily="34" charset="0"/>
              </a:rPr>
              <a:t>Nikel</a:t>
            </a:r>
          </a:p>
          <a:p>
            <a:pPr>
              <a:spcBef>
                <a:spcPts val="0"/>
              </a:spcBef>
              <a:spcAft>
                <a:spcPts val="600"/>
              </a:spcAft>
              <a:buClr>
                <a:schemeClr val="bg2">
                  <a:lumMod val="50000"/>
                </a:schemeClr>
              </a:buClr>
              <a:buFont typeface="Trebuchet MS" panose="020B0603020202020204" pitchFamily="34" charset="0"/>
              <a:buChar char="●"/>
            </a:pPr>
            <a:r>
              <a:rPr lang="en-US" sz="2800" dirty="0" err="1" smtClean="0">
                <a:latin typeface="Trebuchet MS" pitchFamily="34" charset="0"/>
              </a:rPr>
              <a:t>Nikel</a:t>
            </a:r>
            <a:r>
              <a:rPr lang="en-US" sz="2800" dirty="0" smtClean="0">
                <a:latin typeface="Trebuchet MS" pitchFamily="34" charset="0"/>
              </a:rPr>
              <a:t> (Ni) </a:t>
            </a:r>
            <a:r>
              <a:rPr lang="tr-TR" sz="2800" dirty="0" smtClean="0">
                <a:latin typeface="Trebuchet MS" pitchFamily="34" charset="0"/>
              </a:rPr>
              <a:t>2XX grubu alaşımlarda yüksek sıcaklık</a:t>
            </a:r>
          </a:p>
          <a:p>
            <a:pPr marL="0" indent="0">
              <a:spcBef>
                <a:spcPts val="0"/>
              </a:spcBef>
              <a:spcAft>
                <a:spcPts val="600"/>
              </a:spcAft>
              <a:buClr>
                <a:schemeClr val="bg2">
                  <a:lumMod val="50000"/>
                </a:schemeClr>
              </a:buClr>
              <a:buNone/>
            </a:pPr>
            <a:r>
              <a:rPr lang="tr-TR" sz="2800" dirty="0" smtClean="0">
                <a:latin typeface="Trebuchet MS" pitchFamily="34" charset="0"/>
              </a:rPr>
              <a:t>   sertlik ve mukavemetini arttırır</a:t>
            </a:r>
            <a:r>
              <a:rPr lang="en-US" sz="2800" dirty="0" smtClean="0">
                <a:latin typeface="Trebuchet MS" pitchFamily="34" charset="0"/>
              </a:rPr>
              <a:t>. </a:t>
            </a:r>
            <a:endParaRPr lang="tr-TR" sz="2800" dirty="0" smtClean="0">
              <a:latin typeface="Trebuchet MS" pitchFamily="34" charset="0"/>
            </a:endParaRPr>
          </a:p>
          <a:p>
            <a:pPr>
              <a:spcBef>
                <a:spcPts val="0"/>
              </a:spcBef>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3XX grubu alaşımlarda da ayni amaçla kullanılır.</a:t>
            </a:r>
          </a:p>
          <a:p>
            <a:pPr>
              <a:spcBef>
                <a:spcPts val="0"/>
              </a:spcBef>
              <a:spcAft>
                <a:spcPts val="600"/>
              </a:spcAft>
              <a:buClr>
                <a:schemeClr val="bg2">
                  <a:lumMod val="50000"/>
                </a:schemeClr>
              </a:buClr>
              <a:buFont typeface="Trebuchet MS" panose="020B0603020202020204" pitchFamily="34" charset="0"/>
              <a:buChar char="●"/>
            </a:pPr>
            <a:r>
              <a:rPr lang="tr-TR" sz="2800" dirty="0" smtClean="0">
                <a:latin typeface="Trebuchet MS" pitchFamily="34" charset="0"/>
              </a:rPr>
              <a:t>Fakat silisli alaşımlarda bu etkisi daha zayıftır. </a:t>
            </a:r>
          </a:p>
        </p:txBody>
      </p:sp>
    </p:spTree>
    <p:extLst>
      <p:ext uri="{BB962C8B-B14F-4D97-AF65-F5344CB8AC3E}">
        <p14:creationId xmlns:p14="http://schemas.microsoft.com/office/powerpoint/2010/main" val="5484505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323528" y="1484784"/>
            <a:ext cx="8496944" cy="4032448"/>
          </a:xfrm>
        </p:spPr>
        <p:txBody>
          <a:bodyPr>
            <a:noAutofit/>
          </a:bodyPr>
          <a:lstStyle/>
          <a:p>
            <a:pPr>
              <a:spcBef>
                <a:spcPts val="0"/>
              </a:spcBef>
              <a:spcAft>
                <a:spcPts val="1200"/>
              </a:spcAft>
              <a:buClr>
                <a:schemeClr val="bg2">
                  <a:lumMod val="50000"/>
                </a:schemeClr>
              </a:buClr>
              <a:buNone/>
            </a:pPr>
            <a:r>
              <a:rPr lang="tr-TR" sz="2800" b="1" dirty="0" smtClean="0">
                <a:latin typeface="Trebuchet MS" pitchFamily="34" charset="0"/>
              </a:rPr>
              <a:t>kalay</a:t>
            </a:r>
          </a:p>
          <a:p>
            <a:pPr>
              <a:spcBef>
                <a:spcPts val="0"/>
              </a:spcBef>
              <a:buClr>
                <a:schemeClr val="bg2">
                  <a:lumMod val="50000"/>
                </a:schemeClr>
              </a:buClr>
              <a:buFont typeface="Trebuchet MS" panose="020B0603020202020204" pitchFamily="34" charset="0"/>
              <a:buChar char="●"/>
            </a:pPr>
            <a:r>
              <a:rPr lang="tr-TR" sz="2800" dirty="0" smtClean="0">
                <a:latin typeface="Trebuchet MS" pitchFamily="34" charset="0"/>
              </a:rPr>
              <a:t>8XX grubu döküm alaşımlarında kalay</a:t>
            </a:r>
            <a:r>
              <a:rPr lang="en-US" sz="2800" dirty="0" smtClean="0">
                <a:latin typeface="Trebuchet MS" pitchFamily="34" charset="0"/>
              </a:rPr>
              <a:t> (</a:t>
            </a:r>
            <a:r>
              <a:rPr lang="en-US" sz="2800" dirty="0" err="1" smtClean="0">
                <a:latin typeface="Trebuchet MS" pitchFamily="34" charset="0"/>
              </a:rPr>
              <a:t>Sn</a:t>
            </a:r>
            <a:r>
              <a:rPr lang="en-US" sz="2800" dirty="0" smtClean="0">
                <a:latin typeface="Trebuchet MS" pitchFamily="34" charset="0"/>
              </a:rPr>
              <a:t>) </a:t>
            </a:r>
            <a:r>
              <a:rPr lang="tr-TR" sz="2800" dirty="0" smtClean="0">
                <a:latin typeface="Trebuchet MS" pitchFamily="34" charset="0"/>
              </a:rPr>
              <a:t>yatak</a:t>
            </a:r>
          </a:p>
          <a:p>
            <a:pPr marL="0" indent="0">
              <a:spcBef>
                <a:spcPts val="0"/>
              </a:spcBef>
              <a:buClr>
                <a:schemeClr val="bg2">
                  <a:lumMod val="50000"/>
                </a:schemeClr>
              </a:buClr>
              <a:buNone/>
            </a:pPr>
            <a:r>
              <a:rPr lang="tr-TR" sz="2800" dirty="0" smtClean="0">
                <a:latin typeface="Trebuchet MS" pitchFamily="34" charset="0"/>
              </a:rPr>
              <a:t>   uygulamalarında sürtünmeyi azaltmak için</a:t>
            </a:r>
          </a:p>
          <a:p>
            <a:pPr marL="0" indent="0">
              <a:spcBef>
                <a:spcPts val="0"/>
              </a:spcBef>
              <a:buClr>
                <a:schemeClr val="bg2">
                  <a:lumMod val="50000"/>
                </a:schemeClr>
              </a:buClr>
              <a:buNone/>
            </a:pPr>
            <a:r>
              <a:rPr lang="tr-TR" sz="2800" dirty="0" smtClean="0">
                <a:latin typeface="Trebuchet MS" pitchFamily="34" charset="0"/>
              </a:rPr>
              <a:t>   kullanılır. </a:t>
            </a:r>
          </a:p>
          <a:p>
            <a:pPr>
              <a:spcBef>
                <a:spcPts val="0"/>
              </a:spcBef>
              <a:buClr>
                <a:schemeClr val="bg2">
                  <a:lumMod val="50000"/>
                </a:schemeClr>
              </a:buClr>
              <a:buFont typeface="Trebuchet MS" panose="020B0603020202020204" pitchFamily="34" charset="0"/>
              <a:buChar char="●"/>
            </a:pPr>
            <a:r>
              <a:rPr lang="tr-TR" sz="2800" dirty="0" smtClean="0">
                <a:latin typeface="Trebuchet MS" pitchFamily="34" charset="0"/>
              </a:rPr>
              <a:t>Bu alaşımlarda kalaylı fazlar çok düşük</a:t>
            </a:r>
          </a:p>
          <a:p>
            <a:pPr marL="0" indent="0">
              <a:spcBef>
                <a:spcPts val="0"/>
              </a:spcBef>
              <a:buClr>
                <a:schemeClr val="bg2">
                  <a:lumMod val="50000"/>
                </a:schemeClr>
              </a:buClr>
              <a:buNone/>
            </a:pPr>
            <a:r>
              <a:rPr lang="tr-TR" sz="2800" dirty="0" smtClean="0">
                <a:latin typeface="Trebuchet MS" pitchFamily="34" charset="0"/>
              </a:rPr>
              <a:t>   sıcaklıklarda ergir </a:t>
            </a:r>
            <a:r>
              <a:rPr lang="en-US" sz="2800" dirty="0" smtClean="0">
                <a:latin typeface="Trebuchet MS" pitchFamily="34" charset="0"/>
              </a:rPr>
              <a:t>(</a:t>
            </a:r>
            <a:r>
              <a:rPr lang="en-US" sz="2800" dirty="0" smtClean="0">
                <a:latin typeface="Trebuchet MS" pitchFamily="34" charset="0"/>
                <a:sym typeface="Symbol"/>
              </a:rPr>
              <a:t></a:t>
            </a:r>
            <a:r>
              <a:rPr lang="en-US" sz="2800" dirty="0" smtClean="0">
                <a:latin typeface="Trebuchet MS" pitchFamily="34" charset="0"/>
              </a:rPr>
              <a:t>22</a:t>
            </a:r>
            <a:r>
              <a:rPr lang="tr-TR" sz="2800" dirty="0" smtClean="0">
                <a:latin typeface="Trebuchet MS" pitchFamily="34" charset="0"/>
              </a:rPr>
              <a:t>8</a:t>
            </a:r>
            <a:r>
              <a:rPr lang="en-US" sz="2800" dirty="0" smtClean="0">
                <a:latin typeface="Trebuchet MS" pitchFamily="34" charset="0"/>
              </a:rPr>
              <a:t> </a:t>
            </a:r>
            <a:r>
              <a:rPr lang="en-US" sz="2800" dirty="0" smtClean="0">
                <a:latin typeface="Trebuchet MS" pitchFamily="34" charset="0"/>
                <a:sym typeface="Symbol"/>
              </a:rPr>
              <a:t></a:t>
            </a:r>
            <a:r>
              <a:rPr lang="en-US" sz="2800" dirty="0" smtClean="0">
                <a:latin typeface="Trebuchet MS" pitchFamily="34" charset="0"/>
              </a:rPr>
              <a:t>C). </a:t>
            </a:r>
            <a:endParaRPr lang="tr-TR" sz="2800" dirty="0" smtClean="0">
              <a:latin typeface="Trebuchet MS" pitchFamily="34" charset="0"/>
            </a:endParaRPr>
          </a:p>
          <a:p>
            <a:pPr>
              <a:spcBef>
                <a:spcPts val="0"/>
              </a:spcBef>
              <a:buClr>
                <a:schemeClr val="bg2">
                  <a:lumMod val="50000"/>
                </a:schemeClr>
              </a:buClr>
              <a:buFont typeface="Trebuchet MS" panose="020B0603020202020204" pitchFamily="34" charset="0"/>
              <a:buChar char="●"/>
            </a:pPr>
            <a:r>
              <a:rPr lang="tr-TR" sz="2800" dirty="0" smtClean="0">
                <a:latin typeface="Trebuchet MS" pitchFamily="34" charset="0"/>
              </a:rPr>
              <a:t>Sürtünme ile aşırı ısınma olduğunda kalay erir ve yüzeye çıkarak sürtünen yüzeyler arasında acil bir yağlama servisi sağlar.</a:t>
            </a:r>
          </a:p>
        </p:txBody>
      </p:sp>
      <p:sp>
        <p:nvSpPr>
          <p:cNvPr id="7" name="Başlık 3"/>
          <p:cNvSpPr>
            <a:spLocks noGrp="1"/>
          </p:cNvSpPr>
          <p:nvPr>
            <p:ph type="title"/>
          </p:nvPr>
        </p:nvSpPr>
        <p:spPr>
          <a:xfrm>
            <a:off x="395536" y="764704"/>
            <a:ext cx="8229600" cy="648072"/>
          </a:xfrm>
        </p:spPr>
        <p:txBody>
          <a:bodyPr>
            <a:normAutofit fontScale="90000"/>
          </a:bodyPr>
          <a:lstStyle/>
          <a:p>
            <a:r>
              <a:rPr lang="tr-TR" sz="4800" dirty="0" smtClean="0">
                <a:solidFill>
                  <a:schemeClr val="accent2">
                    <a:lumMod val="50000"/>
                  </a:schemeClr>
                </a:solidFill>
                <a:latin typeface="Trebuchet MS" pitchFamily="34" charset="0"/>
              </a:rPr>
              <a:t>İkincil alaşım elementleri</a:t>
            </a:r>
            <a:endParaRPr lang="tr-TR" sz="48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2156865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46448"/>
            <a:ext cx="8229600" cy="738336"/>
          </a:xfrm>
        </p:spPr>
        <p:txBody>
          <a:bodyPr>
            <a:normAutofit fontScale="90000"/>
          </a:bodyPr>
          <a:lstStyle/>
          <a:p>
            <a:r>
              <a:rPr lang="tr-TR" dirty="0" smtClean="0">
                <a:solidFill>
                  <a:schemeClr val="accent2">
                    <a:lumMod val="50000"/>
                  </a:schemeClr>
                </a:solidFill>
                <a:latin typeface="Trebuchet MS" pitchFamily="34" charset="0"/>
              </a:rPr>
              <a:t>Modifikasyon elementleri</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323528" y="1628800"/>
            <a:ext cx="8229600" cy="4608512"/>
          </a:xfrm>
        </p:spPr>
        <p:txBody>
          <a:bodyPr>
            <a:noAutofit/>
          </a:bodyPr>
          <a:lstStyle/>
          <a:p>
            <a:pPr marL="0" indent="0">
              <a:buNone/>
            </a:pPr>
            <a:r>
              <a:rPr lang="tr-TR" sz="2800" b="1" dirty="0" smtClean="0">
                <a:latin typeface="Trebuchet MS" pitchFamily="34" charset="0"/>
              </a:rPr>
              <a:t>Titanyum &amp; Bor</a:t>
            </a:r>
          </a:p>
          <a:p>
            <a:r>
              <a:rPr lang="en-US" sz="2800" dirty="0" smtClean="0">
                <a:latin typeface="Trebuchet MS" pitchFamily="34" charset="0"/>
              </a:rPr>
              <a:t>Titan</a:t>
            </a:r>
            <a:r>
              <a:rPr lang="tr-TR" sz="2800" dirty="0" smtClean="0">
                <a:latin typeface="Trebuchet MS" pitchFamily="34" charset="0"/>
              </a:rPr>
              <a:t>y</a:t>
            </a:r>
            <a:r>
              <a:rPr lang="en-US" sz="2800" dirty="0" smtClean="0">
                <a:latin typeface="Trebuchet MS" pitchFamily="34" charset="0"/>
              </a:rPr>
              <a:t>um (Ti) </a:t>
            </a:r>
            <a:r>
              <a:rPr lang="tr-TR" sz="2800" dirty="0" smtClean="0">
                <a:latin typeface="Trebuchet MS" pitchFamily="34" charset="0"/>
              </a:rPr>
              <a:t>ve</a:t>
            </a:r>
            <a:r>
              <a:rPr lang="en-US" sz="2800" dirty="0" smtClean="0">
                <a:latin typeface="Trebuchet MS" pitchFamily="34" charset="0"/>
              </a:rPr>
              <a:t> </a:t>
            </a:r>
            <a:r>
              <a:rPr lang="en-US" sz="2800" dirty="0" err="1" smtClean="0">
                <a:latin typeface="Trebuchet MS" pitchFamily="34" charset="0"/>
              </a:rPr>
              <a:t>bor</a:t>
            </a:r>
            <a:r>
              <a:rPr lang="en-US" sz="2800" dirty="0" smtClean="0">
                <a:latin typeface="Trebuchet MS" pitchFamily="34" charset="0"/>
              </a:rPr>
              <a:t> (B) </a:t>
            </a:r>
            <a:r>
              <a:rPr lang="tr-TR" sz="2800" dirty="0" smtClean="0">
                <a:latin typeface="Trebuchet MS" pitchFamily="34" charset="0"/>
              </a:rPr>
              <a:t>alüminyum döküm alaşımlarında tane küçültme amacı ile kullanılır. Tane küçültme etkisi bu iki element bir arada kullanıldığında daha etkilidir.</a:t>
            </a:r>
            <a:endParaRPr lang="en-US" sz="2800" dirty="0" smtClean="0">
              <a:latin typeface="Trebuchet MS" pitchFamily="34" charset="0"/>
            </a:endParaRPr>
          </a:p>
          <a:p>
            <a:r>
              <a:rPr lang="en-US" sz="2800" dirty="0" smtClean="0">
                <a:latin typeface="Trebuchet MS" pitchFamily="34" charset="0"/>
              </a:rPr>
              <a:t>5% titan</a:t>
            </a:r>
            <a:r>
              <a:rPr lang="tr-TR" sz="2800" dirty="0" smtClean="0">
                <a:latin typeface="Trebuchet MS" pitchFamily="34" charset="0"/>
              </a:rPr>
              <a:t>y</a:t>
            </a:r>
            <a:r>
              <a:rPr lang="en-US" sz="2800" dirty="0" smtClean="0">
                <a:latin typeface="Trebuchet MS" pitchFamily="34" charset="0"/>
              </a:rPr>
              <a:t>um </a:t>
            </a:r>
            <a:r>
              <a:rPr lang="tr-TR" sz="2800" dirty="0" smtClean="0">
                <a:latin typeface="Trebuchet MS" pitchFamily="34" charset="0"/>
              </a:rPr>
              <a:t>ve</a:t>
            </a:r>
            <a:r>
              <a:rPr lang="en-US" sz="2800" dirty="0" smtClean="0">
                <a:latin typeface="Trebuchet MS" pitchFamily="34" charset="0"/>
              </a:rPr>
              <a:t> 1% </a:t>
            </a:r>
            <a:r>
              <a:rPr lang="en-US" sz="2800" dirty="0" err="1" smtClean="0">
                <a:latin typeface="Trebuchet MS" pitchFamily="34" charset="0"/>
              </a:rPr>
              <a:t>bor</a:t>
            </a:r>
            <a:r>
              <a:rPr lang="tr-TR" sz="2800" dirty="0" smtClean="0">
                <a:latin typeface="Trebuchet MS" pitchFamily="34" charset="0"/>
              </a:rPr>
              <a:t> içeren </a:t>
            </a:r>
            <a:r>
              <a:rPr lang="tr-TR" sz="2800" dirty="0" err="1" smtClean="0">
                <a:latin typeface="Trebuchet MS" pitchFamily="34" charset="0"/>
              </a:rPr>
              <a:t>master</a:t>
            </a:r>
            <a:r>
              <a:rPr lang="tr-TR" sz="2800" dirty="0" smtClean="0">
                <a:latin typeface="Trebuchet MS" pitchFamily="34" charset="0"/>
              </a:rPr>
              <a:t> alaşımlar bu amaçla yaygın olarak kullanılırlar.</a:t>
            </a:r>
            <a:r>
              <a:rPr lang="en-US" sz="2800" dirty="0" smtClean="0">
                <a:latin typeface="Trebuchet MS" pitchFamily="34" charset="0"/>
              </a:rPr>
              <a:t> </a:t>
            </a:r>
            <a:r>
              <a:rPr lang="tr-TR" sz="2800" dirty="0" smtClean="0">
                <a:latin typeface="Trebuchet MS" pitchFamily="34" charset="0"/>
              </a:rPr>
              <a:t>İlave edildiklerinde sıvı alüminyumda</a:t>
            </a:r>
            <a:r>
              <a:rPr lang="en-US" sz="2800" dirty="0" smtClean="0">
                <a:latin typeface="Trebuchet MS" pitchFamily="34" charset="0"/>
              </a:rPr>
              <a:t> TiB</a:t>
            </a:r>
            <a:r>
              <a:rPr lang="en-US" sz="2800" baseline="-25000" dirty="0" smtClean="0">
                <a:latin typeface="Trebuchet MS" pitchFamily="34" charset="0"/>
              </a:rPr>
              <a:t>2</a:t>
            </a:r>
            <a:r>
              <a:rPr lang="en-US" sz="2800" dirty="0" smtClean="0">
                <a:latin typeface="Trebuchet MS" pitchFamily="34" charset="0"/>
              </a:rPr>
              <a:t> </a:t>
            </a:r>
            <a:r>
              <a:rPr lang="tr-TR" sz="2800" dirty="0" smtClean="0">
                <a:latin typeface="Trebuchet MS" pitchFamily="34" charset="0"/>
              </a:rPr>
              <a:t>ve</a:t>
            </a:r>
            <a:r>
              <a:rPr lang="en-US" sz="2800" dirty="0" smtClean="0">
                <a:latin typeface="Trebuchet MS" pitchFamily="34" charset="0"/>
              </a:rPr>
              <a:t> TiAl</a:t>
            </a:r>
            <a:r>
              <a:rPr lang="en-US" sz="2800" baseline="-25000" dirty="0" smtClean="0">
                <a:latin typeface="Trebuchet MS" pitchFamily="34" charset="0"/>
              </a:rPr>
              <a:t>3</a:t>
            </a:r>
            <a:r>
              <a:rPr lang="tr-TR" sz="2800" dirty="0" smtClean="0">
                <a:latin typeface="Trebuchet MS" pitchFamily="34" charset="0"/>
              </a:rPr>
              <a:t> bileşikleri oluştururlar</a:t>
            </a:r>
            <a:r>
              <a:rPr lang="en-US" sz="2800" dirty="0" smtClean="0">
                <a:latin typeface="Trebuchet MS" pitchFamily="34" charset="0"/>
              </a:rPr>
              <a:t>.</a:t>
            </a:r>
            <a:r>
              <a:rPr lang="tr-TR" sz="2800" dirty="0" smtClean="0">
                <a:latin typeface="Trebuchet MS" pitchFamily="34" charset="0"/>
              </a:rPr>
              <a:t> Al-Si alaşımları için en etkili Ti:B oranı yaklaşık1.5:1’dir.</a:t>
            </a:r>
            <a:endParaRPr lang="tr-TR" sz="2800" dirty="0">
              <a:latin typeface="Trebuchet MS" pitchFamily="34" charset="0"/>
            </a:endParaRPr>
          </a:p>
        </p:txBody>
      </p:sp>
    </p:spTree>
    <p:extLst>
      <p:ext uri="{BB962C8B-B14F-4D97-AF65-F5344CB8AC3E}">
        <p14:creationId xmlns:p14="http://schemas.microsoft.com/office/powerpoint/2010/main" val="2050426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1700808"/>
            <a:ext cx="8784976" cy="3970318"/>
          </a:xfrm>
          <a:prstGeom prst="rect">
            <a:avLst/>
          </a:prstGeom>
          <a:noFill/>
        </p:spPr>
        <p:txBody>
          <a:bodyPr wrap="square" rtlCol="0">
            <a:spAutoFit/>
          </a:bodyPr>
          <a:lstStyle/>
          <a:p>
            <a:pPr marL="457200" indent="-457200">
              <a:buClr>
                <a:schemeClr val="bg2">
                  <a:lumMod val="50000"/>
                </a:schemeClr>
              </a:buClr>
            </a:pPr>
            <a:r>
              <a:rPr lang="tr-TR" sz="2800" b="1" dirty="0" smtClean="0">
                <a:latin typeface="Trebuchet MS" pitchFamily="34" charset="0"/>
              </a:rPr>
              <a:t>Dökümü kolay!</a:t>
            </a:r>
            <a:r>
              <a:rPr lang="en-US" sz="2800" b="1" dirty="0" smtClean="0">
                <a:latin typeface="Trebuchet MS" pitchFamily="34" charset="0"/>
              </a:rPr>
              <a:t> </a:t>
            </a:r>
            <a:endParaRPr lang="tr-TR" sz="2800" b="1"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Yüksek silisli bileşimler döküm sırasında </a:t>
            </a:r>
            <a:r>
              <a:rPr lang="tr-TR" sz="2800" b="1" dirty="0" smtClean="0">
                <a:latin typeface="Trebuchet MS" pitchFamily="34" charset="0"/>
              </a:rPr>
              <a:t>mükemmel akış </a:t>
            </a:r>
            <a:r>
              <a:rPr lang="tr-TR" sz="2800" dirty="0" smtClean="0">
                <a:latin typeface="Trebuchet MS" pitchFamily="34" charset="0"/>
              </a:rPr>
              <a:t>özellikleri sergiler ve </a:t>
            </a:r>
            <a:r>
              <a:rPr lang="tr-TR" sz="2800" b="1" dirty="0" smtClean="0">
                <a:latin typeface="Trebuchet MS" pitchFamily="34" charset="0"/>
              </a:rPr>
              <a:t>karmaşık büyük parçaların</a:t>
            </a:r>
            <a:r>
              <a:rPr lang="tr-TR" sz="2800" dirty="0" smtClean="0">
                <a:latin typeface="Trebuchet MS" pitchFamily="34" charset="0"/>
              </a:rPr>
              <a:t> dökümünü mümkün kılar</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Tasarım detayları kolayca ve güvenle elde edilir.</a:t>
            </a:r>
          </a:p>
          <a:p>
            <a:pPr marL="457200" indent="-457200">
              <a:buClr>
                <a:schemeClr val="bg2">
                  <a:lumMod val="50000"/>
                </a:schemeClr>
              </a:buClr>
              <a:buFont typeface="Trebuchet MS" panose="020B0603020202020204" pitchFamily="34" charset="0"/>
              <a:buChar char="●"/>
            </a:pPr>
            <a:r>
              <a:rPr lang="en-US" sz="2800" b="1" dirty="0" smtClean="0">
                <a:latin typeface="Trebuchet MS" pitchFamily="34" charset="0"/>
              </a:rPr>
              <a:t>3xx.x </a:t>
            </a:r>
            <a:r>
              <a:rPr lang="tr-TR" sz="2800" b="1" dirty="0" smtClean="0">
                <a:latin typeface="Trebuchet MS" pitchFamily="34" charset="0"/>
              </a:rPr>
              <a:t>alaşımlarının </a:t>
            </a:r>
            <a:r>
              <a:rPr lang="tr-TR" sz="2800" dirty="0" smtClean="0">
                <a:latin typeface="Trebuchet MS" pitchFamily="34" charset="0"/>
              </a:rPr>
              <a:t>kalıp doldurma kapasiteleri yüksek!</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sayede </a:t>
            </a:r>
            <a:r>
              <a:rPr lang="en-US" sz="2800" dirty="0" smtClean="0">
                <a:latin typeface="Trebuchet MS" pitchFamily="34" charset="0"/>
              </a:rPr>
              <a:t>3xx.x </a:t>
            </a:r>
            <a:r>
              <a:rPr lang="tr-TR" sz="2800" dirty="0" smtClean="0">
                <a:latin typeface="Trebuchet MS" pitchFamily="34" charset="0"/>
              </a:rPr>
              <a:t>alaşımları büyük ve karmaşık parçaların üretimi için tercih edilir.</a:t>
            </a:r>
            <a:endParaRPr lang="en-US" sz="2800" dirty="0" smtClean="0">
              <a:latin typeface="Trebuchet MS" pitchFamily="34" charset="0"/>
            </a:endParaRPr>
          </a:p>
        </p:txBody>
      </p:sp>
      <p:sp>
        <p:nvSpPr>
          <p:cNvPr id="7" name="Başlık 3"/>
          <p:cNvSpPr>
            <a:spLocks noGrp="1"/>
          </p:cNvSpPr>
          <p:nvPr>
            <p:ph type="title"/>
          </p:nvPr>
        </p:nvSpPr>
        <p:spPr>
          <a:xfrm>
            <a:off x="323528" y="818456"/>
            <a:ext cx="8229600" cy="594320"/>
          </a:xfrm>
        </p:spPr>
        <p:txBody>
          <a:bodyPr>
            <a:normAutofit fontScale="90000"/>
          </a:bodyPr>
          <a:lstStyle/>
          <a:p>
            <a:r>
              <a:rPr lang="tr-TR" dirty="0" smtClean="0">
                <a:solidFill>
                  <a:schemeClr val="accent1">
                    <a:lumMod val="50000"/>
                  </a:schemeClr>
                </a:solidFill>
                <a:latin typeface="Trebuchet MS" panose="020B0603020202020204" pitchFamily="34" charset="0"/>
              </a:rPr>
              <a:t>Alüminyum döküm alaşımları</a:t>
            </a:r>
            <a:endParaRPr lang="tr-TR" dirty="0">
              <a:solidFill>
                <a:schemeClr val="accent1">
                  <a:lumMod val="50000"/>
                </a:schemeClr>
              </a:solidFill>
              <a:latin typeface="Trebuchet MS" panose="020B0603020202020204" pitchFamily="34" charset="0"/>
            </a:endParaRPr>
          </a:p>
        </p:txBody>
      </p:sp>
    </p:spTree>
    <p:extLst>
      <p:ext uri="{BB962C8B-B14F-4D97-AF65-F5344CB8AC3E}">
        <p14:creationId xmlns:p14="http://schemas.microsoft.com/office/powerpoint/2010/main" val="28781001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92696"/>
            <a:ext cx="8229600" cy="792088"/>
          </a:xfrm>
        </p:spPr>
        <p:txBody>
          <a:bodyPr>
            <a:normAutofit fontScale="90000"/>
          </a:bodyPr>
          <a:lstStyle/>
          <a:p>
            <a:r>
              <a:rPr lang="tr-TR" dirty="0" err="1" smtClean="0">
                <a:solidFill>
                  <a:schemeClr val="accent2">
                    <a:lumMod val="50000"/>
                  </a:schemeClr>
                </a:solidFill>
                <a:latin typeface="Trebuchet MS" pitchFamily="34" charset="0"/>
              </a:rPr>
              <a:t>Sr</a:t>
            </a:r>
            <a:r>
              <a:rPr lang="tr-TR" dirty="0" smtClean="0">
                <a:solidFill>
                  <a:schemeClr val="accent2">
                    <a:lumMod val="50000"/>
                  </a:schemeClr>
                </a:solidFill>
                <a:latin typeface="Trebuchet MS" pitchFamily="34" charset="0"/>
              </a:rPr>
              <a:t> / </a:t>
            </a:r>
            <a:r>
              <a:rPr lang="tr-TR" dirty="0" err="1" smtClean="0">
                <a:solidFill>
                  <a:schemeClr val="accent2">
                    <a:lumMod val="50000"/>
                  </a:schemeClr>
                </a:solidFill>
                <a:latin typeface="Trebuchet MS" pitchFamily="34" charset="0"/>
              </a:rPr>
              <a:t>Na</a:t>
            </a:r>
            <a:r>
              <a:rPr lang="tr-TR" dirty="0" smtClean="0">
                <a:solidFill>
                  <a:schemeClr val="accent2">
                    <a:lumMod val="50000"/>
                  </a:schemeClr>
                </a:solidFill>
                <a:latin typeface="Trebuchet MS" pitchFamily="34" charset="0"/>
              </a:rPr>
              <a:t> / </a:t>
            </a:r>
            <a:r>
              <a:rPr lang="tr-TR" dirty="0" err="1" smtClean="0">
                <a:solidFill>
                  <a:schemeClr val="accent2">
                    <a:lumMod val="50000"/>
                  </a:schemeClr>
                </a:solidFill>
                <a:latin typeface="Trebuchet MS" pitchFamily="34" charset="0"/>
              </a:rPr>
              <a:t>Ca</a:t>
            </a:r>
            <a:r>
              <a:rPr lang="tr-TR" dirty="0" smtClean="0">
                <a:solidFill>
                  <a:schemeClr val="accent2">
                    <a:lumMod val="50000"/>
                  </a:schemeClr>
                </a:solidFill>
                <a:latin typeface="Trebuchet MS" pitchFamily="34" charset="0"/>
              </a:rPr>
              <a:t> / </a:t>
            </a:r>
            <a:r>
              <a:rPr lang="tr-TR" dirty="0" err="1" smtClean="0">
                <a:solidFill>
                  <a:schemeClr val="accent2">
                    <a:lumMod val="50000"/>
                  </a:schemeClr>
                </a:solidFill>
                <a:latin typeface="Trebuchet MS" pitchFamily="34" charset="0"/>
              </a:rPr>
              <a:t>Sb</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251520" y="1628800"/>
            <a:ext cx="8640960" cy="4104456"/>
          </a:xfrm>
        </p:spPr>
        <p:txBody>
          <a:bodyPr>
            <a:noAutofit/>
          </a:bodyPr>
          <a:lstStyle/>
          <a:p>
            <a:pPr>
              <a:spcBef>
                <a:spcPts val="0"/>
              </a:spcBef>
              <a:buFont typeface="Trebuchet MS" panose="020B0603020202020204" pitchFamily="34" charset="0"/>
              <a:buChar char="●"/>
            </a:pPr>
            <a:r>
              <a:rPr lang="tr-TR" sz="2800" dirty="0" err="1" smtClean="0">
                <a:latin typeface="Trebuchet MS" pitchFamily="34" charset="0"/>
              </a:rPr>
              <a:t>Ötektik</a:t>
            </a:r>
            <a:r>
              <a:rPr lang="tr-TR" sz="2800" dirty="0" smtClean="0">
                <a:latin typeface="Trebuchet MS" pitchFamily="34" charset="0"/>
              </a:rPr>
              <a:t> ve </a:t>
            </a:r>
            <a:r>
              <a:rPr lang="tr-TR" sz="2800" dirty="0" err="1" smtClean="0">
                <a:latin typeface="Trebuchet MS" pitchFamily="34" charset="0"/>
              </a:rPr>
              <a:t>ötektik</a:t>
            </a:r>
            <a:r>
              <a:rPr lang="tr-TR" sz="2800" dirty="0" smtClean="0">
                <a:latin typeface="Trebuchet MS" pitchFamily="34" charset="0"/>
              </a:rPr>
              <a:t> üstü Al-Si alaşımlarına </a:t>
            </a:r>
            <a:r>
              <a:rPr lang="tr-TR" sz="2800" dirty="0" err="1" smtClean="0">
                <a:latin typeface="Trebuchet MS" pitchFamily="34" charset="0"/>
              </a:rPr>
              <a:t>ötektik</a:t>
            </a:r>
            <a:r>
              <a:rPr lang="tr-TR" sz="2800" dirty="0" smtClean="0">
                <a:latin typeface="Trebuchet MS" pitchFamily="34" charset="0"/>
              </a:rPr>
              <a:t> silis fazının morfolojisini değiştirmek için ilave edilirler</a:t>
            </a:r>
            <a:r>
              <a:rPr lang="en-US" sz="2800" dirty="0" smtClean="0">
                <a:latin typeface="Trebuchet MS" pitchFamily="34" charset="0"/>
              </a:rPr>
              <a:t>.</a:t>
            </a:r>
            <a:endParaRPr lang="tr-TR" sz="2800" dirty="0" smtClean="0">
              <a:latin typeface="Trebuchet MS" pitchFamily="34" charset="0"/>
            </a:endParaRPr>
          </a:p>
          <a:p>
            <a:pPr>
              <a:spcBef>
                <a:spcPts val="0"/>
              </a:spcBef>
              <a:buFont typeface="Trebuchet MS" panose="020B0603020202020204" pitchFamily="34" charset="0"/>
              <a:buChar char="●"/>
            </a:pPr>
            <a:r>
              <a:rPr lang="tr-TR" sz="2800" dirty="0" smtClean="0">
                <a:latin typeface="Trebuchet MS" pitchFamily="34" charset="0"/>
              </a:rPr>
              <a:t>Bu elementler ilave edilmediğinde </a:t>
            </a:r>
            <a:r>
              <a:rPr lang="tr-TR" sz="2800" dirty="0" err="1" smtClean="0">
                <a:latin typeface="Trebuchet MS" pitchFamily="34" charset="0"/>
              </a:rPr>
              <a:t>ötektik</a:t>
            </a:r>
            <a:r>
              <a:rPr lang="tr-TR" sz="2800" dirty="0" smtClean="0">
                <a:latin typeface="Trebuchet MS" pitchFamily="34" charset="0"/>
              </a:rPr>
              <a:t> silis</a:t>
            </a:r>
          </a:p>
          <a:p>
            <a:pPr marL="0" indent="0">
              <a:spcBef>
                <a:spcPts val="0"/>
              </a:spcBef>
              <a:buNone/>
            </a:pPr>
            <a:r>
              <a:rPr lang="tr-TR" sz="2800" dirty="0" smtClean="0">
                <a:latin typeface="Trebuchet MS" pitchFamily="34" charset="0"/>
              </a:rPr>
              <a:t>   oldukça kaba yassı plaka ve iğnemsi morfolojilerde</a:t>
            </a:r>
          </a:p>
          <a:p>
            <a:pPr marL="0" indent="0">
              <a:spcBef>
                <a:spcPts val="0"/>
              </a:spcBef>
              <a:buNone/>
            </a:pPr>
            <a:r>
              <a:rPr lang="tr-TR" sz="2800" dirty="0" smtClean="0">
                <a:latin typeface="Trebuchet MS" pitchFamily="34" charset="0"/>
              </a:rPr>
              <a:t>   oluşur. </a:t>
            </a:r>
          </a:p>
          <a:p>
            <a:pPr>
              <a:spcBef>
                <a:spcPts val="0"/>
              </a:spcBef>
              <a:buFont typeface="Trebuchet MS" panose="020B0603020202020204" pitchFamily="34" charset="0"/>
              <a:buChar char="●"/>
            </a:pPr>
            <a:r>
              <a:rPr lang="tr-TR" sz="2800" dirty="0" smtClean="0">
                <a:latin typeface="Trebuchet MS" pitchFamily="34" charset="0"/>
              </a:rPr>
              <a:t>Bu morfolojideki silis tanecikleri gerilme</a:t>
            </a:r>
          </a:p>
          <a:p>
            <a:pPr marL="0" indent="0">
              <a:spcBef>
                <a:spcPts val="0"/>
              </a:spcBef>
              <a:buNone/>
            </a:pPr>
            <a:r>
              <a:rPr lang="tr-TR" sz="2800" dirty="0" smtClean="0">
                <a:latin typeface="Trebuchet MS" pitchFamily="34" charset="0"/>
              </a:rPr>
              <a:t>   </a:t>
            </a:r>
            <a:r>
              <a:rPr lang="tr-TR" sz="2800" dirty="0" err="1" smtClean="0">
                <a:latin typeface="Trebuchet MS" pitchFamily="34" charset="0"/>
              </a:rPr>
              <a:t>konsanstrasyon</a:t>
            </a:r>
            <a:r>
              <a:rPr lang="tr-TR" sz="2800" dirty="0" smtClean="0">
                <a:latin typeface="Trebuchet MS" pitchFamily="34" charset="0"/>
              </a:rPr>
              <a:t> noktaları oluşturarak </a:t>
            </a:r>
            <a:r>
              <a:rPr lang="tr-TR" sz="2800" dirty="0" err="1" smtClean="0">
                <a:latin typeface="Trebuchet MS" pitchFamily="34" charset="0"/>
              </a:rPr>
              <a:t>sünekliği</a:t>
            </a:r>
            <a:endParaRPr lang="tr-TR" sz="2800" dirty="0" smtClean="0">
              <a:latin typeface="Trebuchet MS" pitchFamily="34" charset="0"/>
            </a:endParaRPr>
          </a:p>
          <a:p>
            <a:pPr marL="0" indent="0">
              <a:spcBef>
                <a:spcPts val="0"/>
              </a:spcBef>
              <a:buNone/>
            </a:pPr>
            <a:r>
              <a:rPr lang="tr-TR" sz="2800" dirty="0" smtClean="0">
                <a:latin typeface="Trebuchet MS" pitchFamily="34" charset="0"/>
              </a:rPr>
              <a:t>   düşürürler. </a:t>
            </a:r>
          </a:p>
          <a:p>
            <a:pPr>
              <a:spcBef>
                <a:spcPts val="0"/>
              </a:spcBef>
              <a:buFont typeface="Trebuchet MS" panose="020B0603020202020204" pitchFamily="34" charset="0"/>
              <a:buChar char="●"/>
            </a:pPr>
            <a:r>
              <a:rPr lang="tr-TR" sz="2800" dirty="0" smtClean="0">
                <a:latin typeface="Trebuchet MS" pitchFamily="34" charset="0"/>
              </a:rPr>
              <a:t>Bu elementler kullanıldığında silis ince ipliksi bir forma dönüşür ve zararlı etkiler giderilmiş olur.</a:t>
            </a:r>
          </a:p>
        </p:txBody>
      </p:sp>
    </p:spTree>
    <p:extLst>
      <p:ext uri="{BB962C8B-B14F-4D97-AF65-F5344CB8AC3E}">
        <p14:creationId xmlns:p14="http://schemas.microsoft.com/office/powerpoint/2010/main" val="31364715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67544" y="836712"/>
            <a:ext cx="8229600" cy="566936"/>
          </a:xfrm>
        </p:spPr>
        <p:txBody>
          <a:bodyPr>
            <a:noAutofit/>
          </a:bodyPr>
          <a:lstStyle/>
          <a:p>
            <a:r>
              <a:rPr lang="tr-TR" sz="4400" dirty="0" smtClean="0">
                <a:solidFill>
                  <a:schemeClr val="accent2">
                    <a:lumMod val="50000"/>
                  </a:schemeClr>
                </a:solidFill>
                <a:latin typeface="Trebuchet MS" pitchFamily="34" charset="0"/>
              </a:rPr>
              <a:t>Stronsiyum </a:t>
            </a:r>
            <a:endParaRPr lang="tr-TR" sz="4400"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323528" y="1412776"/>
            <a:ext cx="8712968" cy="4176464"/>
          </a:xfrm>
        </p:spPr>
        <p:txBody>
          <a:bodyPr>
            <a:noAutofit/>
          </a:bodyPr>
          <a:lstStyle/>
          <a:p>
            <a:r>
              <a:rPr lang="en-US" sz="2800" dirty="0" err="1" smtClean="0">
                <a:latin typeface="Trebuchet MS" pitchFamily="34" charset="0"/>
              </a:rPr>
              <a:t>Sr</a:t>
            </a:r>
            <a:r>
              <a:rPr lang="tr-TR" sz="2800" dirty="0" smtClean="0">
                <a:latin typeface="Trebuchet MS" pitchFamily="34" charset="0"/>
              </a:rPr>
              <a:t> silis modifikasyonunda tıpkı </a:t>
            </a:r>
            <a:r>
              <a:rPr lang="tr-TR" sz="2800" dirty="0" err="1" smtClean="0">
                <a:latin typeface="Trebuchet MS" pitchFamily="34" charset="0"/>
              </a:rPr>
              <a:t>Na</a:t>
            </a:r>
            <a:r>
              <a:rPr lang="tr-TR" sz="2800" dirty="0" smtClean="0">
                <a:latin typeface="Trebuchet MS" pitchFamily="34" charset="0"/>
              </a:rPr>
              <a:t> gibi davranır. Ancak </a:t>
            </a:r>
            <a:r>
              <a:rPr lang="tr-TR" sz="2800" dirty="0" err="1" smtClean="0">
                <a:latin typeface="Trebuchet MS" pitchFamily="34" charset="0"/>
              </a:rPr>
              <a:t>Sr</a:t>
            </a:r>
            <a:r>
              <a:rPr lang="tr-TR" sz="2800" dirty="0" smtClean="0">
                <a:latin typeface="Trebuchet MS" pitchFamily="34" charset="0"/>
              </a:rPr>
              <a:t> etkisinin zamanla azalması </a:t>
            </a:r>
            <a:r>
              <a:rPr lang="tr-TR" sz="2800" dirty="0" err="1" smtClean="0">
                <a:latin typeface="Trebuchet MS" pitchFamily="34" charset="0"/>
              </a:rPr>
              <a:t>Na’da</a:t>
            </a:r>
            <a:r>
              <a:rPr lang="tr-TR" sz="2800" dirty="0" smtClean="0">
                <a:latin typeface="Trebuchet MS" pitchFamily="34" charset="0"/>
              </a:rPr>
              <a:t> olduğundan daha yavaştır.</a:t>
            </a:r>
          </a:p>
          <a:p>
            <a:r>
              <a:rPr lang="en-US" sz="2800" dirty="0" smtClean="0">
                <a:latin typeface="Trebuchet MS" pitchFamily="34" charset="0"/>
              </a:rPr>
              <a:t>Strontium </a:t>
            </a:r>
            <a:r>
              <a:rPr lang="tr-TR" sz="2800" dirty="0" smtClean="0">
                <a:latin typeface="Trebuchet MS" pitchFamily="34" charset="0"/>
              </a:rPr>
              <a:t>bir miktar </a:t>
            </a:r>
            <a:r>
              <a:rPr lang="tr-TR" sz="2800" dirty="0" err="1" smtClean="0">
                <a:latin typeface="Trebuchet MS" pitchFamily="34" charset="0"/>
              </a:rPr>
              <a:t>dafa</a:t>
            </a:r>
            <a:r>
              <a:rPr lang="tr-TR" sz="2800" dirty="0" smtClean="0">
                <a:latin typeface="Trebuchet MS" pitchFamily="34" charset="0"/>
              </a:rPr>
              <a:t> fazla </a:t>
            </a:r>
            <a:r>
              <a:rPr lang="en-US" sz="2800" dirty="0" smtClean="0">
                <a:latin typeface="Trebuchet MS" pitchFamily="34" charset="0"/>
              </a:rPr>
              <a:t>(0.01 - 0.025%) </a:t>
            </a:r>
            <a:r>
              <a:rPr lang="tr-TR" sz="2800" dirty="0" smtClean="0">
                <a:latin typeface="Trebuchet MS" pitchFamily="34" charset="0"/>
              </a:rPr>
              <a:t>ilave edilir, fakat etkisi çok daha uzun sürer</a:t>
            </a:r>
          </a:p>
          <a:p>
            <a:r>
              <a:rPr lang="tr-TR" sz="2800" dirty="0" err="1" smtClean="0">
                <a:latin typeface="Trebuchet MS" pitchFamily="34" charset="0"/>
              </a:rPr>
              <a:t>Sr</a:t>
            </a:r>
            <a:r>
              <a:rPr lang="tr-TR" sz="2800" dirty="0" smtClean="0">
                <a:latin typeface="Trebuchet MS" pitchFamily="34" charset="0"/>
              </a:rPr>
              <a:t> etkisi daha uzun sürmekle kalmaz, tekrar ergitmelerde de devam eder.</a:t>
            </a:r>
          </a:p>
          <a:p>
            <a:r>
              <a:rPr lang="tr-TR" sz="2800" dirty="0" smtClean="0">
                <a:latin typeface="Trebuchet MS" pitchFamily="34" charset="0"/>
              </a:rPr>
              <a:t>Bu nedenle </a:t>
            </a:r>
            <a:r>
              <a:rPr lang="tr-TR" sz="2800" dirty="0" err="1" smtClean="0">
                <a:latin typeface="Trebuchet MS" pitchFamily="34" charset="0"/>
              </a:rPr>
              <a:t>Sr</a:t>
            </a:r>
            <a:r>
              <a:rPr lang="tr-TR" sz="2800" dirty="0" smtClean="0">
                <a:latin typeface="Trebuchet MS" pitchFamily="34" charset="0"/>
              </a:rPr>
              <a:t> Kuzey Amerika’da tercih edilen alaşım katkısı olmuştur.</a:t>
            </a:r>
          </a:p>
          <a:p>
            <a:r>
              <a:rPr lang="tr-TR" sz="2800" dirty="0" smtClean="0">
                <a:latin typeface="Trebuchet MS" pitchFamily="34" charset="0"/>
              </a:rPr>
              <a:t>Ancak aşırı ilave edildiğinde </a:t>
            </a:r>
            <a:r>
              <a:rPr lang="tr-TR" sz="2800" dirty="0" err="1" smtClean="0">
                <a:latin typeface="Trebuchet MS" pitchFamily="34" charset="0"/>
              </a:rPr>
              <a:t>gözenekliliğin</a:t>
            </a:r>
            <a:r>
              <a:rPr lang="tr-TR" sz="2800" dirty="0" smtClean="0">
                <a:latin typeface="Trebuchet MS" pitchFamily="34" charset="0"/>
              </a:rPr>
              <a:t> artmasına yol açar.</a:t>
            </a:r>
          </a:p>
          <a:p>
            <a:pPr>
              <a:buNone/>
            </a:pPr>
            <a:endParaRPr lang="tr-TR" sz="2800" dirty="0" smtClean="0">
              <a:latin typeface="Trebuchet MS" pitchFamily="34" charset="0"/>
            </a:endParaRPr>
          </a:p>
        </p:txBody>
      </p:sp>
    </p:spTree>
    <p:extLst>
      <p:ext uri="{BB962C8B-B14F-4D97-AF65-F5344CB8AC3E}">
        <p14:creationId xmlns:p14="http://schemas.microsoft.com/office/powerpoint/2010/main" val="908021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620688"/>
            <a:ext cx="8229600" cy="648072"/>
          </a:xfrm>
        </p:spPr>
        <p:txBody>
          <a:bodyPr>
            <a:noAutofit/>
          </a:bodyPr>
          <a:lstStyle/>
          <a:p>
            <a:r>
              <a:rPr lang="tr-TR" sz="4400" dirty="0" err="1" smtClean="0">
                <a:solidFill>
                  <a:schemeClr val="accent2">
                    <a:lumMod val="50000"/>
                  </a:schemeClr>
                </a:solidFill>
                <a:latin typeface="Trebuchet MS" pitchFamily="34" charset="0"/>
              </a:rPr>
              <a:t>Mn</a:t>
            </a:r>
            <a:r>
              <a:rPr lang="tr-TR" sz="4400" dirty="0" smtClean="0">
                <a:solidFill>
                  <a:schemeClr val="accent2">
                    <a:lumMod val="50000"/>
                  </a:schemeClr>
                </a:solidFill>
                <a:latin typeface="Trebuchet MS" pitchFamily="34" charset="0"/>
              </a:rPr>
              <a:t> ve </a:t>
            </a:r>
            <a:r>
              <a:rPr lang="tr-TR" sz="4400" dirty="0" err="1" smtClean="0">
                <a:solidFill>
                  <a:schemeClr val="accent2">
                    <a:lumMod val="50000"/>
                  </a:schemeClr>
                </a:solidFill>
                <a:latin typeface="Trebuchet MS" pitchFamily="34" charset="0"/>
              </a:rPr>
              <a:t>Cr</a:t>
            </a:r>
            <a:endParaRPr lang="tr-TR" sz="4400"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251520" y="1368152"/>
            <a:ext cx="8640960" cy="5013176"/>
          </a:xfrm>
        </p:spPr>
        <p:txBody>
          <a:bodyPr>
            <a:noAutofit/>
          </a:bodyPr>
          <a:lstStyle/>
          <a:p>
            <a:pPr>
              <a:spcBef>
                <a:spcPts val="0"/>
              </a:spcBef>
              <a:buFont typeface="Trebuchet MS" panose="020B0603020202020204" pitchFamily="34" charset="0"/>
              <a:buChar char="●"/>
            </a:pPr>
            <a:r>
              <a:rPr lang="en-US" sz="2800" dirty="0" err="1" smtClean="0">
                <a:latin typeface="Trebuchet MS" pitchFamily="34" charset="0"/>
              </a:rPr>
              <a:t>Mn</a:t>
            </a:r>
            <a:r>
              <a:rPr lang="tr-TR" sz="2800" dirty="0" smtClean="0">
                <a:latin typeface="Trebuchet MS" pitchFamily="34" charset="0"/>
              </a:rPr>
              <a:t> ve</a:t>
            </a:r>
            <a:r>
              <a:rPr lang="en-US" sz="2800" dirty="0" smtClean="0">
                <a:latin typeface="Trebuchet MS" pitchFamily="34" charset="0"/>
              </a:rPr>
              <a:t>/</a:t>
            </a:r>
            <a:r>
              <a:rPr lang="tr-TR" sz="2800" dirty="0" smtClean="0">
                <a:latin typeface="Trebuchet MS" pitchFamily="34" charset="0"/>
              </a:rPr>
              <a:t>veya </a:t>
            </a:r>
            <a:r>
              <a:rPr lang="en-US" sz="2800" dirty="0" smtClean="0">
                <a:latin typeface="Trebuchet MS" pitchFamily="34" charset="0"/>
              </a:rPr>
              <a:t>Cr</a:t>
            </a:r>
            <a:r>
              <a:rPr lang="tr-TR" sz="2800" dirty="0" smtClean="0">
                <a:latin typeface="Trebuchet MS" pitchFamily="34" charset="0"/>
              </a:rPr>
              <a:t> demirce zengin bileşik partiküllerinin morfolojisini değiştirir. Sivri ve köşeli beta-</a:t>
            </a:r>
            <a:r>
              <a:rPr lang="en-US" sz="2800" dirty="0" smtClean="0">
                <a:latin typeface="Trebuchet MS" pitchFamily="34" charset="0"/>
              </a:rPr>
              <a:t>Al</a:t>
            </a:r>
            <a:r>
              <a:rPr lang="en-US" sz="2800" baseline="-25000" dirty="0" smtClean="0">
                <a:latin typeface="Trebuchet MS" pitchFamily="34" charset="0"/>
              </a:rPr>
              <a:t>5</a:t>
            </a:r>
            <a:r>
              <a:rPr lang="en-US" sz="2800" dirty="0" smtClean="0">
                <a:latin typeface="Trebuchet MS" pitchFamily="34" charset="0"/>
              </a:rPr>
              <a:t>FeSi</a:t>
            </a:r>
            <a:r>
              <a:rPr lang="tr-TR" sz="2800" dirty="0">
                <a:latin typeface="Trebuchet MS" pitchFamily="34" charset="0"/>
              </a:rPr>
              <a:t> </a:t>
            </a:r>
            <a:r>
              <a:rPr lang="tr-TR" sz="2800" dirty="0" smtClean="0">
                <a:latin typeface="Trebuchet MS" pitchFamily="34" charset="0"/>
              </a:rPr>
              <a:t>fazını </a:t>
            </a:r>
            <a:r>
              <a:rPr lang="tr-TR" sz="2800" dirty="0" err="1" smtClean="0">
                <a:latin typeface="Trebuchet MS" pitchFamily="34" charset="0"/>
              </a:rPr>
              <a:t>sünekliğe</a:t>
            </a:r>
            <a:r>
              <a:rPr lang="tr-TR" sz="2800" dirty="0" smtClean="0">
                <a:latin typeface="Trebuchet MS" pitchFamily="34" charset="0"/>
              </a:rPr>
              <a:t> daha az zarar veren eş eksenli </a:t>
            </a:r>
            <a:r>
              <a:rPr lang="tr-TR" sz="2800" dirty="0" err="1" smtClean="0">
                <a:latin typeface="Trebuchet MS" pitchFamily="34" charset="0"/>
              </a:rPr>
              <a:t>kü</a:t>
            </a:r>
            <a:r>
              <a:rPr lang="en-US" sz="2800" dirty="0" smtClean="0">
                <a:latin typeface="Trebuchet MS" pitchFamily="34" charset="0"/>
              </a:rPr>
              <a:t>bi</a:t>
            </a:r>
            <a:r>
              <a:rPr lang="tr-TR" sz="2800" dirty="0" smtClean="0">
                <a:latin typeface="Trebuchet MS" pitchFamily="34" charset="0"/>
              </a:rPr>
              <a:t>k</a:t>
            </a:r>
            <a:r>
              <a:rPr lang="en-US" sz="2800" dirty="0" smtClean="0">
                <a:latin typeface="Trebuchet MS" pitchFamily="34" charset="0"/>
              </a:rPr>
              <a:t> Al</a:t>
            </a:r>
            <a:r>
              <a:rPr lang="en-US" sz="2800" baseline="-25000" dirty="0" smtClean="0">
                <a:latin typeface="Trebuchet MS" pitchFamily="34" charset="0"/>
              </a:rPr>
              <a:t>15</a:t>
            </a:r>
            <a:r>
              <a:rPr lang="en-US" sz="2800" dirty="0" smtClean="0">
                <a:latin typeface="Trebuchet MS" pitchFamily="34" charset="0"/>
              </a:rPr>
              <a:t>(</a:t>
            </a:r>
            <a:r>
              <a:rPr lang="en-US" sz="2800" dirty="0" err="1" smtClean="0">
                <a:latin typeface="Trebuchet MS" pitchFamily="34" charset="0"/>
              </a:rPr>
              <a:t>MnFe</a:t>
            </a:r>
            <a:r>
              <a:rPr lang="tr-TR" sz="2800" dirty="0" smtClean="0">
                <a:latin typeface="Trebuchet MS" pitchFamily="34" charset="0"/>
              </a:rPr>
              <a:t>Cr</a:t>
            </a:r>
            <a:r>
              <a:rPr lang="en-US" sz="2800" dirty="0" smtClean="0">
                <a:latin typeface="Trebuchet MS" pitchFamily="34" charset="0"/>
              </a:rPr>
              <a:t>)</a:t>
            </a:r>
            <a:r>
              <a:rPr lang="en-US" sz="2800" baseline="-25000" dirty="0" smtClean="0">
                <a:latin typeface="Trebuchet MS" pitchFamily="34" charset="0"/>
              </a:rPr>
              <a:t>3</a:t>
            </a:r>
            <a:r>
              <a:rPr lang="en-US" sz="2800" dirty="0" smtClean="0">
                <a:latin typeface="Trebuchet MS" pitchFamily="34" charset="0"/>
              </a:rPr>
              <a:t>Si</a:t>
            </a:r>
            <a:r>
              <a:rPr lang="en-US" sz="2800" baseline="-25000" dirty="0" smtClean="0">
                <a:latin typeface="Trebuchet MS" pitchFamily="34" charset="0"/>
              </a:rPr>
              <a:t>2</a:t>
            </a:r>
            <a:r>
              <a:rPr lang="en-US" sz="2800" dirty="0" smtClean="0">
                <a:latin typeface="Trebuchet MS" pitchFamily="34" charset="0"/>
              </a:rPr>
              <a:t> </a:t>
            </a:r>
            <a:r>
              <a:rPr lang="tr-TR" sz="2800" dirty="0" smtClean="0">
                <a:latin typeface="Trebuchet MS" pitchFamily="34" charset="0"/>
              </a:rPr>
              <a:t>fazına dönüştürür.</a:t>
            </a:r>
          </a:p>
          <a:p>
            <a:pPr>
              <a:spcBef>
                <a:spcPts val="0"/>
              </a:spcBef>
              <a:buFont typeface="Trebuchet MS" panose="020B0603020202020204" pitchFamily="34" charset="0"/>
              <a:buChar char="●"/>
            </a:pPr>
            <a:r>
              <a:rPr lang="en-US" sz="2800" i="1" dirty="0" smtClean="0">
                <a:latin typeface="Trebuchet MS" pitchFamily="34" charset="0"/>
              </a:rPr>
              <a:t>356.1 al</a:t>
            </a:r>
            <a:r>
              <a:rPr lang="tr-TR" sz="2800" i="1" dirty="0" smtClean="0">
                <a:latin typeface="Trebuchet MS" pitchFamily="34" charset="0"/>
              </a:rPr>
              <a:t>aşımı</a:t>
            </a:r>
            <a:r>
              <a:rPr lang="en-US" sz="2800" i="1" dirty="0" smtClean="0">
                <a:latin typeface="Trebuchet MS" pitchFamily="34" charset="0"/>
              </a:rPr>
              <a:t>; “</a:t>
            </a:r>
            <a:r>
              <a:rPr lang="tr-TR" sz="2800" i="1" dirty="0" err="1" smtClean="0">
                <a:latin typeface="Trebuchet MS" pitchFamily="34" charset="0"/>
              </a:rPr>
              <a:t>Fe</a:t>
            </a:r>
            <a:r>
              <a:rPr lang="tr-TR" sz="2800" i="1" dirty="0" smtClean="0">
                <a:latin typeface="Trebuchet MS" pitchFamily="34" charset="0"/>
              </a:rPr>
              <a:t> miktarı</a:t>
            </a:r>
            <a:r>
              <a:rPr lang="en-US" sz="2800" i="1" dirty="0" smtClean="0">
                <a:latin typeface="Trebuchet MS" pitchFamily="34" charset="0"/>
              </a:rPr>
              <a:t> 0.45%</a:t>
            </a:r>
            <a:r>
              <a:rPr lang="tr-TR" sz="2800" i="1" dirty="0" smtClean="0">
                <a:latin typeface="Trebuchet MS" pitchFamily="34" charset="0"/>
              </a:rPr>
              <a:t> seviyesini aşarsa</a:t>
            </a:r>
          </a:p>
          <a:p>
            <a:pPr marL="0" indent="0">
              <a:spcBef>
                <a:spcPts val="0"/>
              </a:spcBef>
              <a:buNone/>
            </a:pPr>
            <a:r>
              <a:rPr lang="tr-TR" sz="2800" i="1" dirty="0" smtClean="0">
                <a:latin typeface="Trebuchet MS" pitchFamily="34" charset="0"/>
              </a:rPr>
              <a:t>   Mn miktarı demir miktarının en az yarısı kadar</a:t>
            </a:r>
          </a:p>
          <a:p>
            <a:pPr marL="0" indent="0">
              <a:spcBef>
                <a:spcPts val="0"/>
              </a:spcBef>
              <a:buNone/>
            </a:pPr>
            <a:r>
              <a:rPr lang="tr-TR" sz="2800" i="1" dirty="0" smtClean="0">
                <a:latin typeface="Trebuchet MS" pitchFamily="34" charset="0"/>
              </a:rPr>
              <a:t>   olmalıdır.</a:t>
            </a:r>
            <a:r>
              <a:rPr lang="en-US" sz="2800" dirty="0" smtClean="0">
                <a:latin typeface="Trebuchet MS" pitchFamily="34" charset="0"/>
              </a:rPr>
              <a:t>” </a:t>
            </a:r>
            <a:endParaRPr lang="tr-TR" sz="2800" dirty="0" smtClean="0">
              <a:latin typeface="Trebuchet MS" pitchFamily="34" charset="0"/>
            </a:endParaRPr>
          </a:p>
          <a:p>
            <a:pPr>
              <a:spcBef>
                <a:spcPts val="0"/>
              </a:spcBef>
              <a:buFont typeface="Trebuchet MS" panose="020B0603020202020204" pitchFamily="34" charset="0"/>
              <a:buChar char="●"/>
            </a:pPr>
            <a:r>
              <a:rPr lang="tr-TR" sz="2800" dirty="0" err="1" smtClean="0">
                <a:latin typeface="Trebuchet MS" pitchFamily="34" charset="0"/>
              </a:rPr>
              <a:t>monoklinik</a:t>
            </a:r>
            <a:r>
              <a:rPr lang="tr-TR" sz="2800" dirty="0" smtClean="0">
                <a:latin typeface="Trebuchet MS" pitchFamily="34" charset="0"/>
              </a:rPr>
              <a:t> </a:t>
            </a:r>
            <a:r>
              <a:rPr lang="en-US" sz="2800" dirty="0" smtClean="0">
                <a:latin typeface="Trebuchet MS" pitchFamily="34" charset="0"/>
              </a:rPr>
              <a:t>Al</a:t>
            </a:r>
            <a:r>
              <a:rPr lang="en-US" sz="2800" baseline="-25000" dirty="0" smtClean="0">
                <a:latin typeface="Trebuchet MS" pitchFamily="34" charset="0"/>
              </a:rPr>
              <a:t>5</a:t>
            </a:r>
            <a:r>
              <a:rPr lang="en-US" sz="2800" dirty="0" smtClean="0">
                <a:latin typeface="Trebuchet MS" pitchFamily="34" charset="0"/>
              </a:rPr>
              <a:t>FeSi </a:t>
            </a:r>
            <a:r>
              <a:rPr lang="tr-TR" sz="2800" dirty="0">
                <a:latin typeface="Trebuchet MS" pitchFamily="34" charset="0"/>
              </a:rPr>
              <a:t>/</a:t>
            </a:r>
            <a:r>
              <a:rPr lang="tr-TR" sz="2800" dirty="0" smtClean="0">
                <a:latin typeface="Trebuchet MS" pitchFamily="34" charset="0"/>
              </a:rPr>
              <a:t>kübik </a:t>
            </a:r>
            <a:r>
              <a:rPr lang="en-US" sz="2800" dirty="0" smtClean="0">
                <a:latin typeface="Trebuchet MS" pitchFamily="34" charset="0"/>
              </a:rPr>
              <a:t>Al</a:t>
            </a:r>
            <a:r>
              <a:rPr lang="en-US" sz="2800" baseline="-25000" dirty="0" smtClean="0">
                <a:latin typeface="Trebuchet MS" pitchFamily="34" charset="0"/>
              </a:rPr>
              <a:t>15</a:t>
            </a:r>
            <a:r>
              <a:rPr lang="en-US" sz="2800" dirty="0" smtClean="0">
                <a:latin typeface="Trebuchet MS" pitchFamily="34" charset="0"/>
              </a:rPr>
              <a:t>(</a:t>
            </a:r>
            <a:r>
              <a:rPr lang="en-US" sz="2800" dirty="0" err="1" smtClean="0">
                <a:latin typeface="Trebuchet MS" pitchFamily="34" charset="0"/>
              </a:rPr>
              <a:t>MnFe</a:t>
            </a:r>
            <a:r>
              <a:rPr lang="en-US" sz="2800" dirty="0" smtClean="0">
                <a:latin typeface="Trebuchet MS" pitchFamily="34" charset="0"/>
              </a:rPr>
              <a:t>)</a:t>
            </a:r>
            <a:r>
              <a:rPr lang="en-US" sz="2800" baseline="-25000" dirty="0" smtClean="0">
                <a:latin typeface="Trebuchet MS" pitchFamily="34" charset="0"/>
              </a:rPr>
              <a:t>3</a:t>
            </a:r>
            <a:r>
              <a:rPr lang="en-US" sz="2800" dirty="0" smtClean="0">
                <a:latin typeface="Trebuchet MS" pitchFamily="34" charset="0"/>
              </a:rPr>
              <a:t>Si</a:t>
            </a:r>
            <a:r>
              <a:rPr lang="en-US" sz="2800" baseline="-25000" dirty="0" smtClean="0">
                <a:latin typeface="Trebuchet MS" pitchFamily="34" charset="0"/>
              </a:rPr>
              <a:t>2</a:t>
            </a:r>
            <a:r>
              <a:rPr lang="tr-TR" sz="2800" dirty="0" smtClean="0">
                <a:latin typeface="Trebuchet MS" pitchFamily="34" charset="0"/>
              </a:rPr>
              <a:t> oranı kimyasal bileşim ve katılaşma hızlarına bağlıdır. </a:t>
            </a:r>
          </a:p>
          <a:p>
            <a:pPr>
              <a:spcBef>
                <a:spcPts val="0"/>
              </a:spcBef>
              <a:buFont typeface="Trebuchet MS" panose="020B0603020202020204" pitchFamily="34" charset="0"/>
              <a:buChar char="●"/>
            </a:pPr>
            <a:r>
              <a:rPr lang="tr-TR" sz="2800" dirty="0" smtClean="0">
                <a:latin typeface="Trebuchet MS" pitchFamily="34" charset="0"/>
              </a:rPr>
              <a:t>Yüksek katılaşma hızlarında daha yüksek Fe </a:t>
            </a:r>
            <a:r>
              <a:rPr lang="tr-TR" sz="2800" dirty="0" err="1" smtClean="0">
                <a:latin typeface="Trebuchet MS" pitchFamily="34" charset="0"/>
              </a:rPr>
              <a:t>tolere</a:t>
            </a:r>
            <a:r>
              <a:rPr lang="tr-TR" sz="2800" dirty="0" smtClean="0">
                <a:latin typeface="Trebuchet MS" pitchFamily="34" charset="0"/>
              </a:rPr>
              <a:t> edilebilir.</a:t>
            </a:r>
            <a:endParaRPr lang="en-US" sz="2800" dirty="0" smtClean="0">
              <a:latin typeface="Trebuchet MS" pitchFamily="34" charset="0"/>
            </a:endParaRPr>
          </a:p>
        </p:txBody>
      </p:sp>
    </p:spTree>
    <p:extLst>
      <p:ext uri="{BB962C8B-B14F-4D97-AF65-F5344CB8AC3E}">
        <p14:creationId xmlns:p14="http://schemas.microsoft.com/office/powerpoint/2010/main" val="31129221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46856" y="602432"/>
            <a:ext cx="8229600" cy="738336"/>
          </a:xfrm>
        </p:spPr>
        <p:txBody>
          <a:bodyPr>
            <a:normAutofit fontScale="90000"/>
          </a:bodyPr>
          <a:lstStyle/>
          <a:p>
            <a:r>
              <a:rPr lang="tr-TR" dirty="0" err="1" smtClean="0">
                <a:solidFill>
                  <a:schemeClr val="accent2">
                    <a:lumMod val="50000"/>
                  </a:schemeClr>
                </a:solidFill>
                <a:latin typeface="Trebuchet MS" pitchFamily="34" charset="0"/>
              </a:rPr>
              <a:t>Mn</a:t>
            </a:r>
            <a:r>
              <a:rPr lang="tr-TR" dirty="0" smtClean="0">
                <a:solidFill>
                  <a:schemeClr val="accent2">
                    <a:lumMod val="50000"/>
                  </a:schemeClr>
                </a:solidFill>
                <a:latin typeface="Trebuchet MS" pitchFamily="34" charset="0"/>
              </a:rPr>
              <a:t> ve </a:t>
            </a:r>
            <a:r>
              <a:rPr lang="tr-TR" dirty="0" err="1" smtClean="0">
                <a:solidFill>
                  <a:schemeClr val="accent2">
                    <a:lumMod val="50000"/>
                  </a:schemeClr>
                </a:solidFill>
                <a:latin typeface="Trebuchet MS" pitchFamily="34" charset="0"/>
              </a:rPr>
              <a:t>Cr</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323528" y="1412776"/>
            <a:ext cx="8229600" cy="5184576"/>
          </a:xfrm>
        </p:spPr>
        <p:txBody>
          <a:bodyPr>
            <a:noAutofit/>
          </a:bodyPr>
          <a:lstStyle/>
          <a:p>
            <a:pPr>
              <a:spcBef>
                <a:spcPts val="0"/>
              </a:spcBef>
              <a:buClr>
                <a:schemeClr val="bg2">
                  <a:lumMod val="50000"/>
                </a:schemeClr>
              </a:buClr>
              <a:buFont typeface="Trebuchet MS" pitchFamily="34" charset="0"/>
              <a:buChar char="●"/>
            </a:pPr>
            <a:r>
              <a:rPr lang="tr-TR" dirty="0" err="1" smtClean="0">
                <a:latin typeface="Trebuchet MS" pitchFamily="34" charset="0"/>
              </a:rPr>
              <a:t>Mn</a:t>
            </a:r>
            <a:r>
              <a:rPr lang="tr-TR" dirty="0" smtClean="0">
                <a:latin typeface="Trebuchet MS" pitchFamily="34" charset="0"/>
              </a:rPr>
              <a:t> ve </a:t>
            </a:r>
            <a:r>
              <a:rPr lang="tr-TR" dirty="0" err="1" smtClean="0">
                <a:latin typeface="Trebuchet MS" pitchFamily="34" charset="0"/>
              </a:rPr>
              <a:t>Cr</a:t>
            </a:r>
            <a:r>
              <a:rPr lang="tr-TR" dirty="0" smtClean="0">
                <a:latin typeface="Trebuchet MS" pitchFamily="34" charset="0"/>
              </a:rPr>
              <a:t> </a:t>
            </a:r>
            <a:r>
              <a:rPr lang="tr-TR" dirty="0" err="1" smtClean="0">
                <a:latin typeface="Trebuchet MS" pitchFamily="34" charset="0"/>
              </a:rPr>
              <a:t>Fe’li</a:t>
            </a:r>
            <a:r>
              <a:rPr lang="tr-TR" dirty="0" smtClean="0">
                <a:latin typeface="Trebuchet MS" pitchFamily="34" charset="0"/>
              </a:rPr>
              <a:t> bileşikleri morfolojisini zararsız hale getirmekle birlikte ikinci döküm alaşımlarında yüksek miktarlarda </a:t>
            </a:r>
            <a:r>
              <a:rPr lang="tr-TR" dirty="0" err="1" smtClean="0">
                <a:latin typeface="Trebuchet MS" pitchFamily="34" charset="0"/>
              </a:rPr>
              <a:t>Fe</a:t>
            </a:r>
            <a:r>
              <a:rPr lang="tr-TR" dirty="0" smtClean="0">
                <a:latin typeface="Trebuchet MS" pitchFamily="34" charset="0"/>
              </a:rPr>
              <a:t> ile birlikte “</a:t>
            </a:r>
            <a:r>
              <a:rPr lang="tr-TR" dirty="0" err="1" smtClean="0">
                <a:latin typeface="Trebuchet MS" pitchFamily="34" charset="0"/>
              </a:rPr>
              <a:t>sludge</a:t>
            </a:r>
            <a:r>
              <a:rPr lang="tr-TR" dirty="0" smtClean="0">
                <a:latin typeface="Trebuchet MS" pitchFamily="34" charset="0"/>
              </a:rPr>
              <a:t>” adını verdiğimiz bir soruna yol açarlar. </a:t>
            </a:r>
          </a:p>
          <a:p>
            <a:pPr>
              <a:spcBef>
                <a:spcPts val="0"/>
              </a:spcBef>
              <a:buClr>
                <a:schemeClr val="bg2">
                  <a:lumMod val="50000"/>
                </a:schemeClr>
              </a:buClr>
              <a:buFont typeface="Trebuchet MS" pitchFamily="34" charset="0"/>
              <a:buChar char="●"/>
            </a:pPr>
            <a:r>
              <a:rPr lang="tr-TR" dirty="0" smtClean="0">
                <a:latin typeface="Trebuchet MS" pitchFamily="34" charset="0"/>
              </a:rPr>
              <a:t>Basınçlı dökümde alüminyum alaşımının kalıba yapışmasını önlemek için bu alaşımlarda </a:t>
            </a:r>
            <a:r>
              <a:rPr lang="tr-TR" dirty="0" err="1" smtClean="0">
                <a:latin typeface="Trebuchet MS" pitchFamily="34" charset="0"/>
              </a:rPr>
              <a:t>Fe</a:t>
            </a:r>
            <a:r>
              <a:rPr lang="tr-TR" dirty="0" smtClean="0">
                <a:latin typeface="Trebuchet MS" pitchFamily="34" charset="0"/>
              </a:rPr>
              <a:t> yüksek tutulur. Bu amaçla </a:t>
            </a:r>
            <a:r>
              <a:rPr lang="tr-TR" dirty="0" err="1" smtClean="0">
                <a:latin typeface="Trebuchet MS" pitchFamily="34" charset="0"/>
              </a:rPr>
              <a:t>Fe</a:t>
            </a:r>
            <a:r>
              <a:rPr lang="tr-TR" dirty="0" smtClean="0">
                <a:latin typeface="Trebuchet MS" pitchFamily="34" charset="0"/>
              </a:rPr>
              <a:t> yerine </a:t>
            </a:r>
            <a:r>
              <a:rPr lang="tr-TR" dirty="0" err="1" smtClean="0">
                <a:latin typeface="Trebuchet MS" pitchFamily="34" charset="0"/>
              </a:rPr>
              <a:t>Mn</a:t>
            </a:r>
            <a:r>
              <a:rPr lang="tr-TR" dirty="0" smtClean="0">
                <a:latin typeface="Trebuchet MS" pitchFamily="34" charset="0"/>
              </a:rPr>
              <a:t> tercih edilir.</a:t>
            </a:r>
          </a:p>
          <a:p>
            <a:pPr>
              <a:spcBef>
                <a:spcPts val="0"/>
              </a:spcBef>
              <a:buClr>
                <a:schemeClr val="bg2">
                  <a:lumMod val="50000"/>
                </a:schemeClr>
              </a:buClr>
              <a:buFont typeface="Trebuchet MS" pitchFamily="34" charset="0"/>
              <a:buChar char="●"/>
            </a:pPr>
            <a:r>
              <a:rPr lang="tr-TR" dirty="0" err="1" smtClean="0">
                <a:latin typeface="Trebuchet MS" pitchFamily="34" charset="0"/>
              </a:rPr>
              <a:t>Mn</a:t>
            </a:r>
            <a:r>
              <a:rPr lang="tr-TR" dirty="0" smtClean="0">
                <a:latin typeface="Trebuchet MS" pitchFamily="34" charset="0"/>
              </a:rPr>
              <a:t> ve </a:t>
            </a:r>
            <a:r>
              <a:rPr lang="tr-TR" dirty="0" err="1" smtClean="0">
                <a:latin typeface="Trebuchet MS" pitchFamily="34" charset="0"/>
              </a:rPr>
              <a:t>Cr</a:t>
            </a:r>
            <a:r>
              <a:rPr lang="tr-TR" dirty="0" smtClean="0">
                <a:latin typeface="Trebuchet MS" pitchFamily="34" charset="0"/>
              </a:rPr>
              <a:t> ayni zamanda tane yapısını kontrol etmek için de kullanılır. Özellikle </a:t>
            </a:r>
            <a:r>
              <a:rPr lang="tr-TR" dirty="0" err="1" smtClean="0">
                <a:latin typeface="Trebuchet MS" pitchFamily="34" charset="0"/>
              </a:rPr>
              <a:t>Cr</a:t>
            </a:r>
            <a:r>
              <a:rPr lang="tr-TR" dirty="0" smtClean="0">
                <a:latin typeface="Trebuchet MS" pitchFamily="34" charset="0"/>
              </a:rPr>
              <a:t> </a:t>
            </a:r>
            <a:r>
              <a:rPr lang="en-US" dirty="0" smtClean="0">
                <a:latin typeface="Trebuchet MS" pitchFamily="34" charset="0"/>
              </a:rPr>
              <a:t>2XX </a:t>
            </a:r>
            <a:r>
              <a:rPr lang="tr-TR" dirty="0" smtClean="0">
                <a:latin typeface="Trebuchet MS" pitchFamily="34" charset="0"/>
              </a:rPr>
              <a:t>ve</a:t>
            </a:r>
            <a:r>
              <a:rPr lang="en-US" dirty="0" smtClean="0">
                <a:latin typeface="Trebuchet MS" pitchFamily="34" charset="0"/>
              </a:rPr>
              <a:t> 7XX al</a:t>
            </a:r>
            <a:r>
              <a:rPr lang="tr-TR" dirty="0" smtClean="0">
                <a:latin typeface="Trebuchet MS" pitchFamily="34" charset="0"/>
              </a:rPr>
              <a:t>aşımlarında yüksek sıcaklık uygulamalarında tane büyümesini önler.</a:t>
            </a:r>
            <a:endParaRPr lang="en-US" dirty="0" smtClean="0">
              <a:latin typeface="Trebuchet MS" pitchFamily="34" charset="0"/>
            </a:endParaRPr>
          </a:p>
          <a:p>
            <a:pPr>
              <a:spcBef>
                <a:spcPts val="0"/>
              </a:spcBef>
              <a:buClr>
                <a:schemeClr val="bg2">
                  <a:lumMod val="50000"/>
                </a:schemeClr>
              </a:buClr>
              <a:buFont typeface="Trebuchet MS" pitchFamily="34" charset="0"/>
              <a:buChar char="●"/>
            </a:pPr>
            <a:r>
              <a:rPr lang="en-US" dirty="0" err="1" smtClean="0">
                <a:latin typeface="Trebuchet MS" pitchFamily="34" charset="0"/>
              </a:rPr>
              <a:t>Mangan</a:t>
            </a:r>
            <a:r>
              <a:rPr lang="tr-TR" dirty="0" smtClean="0">
                <a:latin typeface="Trebuchet MS" pitchFamily="34" charset="0"/>
              </a:rPr>
              <a:t> ve krom </a:t>
            </a:r>
            <a:r>
              <a:rPr lang="tr-TR" dirty="0" err="1" smtClean="0">
                <a:latin typeface="Trebuchet MS" pitchFamily="34" charset="0"/>
              </a:rPr>
              <a:t>anodize</a:t>
            </a:r>
            <a:r>
              <a:rPr lang="tr-TR" dirty="0" smtClean="0">
                <a:latin typeface="Trebuchet MS" pitchFamily="34" charset="0"/>
              </a:rPr>
              <a:t> edilen 7XXX alaşımlarında altın ve bronz arası cazip bir renk sağlar.</a:t>
            </a:r>
            <a:endParaRPr lang="tr-TR" dirty="0">
              <a:latin typeface="Trebuchet MS" pitchFamily="34" charset="0"/>
            </a:endParaRPr>
          </a:p>
        </p:txBody>
      </p:sp>
    </p:spTree>
    <p:extLst>
      <p:ext uri="{BB962C8B-B14F-4D97-AF65-F5344CB8AC3E}">
        <p14:creationId xmlns:p14="http://schemas.microsoft.com/office/powerpoint/2010/main" val="39085654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764704"/>
            <a:ext cx="8229600" cy="720080"/>
          </a:xfrm>
        </p:spPr>
        <p:txBody>
          <a:bodyPr>
            <a:normAutofit fontScale="90000"/>
          </a:bodyPr>
          <a:lstStyle/>
          <a:p>
            <a:r>
              <a:rPr lang="tr-TR" dirty="0" err="1" smtClean="0">
                <a:solidFill>
                  <a:schemeClr val="accent2">
                    <a:lumMod val="50000"/>
                  </a:schemeClr>
                </a:solidFill>
                <a:latin typeface="Trebuchet MS" pitchFamily="34" charset="0"/>
              </a:rPr>
              <a:t>Empürite</a:t>
            </a:r>
            <a:r>
              <a:rPr lang="tr-TR" dirty="0" smtClean="0">
                <a:solidFill>
                  <a:schemeClr val="accent2">
                    <a:lumMod val="50000"/>
                  </a:schemeClr>
                </a:solidFill>
                <a:latin typeface="Trebuchet MS" pitchFamily="34" charset="0"/>
              </a:rPr>
              <a:t> elementleri-</a:t>
            </a:r>
            <a:r>
              <a:rPr lang="tr-TR" dirty="0" err="1" smtClean="0">
                <a:solidFill>
                  <a:schemeClr val="accent2">
                    <a:lumMod val="50000"/>
                  </a:schemeClr>
                </a:solidFill>
                <a:latin typeface="Trebuchet MS" pitchFamily="34" charset="0"/>
              </a:rPr>
              <a:t>Fe</a:t>
            </a:r>
            <a:endParaRPr lang="tr-TR" dirty="0">
              <a:solidFill>
                <a:schemeClr val="accent2">
                  <a:lumMod val="50000"/>
                </a:schemeClr>
              </a:solidFill>
              <a:latin typeface="Trebuchet MS" pitchFamily="34" charset="0"/>
            </a:endParaRPr>
          </a:p>
        </p:txBody>
      </p:sp>
      <p:sp>
        <p:nvSpPr>
          <p:cNvPr id="5" name="İçerik Yer Tutucusu 4"/>
          <p:cNvSpPr>
            <a:spLocks noGrp="1"/>
          </p:cNvSpPr>
          <p:nvPr>
            <p:ph idx="1"/>
          </p:nvPr>
        </p:nvSpPr>
        <p:spPr>
          <a:xfrm>
            <a:off x="360040" y="1628800"/>
            <a:ext cx="8676456" cy="4824536"/>
          </a:xfrm>
        </p:spPr>
        <p:txBody>
          <a:bodyPr>
            <a:noAutofit/>
          </a:bodyPr>
          <a:lstStyle/>
          <a:p>
            <a:pPr>
              <a:spcBef>
                <a:spcPts val="0"/>
              </a:spcBef>
              <a:buFont typeface="Trebuchet MS" panose="020B0603020202020204" pitchFamily="34" charset="0"/>
              <a:buChar char="●"/>
            </a:pPr>
            <a:r>
              <a:rPr lang="en-US" sz="2800" dirty="0" smtClean="0">
                <a:latin typeface="Trebuchet MS" pitchFamily="34" charset="0"/>
              </a:rPr>
              <a:t>Fe</a:t>
            </a:r>
            <a:r>
              <a:rPr lang="tr-TR" sz="2800" dirty="0" smtClean="0">
                <a:latin typeface="Trebuchet MS" pitchFamily="34" charset="0"/>
              </a:rPr>
              <a:t> basınçlı döküm alaşımlarında kasıtlı bir</a:t>
            </a:r>
          </a:p>
          <a:p>
            <a:pPr marL="0" indent="0">
              <a:spcBef>
                <a:spcPts val="0"/>
              </a:spcBef>
              <a:buNone/>
            </a:pPr>
            <a:r>
              <a:rPr lang="tr-TR" sz="2800" dirty="0" smtClean="0">
                <a:latin typeface="Trebuchet MS" pitchFamily="34" charset="0"/>
              </a:rPr>
              <a:t>   </a:t>
            </a:r>
            <a:r>
              <a:rPr lang="tr-TR" sz="2800" dirty="0" err="1" smtClean="0">
                <a:latin typeface="Trebuchet MS" pitchFamily="34" charset="0"/>
              </a:rPr>
              <a:t>empüritedir</a:t>
            </a:r>
            <a:r>
              <a:rPr lang="tr-TR" sz="2800" dirty="0" smtClean="0">
                <a:latin typeface="Trebuchet MS" pitchFamily="34" charset="0"/>
              </a:rPr>
              <a:t>. </a:t>
            </a:r>
            <a:r>
              <a:rPr lang="en-US" sz="2800" dirty="0" smtClean="0">
                <a:latin typeface="Trebuchet MS" pitchFamily="34" charset="0"/>
              </a:rPr>
              <a:t> </a:t>
            </a:r>
            <a:endParaRPr lang="tr-TR" sz="2800" dirty="0" smtClean="0">
              <a:latin typeface="Trebuchet MS" pitchFamily="34" charset="0"/>
            </a:endParaRPr>
          </a:p>
          <a:p>
            <a:pPr>
              <a:spcBef>
                <a:spcPts val="0"/>
              </a:spcBef>
              <a:buFont typeface="Trebuchet MS" panose="020B0603020202020204" pitchFamily="34" charset="0"/>
              <a:buChar char="●"/>
            </a:pPr>
            <a:r>
              <a:rPr lang="en-US" sz="2800" dirty="0" smtClean="0">
                <a:latin typeface="Trebuchet MS" pitchFamily="34" charset="0"/>
              </a:rPr>
              <a:t>0.8% </a:t>
            </a:r>
            <a:r>
              <a:rPr lang="tr-TR" sz="2800" dirty="0" smtClean="0">
                <a:latin typeface="Trebuchet MS" pitchFamily="34" charset="0"/>
              </a:rPr>
              <a:t>veya daha yüksek seviyelerde Fe</a:t>
            </a:r>
            <a:r>
              <a:rPr lang="tr-TR" sz="2800" dirty="0">
                <a:latin typeface="Trebuchet MS" pitchFamily="34" charset="0"/>
              </a:rPr>
              <a:t> </a:t>
            </a:r>
            <a:r>
              <a:rPr lang="tr-TR" sz="2800" dirty="0" smtClean="0">
                <a:latin typeface="Trebuchet MS" pitchFamily="34" charset="0"/>
              </a:rPr>
              <a:t>kalıplara yapışmayı önler.</a:t>
            </a:r>
            <a:r>
              <a:rPr lang="en-US" sz="2800" dirty="0" smtClean="0">
                <a:latin typeface="Trebuchet MS" pitchFamily="34" charset="0"/>
              </a:rPr>
              <a:t> </a:t>
            </a:r>
            <a:endParaRPr lang="tr-TR" sz="2800" dirty="0" smtClean="0">
              <a:latin typeface="Trebuchet MS" pitchFamily="34" charset="0"/>
            </a:endParaRPr>
          </a:p>
          <a:p>
            <a:pPr>
              <a:spcBef>
                <a:spcPts val="0"/>
              </a:spcBef>
              <a:buFont typeface="Trebuchet MS" panose="020B0603020202020204" pitchFamily="34" charset="0"/>
              <a:buChar char="●"/>
            </a:pPr>
            <a:r>
              <a:rPr lang="en-US" sz="2800" dirty="0" smtClean="0">
                <a:latin typeface="Trebuchet MS" pitchFamily="34" charset="0"/>
              </a:rPr>
              <a:t>Al-Fe-Si </a:t>
            </a:r>
            <a:r>
              <a:rPr lang="tr-TR" sz="2800" dirty="0" smtClean="0">
                <a:latin typeface="Trebuchet MS" pitchFamily="34" charset="0"/>
              </a:rPr>
              <a:t>üçlü </a:t>
            </a:r>
            <a:r>
              <a:rPr lang="tr-TR" sz="2800" dirty="0" err="1" smtClean="0">
                <a:latin typeface="Trebuchet MS" pitchFamily="34" charset="0"/>
              </a:rPr>
              <a:t>ötektiği</a:t>
            </a:r>
            <a:r>
              <a:rPr lang="tr-TR" sz="2800" dirty="0">
                <a:latin typeface="Trebuchet MS" pitchFamily="34" charset="0"/>
              </a:rPr>
              <a:t> </a:t>
            </a:r>
            <a:r>
              <a:rPr lang="tr-TR" sz="2800" dirty="0" smtClean="0">
                <a:latin typeface="Trebuchet MS" pitchFamily="34" charset="0"/>
              </a:rPr>
              <a:t>yaklaşık</a:t>
            </a:r>
            <a:r>
              <a:rPr lang="en-US" sz="2800" dirty="0" smtClean="0">
                <a:latin typeface="Trebuchet MS" pitchFamily="34" charset="0"/>
              </a:rPr>
              <a:t> 0.8% F</a:t>
            </a:r>
            <a:r>
              <a:rPr lang="tr-TR" sz="2800" dirty="0" smtClean="0">
                <a:latin typeface="Trebuchet MS" pitchFamily="34" charset="0"/>
              </a:rPr>
              <a:t>e seviyelerinde</a:t>
            </a:r>
            <a:r>
              <a:rPr lang="tr-TR" sz="2800" dirty="0">
                <a:latin typeface="Trebuchet MS" pitchFamily="34" charset="0"/>
              </a:rPr>
              <a:t> </a:t>
            </a:r>
            <a:r>
              <a:rPr lang="tr-TR" sz="2800" dirty="0" smtClean="0">
                <a:latin typeface="Trebuchet MS" pitchFamily="34" charset="0"/>
              </a:rPr>
              <a:t>oluşur</a:t>
            </a:r>
            <a:r>
              <a:rPr lang="en-US" sz="2800" dirty="0" smtClean="0">
                <a:latin typeface="Trebuchet MS" pitchFamily="34" charset="0"/>
              </a:rPr>
              <a:t>. </a:t>
            </a:r>
            <a:endParaRPr lang="tr-TR" sz="2800" dirty="0" smtClean="0">
              <a:latin typeface="Trebuchet MS" pitchFamily="34" charset="0"/>
            </a:endParaRPr>
          </a:p>
          <a:p>
            <a:pPr>
              <a:spcBef>
                <a:spcPts val="0"/>
              </a:spcBef>
              <a:buFont typeface="Trebuchet MS" panose="020B0603020202020204" pitchFamily="34" charset="0"/>
              <a:buChar char="●"/>
            </a:pPr>
            <a:r>
              <a:rPr lang="tr-TR" sz="2800" dirty="0" smtClean="0">
                <a:latin typeface="Trebuchet MS" pitchFamily="34" charset="0"/>
              </a:rPr>
              <a:t>Teorik olarak Fe bundan bir miktar daha yüksek</a:t>
            </a:r>
          </a:p>
          <a:p>
            <a:pPr marL="0" indent="0">
              <a:spcBef>
                <a:spcPts val="0"/>
              </a:spcBef>
              <a:buNone/>
            </a:pPr>
            <a:r>
              <a:rPr lang="tr-TR" sz="2800" dirty="0" smtClean="0">
                <a:latin typeface="Trebuchet MS" pitchFamily="34" charset="0"/>
              </a:rPr>
              <a:t>   olduğunda sıvı alüminyum temas halinde olduğu</a:t>
            </a:r>
          </a:p>
          <a:p>
            <a:pPr marL="0" indent="0">
              <a:spcBef>
                <a:spcPts val="0"/>
              </a:spcBef>
              <a:buNone/>
            </a:pPr>
            <a:r>
              <a:rPr lang="tr-TR" sz="2800" dirty="0" smtClean="0">
                <a:latin typeface="Trebuchet MS" pitchFamily="34" charset="0"/>
              </a:rPr>
              <a:t>   kalıptan demiri çözmek hususunda daha az</a:t>
            </a:r>
          </a:p>
          <a:p>
            <a:pPr marL="0" indent="0">
              <a:spcBef>
                <a:spcPts val="0"/>
              </a:spcBef>
              <a:buNone/>
            </a:pPr>
            <a:r>
              <a:rPr lang="tr-TR" sz="2800" dirty="0">
                <a:latin typeface="Trebuchet MS" pitchFamily="34" charset="0"/>
              </a:rPr>
              <a:t> </a:t>
            </a:r>
            <a:r>
              <a:rPr lang="tr-TR" sz="2800" dirty="0" smtClean="0">
                <a:latin typeface="Trebuchet MS" pitchFamily="34" charset="0"/>
              </a:rPr>
              <a:t>  isteklidir. </a:t>
            </a:r>
          </a:p>
          <a:p>
            <a:pPr>
              <a:spcBef>
                <a:spcPts val="0"/>
              </a:spcBef>
              <a:buFont typeface="Trebuchet MS" panose="020B0603020202020204" pitchFamily="34" charset="0"/>
              <a:buChar char="●"/>
            </a:pPr>
            <a:endParaRPr lang="tr-TR" sz="2800" dirty="0" smtClean="0">
              <a:latin typeface="Trebuchet MS" pitchFamily="34" charset="0"/>
            </a:endParaRPr>
          </a:p>
        </p:txBody>
      </p:sp>
    </p:spTree>
    <p:extLst>
      <p:ext uri="{BB962C8B-B14F-4D97-AF65-F5344CB8AC3E}">
        <p14:creationId xmlns:p14="http://schemas.microsoft.com/office/powerpoint/2010/main" val="35911645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20688"/>
            <a:ext cx="8229600" cy="648072"/>
          </a:xfrm>
        </p:spPr>
        <p:txBody>
          <a:bodyPr>
            <a:normAutofit fontScale="90000"/>
          </a:bodyPr>
          <a:lstStyle/>
          <a:p>
            <a:r>
              <a:rPr lang="tr-TR" sz="4800" dirty="0" err="1" smtClean="0">
                <a:latin typeface="Trebuchet MS" pitchFamily="34" charset="0"/>
              </a:rPr>
              <a:t>Empürite</a:t>
            </a:r>
            <a:r>
              <a:rPr lang="tr-TR" sz="4800" dirty="0" smtClean="0">
                <a:latin typeface="Trebuchet MS" pitchFamily="34" charset="0"/>
              </a:rPr>
              <a:t> elementleri-</a:t>
            </a:r>
            <a:r>
              <a:rPr lang="tr-TR" sz="4800" dirty="0" err="1" smtClean="0">
                <a:latin typeface="Trebuchet MS" pitchFamily="34" charset="0"/>
              </a:rPr>
              <a:t>Fe</a:t>
            </a:r>
            <a:endParaRPr lang="tr-TR" sz="4800" dirty="0">
              <a:latin typeface="Trebuchet MS" pitchFamily="34" charset="0"/>
            </a:endParaRPr>
          </a:p>
        </p:txBody>
      </p:sp>
      <p:sp>
        <p:nvSpPr>
          <p:cNvPr id="5" name="İçerik Yer Tutucusu 4"/>
          <p:cNvSpPr>
            <a:spLocks noGrp="1"/>
          </p:cNvSpPr>
          <p:nvPr>
            <p:ph idx="1"/>
          </p:nvPr>
        </p:nvSpPr>
        <p:spPr>
          <a:xfrm>
            <a:off x="360040" y="1340768"/>
            <a:ext cx="8748464" cy="5184576"/>
          </a:xfrm>
        </p:spPr>
        <p:txBody>
          <a:bodyPr>
            <a:noAutofit/>
          </a:bodyPr>
          <a:lstStyle/>
          <a:p>
            <a:pPr>
              <a:spcBef>
                <a:spcPts val="0"/>
              </a:spcBef>
              <a:buFont typeface="Trebuchet MS" panose="020B0603020202020204" pitchFamily="34" charset="0"/>
              <a:buChar char="●"/>
            </a:pPr>
            <a:r>
              <a:rPr lang="tr-TR" sz="2800" dirty="0" smtClean="0">
                <a:latin typeface="Trebuchet MS" pitchFamily="34" charset="0"/>
              </a:rPr>
              <a:t>Yüksek </a:t>
            </a:r>
            <a:r>
              <a:rPr lang="tr-TR" sz="2800" dirty="0">
                <a:latin typeface="Trebuchet MS" pitchFamily="34" charset="0"/>
              </a:rPr>
              <a:t>silisli döküm alaşımlarında sıvı alüminyumdan oluşan faz </a:t>
            </a:r>
            <a:r>
              <a:rPr lang="en-US" sz="2800" dirty="0">
                <a:latin typeface="Trebuchet MS" pitchFamily="34" charset="0"/>
                <a:sym typeface="Symbol"/>
              </a:rPr>
              <a:t></a:t>
            </a:r>
            <a:r>
              <a:rPr lang="en-US" sz="2800" dirty="0">
                <a:latin typeface="Trebuchet MS" pitchFamily="34" charset="0"/>
              </a:rPr>
              <a:t>-FeSiAl</a:t>
            </a:r>
            <a:r>
              <a:rPr lang="en-US" sz="2800" baseline="-25000" dirty="0">
                <a:latin typeface="Trebuchet MS" pitchFamily="34" charset="0"/>
              </a:rPr>
              <a:t>5</a:t>
            </a:r>
            <a:r>
              <a:rPr lang="tr-TR" sz="2800" dirty="0">
                <a:latin typeface="Trebuchet MS" pitchFamily="34" charset="0"/>
              </a:rPr>
              <a:t>’</a:t>
            </a:r>
            <a:r>
              <a:rPr lang="tr-TR" sz="2800" dirty="0" err="1">
                <a:latin typeface="Trebuchet MS" pitchFamily="34" charset="0"/>
              </a:rPr>
              <a:t>dir</a:t>
            </a:r>
            <a:r>
              <a:rPr lang="tr-TR" sz="2800" dirty="0">
                <a:latin typeface="Trebuchet MS" pitchFamily="34" charset="0"/>
              </a:rPr>
              <a:t>. </a:t>
            </a:r>
          </a:p>
          <a:p>
            <a:pPr>
              <a:spcBef>
                <a:spcPts val="0"/>
              </a:spcBef>
              <a:buFont typeface="Trebuchet MS" panose="020B0603020202020204" pitchFamily="34" charset="0"/>
              <a:buChar char="●"/>
            </a:pPr>
            <a:r>
              <a:rPr lang="en-US" sz="2800" dirty="0">
                <a:latin typeface="Trebuchet MS" pitchFamily="34" charset="0"/>
                <a:sym typeface="Symbol"/>
              </a:rPr>
              <a:t></a:t>
            </a:r>
            <a:r>
              <a:rPr lang="en-US" sz="2800" dirty="0">
                <a:latin typeface="Trebuchet MS" pitchFamily="34" charset="0"/>
              </a:rPr>
              <a:t>-</a:t>
            </a:r>
            <a:r>
              <a:rPr lang="en-US" sz="2800" dirty="0" smtClean="0">
                <a:latin typeface="Trebuchet MS" pitchFamily="34" charset="0"/>
              </a:rPr>
              <a:t>FeSiAl</a:t>
            </a:r>
            <a:r>
              <a:rPr lang="en-US" sz="2800" baseline="-25000" dirty="0" smtClean="0">
                <a:latin typeface="Trebuchet MS" pitchFamily="34" charset="0"/>
              </a:rPr>
              <a:t>5</a:t>
            </a:r>
            <a:r>
              <a:rPr lang="tr-TR" sz="2800" dirty="0" smtClean="0">
                <a:latin typeface="Trebuchet MS" pitchFamily="34" charset="0"/>
              </a:rPr>
              <a:t> </a:t>
            </a:r>
            <a:r>
              <a:rPr lang="tr-TR" sz="2800" dirty="0">
                <a:latin typeface="Trebuchet MS" pitchFamily="34" charset="0"/>
              </a:rPr>
              <a:t>ince ve iğnemsidir </a:t>
            </a:r>
            <a:r>
              <a:rPr lang="tr-TR" sz="2800" dirty="0" smtClean="0">
                <a:latin typeface="Trebuchet MS" pitchFamily="34" charset="0"/>
              </a:rPr>
              <a:t>ve </a:t>
            </a:r>
            <a:r>
              <a:rPr lang="tr-TR" sz="2800" dirty="0" err="1" smtClean="0">
                <a:latin typeface="Trebuchet MS" pitchFamily="34" charset="0"/>
              </a:rPr>
              <a:t>sünekliğe</a:t>
            </a:r>
            <a:r>
              <a:rPr lang="tr-TR" sz="2800" dirty="0" smtClean="0">
                <a:latin typeface="Trebuchet MS" pitchFamily="34" charset="0"/>
              </a:rPr>
              <a:t> zarar </a:t>
            </a:r>
            <a:r>
              <a:rPr lang="tr-TR" sz="2800" dirty="0">
                <a:latin typeface="Trebuchet MS" pitchFamily="34" charset="0"/>
              </a:rPr>
              <a:t>verir.</a:t>
            </a:r>
            <a:endParaRPr lang="en-US" sz="2800" dirty="0">
              <a:latin typeface="Trebuchet MS" pitchFamily="34" charset="0"/>
            </a:endParaRPr>
          </a:p>
          <a:p>
            <a:pPr>
              <a:spcBef>
                <a:spcPts val="0"/>
              </a:spcBef>
              <a:buFont typeface="Trebuchet MS" panose="020B0603020202020204" pitchFamily="34" charset="0"/>
              <a:buChar char="●"/>
            </a:pPr>
            <a:r>
              <a:rPr lang="tr-TR" sz="2800" dirty="0" smtClean="0">
                <a:latin typeface="Trebuchet MS" pitchFamily="34" charset="0"/>
              </a:rPr>
              <a:t>Bu bileşiklerin miktarı sadece alaşım bileşimine değil ayni zamanda katılaşma hızına bağlıdır. </a:t>
            </a:r>
          </a:p>
          <a:p>
            <a:pPr>
              <a:spcBef>
                <a:spcPts val="0"/>
              </a:spcBef>
              <a:buFont typeface="Trebuchet MS" panose="020B0603020202020204" pitchFamily="34" charset="0"/>
              <a:buChar char="●"/>
            </a:pPr>
            <a:r>
              <a:rPr lang="tr-TR" sz="2800" dirty="0" smtClean="0">
                <a:latin typeface="Trebuchet MS" pitchFamily="34" charset="0"/>
              </a:rPr>
              <a:t>Beta</a:t>
            </a:r>
            <a:r>
              <a:rPr lang="tr-TR" sz="2800" dirty="0">
                <a:latin typeface="Trebuchet MS" pitchFamily="34" charset="0"/>
              </a:rPr>
              <a:t> </a:t>
            </a:r>
            <a:r>
              <a:rPr lang="tr-TR" sz="2800" dirty="0" smtClean="0">
                <a:latin typeface="Trebuchet MS" pitchFamily="34" charset="0"/>
              </a:rPr>
              <a:t>plakaları yüksek katılaşma hızlarında sayıca</a:t>
            </a:r>
          </a:p>
          <a:p>
            <a:pPr marL="0" indent="0">
              <a:spcBef>
                <a:spcPts val="0"/>
              </a:spcBef>
              <a:buNone/>
            </a:pPr>
            <a:r>
              <a:rPr lang="tr-TR" sz="2800" dirty="0" smtClean="0">
                <a:latin typeface="Trebuchet MS" pitchFamily="34" charset="0"/>
              </a:rPr>
              <a:t>   daha az ve daha küçüktür. </a:t>
            </a:r>
          </a:p>
          <a:p>
            <a:pPr>
              <a:spcBef>
                <a:spcPts val="0"/>
              </a:spcBef>
              <a:buFont typeface="Trebuchet MS" panose="020B0603020202020204" pitchFamily="34" charset="0"/>
              <a:buChar char="●"/>
            </a:pPr>
            <a:r>
              <a:rPr lang="tr-TR" sz="2800" dirty="0" smtClean="0">
                <a:latin typeface="Trebuchet MS" pitchFamily="34" charset="0"/>
              </a:rPr>
              <a:t>Bu sayede hızlı katılaşma hızlarının yaşandığı basınçlı döküm alaşımlarında diğer döküm pratiklerine göre daha yüksek miktarlarda Fe hoş görülebilir.</a:t>
            </a:r>
          </a:p>
        </p:txBody>
      </p:sp>
    </p:spTree>
    <p:extLst>
      <p:ext uri="{BB962C8B-B14F-4D97-AF65-F5344CB8AC3E}">
        <p14:creationId xmlns:p14="http://schemas.microsoft.com/office/powerpoint/2010/main" val="33008939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179512" y="1334373"/>
            <a:ext cx="8568952" cy="4401205"/>
          </a:xfrm>
          <a:prstGeom prst="rect">
            <a:avLst/>
          </a:prstGeom>
        </p:spPr>
        <p:txBody>
          <a:bodyPr wrap="square">
            <a:spAutoFit/>
          </a:bodyPr>
          <a:lstStyle/>
          <a:p>
            <a:pPr marL="457200" indent="-457200">
              <a:spcBef>
                <a:spcPts val="0"/>
              </a:spcBef>
              <a:buClr>
                <a:schemeClr val="bg2">
                  <a:lumMod val="50000"/>
                </a:schemeClr>
              </a:buClr>
              <a:buFont typeface="Trebuchet MS" panose="020B0603020202020204" pitchFamily="34" charset="0"/>
              <a:buChar char="●"/>
            </a:pPr>
            <a:r>
              <a:rPr lang="tr-TR" sz="2800" dirty="0" smtClean="0">
                <a:latin typeface="Trebuchet MS" pitchFamily="34" charset="0"/>
              </a:rPr>
              <a:t>Yüksek miktarlarda Fe sağlam olması gereken basınçlı döküm uygulamalarında kabul edilemez.</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Fe’in</a:t>
            </a:r>
            <a:r>
              <a:rPr lang="tr-TR" sz="2800" dirty="0" smtClean="0">
                <a:latin typeface="Trebuchet MS" pitchFamily="34" charset="0"/>
              </a:rPr>
              <a:t> yarısı kadar Mn ilave etmekle bu faz daha tercih edilen </a:t>
            </a:r>
            <a:r>
              <a:rPr lang="en-US" sz="2800" dirty="0" smtClean="0">
                <a:latin typeface="Trebuchet MS" pitchFamily="34" charset="0"/>
              </a:rPr>
              <a:t>Adding </a:t>
            </a:r>
            <a:r>
              <a:rPr lang="tr-TR" sz="2800" dirty="0" smtClean="0">
                <a:latin typeface="Trebuchet MS" pitchFamily="34" charset="0"/>
              </a:rPr>
              <a:t>(</a:t>
            </a:r>
            <a:r>
              <a:rPr lang="tr-TR" sz="2800" dirty="0" err="1" smtClean="0">
                <a:latin typeface="Trebuchet MS" pitchFamily="34" charset="0"/>
              </a:rPr>
              <a:t>Fe,Mn</a:t>
            </a:r>
            <a:r>
              <a:rPr lang="tr-TR" sz="2800" dirty="0" smtClean="0">
                <a:latin typeface="Trebuchet MS" pitchFamily="34" charset="0"/>
              </a:rPr>
              <a:t>)</a:t>
            </a:r>
            <a:r>
              <a:rPr lang="tr-TR" sz="2800" baseline="-25000" dirty="0" smtClean="0">
                <a:latin typeface="Trebuchet MS" pitchFamily="34" charset="0"/>
              </a:rPr>
              <a:t>3</a:t>
            </a:r>
            <a:r>
              <a:rPr lang="tr-TR" sz="2800" dirty="0" smtClean="0">
                <a:latin typeface="Trebuchet MS" pitchFamily="34" charset="0"/>
              </a:rPr>
              <a:t>Si</a:t>
            </a:r>
            <a:r>
              <a:rPr lang="tr-TR" sz="2800" baseline="-25000" dirty="0" smtClean="0">
                <a:latin typeface="Trebuchet MS" pitchFamily="34" charset="0"/>
              </a:rPr>
              <a:t>2</a:t>
            </a:r>
            <a:r>
              <a:rPr lang="tr-TR" sz="2800" dirty="0" smtClean="0">
                <a:latin typeface="Trebuchet MS" pitchFamily="34" charset="0"/>
              </a:rPr>
              <a:t>Al</a:t>
            </a:r>
            <a:r>
              <a:rPr lang="tr-TR" sz="2800" baseline="-25000" dirty="0" smtClean="0">
                <a:latin typeface="Trebuchet MS" pitchFamily="34" charset="0"/>
              </a:rPr>
              <a:t>15</a:t>
            </a:r>
            <a:r>
              <a:rPr lang="tr-TR" sz="2800" dirty="0" smtClean="0">
                <a:latin typeface="Trebuchet MS" pitchFamily="34" charset="0"/>
              </a:rPr>
              <a:t> veya </a:t>
            </a:r>
            <a:r>
              <a:rPr lang="tr-TR" sz="2800" dirty="0" smtClean="0">
                <a:latin typeface="Trebuchet MS" pitchFamily="34" charset="0"/>
                <a:sym typeface="Symbol"/>
              </a:rPr>
              <a:t></a:t>
            </a:r>
            <a:r>
              <a:rPr lang="tr-TR" sz="2800" dirty="0" smtClean="0">
                <a:latin typeface="Trebuchet MS" pitchFamily="34" charset="0"/>
              </a:rPr>
              <a:t>-</a:t>
            </a:r>
            <a:r>
              <a:rPr lang="tr-TR" sz="2800" dirty="0" err="1" smtClean="0">
                <a:latin typeface="Trebuchet MS" pitchFamily="34" charset="0"/>
              </a:rPr>
              <a:t>AlFeSi</a:t>
            </a:r>
            <a:r>
              <a:rPr lang="tr-TR" sz="2800" dirty="0" smtClean="0">
                <a:latin typeface="Trebuchet MS" pitchFamily="34" charset="0"/>
              </a:rPr>
              <a:t> bileşiklerine dönüştürülür. </a:t>
            </a:r>
          </a:p>
          <a:p>
            <a:pPr marL="457200" indent="-457200">
              <a:buClr>
                <a:schemeClr val="bg2">
                  <a:lumMod val="50000"/>
                </a:schemeClr>
              </a:buClr>
              <a:buFont typeface="Trebuchet MS" panose="020B0603020202020204" pitchFamily="34" charset="0"/>
              <a:buChar char="●"/>
            </a:pPr>
            <a:r>
              <a:rPr lang="en-US" sz="2800" dirty="0">
                <a:latin typeface="Trebuchet MS" pitchFamily="34" charset="0"/>
                <a:sym typeface="Symbol"/>
              </a:rPr>
              <a:t></a:t>
            </a:r>
            <a:r>
              <a:rPr lang="en-US" sz="2800" dirty="0">
                <a:latin typeface="Trebuchet MS" pitchFamily="34" charset="0"/>
              </a:rPr>
              <a:t>-</a:t>
            </a:r>
            <a:r>
              <a:rPr lang="en-US" sz="2800" dirty="0" err="1">
                <a:latin typeface="Trebuchet MS" pitchFamily="34" charset="0"/>
              </a:rPr>
              <a:t>AlFeSi</a:t>
            </a:r>
            <a:r>
              <a:rPr lang="en-US" sz="2800" dirty="0">
                <a:latin typeface="Trebuchet MS" pitchFamily="34" charset="0"/>
              </a:rPr>
              <a:t> </a:t>
            </a:r>
            <a:r>
              <a:rPr lang="tr-TR" sz="2800" dirty="0">
                <a:latin typeface="Trebuchet MS" pitchFamily="34" charset="0"/>
              </a:rPr>
              <a:t>plakaları döküm parçanın mekanik özelliklerine zarar verir.</a:t>
            </a:r>
            <a:r>
              <a:rPr lang="en-US" sz="2800" dirty="0">
                <a:latin typeface="Trebuchet MS" pitchFamily="34" charset="0"/>
              </a:rPr>
              <a:t> </a:t>
            </a:r>
            <a:r>
              <a:rPr lang="tr-TR" sz="2800" dirty="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Özellikle yüksek Fe içeren ikincil alaşımlarda </a:t>
            </a:r>
            <a:r>
              <a:rPr lang="tr-TR" sz="2800" dirty="0" err="1">
                <a:latin typeface="Trebuchet MS" pitchFamily="34" charset="0"/>
              </a:rPr>
              <a:t>süneklik</a:t>
            </a:r>
            <a:r>
              <a:rPr lang="tr-TR" sz="2800" dirty="0">
                <a:latin typeface="Trebuchet MS" pitchFamily="34" charset="0"/>
              </a:rPr>
              <a:t> en çok zarar gören mekanik özelliktir</a:t>
            </a:r>
            <a:r>
              <a:rPr lang="tr-TR" sz="2800" dirty="0" smtClean="0">
                <a:latin typeface="Trebuchet MS" pitchFamily="34" charset="0"/>
              </a:rPr>
              <a:t>.</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
        <p:nvSpPr>
          <p:cNvPr id="7" name="Başlık 3"/>
          <p:cNvSpPr>
            <a:spLocks noGrp="1"/>
          </p:cNvSpPr>
          <p:nvPr>
            <p:ph type="title"/>
          </p:nvPr>
        </p:nvSpPr>
        <p:spPr>
          <a:xfrm>
            <a:off x="395536" y="620688"/>
            <a:ext cx="8229600" cy="648072"/>
          </a:xfrm>
        </p:spPr>
        <p:txBody>
          <a:bodyPr>
            <a:normAutofit fontScale="90000"/>
          </a:bodyPr>
          <a:lstStyle/>
          <a:p>
            <a:r>
              <a:rPr lang="tr-TR" sz="4800" dirty="0" err="1" smtClean="0">
                <a:latin typeface="Trebuchet MS" pitchFamily="34" charset="0"/>
              </a:rPr>
              <a:t>Empürite</a:t>
            </a:r>
            <a:r>
              <a:rPr lang="tr-TR" sz="4800" dirty="0" smtClean="0">
                <a:latin typeface="Trebuchet MS" pitchFamily="34" charset="0"/>
              </a:rPr>
              <a:t> elementleri-</a:t>
            </a:r>
            <a:r>
              <a:rPr lang="tr-TR" sz="4800" dirty="0" err="1" smtClean="0">
                <a:latin typeface="Trebuchet MS" pitchFamily="34" charset="0"/>
              </a:rPr>
              <a:t>Fe</a:t>
            </a:r>
            <a:endParaRPr lang="tr-TR" sz="4800" dirty="0">
              <a:latin typeface="Trebuchet MS" pitchFamily="34" charset="0"/>
            </a:endParaRPr>
          </a:p>
        </p:txBody>
      </p:sp>
    </p:spTree>
    <p:extLst>
      <p:ext uri="{BB962C8B-B14F-4D97-AF65-F5344CB8AC3E}">
        <p14:creationId xmlns:p14="http://schemas.microsoft.com/office/powerpoint/2010/main" val="40246497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323528" y="1704176"/>
            <a:ext cx="8568952" cy="4389120"/>
          </a:xfrm>
        </p:spPr>
        <p:txBody>
          <a:bodyPr>
            <a:noAutofit/>
          </a:bodyPr>
          <a:lstStyle/>
          <a:p>
            <a:pPr>
              <a:buNone/>
            </a:pPr>
            <a:r>
              <a:rPr lang="tr-TR" sz="2800" dirty="0" smtClean="0">
                <a:latin typeface="Trebuchet MS" pitchFamily="34" charset="0"/>
              </a:rPr>
              <a:t>Alüminyum basınçlı döküm alaşımlarına kasıtlı ve kontrollü </a:t>
            </a:r>
            <a:r>
              <a:rPr lang="tr-TR" sz="2800" dirty="0" err="1" smtClean="0">
                <a:latin typeface="Trebuchet MS" pitchFamily="34" charset="0"/>
              </a:rPr>
              <a:t>Zn</a:t>
            </a:r>
            <a:r>
              <a:rPr lang="tr-TR" sz="2800" dirty="0" smtClean="0">
                <a:latin typeface="Trebuchet MS" pitchFamily="34" charset="0"/>
              </a:rPr>
              <a:t> ilaveleri sadece 7XX grubu alaşımlar için geçerlidir.  Bu alaşımlar basınçlı döküm ve varyasyonları için uygun değildir.</a:t>
            </a:r>
            <a:endParaRPr lang="en-US" sz="2800" dirty="0" smtClean="0">
              <a:latin typeface="Trebuchet MS" pitchFamily="34" charset="0"/>
            </a:endParaRPr>
          </a:p>
          <a:p>
            <a:pPr>
              <a:buNone/>
            </a:pPr>
            <a:r>
              <a:rPr lang="tr-TR" sz="2800" dirty="0" smtClean="0">
                <a:latin typeface="Trebuchet MS" pitchFamily="34" charset="0"/>
              </a:rPr>
              <a:t>Bir çok ikincil basınçlı döküm alaşımında (hurdadan üretilen) </a:t>
            </a:r>
            <a:r>
              <a:rPr lang="tr-TR" sz="2800" dirty="0" err="1" smtClean="0">
                <a:latin typeface="Trebuchet MS" pitchFamily="34" charset="0"/>
              </a:rPr>
              <a:t>Zn</a:t>
            </a:r>
            <a:r>
              <a:rPr lang="tr-TR" sz="2800" dirty="0" smtClean="0">
                <a:latin typeface="Trebuchet MS" pitchFamily="34" charset="0"/>
              </a:rPr>
              <a:t> </a:t>
            </a:r>
            <a:r>
              <a:rPr lang="tr-TR" sz="2800" dirty="0" err="1" smtClean="0">
                <a:latin typeface="Trebuchet MS" pitchFamily="34" charset="0"/>
              </a:rPr>
              <a:t>empürite</a:t>
            </a:r>
            <a:r>
              <a:rPr lang="tr-TR" sz="2800" dirty="0" smtClean="0">
                <a:latin typeface="Trebuchet MS" pitchFamily="34" charset="0"/>
              </a:rPr>
              <a:t> elementidir. </a:t>
            </a:r>
            <a:r>
              <a:rPr lang="tr-TR" sz="2800" dirty="0" err="1" smtClean="0">
                <a:latin typeface="Trebuchet MS" pitchFamily="34" charset="0"/>
              </a:rPr>
              <a:t>Zn’nun</a:t>
            </a:r>
            <a:r>
              <a:rPr lang="tr-TR" sz="2800" dirty="0" smtClean="0">
                <a:latin typeface="Trebuchet MS" pitchFamily="34" charset="0"/>
              </a:rPr>
              <a:t> etkisi çok zayıftır. Ne zararlı ne de faydalıdır.</a:t>
            </a:r>
          </a:p>
          <a:p>
            <a:pPr>
              <a:buNone/>
            </a:pPr>
            <a:r>
              <a:rPr lang="tr-TR" sz="2800" dirty="0" err="1" smtClean="0">
                <a:latin typeface="Trebuchet MS" pitchFamily="34" charset="0"/>
              </a:rPr>
              <a:t>Zn</a:t>
            </a:r>
            <a:r>
              <a:rPr lang="tr-TR" sz="2800" dirty="0" smtClean="0">
                <a:latin typeface="Trebuchet MS" pitchFamily="34" charset="0"/>
              </a:rPr>
              <a:t> ağır bir elementtir ve alaşımın yoğunluğunu arttırır.</a:t>
            </a:r>
          </a:p>
        </p:txBody>
      </p:sp>
      <p:sp>
        <p:nvSpPr>
          <p:cNvPr id="7" name="Başlık 3"/>
          <p:cNvSpPr>
            <a:spLocks noGrp="1"/>
          </p:cNvSpPr>
          <p:nvPr>
            <p:ph type="title"/>
          </p:nvPr>
        </p:nvSpPr>
        <p:spPr>
          <a:xfrm>
            <a:off x="395536" y="764704"/>
            <a:ext cx="8229600" cy="720080"/>
          </a:xfrm>
        </p:spPr>
        <p:txBody>
          <a:bodyPr>
            <a:normAutofit fontScale="90000"/>
          </a:bodyPr>
          <a:lstStyle/>
          <a:p>
            <a:r>
              <a:rPr lang="tr-TR" dirty="0" err="1" smtClean="0">
                <a:solidFill>
                  <a:schemeClr val="accent2">
                    <a:lumMod val="50000"/>
                  </a:schemeClr>
                </a:solidFill>
                <a:latin typeface="Trebuchet MS" pitchFamily="34" charset="0"/>
              </a:rPr>
              <a:t>Empürite</a:t>
            </a:r>
            <a:r>
              <a:rPr lang="tr-TR" dirty="0" smtClean="0">
                <a:solidFill>
                  <a:schemeClr val="accent2">
                    <a:lumMod val="50000"/>
                  </a:schemeClr>
                </a:solidFill>
                <a:latin typeface="Trebuchet MS" pitchFamily="34" charset="0"/>
              </a:rPr>
              <a:t> elementleri-</a:t>
            </a:r>
            <a:r>
              <a:rPr lang="tr-TR" dirty="0" err="1" smtClean="0">
                <a:solidFill>
                  <a:schemeClr val="accent2">
                    <a:lumMod val="50000"/>
                  </a:schemeClr>
                </a:solidFill>
                <a:latin typeface="Trebuchet MS" pitchFamily="34" charset="0"/>
              </a:rPr>
              <a:t>Zn</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2231437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323528" y="1632168"/>
            <a:ext cx="8568952" cy="4389120"/>
          </a:xfrm>
        </p:spPr>
        <p:txBody>
          <a:bodyPr>
            <a:noAutofit/>
          </a:bodyPr>
          <a:lstStyle/>
          <a:p>
            <a:pPr>
              <a:buNone/>
            </a:pPr>
            <a:r>
              <a:rPr lang="tr-TR" sz="2800" dirty="0" smtClean="0">
                <a:latin typeface="Trebuchet MS" pitchFamily="34" charset="0"/>
              </a:rPr>
              <a:t>Yüksek </a:t>
            </a:r>
            <a:r>
              <a:rPr lang="tr-TR" sz="2800" dirty="0" err="1" smtClean="0">
                <a:latin typeface="Trebuchet MS" pitchFamily="34" charset="0"/>
              </a:rPr>
              <a:t>Zn’lu</a:t>
            </a:r>
            <a:r>
              <a:rPr lang="tr-TR" sz="2800" dirty="0" smtClean="0">
                <a:latin typeface="Trebuchet MS" pitchFamily="34" charset="0"/>
              </a:rPr>
              <a:t> ikincil alaşımlar düşük </a:t>
            </a:r>
            <a:r>
              <a:rPr lang="tr-TR" sz="2800" dirty="0" err="1" smtClean="0">
                <a:latin typeface="Trebuchet MS" pitchFamily="34" charset="0"/>
              </a:rPr>
              <a:t>Zn’lu</a:t>
            </a:r>
            <a:r>
              <a:rPr lang="tr-TR" sz="2800" dirty="0" smtClean="0">
                <a:latin typeface="Trebuchet MS" pitchFamily="34" charset="0"/>
              </a:rPr>
              <a:t> çeşitlerden daha ucuza mal olduklarından caziptir.</a:t>
            </a:r>
          </a:p>
          <a:p>
            <a:pPr>
              <a:buNone/>
            </a:pPr>
            <a:r>
              <a:rPr lang="tr-TR" sz="2800" dirty="0" smtClean="0">
                <a:latin typeface="Trebuchet MS" pitchFamily="34" charset="0"/>
              </a:rPr>
              <a:t>Ancak daha yüksek yoğunluklu bir alaşım nakliye-transfer maliyetleri daha yüksek olacağından bu maliyet cazibesi hususu dikkatle ele alınmalıdır.</a:t>
            </a:r>
            <a:endParaRPr lang="en-US" sz="2800" dirty="0" smtClean="0">
              <a:latin typeface="Trebuchet MS" pitchFamily="34" charset="0"/>
            </a:endParaRPr>
          </a:p>
          <a:p>
            <a:pPr>
              <a:buNone/>
            </a:pPr>
            <a:r>
              <a:rPr lang="en-US" sz="2800" dirty="0" smtClean="0">
                <a:latin typeface="Trebuchet MS" pitchFamily="34" charset="0"/>
              </a:rPr>
              <a:t> </a:t>
            </a:r>
            <a:endParaRPr lang="tr-TR" sz="2800" dirty="0">
              <a:latin typeface="Trebuchet MS" pitchFamily="34" charset="0"/>
            </a:endParaRPr>
          </a:p>
        </p:txBody>
      </p:sp>
      <p:sp>
        <p:nvSpPr>
          <p:cNvPr id="7" name="Başlık 3"/>
          <p:cNvSpPr>
            <a:spLocks noGrp="1"/>
          </p:cNvSpPr>
          <p:nvPr>
            <p:ph type="title"/>
          </p:nvPr>
        </p:nvSpPr>
        <p:spPr>
          <a:xfrm>
            <a:off x="395536" y="764704"/>
            <a:ext cx="8229600" cy="720080"/>
          </a:xfrm>
        </p:spPr>
        <p:txBody>
          <a:bodyPr>
            <a:normAutofit fontScale="90000"/>
          </a:bodyPr>
          <a:lstStyle/>
          <a:p>
            <a:r>
              <a:rPr lang="tr-TR" dirty="0" err="1" smtClean="0">
                <a:solidFill>
                  <a:schemeClr val="accent2">
                    <a:lumMod val="50000"/>
                  </a:schemeClr>
                </a:solidFill>
                <a:latin typeface="Trebuchet MS" pitchFamily="34" charset="0"/>
              </a:rPr>
              <a:t>Empürite</a:t>
            </a:r>
            <a:r>
              <a:rPr lang="tr-TR" dirty="0" smtClean="0">
                <a:solidFill>
                  <a:schemeClr val="accent2">
                    <a:lumMod val="50000"/>
                  </a:schemeClr>
                </a:solidFill>
                <a:latin typeface="Trebuchet MS" pitchFamily="34" charset="0"/>
              </a:rPr>
              <a:t> elementleri-</a:t>
            </a:r>
            <a:r>
              <a:rPr lang="tr-TR" dirty="0" err="1" smtClean="0">
                <a:solidFill>
                  <a:schemeClr val="accent2">
                    <a:lumMod val="50000"/>
                  </a:schemeClr>
                </a:solidFill>
                <a:latin typeface="Trebuchet MS" pitchFamily="34" charset="0"/>
              </a:rPr>
              <a:t>Zn</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806811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www.mercalloy.com/site_media/img/aluminum-alloys-101/graph.jpg"/>
          <p:cNvPicPr>
            <a:picLocks noChangeAspect="1" noChangeArrowheads="1"/>
          </p:cNvPicPr>
          <p:nvPr/>
        </p:nvPicPr>
        <p:blipFill>
          <a:blip r:embed="rId2" cstate="print">
            <a:lum bright="-8000" contrast="12000"/>
          </a:blip>
          <a:srcRect l="870" t="9530" r="9566" b="1135"/>
          <a:stretch>
            <a:fillRect/>
          </a:stretch>
        </p:blipFill>
        <p:spPr bwMode="auto">
          <a:xfrm>
            <a:off x="683568" y="1124744"/>
            <a:ext cx="7416824" cy="5400600"/>
          </a:xfrm>
          <a:prstGeom prst="rect">
            <a:avLst/>
          </a:prstGeom>
          <a:noFill/>
        </p:spPr>
      </p:pic>
      <p:sp useBgFill="1">
        <p:nvSpPr>
          <p:cNvPr id="3" name="2 Metin kutusu"/>
          <p:cNvSpPr txBox="1"/>
          <p:nvPr/>
        </p:nvSpPr>
        <p:spPr>
          <a:xfrm>
            <a:off x="6228184" y="4293096"/>
            <a:ext cx="2232248" cy="1200329"/>
          </a:xfrm>
          <a:prstGeom prst="rect">
            <a:avLst/>
          </a:prstGeom>
        </p:spPr>
        <p:txBody>
          <a:bodyPr wrap="square" rtlCol="0">
            <a:spAutoFit/>
          </a:bodyPr>
          <a:lstStyle/>
          <a:p>
            <a:pPr algn="ctr"/>
            <a:r>
              <a:rPr lang="tr-TR" dirty="0" smtClean="0">
                <a:latin typeface="Trebuchet MS" pitchFamily="34" charset="0"/>
              </a:rPr>
              <a:t>%16-20 Si</a:t>
            </a:r>
          </a:p>
          <a:p>
            <a:pPr algn="ctr"/>
            <a:r>
              <a:rPr lang="tr-TR" dirty="0" smtClean="0">
                <a:latin typeface="Trebuchet MS" pitchFamily="34" charset="0"/>
              </a:rPr>
              <a:t>390 ve 392</a:t>
            </a:r>
          </a:p>
          <a:p>
            <a:pPr algn="ctr"/>
            <a:r>
              <a:rPr lang="tr-TR" dirty="0" smtClean="0">
                <a:latin typeface="Trebuchet MS" pitchFamily="34" charset="0"/>
              </a:rPr>
              <a:t>Aşınmaya dirençli </a:t>
            </a:r>
          </a:p>
          <a:p>
            <a:pPr algn="ctr"/>
            <a:r>
              <a:rPr lang="tr-TR" dirty="0" smtClean="0">
                <a:latin typeface="Trebuchet MS" pitchFamily="34" charset="0"/>
              </a:rPr>
              <a:t>alaşımlar</a:t>
            </a:r>
            <a:endParaRPr lang="tr-TR" dirty="0">
              <a:latin typeface="Trebuchet MS" pitchFamily="34" charset="0"/>
            </a:endParaRPr>
          </a:p>
        </p:txBody>
      </p:sp>
      <p:sp useBgFill="1">
        <p:nvSpPr>
          <p:cNvPr id="4" name="3 Metin kutusu"/>
          <p:cNvSpPr txBox="1"/>
          <p:nvPr/>
        </p:nvSpPr>
        <p:spPr>
          <a:xfrm>
            <a:off x="4307100" y="4322900"/>
            <a:ext cx="1993092" cy="1200329"/>
          </a:xfrm>
          <a:prstGeom prst="rect">
            <a:avLst/>
          </a:prstGeom>
        </p:spPr>
        <p:txBody>
          <a:bodyPr wrap="square" rtlCol="0">
            <a:spAutoFit/>
          </a:bodyPr>
          <a:lstStyle/>
          <a:p>
            <a:r>
              <a:rPr lang="tr-TR" dirty="0" smtClean="0">
                <a:latin typeface="Trebuchet MS" pitchFamily="34" charset="0"/>
              </a:rPr>
              <a:t>%10-13 Si</a:t>
            </a:r>
          </a:p>
          <a:p>
            <a:r>
              <a:rPr lang="tr-TR" dirty="0" smtClean="0">
                <a:latin typeface="Trebuchet MS" pitchFamily="34" charset="0"/>
              </a:rPr>
              <a:t>336, 339 ve 413</a:t>
            </a:r>
          </a:p>
          <a:p>
            <a:r>
              <a:rPr lang="tr-TR" dirty="0" smtClean="0">
                <a:latin typeface="Trebuchet MS" pitchFamily="34" charset="0"/>
              </a:rPr>
              <a:t>Basınçlı döküm alaşımları</a:t>
            </a:r>
            <a:endParaRPr lang="tr-TR" dirty="0">
              <a:latin typeface="Trebuchet MS" pitchFamily="34" charset="0"/>
            </a:endParaRPr>
          </a:p>
        </p:txBody>
      </p:sp>
      <p:sp useBgFill="1">
        <p:nvSpPr>
          <p:cNvPr id="5" name="4 Metin kutusu"/>
          <p:cNvSpPr txBox="1"/>
          <p:nvPr/>
        </p:nvSpPr>
        <p:spPr>
          <a:xfrm>
            <a:off x="1660208" y="5301208"/>
            <a:ext cx="2737972" cy="664797"/>
          </a:xfrm>
          <a:prstGeom prst="rect">
            <a:avLst/>
          </a:prstGeom>
        </p:spPr>
        <p:txBody>
          <a:bodyPr wrap="square" lIns="0" tIns="0" rIns="0" bIns="0" rtlCol="0">
            <a:spAutoFit/>
          </a:bodyPr>
          <a:lstStyle/>
          <a:p>
            <a:pPr algn="ctr">
              <a:lnSpc>
                <a:spcPct val="80000"/>
              </a:lnSpc>
            </a:pPr>
            <a:r>
              <a:rPr lang="tr-TR" dirty="0" smtClean="0">
                <a:latin typeface="Trebuchet MS" pitchFamily="34" charset="0"/>
              </a:rPr>
              <a:t>%8-10 Si</a:t>
            </a:r>
          </a:p>
          <a:p>
            <a:pPr algn="ctr">
              <a:lnSpc>
                <a:spcPct val="80000"/>
              </a:lnSpc>
            </a:pPr>
            <a:r>
              <a:rPr lang="tr-TR" dirty="0" smtClean="0">
                <a:latin typeface="Trebuchet MS" pitchFamily="34" charset="0"/>
              </a:rPr>
              <a:t>360, 380 ve 383</a:t>
            </a:r>
          </a:p>
          <a:p>
            <a:pPr algn="ctr">
              <a:lnSpc>
                <a:spcPct val="80000"/>
              </a:lnSpc>
            </a:pPr>
            <a:r>
              <a:rPr lang="tr-TR" dirty="0" smtClean="0">
                <a:latin typeface="Trebuchet MS" pitchFamily="34" charset="0"/>
              </a:rPr>
              <a:t>Basınçlı döküm alaşımları</a:t>
            </a:r>
            <a:endParaRPr lang="tr-TR" dirty="0">
              <a:latin typeface="Trebuchet MS" pitchFamily="34" charset="0"/>
            </a:endParaRPr>
          </a:p>
        </p:txBody>
      </p:sp>
      <p:sp useBgFill="1">
        <p:nvSpPr>
          <p:cNvPr id="6" name="5 Metin kutusu"/>
          <p:cNvSpPr txBox="1"/>
          <p:nvPr/>
        </p:nvSpPr>
        <p:spPr>
          <a:xfrm>
            <a:off x="1259632" y="4177217"/>
            <a:ext cx="2260384" cy="886397"/>
          </a:xfrm>
          <a:prstGeom prst="rect">
            <a:avLst/>
          </a:prstGeom>
        </p:spPr>
        <p:txBody>
          <a:bodyPr wrap="square" lIns="0" tIns="0" rIns="0" bIns="0" rtlCol="0">
            <a:spAutoFit/>
          </a:bodyPr>
          <a:lstStyle/>
          <a:p>
            <a:pPr algn="ctr">
              <a:lnSpc>
                <a:spcPct val="80000"/>
              </a:lnSpc>
            </a:pPr>
            <a:r>
              <a:rPr lang="tr-TR" dirty="0" smtClean="0">
                <a:latin typeface="Trebuchet MS" pitchFamily="34" charset="0"/>
              </a:rPr>
              <a:t>%5-8 Si</a:t>
            </a:r>
          </a:p>
          <a:p>
            <a:pPr algn="ctr">
              <a:lnSpc>
                <a:spcPct val="80000"/>
              </a:lnSpc>
            </a:pPr>
            <a:r>
              <a:rPr lang="tr-TR" dirty="0" smtClean="0">
                <a:latin typeface="Trebuchet MS" pitchFamily="34" charset="0"/>
              </a:rPr>
              <a:t>355, 356, 319 ve 320</a:t>
            </a:r>
          </a:p>
          <a:p>
            <a:pPr algn="ctr">
              <a:lnSpc>
                <a:spcPct val="80000"/>
              </a:lnSpc>
            </a:pPr>
            <a:r>
              <a:rPr lang="tr-TR" dirty="0" smtClean="0">
                <a:latin typeface="Trebuchet MS" pitchFamily="34" charset="0"/>
              </a:rPr>
              <a:t>Kum/</a:t>
            </a:r>
            <a:r>
              <a:rPr lang="tr-TR" dirty="0" err="1" smtClean="0">
                <a:latin typeface="Trebuchet MS" pitchFamily="34" charset="0"/>
              </a:rPr>
              <a:t>kokil</a:t>
            </a:r>
            <a:r>
              <a:rPr lang="tr-TR" dirty="0" smtClean="0">
                <a:latin typeface="Trebuchet MS" pitchFamily="34" charset="0"/>
              </a:rPr>
              <a:t> döküm alaşımları</a:t>
            </a:r>
            <a:endParaRPr lang="tr-TR" dirty="0">
              <a:latin typeface="Trebuchet MS" pitchFamily="34" charset="0"/>
            </a:endParaRPr>
          </a:p>
        </p:txBody>
      </p:sp>
      <p:sp useBgFill="1">
        <p:nvSpPr>
          <p:cNvPr id="7" name="6 Metin kutusu"/>
          <p:cNvSpPr txBox="1"/>
          <p:nvPr/>
        </p:nvSpPr>
        <p:spPr>
          <a:xfrm>
            <a:off x="3616824" y="6223431"/>
            <a:ext cx="648072" cy="461665"/>
          </a:xfrm>
          <a:prstGeom prst="rect">
            <a:avLst/>
          </a:prstGeom>
        </p:spPr>
        <p:txBody>
          <a:bodyPr wrap="square" rtlCol="0">
            <a:spAutoFit/>
          </a:bodyPr>
          <a:lstStyle/>
          <a:p>
            <a:r>
              <a:rPr lang="tr-TR" sz="2400" dirty="0" smtClean="0">
                <a:latin typeface="Trebuchet MS" pitchFamily="34" charset="0"/>
              </a:rPr>
              <a:t>%Si</a:t>
            </a:r>
            <a:endParaRPr lang="tr-TR" sz="2400" dirty="0">
              <a:latin typeface="Trebuchet MS" pitchFamily="34" charset="0"/>
            </a:endParaRPr>
          </a:p>
        </p:txBody>
      </p:sp>
      <p:sp useBgFill="1">
        <p:nvSpPr>
          <p:cNvPr id="8" name="7 Metin kutusu"/>
          <p:cNvSpPr txBox="1"/>
          <p:nvPr/>
        </p:nvSpPr>
        <p:spPr>
          <a:xfrm>
            <a:off x="467544" y="2897256"/>
            <a:ext cx="615553" cy="2217732"/>
          </a:xfrm>
          <a:prstGeom prst="rect">
            <a:avLst/>
          </a:prstGeom>
        </p:spPr>
        <p:txBody>
          <a:bodyPr vert="vert270" wrap="square" rtlCol="0">
            <a:spAutoFit/>
          </a:bodyPr>
          <a:lstStyle/>
          <a:p>
            <a:r>
              <a:rPr lang="tr-TR" sz="2800" dirty="0" smtClean="0">
                <a:latin typeface="Trebuchet MS" pitchFamily="34" charset="0"/>
              </a:rPr>
              <a:t>Sıcaklık (</a:t>
            </a:r>
            <a:r>
              <a:rPr lang="tr-TR" sz="2800" dirty="0" smtClean="0">
                <a:latin typeface="Trebuchet MS" pitchFamily="34" charset="0"/>
                <a:sym typeface="Symbol"/>
              </a:rPr>
              <a:t></a:t>
            </a:r>
            <a:r>
              <a:rPr lang="tr-TR" sz="2800" dirty="0" smtClean="0">
                <a:latin typeface="Trebuchet MS" pitchFamily="34" charset="0"/>
              </a:rPr>
              <a:t>C) </a:t>
            </a:r>
            <a:endParaRPr lang="tr-TR" sz="2800" dirty="0">
              <a:latin typeface="Trebuchet MS" pitchFamily="34" charset="0"/>
            </a:endParaRPr>
          </a:p>
        </p:txBody>
      </p:sp>
      <p:sp useBgFill="1">
        <p:nvSpPr>
          <p:cNvPr id="9" name="8 Metin kutusu"/>
          <p:cNvSpPr txBox="1"/>
          <p:nvPr/>
        </p:nvSpPr>
        <p:spPr>
          <a:xfrm>
            <a:off x="5220072" y="1700808"/>
            <a:ext cx="648072" cy="461665"/>
          </a:xfrm>
          <a:prstGeom prst="rect">
            <a:avLst/>
          </a:prstGeom>
        </p:spPr>
        <p:txBody>
          <a:bodyPr wrap="square" rtlCol="0">
            <a:spAutoFit/>
          </a:bodyPr>
          <a:lstStyle/>
          <a:p>
            <a:r>
              <a:rPr lang="tr-TR" sz="2400" dirty="0" smtClean="0">
                <a:latin typeface="Trebuchet MS" pitchFamily="34" charset="0"/>
              </a:rPr>
              <a:t>sıvı</a:t>
            </a:r>
            <a:endParaRPr lang="tr-TR" sz="2400" dirty="0">
              <a:latin typeface="Trebuchet MS" pitchFamily="34" charset="0"/>
            </a:endParaRPr>
          </a:p>
        </p:txBody>
      </p:sp>
      <p:sp useBgFill="1">
        <p:nvSpPr>
          <p:cNvPr id="10" name="9 Metin kutusu"/>
          <p:cNvSpPr txBox="1"/>
          <p:nvPr/>
        </p:nvSpPr>
        <p:spPr>
          <a:xfrm>
            <a:off x="1763688" y="2564904"/>
            <a:ext cx="648072" cy="830997"/>
          </a:xfrm>
          <a:prstGeom prst="rect">
            <a:avLst/>
          </a:prstGeom>
        </p:spPr>
        <p:txBody>
          <a:bodyPr wrap="square" rtlCol="0">
            <a:spAutoFit/>
          </a:bodyPr>
          <a:lstStyle/>
          <a:p>
            <a:r>
              <a:rPr lang="tr-TR" sz="2400" dirty="0" smtClean="0">
                <a:latin typeface="Trebuchet MS" pitchFamily="34" charset="0"/>
                <a:sym typeface="Symbol"/>
              </a:rPr>
              <a:t> + </a:t>
            </a:r>
            <a:r>
              <a:rPr lang="tr-TR" sz="2400" dirty="0" smtClean="0">
                <a:latin typeface="Trebuchet MS" pitchFamily="34" charset="0"/>
              </a:rPr>
              <a:t>sıvı</a:t>
            </a:r>
            <a:endParaRPr lang="tr-TR" sz="2400" dirty="0">
              <a:latin typeface="Trebuchet MS" pitchFamily="34" charset="0"/>
            </a:endParaRPr>
          </a:p>
        </p:txBody>
      </p:sp>
      <p:sp useBgFill="1">
        <p:nvSpPr>
          <p:cNvPr id="11" name="10 Metin kutusu"/>
          <p:cNvSpPr txBox="1"/>
          <p:nvPr/>
        </p:nvSpPr>
        <p:spPr>
          <a:xfrm>
            <a:off x="6516216" y="2636912"/>
            <a:ext cx="720080" cy="830997"/>
          </a:xfrm>
          <a:prstGeom prst="rect">
            <a:avLst/>
          </a:prstGeom>
        </p:spPr>
        <p:txBody>
          <a:bodyPr wrap="square" rtlCol="0">
            <a:spAutoFit/>
          </a:bodyPr>
          <a:lstStyle/>
          <a:p>
            <a:r>
              <a:rPr lang="tr-TR" sz="2400" dirty="0" smtClean="0">
                <a:latin typeface="Trebuchet MS" pitchFamily="34" charset="0"/>
                <a:sym typeface="Symbol"/>
              </a:rPr>
              <a:t>Si + </a:t>
            </a:r>
            <a:r>
              <a:rPr lang="tr-TR" sz="2400" dirty="0" smtClean="0">
                <a:latin typeface="Trebuchet MS" pitchFamily="34" charset="0"/>
              </a:rPr>
              <a:t>sıvı</a:t>
            </a:r>
            <a:endParaRPr lang="tr-TR" sz="2400" dirty="0">
              <a:latin typeface="Trebuchet MS" pitchFamily="34" charset="0"/>
            </a:endParaRPr>
          </a:p>
        </p:txBody>
      </p:sp>
      <p:sp useBgFill="1">
        <p:nvSpPr>
          <p:cNvPr id="12" name="11 Metin kutusu"/>
          <p:cNvSpPr txBox="1"/>
          <p:nvPr/>
        </p:nvSpPr>
        <p:spPr>
          <a:xfrm>
            <a:off x="6300192" y="5589240"/>
            <a:ext cx="1080120" cy="461665"/>
          </a:xfrm>
          <a:prstGeom prst="rect">
            <a:avLst/>
          </a:prstGeom>
        </p:spPr>
        <p:txBody>
          <a:bodyPr wrap="square" rtlCol="0">
            <a:spAutoFit/>
          </a:bodyPr>
          <a:lstStyle/>
          <a:p>
            <a:r>
              <a:rPr lang="tr-TR" sz="2400" dirty="0" smtClean="0">
                <a:latin typeface="Trebuchet MS" pitchFamily="34" charset="0"/>
                <a:sym typeface="Symbol"/>
              </a:rPr>
              <a:t> + Si </a:t>
            </a:r>
            <a:endParaRPr lang="tr-TR" sz="2400" dirty="0">
              <a:latin typeface="Trebuchet MS" pitchFamily="34" charset="0"/>
            </a:endParaRPr>
          </a:p>
        </p:txBody>
      </p:sp>
      <p:sp>
        <p:nvSpPr>
          <p:cNvPr id="13" name="Başlık 3"/>
          <p:cNvSpPr>
            <a:spLocks noGrp="1"/>
          </p:cNvSpPr>
          <p:nvPr>
            <p:ph type="title"/>
          </p:nvPr>
        </p:nvSpPr>
        <p:spPr>
          <a:xfrm>
            <a:off x="864096" y="458416"/>
            <a:ext cx="8532440" cy="594320"/>
          </a:xfrm>
        </p:spPr>
        <p:txBody>
          <a:bodyPr>
            <a:noAutofit/>
          </a:bodyPr>
          <a:lstStyle/>
          <a:p>
            <a:r>
              <a:rPr lang="tr-TR" sz="4400" dirty="0" smtClean="0">
                <a:latin typeface="Trebuchet MS" pitchFamily="34" charset="0"/>
              </a:rPr>
              <a:t>Al-Si alaşımları</a:t>
            </a:r>
            <a:endParaRPr lang="tr-TR" sz="4400" dirty="0">
              <a:latin typeface="Trebuchet MS" pitchFamily="34" charset="0"/>
            </a:endParaRPr>
          </a:p>
        </p:txBody>
      </p:sp>
    </p:spTree>
    <p:extLst>
      <p:ext uri="{BB962C8B-B14F-4D97-AF65-F5344CB8AC3E}">
        <p14:creationId xmlns:p14="http://schemas.microsoft.com/office/powerpoint/2010/main" val="1368739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251520" y="1477228"/>
            <a:ext cx="8784976" cy="4832092"/>
          </a:xfrm>
          <a:prstGeom prst="rect">
            <a:avLst/>
          </a:prstGeom>
          <a:noFill/>
        </p:spPr>
        <p:txBody>
          <a:bodyPr wrap="square" rtlCol="0">
            <a:spAutoFit/>
          </a:bodyPr>
          <a:lstStyle/>
          <a:p>
            <a:pPr>
              <a:buClr>
                <a:schemeClr val="bg2">
                  <a:lumMod val="50000"/>
                </a:schemeClr>
              </a:buClr>
            </a:pPr>
            <a:r>
              <a:rPr lang="tr-TR" sz="2800" b="1" dirty="0" smtClean="0">
                <a:latin typeface="Trebuchet MS" pitchFamily="34" charset="0"/>
              </a:rPr>
              <a:t>Yüksek mukavemet</a:t>
            </a:r>
            <a:r>
              <a:rPr lang="tr-TR" sz="2800" dirty="0" smtClean="0">
                <a:latin typeface="Trebuchet MS" pitchFamily="34" charset="0"/>
              </a:rPr>
              <a:t>!</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b="1" dirty="0" smtClean="0">
                <a:latin typeface="Trebuchet MS" pitchFamily="34" charset="0"/>
              </a:rPr>
              <a:t>ısıl işlemle </a:t>
            </a:r>
            <a:r>
              <a:rPr lang="tr-TR" sz="2800" dirty="0" smtClean="0">
                <a:latin typeface="Trebuchet MS" pitchFamily="34" charset="0"/>
              </a:rPr>
              <a:t>yüksek mukavemet mümkün!</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Titiz kalıp tasarımları ile </a:t>
            </a:r>
            <a:r>
              <a:rPr lang="tr-TR" sz="2800" b="1" dirty="0" smtClean="0">
                <a:latin typeface="Trebuchet MS" pitchFamily="34" charset="0"/>
              </a:rPr>
              <a:t>yüksek soğuma hızları</a:t>
            </a:r>
            <a:r>
              <a:rPr lang="tr-TR" sz="2800" dirty="0" smtClean="0">
                <a:latin typeface="Trebuchet MS" pitchFamily="34" charset="0"/>
              </a:rPr>
              <a:t> ve bu sayede yüksek mukavemet ve yüksek tokluk değerleri elde edilebilir.</a:t>
            </a:r>
          </a:p>
          <a:p>
            <a:pPr marL="457200" indent="-457200">
              <a:buClr>
                <a:schemeClr val="bg2">
                  <a:lumMod val="50000"/>
                </a:schemeClr>
              </a:buClr>
              <a:buFont typeface="Trebuchet MS" panose="020B0603020202020204" pitchFamily="34" charset="0"/>
              <a:buChar char="●"/>
            </a:pPr>
            <a:r>
              <a:rPr lang="en-US" sz="2800" b="1" dirty="0" smtClean="0">
                <a:latin typeface="Trebuchet MS" pitchFamily="34" charset="0"/>
              </a:rPr>
              <a:t>2xx.x </a:t>
            </a:r>
            <a:r>
              <a:rPr lang="tr-TR" sz="2800" b="1" dirty="0" smtClean="0">
                <a:latin typeface="Trebuchet MS" pitchFamily="34" charset="0"/>
              </a:rPr>
              <a:t>alaşımları </a:t>
            </a:r>
            <a:r>
              <a:rPr lang="tr-TR" sz="2800" dirty="0" smtClean="0">
                <a:latin typeface="Trebuchet MS" pitchFamily="34" charset="0"/>
              </a:rPr>
              <a:t>en yüksek mukavemet seviyelerini verir ve fakat dökümü daha güçtür.</a:t>
            </a:r>
            <a:r>
              <a:rPr lang="en-US" sz="2800" dirty="0" smtClean="0">
                <a:latin typeface="Trebuchet MS" pitchFamily="34" charset="0"/>
              </a:rPr>
              <a:t> </a:t>
            </a:r>
            <a:r>
              <a:rPr lang="tr-TR" sz="2800" dirty="0" smtClean="0">
                <a:latin typeface="Trebuchet MS" pitchFamily="34" charset="0"/>
              </a:rPr>
              <a:t>Bu yüzden çok özel döküm teknikleri ve titiz döküm pratikleri gerektirir.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Çok yüksek mukavemet gerektiren uçak sanayi gibi çok özel uygulamalar için seçilir.</a:t>
            </a:r>
          </a:p>
        </p:txBody>
      </p:sp>
      <p:sp>
        <p:nvSpPr>
          <p:cNvPr id="7" name="Başlık 3"/>
          <p:cNvSpPr>
            <a:spLocks noGrp="1"/>
          </p:cNvSpPr>
          <p:nvPr>
            <p:ph type="title"/>
          </p:nvPr>
        </p:nvSpPr>
        <p:spPr>
          <a:xfrm>
            <a:off x="323528" y="818456"/>
            <a:ext cx="8229600" cy="594320"/>
          </a:xfrm>
        </p:spPr>
        <p:txBody>
          <a:bodyPr>
            <a:normAutofit fontScale="90000"/>
          </a:bodyPr>
          <a:lstStyle/>
          <a:p>
            <a:r>
              <a:rPr lang="tr-TR" dirty="0" smtClean="0">
                <a:solidFill>
                  <a:schemeClr val="accent1">
                    <a:lumMod val="50000"/>
                  </a:schemeClr>
                </a:solidFill>
                <a:latin typeface="Trebuchet MS" panose="020B0603020202020204" pitchFamily="34" charset="0"/>
              </a:rPr>
              <a:t>Döküm alaşımlarının avantajları</a:t>
            </a:r>
            <a:endParaRPr lang="tr-TR" dirty="0">
              <a:solidFill>
                <a:schemeClr val="accent1">
                  <a:lumMod val="50000"/>
                </a:schemeClr>
              </a:solidFill>
              <a:latin typeface="Trebuchet MS" panose="020B0603020202020204" pitchFamily="34" charset="0"/>
            </a:endParaRPr>
          </a:p>
        </p:txBody>
      </p:sp>
    </p:spTree>
    <p:extLst>
      <p:ext uri="{BB962C8B-B14F-4D97-AF65-F5344CB8AC3E}">
        <p14:creationId xmlns:p14="http://schemas.microsoft.com/office/powerpoint/2010/main" val="1236777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88032" y="458416"/>
            <a:ext cx="8748464" cy="594320"/>
          </a:xfrm>
        </p:spPr>
        <p:txBody>
          <a:bodyPr>
            <a:noAutofit/>
          </a:bodyPr>
          <a:lstStyle/>
          <a:p>
            <a:r>
              <a:rPr lang="tr-TR" sz="4400" dirty="0" smtClean="0">
                <a:latin typeface="Trebuchet MS" pitchFamily="34" charset="0"/>
              </a:rPr>
              <a:t>Al-Si sisteminde popüler alaşımlar</a:t>
            </a:r>
            <a:endParaRPr lang="tr-TR" sz="4400" dirty="0">
              <a:latin typeface="Trebuchet MS" pitchFamily="34" charset="0"/>
            </a:endParaRPr>
          </a:p>
        </p:txBody>
      </p:sp>
      <p:pic>
        <p:nvPicPr>
          <p:cNvPr id="2050" name="Picture 2"/>
          <p:cNvPicPr>
            <a:picLocks noChangeAspect="1" noChangeArrowheads="1"/>
          </p:cNvPicPr>
          <p:nvPr/>
        </p:nvPicPr>
        <p:blipFill>
          <a:blip r:embed="rId2" cstate="print">
            <a:lum bright="-6000" contrast="9000"/>
          </a:blip>
          <a:srcRect l="8333" t="3752" r="10000" b="4942"/>
          <a:stretch>
            <a:fillRect/>
          </a:stretch>
        </p:blipFill>
        <p:spPr bwMode="auto">
          <a:xfrm>
            <a:off x="395536" y="1124744"/>
            <a:ext cx="8424936" cy="5578416"/>
          </a:xfrm>
          <a:prstGeom prst="rect">
            <a:avLst/>
          </a:prstGeom>
          <a:noFill/>
          <a:ln w="9525">
            <a:noFill/>
            <a:miter lim="800000"/>
            <a:headEnd/>
            <a:tailEnd/>
          </a:ln>
        </p:spPr>
      </p:pic>
    </p:spTree>
    <p:extLst>
      <p:ext uri="{BB962C8B-B14F-4D97-AF65-F5344CB8AC3E}">
        <p14:creationId xmlns:p14="http://schemas.microsoft.com/office/powerpoint/2010/main" val="1081955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04056" y="674440"/>
            <a:ext cx="8748464" cy="594320"/>
          </a:xfrm>
        </p:spPr>
        <p:txBody>
          <a:bodyPr>
            <a:noAutofit/>
          </a:bodyPr>
          <a:lstStyle/>
          <a:p>
            <a:r>
              <a:rPr lang="tr-TR" sz="4400" dirty="0" smtClean="0">
                <a:latin typeface="Trebuchet MS" pitchFamily="34" charset="0"/>
              </a:rPr>
              <a:t>Al-Si sisteminde alaşımlar</a:t>
            </a:r>
            <a:endParaRPr lang="tr-TR" sz="4400" dirty="0">
              <a:latin typeface="Trebuchet MS" pitchFamily="34" charset="0"/>
            </a:endParaRPr>
          </a:p>
        </p:txBody>
      </p:sp>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 contrast="9000"/>
                    </a14:imgEffect>
                  </a14:imgLayer>
                </a14:imgProps>
              </a:ext>
              <a:ext uri="{28A0092B-C50C-407E-A947-70E740481C1C}">
                <a14:useLocalDpi xmlns:a14="http://schemas.microsoft.com/office/drawing/2010/main" val="0"/>
              </a:ext>
            </a:extLst>
          </a:blip>
          <a:srcRect/>
          <a:stretch>
            <a:fillRect/>
          </a:stretch>
        </p:blipFill>
        <p:spPr bwMode="auto">
          <a:xfrm>
            <a:off x="435406" y="2042845"/>
            <a:ext cx="4083009" cy="3396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grayscl/>
            <a:lum bright="-4000" contrast="13000"/>
            <a:extLst>
              <a:ext uri="{28A0092B-C50C-407E-A947-70E740481C1C}">
                <a14:useLocalDpi xmlns:a14="http://schemas.microsoft.com/office/drawing/2010/main" val="0"/>
              </a:ext>
            </a:extLst>
          </a:blip>
          <a:srcRect l="55496" b="2765"/>
          <a:stretch/>
        </p:blipFill>
        <p:spPr bwMode="auto">
          <a:xfrm>
            <a:off x="4542485" y="2042845"/>
            <a:ext cx="4133971" cy="339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406531" y="1466781"/>
            <a:ext cx="8447449" cy="523220"/>
          </a:xfrm>
          <a:prstGeom prst="rect">
            <a:avLst/>
          </a:prstGeom>
          <a:noFill/>
        </p:spPr>
        <p:txBody>
          <a:bodyPr wrap="square" rtlCol="0">
            <a:spAutoFit/>
          </a:bodyPr>
          <a:lstStyle/>
          <a:p>
            <a:r>
              <a:rPr lang="tr-TR" sz="2800" dirty="0" err="1">
                <a:latin typeface="Trebuchet MS" panose="020B0603020202020204" pitchFamily="34" charset="0"/>
              </a:rPr>
              <a:t>ö</a:t>
            </a:r>
            <a:r>
              <a:rPr lang="tr-TR" sz="2800" dirty="0" err="1" smtClean="0">
                <a:latin typeface="Trebuchet MS" panose="020B0603020202020204" pitchFamily="34" charset="0"/>
              </a:rPr>
              <a:t>tektik</a:t>
            </a:r>
            <a:r>
              <a:rPr lang="tr-TR" sz="2800" dirty="0" smtClean="0">
                <a:latin typeface="Trebuchet MS" panose="020B0603020202020204" pitchFamily="34" charset="0"/>
              </a:rPr>
              <a:t> altı			    </a:t>
            </a:r>
            <a:r>
              <a:rPr lang="tr-TR" sz="2800" dirty="0" err="1" smtClean="0">
                <a:latin typeface="Trebuchet MS" panose="020B0603020202020204" pitchFamily="34" charset="0"/>
              </a:rPr>
              <a:t>ötektik</a:t>
            </a:r>
            <a:r>
              <a:rPr lang="tr-TR" sz="2800" dirty="0" smtClean="0">
                <a:latin typeface="Trebuchet MS" panose="020B0603020202020204" pitchFamily="34" charset="0"/>
              </a:rPr>
              <a:t> üstü</a:t>
            </a:r>
            <a:endParaRPr lang="tr-TR" sz="2800" dirty="0">
              <a:latin typeface="Trebuchet MS" panose="020B0603020202020204" pitchFamily="34" charset="0"/>
            </a:endParaRPr>
          </a:p>
        </p:txBody>
      </p:sp>
      <p:sp>
        <p:nvSpPr>
          <p:cNvPr id="7" name="Metin kutusu 6"/>
          <p:cNvSpPr txBox="1"/>
          <p:nvPr/>
        </p:nvSpPr>
        <p:spPr>
          <a:xfrm>
            <a:off x="445031" y="5427221"/>
            <a:ext cx="8447449" cy="954107"/>
          </a:xfrm>
          <a:prstGeom prst="rect">
            <a:avLst/>
          </a:prstGeom>
          <a:noFill/>
        </p:spPr>
        <p:txBody>
          <a:bodyPr wrap="square" rtlCol="0">
            <a:spAutoFit/>
          </a:bodyPr>
          <a:lstStyle/>
          <a:p>
            <a:r>
              <a:rPr lang="tr-TR" sz="2800" dirty="0" err="1" smtClean="0">
                <a:latin typeface="Trebuchet MS" panose="020B0603020202020204" pitchFamily="34" charset="0"/>
              </a:rPr>
              <a:t>Primer</a:t>
            </a:r>
            <a:r>
              <a:rPr lang="tr-TR" sz="2800" dirty="0" smtClean="0">
                <a:latin typeface="Trebuchet MS" panose="020B0603020202020204" pitchFamily="34" charset="0"/>
              </a:rPr>
              <a:t> faz: </a:t>
            </a:r>
          </a:p>
          <a:p>
            <a:r>
              <a:rPr lang="tr-TR" sz="2800" dirty="0">
                <a:latin typeface="Trebuchet MS" panose="020B0603020202020204" pitchFamily="34" charset="0"/>
                <a:sym typeface="Symbol"/>
              </a:rPr>
              <a:t>	</a:t>
            </a:r>
            <a:r>
              <a:rPr lang="tr-TR" sz="2800" dirty="0" smtClean="0">
                <a:latin typeface="Trebuchet MS" panose="020B0603020202020204" pitchFamily="34" charset="0"/>
                <a:sym typeface="Symbol"/>
              </a:rPr>
              <a:t>	-Al</a:t>
            </a:r>
            <a:r>
              <a:rPr lang="tr-TR" sz="2800" dirty="0" smtClean="0">
                <a:latin typeface="Trebuchet MS" panose="020B0603020202020204" pitchFamily="34" charset="0"/>
              </a:rPr>
              <a:t>		</a:t>
            </a:r>
            <a:r>
              <a:rPr lang="tr-TR" sz="2800" dirty="0">
                <a:latin typeface="Trebuchet MS" panose="020B0603020202020204" pitchFamily="34" charset="0"/>
              </a:rPr>
              <a:t> </a:t>
            </a:r>
            <a:r>
              <a:rPr lang="tr-TR" sz="2800" dirty="0" smtClean="0">
                <a:latin typeface="Trebuchet MS" panose="020B0603020202020204" pitchFamily="34" charset="0"/>
              </a:rPr>
              <a:t>  	    	   silis </a:t>
            </a:r>
            <a:endParaRPr lang="tr-TR" sz="2800" dirty="0">
              <a:latin typeface="Trebuchet MS" panose="020B0603020202020204" pitchFamily="34" charset="0"/>
            </a:endParaRPr>
          </a:p>
        </p:txBody>
      </p:sp>
    </p:spTree>
    <p:extLst>
      <p:ext uri="{BB962C8B-B14F-4D97-AF65-F5344CB8AC3E}">
        <p14:creationId xmlns:p14="http://schemas.microsoft.com/office/powerpoint/2010/main" val="37086614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51520" y="643335"/>
            <a:ext cx="8424936" cy="769441"/>
          </a:xfrm>
          <a:prstGeom prst="rect">
            <a:avLst/>
          </a:prstGeom>
          <a:noFill/>
        </p:spPr>
        <p:txBody>
          <a:bodyPr wrap="square" rtlCol="0">
            <a:spAutoFit/>
          </a:bodyPr>
          <a:lstStyle/>
          <a:p>
            <a:r>
              <a:rPr lang="tr-TR" sz="4400" dirty="0">
                <a:solidFill>
                  <a:schemeClr val="accent2">
                    <a:lumMod val="50000"/>
                  </a:schemeClr>
                </a:solidFill>
                <a:latin typeface="Trebuchet MS" panose="020B0603020202020204" pitchFamily="34" charset="0"/>
              </a:rPr>
              <a:t>3</a:t>
            </a:r>
            <a:r>
              <a:rPr lang="tr-TR" sz="4400" dirty="0" smtClean="0">
                <a:solidFill>
                  <a:schemeClr val="accent2">
                    <a:lumMod val="50000"/>
                  </a:schemeClr>
                </a:solidFill>
                <a:latin typeface="Trebuchet MS" panose="020B0603020202020204" pitchFamily="34" charset="0"/>
              </a:rPr>
              <a:t>xx alaşımları / Al-Si-Mg (</a:t>
            </a:r>
            <a:r>
              <a:rPr lang="tr-TR" sz="4400" dirty="0" err="1" smtClean="0">
                <a:solidFill>
                  <a:schemeClr val="accent2">
                    <a:lumMod val="50000"/>
                  </a:schemeClr>
                </a:solidFill>
                <a:latin typeface="Trebuchet MS" panose="020B0603020202020204" pitchFamily="34" charset="0"/>
              </a:rPr>
              <a:t>Cu</a:t>
            </a:r>
            <a:r>
              <a:rPr lang="tr-TR" sz="4400" dirty="0" smtClean="0">
                <a:solidFill>
                  <a:schemeClr val="accent2">
                    <a:lumMod val="50000"/>
                  </a:schemeClr>
                </a:solidFill>
                <a:latin typeface="Trebuchet MS" panose="020B0603020202020204" pitchFamily="34" charset="0"/>
              </a:rPr>
              <a:t>)</a:t>
            </a:r>
          </a:p>
        </p:txBody>
      </p:sp>
      <p:sp>
        <p:nvSpPr>
          <p:cNvPr id="3" name="Metin kutusu 2"/>
          <p:cNvSpPr txBox="1"/>
          <p:nvPr/>
        </p:nvSpPr>
        <p:spPr>
          <a:xfrm>
            <a:off x="251520" y="1474906"/>
            <a:ext cx="8640960" cy="4832092"/>
          </a:xfrm>
          <a:prstGeom prst="rect">
            <a:avLst/>
          </a:prstGeom>
          <a:noFill/>
        </p:spPr>
        <p:txBody>
          <a:bodyPr wrap="square" rtlCol="0">
            <a:spAutoFit/>
          </a:bodyPr>
          <a:lstStyle/>
          <a:p>
            <a:r>
              <a:rPr lang="tr-TR" sz="2800" dirty="0" smtClean="0">
                <a:latin typeface="Trebuchet MS" pitchFamily="34" charset="0"/>
              </a:rPr>
              <a:t>Mükemmel akışkanlık</a:t>
            </a:r>
          </a:p>
          <a:p>
            <a:r>
              <a:rPr lang="tr-TR" sz="2800" dirty="0" smtClean="0">
                <a:latin typeface="Trebuchet MS" pitchFamily="34" charset="0"/>
              </a:rPr>
              <a:t>Isıl işlem uygulanabilir.</a:t>
            </a:r>
          </a:p>
          <a:p>
            <a:r>
              <a:rPr lang="tr-TR" sz="2800" dirty="0" smtClean="0">
                <a:latin typeface="Trebuchet MS" pitchFamily="34" charset="0"/>
              </a:rPr>
              <a:t>Yüksek mukavemet</a:t>
            </a:r>
          </a:p>
          <a:p>
            <a:r>
              <a:rPr lang="tr-TR" sz="2800" dirty="0" smtClean="0">
                <a:latin typeface="Trebuchet MS" pitchFamily="34" charset="0"/>
              </a:rPr>
              <a:t>çekme mukavemeti: 130-275 </a:t>
            </a:r>
            <a:r>
              <a:rPr lang="tr-TR" sz="2800" dirty="0" err="1" smtClean="0">
                <a:latin typeface="Trebuchet MS" pitchFamily="34" charset="0"/>
              </a:rPr>
              <a:t>MPa</a:t>
            </a:r>
            <a:endParaRPr lang="tr-TR" sz="2800" dirty="0" smtClean="0">
              <a:latin typeface="Trebuchet MS" pitchFamily="34" charset="0"/>
            </a:endParaRPr>
          </a:p>
          <a:p>
            <a:r>
              <a:rPr lang="tr-TR" sz="2800" dirty="0" smtClean="0">
                <a:latin typeface="Trebuchet MS" pitchFamily="34" charset="0"/>
              </a:rPr>
              <a:t>Bazı alaşımlarda yüksek uzama, </a:t>
            </a:r>
            <a:r>
              <a:rPr lang="tr-TR" sz="2800" dirty="0" err="1" smtClean="0">
                <a:latin typeface="Trebuchet MS" pitchFamily="34" charset="0"/>
              </a:rPr>
              <a:t>süneklik</a:t>
            </a:r>
            <a:r>
              <a:rPr lang="tr-TR" sz="2800" dirty="0" smtClean="0">
                <a:latin typeface="Trebuchet MS" pitchFamily="34" charset="0"/>
              </a:rPr>
              <a:t> ve tokluk</a:t>
            </a:r>
          </a:p>
          <a:p>
            <a:r>
              <a:rPr lang="tr-TR" sz="2800" dirty="0" smtClean="0">
                <a:latin typeface="Trebuchet MS" pitchFamily="34" charset="0"/>
              </a:rPr>
              <a:t>Aşınma direnci iyi</a:t>
            </a:r>
          </a:p>
          <a:p>
            <a:r>
              <a:rPr lang="tr-TR" sz="2800" dirty="0" err="1" smtClean="0">
                <a:latin typeface="Trebuchet MS" pitchFamily="34" charset="0"/>
              </a:rPr>
              <a:t>Cu</a:t>
            </a:r>
            <a:r>
              <a:rPr lang="tr-TR" sz="2800" dirty="0" smtClean="0">
                <a:latin typeface="Trebuchet MS" pitchFamily="34" charset="0"/>
              </a:rPr>
              <a:t> içeren alaşımlarda işlenebilirlik iyi/korozyon direnci düşük</a:t>
            </a:r>
          </a:p>
          <a:p>
            <a:r>
              <a:rPr lang="tr-TR" sz="2800" dirty="0" smtClean="0">
                <a:latin typeface="Trebuchet MS" pitchFamily="34" charset="0"/>
                <a:cs typeface="Arial" pitchFamily="34" charset="0"/>
              </a:rPr>
              <a:t>bir çok döküm tekniğine (kum, </a:t>
            </a:r>
            <a:r>
              <a:rPr lang="tr-TR" sz="2800" dirty="0" err="1" smtClean="0">
                <a:latin typeface="Trebuchet MS" pitchFamily="34" charset="0"/>
                <a:cs typeface="Arial" pitchFamily="34" charset="0"/>
              </a:rPr>
              <a:t>kokil</a:t>
            </a:r>
            <a:r>
              <a:rPr lang="tr-TR" sz="2800" dirty="0" smtClean="0">
                <a:latin typeface="Trebuchet MS" pitchFamily="34" charset="0"/>
                <a:cs typeface="Arial" pitchFamily="34" charset="0"/>
              </a:rPr>
              <a:t>, basınçlı döküm) uygun!</a:t>
            </a:r>
          </a:p>
          <a:p>
            <a:endParaRPr lang="tr-TR" sz="2800" dirty="0" smtClean="0">
              <a:latin typeface="Trebuchet MS" pitchFamily="34" charset="0"/>
            </a:endParaRPr>
          </a:p>
        </p:txBody>
      </p:sp>
    </p:spTree>
    <p:extLst>
      <p:ext uri="{BB962C8B-B14F-4D97-AF65-F5344CB8AC3E}">
        <p14:creationId xmlns:p14="http://schemas.microsoft.com/office/powerpoint/2010/main" val="39089964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23528" y="571327"/>
            <a:ext cx="8424936" cy="769441"/>
          </a:xfrm>
          <a:prstGeom prst="rect">
            <a:avLst/>
          </a:prstGeom>
          <a:noFill/>
        </p:spPr>
        <p:txBody>
          <a:bodyPr wrap="square" rtlCol="0">
            <a:spAutoFit/>
          </a:bodyPr>
          <a:lstStyle/>
          <a:p>
            <a:r>
              <a:rPr lang="tr-TR" sz="4400" dirty="0">
                <a:solidFill>
                  <a:schemeClr val="accent2">
                    <a:lumMod val="50000"/>
                  </a:schemeClr>
                </a:solidFill>
                <a:latin typeface="Trebuchet MS" panose="020B0603020202020204" pitchFamily="34" charset="0"/>
              </a:rPr>
              <a:t>3</a:t>
            </a:r>
            <a:r>
              <a:rPr lang="tr-TR" sz="4400" dirty="0" smtClean="0">
                <a:solidFill>
                  <a:schemeClr val="accent2">
                    <a:lumMod val="50000"/>
                  </a:schemeClr>
                </a:solidFill>
                <a:latin typeface="Trebuchet MS" panose="020B0603020202020204" pitchFamily="34" charset="0"/>
              </a:rPr>
              <a:t>xx alaşımları / Al-Si-Mg (</a:t>
            </a:r>
            <a:r>
              <a:rPr lang="tr-TR" sz="4400" dirty="0" err="1" smtClean="0">
                <a:solidFill>
                  <a:schemeClr val="accent2">
                    <a:lumMod val="50000"/>
                  </a:schemeClr>
                </a:solidFill>
                <a:latin typeface="Trebuchet MS" panose="020B0603020202020204" pitchFamily="34" charset="0"/>
              </a:rPr>
              <a:t>Cu</a:t>
            </a:r>
            <a:r>
              <a:rPr lang="tr-TR" sz="4400" dirty="0" smtClean="0">
                <a:solidFill>
                  <a:schemeClr val="accent2">
                    <a:lumMod val="50000"/>
                  </a:schemeClr>
                </a:solidFill>
                <a:latin typeface="Trebuchet MS" panose="020B0603020202020204" pitchFamily="34" charset="0"/>
              </a:rPr>
              <a:t>)</a:t>
            </a:r>
          </a:p>
        </p:txBody>
      </p:sp>
      <p:pic>
        <p:nvPicPr>
          <p:cNvPr id="7170" name="Picture 2"/>
          <p:cNvPicPr>
            <a:picLocks noChangeAspect="1" noChangeArrowheads="1"/>
          </p:cNvPicPr>
          <p:nvPr/>
        </p:nvPicPr>
        <p:blipFill rotWithShape="1">
          <a:blip r:embed="rId2" cstate="print">
            <a:lum contrast="19000"/>
            <a:extLst>
              <a:ext uri="{28A0092B-C50C-407E-A947-70E740481C1C}">
                <a14:useLocalDpi xmlns:a14="http://schemas.microsoft.com/office/drawing/2010/main" val="0"/>
              </a:ext>
            </a:extLst>
          </a:blip>
          <a:srcRect l="41326" t="41497" r="25000" b="17949"/>
          <a:stretch/>
        </p:blipFill>
        <p:spPr bwMode="auto">
          <a:xfrm>
            <a:off x="3533028" y="3068960"/>
            <a:ext cx="5071420" cy="3435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1"/>
          <p:cNvSpPr/>
          <p:nvPr/>
        </p:nvSpPr>
        <p:spPr>
          <a:xfrm>
            <a:off x="323528" y="1412776"/>
            <a:ext cx="8820472" cy="3108543"/>
          </a:xfrm>
          <a:prstGeom prst="rect">
            <a:avLst/>
          </a:prstGeom>
        </p:spPr>
        <p:txBody>
          <a:bodyPr wrap="square">
            <a:spAutoFit/>
          </a:bodyPr>
          <a:lstStyle/>
          <a:p>
            <a:r>
              <a:rPr lang="tr-TR" sz="2800" dirty="0" smtClean="0">
                <a:latin typeface="Trebuchet MS" pitchFamily="34" charset="0"/>
              </a:rPr>
              <a:t>Büyük ve karmaşık parçaların dökümü için ideal!</a:t>
            </a:r>
          </a:p>
          <a:p>
            <a:r>
              <a:rPr lang="tr-TR" sz="2800" dirty="0" smtClean="0">
                <a:latin typeface="Trebuchet MS" pitchFamily="34" charset="0"/>
              </a:rPr>
              <a:t>Çok ince detaylarla çok hassas döküm parça</a:t>
            </a:r>
          </a:p>
          <a:p>
            <a:r>
              <a:rPr lang="tr-TR" sz="2800" dirty="0" smtClean="0">
                <a:latin typeface="Trebuchet MS" pitchFamily="34" charset="0"/>
              </a:rPr>
              <a:t>Otomotiv silindir blok ve kapakları</a:t>
            </a:r>
          </a:p>
          <a:p>
            <a:r>
              <a:rPr lang="tr-TR" sz="2800" dirty="0" smtClean="0">
                <a:latin typeface="Trebuchet MS" pitchFamily="34" charset="0"/>
              </a:rPr>
              <a:t>Jant</a:t>
            </a:r>
          </a:p>
          <a:p>
            <a:r>
              <a:rPr lang="tr-TR" sz="2800" dirty="0" smtClean="0">
                <a:latin typeface="Trebuchet MS" pitchFamily="34" charset="0"/>
              </a:rPr>
              <a:t>Uçak parçaları</a:t>
            </a:r>
          </a:p>
          <a:p>
            <a:r>
              <a:rPr lang="tr-TR" sz="2800" dirty="0" err="1" smtClean="0">
                <a:latin typeface="Trebuchet MS" pitchFamily="34" charset="0"/>
              </a:rPr>
              <a:t>Kompressör</a:t>
            </a:r>
            <a:r>
              <a:rPr lang="tr-TR" sz="2800" dirty="0" smtClean="0">
                <a:latin typeface="Trebuchet MS" pitchFamily="34" charset="0"/>
              </a:rPr>
              <a:t> ve </a:t>
            </a:r>
          </a:p>
          <a:p>
            <a:r>
              <a:rPr lang="tr-TR" sz="2800" dirty="0" smtClean="0">
                <a:latin typeface="Trebuchet MS" pitchFamily="34" charset="0"/>
              </a:rPr>
              <a:t>pompa parçaları</a:t>
            </a:r>
          </a:p>
        </p:txBody>
      </p:sp>
    </p:spTree>
    <p:extLst>
      <p:ext uri="{BB962C8B-B14F-4D97-AF65-F5344CB8AC3E}">
        <p14:creationId xmlns:p14="http://schemas.microsoft.com/office/powerpoint/2010/main" val="39089964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216024" y="1628800"/>
            <a:ext cx="8748464" cy="4248472"/>
          </a:xfrm>
        </p:spPr>
        <p:txBody>
          <a:bodyPr>
            <a:noAutofit/>
          </a:bodyPr>
          <a:lstStyle/>
          <a:p>
            <a:pPr>
              <a:buClr>
                <a:schemeClr val="bg2">
                  <a:lumMod val="50000"/>
                </a:schemeClr>
              </a:buClr>
            </a:pPr>
            <a:r>
              <a:rPr lang="tr-TR" sz="2800" dirty="0" smtClean="0">
                <a:latin typeface="Trebuchet MS" pitchFamily="34" charset="0"/>
              </a:rPr>
              <a:t>ısıl işlemsiz mukavemet, dökülebilirlik ve maliyet yönünden cazip bir denge!</a:t>
            </a:r>
          </a:p>
          <a:p>
            <a:pPr>
              <a:buClr>
                <a:schemeClr val="bg2">
                  <a:lumMod val="50000"/>
                </a:schemeClr>
              </a:buClr>
            </a:pPr>
            <a:r>
              <a:rPr lang="en-US" sz="2800" dirty="0" err="1" smtClean="0">
                <a:latin typeface="Trebuchet MS" pitchFamily="34" charset="0"/>
              </a:rPr>
              <a:t>Magne</a:t>
            </a:r>
            <a:r>
              <a:rPr lang="tr-TR" sz="2800" dirty="0" err="1" smtClean="0">
                <a:latin typeface="Trebuchet MS" pitchFamily="34" charset="0"/>
              </a:rPr>
              <a:t>zyum</a:t>
            </a:r>
            <a:r>
              <a:rPr lang="tr-TR" sz="2800" dirty="0" smtClean="0">
                <a:latin typeface="Trebuchet MS" pitchFamily="34" charset="0"/>
              </a:rPr>
              <a:t> miktarı türbülanslı kalıp dolumu sırasında oluşan oksitleri en aza indirmek için çok düşük seviyelerde tutulmuştur!</a:t>
            </a:r>
          </a:p>
          <a:p>
            <a:pPr>
              <a:buClr>
                <a:schemeClr val="bg2">
                  <a:lumMod val="50000"/>
                </a:schemeClr>
              </a:buClr>
            </a:pPr>
            <a:r>
              <a:rPr lang="tr-TR" sz="2800" dirty="0" smtClean="0">
                <a:latin typeface="Trebuchet MS" pitchFamily="34" charset="0"/>
              </a:rPr>
              <a:t>Fakat bu kadar düşük Mg bile</a:t>
            </a:r>
            <a:r>
              <a:rPr lang="en-US" sz="2800" dirty="0" smtClean="0">
                <a:latin typeface="Trebuchet MS" pitchFamily="34" charset="0"/>
              </a:rPr>
              <a:t>(~0.3%) </a:t>
            </a:r>
            <a:r>
              <a:rPr lang="tr-TR" sz="2800" dirty="0" smtClean="0">
                <a:latin typeface="Trebuchet MS" pitchFamily="34" charset="0"/>
              </a:rPr>
              <a:t>sertliği ve talaşlı imalat kabiliyetine katkı yapar.</a:t>
            </a:r>
          </a:p>
          <a:p>
            <a:pPr>
              <a:buClr>
                <a:schemeClr val="bg2">
                  <a:lumMod val="50000"/>
                </a:schemeClr>
              </a:buClr>
            </a:pPr>
            <a:r>
              <a:rPr lang="tr-TR" sz="2800" dirty="0" smtClean="0">
                <a:latin typeface="Trebuchet MS" pitchFamily="34" charset="0"/>
              </a:rPr>
              <a:t>Hurda esaslı oldukları için bu alaşımlar kritik parçalar için yeterli değildir.</a:t>
            </a:r>
          </a:p>
        </p:txBody>
      </p:sp>
      <p:sp>
        <p:nvSpPr>
          <p:cNvPr id="4" name="Metin kutusu 1"/>
          <p:cNvSpPr txBox="1"/>
          <p:nvPr/>
        </p:nvSpPr>
        <p:spPr>
          <a:xfrm>
            <a:off x="323528" y="643335"/>
            <a:ext cx="8424936" cy="769441"/>
          </a:xfrm>
          <a:prstGeom prst="rect">
            <a:avLst/>
          </a:prstGeom>
          <a:noFill/>
        </p:spPr>
        <p:txBody>
          <a:bodyPr wrap="square" rtlCol="0">
            <a:spAutoFit/>
          </a:bodyPr>
          <a:lstStyle/>
          <a:p>
            <a:r>
              <a:rPr lang="tr-TR" sz="4400" dirty="0">
                <a:solidFill>
                  <a:schemeClr val="accent2">
                    <a:lumMod val="50000"/>
                  </a:schemeClr>
                </a:solidFill>
                <a:latin typeface="Trebuchet MS" panose="020B0603020202020204" pitchFamily="34" charset="0"/>
              </a:rPr>
              <a:t>3</a:t>
            </a:r>
            <a:r>
              <a:rPr lang="tr-TR" sz="4400" dirty="0" smtClean="0">
                <a:solidFill>
                  <a:schemeClr val="accent2">
                    <a:lumMod val="50000"/>
                  </a:schemeClr>
                </a:solidFill>
                <a:latin typeface="Trebuchet MS" panose="020B0603020202020204" pitchFamily="34" charset="0"/>
              </a:rPr>
              <a:t>xx alaşımları / Al-Si-Mg (</a:t>
            </a:r>
            <a:r>
              <a:rPr lang="tr-TR" sz="4400" dirty="0" err="1" smtClean="0">
                <a:solidFill>
                  <a:schemeClr val="accent2">
                    <a:lumMod val="50000"/>
                  </a:schemeClr>
                </a:solidFill>
                <a:latin typeface="Trebuchet MS" panose="020B0603020202020204" pitchFamily="34" charset="0"/>
              </a:rPr>
              <a:t>Cu</a:t>
            </a:r>
            <a:r>
              <a:rPr lang="tr-TR" sz="4400" dirty="0" smtClean="0">
                <a:solidFill>
                  <a:schemeClr val="accent2">
                    <a:lumMod val="50000"/>
                  </a:schemeClr>
                </a:solidFill>
                <a:latin typeface="Trebuchet MS" panose="020B0603020202020204" pitchFamily="34" charset="0"/>
              </a:rPr>
              <a:t>)</a:t>
            </a:r>
          </a:p>
        </p:txBody>
      </p:sp>
    </p:spTree>
    <p:extLst>
      <p:ext uri="{BB962C8B-B14F-4D97-AF65-F5344CB8AC3E}">
        <p14:creationId xmlns:p14="http://schemas.microsoft.com/office/powerpoint/2010/main" val="16980214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216024" y="1628800"/>
            <a:ext cx="8748464" cy="4248472"/>
          </a:xfrm>
        </p:spPr>
        <p:txBody>
          <a:bodyPr>
            <a:noAutofit/>
          </a:bodyPr>
          <a:lstStyle/>
          <a:p>
            <a:r>
              <a:rPr lang="tr-TR" sz="2800" dirty="0" smtClean="0">
                <a:latin typeface="Trebuchet MS" pitchFamily="34" charset="0"/>
                <a:cs typeface="Arial" pitchFamily="34" charset="0"/>
              </a:rPr>
              <a:t>En popüler alaşımlar,</a:t>
            </a:r>
          </a:p>
          <a:p>
            <a:r>
              <a:rPr lang="tr-TR" sz="2800" dirty="0" smtClean="0">
                <a:latin typeface="Trebuchet MS" pitchFamily="34" charset="0"/>
                <a:cs typeface="Arial" pitchFamily="34" charset="0"/>
              </a:rPr>
              <a:t>Kum ve </a:t>
            </a:r>
            <a:r>
              <a:rPr lang="tr-TR" sz="2800" dirty="0" err="1" smtClean="0">
                <a:latin typeface="Trebuchet MS" pitchFamily="34" charset="0"/>
                <a:cs typeface="Arial" pitchFamily="34" charset="0"/>
              </a:rPr>
              <a:t>kokil</a:t>
            </a:r>
            <a:r>
              <a:rPr lang="tr-TR" sz="2800" dirty="0" smtClean="0">
                <a:latin typeface="Trebuchet MS" pitchFamily="34" charset="0"/>
                <a:cs typeface="Arial" pitchFamily="34" charset="0"/>
              </a:rPr>
              <a:t> kalıp döküm parçalar için </a:t>
            </a:r>
            <a:r>
              <a:rPr lang="en-US" sz="2800" dirty="0" smtClean="0">
                <a:latin typeface="Trebuchet MS" pitchFamily="34" charset="0"/>
                <a:cs typeface="Arial" pitchFamily="34" charset="0"/>
              </a:rPr>
              <a:t>319.0 </a:t>
            </a:r>
            <a:r>
              <a:rPr lang="tr-TR" sz="2800" dirty="0" smtClean="0">
                <a:latin typeface="Trebuchet MS" pitchFamily="34" charset="0"/>
                <a:cs typeface="Arial" pitchFamily="34" charset="0"/>
              </a:rPr>
              <a:t>ve</a:t>
            </a:r>
            <a:r>
              <a:rPr lang="en-US" sz="2800" dirty="0" smtClean="0">
                <a:latin typeface="Trebuchet MS" pitchFamily="34" charset="0"/>
                <a:cs typeface="Arial" pitchFamily="34" charset="0"/>
              </a:rPr>
              <a:t> 356.0/A356.0</a:t>
            </a:r>
            <a:endParaRPr lang="tr-TR" sz="2800" dirty="0" smtClean="0">
              <a:latin typeface="Trebuchet MS" pitchFamily="34" charset="0"/>
              <a:cs typeface="Arial" pitchFamily="34" charset="0"/>
            </a:endParaRPr>
          </a:p>
          <a:p>
            <a:r>
              <a:rPr lang="tr-TR" sz="2800" dirty="0" smtClean="0">
                <a:latin typeface="Trebuchet MS" pitchFamily="34" charset="0"/>
                <a:cs typeface="Arial" pitchFamily="34" charset="0"/>
              </a:rPr>
              <a:t>Basınçlı döküm için </a:t>
            </a:r>
            <a:r>
              <a:rPr lang="en-US" sz="2800" dirty="0" smtClean="0">
                <a:latin typeface="Trebuchet MS" pitchFamily="34" charset="0"/>
                <a:cs typeface="Arial" pitchFamily="34" charset="0"/>
              </a:rPr>
              <a:t>360.0, 380.0/A380.0 </a:t>
            </a:r>
            <a:r>
              <a:rPr lang="tr-TR" sz="2800" dirty="0" smtClean="0">
                <a:latin typeface="Trebuchet MS" pitchFamily="34" charset="0"/>
                <a:cs typeface="Arial" pitchFamily="34" charset="0"/>
              </a:rPr>
              <a:t>ve</a:t>
            </a:r>
            <a:r>
              <a:rPr lang="en-US" sz="2800" dirty="0" smtClean="0">
                <a:latin typeface="Trebuchet MS" pitchFamily="34" charset="0"/>
                <a:cs typeface="Arial" pitchFamily="34" charset="0"/>
              </a:rPr>
              <a:t> 390.0</a:t>
            </a:r>
            <a:endParaRPr lang="tr-TR" sz="2800" dirty="0" smtClean="0">
              <a:latin typeface="Trebuchet MS" pitchFamily="34" charset="0"/>
              <a:cs typeface="Arial" pitchFamily="34" charset="0"/>
            </a:endParaRPr>
          </a:p>
          <a:p>
            <a:r>
              <a:rPr lang="tr-TR" sz="2800" dirty="0" smtClean="0">
                <a:latin typeface="Trebuchet MS" pitchFamily="34" charset="0"/>
                <a:cs typeface="Arial" pitchFamily="34" charset="0"/>
              </a:rPr>
              <a:t>sıkıştırma ve dövme döküm dahil bir çok döküm prosesi için </a:t>
            </a:r>
            <a:r>
              <a:rPr lang="en-US" sz="2800" dirty="0" smtClean="0">
                <a:latin typeface="Trebuchet MS" pitchFamily="34" charset="0"/>
                <a:cs typeface="Arial" pitchFamily="34" charset="0"/>
              </a:rPr>
              <a:t>357.0/A357.</a:t>
            </a:r>
            <a:r>
              <a:rPr lang="tr-TR" sz="2800" dirty="0" smtClean="0">
                <a:latin typeface="Trebuchet MS" pitchFamily="34" charset="0"/>
                <a:cs typeface="Arial" pitchFamily="34" charset="0"/>
              </a:rPr>
              <a:t>0</a:t>
            </a:r>
          </a:p>
          <a:p>
            <a:r>
              <a:rPr lang="tr-TR" sz="2800" dirty="0" smtClean="0">
                <a:latin typeface="Trebuchet MS" pitchFamily="34" charset="0"/>
                <a:cs typeface="Arial" pitchFamily="34" charset="0"/>
              </a:rPr>
              <a:t>Tamamen geri dönüşüm hurdadan üretilebildiği için </a:t>
            </a:r>
            <a:r>
              <a:rPr lang="en-US" sz="2800" dirty="0" smtClean="0">
                <a:latin typeface="Trebuchet MS" pitchFamily="34" charset="0"/>
                <a:cs typeface="Arial" pitchFamily="34" charset="0"/>
              </a:rPr>
              <a:t>332.0 </a:t>
            </a:r>
            <a:r>
              <a:rPr lang="tr-TR" sz="2800" dirty="0" smtClean="0">
                <a:latin typeface="Trebuchet MS" pitchFamily="34" charset="0"/>
                <a:cs typeface="Arial" pitchFamily="34" charset="0"/>
              </a:rPr>
              <a:t>en çok kullanılan alaşımların başında gelir</a:t>
            </a:r>
          </a:p>
          <a:p>
            <a:endParaRPr lang="tr-TR" sz="2800" dirty="0" smtClean="0">
              <a:latin typeface="Trebuchet MS" pitchFamily="34" charset="0"/>
              <a:cs typeface="Arial" pitchFamily="34" charset="0"/>
            </a:endParaRPr>
          </a:p>
          <a:p>
            <a:pPr>
              <a:buClr>
                <a:schemeClr val="bg2">
                  <a:lumMod val="50000"/>
                </a:schemeClr>
              </a:buClr>
            </a:pPr>
            <a:endParaRPr lang="tr-TR" sz="2800" dirty="0" smtClean="0">
              <a:latin typeface="Trebuchet MS" pitchFamily="34" charset="0"/>
            </a:endParaRPr>
          </a:p>
        </p:txBody>
      </p:sp>
      <p:sp>
        <p:nvSpPr>
          <p:cNvPr id="4" name="Metin kutusu 1"/>
          <p:cNvSpPr txBox="1"/>
          <p:nvPr/>
        </p:nvSpPr>
        <p:spPr>
          <a:xfrm>
            <a:off x="323528" y="643335"/>
            <a:ext cx="8424936" cy="769441"/>
          </a:xfrm>
          <a:prstGeom prst="rect">
            <a:avLst/>
          </a:prstGeom>
          <a:noFill/>
        </p:spPr>
        <p:txBody>
          <a:bodyPr wrap="square" rtlCol="0">
            <a:spAutoFit/>
          </a:bodyPr>
          <a:lstStyle/>
          <a:p>
            <a:r>
              <a:rPr lang="tr-TR" sz="4400" dirty="0">
                <a:solidFill>
                  <a:schemeClr val="accent2">
                    <a:lumMod val="50000"/>
                  </a:schemeClr>
                </a:solidFill>
                <a:latin typeface="Trebuchet MS" panose="020B0603020202020204" pitchFamily="34" charset="0"/>
              </a:rPr>
              <a:t>3</a:t>
            </a:r>
            <a:r>
              <a:rPr lang="tr-TR" sz="4400" dirty="0" smtClean="0">
                <a:solidFill>
                  <a:schemeClr val="accent2">
                    <a:lumMod val="50000"/>
                  </a:schemeClr>
                </a:solidFill>
                <a:latin typeface="Trebuchet MS" panose="020B0603020202020204" pitchFamily="34" charset="0"/>
              </a:rPr>
              <a:t>xx alaşımları / Al-Si-Mg (</a:t>
            </a:r>
            <a:r>
              <a:rPr lang="tr-TR" sz="4400" dirty="0" err="1" smtClean="0">
                <a:solidFill>
                  <a:schemeClr val="accent2">
                    <a:lumMod val="50000"/>
                  </a:schemeClr>
                </a:solidFill>
                <a:latin typeface="Trebuchet MS" panose="020B0603020202020204" pitchFamily="34" charset="0"/>
              </a:rPr>
              <a:t>Cu</a:t>
            </a:r>
            <a:r>
              <a:rPr lang="tr-TR" sz="4400" dirty="0" smtClean="0">
                <a:solidFill>
                  <a:schemeClr val="accent2">
                    <a:lumMod val="50000"/>
                  </a:schemeClr>
                </a:solidFill>
                <a:latin typeface="Trebuchet MS" panose="020B0603020202020204" pitchFamily="34" charset="0"/>
              </a:rPr>
              <a:t>)</a:t>
            </a:r>
          </a:p>
        </p:txBody>
      </p:sp>
    </p:spTree>
    <p:extLst>
      <p:ext uri="{BB962C8B-B14F-4D97-AF65-F5344CB8AC3E}">
        <p14:creationId xmlns:p14="http://schemas.microsoft.com/office/powerpoint/2010/main" val="16980214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6024" y="1334373"/>
            <a:ext cx="8748464"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A356 </a:t>
            </a:r>
            <a:r>
              <a:rPr lang="tr-TR" sz="2800" dirty="0" smtClean="0">
                <a:latin typeface="Trebuchet MS" pitchFamily="34" charset="0"/>
              </a:rPr>
              <a:t>alaşımı en popüler döküm alaşımıdır.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Sıkıştırma döküm ve yarı-katı döküm uygulamalarında çok yaygındır.</a:t>
            </a:r>
          </a:p>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356/A356</a:t>
            </a:r>
            <a:r>
              <a:rPr lang="tr-TR" sz="2800" dirty="0" smtClean="0">
                <a:latin typeface="Trebuchet MS" pitchFamily="34" charset="0"/>
              </a:rPr>
              <a:t> alaşımları elektrik donanımlarında deniz araçları parçalarında, pompa gövdelerinde tercih edilirler.</a:t>
            </a:r>
          </a:p>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A356 </a:t>
            </a:r>
            <a:r>
              <a:rPr lang="tr-TR" sz="2800" dirty="0" smtClean="0">
                <a:latin typeface="Trebuchet MS" pitchFamily="34" charset="0"/>
              </a:rPr>
              <a:t>alaşımı Kuzey Amerika’da jant üretimi için birinci malzeme seçeneğidir. Şasi ve süspansiyon parçaları için de çok yaygındır.</a:t>
            </a:r>
          </a:p>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357 </a:t>
            </a:r>
            <a:r>
              <a:rPr lang="tr-TR" sz="2800" dirty="0" smtClean="0">
                <a:latin typeface="Trebuchet MS" pitchFamily="34" charset="0"/>
              </a:rPr>
              <a:t>alaşımı 356 alaşımına benzerdir fakat mukavemeti daha yüksektir. Bu alaşım da kaliteli parçaların üretimi için tercih edilir.</a:t>
            </a:r>
          </a:p>
        </p:txBody>
      </p:sp>
      <p:sp>
        <p:nvSpPr>
          <p:cNvPr id="5" name="Metin kutusu 1"/>
          <p:cNvSpPr txBox="1"/>
          <p:nvPr/>
        </p:nvSpPr>
        <p:spPr>
          <a:xfrm>
            <a:off x="251520" y="643335"/>
            <a:ext cx="8424936" cy="769441"/>
          </a:xfrm>
          <a:prstGeom prst="rect">
            <a:avLst/>
          </a:prstGeom>
          <a:noFill/>
        </p:spPr>
        <p:txBody>
          <a:bodyPr wrap="square" rtlCol="0">
            <a:spAutoFit/>
          </a:bodyPr>
          <a:lstStyle/>
          <a:p>
            <a:r>
              <a:rPr lang="tr-TR" sz="4400" dirty="0">
                <a:solidFill>
                  <a:schemeClr val="accent2">
                    <a:lumMod val="50000"/>
                  </a:schemeClr>
                </a:solidFill>
                <a:latin typeface="Trebuchet MS" panose="020B0603020202020204" pitchFamily="34" charset="0"/>
              </a:rPr>
              <a:t>3</a:t>
            </a:r>
            <a:r>
              <a:rPr lang="tr-TR" sz="4400" dirty="0" smtClean="0">
                <a:solidFill>
                  <a:schemeClr val="accent2">
                    <a:lumMod val="50000"/>
                  </a:schemeClr>
                </a:solidFill>
                <a:latin typeface="Trebuchet MS" panose="020B0603020202020204" pitchFamily="34" charset="0"/>
              </a:rPr>
              <a:t>xx alaşımları / Al-Si-Mg (</a:t>
            </a:r>
            <a:r>
              <a:rPr lang="tr-TR" sz="4400" dirty="0" err="1" smtClean="0">
                <a:solidFill>
                  <a:schemeClr val="accent2">
                    <a:lumMod val="50000"/>
                  </a:schemeClr>
                </a:solidFill>
                <a:latin typeface="Trebuchet MS" panose="020B0603020202020204" pitchFamily="34" charset="0"/>
              </a:rPr>
              <a:t>Cu</a:t>
            </a:r>
            <a:r>
              <a:rPr lang="tr-TR" sz="4400" dirty="0" smtClean="0">
                <a:solidFill>
                  <a:schemeClr val="accent2">
                    <a:lumMod val="50000"/>
                  </a:schemeClr>
                </a:solidFill>
                <a:latin typeface="Trebuchet MS" panose="020B0603020202020204" pitchFamily="34" charset="0"/>
              </a:rPr>
              <a:t>)</a:t>
            </a:r>
          </a:p>
        </p:txBody>
      </p:sp>
    </p:spTree>
    <p:extLst>
      <p:ext uri="{BB962C8B-B14F-4D97-AF65-F5344CB8AC3E}">
        <p14:creationId xmlns:p14="http://schemas.microsoft.com/office/powerpoint/2010/main" val="37150111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23528" y="1621244"/>
            <a:ext cx="8748464" cy="4862870"/>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en-US" sz="2800" dirty="0" smtClean="0">
                <a:latin typeface="Trebuchet MS" pitchFamily="34" charset="0"/>
              </a:rPr>
              <a:t>360 </a:t>
            </a:r>
            <a:r>
              <a:rPr lang="tr-TR" sz="2800" dirty="0" smtClean="0">
                <a:latin typeface="Trebuchet MS" pitchFamily="34" charset="0"/>
              </a:rPr>
              <a:t>ve</a:t>
            </a:r>
            <a:r>
              <a:rPr lang="en-US" sz="2800" dirty="0" smtClean="0">
                <a:latin typeface="Trebuchet MS" pitchFamily="34" charset="0"/>
              </a:rPr>
              <a:t> A360 </a:t>
            </a:r>
            <a:r>
              <a:rPr lang="tr-TR" sz="2800" dirty="0" smtClean="0">
                <a:latin typeface="Trebuchet MS" pitchFamily="34" charset="0"/>
              </a:rPr>
              <a:t>alaşımları da 356 ile ayni gruba aittir fakat özellikle basınçlı döküm için geliştirilmiştir. Bu nedenle silis daha yüksek ve Fe ve </a:t>
            </a:r>
            <a:r>
              <a:rPr lang="tr-TR" sz="2800" dirty="0" err="1" smtClean="0">
                <a:latin typeface="Trebuchet MS" pitchFamily="34" charset="0"/>
              </a:rPr>
              <a:t>empürite</a:t>
            </a:r>
            <a:r>
              <a:rPr lang="tr-TR" sz="2800" dirty="0" smtClean="0">
                <a:latin typeface="Trebuchet MS" pitchFamily="34" charset="0"/>
              </a:rPr>
              <a:t> içeriği 356’ya kıyasla daha fazladır.</a:t>
            </a:r>
          </a:p>
          <a:p>
            <a:pPr marL="457200" indent="-457200">
              <a:spcAft>
                <a:spcPts val="1200"/>
              </a:spcAft>
              <a:buClr>
                <a:schemeClr val="bg2">
                  <a:lumMod val="50000"/>
                </a:schemeClr>
              </a:buClr>
              <a:buFont typeface="Trebuchet MS" panose="020B0603020202020204" pitchFamily="34" charset="0"/>
              <a:buChar char="●"/>
            </a:pPr>
            <a:r>
              <a:rPr lang="en-US" sz="2800" dirty="0" smtClean="0">
                <a:latin typeface="Trebuchet MS" pitchFamily="34" charset="0"/>
              </a:rPr>
              <a:t>380 </a:t>
            </a:r>
            <a:r>
              <a:rPr lang="tr-TR" sz="2800" dirty="0" smtClean="0">
                <a:latin typeface="Trebuchet MS" pitchFamily="34" charset="0"/>
              </a:rPr>
              <a:t>alaşımı: basınçlı döküm prosesi için özel olarak geliştirilmiş hurdadan üretilen bir alaşımdır. </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Basınçlı döküm parçaların yaklaşık %85’lik bir bölümü bu alaşımdan üretilmiştir.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daha yüksek miktarda Si ve Fe içerir ve </a:t>
            </a:r>
            <a:r>
              <a:rPr lang="tr-TR" sz="2800" dirty="0" err="1" smtClean="0">
                <a:latin typeface="Trebuchet MS" pitchFamily="34" charset="0"/>
              </a:rPr>
              <a:t>empürite</a:t>
            </a:r>
            <a:r>
              <a:rPr lang="tr-TR" sz="2800" dirty="0" smtClean="0">
                <a:latin typeface="Trebuchet MS" pitchFamily="34" charset="0"/>
              </a:rPr>
              <a:t> içeriği daha fazladır.</a:t>
            </a:r>
          </a:p>
        </p:txBody>
      </p:sp>
      <p:sp>
        <p:nvSpPr>
          <p:cNvPr id="5" name="Metin kutusu 1"/>
          <p:cNvSpPr txBox="1"/>
          <p:nvPr/>
        </p:nvSpPr>
        <p:spPr>
          <a:xfrm>
            <a:off x="323528" y="715343"/>
            <a:ext cx="8424936" cy="769441"/>
          </a:xfrm>
          <a:prstGeom prst="rect">
            <a:avLst/>
          </a:prstGeom>
          <a:noFill/>
        </p:spPr>
        <p:txBody>
          <a:bodyPr wrap="square" rtlCol="0">
            <a:spAutoFit/>
          </a:bodyPr>
          <a:lstStyle/>
          <a:p>
            <a:r>
              <a:rPr lang="tr-TR" sz="4400" dirty="0">
                <a:solidFill>
                  <a:schemeClr val="accent2">
                    <a:lumMod val="50000"/>
                  </a:schemeClr>
                </a:solidFill>
                <a:latin typeface="Trebuchet MS" panose="020B0603020202020204" pitchFamily="34" charset="0"/>
              </a:rPr>
              <a:t>3</a:t>
            </a:r>
            <a:r>
              <a:rPr lang="tr-TR" sz="4400" dirty="0" smtClean="0">
                <a:solidFill>
                  <a:schemeClr val="accent2">
                    <a:lumMod val="50000"/>
                  </a:schemeClr>
                </a:solidFill>
                <a:latin typeface="Trebuchet MS" panose="020B0603020202020204" pitchFamily="34" charset="0"/>
              </a:rPr>
              <a:t>xx alaşımları / Al-Si-Mg (</a:t>
            </a:r>
            <a:r>
              <a:rPr lang="tr-TR" sz="4400" dirty="0" err="1" smtClean="0">
                <a:solidFill>
                  <a:schemeClr val="accent2">
                    <a:lumMod val="50000"/>
                  </a:schemeClr>
                </a:solidFill>
                <a:latin typeface="Trebuchet MS" panose="020B0603020202020204" pitchFamily="34" charset="0"/>
              </a:rPr>
              <a:t>Cu</a:t>
            </a:r>
            <a:r>
              <a:rPr lang="tr-TR" sz="4400" dirty="0" smtClean="0">
                <a:solidFill>
                  <a:schemeClr val="accent2">
                    <a:lumMod val="50000"/>
                  </a:schemeClr>
                </a:solidFill>
                <a:latin typeface="Trebuchet MS" panose="020B0603020202020204" pitchFamily="34" charset="0"/>
              </a:rPr>
              <a:t>)</a:t>
            </a:r>
          </a:p>
        </p:txBody>
      </p:sp>
    </p:spTree>
    <p:extLst>
      <p:ext uri="{BB962C8B-B14F-4D97-AF65-F5344CB8AC3E}">
        <p14:creationId xmlns:p14="http://schemas.microsoft.com/office/powerpoint/2010/main" val="21825538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88032" y="1415673"/>
            <a:ext cx="8748464"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Ötektik</a:t>
            </a:r>
            <a:r>
              <a:rPr lang="tr-TR" sz="2800" dirty="0" smtClean="0">
                <a:latin typeface="Trebuchet MS" pitchFamily="34" charset="0"/>
              </a:rPr>
              <a:t> üstü</a:t>
            </a:r>
            <a:r>
              <a:rPr lang="en-US" sz="2800" dirty="0" smtClean="0">
                <a:latin typeface="Trebuchet MS" pitchFamily="34" charset="0"/>
              </a:rPr>
              <a:t> 3XX al</a:t>
            </a:r>
            <a:r>
              <a:rPr lang="tr-TR" sz="2800" dirty="0" smtClean="0">
                <a:latin typeface="Trebuchet MS" pitchFamily="34" charset="0"/>
              </a:rPr>
              <a:t>aşımları</a:t>
            </a:r>
            <a:r>
              <a:rPr lang="en-US" sz="2800" dirty="0" smtClean="0">
                <a:latin typeface="Trebuchet MS" pitchFamily="34" charset="0"/>
              </a:rPr>
              <a:t> (390, B390, 393) </a:t>
            </a:r>
            <a:r>
              <a:rPr lang="tr-TR" sz="2800" dirty="0" smtClean="0">
                <a:latin typeface="Trebuchet MS" pitchFamily="34" charset="0"/>
              </a:rPr>
              <a:t>genellikle aşınma direnci gerektiren motor bloğu, kompresör, pompa, fren sistemi vb uygulamalarda tercih edilirler.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Çok yüksek akışkanlıkları nedeniyle ayni zamanda ince kesitli parçaların dökümünde de tercih edilirler.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Primer</a:t>
            </a:r>
            <a:r>
              <a:rPr lang="tr-TR" sz="2800" dirty="0" smtClean="0">
                <a:latin typeface="Trebuchet MS" pitchFamily="34" charset="0"/>
              </a:rPr>
              <a:t> silis parçaları bulunduğu ve sünelikleri sınırlı olduğu için </a:t>
            </a:r>
            <a:r>
              <a:rPr lang="tr-TR" sz="2800" dirty="0" err="1" smtClean="0">
                <a:latin typeface="Trebuchet MS" pitchFamily="34" charset="0"/>
              </a:rPr>
              <a:t>ötektik</a:t>
            </a:r>
            <a:r>
              <a:rPr lang="tr-TR" sz="2800" dirty="0" smtClean="0">
                <a:latin typeface="Trebuchet MS" pitchFamily="34" charset="0"/>
              </a:rPr>
              <a:t> üstü alaşımlar güvenlik kritik parçalar için uygun değildir.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Isıl işlemle sertleştirilebilirler ve yüksek mukavemet ve sertlik seviyelerinde üretilebilirler</a:t>
            </a:r>
            <a:r>
              <a:rPr lang="en-US" sz="2800" dirty="0" smtClean="0">
                <a:latin typeface="Trebuchet MS" pitchFamily="34" charset="0"/>
              </a:rPr>
              <a:t>.</a:t>
            </a:r>
            <a:endParaRPr lang="tr-TR" sz="2800" dirty="0">
              <a:latin typeface="Trebuchet MS" pitchFamily="34" charset="0"/>
            </a:endParaRPr>
          </a:p>
        </p:txBody>
      </p:sp>
      <p:sp>
        <p:nvSpPr>
          <p:cNvPr id="5" name="Metin kutusu 1"/>
          <p:cNvSpPr txBox="1"/>
          <p:nvPr/>
        </p:nvSpPr>
        <p:spPr>
          <a:xfrm>
            <a:off x="251520" y="715343"/>
            <a:ext cx="8424936" cy="769441"/>
          </a:xfrm>
          <a:prstGeom prst="rect">
            <a:avLst/>
          </a:prstGeom>
          <a:noFill/>
        </p:spPr>
        <p:txBody>
          <a:bodyPr wrap="square" rtlCol="0">
            <a:spAutoFit/>
          </a:bodyPr>
          <a:lstStyle/>
          <a:p>
            <a:r>
              <a:rPr lang="tr-TR" sz="4400" dirty="0">
                <a:solidFill>
                  <a:schemeClr val="accent2">
                    <a:lumMod val="50000"/>
                  </a:schemeClr>
                </a:solidFill>
                <a:latin typeface="Trebuchet MS" panose="020B0603020202020204" pitchFamily="34" charset="0"/>
              </a:rPr>
              <a:t>3</a:t>
            </a:r>
            <a:r>
              <a:rPr lang="tr-TR" sz="4400" dirty="0" smtClean="0">
                <a:solidFill>
                  <a:schemeClr val="accent2">
                    <a:lumMod val="50000"/>
                  </a:schemeClr>
                </a:solidFill>
                <a:latin typeface="Trebuchet MS" panose="020B0603020202020204" pitchFamily="34" charset="0"/>
              </a:rPr>
              <a:t>xx alaşımları / Al-Si-Mg (</a:t>
            </a:r>
            <a:r>
              <a:rPr lang="tr-TR" sz="4400" dirty="0" err="1" smtClean="0">
                <a:solidFill>
                  <a:schemeClr val="accent2">
                    <a:lumMod val="50000"/>
                  </a:schemeClr>
                </a:solidFill>
                <a:latin typeface="Trebuchet MS" panose="020B0603020202020204" pitchFamily="34" charset="0"/>
              </a:rPr>
              <a:t>Cu</a:t>
            </a:r>
            <a:r>
              <a:rPr lang="tr-TR" sz="4400" dirty="0" smtClean="0">
                <a:solidFill>
                  <a:schemeClr val="accent2">
                    <a:lumMod val="50000"/>
                  </a:schemeClr>
                </a:solidFill>
                <a:latin typeface="Trebuchet MS" panose="020B0603020202020204" pitchFamily="34" charset="0"/>
              </a:rPr>
              <a:t>)</a:t>
            </a:r>
          </a:p>
        </p:txBody>
      </p:sp>
    </p:spTree>
    <p:extLst>
      <p:ext uri="{BB962C8B-B14F-4D97-AF65-F5344CB8AC3E}">
        <p14:creationId xmlns:p14="http://schemas.microsoft.com/office/powerpoint/2010/main" val="1204350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4672" y="1364570"/>
            <a:ext cx="8568952" cy="5016758"/>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en-US" sz="2800" dirty="0" smtClean="0">
                <a:latin typeface="Trebuchet MS" panose="020B0603020202020204" pitchFamily="34" charset="0"/>
              </a:rPr>
              <a:t>319.0 </a:t>
            </a:r>
            <a:r>
              <a:rPr lang="tr-TR" sz="2800" dirty="0" smtClean="0">
                <a:latin typeface="Trebuchet MS" panose="020B0603020202020204" pitchFamily="34" charset="0"/>
              </a:rPr>
              <a:t>ve</a:t>
            </a:r>
            <a:r>
              <a:rPr lang="en-US" sz="2800" dirty="0" smtClean="0">
                <a:latin typeface="Trebuchet MS" panose="020B0603020202020204" pitchFamily="34" charset="0"/>
              </a:rPr>
              <a:t> </a:t>
            </a:r>
            <a:r>
              <a:rPr lang="en-US" sz="2800" dirty="0">
                <a:latin typeface="Trebuchet MS" panose="020B0603020202020204" pitchFamily="34" charset="0"/>
              </a:rPr>
              <a:t>A319.0 </a:t>
            </a:r>
            <a:r>
              <a:rPr lang="tr-TR" sz="2800" dirty="0" smtClean="0">
                <a:latin typeface="Trebuchet MS" panose="020B0603020202020204" pitchFamily="34" charset="0"/>
              </a:rPr>
              <a:t>alaşımlarının </a:t>
            </a:r>
            <a:r>
              <a:rPr lang="tr-TR" sz="2800" dirty="0" err="1" smtClean="0">
                <a:latin typeface="Trebuchet MS" panose="020B0603020202020204" pitchFamily="34" charset="0"/>
              </a:rPr>
              <a:t>dökülebilirlikleri</a:t>
            </a:r>
            <a:r>
              <a:rPr lang="tr-TR" sz="2800" dirty="0" smtClean="0">
                <a:latin typeface="Trebuchet MS" panose="020B0603020202020204" pitchFamily="34" charset="0"/>
              </a:rPr>
              <a:t>, </a:t>
            </a:r>
            <a:r>
              <a:rPr lang="tr-TR" sz="2800" dirty="0" err="1" smtClean="0">
                <a:latin typeface="Trebuchet MS" panose="020B0603020202020204" pitchFamily="34" charset="0"/>
              </a:rPr>
              <a:t>kaynaklanabilirlikleri</a:t>
            </a:r>
            <a:r>
              <a:rPr lang="tr-TR" sz="2800" dirty="0" smtClean="0">
                <a:latin typeface="Trebuchet MS" panose="020B0603020202020204" pitchFamily="34" charset="0"/>
              </a:rPr>
              <a:t>, sızdırmazlıkları iyidir ve mukavemetleri makul seviyededir. </a:t>
            </a:r>
            <a:r>
              <a:rPr lang="tr-TR" sz="2800" dirty="0">
                <a:latin typeface="Trebuchet MS" panose="020B0603020202020204" pitchFamily="34" charset="0"/>
              </a:rPr>
              <a:t>Sızdırmazlık üst düzeydedir. </a:t>
            </a:r>
            <a:endParaRPr lang="tr-TR" sz="2800" dirty="0" smtClean="0">
              <a:latin typeface="Trebuchet MS" panose="020B0603020202020204"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Sıcak </a:t>
            </a:r>
            <a:r>
              <a:rPr lang="tr-TR" sz="2800" dirty="0">
                <a:latin typeface="Trebuchet MS" panose="020B0603020202020204" pitchFamily="34" charset="0"/>
              </a:rPr>
              <a:t>yırtılma ve katılaşma büzülmesi sınırlıdır.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Döküm karakteristikleri ve mekanik özellikleri </a:t>
            </a:r>
            <a:r>
              <a:rPr lang="tr-TR" sz="2800" dirty="0" err="1" smtClean="0">
                <a:latin typeface="Trebuchet MS" panose="020B0603020202020204" pitchFamily="34" charset="0"/>
              </a:rPr>
              <a:t>empürite</a:t>
            </a:r>
            <a:r>
              <a:rPr lang="tr-TR" sz="2800" dirty="0" smtClean="0">
                <a:latin typeface="Trebuchet MS" panose="020B0603020202020204" pitchFamily="34" charset="0"/>
              </a:rPr>
              <a:t> miktarlarından fazla etkilenmez.</a:t>
            </a:r>
          </a:p>
          <a:p>
            <a:pPr marL="457200" indent="-457200">
              <a:spcAft>
                <a:spcPts val="1200"/>
              </a:spcAft>
              <a:buClr>
                <a:schemeClr val="bg2">
                  <a:lumMod val="50000"/>
                </a:schemeClr>
              </a:buClr>
              <a:buFont typeface="Trebuchet MS" panose="020B0603020202020204" pitchFamily="34" charset="0"/>
              <a:buChar char="●"/>
            </a:pPr>
            <a:r>
              <a:rPr lang="tr-TR" sz="2800" dirty="0" err="1">
                <a:latin typeface="Trebuchet MS" panose="020B0603020202020204" pitchFamily="34" charset="0"/>
              </a:rPr>
              <a:t>işlenebilirlikleri</a:t>
            </a:r>
            <a:r>
              <a:rPr lang="tr-TR" sz="2800" dirty="0">
                <a:latin typeface="Trebuchet MS" panose="020B0603020202020204" pitchFamily="34" charset="0"/>
              </a:rPr>
              <a:t> iyidir. </a:t>
            </a:r>
            <a:endParaRPr lang="tr-TR" sz="2800" dirty="0" smtClean="0">
              <a:latin typeface="Trebuchet MS" panose="020B0603020202020204" pitchFamily="34" charset="0"/>
            </a:endParaRP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Aşınma </a:t>
            </a:r>
            <a:r>
              <a:rPr lang="tr-TR" sz="2800" dirty="0">
                <a:latin typeface="Trebuchet MS" panose="020B0603020202020204" pitchFamily="34" charset="0"/>
              </a:rPr>
              <a:t>ve kalıntıların etkilerini bertaraf etmek için karbür uçlu takımlar önerilir</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
        <p:nvSpPr>
          <p:cNvPr id="3" name="Metin kutusu 2"/>
          <p:cNvSpPr txBox="1"/>
          <p:nvPr/>
        </p:nvSpPr>
        <p:spPr>
          <a:xfrm>
            <a:off x="323528" y="427311"/>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319.0, A310.0, B319.0 ve 320.0</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1817622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323528" y="1477228"/>
            <a:ext cx="8784976" cy="4401205"/>
          </a:xfrm>
          <a:prstGeom prst="rect">
            <a:avLst/>
          </a:prstGeom>
          <a:noFill/>
        </p:spPr>
        <p:txBody>
          <a:bodyPr wrap="square" rtlCol="0">
            <a:spAutoFit/>
          </a:bodyPr>
          <a:lstStyle/>
          <a:p>
            <a:pPr>
              <a:buClr>
                <a:schemeClr val="bg2">
                  <a:lumMod val="50000"/>
                </a:schemeClr>
              </a:buClr>
            </a:pPr>
            <a:r>
              <a:rPr lang="tr-TR" sz="2800" b="1" dirty="0" smtClean="0">
                <a:latin typeface="Trebuchet MS" pitchFamily="34" charset="0"/>
              </a:rPr>
              <a:t>Yüzey kalitesi</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alaşımı seçimi ile çok yüksek yüzey kalitesi elde edilebilir.</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en-US" sz="2800" b="1" dirty="0" smtClean="0">
                <a:latin typeface="Trebuchet MS" pitchFamily="34" charset="0"/>
              </a:rPr>
              <a:t>5xx.x </a:t>
            </a:r>
            <a:r>
              <a:rPr lang="tr-TR" sz="2800" b="1" dirty="0" smtClean="0">
                <a:latin typeface="Trebuchet MS" pitchFamily="34" charset="0"/>
              </a:rPr>
              <a:t>ve</a:t>
            </a:r>
            <a:r>
              <a:rPr lang="en-US" sz="2800" b="1" dirty="0" smtClean="0">
                <a:latin typeface="Trebuchet MS" pitchFamily="34" charset="0"/>
              </a:rPr>
              <a:t> 7xx.x </a:t>
            </a:r>
            <a:r>
              <a:rPr lang="tr-TR" sz="2800" dirty="0" smtClean="0">
                <a:latin typeface="Trebuchet MS" pitchFamily="34" charset="0"/>
              </a:rPr>
              <a:t>alaşımları ile yüksek yüzey kalitesi mümkündür.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Ancak dökümleri </a:t>
            </a:r>
            <a:r>
              <a:rPr lang="en-US" sz="2800" dirty="0" smtClean="0">
                <a:latin typeface="Trebuchet MS" pitchFamily="34" charset="0"/>
              </a:rPr>
              <a:t>3xx.x </a:t>
            </a:r>
            <a:r>
              <a:rPr lang="tr-TR" sz="2800" dirty="0" smtClean="0">
                <a:latin typeface="Trebuchet MS" pitchFamily="34" charset="0"/>
              </a:rPr>
              <a:t>alaşımlarından daha zor olduğundan yüzey kalitesi kritik uygulamalarda tercih edilirler.</a:t>
            </a:r>
            <a:r>
              <a:rPr lang="en-US" sz="2800" dirty="0" smtClean="0">
                <a:latin typeface="Trebuchet MS" pitchFamily="34" charset="0"/>
              </a:rPr>
              <a:t> </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Mesela, rulman uygulamaları için </a:t>
            </a:r>
            <a:r>
              <a:rPr lang="en-US" sz="2800" dirty="0" smtClean="0">
                <a:latin typeface="Trebuchet MS" pitchFamily="34" charset="0"/>
              </a:rPr>
              <a:t>7xx.x </a:t>
            </a:r>
            <a:r>
              <a:rPr lang="tr-TR" sz="2800" dirty="0" smtClean="0">
                <a:latin typeface="Trebuchet MS" pitchFamily="34" charset="0"/>
              </a:rPr>
              <a:t>alaşımlarının tercih edilmesi.</a:t>
            </a:r>
            <a:endParaRPr lang="en-US" sz="2800" dirty="0" smtClean="0">
              <a:latin typeface="Trebuchet MS" pitchFamily="34" charset="0"/>
            </a:endParaRPr>
          </a:p>
        </p:txBody>
      </p:sp>
      <p:sp>
        <p:nvSpPr>
          <p:cNvPr id="7" name="Başlık 3"/>
          <p:cNvSpPr>
            <a:spLocks noGrp="1"/>
          </p:cNvSpPr>
          <p:nvPr>
            <p:ph type="title"/>
          </p:nvPr>
        </p:nvSpPr>
        <p:spPr>
          <a:xfrm>
            <a:off x="374848" y="746448"/>
            <a:ext cx="8229600" cy="594320"/>
          </a:xfrm>
        </p:spPr>
        <p:txBody>
          <a:bodyPr>
            <a:normAutofit fontScale="90000"/>
          </a:bodyPr>
          <a:lstStyle/>
          <a:p>
            <a:r>
              <a:rPr lang="tr-TR" dirty="0" smtClean="0">
                <a:solidFill>
                  <a:schemeClr val="accent1">
                    <a:lumMod val="50000"/>
                  </a:schemeClr>
                </a:solidFill>
                <a:latin typeface="Trebuchet MS" panose="020B0603020202020204" pitchFamily="34" charset="0"/>
              </a:rPr>
              <a:t>Döküm alaşımlarının avantajları</a:t>
            </a:r>
            <a:endParaRPr lang="tr-TR" dirty="0">
              <a:solidFill>
                <a:schemeClr val="accent1">
                  <a:lumMod val="50000"/>
                </a:schemeClr>
              </a:solidFill>
              <a:latin typeface="Trebuchet MS" panose="020B0603020202020204" pitchFamily="34" charset="0"/>
            </a:endParaRPr>
          </a:p>
        </p:txBody>
      </p:sp>
    </p:spTree>
    <p:extLst>
      <p:ext uri="{BB962C8B-B14F-4D97-AF65-F5344CB8AC3E}">
        <p14:creationId xmlns:p14="http://schemas.microsoft.com/office/powerpoint/2010/main" val="31319245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34672" y="1527170"/>
            <a:ext cx="8568952" cy="4708981"/>
          </a:xfrm>
          <a:prstGeom prst="rect">
            <a:avLst/>
          </a:prstGeom>
        </p:spPr>
        <p:txBody>
          <a:bodyPr wrap="square">
            <a:spAutoFit/>
          </a:bodyPr>
          <a:lstStyle/>
          <a:p>
            <a:pPr marL="457200" indent="-457200">
              <a:spcAft>
                <a:spcPts val="1200"/>
              </a:spcAft>
              <a:buClr>
                <a:schemeClr val="bg2">
                  <a:lumMod val="50000"/>
                </a:schemeClr>
              </a:buClr>
              <a:buFont typeface="Trebuchet MS" panose="020B0603020202020204" pitchFamily="34" charset="0"/>
              <a:buChar char="●"/>
            </a:pPr>
            <a:r>
              <a:rPr lang="en-US" sz="2800" dirty="0" smtClean="0">
                <a:latin typeface="Trebuchet MS" panose="020B0603020202020204" pitchFamily="34" charset="0"/>
              </a:rPr>
              <a:t>B319.0 </a:t>
            </a:r>
            <a:r>
              <a:rPr lang="tr-TR" sz="2800" dirty="0" smtClean="0">
                <a:latin typeface="Trebuchet MS" panose="020B0603020202020204" pitchFamily="34" charset="0"/>
              </a:rPr>
              <a:t>ve</a:t>
            </a:r>
            <a:r>
              <a:rPr lang="en-US" sz="2800" dirty="0" smtClean="0">
                <a:latin typeface="Trebuchet MS" panose="020B0603020202020204" pitchFamily="34" charset="0"/>
              </a:rPr>
              <a:t> </a:t>
            </a:r>
            <a:r>
              <a:rPr lang="en-US" sz="2800" dirty="0">
                <a:latin typeface="Trebuchet MS" panose="020B0603020202020204" pitchFamily="34" charset="0"/>
              </a:rPr>
              <a:t>320.0 </a:t>
            </a:r>
            <a:r>
              <a:rPr lang="tr-TR" sz="2800" dirty="0" smtClean="0">
                <a:latin typeface="Trebuchet MS" panose="020B0603020202020204" pitchFamily="34" charset="0"/>
              </a:rPr>
              <a:t>alaşımlarının mukavemeti daha yüksektir ve çoğunlukla </a:t>
            </a:r>
            <a:r>
              <a:rPr lang="tr-TR" sz="2800" dirty="0" err="1" smtClean="0">
                <a:latin typeface="Trebuchet MS" panose="020B0603020202020204" pitchFamily="34" charset="0"/>
              </a:rPr>
              <a:t>kokil</a:t>
            </a:r>
            <a:r>
              <a:rPr lang="tr-TR" sz="2800" dirty="0" smtClean="0">
                <a:latin typeface="Trebuchet MS" panose="020B0603020202020204" pitchFamily="34" charset="0"/>
              </a:rPr>
              <a:t> döküm ile üretilirler. Diğer özellikleri 319.0 ve A319.0 alaşımlarına benzer.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Bu alaşımların kum dökümleri içten yanmalı ve dizel motorların krank gövdeleri, gaz ve yağ tankları, yağ kutularında tercih edilir.</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Kokil</a:t>
            </a:r>
            <a:r>
              <a:rPr lang="tr-TR" sz="2800" dirty="0" smtClean="0">
                <a:latin typeface="Trebuchet MS" panose="020B0603020202020204" pitchFamily="34" charset="0"/>
              </a:rPr>
              <a:t> döküm parçalar su soğutmalı silindir kapakları, arka dingil gömleği ve motor parçalarıdır.</a:t>
            </a:r>
          </a:p>
        </p:txBody>
      </p:sp>
      <p:sp>
        <p:nvSpPr>
          <p:cNvPr id="3" name="Metin kutusu 2"/>
          <p:cNvSpPr txBox="1"/>
          <p:nvPr/>
        </p:nvSpPr>
        <p:spPr>
          <a:xfrm>
            <a:off x="323528" y="643335"/>
            <a:ext cx="8568952" cy="769441"/>
          </a:xfrm>
          <a:prstGeom prst="rect">
            <a:avLst/>
          </a:prstGeom>
          <a:noFill/>
        </p:spPr>
        <p:txBody>
          <a:bodyPr wrap="square" rtlCol="0">
            <a:spAutoFit/>
          </a:bodyPr>
          <a:lstStyle/>
          <a:p>
            <a:r>
              <a:rPr lang="tr-TR" sz="4400" dirty="0" smtClean="0">
                <a:solidFill>
                  <a:schemeClr val="accent2">
                    <a:lumMod val="50000"/>
                  </a:schemeClr>
                </a:solidFill>
                <a:latin typeface="Trebuchet MS" panose="020B0603020202020204" pitchFamily="34" charset="0"/>
              </a:rPr>
              <a:t>319.0, A310.0, B319.0 ve 320.0</a:t>
            </a:r>
            <a:endParaRPr lang="tr-TR" sz="4400" dirty="0">
              <a:solidFill>
                <a:schemeClr val="accent2">
                  <a:lumMod val="50000"/>
                </a:schemeClr>
              </a:solidFill>
              <a:latin typeface="Trebuchet MS" panose="020B0603020202020204" pitchFamily="34" charset="0"/>
            </a:endParaRPr>
          </a:p>
        </p:txBody>
      </p:sp>
    </p:spTree>
    <p:extLst>
      <p:ext uri="{BB962C8B-B14F-4D97-AF65-F5344CB8AC3E}">
        <p14:creationId xmlns:p14="http://schemas.microsoft.com/office/powerpoint/2010/main" val="30798836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51520" y="1542271"/>
            <a:ext cx="8748464" cy="2246769"/>
          </a:xfrm>
          <a:prstGeom prst="rect">
            <a:avLst/>
          </a:prstGeom>
          <a:noFill/>
        </p:spPr>
        <p:txBody>
          <a:bodyPr wrap="square" rtlCol="0">
            <a:spAutoFit/>
          </a:bodyPr>
          <a:lstStyle/>
          <a:p>
            <a:r>
              <a:rPr lang="en-US" sz="2800" dirty="0" smtClean="0">
                <a:latin typeface="Trebuchet MS" pitchFamily="34" charset="0"/>
              </a:rPr>
              <a:t>319 </a:t>
            </a:r>
            <a:r>
              <a:rPr lang="tr-TR" sz="2800" dirty="0" smtClean="0">
                <a:latin typeface="Trebuchet MS" pitchFamily="34" charset="0"/>
              </a:rPr>
              <a:t>ve</a:t>
            </a:r>
            <a:r>
              <a:rPr lang="en-US" sz="2800" dirty="0" smtClean="0">
                <a:latin typeface="Trebuchet MS" pitchFamily="34" charset="0"/>
              </a:rPr>
              <a:t> B319 </a:t>
            </a:r>
            <a:r>
              <a:rPr lang="tr-TR" sz="2800" dirty="0" smtClean="0">
                <a:latin typeface="Trebuchet MS" pitchFamily="34" charset="0"/>
              </a:rPr>
              <a:t>alaşımları otomotiv krank muhafazalarında, </a:t>
            </a:r>
            <a:r>
              <a:rPr lang="tr-TR" sz="2800" dirty="0" err="1" smtClean="0">
                <a:latin typeface="Trebuchet MS" pitchFamily="34" charset="0"/>
              </a:rPr>
              <a:t>manifoldlarda</a:t>
            </a:r>
            <a:r>
              <a:rPr lang="tr-TR" sz="2800" dirty="0" smtClean="0">
                <a:latin typeface="Trebuchet MS" pitchFamily="34" charset="0"/>
              </a:rPr>
              <a:t> ve silindir kapaklarında tercih edilmiştir.</a:t>
            </a:r>
          </a:p>
          <a:p>
            <a:r>
              <a:rPr lang="tr-TR" sz="2800" dirty="0" smtClean="0">
                <a:latin typeface="Trebuchet MS" pitchFamily="34" charset="0"/>
              </a:rPr>
              <a:t>Ortalama silis içerikleri nedeniyle basınçlı döküm için en uygun alaşım değildirler.</a:t>
            </a:r>
          </a:p>
        </p:txBody>
      </p:sp>
      <p:sp>
        <p:nvSpPr>
          <p:cNvPr id="5" name="Metin kutusu 1"/>
          <p:cNvSpPr txBox="1"/>
          <p:nvPr/>
        </p:nvSpPr>
        <p:spPr>
          <a:xfrm>
            <a:off x="323528" y="643335"/>
            <a:ext cx="8424936" cy="769441"/>
          </a:xfrm>
          <a:prstGeom prst="rect">
            <a:avLst/>
          </a:prstGeom>
          <a:noFill/>
        </p:spPr>
        <p:txBody>
          <a:bodyPr wrap="square" rtlCol="0">
            <a:spAutoFit/>
          </a:bodyPr>
          <a:lstStyle/>
          <a:p>
            <a:r>
              <a:rPr lang="tr-TR" sz="4400" dirty="0">
                <a:solidFill>
                  <a:schemeClr val="accent2">
                    <a:lumMod val="50000"/>
                  </a:schemeClr>
                </a:solidFill>
                <a:latin typeface="Trebuchet MS" panose="020B0603020202020204" pitchFamily="34" charset="0"/>
              </a:rPr>
              <a:t>3</a:t>
            </a:r>
            <a:r>
              <a:rPr lang="tr-TR" sz="4400" dirty="0" smtClean="0">
                <a:solidFill>
                  <a:schemeClr val="accent2">
                    <a:lumMod val="50000"/>
                  </a:schemeClr>
                </a:solidFill>
                <a:latin typeface="Trebuchet MS" panose="020B0603020202020204" pitchFamily="34" charset="0"/>
              </a:rPr>
              <a:t>xx alaşımları / Al-Si-Mg (</a:t>
            </a:r>
            <a:r>
              <a:rPr lang="tr-TR" sz="4400" dirty="0" err="1" smtClean="0">
                <a:solidFill>
                  <a:schemeClr val="accent2">
                    <a:lumMod val="50000"/>
                  </a:schemeClr>
                </a:solidFill>
                <a:latin typeface="Trebuchet MS" panose="020B0603020202020204" pitchFamily="34" charset="0"/>
              </a:rPr>
              <a:t>Cu</a:t>
            </a:r>
            <a:r>
              <a:rPr lang="tr-TR" sz="4400" dirty="0" smtClean="0">
                <a:solidFill>
                  <a:schemeClr val="accent2">
                    <a:lumMod val="50000"/>
                  </a:schemeClr>
                </a:solidFill>
                <a:latin typeface="Trebuchet MS" panose="020B0603020202020204" pitchFamily="34" charset="0"/>
              </a:rPr>
              <a:t>)</a:t>
            </a:r>
          </a:p>
        </p:txBody>
      </p:sp>
      <p:pic>
        <p:nvPicPr>
          <p:cNvPr id="8" name="Picture 2" descr="http://www.lbfoundry.com/assets/images/319/LBfoundry.castpulley.319.0.jpg"/>
          <p:cNvPicPr>
            <a:picLocks noChangeAspect="1" noChangeArrowheads="1"/>
          </p:cNvPicPr>
          <p:nvPr/>
        </p:nvPicPr>
        <p:blipFill>
          <a:blip r:embed="rId2" cstate="print"/>
          <a:srcRect/>
          <a:stretch>
            <a:fillRect/>
          </a:stretch>
        </p:blipFill>
        <p:spPr bwMode="auto">
          <a:xfrm>
            <a:off x="5292080" y="3429000"/>
            <a:ext cx="3456384" cy="3269378"/>
          </a:xfrm>
          <a:prstGeom prst="rect">
            <a:avLst/>
          </a:prstGeom>
          <a:noFill/>
        </p:spPr>
      </p:pic>
      <p:sp>
        <p:nvSpPr>
          <p:cNvPr id="9" name="8 Metin kutusu"/>
          <p:cNvSpPr txBox="1"/>
          <p:nvPr/>
        </p:nvSpPr>
        <p:spPr>
          <a:xfrm>
            <a:off x="2195736" y="5949280"/>
            <a:ext cx="2880320" cy="523220"/>
          </a:xfrm>
          <a:prstGeom prst="rect">
            <a:avLst/>
          </a:prstGeom>
          <a:noFill/>
        </p:spPr>
        <p:txBody>
          <a:bodyPr wrap="square" rtlCol="0">
            <a:spAutoFit/>
          </a:bodyPr>
          <a:lstStyle/>
          <a:p>
            <a:r>
              <a:rPr lang="tr-TR" sz="2800" dirty="0" smtClean="0">
                <a:latin typeface="Trebuchet MS" pitchFamily="34" charset="0"/>
              </a:rPr>
              <a:t>Kum döküm </a:t>
            </a:r>
            <a:r>
              <a:rPr lang="en-US" sz="2800" dirty="0" smtClean="0">
                <a:latin typeface="Trebuchet MS" pitchFamily="34" charset="0"/>
              </a:rPr>
              <a:t>319</a:t>
            </a:r>
            <a:endParaRPr lang="tr-TR" sz="2800" dirty="0" smtClean="0">
              <a:latin typeface="Trebuchet MS" pitchFamily="34" charset="0"/>
            </a:endParaRPr>
          </a:p>
        </p:txBody>
      </p:sp>
    </p:spTree>
    <p:extLst>
      <p:ext uri="{BB962C8B-B14F-4D97-AF65-F5344CB8AC3E}">
        <p14:creationId xmlns:p14="http://schemas.microsoft.com/office/powerpoint/2010/main" val="27674601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1102578"/>
            <a:ext cx="8640960" cy="5262979"/>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mükemmel </a:t>
            </a:r>
            <a:r>
              <a:rPr lang="tr-TR" sz="2800" dirty="0" err="1" smtClean="0">
                <a:latin typeface="Trebuchet MS" panose="020B0603020202020204" pitchFamily="34" charset="0"/>
              </a:rPr>
              <a:t>dökülebilirlik</a:t>
            </a:r>
            <a:r>
              <a:rPr lang="tr-TR" sz="2800" dirty="0" smtClean="0">
                <a:latin typeface="Trebuchet MS" panose="020B0603020202020204"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Sıcak yırtılma ve katılaşma büzülmesi riski yok!</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Isıl işlemli halde (T6) </a:t>
            </a:r>
            <a:r>
              <a:rPr lang="tr-TR" sz="2800" dirty="0" err="1" smtClean="0">
                <a:latin typeface="Trebuchet MS" panose="020B0603020202020204" pitchFamily="34" charset="0"/>
              </a:rPr>
              <a:t>işlenebilirliği</a:t>
            </a:r>
            <a:r>
              <a:rPr lang="tr-TR" sz="2800" dirty="0" smtClean="0">
                <a:latin typeface="Trebuchet MS" panose="020B0603020202020204" pitchFamily="34" charset="0"/>
              </a:rPr>
              <a:t> iyidir. Yüksek Si sayesinde </a:t>
            </a:r>
            <a:r>
              <a:rPr lang="tr-TR" sz="2800" dirty="0" err="1" smtClean="0">
                <a:latin typeface="Trebuchet MS" panose="020B0603020202020204" pitchFamily="34" charset="0"/>
              </a:rPr>
              <a:t>karbürlü</a:t>
            </a:r>
            <a:r>
              <a:rPr lang="tr-TR" sz="2800" dirty="0" smtClean="0">
                <a:latin typeface="Trebuchet MS" panose="020B0603020202020204" pitchFamily="34" charset="0"/>
              </a:rPr>
              <a:t> takımlarla tasarruf sağlanabilir.</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Yüzey kalitesi iyi. Parlatılmış halde görünümü başarılı. </a:t>
            </a:r>
            <a:r>
              <a:rPr lang="tr-TR" sz="2800" dirty="0" err="1" smtClean="0">
                <a:latin typeface="Trebuchet MS" panose="020B0603020202020204" pitchFamily="34" charset="0"/>
              </a:rPr>
              <a:t>Eloksalı</a:t>
            </a:r>
            <a:r>
              <a:rPr lang="tr-TR" sz="2800" dirty="0">
                <a:latin typeface="Trebuchet MS" panose="020B0603020202020204" pitchFamily="34" charset="0"/>
              </a:rPr>
              <a:t> </a:t>
            </a:r>
            <a:r>
              <a:rPr lang="tr-TR" sz="2800" dirty="0" smtClean="0">
                <a:latin typeface="Trebuchet MS" panose="020B0603020202020204" pitchFamily="34" charset="0"/>
              </a:rPr>
              <a:t>iyi ve gri renkli.</a:t>
            </a:r>
          </a:p>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Kaynak kabiliyeti iyi. Lehimleme yapılmaz.</a:t>
            </a:r>
          </a:p>
          <a:p>
            <a:pPr marL="457200" indent="-457200">
              <a:buClr>
                <a:schemeClr val="bg2">
                  <a:lumMod val="50000"/>
                </a:schemeClr>
              </a:buClr>
              <a:buFont typeface="Trebuchet MS" panose="020B0603020202020204" pitchFamily="34" charset="0"/>
              <a:buChar char="●"/>
            </a:pPr>
            <a:r>
              <a:rPr lang="tr-TR" sz="2800" dirty="0" err="1">
                <a:latin typeface="Trebuchet MS" panose="020B0603020202020204" pitchFamily="34" charset="0"/>
              </a:rPr>
              <a:t>Kokil</a:t>
            </a:r>
            <a:r>
              <a:rPr lang="tr-TR" sz="2800" dirty="0">
                <a:latin typeface="Trebuchet MS" panose="020B0603020202020204" pitchFamily="34" charset="0"/>
              </a:rPr>
              <a:t> döküm parçalar makine parçaları, uçak jantları, pompa parçaları, denizcilik donanımları, valf gövdeleri, uçak kanat bağlantıları, uçak ve füze yakıt tanklarında tercih edilir. </a:t>
            </a:r>
            <a:endParaRPr lang="tr-TR" sz="2800" dirty="0" smtClean="0">
              <a:latin typeface="Trebuchet MS" panose="020B0603020202020204" pitchFamily="34" charset="0"/>
            </a:endParaRPr>
          </a:p>
        </p:txBody>
      </p:sp>
      <p:sp>
        <p:nvSpPr>
          <p:cNvPr id="3" name="2 Metin kutusu"/>
          <p:cNvSpPr txBox="1"/>
          <p:nvPr/>
        </p:nvSpPr>
        <p:spPr>
          <a:xfrm>
            <a:off x="323528" y="404664"/>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356.0</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5522064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1401738"/>
            <a:ext cx="8640960" cy="3539430"/>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Otomotivdeki </a:t>
            </a:r>
            <a:r>
              <a:rPr lang="tr-TR" sz="2800" dirty="0">
                <a:latin typeface="Trebuchet MS" panose="020B0603020202020204" pitchFamily="34" charset="0"/>
              </a:rPr>
              <a:t>uygulamaları, başta silindir kapakları olmak üzere çeşitlidir.</a:t>
            </a:r>
          </a:p>
          <a:p>
            <a:pPr marL="457200" indent="-457200">
              <a:buClr>
                <a:schemeClr val="bg2">
                  <a:lumMod val="50000"/>
                </a:schemeClr>
              </a:buClr>
              <a:buFont typeface="Trebuchet MS" panose="020B0603020202020204" pitchFamily="34" charset="0"/>
              <a:buChar char="●"/>
            </a:pPr>
            <a:r>
              <a:rPr lang="tr-TR" sz="2800" dirty="0">
                <a:latin typeface="Trebuchet MS" panose="020B0603020202020204" pitchFamily="34" charset="0"/>
              </a:rPr>
              <a:t>Kum dökümleri vites kutuları, yağ kutuları, arka dingil gömlekleri, su soğutmalı silindir blokları, pompa kutularında değerlendirilir.</a:t>
            </a:r>
          </a:p>
          <a:p>
            <a:pPr marL="457200" indent="-457200">
              <a:buClr>
                <a:schemeClr val="bg2">
                  <a:lumMod val="50000"/>
                </a:schemeClr>
              </a:buClr>
              <a:buFont typeface="Trebuchet MS" panose="020B0603020202020204" pitchFamily="34" charset="0"/>
              <a:buChar char="●"/>
            </a:pPr>
            <a:r>
              <a:rPr lang="tr-TR" sz="2800" dirty="0">
                <a:latin typeface="Trebuchet MS" panose="020B0603020202020204" pitchFamily="34" charset="0"/>
              </a:rPr>
              <a:t>Bu alaşım T6 kondisyonda sızdırmazlık ve korozyon direncinin kritik olduğu deniz araçlarında ideal bir malzeme</a:t>
            </a:r>
            <a:r>
              <a:rPr lang="tr-TR" sz="2800" dirty="0" smtClean="0">
                <a:latin typeface="Trebuchet MS" panose="020B0603020202020204" pitchFamily="34" charset="0"/>
              </a:rPr>
              <a:t>.</a:t>
            </a:r>
            <a:endParaRPr lang="tr-TR" sz="2800" dirty="0">
              <a:latin typeface="Trebuchet MS" panose="020B0603020202020204" pitchFamily="34" charset="0"/>
            </a:endParaRPr>
          </a:p>
        </p:txBody>
      </p:sp>
      <p:sp>
        <p:nvSpPr>
          <p:cNvPr id="3" name="2 Metin kutusu"/>
          <p:cNvSpPr txBox="1"/>
          <p:nvPr/>
        </p:nvSpPr>
        <p:spPr>
          <a:xfrm>
            <a:off x="323528" y="571327"/>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356.0</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1399072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1052736"/>
            <a:ext cx="8712968" cy="5801588"/>
          </a:xfrm>
          <a:prstGeom prst="rect">
            <a:avLst/>
          </a:prstGeom>
        </p:spPr>
        <p:txBody>
          <a:bodyPr wrap="square">
            <a:spAutoFit/>
          </a:bodyPr>
          <a:lstStyle/>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genel amaç basınçlı döküm parçalarında kullanılır.</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Dökülebilirlikleri</a:t>
            </a:r>
            <a:r>
              <a:rPr lang="tr-TR" sz="2800" dirty="0" smtClean="0">
                <a:latin typeface="Trebuchet MS" panose="020B0603020202020204" pitchFamily="34" charset="0"/>
              </a:rPr>
              <a:t>, sızdırmazlıkları, sıcak yırtılma dirençleri iyidir.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Mekanik özellikleri iyidir. </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İşlenebilirlikleri</a:t>
            </a:r>
            <a:r>
              <a:rPr lang="tr-TR" sz="2800" dirty="0" smtClean="0">
                <a:latin typeface="Trebuchet MS" panose="020B0603020202020204" pitchFamily="34" charset="0"/>
              </a:rPr>
              <a:t> iyidir fakat aşındırma kapasiteleri nedeniyle karbür uçlu takımlar önerilir.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Çim biçme makinaları, vites kutuları, hava soğutmalı silindir kapakları için kullanılırlar.</a:t>
            </a:r>
          </a:p>
          <a:p>
            <a:pPr marL="457200" indent="-457200">
              <a:spcAft>
                <a:spcPts val="600"/>
              </a:spcAft>
              <a:buClr>
                <a:schemeClr val="bg2">
                  <a:lumMod val="50000"/>
                </a:schemeClr>
              </a:buClr>
              <a:buFont typeface="Trebuchet MS" panose="020B0603020202020204" pitchFamily="34" charset="0"/>
              <a:buChar char="●"/>
            </a:pPr>
            <a:r>
              <a:rPr lang="tr-TR" sz="2800" dirty="0" err="1" smtClean="0">
                <a:latin typeface="Trebuchet MS" panose="020B0603020202020204" pitchFamily="34" charset="0"/>
              </a:rPr>
              <a:t>Elektrokaplama</a:t>
            </a:r>
            <a:r>
              <a:rPr lang="tr-TR" sz="2800" dirty="0" smtClean="0">
                <a:latin typeface="Trebuchet MS" panose="020B0603020202020204" pitchFamily="34" charset="0"/>
              </a:rPr>
              <a:t> çok iyi sonuç verir. Parlatma ve </a:t>
            </a:r>
            <a:r>
              <a:rPr lang="tr-TR" sz="2800" dirty="0" err="1" smtClean="0">
                <a:latin typeface="Trebuchet MS" panose="020B0603020202020204" pitchFamily="34" charset="0"/>
              </a:rPr>
              <a:t>eloksal</a:t>
            </a:r>
            <a:r>
              <a:rPr lang="tr-TR" sz="2800" dirty="0" smtClean="0">
                <a:latin typeface="Trebuchet MS" panose="020B0603020202020204" pitchFamily="34" charset="0"/>
              </a:rPr>
              <a:t> kaliteleri de iyidir.</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Kaynak </a:t>
            </a:r>
            <a:r>
              <a:rPr lang="tr-TR" sz="2800" dirty="0" err="1" smtClean="0">
                <a:latin typeface="Trebuchet MS" panose="020B0603020202020204" pitchFamily="34" charset="0"/>
              </a:rPr>
              <a:t>kaibiliyetleri</a:t>
            </a:r>
            <a:r>
              <a:rPr lang="tr-TR" sz="2800" dirty="0" smtClean="0">
                <a:latin typeface="Trebuchet MS" panose="020B0603020202020204" pitchFamily="34" charset="0"/>
              </a:rPr>
              <a:t> makuldür. Lehim yapılmaz.</a:t>
            </a:r>
          </a:p>
          <a:p>
            <a:pPr marL="457200" indent="-457200">
              <a:spcAft>
                <a:spcPts val="600"/>
              </a:spcAft>
              <a:buClr>
                <a:schemeClr val="bg2">
                  <a:lumMod val="50000"/>
                </a:schemeClr>
              </a:buClr>
              <a:buFont typeface="Trebuchet MS" panose="020B0603020202020204" pitchFamily="34" charset="0"/>
              <a:buChar char="●"/>
            </a:pPr>
            <a:r>
              <a:rPr lang="tr-TR" sz="2800" dirty="0" smtClean="0">
                <a:latin typeface="Trebuchet MS" panose="020B0603020202020204" pitchFamily="34" charset="0"/>
              </a:rPr>
              <a:t>Korozyona karşı dirençleri makuldür.</a:t>
            </a:r>
          </a:p>
        </p:txBody>
      </p:sp>
      <p:sp>
        <p:nvSpPr>
          <p:cNvPr id="3" name="2 Metin kutusu"/>
          <p:cNvSpPr txBox="1"/>
          <p:nvPr/>
        </p:nvSpPr>
        <p:spPr>
          <a:xfrm>
            <a:off x="323528" y="404664"/>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A380.0/B380.0</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42344709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251520" y="1261204"/>
            <a:ext cx="8640960" cy="5293757"/>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Ötektik</a:t>
            </a:r>
            <a:r>
              <a:rPr lang="tr-TR" sz="2800" dirty="0" smtClean="0">
                <a:latin typeface="Trebuchet MS" pitchFamily="34" charset="0"/>
              </a:rPr>
              <a:t> üstü alaşımlar</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Ötektik</a:t>
            </a:r>
            <a:r>
              <a:rPr lang="tr-TR" sz="2800" dirty="0" smtClean="0">
                <a:latin typeface="Trebuchet MS" pitchFamily="34" charset="0"/>
              </a:rPr>
              <a:t> matriste dağılmış </a:t>
            </a:r>
            <a:r>
              <a:rPr lang="tr-TR" sz="2800" dirty="0" err="1" smtClean="0">
                <a:latin typeface="Trebuchet MS" pitchFamily="34" charset="0"/>
              </a:rPr>
              <a:t>primer</a:t>
            </a:r>
            <a:r>
              <a:rPr lang="tr-TR" sz="2800" dirty="0" smtClean="0">
                <a:latin typeface="Trebuchet MS" pitchFamily="34" charset="0"/>
              </a:rPr>
              <a:t> silis taneciklerinden oluşan bir yapı sayesinde aşınma direnci çok yüksek</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Isıl işlem gerekmez, böylece kalıntı gerilmelerin neden olduğu yorulma performansı yüksek</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Isıl genleşme katsayısı düşük, aşınma direnci ve sertlik yüksek olduğu için içten yanmalı motor pistonlarında, silindir blok ve kapaklarında, </a:t>
            </a:r>
            <a:r>
              <a:rPr lang="tr-TR" sz="2800" dirty="0" err="1" smtClean="0">
                <a:latin typeface="Trebuchet MS" pitchFamily="34" charset="0"/>
              </a:rPr>
              <a:t>kompressör</a:t>
            </a:r>
            <a:r>
              <a:rPr lang="tr-TR" sz="2800" dirty="0" smtClean="0">
                <a:latin typeface="Trebuchet MS" pitchFamily="34" charset="0"/>
              </a:rPr>
              <a:t> ve pompa gövdelerinde ve fren aksamlarında cazip malzeme</a:t>
            </a:r>
          </a:p>
        </p:txBody>
      </p:sp>
      <p:sp>
        <p:nvSpPr>
          <p:cNvPr id="4" name="3 Metin kutusu"/>
          <p:cNvSpPr txBox="1"/>
          <p:nvPr/>
        </p:nvSpPr>
        <p:spPr>
          <a:xfrm>
            <a:off x="323528" y="404664"/>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A390.0/B390.0</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5629757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23528" y="1279207"/>
            <a:ext cx="8496944" cy="3877985"/>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Basınçlı döküme uygun</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İnce kesit ve karmaşık şekiller dökülebilir</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Sızdırmazlık ve sıcak yırtılma direnci yüksek</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Kalıba yapışma çok sınırlı!</a:t>
            </a:r>
          </a:p>
          <a:p>
            <a:pPr marL="457200" indent="-457200">
              <a:spcAft>
                <a:spcPts val="1200"/>
              </a:spcAft>
              <a:buClr>
                <a:schemeClr val="bg2">
                  <a:lumMod val="50000"/>
                </a:schemeClr>
              </a:buClr>
              <a:buFont typeface="Trebuchet MS" panose="020B0603020202020204" pitchFamily="34" charset="0"/>
              <a:buChar char="●"/>
            </a:pPr>
            <a:r>
              <a:rPr lang="tr-TR" sz="2800" dirty="0" err="1" smtClean="0">
                <a:latin typeface="Trebuchet MS" pitchFamily="34" charset="0"/>
              </a:rPr>
              <a:t>Kokil</a:t>
            </a:r>
            <a:r>
              <a:rPr lang="tr-TR" sz="2800" dirty="0" smtClean="0">
                <a:latin typeface="Trebuchet MS" pitchFamily="34" charset="0"/>
              </a:rPr>
              <a:t> kalıp döküm başarılı!</a:t>
            </a:r>
          </a:p>
          <a:p>
            <a:pPr marL="457200" indent="-457200">
              <a:spcAft>
                <a:spcPts val="1200"/>
              </a:spcAft>
              <a:buClr>
                <a:schemeClr val="bg2">
                  <a:lumMod val="50000"/>
                </a:schemeClr>
              </a:buClr>
              <a:buFont typeface="Trebuchet MS" panose="020B0603020202020204" pitchFamily="34" charset="0"/>
              <a:buChar char="●"/>
            </a:pPr>
            <a:r>
              <a:rPr lang="tr-TR" sz="2800" dirty="0" smtClean="0">
                <a:latin typeface="Trebuchet MS" pitchFamily="34" charset="0"/>
              </a:rPr>
              <a:t>Kum kalıpta yavaş soğuma döküm yapısını olumsuz etkiliyor.</a:t>
            </a:r>
          </a:p>
        </p:txBody>
      </p:sp>
      <p:sp>
        <p:nvSpPr>
          <p:cNvPr id="4" name="3 Metin kutusu"/>
          <p:cNvSpPr txBox="1"/>
          <p:nvPr/>
        </p:nvSpPr>
        <p:spPr>
          <a:xfrm>
            <a:off x="323528" y="404664"/>
            <a:ext cx="8136904" cy="769441"/>
          </a:xfrm>
          <a:prstGeom prst="rect">
            <a:avLst/>
          </a:prstGeom>
          <a:noFill/>
        </p:spPr>
        <p:txBody>
          <a:bodyPr wrap="square" rtlCol="0">
            <a:spAutoFit/>
          </a:bodyPr>
          <a:lstStyle/>
          <a:p>
            <a:r>
              <a:rPr lang="tr-TR" sz="4400" dirty="0" smtClean="0">
                <a:solidFill>
                  <a:schemeClr val="accent2">
                    <a:lumMod val="50000"/>
                  </a:schemeClr>
                </a:solidFill>
                <a:latin typeface="Trebuchet MS" pitchFamily="34" charset="0"/>
              </a:rPr>
              <a:t>A390.0/B390.0</a:t>
            </a:r>
            <a:endParaRPr lang="tr-TR" sz="4400"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1753069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282634" y="1412776"/>
            <a:ext cx="2196244" cy="2185236"/>
          </a:xfrm>
          <a:prstGeom prst="rect">
            <a:avLst/>
          </a:prstGeom>
          <a:noFill/>
          <a:ln w="9525">
            <a:noFill/>
            <a:miter lim="800000"/>
            <a:headEnd/>
            <a:tailEnd/>
          </a:ln>
        </p:spPr>
      </p:pic>
      <p:sp>
        <p:nvSpPr>
          <p:cNvPr id="5" name="4 Dikdörtgen"/>
          <p:cNvSpPr/>
          <p:nvPr/>
        </p:nvSpPr>
        <p:spPr>
          <a:xfrm>
            <a:off x="971600" y="1412776"/>
            <a:ext cx="5184576" cy="954107"/>
          </a:xfrm>
          <a:prstGeom prst="rect">
            <a:avLst/>
          </a:prstGeom>
        </p:spPr>
        <p:txBody>
          <a:bodyPr wrap="square">
            <a:spAutoFit/>
          </a:bodyPr>
          <a:lstStyle/>
          <a:p>
            <a:pPr algn="r"/>
            <a:r>
              <a:rPr lang="tr-TR" sz="2800" dirty="0" smtClean="0">
                <a:latin typeface="Trebuchet MS" panose="020B0603020202020204" pitchFamily="34" charset="0"/>
              </a:rPr>
              <a:t>Mercedes kamyon için </a:t>
            </a:r>
            <a:r>
              <a:rPr lang="en-US" sz="2800" dirty="0" smtClean="0">
                <a:latin typeface="Trebuchet MS" panose="020B0603020202020204" pitchFamily="34" charset="0"/>
              </a:rPr>
              <a:t>356.0 </a:t>
            </a:r>
            <a:r>
              <a:rPr lang="tr-TR" sz="2800" dirty="0" smtClean="0">
                <a:latin typeface="Trebuchet MS" panose="020B0603020202020204" pitchFamily="34" charset="0"/>
              </a:rPr>
              <a:t>alaşımlı türbo parçası</a:t>
            </a:r>
            <a:endParaRPr lang="en-US" sz="2800" dirty="0" smtClean="0">
              <a:latin typeface="Trebuchet MS" panose="020B0603020202020204" pitchFamily="34" charset="0"/>
            </a:endParaRPr>
          </a:p>
        </p:txBody>
      </p:sp>
      <p:pic>
        <p:nvPicPr>
          <p:cNvPr id="2052" name="Picture 4"/>
          <p:cNvPicPr>
            <a:picLocks noChangeAspect="1" noChangeArrowheads="1"/>
          </p:cNvPicPr>
          <p:nvPr/>
        </p:nvPicPr>
        <p:blipFill>
          <a:blip r:embed="rId3" cstate="print"/>
          <a:srcRect r="4429"/>
          <a:stretch>
            <a:fillRect/>
          </a:stretch>
        </p:blipFill>
        <p:spPr bwMode="auto">
          <a:xfrm>
            <a:off x="611560" y="2505394"/>
            <a:ext cx="2304256" cy="2266462"/>
          </a:xfrm>
          <a:prstGeom prst="rect">
            <a:avLst/>
          </a:prstGeom>
          <a:noFill/>
          <a:ln w="9525">
            <a:noFill/>
            <a:miter lim="800000"/>
            <a:headEnd/>
            <a:tailEnd/>
          </a:ln>
        </p:spPr>
      </p:pic>
      <p:sp>
        <p:nvSpPr>
          <p:cNvPr id="9" name="8 Dikdörtgen"/>
          <p:cNvSpPr/>
          <p:nvPr/>
        </p:nvSpPr>
        <p:spPr>
          <a:xfrm>
            <a:off x="2987824" y="3817749"/>
            <a:ext cx="4989597" cy="954107"/>
          </a:xfrm>
          <a:prstGeom prst="rect">
            <a:avLst/>
          </a:prstGeom>
        </p:spPr>
        <p:txBody>
          <a:bodyPr wrap="square">
            <a:spAutoFit/>
          </a:bodyPr>
          <a:lstStyle/>
          <a:p>
            <a:r>
              <a:rPr lang="tr-TR" sz="2800" dirty="0" smtClean="0">
                <a:latin typeface="Trebuchet MS" panose="020B0603020202020204" pitchFamily="34" charset="0"/>
              </a:rPr>
              <a:t>380.0 alaşımlı Kum döküm arka dingil gömleği</a:t>
            </a:r>
            <a:endParaRPr lang="en-US" sz="2800" dirty="0" smtClean="0">
              <a:latin typeface="Trebuchet MS" panose="020B0603020202020204" pitchFamily="34" charset="0"/>
            </a:endParaRPr>
          </a:p>
        </p:txBody>
      </p:sp>
      <p:pic>
        <p:nvPicPr>
          <p:cNvPr id="2054" name="Picture 6"/>
          <p:cNvPicPr>
            <a:picLocks noChangeAspect="1" noChangeArrowheads="1"/>
          </p:cNvPicPr>
          <p:nvPr/>
        </p:nvPicPr>
        <p:blipFill>
          <a:blip r:embed="rId4" cstate="print"/>
          <a:srcRect/>
          <a:stretch>
            <a:fillRect/>
          </a:stretch>
        </p:blipFill>
        <p:spPr bwMode="auto">
          <a:xfrm>
            <a:off x="6137743" y="4807518"/>
            <a:ext cx="2486025" cy="1724025"/>
          </a:xfrm>
          <a:prstGeom prst="rect">
            <a:avLst/>
          </a:prstGeom>
          <a:noFill/>
          <a:ln w="9525">
            <a:noFill/>
            <a:miter lim="800000"/>
            <a:headEnd/>
            <a:tailEnd/>
          </a:ln>
        </p:spPr>
      </p:pic>
      <p:sp>
        <p:nvSpPr>
          <p:cNvPr id="13" name="12 Dikdörtgen"/>
          <p:cNvSpPr/>
          <p:nvPr/>
        </p:nvSpPr>
        <p:spPr>
          <a:xfrm>
            <a:off x="611560" y="5069367"/>
            <a:ext cx="5400600" cy="1384995"/>
          </a:xfrm>
          <a:prstGeom prst="rect">
            <a:avLst/>
          </a:prstGeom>
        </p:spPr>
        <p:txBody>
          <a:bodyPr wrap="square">
            <a:spAutoFit/>
          </a:bodyPr>
          <a:lstStyle/>
          <a:p>
            <a:pPr algn="r"/>
            <a:r>
              <a:rPr lang="en-US" sz="2800" dirty="0" smtClean="0">
                <a:latin typeface="Trebuchet MS" pitchFamily="34" charset="0"/>
              </a:rPr>
              <a:t>357.0 </a:t>
            </a:r>
            <a:r>
              <a:rPr lang="tr-TR" sz="2800" dirty="0" smtClean="0">
                <a:latin typeface="Trebuchet MS" pitchFamily="34" charset="0"/>
              </a:rPr>
              <a:t>ve</a:t>
            </a:r>
            <a:r>
              <a:rPr lang="en-US" sz="2800" dirty="0" smtClean="0">
                <a:latin typeface="Trebuchet MS" pitchFamily="34" charset="0"/>
              </a:rPr>
              <a:t> A357.0 </a:t>
            </a:r>
            <a:r>
              <a:rPr lang="tr-TR" sz="2800" dirty="0" smtClean="0">
                <a:latin typeface="Trebuchet MS" pitchFamily="34" charset="0"/>
              </a:rPr>
              <a:t>alaşımlı kum ve </a:t>
            </a:r>
            <a:r>
              <a:rPr lang="tr-TR" sz="2800" dirty="0" err="1" smtClean="0">
                <a:latin typeface="Trebuchet MS" pitchFamily="34" charset="0"/>
              </a:rPr>
              <a:t>kokil</a:t>
            </a:r>
            <a:r>
              <a:rPr lang="tr-TR" sz="2800" dirty="0" smtClean="0">
                <a:latin typeface="Trebuchet MS" pitchFamily="34" charset="0"/>
              </a:rPr>
              <a:t> döküm otomotiv süspansiyon parçaları</a:t>
            </a:r>
          </a:p>
        </p:txBody>
      </p:sp>
      <p:sp>
        <p:nvSpPr>
          <p:cNvPr id="16" name="Metin kutusu 1"/>
          <p:cNvSpPr txBox="1"/>
          <p:nvPr/>
        </p:nvSpPr>
        <p:spPr>
          <a:xfrm>
            <a:off x="323528" y="643335"/>
            <a:ext cx="8424936" cy="769441"/>
          </a:xfrm>
          <a:prstGeom prst="rect">
            <a:avLst/>
          </a:prstGeom>
          <a:noFill/>
        </p:spPr>
        <p:txBody>
          <a:bodyPr wrap="square" rtlCol="0">
            <a:spAutoFit/>
          </a:bodyPr>
          <a:lstStyle/>
          <a:p>
            <a:r>
              <a:rPr lang="tr-TR" sz="4400" dirty="0">
                <a:solidFill>
                  <a:schemeClr val="accent2">
                    <a:lumMod val="50000"/>
                  </a:schemeClr>
                </a:solidFill>
                <a:latin typeface="Trebuchet MS" panose="020B0603020202020204" pitchFamily="34" charset="0"/>
              </a:rPr>
              <a:t>3</a:t>
            </a:r>
            <a:r>
              <a:rPr lang="tr-TR" sz="4400" dirty="0" smtClean="0">
                <a:solidFill>
                  <a:schemeClr val="accent2">
                    <a:lumMod val="50000"/>
                  </a:schemeClr>
                </a:solidFill>
                <a:latin typeface="Trebuchet MS" panose="020B0603020202020204" pitchFamily="34" charset="0"/>
              </a:rPr>
              <a:t>xx alaşımları / Al-Si-Mg (</a:t>
            </a:r>
            <a:r>
              <a:rPr lang="tr-TR" sz="4400" dirty="0" err="1" smtClean="0">
                <a:solidFill>
                  <a:schemeClr val="accent2">
                    <a:lumMod val="50000"/>
                  </a:schemeClr>
                </a:solidFill>
                <a:latin typeface="Trebuchet MS" panose="020B0603020202020204" pitchFamily="34" charset="0"/>
              </a:rPr>
              <a:t>Cu</a:t>
            </a:r>
            <a:r>
              <a:rPr lang="tr-TR" sz="4400" dirty="0" smtClean="0">
                <a:solidFill>
                  <a:schemeClr val="accent2">
                    <a:lumMod val="50000"/>
                  </a:schemeClr>
                </a:solidFill>
                <a:latin typeface="Trebuchet MS" panose="020B0603020202020204" pitchFamily="34" charset="0"/>
              </a:rPr>
              <a:t>)</a:t>
            </a:r>
          </a:p>
        </p:txBody>
      </p:sp>
    </p:spTree>
    <p:extLst>
      <p:ext uri="{BB962C8B-B14F-4D97-AF65-F5344CB8AC3E}">
        <p14:creationId xmlns:p14="http://schemas.microsoft.com/office/powerpoint/2010/main" val="11341250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l="19002" r="21169"/>
          <a:stretch>
            <a:fillRect/>
          </a:stretch>
        </p:blipFill>
        <p:spPr bwMode="auto">
          <a:xfrm>
            <a:off x="6156176" y="1916832"/>
            <a:ext cx="2592288" cy="2645833"/>
          </a:xfrm>
          <a:prstGeom prst="rect">
            <a:avLst/>
          </a:prstGeom>
          <a:noFill/>
          <a:ln w="9525">
            <a:noFill/>
            <a:miter lim="800000"/>
            <a:headEnd/>
            <a:tailEnd/>
          </a:ln>
        </p:spPr>
      </p:pic>
      <p:sp>
        <p:nvSpPr>
          <p:cNvPr id="7" name="6 Dikdörtgen"/>
          <p:cNvSpPr/>
          <p:nvPr/>
        </p:nvSpPr>
        <p:spPr>
          <a:xfrm>
            <a:off x="971600" y="1943912"/>
            <a:ext cx="5112568" cy="954107"/>
          </a:xfrm>
          <a:prstGeom prst="rect">
            <a:avLst/>
          </a:prstGeom>
        </p:spPr>
        <p:txBody>
          <a:bodyPr wrap="square">
            <a:spAutoFit/>
          </a:bodyPr>
          <a:lstStyle/>
          <a:p>
            <a:pPr algn="r"/>
            <a:r>
              <a:rPr lang="tr-TR" sz="2800" dirty="0" smtClean="0">
                <a:latin typeface="Trebuchet MS" panose="020B0603020202020204" pitchFamily="34" charset="0"/>
              </a:rPr>
              <a:t>basınçlı döküm vites kutusu</a:t>
            </a:r>
            <a:endParaRPr lang="en-US" sz="2800" dirty="0" smtClean="0">
              <a:latin typeface="Trebuchet MS" panose="020B0603020202020204" pitchFamily="34" charset="0"/>
            </a:endParaRPr>
          </a:p>
          <a:p>
            <a:pPr algn="r"/>
            <a:r>
              <a:rPr lang="tr-TR" sz="2800" dirty="0" smtClean="0">
                <a:latin typeface="Trebuchet MS" panose="020B0603020202020204" pitchFamily="34" charset="0"/>
              </a:rPr>
              <a:t>380.0</a:t>
            </a:r>
            <a:endParaRPr lang="tr-TR" sz="2800" dirty="0">
              <a:latin typeface="Trebuchet MS" panose="020B0603020202020204" pitchFamily="34" charset="0"/>
            </a:endParaRPr>
          </a:p>
        </p:txBody>
      </p:sp>
      <p:pic>
        <p:nvPicPr>
          <p:cNvPr id="2053" name="Picture 5"/>
          <p:cNvPicPr>
            <a:picLocks noChangeAspect="1" noChangeArrowheads="1"/>
          </p:cNvPicPr>
          <p:nvPr/>
        </p:nvPicPr>
        <p:blipFill>
          <a:blip r:embed="rId3" cstate="print"/>
          <a:srcRect/>
          <a:stretch>
            <a:fillRect/>
          </a:stretch>
        </p:blipFill>
        <p:spPr bwMode="auto">
          <a:xfrm>
            <a:off x="755576" y="3789040"/>
            <a:ext cx="2070224" cy="2667000"/>
          </a:xfrm>
          <a:prstGeom prst="rect">
            <a:avLst/>
          </a:prstGeom>
          <a:noFill/>
          <a:ln w="9525">
            <a:noFill/>
            <a:miter lim="800000"/>
            <a:headEnd/>
            <a:tailEnd/>
          </a:ln>
        </p:spPr>
      </p:pic>
      <p:sp>
        <p:nvSpPr>
          <p:cNvPr id="11" name="10 Dikdörtgen"/>
          <p:cNvSpPr/>
          <p:nvPr/>
        </p:nvSpPr>
        <p:spPr>
          <a:xfrm>
            <a:off x="2879812" y="5071045"/>
            <a:ext cx="4716524" cy="1384995"/>
          </a:xfrm>
          <a:prstGeom prst="rect">
            <a:avLst/>
          </a:prstGeom>
        </p:spPr>
        <p:txBody>
          <a:bodyPr wrap="square">
            <a:spAutoFit/>
          </a:bodyPr>
          <a:lstStyle/>
          <a:p>
            <a:r>
              <a:rPr lang="en-US" sz="2800" dirty="0" smtClean="0">
                <a:latin typeface="Trebuchet MS" pitchFamily="34" charset="0"/>
              </a:rPr>
              <a:t>A356.0</a:t>
            </a:r>
            <a:r>
              <a:rPr lang="tr-TR" sz="2800" dirty="0" smtClean="0">
                <a:latin typeface="Trebuchet MS" pitchFamily="34" charset="0"/>
              </a:rPr>
              <a:t> alaşımından alçak basınçlı döküm yöntemi ile üretilmiş jant</a:t>
            </a:r>
            <a:endParaRPr lang="tr-TR" sz="2800" dirty="0">
              <a:latin typeface="Trebuchet MS" pitchFamily="34" charset="0"/>
            </a:endParaRPr>
          </a:p>
        </p:txBody>
      </p:sp>
      <p:sp>
        <p:nvSpPr>
          <p:cNvPr id="16" name="Metin kutusu 1"/>
          <p:cNvSpPr txBox="1"/>
          <p:nvPr/>
        </p:nvSpPr>
        <p:spPr>
          <a:xfrm>
            <a:off x="323528" y="643335"/>
            <a:ext cx="8424936" cy="769441"/>
          </a:xfrm>
          <a:prstGeom prst="rect">
            <a:avLst/>
          </a:prstGeom>
          <a:noFill/>
        </p:spPr>
        <p:txBody>
          <a:bodyPr wrap="square" rtlCol="0">
            <a:spAutoFit/>
          </a:bodyPr>
          <a:lstStyle/>
          <a:p>
            <a:r>
              <a:rPr lang="tr-TR" sz="4400" dirty="0">
                <a:solidFill>
                  <a:schemeClr val="accent2">
                    <a:lumMod val="50000"/>
                  </a:schemeClr>
                </a:solidFill>
                <a:latin typeface="Trebuchet MS" panose="020B0603020202020204" pitchFamily="34" charset="0"/>
              </a:rPr>
              <a:t>3</a:t>
            </a:r>
            <a:r>
              <a:rPr lang="tr-TR" sz="4400" dirty="0" smtClean="0">
                <a:solidFill>
                  <a:schemeClr val="accent2">
                    <a:lumMod val="50000"/>
                  </a:schemeClr>
                </a:solidFill>
                <a:latin typeface="Trebuchet MS" panose="020B0603020202020204" pitchFamily="34" charset="0"/>
              </a:rPr>
              <a:t>xx alaşımları / Al-Si-Mg (</a:t>
            </a:r>
            <a:r>
              <a:rPr lang="tr-TR" sz="4400" dirty="0" err="1" smtClean="0">
                <a:solidFill>
                  <a:schemeClr val="accent2">
                    <a:lumMod val="50000"/>
                  </a:schemeClr>
                </a:solidFill>
                <a:latin typeface="Trebuchet MS" panose="020B0603020202020204" pitchFamily="34" charset="0"/>
              </a:rPr>
              <a:t>Cu</a:t>
            </a:r>
            <a:r>
              <a:rPr lang="tr-TR" sz="4400" dirty="0" smtClean="0">
                <a:solidFill>
                  <a:schemeClr val="accent2">
                    <a:lumMod val="50000"/>
                  </a:schemeClr>
                </a:solidFill>
                <a:latin typeface="Trebuchet MS" panose="020B0603020202020204" pitchFamily="34" charset="0"/>
              </a:rPr>
              <a:t>)</a:t>
            </a:r>
          </a:p>
        </p:txBody>
      </p:sp>
    </p:spTree>
    <p:extLst>
      <p:ext uri="{BB962C8B-B14F-4D97-AF65-F5344CB8AC3E}">
        <p14:creationId xmlns:p14="http://schemas.microsoft.com/office/powerpoint/2010/main" val="5377633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latin typeface="Trebuchet MS" panose="020B0603020202020204" pitchFamily="34" charset="0"/>
              </a:rPr>
              <a:t>uygulamalar</a:t>
            </a:r>
            <a:endParaRPr lang="tr-TR" dirty="0">
              <a:latin typeface="Trebuchet MS" panose="020B0603020202020204"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683568" y="1580401"/>
            <a:ext cx="3240360" cy="3216751"/>
          </a:xfrm>
          <a:prstGeom prst="rect">
            <a:avLst/>
          </a:prstGeom>
          <a:noFill/>
          <a:ln w="9525">
            <a:noFill/>
            <a:miter lim="800000"/>
            <a:headEnd/>
            <a:tailEnd/>
          </a:ln>
        </p:spPr>
      </p:pic>
      <p:sp>
        <p:nvSpPr>
          <p:cNvPr id="5" name="4 Dikdörtgen"/>
          <p:cNvSpPr/>
          <p:nvPr/>
        </p:nvSpPr>
        <p:spPr>
          <a:xfrm>
            <a:off x="4067944" y="1652409"/>
            <a:ext cx="3765133" cy="523220"/>
          </a:xfrm>
          <a:prstGeom prst="rect">
            <a:avLst/>
          </a:prstGeom>
        </p:spPr>
        <p:txBody>
          <a:bodyPr wrap="none">
            <a:spAutoFit/>
          </a:bodyPr>
          <a:lstStyle/>
          <a:p>
            <a:r>
              <a:rPr lang="tr-TR" sz="2800" dirty="0" smtClean="0">
                <a:latin typeface="Trebuchet MS" panose="020B0603020202020204" pitchFamily="34" charset="0"/>
              </a:rPr>
              <a:t>7 kg A380 Vites kutusu</a:t>
            </a:r>
            <a:endParaRPr lang="tr-TR" sz="2800" dirty="0">
              <a:latin typeface="Trebuchet MS" panose="020B0603020202020204"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4788024" y="2996952"/>
            <a:ext cx="3744416" cy="3417631"/>
          </a:xfrm>
          <a:prstGeom prst="rect">
            <a:avLst/>
          </a:prstGeom>
          <a:noFill/>
          <a:ln w="9525">
            <a:noFill/>
            <a:miter lim="800000"/>
            <a:headEnd/>
            <a:tailEnd/>
          </a:ln>
        </p:spPr>
      </p:pic>
      <p:sp>
        <p:nvSpPr>
          <p:cNvPr id="6" name="5 Dikdörtgen"/>
          <p:cNvSpPr/>
          <p:nvPr/>
        </p:nvSpPr>
        <p:spPr>
          <a:xfrm>
            <a:off x="539552" y="5805264"/>
            <a:ext cx="4168449" cy="461665"/>
          </a:xfrm>
          <a:prstGeom prst="rect">
            <a:avLst/>
          </a:prstGeom>
        </p:spPr>
        <p:txBody>
          <a:bodyPr wrap="none">
            <a:spAutoFit/>
          </a:bodyPr>
          <a:lstStyle/>
          <a:p>
            <a:r>
              <a:rPr lang="tr-TR" sz="2400" dirty="0" smtClean="0">
                <a:latin typeface="Trebuchet MS" panose="020B0603020202020204" pitchFamily="34" charset="0"/>
              </a:rPr>
              <a:t>Renault Safran silindir bloğu </a:t>
            </a:r>
            <a:endParaRPr lang="tr-TR" sz="2400" dirty="0">
              <a:latin typeface="Trebuchet MS" panose="020B0603020202020204" pitchFamily="34" charset="0"/>
            </a:endParaRPr>
          </a:p>
        </p:txBody>
      </p:sp>
    </p:spTree>
    <p:extLst>
      <p:ext uri="{BB962C8B-B14F-4D97-AF65-F5344CB8AC3E}">
        <p14:creationId xmlns:p14="http://schemas.microsoft.com/office/powerpoint/2010/main" val="2540799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197768"/>
            <a:ext cx="8229600" cy="1143000"/>
          </a:xfrm>
        </p:spPr>
        <p:txBody>
          <a:bodyPr/>
          <a:lstStyle/>
          <a:p>
            <a:r>
              <a:rPr lang="tr-TR" dirty="0" smtClean="0">
                <a:latin typeface="Trebuchet MS" pitchFamily="34" charset="0"/>
              </a:rPr>
              <a:t>Döküm uygulamaları</a:t>
            </a:r>
            <a:endParaRPr lang="tr-TR" dirty="0">
              <a:latin typeface="Trebuchet MS" pitchFamily="34" charset="0"/>
            </a:endParaRPr>
          </a:p>
        </p:txBody>
      </p:sp>
      <p:sp>
        <p:nvSpPr>
          <p:cNvPr id="5" name="İçerik Yer Tutucusu 4"/>
          <p:cNvSpPr>
            <a:spLocks noGrp="1"/>
          </p:cNvSpPr>
          <p:nvPr>
            <p:ph idx="1"/>
          </p:nvPr>
        </p:nvSpPr>
        <p:spPr>
          <a:xfrm>
            <a:off x="323528" y="1556792"/>
            <a:ext cx="8424936" cy="4536504"/>
          </a:xfrm>
        </p:spPr>
        <p:txBody>
          <a:bodyPr>
            <a:noAutofit/>
          </a:bodyPr>
          <a:lstStyle/>
          <a:p>
            <a:r>
              <a:rPr lang="tr-TR" sz="2800" dirty="0" smtClean="0">
                <a:latin typeface="Trebuchet MS" pitchFamily="34" charset="0"/>
              </a:rPr>
              <a:t>Alüminyum döküm parçalar için en önemli Pazar </a:t>
            </a:r>
            <a:r>
              <a:rPr lang="tr-TR" sz="2800" b="1" dirty="0" smtClean="0">
                <a:latin typeface="Trebuchet MS" pitchFamily="34" charset="0"/>
              </a:rPr>
              <a:t>otomotiv sektörüdür</a:t>
            </a:r>
            <a:r>
              <a:rPr lang="tr-TR" sz="2800" dirty="0" smtClean="0">
                <a:latin typeface="Trebuchet MS" pitchFamily="34" charset="0"/>
              </a:rPr>
              <a:t>.</a:t>
            </a:r>
            <a:r>
              <a:rPr lang="en-US" sz="2800" dirty="0" smtClean="0">
                <a:latin typeface="Trebuchet MS" pitchFamily="34" charset="0"/>
              </a:rPr>
              <a:t> </a:t>
            </a:r>
            <a:endParaRPr lang="tr-TR" sz="2800" dirty="0" smtClean="0">
              <a:latin typeface="Trebuchet MS" pitchFamily="34" charset="0"/>
            </a:endParaRPr>
          </a:p>
          <a:p>
            <a:r>
              <a:rPr lang="tr-TR" sz="2800" dirty="0" smtClean="0">
                <a:latin typeface="Trebuchet MS" pitchFamily="34" charset="0"/>
              </a:rPr>
              <a:t>Binek otomobillerde kullanılan alüminyumun yarısı döküm parça şeklindedir.</a:t>
            </a:r>
            <a:r>
              <a:rPr lang="en-US" sz="2800" dirty="0" smtClean="0">
                <a:latin typeface="Trebuchet MS" pitchFamily="34" charset="0"/>
              </a:rPr>
              <a:t> </a:t>
            </a:r>
            <a:endParaRPr lang="tr-TR" sz="2800" dirty="0" smtClean="0">
              <a:latin typeface="Trebuchet MS" pitchFamily="34" charset="0"/>
            </a:endParaRPr>
          </a:p>
          <a:p>
            <a:r>
              <a:rPr lang="tr-TR" sz="2800" dirty="0" smtClean="0">
                <a:latin typeface="Trebuchet MS" pitchFamily="34" charset="0"/>
              </a:rPr>
              <a:t>Alüminyum döküm transmisyon kutuları, pistonlar 20. yüzyılın başından bu yana kullanılmaktadır.</a:t>
            </a:r>
            <a:endParaRPr lang="tr-TR" sz="2800" dirty="0">
              <a:latin typeface="Trebuchet MS" pitchFamily="34" charset="0"/>
            </a:endParaRPr>
          </a:p>
          <a:p>
            <a:r>
              <a:rPr lang="tr-TR" sz="2800" dirty="0" smtClean="0">
                <a:latin typeface="Trebuchet MS" pitchFamily="34" charset="0"/>
              </a:rPr>
              <a:t>Küçük ev aletleri, el aletleri, çim biçme makineleri ve diğer ekipmanlarda çok sayıda ve çeşitte alüminyum döküm parçalar bulunmaktadır.</a:t>
            </a:r>
          </a:p>
        </p:txBody>
      </p:sp>
    </p:spTree>
    <p:extLst>
      <p:ext uri="{BB962C8B-B14F-4D97-AF65-F5344CB8AC3E}">
        <p14:creationId xmlns:p14="http://schemas.microsoft.com/office/powerpoint/2010/main" val="27461346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5004048" y="1340768"/>
            <a:ext cx="3672408" cy="2476500"/>
          </a:xfrm>
          <a:prstGeom prst="rect">
            <a:avLst/>
          </a:prstGeom>
          <a:noFill/>
          <a:ln w="9525">
            <a:noFill/>
            <a:miter lim="800000"/>
            <a:headEnd/>
            <a:tailEnd/>
          </a:ln>
        </p:spPr>
      </p:pic>
      <p:sp>
        <p:nvSpPr>
          <p:cNvPr id="8" name="7 Dikdörtgen"/>
          <p:cNvSpPr/>
          <p:nvPr/>
        </p:nvSpPr>
        <p:spPr>
          <a:xfrm>
            <a:off x="649890" y="1844824"/>
            <a:ext cx="2531462" cy="461665"/>
          </a:xfrm>
          <a:prstGeom prst="rect">
            <a:avLst/>
          </a:prstGeom>
        </p:spPr>
        <p:txBody>
          <a:bodyPr wrap="none">
            <a:spAutoFit/>
          </a:bodyPr>
          <a:lstStyle/>
          <a:p>
            <a:r>
              <a:rPr lang="tr-TR" sz="2400" dirty="0" smtClean="0">
                <a:latin typeface="Trebuchet MS" panose="020B0603020202020204" pitchFamily="34" charset="0"/>
              </a:rPr>
              <a:t>A380 kum döküm</a:t>
            </a:r>
          </a:p>
        </p:txBody>
      </p:sp>
      <p:pic>
        <p:nvPicPr>
          <p:cNvPr id="2053" name="Picture 5"/>
          <p:cNvPicPr>
            <a:picLocks noChangeAspect="1" noChangeArrowheads="1"/>
          </p:cNvPicPr>
          <p:nvPr/>
        </p:nvPicPr>
        <p:blipFill>
          <a:blip r:embed="rId3" cstate="print"/>
          <a:srcRect/>
          <a:stretch>
            <a:fillRect/>
          </a:stretch>
        </p:blipFill>
        <p:spPr bwMode="auto">
          <a:xfrm>
            <a:off x="528067" y="3788534"/>
            <a:ext cx="3971925" cy="2590800"/>
          </a:xfrm>
          <a:prstGeom prst="rect">
            <a:avLst/>
          </a:prstGeom>
          <a:noFill/>
          <a:ln w="9525">
            <a:noFill/>
            <a:miter lim="800000"/>
            <a:headEnd/>
            <a:tailEnd/>
          </a:ln>
        </p:spPr>
      </p:pic>
      <p:sp>
        <p:nvSpPr>
          <p:cNvPr id="10" name="9 Dikdörtgen"/>
          <p:cNvSpPr/>
          <p:nvPr/>
        </p:nvSpPr>
        <p:spPr>
          <a:xfrm>
            <a:off x="4860032" y="5185592"/>
            <a:ext cx="3816424" cy="1200329"/>
          </a:xfrm>
          <a:prstGeom prst="rect">
            <a:avLst/>
          </a:prstGeom>
        </p:spPr>
        <p:txBody>
          <a:bodyPr wrap="square">
            <a:spAutoFit/>
          </a:bodyPr>
          <a:lstStyle/>
          <a:p>
            <a:r>
              <a:rPr lang="tr-TR" sz="2400" dirty="0" smtClean="0">
                <a:latin typeface="Trebuchet MS" panose="020B0603020202020204" pitchFamily="34" charset="0"/>
              </a:rPr>
              <a:t>Hassas dökümle üretilmiş 3XX alaşımlı döküm parçalar.</a:t>
            </a:r>
          </a:p>
        </p:txBody>
      </p:sp>
      <p:sp>
        <p:nvSpPr>
          <p:cNvPr id="9" name="Başlık 3"/>
          <p:cNvSpPr>
            <a:spLocks noGrp="1"/>
          </p:cNvSpPr>
          <p:nvPr>
            <p:ph type="title"/>
          </p:nvPr>
        </p:nvSpPr>
        <p:spPr>
          <a:xfrm>
            <a:off x="395536" y="674440"/>
            <a:ext cx="8229600" cy="594320"/>
          </a:xfrm>
        </p:spPr>
        <p:txBody>
          <a:bodyPr>
            <a:normAutofit fontScale="90000"/>
          </a:bodyPr>
          <a:lstStyle/>
          <a:p>
            <a:r>
              <a:rPr lang="tr-TR" dirty="0" smtClean="0">
                <a:latin typeface="Trebuchet MS" panose="020B0603020202020204" pitchFamily="34" charset="0"/>
              </a:rPr>
              <a:t>uygulamalar</a:t>
            </a:r>
            <a:endParaRPr lang="tr-TR" dirty="0">
              <a:latin typeface="Trebuchet MS" panose="020B0603020202020204" pitchFamily="34" charset="0"/>
            </a:endParaRPr>
          </a:p>
        </p:txBody>
      </p:sp>
    </p:spTree>
    <p:extLst>
      <p:ext uri="{BB962C8B-B14F-4D97-AF65-F5344CB8AC3E}">
        <p14:creationId xmlns:p14="http://schemas.microsoft.com/office/powerpoint/2010/main" val="22936074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20688"/>
            <a:ext cx="8229600" cy="594320"/>
          </a:xfrm>
        </p:spPr>
        <p:txBody>
          <a:bodyPr>
            <a:normAutofit fontScale="90000"/>
          </a:bodyPr>
          <a:lstStyle/>
          <a:p>
            <a:r>
              <a:rPr lang="tr-TR" dirty="0" smtClean="0">
                <a:latin typeface="Trebuchet MS" pitchFamily="34" charset="0"/>
              </a:rPr>
              <a:t>4xx / Al-Si alaşımları</a:t>
            </a:r>
            <a:endParaRPr lang="tr-TR" dirty="0">
              <a:latin typeface="Trebuchet MS" pitchFamily="34" charset="0"/>
            </a:endParaRPr>
          </a:p>
        </p:txBody>
      </p:sp>
      <p:sp>
        <p:nvSpPr>
          <p:cNvPr id="3" name="2 Metin kutusu"/>
          <p:cNvSpPr txBox="1"/>
          <p:nvPr/>
        </p:nvSpPr>
        <p:spPr>
          <a:xfrm>
            <a:off x="179512" y="1334373"/>
            <a:ext cx="8856984"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err="1">
                <a:latin typeface="Trebuchet MS" pitchFamily="34" charset="0"/>
              </a:rPr>
              <a:t>ötektik</a:t>
            </a:r>
            <a:r>
              <a:rPr lang="tr-TR" sz="2800" dirty="0">
                <a:latin typeface="Trebuchet MS" pitchFamily="34" charset="0"/>
              </a:rPr>
              <a:t> </a:t>
            </a:r>
            <a:r>
              <a:rPr lang="tr-TR" sz="2800" dirty="0" smtClean="0">
                <a:latin typeface="Trebuchet MS" pitchFamily="34" charset="0"/>
              </a:rPr>
              <a:t>alaşım grubudur </a:t>
            </a:r>
            <a:r>
              <a:rPr lang="tr-TR" sz="2800" dirty="0">
                <a:latin typeface="Trebuchet MS" pitchFamily="34" charset="0"/>
              </a:rPr>
              <a:t>ve tüm döküm alaşımları arasında en dar katılaşma aralığına sahiptir (tek istisna 1XX rotor alaşımlarıdır)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Üst düzeyde dökülebilirlik ile birlikte Cu içeren 3XX alaşımlarının sağladığından daha üstün korozyon direnci gerektiğinde </a:t>
            </a:r>
            <a:r>
              <a:rPr lang="en-US" sz="2800" dirty="0" smtClean="0">
                <a:latin typeface="Trebuchet MS" pitchFamily="34" charset="0"/>
              </a:rPr>
              <a:t>4XX al</a:t>
            </a:r>
            <a:r>
              <a:rPr lang="tr-TR" sz="2800" dirty="0" smtClean="0">
                <a:latin typeface="Trebuchet MS" pitchFamily="34" charset="0"/>
              </a:rPr>
              <a:t>aşımları tercih edilir.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Yeterli mukavemet, yüksek uzama ve korozyon direnci gibi özellikleri bir arada sunar.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Mükemmel akışkanlık; özellikle karmaşık, ince kesitli, sızdırmaz, yorulmaya dayanıklı parçaların dökümü için tercih edilir.</a:t>
            </a:r>
          </a:p>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4XX al</a:t>
            </a:r>
            <a:r>
              <a:rPr lang="tr-TR" sz="2800" dirty="0" smtClean="0">
                <a:latin typeface="Trebuchet MS" pitchFamily="34" charset="0"/>
              </a:rPr>
              <a:t>aşımlarına ısıl işlem yapılamaz.</a:t>
            </a:r>
            <a:r>
              <a:rPr lang="en-US" sz="2800" dirty="0" smtClean="0">
                <a:latin typeface="Trebuchet MS" pitchFamily="34" charset="0"/>
              </a:rPr>
              <a:t> </a:t>
            </a:r>
            <a:endParaRPr lang="tr-TR" sz="2800" dirty="0" smtClean="0">
              <a:latin typeface="Trebuchet MS" pitchFamily="34" charset="0"/>
            </a:endParaRPr>
          </a:p>
        </p:txBody>
      </p:sp>
    </p:spTree>
    <p:extLst>
      <p:ext uri="{BB962C8B-B14F-4D97-AF65-F5344CB8AC3E}">
        <p14:creationId xmlns:p14="http://schemas.microsoft.com/office/powerpoint/2010/main" val="37185923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6024" y="1233328"/>
            <a:ext cx="8748464"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Ötektik</a:t>
            </a:r>
            <a:r>
              <a:rPr lang="tr-TR" sz="2800" dirty="0" smtClean="0">
                <a:latin typeface="Trebuchet MS" pitchFamily="34" charset="0"/>
              </a:rPr>
              <a:t> alaşımlar kalıp yüzeyinden parça merkezine doğru katılaşırlar. Düz katı-sıvı </a:t>
            </a:r>
            <a:r>
              <a:rPr lang="tr-TR" sz="2800" dirty="0" err="1" smtClean="0">
                <a:latin typeface="Trebuchet MS" pitchFamily="34" charset="0"/>
              </a:rPr>
              <a:t>arayüzeyi</a:t>
            </a:r>
            <a:r>
              <a:rPr lang="tr-TR" sz="2800" dirty="0" smtClean="0">
                <a:latin typeface="Trebuchet MS" pitchFamily="34" charset="0"/>
              </a:rPr>
              <a:t> sayesinde katılaşma çekintisi parça termal merkez hattına sıkışır. Çekinti gözenekleri yüzey ulaşmadığından bu alaşımdan üretilen parçalar sızdırmazdır.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380 alaşımları gibi 413 alaşımı da </a:t>
            </a:r>
            <a:r>
              <a:rPr lang="tr-TR" sz="2800" dirty="0" err="1" smtClean="0">
                <a:latin typeface="Trebuchet MS" pitchFamily="34" charset="0"/>
              </a:rPr>
              <a:t>sekonder</a:t>
            </a:r>
            <a:r>
              <a:rPr lang="tr-TR" sz="2800" dirty="0" smtClean="0">
                <a:latin typeface="Trebuchet MS" pitchFamily="34" charset="0"/>
              </a:rPr>
              <a:t> bir alaşımdır ve bu nedenle güvenlik-kritik uygulamalar için uygun değildir.</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Uygulamalar deniz araçları parçaları, ofis ekipmanları parçaları, gıda sektörü donanımları, kimya </a:t>
            </a:r>
            <a:r>
              <a:rPr lang="tr-TR" sz="2800" dirty="0" smtClean="0">
                <a:latin typeface="Trebuchet MS" pitchFamily="34" charset="0"/>
              </a:rPr>
              <a:t>endüstrisi parçaları.</a:t>
            </a:r>
          </a:p>
        </p:txBody>
      </p:sp>
      <p:sp>
        <p:nvSpPr>
          <p:cNvPr id="7" name="Başlık 3"/>
          <p:cNvSpPr>
            <a:spLocks noGrp="1"/>
          </p:cNvSpPr>
          <p:nvPr>
            <p:ph type="title"/>
          </p:nvPr>
        </p:nvSpPr>
        <p:spPr>
          <a:xfrm>
            <a:off x="323528" y="548680"/>
            <a:ext cx="8229600" cy="666328"/>
          </a:xfrm>
        </p:spPr>
        <p:txBody>
          <a:bodyPr>
            <a:normAutofit fontScale="90000"/>
          </a:bodyPr>
          <a:lstStyle/>
          <a:p>
            <a:r>
              <a:rPr lang="tr-TR" dirty="0" smtClean="0">
                <a:solidFill>
                  <a:schemeClr val="accent2">
                    <a:lumMod val="50000"/>
                  </a:schemeClr>
                </a:solidFill>
                <a:latin typeface="Trebuchet MS" pitchFamily="34" charset="0"/>
              </a:rPr>
              <a:t>413 alaşımı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1962161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latin typeface="Trebuchet MS" panose="020B0603020202020204" pitchFamily="34" charset="0"/>
              </a:rPr>
              <a:t>4xx / Al-Si alaşımları</a:t>
            </a:r>
            <a:endParaRPr lang="tr-TR" dirty="0">
              <a:latin typeface="Trebuchet MS" panose="020B0603020202020204" pitchFamily="34" charset="0"/>
            </a:endParaRPr>
          </a:p>
        </p:txBody>
      </p:sp>
      <p:sp>
        <p:nvSpPr>
          <p:cNvPr id="3" name="2 Metin kutusu"/>
          <p:cNvSpPr txBox="1"/>
          <p:nvPr/>
        </p:nvSpPr>
        <p:spPr>
          <a:xfrm>
            <a:off x="323528" y="1334373"/>
            <a:ext cx="8568952" cy="5262979"/>
          </a:xfrm>
          <a:prstGeom prst="rect">
            <a:avLst/>
          </a:prstGeom>
          <a:noFill/>
        </p:spPr>
        <p:txBody>
          <a:bodyPr wrap="square" rtlCol="0">
            <a:spAutoFit/>
          </a:bodyPr>
          <a:lstStyle/>
          <a:p>
            <a:r>
              <a:rPr lang="tr-TR" sz="2800" dirty="0" smtClean="0">
                <a:latin typeface="Trebuchet MS" pitchFamily="34" charset="0"/>
              </a:rPr>
              <a:t>Kum, </a:t>
            </a:r>
            <a:r>
              <a:rPr lang="tr-TR" sz="2800" dirty="0" err="1" smtClean="0">
                <a:latin typeface="Trebuchet MS" pitchFamily="34" charset="0"/>
              </a:rPr>
              <a:t>kokil</a:t>
            </a:r>
            <a:r>
              <a:rPr lang="tr-TR" sz="2800" dirty="0" smtClean="0">
                <a:latin typeface="Trebuchet MS" pitchFamily="34" charset="0"/>
              </a:rPr>
              <a:t> kalıp ve basınçlı döküme uygun</a:t>
            </a:r>
          </a:p>
          <a:p>
            <a:r>
              <a:rPr lang="tr-TR" sz="2800" dirty="0" smtClean="0">
                <a:latin typeface="Trebuchet MS" pitchFamily="34" charset="0"/>
              </a:rPr>
              <a:t>Başlıca alaşımlar: 413.0, 443.0</a:t>
            </a:r>
          </a:p>
          <a:p>
            <a:r>
              <a:rPr lang="en-US" sz="2800" dirty="0" smtClean="0">
                <a:latin typeface="Trebuchet MS" pitchFamily="34" charset="0"/>
              </a:rPr>
              <a:t>413.0/AlSi12</a:t>
            </a:r>
            <a:r>
              <a:rPr lang="tr-TR" sz="2800" dirty="0" smtClean="0">
                <a:latin typeface="Trebuchet MS" pitchFamily="34" charset="0"/>
              </a:rPr>
              <a:t>: </a:t>
            </a:r>
            <a:r>
              <a:rPr lang="tr-TR" sz="2800" dirty="0" err="1" smtClean="0">
                <a:latin typeface="Trebuchet MS" pitchFamily="34" charset="0"/>
              </a:rPr>
              <a:t>ötektik</a:t>
            </a:r>
            <a:r>
              <a:rPr lang="tr-TR" sz="2800" dirty="0" smtClean="0">
                <a:latin typeface="Trebuchet MS" pitchFamily="34" charset="0"/>
              </a:rPr>
              <a:t> bileşimi ve düşük ergime noktası (570</a:t>
            </a:r>
            <a:r>
              <a:rPr lang="tr-TR" sz="2800" dirty="0" smtClean="0">
                <a:latin typeface="Trebuchet MS" pitchFamily="34" charset="0"/>
                <a:sym typeface="Symbol"/>
              </a:rPr>
              <a:t></a:t>
            </a:r>
            <a:r>
              <a:rPr lang="tr-TR" sz="2800" dirty="0" smtClean="0">
                <a:latin typeface="Trebuchet MS" pitchFamily="34" charset="0"/>
              </a:rPr>
              <a:t>C) sayesinde üstün </a:t>
            </a:r>
            <a:r>
              <a:rPr lang="tr-TR" sz="2800" dirty="0" err="1" smtClean="0">
                <a:latin typeface="Trebuchet MS" pitchFamily="34" charset="0"/>
              </a:rPr>
              <a:t>dökülebilirlik</a:t>
            </a:r>
            <a:r>
              <a:rPr lang="tr-TR" sz="2800" dirty="0" smtClean="0">
                <a:latin typeface="Trebuchet MS" pitchFamily="34" charset="0"/>
              </a:rPr>
              <a:t> ve mükemmel kaynaklanabilirliği ile popüler</a:t>
            </a:r>
          </a:p>
          <a:p>
            <a:r>
              <a:rPr lang="tr-TR" sz="2800" dirty="0" smtClean="0">
                <a:latin typeface="Trebuchet MS" pitchFamily="34" charset="0"/>
              </a:rPr>
              <a:t>İnce kesitler</a:t>
            </a:r>
          </a:p>
          <a:p>
            <a:r>
              <a:rPr lang="tr-TR" sz="2800" dirty="0" smtClean="0">
                <a:latin typeface="Trebuchet MS" pitchFamily="34" charset="0"/>
              </a:rPr>
              <a:t>Çekme mukavemeti aralığı: 120-175 </a:t>
            </a:r>
            <a:r>
              <a:rPr lang="tr-TR" sz="2800" dirty="0" err="1" smtClean="0">
                <a:latin typeface="Trebuchet MS" pitchFamily="34" charset="0"/>
              </a:rPr>
              <a:t>MPa</a:t>
            </a:r>
            <a:endParaRPr lang="tr-TR" sz="2800" dirty="0" smtClean="0">
              <a:latin typeface="Trebuchet MS" pitchFamily="34" charset="0"/>
            </a:endParaRPr>
          </a:p>
          <a:p>
            <a:r>
              <a:rPr lang="tr-TR" sz="2800" dirty="0" smtClean="0">
                <a:latin typeface="Trebuchet MS" pitchFamily="34" charset="0"/>
              </a:rPr>
              <a:t>Makul seviyede </a:t>
            </a:r>
            <a:r>
              <a:rPr lang="tr-TR" sz="2800" dirty="0" err="1" smtClean="0">
                <a:latin typeface="Trebuchet MS" pitchFamily="34" charset="0"/>
              </a:rPr>
              <a:t>süneklik</a:t>
            </a:r>
            <a:endParaRPr lang="tr-TR" sz="2800" dirty="0" smtClean="0">
              <a:latin typeface="Trebuchet MS" pitchFamily="34" charset="0"/>
            </a:endParaRPr>
          </a:p>
          <a:p>
            <a:r>
              <a:rPr lang="tr-TR" sz="2800" dirty="0" smtClean="0">
                <a:latin typeface="Trebuchet MS" pitchFamily="34" charset="0"/>
              </a:rPr>
              <a:t>İyi aşınma direnci</a:t>
            </a:r>
            <a:endParaRPr lang="en-US" sz="2800" dirty="0" smtClean="0">
              <a:latin typeface="Trebuchet MS" pitchFamily="34" charset="0"/>
            </a:endParaRPr>
          </a:p>
          <a:p>
            <a:r>
              <a:rPr lang="tr-TR" sz="2800" dirty="0" smtClean="0">
                <a:latin typeface="Trebuchet MS" pitchFamily="34" charset="0"/>
              </a:rPr>
              <a:t>Yazıcı-daktilo gövdeleri/tencere-tava vb pişirme gereçleri ; Korozyon direnci sayesinde denizcilik ve mimari</a:t>
            </a:r>
          </a:p>
        </p:txBody>
      </p:sp>
    </p:spTree>
    <p:extLst>
      <p:ext uri="{BB962C8B-B14F-4D97-AF65-F5344CB8AC3E}">
        <p14:creationId xmlns:p14="http://schemas.microsoft.com/office/powerpoint/2010/main" val="16363496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6024" y="1621244"/>
            <a:ext cx="8748464" cy="4832092"/>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b="1" dirty="0" smtClean="0">
                <a:latin typeface="Trebuchet MS" pitchFamily="34" charset="0"/>
              </a:rPr>
              <a:t>Ayırt edici özelliği yüksek elektrik iletkenliğidir.</a:t>
            </a:r>
          </a:p>
          <a:p>
            <a:pPr marL="457200" indent="-457200">
              <a:buClr>
                <a:schemeClr val="bg2">
                  <a:lumMod val="50000"/>
                </a:schemeClr>
              </a:buClr>
              <a:buFont typeface="Trebuchet MS" panose="020B0603020202020204" pitchFamily="34" charset="0"/>
              <a:buChar char="●"/>
            </a:pPr>
            <a:r>
              <a:rPr lang="tr-TR" sz="2800" b="1" dirty="0" smtClean="0">
                <a:latin typeface="Trebuchet MS" pitchFamily="34" charset="0"/>
              </a:rPr>
              <a:t>ticari olarak elektrik motor rotorlarının dökümünde tercih edilir.</a:t>
            </a:r>
            <a:r>
              <a:rPr lang="en-US" sz="2800" b="1" dirty="0" smtClean="0">
                <a:latin typeface="Trebuchet MS" pitchFamily="34" charset="0"/>
              </a:rPr>
              <a:t>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Rotorlar genellikle düşey konumlanmış yüksek basınçlı döküm makinelerinde imal edilir.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Elektrik iletkenliği kolektör bileziklerinde ve kalıp içine yerleştirilen çelik </a:t>
            </a:r>
            <a:r>
              <a:rPr lang="tr-TR" sz="2800" dirty="0" err="1" smtClean="0">
                <a:latin typeface="Trebuchet MS" pitchFamily="34" charset="0"/>
              </a:rPr>
              <a:t>laminasyonlarla</a:t>
            </a:r>
            <a:r>
              <a:rPr lang="tr-TR" sz="2800" dirty="0" smtClean="0">
                <a:latin typeface="Trebuchet MS" pitchFamily="34" charset="0"/>
              </a:rPr>
              <a:t> birlikte entegre dökülen iletken </a:t>
            </a:r>
            <a:r>
              <a:rPr lang="tr-TR" sz="2800" dirty="0" err="1" smtClean="0">
                <a:latin typeface="Trebuchet MS" pitchFamily="34" charset="0"/>
              </a:rPr>
              <a:t>baralarda</a:t>
            </a:r>
            <a:r>
              <a:rPr lang="tr-TR" sz="2800" dirty="0" smtClean="0">
                <a:latin typeface="Trebuchet MS" pitchFamily="34" charset="0"/>
              </a:rPr>
              <a:t> da önemlidir.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Ancak 1XX grubu alaşımlar kritik sağlam (</a:t>
            </a:r>
            <a:r>
              <a:rPr lang="tr-TR" sz="2800" dirty="0" err="1" smtClean="0">
                <a:latin typeface="Trebuchet MS" pitchFamily="34" charset="0"/>
              </a:rPr>
              <a:t>high</a:t>
            </a:r>
            <a:r>
              <a:rPr lang="tr-TR" sz="2800" dirty="0" smtClean="0">
                <a:latin typeface="Trebuchet MS" pitchFamily="34" charset="0"/>
              </a:rPr>
              <a:t> </a:t>
            </a:r>
            <a:r>
              <a:rPr lang="tr-TR" sz="2800" dirty="0" err="1" smtClean="0">
                <a:latin typeface="Trebuchet MS" pitchFamily="34" charset="0"/>
              </a:rPr>
              <a:t>integrity</a:t>
            </a:r>
            <a:r>
              <a:rPr lang="tr-TR" sz="2800" dirty="0" smtClean="0">
                <a:latin typeface="Trebuchet MS" pitchFamily="34" charset="0"/>
              </a:rPr>
              <a:t>) basınçlı döküm parçalar için uygun değildir.</a:t>
            </a:r>
          </a:p>
        </p:txBody>
      </p:sp>
      <p:sp>
        <p:nvSpPr>
          <p:cNvPr id="7" name="Başlık 3"/>
          <p:cNvSpPr>
            <a:spLocks noGrp="1"/>
          </p:cNvSpPr>
          <p:nvPr>
            <p:ph type="title"/>
          </p:nvPr>
        </p:nvSpPr>
        <p:spPr>
          <a:xfrm>
            <a:off x="251520" y="890464"/>
            <a:ext cx="8229600" cy="594320"/>
          </a:xfrm>
        </p:spPr>
        <p:txBody>
          <a:bodyPr>
            <a:normAutofit fontScale="90000"/>
          </a:bodyPr>
          <a:lstStyle/>
          <a:p>
            <a:r>
              <a:rPr lang="tr-TR" dirty="0" smtClean="0">
                <a:latin typeface="Trebuchet MS" pitchFamily="34" charset="0"/>
              </a:rPr>
              <a:t>1xx alaşımları</a:t>
            </a:r>
            <a:endParaRPr lang="tr-TR" dirty="0">
              <a:latin typeface="Trebuchet MS" pitchFamily="34" charset="0"/>
            </a:endParaRPr>
          </a:p>
        </p:txBody>
      </p:sp>
    </p:spTree>
    <p:extLst>
      <p:ext uri="{BB962C8B-B14F-4D97-AF65-F5344CB8AC3E}">
        <p14:creationId xmlns:p14="http://schemas.microsoft.com/office/powerpoint/2010/main" val="26181601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23528" y="458416"/>
            <a:ext cx="8229600" cy="666328"/>
          </a:xfrm>
        </p:spPr>
        <p:txBody>
          <a:bodyPr>
            <a:normAutofit fontScale="90000"/>
          </a:bodyPr>
          <a:lstStyle/>
          <a:p>
            <a:r>
              <a:rPr lang="tr-TR" dirty="0" smtClean="0">
                <a:solidFill>
                  <a:schemeClr val="accent2">
                    <a:lumMod val="50000"/>
                  </a:schemeClr>
                </a:solidFill>
                <a:latin typeface="Trebuchet MS" pitchFamily="34" charset="0"/>
              </a:rPr>
              <a:t>uygulamalar</a:t>
            </a:r>
            <a:endParaRPr lang="tr-TR" dirty="0">
              <a:solidFill>
                <a:schemeClr val="accent2">
                  <a:lumMod val="50000"/>
                </a:schemeClr>
              </a:solidFill>
              <a:latin typeface="Trebuchet MS"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404664"/>
            <a:ext cx="3546228" cy="2728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412776"/>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3284984"/>
            <a:ext cx="47625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8427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6024" y="1268760"/>
            <a:ext cx="8748464" cy="5178341"/>
          </a:xfrm>
          <a:prstGeom prst="rect">
            <a:avLst/>
          </a:prstGeom>
          <a:noFill/>
        </p:spPr>
        <p:txBody>
          <a:bodyPr wrap="square" rtlCol="0">
            <a:spAutoFit/>
          </a:bodyPr>
          <a:lstStyle/>
          <a:p>
            <a:pPr marL="457200" indent="-457200">
              <a:spcAft>
                <a:spcPts val="300"/>
              </a:spcAft>
              <a:buClr>
                <a:schemeClr val="bg2">
                  <a:lumMod val="50000"/>
                </a:schemeClr>
              </a:buClr>
              <a:buFont typeface="Trebuchet MS" panose="020B0603020202020204" pitchFamily="34" charset="0"/>
              <a:buChar char="●"/>
            </a:pPr>
            <a:r>
              <a:rPr lang="tr-TR" sz="2800" b="1" dirty="0" smtClean="0">
                <a:latin typeface="Trebuchet MS" pitchFamily="34" charset="0"/>
              </a:rPr>
              <a:t>En yüksek mukavemetli alüminyum döküm alaşımları</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çekme mukavemeti </a:t>
            </a:r>
            <a:r>
              <a:rPr lang="tr-TR" sz="2800" dirty="0" smtClean="0">
                <a:latin typeface="Trebuchet MS" pitchFamily="34" charset="0"/>
                <a:sym typeface="Symbol"/>
              </a:rPr>
              <a:t></a:t>
            </a:r>
            <a:r>
              <a:rPr lang="tr-TR" sz="2800" dirty="0" smtClean="0">
                <a:latin typeface="Trebuchet MS" pitchFamily="34" charset="0"/>
              </a:rPr>
              <a:t>130-450 </a:t>
            </a:r>
            <a:r>
              <a:rPr lang="tr-TR" sz="2800" dirty="0" err="1" smtClean="0">
                <a:latin typeface="Trebuchet MS" pitchFamily="34" charset="0"/>
              </a:rPr>
              <a:t>MPa</a:t>
            </a:r>
            <a:endParaRPr lang="tr-TR" sz="2800" dirty="0" smtClean="0">
              <a:latin typeface="Trebuchet MS" pitchFamily="34" charset="0"/>
            </a:endParaRPr>
          </a:p>
          <a:p>
            <a:pPr marL="457200" indent="-457200">
              <a:spcAft>
                <a:spcPts val="300"/>
              </a:spcAft>
              <a:buClr>
                <a:schemeClr val="bg2">
                  <a:lumMod val="50000"/>
                </a:schemeClr>
              </a:buClr>
              <a:buFont typeface="Trebuchet MS" panose="020B0603020202020204" pitchFamily="34" charset="0"/>
              <a:buChar char="●"/>
            </a:pPr>
            <a:r>
              <a:rPr lang="tr-TR" sz="2800" dirty="0">
                <a:latin typeface="Trebuchet MS" pitchFamily="34" charset="0"/>
              </a:rPr>
              <a:t>Yüksek sıcaklıklarda mukavemetlerini korur.</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Fakat </a:t>
            </a:r>
            <a:r>
              <a:rPr lang="tr-TR" sz="2800" dirty="0" err="1" smtClean="0">
                <a:latin typeface="Trebuchet MS" pitchFamily="34" charset="0"/>
              </a:rPr>
              <a:t>süneklik</a:t>
            </a:r>
            <a:r>
              <a:rPr lang="tr-TR" sz="2800" dirty="0" smtClean="0">
                <a:latin typeface="Trebuchet MS" pitchFamily="34" charset="0"/>
              </a:rPr>
              <a:t> ve tokluk sınırlı!</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Korozyon direnci de düşük!</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kum ve </a:t>
            </a:r>
            <a:r>
              <a:rPr lang="tr-TR" sz="2800" dirty="0" err="1" smtClean="0">
                <a:latin typeface="Trebuchet MS" pitchFamily="34" charset="0"/>
              </a:rPr>
              <a:t>kokil</a:t>
            </a:r>
            <a:r>
              <a:rPr lang="tr-TR" sz="2800" dirty="0" smtClean="0">
                <a:latin typeface="Trebuchet MS" pitchFamily="34" charset="0"/>
              </a:rPr>
              <a:t> kalıp döküm için uygun!</a:t>
            </a:r>
            <a:endParaRPr lang="en-US" sz="2800" dirty="0" smtClean="0">
              <a:latin typeface="Trebuchet MS" pitchFamily="34" charset="0"/>
            </a:endParaRP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Akışkanlık sınırlı: gözenek ve sıcak yırtılma riski</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Bu nedenle hassas döküme daha uygun</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Isıl işlem yapılabilir!</a:t>
            </a:r>
          </a:p>
          <a:p>
            <a:pPr marL="457200" indent="-457200">
              <a:spcAft>
                <a:spcPts val="300"/>
              </a:spcAft>
              <a:buClr>
                <a:schemeClr val="bg2">
                  <a:lumMod val="50000"/>
                </a:schemeClr>
              </a:buClr>
              <a:buFont typeface="Trebuchet MS" panose="020B0603020202020204" pitchFamily="34" charset="0"/>
              <a:buChar char="●"/>
            </a:pPr>
            <a:r>
              <a:rPr lang="tr-TR" sz="2800" dirty="0" smtClean="0">
                <a:latin typeface="Trebuchet MS" pitchFamily="34" charset="0"/>
              </a:rPr>
              <a:t>En yaygın alaşımlar: 201.0, 203.0</a:t>
            </a:r>
          </a:p>
        </p:txBody>
      </p:sp>
      <p:sp>
        <p:nvSpPr>
          <p:cNvPr id="7" name="Başlık 3"/>
          <p:cNvSpPr>
            <a:spLocks noGrp="1"/>
          </p:cNvSpPr>
          <p:nvPr>
            <p:ph type="title"/>
          </p:nvPr>
        </p:nvSpPr>
        <p:spPr>
          <a:xfrm>
            <a:off x="323528" y="458416"/>
            <a:ext cx="8229600" cy="666328"/>
          </a:xfrm>
        </p:spPr>
        <p:txBody>
          <a:bodyPr>
            <a:normAutofit fontScale="90000"/>
          </a:bodyPr>
          <a:lstStyle/>
          <a:p>
            <a:r>
              <a:rPr lang="tr-TR" dirty="0" smtClean="0">
                <a:solidFill>
                  <a:schemeClr val="accent2">
                    <a:lumMod val="50000"/>
                  </a:schemeClr>
                </a:solidFill>
                <a:latin typeface="Trebuchet MS" pitchFamily="34" charset="0"/>
              </a:rPr>
              <a:t>2xx / Al-</a:t>
            </a:r>
            <a:r>
              <a:rPr lang="tr-TR" dirty="0" err="1" smtClean="0">
                <a:solidFill>
                  <a:schemeClr val="accent2">
                    <a:lumMod val="50000"/>
                  </a:schemeClr>
                </a:solidFill>
                <a:latin typeface="Trebuchet MS" pitchFamily="34" charset="0"/>
              </a:rPr>
              <a:t>Cu</a:t>
            </a:r>
            <a:r>
              <a:rPr lang="tr-TR" dirty="0" smtClean="0">
                <a:solidFill>
                  <a:schemeClr val="accent2">
                    <a:lumMod val="50000"/>
                  </a:schemeClr>
                </a:solidFill>
                <a:latin typeface="Trebuchet MS" pitchFamily="34" charset="0"/>
              </a:rPr>
              <a:t> alaşımları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3474215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6024" y="1334373"/>
            <a:ext cx="8748464" cy="5262979"/>
          </a:xfrm>
          <a:prstGeom prst="rect">
            <a:avLst/>
          </a:prstGeom>
          <a:noFill/>
        </p:spPr>
        <p:txBody>
          <a:bodyPr wrap="square" rtlCol="0">
            <a:spAutoFit/>
          </a:bodyPr>
          <a:lstStyle/>
          <a:p>
            <a:pPr marL="514350" indent="-514350">
              <a:buClr>
                <a:schemeClr val="bg2">
                  <a:lumMod val="50000"/>
                </a:schemeClr>
              </a:buClr>
              <a:buFont typeface="Trebuchet MS" panose="020B0603020202020204" pitchFamily="34" charset="0"/>
              <a:buChar char="●"/>
            </a:pPr>
            <a:r>
              <a:rPr lang="tr-TR" sz="2800" dirty="0" smtClean="0">
                <a:latin typeface="Trebuchet MS" pitchFamily="34" charset="0"/>
              </a:rPr>
              <a:t>Katılaşma gerilmelerini kontrol etmek için 2XX alaşımlarını dökerken özel önlemler uygulanır:</a:t>
            </a:r>
          </a:p>
          <a:p>
            <a:pPr marL="514350" indent="-514350">
              <a:buClr>
                <a:schemeClr val="bg2">
                  <a:lumMod val="50000"/>
                </a:schemeClr>
              </a:buClr>
              <a:buFont typeface="Trebuchet MS" panose="020B0603020202020204" pitchFamily="34" charset="0"/>
              <a:buChar char="●"/>
            </a:pPr>
            <a:r>
              <a:rPr lang="tr-TR" sz="2800" dirty="0" smtClean="0">
                <a:latin typeface="Trebuchet MS" pitchFamily="34" charset="0"/>
              </a:rPr>
              <a:t>sıcak kalıplara dökülür (gerilmeleri sınırlamak!)</a:t>
            </a:r>
          </a:p>
          <a:p>
            <a:pPr marL="514350" indent="-514350">
              <a:buClr>
                <a:schemeClr val="bg2">
                  <a:lumMod val="50000"/>
                </a:schemeClr>
              </a:buClr>
              <a:buFont typeface="Trebuchet MS" panose="020B0603020202020204" pitchFamily="34" charset="0"/>
              <a:buChar char="●"/>
            </a:pPr>
            <a:r>
              <a:rPr lang="tr-TR" sz="2800" dirty="0" smtClean="0">
                <a:latin typeface="Trebuchet MS" pitchFamily="34" charset="0"/>
              </a:rPr>
              <a:t>parçalar kalıptan mümkün olan en yüksek sıcaklıkta çıkarılır.</a:t>
            </a:r>
          </a:p>
          <a:p>
            <a:pPr marL="514350" indent="-514350">
              <a:buClr>
                <a:schemeClr val="bg2">
                  <a:lumMod val="50000"/>
                </a:schemeClr>
              </a:buClr>
              <a:buFont typeface="Trebuchet MS" panose="020B0603020202020204" pitchFamily="34" charset="0"/>
              <a:buChar char="●"/>
            </a:pPr>
            <a:r>
              <a:rPr lang="tr-TR" sz="2800" dirty="0" smtClean="0">
                <a:latin typeface="Trebuchet MS" pitchFamily="34" charset="0"/>
              </a:rPr>
              <a:t>Kritik mukavemet ve </a:t>
            </a:r>
            <a:r>
              <a:rPr lang="tr-TR" sz="2800" dirty="0" err="1" smtClean="0">
                <a:latin typeface="Trebuchet MS" pitchFamily="34" charset="0"/>
              </a:rPr>
              <a:t>süneklik</a:t>
            </a:r>
            <a:r>
              <a:rPr lang="tr-TR" sz="2800" dirty="0" smtClean="0">
                <a:latin typeface="Trebuchet MS" pitchFamily="34" charset="0"/>
              </a:rPr>
              <a:t> gerektiren bölgeleri </a:t>
            </a:r>
            <a:r>
              <a:rPr lang="tr-TR" sz="2800" dirty="0" err="1" smtClean="0">
                <a:latin typeface="Trebuchet MS" pitchFamily="34" charset="0"/>
              </a:rPr>
              <a:t>çilleme</a:t>
            </a:r>
            <a:r>
              <a:rPr lang="tr-TR" sz="2800" dirty="0" smtClean="0">
                <a:latin typeface="Trebuchet MS" pitchFamily="34" charset="0"/>
              </a:rPr>
              <a:t> yaparak yüksek katılaşma hızlarında ince bir döküm yapısında elde etmek gerekir. </a:t>
            </a:r>
          </a:p>
          <a:p>
            <a:pPr marL="514350" indent="-514350">
              <a:buClr>
                <a:schemeClr val="bg2">
                  <a:lumMod val="50000"/>
                </a:schemeClr>
              </a:buClr>
              <a:buFont typeface="Trebuchet MS" panose="020B0603020202020204" pitchFamily="34" charset="0"/>
              <a:buChar char="●"/>
            </a:pPr>
            <a:r>
              <a:rPr lang="tr-TR" sz="2800" dirty="0" err="1" smtClean="0">
                <a:latin typeface="Trebuchet MS" pitchFamily="34" charset="0"/>
              </a:rPr>
              <a:t>Çilleme</a:t>
            </a:r>
            <a:r>
              <a:rPr lang="tr-TR" sz="2800" dirty="0" smtClean="0">
                <a:latin typeface="Trebuchet MS" pitchFamily="34" charset="0"/>
              </a:rPr>
              <a:t> ile yönlenmiş katılaşma uygulanarak (katılaşma soğuk bölgelerden çekilmenin yaşandığı sıcak iç, merkezi bölgelere doğru) yüksek hızda katılaştırmak gerekir.</a:t>
            </a:r>
          </a:p>
        </p:txBody>
      </p:sp>
      <p:sp>
        <p:nvSpPr>
          <p:cNvPr id="7" name="Başlık 3"/>
          <p:cNvSpPr>
            <a:spLocks noGrp="1"/>
          </p:cNvSpPr>
          <p:nvPr>
            <p:ph type="title"/>
          </p:nvPr>
        </p:nvSpPr>
        <p:spPr>
          <a:xfrm>
            <a:off x="374848" y="530424"/>
            <a:ext cx="8229600" cy="666328"/>
          </a:xfrm>
        </p:spPr>
        <p:txBody>
          <a:bodyPr>
            <a:normAutofit fontScale="90000"/>
          </a:bodyPr>
          <a:lstStyle/>
          <a:p>
            <a:r>
              <a:rPr lang="tr-TR" dirty="0" smtClean="0">
                <a:solidFill>
                  <a:schemeClr val="accent2">
                    <a:lumMod val="50000"/>
                  </a:schemeClr>
                </a:solidFill>
                <a:latin typeface="Trebuchet MS" pitchFamily="34" charset="0"/>
              </a:rPr>
              <a:t>2xx / Al-</a:t>
            </a:r>
            <a:r>
              <a:rPr lang="tr-TR" dirty="0" err="1" smtClean="0">
                <a:solidFill>
                  <a:schemeClr val="accent2">
                    <a:lumMod val="50000"/>
                  </a:schemeClr>
                </a:solidFill>
                <a:latin typeface="Trebuchet MS" pitchFamily="34" charset="0"/>
              </a:rPr>
              <a:t>Cu</a:t>
            </a:r>
            <a:r>
              <a:rPr lang="tr-TR" dirty="0" smtClean="0">
                <a:solidFill>
                  <a:schemeClr val="accent2">
                    <a:lumMod val="50000"/>
                  </a:schemeClr>
                </a:solidFill>
                <a:latin typeface="Trebuchet MS" pitchFamily="34" charset="0"/>
              </a:rPr>
              <a:t> alaşımları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23474215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539552" y="620688"/>
            <a:ext cx="8229600" cy="594320"/>
          </a:xfrm>
        </p:spPr>
        <p:txBody>
          <a:bodyPr>
            <a:normAutofit fontScale="90000"/>
          </a:bodyPr>
          <a:lstStyle/>
          <a:p>
            <a:r>
              <a:rPr lang="tr-TR" dirty="0" smtClean="0">
                <a:solidFill>
                  <a:schemeClr val="accent2">
                    <a:lumMod val="50000"/>
                  </a:schemeClr>
                </a:solidFill>
                <a:latin typeface="Trebuchet MS" pitchFamily="34" charset="0"/>
              </a:rPr>
              <a:t>2xx / Al-</a:t>
            </a:r>
            <a:r>
              <a:rPr lang="tr-TR" dirty="0" err="1" smtClean="0">
                <a:solidFill>
                  <a:schemeClr val="accent2">
                    <a:lumMod val="50000"/>
                  </a:schemeClr>
                </a:solidFill>
                <a:latin typeface="Trebuchet MS" pitchFamily="34" charset="0"/>
              </a:rPr>
              <a:t>Cu</a:t>
            </a:r>
            <a:r>
              <a:rPr lang="tr-TR" dirty="0" smtClean="0">
                <a:solidFill>
                  <a:schemeClr val="accent2">
                    <a:lumMod val="50000"/>
                  </a:schemeClr>
                </a:solidFill>
                <a:latin typeface="Trebuchet MS" pitchFamily="34" charset="0"/>
              </a:rPr>
              <a:t> alaşımları</a:t>
            </a:r>
            <a:endParaRPr lang="tr-TR" dirty="0">
              <a:solidFill>
                <a:schemeClr val="accent2">
                  <a:lumMod val="50000"/>
                </a:schemeClr>
              </a:solidFill>
              <a:latin typeface="Trebuchet MS"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4932040" y="4192487"/>
            <a:ext cx="3851920" cy="2479201"/>
          </a:xfrm>
          <a:prstGeom prst="rect">
            <a:avLst/>
          </a:prstGeom>
          <a:noFill/>
          <a:ln w="9525">
            <a:noFill/>
            <a:miter lim="800000"/>
            <a:headEnd/>
            <a:tailEnd/>
          </a:ln>
        </p:spPr>
      </p:pic>
      <p:sp>
        <p:nvSpPr>
          <p:cNvPr id="5" name="4 Dikdörtgen"/>
          <p:cNvSpPr/>
          <p:nvPr/>
        </p:nvSpPr>
        <p:spPr>
          <a:xfrm>
            <a:off x="395536" y="1412776"/>
            <a:ext cx="8280920" cy="5693866"/>
          </a:xfrm>
          <a:prstGeom prst="rect">
            <a:avLst/>
          </a:prstGeom>
        </p:spPr>
        <p:txBody>
          <a:bodyPr wrap="square">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Yere iniş takımları ve diğer uçak parçaları </a:t>
            </a:r>
            <a:r>
              <a:rPr lang="en-US" sz="2800" dirty="0" smtClean="0">
                <a:latin typeface="Trebuchet MS" pitchFamily="34" charset="0"/>
              </a:rPr>
              <a:t>201.0 </a:t>
            </a:r>
            <a:r>
              <a:rPr lang="tr-TR" sz="2800" dirty="0">
                <a:latin typeface="Trebuchet MS" pitchFamily="34" charset="0"/>
              </a:rPr>
              <a:t>alaşımından; Otomobil ve uçak motorlarında silindir kapakları, dizel motorlar için </a:t>
            </a:r>
            <a:r>
              <a:rPr lang="tr-TR" sz="2800" dirty="0" smtClean="0">
                <a:latin typeface="Trebuchet MS" pitchFamily="34" charset="0"/>
              </a:rPr>
              <a:t>piston</a:t>
            </a:r>
          </a:p>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206 </a:t>
            </a:r>
            <a:r>
              <a:rPr lang="tr-TR" sz="2800" dirty="0" smtClean="0">
                <a:latin typeface="Trebuchet MS" pitchFamily="34" charset="0"/>
              </a:rPr>
              <a:t>ve</a:t>
            </a:r>
            <a:r>
              <a:rPr lang="en-US" sz="2800" dirty="0" smtClean="0">
                <a:latin typeface="Trebuchet MS" pitchFamily="34" charset="0"/>
              </a:rPr>
              <a:t> A206 </a:t>
            </a:r>
            <a:r>
              <a:rPr lang="tr-TR" sz="2800" dirty="0" smtClean="0">
                <a:latin typeface="Trebuchet MS" pitchFamily="34" charset="0"/>
              </a:rPr>
              <a:t>alaşımları savunma ve havacılık sanayinde çok yüksek mukavemet ve darbe </a:t>
            </a:r>
          </a:p>
          <a:p>
            <a:pPr>
              <a:buClr>
                <a:schemeClr val="bg2">
                  <a:lumMod val="50000"/>
                </a:schemeClr>
              </a:buClr>
            </a:pPr>
            <a:r>
              <a:rPr lang="tr-TR" sz="2800" dirty="0" smtClean="0">
                <a:latin typeface="Trebuchet MS" pitchFamily="34" charset="0"/>
              </a:rPr>
              <a:t>    direnci gerektiren uygulamalarda tercih </a:t>
            </a:r>
          </a:p>
          <a:p>
            <a:pPr>
              <a:buClr>
                <a:schemeClr val="bg2">
                  <a:lumMod val="50000"/>
                </a:schemeClr>
              </a:buClr>
            </a:pPr>
            <a:r>
              <a:rPr lang="tr-TR" sz="2800" dirty="0" smtClean="0">
                <a:latin typeface="Trebuchet MS" pitchFamily="34" charset="0"/>
              </a:rPr>
              <a:t>    edilirler. </a:t>
            </a:r>
            <a:endParaRPr lang="tr-TR" sz="2800" dirty="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Kamyon ve tırlar için </a:t>
            </a:r>
          </a:p>
          <a:p>
            <a:pPr>
              <a:buClr>
                <a:schemeClr val="bg2">
                  <a:lumMod val="50000"/>
                </a:schemeClr>
              </a:buClr>
            </a:pPr>
            <a:r>
              <a:rPr lang="tr-TR" sz="2800" dirty="0">
                <a:latin typeface="Trebuchet MS" pitchFamily="34" charset="0"/>
              </a:rPr>
              <a:t> </a:t>
            </a:r>
            <a:r>
              <a:rPr lang="tr-TR" sz="2800" dirty="0" smtClean="0">
                <a:latin typeface="Trebuchet MS" pitchFamily="34" charset="0"/>
              </a:rPr>
              <a:t>   vites ve pompa kutusu </a:t>
            </a:r>
          </a:p>
          <a:p>
            <a:pPr>
              <a:buClr>
                <a:schemeClr val="bg2">
                  <a:lumMod val="50000"/>
                </a:schemeClr>
              </a:buClr>
            </a:pPr>
            <a:r>
              <a:rPr lang="tr-TR" sz="2800" dirty="0">
                <a:latin typeface="Trebuchet MS" pitchFamily="34" charset="0"/>
              </a:rPr>
              <a:t> </a:t>
            </a:r>
            <a:r>
              <a:rPr lang="tr-TR" sz="2800" dirty="0" smtClean="0">
                <a:latin typeface="Trebuchet MS" pitchFamily="34" charset="0"/>
              </a:rPr>
              <a:t>   gibi yapısal parçalar   </a:t>
            </a:r>
          </a:p>
          <a:p>
            <a:pPr>
              <a:buClr>
                <a:schemeClr val="bg2">
                  <a:lumMod val="50000"/>
                </a:schemeClr>
              </a:buClr>
            </a:pPr>
            <a:r>
              <a:rPr lang="tr-TR" sz="2800" dirty="0">
                <a:latin typeface="Trebuchet MS" pitchFamily="34" charset="0"/>
              </a:rPr>
              <a:t> </a:t>
            </a:r>
            <a:r>
              <a:rPr lang="tr-TR" sz="2800" dirty="0" smtClean="0">
                <a:latin typeface="Trebuchet MS" pitchFamily="34" charset="0"/>
              </a:rPr>
              <a:t>   için de uygundurlar.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Egsoz</a:t>
            </a:r>
            <a:r>
              <a:rPr lang="tr-TR" sz="2800" dirty="0" smtClean="0">
                <a:latin typeface="Trebuchet MS" pitchFamily="34" charset="0"/>
              </a:rPr>
              <a:t> </a:t>
            </a:r>
            <a:r>
              <a:rPr lang="tr-TR" sz="2800" dirty="0">
                <a:latin typeface="Trebuchet MS" pitchFamily="34" charset="0"/>
              </a:rPr>
              <a:t>parçaları</a:t>
            </a:r>
          </a:p>
          <a:p>
            <a:pPr>
              <a:buClr>
                <a:schemeClr val="bg2">
                  <a:lumMod val="50000"/>
                </a:schemeClr>
              </a:buClr>
            </a:pPr>
            <a:endParaRPr lang="tr-TR" sz="2800" dirty="0" smtClean="0">
              <a:latin typeface="Trebuchet MS" pitchFamily="34" charset="0"/>
            </a:endParaRPr>
          </a:p>
        </p:txBody>
      </p:sp>
    </p:spTree>
    <p:extLst>
      <p:ext uri="{BB962C8B-B14F-4D97-AF65-F5344CB8AC3E}">
        <p14:creationId xmlns:p14="http://schemas.microsoft.com/office/powerpoint/2010/main" val="39931085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a:spLocks noGrp="1"/>
          </p:cNvSpPr>
          <p:nvPr>
            <p:ph type="title"/>
          </p:nvPr>
        </p:nvSpPr>
        <p:spPr>
          <a:xfrm>
            <a:off x="395536" y="548680"/>
            <a:ext cx="8229600" cy="594320"/>
          </a:xfrm>
        </p:spPr>
        <p:txBody>
          <a:bodyPr>
            <a:normAutofit fontScale="90000"/>
          </a:bodyPr>
          <a:lstStyle/>
          <a:p>
            <a:r>
              <a:rPr lang="tr-TR" dirty="0" smtClean="0">
                <a:solidFill>
                  <a:schemeClr val="accent2">
                    <a:lumMod val="50000"/>
                  </a:schemeClr>
                </a:solidFill>
                <a:latin typeface="Trebuchet MS" pitchFamily="34" charset="0"/>
              </a:rPr>
              <a:t>242.0 / A242.0 alaşımları</a:t>
            </a:r>
            <a:endParaRPr lang="tr-TR" dirty="0">
              <a:solidFill>
                <a:schemeClr val="accent2">
                  <a:lumMod val="50000"/>
                </a:schemeClr>
              </a:solidFill>
              <a:latin typeface="Trebuchet MS" pitchFamily="34" charset="0"/>
            </a:endParaRPr>
          </a:p>
        </p:txBody>
      </p:sp>
      <p:sp>
        <p:nvSpPr>
          <p:cNvPr id="4" name="3 Metin kutusu"/>
          <p:cNvSpPr txBox="1"/>
          <p:nvPr/>
        </p:nvSpPr>
        <p:spPr>
          <a:xfrm>
            <a:off x="323528" y="1406381"/>
            <a:ext cx="8352928"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Yüksek sıcaklıklarda mukavemet ve sertlik gerektiğinde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Akışkanlıkları fena değil; sıcak yırtılma ve gözeneklilik az</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Sızdırmazlık makul!</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İşlenebilirlikleri iyi</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eloksallı</a:t>
            </a:r>
            <a:r>
              <a:rPr lang="tr-TR" sz="2800" dirty="0" smtClean="0">
                <a:latin typeface="Trebuchet MS" pitchFamily="34" charset="0"/>
              </a:rPr>
              <a:t> yüzey kaliteli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Ark ve direnç kaynakları başarılı</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Korozyona dirençleri fena değil! (kaplama ile korozyona direnç daha da arttırılabilir!)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Piston ve hava soğutmalı silidir kapaklarında</a:t>
            </a:r>
          </a:p>
          <a:p>
            <a:pPr marL="457200" indent="-457200">
              <a:buClr>
                <a:schemeClr val="bg2">
                  <a:lumMod val="50000"/>
                </a:schemeClr>
              </a:buClr>
              <a:buFont typeface="Trebuchet MS" panose="020B0603020202020204" pitchFamily="34" charset="0"/>
              <a:buChar char="●"/>
            </a:pPr>
            <a:endParaRPr lang="tr-TR" sz="2800" dirty="0">
              <a:latin typeface="Trebuchet MS" pitchFamily="34" charset="0"/>
            </a:endParaRPr>
          </a:p>
        </p:txBody>
      </p:sp>
    </p:spTree>
    <p:extLst>
      <p:ext uri="{BB962C8B-B14F-4D97-AF65-F5344CB8AC3E}">
        <p14:creationId xmlns:p14="http://schemas.microsoft.com/office/powerpoint/2010/main" val="1185624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908720"/>
            <a:ext cx="8496944" cy="594320"/>
          </a:xfrm>
        </p:spPr>
        <p:txBody>
          <a:bodyPr>
            <a:normAutofit fontScale="90000"/>
          </a:bodyPr>
          <a:lstStyle/>
          <a:p>
            <a:r>
              <a:rPr lang="tr-TR" dirty="0" smtClean="0">
                <a:solidFill>
                  <a:schemeClr val="accent1">
                    <a:lumMod val="50000"/>
                  </a:schemeClr>
                </a:solidFill>
                <a:latin typeface="Trebuchet MS" pitchFamily="34" charset="0"/>
              </a:rPr>
              <a:t>Alüminyum döküm yöntemleri</a:t>
            </a:r>
            <a:endParaRPr lang="tr-TR" dirty="0">
              <a:solidFill>
                <a:schemeClr val="accent1">
                  <a:lumMod val="50000"/>
                </a:schemeClr>
              </a:solidFill>
              <a:latin typeface="Trebuchet MS" pitchFamily="34" charset="0"/>
            </a:endParaRPr>
          </a:p>
        </p:txBody>
      </p:sp>
      <p:sp>
        <p:nvSpPr>
          <p:cNvPr id="5" name="4 Metin kutusu"/>
          <p:cNvSpPr txBox="1"/>
          <p:nvPr/>
        </p:nvSpPr>
        <p:spPr>
          <a:xfrm>
            <a:off x="323528" y="1844824"/>
            <a:ext cx="8568952" cy="3816429"/>
          </a:xfrm>
          <a:prstGeom prst="rect">
            <a:avLst/>
          </a:prstGeom>
          <a:noFill/>
        </p:spPr>
        <p:txBody>
          <a:bodyPr wrap="square" rtlCol="0">
            <a:spAutoFit/>
          </a:bodyPr>
          <a:lstStyle/>
          <a:p>
            <a:pPr marL="457200" indent="-457200">
              <a:spcAft>
                <a:spcPts val="1200"/>
              </a:spcAft>
              <a:buClr>
                <a:schemeClr val="bg2">
                  <a:lumMod val="50000"/>
                </a:schemeClr>
              </a:buClr>
              <a:buFont typeface="Trebuchet MS" panose="020B0603020202020204" pitchFamily="34" charset="0"/>
              <a:buChar char="●"/>
            </a:pPr>
            <a:r>
              <a:rPr lang="tr-TR" sz="3200" dirty="0" smtClean="0">
                <a:latin typeface="Trebuchet MS" pitchFamily="34" charset="0"/>
              </a:rPr>
              <a:t>Kum döküm (</a:t>
            </a:r>
            <a:r>
              <a:rPr lang="tr-TR" sz="3200" dirty="0" err="1" smtClean="0">
                <a:latin typeface="Trebuchet MS" pitchFamily="34" charset="0"/>
              </a:rPr>
              <a:t>sand</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a:p>
            <a:pPr marL="457200" indent="-457200">
              <a:spcAft>
                <a:spcPts val="1200"/>
              </a:spcAft>
              <a:buClr>
                <a:schemeClr val="bg2">
                  <a:lumMod val="50000"/>
                </a:schemeClr>
              </a:buClr>
              <a:buFont typeface="Trebuchet MS" panose="020B0603020202020204" pitchFamily="34" charset="0"/>
              <a:buChar char="●"/>
            </a:pPr>
            <a:r>
              <a:rPr lang="tr-TR" sz="3200" dirty="0" err="1" smtClean="0">
                <a:latin typeface="Trebuchet MS" pitchFamily="34" charset="0"/>
              </a:rPr>
              <a:t>Kokil</a:t>
            </a:r>
            <a:r>
              <a:rPr lang="tr-TR" sz="3200" dirty="0" smtClean="0">
                <a:latin typeface="Trebuchet MS" pitchFamily="34" charset="0"/>
              </a:rPr>
              <a:t> döküm (</a:t>
            </a:r>
            <a:r>
              <a:rPr lang="tr-TR" sz="3200" dirty="0" err="1" smtClean="0">
                <a:latin typeface="Trebuchet MS" pitchFamily="34" charset="0"/>
              </a:rPr>
              <a:t>permanent</a:t>
            </a:r>
            <a:r>
              <a:rPr lang="tr-TR" sz="3200" dirty="0" smtClean="0">
                <a:latin typeface="Trebuchet MS" pitchFamily="34" charset="0"/>
              </a:rPr>
              <a:t> </a:t>
            </a:r>
            <a:r>
              <a:rPr lang="tr-TR" sz="3200" dirty="0" err="1" smtClean="0">
                <a:latin typeface="Trebuchet MS" pitchFamily="34" charset="0"/>
              </a:rPr>
              <a:t>mould</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a:p>
            <a:pPr>
              <a:spcAft>
                <a:spcPts val="1200"/>
              </a:spcAft>
              <a:buClr>
                <a:schemeClr val="bg2">
                  <a:lumMod val="50000"/>
                </a:schemeClr>
              </a:buClr>
            </a:pPr>
            <a:r>
              <a:rPr lang="tr-TR" sz="3200" dirty="0">
                <a:latin typeface="Trebuchet MS" pitchFamily="34" charset="0"/>
              </a:rPr>
              <a:t>	</a:t>
            </a:r>
            <a:r>
              <a:rPr lang="tr-TR" sz="3200" dirty="0" err="1" smtClean="0">
                <a:latin typeface="Trebuchet MS" pitchFamily="34" charset="0"/>
              </a:rPr>
              <a:t>gravite</a:t>
            </a:r>
            <a:r>
              <a:rPr lang="tr-TR" sz="3200" dirty="0" smtClean="0">
                <a:latin typeface="Trebuchet MS" pitchFamily="34" charset="0"/>
              </a:rPr>
              <a:t> döküm (</a:t>
            </a:r>
            <a:r>
              <a:rPr lang="tr-TR" sz="3200" dirty="0" err="1" smtClean="0">
                <a:latin typeface="Trebuchet MS" pitchFamily="34" charset="0"/>
              </a:rPr>
              <a:t>gravity</a:t>
            </a:r>
            <a:r>
              <a:rPr lang="tr-TR" sz="3200" dirty="0" smtClean="0">
                <a:latin typeface="Trebuchet MS" pitchFamily="34" charset="0"/>
              </a:rPr>
              <a:t> </a:t>
            </a:r>
            <a:r>
              <a:rPr lang="tr-TR" sz="3200" dirty="0" err="1" smtClean="0">
                <a:latin typeface="Trebuchet MS" pitchFamily="34" charset="0"/>
              </a:rPr>
              <a:t>die</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a:p>
            <a:pPr marL="457200" indent="-457200">
              <a:spcAft>
                <a:spcPts val="1200"/>
              </a:spcAft>
              <a:buClr>
                <a:schemeClr val="bg2">
                  <a:lumMod val="50000"/>
                </a:schemeClr>
              </a:buClr>
              <a:buFont typeface="Trebuchet MS" panose="020B0603020202020204" pitchFamily="34" charset="0"/>
              <a:buChar char="●"/>
            </a:pPr>
            <a:r>
              <a:rPr lang="tr-TR" sz="3200" dirty="0" smtClean="0">
                <a:latin typeface="Trebuchet MS" pitchFamily="34" charset="0"/>
              </a:rPr>
              <a:t>Basınçlı döküm (</a:t>
            </a:r>
            <a:r>
              <a:rPr lang="tr-TR" sz="3200" dirty="0" err="1" smtClean="0">
                <a:latin typeface="Trebuchet MS" pitchFamily="34" charset="0"/>
              </a:rPr>
              <a:t>Die</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a:p>
            <a:pPr>
              <a:spcAft>
                <a:spcPts val="1200"/>
              </a:spcAft>
              <a:buClr>
                <a:schemeClr val="bg2">
                  <a:lumMod val="50000"/>
                </a:schemeClr>
              </a:buClr>
            </a:pPr>
            <a:r>
              <a:rPr lang="tr-TR" sz="3200" dirty="0">
                <a:latin typeface="Trebuchet MS" pitchFamily="34" charset="0"/>
              </a:rPr>
              <a:t>	</a:t>
            </a:r>
            <a:r>
              <a:rPr lang="tr-TR" sz="3200" dirty="0" smtClean="0">
                <a:latin typeface="Trebuchet MS" pitchFamily="34" charset="0"/>
              </a:rPr>
              <a:t>yüksek basınç (</a:t>
            </a:r>
            <a:r>
              <a:rPr lang="tr-TR" sz="3200" dirty="0" err="1" smtClean="0">
                <a:latin typeface="Trebuchet MS" pitchFamily="34" charset="0"/>
              </a:rPr>
              <a:t>high</a:t>
            </a:r>
            <a:r>
              <a:rPr lang="tr-TR" sz="3200" dirty="0" smtClean="0">
                <a:latin typeface="Trebuchet MS" pitchFamily="34" charset="0"/>
              </a:rPr>
              <a:t> </a:t>
            </a:r>
            <a:r>
              <a:rPr lang="tr-TR" sz="3200" dirty="0" err="1" smtClean="0">
                <a:latin typeface="Trebuchet MS" pitchFamily="34" charset="0"/>
              </a:rPr>
              <a:t>pressure</a:t>
            </a:r>
            <a:r>
              <a:rPr lang="tr-TR" sz="3200" dirty="0" smtClean="0">
                <a:latin typeface="Trebuchet MS" pitchFamily="34" charset="0"/>
              </a:rPr>
              <a:t> </a:t>
            </a:r>
            <a:r>
              <a:rPr lang="tr-TR" sz="3200" dirty="0" err="1" smtClean="0">
                <a:latin typeface="Trebuchet MS" pitchFamily="34" charset="0"/>
              </a:rPr>
              <a:t>die</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a:p>
            <a:pPr>
              <a:spcAft>
                <a:spcPts val="1200"/>
              </a:spcAft>
              <a:buClr>
                <a:schemeClr val="bg2">
                  <a:lumMod val="50000"/>
                </a:schemeClr>
              </a:buClr>
            </a:pPr>
            <a:r>
              <a:rPr lang="tr-TR" sz="3200" dirty="0">
                <a:latin typeface="Trebuchet MS" pitchFamily="34" charset="0"/>
              </a:rPr>
              <a:t>	</a:t>
            </a:r>
            <a:r>
              <a:rPr lang="tr-TR" sz="3200" dirty="0" smtClean="0">
                <a:latin typeface="Trebuchet MS" pitchFamily="34" charset="0"/>
              </a:rPr>
              <a:t>alçak basınç (</a:t>
            </a:r>
            <a:r>
              <a:rPr lang="tr-TR" sz="3200" dirty="0" err="1" smtClean="0">
                <a:latin typeface="Trebuchet MS" pitchFamily="34" charset="0"/>
              </a:rPr>
              <a:t>low</a:t>
            </a:r>
            <a:r>
              <a:rPr lang="tr-TR" sz="3200" dirty="0" smtClean="0">
                <a:latin typeface="Trebuchet MS" pitchFamily="34" charset="0"/>
              </a:rPr>
              <a:t> </a:t>
            </a:r>
            <a:r>
              <a:rPr lang="tr-TR" sz="3200" dirty="0" err="1" smtClean="0">
                <a:latin typeface="Trebuchet MS" pitchFamily="34" charset="0"/>
              </a:rPr>
              <a:t>pressure</a:t>
            </a:r>
            <a:r>
              <a:rPr lang="tr-TR" sz="3200" dirty="0" smtClean="0">
                <a:latin typeface="Trebuchet MS" pitchFamily="34" charset="0"/>
              </a:rPr>
              <a:t> </a:t>
            </a:r>
            <a:r>
              <a:rPr lang="tr-TR" sz="3200" dirty="0" err="1" smtClean="0">
                <a:latin typeface="Trebuchet MS" pitchFamily="34" charset="0"/>
              </a:rPr>
              <a:t>die</a:t>
            </a:r>
            <a:r>
              <a:rPr lang="tr-TR" sz="3200" dirty="0" smtClean="0">
                <a:latin typeface="Trebuchet MS" pitchFamily="34" charset="0"/>
              </a:rPr>
              <a:t> </a:t>
            </a:r>
            <a:r>
              <a:rPr lang="tr-TR" sz="3200" dirty="0" err="1" smtClean="0">
                <a:latin typeface="Trebuchet MS" pitchFamily="34" charset="0"/>
              </a:rPr>
              <a:t>casting</a:t>
            </a:r>
            <a:r>
              <a:rPr lang="tr-TR" sz="3200" dirty="0" smtClean="0">
                <a:latin typeface="Trebuchet MS" pitchFamily="34" charset="0"/>
              </a:rPr>
              <a:t>)</a:t>
            </a:r>
          </a:p>
        </p:txBody>
      </p:sp>
    </p:spTree>
    <p:extLst>
      <p:ext uri="{BB962C8B-B14F-4D97-AF65-F5344CB8AC3E}">
        <p14:creationId xmlns:p14="http://schemas.microsoft.com/office/powerpoint/2010/main" val="28641133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a:spLocks noGrp="1"/>
          </p:cNvSpPr>
          <p:nvPr>
            <p:ph type="title"/>
          </p:nvPr>
        </p:nvSpPr>
        <p:spPr>
          <a:xfrm>
            <a:off x="395536" y="548680"/>
            <a:ext cx="8229600" cy="594320"/>
          </a:xfrm>
        </p:spPr>
        <p:txBody>
          <a:bodyPr>
            <a:normAutofit fontScale="90000"/>
          </a:bodyPr>
          <a:lstStyle/>
          <a:p>
            <a:r>
              <a:rPr lang="tr-TR" dirty="0" smtClean="0">
                <a:solidFill>
                  <a:schemeClr val="accent2">
                    <a:lumMod val="50000"/>
                  </a:schemeClr>
                </a:solidFill>
                <a:latin typeface="Trebuchet MS" pitchFamily="34" charset="0"/>
              </a:rPr>
              <a:t>2xx </a:t>
            </a:r>
            <a:r>
              <a:rPr lang="tr-TR" dirty="0" smtClean="0">
                <a:solidFill>
                  <a:schemeClr val="accent2">
                    <a:lumMod val="50000"/>
                  </a:schemeClr>
                </a:solidFill>
                <a:latin typeface="Trebuchet MS" pitchFamily="34" charset="0"/>
              </a:rPr>
              <a:t>alaşımları</a:t>
            </a:r>
            <a:endParaRPr lang="tr-TR" dirty="0">
              <a:solidFill>
                <a:schemeClr val="accent2">
                  <a:lumMod val="50000"/>
                </a:schemeClr>
              </a:solidFill>
              <a:latin typeface="Trebuchet MS"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181" y="1556792"/>
            <a:ext cx="3240360" cy="3794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3867541" y="1563554"/>
            <a:ext cx="4572000" cy="830997"/>
          </a:xfrm>
          <a:prstGeom prst="rect">
            <a:avLst/>
          </a:prstGeom>
        </p:spPr>
        <p:txBody>
          <a:bodyPr>
            <a:spAutoFit/>
          </a:bodyPr>
          <a:lstStyle/>
          <a:p>
            <a:r>
              <a:rPr lang="tr-TR" sz="2400" dirty="0" smtClean="0">
                <a:latin typeface="Trebuchet MS" panose="020B0603020202020204" pitchFamily="34" charset="0"/>
              </a:rPr>
              <a:t>Uçak jet motorlarında yakıt transfer ünitesi</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5295" y="3933056"/>
            <a:ext cx="3396382" cy="2652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ikdörtgen 7"/>
          <p:cNvSpPr/>
          <p:nvPr/>
        </p:nvSpPr>
        <p:spPr>
          <a:xfrm>
            <a:off x="853295" y="5740745"/>
            <a:ext cx="4572000" cy="830997"/>
          </a:xfrm>
          <a:prstGeom prst="rect">
            <a:avLst/>
          </a:prstGeom>
        </p:spPr>
        <p:txBody>
          <a:bodyPr>
            <a:spAutoFit/>
          </a:bodyPr>
          <a:lstStyle/>
          <a:p>
            <a:pPr algn="r"/>
            <a:r>
              <a:rPr lang="tr-TR" sz="2400" dirty="0" smtClean="0">
                <a:latin typeface="Trebuchet MS" panose="020B0603020202020204" pitchFamily="34" charset="0"/>
              </a:rPr>
              <a:t>Uçak jet motorları gövde parçaları</a:t>
            </a:r>
          </a:p>
        </p:txBody>
      </p:sp>
    </p:spTree>
    <p:extLst>
      <p:ext uri="{BB962C8B-B14F-4D97-AF65-F5344CB8AC3E}">
        <p14:creationId xmlns:p14="http://schemas.microsoft.com/office/powerpoint/2010/main" val="29822809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a:spLocks noGrp="1"/>
          </p:cNvSpPr>
          <p:nvPr>
            <p:ph type="title"/>
          </p:nvPr>
        </p:nvSpPr>
        <p:spPr>
          <a:xfrm>
            <a:off x="395536" y="548680"/>
            <a:ext cx="8229600" cy="594320"/>
          </a:xfrm>
        </p:spPr>
        <p:txBody>
          <a:bodyPr>
            <a:normAutofit fontScale="90000"/>
          </a:bodyPr>
          <a:lstStyle/>
          <a:p>
            <a:r>
              <a:rPr lang="tr-TR" dirty="0" smtClean="0">
                <a:solidFill>
                  <a:schemeClr val="accent2">
                    <a:lumMod val="50000"/>
                  </a:schemeClr>
                </a:solidFill>
                <a:latin typeface="Trebuchet MS" pitchFamily="34" charset="0"/>
              </a:rPr>
              <a:t>2xx</a:t>
            </a:r>
            <a:r>
              <a:rPr lang="tr-TR" dirty="0" smtClean="0">
                <a:solidFill>
                  <a:schemeClr val="accent2">
                    <a:lumMod val="50000"/>
                  </a:schemeClr>
                </a:solidFill>
                <a:latin typeface="Trebuchet MS" pitchFamily="34" charset="0"/>
              </a:rPr>
              <a:t> </a:t>
            </a:r>
            <a:r>
              <a:rPr lang="tr-TR" dirty="0" smtClean="0">
                <a:solidFill>
                  <a:schemeClr val="accent2">
                    <a:lumMod val="50000"/>
                  </a:schemeClr>
                </a:solidFill>
                <a:latin typeface="Trebuchet MS" pitchFamily="34" charset="0"/>
              </a:rPr>
              <a:t>alaşımları</a:t>
            </a:r>
            <a:endParaRPr lang="tr-TR" dirty="0">
              <a:solidFill>
                <a:schemeClr val="accent2">
                  <a:lumMod val="50000"/>
                </a:schemeClr>
              </a:solidFill>
              <a:latin typeface="Trebuchet MS" pitchFamily="34"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484784"/>
            <a:ext cx="394335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425318"/>
            <a:ext cx="3139827" cy="288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401680" y="1512887"/>
            <a:ext cx="4170320" cy="830997"/>
          </a:xfrm>
          <a:prstGeom prst="rect">
            <a:avLst/>
          </a:prstGeom>
        </p:spPr>
        <p:txBody>
          <a:bodyPr wrap="square">
            <a:spAutoFit/>
          </a:bodyPr>
          <a:lstStyle/>
          <a:p>
            <a:pPr algn="r"/>
            <a:r>
              <a:rPr lang="tr-TR" sz="2400" dirty="0" smtClean="0">
                <a:latin typeface="Trebuchet MS" panose="020B0603020202020204" pitchFamily="34" charset="0"/>
              </a:rPr>
              <a:t>Sivil ve savaş uçaklarında jet motoru fan parçası </a:t>
            </a:r>
            <a:endParaRPr lang="tr-TR" sz="2400" dirty="0">
              <a:latin typeface="Trebuchet MS" panose="020B0603020202020204" pitchFamily="34" charset="0"/>
            </a:endParaRPr>
          </a:p>
        </p:txBody>
      </p:sp>
    </p:spTree>
    <p:extLst>
      <p:ext uri="{BB962C8B-B14F-4D97-AF65-F5344CB8AC3E}">
        <p14:creationId xmlns:p14="http://schemas.microsoft.com/office/powerpoint/2010/main" val="1054086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3"/>
          <p:cNvSpPr>
            <a:spLocks noGrp="1"/>
          </p:cNvSpPr>
          <p:nvPr>
            <p:ph type="title"/>
          </p:nvPr>
        </p:nvSpPr>
        <p:spPr>
          <a:xfrm>
            <a:off x="395536" y="548680"/>
            <a:ext cx="8229600" cy="594320"/>
          </a:xfrm>
        </p:spPr>
        <p:txBody>
          <a:bodyPr>
            <a:normAutofit fontScale="90000"/>
          </a:bodyPr>
          <a:lstStyle/>
          <a:p>
            <a:r>
              <a:rPr lang="tr-TR" dirty="0" smtClean="0">
                <a:solidFill>
                  <a:schemeClr val="accent2">
                    <a:lumMod val="50000"/>
                  </a:schemeClr>
                </a:solidFill>
                <a:latin typeface="Trebuchet MS" pitchFamily="34" charset="0"/>
              </a:rPr>
              <a:t>2xx </a:t>
            </a:r>
            <a:r>
              <a:rPr lang="tr-TR" dirty="0" smtClean="0">
                <a:solidFill>
                  <a:schemeClr val="accent2">
                    <a:lumMod val="50000"/>
                  </a:schemeClr>
                </a:solidFill>
                <a:latin typeface="Trebuchet MS" pitchFamily="34" charset="0"/>
              </a:rPr>
              <a:t>alaşımları</a:t>
            </a:r>
            <a:endParaRPr lang="tr-TR" dirty="0">
              <a:solidFill>
                <a:schemeClr val="accent2">
                  <a:lumMod val="50000"/>
                </a:schemeClr>
              </a:solidFill>
              <a:latin typeface="Trebuchet MS"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00808"/>
            <a:ext cx="431482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1101818" y="1556792"/>
            <a:ext cx="3398174" cy="830997"/>
          </a:xfrm>
          <a:prstGeom prst="rect">
            <a:avLst/>
          </a:prstGeom>
        </p:spPr>
        <p:txBody>
          <a:bodyPr wrap="none">
            <a:spAutoFit/>
          </a:bodyPr>
          <a:lstStyle/>
          <a:p>
            <a:pPr algn="r"/>
            <a:r>
              <a:rPr lang="tr-TR" sz="2400" dirty="0" err="1" smtClean="0">
                <a:latin typeface="Trebuchet MS" panose="020B0603020202020204" pitchFamily="34" charset="0"/>
              </a:rPr>
              <a:t>Tctical</a:t>
            </a:r>
            <a:r>
              <a:rPr lang="tr-TR" sz="2400" dirty="0" smtClean="0">
                <a:latin typeface="Trebuchet MS" panose="020B0603020202020204" pitchFamily="34" charset="0"/>
              </a:rPr>
              <a:t> </a:t>
            </a:r>
            <a:r>
              <a:rPr lang="tr-TR" sz="2400" dirty="0">
                <a:latin typeface="Trebuchet MS" panose="020B0603020202020204" pitchFamily="34" charset="0"/>
              </a:rPr>
              <a:t>Tomahawk </a:t>
            </a:r>
            <a:r>
              <a:rPr lang="tr-TR" sz="2400" dirty="0" smtClean="0">
                <a:latin typeface="Trebuchet MS" panose="020B0603020202020204" pitchFamily="34" charset="0"/>
              </a:rPr>
              <a:t>füze </a:t>
            </a:r>
          </a:p>
          <a:p>
            <a:pPr algn="r"/>
            <a:r>
              <a:rPr lang="tr-TR" sz="2400" dirty="0" smtClean="0">
                <a:latin typeface="Trebuchet MS" panose="020B0603020202020204" pitchFamily="34" charset="0"/>
              </a:rPr>
              <a:t>gövde parçaları</a:t>
            </a:r>
            <a:endParaRPr lang="tr-TR" sz="2400" dirty="0">
              <a:latin typeface="Trebuchet MS" panose="020B060302020202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32" y="3670482"/>
            <a:ext cx="4261668" cy="300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4582177" y="5373216"/>
            <a:ext cx="4572000" cy="1323439"/>
          </a:xfrm>
          <a:prstGeom prst="rect">
            <a:avLst/>
          </a:prstGeom>
        </p:spPr>
        <p:txBody>
          <a:bodyPr>
            <a:spAutoFit/>
          </a:bodyPr>
          <a:lstStyle/>
          <a:p>
            <a:r>
              <a:rPr lang="tr-TR" sz="2000" dirty="0" smtClean="0">
                <a:latin typeface="Trebuchet MS" panose="020B0603020202020204" pitchFamily="34" charset="0"/>
              </a:rPr>
              <a:t>Hafif taşıtların üzerine monte edilebilen elektronik ve optik donanımların gövde parçaları-tek parça döküm</a:t>
            </a:r>
          </a:p>
        </p:txBody>
      </p:sp>
    </p:spTree>
    <p:extLst>
      <p:ext uri="{BB962C8B-B14F-4D97-AF65-F5344CB8AC3E}">
        <p14:creationId xmlns:p14="http://schemas.microsoft.com/office/powerpoint/2010/main" val="35896089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02432"/>
            <a:ext cx="8229600" cy="594320"/>
          </a:xfrm>
        </p:spPr>
        <p:txBody>
          <a:bodyPr>
            <a:normAutofit fontScale="90000"/>
          </a:bodyPr>
          <a:lstStyle/>
          <a:p>
            <a:r>
              <a:rPr lang="tr-TR" dirty="0" smtClean="0">
                <a:solidFill>
                  <a:schemeClr val="accent2">
                    <a:lumMod val="50000"/>
                  </a:schemeClr>
                </a:solidFill>
                <a:latin typeface="Trebuchet MS" pitchFamily="34" charset="0"/>
              </a:rPr>
              <a:t>5xx.x / Al-Mg alaşımları</a:t>
            </a:r>
            <a:endParaRPr lang="tr-TR" dirty="0">
              <a:solidFill>
                <a:schemeClr val="accent2">
                  <a:lumMod val="50000"/>
                </a:schemeClr>
              </a:solidFill>
              <a:latin typeface="Trebuchet MS" pitchFamily="34" charset="0"/>
            </a:endParaRPr>
          </a:p>
        </p:txBody>
      </p:sp>
      <p:sp>
        <p:nvSpPr>
          <p:cNvPr id="3" name="2 Metin kutusu"/>
          <p:cNvSpPr txBox="1"/>
          <p:nvPr/>
        </p:nvSpPr>
        <p:spPr>
          <a:xfrm>
            <a:off x="323528" y="1334373"/>
            <a:ext cx="8568952"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Yüksek Mg nedeniyle katılaşma aralıkları geniş ve dökümü </a:t>
            </a:r>
            <a:r>
              <a:rPr lang="tr-TR" sz="2800" dirty="0">
                <a:latin typeface="Trebuchet MS" pitchFamily="34" charset="0"/>
              </a:rPr>
              <a:t>güç; sıcak yırtılma eğilimleri vardır. Basınçlı döküm için pek tercih edilmezler</a:t>
            </a:r>
            <a:r>
              <a:rPr lang="tr-TR" sz="2800" dirty="0" smtClean="0">
                <a:latin typeface="Trebuchet MS" pitchFamily="34" charset="0"/>
              </a:rPr>
              <a:t>.</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Kum ve zaman zaman </a:t>
            </a:r>
            <a:r>
              <a:rPr lang="tr-TR" sz="2800" dirty="0" err="1">
                <a:latin typeface="Trebuchet MS" pitchFamily="34" charset="0"/>
              </a:rPr>
              <a:t>kokil</a:t>
            </a:r>
            <a:r>
              <a:rPr lang="tr-TR" sz="2800" dirty="0">
                <a:latin typeface="Trebuchet MS" pitchFamily="34" charset="0"/>
              </a:rPr>
              <a:t> kalıp döküm </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Yüksek yüzey kalitesi-</a:t>
            </a:r>
            <a:r>
              <a:rPr lang="tr-TR" sz="2800" dirty="0" err="1" smtClean="0">
                <a:latin typeface="Trebuchet MS" pitchFamily="34" charset="0"/>
              </a:rPr>
              <a:t>eloksal</a:t>
            </a:r>
            <a:r>
              <a:rPr lang="tr-TR" sz="2800" dirty="0" smtClean="0">
                <a:latin typeface="Trebuchet MS" pitchFamily="34" charset="0"/>
              </a:rPr>
              <a:t> çok başarılı</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Mükemmel korozyon direnci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Talaşlı imalat kabiliyeti</a:t>
            </a:r>
            <a:endParaRPr lang="en-US"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Çekme mukavemet aralığı:120-175 </a:t>
            </a:r>
            <a:r>
              <a:rPr lang="tr-TR" sz="2800" dirty="0" err="1">
                <a:latin typeface="Trebuchet MS" pitchFamily="34" charset="0"/>
              </a:rPr>
              <a:t>MPa</a:t>
            </a:r>
            <a:endParaRPr lang="tr-TR" sz="2800" dirty="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Tipik alaşımlar: 512.0,514.0,518.0, 535.0</a:t>
            </a:r>
          </a:p>
          <a:p>
            <a:pPr marL="457200" indent="-457200">
              <a:buClr>
                <a:schemeClr val="bg2">
                  <a:lumMod val="50000"/>
                </a:schemeClr>
              </a:buClr>
              <a:buFont typeface="Trebuchet MS" panose="020B0603020202020204" pitchFamily="34" charset="0"/>
              <a:buChar char="●"/>
            </a:pPr>
            <a:r>
              <a:rPr lang="en-US" sz="2800" dirty="0" smtClean="0">
                <a:latin typeface="Trebuchet MS" pitchFamily="34" charset="0"/>
              </a:rPr>
              <a:t>512.0 </a:t>
            </a:r>
            <a:r>
              <a:rPr lang="tr-TR" sz="2800" dirty="0" smtClean="0">
                <a:latin typeface="Trebuchet MS" pitchFamily="34" charset="0"/>
              </a:rPr>
              <a:t>ve</a:t>
            </a:r>
            <a:r>
              <a:rPr lang="en-US" sz="2800" dirty="0" smtClean="0">
                <a:latin typeface="Trebuchet MS" pitchFamily="34" charset="0"/>
              </a:rPr>
              <a:t> 514.0 </a:t>
            </a:r>
            <a:r>
              <a:rPr lang="tr-TR" sz="2800" dirty="0" smtClean="0">
                <a:latin typeface="Trebuchet MS" pitchFamily="34" charset="0"/>
              </a:rPr>
              <a:t>alaşımları orta seviyede mukavemet ve yüksek uzama gösterirler.</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Isıl işlem </a:t>
            </a:r>
            <a:r>
              <a:rPr lang="tr-TR" sz="2800" dirty="0" smtClean="0">
                <a:latin typeface="Trebuchet MS" pitchFamily="34" charset="0"/>
              </a:rPr>
              <a:t>uygulanmaz</a:t>
            </a:r>
            <a:endParaRPr lang="tr-TR" sz="2800" dirty="0">
              <a:latin typeface="Trebuchet MS" pitchFamily="34" charset="0"/>
            </a:endParaRPr>
          </a:p>
        </p:txBody>
      </p:sp>
    </p:spTree>
    <p:extLst>
      <p:ext uri="{BB962C8B-B14F-4D97-AF65-F5344CB8AC3E}">
        <p14:creationId xmlns:p14="http://schemas.microsoft.com/office/powerpoint/2010/main" val="24964764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5xx.x / Al-Mg alaşımları</a:t>
            </a:r>
            <a:endParaRPr lang="tr-TR" dirty="0">
              <a:solidFill>
                <a:schemeClr val="accent2">
                  <a:lumMod val="50000"/>
                </a:schemeClr>
              </a:solidFill>
              <a:latin typeface="Trebuchet MS" pitchFamily="34" charset="0"/>
            </a:endParaRPr>
          </a:p>
        </p:txBody>
      </p:sp>
      <p:sp>
        <p:nvSpPr>
          <p:cNvPr id="3" name="2 Metin kutusu"/>
          <p:cNvSpPr txBox="1"/>
          <p:nvPr/>
        </p:nvSpPr>
        <p:spPr>
          <a:xfrm>
            <a:off x="323528" y="1476067"/>
            <a:ext cx="8568952" cy="4401205"/>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anodizasyonla</a:t>
            </a:r>
            <a:r>
              <a:rPr lang="tr-TR" sz="2800" dirty="0" smtClean="0">
                <a:latin typeface="Trebuchet MS" pitchFamily="34" charset="0"/>
              </a:rPr>
              <a:t> çeşitli renkte ve yüksek yüzey kalitesi ile üretilebildiklerinden dekoratif kapı ve pencere parçalarında tercih edilirler,</a:t>
            </a:r>
          </a:p>
          <a:p>
            <a:pPr marL="457200" indent="-457200">
              <a:buClr>
                <a:schemeClr val="bg2">
                  <a:lumMod val="50000"/>
                </a:schemeClr>
              </a:buClr>
              <a:buFont typeface="Trebuchet MS" panose="020B0603020202020204" pitchFamily="34" charset="0"/>
              <a:buChar char="●"/>
            </a:pPr>
            <a:r>
              <a:rPr lang="tr-TR" sz="2800" dirty="0" err="1" smtClean="0">
                <a:latin typeface="Trebuchet MS" pitchFamily="34" charset="0"/>
              </a:rPr>
              <a:t>Anodizasyon</a:t>
            </a:r>
            <a:r>
              <a:rPr lang="tr-TR" sz="2800" dirty="0" smtClean="0">
                <a:latin typeface="Trebuchet MS" pitchFamily="34" charset="0"/>
              </a:rPr>
              <a:t> uygulanacak basınçlı döküm parçalar için </a:t>
            </a:r>
            <a:r>
              <a:rPr lang="en-US" sz="2800" dirty="0" smtClean="0">
                <a:latin typeface="Trebuchet MS" pitchFamily="34" charset="0"/>
              </a:rPr>
              <a:t>520.0 </a:t>
            </a:r>
            <a:r>
              <a:rPr lang="tr-TR" sz="2800" dirty="0" smtClean="0">
                <a:latin typeface="Trebuchet MS" pitchFamily="34" charset="0"/>
              </a:rPr>
              <a:t> en uygun alaşımdır.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Mutfak gereçleri, gıda kapları, uçak ve otoyol parçaları</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Korozyona yüksek dirençleri ile denizde </a:t>
            </a:r>
            <a:r>
              <a:rPr lang="tr-TR" sz="2800" dirty="0">
                <a:latin typeface="Trebuchet MS" pitchFamily="34" charset="0"/>
              </a:rPr>
              <a:t>ve diğer </a:t>
            </a:r>
            <a:r>
              <a:rPr lang="tr-TR" sz="2800" dirty="0" err="1">
                <a:latin typeface="Trebuchet MS" pitchFamily="34" charset="0"/>
              </a:rPr>
              <a:t>korozif</a:t>
            </a:r>
            <a:r>
              <a:rPr lang="tr-TR" sz="2800" dirty="0">
                <a:latin typeface="Trebuchet MS" pitchFamily="34" charset="0"/>
              </a:rPr>
              <a:t> ortamlarda uygulama için tercih edilirler.</a:t>
            </a:r>
          </a:p>
          <a:p>
            <a:pPr marL="457200" indent="-457200">
              <a:buClr>
                <a:schemeClr val="bg2">
                  <a:lumMod val="50000"/>
                </a:schemeClr>
              </a:buClr>
              <a:buFont typeface="Trebuchet MS" panose="020B0603020202020204" pitchFamily="34" charset="0"/>
              <a:buChar char="●"/>
            </a:pPr>
            <a:endParaRPr lang="en-US" sz="2800" dirty="0" smtClean="0">
              <a:latin typeface="Trebuchet MS" pitchFamily="34" charset="0"/>
              <a:cs typeface="Arial" pitchFamily="34" charset="0"/>
            </a:endParaRPr>
          </a:p>
        </p:txBody>
      </p:sp>
    </p:spTree>
    <p:extLst>
      <p:ext uri="{BB962C8B-B14F-4D97-AF65-F5344CB8AC3E}">
        <p14:creationId xmlns:p14="http://schemas.microsoft.com/office/powerpoint/2010/main" val="11775009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6024" y="1279788"/>
            <a:ext cx="8748464" cy="4832092"/>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Süt ve gıda ekipmanlarında tercih edilirler.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mimari uygulamalarda tercih edilirler.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5XX serisi alaşımların ergitme ve döküm sürecinde önlemler almak gerekir.</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5xx </a:t>
            </a:r>
            <a:r>
              <a:rPr lang="tr-TR" sz="2800" dirty="0" err="1">
                <a:latin typeface="Trebuchet MS" pitchFamily="34" charset="0"/>
              </a:rPr>
              <a:t>alasımlarının</a:t>
            </a:r>
            <a:r>
              <a:rPr lang="tr-TR" sz="2800" dirty="0">
                <a:latin typeface="Trebuchet MS" pitchFamily="34" charset="0"/>
              </a:rPr>
              <a:t> mukavemetleri ısıl işlemle arttırılamaz. Fakat döküm halinde makul mukavemet ile birlikte iyi </a:t>
            </a:r>
            <a:r>
              <a:rPr lang="tr-TR" sz="2800" dirty="0" err="1">
                <a:latin typeface="Trebuchet MS" pitchFamily="34" charset="0"/>
              </a:rPr>
              <a:t>sünelikleri</a:t>
            </a:r>
            <a:r>
              <a:rPr lang="tr-TR" sz="2800" dirty="0">
                <a:latin typeface="Trebuchet MS" pitchFamily="34" charset="0"/>
              </a:rPr>
              <a:t> vardır.</a:t>
            </a:r>
          </a:p>
          <a:p>
            <a:pPr marL="457200" indent="-457200">
              <a:buClr>
                <a:schemeClr val="bg2">
                  <a:lumMod val="50000"/>
                </a:schemeClr>
              </a:buClr>
              <a:buFont typeface="Trebuchet MS" panose="020B0603020202020204" pitchFamily="34" charset="0"/>
              <a:buChar char="●"/>
            </a:pPr>
            <a:r>
              <a:rPr lang="tr-TR" sz="2800" dirty="0">
                <a:latin typeface="Trebuchet MS" pitchFamily="34" charset="0"/>
              </a:rPr>
              <a:t>Bu sayede artık gerilmeler ve şekil bozuklukları oluşturmadan ısıl işlem uygulanması güç çok büyük yapısal parçaların dökümü için uygundur.</a:t>
            </a:r>
          </a:p>
          <a:p>
            <a:pPr marL="457200" indent="-457200">
              <a:buClr>
                <a:schemeClr val="bg2">
                  <a:lumMod val="50000"/>
                </a:schemeClr>
              </a:buClr>
              <a:buFont typeface="Trebuchet MS" panose="020B0603020202020204" pitchFamily="34" charset="0"/>
              <a:buChar char="●"/>
            </a:pPr>
            <a:endParaRPr lang="tr-TR" sz="2800" dirty="0" smtClean="0">
              <a:latin typeface="Trebuchet MS" pitchFamily="34" charset="0"/>
            </a:endParaRPr>
          </a:p>
        </p:txBody>
      </p:sp>
      <p:sp>
        <p:nvSpPr>
          <p:cNvPr id="7" name="Başlık 3"/>
          <p:cNvSpPr>
            <a:spLocks noGrp="1"/>
          </p:cNvSpPr>
          <p:nvPr>
            <p:ph type="title"/>
          </p:nvPr>
        </p:nvSpPr>
        <p:spPr>
          <a:xfrm>
            <a:off x="323528" y="548680"/>
            <a:ext cx="8229600" cy="666328"/>
          </a:xfrm>
        </p:spPr>
        <p:txBody>
          <a:bodyPr>
            <a:normAutofit fontScale="90000"/>
          </a:bodyPr>
          <a:lstStyle/>
          <a:p>
            <a:r>
              <a:rPr lang="tr-TR" dirty="0" smtClean="0">
                <a:solidFill>
                  <a:schemeClr val="accent2">
                    <a:lumMod val="50000"/>
                  </a:schemeClr>
                </a:solidFill>
                <a:latin typeface="Trebuchet MS" pitchFamily="34" charset="0"/>
              </a:rPr>
              <a:t>5xx / Al-Mg alaşımları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5336295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solidFill>
                  <a:schemeClr val="accent2">
                    <a:lumMod val="50000"/>
                  </a:schemeClr>
                </a:solidFill>
                <a:latin typeface="Trebuchet MS" pitchFamily="34" charset="0"/>
              </a:rPr>
              <a:t>7xx.x / Al-</a:t>
            </a:r>
            <a:r>
              <a:rPr lang="tr-TR" dirty="0" err="1" smtClean="0">
                <a:solidFill>
                  <a:schemeClr val="accent2">
                    <a:lumMod val="50000"/>
                  </a:schemeClr>
                </a:solidFill>
                <a:latin typeface="Trebuchet MS" pitchFamily="34" charset="0"/>
              </a:rPr>
              <a:t>Zn</a:t>
            </a:r>
            <a:r>
              <a:rPr lang="tr-TR" dirty="0" smtClean="0">
                <a:solidFill>
                  <a:schemeClr val="accent2">
                    <a:lumMod val="50000"/>
                  </a:schemeClr>
                </a:solidFill>
                <a:latin typeface="Trebuchet MS" pitchFamily="34" charset="0"/>
              </a:rPr>
              <a:t> alaşımları</a:t>
            </a:r>
            <a:endParaRPr lang="tr-TR" dirty="0">
              <a:solidFill>
                <a:schemeClr val="accent2">
                  <a:lumMod val="50000"/>
                </a:schemeClr>
              </a:solidFill>
              <a:latin typeface="Trebuchet MS" pitchFamily="34" charset="0"/>
            </a:endParaRPr>
          </a:p>
        </p:txBody>
      </p:sp>
      <p:sp>
        <p:nvSpPr>
          <p:cNvPr id="3" name="2 Metin kutusu"/>
          <p:cNvSpPr txBox="1"/>
          <p:nvPr/>
        </p:nvSpPr>
        <p:spPr>
          <a:xfrm>
            <a:off x="323528" y="1268760"/>
            <a:ext cx="8568952" cy="5693866"/>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Isıl işlemle sertleştirilebilir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Dökümü Al-Si alaşımlarına göre daha zordur.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 zor olduğundan sadece işlenebilirliğin gerektiği ve yüzey kalite ve görünümün kritik olduğu yerlerde kullanılırlar.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Kum ve </a:t>
            </a:r>
            <a:r>
              <a:rPr lang="tr-TR" sz="2800" dirty="0" err="1" smtClean="0">
                <a:latin typeface="Trebuchet MS" pitchFamily="34" charset="0"/>
              </a:rPr>
              <a:t>kokil</a:t>
            </a:r>
            <a:r>
              <a:rPr lang="tr-TR" sz="2800" dirty="0" smtClean="0">
                <a:latin typeface="Trebuchet MS" pitchFamily="34" charset="0"/>
              </a:rPr>
              <a:t> kalıp döküm parçalar (basınçlı döküm mümkün değil!)</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Talaşlı imalat kabiliyeti mükemmel</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Boyutsal kararlılık iyi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Korozyon direnci iyi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Yüzey kalitesi yüksek</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Tipik alaşımlar: 705.0,712.0</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Çekme mukavemet aralığı: 205-380 </a:t>
            </a:r>
            <a:r>
              <a:rPr lang="tr-TR" sz="2800" dirty="0" err="1" smtClean="0">
                <a:latin typeface="Trebuchet MS" pitchFamily="34" charset="0"/>
              </a:rPr>
              <a:t>MPa</a:t>
            </a:r>
            <a:endParaRPr lang="tr-TR" sz="2800" dirty="0" smtClean="0">
              <a:latin typeface="Trebuchet MS" pitchFamily="34" charset="0"/>
            </a:endParaRPr>
          </a:p>
        </p:txBody>
      </p:sp>
    </p:spTree>
    <p:extLst>
      <p:ext uri="{BB962C8B-B14F-4D97-AF65-F5344CB8AC3E}">
        <p14:creationId xmlns:p14="http://schemas.microsoft.com/office/powerpoint/2010/main" val="11556998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16024" y="1312307"/>
            <a:ext cx="8748464"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Darbe dirençleri iyidir ve ısıl işlem olmaksızın yüksek mukavemet seviyelerine sahiptirler.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7xx alaşımları oda sıcaklığında yaşlanırlar ve dökümden sonraki 20-30 gün içinde maksimum sertliğe ulaşırlar.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Bu nedenle büyük makine aksamları ve takım aletleri için uygundurlar.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Mobilya parçalarında, bahçe ekipmanlarında, tekstil ve ofis makineleri parçalarında, tır ve kamyon parçalarında, madencilik ekipmanlarında kullanılırlar.</a:t>
            </a:r>
          </a:p>
          <a:p>
            <a:pPr marL="457200" indent="-457200">
              <a:buClr>
                <a:schemeClr val="bg2">
                  <a:lumMod val="50000"/>
                </a:schemeClr>
              </a:buClr>
              <a:buFont typeface="Trebuchet MS" panose="020B0603020202020204" pitchFamily="34" charset="0"/>
              <a:buChar char="●"/>
            </a:pPr>
            <a:endParaRPr lang="tr-TR" sz="2800" b="1" dirty="0" smtClean="0">
              <a:latin typeface="Trebuchet MS" pitchFamily="34" charset="0"/>
            </a:endParaRPr>
          </a:p>
        </p:txBody>
      </p:sp>
      <p:sp>
        <p:nvSpPr>
          <p:cNvPr id="8" name="Başlık 3"/>
          <p:cNvSpPr>
            <a:spLocks noGrp="1"/>
          </p:cNvSpPr>
          <p:nvPr>
            <p:ph type="title"/>
          </p:nvPr>
        </p:nvSpPr>
        <p:spPr>
          <a:xfrm>
            <a:off x="323528" y="548680"/>
            <a:ext cx="8229600" cy="594320"/>
          </a:xfrm>
        </p:spPr>
        <p:txBody>
          <a:bodyPr>
            <a:normAutofit fontScale="90000"/>
          </a:bodyPr>
          <a:lstStyle/>
          <a:p>
            <a:r>
              <a:rPr lang="tr-TR" dirty="0" smtClean="0">
                <a:solidFill>
                  <a:schemeClr val="accent2">
                    <a:lumMod val="50000"/>
                  </a:schemeClr>
                </a:solidFill>
                <a:latin typeface="Trebuchet MS" pitchFamily="34" charset="0"/>
              </a:rPr>
              <a:t>7xx.x / Al-</a:t>
            </a:r>
            <a:r>
              <a:rPr lang="tr-TR" dirty="0" err="1" smtClean="0">
                <a:solidFill>
                  <a:schemeClr val="accent2">
                    <a:lumMod val="50000"/>
                  </a:schemeClr>
                </a:solidFill>
                <a:latin typeface="Trebuchet MS" pitchFamily="34" charset="0"/>
              </a:rPr>
              <a:t>Zn</a:t>
            </a:r>
            <a:r>
              <a:rPr lang="tr-TR" dirty="0" smtClean="0">
                <a:solidFill>
                  <a:schemeClr val="accent2">
                    <a:lumMod val="50000"/>
                  </a:schemeClr>
                </a:solidFill>
                <a:latin typeface="Trebuchet MS" pitchFamily="34" charset="0"/>
              </a:rPr>
              <a:t> alaşımları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30253959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79512" y="1405220"/>
            <a:ext cx="8748464" cy="4832092"/>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Kalıntı gerilme ve </a:t>
            </a:r>
            <a:r>
              <a:rPr lang="tr-TR" sz="2800" dirty="0" err="1" smtClean="0">
                <a:latin typeface="Trebuchet MS" pitchFamily="34" charset="0"/>
              </a:rPr>
              <a:t>distorsiyon</a:t>
            </a:r>
            <a:r>
              <a:rPr lang="tr-TR" sz="2800" dirty="0" smtClean="0">
                <a:latin typeface="Trebuchet MS" pitchFamily="34" charset="0"/>
              </a:rPr>
              <a:t> sorunu yaşamadan ısıl işlem yapılması güç büyük parçalar için tercih edilirler.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Saf rotor alüminyumu dışında tüm döküm alaşımlar arasında en yüksek </a:t>
            </a:r>
            <a:r>
              <a:rPr lang="tr-TR" sz="2800" dirty="0" err="1" smtClean="0">
                <a:latin typeface="Trebuchet MS" pitchFamily="34" charset="0"/>
              </a:rPr>
              <a:t>solidüs</a:t>
            </a:r>
            <a:r>
              <a:rPr lang="tr-TR" sz="2800" dirty="0" smtClean="0">
                <a:latin typeface="Trebuchet MS" pitchFamily="34" charset="0"/>
              </a:rPr>
              <a:t> sıcaklığına sahiptirler. Bu özellikleri sayesinde lehimleme ile birleştirilen konfigürasyonlar için idealdirler.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7xx alaşımları basınçlı döküme uygun değildir. 2xx ve 5xx alaşımları gibi yarı-katı prosesleri ile güvenlik-kritik uygulamalara aday olabilirler.</a:t>
            </a:r>
          </a:p>
          <a:p>
            <a:pPr marL="457200" indent="-457200">
              <a:buClr>
                <a:schemeClr val="bg2">
                  <a:lumMod val="50000"/>
                </a:schemeClr>
              </a:buClr>
              <a:buFont typeface="Trebuchet MS" panose="020B0603020202020204" pitchFamily="34" charset="0"/>
              <a:buChar char="●"/>
            </a:pPr>
            <a:endParaRPr lang="tr-TR" sz="2800" b="1" dirty="0" smtClean="0">
              <a:latin typeface="Trebuchet MS" pitchFamily="34" charset="0"/>
            </a:endParaRPr>
          </a:p>
        </p:txBody>
      </p:sp>
      <p:sp>
        <p:nvSpPr>
          <p:cNvPr id="8" name="Başlık 3"/>
          <p:cNvSpPr>
            <a:spLocks noGrp="1"/>
          </p:cNvSpPr>
          <p:nvPr>
            <p:ph type="title"/>
          </p:nvPr>
        </p:nvSpPr>
        <p:spPr>
          <a:xfrm>
            <a:off x="323528" y="548680"/>
            <a:ext cx="8229600" cy="594320"/>
          </a:xfrm>
        </p:spPr>
        <p:txBody>
          <a:bodyPr>
            <a:normAutofit fontScale="90000"/>
          </a:bodyPr>
          <a:lstStyle/>
          <a:p>
            <a:r>
              <a:rPr lang="tr-TR" dirty="0" smtClean="0">
                <a:solidFill>
                  <a:schemeClr val="accent2">
                    <a:lumMod val="50000"/>
                  </a:schemeClr>
                </a:solidFill>
                <a:latin typeface="Trebuchet MS" pitchFamily="34" charset="0"/>
              </a:rPr>
              <a:t>7xx.x / Al-</a:t>
            </a:r>
            <a:r>
              <a:rPr lang="tr-TR" dirty="0" err="1" smtClean="0">
                <a:solidFill>
                  <a:schemeClr val="accent2">
                    <a:lumMod val="50000"/>
                  </a:schemeClr>
                </a:solidFill>
                <a:latin typeface="Trebuchet MS" pitchFamily="34" charset="0"/>
              </a:rPr>
              <a:t>Zn</a:t>
            </a:r>
            <a:r>
              <a:rPr lang="tr-TR" dirty="0" smtClean="0">
                <a:solidFill>
                  <a:schemeClr val="accent2">
                    <a:lumMod val="50000"/>
                  </a:schemeClr>
                </a:solidFill>
                <a:latin typeface="Trebuchet MS" pitchFamily="34" charset="0"/>
              </a:rPr>
              <a:t> alaşımları</a:t>
            </a:r>
            <a:endParaRPr lang="tr-TR" dirty="0">
              <a:solidFill>
                <a:schemeClr val="accent2">
                  <a:lumMod val="50000"/>
                </a:schemeClr>
              </a:solidFill>
              <a:latin typeface="Trebuchet MS" pitchFamily="34" charset="0"/>
            </a:endParaRPr>
          </a:p>
        </p:txBody>
      </p:sp>
    </p:spTree>
    <p:extLst>
      <p:ext uri="{BB962C8B-B14F-4D97-AF65-F5344CB8AC3E}">
        <p14:creationId xmlns:p14="http://schemas.microsoft.com/office/powerpoint/2010/main" val="142179904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5536" y="674440"/>
            <a:ext cx="8229600" cy="594320"/>
          </a:xfrm>
        </p:spPr>
        <p:txBody>
          <a:bodyPr>
            <a:normAutofit fontScale="90000"/>
          </a:bodyPr>
          <a:lstStyle/>
          <a:p>
            <a:r>
              <a:rPr lang="tr-TR" dirty="0" smtClean="0">
                <a:latin typeface="Trebuchet MS" pitchFamily="34" charset="0"/>
              </a:rPr>
              <a:t>8xx.x / Al-Sn alaşımları</a:t>
            </a:r>
            <a:endParaRPr lang="tr-TR" dirty="0">
              <a:latin typeface="Trebuchet MS" pitchFamily="34" charset="0"/>
            </a:endParaRPr>
          </a:p>
        </p:txBody>
      </p:sp>
      <p:sp>
        <p:nvSpPr>
          <p:cNvPr id="3" name="2 Metin kutusu"/>
          <p:cNvSpPr txBox="1"/>
          <p:nvPr/>
        </p:nvSpPr>
        <p:spPr>
          <a:xfrm>
            <a:off x="323528" y="1261204"/>
            <a:ext cx="8568952" cy="5262979"/>
          </a:xfrm>
          <a:prstGeom prst="rect">
            <a:avLst/>
          </a:prstGeom>
          <a:noFill/>
        </p:spPr>
        <p:txBody>
          <a:bodyPr wrap="square" rtlCol="0">
            <a:spAutoFit/>
          </a:bodyPr>
          <a:lstStyle/>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Isıl işlem yapılabilir.</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Sınırlı mukavemet</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Yüksek aşınma direnci</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Dökümü Al-Si alaşımlarına göre daha güç</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Kum ve </a:t>
            </a:r>
            <a:r>
              <a:rPr lang="tr-TR" sz="2800" dirty="0" err="1" smtClean="0">
                <a:latin typeface="Trebuchet MS" pitchFamily="34" charset="0"/>
              </a:rPr>
              <a:t>kokil</a:t>
            </a:r>
            <a:r>
              <a:rPr lang="tr-TR" sz="2800" dirty="0" smtClean="0">
                <a:latin typeface="Trebuchet MS" pitchFamily="34" charset="0"/>
              </a:rPr>
              <a:t> kalıp döküme uygun (</a:t>
            </a:r>
            <a:r>
              <a:rPr lang="tr-TR" sz="2800" dirty="0" err="1" smtClean="0">
                <a:latin typeface="Trebuchet MS" pitchFamily="34" charset="0"/>
              </a:rPr>
              <a:t>basınçı</a:t>
            </a:r>
            <a:r>
              <a:rPr lang="tr-TR" sz="2800" dirty="0" smtClean="0">
                <a:latin typeface="Trebuchet MS" pitchFamily="34" charset="0"/>
              </a:rPr>
              <a:t> döküm yok!)</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işlenebilirlik mükemmel</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Tipik alaşımlar:850.0,851.0</a:t>
            </a: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Çekme mukavemeti:105-205 </a:t>
            </a:r>
            <a:r>
              <a:rPr lang="tr-TR" sz="2800" dirty="0" err="1" smtClean="0">
                <a:latin typeface="Trebuchet MS" pitchFamily="34" charset="0"/>
              </a:rPr>
              <a:t>MPa</a:t>
            </a:r>
            <a:endParaRPr lang="tr-TR" sz="2800" dirty="0" smtClean="0">
              <a:latin typeface="Trebuchet MS" pitchFamily="34" charset="0"/>
            </a:endParaRPr>
          </a:p>
          <a:p>
            <a:pPr marL="457200" indent="-457200">
              <a:buClr>
                <a:schemeClr val="bg2">
                  <a:lumMod val="50000"/>
                </a:schemeClr>
              </a:buClr>
              <a:buFont typeface="Trebuchet MS" panose="020B0603020202020204" pitchFamily="34" charset="0"/>
              <a:buChar char="●"/>
            </a:pPr>
            <a:r>
              <a:rPr lang="tr-TR" sz="2800" dirty="0" smtClean="0">
                <a:latin typeface="Trebuchet MS" pitchFamily="34" charset="0"/>
              </a:rPr>
              <a:t>7XX grubu alaşımlar gibi dökümü güçtür ve sadece talaşlı imalat </a:t>
            </a:r>
            <a:r>
              <a:rPr lang="tr-TR" sz="2800" dirty="0" err="1" smtClean="0">
                <a:latin typeface="Trebuchet MS" pitchFamily="34" charset="0"/>
              </a:rPr>
              <a:t>kaibiyeti</a:t>
            </a:r>
            <a:r>
              <a:rPr lang="tr-TR" sz="2800" dirty="0" smtClean="0">
                <a:latin typeface="Trebuchet MS" pitchFamily="34" charset="0"/>
              </a:rPr>
              <a:t> gerektiren uygulamalarda tercih edilirler.</a:t>
            </a:r>
          </a:p>
        </p:txBody>
      </p:sp>
    </p:spTree>
    <p:extLst>
      <p:ext uri="{BB962C8B-B14F-4D97-AF65-F5344CB8AC3E}">
        <p14:creationId xmlns:p14="http://schemas.microsoft.com/office/powerpoint/2010/main" val="12567492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5241</TotalTime>
  <Words>7178</Words>
  <Application>Microsoft Office PowerPoint</Application>
  <PresentationFormat>Ekran Gösterisi (4:3)</PresentationFormat>
  <Paragraphs>1759</Paragraphs>
  <Slides>177</Slides>
  <Notes>0</Notes>
  <HiddenSlides>0</HiddenSlides>
  <MMClips>0</MMClips>
  <ScaleCrop>false</ScaleCrop>
  <HeadingPairs>
    <vt:vector size="4" baseType="variant">
      <vt:variant>
        <vt:lpstr>Tema</vt:lpstr>
      </vt:variant>
      <vt:variant>
        <vt:i4>1</vt:i4>
      </vt:variant>
      <vt:variant>
        <vt:lpstr>Slayt Başlıkları</vt:lpstr>
      </vt:variant>
      <vt:variant>
        <vt:i4>177</vt:i4>
      </vt:variant>
    </vt:vector>
  </HeadingPairs>
  <TitlesOfParts>
    <vt:vector size="178" baseType="lpstr">
      <vt:lpstr>Akış</vt:lpstr>
      <vt:lpstr>PowerPoint Sunusu</vt:lpstr>
      <vt:lpstr>Al folyonun bariyer özellikleri!</vt:lpstr>
      <vt:lpstr>Al folyonun bariyer özellikleri!</vt:lpstr>
      <vt:lpstr>program</vt:lpstr>
      <vt:lpstr>Alüminyum döküm alaşımları</vt:lpstr>
      <vt:lpstr>Döküm alaşımlarının avantajları</vt:lpstr>
      <vt:lpstr>Döküm alaşımlarının avantajları</vt:lpstr>
      <vt:lpstr>Döküm uygulamaları</vt:lpstr>
      <vt:lpstr>Alüminyum döküm yöntemleri</vt:lpstr>
      <vt:lpstr>döküm yöntemi seçimi</vt:lpstr>
      <vt:lpstr>döküm yöntemi seçimi</vt:lpstr>
      <vt:lpstr>Kum döküm</vt:lpstr>
      <vt:lpstr>Kum döküm</vt:lpstr>
      <vt:lpstr>Kokil döküm</vt:lpstr>
      <vt:lpstr>Kokil döküm</vt:lpstr>
      <vt:lpstr>Kokil döküm</vt:lpstr>
      <vt:lpstr>Kokil döküm</vt:lpstr>
      <vt:lpstr>Alçak basınçlı döküm</vt:lpstr>
      <vt:lpstr>Alçak basınçlı döküm</vt:lpstr>
      <vt:lpstr>Basınçlı döküm</vt:lpstr>
      <vt:lpstr>Basınçlı döküm</vt:lpstr>
      <vt:lpstr>Basınçlı Döküm</vt:lpstr>
      <vt:lpstr>Basınçlı Döküm</vt:lpstr>
      <vt:lpstr>Basınçlı döküm</vt:lpstr>
      <vt:lpstr>Basınçlı döküm</vt:lpstr>
      <vt:lpstr>Döküm yöntemleri-kokil vs basınçlı</vt:lpstr>
      <vt:lpstr>kokil vs basınçlı döküm</vt:lpstr>
      <vt:lpstr>Döküm yöntemleri</vt:lpstr>
      <vt:lpstr>Kalıbın doldurulması</vt:lpstr>
      <vt:lpstr>Kalıbın doldurulması</vt:lpstr>
      <vt:lpstr>Kalıbın doldurulması</vt:lpstr>
      <vt:lpstr>Kalıbın doldurulması</vt:lpstr>
      <vt:lpstr>Kalıbın doldurulması</vt:lpstr>
      <vt:lpstr>Kalıbın doldurulması</vt:lpstr>
      <vt:lpstr>Kalıbın doldurulması</vt:lpstr>
      <vt:lpstr>PowerPoint Sunusu</vt:lpstr>
      <vt:lpstr>döküm alaşımları</vt:lpstr>
      <vt:lpstr>Döküm alaşımları</vt:lpstr>
      <vt:lpstr>Döküm alaşımları</vt:lpstr>
      <vt:lpstr>Alaşım çeşitleri</vt:lpstr>
      <vt:lpstr>Alaşım elementleri</vt:lpstr>
      <vt:lpstr>silis</vt:lpstr>
      <vt:lpstr>silis</vt:lpstr>
      <vt:lpstr>silis</vt:lpstr>
      <vt:lpstr>bakır</vt:lpstr>
      <vt:lpstr>magnezyum</vt:lpstr>
      <vt:lpstr>İkincil alaşım elementleri</vt:lpstr>
      <vt:lpstr>İkincil alaşım elementleri</vt:lpstr>
      <vt:lpstr>Modifikasyon elementleri</vt:lpstr>
      <vt:lpstr>Sr / Na / Ca / Sb</vt:lpstr>
      <vt:lpstr>Stronsiyum </vt:lpstr>
      <vt:lpstr>Mn ve Cr</vt:lpstr>
      <vt:lpstr>Mn ve Cr</vt:lpstr>
      <vt:lpstr>Empürite elementleri-Fe</vt:lpstr>
      <vt:lpstr>Empürite elementleri-Fe</vt:lpstr>
      <vt:lpstr>Empürite elementleri-Fe</vt:lpstr>
      <vt:lpstr>Empürite elementleri-Zn</vt:lpstr>
      <vt:lpstr>Empürite elementleri-Zn</vt:lpstr>
      <vt:lpstr>Al-Si alaşımları</vt:lpstr>
      <vt:lpstr>Al-Si sisteminde popüler alaşımlar</vt:lpstr>
      <vt:lpstr>Al-Si sisteminde alaşımlar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uygulamalar</vt:lpstr>
      <vt:lpstr>uygulamalar</vt:lpstr>
      <vt:lpstr>4xx / Al-Si alaşımları</vt:lpstr>
      <vt:lpstr>413 alaşımı</vt:lpstr>
      <vt:lpstr>4xx / Al-Si alaşımları</vt:lpstr>
      <vt:lpstr>1xx alaşımları</vt:lpstr>
      <vt:lpstr>uygulamalar</vt:lpstr>
      <vt:lpstr>2xx / Al-Cu alaşımları</vt:lpstr>
      <vt:lpstr>2xx / Al-Cu alaşımları</vt:lpstr>
      <vt:lpstr>2xx / Al-Cu alaşımları</vt:lpstr>
      <vt:lpstr>242.0 / A242.0 alaşımları</vt:lpstr>
      <vt:lpstr>2xx alaşımları</vt:lpstr>
      <vt:lpstr>2xx alaşımları</vt:lpstr>
      <vt:lpstr>2xx alaşımları</vt:lpstr>
      <vt:lpstr>5xx.x / Al-Mg alaşımları</vt:lpstr>
      <vt:lpstr>5xx.x / Al-Mg alaşımları</vt:lpstr>
      <vt:lpstr>5xx / Al-Mg alaşımları</vt:lpstr>
      <vt:lpstr>7xx.x / Al-Zn alaşımları</vt:lpstr>
      <vt:lpstr>7xx.x / Al-Zn alaşımları</vt:lpstr>
      <vt:lpstr>7xx.x / Al-Zn alaşımları</vt:lpstr>
      <vt:lpstr>8xx.x / Al-Sn alaşımları</vt:lpstr>
      <vt:lpstr>8xx.x / Al-Sn alaşımları</vt:lpstr>
      <vt:lpstr>etial alaşımları</vt:lpstr>
      <vt:lpstr>döküm kıyaslama</vt:lpstr>
      <vt:lpstr>Primer ve sekonder alaşımlar</vt:lpstr>
      <vt:lpstr>Primer ve sekonder alaşımlar</vt:lpstr>
      <vt:lpstr>kum döküm alaşımları</vt:lpstr>
      <vt:lpstr>kum döküm alaşımları</vt:lpstr>
      <vt:lpstr>kokil döküm alaşımları</vt:lpstr>
      <vt:lpstr>kokil döküm alaşımları</vt:lpstr>
      <vt:lpstr>Basınçlı döküm alaşımları</vt:lpstr>
      <vt:lpstr>PowerPoint Sunusu</vt:lpstr>
      <vt:lpstr>PowerPoint Sunusu</vt:lpstr>
      <vt:lpstr>Basınçlı döküm alaşımları</vt:lpstr>
      <vt:lpstr>Alüminyum döküm alaşımları</vt:lpstr>
      <vt:lpstr>döküm alaşımları</vt:lpstr>
      <vt:lpstr>döküm alaşımları</vt:lpstr>
      <vt:lpstr>döküm alaşımları</vt:lpstr>
      <vt:lpstr>döküm alaşımları</vt:lpstr>
      <vt:lpstr>döküm alaşımları</vt:lpstr>
      <vt:lpstr>döküm alaşımları</vt:lpstr>
      <vt:lpstr>Kondisyonların tanımı</vt:lpstr>
      <vt:lpstr>PowerPoint Sunusu</vt:lpstr>
      <vt:lpstr>Direkt çil döküm (DC casting)</vt:lpstr>
      <vt:lpstr>Direkt çil döküm (DC casting)</vt:lpstr>
      <vt:lpstr>Direkt çil döküm (DC casting)</vt:lpstr>
      <vt:lpstr>Direkt çil döküm (DC casting)</vt:lpstr>
      <vt:lpstr>Direkt çil döküm (DC casting)</vt:lpstr>
      <vt:lpstr>Direkt çil döküm (DC casting)</vt:lpstr>
      <vt:lpstr>İkiz merdane döküm (TRC)</vt:lpstr>
      <vt:lpstr>İkiz merdane döküm (TRC)</vt:lpstr>
      <vt:lpstr>İkiz merdane döküm (TRC)</vt:lpstr>
      <vt:lpstr>İkiz merdane döküm (TRC)</vt:lpstr>
      <vt:lpstr>İkiz merdane döküm (TRC)</vt:lpstr>
      <vt:lpstr>İkiz merdane döküm (TRC)</vt:lpstr>
      <vt:lpstr>İkiz merdane döküm (TRC)</vt:lpstr>
      <vt:lpstr>Seramik döküm plakaları-tip</vt:lpstr>
      <vt:lpstr>İkiz bant döküm </vt:lpstr>
      <vt:lpstr>İkiz bant döküm (TBC)</vt:lpstr>
      <vt:lpstr>İkiz bant döküm (TBC)</vt:lpstr>
      <vt:lpstr>İkiz bant döküm (TBC)</vt:lpstr>
      <vt:lpstr>Properzi sürekli çubuk dökümü</vt:lpstr>
      <vt:lpstr>Sıvı metal işlemleri</vt:lpstr>
      <vt:lpstr>Gaz giderme</vt:lpstr>
      <vt:lpstr>Sıvı metal işlemleri</vt:lpstr>
      <vt:lpstr>rafinasyon teknolojileri</vt:lpstr>
      <vt:lpstr>rafinasyon teknolojileri</vt:lpstr>
      <vt:lpstr>rafinasyon teknolojileri</vt:lpstr>
      <vt:lpstr>Parça vs sürekli döküm</vt:lpstr>
      <vt:lpstr>sürekli döküm</vt:lpstr>
      <vt:lpstr>İşlem alaşımları</vt:lpstr>
      <vt:lpstr>İşlem alaşımlarının sınıflandırması</vt:lpstr>
      <vt:lpstr>İşlem alaşımlarının sınıflandırması</vt:lpstr>
      <vt:lpstr>1XXX serisi</vt:lpstr>
      <vt:lpstr>1XXX serisi</vt:lpstr>
      <vt:lpstr>1XXX serisi</vt:lpstr>
      <vt:lpstr>2XXX serisi</vt:lpstr>
      <vt:lpstr>2XXX serisi</vt:lpstr>
      <vt:lpstr>3XXX serisi</vt:lpstr>
      <vt:lpstr>3XXX serisi</vt:lpstr>
      <vt:lpstr>3XXX serisi</vt:lpstr>
      <vt:lpstr>4XXX serisi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Asus</cp:lastModifiedBy>
  <cp:revision>220</cp:revision>
  <dcterms:created xsi:type="dcterms:W3CDTF">2014-06-18T13:33:51Z</dcterms:created>
  <dcterms:modified xsi:type="dcterms:W3CDTF">2014-11-13T07:23:33Z</dcterms:modified>
</cp:coreProperties>
</file>